
<file path=[Content_Types].xml><?xml version="1.0" encoding="utf-8"?>
<Types xmlns="http://schemas.openxmlformats.org/package/2006/content-types">
  <Default Extension="xml" ContentType="application/xml"/>
  <Default Extension="jpeg" ContentType="image/jpeg"/>
  <Default Extension="JPG" ContentType="image/jpeg"/>
  <Default Extension="emf" ContentType="image/x-emf"/>
  <Default Extension="mp4" ContentType="video/unknown"/>
  <Default Extension="rels" ContentType="application/vnd.openxmlformats-package.relationships+xml"/>
  <Default Extension="gif" ContentType="image/gif"/>
  <Default Extension="bin" ContentType="application/vnd.openxmlformats-officedocument.presentationml.printerSettings"/>
  <Default Extension="png" ContentType="image/png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slides/slide19.xml" ContentType="application/vnd.openxmlformats-officedocument.presentationml.slide+xml"/>
  <Override PartName="/ppt/slides/slide20.xml" ContentType="application/vnd.openxmlformats-officedocument.presentationml.slide+xml"/>
  <Override PartName="/ppt/slides/slide21.xml" ContentType="application/vnd.openxmlformats-officedocument.presentationml.slide+xml"/>
  <Override PartName="/ppt/slides/slide22.xml" ContentType="application/vnd.openxmlformats-officedocument.presentationml.slide+xml"/>
  <Override PartName="/ppt/slides/slide23.xml" ContentType="application/vnd.openxmlformats-officedocument.presentationml.slide+xml"/>
  <Override PartName="/ppt/slides/slide24.xml" ContentType="application/vnd.openxmlformats-officedocument.presentationml.slide+xml"/>
  <Override PartName="/ppt/slides/slide25.xml" ContentType="application/vnd.openxmlformats-officedocument.presentationml.slide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4" Type="http://schemas.openxmlformats.org/officeDocument/2006/relationships/extended-properties" Target="docProps/app.xml"/><Relationship Id="rId1" Type="http://schemas.openxmlformats.org/officeDocument/2006/relationships/officeDocument" Target="ppt/presentation.xml"/><Relationship Id="rId2" Type="http://schemas.openxmlformats.org/package/2006/relationships/metadata/thumbnail" Target="docProps/thumbnail.jpeg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 autoCompressPictures="0">
  <p:sldMasterIdLst>
    <p:sldMasterId id="2147483660" r:id="rId1"/>
  </p:sldMasterIdLst>
  <p:sldIdLst>
    <p:sldId id="257" r:id="rId2"/>
    <p:sldId id="264" r:id="rId3"/>
    <p:sldId id="281" r:id="rId4"/>
    <p:sldId id="282" r:id="rId5"/>
    <p:sldId id="283" r:id="rId6"/>
    <p:sldId id="284" r:id="rId7"/>
    <p:sldId id="265" r:id="rId8"/>
    <p:sldId id="266" r:id="rId9"/>
    <p:sldId id="267" r:id="rId10"/>
    <p:sldId id="268" r:id="rId11"/>
    <p:sldId id="269" r:id="rId12"/>
    <p:sldId id="270" r:id="rId13"/>
    <p:sldId id="271" r:id="rId14"/>
    <p:sldId id="272" r:id="rId15"/>
    <p:sldId id="273" r:id="rId16"/>
    <p:sldId id="274" r:id="rId17"/>
    <p:sldId id="275" r:id="rId18"/>
    <p:sldId id="276" r:id="rId19"/>
    <p:sldId id="279" r:id="rId20"/>
    <p:sldId id="280" r:id="rId21"/>
    <p:sldId id="277" r:id="rId22"/>
    <p:sldId id="278" r:id="rId23"/>
    <p:sldId id="260" r:id="rId24"/>
    <p:sldId id="261" r:id="rId25"/>
    <p:sldId id="285" r:id="rId26"/>
  </p:sldIdLst>
  <p:sldSz cx="12198350" cy="7099300"/>
  <p:notesSz cx="6858000" cy="9144000"/>
  <p:defaultTextStyle>
    <a:defPPr>
      <a:defRPr lang="en-US"/>
    </a:defPPr>
    <a:lvl1pPr marL="0" algn="l" defTabSz="617138" rtl="0" eaLnBrk="1" latinLnBrk="0" hangingPunct="1">
      <a:defRPr sz="2400" kern="1200">
        <a:solidFill>
          <a:schemeClr val="tx1"/>
        </a:solidFill>
        <a:latin typeface="+mn-lt"/>
        <a:ea typeface="+mn-ea"/>
        <a:cs typeface="+mn-cs"/>
      </a:defRPr>
    </a:lvl1pPr>
    <a:lvl2pPr marL="617138" algn="l" defTabSz="617138" rtl="0" eaLnBrk="1" latinLnBrk="0" hangingPunct="1">
      <a:defRPr sz="2400" kern="1200">
        <a:solidFill>
          <a:schemeClr val="tx1"/>
        </a:solidFill>
        <a:latin typeface="+mn-lt"/>
        <a:ea typeface="+mn-ea"/>
        <a:cs typeface="+mn-cs"/>
      </a:defRPr>
    </a:lvl2pPr>
    <a:lvl3pPr marL="1234274" algn="l" defTabSz="617138" rtl="0" eaLnBrk="1" latinLnBrk="0" hangingPunct="1">
      <a:defRPr sz="2400" kern="1200">
        <a:solidFill>
          <a:schemeClr val="tx1"/>
        </a:solidFill>
        <a:latin typeface="+mn-lt"/>
        <a:ea typeface="+mn-ea"/>
        <a:cs typeface="+mn-cs"/>
      </a:defRPr>
    </a:lvl3pPr>
    <a:lvl4pPr marL="1851413" algn="l" defTabSz="617138" rtl="0" eaLnBrk="1" latinLnBrk="0" hangingPunct="1">
      <a:defRPr sz="2400" kern="1200">
        <a:solidFill>
          <a:schemeClr val="tx1"/>
        </a:solidFill>
        <a:latin typeface="+mn-lt"/>
        <a:ea typeface="+mn-ea"/>
        <a:cs typeface="+mn-cs"/>
      </a:defRPr>
    </a:lvl4pPr>
    <a:lvl5pPr marL="2468552" algn="l" defTabSz="617138" rtl="0" eaLnBrk="1" latinLnBrk="0" hangingPunct="1">
      <a:defRPr sz="2400" kern="1200">
        <a:solidFill>
          <a:schemeClr val="tx1"/>
        </a:solidFill>
        <a:latin typeface="+mn-lt"/>
        <a:ea typeface="+mn-ea"/>
        <a:cs typeface="+mn-cs"/>
      </a:defRPr>
    </a:lvl5pPr>
    <a:lvl6pPr marL="3085687" algn="l" defTabSz="617138" rtl="0" eaLnBrk="1" latinLnBrk="0" hangingPunct="1">
      <a:defRPr sz="2400" kern="1200">
        <a:solidFill>
          <a:schemeClr val="tx1"/>
        </a:solidFill>
        <a:latin typeface="+mn-lt"/>
        <a:ea typeface="+mn-ea"/>
        <a:cs typeface="+mn-cs"/>
      </a:defRPr>
    </a:lvl6pPr>
    <a:lvl7pPr marL="3702828" algn="l" defTabSz="617138" rtl="0" eaLnBrk="1" latinLnBrk="0" hangingPunct="1">
      <a:defRPr sz="2400" kern="1200">
        <a:solidFill>
          <a:schemeClr val="tx1"/>
        </a:solidFill>
        <a:latin typeface="+mn-lt"/>
        <a:ea typeface="+mn-ea"/>
        <a:cs typeface="+mn-cs"/>
      </a:defRPr>
    </a:lvl7pPr>
    <a:lvl8pPr marL="4319966" algn="l" defTabSz="617138" rtl="0" eaLnBrk="1" latinLnBrk="0" hangingPunct="1">
      <a:defRPr sz="2400" kern="1200">
        <a:solidFill>
          <a:schemeClr val="tx1"/>
        </a:solidFill>
        <a:latin typeface="+mn-lt"/>
        <a:ea typeface="+mn-ea"/>
        <a:cs typeface="+mn-cs"/>
      </a:defRPr>
    </a:lvl8pPr>
    <a:lvl9pPr marL="4937101" algn="l" defTabSz="617138" rtl="0" eaLnBrk="1" latinLnBrk="0" hangingPunct="1">
      <a:defRPr sz="2400" kern="1200">
        <a:solidFill>
          <a:schemeClr val="tx1"/>
        </a:solidFill>
        <a:latin typeface="+mn-lt"/>
        <a:ea typeface="+mn-ea"/>
        <a:cs typeface="+mn-cs"/>
      </a:defRPr>
    </a:lvl9pPr>
  </p:defaultTextStyle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0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>
    <p:restoredLeft sz="15620"/>
    <p:restoredTop sz="93853" autoAdjust="0"/>
  </p:normalViewPr>
  <p:slideViewPr>
    <p:cSldViewPr snapToGrid="0" snapToObjects="1">
      <p:cViewPr varScale="1">
        <p:scale>
          <a:sx n="97" d="100"/>
          <a:sy n="97" d="100"/>
        </p:scale>
        <p:origin x="-384" y="-104"/>
      </p:cViewPr>
      <p:guideLst>
        <p:guide orient="horz" pos="2236"/>
        <p:guide pos="3842"/>
      </p:guideLst>
    </p:cSldViewPr>
  </p:slideViewPr>
  <p:notesTextViewPr>
    <p:cViewPr>
      <p:scale>
        <a:sx n="100" d="100"/>
        <a:sy n="100" d="100"/>
      </p:scale>
      <p:origin x="0" y="0"/>
    </p:cViewPr>
  </p:notesTextViewPr>
  <p:gridSpacing cx="72008" cy="72008"/>
</p:viewPr>
</file>

<file path=ppt/_rels/presentation.xml.rels><?xml version="1.0" encoding="UTF-8" standalone="yes"?>
<Relationships xmlns="http://schemas.openxmlformats.org/package/2006/relationships"><Relationship Id="rId9" Type="http://schemas.openxmlformats.org/officeDocument/2006/relationships/slide" Target="slides/slide8.xml"/><Relationship Id="rId20" Type="http://schemas.openxmlformats.org/officeDocument/2006/relationships/slide" Target="slides/slide19.xml"/><Relationship Id="rId21" Type="http://schemas.openxmlformats.org/officeDocument/2006/relationships/slide" Target="slides/slide20.xml"/><Relationship Id="rId22" Type="http://schemas.openxmlformats.org/officeDocument/2006/relationships/slide" Target="slides/slide21.xml"/><Relationship Id="rId23" Type="http://schemas.openxmlformats.org/officeDocument/2006/relationships/slide" Target="slides/slide22.xml"/><Relationship Id="rId24" Type="http://schemas.openxmlformats.org/officeDocument/2006/relationships/slide" Target="slides/slide23.xml"/><Relationship Id="rId25" Type="http://schemas.openxmlformats.org/officeDocument/2006/relationships/slide" Target="slides/slide24.xml"/><Relationship Id="rId26" Type="http://schemas.openxmlformats.org/officeDocument/2006/relationships/slide" Target="slides/slide25.xml"/><Relationship Id="rId27" Type="http://schemas.openxmlformats.org/officeDocument/2006/relationships/printerSettings" Target="printerSettings/printerSettings1.bin"/><Relationship Id="rId28" Type="http://schemas.openxmlformats.org/officeDocument/2006/relationships/presProps" Target="presProps.xml"/><Relationship Id="rId29" Type="http://schemas.openxmlformats.org/officeDocument/2006/relationships/viewProps" Target="viewProps.xml"/><Relationship Id="rId30" Type="http://schemas.openxmlformats.org/officeDocument/2006/relationships/theme" Target="theme/theme1.xml"/><Relationship Id="rId31" Type="http://schemas.openxmlformats.org/officeDocument/2006/relationships/tableStyles" Target="tableStyles.xml"/><Relationship Id="rId10" Type="http://schemas.openxmlformats.org/officeDocument/2006/relationships/slide" Target="slides/slide9.xml"/><Relationship Id="rId11" Type="http://schemas.openxmlformats.org/officeDocument/2006/relationships/slide" Target="slides/slide10.xml"/><Relationship Id="rId12" Type="http://schemas.openxmlformats.org/officeDocument/2006/relationships/slide" Target="slides/slide11.xml"/><Relationship Id="rId13" Type="http://schemas.openxmlformats.org/officeDocument/2006/relationships/slide" Target="slides/slide12.xml"/><Relationship Id="rId14" Type="http://schemas.openxmlformats.org/officeDocument/2006/relationships/slide" Target="slides/slide13.xml"/><Relationship Id="rId15" Type="http://schemas.openxmlformats.org/officeDocument/2006/relationships/slide" Target="slides/slide14.xml"/><Relationship Id="rId16" Type="http://schemas.openxmlformats.org/officeDocument/2006/relationships/slide" Target="slides/slide15.xml"/><Relationship Id="rId17" Type="http://schemas.openxmlformats.org/officeDocument/2006/relationships/slide" Target="slides/slide16.xml"/><Relationship Id="rId18" Type="http://schemas.openxmlformats.org/officeDocument/2006/relationships/slide" Target="slides/slide17.xml"/><Relationship Id="rId19" Type="http://schemas.openxmlformats.org/officeDocument/2006/relationships/slide" Target="slides/slide18.xml"/><Relationship Id="rId1" Type="http://schemas.openxmlformats.org/officeDocument/2006/relationships/slideMaster" Target="slideMasters/slideMaster1.xml"/><Relationship Id="rId2" Type="http://schemas.openxmlformats.org/officeDocument/2006/relationships/slide" Target="slides/slide1.xml"/><Relationship Id="rId3" Type="http://schemas.openxmlformats.org/officeDocument/2006/relationships/slide" Target="slides/slide2.xml"/><Relationship Id="rId4" Type="http://schemas.openxmlformats.org/officeDocument/2006/relationships/slide" Target="slides/slide3.xml"/><Relationship Id="rId5" Type="http://schemas.openxmlformats.org/officeDocument/2006/relationships/slide" Target="slides/slide4.xml"/><Relationship Id="rId6" Type="http://schemas.openxmlformats.org/officeDocument/2006/relationships/slide" Target="slides/slide5.xml"/><Relationship Id="rId7" Type="http://schemas.openxmlformats.org/officeDocument/2006/relationships/slide" Target="slides/slide6.xml"/><Relationship Id="rId8" Type="http://schemas.openxmlformats.org/officeDocument/2006/relationships/slide" Target="slides/slide7.xml"/></Relationship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Relationship Id="rId2" Type="http://schemas.openxmlformats.org/officeDocument/2006/relationships/image" Target="../media/image1.png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Relationship Id="rId2" Type="http://schemas.openxmlformats.org/officeDocument/2006/relationships/image" Target="../media/image1.png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Relationship Id="rId2" Type="http://schemas.openxmlformats.org/officeDocument/2006/relationships/image" Target="../media/image1.png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bg>
      <p:bgPr>
        <a:solidFill>
          <a:srgbClr val="0094CA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914876" y="2205388"/>
            <a:ext cx="10368598" cy="1521748"/>
          </a:xfrm>
        </p:spPr>
        <p:txBody>
          <a:bodyPr/>
          <a:lstStyle/>
          <a:p>
            <a:r>
              <a:rPr lang="en-US" smtClean="0"/>
              <a:t>Click to edit Master title style</a:t>
            </a:r>
            <a:endParaRPr lang="sv-SE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829754" y="4022936"/>
            <a:ext cx="8538845" cy="1814266"/>
          </a:xfrm>
        </p:spPr>
        <p:txBody>
          <a:bodyPr/>
          <a:lstStyle>
            <a:lvl1pPr marL="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1pPr>
            <a:lvl2pPr marL="617138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1234274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851413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2468552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3085687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3702828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4319966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4937101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en-US" smtClean="0"/>
              <a:t>Click to edit Master subtitle style</a:t>
            </a:r>
            <a:endParaRPr lang="sv-SE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ED7AC81-318B-4D49-A602-9E30227C87EC}" type="datetime1">
              <a:rPr lang="sv-SE" smtClean="0">
                <a:solidFill>
                  <a:prstClr val="black">
                    <a:tint val="75000"/>
                  </a:prstClr>
                </a:solidFill>
                <a:latin typeface="Calibri"/>
              </a:rPr>
              <a:pPr/>
              <a:t>13/11/18</a:t>
            </a:fld>
            <a:endParaRPr lang="sv-SE">
              <a:solidFill>
                <a:prstClr val="black">
                  <a:tint val="75000"/>
                </a:prstClr>
              </a:solidFill>
              <a:latin typeface="Calibri"/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sv-SE">
              <a:solidFill>
                <a:prstClr val="black">
                  <a:tint val="75000"/>
                </a:prstClr>
              </a:solidFill>
              <a:latin typeface="Calibri"/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51115BC-487E-4422-894C-CB7CD3E79223}" type="slidenum">
              <a:rPr lang="sv-SE" smtClean="0">
                <a:solidFill>
                  <a:prstClr val="black">
                    <a:tint val="75000"/>
                  </a:prstClr>
                </a:solidFill>
                <a:latin typeface="Calibri"/>
              </a:rPr>
              <a:pPr/>
              <a:t>‹#›</a:t>
            </a:fld>
            <a:endParaRPr lang="sv-SE">
              <a:solidFill>
                <a:prstClr val="black">
                  <a:tint val="75000"/>
                </a:prstClr>
              </a:solidFill>
              <a:latin typeface="Calibri"/>
            </a:endParaRPr>
          </a:p>
        </p:txBody>
      </p:sp>
      <p:pic>
        <p:nvPicPr>
          <p:cNvPr id="7" name="Bildobjekt 7" descr="ESS-vit-logga.png"/>
          <p:cNvPicPr>
            <a:picLocks noChangeAspect="1"/>
          </p:cNvPicPr>
          <p:nvPr userDrawn="1"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9749482" y="269820"/>
            <a:ext cx="2209395" cy="917235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553871007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ktangel 6"/>
          <p:cNvSpPr/>
          <p:nvPr userDrawn="1"/>
        </p:nvSpPr>
        <p:spPr>
          <a:xfrm>
            <a:off x="0" y="1"/>
            <a:ext cx="12198350" cy="1484823"/>
          </a:xfrm>
          <a:prstGeom prst="rect">
            <a:avLst/>
          </a:prstGeom>
          <a:solidFill>
            <a:srgbClr val="0094CA"/>
          </a:solidFill>
          <a:ln>
            <a:noFill/>
          </a:ln>
          <a:effectLst/>
          <a:scene3d>
            <a:camera prst="orthographicFront"/>
            <a:lightRig rig="threePt" dir="t"/>
          </a:scene3d>
          <a:sp3d>
            <a:bevelT w="0"/>
          </a:sp3d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lIns="123427" tIns="61713" rIns="123427" bIns="61713" rtlCol="0" anchor="ctr"/>
          <a:lstStyle/>
          <a:p>
            <a:pPr algn="ctr" defTabSz="1234274"/>
            <a:endParaRPr lang="sv-SE">
              <a:solidFill>
                <a:srgbClr val="0094CA"/>
              </a:solidFill>
              <a:latin typeface="Calibri"/>
            </a:endParaRPr>
          </a:p>
        </p:txBody>
      </p:sp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sv-SE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sv-SE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EB99CB0-346B-43FA-9EE6-F90C3F3BC0BA}" type="datetime1">
              <a:rPr lang="sv-SE" smtClean="0">
                <a:solidFill>
                  <a:prstClr val="black">
                    <a:tint val="75000"/>
                  </a:prstClr>
                </a:solidFill>
                <a:latin typeface="Calibri"/>
              </a:rPr>
              <a:pPr/>
              <a:t>13/11/18</a:t>
            </a:fld>
            <a:endParaRPr lang="sv-SE">
              <a:solidFill>
                <a:prstClr val="black">
                  <a:tint val="75000"/>
                </a:prstClr>
              </a:solidFill>
              <a:latin typeface="Calibri"/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sv-SE">
              <a:solidFill>
                <a:prstClr val="black">
                  <a:tint val="75000"/>
                </a:prstClr>
              </a:solidFill>
              <a:latin typeface="Calibri"/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51115BC-487E-4422-894C-CB7CD3E79223}" type="slidenum">
              <a:rPr lang="sv-SE" smtClean="0">
                <a:solidFill>
                  <a:prstClr val="black">
                    <a:tint val="75000"/>
                  </a:prstClr>
                </a:solidFill>
                <a:latin typeface="Calibri"/>
              </a:rPr>
              <a:pPr/>
              <a:t>‹#›</a:t>
            </a:fld>
            <a:endParaRPr lang="sv-SE">
              <a:solidFill>
                <a:prstClr val="black">
                  <a:tint val="75000"/>
                </a:prstClr>
              </a:solidFill>
              <a:latin typeface="Calibri"/>
            </a:endParaRPr>
          </a:p>
        </p:txBody>
      </p:sp>
      <p:pic>
        <p:nvPicPr>
          <p:cNvPr id="8" name="Bildobjekt 5" descr="ESS-vit-logga.png"/>
          <p:cNvPicPr>
            <a:picLocks noChangeAspect="1"/>
          </p:cNvPicPr>
          <p:nvPr userDrawn="1"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0130618" y="330779"/>
            <a:ext cx="1828258" cy="759005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684930728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Rektangel 6"/>
          <p:cNvSpPr/>
          <p:nvPr userDrawn="1"/>
        </p:nvSpPr>
        <p:spPr>
          <a:xfrm>
            <a:off x="0" y="1"/>
            <a:ext cx="12198350" cy="1484823"/>
          </a:xfrm>
          <a:prstGeom prst="rect">
            <a:avLst/>
          </a:prstGeom>
          <a:solidFill>
            <a:srgbClr val="0094CA"/>
          </a:solidFill>
          <a:ln>
            <a:noFill/>
          </a:ln>
          <a:effectLst/>
          <a:scene3d>
            <a:camera prst="orthographicFront"/>
            <a:lightRig rig="threePt" dir="t"/>
          </a:scene3d>
          <a:sp3d>
            <a:bevelT w="0"/>
          </a:sp3d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lIns="123427" tIns="61713" rIns="123427" bIns="61713" rtlCol="0" anchor="ctr"/>
          <a:lstStyle/>
          <a:p>
            <a:pPr algn="ctr" defTabSz="1234274"/>
            <a:endParaRPr lang="sv-SE">
              <a:solidFill>
                <a:srgbClr val="0094CA"/>
              </a:solidFill>
              <a:latin typeface="Calibri"/>
            </a:endParaRPr>
          </a:p>
        </p:txBody>
      </p:sp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sv-SE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609917" y="1656504"/>
            <a:ext cx="5387605" cy="4685210"/>
          </a:xfrm>
        </p:spPr>
        <p:txBody>
          <a:bodyPr/>
          <a:lstStyle>
            <a:lvl1pPr>
              <a:defRPr sz="3800"/>
            </a:lvl1pPr>
            <a:lvl2pPr>
              <a:defRPr sz="3200"/>
            </a:lvl2pPr>
            <a:lvl3pPr>
              <a:defRPr sz="2700"/>
            </a:lvl3pPr>
            <a:lvl4pPr>
              <a:defRPr sz="2400"/>
            </a:lvl4pPr>
            <a:lvl5pPr>
              <a:defRPr sz="2400"/>
            </a:lvl5pPr>
            <a:lvl6pPr>
              <a:defRPr sz="2400"/>
            </a:lvl6pPr>
            <a:lvl7pPr>
              <a:defRPr sz="2400"/>
            </a:lvl7pPr>
            <a:lvl8pPr>
              <a:defRPr sz="2400"/>
            </a:lvl8pPr>
            <a:lvl9pPr>
              <a:defRPr sz="2400"/>
            </a:lvl9pPr>
          </a:lstStyle>
          <a:p>
            <a:pPr lvl="0"/>
            <a:r>
              <a:rPr lang="en-US" dirty="0" smtClean="0"/>
              <a:t>Click to edit Master text styles</a:t>
            </a:r>
          </a:p>
          <a:p>
            <a:pPr lvl="1"/>
            <a:r>
              <a:rPr lang="en-US" dirty="0" smtClean="0"/>
              <a:t>Second level</a:t>
            </a:r>
          </a:p>
          <a:p>
            <a:pPr lvl="2"/>
            <a:r>
              <a:rPr lang="en-US" dirty="0" smtClean="0"/>
              <a:t>Third level</a:t>
            </a:r>
          </a:p>
          <a:p>
            <a:pPr lvl="3"/>
            <a:r>
              <a:rPr lang="en-US" dirty="0" smtClean="0"/>
              <a:t>Fourth level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6200829" y="1656504"/>
            <a:ext cx="5387605" cy="4685210"/>
          </a:xfrm>
        </p:spPr>
        <p:txBody>
          <a:bodyPr/>
          <a:lstStyle>
            <a:lvl1pPr>
              <a:defRPr sz="3800"/>
            </a:lvl1pPr>
            <a:lvl2pPr>
              <a:defRPr sz="3200"/>
            </a:lvl2pPr>
            <a:lvl3pPr>
              <a:defRPr sz="2700"/>
            </a:lvl3pPr>
            <a:lvl4pPr>
              <a:defRPr sz="2400"/>
            </a:lvl4pPr>
            <a:lvl5pPr>
              <a:defRPr sz="2400"/>
            </a:lvl5pPr>
            <a:lvl6pPr>
              <a:defRPr sz="2400"/>
            </a:lvl6pPr>
            <a:lvl7pPr>
              <a:defRPr sz="2400"/>
            </a:lvl7pPr>
            <a:lvl8pPr>
              <a:defRPr sz="2400"/>
            </a:lvl8pPr>
            <a:lvl9pPr>
              <a:defRPr sz="2400"/>
            </a:lvl9pPr>
          </a:lstStyle>
          <a:p>
            <a:pPr lvl="0"/>
            <a:r>
              <a:rPr lang="en-US" dirty="0" smtClean="0"/>
              <a:t>Click to edit Master text styles</a:t>
            </a:r>
          </a:p>
          <a:p>
            <a:pPr lvl="1"/>
            <a:r>
              <a:rPr lang="en-US" dirty="0" smtClean="0"/>
              <a:t>Second level</a:t>
            </a:r>
          </a:p>
          <a:p>
            <a:pPr lvl="2"/>
            <a:r>
              <a:rPr lang="en-US" dirty="0" smtClean="0"/>
              <a:t>Third level</a:t>
            </a:r>
          </a:p>
          <a:p>
            <a:pPr lvl="3"/>
            <a:r>
              <a:rPr lang="en-US" dirty="0" smtClean="0"/>
              <a:t>Fourth level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2E66B7F-8271-49DA-A25A-F4BB9F476347}" type="datetime1">
              <a:rPr lang="sv-SE" smtClean="0">
                <a:solidFill>
                  <a:prstClr val="black">
                    <a:tint val="75000"/>
                  </a:prstClr>
                </a:solidFill>
                <a:latin typeface="Calibri"/>
              </a:rPr>
              <a:pPr/>
              <a:t>13/11/18</a:t>
            </a:fld>
            <a:endParaRPr lang="sv-SE">
              <a:solidFill>
                <a:prstClr val="black">
                  <a:tint val="75000"/>
                </a:prstClr>
              </a:solidFill>
              <a:latin typeface="Calibri"/>
            </a:endParaRP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sv-SE">
              <a:solidFill>
                <a:prstClr val="black">
                  <a:tint val="75000"/>
                </a:prstClr>
              </a:solidFill>
              <a:latin typeface="Calibri"/>
            </a:endParaRPr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51115BC-487E-4422-894C-CB7CD3E79223}" type="slidenum">
              <a:rPr lang="sv-SE" smtClean="0">
                <a:solidFill>
                  <a:prstClr val="black">
                    <a:tint val="75000"/>
                  </a:prstClr>
                </a:solidFill>
                <a:latin typeface="Calibri"/>
              </a:rPr>
              <a:pPr/>
              <a:t>‹#›</a:t>
            </a:fld>
            <a:endParaRPr lang="sv-SE">
              <a:solidFill>
                <a:prstClr val="black">
                  <a:tint val="75000"/>
                </a:prstClr>
              </a:solidFill>
              <a:latin typeface="Calibri"/>
            </a:endParaRPr>
          </a:p>
        </p:txBody>
      </p:sp>
      <p:pic>
        <p:nvPicPr>
          <p:cNvPr id="9" name="Bildobjekt 7" descr="ESS-vit-logga.png"/>
          <p:cNvPicPr>
            <a:picLocks noChangeAspect="1"/>
          </p:cNvPicPr>
          <p:nvPr userDrawn="1"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0144830" y="269820"/>
            <a:ext cx="1814046" cy="753104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840002559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 smtClean="0"/>
              <a:t>Click to edit Master title style</a:t>
            </a:r>
            <a:endParaRPr lang="sv-SE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09919" y="1589126"/>
            <a:ext cx="5389723" cy="662273"/>
          </a:xfrm>
        </p:spPr>
        <p:txBody>
          <a:bodyPr anchor="b"/>
          <a:lstStyle>
            <a:lvl1pPr marL="0" indent="0">
              <a:buNone/>
              <a:defRPr sz="3200" b="1"/>
            </a:lvl1pPr>
            <a:lvl2pPr marL="617138" indent="0">
              <a:buNone/>
              <a:defRPr sz="2700" b="1"/>
            </a:lvl2pPr>
            <a:lvl3pPr marL="1234274" indent="0">
              <a:buNone/>
              <a:defRPr sz="2400" b="1"/>
            </a:lvl3pPr>
            <a:lvl4pPr marL="1851413" indent="0">
              <a:buNone/>
              <a:defRPr sz="2200" b="1"/>
            </a:lvl4pPr>
            <a:lvl5pPr marL="2468552" indent="0">
              <a:buNone/>
              <a:defRPr sz="2200" b="1"/>
            </a:lvl5pPr>
            <a:lvl6pPr marL="3085687" indent="0">
              <a:buNone/>
              <a:defRPr sz="2200" b="1"/>
            </a:lvl6pPr>
            <a:lvl7pPr marL="3702828" indent="0">
              <a:buNone/>
              <a:defRPr sz="2200" b="1"/>
            </a:lvl7pPr>
            <a:lvl8pPr marL="4319966" indent="0">
              <a:buNone/>
              <a:defRPr sz="2200" b="1"/>
            </a:lvl8pPr>
            <a:lvl9pPr marL="4937101" indent="0">
              <a:buNone/>
              <a:defRPr sz="22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609919" y="2251398"/>
            <a:ext cx="5389723" cy="4090315"/>
          </a:xfrm>
        </p:spPr>
        <p:txBody>
          <a:bodyPr/>
          <a:lstStyle>
            <a:lvl1pPr>
              <a:defRPr sz="3200"/>
            </a:lvl1pPr>
            <a:lvl2pPr>
              <a:defRPr sz="2700"/>
            </a:lvl2pPr>
            <a:lvl3pPr>
              <a:defRPr sz="2400"/>
            </a:lvl3pPr>
            <a:lvl4pPr>
              <a:defRPr sz="2200"/>
            </a:lvl4pPr>
            <a:lvl5pPr>
              <a:defRPr sz="2200"/>
            </a:lvl5pPr>
            <a:lvl6pPr>
              <a:defRPr sz="2200"/>
            </a:lvl6pPr>
            <a:lvl7pPr>
              <a:defRPr sz="2200"/>
            </a:lvl7pPr>
            <a:lvl8pPr>
              <a:defRPr sz="2200"/>
            </a:lvl8pPr>
            <a:lvl9pPr>
              <a:defRPr sz="22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sv-SE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6196597" y="1589126"/>
            <a:ext cx="5391840" cy="662273"/>
          </a:xfrm>
        </p:spPr>
        <p:txBody>
          <a:bodyPr anchor="b"/>
          <a:lstStyle>
            <a:lvl1pPr marL="0" indent="0">
              <a:buNone/>
              <a:defRPr sz="3200" b="1"/>
            </a:lvl1pPr>
            <a:lvl2pPr marL="617138" indent="0">
              <a:buNone/>
              <a:defRPr sz="2700" b="1"/>
            </a:lvl2pPr>
            <a:lvl3pPr marL="1234274" indent="0">
              <a:buNone/>
              <a:defRPr sz="2400" b="1"/>
            </a:lvl3pPr>
            <a:lvl4pPr marL="1851413" indent="0">
              <a:buNone/>
              <a:defRPr sz="2200" b="1"/>
            </a:lvl4pPr>
            <a:lvl5pPr marL="2468552" indent="0">
              <a:buNone/>
              <a:defRPr sz="2200" b="1"/>
            </a:lvl5pPr>
            <a:lvl6pPr marL="3085687" indent="0">
              <a:buNone/>
              <a:defRPr sz="2200" b="1"/>
            </a:lvl6pPr>
            <a:lvl7pPr marL="3702828" indent="0">
              <a:buNone/>
              <a:defRPr sz="2200" b="1"/>
            </a:lvl7pPr>
            <a:lvl8pPr marL="4319966" indent="0">
              <a:buNone/>
              <a:defRPr sz="2200" b="1"/>
            </a:lvl8pPr>
            <a:lvl9pPr marL="4937101" indent="0">
              <a:buNone/>
              <a:defRPr sz="22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6196597" y="2251398"/>
            <a:ext cx="5391840" cy="4090315"/>
          </a:xfrm>
        </p:spPr>
        <p:txBody>
          <a:bodyPr/>
          <a:lstStyle>
            <a:lvl1pPr>
              <a:defRPr sz="3200"/>
            </a:lvl1pPr>
            <a:lvl2pPr>
              <a:defRPr sz="2700"/>
            </a:lvl2pPr>
            <a:lvl3pPr>
              <a:defRPr sz="2400"/>
            </a:lvl3pPr>
            <a:lvl4pPr>
              <a:defRPr sz="2200"/>
            </a:lvl4pPr>
            <a:lvl5pPr>
              <a:defRPr sz="2200"/>
            </a:lvl5pPr>
            <a:lvl6pPr>
              <a:defRPr sz="2200"/>
            </a:lvl6pPr>
            <a:lvl7pPr>
              <a:defRPr sz="2200"/>
            </a:lvl7pPr>
            <a:lvl8pPr>
              <a:defRPr sz="2200"/>
            </a:lvl8pPr>
            <a:lvl9pPr>
              <a:defRPr sz="22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sv-SE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C7D23FA-05C4-4CC1-B281-2F815585BC1C}" type="datetime1">
              <a:rPr lang="sv-SE" smtClean="0">
                <a:solidFill>
                  <a:prstClr val="black">
                    <a:tint val="75000"/>
                  </a:prstClr>
                </a:solidFill>
                <a:latin typeface="Calibri"/>
              </a:rPr>
              <a:pPr/>
              <a:t>13/11/18</a:t>
            </a:fld>
            <a:endParaRPr lang="sv-SE">
              <a:solidFill>
                <a:prstClr val="black">
                  <a:tint val="75000"/>
                </a:prstClr>
              </a:solidFill>
              <a:latin typeface="Calibri"/>
            </a:endParaRPr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sv-SE">
              <a:solidFill>
                <a:prstClr val="black">
                  <a:tint val="75000"/>
                </a:prstClr>
              </a:solidFill>
              <a:latin typeface="Calibri"/>
            </a:endParaRPr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51115BC-487E-4422-894C-CB7CD3E79223}" type="slidenum">
              <a:rPr lang="sv-SE" smtClean="0">
                <a:solidFill>
                  <a:prstClr val="black">
                    <a:tint val="75000"/>
                  </a:prstClr>
                </a:solidFill>
                <a:latin typeface="Calibri"/>
              </a:rPr>
              <a:pPr/>
              <a:t>‹#›</a:t>
            </a:fld>
            <a:endParaRPr lang="sv-SE">
              <a:solidFill>
                <a:prstClr val="black">
                  <a:tint val="75000"/>
                </a:prstClr>
              </a:solidFill>
              <a:latin typeface="Calibri"/>
            </a:endParaRPr>
          </a:p>
        </p:txBody>
      </p:sp>
      <p:sp>
        <p:nvSpPr>
          <p:cNvPr id="10" name="Rektangel 6"/>
          <p:cNvSpPr/>
          <p:nvPr userDrawn="1"/>
        </p:nvSpPr>
        <p:spPr>
          <a:xfrm>
            <a:off x="0" y="1"/>
            <a:ext cx="12198350" cy="1484823"/>
          </a:xfrm>
          <a:prstGeom prst="rect">
            <a:avLst/>
          </a:prstGeom>
          <a:solidFill>
            <a:srgbClr val="0094CA"/>
          </a:solidFill>
          <a:ln>
            <a:noFill/>
          </a:ln>
          <a:effectLst/>
          <a:scene3d>
            <a:camera prst="orthographicFront"/>
            <a:lightRig rig="threePt" dir="t"/>
          </a:scene3d>
          <a:sp3d>
            <a:bevelT w="0"/>
          </a:sp3d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lIns="123427" tIns="61713" rIns="123427" bIns="61713" rtlCol="0" anchor="ctr"/>
          <a:lstStyle/>
          <a:p>
            <a:pPr algn="ctr" defTabSz="1234274"/>
            <a:endParaRPr lang="sv-SE">
              <a:solidFill>
                <a:srgbClr val="0094CA"/>
              </a:solidFill>
              <a:latin typeface="Calibri"/>
            </a:endParaRPr>
          </a:p>
        </p:txBody>
      </p:sp>
    </p:spTree>
    <p:extLst>
      <p:ext uri="{BB962C8B-B14F-4D97-AF65-F5344CB8AC3E}">
        <p14:creationId xmlns:p14="http://schemas.microsoft.com/office/powerpoint/2010/main" val="2228684428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3.xml"/><Relationship Id="rId4" Type="http://schemas.openxmlformats.org/officeDocument/2006/relationships/slideLayout" Target="../slideLayouts/slideLayout4.xml"/><Relationship Id="rId5" Type="http://schemas.openxmlformats.org/officeDocument/2006/relationships/theme" Target="../theme/theme1.xml"/><Relationship Id="rId1" Type="http://schemas.openxmlformats.org/officeDocument/2006/relationships/slideLayout" Target="../slideLayouts/slideLayout1.xml"/><Relationship Id="rId2" Type="http://schemas.openxmlformats.org/officeDocument/2006/relationships/slideLayout" Target="../slideLayouts/slideLayout2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609917" y="284303"/>
            <a:ext cx="9523806" cy="1183217"/>
          </a:xfrm>
          <a:prstGeom prst="rect">
            <a:avLst/>
          </a:prstGeom>
        </p:spPr>
        <p:txBody>
          <a:bodyPr vert="horz" lIns="123427" tIns="61713" rIns="123427" bIns="61713" rtlCol="0" anchor="ctr">
            <a:normAutofit/>
          </a:bodyPr>
          <a:lstStyle/>
          <a:p>
            <a:r>
              <a:rPr lang="en-US" dirty="0" smtClean="0"/>
              <a:t>Click to edit Master title style</a:t>
            </a:r>
            <a:endParaRPr lang="sv-SE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09919" y="1656504"/>
            <a:ext cx="10978515" cy="4685210"/>
          </a:xfrm>
          <a:prstGeom prst="rect">
            <a:avLst/>
          </a:prstGeom>
        </p:spPr>
        <p:txBody>
          <a:bodyPr vert="horz" lIns="123427" tIns="61713" rIns="123427" bIns="61713" rtlCol="0">
            <a:normAutofit/>
          </a:bodyPr>
          <a:lstStyle/>
          <a:p>
            <a:pPr lvl="0"/>
            <a:r>
              <a:rPr lang="en-US" dirty="0" smtClean="0"/>
              <a:t>Click to edit Master text styles</a:t>
            </a:r>
          </a:p>
          <a:p>
            <a:pPr lvl="1"/>
            <a:r>
              <a:rPr lang="en-US" dirty="0" smtClean="0"/>
              <a:t>Second level</a:t>
            </a:r>
          </a:p>
          <a:p>
            <a:pPr lvl="2"/>
            <a:r>
              <a:rPr lang="en-US" dirty="0" smtClean="0"/>
              <a:t>Third level</a:t>
            </a:r>
          </a:p>
          <a:p>
            <a:pPr lvl="3"/>
            <a:r>
              <a:rPr lang="en-US" dirty="0" smtClean="0"/>
              <a:t>Fourth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609917" y="6580002"/>
            <a:ext cx="2846282" cy="377972"/>
          </a:xfrm>
          <a:prstGeom prst="rect">
            <a:avLst/>
          </a:prstGeom>
        </p:spPr>
        <p:txBody>
          <a:bodyPr vert="horz" lIns="123427" tIns="61713" rIns="123427" bIns="61713" rtlCol="0" anchor="ctr"/>
          <a:lstStyle>
            <a:lvl1pPr algn="l">
              <a:defRPr sz="16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pPr defTabSz="1234274"/>
            <a:fld id="{7103233B-D569-4A6E-878F-CDE152514C47}" type="datetime1">
              <a:rPr lang="sv-SE" smtClean="0">
                <a:solidFill>
                  <a:prstClr val="black">
                    <a:tint val="75000"/>
                  </a:prstClr>
                </a:solidFill>
                <a:latin typeface="Calibri"/>
              </a:rPr>
              <a:pPr defTabSz="1234274"/>
              <a:t>13/11/18</a:t>
            </a:fld>
            <a:endParaRPr lang="sv-SE">
              <a:solidFill>
                <a:prstClr val="black">
                  <a:tint val="75000"/>
                </a:prstClr>
              </a:solidFill>
              <a:latin typeface="Calibri"/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4167771" y="6580002"/>
            <a:ext cx="3862811" cy="377972"/>
          </a:xfrm>
          <a:prstGeom prst="rect">
            <a:avLst/>
          </a:prstGeom>
        </p:spPr>
        <p:txBody>
          <a:bodyPr vert="horz" lIns="123427" tIns="61713" rIns="123427" bIns="61713" rtlCol="0" anchor="ctr"/>
          <a:lstStyle>
            <a:lvl1pPr algn="ctr">
              <a:defRPr sz="16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pPr defTabSz="1234274"/>
            <a:endParaRPr lang="sv-SE">
              <a:solidFill>
                <a:prstClr val="black">
                  <a:tint val="75000"/>
                </a:prstClr>
              </a:solidFill>
              <a:latin typeface="Calibri"/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8742151" y="6580002"/>
            <a:ext cx="2846282" cy="377972"/>
          </a:xfrm>
          <a:prstGeom prst="rect">
            <a:avLst/>
          </a:prstGeom>
        </p:spPr>
        <p:txBody>
          <a:bodyPr vert="horz" lIns="123427" tIns="61713" rIns="123427" bIns="61713" rtlCol="0" anchor="ctr"/>
          <a:lstStyle>
            <a:lvl1pPr algn="r">
              <a:defRPr sz="16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pPr defTabSz="1234274"/>
            <a:fld id="{551115BC-487E-4422-894C-CB7CD3E79223}" type="slidenum">
              <a:rPr lang="sv-SE" smtClean="0">
                <a:solidFill>
                  <a:prstClr val="black">
                    <a:tint val="75000"/>
                  </a:prstClr>
                </a:solidFill>
                <a:latin typeface="Calibri"/>
              </a:rPr>
              <a:pPr defTabSz="1234274"/>
              <a:t>‹#›</a:t>
            </a:fld>
            <a:endParaRPr lang="sv-SE">
              <a:solidFill>
                <a:prstClr val="black">
                  <a:tint val="75000"/>
                </a:prstClr>
              </a:solidFill>
              <a:latin typeface="Calibri"/>
            </a:endParaRPr>
          </a:p>
        </p:txBody>
      </p:sp>
    </p:spTree>
    <p:extLst>
      <p:ext uri="{BB962C8B-B14F-4D97-AF65-F5344CB8AC3E}">
        <p14:creationId xmlns:p14="http://schemas.microsoft.com/office/powerpoint/2010/main" val="2210510385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61" r:id="rId1"/>
    <p:sldLayoutId id="2147483662" r:id="rId2"/>
    <p:sldLayoutId id="2147483663" r:id="rId3"/>
    <p:sldLayoutId id="2147483664" r:id="rId4"/>
  </p:sldLayoutIdLst>
  <p:hf hdr="0" ftr="0" dt="0"/>
  <p:txStyles>
    <p:titleStyle>
      <a:lvl1pPr algn="l" defTabSz="1234274" rtl="0" eaLnBrk="1" latinLnBrk="0" hangingPunct="1">
        <a:spcBef>
          <a:spcPct val="0"/>
        </a:spcBef>
        <a:buNone/>
        <a:defRPr sz="4300" kern="1200" baseline="0">
          <a:solidFill>
            <a:schemeClr val="bg1"/>
          </a:solidFill>
          <a:latin typeface="+mj-lt"/>
          <a:ea typeface="+mj-ea"/>
          <a:cs typeface="+mj-cs"/>
        </a:defRPr>
      </a:lvl1pPr>
    </p:titleStyle>
    <p:bodyStyle>
      <a:lvl1pPr marL="462855" indent="-462855" algn="l" defTabSz="1234274" rtl="0" eaLnBrk="1" latinLnBrk="0" hangingPunct="1">
        <a:spcBef>
          <a:spcPct val="20000"/>
        </a:spcBef>
        <a:buFont typeface="Arial" panose="020B0604020202020204" pitchFamily="34" charset="0"/>
        <a:buChar char="•"/>
        <a:defRPr sz="3800" kern="1200" baseline="0">
          <a:solidFill>
            <a:schemeClr val="bg1">
              <a:lumMod val="50000"/>
            </a:schemeClr>
          </a:solidFill>
          <a:latin typeface="+mn-lt"/>
          <a:ea typeface="+mn-ea"/>
          <a:cs typeface="+mn-cs"/>
        </a:defRPr>
      </a:lvl1pPr>
      <a:lvl2pPr marL="1002849" indent="-385711" algn="l" defTabSz="1234274" rtl="0" eaLnBrk="1" latinLnBrk="0" hangingPunct="1">
        <a:spcBef>
          <a:spcPct val="20000"/>
        </a:spcBef>
        <a:buFont typeface="Arial" panose="020B0604020202020204" pitchFamily="34" charset="0"/>
        <a:buChar char="–"/>
        <a:defRPr sz="3200" kern="1200" baseline="0">
          <a:solidFill>
            <a:schemeClr val="bg1">
              <a:lumMod val="50000"/>
            </a:schemeClr>
          </a:solidFill>
          <a:latin typeface="+mn-lt"/>
          <a:ea typeface="+mn-ea"/>
          <a:cs typeface="+mn-cs"/>
        </a:defRPr>
      </a:lvl2pPr>
      <a:lvl3pPr marL="1542844" indent="-308569" algn="l" defTabSz="1234274" rtl="0" eaLnBrk="1" latinLnBrk="0" hangingPunct="1">
        <a:spcBef>
          <a:spcPct val="20000"/>
        </a:spcBef>
        <a:buFont typeface="Arial" panose="020B0604020202020204" pitchFamily="34" charset="0"/>
        <a:buChar char="•"/>
        <a:defRPr sz="2700" kern="1200" baseline="0">
          <a:solidFill>
            <a:schemeClr val="bg1">
              <a:lumMod val="50000"/>
            </a:schemeClr>
          </a:solidFill>
          <a:latin typeface="+mn-lt"/>
          <a:ea typeface="+mn-ea"/>
          <a:cs typeface="+mn-cs"/>
        </a:defRPr>
      </a:lvl3pPr>
      <a:lvl4pPr marL="2159984" indent="-308569" algn="l" defTabSz="1234274" rtl="0" eaLnBrk="1" latinLnBrk="0" hangingPunct="1">
        <a:spcBef>
          <a:spcPct val="20000"/>
        </a:spcBef>
        <a:buFont typeface="Arial" panose="020B0604020202020204" pitchFamily="34" charset="0"/>
        <a:buChar char="–"/>
        <a:defRPr sz="2400" kern="1200" baseline="0">
          <a:solidFill>
            <a:schemeClr val="bg1">
              <a:lumMod val="50000"/>
            </a:schemeClr>
          </a:solidFill>
          <a:latin typeface="+mn-lt"/>
          <a:ea typeface="+mn-ea"/>
          <a:cs typeface="+mn-cs"/>
        </a:defRPr>
      </a:lvl4pPr>
      <a:lvl5pPr marL="2777120" indent="-308569" algn="l" defTabSz="1234274" rtl="0" eaLnBrk="1" latinLnBrk="0" hangingPunct="1">
        <a:spcBef>
          <a:spcPct val="20000"/>
        </a:spcBef>
        <a:buFont typeface="Arial" panose="020B0604020202020204" pitchFamily="34" charset="0"/>
        <a:buChar char="»"/>
        <a:defRPr sz="2700" kern="1200">
          <a:solidFill>
            <a:schemeClr val="tx1"/>
          </a:solidFill>
          <a:latin typeface="+mn-lt"/>
          <a:ea typeface="+mn-ea"/>
          <a:cs typeface="+mn-cs"/>
        </a:defRPr>
      </a:lvl5pPr>
      <a:lvl6pPr marL="3394258" indent="-308569" algn="l" defTabSz="1234274" rtl="0" eaLnBrk="1" latinLnBrk="0" hangingPunct="1">
        <a:spcBef>
          <a:spcPct val="20000"/>
        </a:spcBef>
        <a:buFont typeface="Arial" panose="020B0604020202020204" pitchFamily="34" charset="0"/>
        <a:buChar char="•"/>
        <a:defRPr sz="2700" kern="1200">
          <a:solidFill>
            <a:schemeClr val="tx1"/>
          </a:solidFill>
          <a:latin typeface="+mn-lt"/>
          <a:ea typeface="+mn-ea"/>
          <a:cs typeface="+mn-cs"/>
        </a:defRPr>
      </a:lvl6pPr>
      <a:lvl7pPr marL="4011395" indent="-308569" algn="l" defTabSz="1234274" rtl="0" eaLnBrk="1" latinLnBrk="0" hangingPunct="1">
        <a:spcBef>
          <a:spcPct val="20000"/>
        </a:spcBef>
        <a:buFont typeface="Arial" panose="020B0604020202020204" pitchFamily="34" charset="0"/>
        <a:buChar char="•"/>
        <a:defRPr sz="2700" kern="1200">
          <a:solidFill>
            <a:schemeClr val="tx1"/>
          </a:solidFill>
          <a:latin typeface="+mn-lt"/>
          <a:ea typeface="+mn-ea"/>
          <a:cs typeface="+mn-cs"/>
        </a:defRPr>
      </a:lvl7pPr>
      <a:lvl8pPr marL="4628533" indent="-308569" algn="l" defTabSz="1234274" rtl="0" eaLnBrk="1" latinLnBrk="0" hangingPunct="1">
        <a:spcBef>
          <a:spcPct val="20000"/>
        </a:spcBef>
        <a:buFont typeface="Arial" panose="020B0604020202020204" pitchFamily="34" charset="0"/>
        <a:buChar char="•"/>
        <a:defRPr sz="2700" kern="1200">
          <a:solidFill>
            <a:schemeClr val="tx1"/>
          </a:solidFill>
          <a:latin typeface="+mn-lt"/>
          <a:ea typeface="+mn-ea"/>
          <a:cs typeface="+mn-cs"/>
        </a:defRPr>
      </a:lvl8pPr>
      <a:lvl9pPr marL="5245671" indent="-308569" algn="l" defTabSz="1234274" rtl="0" eaLnBrk="1" latinLnBrk="0" hangingPunct="1">
        <a:spcBef>
          <a:spcPct val="20000"/>
        </a:spcBef>
        <a:buFont typeface="Arial" panose="020B0604020202020204" pitchFamily="34" charset="0"/>
        <a:buChar char="•"/>
        <a:defRPr sz="27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sv-SE"/>
      </a:defPPr>
      <a:lvl1pPr marL="0" algn="l" defTabSz="1234274" rtl="0" eaLnBrk="1" latinLnBrk="0" hangingPunct="1">
        <a:defRPr sz="2400" kern="1200">
          <a:solidFill>
            <a:schemeClr val="tx1"/>
          </a:solidFill>
          <a:latin typeface="+mn-lt"/>
          <a:ea typeface="+mn-ea"/>
          <a:cs typeface="+mn-cs"/>
        </a:defRPr>
      </a:lvl1pPr>
      <a:lvl2pPr marL="617138" algn="l" defTabSz="1234274" rtl="0" eaLnBrk="1" latinLnBrk="0" hangingPunct="1"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234274" algn="l" defTabSz="1234274" rtl="0" eaLnBrk="1" latinLnBrk="0" hangingPunct="1">
        <a:defRPr sz="2400" kern="1200">
          <a:solidFill>
            <a:schemeClr val="tx1"/>
          </a:solidFill>
          <a:latin typeface="+mn-lt"/>
          <a:ea typeface="+mn-ea"/>
          <a:cs typeface="+mn-cs"/>
        </a:defRPr>
      </a:lvl3pPr>
      <a:lvl4pPr marL="1851413" algn="l" defTabSz="1234274" rtl="0" eaLnBrk="1" latinLnBrk="0" hangingPunct="1">
        <a:defRPr sz="2400" kern="1200">
          <a:solidFill>
            <a:schemeClr val="tx1"/>
          </a:solidFill>
          <a:latin typeface="+mn-lt"/>
          <a:ea typeface="+mn-ea"/>
          <a:cs typeface="+mn-cs"/>
        </a:defRPr>
      </a:lvl4pPr>
      <a:lvl5pPr marL="2468552" algn="l" defTabSz="1234274" rtl="0" eaLnBrk="1" latinLnBrk="0" hangingPunct="1">
        <a:defRPr sz="2400" kern="1200">
          <a:solidFill>
            <a:schemeClr val="tx1"/>
          </a:solidFill>
          <a:latin typeface="+mn-lt"/>
          <a:ea typeface="+mn-ea"/>
          <a:cs typeface="+mn-cs"/>
        </a:defRPr>
      </a:lvl5pPr>
      <a:lvl6pPr marL="3085687" algn="l" defTabSz="1234274" rtl="0" eaLnBrk="1" latinLnBrk="0" hangingPunct="1">
        <a:defRPr sz="2400" kern="1200">
          <a:solidFill>
            <a:schemeClr val="tx1"/>
          </a:solidFill>
          <a:latin typeface="+mn-lt"/>
          <a:ea typeface="+mn-ea"/>
          <a:cs typeface="+mn-cs"/>
        </a:defRPr>
      </a:lvl6pPr>
      <a:lvl7pPr marL="3702828" algn="l" defTabSz="1234274" rtl="0" eaLnBrk="1" latinLnBrk="0" hangingPunct="1">
        <a:defRPr sz="2400" kern="1200">
          <a:solidFill>
            <a:schemeClr val="tx1"/>
          </a:solidFill>
          <a:latin typeface="+mn-lt"/>
          <a:ea typeface="+mn-ea"/>
          <a:cs typeface="+mn-cs"/>
        </a:defRPr>
      </a:lvl7pPr>
      <a:lvl8pPr marL="4319966" algn="l" defTabSz="1234274" rtl="0" eaLnBrk="1" latinLnBrk="0" hangingPunct="1">
        <a:defRPr sz="2400" kern="1200">
          <a:solidFill>
            <a:schemeClr val="tx1"/>
          </a:solidFill>
          <a:latin typeface="+mn-lt"/>
          <a:ea typeface="+mn-ea"/>
          <a:cs typeface="+mn-cs"/>
        </a:defRPr>
      </a:lvl8pPr>
      <a:lvl9pPr marL="4937101" algn="l" defTabSz="1234274" rtl="0" eaLnBrk="1" latinLnBrk="0" hangingPunct="1">
        <a:defRPr sz="24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png"/><Relationship Id="rId4" Type="http://schemas.openxmlformats.org/officeDocument/2006/relationships/image" Target="../media/image4.png"/><Relationship Id="rId5" Type="http://schemas.openxmlformats.org/officeDocument/2006/relationships/image" Target="../media/image5.png"/><Relationship Id="rId1" Type="http://schemas.openxmlformats.org/officeDocument/2006/relationships/slideLayout" Target="../slideLayouts/slideLayout1.xml"/><Relationship Id="rId2" Type="http://schemas.openxmlformats.org/officeDocument/2006/relationships/image" Target="../media/image2.png"/></Relationships>
</file>

<file path=ppt/slides/_rels/slide2.xml.rels><?xml version="1.0" encoding="UTF-8" standalone="yes"?>
<Relationships xmlns="http://schemas.openxmlformats.org/package/2006/relationships"><Relationship Id="rId3" Type="http://schemas.openxmlformats.org/officeDocument/2006/relationships/image" Target="../media/image7.gif"/><Relationship Id="rId4" Type="http://schemas.openxmlformats.org/officeDocument/2006/relationships/image" Target="../media/image8.png"/><Relationship Id="rId5" Type="http://schemas.openxmlformats.org/officeDocument/2006/relationships/image" Target="../media/image9.JPG"/><Relationship Id="rId6" Type="http://schemas.openxmlformats.org/officeDocument/2006/relationships/image" Target="../media/image10.JPG"/><Relationship Id="rId7" Type="http://schemas.openxmlformats.org/officeDocument/2006/relationships/image" Target="../media/image3.png"/><Relationship Id="rId8" Type="http://schemas.openxmlformats.org/officeDocument/2006/relationships/image" Target="../media/image5.png"/><Relationship Id="rId9" Type="http://schemas.openxmlformats.org/officeDocument/2006/relationships/image" Target="../media/image2.png"/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6.png"/></Relationships>
</file>

<file path=ppt/slides/_rels/slide3.xml.rels><?xml version="1.0" encoding="UTF-8" standalone="yes"?>
<Relationships xmlns="http://schemas.openxmlformats.org/package/2006/relationships"><Relationship Id="rId11" Type="http://schemas.openxmlformats.org/officeDocument/2006/relationships/image" Target="../media/image16.JPG"/><Relationship Id="rId12" Type="http://schemas.openxmlformats.org/officeDocument/2006/relationships/image" Target="../media/image17.jpg"/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11.jpg"/><Relationship Id="rId3" Type="http://schemas.openxmlformats.org/officeDocument/2006/relationships/image" Target="../media/image12.JPG"/><Relationship Id="rId4" Type="http://schemas.openxmlformats.org/officeDocument/2006/relationships/image" Target="../media/image13.png"/><Relationship Id="rId5" Type="http://schemas.openxmlformats.org/officeDocument/2006/relationships/hyperlink" Target="https://arxiv.org/abs/1703.03626" TargetMode="External"/><Relationship Id="rId6" Type="http://schemas.openxmlformats.org/officeDocument/2006/relationships/image" Target="../media/image3.png"/><Relationship Id="rId7" Type="http://schemas.openxmlformats.org/officeDocument/2006/relationships/image" Target="../media/image5.png"/><Relationship Id="rId8" Type="http://schemas.openxmlformats.org/officeDocument/2006/relationships/image" Target="../media/image2.png"/><Relationship Id="rId9" Type="http://schemas.openxmlformats.org/officeDocument/2006/relationships/image" Target="../media/image14.JPG"/><Relationship Id="rId10" Type="http://schemas.openxmlformats.org/officeDocument/2006/relationships/image" Target="../media/image15.jpeg"/></Relationships>
</file>

<file path=ppt/slides/_rels/slide4.xml.rels><?xml version="1.0" encoding="UTF-8" standalone="yes"?>
<Relationships xmlns="http://schemas.openxmlformats.org/package/2006/relationships"><Relationship Id="rId3" Type="http://schemas.openxmlformats.org/officeDocument/2006/relationships/image" Target="../media/image19.png"/><Relationship Id="rId4" Type="http://schemas.openxmlformats.org/officeDocument/2006/relationships/image" Target="../media/image3.png"/><Relationship Id="rId5" Type="http://schemas.openxmlformats.org/officeDocument/2006/relationships/image" Target="../media/image5.png"/><Relationship Id="rId6" Type="http://schemas.openxmlformats.org/officeDocument/2006/relationships/image" Target="../media/image2.png"/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18.emf"/></Relationships>
</file>

<file path=ppt/slides/_rels/slide5.xml.rels><?xml version="1.0" encoding="UTF-8" standalone="yes"?>
<Relationships xmlns="http://schemas.openxmlformats.org/package/2006/relationships"><Relationship Id="rId3" Type="http://schemas.openxmlformats.org/officeDocument/2006/relationships/image" Target="../media/image21.jpg"/><Relationship Id="rId4" Type="http://schemas.openxmlformats.org/officeDocument/2006/relationships/image" Target="../media/image22.jpg"/><Relationship Id="rId5" Type="http://schemas.openxmlformats.org/officeDocument/2006/relationships/image" Target="../media/image3.png"/><Relationship Id="rId6" Type="http://schemas.openxmlformats.org/officeDocument/2006/relationships/image" Target="../media/image5.png"/><Relationship Id="rId7" Type="http://schemas.openxmlformats.org/officeDocument/2006/relationships/image" Target="../media/image2.png"/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20.jpeg"/></Relationships>
</file>

<file path=ppt/slides/_rels/slide6.xml.rels><?xml version="1.0" encoding="UTF-8" standalone="yes"?>
<Relationships xmlns="http://schemas.openxmlformats.org/package/2006/relationships"><Relationship Id="rId3" Type="http://schemas.openxmlformats.org/officeDocument/2006/relationships/image" Target="../media/image22.jpg"/><Relationship Id="rId4" Type="http://schemas.openxmlformats.org/officeDocument/2006/relationships/image" Target="../media/image3.png"/><Relationship Id="rId5" Type="http://schemas.openxmlformats.org/officeDocument/2006/relationships/image" Target="../media/image5.png"/><Relationship Id="rId6" Type="http://schemas.openxmlformats.org/officeDocument/2006/relationships/image" Target="../media/image2.png"/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23.jpeg"/></Relationships>
</file>

<file path=ppt/slides/_rels/slide7.xml.rels><?xml version="1.0" encoding="UTF-8" standalone="yes"?>
<Relationships xmlns="http://schemas.openxmlformats.org/package/2006/relationships"><Relationship Id="rId3" Type="http://schemas.openxmlformats.org/officeDocument/2006/relationships/image" Target="../media/image25.JPG"/><Relationship Id="rId4" Type="http://schemas.openxmlformats.org/officeDocument/2006/relationships/image" Target="../media/image26.JPG"/><Relationship Id="rId5" Type="http://schemas.openxmlformats.org/officeDocument/2006/relationships/image" Target="../media/image27.JPG"/><Relationship Id="rId6" Type="http://schemas.openxmlformats.org/officeDocument/2006/relationships/image" Target="../media/image3.png"/><Relationship Id="rId7" Type="http://schemas.openxmlformats.org/officeDocument/2006/relationships/image" Target="../media/image5.png"/><Relationship Id="rId8" Type="http://schemas.openxmlformats.org/officeDocument/2006/relationships/image" Target="../media/image2.png"/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24.JPG"/></Relationships>
</file>

<file path=ppt/slides/_rels/slide8.xml.rels><?xml version="1.0" encoding="UTF-8" standalone="yes"?>
<Relationships xmlns="http://schemas.openxmlformats.org/package/2006/relationships"><Relationship Id="rId3" Type="http://schemas.openxmlformats.org/officeDocument/2006/relationships/image" Target="../media/image29.JPG"/><Relationship Id="rId4" Type="http://schemas.openxmlformats.org/officeDocument/2006/relationships/image" Target="../media/image30.JPG"/><Relationship Id="rId5" Type="http://schemas.openxmlformats.org/officeDocument/2006/relationships/image" Target="../media/image31.JPG"/><Relationship Id="rId6" Type="http://schemas.openxmlformats.org/officeDocument/2006/relationships/image" Target="../media/image3.png"/><Relationship Id="rId7" Type="http://schemas.openxmlformats.org/officeDocument/2006/relationships/image" Target="../media/image5.png"/><Relationship Id="rId8" Type="http://schemas.openxmlformats.org/officeDocument/2006/relationships/image" Target="../media/image2.png"/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28.JPG"/></Relationships>
</file>

<file path=ppt/slides/_rels/slide9.xml.rels><?xml version="1.0" encoding="UTF-8" standalone="yes"?>
<Relationships xmlns="http://schemas.openxmlformats.org/package/2006/relationships"><Relationship Id="rId3" Type="http://schemas.openxmlformats.org/officeDocument/2006/relationships/image" Target="../media/image33.JPG"/><Relationship Id="rId4" Type="http://schemas.openxmlformats.org/officeDocument/2006/relationships/image" Target="../media/image34.JPG"/><Relationship Id="rId5" Type="http://schemas.openxmlformats.org/officeDocument/2006/relationships/image" Target="../media/image3.png"/><Relationship Id="rId6" Type="http://schemas.openxmlformats.org/officeDocument/2006/relationships/image" Target="../media/image5.png"/><Relationship Id="rId7" Type="http://schemas.openxmlformats.org/officeDocument/2006/relationships/image" Target="../media/image2.png"/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32.JPG"/></Relationships>
</file>

<file path=ppt/slides/_rels/slide10.xml.rels><?xml version="1.0" encoding="UTF-8" standalone="yes"?>
<Relationships xmlns="http://schemas.openxmlformats.org/package/2006/relationships"><Relationship Id="rId3" Type="http://schemas.openxmlformats.org/officeDocument/2006/relationships/image" Target="../media/image36.JPG"/><Relationship Id="rId4" Type="http://schemas.openxmlformats.org/officeDocument/2006/relationships/image" Target="../media/image37.JPG"/><Relationship Id="rId5" Type="http://schemas.openxmlformats.org/officeDocument/2006/relationships/image" Target="../media/image38.JPG"/><Relationship Id="rId6" Type="http://schemas.openxmlformats.org/officeDocument/2006/relationships/image" Target="../media/image3.png"/><Relationship Id="rId7" Type="http://schemas.openxmlformats.org/officeDocument/2006/relationships/image" Target="../media/image5.png"/><Relationship Id="rId8" Type="http://schemas.openxmlformats.org/officeDocument/2006/relationships/image" Target="../media/image2.png"/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35.JPG"/></Relationships>
</file>

<file path=ppt/slides/_rels/slide11.xml.rels><?xml version="1.0" encoding="UTF-8" standalone="yes"?>
<Relationships xmlns="http://schemas.openxmlformats.org/package/2006/relationships"><Relationship Id="rId3" Type="http://schemas.openxmlformats.org/officeDocument/2006/relationships/image" Target="../media/image23.jpeg"/><Relationship Id="rId4" Type="http://schemas.openxmlformats.org/officeDocument/2006/relationships/image" Target="../media/image40.JPG"/><Relationship Id="rId5" Type="http://schemas.openxmlformats.org/officeDocument/2006/relationships/image" Target="../media/image41.JPG"/><Relationship Id="rId6" Type="http://schemas.openxmlformats.org/officeDocument/2006/relationships/image" Target="../media/image42.JPG"/><Relationship Id="rId7" Type="http://schemas.openxmlformats.org/officeDocument/2006/relationships/image" Target="../media/image43.JPG"/><Relationship Id="rId8" Type="http://schemas.openxmlformats.org/officeDocument/2006/relationships/image" Target="../media/image44.JPG"/><Relationship Id="rId9" Type="http://schemas.openxmlformats.org/officeDocument/2006/relationships/image" Target="../media/image3.png"/><Relationship Id="rId10" Type="http://schemas.openxmlformats.org/officeDocument/2006/relationships/image" Target="../media/image5.png"/><Relationship Id="rId11" Type="http://schemas.openxmlformats.org/officeDocument/2006/relationships/image" Target="../media/image2.png"/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39.jpeg"/></Relationships>
</file>

<file path=ppt/slides/_rels/slide12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png"/><Relationship Id="rId4" Type="http://schemas.openxmlformats.org/officeDocument/2006/relationships/image" Target="../media/image5.png"/><Relationship Id="rId5" Type="http://schemas.openxmlformats.org/officeDocument/2006/relationships/image" Target="../media/image2.png"/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45.JPG"/></Relationships>
</file>

<file path=ppt/slides/_rels/slide13.xml.rels><?xml version="1.0" encoding="UTF-8" standalone="yes"?>
<Relationships xmlns="http://schemas.openxmlformats.org/package/2006/relationships"><Relationship Id="rId3" Type="http://schemas.openxmlformats.org/officeDocument/2006/relationships/image" Target="../media/image46.png"/><Relationship Id="rId4" Type="http://schemas.openxmlformats.org/officeDocument/2006/relationships/image" Target="../media/image47.emf"/><Relationship Id="rId5" Type="http://schemas.openxmlformats.org/officeDocument/2006/relationships/image" Target="../media/image3.png"/><Relationship Id="rId6" Type="http://schemas.openxmlformats.org/officeDocument/2006/relationships/image" Target="../media/image5.png"/><Relationship Id="rId7" Type="http://schemas.openxmlformats.org/officeDocument/2006/relationships/image" Target="../media/image2.png"/><Relationship Id="rId8" Type="http://schemas.openxmlformats.org/officeDocument/2006/relationships/image" Target="../media/image48.emf"/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22.jpg"/></Relationships>
</file>

<file path=ppt/slides/_rels/slide14.xml.rels><?xml version="1.0" encoding="UTF-8" standalone="yes"?>
<Relationships xmlns="http://schemas.openxmlformats.org/package/2006/relationships"><Relationship Id="rId3" Type="http://schemas.openxmlformats.org/officeDocument/2006/relationships/image" Target="../media/image50.emf"/><Relationship Id="rId4" Type="http://schemas.openxmlformats.org/officeDocument/2006/relationships/image" Target="../media/image3.png"/><Relationship Id="rId5" Type="http://schemas.openxmlformats.org/officeDocument/2006/relationships/image" Target="../media/image5.png"/><Relationship Id="rId6" Type="http://schemas.openxmlformats.org/officeDocument/2006/relationships/image" Target="../media/image2.png"/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49.emf"/></Relationships>
</file>

<file path=ppt/slides/_rels/slide15.xml.rels><?xml version="1.0" encoding="UTF-8" standalone="yes"?>
<Relationships xmlns="http://schemas.openxmlformats.org/package/2006/relationships"><Relationship Id="rId3" Type="http://schemas.openxmlformats.org/officeDocument/2006/relationships/image" Target="../media/image52.png"/><Relationship Id="rId4" Type="http://schemas.openxmlformats.org/officeDocument/2006/relationships/image" Target="../media/image53.png"/><Relationship Id="rId5" Type="http://schemas.openxmlformats.org/officeDocument/2006/relationships/image" Target="../media/image54.png"/><Relationship Id="rId6" Type="http://schemas.openxmlformats.org/officeDocument/2006/relationships/image" Target="../media/image55.emf"/><Relationship Id="rId7" Type="http://schemas.openxmlformats.org/officeDocument/2006/relationships/image" Target="../media/image3.png"/><Relationship Id="rId8" Type="http://schemas.openxmlformats.org/officeDocument/2006/relationships/image" Target="../media/image5.png"/><Relationship Id="rId9" Type="http://schemas.openxmlformats.org/officeDocument/2006/relationships/image" Target="../media/image2.png"/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51.emf"/></Relationships>
</file>

<file path=ppt/slides/_rels/slide16.xml.rels><?xml version="1.0" encoding="UTF-8" standalone="yes"?>
<Relationships xmlns="http://schemas.openxmlformats.org/package/2006/relationships"><Relationship Id="rId3" Type="http://schemas.openxmlformats.org/officeDocument/2006/relationships/image" Target="../media/image57.emf"/><Relationship Id="rId4" Type="http://schemas.openxmlformats.org/officeDocument/2006/relationships/image" Target="../media/image55.emf"/><Relationship Id="rId5" Type="http://schemas.openxmlformats.org/officeDocument/2006/relationships/image" Target="../media/image3.png"/><Relationship Id="rId6" Type="http://schemas.openxmlformats.org/officeDocument/2006/relationships/image" Target="../media/image5.png"/><Relationship Id="rId7" Type="http://schemas.openxmlformats.org/officeDocument/2006/relationships/image" Target="../media/image2.png"/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56.emf"/></Relationships>
</file>

<file path=ppt/slides/_rels/slide17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2.xml"/><Relationship Id="rId4" Type="http://schemas.openxmlformats.org/officeDocument/2006/relationships/image" Target="../media/image58.emf"/><Relationship Id="rId5" Type="http://schemas.openxmlformats.org/officeDocument/2006/relationships/image" Target="../media/image3.png"/><Relationship Id="rId6" Type="http://schemas.openxmlformats.org/officeDocument/2006/relationships/image" Target="../media/image5.png"/><Relationship Id="rId7" Type="http://schemas.openxmlformats.org/officeDocument/2006/relationships/image" Target="../media/image2.png"/><Relationship Id="rId8" Type="http://schemas.openxmlformats.org/officeDocument/2006/relationships/image" Target="../media/image59.png"/><Relationship Id="rId1" Type="http://schemas.microsoft.com/office/2007/relationships/media" Target="../media/media1.mp4"/><Relationship Id="rId2" Type="http://schemas.openxmlformats.org/officeDocument/2006/relationships/video" Target="../media/media1.mp4"/></Relationships>
</file>

<file path=ppt/slides/_rels/slide18.xml.rels><?xml version="1.0" encoding="UTF-8" standalone="yes"?>
<Relationships xmlns="http://schemas.openxmlformats.org/package/2006/relationships"><Relationship Id="rId3" Type="http://schemas.openxmlformats.org/officeDocument/2006/relationships/image" Target="../media/image61.emf"/><Relationship Id="rId4" Type="http://schemas.openxmlformats.org/officeDocument/2006/relationships/image" Target="../media/image3.png"/><Relationship Id="rId5" Type="http://schemas.openxmlformats.org/officeDocument/2006/relationships/image" Target="../media/image5.png"/><Relationship Id="rId6" Type="http://schemas.openxmlformats.org/officeDocument/2006/relationships/image" Target="../media/image2.png"/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60.emf"/></Relationships>
</file>

<file path=ppt/slides/_rels/slide19.xml.rels><?xml version="1.0" encoding="UTF-8" standalone="yes"?>
<Relationships xmlns="http://schemas.openxmlformats.org/package/2006/relationships"><Relationship Id="rId3" Type="http://schemas.openxmlformats.org/officeDocument/2006/relationships/image" Target="../media/image30.JPG"/><Relationship Id="rId4" Type="http://schemas.openxmlformats.org/officeDocument/2006/relationships/image" Target="../media/image31.JPG"/><Relationship Id="rId5" Type="http://schemas.openxmlformats.org/officeDocument/2006/relationships/image" Target="../media/image3.png"/><Relationship Id="rId6" Type="http://schemas.openxmlformats.org/officeDocument/2006/relationships/image" Target="../media/image5.png"/><Relationship Id="rId7" Type="http://schemas.openxmlformats.org/officeDocument/2006/relationships/image" Target="../media/image2.png"/><Relationship Id="rId8" Type="http://schemas.openxmlformats.org/officeDocument/2006/relationships/image" Target="../media/image63.png"/><Relationship Id="rId9" Type="http://schemas.openxmlformats.org/officeDocument/2006/relationships/image" Target="../media/image64.emf"/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62.emf"/></Relationships>
</file>

<file path=ppt/slides/_rels/slide20.xml.rels><?xml version="1.0" encoding="UTF-8" standalone="yes"?>
<Relationships xmlns="http://schemas.openxmlformats.org/package/2006/relationships"><Relationship Id="rId3" Type="http://schemas.openxmlformats.org/officeDocument/2006/relationships/image" Target="../media/image8.png"/><Relationship Id="rId4" Type="http://schemas.openxmlformats.org/officeDocument/2006/relationships/image" Target="../media/image66.png"/><Relationship Id="rId5" Type="http://schemas.openxmlformats.org/officeDocument/2006/relationships/image" Target="../media/image67.png"/><Relationship Id="rId6" Type="http://schemas.openxmlformats.org/officeDocument/2006/relationships/image" Target="../media/image68.png"/><Relationship Id="rId7" Type="http://schemas.openxmlformats.org/officeDocument/2006/relationships/image" Target="../media/image69.png"/><Relationship Id="rId8" Type="http://schemas.openxmlformats.org/officeDocument/2006/relationships/image" Target="../media/image70.png"/><Relationship Id="rId9" Type="http://schemas.openxmlformats.org/officeDocument/2006/relationships/image" Target="../media/image71.jpg"/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65.png"/></Relationships>
</file>

<file path=ppt/slides/_rels/slide21.xml.rels><?xml version="1.0" encoding="UTF-8" standalone="yes"?>
<Relationships xmlns="http://schemas.openxmlformats.org/package/2006/relationships"><Relationship Id="rId3" Type="http://schemas.openxmlformats.org/officeDocument/2006/relationships/image" Target="../media/image73.png"/><Relationship Id="rId4" Type="http://schemas.openxmlformats.org/officeDocument/2006/relationships/image" Target="../media/image74.jpg"/><Relationship Id="rId5" Type="http://schemas.openxmlformats.org/officeDocument/2006/relationships/image" Target="../media/image75.jpg"/><Relationship Id="rId6" Type="http://schemas.openxmlformats.org/officeDocument/2006/relationships/image" Target="../media/image76.jpg"/><Relationship Id="rId7" Type="http://schemas.openxmlformats.org/officeDocument/2006/relationships/image" Target="../media/image77.png"/><Relationship Id="rId8" Type="http://schemas.openxmlformats.org/officeDocument/2006/relationships/image" Target="../media/image78.png"/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72.png"/></Relationships>
</file>

<file path=ppt/slides/_rels/slide2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3.xml.rels><?xml version="1.0" encoding="UTF-8" standalone="yes"?>
<Relationships xmlns="http://schemas.openxmlformats.org/package/2006/relationships"><Relationship Id="rId3" Type="http://schemas.openxmlformats.org/officeDocument/2006/relationships/image" Target="../media/image10.JPG"/><Relationship Id="rId4" Type="http://schemas.openxmlformats.org/officeDocument/2006/relationships/image" Target="../media/image3.png"/><Relationship Id="rId5" Type="http://schemas.openxmlformats.org/officeDocument/2006/relationships/image" Target="../media/image5.png"/><Relationship Id="rId6" Type="http://schemas.openxmlformats.org/officeDocument/2006/relationships/image" Target="../media/image2.png"/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79.emf"/></Relationships>
</file>

<file path=ppt/slides/_rels/slide24.xml.rels><?xml version="1.0" encoding="UTF-8" standalone="yes"?>
<Relationships xmlns="http://schemas.openxmlformats.org/package/2006/relationships"><Relationship Id="rId3" Type="http://schemas.openxmlformats.org/officeDocument/2006/relationships/image" Target="../media/image5.png"/><Relationship Id="rId4" Type="http://schemas.openxmlformats.org/officeDocument/2006/relationships/image" Target="../media/image2.png"/><Relationship Id="rId5" Type="http://schemas.openxmlformats.org/officeDocument/2006/relationships/image" Target="../media/image80.jpeg"/><Relationship Id="rId6" Type="http://schemas.openxmlformats.org/officeDocument/2006/relationships/image" Target="../media/image81.jpeg"/><Relationship Id="rId7" Type="http://schemas.openxmlformats.org/officeDocument/2006/relationships/image" Target="../media/image82.jpeg"/><Relationship Id="rId8" Type="http://schemas.openxmlformats.org/officeDocument/2006/relationships/image" Target="../media/image83.jpeg"/><Relationship Id="rId9" Type="http://schemas.openxmlformats.org/officeDocument/2006/relationships/image" Target="../media/image84.jpeg"/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3.png"/></Relationships>
</file>

<file path=ppt/slides/_rels/slide25.xml.rels><?xml version="1.0" encoding="UTF-8" standalone="yes"?>
<Relationships xmlns="http://schemas.openxmlformats.org/package/2006/relationships"><Relationship Id="rId3" Type="http://schemas.openxmlformats.org/officeDocument/2006/relationships/image" Target="../media/image60.emf"/><Relationship Id="rId4" Type="http://schemas.openxmlformats.org/officeDocument/2006/relationships/image" Target="../media/image61.emf"/><Relationship Id="rId5" Type="http://schemas.openxmlformats.org/officeDocument/2006/relationships/image" Target="../media/image55.emf"/><Relationship Id="rId6" Type="http://schemas.openxmlformats.org/officeDocument/2006/relationships/image" Target="../media/image3.png"/><Relationship Id="rId7" Type="http://schemas.openxmlformats.org/officeDocument/2006/relationships/image" Target="../media/image5.png"/><Relationship Id="rId8" Type="http://schemas.openxmlformats.org/officeDocument/2006/relationships/image" Target="../media/image2.png"/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85.emf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0094CA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6" name="Title 1"/>
          <p:cNvSpPr>
            <a:spLocks noGrp="1"/>
          </p:cNvSpPr>
          <p:nvPr>
            <p:ph type="ctrTitle"/>
          </p:nvPr>
        </p:nvSpPr>
        <p:spPr>
          <a:xfrm>
            <a:off x="239474" y="2063992"/>
            <a:ext cx="11719402" cy="2028997"/>
          </a:xfrm>
        </p:spPr>
        <p:txBody>
          <a:bodyPr>
            <a:noAutofit/>
          </a:bodyPr>
          <a:lstStyle/>
          <a:p>
            <a:pPr algn="ctr"/>
            <a:r>
              <a:rPr lang="en-US" sz="3800" dirty="0"/>
              <a:t>Implementation of Multi-Grid Thermal Neutron Detector: </a:t>
            </a:r>
            <a:br>
              <a:rPr lang="en-US" sz="3800" dirty="0"/>
            </a:br>
            <a:r>
              <a:rPr lang="en-US" sz="3800" dirty="0"/>
              <a:t>test at </a:t>
            </a:r>
            <a:r>
              <a:rPr lang="en-US" sz="3800" dirty="0" smtClean="0"/>
              <a:t>SEQUOIA, SNS</a:t>
            </a:r>
            <a:endParaRPr lang="en-US" sz="3800" dirty="0"/>
          </a:p>
        </p:txBody>
      </p:sp>
      <p:sp>
        <p:nvSpPr>
          <p:cNvPr id="17" name="Subtitle 2"/>
          <p:cNvSpPr>
            <a:spLocks noGrp="1"/>
          </p:cNvSpPr>
          <p:nvPr>
            <p:ph type="subTitle" idx="1"/>
          </p:nvPr>
        </p:nvSpPr>
        <p:spPr>
          <a:xfrm>
            <a:off x="1776446" y="4394078"/>
            <a:ext cx="8538845" cy="2419021"/>
          </a:xfrm>
        </p:spPr>
        <p:txBody>
          <a:bodyPr>
            <a:noAutofit/>
          </a:bodyPr>
          <a:lstStyle/>
          <a:p>
            <a:r>
              <a:rPr lang="en-US" sz="2200" dirty="0">
                <a:solidFill>
                  <a:schemeClr val="bg1"/>
                </a:solidFill>
              </a:rPr>
              <a:t>Anton </a:t>
            </a:r>
            <a:r>
              <a:rPr lang="en-US" sz="2200" dirty="0" err="1" smtClean="0">
                <a:solidFill>
                  <a:schemeClr val="bg1"/>
                </a:solidFill>
              </a:rPr>
              <a:t>Khaplanov</a:t>
            </a:r>
            <a:endParaRPr lang="en-US" sz="2200" dirty="0">
              <a:solidFill>
                <a:schemeClr val="bg1"/>
              </a:solidFill>
            </a:endParaRPr>
          </a:p>
          <a:p>
            <a:r>
              <a:rPr lang="en-US" sz="2200" dirty="0">
                <a:solidFill>
                  <a:schemeClr val="bg1"/>
                </a:solidFill>
              </a:rPr>
              <a:t>On behalf of ESS Detector Group and Collaborators</a:t>
            </a:r>
          </a:p>
        </p:txBody>
      </p:sp>
      <p:sp>
        <p:nvSpPr>
          <p:cNvPr id="18" name="Rectangle 17"/>
          <p:cNvSpPr/>
          <p:nvPr/>
        </p:nvSpPr>
        <p:spPr>
          <a:xfrm>
            <a:off x="6099175" y="6269215"/>
            <a:ext cx="6099175" cy="823284"/>
          </a:xfrm>
          <a:prstGeom prst="rect">
            <a:avLst/>
          </a:prstGeom>
        </p:spPr>
        <p:txBody>
          <a:bodyPr lIns="123427" tIns="61713" rIns="123427" bIns="61713">
            <a:spAutoFit/>
          </a:bodyPr>
          <a:lstStyle/>
          <a:p>
            <a:pPr algn="r" defTabSz="1234274">
              <a:lnSpc>
                <a:spcPct val="120000"/>
              </a:lnSpc>
            </a:pPr>
            <a:r>
              <a:rPr lang="en-US" sz="2200" dirty="0" err="1">
                <a:solidFill>
                  <a:srgbClr val="FFFFFF"/>
                </a:solidFill>
                <a:latin typeface="Calibri"/>
              </a:rPr>
              <a:t>www.europeanspallationsource.se</a:t>
            </a:r>
            <a:endParaRPr lang="en-US" sz="2200" dirty="0">
              <a:solidFill>
                <a:srgbClr val="FFFFFF"/>
              </a:solidFill>
              <a:latin typeface="Calibri"/>
            </a:endParaRPr>
          </a:p>
          <a:p>
            <a:pPr algn="r" defTabSz="1234274"/>
            <a:r>
              <a:rPr lang="en-US" sz="1900" dirty="0">
                <a:solidFill>
                  <a:srgbClr val="FFFFFF"/>
                </a:solidFill>
                <a:latin typeface="Calibri"/>
              </a:rPr>
              <a:t>IEEE, 2018 11 14, </a:t>
            </a:r>
            <a:r>
              <a:rPr lang="en-US" sz="1900" dirty="0" smtClean="0">
                <a:solidFill>
                  <a:srgbClr val="FFFFFF"/>
                </a:solidFill>
                <a:latin typeface="Calibri"/>
              </a:rPr>
              <a:t>Sydney</a:t>
            </a:r>
          </a:p>
        </p:txBody>
      </p:sp>
      <p:pic>
        <p:nvPicPr>
          <p:cNvPr id="19" name="Picture 18" descr="ILL-web-png.png"/>
          <p:cNvPicPr>
            <a:picLocks noChangeAspect="1"/>
          </p:cNvPicPr>
          <p:nvPr/>
        </p:nvPicPr>
        <p:blipFill>
          <a:blip r:embed="rId2" cstate="print"/>
          <a:stretch>
            <a:fillRect/>
          </a:stretch>
        </p:blipFill>
        <p:spPr>
          <a:xfrm>
            <a:off x="1007961" y="558543"/>
            <a:ext cx="1056667" cy="1032873"/>
          </a:xfrm>
          <a:prstGeom prst="rect">
            <a:avLst/>
          </a:prstGeom>
        </p:spPr>
      </p:pic>
      <p:pic>
        <p:nvPicPr>
          <p:cNvPr id="20" name="Picture 19" descr="logo_green.png"/>
          <p:cNvPicPr>
            <a:picLocks noChangeAspect="1"/>
          </p:cNvPicPr>
          <p:nvPr/>
        </p:nvPicPr>
        <p:blipFill rotWithShape="1"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10210" t="27698" r="10832" b="33892"/>
          <a:stretch/>
        </p:blipFill>
        <p:spPr>
          <a:xfrm>
            <a:off x="5012288" y="5512702"/>
            <a:ext cx="2256844" cy="665627"/>
          </a:xfrm>
          <a:prstGeom prst="rect">
            <a:avLst/>
          </a:prstGeom>
        </p:spPr>
      </p:pic>
      <p:sp>
        <p:nvSpPr>
          <p:cNvPr id="21" name="TextBox 20"/>
          <p:cNvSpPr txBox="1"/>
          <p:nvPr/>
        </p:nvSpPr>
        <p:spPr>
          <a:xfrm>
            <a:off x="710177" y="6567382"/>
            <a:ext cx="3639054" cy="463243"/>
          </a:xfrm>
          <a:prstGeom prst="rect">
            <a:avLst/>
          </a:prstGeom>
          <a:noFill/>
        </p:spPr>
        <p:txBody>
          <a:bodyPr wrap="none" lIns="123427" tIns="61713" rIns="123427" bIns="61713" rtlCol="0">
            <a:spAutoFit/>
          </a:bodyPr>
          <a:lstStyle/>
          <a:p>
            <a:pPr defTabSz="1234274"/>
            <a:r>
              <a:rPr lang="en-US" sz="2200" dirty="0">
                <a:solidFill>
                  <a:srgbClr val="FFFFFF"/>
                </a:solidFill>
                <a:latin typeface="Calibri"/>
              </a:rPr>
              <a:t>WP 4.3: Large-Area Detectors</a:t>
            </a:r>
          </a:p>
        </p:txBody>
      </p:sp>
      <p:sp>
        <p:nvSpPr>
          <p:cNvPr id="22" name="TextBox 21"/>
          <p:cNvSpPr txBox="1"/>
          <p:nvPr/>
        </p:nvSpPr>
        <p:spPr>
          <a:xfrm>
            <a:off x="710173" y="6269220"/>
            <a:ext cx="3481290" cy="382327"/>
          </a:xfrm>
          <a:prstGeom prst="rect">
            <a:avLst/>
          </a:prstGeom>
          <a:noFill/>
        </p:spPr>
        <p:txBody>
          <a:bodyPr wrap="none" lIns="123427" tIns="61713" rIns="123427" bIns="61713" rtlCol="0">
            <a:spAutoFit/>
          </a:bodyPr>
          <a:lstStyle/>
          <a:p>
            <a:pPr defTabSz="1234274"/>
            <a:r>
              <a:rPr lang="en-US" sz="1600" dirty="0">
                <a:solidFill>
                  <a:prstClr val="white"/>
                </a:solidFill>
                <a:latin typeface="Calibri"/>
              </a:rPr>
              <a:t>Horizon 2020 grant agreement 676548</a:t>
            </a:r>
          </a:p>
        </p:txBody>
      </p:sp>
      <p:pic>
        <p:nvPicPr>
          <p:cNvPr id="23" name="Picture 22"/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5558864" y="6178326"/>
            <a:ext cx="1354353" cy="936520"/>
          </a:xfrm>
          <a:prstGeom prst="rect">
            <a:avLst/>
          </a:prstGeom>
        </p:spPr>
      </p:pic>
      <p:pic>
        <p:nvPicPr>
          <p:cNvPr id="24" name="Picture 23"/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7558435" y="459149"/>
            <a:ext cx="1366722" cy="942716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625184136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4" name="Title 1"/>
          <p:cNvSpPr>
            <a:spLocks noGrp="1"/>
          </p:cNvSpPr>
          <p:nvPr>
            <p:ph type="title"/>
          </p:nvPr>
        </p:nvSpPr>
        <p:spPr>
          <a:xfrm>
            <a:off x="457200" y="0"/>
            <a:ext cx="7139136" cy="1143000"/>
          </a:xfrm>
        </p:spPr>
        <p:txBody>
          <a:bodyPr/>
          <a:lstStyle/>
          <a:p>
            <a:r>
              <a:rPr lang="en-US" dirty="0" smtClean="0"/>
              <a:t>Aim, Outline</a:t>
            </a:r>
            <a:endParaRPr lang="en-US" dirty="0"/>
          </a:p>
        </p:txBody>
      </p:sp>
      <p:sp>
        <p:nvSpPr>
          <p:cNvPr id="15" name="TextBox 14"/>
          <p:cNvSpPr txBox="1"/>
          <p:nvPr/>
        </p:nvSpPr>
        <p:spPr>
          <a:xfrm>
            <a:off x="279160" y="4626149"/>
            <a:ext cx="6019597" cy="2246769"/>
          </a:xfrm>
          <a:prstGeom prst="rect">
            <a:avLst/>
          </a:prstGeom>
          <a:solidFill>
            <a:schemeClr val="tx2">
              <a:lumMod val="40000"/>
              <a:lumOff val="60000"/>
            </a:schemeClr>
          </a:solidFill>
          <a:effectLst/>
        </p:spPr>
        <p:txBody>
          <a:bodyPr wrap="none" rtlCol="0">
            <a:spAutoFit/>
          </a:bodyPr>
          <a:lstStyle/>
          <a:p>
            <a:pPr marL="285750" indent="-285750">
              <a:buFont typeface="Arial"/>
              <a:buChar char="•"/>
            </a:pPr>
            <a:r>
              <a:rPr lang="en-US" sz="2000" b="1" dirty="0" smtClean="0"/>
              <a:t>MG.SEQ definition and design</a:t>
            </a:r>
          </a:p>
          <a:p>
            <a:pPr marL="285750" indent="-285750">
              <a:buFont typeface="Arial"/>
              <a:buChar char="•"/>
            </a:pPr>
            <a:endParaRPr lang="en-US" sz="2000" b="1" dirty="0"/>
          </a:p>
          <a:p>
            <a:pPr marL="285750" indent="-285750">
              <a:buFont typeface="Arial"/>
              <a:buChar char="•"/>
            </a:pPr>
            <a:r>
              <a:rPr lang="en-US" sz="2000" b="1" dirty="0" smtClean="0"/>
              <a:t>MG.SEQ assembly and tests, installation, beam time</a:t>
            </a:r>
          </a:p>
          <a:p>
            <a:endParaRPr lang="en-US" sz="2000" b="1" dirty="0"/>
          </a:p>
          <a:p>
            <a:pPr marL="285750" indent="-285750">
              <a:buFont typeface="Arial"/>
              <a:buChar char="•"/>
            </a:pPr>
            <a:r>
              <a:rPr lang="en-US" sz="2000" b="1" dirty="0" smtClean="0"/>
              <a:t>MG.SEQ first measurement results</a:t>
            </a:r>
          </a:p>
          <a:p>
            <a:pPr marL="285750" indent="-285750">
              <a:buFont typeface="Arial"/>
              <a:buChar char="•"/>
            </a:pPr>
            <a:endParaRPr lang="en-US" sz="2000" b="1" dirty="0"/>
          </a:p>
          <a:p>
            <a:pPr marL="285750" indent="-285750">
              <a:buFont typeface="Arial"/>
              <a:buChar char="•"/>
            </a:pPr>
            <a:r>
              <a:rPr lang="en-US" sz="2000" b="1" dirty="0" smtClean="0"/>
              <a:t>Outlook: further results, Instrument-focused design</a:t>
            </a:r>
            <a:endParaRPr lang="en-US" sz="2000" b="1" dirty="0"/>
          </a:p>
        </p:txBody>
      </p:sp>
      <p:pic>
        <p:nvPicPr>
          <p:cNvPr id="18" name="Picture 8" descr="in5.png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79160" y="1848864"/>
            <a:ext cx="3618779" cy="2404476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19" name="Image 11" descr="P220006transp2.gif"/>
          <p:cNvPicPr>
            <a:picLocks noChangeAspect="1"/>
          </p:cNvPicPr>
          <p:nvPr/>
        </p:nvPicPr>
        <p:blipFill>
          <a:blip r:embed="rId3" cstate="print"/>
          <a:stretch>
            <a:fillRect/>
          </a:stretch>
        </p:blipFill>
        <p:spPr>
          <a:xfrm rot="7611846" flipV="1">
            <a:off x="3405439" y="2564133"/>
            <a:ext cx="2539739" cy="385380"/>
          </a:xfrm>
          <a:prstGeom prst="rect">
            <a:avLst/>
          </a:prstGeom>
          <a:scene3d>
            <a:camera prst="orthographicFront">
              <a:rot lat="0" lon="0" rev="0"/>
            </a:camera>
            <a:lightRig rig="threePt" dir="t"/>
          </a:scene3d>
        </p:spPr>
      </p:pic>
      <p:pic>
        <p:nvPicPr>
          <p:cNvPr id="20" name="Image 9"/>
          <p:cNvPicPr>
            <a:picLocks noChangeAspect="1"/>
          </p:cNvPicPr>
          <p:nvPr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8888019" y="1882186"/>
            <a:ext cx="2868667" cy="3008684"/>
          </a:xfrm>
          <a:prstGeom prst="rect">
            <a:avLst/>
          </a:prstGeom>
        </p:spPr>
      </p:pic>
      <p:cxnSp>
        <p:nvCxnSpPr>
          <p:cNvPr id="21" name="Straight Arrow Connector 20"/>
          <p:cNvCxnSpPr/>
          <p:nvPr/>
        </p:nvCxnSpPr>
        <p:spPr>
          <a:xfrm>
            <a:off x="5117617" y="2548569"/>
            <a:ext cx="1517322" cy="383571"/>
          </a:xfrm>
          <a:prstGeom prst="straightConnector1">
            <a:avLst/>
          </a:prstGeom>
          <a:ln w="76200" cmpd="sng">
            <a:solidFill>
              <a:srgbClr val="FF0000"/>
            </a:solidFill>
            <a:tailEnd type="stealth" w="med" len="med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22" name="TextBox 21"/>
          <p:cNvSpPr txBox="1"/>
          <p:nvPr/>
        </p:nvSpPr>
        <p:spPr>
          <a:xfrm>
            <a:off x="279160" y="1433527"/>
            <a:ext cx="3769131" cy="40011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000" dirty="0" smtClean="0"/>
              <a:t>Current Large-Area detectors, He3</a:t>
            </a:r>
            <a:endParaRPr lang="en-US" sz="2000" dirty="0"/>
          </a:p>
        </p:txBody>
      </p:sp>
      <p:sp>
        <p:nvSpPr>
          <p:cNvPr id="23" name="TextBox 22"/>
          <p:cNvSpPr txBox="1"/>
          <p:nvPr/>
        </p:nvSpPr>
        <p:spPr>
          <a:xfrm>
            <a:off x="7392657" y="1542511"/>
            <a:ext cx="3359864" cy="40011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000" dirty="0" smtClean="0"/>
              <a:t>Multi-Grid B10 detector at ESS</a:t>
            </a:r>
            <a:endParaRPr lang="en-US" sz="2000" dirty="0"/>
          </a:p>
        </p:txBody>
      </p:sp>
      <p:pic>
        <p:nvPicPr>
          <p:cNvPr id="24" name="Picture 23" descr="photo 2_crop.JPG"/>
          <p:cNvPicPr>
            <a:picLocks noChangeAspect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525609" y="4829949"/>
            <a:ext cx="2980990" cy="2248089"/>
          </a:xfrm>
          <a:prstGeom prst="rect">
            <a:avLst/>
          </a:prstGeom>
        </p:spPr>
      </p:pic>
      <p:cxnSp>
        <p:nvCxnSpPr>
          <p:cNvPr id="25" name="Straight Arrow Connector 24"/>
          <p:cNvCxnSpPr/>
          <p:nvPr/>
        </p:nvCxnSpPr>
        <p:spPr>
          <a:xfrm>
            <a:off x="5591293" y="3386528"/>
            <a:ext cx="812619" cy="278687"/>
          </a:xfrm>
          <a:prstGeom prst="straightConnector1">
            <a:avLst/>
          </a:prstGeom>
          <a:ln w="101600" cmpd="dbl">
            <a:solidFill>
              <a:schemeClr val="accent2"/>
            </a:solidFill>
            <a:headEnd type="none"/>
            <a:tailEnd type="triangle" w="sm" len="sm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26" name="Straight Arrow Connector 25"/>
          <p:cNvCxnSpPr/>
          <p:nvPr/>
        </p:nvCxnSpPr>
        <p:spPr>
          <a:xfrm>
            <a:off x="5591290" y="3702497"/>
            <a:ext cx="812620" cy="278687"/>
          </a:xfrm>
          <a:prstGeom prst="straightConnector1">
            <a:avLst/>
          </a:prstGeom>
          <a:ln w="101600" cmpd="dbl">
            <a:solidFill>
              <a:schemeClr val="accent2"/>
            </a:solidFill>
            <a:headEnd type="none"/>
            <a:tailEnd type="triangle" w="sm" len="sm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27" name="TextBox 14"/>
          <p:cNvSpPr txBox="1">
            <a:spLocks noChangeArrowheads="1"/>
          </p:cNvSpPr>
          <p:nvPr/>
        </p:nvSpPr>
        <p:spPr bwMode="auto">
          <a:xfrm>
            <a:off x="5707898" y="3730335"/>
            <a:ext cx="352723" cy="372696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lIns="64291" tIns="32146" rIns="64291" bIns="32146">
            <a:spAutoFit/>
          </a:bodyPr>
          <a:lstStyle>
            <a:lvl1pPr eaLnBrk="0" hangingPunct="0">
              <a:defRPr sz="4200">
                <a:solidFill>
                  <a:srgbClr val="000000"/>
                </a:solidFill>
                <a:latin typeface="Gill Sans" charset="0"/>
                <a:ea typeface="ヒラギノ角ゴ ProN W3" charset="0"/>
                <a:cs typeface="ヒラギノ角ゴ ProN W3" charset="0"/>
                <a:sym typeface="Gill Sans" charset="0"/>
              </a:defRPr>
            </a:lvl1pPr>
            <a:lvl2pPr marL="742950" indent="-285750" eaLnBrk="0" hangingPunct="0">
              <a:defRPr sz="4200">
                <a:solidFill>
                  <a:srgbClr val="000000"/>
                </a:solidFill>
                <a:latin typeface="Gill Sans" charset="0"/>
                <a:ea typeface="ヒラギノ角ゴ ProN W3" charset="0"/>
                <a:cs typeface="ヒラギノ角ゴ ProN W3" charset="0"/>
                <a:sym typeface="Gill Sans" charset="0"/>
              </a:defRPr>
            </a:lvl2pPr>
            <a:lvl3pPr marL="1143000" indent="-228600" eaLnBrk="0" hangingPunct="0">
              <a:defRPr sz="4200">
                <a:solidFill>
                  <a:srgbClr val="000000"/>
                </a:solidFill>
                <a:latin typeface="Gill Sans" charset="0"/>
                <a:ea typeface="ヒラギノ角ゴ ProN W3" charset="0"/>
                <a:cs typeface="ヒラギノ角ゴ ProN W3" charset="0"/>
                <a:sym typeface="Gill Sans" charset="0"/>
              </a:defRPr>
            </a:lvl3pPr>
            <a:lvl4pPr marL="1600200" indent="-228600" eaLnBrk="0" hangingPunct="0">
              <a:defRPr sz="4200">
                <a:solidFill>
                  <a:srgbClr val="000000"/>
                </a:solidFill>
                <a:latin typeface="Gill Sans" charset="0"/>
                <a:ea typeface="ヒラギノ角ゴ ProN W3" charset="0"/>
                <a:cs typeface="ヒラギノ角ゴ ProN W3" charset="0"/>
                <a:sym typeface="Gill Sans" charset="0"/>
              </a:defRPr>
            </a:lvl4pPr>
            <a:lvl5pPr marL="2057400" indent="-228600" eaLnBrk="0" hangingPunct="0">
              <a:defRPr sz="4200">
                <a:solidFill>
                  <a:srgbClr val="000000"/>
                </a:solidFill>
                <a:latin typeface="Gill Sans" charset="0"/>
                <a:ea typeface="ヒラギノ角ゴ ProN W3" charset="0"/>
                <a:cs typeface="ヒラギノ角ゴ ProN W3" charset="0"/>
                <a:sym typeface="Gill Sans" charset="0"/>
              </a:defRPr>
            </a:lvl5pPr>
            <a:lvl6pPr marL="2514600" indent="-228600" algn="ctr" eaLnBrk="0" fontAlgn="base" hangingPunct="0">
              <a:spcBef>
                <a:spcPct val="0"/>
              </a:spcBef>
              <a:spcAft>
                <a:spcPct val="0"/>
              </a:spcAft>
              <a:defRPr sz="4200">
                <a:solidFill>
                  <a:srgbClr val="000000"/>
                </a:solidFill>
                <a:latin typeface="Gill Sans" charset="0"/>
                <a:ea typeface="ヒラギノ角ゴ ProN W3" charset="0"/>
                <a:cs typeface="ヒラギノ角ゴ ProN W3" charset="0"/>
                <a:sym typeface="Gill Sans" charset="0"/>
              </a:defRPr>
            </a:lvl6pPr>
            <a:lvl7pPr marL="2971800" indent="-228600" algn="ctr" eaLnBrk="0" fontAlgn="base" hangingPunct="0">
              <a:spcBef>
                <a:spcPct val="0"/>
              </a:spcBef>
              <a:spcAft>
                <a:spcPct val="0"/>
              </a:spcAft>
              <a:defRPr sz="4200">
                <a:solidFill>
                  <a:srgbClr val="000000"/>
                </a:solidFill>
                <a:latin typeface="Gill Sans" charset="0"/>
                <a:ea typeface="ヒラギノ角ゴ ProN W3" charset="0"/>
                <a:cs typeface="ヒラギノ角ゴ ProN W3" charset="0"/>
                <a:sym typeface="Gill Sans" charset="0"/>
              </a:defRPr>
            </a:lvl7pPr>
            <a:lvl8pPr marL="3429000" indent="-228600" algn="ctr" eaLnBrk="0" fontAlgn="base" hangingPunct="0">
              <a:spcBef>
                <a:spcPct val="0"/>
              </a:spcBef>
              <a:spcAft>
                <a:spcPct val="0"/>
              </a:spcAft>
              <a:defRPr sz="4200">
                <a:solidFill>
                  <a:srgbClr val="000000"/>
                </a:solidFill>
                <a:latin typeface="Gill Sans" charset="0"/>
                <a:ea typeface="ヒラギノ角ゴ ProN W3" charset="0"/>
                <a:cs typeface="ヒラギノ角ゴ ProN W3" charset="0"/>
                <a:sym typeface="Gill Sans" charset="0"/>
              </a:defRPr>
            </a:lvl8pPr>
            <a:lvl9pPr marL="3886200" indent="-228600" algn="ctr" eaLnBrk="0" fontAlgn="base" hangingPunct="0">
              <a:spcBef>
                <a:spcPct val="0"/>
              </a:spcBef>
              <a:spcAft>
                <a:spcPct val="0"/>
              </a:spcAft>
              <a:defRPr sz="4200">
                <a:solidFill>
                  <a:srgbClr val="000000"/>
                </a:solidFill>
                <a:latin typeface="Gill Sans" charset="0"/>
                <a:ea typeface="ヒラギノ角ゴ ProN W3" charset="0"/>
                <a:cs typeface="ヒラギノ角ゴ ProN W3" charset="0"/>
                <a:sym typeface="Gill Sans" charset="0"/>
              </a:defRPr>
            </a:lvl9pPr>
          </a:lstStyle>
          <a:p>
            <a:pPr defTabSz="914400" eaLnBrk="1" hangingPunct="1"/>
            <a:r>
              <a:rPr lang="en-US" sz="2000" dirty="0">
                <a:solidFill>
                  <a:srgbClr val="C0504D"/>
                </a:solidFill>
              </a:rPr>
              <a:t>n</a:t>
            </a:r>
          </a:p>
        </p:txBody>
      </p:sp>
      <p:pic>
        <p:nvPicPr>
          <p:cNvPr id="28" name="Picture 27" descr="DSCF0300.JPG"/>
          <p:cNvPicPr>
            <a:picLocks noChangeAspect="1"/>
          </p:cNvPicPr>
          <p:nvPr/>
        </p:nvPicPr>
        <p:blipFill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403909" y="3118223"/>
            <a:ext cx="2146535" cy="1498997"/>
          </a:xfrm>
          <a:prstGeom prst="rect">
            <a:avLst/>
          </a:prstGeom>
        </p:spPr>
      </p:pic>
      <p:pic>
        <p:nvPicPr>
          <p:cNvPr id="29" name="Picture 28" descr="logo_green.png"/>
          <p:cNvPicPr>
            <a:picLocks noChangeAspect="1"/>
          </p:cNvPicPr>
          <p:nvPr/>
        </p:nvPicPr>
        <p:blipFill rotWithShape="1">
          <a:blip r:embed="rId7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10210" t="27698" r="10832" b="33892"/>
          <a:stretch/>
        </p:blipFill>
        <p:spPr>
          <a:xfrm>
            <a:off x="10506598" y="1143000"/>
            <a:ext cx="1691752" cy="482252"/>
          </a:xfrm>
          <a:prstGeom prst="rect">
            <a:avLst/>
          </a:prstGeom>
        </p:spPr>
      </p:pic>
      <p:pic>
        <p:nvPicPr>
          <p:cNvPr id="30" name="Picture 29"/>
          <p:cNvPicPr>
            <a:picLocks noChangeAspect="1"/>
          </p:cNvPicPr>
          <p:nvPr/>
        </p:nvPicPr>
        <p:blipFill>
          <a:blip r:embed="rId8"/>
          <a:stretch>
            <a:fillRect/>
          </a:stretch>
        </p:blipFill>
        <p:spPr>
          <a:xfrm>
            <a:off x="9110687" y="801497"/>
            <a:ext cx="1024508" cy="683005"/>
          </a:xfrm>
          <a:prstGeom prst="rect">
            <a:avLst/>
          </a:prstGeom>
        </p:spPr>
      </p:pic>
      <p:pic>
        <p:nvPicPr>
          <p:cNvPr id="31" name="Picture 30" descr="ILL-web-png.png"/>
          <p:cNvPicPr>
            <a:picLocks noChangeAspect="1"/>
          </p:cNvPicPr>
          <p:nvPr/>
        </p:nvPicPr>
        <p:blipFill>
          <a:blip r:embed="rId9" cstate="print"/>
          <a:stretch>
            <a:fillRect/>
          </a:stretch>
        </p:blipFill>
        <p:spPr>
          <a:xfrm>
            <a:off x="9305210" y="82602"/>
            <a:ext cx="611406" cy="577627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132601786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9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1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" fill="hold">
                      <p:stCondLst>
                        <p:cond delay="indefinite"/>
                      </p:stCondLst>
                      <p:childTnLst>
                        <p:par>
                          <p:cTn id="14" fill="hold">
                            <p:stCondLst>
                              <p:cond delay="0"/>
                            </p:stCondLst>
                            <p:childTnLst>
                              <p:par>
                                <p:cTn id="1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5" grpId="0" animBg="1"/>
      <p:bldP spid="27" grpId="0"/>
    </p:bld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cxnSp>
        <p:nvCxnSpPr>
          <p:cNvPr id="53" name="Straight Connector 52"/>
          <p:cNvCxnSpPr/>
          <p:nvPr/>
        </p:nvCxnSpPr>
        <p:spPr>
          <a:xfrm>
            <a:off x="1169382" y="2177901"/>
            <a:ext cx="25148" cy="4095419"/>
          </a:xfrm>
          <a:prstGeom prst="line">
            <a:avLst/>
          </a:prstGeom>
          <a:ln w="254000" cmpd="dbl">
            <a:solidFill>
              <a:schemeClr val="accent1">
                <a:lumMod val="75000"/>
              </a:schemeClr>
            </a:solidFill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54" name="Straight Connector 53"/>
          <p:cNvCxnSpPr/>
          <p:nvPr/>
        </p:nvCxnSpPr>
        <p:spPr>
          <a:xfrm flipH="1">
            <a:off x="1082734" y="6135012"/>
            <a:ext cx="3066685" cy="8577"/>
          </a:xfrm>
          <a:prstGeom prst="line">
            <a:avLst/>
          </a:prstGeom>
          <a:ln w="254000" cmpd="dbl">
            <a:solidFill>
              <a:schemeClr val="accent1">
                <a:lumMod val="75000"/>
              </a:schemeClr>
            </a:solidFill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59" name="Straight Arrow Connector 58"/>
          <p:cNvCxnSpPr/>
          <p:nvPr/>
        </p:nvCxnSpPr>
        <p:spPr>
          <a:xfrm flipV="1">
            <a:off x="4086911" y="5282280"/>
            <a:ext cx="1947392" cy="866724"/>
          </a:xfrm>
          <a:prstGeom prst="straightConnector1">
            <a:avLst/>
          </a:prstGeom>
          <a:ln w="254000" cmpd="dbl">
            <a:solidFill>
              <a:schemeClr val="accent1">
                <a:lumMod val="75000"/>
              </a:schemeClr>
            </a:solidFill>
            <a:tailEnd type="triangle" w="sm" len="sm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67544" y="0"/>
            <a:ext cx="7139136" cy="1143000"/>
          </a:xfrm>
        </p:spPr>
        <p:txBody>
          <a:bodyPr/>
          <a:lstStyle/>
          <a:p>
            <a:r>
              <a:rPr lang="en-US" dirty="0" smtClean="0"/>
              <a:t>Previous test – </a:t>
            </a:r>
            <a:r>
              <a:rPr lang="en-US" dirty="0"/>
              <a:t>at CNCS</a:t>
            </a:r>
          </a:p>
        </p:txBody>
      </p:sp>
      <p:grpSp>
        <p:nvGrpSpPr>
          <p:cNvPr id="4" name="Group 3"/>
          <p:cNvGrpSpPr>
            <a:grpSpLocks noChangeAspect="1"/>
          </p:cNvGrpSpPr>
          <p:nvPr/>
        </p:nvGrpSpPr>
        <p:grpSpPr>
          <a:xfrm>
            <a:off x="2528743" y="1395656"/>
            <a:ext cx="5679175" cy="3920628"/>
            <a:chOff x="0" y="980728"/>
            <a:chExt cx="4067944" cy="2808312"/>
          </a:xfrm>
        </p:grpSpPr>
        <p:pic>
          <p:nvPicPr>
            <p:cNvPr id="5" name="Picture 4" descr="P6300423_crop.jpg"/>
            <p:cNvPicPr>
              <a:picLocks noChangeAspect="1"/>
            </p:cNvPicPr>
            <p:nvPr/>
          </p:nvPicPr>
          <p:blipFill>
            <a:blip r:embed="rId2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0" y="1052736"/>
              <a:ext cx="4067944" cy="2723845"/>
            </a:xfrm>
            <a:prstGeom prst="rect">
              <a:avLst/>
            </a:prstGeom>
          </p:spPr>
        </p:pic>
        <p:sp>
          <p:nvSpPr>
            <p:cNvPr id="6" name="Rectangle 5"/>
            <p:cNvSpPr/>
            <p:nvPr/>
          </p:nvSpPr>
          <p:spPr>
            <a:xfrm>
              <a:off x="3203848" y="980728"/>
              <a:ext cx="720080" cy="2808312"/>
            </a:xfrm>
            <a:prstGeom prst="rect">
              <a:avLst/>
            </a:prstGeom>
            <a:noFill/>
            <a:ln w="38100" cmpd="sng">
              <a:solidFill>
                <a:srgbClr val="FF0000"/>
              </a:solidFill>
            </a:ln>
          </p:spPr>
          <p:style>
            <a:lnRef idx="2">
              <a:schemeClr val="accent2"/>
            </a:lnRef>
            <a:fillRef idx="1">
              <a:schemeClr val="lt1"/>
            </a:fillRef>
            <a:effectRef idx="0">
              <a:schemeClr val="accent2"/>
            </a:effectRef>
            <a:fontRef idx="minor">
              <a:schemeClr val="dk1"/>
            </a:fontRef>
          </p:style>
          <p:txBody>
            <a:bodyPr rtlCol="0" anchor="ctr"/>
            <a:lstStyle/>
            <a:p>
              <a:pPr algn="ctr" defTabSz="914400"/>
              <a:endParaRPr lang="en-US">
                <a:solidFill>
                  <a:prstClr val="black"/>
                </a:solidFill>
                <a:latin typeface="Calibri"/>
              </a:endParaRPr>
            </a:p>
          </p:txBody>
        </p:sp>
        <p:cxnSp>
          <p:nvCxnSpPr>
            <p:cNvPr id="7" name="Straight Arrow Connector 6"/>
            <p:cNvCxnSpPr/>
            <p:nvPr/>
          </p:nvCxnSpPr>
          <p:spPr>
            <a:xfrm flipV="1">
              <a:off x="107504" y="3140968"/>
              <a:ext cx="2880320" cy="288032"/>
            </a:xfrm>
            <a:prstGeom prst="straightConnector1">
              <a:avLst/>
            </a:prstGeom>
            <a:ln>
              <a:solidFill>
                <a:srgbClr val="FF0000"/>
              </a:solidFill>
              <a:headEnd type="arrow"/>
              <a:tailEnd type="arrow"/>
            </a:ln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sp>
          <p:nvSpPr>
            <p:cNvPr id="8" name="TextBox 7"/>
            <p:cNvSpPr txBox="1"/>
            <p:nvPr/>
          </p:nvSpPr>
          <p:spPr>
            <a:xfrm>
              <a:off x="3275856" y="3356992"/>
              <a:ext cx="576064" cy="350938"/>
            </a:xfrm>
            <a:prstGeom prst="rect">
              <a:avLst/>
            </a:prstGeom>
            <a:solidFill>
              <a:schemeClr val="bg1"/>
            </a:solidFill>
            <a:ln>
              <a:solidFill>
                <a:srgbClr val="FF0000"/>
              </a:solidFill>
            </a:ln>
          </p:spPr>
          <p:txBody>
            <a:bodyPr wrap="square" rtlCol="0">
              <a:spAutoFit/>
            </a:bodyPr>
            <a:lstStyle/>
            <a:p>
              <a:pPr defTabSz="914400"/>
              <a:r>
                <a:rPr lang="en-US" sz="2000" dirty="0" smtClean="0">
                  <a:solidFill>
                    <a:prstClr val="black"/>
                  </a:solidFill>
                  <a:latin typeface="Calibri"/>
                </a:rPr>
                <a:t>MG</a:t>
              </a:r>
              <a:endParaRPr lang="en-US" sz="2000" dirty="0">
                <a:solidFill>
                  <a:prstClr val="black"/>
                </a:solidFill>
                <a:latin typeface="Calibri"/>
              </a:endParaRPr>
            </a:p>
          </p:txBody>
        </p:sp>
        <p:sp>
          <p:nvSpPr>
            <p:cNvPr id="9" name="TextBox 8"/>
            <p:cNvSpPr txBox="1"/>
            <p:nvPr/>
          </p:nvSpPr>
          <p:spPr>
            <a:xfrm>
              <a:off x="1475656" y="3356992"/>
              <a:ext cx="1080120" cy="350938"/>
            </a:xfrm>
            <a:prstGeom prst="rect">
              <a:avLst/>
            </a:prstGeom>
            <a:solidFill>
              <a:srgbClr val="FFFFFF"/>
            </a:solidFill>
            <a:ln>
              <a:solidFill>
                <a:srgbClr val="FF0000"/>
              </a:solidFill>
            </a:ln>
          </p:spPr>
          <p:txBody>
            <a:bodyPr wrap="square" rtlCol="0">
              <a:spAutoFit/>
            </a:bodyPr>
            <a:lstStyle/>
            <a:p>
              <a:pPr defTabSz="914400"/>
              <a:r>
                <a:rPr lang="en-US" sz="2000" dirty="0" smtClean="0">
                  <a:solidFill>
                    <a:prstClr val="black"/>
                  </a:solidFill>
                  <a:latin typeface="Calibri"/>
                </a:rPr>
                <a:t>He-tubes</a:t>
              </a:r>
              <a:endParaRPr lang="en-US" sz="2000" dirty="0">
                <a:solidFill>
                  <a:prstClr val="black"/>
                </a:solidFill>
                <a:latin typeface="Calibri"/>
              </a:endParaRPr>
            </a:p>
          </p:txBody>
        </p:sp>
      </p:grpSp>
      <p:pic>
        <p:nvPicPr>
          <p:cNvPr id="10" name="Picture 9" descr="IMG_2204-001.JPG"/>
          <p:cNvPicPr>
            <a:picLocks noChangeAspect="1"/>
          </p:cNvPicPr>
          <p:nvPr/>
        </p:nvPicPr>
        <p:blipFill rotWithShape="1"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24419" r="19169"/>
          <a:stretch/>
        </p:blipFill>
        <p:spPr>
          <a:xfrm>
            <a:off x="8481291" y="599340"/>
            <a:ext cx="1258792" cy="5697503"/>
          </a:xfrm>
          <a:prstGeom prst="rect">
            <a:avLst/>
          </a:prstGeom>
        </p:spPr>
      </p:pic>
      <p:cxnSp>
        <p:nvCxnSpPr>
          <p:cNvPr id="11" name="Straight Connector 10"/>
          <p:cNvCxnSpPr>
            <a:stCxn id="6" idx="0"/>
          </p:cNvCxnSpPr>
          <p:nvPr/>
        </p:nvCxnSpPr>
        <p:spPr>
          <a:xfrm flipV="1">
            <a:off x="7504216" y="599342"/>
            <a:ext cx="977074" cy="796314"/>
          </a:xfrm>
          <a:prstGeom prst="line">
            <a:avLst/>
          </a:prstGeom>
          <a:ln>
            <a:solidFill>
              <a:srgbClr val="FF0000"/>
            </a:solidFill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12" name="Straight Connector 11"/>
          <p:cNvCxnSpPr>
            <a:stCxn id="6" idx="2"/>
          </p:cNvCxnSpPr>
          <p:nvPr/>
        </p:nvCxnSpPr>
        <p:spPr>
          <a:xfrm>
            <a:off x="7504216" y="5316284"/>
            <a:ext cx="977074" cy="957036"/>
          </a:xfrm>
          <a:prstGeom prst="line">
            <a:avLst/>
          </a:prstGeom>
          <a:ln>
            <a:solidFill>
              <a:srgbClr val="FF0000"/>
            </a:solidFill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pic>
        <p:nvPicPr>
          <p:cNvPr id="33" name="Picture 32" descr="MGCNCS_full.png"/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0400412" y="1806082"/>
            <a:ext cx="1268748" cy="4490759"/>
          </a:xfrm>
          <a:prstGeom prst="rect">
            <a:avLst/>
          </a:prstGeom>
        </p:spPr>
      </p:pic>
      <p:cxnSp>
        <p:nvCxnSpPr>
          <p:cNvPr id="34" name="Straight Arrow Connector 33"/>
          <p:cNvCxnSpPr/>
          <p:nvPr/>
        </p:nvCxnSpPr>
        <p:spPr>
          <a:xfrm>
            <a:off x="10288225" y="2177901"/>
            <a:ext cx="0" cy="3573593"/>
          </a:xfrm>
          <a:prstGeom prst="straightConnector1">
            <a:avLst/>
          </a:prstGeom>
          <a:ln>
            <a:solidFill>
              <a:schemeClr val="tx1"/>
            </a:solidFill>
            <a:headEnd type="arrow"/>
            <a:tailEnd type="arrow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35" name="TextBox 34"/>
          <p:cNvSpPr txBox="1"/>
          <p:nvPr/>
        </p:nvSpPr>
        <p:spPr>
          <a:xfrm rot="16200000">
            <a:off x="9723214" y="4028711"/>
            <a:ext cx="760695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b="1" dirty="0" smtClean="0"/>
              <a:t>1.1m</a:t>
            </a:r>
            <a:endParaRPr lang="en-US" b="1" dirty="0"/>
          </a:p>
        </p:txBody>
      </p:sp>
      <p:sp>
        <p:nvSpPr>
          <p:cNvPr id="38" name="Rectangle 37"/>
          <p:cNvSpPr/>
          <p:nvPr/>
        </p:nvSpPr>
        <p:spPr>
          <a:xfrm>
            <a:off x="7303994" y="6429446"/>
            <a:ext cx="4572000" cy="646331"/>
          </a:xfrm>
          <a:prstGeom prst="rect">
            <a:avLst/>
          </a:prstGeom>
        </p:spPr>
        <p:txBody>
          <a:bodyPr>
            <a:spAutoFit/>
          </a:bodyPr>
          <a:lstStyle/>
          <a:p>
            <a:pPr lvl="0" defTabSz="914400"/>
            <a:r>
              <a:rPr lang="en-US" sz="1200" b="1" dirty="0" err="1">
                <a:solidFill>
                  <a:prstClr val="black"/>
                </a:solidFill>
              </a:rPr>
              <a:t>A.Khaplanov</a:t>
            </a:r>
            <a:r>
              <a:rPr lang="en-US" sz="1200" b="1" dirty="0">
                <a:solidFill>
                  <a:prstClr val="black"/>
                </a:solidFill>
              </a:rPr>
              <a:t> et al. </a:t>
            </a:r>
            <a:r>
              <a:rPr lang="en-US" sz="1200" b="1" i="1" dirty="0">
                <a:solidFill>
                  <a:prstClr val="black"/>
                </a:solidFill>
              </a:rPr>
              <a:t>“Multi-Grid Detector for Neutron Spectroscopy: Results Obtained on Time-of-Flight Spectrometer CNCS" </a:t>
            </a:r>
            <a:r>
              <a:rPr lang="en-US" sz="1200" b="1" dirty="0">
                <a:solidFill>
                  <a:prstClr val="black"/>
                </a:solidFill>
                <a:hlinkClick r:id="rId5"/>
              </a:rPr>
              <a:t>https://arxiv.org/abs/1703.03626</a:t>
            </a:r>
            <a:r>
              <a:rPr lang="en-US" sz="1200" b="1" dirty="0">
                <a:solidFill>
                  <a:prstClr val="black"/>
                </a:solidFill>
              </a:rPr>
              <a:t> </a:t>
            </a:r>
            <a:r>
              <a:rPr lang="de-DE" sz="1200" dirty="0">
                <a:solidFill>
                  <a:prstClr val="black"/>
                </a:solidFill>
              </a:rPr>
              <a:t>2017 JINST 12 P04030</a:t>
            </a:r>
            <a:endParaRPr lang="en-US" sz="1200" b="1" dirty="0">
              <a:solidFill>
                <a:prstClr val="black"/>
              </a:solidFill>
            </a:endParaRPr>
          </a:p>
        </p:txBody>
      </p:sp>
      <p:pic>
        <p:nvPicPr>
          <p:cNvPr id="39" name="Picture 38" descr="logo_green.png"/>
          <p:cNvPicPr>
            <a:picLocks noChangeAspect="1"/>
          </p:cNvPicPr>
          <p:nvPr/>
        </p:nvPicPr>
        <p:blipFill rotWithShape="1"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10210" t="27698" r="10832" b="33892"/>
          <a:stretch/>
        </p:blipFill>
        <p:spPr>
          <a:xfrm>
            <a:off x="10506598" y="1143000"/>
            <a:ext cx="1691752" cy="482252"/>
          </a:xfrm>
          <a:prstGeom prst="rect">
            <a:avLst/>
          </a:prstGeom>
        </p:spPr>
      </p:pic>
      <p:pic>
        <p:nvPicPr>
          <p:cNvPr id="40" name="Picture 39"/>
          <p:cNvPicPr>
            <a:picLocks noChangeAspect="1"/>
          </p:cNvPicPr>
          <p:nvPr/>
        </p:nvPicPr>
        <p:blipFill>
          <a:blip r:embed="rId7"/>
          <a:stretch>
            <a:fillRect/>
          </a:stretch>
        </p:blipFill>
        <p:spPr>
          <a:xfrm>
            <a:off x="7094426" y="73764"/>
            <a:ext cx="1024508" cy="683005"/>
          </a:xfrm>
          <a:prstGeom prst="rect">
            <a:avLst/>
          </a:prstGeom>
        </p:spPr>
      </p:pic>
      <p:pic>
        <p:nvPicPr>
          <p:cNvPr id="41" name="Picture 40" descr="ILL-web-png.png"/>
          <p:cNvPicPr>
            <a:picLocks noChangeAspect="1"/>
          </p:cNvPicPr>
          <p:nvPr/>
        </p:nvPicPr>
        <p:blipFill>
          <a:blip r:embed="rId8" cstate="print"/>
          <a:stretch>
            <a:fillRect/>
          </a:stretch>
        </p:blipFill>
        <p:spPr>
          <a:xfrm>
            <a:off x="9305210" y="82602"/>
            <a:ext cx="611406" cy="577627"/>
          </a:xfrm>
          <a:prstGeom prst="rect">
            <a:avLst/>
          </a:prstGeom>
        </p:spPr>
      </p:pic>
      <p:pic>
        <p:nvPicPr>
          <p:cNvPr id="46" name="Picture 45" descr="P1110179.JPG"/>
          <p:cNvPicPr>
            <a:picLocks noChangeAspect="1"/>
          </p:cNvPicPr>
          <p:nvPr/>
        </p:nvPicPr>
        <p:blipFill>
          <a:blip r:embed="rId9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35496" y="3534466"/>
            <a:ext cx="2382075" cy="1279174"/>
          </a:xfrm>
          <a:prstGeom prst="rect">
            <a:avLst/>
          </a:prstGeom>
        </p:spPr>
      </p:pic>
      <p:pic>
        <p:nvPicPr>
          <p:cNvPr id="47" name="Picture 46" descr="P9131025_.jpg"/>
          <p:cNvPicPr>
            <a:picLocks noChangeAspect="1"/>
          </p:cNvPicPr>
          <p:nvPr/>
        </p:nvPicPr>
        <p:blipFill>
          <a:blip r:embed="rId10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35496" y="1348051"/>
            <a:ext cx="2382075" cy="1786556"/>
          </a:xfrm>
          <a:prstGeom prst="rect">
            <a:avLst/>
          </a:prstGeom>
        </p:spPr>
      </p:pic>
      <p:pic>
        <p:nvPicPr>
          <p:cNvPr id="48" name="Picture 47" descr="IMG_0876.JPG"/>
          <p:cNvPicPr>
            <a:picLocks noChangeAspect="1"/>
          </p:cNvPicPr>
          <p:nvPr/>
        </p:nvPicPr>
        <p:blipFill rotWithShape="1">
          <a:blip r:embed="rId11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3621" t="35453" r="15104" b="4840"/>
          <a:stretch/>
        </p:blipFill>
        <p:spPr>
          <a:xfrm>
            <a:off x="2528743" y="5511463"/>
            <a:ext cx="2765714" cy="1523713"/>
          </a:xfrm>
          <a:prstGeom prst="rect">
            <a:avLst/>
          </a:prstGeom>
        </p:spPr>
      </p:pic>
      <p:pic>
        <p:nvPicPr>
          <p:cNvPr id="51" name="Picture 50" descr="PA241131_.jpg"/>
          <p:cNvPicPr>
            <a:picLocks noChangeAspect="1"/>
          </p:cNvPicPr>
          <p:nvPr/>
        </p:nvPicPr>
        <p:blipFill>
          <a:blip r:embed="rId1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35496" y="5254275"/>
            <a:ext cx="2382075" cy="1786556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368936450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9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1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3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5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7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9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31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35" grpId="0"/>
      <p:bldP spid="38" grpId="0"/>
    </p:bld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0"/>
            <a:ext cx="7139136" cy="1143000"/>
          </a:xfrm>
        </p:spPr>
        <p:txBody>
          <a:bodyPr/>
          <a:lstStyle/>
          <a:p>
            <a:r>
              <a:rPr lang="en-US" dirty="0" smtClean="0"/>
              <a:t>MG.SEQ </a:t>
            </a:r>
            <a:r>
              <a:rPr lang="en-US" dirty="0"/>
              <a:t>T</a:t>
            </a:r>
            <a:r>
              <a:rPr lang="en-US" dirty="0" smtClean="0"/>
              <a:t>est Background</a:t>
            </a:r>
            <a:endParaRPr lang="en-US" dirty="0"/>
          </a:p>
        </p:txBody>
      </p:sp>
      <p:pic>
        <p:nvPicPr>
          <p:cNvPr id="3" name="Picture 2" descr="12_19_resolution_withPub_legendOtherCorner.eps"/>
          <p:cNvPicPr>
            <a:picLocks noChangeAspect="1"/>
          </p:cNvPicPr>
          <p:nvPr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3890" t="4450" r="7934"/>
          <a:stretch/>
        </p:blipFill>
        <p:spPr>
          <a:xfrm>
            <a:off x="6425714" y="3905697"/>
            <a:ext cx="4957169" cy="2911403"/>
          </a:xfrm>
          <a:prstGeom prst="rect">
            <a:avLst/>
          </a:prstGeom>
        </p:spPr>
      </p:pic>
      <p:sp>
        <p:nvSpPr>
          <p:cNvPr id="4" name="TextBox 3"/>
          <p:cNvSpPr txBox="1"/>
          <p:nvPr/>
        </p:nvSpPr>
        <p:spPr>
          <a:xfrm>
            <a:off x="6690339" y="1625252"/>
            <a:ext cx="5229742" cy="40011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000" dirty="0" smtClean="0"/>
              <a:t>Energy ranges of the first ESS </a:t>
            </a:r>
            <a:r>
              <a:rPr lang="en-US" sz="2000" dirty="0" err="1" smtClean="0"/>
              <a:t>ToF</a:t>
            </a:r>
            <a:r>
              <a:rPr lang="en-US" sz="2000" dirty="0" smtClean="0"/>
              <a:t> spectrometers</a:t>
            </a:r>
            <a:endParaRPr lang="en-US" sz="2000" dirty="0"/>
          </a:p>
        </p:txBody>
      </p:sp>
      <p:sp>
        <p:nvSpPr>
          <p:cNvPr id="5" name="Oval 4"/>
          <p:cNvSpPr/>
          <p:nvPr/>
        </p:nvSpPr>
        <p:spPr>
          <a:xfrm rot="19683289">
            <a:off x="6813063" y="4915994"/>
            <a:ext cx="3090427" cy="1253251"/>
          </a:xfrm>
          <a:prstGeom prst="ellipse">
            <a:avLst/>
          </a:prstGeom>
          <a:noFill/>
          <a:ln w="28575" cmpd="sng">
            <a:solidFill>
              <a:srgbClr val="008000"/>
            </a:solidFill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6" name="Oval 5"/>
          <p:cNvSpPr/>
          <p:nvPr/>
        </p:nvSpPr>
        <p:spPr>
          <a:xfrm rot="19683289">
            <a:off x="9047445" y="3876095"/>
            <a:ext cx="2899969" cy="1253251"/>
          </a:xfrm>
          <a:prstGeom prst="ellipse">
            <a:avLst/>
          </a:prstGeom>
          <a:noFill/>
          <a:ln w="28575" cmpd="sng">
            <a:solidFill>
              <a:schemeClr val="accent2"/>
            </a:solidFill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7" name="TextBox 6"/>
          <p:cNvSpPr txBox="1"/>
          <p:nvPr/>
        </p:nvSpPr>
        <p:spPr>
          <a:xfrm>
            <a:off x="6586074" y="3208149"/>
            <a:ext cx="1921722" cy="83099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600" dirty="0" smtClean="0">
                <a:solidFill>
                  <a:srgbClr val="008000"/>
                </a:solidFill>
              </a:rPr>
              <a:t>CSPEC, </a:t>
            </a:r>
          </a:p>
          <a:p>
            <a:r>
              <a:rPr lang="en-US" sz="1600" dirty="0" smtClean="0">
                <a:solidFill>
                  <a:srgbClr val="008000"/>
                </a:solidFill>
              </a:rPr>
              <a:t>0.76 to 15 </a:t>
            </a:r>
            <a:r>
              <a:rPr lang="en-US" sz="1600" dirty="0" err="1" smtClean="0">
                <a:solidFill>
                  <a:srgbClr val="008000"/>
                </a:solidFill>
              </a:rPr>
              <a:t>meV</a:t>
            </a:r>
            <a:r>
              <a:rPr lang="en-US" sz="1600" dirty="0" smtClean="0">
                <a:solidFill>
                  <a:srgbClr val="008000"/>
                </a:solidFill>
              </a:rPr>
              <a:t>, tested at CNCS</a:t>
            </a:r>
            <a:endParaRPr lang="en-US" sz="1600" dirty="0">
              <a:solidFill>
                <a:srgbClr val="008000"/>
              </a:solidFill>
            </a:endParaRPr>
          </a:p>
        </p:txBody>
      </p:sp>
      <p:sp>
        <p:nvSpPr>
          <p:cNvPr id="8" name="TextBox 7"/>
          <p:cNvSpPr txBox="1"/>
          <p:nvPr/>
        </p:nvSpPr>
        <p:spPr>
          <a:xfrm>
            <a:off x="8963429" y="3181067"/>
            <a:ext cx="2075190" cy="58477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600" dirty="0" smtClean="0">
                <a:solidFill>
                  <a:schemeClr val="accent2"/>
                </a:solidFill>
              </a:rPr>
              <a:t>T-REX, 2 to 160 </a:t>
            </a:r>
            <a:r>
              <a:rPr lang="en-US" sz="1600" dirty="0" err="1" smtClean="0">
                <a:solidFill>
                  <a:schemeClr val="accent2"/>
                </a:solidFill>
              </a:rPr>
              <a:t>meV</a:t>
            </a:r>
            <a:r>
              <a:rPr lang="en-US" sz="1600" dirty="0" smtClean="0">
                <a:solidFill>
                  <a:schemeClr val="accent2"/>
                </a:solidFill>
              </a:rPr>
              <a:t>,</a:t>
            </a:r>
          </a:p>
          <a:p>
            <a:r>
              <a:rPr lang="en-US" sz="1600" dirty="0" smtClean="0">
                <a:solidFill>
                  <a:schemeClr val="accent2"/>
                </a:solidFill>
              </a:rPr>
              <a:t>Tested at SEQUOIA</a:t>
            </a:r>
            <a:endParaRPr lang="en-US" sz="1600" dirty="0">
              <a:solidFill>
                <a:schemeClr val="accent2"/>
              </a:solidFill>
            </a:endParaRPr>
          </a:p>
        </p:txBody>
      </p:sp>
      <p:graphicFrame>
        <p:nvGraphicFramePr>
          <p:cNvPr id="9" name="Table 8"/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1391876389"/>
              </p:ext>
            </p:extLst>
          </p:nvPr>
        </p:nvGraphicFramePr>
        <p:xfrm>
          <a:off x="6971768" y="1988415"/>
          <a:ext cx="4666884" cy="944577"/>
        </p:xfrm>
        <a:graphic>
          <a:graphicData uri="http://schemas.openxmlformats.org/drawingml/2006/table">
            <a:tbl>
              <a:tblPr firstRow="1" bandRow="1">
                <a:tableStyleId>{5C22544A-7EE6-4342-B048-85BDC9FD1C3A}</a:tableStyleId>
              </a:tblPr>
              <a:tblGrid>
                <a:gridCol w="1627860"/>
                <a:gridCol w="1587550"/>
                <a:gridCol w="1451474"/>
              </a:tblGrid>
              <a:tr h="365457">
                <a:tc>
                  <a:txBody>
                    <a:bodyPr/>
                    <a:lstStyle/>
                    <a:p>
                      <a:pPr marL="0" marR="0" indent="0" algn="l" defTabSz="4572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endParaRPr lang="en-US" sz="1600" dirty="0" smtClean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sz="1600" dirty="0" smtClean="0"/>
                        <a:t>CSPEC </a:t>
                      </a:r>
                      <a:endParaRPr lang="en-US" sz="1600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sz="1600" dirty="0" smtClean="0"/>
                        <a:t>T-REX</a:t>
                      </a:r>
                      <a:endParaRPr lang="en-US" sz="1600" dirty="0"/>
                    </a:p>
                  </a:txBody>
                  <a:tcPr/>
                </a:tc>
              </a:tr>
              <a:tr h="579120">
                <a:tc>
                  <a:txBody>
                    <a:bodyPr/>
                    <a:lstStyle/>
                    <a:p>
                      <a:pPr marL="0" marR="0" indent="0" algn="l" defTabSz="4572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en-US" sz="1600" dirty="0" smtClean="0"/>
                        <a:t>Typical initial </a:t>
                      </a:r>
                      <a:r>
                        <a:rPr lang="en-US" sz="1600" dirty="0" err="1" smtClean="0"/>
                        <a:t>λ</a:t>
                      </a:r>
                      <a:r>
                        <a:rPr lang="en-US" sz="1600" dirty="0" smtClean="0"/>
                        <a:t>, </a:t>
                      </a:r>
                      <a:r>
                        <a:rPr lang="en-US" sz="1600" dirty="0" err="1" smtClean="0"/>
                        <a:t>Å</a:t>
                      </a:r>
                      <a:r>
                        <a:rPr lang="en-US" sz="1600" dirty="0" smtClean="0"/>
                        <a:t> (</a:t>
                      </a:r>
                      <a:r>
                        <a:rPr lang="en-US" sz="1600" dirty="0" err="1" smtClean="0"/>
                        <a:t>meV</a:t>
                      </a:r>
                      <a:r>
                        <a:rPr lang="en-US" sz="1600" dirty="0" smtClean="0"/>
                        <a:t>)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sz="1600" dirty="0" smtClean="0"/>
                        <a:t>2 to 15 </a:t>
                      </a:r>
                      <a:r>
                        <a:rPr lang="en-US" sz="1600" dirty="0" err="1" smtClean="0"/>
                        <a:t>Å</a:t>
                      </a:r>
                      <a:endParaRPr lang="en-US" sz="1600" dirty="0" smtClean="0"/>
                    </a:p>
                    <a:p>
                      <a:r>
                        <a:rPr lang="en-US" sz="1600" dirty="0" smtClean="0"/>
                        <a:t>(20 to 0.36 </a:t>
                      </a:r>
                      <a:r>
                        <a:rPr lang="en-US" sz="1600" dirty="0" err="1" smtClean="0"/>
                        <a:t>meV</a:t>
                      </a:r>
                      <a:r>
                        <a:rPr lang="en-US" sz="1600" dirty="0" smtClean="0"/>
                        <a:t>)</a:t>
                      </a:r>
                      <a:endParaRPr lang="en-US" sz="1600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sz="1600" dirty="0" smtClean="0"/>
                        <a:t>0.7</a:t>
                      </a:r>
                      <a:r>
                        <a:rPr lang="en-US" sz="1600" baseline="0" dirty="0" smtClean="0"/>
                        <a:t> to 6.4 </a:t>
                      </a:r>
                      <a:r>
                        <a:rPr lang="en-US" sz="1600" baseline="0" dirty="0" err="1" smtClean="0"/>
                        <a:t>Å</a:t>
                      </a:r>
                      <a:endParaRPr lang="en-US" sz="1600" baseline="0" dirty="0" smtClean="0"/>
                    </a:p>
                    <a:p>
                      <a:r>
                        <a:rPr lang="en-US" sz="1600" baseline="0" dirty="0" smtClean="0"/>
                        <a:t>(160 to 2 </a:t>
                      </a:r>
                      <a:r>
                        <a:rPr lang="en-US" sz="1600" baseline="0" dirty="0" err="1" smtClean="0"/>
                        <a:t>meV</a:t>
                      </a:r>
                      <a:r>
                        <a:rPr lang="en-US" sz="1600" baseline="0" dirty="0" smtClean="0"/>
                        <a:t>)</a:t>
                      </a:r>
                      <a:endParaRPr lang="en-US" sz="1600" dirty="0"/>
                    </a:p>
                  </a:txBody>
                  <a:tcPr/>
                </a:tc>
              </a:tr>
            </a:tbl>
          </a:graphicData>
        </a:graphic>
      </p:graphicFrame>
      <p:pic>
        <p:nvPicPr>
          <p:cNvPr id="10" name="Picture 9" descr="Screen Shot 2016-10-07 at 14.03.08.png"/>
          <p:cNvPicPr>
            <a:picLocks noChangeAspect="1"/>
          </p:cNvPicPr>
          <p:nvPr/>
        </p:nvPicPr>
        <p:blipFill rotWithShape="1"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1691" b="1"/>
          <a:stretch/>
        </p:blipFill>
        <p:spPr>
          <a:xfrm>
            <a:off x="307835" y="1924889"/>
            <a:ext cx="5831066" cy="4661095"/>
          </a:xfrm>
          <a:prstGeom prst="rect">
            <a:avLst/>
          </a:prstGeom>
        </p:spPr>
      </p:pic>
      <p:sp>
        <p:nvSpPr>
          <p:cNvPr id="11" name="Rectangle 10"/>
          <p:cNvSpPr/>
          <p:nvPr/>
        </p:nvSpPr>
        <p:spPr>
          <a:xfrm>
            <a:off x="4425591" y="2536691"/>
            <a:ext cx="667830" cy="214583"/>
          </a:xfrm>
          <a:prstGeom prst="rect">
            <a:avLst/>
          </a:prstGeom>
          <a:noFill/>
          <a:ln w="38100" cmpd="sng">
            <a:solidFill>
              <a:srgbClr val="FF0000"/>
            </a:solidFill>
          </a:ln>
        </p:spPr>
        <p:style>
          <a:lnRef idx="2">
            <a:schemeClr val="accent2"/>
          </a:lnRef>
          <a:fillRef idx="1">
            <a:schemeClr val="lt1"/>
          </a:fillRef>
          <a:effectRef idx="0">
            <a:schemeClr val="accent2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2" name="Rectangle 11"/>
          <p:cNvSpPr/>
          <p:nvPr/>
        </p:nvSpPr>
        <p:spPr>
          <a:xfrm>
            <a:off x="5518136" y="3607116"/>
            <a:ext cx="594577" cy="238901"/>
          </a:xfrm>
          <a:prstGeom prst="rect">
            <a:avLst/>
          </a:prstGeom>
          <a:noFill/>
          <a:ln w="38100" cmpd="sng">
            <a:solidFill>
              <a:srgbClr val="FF0000"/>
            </a:solidFill>
          </a:ln>
        </p:spPr>
        <p:style>
          <a:lnRef idx="2">
            <a:schemeClr val="accent2"/>
          </a:lnRef>
          <a:fillRef idx="1">
            <a:schemeClr val="lt1"/>
          </a:fillRef>
          <a:effectRef idx="0">
            <a:schemeClr val="accent2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pic>
        <p:nvPicPr>
          <p:cNvPr id="24" name="Picture 23" descr="logo_green.png"/>
          <p:cNvPicPr>
            <a:picLocks noChangeAspect="1"/>
          </p:cNvPicPr>
          <p:nvPr/>
        </p:nvPicPr>
        <p:blipFill rotWithShape="1"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10210" t="27698" r="10832" b="33892"/>
          <a:stretch/>
        </p:blipFill>
        <p:spPr>
          <a:xfrm>
            <a:off x="10506598" y="1143000"/>
            <a:ext cx="1691752" cy="482252"/>
          </a:xfrm>
          <a:prstGeom prst="rect">
            <a:avLst/>
          </a:prstGeom>
        </p:spPr>
      </p:pic>
      <p:pic>
        <p:nvPicPr>
          <p:cNvPr id="25" name="Picture 24"/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9110687" y="801497"/>
            <a:ext cx="1024508" cy="683005"/>
          </a:xfrm>
          <a:prstGeom prst="rect">
            <a:avLst/>
          </a:prstGeom>
        </p:spPr>
      </p:pic>
      <p:pic>
        <p:nvPicPr>
          <p:cNvPr id="26" name="Picture 25" descr="ILL-web-png.png"/>
          <p:cNvPicPr>
            <a:picLocks noChangeAspect="1"/>
          </p:cNvPicPr>
          <p:nvPr/>
        </p:nvPicPr>
        <p:blipFill>
          <a:blip r:embed="rId6" cstate="print"/>
          <a:stretch>
            <a:fillRect/>
          </a:stretch>
        </p:blipFill>
        <p:spPr>
          <a:xfrm>
            <a:off x="9305210" y="82602"/>
            <a:ext cx="611406" cy="577627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368936450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9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1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3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5" grpId="0" animBg="1"/>
      <p:bldP spid="6" grpId="0" animBg="1"/>
      <p:bldP spid="7" grpId="0"/>
      <p:bldP spid="8" grpId="0"/>
    </p:bld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0"/>
            <a:ext cx="7139136" cy="1143000"/>
          </a:xfrm>
        </p:spPr>
        <p:txBody>
          <a:bodyPr>
            <a:normAutofit/>
          </a:bodyPr>
          <a:lstStyle/>
          <a:p>
            <a:r>
              <a:rPr lang="en-US" dirty="0" smtClean="0"/>
              <a:t>SEQUOIA at SNS, ORNL</a:t>
            </a:r>
            <a:endParaRPr lang="en-US" dirty="0"/>
          </a:p>
        </p:txBody>
      </p:sp>
      <p:pic>
        <p:nvPicPr>
          <p:cNvPr id="3" name="Picture 2" descr="C:\Users\isaaklhiguera\Desktop\SEQUOIA\P5300855.JPG"/>
          <p:cNvPicPr>
            <a:picLocks noChangeAspect="1" noChangeArrowheads="1"/>
          </p:cNvPicPr>
          <p:nvPr/>
        </p:nvPicPr>
        <p:blipFill rotWithShape="1"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19596"/>
          <a:stretch/>
        </p:blipFill>
        <p:spPr bwMode="auto">
          <a:xfrm>
            <a:off x="111815" y="3027073"/>
            <a:ext cx="3101667" cy="3325177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4" name="Picture 3" descr="SEQUOIA assembly 1.jpg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3418420" y="3027073"/>
            <a:ext cx="5538227" cy="3411485"/>
          </a:xfrm>
          <a:prstGeom prst="rect">
            <a:avLst/>
          </a:prstGeom>
        </p:spPr>
      </p:pic>
      <p:pic>
        <p:nvPicPr>
          <p:cNvPr id="5" name="Picture 4" descr="MG.SEQ v2 assembly 3.jpg"/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9110687" y="3027073"/>
            <a:ext cx="2985499" cy="3420097"/>
          </a:xfrm>
          <a:prstGeom prst="rect">
            <a:avLst/>
          </a:prstGeom>
        </p:spPr>
      </p:pic>
      <p:sp>
        <p:nvSpPr>
          <p:cNvPr id="6" name="TextBox 5"/>
          <p:cNvSpPr txBox="1"/>
          <p:nvPr/>
        </p:nvSpPr>
        <p:spPr>
          <a:xfrm>
            <a:off x="215176" y="1623278"/>
            <a:ext cx="7956024" cy="1200328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marL="342900" indent="-342900">
              <a:buFont typeface="Arial"/>
              <a:buChar char="•"/>
            </a:pPr>
            <a:r>
              <a:rPr lang="en-US" b="1" dirty="0" smtClean="0">
                <a:solidFill>
                  <a:prstClr val="black"/>
                </a:solidFill>
                <a:latin typeface="Calibri"/>
              </a:rPr>
              <a:t>Leading high-resolution thermal/epithermal spectrometer</a:t>
            </a:r>
            <a:endParaRPr lang="en-US" b="1" dirty="0">
              <a:solidFill>
                <a:prstClr val="black"/>
              </a:solidFill>
              <a:latin typeface="Calibri"/>
            </a:endParaRPr>
          </a:p>
          <a:p>
            <a:pPr marL="342900" indent="-342900">
              <a:buFont typeface="Arial"/>
              <a:buChar char="•"/>
            </a:pPr>
            <a:r>
              <a:rPr lang="en-US" b="1" dirty="0" smtClean="0">
                <a:solidFill>
                  <a:prstClr val="black"/>
                </a:solidFill>
                <a:latin typeface="Calibri"/>
                <a:sym typeface="Wingdings"/>
              </a:rPr>
              <a:t>Vacuum flight chamber, 5.5m sample detector</a:t>
            </a:r>
            <a:endParaRPr lang="en-US" b="1" dirty="0">
              <a:solidFill>
                <a:prstClr val="black"/>
              </a:solidFill>
              <a:latin typeface="Calibri"/>
              <a:sym typeface="Wingdings"/>
            </a:endParaRPr>
          </a:p>
          <a:p>
            <a:pPr marL="342900" indent="-342900">
              <a:buFont typeface="Arial"/>
              <a:buChar char="•"/>
            </a:pPr>
            <a:r>
              <a:rPr lang="en-US" b="1" dirty="0" smtClean="0">
                <a:solidFill>
                  <a:prstClr val="black"/>
                </a:solidFill>
                <a:latin typeface="Calibri"/>
                <a:sym typeface="Wingdings"/>
              </a:rPr>
              <a:t>Space still available for extra detectors</a:t>
            </a:r>
            <a:endParaRPr lang="en-US" b="1" dirty="0">
              <a:solidFill>
                <a:prstClr val="black"/>
              </a:solidFill>
              <a:latin typeface="Calibri"/>
              <a:sym typeface="Wingdings"/>
            </a:endParaRPr>
          </a:p>
        </p:txBody>
      </p:sp>
      <p:pic>
        <p:nvPicPr>
          <p:cNvPr id="10" name="Picture 9" descr="logo_green.png"/>
          <p:cNvPicPr>
            <a:picLocks noChangeAspect="1"/>
          </p:cNvPicPr>
          <p:nvPr/>
        </p:nvPicPr>
        <p:blipFill rotWithShape="1"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10210" t="27698" r="10832" b="33892"/>
          <a:stretch/>
        </p:blipFill>
        <p:spPr>
          <a:xfrm>
            <a:off x="10506598" y="1143000"/>
            <a:ext cx="1691752" cy="482252"/>
          </a:xfrm>
          <a:prstGeom prst="rect">
            <a:avLst/>
          </a:prstGeom>
        </p:spPr>
      </p:pic>
      <p:pic>
        <p:nvPicPr>
          <p:cNvPr id="11" name="Picture 10"/>
          <p:cNvPicPr>
            <a:picLocks noChangeAspect="1"/>
          </p:cNvPicPr>
          <p:nvPr/>
        </p:nvPicPr>
        <p:blipFill>
          <a:blip r:embed="rId6"/>
          <a:stretch>
            <a:fillRect/>
          </a:stretch>
        </p:blipFill>
        <p:spPr>
          <a:xfrm>
            <a:off x="9110687" y="801497"/>
            <a:ext cx="1024508" cy="683005"/>
          </a:xfrm>
          <a:prstGeom prst="rect">
            <a:avLst/>
          </a:prstGeom>
        </p:spPr>
      </p:pic>
      <p:pic>
        <p:nvPicPr>
          <p:cNvPr id="12" name="Picture 11" descr="ILL-web-png.png"/>
          <p:cNvPicPr>
            <a:picLocks noChangeAspect="1"/>
          </p:cNvPicPr>
          <p:nvPr/>
        </p:nvPicPr>
        <p:blipFill>
          <a:blip r:embed="rId7" cstate="print"/>
          <a:stretch>
            <a:fillRect/>
          </a:stretch>
        </p:blipFill>
        <p:spPr>
          <a:xfrm>
            <a:off x="9305210" y="82602"/>
            <a:ext cx="611406" cy="577627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368936450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0"/>
            <a:ext cx="7139136" cy="1143000"/>
          </a:xfrm>
        </p:spPr>
        <p:txBody>
          <a:bodyPr/>
          <a:lstStyle/>
          <a:p>
            <a:r>
              <a:rPr lang="en-US" dirty="0" smtClean="0"/>
              <a:t>MG.SEQ Characteristics</a:t>
            </a:r>
            <a:endParaRPr lang="en-US" dirty="0"/>
          </a:p>
        </p:txBody>
      </p:sp>
      <p:graphicFrame>
        <p:nvGraphicFramePr>
          <p:cNvPr id="3" name="Table 2"/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1424424013"/>
              </p:ext>
            </p:extLst>
          </p:nvPr>
        </p:nvGraphicFramePr>
        <p:xfrm>
          <a:off x="4869078" y="2917880"/>
          <a:ext cx="6096000" cy="3810000"/>
        </p:xfrm>
        <a:graphic>
          <a:graphicData uri="http://schemas.openxmlformats.org/drawingml/2006/table">
            <a:tbl>
              <a:tblPr firstRow="1" bandRow="1">
                <a:tableStyleId>{5C22544A-7EE6-4342-B048-85BDC9FD1C3A}</a:tableStyleId>
              </a:tblPr>
              <a:tblGrid>
                <a:gridCol w="3048000"/>
                <a:gridCol w="3048000"/>
              </a:tblGrid>
              <a:tr h="375920">
                <a:tc>
                  <a:txBody>
                    <a:bodyPr/>
                    <a:lstStyle/>
                    <a:p>
                      <a:r>
                        <a:rPr lang="en-US" sz="1900" dirty="0" smtClean="0"/>
                        <a:t>Characteristic</a:t>
                      </a:r>
                      <a:endParaRPr lang="en-US" sz="1900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sz="1900" dirty="0" smtClean="0"/>
                        <a:t>Values</a:t>
                      </a:r>
                      <a:endParaRPr lang="en-US" sz="1900" dirty="0"/>
                    </a:p>
                  </a:txBody>
                  <a:tcPr/>
                </a:tc>
              </a:tr>
              <a:tr h="375920">
                <a:tc>
                  <a:txBody>
                    <a:bodyPr/>
                    <a:lstStyle/>
                    <a:p>
                      <a:r>
                        <a:rPr lang="en-US" sz="1900" dirty="0" smtClean="0"/>
                        <a:t>Detector area</a:t>
                      </a:r>
                      <a:endParaRPr lang="en-US" sz="1900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sz="1900" dirty="0" smtClean="0"/>
                        <a:t>0.8 m</a:t>
                      </a:r>
                      <a:r>
                        <a:rPr lang="en-US" sz="1900" baseline="30000" dirty="0" smtClean="0"/>
                        <a:t>2</a:t>
                      </a:r>
                      <a:endParaRPr lang="en-US" sz="1900" baseline="30000" dirty="0"/>
                    </a:p>
                  </a:txBody>
                  <a:tcPr/>
                </a:tc>
              </a:tr>
              <a:tr h="375920">
                <a:tc>
                  <a:txBody>
                    <a:bodyPr/>
                    <a:lstStyle/>
                    <a:p>
                      <a:r>
                        <a:rPr lang="en-US" sz="1900" dirty="0" smtClean="0"/>
                        <a:t># of grids</a:t>
                      </a:r>
                      <a:endParaRPr lang="en-US" sz="1900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sz="1900" dirty="0" smtClean="0"/>
                        <a:t>360*</a:t>
                      </a:r>
                      <a:endParaRPr lang="en-US" sz="1900" dirty="0"/>
                    </a:p>
                  </a:txBody>
                  <a:tcPr/>
                </a:tc>
              </a:tr>
              <a:tr h="375920">
                <a:tc>
                  <a:txBody>
                    <a:bodyPr/>
                    <a:lstStyle/>
                    <a:p>
                      <a:r>
                        <a:rPr lang="en-US" sz="1900" dirty="0" smtClean="0"/>
                        <a:t># of wires</a:t>
                      </a:r>
                      <a:endParaRPr lang="en-US" sz="1900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sz="1900" dirty="0" smtClean="0"/>
                        <a:t>720</a:t>
                      </a:r>
                      <a:endParaRPr lang="en-US" sz="1900" dirty="0"/>
                    </a:p>
                  </a:txBody>
                  <a:tcPr/>
                </a:tc>
              </a:tr>
              <a:tr h="375920">
                <a:tc>
                  <a:txBody>
                    <a:bodyPr/>
                    <a:lstStyle/>
                    <a:p>
                      <a:r>
                        <a:rPr lang="en-US" sz="1900" dirty="0" smtClean="0"/>
                        <a:t># readout channels </a:t>
                      </a:r>
                      <a:endParaRPr lang="en-US" sz="1900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sz="1900" dirty="0" smtClean="0"/>
                        <a:t>1080*</a:t>
                      </a:r>
                      <a:endParaRPr lang="en-US" sz="1900" dirty="0"/>
                    </a:p>
                  </a:txBody>
                  <a:tcPr/>
                </a:tc>
              </a:tr>
              <a:tr h="375920">
                <a:tc>
                  <a:txBody>
                    <a:bodyPr/>
                    <a:lstStyle/>
                    <a:p>
                      <a:r>
                        <a:rPr lang="en-US" sz="1900" dirty="0" smtClean="0"/>
                        <a:t># voxels</a:t>
                      </a:r>
                      <a:endParaRPr lang="en-US" sz="1900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sz="1900" dirty="0" smtClean="0"/>
                        <a:t>28800</a:t>
                      </a:r>
                      <a:endParaRPr lang="en-US" sz="1900" dirty="0"/>
                    </a:p>
                  </a:txBody>
                  <a:tcPr/>
                </a:tc>
              </a:tr>
              <a:tr h="375920">
                <a:tc>
                  <a:txBody>
                    <a:bodyPr/>
                    <a:lstStyle/>
                    <a:p>
                      <a:r>
                        <a:rPr lang="en-US" sz="1900" dirty="0" smtClean="0"/>
                        <a:t># of </a:t>
                      </a:r>
                      <a:r>
                        <a:rPr lang="en-US" sz="1900" baseline="30000" dirty="0" smtClean="0"/>
                        <a:t>10</a:t>
                      </a:r>
                      <a:r>
                        <a:rPr lang="en-US" sz="1900" dirty="0" smtClean="0"/>
                        <a:t>B</a:t>
                      </a:r>
                      <a:r>
                        <a:rPr lang="en-US" sz="1900" baseline="-25000" dirty="0" smtClean="0"/>
                        <a:t>4</a:t>
                      </a:r>
                      <a:r>
                        <a:rPr lang="en-US" sz="1900" dirty="0" smtClean="0"/>
                        <a:t>C layers</a:t>
                      </a:r>
                      <a:endParaRPr lang="en-US" sz="1900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sz="1900" dirty="0" smtClean="0"/>
                        <a:t>40</a:t>
                      </a:r>
                      <a:endParaRPr lang="en-US" sz="1900" dirty="0"/>
                    </a:p>
                  </a:txBody>
                  <a:tcPr/>
                </a:tc>
              </a:tr>
              <a:tr h="375920">
                <a:tc>
                  <a:txBody>
                    <a:bodyPr/>
                    <a:lstStyle/>
                    <a:p>
                      <a:r>
                        <a:rPr lang="en-US" sz="1900" baseline="30000" dirty="0" smtClean="0"/>
                        <a:t>10</a:t>
                      </a:r>
                      <a:r>
                        <a:rPr lang="en-US" sz="1900" dirty="0" smtClean="0"/>
                        <a:t>B</a:t>
                      </a:r>
                      <a:r>
                        <a:rPr lang="en-US" sz="1900" baseline="-25000" dirty="0" smtClean="0"/>
                        <a:t>4</a:t>
                      </a:r>
                      <a:r>
                        <a:rPr lang="en-US" sz="1900" dirty="0" smtClean="0"/>
                        <a:t>C on radial blades</a:t>
                      </a:r>
                      <a:endParaRPr lang="en-US" sz="1900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sz="1900" dirty="0" smtClean="0"/>
                        <a:t>Yes +</a:t>
                      </a:r>
                      <a:r>
                        <a:rPr lang="en-US" sz="1900" baseline="0" dirty="0" smtClean="0"/>
                        <a:t> No</a:t>
                      </a:r>
                      <a:endParaRPr lang="en-US" sz="1900" dirty="0"/>
                    </a:p>
                  </a:txBody>
                  <a:tcPr/>
                </a:tc>
              </a:tr>
              <a:tr h="375920">
                <a:tc>
                  <a:txBody>
                    <a:bodyPr/>
                    <a:lstStyle/>
                    <a:p>
                      <a:r>
                        <a:rPr lang="en-US" sz="1900" dirty="0" smtClean="0"/>
                        <a:t># of detectors</a:t>
                      </a:r>
                      <a:endParaRPr lang="en-US" sz="1900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sz="1900" dirty="0" smtClean="0"/>
                        <a:t>3 (+1</a:t>
                      </a:r>
                      <a:r>
                        <a:rPr lang="en-US" sz="1900" baseline="0" dirty="0" smtClean="0"/>
                        <a:t> spare</a:t>
                      </a:r>
                      <a:r>
                        <a:rPr lang="en-US" sz="1900" dirty="0" smtClean="0"/>
                        <a:t>)</a:t>
                      </a:r>
                      <a:endParaRPr lang="en-US" sz="1900" dirty="0"/>
                    </a:p>
                  </a:txBody>
                  <a:tcPr/>
                </a:tc>
              </a:tr>
              <a:tr h="375920">
                <a:tc>
                  <a:txBody>
                    <a:bodyPr/>
                    <a:lstStyle/>
                    <a:p>
                      <a:r>
                        <a:rPr lang="en-US" sz="1900" dirty="0" smtClean="0"/>
                        <a:t>Detector weight</a:t>
                      </a:r>
                      <a:endParaRPr lang="en-US" sz="1900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sz="1900" dirty="0" smtClean="0"/>
                        <a:t>110kg x3</a:t>
                      </a:r>
                      <a:endParaRPr lang="en-US" sz="1900" dirty="0"/>
                    </a:p>
                  </a:txBody>
                  <a:tcPr/>
                </a:tc>
              </a:tr>
            </a:tbl>
          </a:graphicData>
        </a:graphic>
      </p:graphicFrame>
      <p:sp>
        <p:nvSpPr>
          <p:cNvPr id="4" name="TextBox 3"/>
          <p:cNvSpPr txBox="1"/>
          <p:nvPr/>
        </p:nvSpPr>
        <p:spPr>
          <a:xfrm>
            <a:off x="5914814" y="6670448"/>
            <a:ext cx="2329108" cy="307777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1400" dirty="0" smtClean="0"/>
              <a:t>* Assuming 3 “ESS” detectors</a:t>
            </a:r>
            <a:endParaRPr lang="en-US" sz="1400" dirty="0"/>
          </a:p>
        </p:txBody>
      </p:sp>
      <p:pic>
        <p:nvPicPr>
          <p:cNvPr id="8" name="Picture 2" descr="D:\Dropbox\TEMP\PICS for PRES\mg seq.jpg"/>
          <p:cNvPicPr>
            <a:picLocks noChangeAspect="1" noChangeArrowheads="1"/>
          </p:cNvPicPr>
          <p:nvPr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33343" t="579" r="41064" b="11305"/>
          <a:stretch/>
        </p:blipFill>
        <p:spPr bwMode="auto">
          <a:xfrm>
            <a:off x="1991703" y="3817004"/>
            <a:ext cx="1735938" cy="3115927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cxnSp>
        <p:nvCxnSpPr>
          <p:cNvPr id="9" name="Straight Arrow Connector 8"/>
          <p:cNvCxnSpPr/>
          <p:nvPr/>
        </p:nvCxnSpPr>
        <p:spPr>
          <a:xfrm>
            <a:off x="3889401" y="4158423"/>
            <a:ext cx="123" cy="2468873"/>
          </a:xfrm>
          <a:prstGeom prst="straightConnector1">
            <a:avLst/>
          </a:prstGeom>
          <a:ln>
            <a:solidFill>
              <a:schemeClr val="tx1"/>
            </a:solidFill>
            <a:headEnd type="arrow"/>
            <a:tailEnd type="arrow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10" name="TextBox 9"/>
          <p:cNvSpPr txBox="1"/>
          <p:nvPr/>
        </p:nvSpPr>
        <p:spPr>
          <a:xfrm rot="5400000">
            <a:off x="3828683" y="5325478"/>
            <a:ext cx="768010" cy="40011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000" dirty="0">
                <a:solidFill>
                  <a:prstClr val="black"/>
                </a:solidFill>
                <a:latin typeface="Calibri"/>
              </a:rPr>
              <a:t>1 m</a:t>
            </a:r>
          </a:p>
        </p:txBody>
      </p:sp>
      <p:pic>
        <p:nvPicPr>
          <p:cNvPr id="11" name="Picture 10" descr="MG.SEQ v2 assembly 3.jpg"/>
          <p:cNvPicPr>
            <a:picLocks noChangeAspect="1"/>
          </p:cNvPicPr>
          <p:nvPr/>
        </p:nvPicPr>
        <p:blipFill rotWithShape="1"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7661" r="4840" b="3208"/>
          <a:stretch/>
        </p:blipFill>
        <p:spPr>
          <a:xfrm>
            <a:off x="174308" y="1509648"/>
            <a:ext cx="2361384" cy="2992395"/>
          </a:xfrm>
          <a:prstGeom prst="rect">
            <a:avLst/>
          </a:prstGeom>
        </p:spPr>
      </p:pic>
      <p:sp>
        <p:nvSpPr>
          <p:cNvPr id="12" name="TextBox 11"/>
          <p:cNvSpPr txBox="1"/>
          <p:nvPr/>
        </p:nvSpPr>
        <p:spPr>
          <a:xfrm>
            <a:off x="4412743" y="1535542"/>
            <a:ext cx="2916183" cy="1323439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marL="285750" indent="-285750">
              <a:buFont typeface="Arial"/>
              <a:buChar char="•"/>
            </a:pPr>
            <a:r>
              <a:rPr lang="en-US" sz="2000" dirty="0">
                <a:solidFill>
                  <a:prstClr val="black"/>
                </a:solidFill>
                <a:latin typeface="Calibri"/>
              </a:rPr>
              <a:t>3 </a:t>
            </a:r>
            <a:r>
              <a:rPr lang="en-US" sz="2000" dirty="0" smtClean="0">
                <a:solidFill>
                  <a:prstClr val="black"/>
                </a:solidFill>
                <a:latin typeface="Calibri"/>
              </a:rPr>
              <a:t>detectors </a:t>
            </a:r>
            <a:r>
              <a:rPr lang="en-US" sz="2000" dirty="0">
                <a:solidFill>
                  <a:prstClr val="black"/>
                </a:solidFill>
                <a:latin typeface="Calibri"/>
              </a:rPr>
              <a:t>(</a:t>
            </a:r>
            <a:r>
              <a:rPr lang="en-US" sz="2000" dirty="0" smtClean="0">
                <a:solidFill>
                  <a:prstClr val="black"/>
                </a:solidFill>
                <a:latin typeface="Calibri"/>
              </a:rPr>
              <a:t>+ </a:t>
            </a:r>
            <a:r>
              <a:rPr lang="en-US" sz="2000" dirty="0" smtClean="0">
                <a:solidFill>
                  <a:prstClr val="black"/>
                </a:solidFill>
                <a:latin typeface="Calibri"/>
              </a:rPr>
              <a:t>1 </a:t>
            </a:r>
            <a:r>
              <a:rPr lang="en-US" sz="2000" dirty="0" smtClean="0">
                <a:solidFill>
                  <a:prstClr val="black"/>
                </a:solidFill>
                <a:latin typeface="Calibri"/>
              </a:rPr>
              <a:t>spare)</a:t>
            </a:r>
            <a:endParaRPr lang="en-US" sz="2000" dirty="0">
              <a:solidFill>
                <a:prstClr val="black"/>
              </a:solidFill>
              <a:latin typeface="Calibri"/>
            </a:endParaRPr>
          </a:p>
          <a:p>
            <a:pPr marL="285750" indent="-285750">
              <a:buFont typeface="Arial"/>
              <a:buChar char="•"/>
            </a:pPr>
            <a:r>
              <a:rPr lang="en-US" sz="2000" dirty="0">
                <a:solidFill>
                  <a:prstClr val="black"/>
                </a:solidFill>
                <a:latin typeface="Calibri"/>
              </a:rPr>
              <a:t>3 modules per detector </a:t>
            </a:r>
          </a:p>
          <a:p>
            <a:pPr marL="285750" indent="-285750">
              <a:buFont typeface="Arial"/>
              <a:buChar char="•"/>
            </a:pPr>
            <a:r>
              <a:rPr lang="en-US" sz="2000" dirty="0">
                <a:solidFill>
                  <a:prstClr val="black"/>
                </a:solidFill>
                <a:latin typeface="Calibri"/>
              </a:rPr>
              <a:t>40 grids per module</a:t>
            </a:r>
          </a:p>
          <a:p>
            <a:pPr marL="285750" indent="-285750">
              <a:buFont typeface="Arial"/>
              <a:buChar char="•"/>
            </a:pPr>
            <a:r>
              <a:rPr lang="en-US" sz="2000" dirty="0" smtClean="0">
                <a:solidFill>
                  <a:prstClr val="black"/>
                </a:solidFill>
                <a:latin typeface="Calibri"/>
              </a:rPr>
              <a:t>20 cell </a:t>
            </a:r>
            <a:r>
              <a:rPr lang="en-US" sz="2000" dirty="0">
                <a:solidFill>
                  <a:prstClr val="black"/>
                </a:solidFill>
                <a:latin typeface="Calibri"/>
              </a:rPr>
              <a:t>layers per grid </a:t>
            </a:r>
          </a:p>
        </p:txBody>
      </p:sp>
      <p:pic>
        <p:nvPicPr>
          <p:cNvPr id="14" name="Picture 13" descr="logo_green.png"/>
          <p:cNvPicPr>
            <a:picLocks noChangeAspect="1"/>
          </p:cNvPicPr>
          <p:nvPr/>
        </p:nvPicPr>
        <p:blipFill rotWithShape="1"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10210" t="27698" r="10832" b="33892"/>
          <a:stretch/>
        </p:blipFill>
        <p:spPr>
          <a:xfrm>
            <a:off x="10506598" y="1143000"/>
            <a:ext cx="1691752" cy="482252"/>
          </a:xfrm>
          <a:prstGeom prst="rect">
            <a:avLst/>
          </a:prstGeom>
        </p:spPr>
      </p:pic>
      <p:pic>
        <p:nvPicPr>
          <p:cNvPr id="15" name="Picture 14"/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9110687" y="801497"/>
            <a:ext cx="1024508" cy="683005"/>
          </a:xfrm>
          <a:prstGeom prst="rect">
            <a:avLst/>
          </a:prstGeom>
        </p:spPr>
      </p:pic>
      <p:pic>
        <p:nvPicPr>
          <p:cNvPr id="16" name="Picture 15" descr="ILL-web-png.png"/>
          <p:cNvPicPr>
            <a:picLocks noChangeAspect="1"/>
          </p:cNvPicPr>
          <p:nvPr/>
        </p:nvPicPr>
        <p:blipFill>
          <a:blip r:embed="rId6" cstate="print"/>
          <a:stretch>
            <a:fillRect/>
          </a:stretch>
        </p:blipFill>
        <p:spPr>
          <a:xfrm>
            <a:off x="9305210" y="82602"/>
            <a:ext cx="611406" cy="577627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368936450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" name="Title 1"/>
          <p:cNvSpPr>
            <a:spLocks noGrp="1"/>
          </p:cNvSpPr>
          <p:nvPr>
            <p:ph type="title"/>
          </p:nvPr>
        </p:nvSpPr>
        <p:spPr>
          <a:xfrm>
            <a:off x="457200" y="0"/>
            <a:ext cx="7139136" cy="1143000"/>
          </a:xfrm>
        </p:spPr>
        <p:txBody>
          <a:bodyPr/>
          <a:lstStyle/>
          <a:p>
            <a:r>
              <a:rPr lang="en-US" dirty="0" smtClean="0"/>
              <a:t>MG.SEQ assembly</a:t>
            </a:r>
            <a:endParaRPr lang="en-US" dirty="0"/>
          </a:p>
        </p:txBody>
      </p:sp>
      <p:pic>
        <p:nvPicPr>
          <p:cNvPr id="12" name="Picture 11" descr="IMG_2132.JPG"/>
          <p:cNvPicPr>
            <a:picLocks noChangeAspect="1"/>
          </p:cNvPicPr>
          <p:nvPr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12814"/>
          <a:stretch/>
        </p:blipFill>
        <p:spPr>
          <a:xfrm>
            <a:off x="8820025" y="4218903"/>
            <a:ext cx="3258332" cy="2802918"/>
          </a:xfrm>
          <a:prstGeom prst="rect">
            <a:avLst/>
          </a:prstGeom>
        </p:spPr>
      </p:pic>
      <p:sp>
        <p:nvSpPr>
          <p:cNvPr id="13" name="TextBox 12"/>
          <p:cNvSpPr txBox="1"/>
          <p:nvPr/>
        </p:nvSpPr>
        <p:spPr>
          <a:xfrm>
            <a:off x="5444541" y="1625252"/>
            <a:ext cx="3104561" cy="230832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>
                <a:solidFill>
                  <a:prstClr val="black"/>
                </a:solidFill>
                <a:latin typeface="Calibri"/>
              </a:rPr>
              <a:t>Assembly </a:t>
            </a:r>
            <a:r>
              <a:rPr lang="en-US" dirty="0" smtClean="0">
                <a:solidFill>
                  <a:prstClr val="black"/>
                </a:solidFill>
                <a:latin typeface="Calibri"/>
              </a:rPr>
              <a:t>in </a:t>
            </a:r>
            <a:r>
              <a:rPr lang="en-US" dirty="0">
                <a:solidFill>
                  <a:prstClr val="black"/>
                </a:solidFill>
                <a:latin typeface="Calibri"/>
              </a:rPr>
              <a:t>Lund:</a:t>
            </a:r>
          </a:p>
          <a:p>
            <a:pPr marL="285750" indent="-285750">
              <a:buFont typeface="Arial"/>
              <a:buChar char="•"/>
            </a:pPr>
            <a:r>
              <a:rPr lang="en-US" dirty="0">
                <a:solidFill>
                  <a:prstClr val="black"/>
                </a:solidFill>
                <a:latin typeface="Calibri"/>
              </a:rPr>
              <a:t>Grids</a:t>
            </a:r>
          </a:p>
          <a:p>
            <a:pPr marL="285750" indent="-285750">
              <a:buFont typeface="Arial"/>
              <a:buChar char="•"/>
            </a:pPr>
            <a:r>
              <a:rPr lang="en-US" dirty="0">
                <a:solidFill>
                  <a:prstClr val="black"/>
                </a:solidFill>
                <a:latin typeface="Calibri"/>
              </a:rPr>
              <a:t>Modules</a:t>
            </a:r>
          </a:p>
          <a:p>
            <a:pPr marL="285750" indent="-285750">
              <a:buFont typeface="Arial"/>
              <a:buChar char="•"/>
            </a:pPr>
            <a:r>
              <a:rPr lang="en-US" dirty="0" smtClean="0">
                <a:solidFill>
                  <a:prstClr val="black"/>
                </a:solidFill>
                <a:latin typeface="Calibri"/>
              </a:rPr>
              <a:t>Wiring</a:t>
            </a:r>
          </a:p>
          <a:p>
            <a:pPr marL="285750" indent="-285750">
              <a:buFont typeface="Arial"/>
              <a:buChar char="•"/>
            </a:pPr>
            <a:r>
              <a:rPr lang="en-US" dirty="0" smtClean="0">
                <a:solidFill>
                  <a:prstClr val="black"/>
                </a:solidFill>
                <a:latin typeface="Calibri"/>
              </a:rPr>
              <a:t>Vessel assembly</a:t>
            </a:r>
          </a:p>
          <a:p>
            <a:pPr marL="285750" indent="-285750">
              <a:buFont typeface="Arial"/>
              <a:buChar char="•"/>
            </a:pPr>
            <a:r>
              <a:rPr lang="en-US" dirty="0" smtClean="0">
                <a:solidFill>
                  <a:prstClr val="black"/>
                </a:solidFill>
                <a:latin typeface="Calibri"/>
              </a:rPr>
              <a:t>testing</a:t>
            </a:r>
            <a:endParaRPr lang="en-US" dirty="0">
              <a:solidFill>
                <a:prstClr val="black"/>
              </a:solidFill>
              <a:latin typeface="Calibri"/>
            </a:endParaRPr>
          </a:p>
        </p:txBody>
      </p:sp>
      <p:pic>
        <p:nvPicPr>
          <p:cNvPr id="14" name="Picture 13" descr="IMG_5668.JPG"/>
          <p:cNvPicPr>
            <a:picLocks noChangeAspect="1"/>
          </p:cNvPicPr>
          <p:nvPr/>
        </p:nvPicPr>
        <p:blipFill rotWithShape="1"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7317" r="6215"/>
          <a:stretch/>
        </p:blipFill>
        <p:spPr>
          <a:xfrm>
            <a:off x="5444541" y="4218902"/>
            <a:ext cx="3231518" cy="2802919"/>
          </a:xfrm>
          <a:prstGeom prst="rect">
            <a:avLst/>
          </a:prstGeom>
        </p:spPr>
      </p:pic>
      <p:pic>
        <p:nvPicPr>
          <p:cNvPr id="15" name="Picture 14" descr="IMG_5699.JPG"/>
          <p:cNvPicPr>
            <a:picLocks noChangeAspect="1"/>
          </p:cNvPicPr>
          <p:nvPr/>
        </p:nvPicPr>
        <p:blipFill rotWithShape="1"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2220" r="2663"/>
          <a:stretch/>
        </p:blipFill>
        <p:spPr>
          <a:xfrm>
            <a:off x="8826947" y="1625252"/>
            <a:ext cx="3240962" cy="2555487"/>
          </a:xfrm>
          <a:prstGeom prst="rect">
            <a:avLst/>
          </a:prstGeom>
        </p:spPr>
      </p:pic>
      <p:pic>
        <p:nvPicPr>
          <p:cNvPr id="16" name="Picture 15" descr="IMG_5871.JPG"/>
          <p:cNvPicPr>
            <a:picLocks noChangeAspect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98750" y="2197239"/>
            <a:ext cx="5150423" cy="3862819"/>
          </a:xfrm>
          <a:prstGeom prst="rect">
            <a:avLst/>
          </a:prstGeom>
        </p:spPr>
      </p:pic>
      <p:pic>
        <p:nvPicPr>
          <p:cNvPr id="20" name="Picture 19" descr="logo_green.png"/>
          <p:cNvPicPr>
            <a:picLocks noChangeAspect="1"/>
          </p:cNvPicPr>
          <p:nvPr/>
        </p:nvPicPr>
        <p:blipFill rotWithShape="1"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10210" t="27698" r="10832" b="33892"/>
          <a:stretch/>
        </p:blipFill>
        <p:spPr>
          <a:xfrm>
            <a:off x="10506598" y="1143000"/>
            <a:ext cx="1691752" cy="482252"/>
          </a:xfrm>
          <a:prstGeom prst="rect">
            <a:avLst/>
          </a:prstGeom>
        </p:spPr>
      </p:pic>
      <p:pic>
        <p:nvPicPr>
          <p:cNvPr id="21" name="Picture 20"/>
          <p:cNvPicPr>
            <a:picLocks noChangeAspect="1"/>
          </p:cNvPicPr>
          <p:nvPr/>
        </p:nvPicPr>
        <p:blipFill>
          <a:blip r:embed="rId7"/>
          <a:stretch>
            <a:fillRect/>
          </a:stretch>
        </p:blipFill>
        <p:spPr>
          <a:xfrm>
            <a:off x="9110687" y="801497"/>
            <a:ext cx="1024508" cy="683005"/>
          </a:xfrm>
          <a:prstGeom prst="rect">
            <a:avLst/>
          </a:prstGeom>
        </p:spPr>
      </p:pic>
      <p:pic>
        <p:nvPicPr>
          <p:cNvPr id="22" name="Picture 21" descr="ILL-web-png.png"/>
          <p:cNvPicPr>
            <a:picLocks noChangeAspect="1"/>
          </p:cNvPicPr>
          <p:nvPr/>
        </p:nvPicPr>
        <p:blipFill>
          <a:blip r:embed="rId8" cstate="print"/>
          <a:stretch>
            <a:fillRect/>
          </a:stretch>
        </p:blipFill>
        <p:spPr>
          <a:xfrm>
            <a:off x="9305210" y="82602"/>
            <a:ext cx="611406" cy="577627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132601786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7" name="Title 1"/>
          <p:cNvSpPr>
            <a:spLocks noGrp="1"/>
          </p:cNvSpPr>
          <p:nvPr>
            <p:ph type="title"/>
          </p:nvPr>
        </p:nvSpPr>
        <p:spPr>
          <a:xfrm>
            <a:off x="457200" y="0"/>
            <a:ext cx="7139136" cy="1143000"/>
          </a:xfrm>
        </p:spPr>
        <p:txBody>
          <a:bodyPr/>
          <a:lstStyle/>
          <a:p>
            <a:r>
              <a:rPr lang="en-US" dirty="0" smtClean="0"/>
              <a:t>MG.SEQ – ESS and ILL versions</a:t>
            </a:r>
            <a:endParaRPr lang="en-US" dirty="0"/>
          </a:p>
        </p:txBody>
      </p:sp>
      <p:pic>
        <p:nvPicPr>
          <p:cNvPr id="19" name="Picture 18" descr="IMG_5594.JPG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 rot="5400000">
            <a:off x="1592395" y="3692574"/>
            <a:ext cx="3884282" cy="2913212"/>
          </a:xfrm>
          <a:prstGeom prst="rect">
            <a:avLst/>
          </a:prstGeom>
        </p:spPr>
      </p:pic>
      <p:pic>
        <p:nvPicPr>
          <p:cNvPr id="20" name="Picture 19" descr="IMG_5856.JPG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 rot="5400000">
            <a:off x="8569944" y="3562901"/>
            <a:ext cx="3873307" cy="2904980"/>
          </a:xfrm>
          <a:prstGeom prst="rect">
            <a:avLst/>
          </a:prstGeom>
        </p:spPr>
      </p:pic>
      <p:pic>
        <p:nvPicPr>
          <p:cNvPr id="21" name="Picture 20" descr="IMG_5912.JPG"/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5443061" y="1484502"/>
            <a:ext cx="3450693" cy="2300463"/>
          </a:xfrm>
          <a:prstGeom prst="rect">
            <a:avLst/>
          </a:prstGeom>
        </p:spPr>
      </p:pic>
      <p:pic>
        <p:nvPicPr>
          <p:cNvPr id="24" name="Picture 23" descr="IMG_6214.JPG"/>
          <p:cNvPicPr>
            <a:picLocks noChangeAspect="1"/>
          </p:cNvPicPr>
          <p:nvPr/>
        </p:nvPicPr>
        <p:blipFill rotWithShape="1"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14830" t="3910" r="9843" b="2571"/>
          <a:stretch/>
        </p:blipFill>
        <p:spPr>
          <a:xfrm>
            <a:off x="1047938" y="1143002"/>
            <a:ext cx="3386172" cy="2364694"/>
          </a:xfrm>
          <a:prstGeom prst="rect">
            <a:avLst/>
          </a:prstGeom>
        </p:spPr>
      </p:pic>
      <p:cxnSp>
        <p:nvCxnSpPr>
          <p:cNvPr id="25" name="Straight Arrow Connector 24"/>
          <p:cNvCxnSpPr/>
          <p:nvPr/>
        </p:nvCxnSpPr>
        <p:spPr>
          <a:xfrm flipV="1">
            <a:off x="138189" y="2958841"/>
            <a:ext cx="1038773" cy="548855"/>
          </a:xfrm>
          <a:prstGeom prst="straightConnector1">
            <a:avLst/>
          </a:prstGeom>
          <a:ln>
            <a:solidFill>
              <a:schemeClr val="accent2"/>
            </a:solidFill>
            <a:tailEnd type="arrow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26" name="Straight Arrow Connector 25"/>
          <p:cNvCxnSpPr/>
          <p:nvPr/>
        </p:nvCxnSpPr>
        <p:spPr>
          <a:xfrm flipV="1">
            <a:off x="398212" y="3195268"/>
            <a:ext cx="1038773" cy="548855"/>
          </a:xfrm>
          <a:prstGeom prst="straightConnector1">
            <a:avLst/>
          </a:prstGeom>
          <a:ln>
            <a:solidFill>
              <a:schemeClr val="accent2"/>
            </a:solidFill>
            <a:tailEnd type="arrow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27" name="Straight Arrow Connector 26"/>
          <p:cNvCxnSpPr/>
          <p:nvPr/>
        </p:nvCxnSpPr>
        <p:spPr>
          <a:xfrm flipV="1">
            <a:off x="5443061" y="3152083"/>
            <a:ext cx="624219" cy="853655"/>
          </a:xfrm>
          <a:prstGeom prst="straightConnector1">
            <a:avLst/>
          </a:prstGeom>
          <a:ln>
            <a:solidFill>
              <a:schemeClr val="accent2"/>
            </a:solidFill>
            <a:tailEnd type="arrow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28" name="Straight Arrow Connector 27"/>
          <p:cNvCxnSpPr/>
          <p:nvPr/>
        </p:nvCxnSpPr>
        <p:spPr>
          <a:xfrm flipV="1">
            <a:off x="5907570" y="3274111"/>
            <a:ext cx="624219" cy="853655"/>
          </a:xfrm>
          <a:prstGeom prst="straightConnector1">
            <a:avLst/>
          </a:prstGeom>
          <a:ln>
            <a:solidFill>
              <a:schemeClr val="accent2"/>
            </a:solidFill>
            <a:tailEnd type="arrow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29" name="TextBox 28"/>
          <p:cNvSpPr txBox="1"/>
          <p:nvPr/>
        </p:nvSpPr>
        <p:spPr>
          <a:xfrm>
            <a:off x="79198" y="2861981"/>
            <a:ext cx="305943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 smtClean="0">
                <a:solidFill>
                  <a:schemeClr val="accent2">
                    <a:lumMod val="75000"/>
                  </a:schemeClr>
                </a:solidFill>
              </a:rPr>
              <a:t>n</a:t>
            </a:r>
            <a:endParaRPr lang="en-US" dirty="0">
              <a:solidFill>
                <a:schemeClr val="accent2">
                  <a:lumMod val="75000"/>
                </a:schemeClr>
              </a:solidFill>
            </a:endParaRPr>
          </a:p>
        </p:txBody>
      </p:sp>
      <p:sp>
        <p:nvSpPr>
          <p:cNvPr id="30" name="TextBox 29"/>
          <p:cNvSpPr txBox="1"/>
          <p:nvPr/>
        </p:nvSpPr>
        <p:spPr>
          <a:xfrm>
            <a:off x="5618712" y="3758429"/>
            <a:ext cx="305943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 smtClean="0">
                <a:solidFill>
                  <a:schemeClr val="accent2">
                    <a:lumMod val="75000"/>
                  </a:schemeClr>
                </a:solidFill>
              </a:rPr>
              <a:t>n</a:t>
            </a:r>
            <a:endParaRPr lang="en-US" dirty="0">
              <a:solidFill>
                <a:schemeClr val="accent2">
                  <a:lumMod val="75000"/>
                </a:schemeClr>
              </a:solidFill>
            </a:endParaRPr>
          </a:p>
        </p:txBody>
      </p:sp>
      <p:sp>
        <p:nvSpPr>
          <p:cNvPr id="31" name="TextBox 30"/>
          <p:cNvSpPr txBox="1"/>
          <p:nvPr/>
        </p:nvSpPr>
        <p:spPr>
          <a:xfrm>
            <a:off x="5618712" y="4515913"/>
            <a:ext cx="3236784" cy="1323439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000" dirty="0">
                <a:solidFill>
                  <a:prstClr val="black"/>
                </a:solidFill>
                <a:latin typeface="Calibri"/>
              </a:rPr>
              <a:t>3 detectors:</a:t>
            </a:r>
          </a:p>
          <a:p>
            <a:pPr marL="285750" indent="-285750">
              <a:buFont typeface="Arial"/>
              <a:buChar char="•"/>
            </a:pPr>
            <a:r>
              <a:rPr lang="en-US" sz="2000" dirty="0">
                <a:solidFill>
                  <a:prstClr val="black"/>
                </a:solidFill>
                <a:latin typeface="Calibri"/>
              </a:rPr>
              <a:t>Normal blades coated</a:t>
            </a:r>
          </a:p>
          <a:p>
            <a:pPr marL="285750" indent="-285750">
              <a:buFont typeface="Arial"/>
              <a:buChar char="•"/>
            </a:pPr>
            <a:r>
              <a:rPr lang="en-US" sz="2000" dirty="0">
                <a:solidFill>
                  <a:prstClr val="black"/>
                </a:solidFill>
                <a:latin typeface="Calibri"/>
              </a:rPr>
              <a:t>Also parallel blades coated</a:t>
            </a:r>
          </a:p>
          <a:p>
            <a:pPr marL="285750" indent="-285750">
              <a:buFont typeface="Arial"/>
              <a:buChar char="•"/>
            </a:pPr>
            <a:r>
              <a:rPr lang="en-US" sz="2000" dirty="0">
                <a:solidFill>
                  <a:prstClr val="black"/>
                </a:solidFill>
                <a:latin typeface="Calibri"/>
              </a:rPr>
              <a:t>Wide grids</a:t>
            </a:r>
          </a:p>
        </p:txBody>
      </p:sp>
      <p:pic>
        <p:nvPicPr>
          <p:cNvPr id="32" name="Picture 31" descr="logo_green.png"/>
          <p:cNvPicPr>
            <a:picLocks noChangeAspect="1"/>
          </p:cNvPicPr>
          <p:nvPr/>
        </p:nvPicPr>
        <p:blipFill rotWithShape="1"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10210" t="27698" r="10832" b="33892"/>
          <a:stretch/>
        </p:blipFill>
        <p:spPr>
          <a:xfrm>
            <a:off x="10506598" y="1143000"/>
            <a:ext cx="1691752" cy="482252"/>
          </a:xfrm>
          <a:prstGeom prst="rect">
            <a:avLst/>
          </a:prstGeom>
        </p:spPr>
      </p:pic>
      <p:pic>
        <p:nvPicPr>
          <p:cNvPr id="33" name="Picture 32"/>
          <p:cNvPicPr>
            <a:picLocks noChangeAspect="1"/>
          </p:cNvPicPr>
          <p:nvPr/>
        </p:nvPicPr>
        <p:blipFill>
          <a:blip r:embed="rId7"/>
          <a:stretch>
            <a:fillRect/>
          </a:stretch>
        </p:blipFill>
        <p:spPr>
          <a:xfrm>
            <a:off x="9110687" y="801497"/>
            <a:ext cx="1024508" cy="683005"/>
          </a:xfrm>
          <a:prstGeom prst="rect">
            <a:avLst/>
          </a:prstGeom>
        </p:spPr>
      </p:pic>
      <p:pic>
        <p:nvPicPr>
          <p:cNvPr id="34" name="Picture 33" descr="ILL-web-png.png"/>
          <p:cNvPicPr>
            <a:picLocks noChangeAspect="1"/>
          </p:cNvPicPr>
          <p:nvPr/>
        </p:nvPicPr>
        <p:blipFill>
          <a:blip r:embed="rId8" cstate="print"/>
          <a:stretch>
            <a:fillRect/>
          </a:stretch>
        </p:blipFill>
        <p:spPr>
          <a:xfrm>
            <a:off x="9305210" y="82602"/>
            <a:ext cx="611406" cy="577627"/>
          </a:xfrm>
          <a:prstGeom prst="rect">
            <a:avLst/>
          </a:prstGeom>
        </p:spPr>
      </p:pic>
      <p:sp>
        <p:nvSpPr>
          <p:cNvPr id="35" name="TextBox 34"/>
          <p:cNvSpPr txBox="1"/>
          <p:nvPr/>
        </p:nvSpPr>
        <p:spPr>
          <a:xfrm>
            <a:off x="1672342" y="3046031"/>
            <a:ext cx="2761768" cy="46166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r"/>
            <a:r>
              <a:rPr lang="en-US" dirty="0" smtClean="0"/>
              <a:t>Standard Grid (ESS)</a:t>
            </a:r>
            <a:endParaRPr lang="en-US" dirty="0"/>
          </a:p>
        </p:txBody>
      </p:sp>
      <p:sp>
        <p:nvSpPr>
          <p:cNvPr id="36" name="TextBox 35"/>
          <p:cNvSpPr txBox="1"/>
          <p:nvPr/>
        </p:nvSpPr>
        <p:spPr>
          <a:xfrm>
            <a:off x="6636428" y="3720423"/>
            <a:ext cx="2116685" cy="46166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 smtClean="0"/>
              <a:t>Wide Grid (ILL)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4132601786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2" name="Title 1"/>
          <p:cNvSpPr>
            <a:spLocks noGrp="1"/>
          </p:cNvSpPr>
          <p:nvPr>
            <p:ph type="title"/>
          </p:nvPr>
        </p:nvSpPr>
        <p:spPr>
          <a:xfrm>
            <a:off x="457200" y="0"/>
            <a:ext cx="7139136" cy="1143000"/>
          </a:xfrm>
        </p:spPr>
        <p:txBody>
          <a:bodyPr>
            <a:normAutofit fontScale="90000"/>
          </a:bodyPr>
          <a:lstStyle/>
          <a:p>
            <a:r>
              <a:rPr lang="en-US" dirty="0" smtClean="0"/>
              <a:t>MG.SEQ vacuum and other tests</a:t>
            </a:r>
            <a:endParaRPr lang="en-US" dirty="0"/>
          </a:p>
        </p:txBody>
      </p:sp>
      <p:pic>
        <p:nvPicPr>
          <p:cNvPr id="34" name="Picture 33" descr="IMG_5761.JPG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36224" y="1625252"/>
            <a:ext cx="4084024" cy="3063018"/>
          </a:xfrm>
          <a:prstGeom prst="rect">
            <a:avLst/>
          </a:prstGeom>
        </p:spPr>
      </p:pic>
      <p:sp>
        <p:nvSpPr>
          <p:cNvPr id="37" name="TextBox 36"/>
          <p:cNvSpPr txBox="1"/>
          <p:nvPr/>
        </p:nvSpPr>
        <p:spPr>
          <a:xfrm>
            <a:off x="1246212" y="3968650"/>
            <a:ext cx="2874036" cy="70788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r"/>
            <a:r>
              <a:rPr lang="en-US" sz="2000" b="1" dirty="0" smtClean="0">
                <a:solidFill>
                  <a:schemeClr val="bg2"/>
                </a:solidFill>
              </a:rPr>
              <a:t>Vacuum / pressure tested at EWCON</a:t>
            </a:r>
          </a:p>
        </p:txBody>
      </p:sp>
      <p:pic>
        <p:nvPicPr>
          <p:cNvPr id="38" name="Picture 37" descr="IMG_5730.JPG"/>
          <p:cNvPicPr>
            <a:picLocks noChangeAspect="1"/>
          </p:cNvPicPr>
          <p:nvPr/>
        </p:nvPicPr>
        <p:blipFill rotWithShape="1"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21443"/>
          <a:stretch/>
        </p:blipFill>
        <p:spPr>
          <a:xfrm>
            <a:off x="4226993" y="4073807"/>
            <a:ext cx="4773069" cy="2812175"/>
          </a:xfrm>
          <a:prstGeom prst="rect">
            <a:avLst/>
          </a:prstGeom>
        </p:spPr>
      </p:pic>
      <p:sp>
        <p:nvSpPr>
          <p:cNvPr id="39" name="TextBox 38"/>
          <p:cNvSpPr txBox="1"/>
          <p:nvPr/>
        </p:nvSpPr>
        <p:spPr>
          <a:xfrm>
            <a:off x="4581145" y="1857878"/>
            <a:ext cx="4015035" cy="163121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000" dirty="0" smtClean="0"/>
              <a:t>Tested in SNS vacuum tank:</a:t>
            </a:r>
          </a:p>
          <a:p>
            <a:r>
              <a:rPr lang="en-US" sz="2000" dirty="0" smtClean="0"/>
              <a:t>Atmosphere in detector, </a:t>
            </a:r>
          </a:p>
          <a:p>
            <a:r>
              <a:rPr lang="en-US" sz="2000" dirty="0" smtClean="0"/>
              <a:t>Vacuum in tank</a:t>
            </a:r>
          </a:p>
          <a:p>
            <a:endParaRPr lang="en-US" sz="2000" dirty="0" smtClean="0"/>
          </a:p>
          <a:p>
            <a:r>
              <a:rPr lang="en-US" sz="2000" dirty="0" smtClean="0"/>
              <a:t>Reached 1 to 7 x10</a:t>
            </a:r>
            <a:r>
              <a:rPr lang="en-US" sz="2000" baseline="30000" dirty="0" smtClean="0"/>
              <a:t>-5</a:t>
            </a:r>
            <a:endParaRPr lang="en-US" sz="2000" baseline="30000" dirty="0"/>
          </a:p>
        </p:txBody>
      </p:sp>
      <p:pic>
        <p:nvPicPr>
          <p:cNvPr id="40" name="Picture 39" descr="IMG_6204.JPG"/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9110687" y="1696095"/>
            <a:ext cx="2917892" cy="5189887"/>
          </a:xfrm>
          <a:prstGeom prst="rect">
            <a:avLst/>
          </a:prstGeom>
        </p:spPr>
      </p:pic>
      <p:sp>
        <p:nvSpPr>
          <p:cNvPr id="41" name="TextBox 40"/>
          <p:cNvSpPr txBox="1"/>
          <p:nvPr/>
        </p:nvSpPr>
        <p:spPr>
          <a:xfrm>
            <a:off x="4925763" y="4124711"/>
            <a:ext cx="2816212" cy="40011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000" b="1" dirty="0" smtClean="0">
                <a:solidFill>
                  <a:schemeClr val="bg2">
                    <a:lumMod val="25000"/>
                  </a:schemeClr>
                </a:solidFill>
              </a:rPr>
              <a:t>Beam test at ILL, CT2</a:t>
            </a:r>
            <a:endParaRPr lang="en-US" sz="2000" b="1" dirty="0">
              <a:solidFill>
                <a:schemeClr val="bg2">
                  <a:lumMod val="25000"/>
                </a:schemeClr>
              </a:solidFill>
            </a:endParaRPr>
          </a:p>
        </p:txBody>
      </p:sp>
      <p:pic>
        <p:nvPicPr>
          <p:cNvPr id="42" name="Picture 41" descr="logo_green.png"/>
          <p:cNvPicPr>
            <a:picLocks noChangeAspect="1"/>
          </p:cNvPicPr>
          <p:nvPr/>
        </p:nvPicPr>
        <p:blipFill rotWithShape="1"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10210" t="27698" r="10832" b="33892"/>
          <a:stretch/>
        </p:blipFill>
        <p:spPr>
          <a:xfrm>
            <a:off x="10506598" y="1143000"/>
            <a:ext cx="1691752" cy="482252"/>
          </a:xfrm>
          <a:prstGeom prst="rect">
            <a:avLst/>
          </a:prstGeom>
        </p:spPr>
      </p:pic>
      <p:pic>
        <p:nvPicPr>
          <p:cNvPr id="43" name="Picture 42"/>
          <p:cNvPicPr>
            <a:picLocks noChangeAspect="1"/>
          </p:cNvPicPr>
          <p:nvPr/>
        </p:nvPicPr>
        <p:blipFill>
          <a:blip r:embed="rId6"/>
          <a:stretch>
            <a:fillRect/>
          </a:stretch>
        </p:blipFill>
        <p:spPr>
          <a:xfrm>
            <a:off x="9110687" y="801497"/>
            <a:ext cx="1024508" cy="683005"/>
          </a:xfrm>
          <a:prstGeom prst="rect">
            <a:avLst/>
          </a:prstGeom>
        </p:spPr>
      </p:pic>
      <p:pic>
        <p:nvPicPr>
          <p:cNvPr id="44" name="Picture 43" descr="ILL-web-png.png"/>
          <p:cNvPicPr>
            <a:picLocks noChangeAspect="1"/>
          </p:cNvPicPr>
          <p:nvPr/>
        </p:nvPicPr>
        <p:blipFill>
          <a:blip r:embed="rId7" cstate="print"/>
          <a:stretch>
            <a:fillRect/>
          </a:stretch>
        </p:blipFill>
        <p:spPr>
          <a:xfrm>
            <a:off x="9305210" y="82602"/>
            <a:ext cx="611406" cy="577627"/>
          </a:xfrm>
          <a:prstGeom prst="rect">
            <a:avLst/>
          </a:prstGeom>
        </p:spPr>
      </p:pic>
      <p:sp>
        <p:nvSpPr>
          <p:cNvPr id="45" name="TextBox 44"/>
          <p:cNvSpPr txBox="1"/>
          <p:nvPr/>
        </p:nvSpPr>
        <p:spPr>
          <a:xfrm>
            <a:off x="211958" y="4877031"/>
            <a:ext cx="4015035" cy="132343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342900" indent="-342900">
              <a:buFont typeface="Arial"/>
              <a:buChar char="•"/>
            </a:pPr>
            <a:r>
              <a:rPr lang="en-US" sz="2000" dirty="0" smtClean="0"/>
              <a:t>Tested to 1.1 bar overpressure, </a:t>
            </a:r>
          </a:p>
          <a:p>
            <a:r>
              <a:rPr lang="en-US" sz="2000" dirty="0"/>
              <a:t>	</a:t>
            </a:r>
            <a:r>
              <a:rPr lang="en-US" sz="2000" dirty="0" smtClean="0"/>
              <a:t>10+ cycles</a:t>
            </a:r>
          </a:p>
          <a:p>
            <a:pPr marL="342900" indent="-342900">
              <a:buFont typeface="Arial"/>
              <a:buChar char="•"/>
            </a:pPr>
            <a:r>
              <a:rPr lang="en-US" sz="2000" dirty="0" smtClean="0"/>
              <a:t>Leak rate measurements at 1 bar overpressure</a:t>
            </a:r>
            <a:endParaRPr lang="en-US" sz="2000" dirty="0"/>
          </a:p>
        </p:txBody>
      </p:sp>
      <p:sp>
        <p:nvSpPr>
          <p:cNvPr id="13" name="TextBox 12"/>
          <p:cNvSpPr txBox="1"/>
          <p:nvPr/>
        </p:nvSpPr>
        <p:spPr>
          <a:xfrm>
            <a:off x="9110687" y="1696095"/>
            <a:ext cx="2874036" cy="40011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r"/>
            <a:r>
              <a:rPr lang="en-US" sz="2000" b="1" dirty="0" smtClean="0">
                <a:solidFill>
                  <a:schemeClr val="bg2"/>
                </a:solidFill>
              </a:rPr>
              <a:t>Vacuum tank test </a:t>
            </a:r>
            <a:r>
              <a:rPr lang="en-US" sz="2000" b="1" dirty="0" smtClean="0">
                <a:solidFill>
                  <a:schemeClr val="bg2"/>
                </a:solidFill>
              </a:rPr>
              <a:t>at </a:t>
            </a:r>
            <a:r>
              <a:rPr lang="en-US" sz="2000" b="1" dirty="0" smtClean="0">
                <a:solidFill>
                  <a:schemeClr val="bg2"/>
                </a:solidFill>
              </a:rPr>
              <a:t>SNS</a:t>
            </a:r>
            <a:endParaRPr lang="en-US" sz="2000" b="1" dirty="0" smtClean="0">
              <a:solidFill>
                <a:schemeClr val="bg2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4132601786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" name="Title 1"/>
          <p:cNvSpPr>
            <a:spLocks noGrp="1"/>
          </p:cNvSpPr>
          <p:nvPr>
            <p:ph type="title"/>
          </p:nvPr>
        </p:nvSpPr>
        <p:spPr>
          <a:xfrm>
            <a:off x="457200" y="0"/>
            <a:ext cx="7139136" cy="1143000"/>
          </a:xfrm>
        </p:spPr>
        <p:txBody>
          <a:bodyPr/>
          <a:lstStyle/>
          <a:p>
            <a:r>
              <a:rPr lang="en-US" dirty="0" smtClean="0"/>
              <a:t>MG.SEQ installed</a:t>
            </a:r>
            <a:endParaRPr lang="en-US" dirty="0"/>
          </a:p>
        </p:txBody>
      </p:sp>
      <p:pic>
        <p:nvPicPr>
          <p:cNvPr id="13" name="Picture 12" descr="P8210674.JPG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5285267" y="1739351"/>
            <a:ext cx="3825420" cy="5100561"/>
          </a:xfrm>
          <a:prstGeom prst="rect">
            <a:avLst/>
          </a:prstGeom>
        </p:spPr>
      </p:pic>
      <p:pic>
        <p:nvPicPr>
          <p:cNvPr id="14" name="Picture 13" descr="P8210688.JPG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88018" y="2389778"/>
            <a:ext cx="5066276" cy="3799707"/>
          </a:xfrm>
          <a:prstGeom prst="rect">
            <a:avLst/>
          </a:prstGeom>
        </p:spPr>
      </p:pic>
      <p:pic>
        <p:nvPicPr>
          <p:cNvPr id="18" name="Picture 17" descr="P8220696.JPG"/>
          <p:cNvPicPr>
            <a:picLocks noChangeAspect="1"/>
          </p:cNvPicPr>
          <p:nvPr/>
        </p:nvPicPr>
        <p:blipFill rotWithShape="1"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13668" r="10173"/>
          <a:stretch/>
        </p:blipFill>
        <p:spPr>
          <a:xfrm>
            <a:off x="9305210" y="1729354"/>
            <a:ext cx="2599846" cy="2560278"/>
          </a:xfrm>
          <a:prstGeom prst="rect">
            <a:avLst/>
          </a:prstGeom>
        </p:spPr>
      </p:pic>
      <p:pic>
        <p:nvPicPr>
          <p:cNvPr id="19" name="Picture 18" descr="P8220697.JPG"/>
          <p:cNvPicPr>
            <a:picLocks noChangeAspect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9201232" y="4664760"/>
            <a:ext cx="2886874" cy="2165155"/>
          </a:xfrm>
          <a:prstGeom prst="rect">
            <a:avLst/>
          </a:prstGeom>
        </p:spPr>
      </p:pic>
      <p:pic>
        <p:nvPicPr>
          <p:cNvPr id="20" name="Picture 19" descr="logo_green.png"/>
          <p:cNvPicPr>
            <a:picLocks noChangeAspect="1"/>
          </p:cNvPicPr>
          <p:nvPr/>
        </p:nvPicPr>
        <p:blipFill rotWithShape="1"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10210" t="27698" r="10832" b="33892"/>
          <a:stretch/>
        </p:blipFill>
        <p:spPr>
          <a:xfrm>
            <a:off x="10506598" y="1143000"/>
            <a:ext cx="1691752" cy="482252"/>
          </a:xfrm>
          <a:prstGeom prst="rect">
            <a:avLst/>
          </a:prstGeom>
        </p:spPr>
      </p:pic>
      <p:pic>
        <p:nvPicPr>
          <p:cNvPr id="21" name="Picture 20"/>
          <p:cNvPicPr>
            <a:picLocks noChangeAspect="1"/>
          </p:cNvPicPr>
          <p:nvPr/>
        </p:nvPicPr>
        <p:blipFill>
          <a:blip r:embed="rId7"/>
          <a:stretch>
            <a:fillRect/>
          </a:stretch>
        </p:blipFill>
        <p:spPr>
          <a:xfrm>
            <a:off x="9110687" y="801497"/>
            <a:ext cx="1024508" cy="683005"/>
          </a:xfrm>
          <a:prstGeom prst="rect">
            <a:avLst/>
          </a:prstGeom>
        </p:spPr>
      </p:pic>
      <p:pic>
        <p:nvPicPr>
          <p:cNvPr id="22" name="Picture 21" descr="ILL-web-png.png"/>
          <p:cNvPicPr>
            <a:picLocks noChangeAspect="1"/>
          </p:cNvPicPr>
          <p:nvPr/>
        </p:nvPicPr>
        <p:blipFill>
          <a:blip r:embed="rId8" cstate="print"/>
          <a:stretch>
            <a:fillRect/>
          </a:stretch>
        </p:blipFill>
        <p:spPr>
          <a:xfrm>
            <a:off x="9305210" y="82602"/>
            <a:ext cx="611406" cy="577627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132601786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3" name="Picture 3" descr="D:\Dropbox\TEMP\PICS for PRES\mg seq 2.jpg"/>
          <p:cNvPicPr>
            <a:picLocks noChangeAspect="1" noChangeArrowheads="1"/>
          </p:cNvPicPr>
          <p:nvPr/>
        </p:nvPicPr>
        <p:blipFill rotWithShape="1"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24083" b="6234"/>
          <a:stretch/>
        </p:blipFill>
        <p:spPr bwMode="auto">
          <a:xfrm>
            <a:off x="0" y="1308031"/>
            <a:ext cx="3822174" cy="2288496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0" name="Picture 2" descr="D:\Dropbox\TEMP\PICS for PRES\mg seq.jpg"/>
          <p:cNvPicPr>
            <a:picLocks noChangeAspect="1" noChangeArrowheads="1"/>
          </p:cNvPicPr>
          <p:nvPr/>
        </p:nvPicPr>
        <p:blipFill rotWithShape="1"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33343" t="579" r="41064" b="11305"/>
          <a:stretch/>
        </p:blipFill>
        <p:spPr bwMode="auto">
          <a:xfrm>
            <a:off x="251480" y="3706595"/>
            <a:ext cx="1882945" cy="3379796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11" name="Title 1"/>
          <p:cNvSpPr>
            <a:spLocks noGrp="1"/>
          </p:cNvSpPr>
          <p:nvPr>
            <p:ph type="title"/>
          </p:nvPr>
        </p:nvSpPr>
        <p:spPr>
          <a:xfrm>
            <a:off x="457200" y="0"/>
            <a:ext cx="7139136" cy="1143000"/>
          </a:xfrm>
        </p:spPr>
        <p:txBody>
          <a:bodyPr/>
          <a:lstStyle/>
          <a:p>
            <a:r>
              <a:rPr lang="en-US" dirty="0" smtClean="0"/>
              <a:t>Readout</a:t>
            </a:r>
            <a:endParaRPr lang="en-US" dirty="0"/>
          </a:p>
        </p:txBody>
      </p:sp>
      <p:pic>
        <p:nvPicPr>
          <p:cNvPr id="13" name="Picture 12" descr="IMG_5734.JPG"/>
          <p:cNvPicPr>
            <a:picLocks noChangeAspect="1"/>
          </p:cNvPicPr>
          <p:nvPr/>
        </p:nvPicPr>
        <p:blipFill rotWithShape="1"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11257"/>
          <a:stretch/>
        </p:blipFill>
        <p:spPr>
          <a:xfrm rot="16200000">
            <a:off x="2371381" y="3803712"/>
            <a:ext cx="2818057" cy="1875615"/>
          </a:xfrm>
          <a:prstGeom prst="rect">
            <a:avLst/>
          </a:prstGeom>
        </p:spPr>
      </p:pic>
      <p:pic>
        <p:nvPicPr>
          <p:cNvPr id="14" name="Picture 13" descr="IMG_5843.JPG"/>
          <p:cNvPicPr>
            <a:picLocks noChangeAspect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 rot="5400000">
            <a:off x="6654872" y="3683317"/>
            <a:ext cx="2806645" cy="2104984"/>
          </a:xfrm>
          <a:prstGeom prst="rect">
            <a:avLst/>
          </a:prstGeom>
        </p:spPr>
      </p:pic>
      <p:pic>
        <p:nvPicPr>
          <p:cNvPr id="15" name="Picture 14" descr="IMG_5701.JPG"/>
          <p:cNvPicPr>
            <a:picLocks noChangeAspect="1"/>
          </p:cNvPicPr>
          <p:nvPr/>
        </p:nvPicPr>
        <p:blipFill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 rot="5400000">
            <a:off x="4454593" y="3684743"/>
            <a:ext cx="2818059" cy="2113544"/>
          </a:xfrm>
          <a:prstGeom prst="rect">
            <a:avLst/>
          </a:prstGeom>
        </p:spPr>
      </p:pic>
      <p:sp>
        <p:nvSpPr>
          <p:cNvPr id="16" name="TextBox 15"/>
          <p:cNvSpPr txBox="1"/>
          <p:nvPr/>
        </p:nvSpPr>
        <p:spPr>
          <a:xfrm>
            <a:off x="2842600" y="6140757"/>
            <a:ext cx="1752872" cy="83099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600" dirty="0" smtClean="0"/>
              <a:t>Detector signal connected with flex PCBs</a:t>
            </a:r>
            <a:endParaRPr lang="en-US" sz="1600" dirty="0"/>
          </a:p>
        </p:txBody>
      </p:sp>
      <p:sp>
        <p:nvSpPr>
          <p:cNvPr id="17" name="TextBox 16"/>
          <p:cNvSpPr txBox="1"/>
          <p:nvPr/>
        </p:nvSpPr>
        <p:spPr>
          <a:xfrm>
            <a:off x="4718216" y="6140757"/>
            <a:ext cx="1883420" cy="83099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600" dirty="0" smtClean="0"/>
              <a:t>Analogue + Digital Front-end: </a:t>
            </a:r>
            <a:r>
              <a:rPr lang="en-US" sz="1600" dirty="0" err="1" smtClean="0"/>
              <a:t>Mesytec</a:t>
            </a:r>
            <a:r>
              <a:rPr lang="en-US" sz="1600" dirty="0" smtClean="0"/>
              <a:t> MMR</a:t>
            </a:r>
          </a:p>
        </p:txBody>
      </p:sp>
      <p:sp>
        <p:nvSpPr>
          <p:cNvPr id="18" name="TextBox 17"/>
          <p:cNvSpPr txBox="1"/>
          <p:nvPr/>
        </p:nvSpPr>
        <p:spPr>
          <a:xfrm>
            <a:off x="7005703" y="6139134"/>
            <a:ext cx="1771255" cy="83099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600" dirty="0" smtClean="0"/>
              <a:t>Back-end:</a:t>
            </a:r>
          </a:p>
          <a:p>
            <a:r>
              <a:rPr lang="en-US" sz="1600" dirty="0" err="1" smtClean="0"/>
              <a:t>Mesytec</a:t>
            </a:r>
            <a:r>
              <a:rPr lang="en-US" sz="1600" dirty="0" smtClean="0"/>
              <a:t> VMMR, Struck SIS3153</a:t>
            </a:r>
            <a:endParaRPr lang="en-US" sz="1600" dirty="0"/>
          </a:p>
        </p:txBody>
      </p:sp>
      <p:pic>
        <p:nvPicPr>
          <p:cNvPr id="21" name="Picture 20" descr="P8210678.JPG"/>
          <p:cNvPicPr>
            <a:picLocks noChangeAspect="1"/>
          </p:cNvPicPr>
          <p:nvPr/>
        </p:nvPicPr>
        <p:blipFill rotWithShape="1">
          <a:blip r:embed="rId7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26756" r="21214" b="6973"/>
          <a:stretch/>
        </p:blipFill>
        <p:spPr>
          <a:xfrm>
            <a:off x="9305210" y="1723330"/>
            <a:ext cx="2739175" cy="3673163"/>
          </a:xfrm>
          <a:prstGeom prst="rect">
            <a:avLst/>
          </a:prstGeom>
        </p:spPr>
      </p:pic>
      <p:pic>
        <p:nvPicPr>
          <p:cNvPr id="22" name="Picture 21" descr="IMG_6112.JPG"/>
          <p:cNvPicPr>
            <a:picLocks noChangeAspect="1"/>
          </p:cNvPicPr>
          <p:nvPr/>
        </p:nvPicPr>
        <p:blipFill rotWithShape="1">
          <a:blip r:embed="rId8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b="26946"/>
          <a:stretch/>
        </p:blipFill>
        <p:spPr>
          <a:xfrm>
            <a:off x="9305208" y="5474710"/>
            <a:ext cx="2732300" cy="1497043"/>
          </a:xfrm>
          <a:prstGeom prst="rect">
            <a:avLst/>
          </a:prstGeom>
        </p:spPr>
      </p:pic>
      <p:sp>
        <p:nvSpPr>
          <p:cNvPr id="24" name="TextBox 23"/>
          <p:cNvSpPr txBox="1"/>
          <p:nvPr/>
        </p:nvSpPr>
        <p:spPr>
          <a:xfrm>
            <a:off x="4986011" y="1620056"/>
            <a:ext cx="3231250" cy="1015663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000" dirty="0" smtClean="0"/>
              <a:t>360 channels / detector</a:t>
            </a:r>
          </a:p>
          <a:p>
            <a:r>
              <a:rPr lang="en-US" sz="2000" dirty="0" smtClean="0"/>
              <a:t>3x 128 </a:t>
            </a:r>
            <a:r>
              <a:rPr lang="en-US" sz="2000" dirty="0" err="1" smtClean="0"/>
              <a:t>ch</a:t>
            </a:r>
            <a:r>
              <a:rPr lang="en-US" sz="2000" dirty="0" smtClean="0"/>
              <a:t> digitizers</a:t>
            </a:r>
          </a:p>
          <a:p>
            <a:r>
              <a:rPr lang="en-US" sz="2000" dirty="0" smtClean="0"/>
              <a:t>3x optic links / detector</a:t>
            </a:r>
            <a:endParaRPr lang="en-US" sz="2000" dirty="0"/>
          </a:p>
        </p:txBody>
      </p:sp>
      <p:pic>
        <p:nvPicPr>
          <p:cNvPr id="25" name="Picture 24" descr="logo_green.png"/>
          <p:cNvPicPr>
            <a:picLocks noChangeAspect="1"/>
          </p:cNvPicPr>
          <p:nvPr/>
        </p:nvPicPr>
        <p:blipFill rotWithShape="1">
          <a:blip r:embed="rId9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10210" t="27698" r="10832" b="33892"/>
          <a:stretch/>
        </p:blipFill>
        <p:spPr>
          <a:xfrm>
            <a:off x="10506598" y="1143000"/>
            <a:ext cx="1691752" cy="482252"/>
          </a:xfrm>
          <a:prstGeom prst="rect">
            <a:avLst/>
          </a:prstGeom>
        </p:spPr>
      </p:pic>
      <p:pic>
        <p:nvPicPr>
          <p:cNvPr id="26" name="Picture 25"/>
          <p:cNvPicPr>
            <a:picLocks noChangeAspect="1"/>
          </p:cNvPicPr>
          <p:nvPr/>
        </p:nvPicPr>
        <p:blipFill>
          <a:blip r:embed="rId10"/>
          <a:stretch>
            <a:fillRect/>
          </a:stretch>
        </p:blipFill>
        <p:spPr>
          <a:xfrm>
            <a:off x="9110687" y="801497"/>
            <a:ext cx="1024508" cy="683005"/>
          </a:xfrm>
          <a:prstGeom prst="rect">
            <a:avLst/>
          </a:prstGeom>
        </p:spPr>
      </p:pic>
      <p:pic>
        <p:nvPicPr>
          <p:cNvPr id="27" name="Picture 26" descr="ILL-web-png.png"/>
          <p:cNvPicPr>
            <a:picLocks noChangeAspect="1"/>
          </p:cNvPicPr>
          <p:nvPr/>
        </p:nvPicPr>
        <p:blipFill>
          <a:blip r:embed="rId11" cstate="print"/>
          <a:stretch>
            <a:fillRect/>
          </a:stretch>
        </p:blipFill>
        <p:spPr>
          <a:xfrm>
            <a:off x="9305210" y="82602"/>
            <a:ext cx="611406" cy="577627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132601786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9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1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3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5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7" fill="hold">
                      <p:stCondLst>
                        <p:cond delay="indefinite"/>
                      </p:stCondLst>
                      <p:childTnLst>
                        <p:par>
                          <p:cTn id="18" fill="hold">
                            <p:stCondLst>
                              <p:cond delay="0"/>
                            </p:stCondLst>
                            <p:childTnLst>
                              <p:par>
                                <p:cTn id="1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1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6" grpId="0"/>
      <p:bldP spid="17" grpId="0"/>
      <p:bldP spid="18" grpId="0"/>
    </p:bldLst>
  </p:timing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7" name="Title 1"/>
          <p:cNvSpPr>
            <a:spLocks noGrp="1"/>
          </p:cNvSpPr>
          <p:nvPr>
            <p:ph type="title"/>
          </p:nvPr>
        </p:nvSpPr>
        <p:spPr>
          <a:xfrm>
            <a:off x="457200" y="0"/>
            <a:ext cx="7139136" cy="1143000"/>
          </a:xfrm>
        </p:spPr>
        <p:txBody>
          <a:bodyPr/>
          <a:lstStyle/>
          <a:p>
            <a:r>
              <a:rPr lang="en-US" dirty="0" smtClean="0"/>
              <a:t>Samples and settings used</a:t>
            </a:r>
            <a:endParaRPr lang="en-US" dirty="0"/>
          </a:p>
        </p:txBody>
      </p:sp>
      <p:graphicFrame>
        <p:nvGraphicFramePr>
          <p:cNvPr id="19" name="Table 18"/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989592090"/>
              </p:ext>
            </p:extLst>
          </p:nvPr>
        </p:nvGraphicFramePr>
        <p:xfrm>
          <a:off x="246046" y="1334437"/>
          <a:ext cx="8668919" cy="5578398"/>
        </p:xfrm>
        <a:graphic>
          <a:graphicData uri="http://schemas.openxmlformats.org/drawingml/2006/table">
            <a:tbl>
              <a:tblPr firstRow="1" bandRow="1">
                <a:tableStyleId>{5C22544A-7EE6-4342-B048-85BDC9FD1C3A}</a:tableStyleId>
              </a:tblPr>
              <a:tblGrid>
                <a:gridCol w="1049076"/>
                <a:gridCol w="1031068"/>
                <a:gridCol w="3489048"/>
                <a:gridCol w="3099727"/>
              </a:tblGrid>
              <a:tr h="395371">
                <a:tc>
                  <a:txBody>
                    <a:bodyPr/>
                    <a:lstStyle/>
                    <a:p>
                      <a:r>
                        <a:rPr lang="en-US" sz="1900" dirty="0" smtClean="0"/>
                        <a:t>Sample</a:t>
                      </a:r>
                      <a:endParaRPr lang="en-US" sz="1900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sz="1900" dirty="0" smtClean="0"/>
                        <a:t>Setting</a:t>
                      </a:r>
                      <a:endParaRPr lang="en-US" sz="1900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sz="1900" dirty="0" smtClean="0"/>
                        <a:t>Energies, </a:t>
                      </a:r>
                      <a:r>
                        <a:rPr lang="en-US" sz="1900" dirty="0" err="1" smtClean="0"/>
                        <a:t>meV</a:t>
                      </a:r>
                      <a:endParaRPr lang="en-US" sz="1900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sz="1900" dirty="0" smtClean="0"/>
                        <a:t>Characteristics</a:t>
                      </a:r>
                      <a:endParaRPr lang="en-US" sz="1900" dirty="0"/>
                    </a:p>
                  </a:txBody>
                  <a:tcPr/>
                </a:tc>
              </a:tr>
              <a:tr h="431313">
                <a:tc>
                  <a:txBody>
                    <a:bodyPr/>
                    <a:lstStyle/>
                    <a:p>
                      <a:r>
                        <a:rPr lang="en-US" sz="1400" dirty="0" smtClean="0"/>
                        <a:t>Vanadium</a:t>
                      </a:r>
                      <a:endParaRPr lang="en-US" sz="1400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sz="1400" dirty="0" smtClean="0"/>
                        <a:t>High Resolution</a:t>
                      </a:r>
                      <a:endParaRPr lang="en-US" sz="1400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sz="1400" dirty="0" smtClean="0"/>
                        <a:t>2, 3, 4, 5, 6, 7, 8, 9, 10, 12, 14, 16, 18, 20, 25, 30, 35, 40, 50, 60, 70, 80, 90, 100, 120, 140,</a:t>
                      </a:r>
                      <a:r>
                        <a:rPr lang="en-US" sz="1400" baseline="0" dirty="0" smtClean="0"/>
                        <a:t> 160, 180, 200, 225, 250, 275, 300</a:t>
                      </a:r>
                      <a:endParaRPr lang="en-US" sz="1400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sz="1400" dirty="0" smtClean="0"/>
                        <a:t>Elastic peak, resolution,</a:t>
                      </a:r>
                      <a:r>
                        <a:rPr lang="en-US" sz="1400" baseline="0" dirty="0" smtClean="0"/>
                        <a:t> efficiency</a:t>
                      </a:r>
                      <a:endParaRPr lang="en-US" sz="1400" dirty="0"/>
                    </a:p>
                  </a:txBody>
                  <a:tcPr/>
                </a:tc>
              </a:tr>
              <a:tr h="557113">
                <a:tc>
                  <a:txBody>
                    <a:bodyPr/>
                    <a:lstStyle/>
                    <a:p>
                      <a:r>
                        <a:rPr lang="en-US" sz="1400" dirty="0" smtClean="0"/>
                        <a:t>Vanadium</a:t>
                      </a:r>
                      <a:endParaRPr lang="en-US" sz="1400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sz="1400" dirty="0" smtClean="0"/>
                        <a:t>High Flux</a:t>
                      </a:r>
                      <a:endParaRPr lang="en-US" sz="1400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sz="1400" dirty="0" smtClean="0"/>
                        <a:t>15, 20, 25, 32, 33, 40, 48, 60, 70, 80, 90, 100, 120, 140, 160, 180, 200, 225, 250, 275, 300, 350, 400, 450, 500, 600, 700, 900, 1000, 2000, 2500, 3000, 3500</a:t>
                      </a:r>
                      <a:endParaRPr lang="en-US" sz="1400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marL="0" marR="0" indent="0" algn="l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en-US" sz="1400" dirty="0" smtClean="0"/>
                        <a:t>Elastic peak, resolution,</a:t>
                      </a:r>
                      <a:r>
                        <a:rPr lang="en-US" sz="1400" baseline="0" dirty="0" smtClean="0"/>
                        <a:t> efficiency</a:t>
                      </a:r>
                      <a:endParaRPr lang="en-US" sz="1400" dirty="0" smtClean="0"/>
                    </a:p>
                    <a:p>
                      <a:endParaRPr lang="en-US" sz="1400" dirty="0"/>
                    </a:p>
                  </a:txBody>
                  <a:tcPr/>
                </a:tc>
              </a:tr>
              <a:tr h="431313">
                <a:tc>
                  <a:txBody>
                    <a:bodyPr/>
                    <a:lstStyle/>
                    <a:p>
                      <a:r>
                        <a:rPr lang="en-US" sz="1400" dirty="0" smtClean="0"/>
                        <a:t>Vanadium</a:t>
                      </a:r>
                      <a:endParaRPr lang="en-US" sz="1400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sz="1400" dirty="0" smtClean="0"/>
                        <a:t>RRM</a:t>
                      </a:r>
                      <a:endParaRPr lang="en-US" sz="1400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is-IS" sz="1400" dirty="0" smtClean="0">
                          <a:effectLst/>
                        </a:rPr>
                        <a:t>120 (20), 300 (31.7), 400 (34), 500 (36.3), 600 (38), 700 (39.6) , 800 (40.8), 900 (41.8), 1000 (42.8), 2000 (48)</a:t>
                      </a:r>
                      <a:endParaRPr lang="en-US" sz="1400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sz="1400" dirty="0" smtClean="0"/>
                        <a:t>2 Elastic peaks</a:t>
                      </a:r>
                      <a:endParaRPr lang="en-US" sz="1400" dirty="0"/>
                    </a:p>
                  </a:txBody>
                  <a:tcPr/>
                </a:tc>
              </a:tr>
              <a:tr h="431313">
                <a:tc>
                  <a:txBody>
                    <a:bodyPr/>
                    <a:lstStyle/>
                    <a:p>
                      <a:r>
                        <a:rPr lang="en-US" sz="1400" dirty="0" smtClean="0"/>
                        <a:t>Vanadium</a:t>
                      </a:r>
                      <a:endParaRPr lang="en-US" sz="1400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marL="0" marR="0" indent="0" algn="l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en-US" sz="1400" dirty="0" smtClean="0"/>
                        <a:t>Choppers stopped open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sz="1400" dirty="0" smtClean="0"/>
                        <a:t>all</a:t>
                      </a:r>
                      <a:endParaRPr lang="en-US" sz="1400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sz="1400" dirty="0" smtClean="0"/>
                        <a:t>High</a:t>
                      </a:r>
                      <a:r>
                        <a:rPr lang="en-US" sz="1400" baseline="0" dirty="0" smtClean="0"/>
                        <a:t> rate</a:t>
                      </a:r>
                      <a:endParaRPr lang="en-US" sz="1400" dirty="0"/>
                    </a:p>
                  </a:txBody>
                  <a:tcPr/>
                </a:tc>
              </a:tr>
              <a:tr h="179714">
                <a:tc>
                  <a:txBody>
                    <a:bodyPr/>
                    <a:lstStyle/>
                    <a:p>
                      <a:r>
                        <a:rPr lang="en-US" sz="1400" dirty="0" smtClean="0"/>
                        <a:t>C4H2I2S</a:t>
                      </a:r>
                      <a:endParaRPr lang="en-US" sz="1400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sz="1400" dirty="0" smtClean="0"/>
                        <a:t>High Flux</a:t>
                      </a:r>
                      <a:endParaRPr lang="en-US" sz="1400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sz="1400" dirty="0" smtClean="0"/>
                        <a:t>21, 35, 50, 70, 100, 200, 300, 500</a:t>
                      </a:r>
                      <a:endParaRPr lang="en-US" sz="1400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sz="1400" dirty="0" smtClean="0"/>
                        <a:t>Non-elastic</a:t>
                      </a:r>
                      <a:r>
                        <a:rPr lang="en-US" sz="1400" baseline="0" dirty="0" smtClean="0"/>
                        <a:t> peaks</a:t>
                      </a:r>
                      <a:endParaRPr lang="en-US" sz="1400" dirty="0"/>
                    </a:p>
                  </a:txBody>
                  <a:tcPr/>
                </a:tc>
              </a:tr>
              <a:tr h="179714">
                <a:tc>
                  <a:txBody>
                    <a:bodyPr/>
                    <a:lstStyle/>
                    <a:p>
                      <a:r>
                        <a:rPr lang="en-US" sz="1400" dirty="0" smtClean="0"/>
                        <a:t>US</a:t>
                      </a:r>
                      <a:endParaRPr lang="en-US" sz="1400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sz="1400" dirty="0" smtClean="0"/>
                        <a:t>High Flux</a:t>
                      </a:r>
                      <a:endParaRPr lang="en-US" sz="1400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sz="1400" dirty="0" smtClean="0"/>
                        <a:t>70, 120</a:t>
                      </a:r>
                      <a:endParaRPr lang="en-US" sz="1400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sz="1400" dirty="0" smtClean="0"/>
                        <a:t>Fast neutrons</a:t>
                      </a:r>
                      <a:endParaRPr lang="en-US" sz="1400" dirty="0"/>
                    </a:p>
                  </a:txBody>
                  <a:tcPr/>
                </a:tc>
              </a:tr>
              <a:tr h="305514">
                <a:tc>
                  <a:txBody>
                    <a:bodyPr/>
                    <a:lstStyle/>
                    <a:p>
                      <a:r>
                        <a:rPr lang="en-US" sz="1400" dirty="0" smtClean="0"/>
                        <a:t>US</a:t>
                      </a:r>
                      <a:endParaRPr lang="en-US" sz="1400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sz="1400" dirty="0" smtClean="0"/>
                        <a:t>White beam</a:t>
                      </a:r>
                      <a:endParaRPr lang="en-US" sz="1400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marL="0" marR="0" indent="0" algn="l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en-US" sz="1400" dirty="0" smtClean="0"/>
                        <a:t>Center at 250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sz="1400" dirty="0" smtClean="0"/>
                        <a:t>Bragg</a:t>
                      </a:r>
                      <a:r>
                        <a:rPr lang="en-US" sz="1400" baseline="0" dirty="0" smtClean="0"/>
                        <a:t> peaks</a:t>
                      </a:r>
                      <a:endParaRPr lang="en-US" sz="1400" dirty="0"/>
                    </a:p>
                  </a:txBody>
                  <a:tcPr/>
                </a:tc>
              </a:tr>
              <a:tr h="210282">
                <a:tc>
                  <a:txBody>
                    <a:bodyPr/>
                    <a:lstStyle/>
                    <a:p>
                      <a:r>
                        <a:rPr lang="en-US" sz="1400" dirty="0" smtClean="0"/>
                        <a:t>H2O</a:t>
                      </a:r>
                      <a:endParaRPr lang="en-US" sz="1400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sz="1400" dirty="0" smtClean="0"/>
                        <a:t>HF/HR</a:t>
                      </a:r>
                      <a:endParaRPr lang="en-US" sz="1400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sz="1400" dirty="0" smtClean="0"/>
                        <a:t>4, 8, 16, 32, 50, 80,</a:t>
                      </a:r>
                      <a:r>
                        <a:rPr lang="en-US" sz="1400" baseline="0" dirty="0" smtClean="0"/>
                        <a:t> 160, 250, 600, 800</a:t>
                      </a:r>
                      <a:endParaRPr lang="en-US" sz="1400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sz="1400" dirty="0" err="1" smtClean="0"/>
                        <a:t>Quasielasic</a:t>
                      </a:r>
                      <a:r>
                        <a:rPr lang="en-US" sz="1400" dirty="0" smtClean="0"/>
                        <a:t> scattering</a:t>
                      </a:r>
                      <a:endParaRPr lang="en-US" sz="1400" dirty="0"/>
                    </a:p>
                  </a:txBody>
                  <a:tcPr/>
                </a:tc>
              </a:tr>
              <a:tr h="305514">
                <a:tc>
                  <a:txBody>
                    <a:bodyPr/>
                    <a:lstStyle/>
                    <a:p>
                      <a:r>
                        <a:rPr lang="en-US" sz="1400" dirty="0" smtClean="0"/>
                        <a:t>Si powder</a:t>
                      </a:r>
                      <a:endParaRPr lang="en-US" sz="1400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sz="1400" dirty="0" smtClean="0"/>
                        <a:t>HF</a:t>
                      </a:r>
                      <a:endParaRPr lang="en-US" sz="1400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sz="1400" dirty="0" smtClean="0"/>
                        <a:t>20, 36, 60, 250, 600</a:t>
                      </a:r>
                      <a:endParaRPr lang="en-US" sz="1400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sz="1400" dirty="0" smtClean="0"/>
                        <a:t>Rings</a:t>
                      </a:r>
                      <a:endParaRPr lang="en-US" sz="1400" dirty="0"/>
                    </a:p>
                  </a:txBody>
                  <a:tcPr/>
                </a:tc>
              </a:tr>
              <a:tr h="305514">
                <a:tc>
                  <a:txBody>
                    <a:bodyPr/>
                    <a:lstStyle/>
                    <a:p>
                      <a:r>
                        <a:rPr lang="en-US" sz="1400" dirty="0" smtClean="0"/>
                        <a:t>Si crystal</a:t>
                      </a:r>
                      <a:endParaRPr lang="en-US" sz="1400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sz="1400" dirty="0" smtClean="0"/>
                        <a:t>HF/white</a:t>
                      </a:r>
                      <a:endParaRPr lang="en-US" sz="1400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sz="1400" dirty="0" smtClean="0"/>
                        <a:t>33</a:t>
                      </a:r>
                      <a:r>
                        <a:rPr lang="en-US" sz="1400" baseline="0" dirty="0" smtClean="0"/>
                        <a:t> / center at 250</a:t>
                      </a:r>
                      <a:endParaRPr lang="en-US" sz="1400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sz="1400" dirty="0" smtClean="0"/>
                        <a:t>High peak rate</a:t>
                      </a:r>
                      <a:endParaRPr lang="en-US" sz="1400" dirty="0"/>
                    </a:p>
                  </a:txBody>
                  <a:tcPr/>
                </a:tc>
              </a:tr>
            </a:tbl>
          </a:graphicData>
        </a:graphic>
      </p:graphicFrame>
      <p:pic>
        <p:nvPicPr>
          <p:cNvPr id="22" name="Picture 21" descr="IMG_6133_crop.JPG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9365970" y="3231547"/>
            <a:ext cx="2281256" cy="3430291"/>
          </a:xfrm>
          <a:prstGeom prst="rect">
            <a:avLst/>
          </a:prstGeom>
        </p:spPr>
      </p:pic>
      <p:sp>
        <p:nvSpPr>
          <p:cNvPr id="23" name="TextBox 22"/>
          <p:cNvSpPr txBox="1"/>
          <p:nvPr/>
        </p:nvSpPr>
        <p:spPr>
          <a:xfrm>
            <a:off x="9411997" y="2410500"/>
            <a:ext cx="2194985" cy="70788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000" dirty="0" smtClean="0"/>
              <a:t>3-sample changer cryostat</a:t>
            </a:r>
            <a:endParaRPr lang="en-US" sz="2000" dirty="0"/>
          </a:p>
        </p:txBody>
      </p:sp>
      <p:pic>
        <p:nvPicPr>
          <p:cNvPr id="24" name="Picture 23" descr="logo_green.png"/>
          <p:cNvPicPr>
            <a:picLocks noChangeAspect="1"/>
          </p:cNvPicPr>
          <p:nvPr/>
        </p:nvPicPr>
        <p:blipFill rotWithShape="1"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10210" t="27698" r="10832" b="33892"/>
          <a:stretch/>
        </p:blipFill>
        <p:spPr>
          <a:xfrm>
            <a:off x="10506598" y="1143000"/>
            <a:ext cx="1691752" cy="482252"/>
          </a:xfrm>
          <a:prstGeom prst="rect">
            <a:avLst/>
          </a:prstGeom>
        </p:spPr>
      </p:pic>
      <p:pic>
        <p:nvPicPr>
          <p:cNvPr id="25" name="Picture 24"/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9110687" y="801497"/>
            <a:ext cx="1024508" cy="683005"/>
          </a:xfrm>
          <a:prstGeom prst="rect">
            <a:avLst/>
          </a:prstGeom>
        </p:spPr>
      </p:pic>
      <p:pic>
        <p:nvPicPr>
          <p:cNvPr id="26" name="Picture 25" descr="ILL-web-png.png"/>
          <p:cNvPicPr>
            <a:picLocks noChangeAspect="1"/>
          </p:cNvPicPr>
          <p:nvPr/>
        </p:nvPicPr>
        <p:blipFill>
          <a:blip r:embed="rId5" cstate="print"/>
          <a:stretch>
            <a:fillRect/>
          </a:stretch>
        </p:blipFill>
        <p:spPr>
          <a:xfrm>
            <a:off x="9305210" y="82602"/>
            <a:ext cx="611406" cy="577627"/>
          </a:xfrm>
          <a:prstGeom prst="rect">
            <a:avLst/>
          </a:prstGeom>
        </p:spPr>
      </p:pic>
      <p:sp>
        <p:nvSpPr>
          <p:cNvPr id="11" name="Donut 10"/>
          <p:cNvSpPr/>
          <p:nvPr/>
        </p:nvSpPr>
        <p:spPr>
          <a:xfrm>
            <a:off x="2330665" y="3379331"/>
            <a:ext cx="777247" cy="422145"/>
          </a:xfrm>
          <a:prstGeom prst="donut">
            <a:avLst>
              <a:gd name="adj" fmla="val 2598"/>
            </a:avLst>
          </a:prstGeom>
          <a:ln>
            <a:solidFill>
              <a:srgbClr val="FF0000"/>
            </a:solidFill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>
              <a:solidFill>
                <a:schemeClr val="tx1"/>
              </a:solidFill>
            </a:endParaRPr>
          </a:p>
        </p:txBody>
      </p:sp>
      <p:sp>
        <p:nvSpPr>
          <p:cNvPr id="13" name="Donut 12"/>
          <p:cNvSpPr/>
          <p:nvPr/>
        </p:nvSpPr>
        <p:spPr>
          <a:xfrm>
            <a:off x="2719288" y="5417022"/>
            <a:ext cx="777247" cy="422145"/>
          </a:xfrm>
          <a:prstGeom prst="donut">
            <a:avLst>
              <a:gd name="adj" fmla="val 2598"/>
            </a:avLst>
          </a:prstGeom>
          <a:ln>
            <a:solidFill>
              <a:srgbClr val="FF0000"/>
            </a:solidFill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>
              <a:solidFill>
                <a:schemeClr val="tx1"/>
              </a:solidFill>
            </a:endParaRPr>
          </a:p>
        </p:txBody>
      </p:sp>
      <p:sp>
        <p:nvSpPr>
          <p:cNvPr id="14" name="Donut 13"/>
          <p:cNvSpPr/>
          <p:nvPr/>
        </p:nvSpPr>
        <p:spPr>
          <a:xfrm>
            <a:off x="3107911" y="6556153"/>
            <a:ext cx="777247" cy="422145"/>
          </a:xfrm>
          <a:prstGeom prst="donut">
            <a:avLst>
              <a:gd name="adj" fmla="val 2598"/>
            </a:avLst>
          </a:prstGeom>
          <a:ln>
            <a:solidFill>
              <a:srgbClr val="FF0000"/>
            </a:solidFill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>
              <a:solidFill>
                <a:schemeClr val="tx1"/>
              </a:solidFill>
            </a:endParaRPr>
          </a:p>
        </p:txBody>
      </p:sp>
      <p:sp>
        <p:nvSpPr>
          <p:cNvPr id="15" name="Donut 14"/>
          <p:cNvSpPr/>
          <p:nvPr/>
        </p:nvSpPr>
        <p:spPr>
          <a:xfrm>
            <a:off x="2330664" y="4814777"/>
            <a:ext cx="2880599" cy="422145"/>
          </a:xfrm>
          <a:prstGeom prst="donut">
            <a:avLst>
              <a:gd name="adj" fmla="val 2598"/>
            </a:avLst>
          </a:prstGeom>
          <a:ln>
            <a:solidFill>
              <a:srgbClr val="FF0000"/>
            </a:solidFill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>
              <a:solidFill>
                <a:schemeClr val="tx1"/>
              </a:solidFill>
            </a:endParaRPr>
          </a:p>
        </p:txBody>
      </p:sp>
      <p:sp>
        <p:nvSpPr>
          <p:cNvPr id="16" name="Donut 15"/>
          <p:cNvSpPr/>
          <p:nvPr/>
        </p:nvSpPr>
        <p:spPr>
          <a:xfrm>
            <a:off x="2330665" y="1625252"/>
            <a:ext cx="3469812" cy="785248"/>
          </a:xfrm>
          <a:prstGeom prst="donut">
            <a:avLst>
              <a:gd name="adj" fmla="val 2598"/>
            </a:avLst>
          </a:prstGeom>
          <a:ln>
            <a:solidFill>
              <a:srgbClr val="FF0000"/>
            </a:solidFill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>
              <a:solidFill>
                <a:schemeClr val="tx1"/>
              </a:solidFill>
            </a:endParaRPr>
          </a:p>
        </p:txBody>
      </p:sp>
      <p:sp>
        <p:nvSpPr>
          <p:cNvPr id="18" name="Donut 17"/>
          <p:cNvSpPr/>
          <p:nvPr/>
        </p:nvSpPr>
        <p:spPr>
          <a:xfrm>
            <a:off x="2330665" y="2562900"/>
            <a:ext cx="3469812" cy="785248"/>
          </a:xfrm>
          <a:prstGeom prst="donut">
            <a:avLst>
              <a:gd name="adj" fmla="val 2598"/>
            </a:avLst>
          </a:prstGeom>
          <a:ln>
            <a:solidFill>
              <a:srgbClr val="FF0000"/>
            </a:solidFill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>
              <a:solidFill>
                <a:schemeClr val="tx1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4132601786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9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1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3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5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1" grpId="0" animBg="1"/>
      <p:bldP spid="13" grpId="0" animBg="1"/>
      <p:bldP spid="14" grpId="0" animBg="1"/>
      <p:bldP spid="15" grpId="0" animBg="1"/>
      <p:bldP spid="16" grpId="0" animBg="1"/>
      <p:bldP spid="18" grpId="0" animBg="1"/>
    </p:bldLst>
  </p:timing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" name="Picture 9" descr="MG.SEQ v2 assembly 3.jpg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0196098" y="3683735"/>
            <a:ext cx="1381346" cy="1582428"/>
          </a:xfrm>
          <a:prstGeom prst="rect">
            <a:avLst/>
          </a:prstGeom>
        </p:spPr>
      </p:pic>
      <p:sp>
        <p:nvSpPr>
          <p:cNvPr id="11" name="Slide Number Placeholder 3"/>
          <p:cNvSpPr>
            <a:spLocks noGrp="1"/>
          </p:cNvSpPr>
          <p:nvPr>
            <p:ph type="sldNum" sz="quarter" idx="12"/>
          </p:nvPr>
        </p:nvSpPr>
        <p:spPr>
          <a:xfrm>
            <a:off x="6553200" y="6356353"/>
            <a:ext cx="2133600" cy="365125"/>
          </a:xfrm>
        </p:spPr>
        <p:txBody>
          <a:bodyPr/>
          <a:lstStyle/>
          <a:p>
            <a:fld id="{551115BC-487E-4422-894C-CB7CD3E79223}" type="slidenum">
              <a:rPr lang="sv-SE" smtClean="0">
                <a:solidFill>
                  <a:prstClr val="black">
                    <a:tint val="75000"/>
                  </a:prstClr>
                </a:solidFill>
                <a:latin typeface="Calibri"/>
              </a:rPr>
              <a:pPr/>
              <a:t>13</a:t>
            </a:fld>
            <a:endParaRPr lang="sv-SE">
              <a:solidFill>
                <a:prstClr val="black">
                  <a:tint val="75000"/>
                </a:prstClr>
              </a:solidFill>
              <a:latin typeface="Calibri"/>
            </a:endParaRPr>
          </a:p>
        </p:txBody>
      </p:sp>
      <p:sp>
        <p:nvSpPr>
          <p:cNvPr id="12" name="Title 1"/>
          <p:cNvSpPr>
            <a:spLocks noGrp="1"/>
          </p:cNvSpPr>
          <p:nvPr>
            <p:ph type="title"/>
          </p:nvPr>
        </p:nvSpPr>
        <p:spPr>
          <a:xfrm>
            <a:off x="457200" y="0"/>
            <a:ext cx="7139136" cy="1143000"/>
          </a:xfrm>
        </p:spPr>
        <p:txBody>
          <a:bodyPr>
            <a:normAutofit fontScale="90000"/>
          </a:bodyPr>
          <a:lstStyle/>
          <a:p>
            <a:r>
              <a:rPr lang="en-US" dirty="0" smtClean="0"/>
              <a:t>Energy reconstruction from </a:t>
            </a:r>
            <a:r>
              <a:rPr lang="en-US" dirty="0" err="1" smtClean="0"/>
              <a:t>ToF</a:t>
            </a:r>
            <a:endParaRPr lang="en-US" dirty="0"/>
          </a:p>
        </p:txBody>
      </p:sp>
      <p:sp>
        <p:nvSpPr>
          <p:cNvPr id="16" name="Oval 15"/>
          <p:cNvSpPr/>
          <p:nvPr/>
        </p:nvSpPr>
        <p:spPr>
          <a:xfrm>
            <a:off x="2621631" y="2488894"/>
            <a:ext cx="206498" cy="216813"/>
          </a:xfrm>
          <a:prstGeom prst="ellipse">
            <a:avLst/>
          </a:prstGeom>
          <a:solidFill>
            <a:schemeClr val="accent2">
              <a:lumMod val="75000"/>
            </a:schemeClr>
          </a:solidFill>
          <a:ln>
            <a:solidFill>
              <a:schemeClr val="accent2">
                <a:lumMod val="75000"/>
              </a:schemeClr>
            </a:solidFill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cxnSp>
        <p:nvCxnSpPr>
          <p:cNvPr id="17" name="Straight Arrow Connector 16"/>
          <p:cNvCxnSpPr>
            <a:stCxn id="16" idx="6"/>
          </p:cNvCxnSpPr>
          <p:nvPr/>
        </p:nvCxnSpPr>
        <p:spPr>
          <a:xfrm flipV="1">
            <a:off x="2828132" y="2571487"/>
            <a:ext cx="5761301" cy="25812"/>
          </a:xfrm>
          <a:prstGeom prst="straightConnector1">
            <a:avLst/>
          </a:prstGeom>
          <a:ln>
            <a:solidFill>
              <a:schemeClr val="accent2"/>
            </a:solidFill>
            <a:tailEnd type="arrow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18" name="Parallelogram 17"/>
          <p:cNvSpPr/>
          <p:nvPr/>
        </p:nvSpPr>
        <p:spPr>
          <a:xfrm rot="5400000" flipH="1">
            <a:off x="8511277" y="2462361"/>
            <a:ext cx="373123" cy="216813"/>
          </a:xfrm>
          <a:prstGeom prst="parallelogram">
            <a:avLst/>
          </a:prstGeom>
          <a:solidFill>
            <a:schemeClr val="bg1">
              <a:lumMod val="50000"/>
            </a:schemeClr>
          </a:solidFill>
          <a:ln>
            <a:solidFill>
              <a:schemeClr val="bg1">
                <a:lumMod val="50000"/>
              </a:schemeClr>
            </a:solidFill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cxnSp>
        <p:nvCxnSpPr>
          <p:cNvPr id="19" name="Straight Arrow Connector 18"/>
          <p:cNvCxnSpPr/>
          <p:nvPr/>
        </p:nvCxnSpPr>
        <p:spPr>
          <a:xfrm>
            <a:off x="8705301" y="2581809"/>
            <a:ext cx="1897489" cy="1321531"/>
          </a:xfrm>
          <a:prstGeom prst="straightConnector1">
            <a:avLst/>
          </a:prstGeom>
          <a:ln>
            <a:solidFill>
              <a:schemeClr val="accent2"/>
            </a:solidFill>
            <a:tailEnd type="arrow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20" name="Can 19"/>
          <p:cNvSpPr/>
          <p:nvPr/>
        </p:nvSpPr>
        <p:spPr>
          <a:xfrm>
            <a:off x="3488923" y="2246269"/>
            <a:ext cx="402672" cy="650439"/>
          </a:xfrm>
          <a:prstGeom prst="can">
            <a:avLst/>
          </a:prstGeom>
          <a:solidFill>
            <a:schemeClr val="accent3">
              <a:lumMod val="75000"/>
            </a:schemeClr>
          </a:solidFill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21" name="Can 20"/>
          <p:cNvSpPr/>
          <p:nvPr/>
        </p:nvSpPr>
        <p:spPr>
          <a:xfrm>
            <a:off x="7046145" y="2246269"/>
            <a:ext cx="402672" cy="650439"/>
          </a:xfrm>
          <a:prstGeom prst="can">
            <a:avLst/>
          </a:prstGeom>
          <a:solidFill>
            <a:schemeClr val="accent3">
              <a:lumMod val="75000"/>
            </a:schemeClr>
          </a:solidFill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22" name="Circular Arrow 21"/>
          <p:cNvSpPr/>
          <p:nvPr/>
        </p:nvSpPr>
        <p:spPr>
          <a:xfrm rot="10800000">
            <a:off x="3365025" y="2612782"/>
            <a:ext cx="660795" cy="609141"/>
          </a:xfrm>
          <a:prstGeom prst="circularArrow">
            <a:avLst>
              <a:gd name="adj1" fmla="val 5022"/>
              <a:gd name="adj2" fmla="val 2978141"/>
              <a:gd name="adj3" fmla="val 19698707"/>
              <a:gd name="adj4" fmla="val 10800000"/>
              <a:gd name="adj5" fmla="val 11888"/>
            </a:avLst>
          </a:prstGeom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>
              <a:solidFill>
                <a:schemeClr val="tx1"/>
              </a:solidFill>
            </a:endParaRPr>
          </a:p>
        </p:txBody>
      </p:sp>
      <p:sp>
        <p:nvSpPr>
          <p:cNvPr id="23" name="Circular Arrow 22"/>
          <p:cNvSpPr/>
          <p:nvPr/>
        </p:nvSpPr>
        <p:spPr>
          <a:xfrm rot="10800000">
            <a:off x="6914688" y="2612782"/>
            <a:ext cx="660795" cy="609141"/>
          </a:xfrm>
          <a:prstGeom prst="circularArrow">
            <a:avLst>
              <a:gd name="adj1" fmla="val 5022"/>
              <a:gd name="adj2" fmla="val 2978141"/>
              <a:gd name="adj3" fmla="val 19698707"/>
              <a:gd name="adj4" fmla="val 10800000"/>
              <a:gd name="adj5" fmla="val 11888"/>
            </a:avLst>
          </a:prstGeom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>
              <a:solidFill>
                <a:schemeClr val="tx1"/>
              </a:solidFill>
            </a:endParaRPr>
          </a:p>
        </p:txBody>
      </p:sp>
      <p:sp>
        <p:nvSpPr>
          <p:cNvPr id="24" name="Parallelogram 23"/>
          <p:cNvSpPr/>
          <p:nvPr/>
        </p:nvSpPr>
        <p:spPr>
          <a:xfrm rot="5400000" flipH="1">
            <a:off x="7710330" y="2534111"/>
            <a:ext cx="501460" cy="95399"/>
          </a:xfrm>
          <a:prstGeom prst="parallelogram">
            <a:avLst/>
          </a:prstGeom>
          <a:solidFill>
            <a:schemeClr val="accent1">
              <a:lumMod val="75000"/>
            </a:schemeClr>
          </a:solidFill>
          <a:ln>
            <a:solidFill>
              <a:schemeClr val="bg1">
                <a:lumMod val="50000"/>
              </a:schemeClr>
            </a:solidFill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25" name="TextBox 24"/>
          <p:cNvSpPr txBox="1"/>
          <p:nvPr/>
        </p:nvSpPr>
        <p:spPr>
          <a:xfrm>
            <a:off x="2621634" y="3232243"/>
            <a:ext cx="2121093" cy="338554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1600" dirty="0" smtClean="0"/>
              <a:t>T0 chopper, 120-600Hz</a:t>
            </a:r>
            <a:endParaRPr lang="en-US" sz="1600" dirty="0"/>
          </a:p>
        </p:txBody>
      </p:sp>
      <p:sp>
        <p:nvSpPr>
          <p:cNvPr id="26" name="TextBox 25"/>
          <p:cNvSpPr txBox="1"/>
          <p:nvPr/>
        </p:nvSpPr>
        <p:spPr>
          <a:xfrm>
            <a:off x="6150279" y="3263219"/>
            <a:ext cx="2395207" cy="338554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1600" dirty="0" smtClean="0"/>
              <a:t>Fermi chopper, 120-600Hz</a:t>
            </a:r>
            <a:endParaRPr lang="en-US" sz="1600" dirty="0"/>
          </a:p>
        </p:txBody>
      </p:sp>
      <p:sp>
        <p:nvSpPr>
          <p:cNvPr id="27" name="TextBox 26"/>
          <p:cNvSpPr txBox="1"/>
          <p:nvPr/>
        </p:nvSpPr>
        <p:spPr>
          <a:xfrm>
            <a:off x="2466757" y="1925891"/>
            <a:ext cx="1096474" cy="338554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1600" dirty="0" smtClean="0"/>
              <a:t>Moderator</a:t>
            </a:r>
            <a:endParaRPr lang="en-US" sz="1600" dirty="0"/>
          </a:p>
        </p:txBody>
      </p:sp>
      <p:sp>
        <p:nvSpPr>
          <p:cNvPr id="28" name="TextBox 27"/>
          <p:cNvSpPr txBox="1"/>
          <p:nvPr/>
        </p:nvSpPr>
        <p:spPr>
          <a:xfrm>
            <a:off x="7497744" y="2837698"/>
            <a:ext cx="1022035" cy="338554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1600" dirty="0" smtClean="0"/>
              <a:t>Monitor 2</a:t>
            </a:r>
          </a:p>
        </p:txBody>
      </p:sp>
      <p:sp>
        <p:nvSpPr>
          <p:cNvPr id="29" name="TextBox 28"/>
          <p:cNvSpPr txBox="1"/>
          <p:nvPr/>
        </p:nvSpPr>
        <p:spPr>
          <a:xfrm>
            <a:off x="4025821" y="1992522"/>
            <a:ext cx="1022035" cy="338554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1600" dirty="0" smtClean="0"/>
              <a:t>Monitor 1</a:t>
            </a:r>
          </a:p>
        </p:txBody>
      </p:sp>
      <p:sp>
        <p:nvSpPr>
          <p:cNvPr id="30" name="Parallelogram 29"/>
          <p:cNvSpPr/>
          <p:nvPr/>
        </p:nvSpPr>
        <p:spPr>
          <a:xfrm rot="5400000" flipH="1">
            <a:off x="4176736" y="2534109"/>
            <a:ext cx="501460" cy="95399"/>
          </a:xfrm>
          <a:prstGeom prst="parallelogram">
            <a:avLst/>
          </a:prstGeom>
          <a:solidFill>
            <a:schemeClr val="accent1">
              <a:lumMod val="75000"/>
            </a:schemeClr>
          </a:solidFill>
          <a:ln>
            <a:solidFill>
              <a:schemeClr val="bg1">
                <a:lumMod val="50000"/>
              </a:schemeClr>
            </a:solidFill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31" name="TextBox 30"/>
          <p:cNvSpPr txBox="1"/>
          <p:nvPr/>
        </p:nvSpPr>
        <p:spPr>
          <a:xfrm>
            <a:off x="8407187" y="2014672"/>
            <a:ext cx="798115" cy="338554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1600" dirty="0" smtClean="0"/>
              <a:t>Sample</a:t>
            </a:r>
          </a:p>
        </p:txBody>
      </p:sp>
      <p:sp>
        <p:nvSpPr>
          <p:cNvPr id="32" name="TextBox 31"/>
          <p:cNvSpPr txBox="1"/>
          <p:nvPr/>
        </p:nvSpPr>
        <p:spPr>
          <a:xfrm>
            <a:off x="9322052" y="4150486"/>
            <a:ext cx="1047983" cy="338554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1600" dirty="0" smtClean="0"/>
              <a:t>Multi-Grid</a:t>
            </a:r>
          </a:p>
        </p:txBody>
      </p:sp>
      <p:cxnSp>
        <p:nvCxnSpPr>
          <p:cNvPr id="33" name="Straight Connector 32"/>
          <p:cNvCxnSpPr/>
          <p:nvPr/>
        </p:nvCxnSpPr>
        <p:spPr>
          <a:xfrm flipV="1">
            <a:off x="2734100" y="1556035"/>
            <a:ext cx="0" cy="828168"/>
          </a:xfrm>
          <a:prstGeom prst="line">
            <a:avLst/>
          </a:prstGeom>
          <a:ln w="6350" cmpd="sng">
            <a:solidFill>
              <a:schemeClr val="tx1"/>
            </a:solidFill>
            <a:prstDash val="dash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34" name="Straight Connector 33"/>
          <p:cNvCxnSpPr/>
          <p:nvPr/>
        </p:nvCxnSpPr>
        <p:spPr>
          <a:xfrm flipV="1">
            <a:off x="8705298" y="1660723"/>
            <a:ext cx="0" cy="828168"/>
          </a:xfrm>
          <a:prstGeom prst="line">
            <a:avLst/>
          </a:prstGeom>
          <a:ln w="6350" cmpd="sng">
            <a:solidFill>
              <a:schemeClr val="tx1"/>
            </a:solidFill>
            <a:prstDash val="dash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35" name="Straight Arrow Connector 34"/>
          <p:cNvCxnSpPr/>
          <p:nvPr/>
        </p:nvCxnSpPr>
        <p:spPr>
          <a:xfrm flipV="1">
            <a:off x="2734100" y="1740370"/>
            <a:ext cx="5971198" cy="10324"/>
          </a:xfrm>
          <a:prstGeom prst="straightConnector1">
            <a:avLst/>
          </a:prstGeom>
          <a:ln w="6350" cmpd="sng">
            <a:solidFill>
              <a:srgbClr val="000000"/>
            </a:solidFill>
            <a:headEnd type="arrow"/>
            <a:tailEnd type="arrow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36" name="TextBox 35"/>
          <p:cNvSpPr txBox="1"/>
          <p:nvPr/>
        </p:nvSpPr>
        <p:spPr>
          <a:xfrm>
            <a:off x="5128242" y="1431110"/>
            <a:ext cx="602950" cy="338554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1600" dirty="0" smtClean="0"/>
              <a:t>20 m</a:t>
            </a:r>
          </a:p>
        </p:txBody>
      </p:sp>
      <p:cxnSp>
        <p:nvCxnSpPr>
          <p:cNvPr id="37" name="Straight Connector 36"/>
          <p:cNvCxnSpPr/>
          <p:nvPr/>
        </p:nvCxnSpPr>
        <p:spPr>
          <a:xfrm flipV="1">
            <a:off x="8767250" y="1830981"/>
            <a:ext cx="519385" cy="715400"/>
          </a:xfrm>
          <a:prstGeom prst="line">
            <a:avLst/>
          </a:prstGeom>
          <a:ln w="6350" cmpd="sng">
            <a:solidFill>
              <a:schemeClr val="tx1"/>
            </a:solidFill>
            <a:prstDash val="dash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38" name="Straight Connector 37"/>
          <p:cNvCxnSpPr/>
          <p:nvPr/>
        </p:nvCxnSpPr>
        <p:spPr>
          <a:xfrm flipV="1">
            <a:off x="10626810" y="3176252"/>
            <a:ext cx="519385" cy="715400"/>
          </a:xfrm>
          <a:prstGeom prst="line">
            <a:avLst/>
          </a:prstGeom>
          <a:ln w="6350" cmpd="sng">
            <a:solidFill>
              <a:schemeClr val="tx1"/>
            </a:solidFill>
            <a:prstDash val="dash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39" name="Straight Arrow Connector 38"/>
          <p:cNvCxnSpPr/>
          <p:nvPr/>
        </p:nvCxnSpPr>
        <p:spPr>
          <a:xfrm>
            <a:off x="9205303" y="1992525"/>
            <a:ext cx="1792893" cy="1355991"/>
          </a:xfrm>
          <a:prstGeom prst="straightConnector1">
            <a:avLst/>
          </a:prstGeom>
          <a:ln w="6350" cmpd="sng">
            <a:solidFill>
              <a:srgbClr val="000000"/>
            </a:solidFill>
            <a:headEnd type="arrow"/>
            <a:tailEnd type="arrow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40" name="TextBox 39"/>
          <p:cNvSpPr txBox="1"/>
          <p:nvPr/>
        </p:nvSpPr>
        <p:spPr>
          <a:xfrm rot="2143286">
            <a:off x="9852431" y="2207827"/>
            <a:ext cx="654747" cy="338554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1600" dirty="0" smtClean="0"/>
              <a:t>5.5 m</a:t>
            </a:r>
          </a:p>
        </p:txBody>
      </p:sp>
      <p:cxnSp>
        <p:nvCxnSpPr>
          <p:cNvPr id="41" name="Straight Connector 40"/>
          <p:cNvCxnSpPr/>
          <p:nvPr/>
        </p:nvCxnSpPr>
        <p:spPr>
          <a:xfrm>
            <a:off x="8865126" y="2574891"/>
            <a:ext cx="2514990" cy="0"/>
          </a:xfrm>
          <a:prstGeom prst="line">
            <a:avLst/>
          </a:prstGeom>
          <a:ln w="6350" cmpd="sng">
            <a:solidFill>
              <a:schemeClr val="tx1"/>
            </a:solidFill>
            <a:prstDash val="dash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42" name="Arc 41"/>
          <p:cNvSpPr/>
          <p:nvPr/>
        </p:nvSpPr>
        <p:spPr>
          <a:xfrm>
            <a:off x="9138562" y="2050029"/>
            <a:ext cx="366975" cy="992709"/>
          </a:xfrm>
          <a:prstGeom prst="arc">
            <a:avLst>
              <a:gd name="adj1" fmla="val 168024"/>
              <a:gd name="adj2" fmla="val 5123581"/>
            </a:avLst>
          </a:prstGeom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43" name="TextBox 42"/>
          <p:cNvSpPr txBox="1"/>
          <p:nvPr/>
        </p:nvSpPr>
        <p:spPr>
          <a:xfrm>
            <a:off x="9452781" y="2727428"/>
            <a:ext cx="732993" cy="338554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1600" dirty="0" smtClean="0"/>
              <a:t>25-30°</a:t>
            </a:r>
          </a:p>
        </p:txBody>
      </p:sp>
      <p:sp>
        <p:nvSpPr>
          <p:cNvPr id="44" name="TextBox 43"/>
          <p:cNvSpPr txBox="1"/>
          <p:nvPr/>
        </p:nvSpPr>
        <p:spPr>
          <a:xfrm>
            <a:off x="5280642" y="2224330"/>
            <a:ext cx="537894" cy="338554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1600" dirty="0" err="1" smtClean="0"/>
              <a:t>E</a:t>
            </a:r>
            <a:r>
              <a:rPr lang="en-US" sz="1600" baseline="-25000" dirty="0" err="1" smtClean="0"/>
              <a:t>i</a:t>
            </a:r>
            <a:r>
              <a:rPr lang="en-US" sz="1600" dirty="0" smtClean="0"/>
              <a:t>, v</a:t>
            </a:r>
            <a:r>
              <a:rPr lang="en-US" sz="1600" baseline="-25000" dirty="0" smtClean="0"/>
              <a:t>i</a:t>
            </a:r>
          </a:p>
        </p:txBody>
      </p:sp>
      <p:sp>
        <p:nvSpPr>
          <p:cNvPr id="45" name="TextBox 44"/>
          <p:cNvSpPr txBox="1"/>
          <p:nvPr/>
        </p:nvSpPr>
        <p:spPr>
          <a:xfrm rot="1998689">
            <a:off x="9308150" y="3221921"/>
            <a:ext cx="569387" cy="338554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1600" dirty="0" err="1" smtClean="0"/>
              <a:t>E</a:t>
            </a:r>
            <a:r>
              <a:rPr lang="en-US" sz="1600" baseline="-25000" dirty="0" err="1"/>
              <a:t>f</a:t>
            </a:r>
            <a:r>
              <a:rPr lang="en-US" sz="1600" dirty="0" smtClean="0"/>
              <a:t>, </a:t>
            </a:r>
            <a:r>
              <a:rPr lang="en-US" sz="1600" dirty="0" err="1" smtClean="0"/>
              <a:t>v</a:t>
            </a:r>
            <a:r>
              <a:rPr lang="en-US" sz="1600" baseline="-25000" dirty="0" err="1"/>
              <a:t>f</a:t>
            </a:r>
            <a:endParaRPr lang="en-US" sz="1600" baseline="-25000" dirty="0" smtClean="0"/>
          </a:p>
        </p:txBody>
      </p:sp>
      <p:grpSp>
        <p:nvGrpSpPr>
          <p:cNvPr id="46" name="Group 45"/>
          <p:cNvGrpSpPr/>
          <p:nvPr/>
        </p:nvGrpSpPr>
        <p:grpSpPr>
          <a:xfrm>
            <a:off x="7614609" y="4926500"/>
            <a:ext cx="2871547" cy="2057236"/>
            <a:chOff x="5071379" y="4800764"/>
            <a:chExt cx="2871547" cy="2057236"/>
          </a:xfrm>
        </p:grpSpPr>
        <p:pic>
          <p:nvPicPr>
            <p:cNvPr id="47" name="Picture 46" descr="all_det_coord.png"/>
            <p:cNvPicPr>
              <a:picLocks noChangeAspect="1"/>
            </p:cNvPicPr>
            <p:nvPr/>
          </p:nvPicPr>
          <p:blipFill rotWithShape="1">
            <a:blip r:embed="rId3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 l="7652" t="6311" r="6435" b="3661"/>
            <a:stretch/>
          </p:blipFill>
          <p:spPr>
            <a:xfrm>
              <a:off x="5071379" y="4800858"/>
              <a:ext cx="2768349" cy="2057142"/>
            </a:xfrm>
            <a:prstGeom prst="rect">
              <a:avLst/>
            </a:prstGeom>
          </p:spPr>
        </p:pic>
        <p:sp>
          <p:nvSpPr>
            <p:cNvPr id="48" name="TextBox 47"/>
            <p:cNvSpPr txBox="1"/>
            <p:nvPr/>
          </p:nvSpPr>
          <p:spPr>
            <a:xfrm>
              <a:off x="6894943" y="6187073"/>
              <a:ext cx="1047983" cy="338554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r>
                <a:rPr lang="en-US" sz="1600" dirty="0" smtClean="0"/>
                <a:t>Multi-Grid</a:t>
              </a:r>
            </a:p>
          </p:txBody>
        </p:sp>
        <p:sp>
          <p:nvSpPr>
            <p:cNvPr id="49" name="TextBox 48"/>
            <p:cNvSpPr txBox="1"/>
            <p:nvPr/>
          </p:nvSpPr>
          <p:spPr>
            <a:xfrm>
              <a:off x="5453967" y="4800764"/>
              <a:ext cx="518591" cy="338554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r>
                <a:rPr lang="en-US" sz="1600" dirty="0" smtClean="0"/>
                <a:t>He3</a:t>
              </a:r>
            </a:p>
          </p:txBody>
        </p:sp>
      </p:grpSp>
      <p:pic>
        <p:nvPicPr>
          <p:cNvPr id="50" name="Picture 49" descr="18. $C_4 H_2 I_2 S$, Histogram.pdf"/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3702347" y="3683735"/>
            <a:ext cx="4057690" cy="3139321"/>
          </a:xfrm>
          <a:prstGeom prst="rect">
            <a:avLst/>
          </a:prstGeom>
        </p:spPr>
      </p:pic>
      <p:pic>
        <p:nvPicPr>
          <p:cNvPr id="51" name="Picture 50" descr="logo_green.png"/>
          <p:cNvPicPr>
            <a:picLocks noChangeAspect="1"/>
          </p:cNvPicPr>
          <p:nvPr/>
        </p:nvPicPr>
        <p:blipFill rotWithShape="1"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10210" t="27698" r="10832" b="33892"/>
          <a:stretch/>
        </p:blipFill>
        <p:spPr>
          <a:xfrm>
            <a:off x="10506598" y="1143000"/>
            <a:ext cx="1691752" cy="482252"/>
          </a:xfrm>
          <a:prstGeom prst="rect">
            <a:avLst/>
          </a:prstGeom>
        </p:spPr>
      </p:pic>
      <p:pic>
        <p:nvPicPr>
          <p:cNvPr id="52" name="Picture 51"/>
          <p:cNvPicPr>
            <a:picLocks noChangeAspect="1"/>
          </p:cNvPicPr>
          <p:nvPr/>
        </p:nvPicPr>
        <p:blipFill>
          <a:blip r:embed="rId6"/>
          <a:stretch>
            <a:fillRect/>
          </a:stretch>
        </p:blipFill>
        <p:spPr>
          <a:xfrm>
            <a:off x="9110687" y="801497"/>
            <a:ext cx="1024508" cy="683005"/>
          </a:xfrm>
          <a:prstGeom prst="rect">
            <a:avLst/>
          </a:prstGeom>
        </p:spPr>
      </p:pic>
      <p:pic>
        <p:nvPicPr>
          <p:cNvPr id="53" name="Picture 52" descr="ILL-web-png.png"/>
          <p:cNvPicPr>
            <a:picLocks noChangeAspect="1"/>
          </p:cNvPicPr>
          <p:nvPr/>
        </p:nvPicPr>
        <p:blipFill>
          <a:blip r:embed="rId7" cstate="print"/>
          <a:stretch>
            <a:fillRect/>
          </a:stretch>
        </p:blipFill>
        <p:spPr>
          <a:xfrm>
            <a:off x="9305210" y="82602"/>
            <a:ext cx="611406" cy="577627"/>
          </a:xfrm>
          <a:prstGeom prst="rect">
            <a:avLst/>
          </a:prstGeom>
        </p:spPr>
      </p:pic>
      <p:pic>
        <p:nvPicPr>
          <p:cNvPr id="54" name="Picture 53" descr="Vanadium_60meV_dE.pdf"/>
          <p:cNvPicPr>
            <a:picLocks noChangeAspect="1"/>
          </p:cNvPicPr>
          <p:nvPr/>
        </p:nvPicPr>
        <p:blipFill>
          <a:blip r:embed="rId8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71011" y="4081155"/>
            <a:ext cx="3720584" cy="2753560"/>
          </a:xfrm>
          <a:prstGeom prst="rect">
            <a:avLst/>
          </a:prstGeom>
        </p:spPr>
      </p:pic>
      <p:cxnSp>
        <p:nvCxnSpPr>
          <p:cNvPr id="56" name="Straight Arrow Connector 55"/>
          <p:cNvCxnSpPr/>
          <p:nvPr/>
        </p:nvCxnSpPr>
        <p:spPr>
          <a:xfrm flipV="1">
            <a:off x="2200450" y="4614466"/>
            <a:ext cx="0" cy="1219628"/>
          </a:xfrm>
          <a:prstGeom prst="straightConnector1">
            <a:avLst/>
          </a:prstGeom>
          <a:ln>
            <a:solidFill>
              <a:srgbClr val="FF0000"/>
            </a:solidFill>
            <a:tailEnd type="arrow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57" name="Right Brace 56"/>
          <p:cNvSpPr/>
          <p:nvPr/>
        </p:nvSpPr>
        <p:spPr>
          <a:xfrm>
            <a:off x="1565463" y="4757583"/>
            <a:ext cx="213758" cy="674089"/>
          </a:xfrm>
          <a:prstGeom prst="rightBrace">
            <a:avLst/>
          </a:prstGeom>
          <a:ln>
            <a:solidFill>
              <a:srgbClr val="FF0000"/>
            </a:solidFill>
          </a:ln>
          <a:scene3d>
            <a:camera prst="orthographicFront">
              <a:rot lat="0" lon="0" rev="5400000"/>
            </a:camera>
            <a:lightRig rig="threePt" dir="t"/>
          </a:scene3d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58" name="Right Brace 57"/>
          <p:cNvSpPr/>
          <p:nvPr/>
        </p:nvSpPr>
        <p:spPr>
          <a:xfrm>
            <a:off x="2614371" y="4755459"/>
            <a:ext cx="213758" cy="674089"/>
          </a:xfrm>
          <a:prstGeom prst="rightBrace">
            <a:avLst/>
          </a:prstGeom>
          <a:ln>
            <a:solidFill>
              <a:srgbClr val="FF0000"/>
            </a:solidFill>
          </a:ln>
          <a:scene3d>
            <a:camera prst="orthographicFront">
              <a:rot lat="0" lon="0" rev="5400000"/>
            </a:camera>
            <a:lightRig rig="threePt" dir="t"/>
          </a:scene3d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59" name="TextBox 58"/>
          <p:cNvSpPr txBox="1"/>
          <p:nvPr/>
        </p:nvSpPr>
        <p:spPr>
          <a:xfrm>
            <a:off x="1018494" y="4198967"/>
            <a:ext cx="1181956" cy="83099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600" dirty="0" smtClean="0">
                <a:solidFill>
                  <a:srgbClr val="FF0000"/>
                </a:solidFill>
              </a:rPr>
              <a:t>Transfer sample to neutron</a:t>
            </a:r>
            <a:endParaRPr lang="en-US" sz="1600" dirty="0">
              <a:solidFill>
                <a:srgbClr val="FF0000"/>
              </a:solidFill>
            </a:endParaRPr>
          </a:p>
        </p:txBody>
      </p:sp>
      <p:sp>
        <p:nvSpPr>
          <p:cNvPr id="60" name="TextBox 59"/>
          <p:cNvSpPr txBox="1"/>
          <p:nvPr/>
        </p:nvSpPr>
        <p:spPr>
          <a:xfrm>
            <a:off x="2381275" y="4198967"/>
            <a:ext cx="1181956" cy="83099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600" dirty="0" smtClean="0">
                <a:solidFill>
                  <a:srgbClr val="FF0000"/>
                </a:solidFill>
              </a:rPr>
              <a:t>Transfer neutron to sample</a:t>
            </a:r>
            <a:endParaRPr lang="en-US" sz="1600" dirty="0">
              <a:solidFill>
                <a:srgbClr val="FF0000"/>
              </a:solidFill>
            </a:endParaRPr>
          </a:p>
        </p:txBody>
      </p:sp>
      <p:sp>
        <p:nvSpPr>
          <p:cNvPr id="61" name="TextBox 60"/>
          <p:cNvSpPr txBox="1"/>
          <p:nvPr/>
        </p:nvSpPr>
        <p:spPr>
          <a:xfrm>
            <a:off x="1609472" y="5846667"/>
            <a:ext cx="1181956" cy="33855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600" dirty="0" smtClean="0">
                <a:solidFill>
                  <a:srgbClr val="FF0000"/>
                </a:solidFill>
              </a:rPr>
              <a:t>Elastic peak</a:t>
            </a:r>
            <a:endParaRPr lang="en-US" sz="1600" dirty="0">
              <a:solidFill>
                <a:srgbClr val="FF0000"/>
              </a:solidFill>
            </a:endParaRPr>
          </a:p>
        </p:txBody>
      </p:sp>
      <p:sp>
        <p:nvSpPr>
          <p:cNvPr id="55" name="TextBox 54"/>
          <p:cNvSpPr txBox="1"/>
          <p:nvPr/>
        </p:nvSpPr>
        <p:spPr>
          <a:xfrm>
            <a:off x="4025821" y="6442229"/>
            <a:ext cx="1672253" cy="40011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000" b="1" dirty="0" smtClean="0">
                <a:solidFill>
                  <a:schemeClr val="accent2"/>
                </a:solidFill>
              </a:rPr>
              <a:t>PRELIMINARY</a:t>
            </a:r>
            <a:endParaRPr lang="en-US" sz="2000" b="1" dirty="0">
              <a:solidFill>
                <a:schemeClr val="accent2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4132601786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5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9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1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3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5" fill="hold">
                      <p:stCondLst>
                        <p:cond delay="indefinite"/>
                      </p:stCondLst>
                      <p:childTnLst>
                        <p:par>
                          <p:cTn id="26" fill="hold">
                            <p:stCondLst>
                              <p:cond delay="0"/>
                            </p:stCondLst>
                            <p:childTnLst>
                              <p:par>
                                <p:cTn id="27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9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57" grpId="0" animBg="1"/>
      <p:bldP spid="58" grpId="0" animBg="1"/>
      <p:bldP spid="59" grpId="0"/>
      <p:bldP spid="60" grpId="0"/>
      <p:bldP spid="61" grpId="0"/>
      <p:bldP spid="55" grpId="0"/>
    </p:bldLst>
  </p:timing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4" name="Slide Number Placeholder 3"/>
          <p:cNvSpPr>
            <a:spLocks noGrp="1"/>
          </p:cNvSpPr>
          <p:nvPr>
            <p:ph type="sldNum" sz="quarter" idx="12"/>
          </p:nvPr>
        </p:nvSpPr>
        <p:spPr>
          <a:xfrm>
            <a:off x="8547776" y="6356353"/>
            <a:ext cx="2133600" cy="365125"/>
          </a:xfrm>
        </p:spPr>
        <p:txBody>
          <a:bodyPr/>
          <a:lstStyle/>
          <a:p>
            <a:fld id="{551115BC-487E-4422-894C-CB7CD3E79223}" type="slidenum">
              <a:rPr lang="sv-SE" smtClean="0">
                <a:solidFill>
                  <a:prstClr val="black">
                    <a:tint val="75000"/>
                  </a:prstClr>
                </a:solidFill>
                <a:latin typeface="Calibri"/>
              </a:rPr>
              <a:pPr/>
              <a:t>14</a:t>
            </a:fld>
            <a:endParaRPr lang="sv-SE">
              <a:solidFill>
                <a:prstClr val="black">
                  <a:tint val="75000"/>
                </a:prstClr>
              </a:solidFill>
              <a:latin typeface="Calibri"/>
            </a:endParaRPr>
          </a:p>
        </p:txBody>
      </p:sp>
      <p:sp>
        <p:nvSpPr>
          <p:cNvPr id="45" name="Title 1"/>
          <p:cNvSpPr>
            <a:spLocks noGrp="1"/>
          </p:cNvSpPr>
          <p:nvPr>
            <p:ph type="title"/>
          </p:nvPr>
        </p:nvSpPr>
        <p:spPr>
          <a:xfrm>
            <a:off x="457200" y="0"/>
            <a:ext cx="7139136" cy="1143000"/>
          </a:xfrm>
        </p:spPr>
        <p:txBody>
          <a:bodyPr/>
          <a:lstStyle/>
          <a:p>
            <a:r>
              <a:rPr lang="en-US" dirty="0" smtClean="0"/>
              <a:t>Repetition Rate Multiplication</a:t>
            </a:r>
            <a:endParaRPr lang="en-US" dirty="0"/>
          </a:p>
        </p:txBody>
      </p:sp>
      <p:pic>
        <p:nvPicPr>
          <p:cNvPr id="46" name="Picture 45" descr="20. Rate Repetition Mode&#10;Data set: ['mvmelst_115_V_RRM_120meV_HF.zip'].pdf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5030235" y="2453154"/>
            <a:ext cx="6108343" cy="4404849"/>
          </a:xfrm>
          <a:prstGeom prst="rect">
            <a:avLst/>
          </a:prstGeom>
        </p:spPr>
      </p:pic>
      <p:grpSp>
        <p:nvGrpSpPr>
          <p:cNvPr id="47" name="Group 46"/>
          <p:cNvGrpSpPr/>
          <p:nvPr/>
        </p:nvGrpSpPr>
        <p:grpSpPr>
          <a:xfrm>
            <a:off x="765641" y="1532411"/>
            <a:ext cx="3551770" cy="4481540"/>
            <a:chOff x="-6783238" y="2485765"/>
            <a:chExt cx="4087252" cy="4903578"/>
          </a:xfrm>
        </p:grpSpPr>
        <p:pic>
          <p:nvPicPr>
            <p:cNvPr id="48" name="Picture 47" descr="executive_summary.pdf"/>
            <p:cNvPicPr>
              <a:picLocks noChangeAspect="1"/>
            </p:cNvPicPr>
            <p:nvPr/>
          </p:nvPicPr>
          <p:blipFill rotWithShape="1">
            <a:blip r:embed="rId3" cstate="screen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rcRect l="34286" t="56911" r="29994" b="13490"/>
            <a:stretch/>
          </p:blipFill>
          <p:spPr>
            <a:xfrm>
              <a:off x="-6767922" y="2485765"/>
              <a:ext cx="4071936" cy="4774946"/>
            </a:xfrm>
            <a:prstGeom prst="rect">
              <a:avLst/>
            </a:prstGeom>
          </p:spPr>
        </p:pic>
        <p:sp>
          <p:nvSpPr>
            <p:cNvPr id="49" name="Rectangle 48"/>
            <p:cNvSpPr/>
            <p:nvPr/>
          </p:nvSpPr>
          <p:spPr>
            <a:xfrm>
              <a:off x="-6783238" y="6740449"/>
              <a:ext cx="175768" cy="315310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>
                <a:latin typeface="Cambria" charset="0"/>
                <a:ea typeface="Cambria" charset="0"/>
                <a:cs typeface="Cambria" charset="0"/>
              </a:endParaRPr>
            </a:p>
          </p:txBody>
        </p:sp>
        <p:sp>
          <p:nvSpPr>
            <p:cNvPr id="50" name="TextBox 49"/>
            <p:cNvSpPr txBox="1"/>
            <p:nvPr/>
          </p:nvSpPr>
          <p:spPr>
            <a:xfrm>
              <a:off x="-6257376" y="2539617"/>
              <a:ext cx="1367999" cy="545777"/>
            </a:xfrm>
            <a:prstGeom prst="rect">
              <a:avLst/>
            </a:prstGeom>
            <a:solidFill>
              <a:schemeClr val="bg1"/>
            </a:solidFill>
          </p:spPr>
          <p:txBody>
            <a:bodyPr wrap="square" lIns="0" rtlCol="0">
              <a:spAutoFit/>
            </a:bodyPr>
            <a:lstStyle/>
            <a:p>
              <a:r>
                <a:rPr lang="en-US" sz="1200" dirty="0">
                  <a:latin typeface="Cambria" charset="0"/>
                  <a:ea typeface="Cambria" charset="0"/>
                  <a:cs typeface="Cambria" charset="0"/>
                </a:rPr>
                <a:t>162m &lt;336 Hz </a:t>
              </a:r>
            </a:p>
          </p:txBody>
        </p:sp>
        <p:sp>
          <p:nvSpPr>
            <p:cNvPr id="51" name="TextBox 50"/>
            <p:cNvSpPr txBox="1"/>
            <p:nvPr/>
          </p:nvSpPr>
          <p:spPr>
            <a:xfrm>
              <a:off x="-6342703" y="3815381"/>
              <a:ext cx="1220446" cy="545777"/>
            </a:xfrm>
            <a:prstGeom prst="rect">
              <a:avLst/>
            </a:prstGeom>
            <a:solidFill>
              <a:schemeClr val="bg1"/>
            </a:solidFill>
          </p:spPr>
          <p:txBody>
            <a:bodyPr wrap="square" lIns="0" rIns="0" rtlCol="0">
              <a:spAutoFit/>
            </a:bodyPr>
            <a:lstStyle/>
            <a:p>
              <a:r>
                <a:rPr lang="en-US" sz="1200" dirty="0">
                  <a:latin typeface="Cambria" charset="0"/>
                  <a:ea typeface="Cambria" charset="0"/>
                  <a:cs typeface="Cambria" charset="0"/>
                </a:rPr>
                <a:t>108m &lt;252 Hz</a:t>
              </a:r>
            </a:p>
          </p:txBody>
        </p:sp>
        <p:sp>
          <p:nvSpPr>
            <p:cNvPr id="52" name="TextBox 51"/>
            <p:cNvSpPr txBox="1"/>
            <p:nvPr/>
          </p:nvSpPr>
          <p:spPr>
            <a:xfrm>
              <a:off x="-6263603" y="5819049"/>
              <a:ext cx="727396" cy="618547"/>
            </a:xfrm>
            <a:prstGeom prst="rect">
              <a:avLst/>
            </a:prstGeom>
            <a:solidFill>
              <a:schemeClr val="bg1"/>
            </a:solidFill>
          </p:spPr>
          <p:txBody>
            <a:bodyPr wrap="square" rtlCol="0">
              <a:spAutoFit/>
            </a:bodyPr>
            <a:lstStyle/>
            <a:p>
              <a:r>
                <a:rPr lang="en-US" sz="1400" dirty="0">
                  <a:latin typeface="Cambria" charset="0"/>
                  <a:ea typeface="Cambria" charset="0"/>
                  <a:cs typeface="Cambria" charset="0"/>
                </a:rPr>
                <a:t>40 m</a:t>
              </a:r>
            </a:p>
          </p:txBody>
        </p:sp>
        <p:sp>
          <p:nvSpPr>
            <p:cNvPr id="53" name="TextBox 52"/>
            <p:cNvSpPr txBox="1"/>
            <p:nvPr/>
          </p:nvSpPr>
          <p:spPr>
            <a:xfrm>
              <a:off x="-6263603" y="6339925"/>
              <a:ext cx="727396" cy="618547"/>
            </a:xfrm>
            <a:prstGeom prst="rect">
              <a:avLst/>
            </a:prstGeom>
            <a:solidFill>
              <a:schemeClr val="bg1"/>
            </a:solidFill>
          </p:spPr>
          <p:txBody>
            <a:bodyPr wrap="square" rtlCol="0">
              <a:spAutoFit/>
            </a:bodyPr>
            <a:lstStyle/>
            <a:p>
              <a:r>
                <a:rPr lang="en-US" sz="1400" dirty="0">
                  <a:latin typeface="Cambria" charset="0"/>
                  <a:ea typeface="Cambria" charset="0"/>
                  <a:cs typeface="Cambria" charset="0"/>
                </a:rPr>
                <a:t>32 m</a:t>
              </a:r>
            </a:p>
          </p:txBody>
        </p:sp>
        <p:sp>
          <p:nvSpPr>
            <p:cNvPr id="54" name="Rectangle 53"/>
            <p:cNvSpPr/>
            <p:nvPr/>
          </p:nvSpPr>
          <p:spPr>
            <a:xfrm>
              <a:off x="-6767922" y="4305971"/>
              <a:ext cx="504318" cy="382137"/>
            </a:xfrm>
            <a:prstGeom prst="rect">
              <a:avLst/>
            </a:prstGeom>
            <a:solidFill>
              <a:schemeClr val="bg1"/>
            </a:solidFill>
            <a:ln>
              <a:solidFill>
                <a:schemeClr val="bg1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>
                <a:latin typeface="Cambria" charset="0"/>
                <a:ea typeface="Cambria" charset="0"/>
                <a:cs typeface="Cambria" charset="0"/>
              </a:endParaRPr>
            </a:p>
          </p:txBody>
        </p:sp>
        <p:sp>
          <p:nvSpPr>
            <p:cNvPr id="55" name="TextBox 54"/>
            <p:cNvSpPr txBox="1"/>
            <p:nvPr/>
          </p:nvSpPr>
          <p:spPr>
            <a:xfrm>
              <a:off x="-6209229" y="6625255"/>
              <a:ext cx="1319854" cy="764088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r>
                <a:rPr lang="en-US" sz="1200">
                  <a:latin typeface="Cambria" charset="0"/>
                  <a:ea typeface="Cambria" charset="0"/>
                  <a:cs typeface="Cambria" charset="0"/>
                </a:rPr>
                <a:t>+Provision of T0 at 19 m</a:t>
              </a:r>
              <a:endParaRPr lang="en-US" sz="1200" dirty="0">
                <a:latin typeface="Cambria" charset="0"/>
                <a:ea typeface="Cambria" charset="0"/>
                <a:cs typeface="Cambria" charset="0"/>
              </a:endParaRPr>
            </a:p>
          </p:txBody>
        </p:sp>
      </p:grpSp>
      <p:sp>
        <p:nvSpPr>
          <p:cNvPr id="56" name="TextBox 55"/>
          <p:cNvSpPr txBox="1"/>
          <p:nvPr/>
        </p:nvSpPr>
        <p:spPr>
          <a:xfrm>
            <a:off x="4588969" y="1524315"/>
            <a:ext cx="5327647" cy="70788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000" dirty="0" smtClean="0"/>
              <a:t>Many ESS instrument will use RRM to best utilize the long pulse</a:t>
            </a:r>
          </a:p>
        </p:txBody>
      </p:sp>
      <p:sp>
        <p:nvSpPr>
          <p:cNvPr id="57" name="TextBox 56"/>
          <p:cNvSpPr txBox="1"/>
          <p:nvPr/>
        </p:nvSpPr>
        <p:spPr>
          <a:xfrm>
            <a:off x="1051425" y="6227539"/>
            <a:ext cx="2719917" cy="70788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000" dirty="0" smtClean="0"/>
              <a:t>Time – distance structure on T-REX</a:t>
            </a:r>
            <a:endParaRPr lang="en-US" sz="2000" dirty="0"/>
          </a:p>
        </p:txBody>
      </p:sp>
      <p:sp>
        <p:nvSpPr>
          <p:cNvPr id="61" name="TextBox 60"/>
          <p:cNvSpPr txBox="1"/>
          <p:nvPr/>
        </p:nvSpPr>
        <p:spPr>
          <a:xfrm>
            <a:off x="5314112" y="2453154"/>
            <a:ext cx="5824466" cy="400110"/>
          </a:xfrm>
          <a:prstGeom prst="rect">
            <a:avLst/>
          </a:prstGeom>
          <a:solidFill>
            <a:schemeClr val="bg1"/>
          </a:solidFill>
        </p:spPr>
        <p:txBody>
          <a:bodyPr wrap="square" rtlCol="0">
            <a:spAutoFit/>
          </a:bodyPr>
          <a:lstStyle/>
          <a:p>
            <a:r>
              <a:rPr lang="en-US" sz="2000" dirty="0" smtClean="0"/>
              <a:t>RRM on SEQUOIA – 2 energies, here 120 and 20 </a:t>
            </a:r>
            <a:r>
              <a:rPr lang="en-US" sz="2000" dirty="0" err="1" smtClean="0"/>
              <a:t>meV</a:t>
            </a:r>
            <a:endParaRPr lang="en-US" sz="2000" dirty="0" smtClean="0"/>
          </a:p>
        </p:txBody>
      </p:sp>
      <p:sp>
        <p:nvSpPr>
          <p:cNvPr id="62" name="Donut 61"/>
          <p:cNvSpPr/>
          <p:nvPr/>
        </p:nvSpPr>
        <p:spPr>
          <a:xfrm>
            <a:off x="6785336" y="5165281"/>
            <a:ext cx="1228664" cy="1365387"/>
          </a:xfrm>
          <a:prstGeom prst="donut">
            <a:avLst>
              <a:gd name="adj" fmla="val 630"/>
            </a:avLst>
          </a:prstGeom>
          <a:ln>
            <a:solidFill>
              <a:schemeClr val="bg1">
                <a:lumMod val="50000"/>
              </a:schemeClr>
            </a:solidFill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>
              <a:solidFill>
                <a:schemeClr val="tx1"/>
              </a:solidFill>
            </a:endParaRPr>
          </a:p>
        </p:txBody>
      </p:sp>
      <p:sp>
        <p:nvSpPr>
          <p:cNvPr id="63" name="Donut 62"/>
          <p:cNvSpPr/>
          <p:nvPr/>
        </p:nvSpPr>
        <p:spPr>
          <a:xfrm>
            <a:off x="8878820" y="5431998"/>
            <a:ext cx="1200163" cy="1135033"/>
          </a:xfrm>
          <a:prstGeom prst="donut">
            <a:avLst>
              <a:gd name="adj" fmla="val 630"/>
            </a:avLst>
          </a:prstGeom>
          <a:ln>
            <a:solidFill>
              <a:schemeClr val="bg1">
                <a:lumMod val="50000"/>
              </a:schemeClr>
            </a:solidFill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>
              <a:solidFill>
                <a:schemeClr val="tx1"/>
              </a:solidFill>
            </a:endParaRPr>
          </a:p>
        </p:txBody>
      </p:sp>
      <p:cxnSp>
        <p:nvCxnSpPr>
          <p:cNvPr id="64" name="Straight Arrow Connector 63"/>
          <p:cNvCxnSpPr>
            <a:stCxn id="63" idx="0"/>
          </p:cNvCxnSpPr>
          <p:nvPr/>
        </p:nvCxnSpPr>
        <p:spPr>
          <a:xfrm flipV="1">
            <a:off x="9478901" y="4705804"/>
            <a:ext cx="112011" cy="726193"/>
          </a:xfrm>
          <a:prstGeom prst="straightConnector1">
            <a:avLst/>
          </a:prstGeom>
          <a:ln>
            <a:solidFill>
              <a:srgbClr val="7F7F7F"/>
            </a:solidFill>
            <a:tailEnd type="arrow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65" name="Straight Arrow Connector 64"/>
          <p:cNvCxnSpPr>
            <a:stCxn id="62" idx="0"/>
          </p:cNvCxnSpPr>
          <p:nvPr/>
        </p:nvCxnSpPr>
        <p:spPr>
          <a:xfrm flipH="1" flipV="1">
            <a:off x="6981508" y="4495108"/>
            <a:ext cx="418160" cy="670173"/>
          </a:xfrm>
          <a:prstGeom prst="straightConnector1">
            <a:avLst/>
          </a:prstGeom>
          <a:ln>
            <a:solidFill>
              <a:srgbClr val="7F7F7F"/>
            </a:solidFill>
            <a:tailEnd type="arrow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pic>
        <p:nvPicPr>
          <p:cNvPr id="66" name="Picture 65" descr="logo_green.png"/>
          <p:cNvPicPr>
            <a:picLocks noChangeAspect="1"/>
          </p:cNvPicPr>
          <p:nvPr/>
        </p:nvPicPr>
        <p:blipFill rotWithShape="1"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10210" t="27698" r="10832" b="33892"/>
          <a:stretch/>
        </p:blipFill>
        <p:spPr>
          <a:xfrm>
            <a:off x="10506598" y="1143000"/>
            <a:ext cx="1691752" cy="482252"/>
          </a:xfrm>
          <a:prstGeom prst="rect">
            <a:avLst/>
          </a:prstGeom>
        </p:spPr>
      </p:pic>
      <p:pic>
        <p:nvPicPr>
          <p:cNvPr id="67" name="Picture 66"/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9110687" y="801497"/>
            <a:ext cx="1024508" cy="683005"/>
          </a:xfrm>
          <a:prstGeom prst="rect">
            <a:avLst/>
          </a:prstGeom>
        </p:spPr>
      </p:pic>
      <p:pic>
        <p:nvPicPr>
          <p:cNvPr id="68" name="Picture 67" descr="ILL-web-png.png"/>
          <p:cNvPicPr>
            <a:picLocks noChangeAspect="1"/>
          </p:cNvPicPr>
          <p:nvPr/>
        </p:nvPicPr>
        <p:blipFill>
          <a:blip r:embed="rId6" cstate="print"/>
          <a:stretch>
            <a:fillRect/>
          </a:stretch>
        </p:blipFill>
        <p:spPr>
          <a:xfrm>
            <a:off x="9305210" y="82602"/>
            <a:ext cx="611406" cy="577627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132601786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" fill="hold">
                      <p:stCondLst>
                        <p:cond delay="indefinite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3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5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61" grpId="0" animBg="1"/>
      <p:bldP spid="62" grpId="0" animBg="1"/>
      <p:bldP spid="63" grpId="0" animBg="1"/>
    </p:bldLst>
  </p:timing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4" name="Slide Number Placeholder 3"/>
          <p:cNvSpPr>
            <a:spLocks noGrp="1"/>
          </p:cNvSpPr>
          <p:nvPr>
            <p:ph type="sldNum" sz="quarter" idx="12"/>
          </p:nvPr>
        </p:nvSpPr>
        <p:spPr>
          <a:xfrm>
            <a:off x="6553200" y="6356353"/>
            <a:ext cx="2133600" cy="365125"/>
          </a:xfrm>
        </p:spPr>
        <p:txBody>
          <a:bodyPr/>
          <a:lstStyle/>
          <a:p>
            <a:fld id="{551115BC-487E-4422-894C-CB7CD3E79223}" type="slidenum">
              <a:rPr lang="sv-SE" smtClean="0">
                <a:solidFill>
                  <a:prstClr val="black">
                    <a:tint val="75000"/>
                  </a:prstClr>
                </a:solidFill>
                <a:latin typeface="Calibri"/>
              </a:rPr>
              <a:pPr/>
              <a:t>15</a:t>
            </a:fld>
            <a:endParaRPr lang="sv-SE">
              <a:solidFill>
                <a:prstClr val="black">
                  <a:tint val="75000"/>
                </a:prstClr>
              </a:solidFill>
              <a:latin typeface="Calibri"/>
            </a:endParaRPr>
          </a:p>
        </p:txBody>
      </p:sp>
      <p:sp>
        <p:nvSpPr>
          <p:cNvPr id="25" name="Title 1"/>
          <p:cNvSpPr>
            <a:spLocks noGrp="1"/>
          </p:cNvSpPr>
          <p:nvPr>
            <p:ph type="title"/>
          </p:nvPr>
        </p:nvSpPr>
        <p:spPr>
          <a:xfrm>
            <a:off x="457200" y="0"/>
            <a:ext cx="7139136" cy="1143000"/>
          </a:xfrm>
        </p:spPr>
        <p:txBody>
          <a:bodyPr/>
          <a:lstStyle/>
          <a:p>
            <a:r>
              <a:rPr lang="en-US" dirty="0" smtClean="0"/>
              <a:t>Elastic line resolution</a:t>
            </a:r>
            <a:endParaRPr lang="en-US" dirty="0"/>
          </a:p>
        </p:txBody>
      </p:sp>
      <p:pic>
        <p:nvPicPr>
          <p:cNvPr id="26" name="Picture 25" descr="V_3x3_Overview_FWHM.pdf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20525" y="2479678"/>
            <a:ext cx="5765800" cy="4241800"/>
          </a:xfrm>
          <a:prstGeom prst="rect">
            <a:avLst/>
          </a:prstGeom>
        </p:spPr>
      </p:pic>
      <p:grpSp>
        <p:nvGrpSpPr>
          <p:cNvPr id="27" name="Group 26"/>
          <p:cNvGrpSpPr>
            <a:grpSpLocks noChangeAspect="1"/>
          </p:cNvGrpSpPr>
          <p:nvPr/>
        </p:nvGrpSpPr>
        <p:grpSpPr>
          <a:xfrm>
            <a:off x="7789968" y="3783320"/>
            <a:ext cx="4060141" cy="3084927"/>
            <a:chOff x="789374" y="1042386"/>
            <a:chExt cx="6248343" cy="4747540"/>
          </a:xfrm>
        </p:grpSpPr>
        <p:pic>
          <p:nvPicPr>
            <p:cNvPr id="28" name="Picture 27"/>
            <p:cNvPicPr>
              <a:picLocks noChangeAspect="1"/>
            </p:cNvPicPr>
            <p:nvPr/>
          </p:nvPicPr>
          <p:blipFill>
            <a:blip r:embed="rId3"/>
            <a:stretch>
              <a:fillRect/>
            </a:stretch>
          </p:blipFill>
          <p:spPr>
            <a:xfrm>
              <a:off x="1260888" y="5051485"/>
              <a:ext cx="5776829" cy="738441"/>
            </a:xfrm>
            <a:prstGeom prst="rect">
              <a:avLst/>
            </a:prstGeom>
          </p:spPr>
        </p:pic>
        <p:pic>
          <p:nvPicPr>
            <p:cNvPr id="29" name="Picture 28"/>
            <p:cNvPicPr>
              <a:picLocks noChangeAspect="1"/>
            </p:cNvPicPr>
            <p:nvPr/>
          </p:nvPicPr>
          <p:blipFill>
            <a:blip r:embed="rId4"/>
            <a:stretch>
              <a:fillRect/>
            </a:stretch>
          </p:blipFill>
          <p:spPr>
            <a:xfrm>
              <a:off x="1404187" y="1042387"/>
              <a:ext cx="5633530" cy="4009099"/>
            </a:xfrm>
            <a:prstGeom prst="rect">
              <a:avLst/>
            </a:prstGeom>
          </p:spPr>
        </p:pic>
        <p:pic>
          <p:nvPicPr>
            <p:cNvPr id="30" name="Picture 29"/>
            <p:cNvPicPr>
              <a:picLocks noChangeAspect="1"/>
            </p:cNvPicPr>
            <p:nvPr/>
          </p:nvPicPr>
          <p:blipFill>
            <a:blip r:embed="rId5"/>
            <a:stretch>
              <a:fillRect/>
            </a:stretch>
          </p:blipFill>
          <p:spPr>
            <a:xfrm>
              <a:off x="789374" y="1042386"/>
              <a:ext cx="614813" cy="4009099"/>
            </a:xfrm>
            <a:prstGeom prst="rect">
              <a:avLst/>
            </a:prstGeom>
          </p:spPr>
        </p:pic>
      </p:grpSp>
      <p:pic>
        <p:nvPicPr>
          <p:cNvPr id="31" name="Picture 30" descr="Van__3x3_High_Resolution_Calibration_80.0_meV_background_subtracted.pdf"/>
          <p:cNvPicPr>
            <a:picLocks noChangeAspect="1"/>
          </p:cNvPicPr>
          <p:nvPr/>
        </p:nvPicPr>
        <p:blipFill rotWithShape="1"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39227" t="15038" r="27003" b="46298"/>
          <a:stretch/>
        </p:blipFill>
        <p:spPr>
          <a:xfrm>
            <a:off x="6021445" y="1507372"/>
            <a:ext cx="2246791" cy="2168128"/>
          </a:xfrm>
          <a:prstGeom prst="rect">
            <a:avLst/>
          </a:prstGeom>
        </p:spPr>
      </p:pic>
      <p:cxnSp>
        <p:nvCxnSpPr>
          <p:cNvPr id="32" name="Straight Arrow Connector 31"/>
          <p:cNvCxnSpPr/>
          <p:nvPr/>
        </p:nvCxnSpPr>
        <p:spPr>
          <a:xfrm>
            <a:off x="6613083" y="2126836"/>
            <a:ext cx="371697" cy="0"/>
          </a:xfrm>
          <a:prstGeom prst="straightConnector1">
            <a:avLst/>
          </a:prstGeom>
          <a:ln>
            <a:solidFill>
              <a:schemeClr val="tx1"/>
            </a:solidFill>
            <a:tailEnd type="arrow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33" name="Straight Arrow Connector 32"/>
          <p:cNvCxnSpPr/>
          <p:nvPr/>
        </p:nvCxnSpPr>
        <p:spPr>
          <a:xfrm flipH="1">
            <a:off x="7250426" y="2126838"/>
            <a:ext cx="395146" cy="7859"/>
          </a:xfrm>
          <a:prstGeom prst="straightConnector1">
            <a:avLst/>
          </a:prstGeom>
          <a:ln>
            <a:solidFill>
              <a:schemeClr val="tx1"/>
            </a:solidFill>
            <a:tailEnd type="arrow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34" name="TextBox 33"/>
          <p:cNvSpPr txBox="1"/>
          <p:nvPr/>
        </p:nvSpPr>
        <p:spPr>
          <a:xfrm>
            <a:off x="6021445" y="1682887"/>
            <a:ext cx="837263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 smtClean="0"/>
              <a:t>FWHM</a:t>
            </a:r>
            <a:endParaRPr lang="en-US" dirty="0"/>
          </a:p>
        </p:txBody>
      </p:sp>
      <p:sp>
        <p:nvSpPr>
          <p:cNvPr id="38" name="TextBox 37"/>
          <p:cNvSpPr txBox="1"/>
          <p:nvPr/>
        </p:nvSpPr>
        <p:spPr>
          <a:xfrm>
            <a:off x="433646" y="1507372"/>
            <a:ext cx="2775119" cy="707886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000" dirty="0" smtClean="0"/>
              <a:t>Resolution matches He3</a:t>
            </a:r>
          </a:p>
          <a:p>
            <a:r>
              <a:rPr lang="en-US" sz="2000" dirty="0" smtClean="0"/>
              <a:t>Deviation at 2 to 12 </a:t>
            </a:r>
            <a:r>
              <a:rPr lang="en-US" sz="2000" dirty="0" err="1" smtClean="0"/>
              <a:t>meV</a:t>
            </a:r>
            <a:endParaRPr lang="en-US" sz="2000" dirty="0"/>
          </a:p>
        </p:txBody>
      </p:sp>
      <p:sp>
        <p:nvSpPr>
          <p:cNvPr id="39" name="Rectangle 38"/>
          <p:cNvSpPr/>
          <p:nvPr/>
        </p:nvSpPr>
        <p:spPr>
          <a:xfrm>
            <a:off x="798722" y="4116386"/>
            <a:ext cx="1187365" cy="2377199"/>
          </a:xfrm>
          <a:prstGeom prst="rect">
            <a:avLst/>
          </a:prstGeom>
          <a:solidFill>
            <a:schemeClr val="tx2">
              <a:lumMod val="75000"/>
              <a:alpha val="29000"/>
            </a:schemeClr>
          </a:solidFill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40" name="TextBox 39"/>
          <p:cNvSpPr txBox="1"/>
          <p:nvPr/>
        </p:nvSpPr>
        <p:spPr>
          <a:xfrm>
            <a:off x="2863705" y="4968654"/>
            <a:ext cx="460245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b="1" dirty="0" smtClean="0">
                <a:solidFill>
                  <a:schemeClr val="accent2"/>
                </a:solidFill>
              </a:rPr>
              <a:t>HR</a:t>
            </a:r>
            <a:endParaRPr lang="en-US" b="1" dirty="0">
              <a:solidFill>
                <a:schemeClr val="accent2"/>
              </a:solidFill>
            </a:endParaRPr>
          </a:p>
        </p:txBody>
      </p:sp>
      <p:sp>
        <p:nvSpPr>
          <p:cNvPr id="41" name="TextBox 40"/>
          <p:cNvSpPr txBox="1"/>
          <p:nvPr/>
        </p:nvSpPr>
        <p:spPr>
          <a:xfrm>
            <a:off x="3730547" y="3543884"/>
            <a:ext cx="436237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b="1" dirty="0" smtClean="0">
                <a:solidFill>
                  <a:srgbClr val="C0504D"/>
                </a:solidFill>
              </a:rPr>
              <a:t>HF</a:t>
            </a:r>
            <a:endParaRPr lang="en-US" b="1" dirty="0">
              <a:solidFill>
                <a:srgbClr val="C0504D"/>
              </a:solidFill>
            </a:endParaRPr>
          </a:p>
        </p:txBody>
      </p:sp>
      <p:sp>
        <p:nvSpPr>
          <p:cNvPr id="42" name="TextBox 41"/>
          <p:cNvSpPr txBox="1"/>
          <p:nvPr/>
        </p:nvSpPr>
        <p:spPr>
          <a:xfrm>
            <a:off x="3164184" y="5669094"/>
            <a:ext cx="1672253" cy="40011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000" b="1" dirty="0" smtClean="0">
                <a:solidFill>
                  <a:schemeClr val="accent2"/>
                </a:solidFill>
              </a:rPr>
              <a:t>PRELIMINARY</a:t>
            </a:r>
            <a:endParaRPr lang="en-US" sz="2000" b="1" dirty="0">
              <a:solidFill>
                <a:schemeClr val="accent2"/>
              </a:solidFill>
            </a:endParaRPr>
          </a:p>
        </p:txBody>
      </p:sp>
      <p:pic>
        <p:nvPicPr>
          <p:cNvPr id="43" name="Picture 42" descr="logo_green.png"/>
          <p:cNvPicPr>
            <a:picLocks noChangeAspect="1"/>
          </p:cNvPicPr>
          <p:nvPr/>
        </p:nvPicPr>
        <p:blipFill rotWithShape="1">
          <a:blip r:embed="rId7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10210" t="27698" r="10832" b="33892"/>
          <a:stretch/>
        </p:blipFill>
        <p:spPr>
          <a:xfrm>
            <a:off x="10506598" y="1143000"/>
            <a:ext cx="1691752" cy="482252"/>
          </a:xfrm>
          <a:prstGeom prst="rect">
            <a:avLst/>
          </a:prstGeom>
        </p:spPr>
      </p:pic>
      <p:pic>
        <p:nvPicPr>
          <p:cNvPr id="44" name="Picture 43"/>
          <p:cNvPicPr>
            <a:picLocks noChangeAspect="1"/>
          </p:cNvPicPr>
          <p:nvPr/>
        </p:nvPicPr>
        <p:blipFill>
          <a:blip r:embed="rId8"/>
          <a:stretch>
            <a:fillRect/>
          </a:stretch>
        </p:blipFill>
        <p:spPr>
          <a:xfrm>
            <a:off x="9110687" y="801497"/>
            <a:ext cx="1024508" cy="683005"/>
          </a:xfrm>
          <a:prstGeom prst="rect">
            <a:avLst/>
          </a:prstGeom>
        </p:spPr>
      </p:pic>
      <p:pic>
        <p:nvPicPr>
          <p:cNvPr id="45" name="Picture 44" descr="ILL-web-png.png"/>
          <p:cNvPicPr>
            <a:picLocks noChangeAspect="1"/>
          </p:cNvPicPr>
          <p:nvPr/>
        </p:nvPicPr>
        <p:blipFill>
          <a:blip r:embed="rId9" cstate="print"/>
          <a:stretch>
            <a:fillRect/>
          </a:stretch>
        </p:blipFill>
        <p:spPr>
          <a:xfrm>
            <a:off x="9305210" y="82602"/>
            <a:ext cx="611406" cy="577627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132601786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39" grpId="0" animBg="1"/>
    </p:bldLst>
  </p:timing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1" name="Slide Number Placeholder 3"/>
          <p:cNvSpPr>
            <a:spLocks noGrp="1"/>
          </p:cNvSpPr>
          <p:nvPr>
            <p:ph type="sldNum" sz="quarter" idx="12"/>
          </p:nvPr>
        </p:nvSpPr>
        <p:spPr>
          <a:xfrm>
            <a:off x="8822621" y="6538928"/>
            <a:ext cx="2133600" cy="365125"/>
          </a:xfrm>
        </p:spPr>
        <p:txBody>
          <a:bodyPr/>
          <a:lstStyle/>
          <a:p>
            <a:fld id="{551115BC-487E-4422-894C-CB7CD3E79223}" type="slidenum">
              <a:rPr lang="sv-SE" smtClean="0">
                <a:solidFill>
                  <a:prstClr val="black">
                    <a:tint val="75000"/>
                  </a:prstClr>
                </a:solidFill>
                <a:latin typeface="Calibri"/>
              </a:rPr>
              <a:pPr/>
              <a:t>16</a:t>
            </a:fld>
            <a:endParaRPr lang="sv-SE">
              <a:solidFill>
                <a:prstClr val="black">
                  <a:tint val="75000"/>
                </a:prstClr>
              </a:solidFill>
              <a:latin typeface="Calibri"/>
            </a:endParaRPr>
          </a:p>
        </p:txBody>
      </p:sp>
      <p:sp>
        <p:nvSpPr>
          <p:cNvPr id="22" name="Title 1"/>
          <p:cNvSpPr>
            <a:spLocks noGrp="1"/>
          </p:cNvSpPr>
          <p:nvPr>
            <p:ph type="title"/>
          </p:nvPr>
        </p:nvSpPr>
        <p:spPr>
          <a:xfrm>
            <a:off x="457200" y="0"/>
            <a:ext cx="7139136" cy="1143000"/>
          </a:xfrm>
        </p:spPr>
        <p:txBody>
          <a:bodyPr/>
          <a:lstStyle/>
          <a:p>
            <a:r>
              <a:rPr lang="en-US" dirty="0" smtClean="0"/>
              <a:t>Detection Efficiency</a:t>
            </a:r>
            <a:endParaRPr lang="en-US" dirty="0"/>
          </a:p>
        </p:txBody>
      </p:sp>
      <p:pic>
        <p:nvPicPr>
          <p:cNvPr id="23" name="Picture 22" descr="V_3x3_Overview_Efficiency.pdf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75864" y="3279142"/>
            <a:ext cx="5007582" cy="3695023"/>
          </a:xfrm>
          <a:prstGeom prst="rect">
            <a:avLst/>
          </a:prstGeom>
        </p:spPr>
      </p:pic>
      <p:pic>
        <p:nvPicPr>
          <p:cNvPr id="24" name="Picture 23" descr="eff_rel_calculated.eps"/>
          <p:cNvPicPr>
            <a:picLocks noChangeAspect="1"/>
          </p:cNvPicPr>
          <p:nvPr/>
        </p:nvPicPr>
        <p:blipFill rotWithShape="1"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6446" t="3512" r="7363"/>
          <a:stretch/>
        </p:blipFill>
        <p:spPr>
          <a:xfrm>
            <a:off x="7258891" y="4477538"/>
            <a:ext cx="4092638" cy="2426515"/>
          </a:xfrm>
          <a:prstGeom prst="rect">
            <a:avLst/>
          </a:prstGeom>
        </p:spPr>
      </p:pic>
      <p:sp>
        <p:nvSpPr>
          <p:cNvPr id="25" name="TextBox 24"/>
          <p:cNvSpPr txBox="1"/>
          <p:nvPr/>
        </p:nvSpPr>
        <p:spPr>
          <a:xfrm>
            <a:off x="6824371" y="1615216"/>
            <a:ext cx="4045893" cy="286232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285750" indent="-285750">
              <a:buFont typeface="Arial"/>
              <a:buChar char="•"/>
            </a:pPr>
            <a:r>
              <a:rPr lang="en-US" sz="2000" dirty="0" smtClean="0"/>
              <a:t>Counts Relative to He3 counts</a:t>
            </a:r>
          </a:p>
          <a:p>
            <a:pPr marL="285750" indent="-285750">
              <a:buFont typeface="Arial"/>
              <a:buChar char="•"/>
            </a:pPr>
            <a:endParaRPr lang="en-US" sz="2000" dirty="0" smtClean="0"/>
          </a:p>
          <a:p>
            <a:pPr marL="285750" indent="-285750">
              <a:buFont typeface="Arial"/>
              <a:buChar char="•"/>
            </a:pPr>
            <a:r>
              <a:rPr lang="en-US" sz="2000" dirty="0" smtClean="0"/>
              <a:t>Agreement between HR and HF </a:t>
            </a:r>
          </a:p>
          <a:p>
            <a:pPr marL="285750" indent="-285750">
              <a:buFont typeface="Arial"/>
              <a:buChar char="•"/>
            </a:pPr>
            <a:endParaRPr lang="en-US" sz="2000" dirty="0" smtClean="0"/>
          </a:p>
          <a:p>
            <a:pPr marL="285750" indent="-285750">
              <a:buFont typeface="Arial"/>
              <a:buChar char="•"/>
            </a:pPr>
            <a:r>
              <a:rPr lang="en-US" sz="2000" dirty="0" smtClean="0"/>
              <a:t>Drop from 2 to 12meV, due to different chopper settings. </a:t>
            </a:r>
          </a:p>
          <a:p>
            <a:pPr marL="285750" indent="-285750">
              <a:buFont typeface="Arial"/>
              <a:buChar char="•"/>
            </a:pPr>
            <a:endParaRPr lang="en-US" sz="2000" dirty="0" smtClean="0"/>
          </a:p>
          <a:p>
            <a:pPr marL="285750" indent="-285750">
              <a:buFont typeface="Arial"/>
              <a:buChar char="•"/>
            </a:pPr>
            <a:r>
              <a:rPr lang="en-US" sz="2000" dirty="0" smtClean="0"/>
              <a:t>Agreement with expected for 14 to 3000 </a:t>
            </a:r>
            <a:r>
              <a:rPr lang="en-US" sz="2000" dirty="0" err="1" smtClean="0"/>
              <a:t>meV</a:t>
            </a:r>
            <a:endParaRPr lang="en-US" sz="2000" dirty="0" smtClean="0"/>
          </a:p>
        </p:txBody>
      </p:sp>
      <p:sp>
        <p:nvSpPr>
          <p:cNvPr id="26" name="Rectangle 25"/>
          <p:cNvSpPr/>
          <p:nvPr/>
        </p:nvSpPr>
        <p:spPr>
          <a:xfrm>
            <a:off x="846284" y="3221061"/>
            <a:ext cx="1260919" cy="3753100"/>
          </a:xfrm>
          <a:prstGeom prst="rect">
            <a:avLst/>
          </a:prstGeom>
          <a:solidFill>
            <a:schemeClr val="tx2">
              <a:lumMod val="75000"/>
              <a:alpha val="29000"/>
            </a:schemeClr>
          </a:solidFill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pic>
        <p:nvPicPr>
          <p:cNvPr id="27" name="Picture 26" descr="Van__3x3_High_Resolution_Calibration_80.0_meV_background_subtracted.pdf"/>
          <p:cNvPicPr>
            <a:picLocks noChangeAspect="1"/>
          </p:cNvPicPr>
          <p:nvPr/>
        </p:nvPicPr>
        <p:blipFill rotWithShape="1"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39227" t="15038" r="27003" b="46298"/>
          <a:stretch/>
        </p:blipFill>
        <p:spPr>
          <a:xfrm>
            <a:off x="4535833" y="1360902"/>
            <a:ext cx="2246791" cy="2168128"/>
          </a:xfrm>
          <a:prstGeom prst="rect">
            <a:avLst/>
          </a:prstGeom>
        </p:spPr>
      </p:pic>
      <p:sp>
        <p:nvSpPr>
          <p:cNvPr id="28" name="Trapezoid 27"/>
          <p:cNvSpPr/>
          <p:nvPr/>
        </p:nvSpPr>
        <p:spPr>
          <a:xfrm rot="172876">
            <a:off x="5437217" y="1570405"/>
            <a:ext cx="361372" cy="1084065"/>
          </a:xfrm>
          <a:prstGeom prst="trapezoid">
            <a:avLst>
              <a:gd name="adj" fmla="val 41429"/>
            </a:avLst>
          </a:prstGeom>
          <a:pattFill prst="ltUpDiag">
            <a:fgClr>
              <a:schemeClr val="accent2"/>
            </a:fgClr>
            <a:bgClr>
              <a:prstClr val="white"/>
            </a:bgClr>
          </a:pattFill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32" name="TextBox 31"/>
          <p:cNvSpPr txBox="1"/>
          <p:nvPr/>
        </p:nvSpPr>
        <p:spPr>
          <a:xfrm>
            <a:off x="8631562" y="5539331"/>
            <a:ext cx="2662598" cy="58477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600" dirty="0"/>
              <a:t>Efficiency for 0.76 to 80 </a:t>
            </a:r>
            <a:r>
              <a:rPr lang="en-US" sz="1600" dirty="0" err="1"/>
              <a:t>meV</a:t>
            </a:r>
            <a:r>
              <a:rPr lang="en-US" sz="1600" dirty="0"/>
              <a:t> measured previously on CNCS  </a:t>
            </a:r>
          </a:p>
        </p:txBody>
      </p:sp>
      <p:sp>
        <p:nvSpPr>
          <p:cNvPr id="33" name="TextBox 32"/>
          <p:cNvSpPr txBox="1"/>
          <p:nvPr/>
        </p:nvSpPr>
        <p:spPr>
          <a:xfrm>
            <a:off x="3315217" y="5514215"/>
            <a:ext cx="1672253" cy="40011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000" b="1" dirty="0" smtClean="0">
                <a:solidFill>
                  <a:schemeClr val="accent2"/>
                </a:solidFill>
              </a:rPr>
              <a:t>PRELIMINARY</a:t>
            </a:r>
            <a:endParaRPr lang="en-US" sz="2000" b="1" dirty="0">
              <a:solidFill>
                <a:schemeClr val="accent2"/>
              </a:solidFill>
            </a:endParaRPr>
          </a:p>
        </p:txBody>
      </p:sp>
      <p:pic>
        <p:nvPicPr>
          <p:cNvPr id="34" name="Picture 33" descr="logo_green.png"/>
          <p:cNvPicPr>
            <a:picLocks noChangeAspect="1"/>
          </p:cNvPicPr>
          <p:nvPr/>
        </p:nvPicPr>
        <p:blipFill rotWithShape="1"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10210" t="27698" r="10832" b="33892"/>
          <a:stretch/>
        </p:blipFill>
        <p:spPr>
          <a:xfrm>
            <a:off x="10506598" y="1143000"/>
            <a:ext cx="1691752" cy="482252"/>
          </a:xfrm>
          <a:prstGeom prst="rect">
            <a:avLst/>
          </a:prstGeom>
        </p:spPr>
      </p:pic>
      <p:pic>
        <p:nvPicPr>
          <p:cNvPr id="35" name="Picture 34"/>
          <p:cNvPicPr>
            <a:picLocks noChangeAspect="1"/>
          </p:cNvPicPr>
          <p:nvPr/>
        </p:nvPicPr>
        <p:blipFill>
          <a:blip r:embed="rId6"/>
          <a:stretch>
            <a:fillRect/>
          </a:stretch>
        </p:blipFill>
        <p:spPr>
          <a:xfrm>
            <a:off x="9110687" y="801497"/>
            <a:ext cx="1024508" cy="683005"/>
          </a:xfrm>
          <a:prstGeom prst="rect">
            <a:avLst/>
          </a:prstGeom>
        </p:spPr>
      </p:pic>
      <p:pic>
        <p:nvPicPr>
          <p:cNvPr id="36" name="Picture 35" descr="ILL-web-png.png"/>
          <p:cNvPicPr>
            <a:picLocks noChangeAspect="1"/>
          </p:cNvPicPr>
          <p:nvPr/>
        </p:nvPicPr>
        <p:blipFill>
          <a:blip r:embed="rId7" cstate="print"/>
          <a:stretch>
            <a:fillRect/>
          </a:stretch>
        </p:blipFill>
        <p:spPr>
          <a:xfrm>
            <a:off x="9305210" y="82602"/>
            <a:ext cx="611406" cy="577627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132601786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1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8" grpId="0" animBg="1"/>
      <p:bldP spid="32" grpId="0"/>
    </p:bldLst>
  </p:timing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5" name="Slide Number Placeholder 3"/>
          <p:cNvSpPr>
            <a:spLocks noGrp="1"/>
          </p:cNvSpPr>
          <p:nvPr>
            <p:ph type="sldNum" sz="quarter" idx="12"/>
          </p:nvPr>
        </p:nvSpPr>
        <p:spPr>
          <a:xfrm>
            <a:off x="9254515" y="6457954"/>
            <a:ext cx="2133600" cy="365125"/>
          </a:xfrm>
        </p:spPr>
        <p:txBody>
          <a:bodyPr/>
          <a:lstStyle/>
          <a:p>
            <a:fld id="{551115BC-487E-4422-894C-CB7CD3E79223}" type="slidenum">
              <a:rPr lang="sv-SE" smtClean="0">
                <a:solidFill>
                  <a:prstClr val="black">
                    <a:tint val="75000"/>
                  </a:prstClr>
                </a:solidFill>
                <a:latin typeface="Calibri"/>
              </a:rPr>
              <a:pPr/>
              <a:t>17</a:t>
            </a:fld>
            <a:endParaRPr lang="sv-SE">
              <a:solidFill>
                <a:prstClr val="black">
                  <a:tint val="75000"/>
                </a:prstClr>
              </a:solidFill>
              <a:latin typeface="Calibri"/>
            </a:endParaRPr>
          </a:p>
        </p:txBody>
      </p:sp>
      <p:sp>
        <p:nvSpPr>
          <p:cNvPr id="16" name="Title 1"/>
          <p:cNvSpPr>
            <a:spLocks noGrp="1"/>
          </p:cNvSpPr>
          <p:nvPr>
            <p:ph type="title"/>
          </p:nvPr>
        </p:nvSpPr>
        <p:spPr>
          <a:xfrm>
            <a:off x="457200" y="0"/>
            <a:ext cx="7139136" cy="1143000"/>
          </a:xfrm>
        </p:spPr>
        <p:txBody>
          <a:bodyPr/>
          <a:lstStyle/>
          <a:p>
            <a:r>
              <a:rPr lang="en-US" dirty="0" smtClean="0"/>
              <a:t>Count rate </a:t>
            </a:r>
            <a:endParaRPr lang="en-US" dirty="0"/>
          </a:p>
        </p:txBody>
      </p:sp>
      <p:pic>
        <p:nvPicPr>
          <p:cNvPr id="17" name="Picture 16" descr="9. ToF Histogram&#10;Data set: ['mvmelst_1813_SiCry_White33meV.zip'] Range: [0, 16666]Number of bins: 1000.pdf"/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8062036" y="3973262"/>
            <a:ext cx="3783281" cy="2986340"/>
          </a:xfrm>
          <a:prstGeom prst="rect">
            <a:avLst/>
          </a:prstGeom>
        </p:spPr>
      </p:pic>
      <p:sp>
        <p:nvSpPr>
          <p:cNvPr id="19" name="TextBox 18"/>
          <p:cNvSpPr txBox="1"/>
          <p:nvPr/>
        </p:nvSpPr>
        <p:spPr>
          <a:xfrm>
            <a:off x="8458483" y="1726493"/>
            <a:ext cx="3735598" cy="230832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800" dirty="0" smtClean="0"/>
              <a:t>Rate on a </a:t>
            </a:r>
            <a:r>
              <a:rPr lang="en-US" sz="1800" dirty="0" err="1" smtClean="0"/>
              <a:t>ToF</a:t>
            </a:r>
            <a:r>
              <a:rPr lang="en-US" sz="1800" dirty="0" smtClean="0"/>
              <a:t> instrument not constant</a:t>
            </a:r>
          </a:p>
          <a:p>
            <a:r>
              <a:rPr lang="en-US" sz="1800" dirty="0" smtClean="0"/>
              <a:t>Large peaks in position and space</a:t>
            </a:r>
          </a:p>
          <a:p>
            <a:endParaRPr lang="en-US" sz="1800" dirty="0"/>
          </a:p>
          <a:p>
            <a:r>
              <a:rPr lang="en-US" sz="1800" dirty="0" smtClean="0"/>
              <a:t>Bragg reflections </a:t>
            </a:r>
            <a:r>
              <a:rPr lang="en-US" sz="1800" dirty="0" smtClean="0">
                <a:sym typeface="Wingdings"/>
              </a:rPr>
              <a:t> highest localized rate</a:t>
            </a:r>
          </a:p>
          <a:p>
            <a:r>
              <a:rPr lang="en-US" sz="1800" dirty="0" smtClean="0">
                <a:sym typeface="Wingdings"/>
              </a:rPr>
              <a:t>Powder line  large rate over large area</a:t>
            </a:r>
            <a:endParaRPr lang="en-US" sz="1800" dirty="0"/>
          </a:p>
        </p:txBody>
      </p:sp>
      <p:cxnSp>
        <p:nvCxnSpPr>
          <p:cNvPr id="23" name="Straight Arrow Connector 22"/>
          <p:cNvCxnSpPr/>
          <p:nvPr/>
        </p:nvCxnSpPr>
        <p:spPr>
          <a:xfrm flipV="1">
            <a:off x="3320133" y="5799830"/>
            <a:ext cx="1395116" cy="1159772"/>
          </a:xfrm>
          <a:prstGeom prst="straightConnector1">
            <a:avLst/>
          </a:prstGeom>
          <a:ln w="101600" cmpd="dbl">
            <a:solidFill>
              <a:schemeClr val="accent2"/>
            </a:solidFill>
            <a:headEnd type="none"/>
            <a:tailEnd type="triangle" w="sm" len="sm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24" name="Straight Arrow Connector 23"/>
          <p:cNvCxnSpPr/>
          <p:nvPr/>
        </p:nvCxnSpPr>
        <p:spPr>
          <a:xfrm flipV="1">
            <a:off x="3320133" y="5531038"/>
            <a:ext cx="1395116" cy="1134164"/>
          </a:xfrm>
          <a:prstGeom prst="straightConnector1">
            <a:avLst/>
          </a:prstGeom>
          <a:ln w="101600" cmpd="dbl">
            <a:solidFill>
              <a:schemeClr val="accent2"/>
            </a:solidFill>
            <a:headEnd type="none"/>
            <a:tailEnd type="triangle" w="sm" len="sm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25" name="TextBox 14"/>
          <p:cNvSpPr txBox="1">
            <a:spLocks noChangeArrowheads="1"/>
          </p:cNvSpPr>
          <p:nvPr/>
        </p:nvSpPr>
        <p:spPr bwMode="auto">
          <a:xfrm>
            <a:off x="3198599" y="5882871"/>
            <a:ext cx="352723" cy="43425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lIns="64291" tIns="32146" rIns="64291" bIns="32146">
            <a:spAutoFit/>
          </a:bodyPr>
          <a:lstStyle>
            <a:lvl1pPr eaLnBrk="0" hangingPunct="0">
              <a:defRPr sz="4200">
                <a:solidFill>
                  <a:srgbClr val="000000"/>
                </a:solidFill>
                <a:latin typeface="Gill Sans" charset="0"/>
                <a:ea typeface="ヒラギノ角ゴ ProN W3" charset="0"/>
                <a:cs typeface="ヒラギノ角ゴ ProN W3" charset="0"/>
                <a:sym typeface="Gill Sans" charset="0"/>
              </a:defRPr>
            </a:lvl1pPr>
            <a:lvl2pPr marL="742950" indent="-285750" eaLnBrk="0" hangingPunct="0">
              <a:defRPr sz="4200">
                <a:solidFill>
                  <a:srgbClr val="000000"/>
                </a:solidFill>
                <a:latin typeface="Gill Sans" charset="0"/>
                <a:ea typeface="ヒラギノ角ゴ ProN W3" charset="0"/>
                <a:cs typeface="ヒラギノ角ゴ ProN W3" charset="0"/>
                <a:sym typeface="Gill Sans" charset="0"/>
              </a:defRPr>
            </a:lvl2pPr>
            <a:lvl3pPr marL="1143000" indent="-228600" eaLnBrk="0" hangingPunct="0">
              <a:defRPr sz="4200">
                <a:solidFill>
                  <a:srgbClr val="000000"/>
                </a:solidFill>
                <a:latin typeface="Gill Sans" charset="0"/>
                <a:ea typeface="ヒラギノ角ゴ ProN W3" charset="0"/>
                <a:cs typeface="ヒラギノ角ゴ ProN W3" charset="0"/>
                <a:sym typeface="Gill Sans" charset="0"/>
              </a:defRPr>
            </a:lvl3pPr>
            <a:lvl4pPr marL="1600200" indent="-228600" eaLnBrk="0" hangingPunct="0">
              <a:defRPr sz="4200">
                <a:solidFill>
                  <a:srgbClr val="000000"/>
                </a:solidFill>
                <a:latin typeface="Gill Sans" charset="0"/>
                <a:ea typeface="ヒラギノ角ゴ ProN W3" charset="0"/>
                <a:cs typeface="ヒラギノ角ゴ ProN W3" charset="0"/>
                <a:sym typeface="Gill Sans" charset="0"/>
              </a:defRPr>
            </a:lvl4pPr>
            <a:lvl5pPr marL="2057400" indent="-228600" eaLnBrk="0" hangingPunct="0">
              <a:defRPr sz="4200">
                <a:solidFill>
                  <a:srgbClr val="000000"/>
                </a:solidFill>
                <a:latin typeface="Gill Sans" charset="0"/>
                <a:ea typeface="ヒラギノ角ゴ ProN W3" charset="0"/>
                <a:cs typeface="ヒラギノ角ゴ ProN W3" charset="0"/>
                <a:sym typeface="Gill Sans" charset="0"/>
              </a:defRPr>
            </a:lvl5pPr>
            <a:lvl6pPr marL="2514600" indent="-228600" algn="ctr" eaLnBrk="0" fontAlgn="base" hangingPunct="0">
              <a:spcBef>
                <a:spcPct val="0"/>
              </a:spcBef>
              <a:spcAft>
                <a:spcPct val="0"/>
              </a:spcAft>
              <a:defRPr sz="4200">
                <a:solidFill>
                  <a:srgbClr val="000000"/>
                </a:solidFill>
                <a:latin typeface="Gill Sans" charset="0"/>
                <a:ea typeface="ヒラギノ角ゴ ProN W3" charset="0"/>
                <a:cs typeface="ヒラギノ角ゴ ProN W3" charset="0"/>
                <a:sym typeface="Gill Sans" charset="0"/>
              </a:defRPr>
            </a:lvl6pPr>
            <a:lvl7pPr marL="2971800" indent="-228600" algn="ctr" eaLnBrk="0" fontAlgn="base" hangingPunct="0">
              <a:spcBef>
                <a:spcPct val="0"/>
              </a:spcBef>
              <a:spcAft>
                <a:spcPct val="0"/>
              </a:spcAft>
              <a:defRPr sz="4200">
                <a:solidFill>
                  <a:srgbClr val="000000"/>
                </a:solidFill>
                <a:latin typeface="Gill Sans" charset="0"/>
                <a:ea typeface="ヒラギノ角ゴ ProN W3" charset="0"/>
                <a:cs typeface="ヒラギノ角ゴ ProN W3" charset="0"/>
                <a:sym typeface="Gill Sans" charset="0"/>
              </a:defRPr>
            </a:lvl7pPr>
            <a:lvl8pPr marL="3429000" indent="-228600" algn="ctr" eaLnBrk="0" fontAlgn="base" hangingPunct="0">
              <a:spcBef>
                <a:spcPct val="0"/>
              </a:spcBef>
              <a:spcAft>
                <a:spcPct val="0"/>
              </a:spcAft>
              <a:defRPr sz="4200">
                <a:solidFill>
                  <a:srgbClr val="000000"/>
                </a:solidFill>
                <a:latin typeface="Gill Sans" charset="0"/>
                <a:ea typeface="ヒラギノ角ゴ ProN W3" charset="0"/>
                <a:cs typeface="ヒラギノ角ゴ ProN W3" charset="0"/>
                <a:sym typeface="Gill Sans" charset="0"/>
              </a:defRPr>
            </a:lvl8pPr>
            <a:lvl9pPr marL="3886200" indent="-228600" algn="ctr" eaLnBrk="0" fontAlgn="base" hangingPunct="0">
              <a:spcBef>
                <a:spcPct val="0"/>
              </a:spcBef>
              <a:spcAft>
                <a:spcPct val="0"/>
              </a:spcAft>
              <a:defRPr sz="4200">
                <a:solidFill>
                  <a:srgbClr val="000000"/>
                </a:solidFill>
                <a:latin typeface="Gill Sans" charset="0"/>
                <a:ea typeface="ヒラギノ角ゴ ProN W3" charset="0"/>
                <a:cs typeface="ヒラギノ角ゴ ProN W3" charset="0"/>
                <a:sym typeface="Gill Sans" charset="0"/>
              </a:defRPr>
            </a:lvl9pPr>
          </a:lstStyle>
          <a:p>
            <a:pPr defTabSz="914400" eaLnBrk="1" hangingPunct="1"/>
            <a:r>
              <a:rPr lang="en-US" sz="2400" dirty="0">
                <a:solidFill>
                  <a:srgbClr val="C0504D"/>
                </a:solidFill>
              </a:rPr>
              <a:t>n</a:t>
            </a:r>
          </a:p>
        </p:txBody>
      </p:sp>
      <p:sp>
        <p:nvSpPr>
          <p:cNvPr id="26" name="TextBox 25"/>
          <p:cNvSpPr txBox="1"/>
          <p:nvPr/>
        </p:nvSpPr>
        <p:spPr>
          <a:xfrm>
            <a:off x="7637066" y="5499654"/>
            <a:ext cx="1672253" cy="40011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000" b="1" dirty="0" smtClean="0">
                <a:solidFill>
                  <a:schemeClr val="accent2"/>
                </a:solidFill>
              </a:rPr>
              <a:t>PRELIMINARY</a:t>
            </a:r>
            <a:endParaRPr lang="en-US" sz="2000" b="1" dirty="0">
              <a:solidFill>
                <a:schemeClr val="accent2"/>
              </a:solidFill>
            </a:endParaRPr>
          </a:p>
        </p:txBody>
      </p:sp>
      <p:pic>
        <p:nvPicPr>
          <p:cNvPr id="27" name="Picture 26" descr="logo_green.png"/>
          <p:cNvPicPr>
            <a:picLocks noChangeAspect="1"/>
          </p:cNvPicPr>
          <p:nvPr/>
        </p:nvPicPr>
        <p:blipFill rotWithShape="1"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10210" t="27698" r="10832" b="33892"/>
          <a:stretch/>
        </p:blipFill>
        <p:spPr>
          <a:xfrm>
            <a:off x="10506598" y="1143000"/>
            <a:ext cx="1691752" cy="482252"/>
          </a:xfrm>
          <a:prstGeom prst="rect">
            <a:avLst/>
          </a:prstGeom>
        </p:spPr>
      </p:pic>
      <p:pic>
        <p:nvPicPr>
          <p:cNvPr id="28" name="Picture 27"/>
          <p:cNvPicPr>
            <a:picLocks noChangeAspect="1"/>
          </p:cNvPicPr>
          <p:nvPr/>
        </p:nvPicPr>
        <p:blipFill>
          <a:blip r:embed="rId6"/>
          <a:stretch>
            <a:fillRect/>
          </a:stretch>
        </p:blipFill>
        <p:spPr>
          <a:xfrm>
            <a:off x="9110687" y="801497"/>
            <a:ext cx="1024508" cy="683005"/>
          </a:xfrm>
          <a:prstGeom prst="rect">
            <a:avLst/>
          </a:prstGeom>
        </p:spPr>
      </p:pic>
      <p:pic>
        <p:nvPicPr>
          <p:cNvPr id="29" name="Picture 28" descr="ILL-web-png.png"/>
          <p:cNvPicPr>
            <a:picLocks noChangeAspect="1"/>
          </p:cNvPicPr>
          <p:nvPr/>
        </p:nvPicPr>
        <p:blipFill>
          <a:blip r:embed="rId7" cstate="print"/>
          <a:stretch>
            <a:fillRect/>
          </a:stretch>
        </p:blipFill>
        <p:spPr>
          <a:xfrm>
            <a:off x="9305210" y="82602"/>
            <a:ext cx="611406" cy="577627"/>
          </a:xfrm>
          <a:prstGeom prst="rect">
            <a:avLst/>
          </a:prstGeom>
        </p:spPr>
      </p:pic>
      <p:pic>
        <p:nvPicPr>
          <p:cNvPr id="30" name="ToF_sweep_White_beam_on_US.mp4">
            <a:hlinkClick r:id="" action="ppaction://media"/>
          </p:cNvPr>
          <p:cNvPicPr>
            <a:picLocks noChangeAspect="1"/>
          </p:cNvPicPr>
          <p:nvPr>
            <a:vide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8"/>
          <a:stretch>
            <a:fillRect/>
          </a:stretch>
        </p:blipFill>
        <p:spPr>
          <a:xfrm>
            <a:off x="88018" y="1497118"/>
            <a:ext cx="8236713" cy="3801065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132601786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  <p:seq concurrent="1" nextAc="seek">
              <p:cTn id="9" restart="whenNotActive" fill="hold" evtFilter="cancelBubble" nodeType="interactiveSeq">
                <p:stCondLst>
                  <p:cond evt="onClick" delay="0">
                    <p:tgtEl>
                      <p:spTgt spid="30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10" fill="hold">
                      <p:stCondLst>
                        <p:cond delay="0"/>
                      </p:stCondLst>
                      <p:childTnLst>
                        <p:par>
                          <p:cTn id="11" fill="hold">
                            <p:stCondLst>
                              <p:cond delay="0"/>
                            </p:stCondLst>
                            <p:childTnLst>
                              <p:par>
                                <p:cTn id="12" presetID="2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togglePause">
                                      <p:cBhvr>
                                        <p:cTn id="13" dur="1" fill="hold"/>
                                        <p:tgtEl>
                                          <p:spTgt spid="30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30"/>
                  </p:tgtEl>
                </p:cond>
              </p:nextCondLst>
            </p:seq>
            <p:video>
              <p:cMediaNode vol="80000">
                <p:cTn id="14" fill="hold" display="0">
                  <p:stCondLst>
                    <p:cond delay="indefinite"/>
                  </p:stCondLst>
                </p:cTn>
                <p:tgtEl>
                  <p:spTgt spid="30"/>
                </p:tgtEl>
              </p:cMediaNode>
            </p:video>
          </p:childTnLst>
        </p:cTn>
      </p:par>
    </p:tnLst>
    <p:bldLst>
      <p:bldP spid="26" grpId="0"/>
    </p:bldLst>
  </p:timing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4" name="Slide Number Placeholder 3"/>
          <p:cNvSpPr>
            <a:spLocks noGrp="1"/>
          </p:cNvSpPr>
          <p:nvPr>
            <p:ph type="sldNum" sz="quarter" idx="12"/>
          </p:nvPr>
        </p:nvSpPr>
        <p:spPr>
          <a:xfrm>
            <a:off x="10063534" y="6571131"/>
            <a:ext cx="1339250" cy="288652"/>
          </a:xfrm>
        </p:spPr>
        <p:txBody>
          <a:bodyPr/>
          <a:lstStyle/>
          <a:p>
            <a:fld id="{551115BC-487E-4422-894C-CB7CD3E79223}" type="slidenum">
              <a:rPr lang="sv-SE" smtClean="0">
                <a:solidFill>
                  <a:prstClr val="black">
                    <a:tint val="75000"/>
                  </a:prstClr>
                </a:solidFill>
                <a:latin typeface="Calibri"/>
              </a:rPr>
              <a:pPr/>
              <a:t>18</a:t>
            </a:fld>
            <a:endParaRPr lang="sv-SE">
              <a:solidFill>
                <a:prstClr val="black">
                  <a:tint val="75000"/>
                </a:prstClr>
              </a:solidFill>
              <a:latin typeface="Calibri"/>
            </a:endParaRPr>
          </a:p>
        </p:txBody>
      </p:sp>
      <p:sp>
        <p:nvSpPr>
          <p:cNvPr id="15" name="Title 1"/>
          <p:cNvSpPr>
            <a:spLocks noGrp="1"/>
          </p:cNvSpPr>
          <p:nvPr>
            <p:ph type="title"/>
          </p:nvPr>
        </p:nvSpPr>
        <p:spPr>
          <a:xfrm>
            <a:off x="457200" y="0"/>
            <a:ext cx="7139136" cy="1143000"/>
          </a:xfrm>
        </p:spPr>
        <p:txBody>
          <a:bodyPr/>
          <a:lstStyle/>
          <a:p>
            <a:r>
              <a:rPr lang="en-US" dirty="0" smtClean="0"/>
              <a:t>Background</a:t>
            </a:r>
            <a:endParaRPr lang="en-US" dirty="0"/>
          </a:p>
        </p:txBody>
      </p:sp>
      <p:pic>
        <p:nvPicPr>
          <p:cNvPr id="17" name="Picture 16" descr="Van__3x3_High_Resolution_Calibration_80.0_meV.pdf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57200" y="2033276"/>
            <a:ext cx="5565868" cy="4759220"/>
          </a:xfrm>
          <a:prstGeom prst="rect">
            <a:avLst/>
          </a:prstGeom>
        </p:spPr>
      </p:pic>
      <p:pic>
        <p:nvPicPr>
          <p:cNvPr id="18" name="Picture 17" descr="Van__3x3_High_Resolution_Calibration_80.0_meV_background_subtracted.pdf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250492" y="1819831"/>
            <a:ext cx="5609491" cy="4972666"/>
          </a:xfrm>
          <a:prstGeom prst="rect">
            <a:avLst/>
          </a:prstGeom>
        </p:spPr>
      </p:pic>
      <p:pic>
        <p:nvPicPr>
          <p:cNvPr id="23" name="Picture 22" descr="logo_green.png"/>
          <p:cNvPicPr>
            <a:picLocks noChangeAspect="1"/>
          </p:cNvPicPr>
          <p:nvPr/>
        </p:nvPicPr>
        <p:blipFill rotWithShape="1"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10210" t="27698" r="10832" b="33892"/>
          <a:stretch/>
        </p:blipFill>
        <p:spPr>
          <a:xfrm>
            <a:off x="10506598" y="1143000"/>
            <a:ext cx="1691752" cy="482252"/>
          </a:xfrm>
          <a:prstGeom prst="rect">
            <a:avLst/>
          </a:prstGeom>
        </p:spPr>
      </p:pic>
      <p:pic>
        <p:nvPicPr>
          <p:cNvPr id="24" name="Picture 23"/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9110687" y="801497"/>
            <a:ext cx="1024508" cy="683005"/>
          </a:xfrm>
          <a:prstGeom prst="rect">
            <a:avLst/>
          </a:prstGeom>
        </p:spPr>
      </p:pic>
      <p:pic>
        <p:nvPicPr>
          <p:cNvPr id="25" name="Picture 24" descr="ILL-web-png.png"/>
          <p:cNvPicPr>
            <a:picLocks noChangeAspect="1"/>
          </p:cNvPicPr>
          <p:nvPr/>
        </p:nvPicPr>
        <p:blipFill>
          <a:blip r:embed="rId6" cstate="print"/>
          <a:stretch>
            <a:fillRect/>
          </a:stretch>
        </p:blipFill>
        <p:spPr>
          <a:xfrm>
            <a:off x="9305210" y="82602"/>
            <a:ext cx="611406" cy="577627"/>
          </a:xfrm>
          <a:prstGeom prst="rect">
            <a:avLst/>
          </a:prstGeom>
        </p:spPr>
      </p:pic>
      <p:sp>
        <p:nvSpPr>
          <p:cNvPr id="26" name="TextBox 25"/>
          <p:cNvSpPr txBox="1"/>
          <p:nvPr/>
        </p:nvSpPr>
        <p:spPr>
          <a:xfrm>
            <a:off x="5527376" y="3824610"/>
            <a:ext cx="1672253" cy="40011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000" b="1" dirty="0" smtClean="0">
                <a:solidFill>
                  <a:schemeClr val="accent2"/>
                </a:solidFill>
              </a:rPr>
              <a:t>PRELIMINARY</a:t>
            </a:r>
            <a:endParaRPr lang="en-US" sz="2000" b="1" dirty="0">
              <a:solidFill>
                <a:schemeClr val="accent2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4132601786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" name="Title 1"/>
          <p:cNvSpPr>
            <a:spLocks noGrp="1"/>
          </p:cNvSpPr>
          <p:nvPr>
            <p:ph type="title"/>
          </p:nvPr>
        </p:nvSpPr>
        <p:spPr>
          <a:xfrm>
            <a:off x="457200" y="0"/>
            <a:ext cx="7139136" cy="1143000"/>
          </a:xfrm>
        </p:spPr>
        <p:txBody>
          <a:bodyPr/>
          <a:lstStyle/>
          <a:p>
            <a:r>
              <a:rPr lang="en-US" dirty="0" smtClean="0"/>
              <a:t>Outlook – </a:t>
            </a:r>
            <a:r>
              <a:rPr lang="en-US" dirty="0"/>
              <a:t>f</a:t>
            </a:r>
            <a:r>
              <a:rPr lang="en-US" dirty="0" smtClean="0"/>
              <a:t>urther results</a:t>
            </a:r>
            <a:endParaRPr lang="en-US" dirty="0"/>
          </a:p>
        </p:txBody>
      </p:sp>
      <p:sp>
        <p:nvSpPr>
          <p:cNvPr id="13" name="TextBox 12"/>
          <p:cNvSpPr txBox="1"/>
          <p:nvPr/>
        </p:nvSpPr>
        <p:spPr>
          <a:xfrm>
            <a:off x="782691" y="1596671"/>
            <a:ext cx="5843767" cy="3847207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000" dirty="0" smtClean="0"/>
              <a:t>Verification of efficiency </a:t>
            </a:r>
          </a:p>
          <a:p>
            <a:endParaRPr lang="en-US" sz="2000" dirty="0" smtClean="0"/>
          </a:p>
          <a:p>
            <a:r>
              <a:rPr lang="en-US" sz="2000" dirty="0" smtClean="0"/>
              <a:t>Rate analysis – high instantaneous rate, high local rate</a:t>
            </a:r>
          </a:p>
          <a:p>
            <a:endParaRPr lang="en-US" sz="2000" dirty="0" smtClean="0"/>
          </a:p>
          <a:p>
            <a:r>
              <a:rPr lang="en-US" sz="2000" dirty="0" smtClean="0"/>
              <a:t>Prompt peak, fast neutron events</a:t>
            </a:r>
          </a:p>
          <a:p>
            <a:endParaRPr lang="en-US" sz="2000" dirty="0" smtClean="0"/>
          </a:p>
          <a:p>
            <a:r>
              <a:rPr lang="en-US" sz="2000" dirty="0" smtClean="0"/>
              <a:t>Water – </a:t>
            </a:r>
            <a:r>
              <a:rPr lang="en-US" sz="2000" dirty="0" err="1" smtClean="0"/>
              <a:t>quasielastic</a:t>
            </a:r>
            <a:r>
              <a:rPr lang="en-US" sz="2000" dirty="0" smtClean="0"/>
              <a:t> scattering</a:t>
            </a:r>
          </a:p>
          <a:p>
            <a:endParaRPr lang="en-US" sz="2000" dirty="0" smtClean="0"/>
          </a:p>
          <a:p>
            <a:r>
              <a:rPr lang="en-US" sz="2000" dirty="0" smtClean="0"/>
              <a:t>Detailed peak shape – effects of scattering</a:t>
            </a:r>
          </a:p>
          <a:p>
            <a:r>
              <a:rPr lang="en-US" sz="2000" dirty="0" smtClean="0"/>
              <a:t>		</a:t>
            </a:r>
          </a:p>
          <a:p>
            <a:r>
              <a:rPr lang="en-US" sz="2000" dirty="0" smtClean="0"/>
              <a:t>Comparison of the 3 detectors</a:t>
            </a:r>
          </a:p>
          <a:p>
            <a:r>
              <a:rPr lang="en-US" sz="2000" dirty="0" smtClean="0"/>
              <a:t>		</a:t>
            </a:r>
            <a:r>
              <a:rPr lang="en-US" sz="2000" dirty="0" smtClean="0">
                <a:sym typeface="Wingdings"/>
              </a:rPr>
              <a:t> scattering, background, efficiency</a:t>
            </a:r>
            <a:endParaRPr lang="en-US" sz="2000" dirty="0"/>
          </a:p>
        </p:txBody>
      </p:sp>
      <p:pic>
        <p:nvPicPr>
          <p:cNvPr id="14" name="Picture 13" descr="Van__3x3_High_Resolution_Calibration_25.0_meV_background_subtracted.pdf"/>
          <p:cNvPicPr>
            <a:picLocks noChangeAspect="1"/>
          </p:cNvPicPr>
          <p:nvPr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39591" t="15433" r="33505" b="28992"/>
          <a:stretch/>
        </p:blipFill>
        <p:spPr>
          <a:xfrm>
            <a:off x="6776312" y="3237595"/>
            <a:ext cx="1414513" cy="2498511"/>
          </a:xfrm>
          <a:prstGeom prst="rect">
            <a:avLst/>
          </a:prstGeom>
        </p:spPr>
      </p:pic>
      <p:sp>
        <p:nvSpPr>
          <p:cNvPr id="15" name="Oval 14"/>
          <p:cNvSpPr/>
          <p:nvPr/>
        </p:nvSpPr>
        <p:spPr>
          <a:xfrm>
            <a:off x="7454206" y="4404253"/>
            <a:ext cx="877618" cy="1146012"/>
          </a:xfrm>
          <a:prstGeom prst="ellipse">
            <a:avLst/>
          </a:prstGeom>
          <a:solidFill>
            <a:schemeClr val="accent5">
              <a:lumMod val="60000"/>
              <a:lumOff val="40000"/>
              <a:alpha val="32000"/>
            </a:schemeClr>
          </a:solidFill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pic>
        <p:nvPicPr>
          <p:cNvPr id="19" name="Picture 18" descr="IMG_5912.JPG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5622830" y="5736106"/>
            <a:ext cx="1860739" cy="1240493"/>
          </a:xfrm>
          <a:prstGeom prst="rect">
            <a:avLst/>
          </a:prstGeom>
        </p:spPr>
      </p:pic>
      <p:pic>
        <p:nvPicPr>
          <p:cNvPr id="20" name="Picture 19" descr="IMG_6214.JPG"/>
          <p:cNvPicPr>
            <a:picLocks noChangeAspect="1"/>
          </p:cNvPicPr>
          <p:nvPr/>
        </p:nvPicPr>
        <p:blipFill rotWithShape="1"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14830" t="3910" r="9843" b="2571"/>
          <a:stretch/>
        </p:blipFill>
        <p:spPr>
          <a:xfrm>
            <a:off x="3704575" y="5736106"/>
            <a:ext cx="1778424" cy="1241943"/>
          </a:xfrm>
          <a:prstGeom prst="rect">
            <a:avLst/>
          </a:prstGeom>
        </p:spPr>
      </p:pic>
      <p:pic>
        <p:nvPicPr>
          <p:cNvPr id="22" name="Picture 21" descr="logo_green.png"/>
          <p:cNvPicPr>
            <a:picLocks noChangeAspect="1"/>
          </p:cNvPicPr>
          <p:nvPr/>
        </p:nvPicPr>
        <p:blipFill rotWithShape="1"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10210" t="27698" r="10832" b="33892"/>
          <a:stretch/>
        </p:blipFill>
        <p:spPr>
          <a:xfrm>
            <a:off x="10506598" y="1143000"/>
            <a:ext cx="1691752" cy="482252"/>
          </a:xfrm>
          <a:prstGeom prst="rect">
            <a:avLst/>
          </a:prstGeom>
        </p:spPr>
      </p:pic>
      <p:pic>
        <p:nvPicPr>
          <p:cNvPr id="23" name="Picture 22"/>
          <p:cNvPicPr>
            <a:picLocks noChangeAspect="1"/>
          </p:cNvPicPr>
          <p:nvPr/>
        </p:nvPicPr>
        <p:blipFill>
          <a:blip r:embed="rId6"/>
          <a:stretch>
            <a:fillRect/>
          </a:stretch>
        </p:blipFill>
        <p:spPr>
          <a:xfrm>
            <a:off x="9110687" y="801497"/>
            <a:ext cx="1024508" cy="683005"/>
          </a:xfrm>
          <a:prstGeom prst="rect">
            <a:avLst/>
          </a:prstGeom>
        </p:spPr>
      </p:pic>
      <p:pic>
        <p:nvPicPr>
          <p:cNvPr id="24" name="Picture 23" descr="ILL-web-png.png"/>
          <p:cNvPicPr>
            <a:picLocks noChangeAspect="1"/>
          </p:cNvPicPr>
          <p:nvPr/>
        </p:nvPicPr>
        <p:blipFill>
          <a:blip r:embed="rId7" cstate="print"/>
          <a:stretch>
            <a:fillRect/>
          </a:stretch>
        </p:blipFill>
        <p:spPr>
          <a:xfrm>
            <a:off x="9305210" y="82602"/>
            <a:ext cx="611406" cy="577627"/>
          </a:xfrm>
          <a:prstGeom prst="rect">
            <a:avLst/>
          </a:prstGeom>
        </p:spPr>
      </p:pic>
      <p:pic>
        <p:nvPicPr>
          <p:cNvPr id="25" name="Picture 24"/>
          <p:cNvPicPr>
            <a:picLocks noChangeAspect="1"/>
          </p:cNvPicPr>
          <p:nvPr/>
        </p:nvPicPr>
        <p:blipFill>
          <a:blip r:embed="rId8"/>
          <a:stretch>
            <a:fillRect/>
          </a:stretch>
        </p:blipFill>
        <p:spPr>
          <a:xfrm>
            <a:off x="8248306" y="1596671"/>
            <a:ext cx="3336619" cy="2920439"/>
          </a:xfrm>
          <a:prstGeom prst="rect">
            <a:avLst/>
          </a:prstGeom>
        </p:spPr>
      </p:pic>
      <p:pic>
        <p:nvPicPr>
          <p:cNvPr id="26" name="Picture 25" descr="ToF_mvmelst_900_US_70meV_HF_filtered.pdf"/>
          <p:cNvPicPr>
            <a:picLocks noChangeAspect="1"/>
          </p:cNvPicPr>
          <p:nvPr/>
        </p:nvPicPr>
        <p:blipFill>
          <a:blip r:embed="rId9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8595560" y="4647990"/>
            <a:ext cx="2796481" cy="2303382"/>
          </a:xfrm>
          <a:prstGeom prst="rect">
            <a:avLst/>
          </a:prstGeom>
        </p:spPr>
      </p:pic>
      <p:sp>
        <p:nvSpPr>
          <p:cNvPr id="16" name="Oval 15"/>
          <p:cNvSpPr/>
          <p:nvPr/>
        </p:nvSpPr>
        <p:spPr>
          <a:xfrm>
            <a:off x="9532160" y="5676481"/>
            <a:ext cx="384456" cy="1146012"/>
          </a:xfrm>
          <a:prstGeom prst="ellipse">
            <a:avLst/>
          </a:prstGeom>
          <a:solidFill>
            <a:schemeClr val="accent5">
              <a:lumMod val="60000"/>
              <a:lumOff val="40000"/>
              <a:alpha val="32000"/>
            </a:schemeClr>
          </a:solidFill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7" name="Oval 16"/>
          <p:cNvSpPr/>
          <p:nvPr/>
        </p:nvSpPr>
        <p:spPr>
          <a:xfrm>
            <a:off x="8860026" y="5255875"/>
            <a:ext cx="384456" cy="1408106"/>
          </a:xfrm>
          <a:prstGeom prst="ellipse">
            <a:avLst/>
          </a:prstGeom>
          <a:solidFill>
            <a:schemeClr val="accent5">
              <a:lumMod val="60000"/>
              <a:lumOff val="40000"/>
              <a:alpha val="32000"/>
            </a:schemeClr>
          </a:solidFill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132601786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1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3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9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1" fill="hold">
                      <p:stCondLst>
                        <p:cond delay="indefinite"/>
                      </p:stCondLst>
                      <p:childTnLst>
                        <p:par>
                          <p:cTn id="22" fill="hold">
                            <p:stCondLst>
                              <p:cond delay="0"/>
                            </p:stCondLst>
                            <p:childTnLst>
                              <p:par>
                                <p:cTn id="2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5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5" grpId="0" animBg="1"/>
      <p:bldP spid="16" grpId="0" animBg="1"/>
      <p:bldP spid="17" grpId="0" animBg="1"/>
    </p:bldLst>
  </p:timing>
</p:sld>
</file>

<file path=ppt/slides/slide2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3" name="Title 1"/>
          <p:cNvSpPr>
            <a:spLocks noGrp="1"/>
          </p:cNvSpPr>
          <p:nvPr>
            <p:ph type="title"/>
          </p:nvPr>
        </p:nvSpPr>
        <p:spPr>
          <a:xfrm>
            <a:off x="457200" y="13813"/>
            <a:ext cx="7139136" cy="1143000"/>
          </a:xfrm>
        </p:spPr>
        <p:txBody>
          <a:bodyPr/>
          <a:lstStyle/>
          <a:p>
            <a:r>
              <a:rPr lang="en-US" dirty="0" smtClean="0"/>
              <a:t>CSPEC MG Detector</a:t>
            </a:r>
            <a:endParaRPr lang="en-US" dirty="0"/>
          </a:p>
        </p:txBody>
      </p:sp>
      <p:pic>
        <p:nvPicPr>
          <p:cNvPr id="14" name="Image 3"/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24727" y="4390376"/>
            <a:ext cx="2505231" cy="2616049"/>
          </a:xfrm>
          <a:prstGeom prst="rect">
            <a:avLst/>
          </a:prstGeom>
        </p:spPr>
      </p:pic>
      <p:pic>
        <p:nvPicPr>
          <p:cNvPr id="15" name="Image 9"/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802412" y="4370094"/>
            <a:ext cx="2494305" cy="2616049"/>
          </a:xfrm>
          <a:prstGeom prst="rect">
            <a:avLst/>
          </a:prstGeom>
        </p:spPr>
      </p:pic>
      <p:pic>
        <p:nvPicPr>
          <p:cNvPr id="16" name="Picture 15"/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8422519" y="282132"/>
            <a:ext cx="731795" cy="731795"/>
          </a:xfrm>
          <a:prstGeom prst="rect">
            <a:avLst/>
          </a:prstGeom>
        </p:spPr>
      </p:pic>
      <p:pic>
        <p:nvPicPr>
          <p:cNvPr id="17" name="Picture 16"/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9282144" y="272330"/>
            <a:ext cx="739252" cy="741599"/>
          </a:xfrm>
          <a:prstGeom prst="rect">
            <a:avLst/>
          </a:prstGeom>
        </p:spPr>
      </p:pic>
      <p:pic>
        <p:nvPicPr>
          <p:cNvPr id="18" name="Image 2"/>
          <p:cNvPicPr>
            <a:picLocks noChangeAspect="1"/>
          </p:cNvPicPr>
          <p:nvPr/>
        </p:nvPicPr>
        <p:blipFill>
          <a:blip r:embed="rId6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295225" y="2150319"/>
            <a:ext cx="2604204" cy="2196451"/>
          </a:xfrm>
          <a:prstGeom prst="rect">
            <a:avLst/>
          </a:prstGeom>
        </p:spPr>
      </p:pic>
      <p:cxnSp>
        <p:nvCxnSpPr>
          <p:cNvPr id="19" name="Straight Arrow Connector 18"/>
          <p:cNvCxnSpPr/>
          <p:nvPr/>
        </p:nvCxnSpPr>
        <p:spPr>
          <a:xfrm>
            <a:off x="4912891" y="1684481"/>
            <a:ext cx="0" cy="468895"/>
          </a:xfrm>
          <a:prstGeom prst="straightConnector1">
            <a:avLst/>
          </a:prstGeom>
          <a:ln w="38100" cmpd="dbl">
            <a:solidFill>
              <a:schemeClr val="accent2"/>
            </a:solidFill>
            <a:tailEnd type="arrow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20" name="Straight Arrow Connector 19"/>
          <p:cNvCxnSpPr/>
          <p:nvPr/>
        </p:nvCxnSpPr>
        <p:spPr>
          <a:xfrm>
            <a:off x="5597327" y="1681426"/>
            <a:ext cx="0" cy="468895"/>
          </a:xfrm>
          <a:prstGeom prst="straightConnector1">
            <a:avLst/>
          </a:prstGeom>
          <a:ln w="38100" cmpd="dbl">
            <a:solidFill>
              <a:schemeClr val="accent2"/>
            </a:solidFill>
            <a:tailEnd type="arrow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21" name="Straight Arrow Connector 20"/>
          <p:cNvCxnSpPr/>
          <p:nvPr/>
        </p:nvCxnSpPr>
        <p:spPr>
          <a:xfrm>
            <a:off x="6326464" y="1681426"/>
            <a:ext cx="0" cy="468895"/>
          </a:xfrm>
          <a:prstGeom prst="straightConnector1">
            <a:avLst/>
          </a:prstGeom>
          <a:ln w="38100" cmpd="dbl">
            <a:solidFill>
              <a:schemeClr val="accent2"/>
            </a:solidFill>
            <a:tailEnd type="arrow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22" name="TextBox 21"/>
          <p:cNvSpPr txBox="1"/>
          <p:nvPr/>
        </p:nvSpPr>
        <p:spPr>
          <a:xfrm>
            <a:off x="4713907" y="1344475"/>
            <a:ext cx="1158240" cy="40011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000" dirty="0" smtClean="0">
                <a:solidFill>
                  <a:schemeClr val="accent2"/>
                </a:solidFill>
              </a:rPr>
              <a:t>Neutrons</a:t>
            </a:r>
            <a:endParaRPr lang="en-US" sz="2000" dirty="0">
              <a:solidFill>
                <a:schemeClr val="accent2"/>
              </a:solidFill>
            </a:endParaRPr>
          </a:p>
        </p:txBody>
      </p:sp>
      <p:sp>
        <p:nvSpPr>
          <p:cNvPr id="23" name="TextBox 22"/>
          <p:cNvSpPr txBox="1"/>
          <p:nvPr/>
        </p:nvSpPr>
        <p:spPr>
          <a:xfrm>
            <a:off x="7531" y="1952703"/>
            <a:ext cx="3670028" cy="193899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342900" indent="-342900">
              <a:buFont typeface="Arial"/>
              <a:buChar char="•"/>
            </a:pPr>
            <a:r>
              <a:rPr lang="en-US" sz="2000" dirty="0" smtClean="0"/>
              <a:t>Detector height 3.5m </a:t>
            </a:r>
            <a:r>
              <a:rPr lang="en-US" sz="2000" dirty="0" smtClean="0">
                <a:sym typeface="Wingdings"/>
              </a:rPr>
              <a:t> </a:t>
            </a:r>
          </a:p>
          <a:p>
            <a:pPr lvl="1"/>
            <a:r>
              <a:rPr lang="en-US" sz="2000" dirty="0" smtClean="0">
                <a:sym typeface="Wingdings"/>
              </a:rPr>
              <a:t>140 grids/module</a:t>
            </a:r>
          </a:p>
          <a:p>
            <a:pPr marL="342900" indent="-342900">
              <a:buFont typeface="Arial"/>
              <a:buChar char="•"/>
            </a:pPr>
            <a:r>
              <a:rPr lang="en-US" sz="2000" dirty="0" smtClean="0">
                <a:sym typeface="Wingdings"/>
              </a:rPr>
              <a:t>2 modules per detector</a:t>
            </a:r>
          </a:p>
          <a:p>
            <a:pPr marL="342900" indent="-342900">
              <a:buFont typeface="Arial"/>
              <a:buChar char="•"/>
            </a:pPr>
            <a:r>
              <a:rPr lang="en-US" sz="2000" dirty="0" smtClean="0">
                <a:sym typeface="Wingdings"/>
              </a:rPr>
              <a:t>Sample-detector – 3.5 m</a:t>
            </a:r>
          </a:p>
          <a:p>
            <a:pPr marL="342900" indent="-342900">
              <a:buFont typeface="Arial"/>
              <a:buChar char="•"/>
            </a:pPr>
            <a:r>
              <a:rPr lang="en-US" sz="2000" dirty="0" smtClean="0">
                <a:sym typeface="Wingdings"/>
              </a:rPr>
              <a:t>26 detectors to cover </a:t>
            </a:r>
          </a:p>
          <a:p>
            <a:r>
              <a:rPr lang="en-US" sz="2000" dirty="0">
                <a:sym typeface="Wingdings"/>
              </a:rPr>
              <a:t>	</a:t>
            </a:r>
            <a:r>
              <a:rPr lang="en-US" sz="2000" dirty="0" smtClean="0">
                <a:sym typeface="Wingdings"/>
              </a:rPr>
              <a:t>0+ </a:t>
            </a:r>
            <a:r>
              <a:rPr lang="en-US" sz="2000" dirty="0" err="1" smtClean="0">
                <a:sym typeface="Wingdings"/>
              </a:rPr>
              <a:t>deg</a:t>
            </a:r>
            <a:r>
              <a:rPr lang="en-US" sz="2000" dirty="0" smtClean="0">
                <a:sym typeface="Wingdings"/>
              </a:rPr>
              <a:t> to 140 </a:t>
            </a:r>
            <a:r>
              <a:rPr lang="en-US" sz="2000" dirty="0" err="1" smtClean="0">
                <a:sym typeface="Wingdings"/>
              </a:rPr>
              <a:t>deg</a:t>
            </a:r>
            <a:endParaRPr lang="en-US" sz="2000" dirty="0"/>
          </a:p>
        </p:txBody>
      </p:sp>
      <p:pic>
        <p:nvPicPr>
          <p:cNvPr id="24" name="Image 19"/>
          <p:cNvPicPr>
            <a:picLocks noChangeAspect="1"/>
          </p:cNvPicPr>
          <p:nvPr/>
        </p:nvPicPr>
        <p:blipFill>
          <a:blip r:embed="rId7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8873292" y="4504049"/>
            <a:ext cx="3046858" cy="2616049"/>
          </a:xfrm>
          <a:prstGeom prst="rect">
            <a:avLst/>
          </a:prstGeom>
        </p:spPr>
      </p:pic>
      <p:pic>
        <p:nvPicPr>
          <p:cNvPr id="25" name="Image 23"/>
          <p:cNvPicPr>
            <a:picLocks noChangeAspect="1"/>
          </p:cNvPicPr>
          <p:nvPr/>
        </p:nvPicPr>
        <p:blipFill>
          <a:blip r:embed="rId8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5760549" y="4500641"/>
            <a:ext cx="2661970" cy="2619457"/>
          </a:xfrm>
          <a:prstGeom prst="rect">
            <a:avLst/>
          </a:prstGeom>
        </p:spPr>
      </p:pic>
      <p:pic>
        <p:nvPicPr>
          <p:cNvPr id="26" name="Picture 25" descr="CSPEC.jpg"/>
          <p:cNvPicPr>
            <a:picLocks noChangeAspect="1"/>
          </p:cNvPicPr>
          <p:nvPr/>
        </p:nvPicPr>
        <p:blipFill>
          <a:blip r:embed="rId9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835235" y="1707467"/>
            <a:ext cx="3573642" cy="238588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132601786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2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6" name="Title 1"/>
          <p:cNvSpPr>
            <a:spLocks noGrp="1"/>
          </p:cNvSpPr>
          <p:nvPr>
            <p:ph type="title"/>
          </p:nvPr>
        </p:nvSpPr>
        <p:spPr>
          <a:xfrm>
            <a:off x="457200" y="0"/>
            <a:ext cx="7139136" cy="1143000"/>
          </a:xfrm>
        </p:spPr>
        <p:txBody>
          <a:bodyPr/>
          <a:lstStyle/>
          <a:p>
            <a:r>
              <a:rPr lang="en-US" dirty="0" smtClean="0"/>
              <a:t>T-REX MG Detector</a:t>
            </a:r>
            <a:endParaRPr lang="en-US" dirty="0"/>
          </a:p>
        </p:txBody>
      </p:sp>
      <p:pic>
        <p:nvPicPr>
          <p:cNvPr id="17" name="Picture 16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8015302" y="450625"/>
            <a:ext cx="1230513" cy="556969"/>
          </a:xfrm>
          <a:prstGeom prst="rect">
            <a:avLst/>
          </a:prstGeom>
        </p:spPr>
      </p:pic>
      <p:pic>
        <p:nvPicPr>
          <p:cNvPr id="18" name="Picture 17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9245812" y="381768"/>
            <a:ext cx="917750" cy="813971"/>
          </a:xfrm>
          <a:prstGeom prst="rect">
            <a:avLst/>
          </a:prstGeom>
        </p:spPr>
      </p:pic>
      <p:pic>
        <p:nvPicPr>
          <p:cNvPr id="19" name="Picture 18" descr="231-SKZ-20180411-AHeynen-T-Rex-Detektorsystem Bild 04.jpg"/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8569248" y="4308523"/>
            <a:ext cx="3526937" cy="2621093"/>
          </a:xfrm>
          <a:prstGeom prst="rect">
            <a:avLst/>
          </a:prstGeom>
        </p:spPr>
      </p:pic>
      <p:pic>
        <p:nvPicPr>
          <p:cNvPr id="20" name="Picture 19" descr="231-SKZ-20180411-AHeynen-T-Rex-Detektorsystem Bild 03.jpg"/>
          <p:cNvPicPr>
            <a:picLocks noChangeAspect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8254334" y="1618107"/>
            <a:ext cx="3668519" cy="2726312"/>
          </a:xfrm>
          <a:prstGeom prst="rect">
            <a:avLst/>
          </a:prstGeom>
        </p:spPr>
      </p:pic>
      <p:sp>
        <p:nvSpPr>
          <p:cNvPr id="21" name="TextBox 20"/>
          <p:cNvSpPr txBox="1"/>
          <p:nvPr/>
        </p:nvSpPr>
        <p:spPr>
          <a:xfrm>
            <a:off x="4980516" y="1787095"/>
            <a:ext cx="3242141" cy="193899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342900" indent="-342900">
              <a:buFont typeface="Arial"/>
              <a:buChar char="•"/>
            </a:pPr>
            <a:r>
              <a:rPr lang="en-US" sz="2000" dirty="0" smtClean="0"/>
              <a:t>Detector height 2.2 m </a:t>
            </a:r>
            <a:r>
              <a:rPr lang="en-US" sz="2000" dirty="0" smtClean="0">
                <a:sym typeface="Wingdings"/>
              </a:rPr>
              <a:t></a:t>
            </a:r>
          </a:p>
          <a:p>
            <a:pPr lvl="1"/>
            <a:r>
              <a:rPr lang="en-US" sz="2000" dirty="0" smtClean="0">
                <a:sym typeface="Wingdings"/>
              </a:rPr>
              <a:t>88 grids/module</a:t>
            </a:r>
          </a:p>
          <a:p>
            <a:pPr marL="342900" indent="-342900">
              <a:buFont typeface="Arial"/>
              <a:buChar char="•"/>
            </a:pPr>
            <a:r>
              <a:rPr lang="en-US" sz="2000" dirty="0" smtClean="0">
                <a:sym typeface="Wingdings"/>
              </a:rPr>
              <a:t>6 module/detector</a:t>
            </a:r>
          </a:p>
          <a:p>
            <a:pPr marL="342900" indent="-342900">
              <a:buFont typeface="Arial"/>
              <a:buChar char="•"/>
            </a:pPr>
            <a:r>
              <a:rPr lang="en-US" sz="2000" dirty="0" smtClean="0">
                <a:sym typeface="Wingdings"/>
              </a:rPr>
              <a:t>Sample-detector – 3m</a:t>
            </a:r>
          </a:p>
          <a:p>
            <a:pPr marL="342900" indent="-342900">
              <a:buFont typeface="Arial"/>
              <a:buChar char="•"/>
            </a:pPr>
            <a:r>
              <a:rPr lang="en-US" sz="2000" dirty="0" smtClean="0">
                <a:sym typeface="Wingdings"/>
              </a:rPr>
              <a:t>Angle coverage: </a:t>
            </a:r>
            <a:endParaRPr lang="en-US" sz="2000" dirty="0">
              <a:sym typeface="Wingdings"/>
            </a:endParaRPr>
          </a:p>
          <a:p>
            <a:pPr lvl="1"/>
            <a:r>
              <a:rPr lang="en-US" sz="2000" dirty="0" smtClean="0">
                <a:sym typeface="Wingdings"/>
              </a:rPr>
              <a:t>-</a:t>
            </a:r>
            <a:r>
              <a:rPr lang="en-US" sz="2000" dirty="0" smtClean="0">
                <a:sym typeface="Wingdings"/>
              </a:rPr>
              <a:t>35 to +145 </a:t>
            </a:r>
            <a:r>
              <a:rPr lang="en-US" sz="2000" dirty="0" err="1" smtClean="0">
                <a:sym typeface="Wingdings"/>
              </a:rPr>
              <a:t>deg</a:t>
            </a:r>
            <a:endParaRPr lang="en-US" sz="2000" dirty="0" smtClean="0">
              <a:sym typeface="Wingdings"/>
            </a:endParaRPr>
          </a:p>
        </p:txBody>
      </p:sp>
      <p:pic>
        <p:nvPicPr>
          <p:cNvPr id="22" name="Picture 21" descr="T-REX.jpg"/>
          <p:cNvPicPr>
            <a:picLocks noChangeAspect="1"/>
          </p:cNvPicPr>
          <p:nvPr/>
        </p:nvPicPr>
        <p:blipFill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57200" y="1512944"/>
            <a:ext cx="4241064" cy="2831475"/>
          </a:xfrm>
          <a:prstGeom prst="rect">
            <a:avLst/>
          </a:prstGeom>
        </p:spPr>
      </p:pic>
      <p:pic>
        <p:nvPicPr>
          <p:cNvPr id="23" name="Picture 22" descr="231-SKZ-20180411-AHeynen-T-Rex-Detektorsystem Bild 06.png"/>
          <p:cNvPicPr>
            <a:picLocks noChangeAspect="1"/>
          </p:cNvPicPr>
          <p:nvPr/>
        </p:nvPicPr>
        <p:blipFill>
          <a:blip r:embed="rId7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 rot="10800000">
            <a:off x="51510" y="5067498"/>
            <a:ext cx="3979891" cy="1757733"/>
          </a:xfrm>
          <a:prstGeom prst="rect">
            <a:avLst/>
          </a:prstGeom>
        </p:spPr>
      </p:pic>
      <p:cxnSp>
        <p:nvCxnSpPr>
          <p:cNvPr id="24" name="Straight Arrow Connector 23"/>
          <p:cNvCxnSpPr/>
          <p:nvPr/>
        </p:nvCxnSpPr>
        <p:spPr>
          <a:xfrm>
            <a:off x="2089909" y="4519517"/>
            <a:ext cx="0" cy="468895"/>
          </a:xfrm>
          <a:prstGeom prst="straightConnector1">
            <a:avLst/>
          </a:prstGeom>
          <a:ln w="38100" cmpd="dbl">
            <a:solidFill>
              <a:schemeClr val="accent2"/>
            </a:solidFill>
            <a:tailEnd type="arrow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25" name="Straight Arrow Connector 24"/>
          <p:cNvCxnSpPr/>
          <p:nvPr/>
        </p:nvCxnSpPr>
        <p:spPr>
          <a:xfrm flipH="1">
            <a:off x="588719" y="4457582"/>
            <a:ext cx="95940" cy="530829"/>
          </a:xfrm>
          <a:prstGeom prst="straightConnector1">
            <a:avLst/>
          </a:prstGeom>
          <a:ln w="38100" cmpd="dbl">
            <a:solidFill>
              <a:schemeClr val="accent2"/>
            </a:solidFill>
            <a:tailEnd type="arrow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26" name="Straight Arrow Connector 25"/>
          <p:cNvCxnSpPr/>
          <p:nvPr/>
        </p:nvCxnSpPr>
        <p:spPr>
          <a:xfrm>
            <a:off x="3428600" y="4519517"/>
            <a:ext cx="102612" cy="468895"/>
          </a:xfrm>
          <a:prstGeom prst="straightConnector1">
            <a:avLst/>
          </a:prstGeom>
          <a:ln w="38100" cmpd="dbl">
            <a:solidFill>
              <a:schemeClr val="accent2"/>
            </a:solidFill>
            <a:tailEnd type="arrow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27" name="TextBox 26"/>
          <p:cNvSpPr txBox="1"/>
          <p:nvPr/>
        </p:nvSpPr>
        <p:spPr>
          <a:xfrm>
            <a:off x="785251" y="4457580"/>
            <a:ext cx="1158240" cy="40011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000" dirty="0" smtClean="0">
                <a:solidFill>
                  <a:schemeClr val="accent2"/>
                </a:solidFill>
              </a:rPr>
              <a:t>Neutrons</a:t>
            </a:r>
            <a:endParaRPr lang="en-US" sz="2000" dirty="0">
              <a:solidFill>
                <a:schemeClr val="accent2"/>
              </a:solidFill>
            </a:endParaRPr>
          </a:p>
        </p:txBody>
      </p:sp>
      <p:pic>
        <p:nvPicPr>
          <p:cNvPr id="28" name="Grafik 16"/>
          <p:cNvPicPr>
            <a:picLocks noChangeAspect="1"/>
          </p:cNvPicPr>
          <p:nvPr/>
        </p:nvPicPr>
        <p:blipFill>
          <a:blip r:embed="rId8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031401" y="4080351"/>
            <a:ext cx="4541290" cy="2849265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132601786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2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4" name="Title 1"/>
          <p:cNvSpPr>
            <a:spLocks noGrp="1"/>
          </p:cNvSpPr>
          <p:nvPr>
            <p:ph type="title"/>
          </p:nvPr>
        </p:nvSpPr>
        <p:spPr>
          <a:xfrm>
            <a:off x="457200" y="0"/>
            <a:ext cx="7139136" cy="1143000"/>
          </a:xfrm>
        </p:spPr>
        <p:txBody>
          <a:bodyPr/>
          <a:lstStyle/>
          <a:p>
            <a:r>
              <a:rPr lang="en-US" dirty="0" smtClean="0"/>
              <a:t>Thank you!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4132601786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2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6" name="Title 1"/>
          <p:cNvSpPr>
            <a:spLocks noGrp="1"/>
          </p:cNvSpPr>
          <p:nvPr>
            <p:ph type="title"/>
          </p:nvPr>
        </p:nvSpPr>
        <p:spPr>
          <a:xfrm>
            <a:off x="457200" y="274639"/>
            <a:ext cx="7139136" cy="1143000"/>
          </a:xfrm>
        </p:spPr>
        <p:txBody>
          <a:bodyPr/>
          <a:lstStyle/>
          <a:p>
            <a:r>
              <a:rPr lang="en-US" dirty="0" smtClean="0"/>
              <a:t>Multi-Grid Efficiency</a:t>
            </a:r>
            <a:endParaRPr lang="en-US" dirty="0"/>
          </a:p>
        </p:txBody>
      </p:sp>
      <p:pic>
        <p:nvPicPr>
          <p:cNvPr id="27" name="Picture 26" descr="1A_16L_4A_20L.eps"/>
          <p:cNvPicPr>
            <a:picLocks noChangeAspect="1"/>
          </p:cNvPicPr>
          <p:nvPr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4307" r="7879"/>
          <a:stretch/>
        </p:blipFill>
        <p:spPr>
          <a:xfrm>
            <a:off x="6038347" y="2789903"/>
            <a:ext cx="4399200" cy="3197775"/>
          </a:xfrm>
          <a:prstGeom prst="rect">
            <a:avLst/>
          </a:prstGeom>
        </p:spPr>
      </p:pic>
      <p:pic>
        <p:nvPicPr>
          <p:cNvPr id="28" name="Picture 27" descr="DSCF0300.JPG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415376" y="1545709"/>
            <a:ext cx="3608992" cy="2520280"/>
          </a:xfrm>
          <a:prstGeom prst="rect">
            <a:avLst/>
          </a:prstGeom>
        </p:spPr>
      </p:pic>
      <p:cxnSp>
        <p:nvCxnSpPr>
          <p:cNvPr id="29" name="Straight Arrow Connector 28"/>
          <p:cNvCxnSpPr/>
          <p:nvPr/>
        </p:nvCxnSpPr>
        <p:spPr>
          <a:xfrm>
            <a:off x="2703408" y="3057877"/>
            <a:ext cx="1008112" cy="360040"/>
          </a:xfrm>
          <a:prstGeom prst="straightConnector1">
            <a:avLst/>
          </a:prstGeom>
          <a:ln>
            <a:solidFill>
              <a:srgbClr val="FF0000"/>
            </a:solidFill>
            <a:headEnd type="arrow"/>
            <a:tailEnd type="arrow"/>
          </a:ln>
        </p:spPr>
        <p:style>
          <a:lnRef idx="3">
            <a:schemeClr val="accent2"/>
          </a:lnRef>
          <a:fillRef idx="0">
            <a:schemeClr val="accent2"/>
          </a:fillRef>
          <a:effectRef idx="2">
            <a:schemeClr val="accent2"/>
          </a:effectRef>
          <a:fontRef idx="minor">
            <a:schemeClr val="tx1"/>
          </a:fontRef>
        </p:style>
      </p:cxnSp>
      <p:cxnSp>
        <p:nvCxnSpPr>
          <p:cNvPr id="30" name="Straight Arrow Connector 29"/>
          <p:cNvCxnSpPr/>
          <p:nvPr/>
        </p:nvCxnSpPr>
        <p:spPr>
          <a:xfrm>
            <a:off x="3783529" y="3417917"/>
            <a:ext cx="936104" cy="288032"/>
          </a:xfrm>
          <a:prstGeom prst="straightConnector1">
            <a:avLst/>
          </a:prstGeom>
          <a:ln>
            <a:solidFill>
              <a:srgbClr val="0000FF"/>
            </a:solidFill>
            <a:headEnd type="arrow"/>
            <a:tailEnd type="arrow"/>
          </a:ln>
        </p:spPr>
        <p:style>
          <a:lnRef idx="3">
            <a:schemeClr val="accent1"/>
          </a:lnRef>
          <a:fillRef idx="0">
            <a:schemeClr val="accent1"/>
          </a:fillRef>
          <a:effectRef idx="2">
            <a:schemeClr val="accent1"/>
          </a:effectRef>
          <a:fontRef idx="minor">
            <a:schemeClr val="tx1"/>
          </a:fontRef>
        </p:style>
      </p:cxnSp>
      <p:cxnSp>
        <p:nvCxnSpPr>
          <p:cNvPr id="31" name="Straight Arrow Connector 30"/>
          <p:cNvCxnSpPr/>
          <p:nvPr/>
        </p:nvCxnSpPr>
        <p:spPr>
          <a:xfrm>
            <a:off x="4791640" y="3739969"/>
            <a:ext cx="576064" cy="144016"/>
          </a:xfrm>
          <a:prstGeom prst="straightConnector1">
            <a:avLst/>
          </a:prstGeom>
          <a:ln>
            <a:solidFill>
              <a:srgbClr val="008000"/>
            </a:solidFill>
            <a:headEnd type="arrow"/>
            <a:tailEnd type="arrow"/>
          </a:ln>
        </p:spPr>
        <p:style>
          <a:lnRef idx="3">
            <a:schemeClr val="accent6"/>
          </a:lnRef>
          <a:fillRef idx="0">
            <a:schemeClr val="accent6"/>
          </a:fillRef>
          <a:effectRef idx="2">
            <a:schemeClr val="accent6"/>
          </a:effectRef>
          <a:fontRef idx="minor">
            <a:schemeClr val="tx1"/>
          </a:fontRef>
        </p:style>
      </p:cxnSp>
      <p:sp>
        <p:nvSpPr>
          <p:cNvPr id="32" name="TextBox 31"/>
          <p:cNvSpPr txBox="1"/>
          <p:nvPr/>
        </p:nvSpPr>
        <p:spPr>
          <a:xfrm>
            <a:off x="4215577" y="1401693"/>
            <a:ext cx="1800200" cy="400110"/>
          </a:xfrm>
          <a:prstGeom prst="rect">
            <a:avLst/>
          </a:prstGeom>
          <a:solidFill>
            <a:schemeClr val="tx2">
              <a:lumMod val="40000"/>
              <a:lumOff val="60000"/>
            </a:schemeClr>
          </a:solidFill>
          <a:ln>
            <a:solidFill>
              <a:schemeClr val="tx1"/>
            </a:solidFill>
          </a:ln>
        </p:spPr>
        <p:txBody>
          <a:bodyPr wrap="square" rtlCol="0">
            <a:spAutoFit/>
          </a:bodyPr>
          <a:lstStyle/>
          <a:p>
            <a:r>
              <a:rPr lang="en-US" sz="2000" b="1" dirty="0" smtClean="0"/>
              <a:t>Optimized grid</a:t>
            </a:r>
            <a:endParaRPr lang="en-US" sz="2000" b="1" dirty="0"/>
          </a:p>
        </p:txBody>
      </p:sp>
      <p:sp>
        <p:nvSpPr>
          <p:cNvPr id="35" name="TextBox 34"/>
          <p:cNvSpPr txBox="1"/>
          <p:nvPr/>
        </p:nvSpPr>
        <p:spPr>
          <a:xfrm>
            <a:off x="4674272" y="3835962"/>
            <a:ext cx="855297" cy="40011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000" dirty="0" smtClean="0"/>
              <a:t>1.5μm</a:t>
            </a:r>
            <a:endParaRPr lang="en-US" sz="2000" dirty="0"/>
          </a:p>
        </p:txBody>
      </p:sp>
      <p:sp>
        <p:nvSpPr>
          <p:cNvPr id="36" name="TextBox 35"/>
          <p:cNvSpPr txBox="1"/>
          <p:nvPr/>
        </p:nvSpPr>
        <p:spPr>
          <a:xfrm>
            <a:off x="2703408" y="3278179"/>
            <a:ext cx="855297" cy="40011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000" dirty="0"/>
              <a:t>0</a:t>
            </a:r>
            <a:r>
              <a:rPr lang="en-US" sz="2000" dirty="0" smtClean="0"/>
              <a:t>.5μm</a:t>
            </a:r>
            <a:endParaRPr lang="en-US" sz="2000" dirty="0"/>
          </a:p>
        </p:txBody>
      </p:sp>
      <p:sp>
        <p:nvSpPr>
          <p:cNvPr id="37" name="TextBox 36"/>
          <p:cNvSpPr txBox="1"/>
          <p:nvPr/>
        </p:nvSpPr>
        <p:spPr>
          <a:xfrm>
            <a:off x="3760848" y="3589322"/>
            <a:ext cx="855297" cy="40011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000" dirty="0" smtClean="0"/>
              <a:t>1.0μm</a:t>
            </a:r>
            <a:endParaRPr lang="en-US" sz="2000" dirty="0"/>
          </a:p>
        </p:txBody>
      </p:sp>
      <p:cxnSp>
        <p:nvCxnSpPr>
          <p:cNvPr id="38" name="Straight Arrow Connector 37"/>
          <p:cNvCxnSpPr/>
          <p:nvPr/>
        </p:nvCxnSpPr>
        <p:spPr>
          <a:xfrm>
            <a:off x="1701156" y="2032882"/>
            <a:ext cx="796740" cy="162519"/>
          </a:xfrm>
          <a:prstGeom prst="straightConnector1">
            <a:avLst/>
          </a:prstGeom>
          <a:ln w="101600" cmpd="dbl">
            <a:solidFill>
              <a:schemeClr val="accent2"/>
            </a:solidFill>
            <a:headEnd type="none"/>
            <a:tailEnd type="triangle" w="sm" len="sm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39" name="Straight Arrow Connector 38"/>
          <p:cNvCxnSpPr/>
          <p:nvPr/>
        </p:nvCxnSpPr>
        <p:spPr>
          <a:xfrm>
            <a:off x="1741280" y="2439569"/>
            <a:ext cx="756619" cy="130056"/>
          </a:xfrm>
          <a:prstGeom prst="straightConnector1">
            <a:avLst/>
          </a:prstGeom>
          <a:ln w="101600" cmpd="dbl">
            <a:solidFill>
              <a:schemeClr val="accent2"/>
            </a:solidFill>
            <a:headEnd type="none"/>
            <a:tailEnd type="triangle" w="sm" len="sm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40" name="TextBox 14"/>
          <p:cNvSpPr txBox="1">
            <a:spLocks noChangeArrowheads="1"/>
          </p:cNvSpPr>
          <p:nvPr/>
        </p:nvSpPr>
        <p:spPr bwMode="auto">
          <a:xfrm>
            <a:off x="1614596" y="2005317"/>
            <a:ext cx="352723" cy="43425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lIns="64291" tIns="32146" rIns="64291" bIns="32146">
            <a:spAutoFit/>
          </a:bodyPr>
          <a:lstStyle>
            <a:lvl1pPr eaLnBrk="0" hangingPunct="0">
              <a:defRPr sz="4200">
                <a:solidFill>
                  <a:srgbClr val="000000"/>
                </a:solidFill>
                <a:latin typeface="Gill Sans" charset="0"/>
                <a:ea typeface="ヒラギノ角ゴ ProN W3" charset="0"/>
                <a:cs typeface="ヒラギノ角ゴ ProN W3" charset="0"/>
                <a:sym typeface="Gill Sans" charset="0"/>
              </a:defRPr>
            </a:lvl1pPr>
            <a:lvl2pPr marL="742950" indent="-285750" eaLnBrk="0" hangingPunct="0">
              <a:defRPr sz="4200">
                <a:solidFill>
                  <a:srgbClr val="000000"/>
                </a:solidFill>
                <a:latin typeface="Gill Sans" charset="0"/>
                <a:ea typeface="ヒラギノ角ゴ ProN W3" charset="0"/>
                <a:cs typeface="ヒラギノ角ゴ ProN W3" charset="0"/>
                <a:sym typeface="Gill Sans" charset="0"/>
              </a:defRPr>
            </a:lvl2pPr>
            <a:lvl3pPr marL="1143000" indent="-228600" eaLnBrk="0" hangingPunct="0">
              <a:defRPr sz="4200">
                <a:solidFill>
                  <a:srgbClr val="000000"/>
                </a:solidFill>
                <a:latin typeface="Gill Sans" charset="0"/>
                <a:ea typeface="ヒラギノ角ゴ ProN W3" charset="0"/>
                <a:cs typeface="ヒラギノ角ゴ ProN W3" charset="0"/>
                <a:sym typeface="Gill Sans" charset="0"/>
              </a:defRPr>
            </a:lvl3pPr>
            <a:lvl4pPr marL="1600200" indent="-228600" eaLnBrk="0" hangingPunct="0">
              <a:defRPr sz="4200">
                <a:solidFill>
                  <a:srgbClr val="000000"/>
                </a:solidFill>
                <a:latin typeface="Gill Sans" charset="0"/>
                <a:ea typeface="ヒラギノ角ゴ ProN W3" charset="0"/>
                <a:cs typeface="ヒラギノ角ゴ ProN W3" charset="0"/>
                <a:sym typeface="Gill Sans" charset="0"/>
              </a:defRPr>
            </a:lvl4pPr>
            <a:lvl5pPr marL="2057400" indent="-228600" eaLnBrk="0" hangingPunct="0">
              <a:defRPr sz="4200">
                <a:solidFill>
                  <a:srgbClr val="000000"/>
                </a:solidFill>
                <a:latin typeface="Gill Sans" charset="0"/>
                <a:ea typeface="ヒラギノ角ゴ ProN W3" charset="0"/>
                <a:cs typeface="ヒラギノ角ゴ ProN W3" charset="0"/>
                <a:sym typeface="Gill Sans" charset="0"/>
              </a:defRPr>
            </a:lvl5pPr>
            <a:lvl6pPr marL="2514600" indent="-228600" algn="ctr" eaLnBrk="0" fontAlgn="base" hangingPunct="0">
              <a:spcBef>
                <a:spcPct val="0"/>
              </a:spcBef>
              <a:spcAft>
                <a:spcPct val="0"/>
              </a:spcAft>
              <a:defRPr sz="4200">
                <a:solidFill>
                  <a:srgbClr val="000000"/>
                </a:solidFill>
                <a:latin typeface="Gill Sans" charset="0"/>
                <a:ea typeface="ヒラギノ角ゴ ProN W3" charset="0"/>
                <a:cs typeface="ヒラギノ角ゴ ProN W3" charset="0"/>
                <a:sym typeface="Gill Sans" charset="0"/>
              </a:defRPr>
            </a:lvl6pPr>
            <a:lvl7pPr marL="2971800" indent="-228600" algn="ctr" eaLnBrk="0" fontAlgn="base" hangingPunct="0">
              <a:spcBef>
                <a:spcPct val="0"/>
              </a:spcBef>
              <a:spcAft>
                <a:spcPct val="0"/>
              </a:spcAft>
              <a:defRPr sz="4200">
                <a:solidFill>
                  <a:srgbClr val="000000"/>
                </a:solidFill>
                <a:latin typeface="Gill Sans" charset="0"/>
                <a:ea typeface="ヒラギノ角ゴ ProN W3" charset="0"/>
                <a:cs typeface="ヒラギノ角ゴ ProN W3" charset="0"/>
                <a:sym typeface="Gill Sans" charset="0"/>
              </a:defRPr>
            </a:lvl7pPr>
            <a:lvl8pPr marL="3429000" indent="-228600" algn="ctr" eaLnBrk="0" fontAlgn="base" hangingPunct="0">
              <a:spcBef>
                <a:spcPct val="0"/>
              </a:spcBef>
              <a:spcAft>
                <a:spcPct val="0"/>
              </a:spcAft>
              <a:defRPr sz="4200">
                <a:solidFill>
                  <a:srgbClr val="000000"/>
                </a:solidFill>
                <a:latin typeface="Gill Sans" charset="0"/>
                <a:ea typeface="ヒラギノ角ゴ ProN W3" charset="0"/>
                <a:cs typeface="ヒラギノ角ゴ ProN W3" charset="0"/>
                <a:sym typeface="Gill Sans" charset="0"/>
              </a:defRPr>
            </a:lvl8pPr>
            <a:lvl9pPr marL="3886200" indent="-228600" algn="ctr" eaLnBrk="0" fontAlgn="base" hangingPunct="0">
              <a:spcBef>
                <a:spcPct val="0"/>
              </a:spcBef>
              <a:spcAft>
                <a:spcPct val="0"/>
              </a:spcAft>
              <a:defRPr sz="4200">
                <a:solidFill>
                  <a:srgbClr val="000000"/>
                </a:solidFill>
                <a:latin typeface="Gill Sans" charset="0"/>
                <a:ea typeface="ヒラギノ角ゴ ProN W3" charset="0"/>
                <a:cs typeface="ヒラギノ角ゴ ProN W3" charset="0"/>
                <a:sym typeface="Gill Sans" charset="0"/>
              </a:defRPr>
            </a:lvl9pPr>
          </a:lstStyle>
          <a:p>
            <a:pPr eaLnBrk="1" hangingPunct="1"/>
            <a:r>
              <a:rPr lang="en-US" sz="2400" dirty="0">
                <a:solidFill>
                  <a:schemeClr val="accent2"/>
                </a:solidFill>
              </a:rPr>
              <a:t>n</a:t>
            </a:r>
          </a:p>
        </p:txBody>
      </p:sp>
      <p:sp>
        <p:nvSpPr>
          <p:cNvPr id="41" name="TextBox 40"/>
          <p:cNvSpPr txBox="1"/>
          <p:nvPr/>
        </p:nvSpPr>
        <p:spPr>
          <a:xfrm>
            <a:off x="1588210" y="4416404"/>
            <a:ext cx="2661907" cy="2308324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1600" dirty="0" smtClean="0"/>
              <a:t>Layer thicknesses (16 blades):</a:t>
            </a:r>
          </a:p>
          <a:p>
            <a:r>
              <a:rPr lang="en-US" sz="1600" dirty="0" smtClean="0">
                <a:solidFill>
                  <a:srgbClr val="FF0000"/>
                </a:solidFill>
              </a:rPr>
              <a:t>7 blades 0.5</a:t>
            </a:r>
            <a:r>
              <a:rPr lang="en-US" sz="1600" dirty="0">
                <a:solidFill>
                  <a:srgbClr val="FF0000"/>
                </a:solidFill>
              </a:rPr>
              <a:t>μ</a:t>
            </a:r>
            <a:r>
              <a:rPr lang="en-US" sz="1600" dirty="0" smtClean="0">
                <a:solidFill>
                  <a:srgbClr val="FF0000"/>
                </a:solidFill>
              </a:rPr>
              <a:t>m</a:t>
            </a:r>
            <a:r>
              <a:rPr lang="en-US" sz="1600" dirty="0">
                <a:solidFill>
                  <a:srgbClr val="FF0000"/>
                </a:solidFill>
              </a:rPr>
              <a:t>, </a:t>
            </a:r>
          </a:p>
          <a:p>
            <a:r>
              <a:rPr lang="en-US" sz="1600" dirty="0" smtClean="0">
                <a:solidFill>
                  <a:srgbClr val="0000FF"/>
                </a:solidFill>
              </a:rPr>
              <a:t>7 blades 1.0</a:t>
            </a:r>
            <a:r>
              <a:rPr lang="en-US" sz="1600" dirty="0">
                <a:solidFill>
                  <a:srgbClr val="0000FF"/>
                </a:solidFill>
              </a:rPr>
              <a:t>μ</a:t>
            </a:r>
            <a:r>
              <a:rPr lang="en-US" sz="1600" dirty="0" smtClean="0">
                <a:solidFill>
                  <a:srgbClr val="0000FF"/>
                </a:solidFill>
              </a:rPr>
              <a:t>m</a:t>
            </a:r>
            <a:r>
              <a:rPr lang="en-US" sz="1600" dirty="0">
                <a:solidFill>
                  <a:srgbClr val="0000FF"/>
                </a:solidFill>
              </a:rPr>
              <a:t>, </a:t>
            </a:r>
          </a:p>
          <a:p>
            <a:r>
              <a:rPr lang="en-US" sz="1600" dirty="0">
                <a:solidFill>
                  <a:srgbClr val="008000"/>
                </a:solidFill>
              </a:rPr>
              <a:t>3 blades </a:t>
            </a:r>
            <a:r>
              <a:rPr lang="en-US" sz="1600" dirty="0" smtClean="0">
                <a:solidFill>
                  <a:srgbClr val="008000"/>
                </a:solidFill>
              </a:rPr>
              <a:t>1.5μm</a:t>
            </a:r>
            <a:endParaRPr lang="en-US" sz="1600" dirty="0">
              <a:solidFill>
                <a:srgbClr val="008000"/>
              </a:solidFill>
            </a:endParaRPr>
          </a:p>
          <a:p>
            <a:endParaRPr lang="en-US" sz="1600" dirty="0" smtClean="0"/>
          </a:p>
          <a:p>
            <a:r>
              <a:rPr lang="en-US" sz="1600" dirty="0" smtClean="0"/>
              <a:t>Layer thicknesses (20 blades):</a:t>
            </a:r>
          </a:p>
          <a:p>
            <a:r>
              <a:rPr lang="en-US" sz="1600" dirty="0">
                <a:solidFill>
                  <a:srgbClr val="FF0000"/>
                </a:solidFill>
              </a:rPr>
              <a:t>4</a:t>
            </a:r>
            <a:r>
              <a:rPr lang="en-US" sz="1600" dirty="0" smtClean="0">
                <a:solidFill>
                  <a:srgbClr val="FF0000"/>
                </a:solidFill>
              </a:rPr>
              <a:t> blades 1.0μm</a:t>
            </a:r>
            <a:r>
              <a:rPr lang="en-US" sz="1600" dirty="0">
                <a:solidFill>
                  <a:srgbClr val="FF0000"/>
                </a:solidFill>
              </a:rPr>
              <a:t>, </a:t>
            </a:r>
          </a:p>
          <a:p>
            <a:r>
              <a:rPr lang="en-US" sz="1600" dirty="0" smtClean="0">
                <a:solidFill>
                  <a:srgbClr val="0000FF"/>
                </a:solidFill>
              </a:rPr>
              <a:t>10 blades 1.25μm</a:t>
            </a:r>
            <a:r>
              <a:rPr lang="en-US" sz="1600" dirty="0">
                <a:solidFill>
                  <a:srgbClr val="0000FF"/>
                </a:solidFill>
              </a:rPr>
              <a:t>, </a:t>
            </a:r>
          </a:p>
          <a:p>
            <a:r>
              <a:rPr lang="en-US" sz="1600" dirty="0">
                <a:solidFill>
                  <a:srgbClr val="008000"/>
                </a:solidFill>
              </a:rPr>
              <a:t>6</a:t>
            </a:r>
            <a:r>
              <a:rPr lang="en-US" sz="1600" dirty="0" smtClean="0">
                <a:solidFill>
                  <a:srgbClr val="008000"/>
                </a:solidFill>
              </a:rPr>
              <a:t> </a:t>
            </a:r>
            <a:r>
              <a:rPr lang="en-US" sz="1600" dirty="0">
                <a:solidFill>
                  <a:srgbClr val="008000"/>
                </a:solidFill>
              </a:rPr>
              <a:t>blades </a:t>
            </a:r>
            <a:r>
              <a:rPr lang="en-US" sz="1600" dirty="0" smtClean="0">
                <a:solidFill>
                  <a:srgbClr val="008000"/>
                </a:solidFill>
              </a:rPr>
              <a:t>2.0μm.</a:t>
            </a:r>
            <a:endParaRPr lang="en-US" sz="1600" dirty="0">
              <a:solidFill>
                <a:srgbClr val="008000"/>
              </a:solidFill>
            </a:endParaRPr>
          </a:p>
        </p:txBody>
      </p:sp>
      <p:sp>
        <p:nvSpPr>
          <p:cNvPr id="42" name="TextBox 41"/>
          <p:cNvSpPr txBox="1"/>
          <p:nvPr/>
        </p:nvSpPr>
        <p:spPr>
          <a:xfrm>
            <a:off x="6247647" y="2246462"/>
            <a:ext cx="4374941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800" dirty="0" smtClean="0"/>
              <a:t>Efficiency as a function of wavelength for MG optimized for cold vs. thermal spectrum</a:t>
            </a:r>
            <a:endParaRPr lang="en-US" sz="1800" dirty="0"/>
          </a:p>
        </p:txBody>
      </p:sp>
      <p:sp>
        <p:nvSpPr>
          <p:cNvPr id="43" name="TextBox 42"/>
          <p:cNvSpPr txBox="1"/>
          <p:nvPr/>
        </p:nvSpPr>
        <p:spPr>
          <a:xfrm>
            <a:off x="6217300" y="5987678"/>
            <a:ext cx="4557658" cy="707886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marL="285750" indent="-285750">
              <a:buFont typeface="Arial"/>
              <a:buChar char="•"/>
            </a:pPr>
            <a:r>
              <a:rPr lang="en-US" sz="2000" dirty="0" smtClean="0"/>
              <a:t>Cold – optimization centered on 4Å</a:t>
            </a:r>
          </a:p>
          <a:p>
            <a:pPr marL="285750" indent="-285750">
              <a:buFont typeface="Arial"/>
              <a:buChar char="•"/>
            </a:pPr>
            <a:r>
              <a:rPr lang="en-US" sz="2000" dirty="0" smtClean="0"/>
              <a:t>Thermal – optimization centered on 1Å</a:t>
            </a:r>
            <a:endParaRPr lang="en-US" sz="2000" dirty="0"/>
          </a:p>
        </p:txBody>
      </p:sp>
      <p:sp>
        <p:nvSpPr>
          <p:cNvPr id="44" name="Rectangle 43"/>
          <p:cNvSpPr/>
          <p:nvPr/>
        </p:nvSpPr>
        <p:spPr>
          <a:xfrm>
            <a:off x="1614593" y="5423330"/>
            <a:ext cx="3959404" cy="279551"/>
          </a:xfrm>
          <a:prstGeom prst="rect">
            <a:avLst/>
          </a:prstGeom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sz="2000" dirty="0" smtClean="0"/>
              <a:t>1 </a:t>
            </a:r>
            <a:r>
              <a:rPr lang="en-US" sz="2000" dirty="0" err="1" smtClean="0"/>
              <a:t>Å</a:t>
            </a:r>
            <a:r>
              <a:rPr lang="en-US" sz="2000" dirty="0" smtClean="0"/>
              <a:t> optimization (T-REX)</a:t>
            </a:r>
            <a:endParaRPr lang="en-US" sz="2000" dirty="0"/>
          </a:p>
        </p:txBody>
      </p:sp>
      <p:sp>
        <p:nvSpPr>
          <p:cNvPr id="45" name="Rectangle 44"/>
          <p:cNvSpPr/>
          <p:nvPr/>
        </p:nvSpPr>
        <p:spPr>
          <a:xfrm>
            <a:off x="6038346" y="3353270"/>
            <a:ext cx="1983863" cy="278909"/>
          </a:xfrm>
          <a:prstGeom prst="rect">
            <a:avLst/>
          </a:prstGeom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sz="2000" dirty="0" smtClean="0"/>
              <a:t>1 </a:t>
            </a:r>
            <a:r>
              <a:rPr lang="en-US" sz="2000" dirty="0" err="1" smtClean="0"/>
              <a:t>Å</a:t>
            </a:r>
            <a:r>
              <a:rPr lang="en-US" sz="2000" dirty="0" smtClean="0"/>
              <a:t> optimization</a:t>
            </a:r>
            <a:endParaRPr lang="en-US" sz="2000" dirty="0"/>
          </a:p>
        </p:txBody>
      </p:sp>
      <p:sp>
        <p:nvSpPr>
          <p:cNvPr id="46" name="Rectangle 45"/>
          <p:cNvSpPr/>
          <p:nvPr/>
        </p:nvSpPr>
        <p:spPr>
          <a:xfrm>
            <a:off x="8395373" y="2999273"/>
            <a:ext cx="1956390" cy="278911"/>
          </a:xfrm>
          <a:prstGeom prst="rect">
            <a:avLst/>
          </a:prstGeom>
          <a:solidFill>
            <a:srgbClr val="008000"/>
          </a:solidFill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sz="2000" dirty="0">
                <a:solidFill>
                  <a:schemeClr val="bg1"/>
                </a:solidFill>
              </a:rPr>
              <a:t>4</a:t>
            </a:r>
            <a:r>
              <a:rPr lang="en-US" sz="2000" dirty="0" smtClean="0">
                <a:solidFill>
                  <a:schemeClr val="bg1"/>
                </a:solidFill>
              </a:rPr>
              <a:t> </a:t>
            </a:r>
            <a:r>
              <a:rPr lang="en-US" sz="2000" dirty="0" err="1" smtClean="0">
                <a:solidFill>
                  <a:schemeClr val="bg1"/>
                </a:solidFill>
              </a:rPr>
              <a:t>Å</a:t>
            </a:r>
            <a:r>
              <a:rPr lang="en-US" sz="2000" dirty="0" smtClean="0">
                <a:solidFill>
                  <a:schemeClr val="bg1"/>
                </a:solidFill>
              </a:rPr>
              <a:t> optimization</a:t>
            </a:r>
            <a:endParaRPr lang="en-US" sz="2000" dirty="0">
              <a:solidFill>
                <a:schemeClr val="bg1"/>
              </a:solidFill>
            </a:endParaRPr>
          </a:p>
        </p:txBody>
      </p:sp>
      <p:cxnSp>
        <p:nvCxnSpPr>
          <p:cNvPr id="47" name="Straight Arrow Connector 46"/>
          <p:cNvCxnSpPr>
            <a:stCxn id="45" idx="2"/>
          </p:cNvCxnSpPr>
          <p:nvPr/>
        </p:nvCxnSpPr>
        <p:spPr>
          <a:xfrm flipH="1">
            <a:off x="6837906" y="3632179"/>
            <a:ext cx="192372" cy="633011"/>
          </a:xfrm>
          <a:prstGeom prst="straightConnector1">
            <a:avLst/>
          </a:prstGeom>
          <a:ln>
            <a:tailEnd type="arrow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48" name="Straight Arrow Connector 47"/>
          <p:cNvCxnSpPr>
            <a:stCxn id="46" idx="2"/>
          </p:cNvCxnSpPr>
          <p:nvPr/>
        </p:nvCxnSpPr>
        <p:spPr>
          <a:xfrm flipH="1">
            <a:off x="8834849" y="3278181"/>
            <a:ext cx="538718" cy="252187"/>
          </a:xfrm>
          <a:prstGeom prst="straightConnector1">
            <a:avLst/>
          </a:prstGeom>
          <a:ln>
            <a:solidFill>
              <a:srgbClr val="008000"/>
            </a:solidFill>
            <a:tailEnd type="arrow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49" name="Rectangle 48"/>
          <p:cNvSpPr/>
          <p:nvPr/>
        </p:nvSpPr>
        <p:spPr>
          <a:xfrm>
            <a:off x="1614593" y="4165805"/>
            <a:ext cx="3973538" cy="278911"/>
          </a:xfrm>
          <a:prstGeom prst="rect">
            <a:avLst/>
          </a:prstGeom>
          <a:solidFill>
            <a:srgbClr val="008000"/>
          </a:solidFill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sz="2000" dirty="0">
                <a:solidFill>
                  <a:schemeClr val="bg1"/>
                </a:solidFill>
              </a:rPr>
              <a:t>4</a:t>
            </a:r>
            <a:r>
              <a:rPr lang="en-US" sz="2000" dirty="0" smtClean="0">
                <a:solidFill>
                  <a:schemeClr val="bg1"/>
                </a:solidFill>
              </a:rPr>
              <a:t> </a:t>
            </a:r>
            <a:r>
              <a:rPr lang="en-US" sz="2000" dirty="0" err="1" smtClean="0">
                <a:solidFill>
                  <a:schemeClr val="bg1"/>
                </a:solidFill>
              </a:rPr>
              <a:t>Å</a:t>
            </a:r>
            <a:r>
              <a:rPr lang="en-US" sz="2000" dirty="0" smtClean="0">
                <a:solidFill>
                  <a:schemeClr val="bg1"/>
                </a:solidFill>
              </a:rPr>
              <a:t> optimization (CSEPC)</a:t>
            </a:r>
            <a:endParaRPr lang="en-US" sz="2000" dirty="0">
              <a:solidFill>
                <a:schemeClr val="bg1"/>
              </a:solidFill>
            </a:endParaRPr>
          </a:p>
        </p:txBody>
      </p:sp>
      <p:pic>
        <p:nvPicPr>
          <p:cNvPr id="51" name="Picture 50" descr="logo_green.png"/>
          <p:cNvPicPr>
            <a:picLocks noChangeAspect="1"/>
          </p:cNvPicPr>
          <p:nvPr/>
        </p:nvPicPr>
        <p:blipFill rotWithShape="1"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10210" t="27698" r="10832" b="33892"/>
          <a:stretch/>
        </p:blipFill>
        <p:spPr>
          <a:xfrm>
            <a:off x="10506598" y="1143000"/>
            <a:ext cx="1691752" cy="482252"/>
          </a:xfrm>
          <a:prstGeom prst="rect">
            <a:avLst/>
          </a:prstGeom>
        </p:spPr>
      </p:pic>
      <p:pic>
        <p:nvPicPr>
          <p:cNvPr id="52" name="Picture 51"/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9110687" y="801497"/>
            <a:ext cx="1024508" cy="683005"/>
          </a:xfrm>
          <a:prstGeom prst="rect">
            <a:avLst/>
          </a:prstGeom>
        </p:spPr>
      </p:pic>
      <p:pic>
        <p:nvPicPr>
          <p:cNvPr id="53" name="Picture 52" descr="ILL-web-png.png"/>
          <p:cNvPicPr>
            <a:picLocks noChangeAspect="1"/>
          </p:cNvPicPr>
          <p:nvPr/>
        </p:nvPicPr>
        <p:blipFill>
          <a:blip r:embed="rId6" cstate="print"/>
          <a:stretch>
            <a:fillRect/>
          </a:stretch>
        </p:blipFill>
        <p:spPr>
          <a:xfrm>
            <a:off x="9305210" y="82602"/>
            <a:ext cx="611406" cy="577627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132601786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2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" name="Title 1"/>
          <p:cNvSpPr>
            <a:spLocks noGrp="1"/>
          </p:cNvSpPr>
          <p:nvPr>
            <p:ph type="title"/>
          </p:nvPr>
        </p:nvSpPr>
        <p:spPr>
          <a:xfrm>
            <a:off x="457200" y="0"/>
            <a:ext cx="7139136" cy="1143000"/>
          </a:xfrm>
        </p:spPr>
        <p:txBody>
          <a:bodyPr/>
          <a:lstStyle/>
          <a:p>
            <a:r>
              <a:rPr lang="en-US" dirty="0" smtClean="0"/>
              <a:t>MG.SEQ 10B4C layers</a:t>
            </a:r>
            <a:endParaRPr lang="en-US" dirty="0"/>
          </a:p>
        </p:txBody>
      </p:sp>
      <p:pic>
        <p:nvPicPr>
          <p:cNvPr id="13" name="Picture 12" descr="logo_green.png"/>
          <p:cNvPicPr>
            <a:picLocks noChangeAspect="1"/>
          </p:cNvPicPr>
          <p:nvPr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10210" t="27698" r="10832" b="33892"/>
          <a:stretch/>
        </p:blipFill>
        <p:spPr>
          <a:xfrm>
            <a:off x="10506598" y="1143000"/>
            <a:ext cx="1691752" cy="482252"/>
          </a:xfrm>
          <a:prstGeom prst="rect">
            <a:avLst/>
          </a:prstGeom>
        </p:spPr>
      </p:pic>
      <p:pic>
        <p:nvPicPr>
          <p:cNvPr id="14" name="Picture 13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9110687" y="801497"/>
            <a:ext cx="1024508" cy="683005"/>
          </a:xfrm>
          <a:prstGeom prst="rect">
            <a:avLst/>
          </a:prstGeom>
        </p:spPr>
      </p:pic>
      <p:pic>
        <p:nvPicPr>
          <p:cNvPr id="15" name="Picture 14" descr="ILL-web-png.png"/>
          <p:cNvPicPr>
            <a:picLocks noChangeAspect="1"/>
          </p:cNvPicPr>
          <p:nvPr/>
        </p:nvPicPr>
        <p:blipFill>
          <a:blip r:embed="rId4" cstate="print"/>
          <a:stretch>
            <a:fillRect/>
          </a:stretch>
        </p:blipFill>
        <p:spPr>
          <a:xfrm>
            <a:off x="9305210" y="82602"/>
            <a:ext cx="611406" cy="577627"/>
          </a:xfrm>
          <a:prstGeom prst="rect">
            <a:avLst/>
          </a:prstGeom>
        </p:spPr>
      </p:pic>
      <p:pic>
        <p:nvPicPr>
          <p:cNvPr id="16" name="Bildobjekt 11">
            <a:extLst>
              <a:ext uri="{FF2B5EF4-FFF2-40B4-BE49-F238E27FC236}">
                <a16:creationId xmlns:a16="http://schemas.microsoft.com/office/drawing/2014/main" xmlns="" id="{096406D4-941A-1C40-B195-114EB801F31C}"/>
              </a:ext>
            </a:extLst>
          </p:cNvPr>
          <p:cNvPicPr>
            <a:picLocks noChangeAspect="1"/>
          </p:cNvPicPr>
          <p:nvPr/>
        </p:nvPicPr>
        <p:blipFill>
          <a:blip r:embed="rId5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2120391" y="3098550"/>
            <a:ext cx="2984652" cy="2237727"/>
          </a:xfrm>
          <a:prstGeom prst="rect">
            <a:avLst/>
          </a:prstGeom>
          <a:ln w="12700">
            <a:solidFill>
              <a:schemeClr val="tx1"/>
            </a:solidFill>
          </a:ln>
        </p:spPr>
      </p:pic>
      <p:pic>
        <p:nvPicPr>
          <p:cNvPr id="17" name="Bildobjekt 13">
            <a:extLst>
              <a:ext uri="{FF2B5EF4-FFF2-40B4-BE49-F238E27FC236}">
                <a16:creationId xmlns:a16="http://schemas.microsoft.com/office/drawing/2014/main" xmlns="" id="{1D5C8EB0-C3E8-AA44-A2A5-3A92ACC27F07}"/>
              </a:ext>
            </a:extLst>
          </p:cNvPr>
          <p:cNvPicPr>
            <a:picLocks noChangeAspect="1"/>
          </p:cNvPicPr>
          <p:nvPr/>
        </p:nvPicPr>
        <p:blipFill rotWithShape="1">
          <a:blip r:embed="rId6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>
            <a:off x="123996" y="4631127"/>
            <a:ext cx="3177005" cy="2151820"/>
          </a:xfrm>
          <a:prstGeom prst="rect">
            <a:avLst/>
          </a:prstGeom>
          <a:ln w="12700">
            <a:solidFill>
              <a:schemeClr val="tx1"/>
            </a:solidFill>
          </a:ln>
        </p:spPr>
      </p:pic>
      <p:pic>
        <p:nvPicPr>
          <p:cNvPr id="18" name="Bildobjekt 17">
            <a:extLst>
              <a:ext uri="{FF2B5EF4-FFF2-40B4-BE49-F238E27FC236}">
                <a16:creationId xmlns:a16="http://schemas.microsoft.com/office/drawing/2014/main" xmlns="" id="{9E9005AC-70AF-184F-AB8D-86AF1EC0E72D}"/>
              </a:ext>
            </a:extLst>
          </p:cNvPr>
          <p:cNvPicPr>
            <a:picLocks noChangeAspect="1"/>
          </p:cNvPicPr>
          <p:nvPr/>
        </p:nvPicPr>
        <p:blipFill rotWithShape="1">
          <a:blip r:embed="rId7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 rot="5400000">
            <a:off x="8646280" y="3686860"/>
            <a:ext cx="3673656" cy="2744841"/>
          </a:xfrm>
          <a:prstGeom prst="rect">
            <a:avLst/>
          </a:prstGeom>
          <a:ln w="12700">
            <a:solidFill>
              <a:schemeClr val="tx1"/>
            </a:solidFill>
          </a:ln>
        </p:spPr>
      </p:pic>
      <p:pic>
        <p:nvPicPr>
          <p:cNvPr id="19" name="Picture 2">
            <a:extLst>
              <a:ext uri="{FF2B5EF4-FFF2-40B4-BE49-F238E27FC236}">
                <a16:creationId xmlns:a16="http://schemas.microsoft.com/office/drawing/2014/main" xmlns="" id="{7271C698-0368-0345-8D2B-A06274C5CA72}"/>
              </a:ext>
            </a:extLst>
          </p:cNvPr>
          <p:cNvPicPr>
            <a:picLocks noChangeAspect="1"/>
          </p:cNvPicPr>
          <p:nvPr/>
        </p:nvPicPr>
        <p:blipFill rotWithShape="1">
          <a:blip r:embed="rId8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>
            <a:off x="6362141" y="3098551"/>
            <a:ext cx="2557282" cy="2034331"/>
          </a:xfrm>
          <a:prstGeom prst="rect">
            <a:avLst/>
          </a:prstGeom>
          <a:ln w="12700" cap="rnd" cmpd="sng">
            <a:solidFill>
              <a:schemeClr val="tx1">
                <a:alpha val="71000"/>
              </a:schemeClr>
            </a:solidFill>
            <a:bevel/>
          </a:ln>
          <a:effectLst/>
        </p:spPr>
      </p:pic>
      <p:sp>
        <p:nvSpPr>
          <p:cNvPr id="20" name="TextBox 19"/>
          <p:cNvSpPr txBox="1"/>
          <p:nvPr/>
        </p:nvSpPr>
        <p:spPr>
          <a:xfrm>
            <a:off x="293469" y="1457741"/>
            <a:ext cx="9623147" cy="1323439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marL="285750" indent="-285750">
              <a:buFont typeface="Arial"/>
              <a:buChar char="•"/>
            </a:pPr>
            <a:r>
              <a:rPr lang="en-US" sz="2000" dirty="0" smtClean="0"/>
              <a:t>In total 40 deposition runs during Dec 2017 and April-June 2018 </a:t>
            </a:r>
            <a:br>
              <a:rPr lang="en-US" sz="2000" dirty="0" smtClean="0"/>
            </a:br>
            <a:r>
              <a:rPr lang="en-US" sz="2000" dirty="0" smtClean="0"/>
              <a:t>=&gt; 40 days with 1 deposition run per day </a:t>
            </a:r>
          </a:p>
          <a:p>
            <a:pPr marL="285750" indent="-285750">
              <a:buFont typeface="Arial"/>
              <a:buChar char="•"/>
            </a:pPr>
            <a:r>
              <a:rPr lang="en-US" sz="2000" dirty="0" smtClean="0"/>
              <a:t>In total 5840 blades of 5 different blade types (IN5-double, Inner, Outer, Grande, Petite)</a:t>
            </a:r>
          </a:p>
          <a:p>
            <a:pPr marL="285750" indent="-285750">
              <a:buFont typeface="Arial"/>
              <a:buChar char="•"/>
            </a:pPr>
            <a:r>
              <a:rPr lang="en-US" sz="2000" dirty="0" smtClean="0"/>
              <a:t>Total coated area: 60 m</a:t>
            </a:r>
            <a:r>
              <a:rPr lang="en-US" sz="2000" baseline="30000" dirty="0" smtClean="0"/>
              <a:t>2</a:t>
            </a:r>
            <a:r>
              <a:rPr lang="en-US" sz="2000" dirty="0" smtClean="0"/>
              <a:t> (Total substrate area: 30 m</a:t>
            </a:r>
            <a:r>
              <a:rPr lang="en-US" sz="2000" baseline="30000" dirty="0" smtClean="0"/>
              <a:t>2</a:t>
            </a:r>
            <a:r>
              <a:rPr lang="en-US" sz="2000" dirty="0" smtClean="0"/>
              <a:t>)</a:t>
            </a:r>
          </a:p>
        </p:txBody>
      </p:sp>
      <p:pic>
        <p:nvPicPr>
          <p:cNvPr id="21" name="Bildobjekt 9">
            <a:extLst>
              <a:ext uri="{FF2B5EF4-FFF2-40B4-BE49-F238E27FC236}">
                <a16:creationId xmlns:a16="http://schemas.microsoft.com/office/drawing/2014/main" xmlns="" id="{EE0ED632-15B6-CE4D-8EE8-03712CE59C26}"/>
              </a:ext>
            </a:extLst>
          </p:cNvPr>
          <p:cNvPicPr>
            <a:picLocks noChangeAspect="1"/>
          </p:cNvPicPr>
          <p:nvPr/>
        </p:nvPicPr>
        <p:blipFill rotWithShape="1">
          <a:blip r:embed="rId9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>
            <a:off x="4350317" y="4631127"/>
            <a:ext cx="3246019" cy="2443505"/>
          </a:xfrm>
          <a:prstGeom prst="rect">
            <a:avLst/>
          </a:prstGeom>
          <a:ln w="12700">
            <a:solidFill>
              <a:schemeClr val="tx1"/>
            </a:solidFill>
          </a:ln>
        </p:spPr>
      </p:pic>
    </p:spTree>
    <p:extLst>
      <p:ext uri="{BB962C8B-B14F-4D97-AF65-F5344CB8AC3E}">
        <p14:creationId xmlns:p14="http://schemas.microsoft.com/office/powerpoint/2010/main" val="4132601786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2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4" name="Slide Number Placeholder 3"/>
          <p:cNvSpPr>
            <a:spLocks noGrp="1"/>
          </p:cNvSpPr>
          <p:nvPr>
            <p:ph type="sldNum" sz="quarter" idx="12"/>
          </p:nvPr>
        </p:nvSpPr>
        <p:spPr>
          <a:xfrm>
            <a:off x="10063534" y="6571131"/>
            <a:ext cx="1339250" cy="288652"/>
          </a:xfrm>
        </p:spPr>
        <p:txBody>
          <a:bodyPr/>
          <a:lstStyle/>
          <a:p>
            <a:fld id="{551115BC-487E-4422-894C-CB7CD3E79223}" type="slidenum">
              <a:rPr lang="sv-SE" smtClean="0">
                <a:solidFill>
                  <a:prstClr val="black">
                    <a:tint val="75000"/>
                  </a:prstClr>
                </a:solidFill>
                <a:latin typeface="Calibri"/>
              </a:rPr>
              <a:pPr/>
              <a:t>25</a:t>
            </a:fld>
            <a:endParaRPr lang="sv-SE">
              <a:solidFill>
                <a:prstClr val="black">
                  <a:tint val="75000"/>
                </a:prstClr>
              </a:solidFill>
              <a:latin typeface="Calibri"/>
            </a:endParaRPr>
          </a:p>
        </p:txBody>
      </p:sp>
      <p:sp>
        <p:nvSpPr>
          <p:cNvPr id="15" name="Title 1"/>
          <p:cNvSpPr>
            <a:spLocks noGrp="1"/>
          </p:cNvSpPr>
          <p:nvPr>
            <p:ph type="title"/>
          </p:nvPr>
        </p:nvSpPr>
        <p:spPr>
          <a:xfrm>
            <a:off x="457200" y="0"/>
            <a:ext cx="7139136" cy="1143000"/>
          </a:xfrm>
        </p:spPr>
        <p:txBody>
          <a:bodyPr/>
          <a:lstStyle/>
          <a:p>
            <a:r>
              <a:rPr lang="en-US" dirty="0" smtClean="0"/>
              <a:t>High statistics / Background</a:t>
            </a:r>
            <a:endParaRPr lang="en-US" dirty="0"/>
          </a:p>
        </p:txBody>
      </p:sp>
      <p:pic>
        <p:nvPicPr>
          <p:cNvPr id="16" name="Picture 15" descr="Van__3x3_High_Resolution_Calibration_80.0_meV.pdf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6444" y="1141411"/>
            <a:ext cx="4330092" cy="3556115"/>
          </a:xfrm>
          <a:prstGeom prst="rect">
            <a:avLst/>
          </a:prstGeom>
        </p:spPr>
      </p:pic>
      <p:pic>
        <p:nvPicPr>
          <p:cNvPr id="17" name="Picture 16" descr="Van__3x3_High_Resolution_Calibration_80.0_meV.pdf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330092" y="1143000"/>
            <a:ext cx="4156986" cy="3554524"/>
          </a:xfrm>
          <a:prstGeom prst="rect">
            <a:avLst/>
          </a:prstGeom>
        </p:spPr>
      </p:pic>
      <p:pic>
        <p:nvPicPr>
          <p:cNvPr id="18" name="Picture 17" descr="Van__3x3_High_Resolution_Calibration_80.0_meV_background_subtracted.pdf"/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702997" y="3311251"/>
            <a:ext cx="4156986" cy="3685059"/>
          </a:xfrm>
          <a:prstGeom prst="rect">
            <a:avLst/>
          </a:prstGeom>
        </p:spPr>
      </p:pic>
      <p:pic>
        <p:nvPicPr>
          <p:cNvPr id="19" name="Picture 18" descr="Van__3x3_High_Resolution_Calibration_80.0_meV_background_subtracted.pdf"/>
          <p:cNvPicPr>
            <a:picLocks noChangeAspect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3330896" y="3311251"/>
            <a:ext cx="4372102" cy="3685059"/>
          </a:xfrm>
          <a:prstGeom prst="rect">
            <a:avLst/>
          </a:prstGeom>
        </p:spPr>
      </p:pic>
      <p:pic>
        <p:nvPicPr>
          <p:cNvPr id="23" name="Picture 22" descr="logo_green.png"/>
          <p:cNvPicPr>
            <a:picLocks noChangeAspect="1"/>
          </p:cNvPicPr>
          <p:nvPr/>
        </p:nvPicPr>
        <p:blipFill rotWithShape="1"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10210" t="27698" r="10832" b="33892"/>
          <a:stretch/>
        </p:blipFill>
        <p:spPr>
          <a:xfrm>
            <a:off x="10506598" y="1143000"/>
            <a:ext cx="1691752" cy="482252"/>
          </a:xfrm>
          <a:prstGeom prst="rect">
            <a:avLst/>
          </a:prstGeom>
        </p:spPr>
      </p:pic>
      <p:pic>
        <p:nvPicPr>
          <p:cNvPr id="24" name="Picture 23"/>
          <p:cNvPicPr>
            <a:picLocks noChangeAspect="1"/>
          </p:cNvPicPr>
          <p:nvPr/>
        </p:nvPicPr>
        <p:blipFill>
          <a:blip r:embed="rId7"/>
          <a:stretch>
            <a:fillRect/>
          </a:stretch>
        </p:blipFill>
        <p:spPr>
          <a:xfrm>
            <a:off x="9110687" y="801497"/>
            <a:ext cx="1024508" cy="683005"/>
          </a:xfrm>
          <a:prstGeom prst="rect">
            <a:avLst/>
          </a:prstGeom>
        </p:spPr>
      </p:pic>
      <p:pic>
        <p:nvPicPr>
          <p:cNvPr id="25" name="Picture 24" descr="ILL-web-png.png"/>
          <p:cNvPicPr>
            <a:picLocks noChangeAspect="1"/>
          </p:cNvPicPr>
          <p:nvPr/>
        </p:nvPicPr>
        <p:blipFill>
          <a:blip r:embed="rId8" cstate="print"/>
          <a:stretch>
            <a:fillRect/>
          </a:stretch>
        </p:blipFill>
        <p:spPr>
          <a:xfrm>
            <a:off x="9305210" y="82602"/>
            <a:ext cx="611406" cy="577627"/>
          </a:xfrm>
          <a:prstGeom prst="rect">
            <a:avLst/>
          </a:prstGeom>
        </p:spPr>
      </p:pic>
      <p:sp>
        <p:nvSpPr>
          <p:cNvPr id="26" name="TextBox 25"/>
          <p:cNvSpPr txBox="1"/>
          <p:nvPr/>
        </p:nvSpPr>
        <p:spPr>
          <a:xfrm>
            <a:off x="8834345" y="2358272"/>
            <a:ext cx="1672253" cy="40011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000" b="1" dirty="0" smtClean="0">
                <a:solidFill>
                  <a:schemeClr val="accent2"/>
                </a:solidFill>
              </a:rPr>
              <a:t>PRELIMINARY</a:t>
            </a:r>
            <a:endParaRPr lang="en-US" sz="2000" b="1" dirty="0">
              <a:solidFill>
                <a:schemeClr val="accent2"/>
              </a:solidFill>
            </a:endParaRPr>
          </a:p>
        </p:txBody>
      </p:sp>
      <p:sp>
        <p:nvSpPr>
          <p:cNvPr id="12" name="TextBox 11"/>
          <p:cNvSpPr txBox="1"/>
          <p:nvPr/>
        </p:nvSpPr>
        <p:spPr>
          <a:xfrm>
            <a:off x="46444" y="6217188"/>
            <a:ext cx="4060141" cy="70788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285750" indent="-285750">
              <a:buFont typeface="Arial"/>
              <a:buChar char="•"/>
            </a:pPr>
            <a:r>
              <a:rPr lang="en-US" sz="2000" dirty="0" smtClean="0">
                <a:solidFill>
                  <a:prstClr val="black"/>
                </a:solidFill>
                <a:latin typeface="Calibri"/>
              </a:rPr>
              <a:t>1 detector – pure </a:t>
            </a:r>
            <a:r>
              <a:rPr lang="en-US" sz="2000" dirty="0" err="1">
                <a:solidFill>
                  <a:prstClr val="black"/>
                </a:solidFill>
                <a:latin typeface="Calibri"/>
              </a:rPr>
              <a:t>a</a:t>
            </a:r>
            <a:r>
              <a:rPr lang="en-US" sz="2000" dirty="0" err="1" smtClean="0">
                <a:solidFill>
                  <a:prstClr val="black"/>
                </a:solidFill>
                <a:latin typeface="Calibri"/>
              </a:rPr>
              <a:t>luminium</a:t>
            </a:r>
            <a:r>
              <a:rPr lang="en-US" sz="2000" dirty="0" smtClean="0">
                <a:solidFill>
                  <a:prstClr val="black"/>
                </a:solidFill>
                <a:latin typeface="Calibri"/>
              </a:rPr>
              <a:t> grids</a:t>
            </a:r>
          </a:p>
          <a:p>
            <a:pPr marL="285750" indent="-285750">
              <a:buFont typeface="Arial"/>
              <a:buChar char="•"/>
            </a:pPr>
            <a:r>
              <a:rPr lang="en-US" sz="2000" dirty="0" smtClean="0">
                <a:solidFill>
                  <a:prstClr val="black"/>
                </a:solidFill>
                <a:latin typeface="Calibri"/>
              </a:rPr>
              <a:t>2 detectors – standard </a:t>
            </a:r>
            <a:r>
              <a:rPr lang="en-US" sz="2000" dirty="0" err="1" smtClean="0">
                <a:solidFill>
                  <a:prstClr val="black"/>
                </a:solidFill>
                <a:latin typeface="Calibri"/>
              </a:rPr>
              <a:t>aluminium</a:t>
            </a:r>
            <a:endParaRPr lang="en-US" sz="2000" dirty="0">
              <a:solidFill>
                <a:prstClr val="black"/>
              </a:solidFill>
              <a:latin typeface="Calibri"/>
            </a:endParaRPr>
          </a:p>
        </p:txBody>
      </p:sp>
    </p:spTree>
    <p:extLst>
      <p:ext uri="{BB962C8B-B14F-4D97-AF65-F5344CB8AC3E}">
        <p14:creationId xmlns:p14="http://schemas.microsoft.com/office/powerpoint/2010/main" val="1975402207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theme/theme1.xml><?xml version="1.0" encoding="utf-8"?>
<a:theme xmlns:a="http://schemas.openxmlformats.org/drawingml/2006/main" name="2_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otalTime>2697</TotalTime>
  <Words>1172</Words>
  <Application>Microsoft Macintosh PowerPoint</Application>
  <PresentationFormat>Custom</PresentationFormat>
  <Paragraphs>272</Paragraphs>
  <Slides>25</Slides>
  <Notes>0</Notes>
  <HiddenSlides>0</HiddenSlides>
  <MMClips>1</MMClips>
  <ScaleCrop>false</ScaleCrop>
  <HeadingPairs>
    <vt:vector size="4" baseType="variant">
      <vt:variant>
        <vt:lpstr>Theme</vt:lpstr>
      </vt:variant>
      <vt:variant>
        <vt:i4>1</vt:i4>
      </vt:variant>
      <vt:variant>
        <vt:lpstr>Slide Titles</vt:lpstr>
      </vt:variant>
      <vt:variant>
        <vt:i4>25</vt:i4>
      </vt:variant>
    </vt:vector>
  </HeadingPairs>
  <TitlesOfParts>
    <vt:vector size="26" baseType="lpstr">
      <vt:lpstr>2_Office Theme</vt:lpstr>
      <vt:lpstr>Implementation of Multi-Grid Thermal Neutron Detector:  test at SEQUOIA, SNS</vt:lpstr>
      <vt:lpstr>Aim, Outline</vt:lpstr>
      <vt:lpstr>Previous test – at CNCS</vt:lpstr>
      <vt:lpstr>MG.SEQ Test Background</vt:lpstr>
      <vt:lpstr>SEQUOIA at SNS, ORNL</vt:lpstr>
      <vt:lpstr>MG.SEQ Characteristics</vt:lpstr>
      <vt:lpstr>MG.SEQ assembly</vt:lpstr>
      <vt:lpstr>MG.SEQ – ESS and ILL versions</vt:lpstr>
      <vt:lpstr>MG.SEQ vacuum and other tests</vt:lpstr>
      <vt:lpstr>MG.SEQ installed</vt:lpstr>
      <vt:lpstr>Readout</vt:lpstr>
      <vt:lpstr>Samples and settings used</vt:lpstr>
      <vt:lpstr>Energy reconstruction from ToF</vt:lpstr>
      <vt:lpstr>Repetition Rate Multiplication</vt:lpstr>
      <vt:lpstr>Elastic line resolution</vt:lpstr>
      <vt:lpstr>Detection Efficiency</vt:lpstr>
      <vt:lpstr>Count rate </vt:lpstr>
      <vt:lpstr>Background</vt:lpstr>
      <vt:lpstr>Outlook – further results</vt:lpstr>
      <vt:lpstr>CSPEC MG Detector</vt:lpstr>
      <vt:lpstr>T-REX MG Detector</vt:lpstr>
      <vt:lpstr>Thank you!</vt:lpstr>
      <vt:lpstr>Multi-Grid Efficiency</vt:lpstr>
      <vt:lpstr>MG.SEQ 10B4C layers</vt:lpstr>
      <vt:lpstr>High statistics / Background</vt:lpstr>
    </vt:vector>
  </TitlesOfParts>
  <Company>European Spallation Source ESS AB</Company>
  <LinksUpToDate>false</LinksUpToDate>
  <SharedDoc>false</SharedDoc>
  <HyperlinksChanged>false</HyperlinksChanged>
  <AppVersion>14.0000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Implementation of Multi-Grid Thermal Neutron Detector:  test at SEQUOIA</dc:title>
  <dc:creator>ESS User</dc:creator>
  <cp:lastModifiedBy>ESS User</cp:lastModifiedBy>
  <cp:revision>49</cp:revision>
  <dcterms:created xsi:type="dcterms:W3CDTF">2018-11-12T03:13:10Z</dcterms:created>
  <dcterms:modified xsi:type="dcterms:W3CDTF">2018-11-14T00:26:47Z</dcterms:modified>
</cp:coreProperties>
</file>