
<file path=[Content_Types].xml><?xml version="1.0" encoding="utf-8"?>
<Types xmlns="http://schemas.openxmlformats.org/package/2006/content-types">
  <Default Extension="xml" ContentType="application/xml"/>
  <Default Extension="(null)" ContentType="image/x-emf"/>
  <Default Extension="jpeg" ContentType="image/jpeg"/>
  <Default Extension="jpg" ContentType="image/jpeg"/>
  <Default Extension="emf" ContentType="image/x-emf"/>
  <Default Extension="tiff" ContentType="image/tiff"/>
  <Default Extension="rels" ContentType="application/vnd.openxmlformats-package.relationships+xml"/>
  <Default Extension="png" ContentType="image/p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60" r:id="rId1"/>
  </p:sldMasterIdLst>
  <p:notesMasterIdLst>
    <p:notesMasterId r:id="rId26"/>
  </p:notesMasterIdLst>
  <p:handoutMasterIdLst>
    <p:handoutMasterId r:id="rId27"/>
  </p:handoutMasterIdLst>
  <p:sldIdLst>
    <p:sldId id="256" r:id="rId2"/>
    <p:sldId id="257" r:id="rId3"/>
    <p:sldId id="274" r:id="rId4"/>
    <p:sldId id="275" r:id="rId5"/>
    <p:sldId id="264" r:id="rId6"/>
    <p:sldId id="272" r:id="rId7"/>
    <p:sldId id="278" r:id="rId8"/>
    <p:sldId id="279" r:id="rId9"/>
    <p:sldId id="280" r:id="rId10"/>
    <p:sldId id="281" r:id="rId11"/>
    <p:sldId id="261" r:id="rId12"/>
    <p:sldId id="262" r:id="rId13"/>
    <p:sldId id="260" r:id="rId14"/>
    <p:sldId id="287" r:id="rId15"/>
    <p:sldId id="271" r:id="rId16"/>
    <p:sldId id="268" r:id="rId17"/>
    <p:sldId id="266" r:id="rId18"/>
    <p:sldId id="267" r:id="rId19"/>
    <p:sldId id="270" r:id="rId20"/>
    <p:sldId id="282" r:id="rId21"/>
    <p:sldId id="283" r:id="rId22"/>
    <p:sldId id="285" r:id="rId23"/>
    <p:sldId id="286" r:id="rId24"/>
    <p:sldId id="284" r:id="rId25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9C6114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4727"/>
    <p:restoredTop sz="94621"/>
  </p:normalViewPr>
  <p:slideViewPr>
    <p:cSldViewPr snapToGrid="0" snapToObjects="1">
      <p:cViewPr varScale="1">
        <p:scale>
          <a:sx n="94" d="100"/>
          <a:sy n="94" d="100"/>
        </p:scale>
        <p:origin x="200" y="51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60" d="100"/>
        <a:sy n="160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slide" Target="slides/slide8.xml"/><Relationship Id="rId20" Type="http://schemas.openxmlformats.org/officeDocument/2006/relationships/slide" Target="slides/slide19.xml"/><Relationship Id="rId21" Type="http://schemas.openxmlformats.org/officeDocument/2006/relationships/slide" Target="slides/slide20.xml"/><Relationship Id="rId22" Type="http://schemas.openxmlformats.org/officeDocument/2006/relationships/slide" Target="slides/slide21.xml"/><Relationship Id="rId23" Type="http://schemas.openxmlformats.org/officeDocument/2006/relationships/slide" Target="slides/slide22.xml"/><Relationship Id="rId24" Type="http://schemas.openxmlformats.org/officeDocument/2006/relationships/slide" Target="slides/slide23.xml"/><Relationship Id="rId25" Type="http://schemas.openxmlformats.org/officeDocument/2006/relationships/slide" Target="slides/slide24.xml"/><Relationship Id="rId26" Type="http://schemas.openxmlformats.org/officeDocument/2006/relationships/notesMaster" Target="notesMasters/notesMaster1.xml"/><Relationship Id="rId27" Type="http://schemas.openxmlformats.org/officeDocument/2006/relationships/handoutMaster" Target="handoutMasters/handoutMaster1.xml"/><Relationship Id="rId28" Type="http://schemas.openxmlformats.org/officeDocument/2006/relationships/presProps" Target="presProps.xml"/><Relationship Id="rId29" Type="http://schemas.openxmlformats.org/officeDocument/2006/relationships/viewProps" Target="viewProps.xml"/><Relationship Id="rId30" Type="http://schemas.openxmlformats.org/officeDocument/2006/relationships/theme" Target="theme/theme1.xml"/><Relationship Id="rId31" Type="http://schemas.openxmlformats.org/officeDocument/2006/relationships/tableStyles" Target="tableStyles.xml"/><Relationship Id="rId10" Type="http://schemas.openxmlformats.org/officeDocument/2006/relationships/slide" Target="slides/slide9.xml"/><Relationship Id="rId11" Type="http://schemas.openxmlformats.org/officeDocument/2006/relationships/slide" Target="slides/slide10.xml"/><Relationship Id="rId12" Type="http://schemas.openxmlformats.org/officeDocument/2006/relationships/slide" Target="slides/slide11.xml"/><Relationship Id="rId13" Type="http://schemas.openxmlformats.org/officeDocument/2006/relationships/slide" Target="slides/slide12.xml"/><Relationship Id="rId14" Type="http://schemas.openxmlformats.org/officeDocument/2006/relationships/slide" Target="slides/slide13.xml"/><Relationship Id="rId15" Type="http://schemas.openxmlformats.org/officeDocument/2006/relationships/slide" Target="slides/slide14.xml"/><Relationship Id="rId16" Type="http://schemas.openxmlformats.org/officeDocument/2006/relationships/slide" Target="slides/slide15.xml"/><Relationship Id="rId17" Type="http://schemas.openxmlformats.org/officeDocument/2006/relationships/slide" Target="slides/slide16.xml"/><Relationship Id="rId18" Type="http://schemas.openxmlformats.org/officeDocument/2006/relationships/slide" Target="slides/slide17.xml"/><Relationship Id="rId19" Type="http://schemas.openxmlformats.org/officeDocument/2006/relationships/slide" Target="slides/slide18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C2ED02D5-1A8D-F149-90AC-DD788B1367B9}" type="datetime4">
              <a:rPr lang="sv-SE" smtClean="0"/>
              <a:t>10 November 2018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D415330A-8A86-0D40-8EA2-D990D456761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36512778"/>
      </p:ext>
    </p:extLst>
  </p:cSld>
  <p:clrMap bg1="lt1" tx1="dk1" bg2="lt2" tx2="dk2" accent1="accent1" accent2="accent2" accent3="accent3" accent4="accent4" accent5="accent5" accent6="accent6" hlink="hlink" folHlink="folHlink"/>
  <p:hf hdr="0" ftr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13D4849-0796-C346-9223-1FBF295B2825}" type="datetime4">
              <a:rPr lang="sv-SE" smtClean="0"/>
              <a:t>10 November 2018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7D50A996-B600-C445-B99C-CE35CD3B736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86689896"/>
      </p:ext>
    </p:extLst>
  </p:cSld>
  <p:clrMap bg1="lt1" tx1="dk1" bg2="lt2" tx2="dk2" accent1="accent1" accent2="accent2" accent3="accent3" accent4="accent4" accent5="accent5" accent6="accent6" hlink="hlink" folHlink="folHlink"/>
  <p:hf hdr="0" ftr="0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6.xml"/></Relationships>
</file>

<file path=ppt/notesSlides/_rels/notesSlide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4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C2B5DEF-E1DE-4CF4-BDB9-4877D887B54E}" type="slidenum">
              <a:rPr lang="it-IT" smtClean="0"/>
              <a:t>16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1461761844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C2B5DEF-E1DE-4CF4-BDB9-4877D887B54E}" type="slidenum">
              <a:rPr lang="it-IT" smtClean="0"/>
              <a:t>24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209359823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0" y="1122363"/>
            <a:ext cx="10363200" cy="2387600"/>
          </a:xfrm>
        </p:spPr>
        <p:txBody>
          <a:bodyPr anchor="ctr"/>
          <a:lstStyle>
            <a:lvl1pPr algn="ctr">
              <a:defRPr sz="6000">
                <a:latin typeface="Lucida Calligraphy" charset="0"/>
                <a:ea typeface="Lucida Calligraphy" charset="0"/>
                <a:cs typeface="Lucida Calligraphy" charset="0"/>
              </a:defRPr>
            </a:lvl1pPr>
          </a:lstStyle>
          <a:p>
            <a:r>
              <a:rPr lang="en-US" noProof="0" smtClean="0"/>
              <a:t>Click to edit Master title style</a:t>
            </a:r>
            <a:endParaRPr lang="en-US" noProof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>
                <a:latin typeface="Lucida Calligraphy" charset="0"/>
                <a:ea typeface="Lucida Calligraphy" charset="0"/>
                <a:cs typeface="Lucida Calligraphy" charset="0"/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noProof="0" smtClean="0"/>
              <a:t>Click to edit Master subtitle style</a:t>
            </a:r>
            <a:endParaRPr lang="en-US" noProof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914400" y="6619875"/>
            <a:ext cx="5048738" cy="188926"/>
          </a:xfrm>
        </p:spPr>
        <p:txBody>
          <a:bodyPr/>
          <a:lstStyle>
            <a:lvl1pPr algn="l">
              <a:defRPr/>
            </a:lvl1pPr>
          </a:lstStyle>
          <a:p>
            <a:r>
              <a:rPr lang="sv-SE" noProof="0" dirty="0" smtClean="0"/>
              <a:t>2018 IEEE </a:t>
            </a:r>
            <a:r>
              <a:rPr lang="sv-SE" noProof="0" dirty="0" err="1" smtClean="0"/>
              <a:t>Nuclear</a:t>
            </a:r>
            <a:r>
              <a:rPr lang="sv-SE" noProof="0" dirty="0" smtClean="0"/>
              <a:t> Science Symposium and Medical </a:t>
            </a:r>
            <a:r>
              <a:rPr lang="sv-SE" noProof="0" dirty="0" err="1" smtClean="0"/>
              <a:t>Imaging</a:t>
            </a:r>
            <a:r>
              <a:rPr lang="sv-SE" noProof="0" dirty="0" smtClean="0"/>
              <a:t>, Sydney, 14 November 2018</a:t>
            </a:r>
            <a:endParaRPr lang="en-US" noProof="0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noProof="0" smtClean="0"/>
              <a:t>Francesco Messi, Lunds Universitet</a:t>
            </a:r>
            <a:endParaRPr lang="en-US" noProof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41580" y="6383216"/>
            <a:ext cx="637554" cy="322330"/>
          </a:xfrm>
          <a:prstGeom prst="rect">
            <a:avLst/>
          </a:prstGeom>
        </p:spPr>
        <p:txBody>
          <a:bodyPr/>
          <a:lstStyle/>
          <a:p>
            <a:fld id="{2A9EF9EE-94CA-7D44-AD17-90B415DDEC56}" type="slidenum">
              <a:rPr lang="en-US" noProof="0" smtClean="0"/>
              <a:t>‹#›</a:t>
            </a:fld>
            <a:endParaRPr lang="en-US" noProof="0"/>
          </a:p>
        </p:txBody>
      </p:sp>
    </p:spTree>
    <p:extLst>
      <p:ext uri="{BB962C8B-B14F-4D97-AF65-F5344CB8AC3E}">
        <p14:creationId xmlns:p14="http://schemas.microsoft.com/office/powerpoint/2010/main" val="591318876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0257" y="231006"/>
            <a:ext cx="11704320" cy="808522"/>
          </a:xfrm>
        </p:spPr>
        <p:txBody>
          <a:bodyPr/>
          <a:lstStyle/>
          <a:p>
            <a:r>
              <a:rPr lang="en-US" noProof="0" smtClean="0"/>
              <a:t>Click to edit Master title style</a:t>
            </a:r>
            <a:endParaRPr lang="en-US" noProof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50257" y="1501541"/>
            <a:ext cx="11704320" cy="5118334"/>
          </a:xfrm>
        </p:spPr>
        <p:txBody>
          <a:bodyPr/>
          <a:lstStyle/>
          <a:p>
            <a:pPr lvl="0"/>
            <a:r>
              <a:rPr lang="en-US" noProof="0" smtClean="0"/>
              <a:t>Click to edit Master text styles</a:t>
            </a:r>
          </a:p>
          <a:p>
            <a:pPr lvl="1"/>
            <a:r>
              <a:rPr lang="en-US" noProof="0" smtClean="0"/>
              <a:t>Second level</a:t>
            </a:r>
          </a:p>
          <a:p>
            <a:pPr lvl="2"/>
            <a:r>
              <a:rPr lang="en-US" noProof="0" smtClean="0"/>
              <a:t>Third level</a:t>
            </a:r>
          </a:p>
          <a:p>
            <a:pPr lvl="3"/>
            <a:r>
              <a:rPr lang="en-US" noProof="0" smtClean="0"/>
              <a:t>Fourth level</a:t>
            </a:r>
          </a:p>
          <a:p>
            <a:pPr lvl="4"/>
            <a:r>
              <a:rPr lang="en-US" noProof="0" smtClean="0"/>
              <a:t>Fifth level</a:t>
            </a:r>
            <a:endParaRPr lang="en-US" noProof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noProof="0" smtClean="0"/>
              <a:t>Francesco Messi, Lunds Universitet</a:t>
            </a:r>
            <a:endParaRPr lang="en-US" noProof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69987" y="6462346"/>
            <a:ext cx="668215" cy="251992"/>
          </a:xfrm>
          <a:prstGeom prst="rect">
            <a:avLst/>
          </a:prstGeom>
        </p:spPr>
        <p:txBody>
          <a:bodyPr/>
          <a:lstStyle/>
          <a:p>
            <a:fld id="{2A9EF9EE-94CA-7D44-AD17-90B415DDEC56}" type="slidenum">
              <a:rPr lang="en-US" noProof="0" smtClean="0"/>
              <a:t>‹#›</a:t>
            </a:fld>
            <a:endParaRPr lang="en-US" noProof="0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>
          <a:xfrm>
            <a:off x="914400" y="6619875"/>
            <a:ext cx="5048738" cy="188926"/>
          </a:xfr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lvl1pPr>
          </a:lstStyle>
          <a:p>
            <a:r>
              <a:rPr lang="sv-SE" noProof="0" smtClean="0"/>
              <a:t>2018 IEEE Nuclear Science Symposium and Medical Imaging, Sydney, 14 November 2018</a:t>
            </a:r>
            <a:endParaRPr lang="en-US" noProof="0" smtClean="0"/>
          </a:p>
        </p:txBody>
      </p:sp>
    </p:spTree>
    <p:extLst>
      <p:ext uri="{BB962C8B-B14F-4D97-AF65-F5344CB8AC3E}">
        <p14:creationId xmlns:p14="http://schemas.microsoft.com/office/powerpoint/2010/main" val="1889514263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3" y="1709743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3" y="4589468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Francesco Messi, Lunds Universitet</a:t>
            </a: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59164" y="6444765"/>
            <a:ext cx="672687" cy="357675"/>
          </a:xfrm>
          <a:prstGeom prst="rect">
            <a:avLst/>
          </a:prstGeom>
        </p:spPr>
        <p:txBody>
          <a:bodyPr/>
          <a:lstStyle/>
          <a:p>
            <a:fld id="{2A9EF9EE-94CA-7D44-AD17-90B415DDEC56}" type="slidenum">
              <a:rPr lang="en-US" smtClean="0"/>
              <a:t>‹#›</a:t>
            </a:fld>
            <a:endParaRPr lang="en-US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>
          <a:xfrm>
            <a:off x="914400" y="6619875"/>
            <a:ext cx="5048738" cy="188926"/>
          </a:xfrm>
        </p:spPr>
        <p:txBody>
          <a:bodyPr/>
          <a:lstStyle>
            <a:lvl1pPr algn="l">
              <a:defRPr/>
            </a:lvl1pPr>
          </a:lstStyle>
          <a:p>
            <a:r>
              <a:rPr lang="sv-SE" noProof="0" dirty="0" smtClean="0"/>
              <a:t>2018 IEEE </a:t>
            </a:r>
            <a:r>
              <a:rPr lang="sv-SE" noProof="0" dirty="0" err="1" smtClean="0"/>
              <a:t>Nuclear</a:t>
            </a:r>
            <a:r>
              <a:rPr lang="sv-SE" noProof="0" dirty="0" smtClean="0"/>
              <a:t> Science Symposium and Medical </a:t>
            </a:r>
            <a:r>
              <a:rPr lang="sv-SE" noProof="0" dirty="0" err="1" smtClean="0"/>
              <a:t>Imaging</a:t>
            </a:r>
            <a:r>
              <a:rPr lang="sv-SE" noProof="0" dirty="0" smtClean="0"/>
              <a:t>, Sydney, 14 November 2018</a:t>
            </a:r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78046405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1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1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98E5D5-AFB7-7F4A-9AC2-ADFE731D2EFF}" type="datetime4">
              <a:rPr lang="sv-SE" smtClean="0"/>
              <a:t>10 November 2018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Francesco Messi, Lunds Universitet</a:t>
            </a: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202449" y="6462349"/>
            <a:ext cx="635751" cy="340091"/>
          </a:xfrm>
          <a:prstGeom prst="rect">
            <a:avLst/>
          </a:prstGeom>
        </p:spPr>
        <p:txBody>
          <a:bodyPr/>
          <a:lstStyle/>
          <a:p>
            <a:fld id="{2A9EF9EE-94CA-7D44-AD17-90B415DDEC5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60904165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90" y="365129"/>
            <a:ext cx="10515600" cy="132556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91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91" y="2505075"/>
            <a:ext cx="5157787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F11471-65F0-4D40-AF72-938E19AEAE94}" type="datetime4">
              <a:rPr lang="sv-SE" smtClean="0"/>
              <a:t>10 November 2018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Francesco Messi, Lunds Universitet</a:t>
            </a:r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8610601" y="6356355"/>
            <a:ext cx="2743200" cy="365125"/>
          </a:xfrm>
          <a:prstGeom prst="rect">
            <a:avLst/>
          </a:prstGeom>
        </p:spPr>
        <p:txBody>
          <a:bodyPr/>
          <a:lstStyle/>
          <a:p>
            <a:fld id="{2A9EF9EE-94CA-7D44-AD17-90B415DDEC5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44161848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DD8473-1719-7E41-8DC6-6D82AC5F03CB}" type="datetime4">
              <a:rPr lang="sv-SE" smtClean="0"/>
              <a:t>10 November 2018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Francesco Messi, Lunds Universitet</a:t>
            </a:r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>
          <a:xfrm>
            <a:off x="8610601" y="6356355"/>
            <a:ext cx="2743200" cy="365125"/>
          </a:xfrm>
          <a:prstGeom prst="rect">
            <a:avLst/>
          </a:prstGeom>
        </p:spPr>
        <p:txBody>
          <a:bodyPr/>
          <a:lstStyle/>
          <a:p>
            <a:fld id="{2A9EF9EE-94CA-7D44-AD17-90B415DDEC5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39299699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176BBC8-31BE-224B-9629-FCA16F1D818F}" type="datetime4">
              <a:rPr lang="sv-SE" smtClean="0"/>
              <a:t>10 November 2018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Francesco Messi, Lunds Universitet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8610601" y="6356355"/>
            <a:ext cx="2743200" cy="365125"/>
          </a:xfrm>
          <a:prstGeom prst="rect">
            <a:avLst/>
          </a:prstGeom>
        </p:spPr>
        <p:txBody>
          <a:bodyPr/>
          <a:lstStyle/>
          <a:p>
            <a:fld id="{2A9EF9EE-94CA-7D44-AD17-90B415DDEC5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3882301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90" y="457200"/>
            <a:ext cx="393223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9" y="987430"/>
            <a:ext cx="6172201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90" y="2057400"/>
            <a:ext cx="393223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7277156-B03C-644D-BB69-817DA35780AF}" type="datetime4">
              <a:rPr lang="sv-SE" smtClean="0"/>
              <a:t>10 November 2018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Francesco Messi, Lunds Universitet</a:t>
            </a: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8610601" y="6356355"/>
            <a:ext cx="2743200" cy="365125"/>
          </a:xfrm>
          <a:prstGeom prst="rect">
            <a:avLst/>
          </a:prstGeom>
        </p:spPr>
        <p:txBody>
          <a:bodyPr/>
          <a:lstStyle/>
          <a:p>
            <a:fld id="{2A9EF9EE-94CA-7D44-AD17-90B415DDEC5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4940880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90" y="457200"/>
            <a:ext cx="393223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183189" y="987430"/>
            <a:ext cx="6172201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Drag picture to placeholder or click icon to add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90" y="2057400"/>
            <a:ext cx="393223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70B61B6-2E79-9B4A-8A8D-24BB57CEA05F}" type="datetime4">
              <a:rPr lang="sv-SE" smtClean="0"/>
              <a:t>10 November 2018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Francesco Messi, Lunds Universitet</a:t>
            </a: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8610601" y="6356355"/>
            <a:ext cx="2743200" cy="365125"/>
          </a:xfrm>
          <a:prstGeom prst="rect">
            <a:avLst/>
          </a:prstGeom>
        </p:spPr>
        <p:txBody>
          <a:bodyPr/>
          <a:lstStyle/>
          <a:p>
            <a:fld id="{2A9EF9EE-94CA-7D44-AD17-90B415DDEC5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1861804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9AD943-EE4C-5049-A453-FA8795CA5EF7}" type="datetime4">
              <a:rPr lang="sv-SE" smtClean="0"/>
              <a:t>10 November 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Francesco Messi, Lunds Universitet</a:t>
            </a: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610601" y="6356355"/>
            <a:ext cx="2743200" cy="365125"/>
          </a:xfrm>
          <a:prstGeom prst="rect">
            <a:avLst/>
          </a:prstGeom>
        </p:spPr>
        <p:txBody>
          <a:bodyPr/>
          <a:lstStyle/>
          <a:p>
            <a:fld id="{2A9EF9EE-94CA-7D44-AD17-90B415DDEC5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538435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1" y="365125"/>
            <a:ext cx="2628900" cy="5811838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1" y="365125"/>
            <a:ext cx="7734300" cy="5811838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1F33165-5502-4C40-9BD4-C888881F39CB}" type="datetime4">
              <a:rPr lang="sv-SE" smtClean="0"/>
              <a:t>10 November 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Francesco Messi, Lunds Universitet</a:t>
            </a: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610601" y="6356355"/>
            <a:ext cx="2743200" cy="365125"/>
          </a:xfrm>
          <a:prstGeom prst="rect">
            <a:avLst/>
          </a:prstGeom>
        </p:spPr>
        <p:txBody>
          <a:bodyPr/>
          <a:lstStyle/>
          <a:p>
            <a:fld id="{2A9EF9EE-94CA-7D44-AD17-90B415DDEC5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5917494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Relationship Id="rId13" Type="http://schemas.openxmlformats.org/officeDocument/2006/relationships/image" Target="../media/image1.png"/><Relationship Id="rId14" Type="http://schemas.openxmlformats.org/officeDocument/2006/relationships/image" Target="../media/image2.png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1" y="365128"/>
            <a:ext cx="10515600" cy="1128818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noProof="0" smtClean="0"/>
              <a:t>Click to edit Master title style</a:t>
            </a:r>
            <a:endParaRPr lang="en-US" noProof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1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noProof="0" smtClean="0"/>
              <a:t>Click to edit Master text styles</a:t>
            </a:r>
          </a:p>
          <a:p>
            <a:pPr lvl="1"/>
            <a:r>
              <a:rPr lang="en-US" noProof="0" smtClean="0"/>
              <a:t>Second level</a:t>
            </a:r>
          </a:p>
          <a:p>
            <a:pPr lvl="2"/>
            <a:r>
              <a:rPr lang="en-US" noProof="0" smtClean="0"/>
              <a:t>Third level</a:t>
            </a:r>
          </a:p>
          <a:p>
            <a:pPr lvl="3"/>
            <a:r>
              <a:rPr lang="en-US" noProof="0" smtClean="0"/>
              <a:t>Fourth level</a:t>
            </a:r>
          </a:p>
          <a:p>
            <a:pPr lvl="4"/>
            <a:r>
              <a:rPr lang="en-US" noProof="0" smtClean="0"/>
              <a:t>Fifth level</a:t>
            </a:r>
            <a:endParaRPr lang="en-US" noProof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553157" y="6619875"/>
            <a:ext cx="5409984" cy="188926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marL="0" marR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800">
                <a:solidFill>
                  <a:srgbClr val="9C6114"/>
                </a:solidFill>
                <a:latin typeface="Lucida Calligraphy" charset="0"/>
                <a:ea typeface="Lucida Calligraphy" charset="0"/>
                <a:cs typeface="Lucida Calligraphy" charset="0"/>
              </a:defRPr>
            </a:lvl1pPr>
          </a:lstStyle>
          <a:p>
            <a:r>
              <a:rPr lang="sv-SE" noProof="0" smtClean="0"/>
              <a:t>2018 IEEE Nuclear Science Symposium and Medical Imaging, Sydney, 14 November 2018</a:t>
            </a:r>
            <a:endParaRPr lang="en-US" noProof="0" smtClean="0"/>
          </a:p>
        </p:txBody>
      </p:sp>
      <p:cxnSp>
        <p:nvCxnSpPr>
          <p:cNvPr id="7" name="Straight Connector 6"/>
          <p:cNvCxnSpPr/>
          <p:nvPr userDrawn="1"/>
        </p:nvCxnSpPr>
        <p:spPr bwMode="auto">
          <a:xfrm rot="5400000">
            <a:off x="11350452" y="6058105"/>
            <a:ext cx="1382545" cy="0"/>
          </a:xfrm>
          <a:prstGeom prst="line">
            <a:avLst/>
          </a:prstGeom>
          <a:solidFill>
            <a:srgbClr val="00B8FF"/>
          </a:solidFill>
          <a:ln w="57150" cap="flat" cmpd="sng" algn="ctr">
            <a:gradFill flip="none" rotWithShape="1">
              <a:gsLst>
                <a:gs pos="0">
                  <a:srgbClr val="9C6114">
                    <a:alpha val="0"/>
                  </a:srgbClr>
                </a:gs>
                <a:gs pos="60000">
                  <a:srgbClr val="9C6114">
                    <a:alpha val="65000"/>
                  </a:srgbClr>
                </a:gs>
                <a:gs pos="90000">
                  <a:srgbClr val="9C6114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</p:cxnSp>
      <p:cxnSp>
        <p:nvCxnSpPr>
          <p:cNvPr id="8" name="Straight Connector 7"/>
          <p:cNvCxnSpPr/>
          <p:nvPr userDrawn="1"/>
        </p:nvCxnSpPr>
        <p:spPr bwMode="auto">
          <a:xfrm>
            <a:off x="8447483" y="6721475"/>
            <a:ext cx="3617518" cy="0"/>
          </a:xfrm>
          <a:prstGeom prst="line">
            <a:avLst/>
          </a:prstGeom>
          <a:solidFill>
            <a:srgbClr val="00B8FF"/>
          </a:solidFill>
          <a:ln w="57150" cap="flat" cmpd="sng" algn="ctr">
            <a:gradFill flip="none" rotWithShape="1">
              <a:gsLst>
                <a:gs pos="0">
                  <a:srgbClr val="9C6114">
                    <a:alpha val="0"/>
                  </a:srgbClr>
                </a:gs>
                <a:gs pos="60000">
                  <a:srgbClr val="9C6114">
                    <a:alpha val="65000"/>
                  </a:srgbClr>
                </a:gs>
                <a:gs pos="90000">
                  <a:srgbClr val="9C6114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</p:cxnSp>
      <p:cxnSp>
        <p:nvCxnSpPr>
          <p:cNvPr id="9" name="Straight Connector 8"/>
          <p:cNvCxnSpPr/>
          <p:nvPr userDrawn="1"/>
        </p:nvCxnSpPr>
        <p:spPr bwMode="auto">
          <a:xfrm rot="16200000">
            <a:off x="-523824" y="802672"/>
            <a:ext cx="1382545" cy="0"/>
          </a:xfrm>
          <a:prstGeom prst="line">
            <a:avLst/>
          </a:prstGeom>
          <a:solidFill>
            <a:srgbClr val="00B8FF"/>
          </a:solidFill>
          <a:ln w="57150" cap="flat" cmpd="sng" algn="ctr">
            <a:gradFill flip="none" rotWithShape="1">
              <a:gsLst>
                <a:gs pos="0">
                  <a:srgbClr val="9C6114">
                    <a:alpha val="0"/>
                  </a:srgbClr>
                </a:gs>
                <a:gs pos="60000">
                  <a:srgbClr val="9C6114">
                    <a:alpha val="65000"/>
                  </a:srgbClr>
                </a:gs>
                <a:gs pos="90000">
                  <a:srgbClr val="9C6114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</p:cxnSp>
      <p:cxnSp>
        <p:nvCxnSpPr>
          <p:cNvPr id="10" name="Straight Connector 9"/>
          <p:cNvCxnSpPr/>
          <p:nvPr userDrawn="1"/>
        </p:nvCxnSpPr>
        <p:spPr bwMode="auto">
          <a:xfrm rot="10800000">
            <a:off x="152466" y="139974"/>
            <a:ext cx="3594240" cy="0"/>
          </a:xfrm>
          <a:prstGeom prst="line">
            <a:avLst/>
          </a:prstGeom>
          <a:solidFill>
            <a:srgbClr val="00B8FF"/>
          </a:solidFill>
          <a:ln w="57150" cap="flat" cmpd="sng" algn="ctr">
            <a:gradFill flip="none" rotWithShape="1">
              <a:gsLst>
                <a:gs pos="0">
                  <a:srgbClr val="9C6114">
                    <a:alpha val="0"/>
                  </a:srgbClr>
                </a:gs>
                <a:gs pos="60000">
                  <a:srgbClr val="9C6114">
                    <a:alpha val="65000"/>
                  </a:srgbClr>
                </a:gs>
                <a:gs pos="90000">
                  <a:srgbClr val="9C6114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</p:cxn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5963139" y="6619875"/>
            <a:ext cx="2621282" cy="188926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800">
                <a:solidFill>
                  <a:srgbClr val="9C6114"/>
                </a:solidFill>
                <a:latin typeface="Lucida Calligraphy" charset="0"/>
                <a:ea typeface="Lucida Calligraphy" charset="0"/>
                <a:cs typeface="Lucida Calligraphy" charset="0"/>
              </a:defRPr>
            </a:lvl1pPr>
          </a:lstStyle>
          <a:p>
            <a:r>
              <a:rPr lang="en-US" noProof="0" smtClean="0"/>
              <a:t>Francesco Messi, Lunds Universitet</a:t>
            </a:r>
            <a:endParaRPr lang="en-US" noProof="0"/>
          </a:p>
        </p:txBody>
      </p:sp>
      <p:pic>
        <p:nvPicPr>
          <p:cNvPr id="13" name="Picture 12"/>
          <p:cNvPicPr>
            <a:picLocks noChangeAspect="1"/>
          </p:cNvPicPr>
          <p:nvPr userDrawn="1"/>
        </p:nvPicPr>
        <p:blipFill rotWithShape="1">
          <a:blip r:embed="rId13" cstate="print">
            <a:alphaModFix amt="40000"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-151" r="-151"/>
          <a:stretch/>
        </p:blipFill>
        <p:spPr>
          <a:xfrm>
            <a:off x="11610026" y="111399"/>
            <a:ext cx="454975" cy="459436"/>
          </a:xfrm>
          <a:prstGeom prst="rect">
            <a:avLst/>
          </a:prstGeom>
        </p:spPr>
      </p:pic>
      <p:pic>
        <p:nvPicPr>
          <p:cNvPr id="14" name="Picture 13"/>
          <p:cNvPicPr>
            <a:picLocks noChangeAspect="1"/>
          </p:cNvPicPr>
          <p:nvPr userDrawn="1"/>
        </p:nvPicPr>
        <p:blipFill rotWithShape="1">
          <a:blip r:embed="rId14" cstate="print">
            <a:alphaModFix amt="40000"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-1"/>
          <a:stretch/>
        </p:blipFill>
        <p:spPr>
          <a:xfrm>
            <a:off x="10573018" y="5330076"/>
            <a:ext cx="1441944" cy="136183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6368823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iming>
    <p:tnLst>
      <p:par>
        <p:cTn id="1" dur="indefinite" restart="never" nodeType="tmRoot"/>
      </p:par>
    </p:tnLst>
  </p:timing>
  <p:hf hdr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000" kern="1200">
          <a:solidFill>
            <a:schemeClr val="tx1"/>
          </a:solidFill>
          <a:latin typeface="Lucida Calligraphy" charset="0"/>
          <a:ea typeface="Lucida Calligraphy" charset="0"/>
          <a:cs typeface="Lucida Calligraphy" charset="0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Times New Roman" charset="0"/>
          <a:ea typeface="Times New Roman" charset="0"/>
          <a:cs typeface="Times New Roman" charset="0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Times New Roman" charset="0"/>
          <a:ea typeface="Times New Roman" charset="0"/>
          <a:cs typeface="Times New Roman" charset="0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Times New Roman" charset="0"/>
          <a:ea typeface="Times New Roman" charset="0"/>
          <a:cs typeface="Times New Roman" charset="0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Times New Roman" charset="0"/>
          <a:ea typeface="Times New Roman" charset="0"/>
          <a:cs typeface="Times New Roman" charset="0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Times New Roman" charset="0"/>
          <a:ea typeface="Times New Roman" charset="0"/>
          <a:cs typeface="Times New Roman" charset="0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4" Type="http://schemas.openxmlformats.org/officeDocument/2006/relationships/image" Target="../media/image5.emf"/><Relationship Id="rId5" Type="http://schemas.openxmlformats.org/officeDocument/2006/relationships/image" Target="../media/image6.emf"/><Relationship Id="rId6" Type="http://schemas.openxmlformats.org/officeDocument/2006/relationships/image" Target="../media/image7.emf"/><Relationship Id="rId7" Type="http://schemas.openxmlformats.org/officeDocument/2006/relationships/image" Target="../media/image8.jpe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.emf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4" Type="http://schemas.openxmlformats.org/officeDocument/2006/relationships/image" Target="../media/image11.jpe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9.png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2.png"/><Relationship Id="rId3" Type="http://schemas.openxmlformats.org/officeDocument/2006/relationships/image" Target="../media/image13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4" Type="http://schemas.openxmlformats.org/officeDocument/2006/relationships/image" Target="../media/image16.emf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4.emf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eg"/><Relationship Id="rId4" Type="http://schemas.openxmlformats.org/officeDocument/2006/relationships/image" Target="../media/image19.jpeg"/><Relationship Id="rId5" Type="http://schemas.openxmlformats.org/officeDocument/2006/relationships/image" Target="../media/image20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7.jpeg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7.emf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emf"/><Relationship Id="rId4" Type="http://schemas.openxmlformats.org/officeDocument/2006/relationships/image" Target="../media/image3.emf"/><Relationship Id="rId5" Type="http://schemas.openxmlformats.org/officeDocument/2006/relationships/image" Target="../media/image22.emf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5.emf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4.emf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4" Type="http://schemas.openxmlformats.org/officeDocument/2006/relationships/image" Target="../media/image25.png"/><Relationship Id="rId5" Type="http://schemas.openxmlformats.org/officeDocument/2006/relationships/image" Target="../media/image26.jpe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3.(null)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jpeg"/><Relationship Id="rId4" Type="http://schemas.openxmlformats.org/officeDocument/2006/relationships/image" Target="../media/image29.jpe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7.jpe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4" Type="http://schemas.openxmlformats.org/officeDocument/2006/relationships/image" Target="../media/image32.jpeg"/><Relationship Id="rId5" Type="http://schemas.openxmlformats.org/officeDocument/2006/relationships/image" Target="../media/image33.jpeg"/><Relationship Id="rId6" Type="http://schemas.openxmlformats.org/officeDocument/2006/relationships/image" Target="../media/image34.jpeg"/><Relationship Id="rId7" Type="http://schemas.openxmlformats.org/officeDocument/2006/relationships/image" Target="../media/image35.jpeg"/><Relationship Id="rId8" Type="http://schemas.openxmlformats.org/officeDocument/2006/relationships/image" Target="../media/image36.jpeg"/><Relationship Id="rId9" Type="http://schemas.openxmlformats.org/officeDocument/2006/relationships/image" Target="../media/image37.emf"/><Relationship Id="rId10" Type="http://schemas.openxmlformats.org/officeDocument/2006/relationships/image" Target="../media/image38.png"/><Relationship Id="rId11" Type="http://schemas.openxmlformats.org/officeDocument/2006/relationships/image" Target="../media/image39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0.jpe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hyperlink" Target="http://rspa.royalsocietypublishing.org/content/474/2216/20180266" TargetMode="External"/><Relationship Id="rId4" Type="http://schemas.openxmlformats.org/officeDocument/2006/relationships/hyperlink" Target="http://stacks.iop.org/1748-0221/13/i=03/a=P03004" TargetMode="External"/><Relationship Id="rId5" Type="http://schemas.openxmlformats.org/officeDocument/2006/relationships/hyperlink" Target="http://stacks.iop.org/1748-0221/13/i=05/a=P05009" TargetMode="External"/><Relationship Id="rId6" Type="http://schemas.openxmlformats.org/officeDocument/2006/relationships/hyperlink" Target="http://stacks.iop.org/1748-0221/12/i=03/a=P03013" TargetMode="External"/><Relationship Id="rId7" Type="http://schemas.openxmlformats.org/officeDocument/2006/relationships/hyperlink" Target="http://arxiv.org/abs/1312.2473v1" TargetMode="External"/><Relationship Id="rId1" Type="http://schemas.openxmlformats.org/officeDocument/2006/relationships/slideLayout" Target="../slideLayouts/slideLayout2.xml"/><Relationship Id="rId2" Type="http://schemas.openxmlformats.org/officeDocument/2006/relationships/hyperlink" Target="https://www.sciencedirect.com/science/article/pii/S016890021831372X?via%3Dihub" TargetMode="Externa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jpg"/><Relationship Id="rId4" Type="http://schemas.openxmlformats.org/officeDocument/2006/relationships/image" Target="../media/image42.jp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40.jpg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emf"/><Relationship Id="rId4" Type="http://schemas.openxmlformats.org/officeDocument/2006/relationships/image" Target="../media/image43.emf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5.jpeg"/><Relationship Id="rId4" Type="http://schemas.openxmlformats.org/officeDocument/2006/relationships/image" Target="../media/image46.jpeg"/><Relationship Id="rId5" Type="http://schemas.openxmlformats.org/officeDocument/2006/relationships/image" Target="../media/image47.jpeg"/><Relationship Id="rId6" Type="http://schemas.openxmlformats.org/officeDocument/2006/relationships/image" Target="../media/image48.jpeg"/><Relationship Id="rId7" Type="http://schemas.openxmlformats.org/officeDocument/2006/relationships/image" Target="../media/image49.jpe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44.jpe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1.(null)"/><Relationship Id="rId4" Type="http://schemas.openxmlformats.org/officeDocument/2006/relationships/image" Target="../media/image52.tiff"/><Relationship Id="rId5" Type="http://schemas.openxmlformats.org/officeDocument/2006/relationships/image" Target="../media/image53.png"/><Relationship Id="rId6" Type="http://schemas.openxmlformats.org/officeDocument/2006/relationships/image" Target="../media/image54.tiff"/><Relationship Id="rId7" Type="http://schemas.openxmlformats.org/officeDocument/2006/relationships/image" Target="../media/image55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50.(null)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4" Type="http://schemas.openxmlformats.org/officeDocument/2006/relationships/image" Target="../media/image57.png"/><Relationship Id="rId5" Type="http://schemas.openxmlformats.org/officeDocument/2006/relationships/image" Target="../media/image58.emf"/><Relationship Id="rId6" Type="http://schemas.openxmlformats.org/officeDocument/2006/relationships/image" Target="../media/image59.emf"/><Relationship Id="rId7" Type="http://schemas.openxmlformats.org/officeDocument/2006/relationships/image" Target="../media/image60.png"/><Relationship Id="rId8" Type="http://schemas.openxmlformats.org/officeDocument/2006/relationships/image" Target="../media/image61.png"/><Relationship Id="rId1" Type="http://schemas.openxmlformats.org/officeDocument/2006/relationships/slideLayout" Target="../slideLayouts/slideLayout1.xml"/><Relationship Id="rId2" Type="http://schemas.openxmlformats.org/officeDocument/2006/relationships/image" Target="../media/image56.png"/></Relationships>
</file>

<file path=ppt/slides/_rels/slide20.xml.rels><?xml version="1.0" encoding="UTF-8" standalone="yes"?>
<Relationships xmlns="http://schemas.openxmlformats.org/package/2006/relationships"><Relationship Id="rId11" Type="http://schemas.openxmlformats.org/officeDocument/2006/relationships/image" Target="../media/image69.png"/><Relationship Id="rId12" Type="http://schemas.openxmlformats.org/officeDocument/2006/relationships/image" Target="../media/image70.emf"/><Relationship Id="rId13" Type="http://schemas.openxmlformats.org/officeDocument/2006/relationships/image" Target="../media/image71.emf"/><Relationship Id="rId1" Type="http://schemas.openxmlformats.org/officeDocument/2006/relationships/slideLayout" Target="../slideLayouts/slideLayout1.xml"/><Relationship Id="rId2" Type="http://schemas.openxmlformats.org/officeDocument/2006/relationships/image" Target="../media/image62.png"/><Relationship Id="rId3" Type="http://schemas.openxmlformats.org/officeDocument/2006/relationships/image" Target="../media/image20.png"/><Relationship Id="rId4" Type="http://schemas.openxmlformats.org/officeDocument/2006/relationships/image" Target="../media/image57.png"/><Relationship Id="rId5" Type="http://schemas.openxmlformats.org/officeDocument/2006/relationships/image" Target="../media/image63.png"/><Relationship Id="rId6" Type="http://schemas.openxmlformats.org/officeDocument/2006/relationships/image" Target="../media/image64.png"/><Relationship Id="rId7" Type="http://schemas.openxmlformats.org/officeDocument/2006/relationships/image" Target="../media/image65.png"/><Relationship Id="rId8" Type="http://schemas.openxmlformats.org/officeDocument/2006/relationships/image" Target="../media/image66.png"/><Relationship Id="rId9" Type="http://schemas.openxmlformats.org/officeDocument/2006/relationships/image" Target="../media/image67.png"/><Relationship Id="rId10" Type="http://schemas.openxmlformats.org/officeDocument/2006/relationships/image" Target="../media/image68.pn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4" Type="http://schemas.openxmlformats.org/officeDocument/2006/relationships/image" Target="../media/image57.png"/><Relationship Id="rId5" Type="http://schemas.openxmlformats.org/officeDocument/2006/relationships/image" Target="../media/image21.emf"/><Relationship Id="rId6" Type="http://schemas.openxmlformats.org/officeDocument/2006/relationships/image" Target="../media/image70.emf"/><Relationship Id="rId7" Type="http://schemas.openxmlformats.org/officeDocument/2006/relationships/image" Target="../media/image71.emf"/><Relationship Id="rId1" Type="http://schemas.openxmlformats.org/officeDocument/2006/relationships/slideLayout" Target="../slideLayouts/slideLayout1.xml"/><Relationship Id="rId2" Type="http://schemas.openxmlformats.org/officeDocument/2006/relationships/image" Target="../media/image62.pn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4" Type="http://schemas.openxmlformats.org/officeDocument/2006/relationships/image" Target="../media/image57.png"/><Relationship Id="rId5" Type="http://schemas.openxmlformats.org/officeDocument/2006/relationships/image" Target="../media/image72.jpeg"/><Relationship Id="rId6" Type="http://schemas.openxmlformats.org/officeDocument/2006/relationships/image" Target="../media/image73.emf"/><Relationship Id="rId7" Type="http://schemas.openxmlformats.org/officeDocument/2006/relationships/image" Target="../media/image70.emf"/><Relationship Id="rId1" Type="http://schemas.openxmlformats.org/officeDocument/2006/relationships/slideLayout" Target="../slideLayouts/slideLayout1.xml"/><Relationship Id="rId2" Type="http://schemas.openxmlformats.org/officeDocument/2006/relationships/image" Target="../media/image62.png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5.emf"/><Relationship Id="rId4" Type="http://schemas.openxmlformats.org/officeDocument/2006/relationships/image" Target="../media/image62.png"/><Relationship Id="rId5" Type="http://schemas.openxmlformats.org/officeDocument/2006/relationships/image" Target="../media/image20.png"/><Relationship Id="rId6" Type="http://schemas.openxmlformats.org/officeDocument/2006/relationships/image" Target="../media/image57.png"/><Relationship Id="rId7" Type="http://schemas.openxmlformats.org/officeDocument/2006/relationships/image" Target="../media/image76.jpeg"/><Relationship Id="rId8" Type="http://schemas.openxmlformats.org/officeDocument/2006/relationships/image" Target="../media/image77.emf"/><Relationship Id="rId1" Type="http://schemas.openxmlformats.org/officeDocument/2006/relationships/slideLayout" Target="../slideLayouts/slideLayout1.xml"/><Relationship Id="rId2" Type="http://schemas.openxmlformats.org/officeDocument/2006/relationships/image" Target="../media/image74.emf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8.emf"/><Relationship Id="rId4" Type="http://schemas.openxmlformats.org/officeDocument/2006/relationships/image" Target="../media/image79.png"/><Relationship Id="rId5" Type="http://schemas.openxmlformats.org/officeDocument/2006/relationships/image" Target="../media/image62.png"/><Relationship Id="rId6" Type="http://schemas.openxmlformats.org/officeDocument/2006/relationships/image" Target="../media/image20.png"/><Relationship Id="rId7" Type="http://schemas.openxmlformats.org/officeDocument/2006/relationships/image" Target="../media/image57.png"/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>
            <a:normAutofit/>
          </a:bodyPr>
          <a:lstStyle/>
          <a:p>
            <a:r>
              <a:rPr lang="en-GB" b="1" dirty="0" smtClean="0"/>
              <a:t>The Multi-Blade</a:t>
            </a:r>
            <a:br>
              <a:rPr lang="en-GB" b="1" dirty="0" smtClean="0"/>
            </a:br>
            <a:r>
              <a:rPr lang="en-GB" b="1" dirty="0" smtClean="0"/>
              <a:t>10B-based detector</a:t>
            </a:r>
            <a:endParaRPr lang="en-GB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7"/>
            <a:ext cx="9144000" cy="2294013"/>
          </a:xfrm>
        </p:spPr>
        <p:txBody>
          <a:bodyPr>
            <a:normAutofit lnSpcReduction="10000"/>
          </a:bodyPr>
          <a:lstStyle/>
          <a:p>
            <a:r>
              <a:rPr lang="en-GB" sz="3600" b="1" dirty="0" smtClean="0"/>
              <a:t>the cutting edge of </a:t>
            </a:r>
          </a:p>
          <a:p>
            <a:r>
              <a:rPr lang="en-GB" sz="3600" b="1" dirty="0" smtClean="0"/>
              <a:t>neutron reflectometry at ESS</a:t>
            </a:r>
          </a:p>
          <a:p>
            <a:endParaRPr lang="en-GB" sz="3600" b="1" dirty="0"/>
          </a:p>
          <a:p>
            <a:r>
              <a:rPr lang="en-GB" sz="2800" b="1" dirty="0" err="1" smtClean="0"/>
              <a:t>Francesco.Messi@nuclear.lu.se</a:t>
            </a:r>
            <a:endParaRPr lang="en-GB" sz="2800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GB" dirty="0" smtClean="0"/>
              <a:t>2018 IEEE Nuclear Science Symposium and Medical Imaging, Sydney, 14 November 2018</a:t>
            </a:r>
            <a:endParaRPr lang="en-GB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 dirty="0" smtClean="0"/>
              <a:t>Francesco Messi, Lunds Universitet</a:t>
            </a:r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A9EF9EE-94CA-7D44-AD17-90B415DDEC56}" type="slidenum">
              <a:rPr lang="en-GB" smtClean="0"/>
              <a:t>1</a:t>
            </a:fld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83584894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Picture 15">
            <a:extLst>
              <a:ext uri="{FF2B5EF4-FFF2-40B4-BE49-F238E27FC236}">
                <a16:creationId xmlns="" xmlns:a16="http://schemas.microsoft.com/office/drawing/2014/main" id="{93929ED3-202E-E642-BE01-D24536049D74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6596" r="7227"/>
          <a:stretch/>
        </p:blipFill>
        <p:spPr>
          <a:xfrm>
            <a:off x="5824920" y="4682506"/>
            <a:ext cx="2220178" cy="1748443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smtClean="0"/>
              <a:t>Overview 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50257" y="1501541"/>
            <a:ext cx="3955983" cy="5118334"/>
          </a:xfrm>
        </p:spPr>
        <p:txBody>
          <a:bodyPr/>
          <a:lstStyle/>
          <a:p>
            <a:r>
              <a:rPr lang="en-GB" dirty="0" smtClean="0"/>
              <a:t>Multi-Blade</a:t>
            </a:r>
          </a:p>
          <a:p>
            <a:pPr lvl="1"/>
            <a:r>
              <a:rPr lang="en-GB" dirty="0" smtClean="0"/>
              <a:t>Scope and requirements</a:t>
            </a:r>
          </a:p>
          <a:p>
            <a:pPr lvl="1"/>
            <a:r>
              <a:rPr lang="en-GB" dirty="0" smtClean="0"/>
              <a:t>Design</a:t>
            </a:r>
          </a:p>
          <a:p>
            <a:pPr lvl="1"/>
            <a:r>
              <a:rPr lang="en-GB" dirty="0" smtClean="0"/>
              <a:t>Characteristics</a:t>
            </a: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noProof="0" smtClean="0"/>
              <a:t>Francesco Messi, Lunds Universitet</a:t>
            </a:r>
            <a:endParaRPr lang="en-US" noProof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A9EF9EE-94CA-7D44-AD17-90B415DDEC56}" type="slidenum">
              <a:rPr lang="en-US" noProof="0" smtClean="0"/>
              <a:t>2</a:t>
            </a:fld>
            <a:endParaRPr lang="en-US" noProof="0"/>
          </a:p>
        </p:txBody>
      </p:sp>
      <p:sp>
        <p:nvSpPr>
          <p:cNvPr id="6" name="Date Placeholder 5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sv-SE" noProof="0" smtClean="0"/>
              <a:t>2018 IEEE Nuclear Science Symposium and Medical Imaging, Sydney, 14 November 2018</a:t>
            </a:r>
            <a:endParaRPr lang="en-US" noProof="0" smtClean="0"/>
          </a:p>
        </p:txBody>
      </p:sp>
      <p:sp>
        <p:nvSpPr>
          <p:cNvPr id="7" name="TextBox 6"/>
          <p:cNvSpPr txBox="1"/>
          <p:nvPr/>
        </p:nvSpPr>
        <p:spPr>
          <a:xfrm>
            <a:off x="8886305" y="2019993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GB" dirty="0"/>
          </a:p>
        </p:txBody>
      </p:sp>
      <p:sp>
        <p:nvSpPr>
          <p:cNvPr id="10" name="Content Placeholder 2"/>
          <p:cNvSpPr txBox="1">
            <a:spLocks/>
          </p:cNvSpPr>
          <p:nvPr/>
        </p:nvSpPr>
        <p:spPr>
          <a:xfrm>
            <a:off x="4008077" y="1501541"/>
            <a:ext cx="4574771" cy="5118334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Times New Roman" charset="0"/>
                <a:ea typeface="Times New Roman" charset="0"/>
                <a:cs typeface="Times New Roman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Times New Roman" charset="0"/>
                <a:ea typeface="Times New Roman" charset="0"/>
                <a:cs typeface="Times New Roman" charset="0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Times New Roman" charset="0"/>
                <a:ea typeface="Times New Roman" charset="0"/>
                <a:cs typeface="Times New Roman" charset="0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Times New Roman" charset="0"/>
                <a:ea typeface="Times New Roman" charset="0"/>
                <a:cs typeface="Times New Roman" charset="0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Times New Roman" charset="0"/>
                <a:ea typeface="Times New Roman" charset="0"/>
                <a:cs typeface="Times New Roman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 smtClean="0"/>
              <a:t>Characterisation</a:t>
            </a:r>
          </a:p>
          <a:p>
            <a:pPr lvl="1"/>
            <a:r>
              <a:rPr lang="en-GB" dirty="0" smtClean="0"/>
              <a:t>Gamma and fast-neutron sensitivity (@STF, Sweden)</a:t>
            </a:r>
          </a:p>
          <a:p>
            <a:pPr lvl="1"/>
            <a:r>
              <a:rPr lang="en-GB" dirty="0" smtClean="0"/>
              <a:t>Reflectometry (@ISIS, UK)</a:t>
            </a:r>
          </a:p>
          <a:p>
            <a:pPr lvl="1"/>
            <a:r>
              <a:rPr lang="en-GB" dirty="0" smtClean="0"/>
              <a:t>Count-rate and uniformity (@PSI, Switzerland)</a:t>
            </a:r>
          </a:p>
        </p:txBody>
      </p:sp>
      <p:sp>
        <p:nvSpPr>
          <p:cNvPr id="11" name="Content Placeholder 2"/>
          <p:cNvSpPr txBox="1">
            <a:spLocks/>
          </p:cNvSpPr>
          <p:nvPr/>
        </p:nvSpPr>
        <p:spPr>
          <a:xfrm>
            <a:off x="8291435" y="1501541"/>
            <a:ext cx="3663142" cy="5118334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Times New Roman" charset="0"/>
                <a:ea typeface="Times New Roman" charset="0"/>
                <a:cs typeface="Times New Roman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Times New Roman" charset="0"/>
                <a:ea typeface="Times New Roman" charset="0"/>
                <a:cs typeface="Times New Roman" charset="0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Times New Roman" charset="0"/>
                <a:ea typeface="Times New Roman" charset="0"/>
                <a:cs typeface="Times New Roman" charset="0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Times New Roman" charset="0"/>
                <a:ea typeface="Times New Roman" charset="0"/>
                <a:cs typeface="Times New Roman" charset="0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Times New Roman" charset="0"/>
                <a:ea typeface="Times New Roman" charset="0"/>
                <a:cs typeface="Times New Roman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dirty="0" smtClean="0"/>
              <a:t>Next</a:t>
            </a:r>
          </a:p>
          <a:p>
            <a:pPr lvl="1"/>
            <a:r>
              <a:rPr lang="en-GB" dirty="0" smtClean="0"/>
              <a:t>Final design: MB-300</a:t>
            </a:r>
          </a:p>
          <a:p>
            <a:pPr lvl="1"/>
            <a:r>
              <a:rPr lang="en-GB" dirty="0" smtClean="0"/>
              <a:t>IFE, Norway: MB-IFE</a:t>
            </a:r>
            <a:endParaRPr lang="en-GB" dirty="0"/>
          </a:p>
        </p:txBody>
      </p:sp>
      <p:pic>
        <p:nvPicPr>
          <p:cNvPr id="13" name="Picture 12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18754" y="3416405"/>
            <a:ext cx="2056093" cy="2741457"/>
          </a:xfrm>
          <a:prstGeom prst="rect">
            <a:avLst/>
          </a:prstGeom>
        </p:spPr>
      </p:pic>
      <p:pic>
        <p:nvPicPr>
          <p:cNvPr id="14" name="Picture 13">
            <a:extLst>
              <a:ext uri="{FF2B5EF4-FFF2-40B4-BE49-F238E27FC236}">
                <a16:creationId xmlns="" xmlns:a16="http://schemas.microsoft.com/office/drawing/2014/main" id="{EA0F30C0-8108-784D-B2D4-2D2C8554D8FD}"/>
              </a:ext>
            </a:extLst>
          </p:cNvPr>
          <p:cNvPicPr>
            <a:picLocks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9837" t="5937" r="8571" b="4400"/>
          <a:stretch/>
        </p:blipFill>
        <p:spPr>
          <a:xfrm>
            <a:off x="5287070" y="3839511"/>
            <a:ext cx="2425180" cy="1181686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="" xmlns:a16="http://schemas.microsoft.com/office/drawing/2014/main" id="{FF50DFAD-B663-EE42-B96B-AA44D07A8894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8310" t="7117" r="7445" b="3006"/>
          <a:stretch/>
        </p:blipFill>
        <p:spPr>
          <a:xfrm>
            <a:off x="4214906" y="4493622"/>
            <a:ext cx="2144328" cy="1222028"/>
          </a:xfrm>
          <a:prstGeom prst="rect">
            <a:avLst/>
          </a:prstGeom>
        </p:spPr>
      </p:pic>
      <p:pic>
        <p:nvPicPr>
          <p:cNvPr id="12" name="Picture 11"/>
          <p:cNvPicPr>
            <a:picLocks noChangeAspect="1"/>
          </p:cNvPicPr>
          <p:nvPr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r="6216"/>
          <a:stretch/>
        </p:blipFill>
        <p:spPr>
          <a:xfrm>
            <a:off x="3944731" y="5475499"/>
            <a:ext cx="2486178" cy="1060393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 rotWithShape="1">
          <a:blip r:embed="rId7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8936363" y="3524764"/>
            <a:ext cx="2208365" cy="181118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8772875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  <p:bldP spid="10" grpId="0"/>
      <p:bldP spid="11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smtClean="0"/>
              <a:t>Multi-Blade: scope and requirements</a:t>
            </a:r>
            <a:endParaRPr lang="en-GB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noProof="0" smtClean="0"/>
              <a:t>Francesco Messi, Lunds Universitet</a:t>
            </a:r>
            <a:endParaRPr lang="en-US" noProof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A9EF9EE-94CA-7D44-AD17-90B415DDEC56}" type="slidenum">
              <a:rPr lang="en-US" noProof="0" smtClean="0"/>
              <a:t>3</a:t>
            </a:fld>
            <a:endParaRPr lang="en-US" noProof="0"/>
          </a:p>
        </p:txBody>
      </p:sp>
      <p:sp>
        <p:nvSpPr>
          <p:cNvPr id="6" name="Date Placeholder 5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sv-SE" noProof="0" smtClean="0"/>
              <a:t>2018 IEEE Nuclear Science Symposium and Medical Imaging, Sydney, 14 November 2018</a:t>
            </a:r>
            <a:endParaRPr lang="en-US" noProof="0" smtClean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40910" y="1183701"/>
            <a:ext cx="3743812" cy="5292000"/>
          </a:xfrm>
          <a:prstGeom prst="rect">
            <a:avLst/>
          </a:prstGeom>
        </p:spPr>
      </p:pic>
      <p:pic>
        <p:nvPicPr>
          <p:cNvPr id="32" name="Picture 31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255457" y="1576525"/>
            <a:ext cx="2799400" cy="1506318"/>
          </a:xfrm>
          <a:prstGeom prst="rect">
            <a:avLst/>
          </a:prstGeom>
        </p:spPr>
      </p:pic>
      <p:sp>
        <p:nvSpPr>
          <p:cNvPr id="33" name="Rectangle 32"/>
          <p:cNvSpPr/>
          <p:nvPr/>
        </p:nvSpPr>
        <p:spPr>
          <a:xfrm>
            <a:off x="7225592" y="1085095"/>
            <a:ext cx="4836972" cy="2308324"/>
          </a:xfrm>
          <a:prstGeom prst="rect">
            <a:avLst/>
          </a:prstGeom>
          <a:ln>
            <a:noFill/>
          </a:ln>
          <a:effectLst/>
        </p:spPr>
        <p:txBody>
          <a:bodyPr wrap="square">
            <a:spAutoFit/>
          </a:bodyPr>
          <a:lstStyle/>
          <a:p>
            <a:pPr marL="285750" indent="-285750">
              <a:buFont typeface="Wingdings" charset="2"/>
              <a:buChar char="Ø"/>
            </a:pPr>
            <a:r>
              <a:rPr lang="en-US" dirty="0" smtClean="0">
                <a:latin typeface="Times New Roman" charset="0"/>
                <a:ea typeface="Times New Roman" charset="0"/>
                <a:cs typeface="Times New Roman" charset="0"/>
              </a:rPr>
              <a:t>ESS </a:t>
            </a:r>
            <a:r>
              <a:rPr lang="en-US" dirty="0">
                <a:latin typeface="Times New Roman" charset="0"/>
                <a:ea typeface="Times New Roman" charset="0"/>
                <a:cs typeface="Times New Roman" charset="0"/>
              </a:rPr>
              <a:t>will be the world’s best source of </a:t>
            </a:r>
            <a:r>
              <a:rPr lang="en-US" dirty="0" smtClean="0">
                <a:latin typeface="Times New Roman" charset="0"/>
                <a:ea typeface="Times New Roman" charset="0"/>
                <a:cs typeface="Times New Roman" charset="0"/>
              </a:rPr>
              <a:t>neutrons for </a:t>
            </a:r>
            <a:r>
              <a:rPr lang="en-US" dirty="0">
                <a:latin typeface="Times New Roman" charset="0"/>
                <a:ea typeface="Times New Roman" charset="0"/>
                <a:cs typeface="Times New Roman" charset="0"/>
              </a:rPr>
              <a:t>the study of </a:t>
            </a:r>
            <a:r>
              <a:rPr lang="en-US" dirty="0" smtClean="0">
                <a:latin typeface="Times New Roman" charset="0"/>
                <a:ea typeface="Times New Roman" charset="0"/>
                <a:cs typeface="Times New Roman" charset="0"/>
              </a:rPr>
              <a:t>materials</a:t>
            </a:r>
          </a:p>
          <a:p>
            <a:pPr marL="285750" indent="-285750">
              <a:buFont typeface="Wingdings" charset="2"/>
              <a:buChar char="Ø"/>
            </a:pPr>
            <a:endParaRPr lang="en-US" dirty="0">
              <a:latin typeface="Times New Roman" charset="0"/>
              <a:ea typeface="Times New Roman" charset="0"/>
              <a:cs typeface="Times New Roman" charset="0"/>
            </a:endParaRPr>
          </a:p>
          <a:p>
            <a:pPr marL="285750" indent="-285750">
              <a:buFont typeface="Wingdings" charset="2"/>
              <a:buChar char="Ø"/>
            </a:pPr>
            <a:r>
              <a:rPr lang="en-US" dirty="0" smtClean="0">
                <a:latin typeface="Times New Roman" charset="0"/>
                <a:ea typeface="Times New Roman" charset="0"/>
                <a:cs typeface="Times New Roman" charset="0"/>
              </a:rPr>
              <a:t>ESS </a:t>
            </a:r>
            <a:r>
              <a:rPr lang="en-US" dirty="0">
                <a:latin typeface="Times New Roman" charset="0"/>
                <a:ea typeface="Times New Roman" charset="0"/>
                <a:cs typeface="Times New Roman" charset="0"/>
              </a:rPr>
              <a:t>will be 30 times brighter than </a:t>
            </a:r>
            <a:r>
              <a:rPr lang="en-US" dirty="0" smtClean="0">
                <a:latin typeface="Times New Roman" charset="0"/>
                <a:ea typeface="Times New Roman" charset="0"/>
                <a:cs typeface="Times New Roman" charset="0"/>
              </a:rPr>
              <a:t>ILL, the </a:t>
            </a:r>
            <a:r>
              <a:rPr lang="en-US" dirty="0">
                <a:latin typeface="Times New Roman" charset="0"/>
                <a:ea typeface="Times New Roman" charset="0"/>
                <a:cs typeface="Times New Roman" charset="0"/>
              </a:rPr>
              <a:t>worlds’ best research </a:t>
            </a:r>
            <a:r>
              <a:rPr lang="en-US" dirty="0" smtClean="0">
                <a:latin typeface="Times New Roman" charset="0"/>
                <a:ea typeface="Times New Roman" charset="0"/>
                <a:cs typeface="Times New Roman" charset="0"/>
              </a:rPr>
              <a:t>reactor</a:t>
            </a:r>
          </a:p>
          <a:p>
            <a:pPr marL="285750" indent="-285750">
              <a:buFont typeface="Wingdings" charset="2"/>
              <a:buChar char="Ø"/>
            </a:pPr>
            <a:endParaRPr lang="en-US" dirty="0">
              <a:latin typeface="Times New Roman" charset="0"/>
              <a:ea typeface="Times New Roman" charset="0"/>
              <a:cs typeface="Times New Roman" charset="0"/>
            </a:endParaRPr>
          </a:p>
          <a:p>
            <a:pPr marL="285750" indent="-285750">
              <a:buFont typeface="Wingdings" charset="2"/>
              <a:buChar char="Ø"/>
            </a:pPr>
            <a:r>
              <a:rPr lang="en-US" dirty="0" smtClean="0">
                <a:latin typeface="Times New Roman" charset="0"/>
                <a:ea typeface="Times New Roman" charset="0"/>
                <a:cs typeface="Times New Roman" charset="0"/>
              </a:rPr>
              <a:t>ESS </a:t>
            </a:r>
            <a:r>
              <a:rPr lang="en-US" dirty="0">
                <a:latin typeface="Times New Roman" charset="0"/>
                <a:ea typeface="Times New Roman" charset="0"/>
                <a:cs typeface="Times New Roman" charset="0"/>
              </a:rPr>
              <a:t>will be 10 times more intense than </a:t>
            </a:r>
            <a:r>
              <a:rPr lang="en-US" dirty="0" smtClean="0">
                <a:latin typeface="Times New Roman" charset="0"/>
                <a:ea typeface="Times New Roman" charset="0"/>
                <a:cs typeface="Times New Roman" charset="0"/>
              </a:rPr>
              <a:t>SNS, the </a:t>
            </a:r>
            <a:r>
              <a:rPr lang="en-US" dirty="0">
                <a:latin typeface="Times New Roman" charset="0"/>
                <a:ea typeface="Times New Roman" charset="0"/>
                <a:cs typeface="Times New Roman" charset="0"/>
              </a:rPr>
              <a:t>world’s most powerful spallation source</a:t>
            </a:r>
            <a:endParaRPr lang="en-US" dirty="0">
              <a:effectLst/>
              <a:latin typeface="Times New Roman" charset="0"/>
              <a:ea typeface="Times New Roman" charset="0"/>
              <a:cs typeface="Times New Roman" charset="0"/>
            </a:endParaRPr>
          </a:p>
        </p:txBody>
      </p:sp>
      <p:sp>
        <p:nvSpPr>
          <p:cNvPr id="40" name="TextBox 39"/>
          <p:cNvSpPr txBox="1"/>
          <p:nvPr/>
        </p:nvSpPr>
        <p:spPr>
          <a:xfrm>
            <a:off x="11152933" y="3342770"/>
            <a:ext cx="1039067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600" smtClean="0">
                <a:solidFill>
                  <a:srgbClr val="9C6114"/>
                </a:solidFill>
                <a:latin typeface="Times New Roman" charset="0"/>
                <a:ea typeface="Times New Roman" charset="0"/>
                <a:cs typeface="Times New Roman" charset="0"/>
              </a:rPr>
              <a:t>IEEE2012</a:t>
            </a:r>
            <a:endParaRPr lang="en-GB" sz="1600">
              <a:solidFill>
                <a:srgbClr val="9C6114"/>
              </a:solidFill>
              <a:latin typeface="Times New Roman" charset="0"/>
              <a:ea typeface="Times New Roman" charset="0"/>
              <a:cs typeface="Times New Roman" charset="0"/>
            </a:endParaRPr>
          </a:p>
        </p:txBody>
      </p:sp>
      <p:grpSp>
        <p:nvGrpSpPr>
          <p:cNvPr id="45" name="Group 44"/>
          <p:cNvGrpSpPr/>
          <p:nvPr/>
        </p:nvGrpSpPr>
        <p:grpSpPr>
          <a:xfrm>
            <a:off x="8927472" y="3829701"/>
            <a:ext cx="2386520" cy="821678"/>
            <a:chOff x="7572120" y="3789582"/>
            <a:chExt cx="2321485" cy="821678"/>
          </a:xfrm>
        </p:grpSpPr>
        <p:sp>
          <p:nvSpPr>
            <p:cNvPr id="43" name="TextBox 42"/>
            <p:cNvSpPr txBox="1"/>
            <p:nvPr/>
          </p:nvSpPr>
          <p:spPr>
            <a:xfrm>
              <a:off x="8125468" y="3903374"/>
              <a:ext cx="1768137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GB" sz="2000" dirty="0" smtClean="0">
                  <a:latin typeface="Times New Roman" charset="0"/>
                  <a:ea typeface="Times New Roman" charset="0"/>
                  <a:cs typeface="Times New Roman" charset="0"/>
                </a:rPr>
                <a:t>High </a:t>
              </a:r>
              <a:r>
                <a:rPr lang="en-GB" sz="2000" smtClean="0">
                  <a:latin typeface="Times New Roman" charset="0"/>
                  <a:ea typeface="Times New Roman" charset="0"/>
                  <a:cs typeface="Times New Roman" charset="0"/>
                </a:rPr>
                <a:t>demands on detectors</a:t>
              </a:r>
              <a:endParaRPr lang="en-GB" sz="2000" dirty="0">
                <a:latin typeface="Times New Roman" charset="0"/>
                <a:ea typeface="Times New Roman" charset="0"/>
                <a:cs typeface="Times New Roman" charset="0"/>
              </a:endParaRPr>
            </a:p>
          </p:txBody>
        </p:sp>
        <p:sp>
          <p:nvSpPr>
            <p:cNvPr id="44" name="Bent Arrow 43"/>
            <p:cNvSpPr/>
            <p:nvPr/>
          </p:nvSpPr>
          <p:spPr>
            <a:xfrm rot="10800000" flipH="1">
              <a:off x="7572120" y="3789582"/>
              <a:ext cx="367860" cy="467735"/>
            </a:xfrm>
            <a:prstGeom prst="bentArrow">
              <a:avLst/>
            </a:prstGeom>
            <a:noFill/>
            <a:ln w="19050">
              <a:solidFill>
                <a:srgbClr val="9C6114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>
                <a:solidFill>
                  <a:schemeClr val="tx1"/>
                </a:solidFill>
              </a:endParaRPr>
            </a:p>
          </p:txBody>
        </p:sp>
      </p:grpSp>
      <p:pic>
        <p:nvPicPr>
          <p:cNvPr id="1028" name="Picture 4" descr="https://europeanspallationsource.se/sites/default/files/styles/aerial_large/public/images/aerial/2018-10/5J3A8022_Internal%20Use%20Only_0.jpg?itok=1-zt100G"/>
          <p:cNvPicPr>
            <a:picLocks noChangeAspect="1" noChangeArrowheads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 bwMode="auto">
          <a:xfrm>
            <a:off x="4427774" y="3450787"/>
            <a:ext cx="4156647" cy="30115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8" name="TextBox 47"/>
          <p:cNvSpPr txBox="1"/>
          <p:nvPr/>
        </p:nvSpPr>
        <p:spPr>
          <a:xfrm>
            <a:off x="8605011" y="5889497"/>
            <a:ext cx="1669047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600" dirty="0" smtClean="0">
                <a:solidFill>
                  <a:srgbClr val="9C6114"/>
                </a:solidFill>
                <a:latin typeface="Times New Roman" charset="0"/>
                <a:ea typeface="Times New Roman" charset="0"/>
                <a:cs typeface="Times New Roman" charset="0"/>
              </a:rPr>
              <a:t>ESS aerial photo </a:t>
            </a:r>
          </a:p>
          <a:p>
            <a:r>
              <a:rPr lang="en-GB" sz="1600" dirty="0" smtClean="0">
                <a:solidFill>
                  <a:srgbClr val="9C6114"/>
                </a:solidFill>
                <a:latin typeface="Times New Roman" charset="0"/>
                <a:ea typeface="Times New Roman" charset="0"/>
                <a:cs typeface="Times New Roman" charset="0"/>
              </a:rPr>
              <a:t>Oct 2018</a:t>
            </a:r>
            <a:endParaRPr lang="en-GB" sz="1600" dirty="0">
              <a:solidFill>
                <a:srgbClr val="9C6114"/>
              </a:solidFill>
              <a:latin typeface="Times New Roman" charset="0"/>
              <a:ea typeface="Times New Roman" charset="0"/>
              <a:cs typeface="Times New Roman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1414649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" fill="hold">
                            <p:stCondLst>
                              <p:cond delay="0"/>
                            </p:stCondLst>
                            <p:childTnLst>
                              <p:par>
                                <p:cTn id="8" presetID="1" presetClass="entr" presetSubtype="0" fill="hold" nodeType="after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000"/>
                            </p:stCondLst>
                            <p:childTnLst>
                              <p:par>
                                <p:cTn id="11" presetID="1" presetClass="entr" presetSubtype="0" fill="hold" grpId="0" nodeType="afterEffect">
                                  <p:stCondLst>
                                    <p:cond delay="200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" fill="hold">
                            <p:stCondLst>
                              <p:cond delay="3000"/>
                            </p:stCondLst>
                            <p:childTnLst>
                              <p:par>
                                <p:cTn id="14" presetID="1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0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nodeType="afterEffect">
                                  <p:stCondLst>
                                    <p:cond delay="200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3" grpId="0"/>
      <p:bldP spid="40" grpId="0"/>
      <p:bldP spid="48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smtClean="0"/>
              <a:t>Multi-Blade: scope and requirements</a:t>
            </a:r>
            <a:endParaRPr lang="en-GB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noProof="0" smtClean="0"/>
              <a:t>Francesco Messi, Lunds Universitet</a:t>
            </a:r>
            <a:endParaRPr lang="en-US" noProof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A9EF9EE-94CA-7D44-AD17-90B415DDEC56}" type="slidenum">
              <a:rPr lang="en-US" noProof="0" smtClean="0"/>
              <a:t>4</a:t>
            </a:fld>
            <a:endParaRPr lang="en-US" noProof="0"/>
          </a:p>
        </p:txBody>
      </p:sp>
      <p:sp>
        <p:nvSpPr>
          <p:cNvPr id="6" name="Date Placeholder 5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sv-SE" noProof="0" smtClean="0"/>
              <a:t>2018 IEEE Nuclear Science Symposium and Medical Imaging, Sydney, 14 November 2018</a:t>
            </a:r>
            <a:endParaRPr lang="en-US" noProof="0" smtClean="0"/>
          </a:p>
        </p:txBody>
      </p:sp>
      <p:grpSp>
        <p:nvGrpSpPr>
          <p:cNvPr id="12" name="Group 11"/>
          <p:cNvGrpSpPr/>
          <p:nvPr/>
        </p:nvGrpSpPr>
        <p:grpSpPr>
          <a:xfrm>
            <a:off x="6684338" y="1337677"/>
            <a:ext cx="5077651" cy="5124669"/>
            <a:chOff x="504094" y="1267367"/>
            <a:chExt cx="5077651" cy="5124669"/>
          </a:xfrm>
        </p:grpSpPr>
        <p:pic>
          <p:nvPicPr>
            <p:cNvPr id="31" name="Picture 30"/>
            <p:cNvPicPr>
              <a:picLocks noChangeAspect="1"/>
            </p:cNvPicPr>
            <p:nvPr/>
          </p:nvPicPr>
          <p:blipFill rotWithShape="1">
            <a:blip r:embed="rId2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504094" y="1267367"/>
              <a:ext cx="5077651" cy="5124669"/>
            </a:xfrm>
            <a:prstGeom prst="rect">
              <a:avLst/>
            </a:prstGeom>
          </p:spPr>
        </p:pic>
        <p:sp>
          <p:nvSpPr>
            <p:cNvPr id="9" name="Rectangle 8"/>
            <p:cNvSpPr/>
            <p:nvPr/>
          </p:nvSpPr>
          <p:spPr>
            <a:xfrm>
              <a:off x="2570672" y="3228230"/>
              <a:ext cx="2881222" cy="377612"/>
            </a:xfrm>
            <a:prstGeom prst="rect">
              <a:avLst/>
            </a:prstGeom>
            <a:noFill/>
            <a:ln w="25400">
              <a:solidFill>
                <a:srgbClr val="C0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47" name="Rectangle 46"/>
            <p:cNvSpPr/>
            <p:nvPr/>
          </p:nvSpPr>
          <p:spPr>
            <a:xfrm>
              <a:off x="2570672" y="3696237"/>
              <a:ext cx="2881222" cy="570963"/>
            </a:xfrm>
            <a:prstGeom prst="rect">
              <a:avLst/>
            </a:prstGeom>
            <a:noFill/>
            <a:ln w="25400">
              <a:solidFill>
                <a:srgbClr val="C0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</p:grpSp>
      <p:grpSp>
        <p:nvGrpSpPr>
          <p:cNvPr id="48" name="Group 47"/>
          <p:cNvGrpSpPr/>
          <p:nvPr/>
        </p:nvGrpSpPr>
        <p:grpSpPr>
          <a:xfrm>
            <a:off x="1230331" y="4148989"/>
            <a:ext cx="4413182" cy="2136279"/>
            <a:chOff x="89452" y="447157"/>
            <a:chExt cx="3974120" cy="1601874"/>
          </a:xfrm>
        </p:grpSpPr>
        <p:sp>
          <p:nvSpPr>
            <p:cNvPr id="49" name="Rettangolo 37"/>
            <p:cNvSpPr/>
            <p:nvPr/>
          </p:nvSpPr>
          <p:spPr>
            <a:xfrm>
              <a:off x="1147858" y="1254544"/>
              <a:ext cx="48385" cy="452495"/>
            </a:xfrm>
            <a:prstGeom prst="rect">
              <a:avLst/>
            </a:prstGeom>
            <a:solidFill>
              <a:srgbClr val="00B050"/>
            </a:solidFill>
            <a:ln>
              <a:solidFill>
                <a:srgbClr val="00B05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it-IT" sz="1905"/>
            </a:p>
          </p:txBody>
        </p:sp>
        <p:sp>
          <p:nvSpPr>
            <p:cNvPr id="50" name="Rettangolo 37"/>
            <p:cNvSpPr/>
            <p:nvPr/>
          </p:nvSpPr>
          <p:spPr>
            <a:xfrm>
              <a:off x="262566" y="1250812"/>
              <a:ext cx="48385" cy="452495"/>
            </a:xfrm>
            <a:prstGeom prst="rect">
              <a:avLst/>
            </a:prstGeom>
            <a:solidFill>
              <a:srgbClr val="00B050"/>
            </a:solidFill>
            <a:ln>
              <a:solidFill>
                <a:srgbClr val="00B05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it-IT" sz="1905"/>
            </a:p>
          </p:txBody>
        </p:sp>
        <p:sp>
          <p:nvSpPr>
            <p:cNvPr id="51" name="Rettangolo 37"/>
            <p:cNvSpPr/>
            <p:nvPr/>
          </p:nvSpPr>
          <p:spPr>
            <a:xfrm>
              <a:off x="2882060" y="1248523"/>
              <a:ext cx="48385" cy="452495"/>
            </a:xfrm>
            <a:prstGeom prst="rect">
              <a:avLst/>
            </a:prstGeom>
            <a:solidFill>
              <a:srgbClr val="00B050"/>
            </a:solidFill>
            <a:ln>
              <a:solidFill>
                <a:srgbClr val="00B05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it-IT" sz="1905"/>
            </a:p>
          </p:txBody>
        </p:sp>
        <p:sp>
          <p:nvSpPr>
            <p:cNvPr id="52" name="Rettangolo 14"/>
            <p:cNvSpPr/>
            <p:nvPr/>
          </p:nvSpPr>
          <p:spPr>
            <a:xfrm>
              <a:off x="1166320" y="1752758"/>
              <a:ext cx="895412" cy="250554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tx1">
                  <a:lumMod val="50000"/>
                  <a:lumOff val="5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it-IT" sz="1905"/>
            </a:p>
          </p:txBody>
        </p:sp>
        <p:cxnSp>
          <p:nvCxnSpPr>
            <p:cNvPr id="53" name="Connettore 2 30"/>
            <p:cNvCxnSpPr/>
            <p:nvPr/>
          </p:nvCxnSpPr>
          <p:spPr>
            <a:xfrm>
              <a:off x="203725" y="1347144"/>
              <a:ext cx="1324286" cy="237597"/>
            </a:xfrm>
            <a:prstGeom prst="straightConnector1">
              <a:avLst/>
            </a:prstGeom>
            <a:ln w="28575">
              <a:solidFill>
                <a:srgbClr val="FF000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54" name="Rettangolo 38"/>
            <p:cNvSpPr/>
            <p:nvPr/>
          </p:nvSpPr>
          <p:spPr>
            <a:xfrm flipV="1">
              <a:off x="1351043" y="1648518"/>
              <a:ext cx="529502" cy="89964"/>
            </a:xfrm>
            <a:prstGeom prst="rect">
              <a:avLst/>
            </a:prstGeom>
            <a:solidFill>
              <a:schemeClr val="accent2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it-IT" sz="1905"/>
            </a:p>
          </p:txBody>
        </p:sp>
        <p:sp>
          <p:nvSpPr>
            <p:cNvPr id="55" name="Rettangolo 47"/>
            <p:cNvSpPr/>
            <p:nvPr/>
          </p:nvSpPr>
          <p:spPr>
            <a:xfrm>
              <a:off x="3103053" y="447157"/>
              <a:ext cx="763912" cy="25386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it-IT" sz="1600" dirty="0" smtClean="0">
                  <a:latin typeface="Times New Roman" charset="0"/>
                  <a:ea typeface="Times New Roman" charset="0"/>
                  <a:cs typeface="Times New Roman" charset="0"/>
                </a:rPr>
                <a:t>detector</a:t>
              </a:r>
              <a:endParaRPr lang="it-IT" sz="1600" dirty="0">
                <a:latin typeface="Times New Roman" charset="0"/>
                <a:ea typeface="Times New Roman" charset="0"/>
                <a:cs typeface="Times New Roman" charset="0"/>
              </a:endParaRPr>
            </a:p>
          </p:txBody>
        </p:sp>
        <p:sp>
          <p:nvSpPr>
            <p:cNvPr id="56" name="Rettangolo 48"/>
            <p:cNvSpPr/>
            <p:nvPr/>
          </p:nvSpPr>
          <p:spPr>
            <a:xfrm>
              <a:off x="1196546" y="958269"/>
              <a:ext cx="691736" cy="25386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it-IT" sz="1600" dirty="0" smtClean="0">
                  <a:latin typeface="Times New Roman" charset="0"/>
                  <a:ea typeface="Times New Roman" charset="0"/>
                  <a:cs typeface="Times New Roman" charset="0"/>
                </a:rPr>
                <a:t>sample</a:t>
              </a:r>
              <a:endParaRPr lang="it-IT" sz="1600" dirty="0">
                <a:latin typeface="Times New Roman" charset="0"/>
                <a:ea typeface="Times New Roman" charset="0"/>
                <a:cs typeface="Times New Roman" charset="0"/>
              </a:endParaRPr>
            </a:p>
          </p:txBody>
        </p:sp>
        <p:sp>
          <p:nvSpPr>
            <p:cNvPr id="57" name="Rettangolo 37"/>
            <p:cNvSpPr/>
            <p:nvPr/>
          </p:nvSpPr>
          <p:spPr>
            <a:xfrm>
              <a:off x="2020961" y="1254543"/>
              <a:ext cx="48385" cy="452495"/>
            </a:xfrm>
            <a:prstGeom prst="rect">
              <a:avLst/>
            </a:prstGeom>
            <a:solidFill>
              <a:srgbClr val="00B050"/>
            </a:solidFill>
            <a:ln>
              <a:solidFill>
                <a:srgbClr val="00B05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it-IT" sz="1905"/>
            </a:p>
          </p:txBody>
        </p:sp>
        <p:sp>
          <p:nvSpPr>
            <p:cNvPr id="58" name="Rettangolo 34"/>
            <p:cNvSpPr/>
            <p:nvPr/>
          </p:nvSpPr>
          <p:spPr>
            <a:xfrm>
              <a:off x="310951" y="2003312"/>
              <a:ext cx="3752621" cy="45719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tx1">
                  <a:lumMod val="50000"/>
                  <a:lumOff val="5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it-IT" sz="1905"/>
            </a:p>
          </p:txBody>
        </p:sp>
        <p:cxnSp>
          <p:nvCxnSpPr>
            <p:cNvPr id="59" name="Connettore 2 30"/>
            <p:cNvCxnSpPr/>
            <p:nvPr/>
          </p:nvCxnSpPr>
          <p:spPr>
            <a:xfrm flipV="1">
              <a:off x="1715748" y="1347144"/>
              <a:ext cx="1387305" cy="219603"/>
            </a:xfrm>
            <a:prstGeom prst="straightConnector1">
              <a:avLst/>
            </a:prstGeom>
            <a:ln w="28575">
              <a:solidFill>
                <a:srgbClr val="FF000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60" name="Straight Arrow Connector 59"/>
            <p:cNvCxnSpPr/>
            <p:nvPr/>
          </p:nvCxnSpPr>
          <p:spPr>
            <a:xfrm flipV="1">
              <a:off x="1688467" y="1331432"/>
              <a:ext cx="1473427" cy="245362"/>
            </a:xfrm>
            <a:prstGeom prst="straightConnector1">
              <a:avLst/>
            </a:prstGeom>
            <a:ln w="50800">
              <a:gradFill flip="none" rotWithShape="1">
                <a:gsLst>
                  <a:gs pos="0">
                    <a:srgbClr val="FF00FF"/>
                  </a:gs>
                  <a:gs pos="9000">
                    <a:srgbClr val="FF0000"/>
                  </a:gs>
                  <a:gs pos="37000">
                    <a:srgbClr val="FFFF00"/>
                  </a:gs>
                  <a:gs pos="60000">
                    <a:srgbClr val="00CC00"/>
                  </a:gs>
                  <a:gs pos="72000">
                    <a:srgbClr val="0E3BCC"/>
                  </a:gs>
                  <a:gs pos="27000">
                    <a:schemeClr val="accent6"/>
                  </a:gs>
                </a:gsLst>
                <a:lin ang="0" scaled="1"/>
                <a:tileRect/>
              </a:gradFill>
              <a:tailEnd type="triangle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61" name="Straight Arrow Connector 60"/>
            <p:cNvCxnSpPr/>
            <p:nvPr/>
          </p:nvCxnSpPr>
          <p:spPr>
            <a:xfrm>
              <a:off x="89452" y="1303815"/>
              <a:ext cx="1484742" cy="297232"/>
            </a:xfrm>
            <a:prstGeom prst="straightConnector1">
              <a:avLst/>
            </a:prstGeom>
            <a:ln w="50800">
              <a:gradFill flip="none" rotWithShape="1">
                <a:gsLst>
                  <a:gs pos="0">
                    <a:srgbClr val="FF00FF"/>
                  </a:gs>
                  <a:gs pos="9000">
                    <a:srgbClr val="FF0000"/>
                  </a:gs>
                  <a:gs pos="37000">
                    <a:srgbClr val="FFFF00"/>
                  </a:gs>
                  <a:gs pos="60000">
                    <a:srgbClr val="00CC00"/>
                  </a:gs>
                  <a:gs pos="72000">
                    <a:srgbClr val="0E3BCC"/>
                  </a:gs>
                  <a:gs pos="27000">
                    <a:schemeClr val="accent6"/>
                  </a:gs>
                </a:gsLst>
                <a:lin ang="0" scaled="1"/>
                <a:tileRect/>
              </a:gradFill>
              <a:tailEnd type="triangle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62" name="Rectangle 61"/>
            <p:cNvSpPr/>
            <p:nvPr/>
          </p:nvSpPr>
          <p:spPr>
            <a:xfrm>
              <a:off x="2665982" y="574156"/>
              <a:ext cx="501426" cy="523220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US" sz="2800" b="1" dirty="0">
                  <a:solidFill>
                    <a:srgbClr val="FF0000"/>
                  </a:solidFill>
                  <a:latin typeface="Symbol" charset="2"/>
                  <a:cs typeface="Symbol" charset="2"/>
                </a:rPr>
                <a:t>l</a:t>
              </a:r>
              <a:r>
                <a:rPr lang="en-US" sz="2800" b="1" baseline="-25000" dirty="0">
                  <a:solidFill>
                    <a:srgbClr val="FF0000"/>
                  </a:solidFill>
                  <a:latin typeface="Symbol" charset="2"/>
                  <a:cs typeface="Symbol" charset="2"/>
                </a:rPr>
                <a:t>1</a:t>
              </a:r>
              <a:endParaRPr lang="en-US" sz="2800" b="1" baseline="-25000" dirty="0">
                <a:solidFill>
                  <a:srgbClr val="FF0000"/>
                </a:solidFill>
              </a:endParaRPr>
            </a:p>
          </p:txBody>
        </p:sp>
        <p:sp>
          <p:nvSpPr>
            <p:cNvPr id="63" name="Rectangle 62"/>
            <p:cNvSpPr/>
            <p:nvPr/>
          </p:nvSpPr>
          <p:spPr>
            <a:xfrm>
              <a:off x="2319733" y="741681"/>
              <a:ext cx="518091" cy="523220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US" sz="2800" b="1" dirty="0">
                  <a:solidFill>
                    <a:srgbClr val="00CC00"/>
                  </a:solidFill>
                  <a:latin typeface="Symbol" charset="2"/>
                  <a:cs typeface="Symbol" charset="2"/>
                </a:rPr>
                <a:t>l</a:t>
              </a:r>
              <a:r>
                <a:rPr lang="en-US" sz="2800" b="1" baseline="-25000" dirty="0">
                  <a:solidFill>
                    <a:srgbClr val="00CC00"/>
                  </a:solidFill>
                  <a:latin typeface="Symbol" charset="2"/>
                  <a:cs typeface="Symbol" charset="2"/>
                </a:rPr>
                <a:t>2</a:t>
              </a:r>
              <a:endParaRPr lang="en-US" sz="2800" b="1" baseline="-25000" dirty="0">
                <a:solidFill>
                  <a:srgbClr val="00CC00"/>
                </a:solidFill>
              </a:endParaRPr>
            </a:p>
          </p:txBody>
        </p:sp>
        <p:sp>
          <p:nvSpPr>
            <p:cNvPr id="64" name="Rectangle 63"/>
            <p:cNvSpPr/>
            <p:nvPr/>
          </p:nvSpPr>
          <p:spPr>
            <a:xfrm>
              <a:off x="2045177" y="919346"/>
              <a:ext cx="501426" cy="523220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US" sz="2800" b="1" dirty="0">
                  <a:solidFill>
                    <a:srgbClr val="0E3BCC"/>
                  </a:solidFill>
                  <a:latin typeface="Symbol" charset="2"/>
                  <a:cs typeface="Symbol" charset="2"/>
                </a:rPr>
                <a:t>l</a:t>
              </a:r>
              <a:r>
                <a:rPr lang="en-US" sz="2800" b="1" baseline="-25000" dirty="0">
                  <a:solidFill>
                    <a:srgbClr val="0E3BCC"/>
                  </a:solidFill>
                  <a:latin typeface="Symbol" charset="2"/>
                  <a:cs typeface="Symbol" charset="2"/>
                </a:rPr>
                <a:t>3</a:t>
              </a:r>
              <a:endParaRPr lang="en-US" sz="2800" b="1" baseline="-25000" dirty="0">
                <a:solidFill>
                  <a:srgbClr val="0E3BCC"/>
                </a:solidFill>
              </a:endParaRPr>
            </a:p>
          </p:txBody>
        </p:sp>
        <p:sp>
          <p:nvSpPr>
            <p:cNvPr id="65" name="Arc 64"/>
            <p:cNvSpPr/>
            <p:nvPr/>
          </p:nvSpPr>
          <p:spPr>
            <a:xfrm>
              <a:off x="1738249" y="1455480"/>
              <a:ext cx="457200" cy="533400"/>
            </a:xfrm>
            <a:prstGeom prst="arc">
              <a:avLst>
                <a:gd name="adj1" fmla="val 18705468"/>
                <a:gd name="adj2" fmla="val 1014181"/>
              </a:avLst>
            </a:prstGeom>
            <a:ln>
              <a:solidFill>
                <a:schemeClr val="tx1"/>
              </a:solidFill>
              <a:prstDash val="sysDash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" name="TextBox 65"/>
            <p:cNvSpPr txBox="1"/>
            <p:nvPr/>
          </p:nvSpPr>
          <p:spPr>
            <a:xfrm>
              <a:off x="2160187" y="1403202"/>
              <a:ext cx="345016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2400" dirty="0">
                  <a:latin typeface="Symbol" charset="2"/>
                  <a:cs typeface="Symbol" charset="2"/>
                </a:rPr>
                <a:t>q</a:t>
              </a:r>
            </a:p>
          </p:txBody>
        </p:sp>
        <p:sp>
          <p:nvSpPr>
            <p:cNvPr id="67" name="TextBox 66"/>
            <p:cNvSpPr txBox="1"/>
            <p:nvPr/>
          </p:nvSpPr>
          <p:spPr>
            <a:xfrm>
              <a:off x="476035" y="1389571"/>
              <a:ext cx="345016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2400" dirty="0">
                  <a:latin typeface="Symbol" charset="2"/>
                  <a:cs typeface="Symbol" charset="2"/>
                </a:rPr>
                <a:t>q</a:t>
              </a:r>
            </a:p>
          </p:txBody>
        </p:sp>
        <p:sp>
          <p:nvSpPr>
            <p:cNvPr id="68" name="Arc 67"/>
            <p:cNvSpPr/>
            <p:nvPr/>
          </p:nvSpPr>
          <p:spPr>
            <a:xfrm>
              <a:off x="994245" y="1365924"/>
              <a:ext cx="457200" cy="533400"/>
            </a:xfrm>
            <a:prstGeom prst="arc">
              <a:avLst>
                <a:gd name="adj1" fmla="val 8787162"/>
                <a:gd name="adj2" fmla="val 12889187"/>
              </a:avLst>
            </a:prstGeom>
            <a:ln>
              <a:solidFill>
                <a:schemeClr val="tx1"/>
              </a:solidFill>
              <a:prstDash val="sysDash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" name="Freeform 68"/>
            <p:cNvSpPr/>
            <p:nvPr/>
          </p:nvSpPr>
          <p:spPr>
            <a:xfrm>
              <a:off x="3221927" y="680157"/>
              <a:ext cx="421419" cy="1291828"/>
            </a:xfrm>
            <a:custGeom>
              <a:avLst/>
              <a:gdLst>
                <a:gd name="connsiteX0" fmla="*/ 0 w 421419"/>
                <a:gd name="connsiteY0" fmla="*/ 0 h 1463040"/>
                <a:gd name="connsiteX1" fmla="*/ 7951 w 421419"/>
                <a:gd name="connsiteY1" fmla="*/ 1137036 h 1463040"/>
                <a:gd name="connsiteX2" fmla="*/ 413468 w 421419"/>
                <a:gd name="connsiteY2" fmla="*/ 1463040 h 1463040"/>
                <a:gd name="connsiteX3" fmla="*/ 421419 w 421419"/>
                <a:gd name="connsiteY3" fmla="*/ 381662 h 1463040"/>
                <a:gd name="connsiteX4" fmla="*/ 0 w 421419"/>
                <a:gd name="connsiteY4" fmla="*/ 0 h 146304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421419" h="1463040">
                  <a:moveTo>
                    <a:pt x="0" y="0"/>
                  </a:moveTo>
                  <a:cubicBezTo>
                    <a:pt x="2650" y="379012"/>
                    <a:pt x="5301" y="758024"/>
                    <a:pt x="7951" y="1137036"/>
                  </a:cubicBezTo>
                  <a:lnTo>
                    <a:pt x="413468" y="1463040"/>
                  </a:lnTo>
                  <a:cubicBezTo>
                    <a:pt x="416118" y="1102581"/>
                    <a:pt x="418769" y="742121"/>
                    <a:pt x="421419" y="381662"/>
                  </a:cubicBezTo>
                  <a:lnTo>
                    <a:pt x="0" y="0"/>
                  </a:lnTo>
                  <a:close/>
                </a:path>
              </a:pathLst>
            </a:custGeom>
            <a:solidFill>
              <a:schemeClr val="tx2">
                <a:lumMod val="20000"/>
                <a:lumOff val="80000"/>
              </a:schemeClr>
            </a:solidFill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" name="Oval 69"/>
            <p:cNvSpPr/>
            <p:nvPr/>
          </p:nvSpPr>
          <p:spPr>
            <a:xfrm rot="2089602">
              <a:off x="3248617" y="1261325"/>
              <a:ext cx="346621" cy="171638"/>
            </a:xfrm>
            <a:prstGeom prst="ellipse">
              <a:avLst/>
            </a:prstGeom>
            <a:gradFill flip="none" rotWithShape="1">
              <a:gsLst>
                <a:gs pos="79000">
                  <a:srgbClr val="5CDA38"/>
                </a:gs>
                <a:gs pos="57000">
                  <a:srgbClr val="FFFF00"/>
                </a:gs>
                <a:gs pos="26000">
                  <a:srgbClr val="FFC000"/>
                </a:gs>
                <a:gs pos="82000">
                  <a:srgbClr val="00B0F0"/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71" name="Picture 70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69987" y="1272035"/>
            <a:ext cx="6323265" cy="254240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9456648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with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smtClean="0"/>
              <a:t>Multi-Blade: design</a:t>
            </a:r>
            <a:endParaRPr lang="en-GB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noProof="0" smtClean="0"/>
              <a:t>Francesco Messi, Lunds Universitet</a:t>
            </a:r>
            <a:endParaRPr lang="en-US" noProof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A9EF9EE-94CA-7D44-AD17-90B415DDEC56}" type="slidenum">
              <a:rPr lang="en-US" noProof="0" smtClean="0"/>
              <a:t>5</a:t>
            </a:fld>
            <a:endParaRPr lang="en-US" noProof="0"/>
          </a:p>
        </p:txBody>
      </p:sp>
      <p:sp>
        <p:nvSpPr>
          <p:cNvPr id="6" name="Date Placeholder 5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sv-SE" noProof="0" smtClean="0"/>
              <a:t>2018 IEEE Nuclear Science Symposium and Medical Imaging, Sydney, 14 November 2018</a:t>
            </a:r>
            <a:endParaRPr lang="en-US" noProof="0" smtClean="0"/>
          </a:p>
        </p:txBody>
      </p:sp>
      <p:grpSp>
        <p:nvGrpSpPr>
          <p:cNvPr id="314" name="Group 313"/>
          <p:cNvGrpSpPr/>
          <p:nvPr/>
        </p:nvGrpSpPr>
        <p:grpSpPr>
          <a:xfrm>
            <a:off x="-1471603" y="1581236"/>
            <a:ext cx="7704294" cy="7467600"/>
            <a:chOff x="3933036" y="701964"/>
            <a:chExt cx="7704294" cy="7467600"/>
          </a:xfrm>
        </p:grpSpPr>
        <p:grpSp>
          <p:nvGrpSpPr>
            <p:cNvPr id="8" name="Group 7"/>
            <p:cNvGrpSpPr/>
            <p:nvPr/>
          </p:nvGrpSpPr>
          <p:grpSpPr>
            <a:xfrm>
              <a:off x="3933036" y="701964"/>
              <a:ext cx="7704294" cy="7467600"/>
              <a:chOff x="1477249" y="-533400"/>
              <a:chExt cx="7704294" cy="7467600"/>
            </a:xfrm>
          </p:grpSpPr>
          <p:cxnSp>
            <p:nvCxnSpPr>
              <p:cNvPr id="9" name="Straight Arrow Connector 8"/>
              <p:cNvCxnSpPr/>
              <p:nvPr/>
            </p:nvCxnSpPr>
            <p:spPr>
              <a:xfrm flipV="1">
                <a:off x="5111750" y="2586450"/>
                <a:ext cx="2205129" cy="588550"/>
              </a:xfrm>
              <a:prstGeom prst="straightConnector1">
                <a:avLst/>
              </a:prstGeom>
              <a:ln w="15240">
                <a:solidFill>
                  <a:schemeClr val="tx1"/>
                </a:solidFill>
                <a:prstDash val="sysDot"/>
                <a:tailEnd type="non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10" name="Arc 9"/>
              <p:cNvSpPr/>
              <p:nvPr/>
            </p:nvSpPr>
            <p:spPr>
              <a:xfrm>
                <a:off x="3001249" y="990600"/>
                <a:ext cx="4419600" cy="4343400"/>
              </a:xfrm>
              <a:prstGeom prst="arc">
                <a:avLst>
                  <a:gd name="adj1" fmla="val 18358277"/>
                  <a:gd name="adj2" fmla="val 21525764"/>
                </a:avLst>
              </a:prstGeom>
              <a:ln w="19050">
                <a:solidFill>
                  <a:schemeClr val="tx1"/>
                </a:solidFill>
                <a:prstDash val="sysDash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1" name="Arc 10"/>
              <p:cNvSpPr/>
              <p:nvPr/>
            </p:nvSpPr>
            <p:spPr>
              <a:xfrm>
                <a:off x="1477249" y="-533400"/>
                <a:ext cx="7467600" cy="7467600"/>
              </a:xfrm>
              <a:prstGeom prst="arc">
                <a:avLst>
                  <a:gd name="adj1" fmla="val 18378030"/>
                  <a:gd name="adj2" fmla="val 21488267"/>
                </a:avLst>
              </a:prstGeom>
              <a:ln w="19050">
                <a:solidFill>
                  <a:schemeClr val="tx1"/>
                </a:solidFill>
                <a:prstDash val="sysDash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cxnSp>
            <p:nvCxnSpPr>
              <p:cNvPr id="12" name="Straight Arrow Connector 11"/>
              <p:cNvCxnSpPr>
                <a:stCxn id="137" idx="2"/>
              </p:cNvCxnSpPr>
              <p:nvPr/>
            </p:nvCxnSpPr>
            <p:spPr>
              <a:xfrm flipV="1">
                <a:off x="7420316" y="3070145"/>
                <a:ext cx="1524533" cy="44440"/>
              </a:xfrm>
              <a:prstGeom prst="straightConnector1">
                <a:avLst/>
              </a:prstGeom>
              <a:ln w="19050">
                <a:solidFill>
                  <a:schemeClr val="tx1"/>
                </a:solidFill>
                <a:prstDash val="sysDash"/>
                <a:tailEnd type="non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3" name="Straight Arrow Connector 12"/>
              <p:cNvCxnSpPr>
                <a:stCxn id="137" idx="0"/>
                <a:endCxn id="138" idx="0"/>
              </p:cNvCxnSpPr>
              <p:nvPr/>
            </p:nvCxnSpPr>
            <p:spPr>
              <a:xfrm flipV="1">
                <a:off x="6494251" y="191244"/>
                <a:ext cx="927283" cy="1203017"/>
              </a:xfrm>
              <a:prstGeom prst="straightConnector1">
                <a:avLst/>
              </a:prstGeom>
              <a:ln w="19050">
                <a:solidFill>
                  <a:schemeClr val="tx1"/>
                </a:solidFill>
                <a:prstDash val="sysDash"/>
                <a:tailEnd type="non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grpSp>
            <p:nvGrpSpPr>
              <p:cNvPr id="14" name="Group 13"/>
              <p:cNvGrpSpPr/>
              <p:nvPr/>
            </p:nvGrpSpPr>
            <p:grpSpPr>
              <a:xfrm rot="18078754">
                <a:off x="6564146" y="992757"/>
                <a:ext cx="1291891" cy="194951"/>
                <a:chOff x="2850515" y="2977176"/>
                <a:chExt cx="2730765" cy="451824"/>
              </a:xfrm>
            </p:grpSpPr>
            <p:sp>
              <p:nvSpPr>
                <p:cNvPr id="267" name="Rectangle 266"/>
                <p:cNvSpPr/>
                <p:nvPr/>
              </p:nvSpPr>
              <p:spPr>
                <a:xfrm>
                  <a:off x="2863850" y="3164206"/>
                  <a:ext cx="2717430" cy="45719"/>
                </a:xfrm>
                <a:prstGeom prst="rect">
                  <a:avLst/>
                </a:prstGeom>
                <a:solidFill>
                  <a:schemeClr val="tx1"/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68" name="Rectangle 267"/>
                <p:cNvSpPr/>
                <p:nvPr/>
              </p:nvSpPr>
              <p:spPr>
                <a:xfrm>
                  <a:off x="3461897" y="3188456"/>
                  <a:ext cx="2119383" cy="232494"/>
                </a:xfrm>
                <a:prstGeom prst="rect">
                  <a:avLst/>
                </a:prstGeom>
                <a:solidFill>
                  <a:schemeClr val="tx1">
                    <a:lumMod val="65000"/>
                    <a:lumOff val="35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69" name="Oval 268"/>
                <p:cNvSpPr/>
                <p:nvPr/>
              </p:nvSpPr>
              <p:spPr>
                <a:xfrm>
                  <a:off x="2850515" y="297989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70" name="Oval 269"/>
                <p:cNvSpPr/>
                <p:nvPr/>
              </p:nvSpPr>
              <p:spPr>
                <a:xfrm>
                  <a:off x="2927696" y="2979843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71" name="Oval 270"/>
                <p:cNvSpPr/>
                <p:nvPr/>
              </p:nvSpPr>
              <p:spPr>
                <a:xfrm>
                  <a:off x="3003896" y="297978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72" name="Right Triangle 271"/>
                <p:cNvSpPr/>
                <p:nvPr/>
              </p:nvSpPr>
              <p:spPr>
                <a:xfrm rot="10800000">
                  <a:off x="2857500" y="3188455"/>
                  <a:ext cx="647696" cy="232494"/>
                </a:xfrm>
                <a:prstGeom prst="rtTriangle">
                  <a:avLst/>
                </a:prstGeom>
                <a:solidFill>
                  <a:schemeClr val="tx1">
                    <a:lumMod val="65000"/>
                    <a:lumOff val="35000"/>
                  </a:schemeClr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73" name="Freeform 272"/>
                <p:cNvSpPr/>
                <p:nvPr/>
              </p:nvSpPr>
              <p:spPr>
                <a:xfrm>
                  <a:off x="2863850" y="3200400"/>
                  <a:ext cx="2717430" cy="228600"/>
                </a:xfrm>
                <a:custGeom>
                  <a:avLst/>
                  <a:gdLst>
                    <a:gd name="connsiteX0" fmla="*/ 0 w 2714625"/>
                    <a:gd name="connsiteY0" fmla="*/ 0 h 228600"/>
                    <a:gd name="connsiteX1" fmla="*/ 638175 w 2714625"/>
                    <a:gd name="connsiteY1" fmla="*/ 228600 h 228600"/>
                    <a:gd name="connsiteX2" fmla="*/ 2714625 w 2714625"/>
                    <a:gd name="connsiteY2" fmla="*/ 225425 h 228600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</a:cxnLst>
                  <a:rect l="l" t="t" r="r" b="b"/>
                  <a:pathLst>
                    <a:path w="2714625" h="228600">
                      <a:moveTo>
                        <a:pt x="0" y="0"/>
                      </a:moveTo>
                      <a:lnTo>
                        <a:pt x="638175" y="228600"/>
                      </a:lnTo>
                      <a:lnTo>
                        <a:pt x="2714625" y="225425"/>
                      </a:lnTo>
                    </a:path>
                  </a:pathLst>
                </a:custGeom>
                <a:ln>
                  <a:solidFill>
                    <a:srgbClr val="000090"/>
                  </a:solidFill>
                </a:ln>
                <a:effectLst/>
              </p:spPr>
              <p:style>
                <a:lnRef idx="2">
                  <a:schemeClr val="accent1"/>
                </a:lnRef>
                <a:fillRef idx="0">
                  <a:schemeClr val="accent1"/>
                </a:fillRef>
                <a:effectRef idx="1">
                  <a:schemeClr val="accent1"/>
                </a:effectRef>
                <a:fontRef idx="minor">
                  <a:schemeClr val="tx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74" name="Oval 273"/>
                <p:cNvSpPr/>
                <p:nvPr/>
              </p:nvSpPr>
              <p:spPr>
                <a:xfrm>
                  <a:off x="3079805" y="298019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75" name="Oval 274"/>
                <p:cNvSpPr/>
                <p:nvPr/>
              </p:nvSpPr>
              <p:spPr>
                <a:xfrm>
                  <a:off x="3156986" y="298014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76" name="Oval 275"/>
                <p:cNvSpPr/>
                <p:nvPr/>
              </p:nvSpPr>
              <p:spPr>
                <a:xfrm>
                  <a:off x="3233186" y="298008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77" name="Oval 276"/>
                <p:cNvSpPr/>
                <p:nvPr/>
              </p:nvSpPr>
              <p:spPr>
                <a:xfrm>
                  <a:off x="3308516" y="298221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78" name="Oval 277"/>
                <p:cNvSpPr/>
                <p:nvPr/>
              </p:nvSpPr>
              <p:spPr>
                <a:xfrm>
                  <a:off x="3385697" y="298215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79" name="Oval 278"/>
                <p:cNvSpPr/>
                <p:nvPr/>
              </p:nvSpPr>
              <p:spPr>
                <a:xfrm>
                  <a:off x="3461897" y="298210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80" name="Oval 279"/>
                <p:cNvSpPr/>
                <p:nvPr/>
              </p:nvSpPr>
              <p:spPr>
                <a:xfrm>
                  <a:off x="3537806" y="298251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81" name="Oval 280"/>
                <p:cNvSpPr/>
                <p:nvPr/>
              </p:nvSpPr>
              <p:spPr>
                <a:xfrm>
                  <a:off x="3614987" y="298245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82" name="Oval 281"/>
                <p:cNvSpPr/>
                <p:nvPr/>
              </p:nvSpPr>
              <p:spPr>
                <a:xfrm>
                  <a:off x="3691187" y="298240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83" name="Oval 282"/>
                <p:cNvSpPr/>
                <p:nvPr/>
              </p:nvSpPr>
              <p:spPr>
                <a:xfrm>
                  <a:off x="3764143" y="297728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84" name="Oval 283"/>
                <p:cNvSpPr/>
                <p:nvPr/>
              </p:nvSpPr>
              <p:spPr>
                <a:xfrm>
                  <a:off x="3841324" y="297723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85" name="Oval 284"/>
                <p:cNvSpPr/>
                <p:nvPr/>
              </p:nvSpPr>
              <p:spPr>
                <a:xfrm>
                  <a:off x="3917524" y="297717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86" name="Oval 285"/>
                <p:cNvSpPr/>
                <p:nvPr/>
              </p:nvSpPr>
              <p:spPr>
                <a:xfrm>
                  <a:off x="3993433" y="297758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87" name="Oval 286"/>
                <p:cNvSpPr/>
                <p:nvPr/>
              </p:nvSpPr>
              <p:spPr>
                <a:xfrm>
                  <a:off x="4070614" y="297752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88" name="Oval 287"/>
                <p:cNvSpPr/>
                <p:nvPr/>
              </p:nvSpPr>
              <p:spPr>
                <a:xfrm>
                  <a:off x="4146814" y="297747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89" name="Oval 288"/>
                <p:cNvSpPr/>
                <p:nvPr/>
              </p:nvSpPr>
              <p:spPr>
                <a:xfrm>
                  <a:off x="4222144" y="297960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90" name="Oval 289"/>
                <p:cNvSpPr/>
                <p:nvPr/>
              </p:nvSpPr>
              <p:spPr>
                <a:xfrm>
                  <a:off x="4299325" y="297954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91" name="Oval 290"/>
                <p:cNvSpPr/>
                <p:nvPr/>
              </p:nvSpPr>
              <p:spPr>
                <a:xfrm>
                  <a:off x="4375525" y="297949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92" name="Oval 291"/>
                <p:cNvSpPr/>
                <p:nvPr/>
              </p:nvSpPr>
              <p:spPr>
                <a:xfrm>
                  <a:off x="4451434" y="297989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93" name="Oval 292"/>
                <p:cNvSpPr/>
                <p:nvPr/>
              </p:nvSpPr>
              <p:spPr>
                <a:xfrm>
                  <a:off x="4528615" y="2979843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94" name="Oval 293"/>
                <p:cNvSpPr/>
                <p:nvPr/>
              </p:nvSpPr>
              <p:spPr>
                <a:xfrm>
                  <a:off x="4604815" y="297978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95" name="Oval 294"/>
                <p:cNvSpPr/>
                <p:nvPr/>
              </p:nvSpPr>
              <p:spPr>
                <a:xfrm>
                  <a:off x="4679315" y="297903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96" name="Oval 295"/>
                <p:cNvSpPr/>
                <p:nvPr/>
              </p:nvSpPr>
              <p:spPr>
                <a:xfrm>
                  <a:off x="4756496" y="297898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97" name="Oval 296"/>
                <p:cNvSpPr/>
                <p:nvPr/>
              </p:nvSpPr>
              <p:spPr>
                <a:xfrm>
                  <a:off x="4832696" y="297892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98" name="Oval 297"/>
                <p:cNvSpPr/>
                <p:nvPr/>
              </p:nvSpPr>
              <p:spPr>
                <a:xfrm>
                  <a:off x="4908605" y="297933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99" name="Oval 298"/>
                <p:cNvSpPr/>
                <p:nvPr/>
              </p:nvSpPr>
              <p:spPr>
                <a:xfrm>
                  <a:off x="4985786" y="297928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00" name="Oval 299"/>
                <p:cNvSpPr/>
                <p:nvPr/>
              </p:nvSpPr>
              <p:spPr>
                <a:xfrm>
                  <a:off x="5061986" y="297922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01" name="Oval 300"/>
                <p:cNvSpPr/>
                <p:nvPr/>
              </p:nvSpPr>
              <p:spPr>
                <a:xfrm>
                  <a:off x="5137316" y="298135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02" name="Oval 301"/>
                <p:cNvSpPr/>
                <p:nvPr/>
              </p:nvSpPr>
              <p:spPr>
                <a:xfrm>
                  <a:off x="5214497" y="298129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03" name="Oval 302"/>
                <p:cNvSpPr/>
                <p:nvPr/>
              </p:nvSpPr>
              <p:spPr>
                <a:xfrm>
                  <a:off x="5290697" y="298124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04" name="Oval 303"/>
                <p:cNvSpPr/>
                <p:nvPr/>
              </p:nvSpPr>
              <p:spPr>
                <a:xfrm>
                  <a:off x="5366606" y="298164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05" name="Oval 304"/>
                <p:cNvSpPr/>
                <p:nvPr/>
              </p:nvSpPr>
              <p:spPr>
                <a:xfrm>
                  <a:off x="5443787" y="298159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06" name="Oval 305"/>
                <p:cNvSpPr/>
                <p:nvPr/>
              </p:nvSpPr>
              <p:spPr>
                <a:xfrm>
                  <a:off x="5519987" y="298153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cxnSp>
            <p:nvCxnSpPr>
              <p:cNvPr id="15" name="Straight Arrow Connector 14"/>
              <p:cNvCxnSpPr/>
              <p:nvPr/>
            </p:nvCxnSpPr>
            <p:spPr>
              <a:xfrm flipV="1">
                <a:off x="5100552" y="1635050"/>
                <a:ext cx="1706648" cy="1539950"/>
              </a:xfrm>
              <a:prstGeom prst="straightConnector1">
                <a:avLst/>
              </a:prstGeom>
              <a:ln w="15240">
                <a:solidFill>
                  <a:schemeClr val="tx1"/>
                </a:solidFill>
                <a:prstDash val="sysDot"/>
                <a:tailEnd type="non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6" name="Straight Arrow Connector 15"/>
              <p:cNvCxnSpPr/>
              <p:nvPr/>
            </p:nvCxnSpPr>
            <p:spPr>
              <a:xfrm flipV="1">
                <a:off x="5111750" y="2090267"/>
                <a:ext cx="1969995" cy="1084733"/>
              </a:xfrm>
              <a:prstGeom prst="straightConnector1">
                <a:avLst/>
              </a:prstGeom>
              <a:ln w="15240">
                <a:solidFill>
                  <a:schemeClr val="tx1"/>
                </a:solidFill>
                <a:prstDash val="sysDot"/>
                <a:tailEnd type="non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grpSp>
            <p:nvGrpSpPr>
              <p:cNvPr id="17" name="Group 16"/>
              <p:cNvGrpSpPr/>
              <p:nvPr/>
            </p:nvGrpSpPr>
            <p:grpSpPr>
              <a:xfrm rot="18253117">
                <a:off x="6759030" y="1193391"/>
                <a:ext cx="1291891" cy="194951"/>
                <a:chOff x="2850515" y="2977176"/>
                <a:chExt cx="2730765" cy="451824"/>
              </a:xfrm>
            </p:grpSpPr>
            <p:sp>
              <p:nvSpPr>
                <p:cNvPr id="227" name="Rectangle 226"/>
                <p:cNvSpPr/>
                <p:nvPr/>
              </p:nvSpPr>
              <p:spPr>
                <a:xfrm>
                  <a:off x="2863850" y="3164206"/>
                  <a:ext cx="2717430" cy="45719"/>
                </a:xfrm>
                <a:prstGeom prst="rect">
                  <a:avLst/>
                </a:prstGeom>
                <a:solidFill>
                  <a:schemeClr val="tx1"/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28" name="Rectangle 227"/>
                <p:cNvSpPr/>
                <p:nvPr/>
              </p:nvSpPr>
              <p:spPr>
                <a:xfrm>
                  <a:off x="3461897" y="3188456"/>
                  <a:ext cx="2119383" cy="232494"/>
                </a:xfrm>
                <a:prstGeom prst="rect">
                  <a:avLst/>
                </a:prstGeom>
                <a:solidFill>
                  <a:schemeClr val="tx1">
                    <a:lumMod val="65000"/>
                    <a:lumOff val="35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29" name="Oval 228"/>
                <p:cNvSpPr/>
                <p:nvPr/>
              </p:nvSpPr>
              <p:spPr>
                <a:xfrm>
                  <a:off x="2850515" y="297989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30" name="Oval 229"/>
                <p:cNvSpPr/>
                <p:nvPr/>
              </p:nvSpPr>
              <p:spPr>
                <a:xfrm>
                  <a:off x="2927696" y="2979843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31" name="Oval 230"/>
                <p:cNvSpPr/>
                <p:nvPr/>
              </p:nvSpPr>
              <p:spPr>
                <a:xfrm>
                  <a:off x="3003896" y="297978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32" name="Right Triangle 231"/>
                <p:cNvSpPr/>
                <p:nvPr/>
              </p:nvSpPr>
              <p:spPr>
                <a:xfrm rot="10800000">
                  <a:off x="2857500" y="3188455"/>
                  <a:ext cx="647696" cy="232494"/>
                </a:xfrm>
                <a:prstGeom prst="rtTriangle">
                  <a:avLst/>
                </a:prstGeom>
                <a:solidFill>
                  <a:schemeClr val="tx1">
                    <a:lumMod val="65000"/>
                    <a:lumOff val="35000"/>
                  </a:schemeClr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33" name="Freeform 232"/>
                <p:cNvSpPr/>
                <p:nvPr/>
              </p:nvSpPr>
              <p:spPr>
                <a:xfrm>
                  <a:off x="2863850" y="3200400"/>
                  <a:ext cx="2717430" cy="228600"/>
                </a:xfrm>
                <a:custGeom>
                  <a:avLst/>
                  <a:gdLst>
                    <a:gd name="connsiteX0" fmla="*/ 0 w 2714625"/>
                    <a:gd name="connsiteY0" fmla="*/ 0 h 228600"/>
                    <a:gd name="connsiteX1" fmla="*/ 638175 w 2714625"/>
                    <a:gd name="connsiteY1" fmla="*/ 228600 h 228600"/>
                    <a:gd name="connsiteX2" fmla="*/ 2714625 w 2714625"/>
                    <a:gd name="connsiteY2" fmla="*/ 225425 h 228600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</a:cxnLst>
                  <a:rect l="l" t="t" r="r" b="b"/>
                  <a:pathLst>
                    <a:path w="2714625" h="228600">
                      <a:moveTo>
                        <a:pt x="0" y="0"/>
                      </a:moveTo>
                      <a:lnTo>
                        <a:pt x="638175" y="228600"/>
                      </a:lnTo>
                      <a:lnTo>
                        <a:pt x="2714625" y="225425"/>
                      </a:lnTo>
                    </a:path>
                  </a:pathLst>
                </a:custGeom>
                <a:ln>
                  <a:solidFill>
                    <a:srgbClr val="000090"/>
                  </a:solidFill>
                </a:ln>
                <a:effectLst/>
              </p:spPr>
              <p:style>
                <a:lnRef idx="2">
                  <a:schemeClr val="accent1"/>
                </a:lnRef>
                <a:fillRef idx="0">
                  <a:schemeClr val="accent1"/>
                </a:fillRef>
                <a:effectRef idx="1">
                  <a:schemeClr val="accent1"/>
                </a:effectRef>
                <a:fontRef idx="minor">
                  <a:schemeClr val="tx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34" name="Oval 233"/>
                <p:cNvSpPr/>
                <p:nvPr/>
              </p:nvSpPr>
              <p:spPr>
                <a:xfrm>
                  <a:off x="3079805" y="298019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35" name="Oval 234"/>
                <p:cNvSpPr/>
                <p:nvPr/>
              </p:nvSpPr>
              <p:spPr>
                <a:xfrm>
                  <a:off x="3156986" y="298014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36" name="Oval 235"/>
                <p:cNvSpPr/>
                <p:nvPr/>
              </p:nvSpPr>
              <p:spPr>
                <a:xfrm>
                  <a:off x="3233186" y="298008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37" name="Oval 236"/>
                <p:cNvSpPr/>
                <p:nvPr/>
              </p:nvSpPr>
              <p:spPr>
                <a:xfrm>
                  <a:off x="3308516" y="298221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38" name="Oval 237"/>
                <p:cNvSpPr/>
                <p:nvPr/>
              </p:nvSpPr>
              <p:spPr>
                <a:xfrm>
                  <a:off x="3385697" y="298215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39" name="Oval 238"/>
                <p:cNvSpPr/>
                <p:nvPr/>
              </p:nvSpPr>
              <p:spPr>
                <a:xfrm>
                  <a:off x="3461897" y="298210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40" name="Oval 239"/>
                <p:cNvSpPr/>
                <p:nvPr/>
              </p:nvSpPr>
              <p:spPr>
                <a:xfrm>
                  <a:off x="3537806" y="298251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41" name="Oval 240"/>
                <p:cNvSpPr/>
                <p:nvPr/>
              </p:nvSpPr>
              <p:spPr>
                <a:xfrm>
                  <a:off x="3614987" y="298245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42" name="Oval 241"/>
                <p:cNvSpPr/>
                <p:nvPr/>
              </p:nvSpPr>
              <p:spPr>
                <a:xfrm>
                  <a:off x="3691187" y="298240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43" name="Oval 242"/>
                <p:cNvSpPr/>
                <p:nvPr/>
              </p:nvSpPr>
              <p:spPr>
                <a:xfrm>
                  <a:off x="3764143" y="297728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44" name="Oval 243"/>
                <p:cNvSpPr/>
                <p:nvPr/>
              </p:nvSpPr>
              <p:spPr>
                <a:xfrm>
                  <a:off x="3841324" y="297723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45" name="Oval 244"/>
                <p:cNvSpPr/>
                <p:nvPr/>
              </p:nvSpPr>
              <p:spPr>
                <a:xfrm>
                  <a:off x="3917524" y="297717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46" name="Oval 245"/>
                <p:cNvSpPr/>
                <p:nvPr/>
              </p:nvSpPr>
              <p:spPr>
                <a:xfrm>
                  <a:off x="3993433" y="297758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47" name="Oval 246"/>
                <p:cNvSpPr/>
                <p:nvPr/>
              </p:nvSpPr>
              <p:spPr>
                <a:xfrm>
                  <a:off x="4070614" y="297752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48" name="Oval 247"/>
                <p:cNvSpPr/>
                <p:nvPr/>
              </p:nvSpPr>
              <p:spPr>
                <a:xfrm>
                  <a:off x="4146814" y="297747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49" name="Oval 248"/>
                <p:cNvSpPr/>
                <p:nvPr/>
              </p:nvSpPr>
              <p:spPr>
                <a:xfrm>
                  <a:off x="4222144" y="297960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50" name="Oval 249"/>
                <p:cNvSpPr/>
                <p:nvPr/>
              </p:nvSpPr>
              <p:spPr>
                <a:xfrm>
                  <a:off x="4299325" y="297954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51" name="Oval 250"/>
                <p:cNvSpPr/>
                <p:nvPr/>
              </p:nvSpPr>
              <p:spPr>
                <a:xfrm>
                  <a:off x="4375525" y="297949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52" name="Oval 251"/>
                <p:cNvSpPr/>
                <p:nvPr/>
              </p:nvSpPr>
              <p:spPr>
                <a:xfrm>
                  <a:off x="4451434" y="297989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53" name="Oval 252"/>
                <p:cNvSpPr/>
                <p:nvPr/>
              </p:nvSpPr>
              <p:spPr>
                <a:xfrm>
                  <a:off x="4528615" y="2979843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54" name="Oval 253"/>
                <p:cNvSpPr/>
                <p:nvPr/>
              </p:nvSpPr>
              <p:spPr>
                <a:xfrm>
                  <a:off x="4604815" y="297978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55" name="Oval 254"/>
                <p:cNvSpPr/>
                <p:nvPr/>
              </p:nvSpPr>
              <p:spPr>
                <a:xfrm>
                  <a:off x="4679315" y="297903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56" name="Oval 255"/>
                <p:cNvSpPr/>
                <p:nvPr/>
              </p:nvSpPr>
              <p:spPr>
                <a:xfrm>
                  <a:off x="4756496" y="297898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57" name="Oval 256"/>
                <p:cNvSpPr/>
                <p:nvPr/>
              </p:nvSpPr>
              <p:spPr>
                <a:xfrm>
                  <a:off x="4832696" y="297892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58" name="Oval 257"/>
                <p:cNvSpPr/>
                <p:nvPr/>
              </p:nvSpPr>
              <p:spPr>
                <a:xfrm>
                  <a:off x="4908605" y="297933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59" name="Oval 258"/>
                <p:cNvSpPr/>
                <p:nvPr/>
              </p:nvSpPr>
              <p:spPr>
                <a:xfrm>
                  <a:off x="4985786" y="297928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60" name="Oval 259"/>
                <p:cNvSpPr/>
                <p:nvPr/>
              </p:nvSpPr>
              <p:spPr>
                <a:xfrm>
                  <a:off x="5061986" y="297922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61" name="Oval 260"/>
                <p:cNvSpPr/>
                <p:nvPr/>
              </p:nvSpPr>
              <p:spPr>
                <a:xfrm>
                  <a:off x="5137316" y="298135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62" name="Oval 261"/>
                <p:cNvSpPr/>
                <p:nvPr/>
              </p:nvSpPr>
              <p:spPr>
                <a:xfrm>
                  <a:off x="5214497" y="298129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63" name="Oval 262"/>
                <p:cNvSpPr/>
                <p:nvPr/>
              </p:nvSpPr>
              <p:spPr>
                <a:xfrm>
                  <a:off x="5290697" y="298124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64" name="Oval 263"/>
                <p:cNvSpPr/>
                <p:nvPr/>
              </p:nvSpPr>
              <p:spPr>
                <a:xfrm>
                  <a:off x="5366606" y="298164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65" name="Oval 264"/>
                <p:cNvSpPr/>
                <p:nvPr/>
              </p:nvSpPr>
              <p:spPr>
                <a:xfrm>
                  <a:off x="5443787" y="298159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66" name="Oval 265"/>
                <p:cNvSpPr/>
                <p:nvPr/>
              </p:nvSpPr>
              <p:spPr>
                <a:xfrm>
                  <a:off x="5519987" y="298153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18" name="Group 17"/>
              <p:cNvGrpSpPr/>
              <p:nvPr/>
            </p:nvGrpSpPr>
            <p:grpSpPr>
              <a:xfrm rot="18312533">
                <a:off x="6943850" y="1451770"/>
                <a:ext cx="1291891" cy="194951"/>
                <a:chOff x="2850515" y="2977176"/>
                <a:chExt cx="2730765" cy="451824"/>
              </a:xfrm>
            </p:grpSpPr>
            <p:sp>
              <p:nvSpPr>
                <p:cNvPr id="187" name="Rectangle 186"/>
                <p:cNvSpPr/>
                <p:nvPr/>
              </p:nvSpPr>
              <p:spPr>
                <a:xfrm>
                  <a:off x="2863850" y="3164206"/>
                  <a:ext cx="2717430" cy="45719"/>
                </a:xfrm>
                <a:prstGeom prst="rect">
                  <a:avLst/>
                </a:prstGeom>
                <a:solidFill>
                  <a:schemeClr val="tx1"/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88" name="Rectangle 187"/>
                <p:cNvSpPr/>
                <p:nvPr/>
              </p:nvSpPr>
              <p:spPr>
                <a:xfrm>
                  <a:off x="3461897" y="3188456"/>
                  <a:ext cx="2119383" cy="232494"/>
                </a:xfrm>
                <a:prstGeom prst="rect">
                  <a:avLst/>
                </a:prstGeom>
                <a:solidFill>
                  <a:schemeClr val="tx1">
                    <a:lumMod val="65000"/>
                    <a:lumOff val="35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89" name="Oval 188"/>
                <p:cNvSpPr/>
                <p:nvPr/>
              </p:nvSpPr>
              <p:spPr>
                <a:xfrm>
                  <a:off x="2850515" y="297989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90" name="Oval 189"/>
                <p:cNvSpPr/>
                <p:nvPr/>
              </p:nvSpPr>
              <p:spPr>
                <a:xfrm>
                  <a:off x="2927696" y="2979843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91" name="Oval 190"/>
                <p:cNvSpPr/>
                <p:nvPr/>
              </p:nvSpPr>
              <p:spPr>
                <a:xfrm>
                  <a:off x="3003896" y="297978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92" name="Right Triangle 191"/>
                <p:cNvSpPr/>
                <p:nvPr/>
              </p:nvSpPr>
              <p:spPr>
                <a:xfrm rot="10800000">
                  <a:off x="2857500" y="3188455"/>
                  <a:ext cx="647696" cy="232494"/>
                </a:xfrm>
                <a:prstGeom prst="rtTriangle">
                  <a:avLst/>
                </a:prstGeom>
                <a:solidFill>
                  <a:schemeClr val="tx1">
                    <a:lumMod val="65000"/>
                    <a:lumOff val="35000"/>
                  </a:schemeClr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93" name="Freeform 192"/>
                <p:cNvSpPr/>
                <p:nvPr/>
              </p:nvSpPr>
              <p:spPr>
                <a:xfrm>
                  <a:off x="2863850" y="3200400"/>
                  <a:ext cx="2717430" cy="228600"/>
                </a:xfrm>
                <a:custGeom>
                  <a:avLst/>
                  <a:gdLst>
                    <a:gd name="connsiteX0" fmla="*/ 0 w 2714625"/>
                    <a:gd name="connsiteY0" fmla="*/ 0 h 228600"/>
                    <a:gd name="connsiteX1" fmla="*/ 638175 w 2714625"/>
                    <a:gd name="connsiteY1" fmla="*/ 228600 h 228600"/>
                    <a:gd name="connsiteX2" fmla="*/ 2714625 w 2714625"/>
                    <a:gd name="connsiteY2" fmla="*/ 225425 h 228600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</a:cxnLst>
                  <a:rect l="l" t="t" r="r" b="b"/>
                  <a:pathLst>
                    <a:path w="2714625" h="228600">
                      <a:moveTo>
                        <a:pt x="0" y="0"/>
                      </a:moveTo>
                      <a:lnTo>
                        <a:pt x="638175" y="228600"/>
                      </a:lnTo>
                      <a:lnTo>
                        <a:pt x="2714625" y="225425"/>
                      </a:lnTo>
                    </a:path>
                  </a:pathLst>
                </a:custGeom>
                <a:ln>
                  <a:solidFill>
                    <a:srgbClr val="000090"/>
                  </a:solidFill>
                </a:ln>
                <a:effectLst/>
              </p:spPr>
              <p:style>
                <a:lnRef idx="2">
                  <a:schemeClr val="accent1"/>
                </a:lnRef>
                <a:fillRef idx="0">
                  <a:schemeClr val="accent1"/>
                </a:fillRef>
                <a:effectRef idx="1">
                  <a:schemeClr val="accent1"/>
                </a:effectRef>
                <a:fontRef idx="minor">
                  <a:schemeClr val="tx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94" name="Oval 193"/>
                <p:cNvSpPr/>
                <p:nvPr/>
              </p:nvSpPr>
              <p:spPr>
                <a:xfrm>
                  <a:off x="3079805" y="298019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95" name="Oval 194"/>
                <p:cNvSpPr/>
                <p:nvPr/>
              </p:nvSpPr>
              <p:spPr>
                <a:xfrm>
                  <a:off x="3156986" y="298014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96" name="Oval 195"/>
                <p:cNvSpPr/>
                <p:nvPr/>
              </p:nvSpPr>
              <p:spPr>
                <a:xfrm>
                  <a:off x="3233186" y="298008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97" name="Oval 196"/>
                <p:cNvSpPr/>
                <p:nvPr/>
              </p:nvSpPr>
              <p:spPr>
                <a:xfrm>
                  <a:off x="3308516" y="298221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98" name="Oval 197"/>
                <p:cNvSpPr/>
                <p:nvPr/>
              </p:nvSpPr>
              <p:spPr>
                <a:xfrm>
                  <a:off x="3385697" y="298215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99" name="Oval 198"/>
                <p:cNvSpPr/>
                <p:nvPr/>
              </p:nvSpPr>
              <p:spPr>
                <a:xfrm>
                  <a:off x="3461897" y="298210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00" name="Oval 199"/>
                <p:cNvSpPr/>
                <p:nvPr/>
              </p:nvSpPr>
              <p:spPr>
                <a:xfrm>
                  <a:off x="3537806" y="298251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01" name="Oval 200"/>
                <p:cNvSpPr/>
                <p:nvPr/>
              </p:nvSpPr>
              <p:spPr>
                <a:xfrm>
                  <a:off x="3614987" y="298245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02" name="Oval 201"/>
                <p:cNvSpPr/>
                <p:nvPr/>
              </p:nvSpPr>
              <p:spPr>
                <a:xfrm>
                  <a:off x="3691187" y="298240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03" name="Oval 202"/>
                <p:cNvSpPr/>
                <p:nvPr/>
              </p:nvSpPr>
              <p:spPr>
                <a:xfrm>
                  <a:off x="3764143" y="297728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04" name="Oval 203"/>
                <p:cNvSpPr/>
                <p:nvPr/>
              </p:nvSpPr>
              <p:spPr>
                <a:xfrm>
                  <a:off x="3841324" y="297723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05" name="Oval 204"/>
                <p:cNvSpPr/>
                <p:nvPr/>
              </p:nvSpPr>
              <p:spPr>
                <a:xfrm>
                  <a:off x="3917524" y="297717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06" name="Oval 205"/>
                <p:cNvSpPr/>
                <p:nvPr/>
              </p:nvSpPr>
              <p:spPr>
                <a:xfrm>
                  <a:off x="3993433" y="297758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07" name="Oval 206"/>
                <p:cNvSpPr/>
                <p:nvPr/>
              </p:nvSpPr>
              <p:spPr>
                <a:xfrm>
                  <a:off x="4070614" y="297752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08" name="Oval 207"/>
                <p:cNvSpPr/>
                <p:nvPr/>
              </p:nvSpPr>
              <p:spPr>
                <a:xfrm>
                  <a:off x="4146814" y="297747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09" name="Oval 208"/>
                <p:cNvSpPr/>
                <p:nvPr/>
              </p:nvSpPr>
              <p:spPr>
                <a:xfrm>
                  <a:off x="4222144" y="297960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10" name="Oval 209"/>
                <p:cNvSpPr/>
                <p:nvPr/>
              </p:nvSpPr>
              <p:spPr>
                <a:xfrm>
                  <a:off x="4299325" y="297954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11" name="Oval 210"/>
                <p:cNvSpPr/>
                <p:nvPr/>
              </p:nvSpPr>
              <p:spPr>
                <a:xfrm>
                  <a:off x="4375525" y="297949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12" name="Oval 211"/>
                <p:cNvSpPr/>
                <p:nvPr/>
              </p:nvSpPr>
              <p:spPr>
                <a:xfrm>
                  <a:off x="4451434" y="297989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13" name="Oval 212"/>
                <p:cNvSpPr/>
                <p:nvPr/>
              </p:nvSpPr>
              <p:spPr>
                <a:xfrm>
                  <a:off x="4528615" y="2979843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14" name="Oval 213"/>
                <p:cNvSpPr/>
                <p:nvPr/>
              </p:nvSpPr>
              <p:spPr>
                <a:xfrm>
                  <a:off x="4604815" y="297978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15" name="Oval 214"/>
                <p:cNvSpPr/>
                <p:nvPr/>
              </p:nvSpPr>
              <p:spPr>
                <a:xfrm>
                  <a:off x="4679315" y="297903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16" name="Oval 215"/>
                <p:cNvSpPr/>
                <p:nvPr/>
              </p:nvSpPr>
              <p:spPr>
                <a:xfrm>
                  <a:off x="4756496" y="297898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17" name="Oval 216"/>
                <p:cNvSpPr/>
                <p:nvPr/>
              </p:nvSpPr>
              <p:spPr>
                <a:xfrm>
                  <a:off x="4832696" y="297892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18" name="Oval 217"/>
                <p:cNvSpPr/>
                <p:nvPr/>
              </p:nvSpPr>
              <p:spPr>
                <a:xfrm>
                  <a:off x="4908605" y="297933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19" name="Oval 218"/>
                <p:cNvSpPr/>
                <p:nvPr/>
              </p:nvSpPr>
              <p:spPr>
                <a:xfrm>
                  <a:off x="4985786" y="297928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20" name="Oval 219"/>
                <p:cNvSpPr/>
                <p:nvPr/>
              </p:nvSpPr>
              <p:spPr>
                <a:xfrm>
                  <a:off x="5061986" y="297922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21" name="Oval 220"/>
                <p:cNvSpPr/>
                <p:nvPr/>
              </p:nvSpPr>
              <p:spPr>
                <a:xfrm>
                  <a:off x="5137316" y="298135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22" name="Oval 221"/>
                <p:cNvSpPr/>
                <p:nvPr/>
              </p:nvSpPr>
              <p:spPr>
                <a:xfrm>
                  <a:off x="5214497" y="298129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23" name="Oval 222"/>
                <p:cNvSpPr/>
                <p:nvPr/>
              </p:nvSpPr>
              <p:spPr>
                <a:xfrm>
                  <a:off x="5290697" y="298124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24" name="Oval 223"/>
                <p:cNvSpPr/>
                <p:nvPr/>
              </p:nvSpPr>
              <p:spPr>
                <a:xfrm>
                  <a:off x="5366606" y="298164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25" name="Oval 224"/>
                <p:cNvSpPr/>
                <p:nvPr/>
              </p:nvSpPr>
              <p:spPr>
                <a:xfrm>
                  <a:off x="5443787" y="298159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26" name="Oval 225"/>
                <p:cNvSpPr/>
                <p:nvPr/>
              </p:nvSpPr>
              <p:spPr>
                <a:xfrm>
                  <a:off x="5519987" y="298153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19" name="Group 18"/>
              <p:cNvGrpSpPr/>
              <p:nvPr/>
            </p:nvGrpSpPr>
            <p:grpSpPr>
              <a:xfrm rot="18604752">
                <a:off x="7102601" y="1700101"/>
                <a:ext cx="1291891" cy="194951"/>
                <a:chOff x="2850515" y="2977176"/>
                <a:chExt cx="2730765" cy="451824"/>
              </a:xfrm>
            </p:grpSpPr>
            <p:sp>
              <p:nvSpPr>
                <p:cNvPr id="147" name="Rectangle 146"/>
                <p:cNvSpPr/>
                <p:nvPr/>
              </p:nvSpPr>
              <p:spPr>
                <a:xfrm>
                  <a:off x="2863850" y="3164206"/>
                  <a:ext cx="2717430" cy="45719"/>
                </a:xfrm>
                <a:prstGeom prst="rect">
                  <a:avLst/>
                </a:prstGeom>
                <a:solidFill>
                  <a:schemeClr val="tx1"/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48" name="Rectangle 147"/>
                <p:cNvSpPr/>
                <p:nvPr/>
              </p:nvSpPr>
              <p:spPr>
                <a:xfrm>
                  <a:off x="3461897" y="3188456"/>
                  <a:ext cx="2119383" cy="232494"/>
                </a:xfrm>
                <a:prstGeom prst="rect">
                  <a:avLst/>
                </a:prstGeom>
                <a:solidFill>
                  <a:schemeClr val="tx1">
                    <a:lumMod val="65000"/>
                    <a:lumOff val="35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49" name="Oval 148"/>
                <p:cNvSpPr/>
                <p:nvPr/>
              </p:nvSpPr>
              <p:spPr>
                <a:xfrm>
                  <a:off x="2850515" y="297989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50" name="Oval 149"/>
                <p:cNvSpPr/>
                <p:nvPr/>
              </p:nvSpPr>
              <p:spPr>
                <a:xfrm>
                  <a:off x="2927696" y="2979843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51" name="Oval 150"/>
                <p:cNvSpPr/>
                <p:nvPr/>
              </p:nvSpPr>
              <p:spPr>
                <a:xfrm>
                  <a:off x="3003896" y="297978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52" name="Right Triangle 151"/>
                <p:cNvSpPr/>
                <p:nvPr/>
              </p:nvSpPr>
              <p:spPr>
                <a:xfrm rot="10800000">
                  <a:off x="2857500" y="3188455"/>
                  <a:ext cx="647696" cy="232494"/>
                </a:xfrm>
                <a:prstGeom prst="rtTriangle">
                  <a:avLst/>
                </a:prstGeom>
                <a:solidFill>
                  <a:schemeClr val="tx1">
                    <a:lumMod val="65000"/>
                    <a:lumOff val="35000"/>
                  </a:schemeClr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53" name="Freeform 152"/>
                <p:cNvSpPr/>
                <p:nvPr/>
              </p:nvSpPr>
              <p:spPr>
                <a:xfrm>
                  <a:off x="2863850" y="3200400"/>
                  <a:ext cx="2717430" cy="228600"/>
                </a:xfrm>
                <a:custGeom>
                  <a:avLst/>
                  <a:gdLst>
                    <a:gd name="connsiteX0" fmla="*/ 0 w 2714625"/>
                    <a:gd name="connsiteY0" fmla="*/ 0 h 228600"/>
                    <a:gd name="connsiteX1" fmla="*/ 638175 w 2714625"/>
                    <a:gd name="connsiteY1" fmla="*/ 228600 h 228600"/>
                    <a:gd name="connsiteX2" fmla="*/ 2714625 w 2714625"/>
                    <a:gd name="connsiteY2" fmla="*/ 225425 h 228600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</a:cxnLst>
                  <a:rect l="l" t="t" r="r" b="b"/>
                  <a:pathLst>
                    <a:path w="2714625" h="228600">
                      <a:moveTo>
                        <a:pt x="0" y="0"/>
                      </a:moveTo>
                      <a:lnTo>
                        <a:pt x="638175" y="228600"/>
                      </a:lnTo>
                      <a:lnTo>
                        <a:pt x="2714625" y="225425"/>
                      </a:lnTo>
                    </a:path>
                  </a:pathLst>
                </a:custGeom>
                <a:ln>
                  <a:solidFill>
                    <a:srgbClr val="000090"/>
                  </a:solidFill>
                </a:ln>
                <a:effectLst/>
              </p:spPr>
              <p:style>
                <a:lnRef idx="2">
                  <a:schemeClr val="accent1"/>
                </a:lnRef>
                <a:fillRef idx="0">
                  <a:schemeClr val="accent1"/>
                </a:fillRef>
                <a:effectRef idx="1">
                  <a:schemeClr val="accent1"/>
                </a:effectRef>
                <a:fontRef idx="minor">
                  <a:schemeClr val="tx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54" name="Oval 153"/>
                <p:cNvSpPr/>
                <p:nvPr/>
              </p:nvSpPr>
              <p:spPr>
                <a:xfrm>
                  <a:off x="3079805" y="298019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55" name="Oval 154"/>
                <p:cNvSpPr/>
                <p:nvPr/>
              </p:nvSpPr>
              <p:spPr>
                <a:xfrm>
                  <a:off x="3156986" y="298014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56" name="Oval 155"/>
                <p:cNvSpPr/>
                <p:nvPr/>
              </p:nvSpPr>
              <p:spPr>
                <a:xfrm>
                  <a:off x="3233186" y="298008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57" name="Oval 156"/>
                <p:cNvSpPr/>
                <p:nvPr/>
              </p:nvSpPr>
              <p:spPr>
                <a:xfrm>
                  <a:off x="3308516" y="298221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58" name="Oval 157"/>
                <p:cNvSpPr/>
                <p:nvPr/>
              </p:nvSpPr>
              <p:spPr>
                <a:xfrm>
                  <a:off x="3385697" y="298215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59" name="Oval 158"/>
                <p:cNvSpPr/>
                <p:nvPr/>
              </p:nvSpPr>
              <p:spPr>
                <a:xfrm>
                  <a:off x="3461897" y="298210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60" name="Oval 159"/>
                <p:cNvSpPr/>
                <p:nvPr/>
              </p:nvSpPr>
              <p:spPr>
                <a:xfrm>
                  <a:off x="3537806" y="298251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61" name="Oval 160"/>
                <p:cNvSpPr/>
                <p:nvPr/>
              </p:nvSpPr>
              <p:spPr>
                <a:xfrm>
                  <a:off x="3614987" y="298245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62" name="Oval 161"/>
                <p:cNvSpPr/>
                <p:nvPr/>
              </p:nvSpPr>
              <p:spPr>
                <a:xfrm>
                  <a:off x="3691187" y="298240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63" name="Oval 162"/>
                <p:cNvSpPr/>
                <p:nvPr/>
              </p:nvSpPr>
              <p:spPr>
                <a:xfrm>
                  <a:off x="3764143" y="297728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64" name="Oval 163"/>
                <p:cNvSpPr/>
                <p:nvPr/>
              </p:nvSpPr>
              <p:spPr>
                <a:xfrm>
                  <a:off x="3841324" y="297723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65" name="Oval 164"/>
                <p:cNvSpPr/>
                <p:nvPr/>
              </p:nvSpPr>
              <p:spPr>
                <a:xfrm>
                  <a:off x="3917524" y="297717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66" name="Oval 165"/>
                <p:cNvSpPr/>
                <p:nvPr/>
              </p:nvSpPr>
              <p:spPr>
                <a:xfrm>
                  <a:off x="3993433" y="297758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67" name="Oval 166"/>
                <p:cNvSpPr/>
                <p:nvPr/>
              </p:nvSpPr>
              <p:spPr>
                <a:xfrm>
                  <a:off x="4070614" y="297752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68" name="Oval 167"/>
                <p:cNvSpPr/>
                <p:nvPr/>
              </p:nvSpPr>
              <p:spPr>
                <a:xfrm>
                  <a:off x="4146814" y="297747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69" name="Oval 168"/>
                <p:cNvSpPr/>
                <p:nvPr/>
              </p:nvSpPr>
              <p:spPr>
                <a:xfrm>
                  <a:off x="4222144" y="297960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70" name="Oval 169"/>
                <p:cNvSpPr/>
                <p:nvPr/>
              </p:nvSpPr>
              <p:spPr>
                <a:xfrm>
                  <a:off x="4299325" y="297954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71" name="Oval 170"/>
                <p:cNvSpPr/>
                <p:nvPr/>
              </p:nvSpPr>
              <p:spPr>
                <a:xfrm>
                  <a:off x="4375525" y="297949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72" name="Oval 171"/>
                <p:cNvSpPr/>
                <p:nvPr/>
              </p:nvSpPr>
              <p:spPr>
                <a:xfrm>
                  <a:off x="4451434" y="297989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73" name="Oval 172"/>
                <p:cNvSpPr/>
                <p:nvPr/>
              </p:nvSpPr>
              <p:spPr>
                <a:xfrm>
                  <a:off x="4528615" y="2979843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74" name="Oval 173"/>
                <p:cNvSpPr/>
                <p:nvPr/>
              </p:nvSpPr>
              <p:spPr>
                <a:xfrm>
                  <a:off x="4604815" y="297978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75" name="Oval 174"/>
                <p:cNvSpPr/>
                <p:nvPr/>
              </p:nvSpPr>
              <p:spPr>
                <a:xfrm>
                  <a:off x="4679315" y="297903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76" name="Oval 175"/>
                <p:cNvSpPr/>
                <p:nvPr/>
              </p:nvSpPr>
              <p:spPr>
                <a:xfrm>
                  <a:off x="4756496" y="297898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77" name="Oval 176"/>
                <p:cNvSpPr/>
                <p:nvPr/>
              </p:nvSpPr>
              <p:spPr>
                <a:xfrm>
                  <a:off x="4832696" y="297892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78" name="Oval 177"/>
                <p:cNvSpPr/>
                <p:nvPr/>
              </p:nvSpPr>
              <p:spPr>
                <a:xfrm>
                  <a:off x="4908605" y="297933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79" name="Oval 178"/>
                <p:cNvSpPr/>
                <p:nvPr/>
              </p:nvSpPr>
              <p:spPr>
                <a:xfrm>
                  <a:off x="4985786" y="297928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80" name="Oval 179"/>
                <p:cNvSpPr/>
                <p:nvPr/>
              </p:nvSpPr>
              <p:spPr>
                <a:xfrm>
                  <a:off x="5061986" y="297922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81" name="Oval 180"/>
                <p:cNvSpPr/>
                <p:nvPr/>
              </p:nvSpPr>
              <p:spPr>
                <a:xfrm>
                  <a:off x="5137316" y="298135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82" name="Oval 181"/>
                <p:cNvSpPr/>
                <p:nvPr/>
              </p:nvSpPr>
              <p:spPr>
                <a:xfrm>
                  <a:off x="5214497" y="298129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83" name="Oval 182"/>
                <p:cNvSpPr/>
                <p:nvPr/>
              </p:nvSpPr>
              <p:spPr>
                <a:xfrm>
                  <a:off x="5290697" y="298124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84" name="Oval 183"/>
                <p:cNvSpPr/>
                <p:nvPr/>
              </p:nvSpPr>
              <p:spPr>
                <a:xfrm>
                  <a:off x="5366606" y="298164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85" name="Oval 184"/>
                <p:cNvSpPr/>
                <p:nvPr/>
              </p:nvSpPr>
              <p:spPr>
                <a:xfrm>
                  <a:off x="5443787" y="298159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86" name="Oval 185"/>
                <p:cNvSpPr/>
                <p:nvPr/>
              </p:nvSpPr>
              <p:spPr>
                <a:xfrm>
                  <a:off x="5519987" y="298153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20" name="Group 19"/>
              <p:cNvGrpSpPr/>
              <p:nvPr/>
            </p:nvGrpSpPr>
            <p:grpSpPr>
              <a:xfrm rot="18959329">
                <a:off x="7248265" y="1979849"/>
                <a:ext cx="1291891" cy="194951"/>
                <a:chOff x="2850515" y="2977176"/>
                <a:chExt cx="2730765" cy="451824"/>
              </a:xfrm>
            </p:grpSpPr>
            <p:sp>
              <p:nvSpPr>
                <p:cNvPr id="107" name="Rectangle 106"/>
                <p:cNvSpPr/>
                <p:nvPr/>
              </p:nvSpPr>
              <p:spPr>
                <a:xfrm>
                  <a:off x="2863850" y="3164206"/>
                  <a:ext cx="2717430" cy="45719"/>
                </a:xfrm>
                <a:prstGeom prst="rect">
                  <a:avLst/>
                </a:prstGeom>
                <a:solidFill>
                  <a:schemeClr val="tx1"/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08" name="Rectangle 107"/>
                <p:cNvSpPr/>
                <p:nvPr/>
              </p:nvSpPr>
              <p:spPr>
                <a:xfrm>
                  <a:off x="3461897" y="3188456"/>
                  <a:ext cx="2119383" cy="232494"/>
                </a:xfrm>
                <a:prstGeom prst="rect">
                  <a:avLst/>
                </a:prstGeom>
                <a:solidFill>
                  <a:schemeClr val="tx1">
                    <a:lumMod val="65000"/>
                    <a:lumOff val="35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09" name="Oval 108"/>
                <p:cNvSpPr/>
                <p:nvPr/>
              </p:nvSpPr>
              <p:spPr>
                <a:xfrm>
                  <a:off x="2850515" y="297989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10" name="Oval 109"/>
                <p:cNvSpPr/>
                <p:nvPr/>
              </p:nvSpPr>
              <p:spPr>
                <a:xfrm>
                  <a:off x="2927696" y="2979843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11" name="Oval 110"/>
                <p:cNvSpPr/>
                <p:nvPr/>
              </p:nvSpPr>
              <p:spPr>
                <a:xfrm>
                  <a:off x="3003896" y="297978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12" name="Right Triangle 111"/>
                <p:cNvSpPr/>
                <p:nvPr/>
              </p:nvSpPr>
              <p:spPr>
                <a:xfrm rot="10800000">
                  <a:off x="2857500" y="3188455"/>
                  <a:ext cx="647696" cy="232494"/>
                </a:xfrm>
                <a:prstGeom prst="rtTriangle">
                  <a:avLst/>
                </a:prstGeom>
                <a:solidFill>
                  <a:schemeClr val="tx1">
                    <a:lumMod val="65000"/>
                    <a:lumOff val="35000"/>
                  </a:schemeClr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13" name="Freeform 112"/>
                <p:cNvSpPr/>
                <p:nvPr/>
              </p:nvSpPr>
              <p:spPr>
                <a:xfrm>
                  <a:off x="2863850" y="3200400"/>
                  <a:ext cx="2717430" cy="228600"/>
                </a:xfrm>
                <a:custGeom>
                  <a:avLst/>
                  <a:gdLst>
                    <a:gd name="connsiteX0" fmla="*/ 0 w 2714625"/>
                    <a:gd name="connsiteY0" fmla="*/ 0 h 228600"/>
                    <a:gd name="connsiteX1" fmla="*/ 638175 w 2714625"/>
                    <a:gd name="connsiteY1" fmla="*/ 228600 h 228600"/>
                    <a:gd name="connsiteX2" fmla="*/ 2714625 w 2714625"/>
                    <a:gd name="connsiteY2" fmla="*/ 225425 h 228600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</a:cxnLst>
                  <a:rect l="l" t="t" r="r" b="b"/>
                  <a:pathLst>
                    <a:path w="2714625" h="228600">
                      <a:moveTo>
                        <a:pt x="0" y="0"/>
                      </a:moveTo>
                      <a:lnTo>
                        <a:pt x="638175" y="228600"/>
                      </a:lnTo>
                      <a:lnTo>
                        <a:pt x="2714625" y="225425"/>
                      </a:lnTo>
                    </a:path>
                  </a:pathLst>
                </a:custGeom>
                <a:ln>
                  <a:solidFill>
                    <a:srgbClr val="000090"/>
                  </a:solidFill>
                </a:ln>
                <a:effectLst/>
              </p:spPr>
              <p:style>
                <a:lnRef idx="2">
                  <a:schemeClr val="accent1"/>
                </a:lnRef>
                <a:fillRef idx="0">
                  <a:schemeClr val="accent1"/>
                </a:fillRef>
                <a:effectRef idx="1">
                  <a:schemeClr val="accent1"/>
                </a:effectRef>
                <a:fontRef idx="minor">
                  <a:schemeClr val="tx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14" name="Oval 113"/>
                <p:cNvSpPr/>
                <p:nvPr/>
              </p:nvSpPr>
              <p:spPr>
                <a:xfrm>
                  <a:off x="3079805" y="298019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15" name="Oval 114"/>
                <p:cNvSpPr/>
                <p:nvPr/>
              </p:nvSpPr>
              <p:spPr>
                <a:xfrm>
                  <a:off x="3156986" y="298014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16" name="Oval 115"/>
                <p:cNvSpPr/>
                <p:nvPr/>
              </p:nvSpPr>
              <p:spPr>
                <a:xfrm>
                  <a:off x="3233186" y="298008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17" name="Oval 116"/>
                <p:cNvSpPr/>
                <p:nvPr/>
              </p:nvSpPr>
              <p:spPr>
                <a:xfrm>
                  <a:off x="3308516" y="298221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18" name="Oval 117"/>
                <p:cNvSpPr/>
                <p:nvPr/>
              </p:nvSpPr>
              <p:spPr>
                <a:xfrm>
                  <a:off x="3385697" y="298215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19" name="Oval 118"/>
                <p:cNvSpPr/>
                <p:nvPr/>
              </p:nvSpPr>
              <p:spPr>
                <a:xfrm>
                  <a:off x="3461897" y="298210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20" name="Oval 119"/>
                <p:cNvSpPr/>
                <p:nvPr/>
              </p:nvSpPr>
              <p:spPr>
                <a:xfrm>
                  <a:off x="3537806" y="298251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21" name="Oval 120"/>
                <p:cNvSpPr/>
                <p:nvPr/>
              </p:nvSpPr>
              <p:spPr>
                <a:xfrm>
                  <a:off x="3614987" y="298245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22" name="Oval 121"/>
                <p:cNvSpPr/>
                <p:nvPr/>
              </p:nvSpPr>
              <p:spPr>
                <a:xfrm>
                  <a:off x="3691187" y="298240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23" name="Oval 122"/>
                <p:cNvSpPr/>
                <p:nvPr/>
              </p:nvSpPr>
              <p:spPr>
                <a:xfrm>
                  <a:off x="3764143" y="297728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24" name="Oval 123"/>
                <p:cNvSpPr/>
                <p:nvPr/>
              </p:nvSpPr>
              <p:spPr>
                <a:xfrm>
                  <a:off x="3841324" y="297723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25" name="Oval 124"/>
                <p:cNvSpPr/>
                <p:nvPr/>
              </p:nvSpPr>
              <p:spPr>
                <a:xfrm>
                  <a:off x="3917524" y="297717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26" name="Oval 125"/>
                <p:cNvSpPr/>
                <p:nvPr/>
              </p:nvSpPr>
              <p:spPr>
                <a:xfrm>
                  <a:off x="3993433" y="297758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27" name="Oval 126"/>
                <p:cNvSpPr/>
                <p:nvPr/>
              </p:nvSpPr>
              <p:spPr>
                <a:xfrm>
                  <a:off x="4070614" y="297752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28" name="Oval 127"/>
                <p:cNvSpPr/>
                <p:nvPr/>
              </p:nvSpPr>
              <p:spPr>
                <a:xfrm>
                  <a:off x="4146814" y="297747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29" name="Oval 128"/>
                <p:cNvSpPr/>
                <p:nvPr/>
              </p:nvSpPr>
              <p:spPr>
                <a:xfrm>
                  <a:off x="4222144" y="297960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30" name="Oval 129"/>
                <p:cNvSpPr/>
                <p:nvPr/>
              </p:nvSpPr>
              <p:spPr>
                <a:xfrm>
                  <a:off x="4299325" y="297954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31" name="Oval 130"/>
                <p:cNvSpPr/>
                <p:nvPr/>
              </p:nvSpPr>
              <p:spPr>
                <a:xfrm>
                  <a:off x="4375525" y="297949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32" name="Oval 131"/>
                <p:cNvSpPr/>
                <p:nvPr/>
              </p:nvSpPr>
              <p:spPr>
                <a:xfrm>
                  <a:off x="4451434" y="297989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33" name="Oval 132"/>
                <p:cNvSpPr/>
                <p:nvPr/>
              </p:nvSpPr>
              <p:spPr>
                <a:xfrm>
                  <a:off x="4528615" y="2979843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34" name="Oval 133"/>
                <p:cNvSpPr/>
                <p:nvPr/>
              </p:nvSpPr>
              <p:spPr>
                <a:xfrm>
                  <a:off x="4604815" y="297978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35" name="Oval 134"/>
                <p:cNvSpPr/>
                <p:nvPr/>
              </p:nvSpPr>
              <p:spPr>
                <a:xfrm>
                  <a:off x="4679315" y="297903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36" name="Oval 135"/>
                <p:cNvSpPr/>
                <p:nvPr/>
              </p:nvSpPr>
              <p:spPr>
                <a:xfrm>
                  <a:off x="4756496" y="297898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37" name="Oval 136"/>
                <p:cNvSpPr/>
                <p:nvPr/>
              </p:nvSpPr>
              <p:spPr>
                <a:xfrm>
                  <a:off x="4832696" y="297892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38" name="Oval 137"/>
                <p:cNvSpPr/>
                <p:nvPr/>
              </p:nvSpPr>
              <p:spPr>
                <a:xfrm>
                  <a:off x="4908605" y="297933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39" name="Oval 138"/>
                <p:cNvSpPr/>
                <p:nvPr/>
              </p:nvSpPr>
              <p:spPr>
                <a:xfrm>
                  <a:off x="4985786" y="297928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40" name="Oval 139"/>
                <p:cNvSpPr/>
                <p:nvPr/>
              </p:nvSpPr>
              <p:spPr>
                <a:xfrm>
                  <a:off x="5061986" y="297922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41" name="Oval 140"/>
                <p:cNvSpPr/>
                <p:nvPr/>
              </p:nvSpPr>
              <p:spPr>
                <a:xfrm>
                  <a:off x="5137316" y="298135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42" name="Oval 141"/>
                <p:cNvSpPr/>
                <p:nvPr/>
              </p:nvSpPr>
              <p:spPr>
                <a:xfrm>
                  <a:off x="5214497" y="298129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43" name="Oval 142"/>
                <p:cNvSpPr/>
                <p:nvPr/>
              </p:nvSpPr>
              <p:spPr>
                <a:xfrm>
                  <a:off x="5290697" y="298124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44" name="Oval 143"/>
                <p:cNvSpPr/>
                <p:nvPr/>
              </p:nvSpPr>
              <p:spPr>
                <a:xfrm>
                  <a:off x="5366606" y="298164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45" name="Oval 144"/>
                <p:cNvSpPr/>
                <p:nvPr/>
              </p:nvSpPr>
              <p:spPr>
                <a:xfrm>
                  <a:off x="5443787" y="298159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46" name="Oval 145"/>
                <p:cNvSpPr/>
                <p:nvPr/>
              </p:nvSpPr>
              <p:spPr>
                <a:xfrm>
                  <a:off x="5519987" y="298153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cxnSp>
            <p:nvCxnSpPr>
              <p:cNvPr id="21" name="Straight Arrow Connector 20"/>
              <p:cNvCxnSpPr/>
              <p:nvPr/>
            </p:nvCxnSpPr>
            <p:spPr>
              <a:xfrm flipV="1">
                <a:off x="5107767" y="3006995"/>
                <a:ext cx="2271206" cy="182052"/>
              </a:xfrm>
              <a:prstGeom prst="straightConnector1">
                <a:avLst/>
              </a:prstGeom>
              <a:ln w="15240">
                <a:solidFill>
                  <a:schemeClr val="tx1"/>
                </a:solidFill>
                <a:prstDash val="sysDot"/>
                <a:tailEnd type="non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grpSp>
            <p:nvGrpSpPr>
              <p:cNvPr id="22" name="Group 21"/>
              <p:cNvGrpSpPr/>
              <p:nvPr/>
            </p:nvGrpSpPr>
            <p:grpSpPr>
              <a:xfrm rot="19625935">
                <a:off x="7401066" y="2622747"/>
                <a:ext cx="1291891" cy="194951"/>
                <a:chOff x="2850515" y="2977176"/>
                <a:chExt cx="2730765" cy="451824"/>
              </a:xfrm>
            </p:grpSpPr>
            <p:sp>
              <p:nvSpPr>
                <p:cNvPr id="67" name="Rectangle 66"/>
                <p:cNvSpPr/>
                <p:nvPr/>
              </p:nvSpPr>
              <p:spPr>
                <a:xfrm>
                  <a:off x="2863850" y="3164206"/>
                  <a:ext cx="2717430" cy="45719"/>
                </a:xfrm>
                <a:prstGeom prst="rect">
                  <a:avLst/>
                </a:prstGeom>
                <a:solidFill>
                  <a:schemeClr val="tx1"/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68" name="Rectangle 67"/>
                <p:cNvSpPr/>
                <p:nvPr/>
              </p:nvSpPr>
              <p:spPr>
                <a:xfrm>
                  <a:off x="3461897" y="3188456"/>
                  <a:ext cx="2119383" cy="232494"/>
                </a:xfrm>
                <a:prstGeom prst="rect">
                  <a:avLst/>
                </a:prstGeom>
                <a:solidFill>
                  <a:schemeClr val="tx1">
                    <a:lumMod val="65000"/>
                    <a:lumOff val="35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69" name="Oval 68"/>
                <p:cNvSpPr/>
                <p:nvPr/>
              </p:nvSpPr>
              <p:spPr>
                <a:xfrm>
                  <a:off x="2850515" y="297989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70" name="Oval 69"/>
                <p:cNvSpPr/>
                <p:nvPr/>
              </p:nvSpPr>
              <p:spPr>
                <a:xfrm>
                  <a:off x="2927696" y="2979843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71" name="Oval 70"/>
                <p:cNvSpPr/>
                <p:nvPr/>
              </p:nvSpPr>
              <p:spPr>
                <a:xfrm>
                  <a:off x="3003896" y="297978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72" name="Right Triangle 71"/>
                <p:cNvSpPr/>
                <p:nvPr/>
              </p:nvSpPr>
              <p:spPr>
                <a:xfrm rot="10800000">
                  <a:off x="2857500" y="3188455"/>
                  <a:ext cx="647696" cy="232494"/>
                </a:xfrm>
                <a:prstGeom prst="rtTriangle">
                  <a:avLst/>
                </a:prstGeom>
                <a:solidFill>
                  <a:schemeClr val="tx1">
                    <a:lumMod val="65000"/>
                    <a:lumOff val="35000"/>
                  </a:schemeClr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73" name="Freeform 72"/>
                <p:cNvSpPr/>
                <p:nvPr/>
              </p:nvSpPr>
              <p:spPr>
                <a:xfrm>
                  <a:off x="2863850" y="3200400"/>
                  <a:ext cx="2717430" cy="228600"/>
                </a:xfrm>
                <a:custGeom>
                  <a:avLst/>
                  <a:gdLst>
                    <a:gd name="connsiteX0" fmla="*/ 0 w 2714625"/>
                    <a:gd name="connsiteY0" fmla="*/ 0 h 228600"/>
                    <a:gd name="connsiteX1" fmla="*/ 638175 w 2714625"/>
                    <a:gd name="connsiteY1" fmla="*/ 228600 h 228600"/>
                    <a:gd name="connsiteX2" fmla="*/ 2714625 w 2714625"/>
                    <a:gd name="connsiteY2" fmla="*/ 225425 h 228600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</a:cxnLst>
                  <a:rect l="l" t="t" r="r" b="b"/>
                  <a:pathLst>
                    <a:path w="2714625" h="228600">
                      <a:moveTo>
                        <a:pt x="0" y="0"/>
                      </a:moveTo>
                      <a:lnTo>
                        <a:pt x="638175" y="228600"/>
                      </a:lnTo>
                      <a:lnTo>
                        <a:pt x="2714625" y="225425"/>
                      </a:lnTo>
                    </a:path>
                  </a:pathLst>
                </a:custGeom>
                <a:ln>
                  <a:solidFill>
                    <a:srgbClr val="000090"/>
                  </a:solidFill>
                </a:ln>
                <a:effectLst/>
              </p:spPr>
              <p:style>
                <a:lnRef idx="2">
                  <a:schemeClr val="accent1"/>
                </a:lnRef>
                <a:fillRef idx="0">
                  <a:schemeClr val="accent1"/>
                </a:fillRef>
                <a:effectRef idx="1">
                  <a:schemeClr val="accent1"/>
                </a:effectRef>
                <a:fontRef idx="minor">
                  <a:schemeClr val="tx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74" name="Oval 73"/>
                <p:cNvSpPr/>
                <p:nvPr/>
              </p:nvSpPr>
              <p:spPr>
                <a:xfrm>
                  <a:off x="3079805" y="298019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75" name="Oval 74"/>
                <p:cNvSpPr/>
                <p:nvPr/>
              </p:nvSpPr>
              <p:spPr>
                <a:xfrm>
                  <a:off x="3156986" y="298014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76" name="Oval 75"/>
                <p:cNvSpPr/>
                <p:nvPr/>
              </p:nvSpPr>
              <p:spPr>
                <a:xfrm>
                  <a:off x="3233186" y="298008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77" name="Oval 76"/>
                <p:cNvSpPr/>
                <p:nvPr/>
              </p:nvSpPr>
              <p:spPr>
                <a:xfrm>
                  <a:off x="3308516" y="298221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78" name="Oval 77"/>
                <p:cNvSpPr/>
                <p:nvPr/>
              </p:nvSpPr>
              <p:spPr>
                <a:xfrm>
                  <a:off x="3385697" y="298215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79" name="Oval 78"/>
                <p:cNvSpPr/>
                <p:nvPr/>
              </p:nvSpPr>
              <p:spPr>
                <a:xfrm>
                  <a:off x="3461897" y="298210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0" name="Oval 79"/>
                <p:cNvSpPr/>
                <p:nvPr/>
              </p:nvSpPr>
              <p:spPr>
                <a:xfrm>
                  <a:off x="3537806" y="298251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1" name="Oval 80"/>
                <p:cNvSpPr/>
                <p:nvPr/>
              </p:nvSpPr>
              <p:spPr>
                <a:xfrm>
                  <a:off x="3614987" y="298245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2" name="Oval 81"/>
                <p:cNvSpPr/>
                <p:nvPr/>
              </p:nvSpPr>
              <p:spPr>
                <a:xfrm>
                  <a:off x="3691187" y="298240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3" name="Oval 82"/>
                <p:cNvSpPr/>
                <p:nvPr/>
              </p:nvSpPr>
              <p:spPr>
                <a:xfrm>
                  <a:off x="3764143" y="297728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4" name="Oval 83"/>
                <p:cNvSpPr/>
                <p:nvPr/>
              </p:nvSpPr>
              <p:spPr>
                <a:xfrm>
                  <a:off x="3841324" y="297723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5" name="Oval 84"/>
                <p:cNvSpPr/>
                <p:nvPr/>
              </p:nvSpPr>
              <p:spPr>
                <a:xfrm>
                  <a:off x="3917524" y="297717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6" name="Oval 85"/>
                <p:cNvSpPr/>
                <p:nvPr/>
              </p:nvSpPr>
              <p:spPr>
                <a:xfrm>
                  <a:off x="3993433" y="297758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7" name="Oval 86"/>
                <p:cNvSpPr/>
                <p:nvPr/>
              </p:nvSpPr>
              <p:spPr>
                <a:xfrm>
                  <a:off x="4070614" y="297752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8" name="Oval 87"/>
                <p:cNvSpPr/>
                <p:nvPr/>
              </p:nvSpPr>
              <p:spPr>
                <a:xfrm>
                  <a:off x="4146814" y="297747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9" name="Oval 88"/>
                <p:cNvSpPr/>
                <p:nvPr/>
              </p:nvSpPr>
              <p:spPr>
                <a:xfrm>
                  <a:off x="4222144" y="297960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90" name="Oval 89"/>
                <p:cNvSpPr/>
                <p:nvPr/>
              </p:nvSpPr>
              <p:spPr>
                <a:xfrm>
                  <a:off x="4299325" y="297954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91" name="Oval 90"/>
                <p:cNvSpPr/>
                <p:nvPr/>
              </p:nvSpPr>
              <p:spPr>
                <a:xfrm>
                  <a:off x="4375525" y="297949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92" name="Oval 91"/>
                <p:cNvSpPr/>
                <p:nvPr/>
              </p:nvSpPr>
              <p:spPr>
                <a:xfrm>
                  <a:off x="4451434" y="297989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93" name="Oval 92"/>
                <p:cNvSpPr/>
                <p:nvPr/>
              </p:nvSpPr>
              <p:spPr>
                <a:xfrm>
                  <a:off x="4528615" y="2979843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94" name="Oval 93"/>
                <p:cNvSpPr/>
                <p:nvPr/>
              </p:nvSpPr>
              <p:spPr>
                <a:xfrm>
                  <a:off x="4604815" y="297978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95" name="Oval 94"/>
                <p:cNvSpPr/>
                <p:nvPr/>
              </p:nvSpPr>
              <p:spPr>
                <a:xfrm>
                  <a:off x="4679315" y="297903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96" name="Oval 95"/>
                <p:cNvSpPr/>
                <p:nvPr/>
              </p:nvSpPr>
              <p:spPr>
                <a:xfrm>
                  <a:off x="4756496" y="297898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97" name="Oval 96"/>
                <p:cNvSpPr/>
                <p:nvPr/>
              </p:nvSpPr>
              <p:spPr>
                <a:xfrm>
                  <a:off x="4832696" y="297892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98" name="Oval 97"/>
                <p:cNvSpPr/>
                <p:nvPr/>
              </p:nvSpPr>
              <p:spPr>
                <a:xfrm>
                  <a:off x="4908605" y="297933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99" name="Oval 98"/>
                <p:cNvSpPr/>
                <p:nvPr/>
              </p:nvSpPr>
              <p:spPr>
                <a:xfrm>
                  <a:off x="4985786" y="297928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00" name="Oval 99"/>
                <p:cNvSpPr/>
                <p:nvPr/>
              </p:nvSpPr>
              <p:spPr>
                <a:xfrm>
                  <a:off x="5061986" y="297922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01" name="Oval 100"/>
                <p:cNvSpPr/>
                <p:nvPr/>
              </p:nvSpPr>
              <p:spPr>
                <a:xfrm>
                  <a:off x="5137316" y="298135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02" name="Oval 101"/>
                <p:cNvSpPr/>
                <p:nvPr/>
              </p:nvSpPr>
              <p:spPr>
                <a:xfrm>
                  <a:off x="5214497" y="298129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03" name="Oval 102"/>
                <p:cNvSpPr/>
                <p:nvPr/>
              </p:nvSpPr>
              <p:spPr>
                <a:xfrm>
                  <a:off x="5290697" y="298124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04" name="Oval 103"/>
                <p:cNvSpPr/>
                <p:nvPr/>
              </p:nvSpPr>
              <p:spPr>
                <a:xfrm>
                  <a:off x="5366606" y="298164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05" name="Oval 104"/>
                <p:cNvSpPr/>
                <p:nvPr/>
              </p:nvSpPr>
              <p:spPr>
                <a:xfrm>
                  <a:off x="5443787" y="298159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06" name="Oval 105"/>
                <p:cNvSpPr/>
                <p:nvPr/>
              </p:nvSpPr>
              <p:spPr>
                <a:xfrm>
                  <a:off x="5519987" y="298153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23" name="Group 22"/>
              <p:cNvGrpSpPr/>
              <p:nvPr/>
            </p:nvGrpSpPr>
            <p:grpSpPr>
              <a:xfrm rot="19276549">
                <a:off x="7352382" y="2295454"/>
                <a:ext cx="1291891" cy="194951"/>
                <a:chOff x="2850515" y="2977176"/>
                <a:chExt cx="2730765" cy="451824"/>
              </a:xfrm>
            </p:grpSpPr>
            <p:sp>
              <p:nvSpPr>
                <p:cNvPr id="27" name="Rectangle 26"/>
                <p:cNvSpPr/>
                <p:nvPr/>
              </p:nvSpPr>
              <p:spPr>
                <a:xfrm>
                  <a:off x="2863850" y="3164206"/>
                  <a:ext cx="2717430" cy="45719"/>
                </a:xfrm>
                <a:prstGeom prst="rect">
                  <a:avLst/>
                </a:prstGeom>
                <a:solidFill>
                  <a:schemeClr val="tx1"/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8" name="Rectangle 27"/>
                <p:cNvSpPr/>
                <p:nvPr/>
              </p:nvSpPr>
              <p:spPr>
                <a:xfrm>
                  <a:off x="3461897" y="3188456"/>
                  <a:ext cx="2119383" cy="232494"/>
                </a:xfrm>
                <a:prstGeom prst="rect">
                  <a:avLst/>
                </a:prstGeom>
                <a:solidFill>
                  <a:schemeClr val="tx1">
                    <a:lumMod val="65000"/>
                    <a:lumOff val="35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9" name="Oval 28"/>
                <p:cNvSpPr/>
                <p:nvPr/>
              </p:nvSpPr>
              <p:spPr>
                <a:xfrm>
                  <a:off x="2850515" y="297989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0" name="Oval 29"/>
                <p:cNvSpPr/>
                <p:nvPr/>
              </p:nvSpPr>
              <p:spPr>
                <a:xfrm>
                  <a:off x="2927696" y="2979843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1" name="Oval 30"/>
                <p:cNvSpPr/>
                <p:nvPr/>
              </p:nvSpPr>
              <p:spPr>
                <a:xfrm>
                  <a:off x="3003896" y="297978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2" name="Right Triangle 31"/>
                <p:cNvSpPr/>
                <p:nvPr/>
              </p:nvSpPr>
              <p:spPr>
                <a:xfrm rot="10800000">
                  <a:off x="2857500" y="3188455"/>
                  <a:ext cx="647696" cy="232494"/>
                </a:xfrm>
                <a:prstGeom prst="rtTriangle">
                  <a:avLst/>
                </a:prstGeom>
                <a:solidFill>
                  <a:schemeClr val="tx1">
                    <a:lumMod val="65000"/>
                    <a:lumOff val="35000"/>
                  </a:schemeClr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3" name="Freeform 32"/>
                <p:cNvSpPr/>
                <p:nvPr/>
              </p:nvSpPr>
              <p:spPr>
                <a:xfrm>
                  <a:off x="2863850" y="3200400"/>
                  <a:ext cx="2717430" cy="228600"/>
                </a:xfrm>
                <a:custGeom>
                  <a:avLst/>
                  <a:gdLst>
                    <a:gd name="connsiteX0" fmla="*/ 0 w 2714625"/>
                    <a:gd name="connsiteY0" fmla="*/ 0 h 228600"/>
                    <a:gd name="connsiteX1" fmla="*/ 638175 w 2714625"/>
                    <a:gd name="connsiteY1" fmla="*/ 228600 h 228600"/>
                    <a:gd name="connsiteX2" fmla="*/ 2714625 w 2714625"/>
                    <a:gd name="connsiteY2" fmla="*/ 225425 h 228600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</a:cxnLst>
                  <a:rect l="l" t="t" r="r" b="b"/>
                  <a:pathLst>
                    <a:path w="2714625" h="228600">
                      <a:moveTo>
                        <a:pt x="0" y="0"/>
                      </a:moveTo>
                      <a:lnTo>
                        <a:pt x="638175" y="228600"/>
                      </a:lnTo>
                      <a:lnTo>
                        <a:pt x="2714625" y="225425"/>
                      </a:lnTo>
                    </a:path>
                  </a:pathLst>
                </a:custGeom>
                <a:ln>
                  <a:solidFill>
                    <a:srgbClr val="000090"/>
                  </a:solidFill>
                </a:ln>
                <a:effectLst/>
              </p:spPr>
              <p:style>
                <a:lnRef idx="2">
                  <a:schemeClr val="accent1"/>
                </a:lnRef>
                <a:fillRef idx="0">
                  <a:schemeClr val="accent1"/>
                </a:fillRef>
                <a:effectRef idx="1">
                  <a:schemeClr val="accent1"/>
                </a:effectRef>
                <a:fontRef idx="minor">
                  <a:schemeClr val="tx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4" name="Oval 33"/>
                <p:cNvSpPr/>
                <p:nvPr/>
              </p:nvSpPr>
              <p:spPr>
                <a:xfrm>
                  <a:off x="3079805" y="298019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5" name="Oval 34"/>
                <p:cNvSpPr/>
                <p:nvPr/>
              </p:nvSpPr>
              <p:spPr>
                <a:xfrm>
                  <a:off x="3156986" y="298014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6" name="Oval 35"/>
                <p:cNvSpPr/>
                <p:nvPr/>
              </p:nvSpPr>
              <p:spPr>
                <a:xfrm>
                  <a:off x="3233186" y="298008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7" name="Oval 36"/>
                <p:cNvSpPr/>
                <p:nvPr/>
              </p:nvSpPr>
              <p:spPr>
                <a:xfrm>
                  <a:off x="3308516" y="298221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8" name="Oval 37"/>
                <p:cNvSpPr/>
                <p:nvPr/>
              </p:nvSpPr>
              <p:spPr>
                <a:xfrm>
                  <a:off x="3385697" y="298215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9" name="Oval 38"/>
                <p:cNvSpPr/>
                <p:nvPr/>
              </p:nvSpPr>
              <p:spPr>
                <a:xfrm>
                  <a:off x="3461897" y="298210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0" name="Oval 39"/>
                <p:cNvSpPr/>
                <p:nvPr/>
              </p:nvSpPr>
              <p:spPr>
                <a:xfrm>
                  <a:off x="3537806" y="298251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1" name="Oval 40"/>
                <p:cNvSpPr/>
                <p:nvPr/>
              </p:nvSpPr>
              <p:spPr>
                <a:xfrm>
                  <a:off x="3614987" y="298245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2" name="Oval 41"/>
                <p:cNvSpPr/>
                <p:nvPr/>
              </p:nvSpPr>
              <p:spPr>
                <a:xfrm>
                  <a:off x="3691187" y="298240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3" name="Oval 42"/>
                <p:cNvSpPr/>
                <p:nvPr/>
              </p:nvSpPr>
              <p:spPr>
                <a:xfrm>
                  <a:off x="3764143" y="297728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4" name="Oval 43"/>
                <p:cNvSpPr/>
                <p:nvPr/>
              </p:nvSpPr>
              <p:spPr>
                <a:xfrm>
                  <a:off x="3841324" y="297723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5" name="Oval 44"/>
                <p:cNvSpPr/>
                <p:nvPr/>
              </p:nvSpPr>
              <p:spPr>
                <a:xfrm>
                  <a:off x="3917524" y="297717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6" name="Oval 45"/>
                <p:cNvSpPr/>
                <p:nvPr/>
              </p:nvSpPr>
              <p:spPr>
                <a:xfrm>
                  <a:off x="3993433" y="297758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7" name="Oval 46"/>
                <p:cNvSpPr/>
                <p:nvPr/>
              </p:nvSpPr>
              <p:spPr>
                <a:xfrm>
                  <a:off x="4070614" y="297752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8" name="Oval 47"/>
                <p:cNvSpPr/>
                <p:nvPr/>
              </p:nvSpPr>
              <p:spPr>
                <a:xfrm>
                  <a:off x="4146814" y="297747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9" name="Oval 48"/>
                <p:cNvSpPr/>
                <p:nvPr/>
              </p:nvSpPr>
              <p:spPr>
                <a:xfrm>
                  <a:off x="4222144" y="297960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50" name="Oval 49"/>
                <p:cNvSpPr/>
                <p:nvPr/>
              </p:nvSpPr>
              <p:spPr>
                <a:xfrm>
                  <a:off x="4299325" y="297954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51" name="Oval 50"/>
                <p:cNvSpPr/>
                <p:nvPr/>
              </p:nvSpPr>
              <p:spPr>
                <a:xfrm>
                  <a:off x="4375525" y="297949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52" name="Oval 51"/>
                <p:cNvSpPr/>
                <p:nvPr/>
              </p:nvSpPr>
              <p:spPr>
                <a:xfrm>
                  <a:off x="4451434" y="297989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53" name="Oval 52"/>
                <p:cNvSpPr/>
                <p:nvPr/>
              </p:nvSpPr>
              <p:spPr>
                <a:xfrm>
                  <a:off x="4528615" y="2979843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54" name="Oval 53"/>
                <p:cNvSpPr/>
                <p:nvPr/>
              </p:nvSpPr>
              <p:spPr>
                <a:xfrm>
                  <a:off x="4604815" y="297978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55" name="Oval 54"/>
                <p:cNvSpPr/>
                <p:nvPr/>
              </p:nvSpPr>
              <p:spPr>
                <a:xfrm>
                  <a:off x="4679315" y="297903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56" name="Oval 55"/>
                <p:cNvSpPr/>
                <p:nvPr/>
              </p:nvSpPr>
              <p:spPr>
                <a:xfrm>
                  <a:off x="4756496" y="297898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57" name="Oval 56"/>
                <p:cNvSpPr/>
                <p:nvPr/>
              </p:nvSpPr>
              <p:spPr>
                <a:xfrm>
                  <a:off x="4832696" y="297892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58" name="Oval 57"/>
                <p:cNvSpPr/>
                <p:nvPr/>
              </p:nvSpPr>
              <p:spPr>
                <a:xfrm>
                  <a:off x="4908605" y="297933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59" name="Oval 58"/>
                <p:cNvSpPr/>
                <p:nvPr/>
              </p:nvSpPr>
              <p:spPr>
                <a:xfrm>
                  <a:off x="4985786" y="297928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60" name="Oval 59"/>
                <p:cNvSpPr/>
                <p:nvPr/>
              </p:nvSpPr>
              <p:spPr>
                <a:xfrm>
                  <a:off x="5061986" y="297922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61" name="Oval 60"/>
                <p:cNvSpPr/>
                <p:nvPr/>
              </p:nvSpPr>
              <p:spPr>
                <a:xfrm>
                  <a:off x="5137316" y="298135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62" name="Oval 61"/>
                <p:cNvSpPr/>
                <p:nvPr/>
              </p:nvSpPr>
              <p:spPr>
                <a:xfrm>
                  <a:off x="5214497" y="298129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63" name="Oval 62"/>
                <p:cNvSpPr/>
                <p:nvPr/>
              </p:nvSpPr>
              <p:spPr>
                <a:xfrm>
                  <a:off x="5290697" y="298124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64" name="Oval 63"/>
                <p:cNvSpPr/>
                <p:nvPr/>
              </p:nvSpPr>
              <p:spPr>
                <a:xfrm>
                  <a:off x="5366606" y="298164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65" name="Oval 64"/>
                <p:cNvSpPr/>
                <p:nvPr/>
              </p:nvSpPr>
              <p:spPr>
                <a:xfrm>
                  <a:off x="5443787" y="298159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66" name="Oval 65"/>
                <p:cNvSpPr/>
                <p:nvPr/>
              </p:nvSpPr>
              <p:spPr>
                <a:xfrm>
                  <a:off x="5519987" y="298153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sp>
            <p:nvSpPr>
              <p:cNvPr id="24" name="Oval 23"/>
              <p:cNvSpPr/>
              <p:nvPr/>
            </p:nvSpPr>
            <p:spPr>
              <a:xfrm>
                <a:off x="4999546" y="3109361"/>
                <a:ext cx="186175" cy="169637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5" name="Rectangle 83"/>
              <p:cNvSpPr>
                <a:spLocks noChangeArrowheads="1"/>
              </p:cNvSpPr>
              <p:nvPr/>
            </p:nvSpPr>
            <p:spPr bwMode="auto">
              <a:xfrm>
                <a:off x="7457544" y="3087163"/>
                <a:ext cx="1723999" cy="338554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  <p:txBody>
              <a:bodyPr wrap="square">
                <a:spAutoFit/>
              </a:bodyPr>
              <a:lstStyle/>
              <a:p>
                <a:r>
                  <a:rPr lang="en-US" sz="1600" dirty="0">
                    <a:latin typeface="Avenir Book"/>
                    <a:cs typeface="Avenir Book"/>
                  </a:rPr>
                  <a:t>Multi-Blade</a:t>
                </a:r>
              </a:p>
            </p:txBody>
          </p:sp>
          <p:sp>
            <p:nvSpPr>
              <p:cNvPr id="26" name="Rectangle 83"/>
              <p:cNvSpPr>
                <a:spLocks noChangeArrowheads="1"/>
              </p:cNvSpPr>
              <p:nvPr/>
            </p:nvSpPr>
            <p:spPr bwMode="auto">
              <a:xfrm>
                <a:off x="4687450" y="3279530"/>
                <a:ext cx="1723999" cy="338554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  <p:txBody>
              <a:bodyPr wrap="square">
                <a:spAutoFit/>
              </a:bodyPr>
              <a:lstStyle/>
              <a:p>
                <a:r>
                  <a:rPr lang="en-US" sz="1600" dirty="0">
                    <a:latin typeface="Avenir Book"/>
                    <a:cs typeface="Avenir Book"/>
                  </a:rPr>
                  <a:t>sample</a:t>
                </a:r>
              </a:p>
            </p:txBody>
          </p:sp>
        </p:grpSp>
        <p:sp>
          <p:nvSpPr>
            <p:cNvPr id="307" name="Rectangle 83"/>
            <p:cNvSpPr>
              <a:spLocks noChangeArrowheads="1"/>
            </p:cNvSpPr>
            <p:nvPr/>
          </p:nvSpPr>
          <p:spPr bwMode="auto">
            <a:xfrm>
              <a:off x="5513896" y="4113002"/>
              <a:ext cx="1142423" cy="33855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square">
              <a:spAutoFit/>
            </a:bodyPr>
            <a:lstStyle/>
            <a:p>
              <a:r>
                <a:rPr lang="en-US" sz="1600" dirty="0">
                  <a:latin typeface="Avenir Book"/>
                  <a:cs typeface="Avenir Book"/>
                </a:rPr>
                <a:t>neutrons</a:t>
              </a:r>
            </a:p>
          </p:txBody>
        </p:sp>
        <p:sp>
          <p:nvSpPr>
            <p:cNvPr id="308" name="Rectangle 307"/>
            <p:cNvSpPr/>
            <p:nvPr/>
          </p:nvSpPr>
          <p:spPr>
            <a:xfrm>
              <a:off x="7741122" y="2051112"/>
              <a:ext cx="903009" cy="3693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US" dirty="0">
                  <a:latin typeface="Avenir Book"/>
                  <a:cs typeface="Avenir Book"/>
                </a:rPr>
                <a:t>MWPC</a:t>
              </a:r>
              <a:endParaRPr lang="en-US" dirty="0"/>
            </a:p>
          </p:txBody>
        </p:sp>
        <p:cxnSp>
          <p:nvCxnSpPr>
            <p:cNvPr id="309" name="Straight Arrow Connector 308"/>
            <p:cNvCxnSpPr>
              <a:endCxn id="206" idx="7"/>
            </p:cNvCxnSpPr>
            <p:nvPr/>
          </p:nvCxnSpPr>
          <p:spPr>
            <a:xfrm>
              <a:off x="8579685" y="2190722"/>
              <a:ext cx="1276909" cy="175591"/>
            </a:xfrm>
            <a:prstGeom prst="straightConnector1">
              <a:avLst/>
            </a:prstGeom>
            <a:ln>
              <a:solidFill>
                <a:schemeClr val="tx1"/>
              </a:solidFill>
              <a:tailEnd type="triangl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10" name="Straight Arrow Connector 309"/>
            <p:cNvCxnSpPr/>
            <p:nvPr/>
          </p:nvCxnSpPr>
          <p:spPr>
            <a:xfrm>
              <a:off x="8579525" y="2093611"/>
              <a:ext cx="1115591" cy="13334"/>
            </a:xfrm>
            <a:prstGeom prst="straightConnector1">
              <a:avLst/>
            </a:prstGeom>
            <a:ln>
              <a:solidFill>
                <a:schemeClr val="tx1"/>
              </a:solidFill>
              <a:tailEnd type="triangl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11" name="Straight Arrow Connector 310"/>
            <p:cNvCxnSpPr>
              <a:endCxn id="240" idx="5"/>
            </p:cNvCxnSpPr>
            <p:nvPr/>
          </p:nvCxnSpPr>
          <p:spPr>
            <a:xfrm>
              <a:off x="8579684" y="2293895"/>
              <a:ext cx="1329432" cy="544585"/>
            </a:xfrm>
            <a:prstGeom prst="straightConnector1">
              <a:avLst/>
            </a:prstGeom>
            <a:ln>
              <a:solidFill>
                <a:schemeClr val="tx1"/>
              </a:solidFill>
              <a:tailEnd type="triangl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12" name="Straight Arrow Connector 311"/>
            <p:cNvCxnSpPr/>
            <p:nvPr/>
          </p:nvCxnSpPr>
          <p:spPr>
            <a:xfrm flipV="1">
              <a:off x="5627673" y="4409083"/>
              <a:ext cx="1801550" cy="1281"/>
            </a:xfrm>
            <a:prstGeom prst="straightConnector1">
              <a:avLst/>
            </a:prstGeom>
            <a:ln w="38100">
              <a:solidFill>
                <a:srgbClr val="008000"/>
              </a:solidFill>
              <a:prstDash val="solid"/>
              <a:tailEnd type="triangl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pic>
          <p:nvPicPr>
            <p:cNvPr id="313" name="Picture 312"/>
            <p:cNvPicPr>
              <a:picLocks noChangeAspect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5552474" y="1680342"/>
              <a:ext cx="1449466" cy="1277932"/>
            </a:xfrm>
            <a:prstGeom prst="rect">
              <a:avLst/>
            </a:prstGeom>
          </p:spPr>
        </p:pic>
      </p:grpSp>
      <p:grpSp>
        <p:nvGrpSpPr>
          <p:cNvPr id="317" name="Group 316"/>
          <p:cNvGrpSpPr/>
          <p:nvPr/>
        </p:nvGrpSpPr>
        <p:grpSpPr>
          <a:xfrm>
            <a:off x="7433655" y="282545"/>
            <a:ext cx="3222257" cy="3570231"/>
            <a:chOff x="144301" y="838224"/>
            <a:chExt cx="2680018" cy="3160496"/>
          </a:xfrm>
        </p:grpSpPr>
        <p:pic>
          <p:nvPicPr>
            <p:cNvPr id="318" name="Picture 317" descr="CassetteExpl.jpg"/>
            <p:cNvPicPr>
              <a:picLocks noChangeAspect="1"/>
            </p:cNvPicPr>
            <p:nvPr/>
          </p:nvPicPr>
          <p:blipFill rotWithShape="1">
            <a:blip r:embed="rId3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306373" y="1079724"/>
              <a:ext cx="2517946" cy="2918996"/>
            </a:xfrm>
            <a:prstGeom prst="rect">
              <a:avLst/>
            </a:prstGeom>
          </p:spPr>
        </p:pic>
        <p:sp>
          <p:nvSpPr>
            <p:cNvPr id="319" name="Rectangle 83"/>
            <p:cNvSpPr>
              <a:spLocks noChangeArrowheads="1"/>
            </p:cNvSpPr>
            <p:nvPr/>
          </p:nvSpPr>
          <p:spPr bwMode="auto">
            <a:xfrm rot="16200000">
              <a:off x="-50934" y="2308855"/>
              <a:ext cx="1397000" cy="30777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square">
              <a:spAutoFit/>
            </a:bodyPr>
            <a:lstStyle/>
            <a:p>
              <a:r>
                <a:rPr lang="en-US" sz="1400" dirty="0">
                  <a:latin typeface="Avenir Book"/>
                  <a:cs typeface="Avenir Book"/>
                </a:rPr>
                <a:t>cathode strips </a:t>
              </a:r>
            </a:p>
          </p:txBody>
        </p:sp>
        <p:sp>
          <p:nvSpPr>
            <p:cNvPr id="320" name="Rectangle 83"/>
            <p:cNvSpPr>
              <a:spLocks noChangeArrowheads="1"/>
            </p:cNvSpPr>
            <p:nvPr/>
          </p:nvSpPr>
          <p:spPr bwMode="auto">
            <a:xfrm rot="16200000">
              <a:off x="1878322" y="2301308"/>
              <a:ext cx="1397000" cy="30777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square">
              <a:spAutoFit/>
            </a:bodyPr>
            <a:lstStyle/>
            <a:p>
              <a:r>
                <a:rPr lang="en-US" sz="1400" dirty="0">
                  <a:latin typeface="Avenir Book"/>
                  <a:cs typeface="Avenir Book"/>
                </a:rPr>
                <a:t>anode wires</a:t>
              </a:r>
            </a:p>
          </p:txBody>
        </p:sp>
        <p:sp>
          <p:nvSpPr>
            <p:cNvPr id="321" name="Rectangle 83"/>
            <p:cNvSpPr>
              <a:spLocks noChangeArrowheads="1"/>
            </p:cNvSpPr>
            <p:nvPr/>
          </p:nvSpPr>
          <p:spPr bwMode="auto">
            <a:xfrm rot="16200000">
              <a:off x="982916" y="2151426"/>
              <a:ext cx="1397000" cy="30777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square">
              <a:spAutoFit/>
            </a:bodyPr>
            <a:lstStyle/>
            <a:p>
              <a:r>
                <a:rPr lang="en-US" sz="1400" dirty="0">
                  <a:latin typeface="Avenir Book"/>
                  <a:cs typeface="Avenir Book"/>
                </a:rPr>
                <a:t>holding frame </a:t>
              </a:r>
            </a:p>
          </p:txBody>
        </p:sp>
        <p:sp>
          <p:nvSpPr>
            <p:cNvPr id="322" name="Rectangle 83"/>
            <p:cNvSpPr>
              <a:spLocks noChangeArrowheads="1"/>
            </p:cNvSpPr>
            <p:nvPr/>
          </p:nvSpPr>
          <p:spPr bwMode="auto">
            <a:xfrm rot="2062127">
              <a:off x="144301" y="1270545"/>
              <a:ext cx="1397000" cy="30777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square">
              <a:spAutoFit/>
            </a:bodyPr>
            <a:lstStyle/>
            <a:p>
              <a:r>
                <a:rPr lang="en-US" sz="1400" baseline="30000" dirty="0">
                  <a:latin typeface="Avenir Book"/>
                  <a:cs typeface="Avenir Book"/>
                </a:rPr>
                <a:t>10</a:t>
              </a:r>
              <a:r>
                <a:rPr lang="en-US" sz="1400" dirty="0">
                  <a:latin typeface="Avenir Book"/>
                  <a:cs typeface="Avenir Book"/>
                </a:rPr>
                <a:t>B</a:t>
              </a:r>
              <a:r>
                <a:rPr lang="en-US" sz="1400" baseline="-25000" dirty="0">
                  <a:latin typeface="Avenir Book"/>
                  <a:cs typeface="Avenir Book"/>
                </a:rPr>
                <a:t>4</a:t>
              </a:r>
              <a:r>
                <a:rPr lang="en-US" sz="1400" dirty="0">
                  <a:latin typeface="Avenir Book"/>
                  <a:cs typeface="Avenir Book"/>
                </a:rPr>
                <a:t>C substrate </a:t>
              </a:r>
            </a:p>
          </p:txBody>
        </p:sp>
        <p:sp>
          <p:nvSpPr>
            <p:cNvPr id="323" name="Rectangle 322"/>
            <p:cNvSpPr/>
            <p:nvPr/>
          </p:nvSpPr>
          <p:spPr>
            <a:xfrm rot="1984564">
              <a:off x="1882994" y="838224"/>
              <a:ext cx="682476" cy="343503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3" name="TextBox 2"/>
          <p:cNvSpPr txBox="1"/>
          <p:nvPr/>
        </p:nvSpPr>
        <p:spPr>
          <a:xfrm>
            <a:off x="1688737" y="1428198"/>
            <a:ext cx="189436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modular detector</a:t>
            </a:r>
            <a:endParaRPr lang="en-GB" dirty="0"/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807816" y="4074043"/>
            <a:ext cx="4745130" cy="2348957"/>
          </a:xfrm>
          <a:prstGeom prst="rect">
            <a:avLst/>
          </a:prstGeom>
        </p:spPr>
      </p:pic>
      <p:sp>
        <p:nvSpPr>
          <p:cNvPr id="316" name="TextBox 315"/>
          <p:cNvSpPr txBox="1"/>
          <p:nvPr/>
        </p:nvSpPr>
        <p:spPr>
          <a:xfrm>
            <a:off x="5713983" y="6263838"/>
            <a:ext cx="634398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lvl="1"/>
            <a:r>
              <a:rPr lang="en-GB" dirty="0">
                <a:latin typeface="Times New Roman" charset="0"/>
                <a:ea typeface="Times New Roman" charset="0"/>
                <a:cs typeface="Times New Roman" charset="0"/>
                <a:sym typeface="Wingdings"/>
              </a:rPr>
              <a:t>Inclined geometry  benefit on count-rate and </a:t>
            </a:r>
            <a:r>
              <a:rPr lang="en-GB">
                <a:latin typeface="Times New Roman" charset="0"/>
                <a:ea typeface="Times New Roman" charset="0"/>
                <a:cs typeface="Times New Roman" charset="0"/>
                <a:sym typeface="Wingdings"/>
              </a:rPr>
              <a:t>conversion </a:t>
            </a:r>
            <a:r>
              <a:rPr lang="en-GB" smtClean="0">
                <a:latin typeface="Times New Roman" charset="0"/>
                <a:ea typeface="Times New Roman" charset="0"/>
                <a:cs typeface="Times New Roman" charset="0"/>
                <a:sym typeface="Wingdings"/>
              </a:rPr>
              <a:t>power</a:t>
            </a:r>
            <a:endParaRPr lang="en-GB" dirty="0">
              <a:latin typeface="Times New Roman" charset="0"/>
              <a:ea typeface="Times New Roman" charset="0"/>
              <a:cs typeface="Times New Roman" charset="0"/>
            </a:endParaRPr>
          </a:p>
        </p:txBody>
      </p:sp>
      <p:sp>
        <p:nvSpPr>
          <p:cNvPr id="324" name="TextBox 323"/>
          <p:cNvSpPr txBox="1"/>
          <p:nvPr/>
        </p:nvSpPr>
        <p:spPr>
          <a:xfrm>
            <a:off x="6893537" y="3429842"/>
            <a:ext cx="4553362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>
                <a:sym typeface="Wingdings"/>
              </a:rPr>
              <a:t>two separate, individually tuneable, </a:t>
            </a:r>
            <a:r>
              <a:rPr lang="en-GB" dirty="0" smtClean="0">
                <a:sym typeface="Wingdings"/>
              </a:rPr>
              <a:t>mediums</a:t>
            </a:r>
          </a:p>
          <a:p>
            <a:pPr marL="285750" indent="-285750">
              <a:buFont typeface="Wingdings" charset="2"/>
              <a:buChar char="à"/>
            </a:pPr>
            <a:r>
              <a:rPr lang="en-GB" dirty="0" smtClean="0">
                <a:sym typeface="Wingdings"/>
              </a:rPr>
              <a:t>benefit on gamma rejection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01627997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  <p:bldP spid="316" grpId="0"/>
      <p:bldP spid="324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smtClean="0"/>
              <a:t>Multi-Blade: time story</a:t>
            </a:r>
            <a:endParaRPr lang="en-GB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noProof="0" smtClean="0"/>
              <a:t>Francesco Messi, Lunds Universitet</a:t>
            </a:r>
            <a:endParaRPr lang="en-US" noProof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A9EF9EE-94CA-7D44-AD17-90B415DDEC56}" type="slidenum">
              <a:rPr lang="en-US" noProof="0" smtClean="0"/>
              <a:t>6</a:t>
            </a:fld>
            <a:endParaRPr lang="en-US" noProof="0"/>
          </a:p>
        </p:txBody>
      </p:sp>
      <p:sp>
        <p:nvSpPr>
          <p:cNvPr id="6" name="Date Placeholder 5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sv-SE" noProof="0" smtClean="0"/>
              <a:t>2018 IEEE Nuclear Science Symposium and Medical Imaging, Sydney, 14 November 2018</a:t>
            </a:r>
            <a:endParaRPr lang="en-US" noProof="0" smtClean="0"/>
          </a:p>
        </p:txBody>
      </p:sp>
      <p:pic>
        <p:nvPicPr>
          <p:cNvPr id="7" name="Picture 6">
            <a:extLst>
              <a:ext uri="{FF2B5EF4-FFF2-40B4-BE49-F238E27FC236}">
                <a16:creationId xmlns="" xmlns:a16="http://schemas.microsoft.com/office/drawing/2014/main" id="{3816185F-721E-2142-9DDB-FCBA1098316F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69987" y="2235325"/>
            <a:ext cx="3512322" cy="2634242"/>
          </a:xfrm>
          <a:prstGeom prst="rect">
            <a:avLst/>
          </a:prstGeom>
        </p:spPr>
      </p:pic>
      <p:sp>
        <p:nvSpPr>
          <p:cNvPr id="8" name="Rectangle 7">
            <a:extLst>
              <a:ext uri="{FF2B5EF4-FFF2-40B4-BE49-F238E27FC236}">
                <a16:creationId xmlns="" xmlns:a16="http://schemas.microsoft.com/office/drawing/2014/main" id="{6C48F7B3-1EF1-4945-B37C-DB3BEEB101A7}"/>
              </a:ext>
            </a:extLst>
          </p:cNvPr>
          <p:cNvSpPr/>
          <p:nvPr/>
        </p:nvSpPr>
        <p:spPr>
          <a:xfrm>
            <a:off x="1347078" y="1860196"/>
            <a:ext cx="125707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June 2013</a:t>
            </a:r>
          </a:p>
        </p:txBody>
      </p:sp>
      <p:sp>
        <p:nvSpPr>
          <p:cNvPr id="9" name="Rectangle 8">
            <a:extLst>
              <a:ext uri="{FF2B5EF4-FFF2-40B4-BE49-F238E27FC236}">
                <a16:creationId xmlns="" xmlns:a16="http://schemas.microsoft.com/office/drawing/2014/main" id="{EA28BC2D-9961-924E-BA79-94D0D5240762}"/>
              </a:ext>
            </a:extLst>
          </p:cNvPr>
          <p:cNvSpPr/>
          <p:nvPr/>
        </p:nvSpPr>
        <p:spPr>
          <a:xfrm>
            <a:off x="1074446" y="4556655"/>
            <a:ext cx="191911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Multi-Blade MB2</a:t>
            </a:r>
          </a:p>
        </p:txBody>
      </p:sp>
      <p:pic>
        <p:nvPicPr>
          <p:cNvPr id="10" name="Picture 9">
            <a:extLst>
              <a:ext uri="{FF2B5EF4-FFF2-40B4-BE49-F238E27FC236}">
                <a16:creationId xmlns="" xmlns:a16="http://schemas.microsoft.com/office/drawing/2014/main" id="{05620647-21B2-B049-8C64-643E61682323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10800000">
            <a:off x="6536731" y="2264055"/>
            <a:ext cx="5370517" cy="2661932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="" xmlns:a16="http://schemas.microsoft.com/office/drawing/2014/main" id="{41E1DA92-E14D-2B4A-9560-9B8B3F29FD9D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158065" y="2258458"/>
            <a:ext cx="1990912" cy="2654549"/>
          </a:xfrm>
          <a:prstGeom prst="rect">
            <a:avLst/>
          </a:prstGeom>
        </p:spPr>
      </p:pic>
      <p:sp>
        <p:nvSpPr>
          <p:cNvPr id="12" name="Rectangle 11">
            <a:extLst>
              <a:ext uri="{FF2B5EF4-FFF2-40B4-BE49-F238E27FC236}">
                <a16:creationId xmlns="" xmlns:a16="http://schemas.microsoft.com/office/drawing/2014/main" id="{327FC01A-83FC-294A-A631-5D103CD54116}"/>
              </a:ext>
            </a:extLst>
          </p:cNvPr>
          <p:cNvSpPr/>
          <p:nvPr/>
        </p:nvSpPr>
        <p:spPr>
          <a:xfrm>
            <a:off x="4143822" y="1865993"/>
            <a:ext cx="185980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November 2015</a:t>
            </a:r>
          </a:p>
        </p:txBody>
      </p:sp>
      <p:sp>
        <p:nvSpPr>
          <p:cNvPr id="13" name="Rectangle 12">
            <a:extLst>
              <a:ext uri="{FF2B5EF4-FFF2-40B4-BE49-F238E27FC236}">
                <a16:creationId xmlns="" xmlns:a16="http://schemas.microsoft.com/office/drawing/2014/main" id="{6D1CA4A2-4874-AF47-AF69-05BDF19C8AE6}"/>
              </a:ext>
            </a:extLst>
          </p:cNvPr>
          <p:cNvSpPr/>
          <p:nvPr/>
        </p:nvSpPr>
        <p:spPr>
          <a:xfrm>
            <a:off x="4700703" y="4543675"/>
            <a:ext cx="79220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MB15</a:t>
            </a:r>
          </a:p>
        </p:txBody>
      </p:sp>
      <p:sp>
        <p:nvSpPr>
          <p:cNvPr id="14" name="Rectangle 13">
            <a:extLst>
              <a:ext uri="{FF2B5EF4-FFF2-40B4-BE49-F238E27FC236}">
                <a16:creationId xmlns="" xmlns:a16="http://schemas.microsoft.com/office/drawing/2014/main" id="{B16D119D-4B3D-E74B-9F49-0BBB9A95407D}"/>
              </a:ext>
            </a:extLst>
          </p:cNvPr>
          <p:cNvSpPr/>
          <p:nvPr/>
        </p:nvSpPr>
        <p:spPr>
          <a:xfrm>
            <a:off x="6894028" y="1838809"/>
            <a:ext cx="1398781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March 2017</a:t>
            </a:r>
          </a:p>
        </p:txBody>
      </p:sp>
      <p:sp>
        <p:nvSpPr>
          <p:cNvPr id="15" name="Rectangle 14">
            <a:extLst>
              <a:ext uri="{FF2B5EF4-FFF2-40B4-BE49-F238E27FC236}">
                <a16:creationId xmlns="" xmlns:a16="http://schemas.microsoft.com/office/drawing/2014/main" id="{2EFA7BB9-7C14-3E41-8299-577BFC47CD52}"/>
              </a:ext>
            </a:extLst>
          </p:cNvPr>
          <p:cNvSpPr/>
          <p:nvPr/>
        </p:nvSpPr>
        <p:spPr>
          <a:xfrm>
            <a:off x="9686538" y="1838708"/>
            <a:ext cx="190789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September 2018</a:t>
            </a:r>
          </a:p>
        </p:txBody>
      </p:sp>
      <p:sp>
        <p:nvSpPr>
          <p:cNvPr id="16" name="Rectangle 15">
            <a:extLst>
              <a:ext uri="{FF2B5EF4-FFF2-40B4-BE49-F238E27FC236}">
                <a16:creationId xmlns="" xmlns:a16="http://schemas.microsoft.com/office/drawing/2014/main" id="{C6B53D4F-7425-C747-9C2A-3689020E9CE8}"/>
              </a:ext>
            </a:extLst>
          </p:cNvPr>
          <p:cNvSpPr/>
          <p:nvPr/>
        </p:nvSpPr>
        <p:spPr>
          <a:xfrm>
            <a:off x="7133197" y="4531565"/>
            <a:ext cx="92044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Avenir Book"/>
                <a:cs typeface="Avenir Book"/>
              </a:rPr>
              <a:t>MB16S</a:t>
            </a:r>
          </a:p>
        </p:txBody>
      </p:sp>
      <p:sp>
        <p:nvSpPr>
          <p:cNvPr id="17" name="Rectangle 16">
            <a:extLst>
              <a:ext uri="{FF2B5EF4-FFF2-40B4-BE49-F238E27FC236}">
                <a16:creationId xmlns="" xmlns:a16="http://schemas.microsoft.com/office/drawing/2014/main" id="{11202044-2E24-2E49-8769-4185BF96D863}"/>
              </a:ext>
            </a:extLst>
          </p:cNvPr>
          <p:cNvSpPr/>
          <p:nvPr/>
        </p:nvSpPr>
        <p:spPr>
          <a:xfrm>
            <a:off x="9926185" y="4157575"/>
            <a:ext cx="79220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Avenir Book"/>
                <a:cs typeface="Avenir Book"/>
              </a:rPr>
              <a:t>MB18</a:t>
            </a:r>
          </a:p>
        </p:txBody>
      </p:sp>
      <p:cxnSp>
        <p:nvCxnSpPr>
          <p:cNvPr id="18" name="Straight Arrow Connector 17">
            <a:extLst>
              <a:ext uri="{FF2B5EF4-FFF2-40B4-BE49-F238E27FC236}">
                <a16:creationId xmlns="" xmlns:a16="http://schemas.microsoft.com/office/drawing/2014/main" id="{C1213EF9-B3C3-2C49-A482-48CF08CE26EF}"/>
              </a:ext>
            </a:extLst>
          </p:cNvPr>
          <p:cNvCxnSpPr>
            <a:cxnSpLocks/>
          </p:cNvCxnSpPr>
          <p:nvPr/>
        </p:nvCxnSpPr>
        <p:spPr>
          <a:xfrm flipV="1">
            <a:off x="342009" y="5108946"/>
            <a:ext cx="11565239" cy="32899"/>
          </a:xfrm>
          <a:prstGeom prst="straightConnector1">
            <a:avLst/>
          </a:prstGeom>
          <a:ln w="508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Straight Arrow Connector 18">
            <a:extLst>
              <a:ext uri="{FF2B5EF4-FFF2-40B4-BE49-F238E27FC236}">
                <a16:creationId xmlns="" xmlns:a16="http://schemas.microsoft.com/office/drawing/2014/main" id="{B964DC0D-9761-F14B-A1EE-138674F56BD7}"/>
              </a:ext>
            </a:extLst>
          </p:cNvPr>
          <p:cNvCxnSpPr>
            <a:cxnSpLocks/>
          </p:cNvCxnSpPr>
          <p:nvPr/>
        </p:nvCxnSpPr>
        <p:spPr>
          <a:xfrm>
            <a:off x="1355583" y="5018567"/>
            <a:ext cx="0" cy="277321"/>
          </a:xfrm>
          <a:prstGeom prst="straightConnector1">
            <a:avLst/>
          </a:prstGeom>
          <a:ln w="50800">
            <a:solidFill>
              <a:schemeClr val="tx1"/>
            </a:solidFill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Straight Arrow Connector 19">
            <a:extLst>
              <a:ext uri="{FF2B5EF4-FFF2-40B4-BE49-F238E27FC236}">
                <a16:creationId xmlns="" xmlns:a16="http://schemas.microsoft.com/office/drawing/2014/main" id="{9306D025-1861-DD4A-9E41-F8C822BB913A}"/>
              </a:ext>
            </a:extLst>
          </p:cNvPr>
          <p:cNvCxnSpPr>
            <a:cxnSpLocks/>
          </p:cNvCxnSpPr>
          <p:nvPr/>
        </p:nvCxnSpPr>
        <p:spPr>
          <a:xfrm>
            <a:off x="2030143" y="5028958"/>
            <a:ext cx="0" cy="277321"/>
          </a:xfrm>
          <a:prstGeom prst="straightConnector1">
            <a:avLst/>
          </a:prstGeom>
          <a:ln w="50800">
            <a:solidFill>
              <a:schemeClr val="tx1"/>
            </a:solidFill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Arrow Connector 20">
            <a:extLst>
              <a:ext uri="{FF2B5EF4-FFF2-40B4-BE49-F238E27FC236}">
                <a16:creationId xmlns="" xmlns:a16="http://schemas.microsoft.com/office/drawing/2014/main" id="{DECAB05A-4574-4642-A563-1C70E78AE213}"/>
              </a:ext>
            </a:extLst>
          </p:cNvPr>
          <p:cNvCxnSpPr>
            <a:cxnSpLocks/>
          </p:cNvCxnSpPr>
          <p:nvPr/>
        </p:nvCxnSpPr>
        <p:spPr>
          <a:xfrm>
            <a:off x="5212919" y="5003184"/>
            <a:ext cx="0" cy="277321"/>
          </a:xfrm>
          <a:prstGeom prst="straightConnector1">
            <a:avLst/>
          </a:prstGeom>
          <a:ln w="50800">
            <a:solidFill>
              <a:schemeClr val="tx1"/>
            </a:solidFill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" name="Straight Arrow Connector 21">
            <a:extLst>
              <a:ext uri="{FF2B5EF4-FFF2-40B4-BE49-F238E27FC236}">
                <a16:creationId xmlns="" xmlns:a16="http://schemas.microsoft.com/office/drawing/2014/main" id="{E066B383-4BC0-6B4D-8CAA-9D4B8A7AB91D}"/>
              </a:ext>
            </a:extLst>
          </p:cNvPr>
          <p:cNvCxnSpPr>
            <a:cxnSpLocks/>
          </p:cNvCxnSpPr>
          <p:nvPr/>
        </p:nvCxnSpPr>
        <p:spPr>
          <a:xfrm>
            <a:off x="7410514" y="4987686"/>
            <a:ext cx="0" cy="277321"/>
          </a:xfrm>
          <a:prstGeom prst="straightConnector1">
            <a:avLst/>
          </a:prstGeom>
          <a:ln w="50800">
            <a:solidFill>
              <a:schemeClr val="tx1"/>
            </a:solidFill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3" name="Straight Arrow Connector 22">
            <a:extLst>
              <a:ext uri="{FF2B5EF4-FFF2-40B4-BE49-F238E27FC236}">
                <a16:creationId xmlns="" xmlns:a16="http://schemas.microsoft.com/office/drawing/2014/main" id="{677DC7F2-4F1B-CF4A-8636-DE3E9E6F2BA3}"/>
              </a:ext>
            </a:extLst>
          </p:cNvPr>
          <p:cNvCxnSpPr>
            <a:cxnSpLocks/>
          </p:cNvCxnSpPr>
          <p:nvPr/>
        </p:nvCxnSpPr>
        <p:spPr>
          <a:xfrm>
            <a:off x="10493150" y="4996385"/>
            <a:ext cx="0" cy="277321"/>
          </a:xfrm>
          <a:prstGeom prst="straightConnector1">
            <a:avLst/>
          </a:prstGeom>
          <a:ln w="50800">
            <a:solidFill>
              <a:schemeClr val="tx1"/>
            </a:solidFill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4" name="Straight Arrow Connector 23">
            <a:extLst>
              <a:ext uri="{FF2B5EF4-FFF2-40B4-BE49-F238E27FC236}">
                <a16:creationId xmlns="" xmlns:a16="http://schemas.microsoft.com/office/drawing/2014/main" id="{9ACBB885-FCCA-744C-AB17-A70FB23240AD}"/>
              </a:ext>
            </a:extLst>
          </p:cNvPr>
          <p:cNvCxnSpPr>
            <a:cxnSpLocks/>
          </p:cNvCxnSpPr>
          <p:nvPr/>
        </p:nvCxnSpPr>
        <p:spPr>
          <a:xfrm>
            <a:off x="8292809" y="4984270"/>
            <a:ext cx="0" cy="277321"/>
          </a:xfrm>
          <a:prstGeom prst="straightConnector1">
            <a:avLst/>
          </a:prstGeom>
          <a:ln w="50800">
            <a:solidFill>
              <a:schemeClr val="tx1"/>
            </a:solidFill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5" name="Straight Arrow Connector 24">
            <a:extLst>
              <a:ext uri="{FF2B5EF4-FFF2-40B4-BE49-F238E27FC236}">
                <a16:creationId xmlns="" xmlns:a16="http://schemas.microsoft.com/office/drawing/2014/main" id="{82714D29-AC1F-F046-A605-5613D4A975C1}"/>
              </a:ext>
            </a:extLst>
          </p:cNvPr>
          <p:cNvCxnSpPr>
            <a:cxnSpLocks/>
          </p:cNvCxnSpPr>
          <p:nvPr/>
        </p:nvCxnSpPr>
        <p:spPr>
          <a:xfrm>
            <a:off x="657557" y="5028958"/>
            <a:ext cx="0" cy="277321"/>
          </a:xfrm>
          <a:prstGeom prst="straightConnector1">
            <a:avLst/>
          </a:prstGeom>
          <a:ln w="50800">
            <a:solidFill>
              <a:schemeClr val="tx1"/>
            </a:solidFill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9" name="Rectangle 38">
            <a:extLst>
              <a:ext uri="{FF2B5EF4-FFF2-40B4-BE49-F238E27FC236}">
                <a16:creationId xmlns="" xmlns:a16="http://schemas.microsoft.com/office/drawing/2014/main" id="{31857035-2035-804C-89EE-01576937352C}"/>
              </a:ext>
            </a:extLst>
          </p:cNvPr>
          <p:cNvSpPr/>
          <p:nvPr/>
        </p:nvSpPr>
        <p:spPr>
          <a:xfrm>
            <a:off x="10088156" y="5344984"/>
            <a:ext cx="79220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MB18</a:t>
            </a:r>
          </a:p>
        </p:txBody>
      </p:sp>
      <p:sp>
        <p:nvSpPr>
          <p:cNvPr id="40" name="Rectangle 39">
            <a:extLst>
              <a:ext uri="{FF2B5EF4-FFF2-40B4-BE49-F238E27FC236}">
                <a16:creationId xmlns="" xmlns:a16="http://schemas.microsoft.com/office/drawing/2014/main" id="{92D114CF-C8EC-A647-BBA2-95ACBCA52919}"/>
              </a:ext>
            </a:extLst>
          </p:cNvPr>
          <p:cNvSpPr/>
          <p:nvPr/>
        </p:nvSpPr>
        <p:spPr>
          <a:xfrm>
            <a:off x="6955939" y="5356869"/>
            <a:ext cx="925253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MB16T</a:t>
            </a:r>
          </a:p>
        </p:txBody>
      </p:sp>
      <p:sp>
        <p:nvSpPr>
          <p:cNvPr id="41" name="Rectangle 40">
            <a:extLst>
              <a:ext uri="{FF2B5EF4-FFF2-40B4-BE49-F238E27FC236}">
                <a16:creationId xmlns="" xmlns:a16="http://schemas.microsoft.com/office/drawing/2014/main" id="{E2E63328-2AD3-4C42-BCC4-73F603B7CE41}"/>
              </a:ext>
            </a:extLst>
          </p:cNvPr>
          <p:cNvSpPr/>
          <p:nvPr/>
        </p:nvSpPr>
        <p:spPr>
          <a:xfrm>
            <a:off x="7804279" y="5344984"/>
            <a:ext cx="92044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MB16S</a:t>
            </a:r>
          </a:p>
        </p:txBody>
      </p:sp>
      <p:sp>
        <p:nvSpPr>
          <p:cNvPr id="42" name="Rectangle 41">
            <a:extLst>
              <a:ext uri="{FF2B5EF4-FFF2-40B4-BE49-F238E27FC236}">
                <a16:creationId xmlns="" xmlns:a16="http://schemas.microsoft.com/office/drawing/2014/main" id="{681672EB-7F12-9045-84E7-6B6BE4A9ED3B}"/>
              </a:ext>
            </a:extLst>
          </p:cNvPr>
          <p:cNvSpPr/>
          <p:nvPr/>
        </p:nvSpPr>
        <p:spPr>
          <a:xfrm>
            <a:off x="4840663" y="5401040"/>
            <a:ext cx="79220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MB15</a:t>
            </a:r>
          </a:p>
        </p:txBody>
      </p:sp>
      <p:sp>
        <p:nvSpPr>
          <p:cNvPr id="43" name="Rectangle 42">
            <a:extLst>
              <a:ext uri="{FF2B5EF4-FFF2-40B4-BE49-F238E27FC236}">
                <a16:creationId xmlns="" xmlns:a16="http://schemas.microsoft.com/office/drawing/2014/main" id="{550E5725-8F06-4D48-B296-8F045F270FDE}"/>
              </a:ext>
            </a:extLst>
          </p:cNvPr>
          <p:cNvSpPr/>
          <p:nvPr/>
        </p:nvSpPr>
        <p:spPr>
          <a:xfrm>
            <a:off x="1006205" y="5379797"/>
            <a:ext cx="663964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MB1</a:t>
            </a:r>
          </a:p>
        </p:txBody>
      </p:sp>
      <p:sp>
        <p:nvSpPr>
          <p:cNvPr id="44" name="Rectangle 43">
            <a:extLst>
              <a:ext uri="{FF2B5EF4-FFF2-40B4-BE49-F238E27FC236}">
                <a16:creationId xmlns="" xmlns:a16="http://schemas.microsoft.com/office/drawing/2014/main" id="{A3EACDB8-E026-C640-930D-36321872947D}"/>
              </a:ext>
            </a:extLst>
          </p:cNvPr>
          <p:cNvSpPr/>
          <p:nvPr/>
        </p:nvSpPr>
        <p:spPr>
          <a:xfrm>
            <a:off x="1709732" y="5398351"/>
            <a:ext cx="663964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MB2</a:t>
            </a:r>
          </a:p>
        </p:txBody>
      </p:sp>
      <p:sp>
        <p:nvSpPr>
          <p:cNvPr id="45" name="Rectangle 44">
            <a:extLst>
              <a:ext uri="{FF2B5EF4-FFF2-40B4-BE49-F238E27FC236}">
                <a16:creationId xmlns="" xmlns:a16="http://schemas.microsoft.com/office/drawing/2014/main" id="{9AB26C25-8DE4-404F-8516-9CE97943BC84}"/>
              </a:ext>
            </a:extLst>
          </p:cNvPr>
          <p:cNvSpPr/>
          <p:nvPr/>
        </p:nvSpPr>
        <p:spPr>
          <a:xfrm>
            <a:off x="340151" y="5368203"/>
            <a:ext cx="663964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MB0</a:t>
            </a:r>
          </a:p>
        </p:txBody>
      </p:sp>
      <p:sp>
        <p:nvSpPr>
          <p:cNvPr id="46" name="Rectangle 45">
            <a:extLst>
              <a:ext uri="{FF2B5EF4-FFF2-40B4-BE49-F238E27FC236}">
                <a16:creationId xmlns="" xmlns:a16="http://schemas.microsoft.com/office/drawing/2014/main" id="{AC6C323D-08FB-7B46-A3B1-C74702DF1E8D}"/>
              </a:ext>
            </a:extLst>
          </p:cNvPr>
          <p:cNvSpPr/>
          <p:nvPr/>
        </p:nvSpPr>
        <p:spPr>
          <a:xfrm>
            <a:off x="323319" y="5836386"/>
            <a:ext cx="69762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2012</a:t>
            </a:r>
          </a:p>
        </p:txBody>
      </p:sp>
      <p:sp>
        <p:nvSpPr>
          <p:cNvPr id="47" name="Rectangle 46">
            <a:extLst>
              <a:ext uri="{FF2B5EF4-FFF2-40B4-BE49-F238E27FC236}">
                <a16:creationId xmlns="" xmlns:a16="http://schemas.microsoft.com/office/drawing/2014/main" id="{2D0471E6-8A3D-F84F-B641-B205044801C6}"/>
              </a:ext>
            </a:extLst>
          </p:cNvPr>
          <p:cNvSpPr/>
          <p:nvPr/>
        </p:nvSpPr>
        <p:spPr>
          <a:xfrm>
            <a:off x="1740596" y="5832829"/>
            <a:ext cx="69762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2013</a:t>
            </a:r>
          </a:p>
        </p:txBody>
      </p:sp>
      <p:sp>
        <p:nvSpPr>
          <p:cNvPr id="48" name="Rectangle 47">
            <a:extLst>
              <a:ext uri="{FF2B5EF4-FFF2-40B4-BE49-F238E27FC236}">
                <a16:creationId xmlns="" xmlns:a16="http://schemas.microsoft.com/office/drawing/2014/main" id="{1868DB9F-5647-9242-AD23-E14F461D1FCB}"/>
              </a:ext>
            </a:extLst>
          </p:cNvPr>
          <p:cNvSpPr/>
          <p:nvPr/>
        </p:nvSpPr>
        <p:spPr>
          <a:xfrm>
            <a:off x="4887951" y="5789919"/>
            <a:ext cx="69762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2015</a:t>
            </a:r>
          </a:p>
        </p:txBody>
      </p:sp>
      <p:sp>
        <p:nvSpPr>
          <p:cNvPr id="49" name="Rectangle 48">
            <a:extLst>
              <a:ext uri="{FF2B5EF4-FFF2-40B4-BE49-F238E27FC236}">
                <a16:creationId xmlns="" xmlns:a16="http://schemas.microsoft.com/office/drawing/2014/main" id="{E739968D-503A-484C-BACC-B150641F0BEA}"/>
              </a:ext>
            </a:extLst>
          </p:cNvPr>
          <p:cNvSpPr/>
          <p:nvPr/>
        </p:nvSpPr>
        <p:spPr>
          <a:xfrm>
            <a:off x="7527022" y="5714929"/>
            <a:ext cx="69762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2017</a:t>
            </a:r>
          </a:p>
        </p:txBody>
      </p:sp>
      <p:sp>
        <p:nvSpPr>
          <p:cNvPr id="50" name="Rectangle 49">
            <a:extLst>
              <a:ext uri="{FF2B5EF4-FFF2-40B4-BE49-F238E27FC236}">
                <a16:creationId xmlns="" xmlns:a16="http://schemas.microsoft.com/office/drawing/2014/main" id="{EE0CFFD8-4945-E849-9937-053677EA386D}"/>
              </a:ext>
            </a:extLst>
          </p:cNvPr>
          <p:cNvSpPr/>
          <p:nvPr/>
        </p:nvSpPr>
        <p:spPr>
          <a:xfrm>
            <a:off x="10171450" y="5704682"/>
            <a:ext cx="69762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2018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322910" y="1239706"/>
            <a:ext cx="2261511" cy="497533"/>
          </a:xfrm>
          <a:prstGeom prst="rect">
            <a:avLst/>
          </a:prstGeom>
        </p:spPr>
      </p:pic>
      <p:cxnSp>
        <p:nvCxnSpPr>
          <p:cNvPr id="52" name="Straight Connector 51"/>
          <p:cNvCxnSpPr/>
          <p:nvPr/>
        </p:nvCxnSpPr>
        <p:spPr>
          <a:xfrm>
            <a:off x="3489158" y="1737239"/>
            <a:ext cx="8105275" cy="0"/>
          </a:xfrm>
          <a:prstGeom prst="line">
            <a:avLst/>
          </a:prstGeom>
          <a:ln w="12700">
            <a:solidFill>
              <a:srgbClr val="92D050"/>
            </a:solidFill>
            <a:headEnd type="stealth" w="lg" len="lg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5653783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9" fill="hold">
                      <p:stCondLst>
                        <p:cond delay="indefinite"/>
                      </p:stCondLst>
                      <p:childTnLst>
                        <p:par>
                          <p:cTn id="50" fill="hold">
                            <p:stCondLst>
                              <p:cond delay="0"/>
                            </p:stCondLst>
                            <p:childTnLst>
                              <p:par>
                                <p:cTn id="5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7" fill="hold">
                            <p:stCondLst>
                              <p:cond delay="0"/>
                            </p:stCondLst>
                            <p:childTnLst>
                              <p:par>
                                <p:cTn id="68" presetID="1" presetClass="entr" presetSubtype="0" fill="hold" grpId="0" nodeType="afterEffect">
                                  <p:stCondLst>
                                    <p:cond delay="2000"/>
                                  </p:stCondLst>
                                  <p:childTnLst>
                                    <p:set>
                                      <p:cBhvr>
                                        <p:cTn id="6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0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2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4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6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  <p:bldP spid="9" grpId="0"/>
      <p:bldP spid="12" grpId="0"/>
      <p:bldP spid="13" grpId="0"/>
      <p:bldP spid="14" grpId="0"/>
      <p:bldP spid="15" grpId="0"/>
      <p:bldP spid="16" grpId="0"/>
      <p:bldP spid="17" grpId="0"/>
      <p:bldP spid="39" grpId="0"/>
      <p:bldP spid="40" grpId="0"/>
      <p:bldP spid="41" grpId="0"/>
      <p:bldP spid="42" grpId="0"/>
      <p:bldP spid="43" grpId="0"/>
      <p:bldP spid="44" grpId="0"/>
      <p:bldP spid="45" grpId="0"/>
      <p:bldP spid="46" grpId="0"/>
      <p:bldP spid="47" grpId="0"/>
      <p:bldP spid="48" grpId="0"/>
      <p:bldP spid="49" grpId="0"/>
      <p:bldP spid="50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Characterisation: gamma &amp; fast-neutron</a:t>
            </a: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noProof="0" smtClean="0"/>
              <a:t>Francesco Messi, Lunds Universitet</a:t>
            </a:r>
            <a:endParaRPr lang="en-US" noProof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A9EF9EE-94CA-7D44-AD17-90B415DDEC56}" type="slidenum">
              <a:rPr lang="en-US" noProof="0" smtClean="0"/>
              <a:t>7</a:t>
            </a:fld>
            <a:endParaRPr lang="en-US" noProof="0"/>
          </a:p>
        </p:txBody>
      </p:sp>
      <p:sp>
        <p:nvSpPr>
          <p:cNvPr id="6" name="Date Placeholder 5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sv-SE" noProof="0" smtClean="0"/>
              <a:t>2018 IEEE Nuclear Science Symposium and Medical Imaging, Sydney, 14 November 2018</a:t>
            </a:r>
            <a:endParaRPr lang="en-US" noProof="0" smtClean="0"/>
          </a:p>
        </p:txBody>
      </p:sp>
      <p:grpSp>
        <p:nvGrpSpPr>
          <p:cNvPr id="7" name="Group 6"/>
          <p:cNvGrpSpPr/>
          <p:nvPr/>
        </p:nvGrpSpPr>
        <p:grpSpPr>
          <a:xfrm>
            <a:off x="304619" y="1731812"/>
            <a:ext cx="11887381" cy="3849645"/>
            <a:chOff x="304619" y="1655153"/>
            <a:chExt cx="11887381" cy="3849645"/>
          </a:xfrm>
        </p:grpSpPr>
        <p:pic>
          <p:nvPicPr>
            <p:cNvPr id="8" name="Picture 7"/>
            <p:cNvPicPr>
              <a:picLocks noChangeAspect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2567888" y="1655153"/>
              <a:ext cx="9624112" cy="3849645"/>
            </a:xfrm>
            <a:prstGeom prst="rect">
              <a:avLst/>
            </a:prstGeom>
          </p:spPr>
        </p:pic>
        <p:sp>
          <p:nvSpPr>
            <p:cNvPr id="9" name="TextBox 8"/>
            <p:cNvSpPr txBox="1"/>
            <p:nvPr/>
          </p:nvSpPr>
          <p:spPr>
            <a:xfrm>
              <a:off x="379701" y="2723989"/>
              <a:ext cx="2288296" cy="75482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905" dirty="0">
                  <a:latin typeface="Avenir Book" charset="0"/>
                  <a:ea typeface="Avenir Book" charset="0"/>
                  <a:cs typeface="Avenir Book" charset="0"/>
                </a:rPr>
                <a:t>Fast neutron ∼ 10</a:t>
              </a:r>
              <a:r>
                <a:rPr lang="en-US" sz="1905" baseline="30000" dirty="0">
                  <a:latin typeface="Avenir Book" charset="0"/>
                  <a:ea typeface="Avenir Book" charset="0"/>
                  <a:cs typeface="Avenir Book" charset="0"/>
                </a:rPr>
                <a:t>-5</a:t>
              </a:r>
              <a:r>
                <a:rPr lang="en-US" sz="1905" dirty="0">
                  <a:latin typeface="Avenir Book" charset="0"/>
                  <a:ea typeface="Avenir Book" charset="0"/>
                  <a:cs typeface="Avenir Book" charset="0"/>
                </a:rPr>
                <a:t> </a:t>
              </a:r>
            </a:p>
            <a:p>
              <a:r>
                <a:rPr lang="en-US" sz="1200" baseline="30000" dirty="0">
                  <a:solidFill>
                    <a:srgbClr val="FF0000"/>
                  </a:solidFill>
                  <a:latin typeface="Avenir Book" charset="0"/>
                  <a:ea typeface="Avenir Book" charset="0"/>
                  <a:cs typeface="Avenir Book" charset="0"/>
                </a:rPr>
                <a:t>*</a:t>
              </a:r>
              <a:r>
                <a:rPr lang="en-US" sz="1200" dirty="0">
                  <a:solidFill>
                    <a:srgbClr val="FF0000"/>
                  </a:solidFill>
                  <a:latin typeface="Avenir Book" charset="0"/>
                  <a:ea typeface="Avenir Book" charset="0"/>
                  <a:cs typeface="Avenir Book" charset="0"/>
                </a:rPr>
                <a:t> first characterization for a thermal n detector</a:t>
              </a:r>
              <a:endParaRPr lang="en-US" sz="1200" baseline="30000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endParaRPr>
            </a:p>
          </p:txBody>
        </p:sp>
        <p:sp>
          <p:nvSpPr>
            <p:cNvPr id="10" name="TextBox 9"/>
            <p:cNvSpPr txBox="1"/>
            <p:nvPr/>
          </p:nvSpPr>
          <p:spPr>
            <a:xfrm>
              <a:off x="304619" y="3743328"/>
              <a:ext cx="2438459" cy="57015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905" dirty="0">
                  <a:latin typeface="Avenir Book" charset="0"/>
                  <a:ea typeface="Avenir Book" charset="0"/>
                  <a:cs typeface="Avenir Book" charset="0"/>
                </a:rPr>
                <a:t>Gamma ∼10</a:t>
              </a:r>
              <a:r>
                <a:rPr lang="en-US" sz="1905" baseline="30000" dirty="0">
                  <a:latin typeface="Avenir Book" charset="0"/>
                  <a:ea typeface="Avenir Book" charset="0"/>
                  <a:cs typeface="Avenir Book" charset="0"/>
                </a:rPr>
                <a:t>-8</a:t>
              </a:r>
              <a:r>
                <a:rPr lang="en-US" sz="1905" dirty="0">
                  <a:latin typeface="Avenir Book" charset="0"/>
                  <a:ea typeface="Avenir Book" charset="0"/>
                  <a:cs typeface="Avenir Book" charset="0"/>
                </a:rPr>
                <a:t> </a:t>
              </a:r>
            </a:p>
            <a:p>
              <a:r>
                <a:rPr lang="en-US" sz="1200" baseline="30000" dirty="0">
                  <a:solidFill>
                    <a:srgbClr val="FF0000"/>
                  </a:solidFill>
                  <a:latin typeface="Avenir Book" charset="0"/>
                  <a:ea typeface="Avenir Book" charset="0"/>
                  <a:cs typeface="Avenir Book" charset="0"/>
                </a:rPr>
                <a:t>✓ </a:t>
              </a:r>
              <a:r>
                <a:rPr lang="en-US" sz="1200" dirty="0">
                  <a:solidFill>
                    <a:srgbClr val="FF0000"/>
                  </a:solidFill>
                  <a:latin typeface="Avenir Book" charset="0"/>
                  <a:ea typeface="Avenir Book" charset="0"/>
                  <a:cs typeface="Avenir Book" charset="0"/>
                </a:rPr>
                <a:t>Agreement with previous work  </a:t>
              </a:r>
            </a:p>
          </p:txBody>
        </p:sp>
        <p:sp>
          <p:nvSpPr>
            <p:cNvPr id="11" name="TextBox 10"/>
            <p:cNvSpPr txBox="1"/>
            <p:nvPr/>
          </p:nvSpPr>
          <p:spPr>
            <a:xfrm>
              <a:off x="304619" y="1804081"/>
              <a:ext cx="2540188" cy="38549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905" dirty="0">
                  <a:latin typeface="Avenir Book" charset="0"/>
                  <a:ea typeface="Avenir Book" charset="0"/>
                  <a:cs typeface="Avenir Book" charset="0"/>
                </a:rPr>
                <a:t>Thermal neutron ∼0.6 </a:t>
              </a:r>
              <a:endParaRPr lang="en-US" sz="1905" baseline="30000" dirty="0">
                <a:latin typeface="Avenir Book" charset="0"/>
                <a:ea typeface="Avenir Book" charset="0"/>
                <a:cs typeface="Avenir Book" charset="0"/>
              </a:endParaRPr>
            </a:p>
          </p:txBody>
        </p:sp>
      </p:grpSp>
      <p:sp>
        <p:nvSpPr>
          <p:cNvPr id="12" name="TextBox 11"/>
          <p:cNvSpPr txBox="1"/>
          <p:nvPr/>
        </p:nvSpPr>
        <p:spPr>
          <a:xfrm>
            <a:off x="304619" y="896046"/>
            <a:ext cx="5462073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2000" dirty="0" smtClean="0">
                <a:latin typeface="Times New Roman" charset="0"/>
                <a:ea typeface="Times New Roman" charset="0"/>
                <a:cs typeface="Times New Roman" charset="0"/>
              </a:rPr>
              <a:t>@STF, Lund University </a:t>
            </a:r>
            <a:r>
              <a:rPr lang="mr-IN" sz="2000" dirty="0" smtClean="0">
                <a:latin typeface="Times New Roman" charset="0"/>
                <a:ea typeface="Times New Roman" charset="0"/>
                <a:cs typeface="Times New Roman" charset="0"/>
              </a:rPr>
              <a:t>–</a:t>
            </a:r>
            <a:r>
              <a:rPr lang="en-GB" sz="2000" dirty="0" smtClean="0">
                <a:latin typeface="Times New Roman" charset="0"/>
                <a:ea typeface="Times New Roman" charset="0"/>
                <a:cs typeface="Times New Roman" charset="0"/>
              </a:rPr>
              <a:t> May 2016 and Mar 2017</a:t>
            </a:r>
            <a:endParaRPr lang="en-GB" sz="2000" dirty="0">
              <a:latin typeface="Times New Roman" charset="0"/>
              <a:ea typeface="Times New Roman" charset="0"/>
              <a:cs typeface="Times New Roman" charset="0"/>
            </a:endParaRPr>
          </a:p>
        </p:txBody>
      </p:sp>
      <p:sp>
        <p:nvSpPr>
          <p:cNvPr id="13" name="TextBox 12"/>
          <p:cNvSpPr txBox="1"/>
          <p:nvPr/>
        </p:nvSpPr>
        <p:spPr>
          <a:xfrm>
            <a:off x="58775" y="5714925"/>
            <a:ext cx="12087283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600" dirty="0" smtClean="0">
                <a:solidFill>
                  <a:schemeClr val="bg1">
                    <a:lumMod val="50000"/>
                  </a:schemeClr>
                </a:solidFill>
                <a:latin typeface="Times New Roman" charset="0"/>
                <a:ea typeface="Times New Roman" charset="0"/>
                <a:cs typeface="Times New Roman" charset="0"/>
              </a:rPr>
              <a:t>F. </a:t>
            </a:r>
            <a:r>
              <a:rPr lang="en-GB" sz="1600" dirty="0" err="1" smtClean="0">
                <a:solidFill>
                  <a:schemeClr val="bg1">
                    <a:lumMod val="50000"/>
                  </a:schemeClr>
                </a:solidFill>
                <a:latin typeface="Times New Roman" charset="0"/>
                <a:ea typeface="Times New Roman" charset="0"/>
                <a:cs typeface="Times New Roman" charset="0"/>
              </a:rPr>
              <a:t>Piscitelli</a:t>
            </a:r>
            <a:r>
              <a:rPr lang="en-GB" sz="1600" dirty="0" smtClean="0">
                <a:solidFill>
                  <a:schemeClr val="bg1">
                    <a:lumMod val="50000"/>
                  </a:schemeClr>
                </a:solidFill>
                <a:latin typeface="Times New Roman" charset="0"/>
                <a:ea typeface="Times New Roman" charset="0"/>
                <a:cs typeface="Times New Roman" charset="0"/>
              </a:rPr>
              <a:t>, F. Messi et al</a:t>
            </a:r>
            <a:r>
              <a:rPr lang="en-GB" sz="1600" dirty="0">
                <a:solidFill>
                  <a:schemeClr val="bg1">
                    <a:lumMod val="50000"/>
                  </a:schemeClr>
                </a:solidFill>
                <a:latin typeface="Times New Roman" charset="0"/>
                <a:ea typeface="Times New Roman" charset="0"/>
                <a:cs typeface="Times New Roman" charset="0"/>
              </a:rPr>
              <a:t>, “The Multi-Blade Boron- 10-based Neutron Detector for high intensity Neutron Reflectometry at ESS</a:t>
            </a:r>
            <a:r>
              <a:rPr lang="en-GB" sz="1600" dirty="0" smtClean="0">
                <a:solidFill>
                  <a:schemeClr val="bg1">
                    <a:lumMod val="50000"/>
                  </a:schemeClr>
                </a:solidFill>
                <a:latin typeface="Times New Roman" charset="0"/>
                <a:ea typeface="Times New Roman" charset="0"/>
                <a:cs typeface="Times New Roman" charset="0"/>
              </a:rPr>
              <a:t>” JINST (2017)</a:t>
            </a:r>
          </a:p>
          <a:p>
            <a:r>
              <a:rPr lang="en-GB" sz="1600" dirty="0" smtClean="0">
                <a:solidFill>
                  <a:schemeClr val="bg1">
                    <a:lumMod val="50000"/>
                  </a:schemeClr>
                </a:solidFill>
                <a:latin typeface="Times New Roman" charset="0"/>
                <a:ea typeface="Times New Roman" charset="0"/>
                <a:cs typeface="Times New Roman" charset="0"/>
              </a:rPr>
              <a:t>G. Mauri, F. Messi et al, </a:t>
            </a:r>
            <a:r>
              <a:rPr lang="en-GB" sz="1600" dirty="0">
                <a:solidFill>
                  <a:schemeClr val="bg1">
                    <a:lumMod val="50000"/>
                  </a:schemeClr>
                </a:solidFill>
                <a:latin typeface="Times New Roman" charset="0"/>
                <a:ea typeface="Times New Roman" charset="0"/>
                <a:cs typeface="Times New Roman" charset="0"/>
              </a:rPr>
              <a:t>“Fast neutron sensitivity of neutron detectors based on boron-10 converter </a:t>
            </a:r>
            <a:r>
              <a:rPr lang="en-GB" sz="1600" dirty="0" smtClean="0">
                <a:solidFill>
                  <a:schemeClr val="bg1">
                    <a:lumMod val="50000"/>
                  </a:schemeClr>
                </a:solidFill>
                <a:latin typeface="Times New Roman" charset="0"/>
                <a:ea typeface="Times New Roman" charset="0"/>
                <a:cs typeface="Times New Roman" charset="0"/>
              </a:rPr>
              <a:t>layers” JINST </a:t>
            </a:r>
            <a:r>
              <a:rPr lang="en-GB" sz="1600" dirty="0">
                <a:solidFill>
                  <a:schemeClr val="bg1">
                    <a:lumMod val="50000"/>
                  </a:schemeClr>
                </a:solidFill>
                <a:latin typeface="Times New Roman" charset="0"/>
                <a:ea typeface="Times New Roman" charset="0"/>
                <a:cs typeface="Times New Roman" charset="0"/>
              </a:rPr>
              <a:t>(2018</a:t>
            </a:r>
            <a:r>
              <a:rPr lang="en-GB" sz="1600" dirty="0" smtClean="0">
                <a:solidFill>
                  <a:schemeClr val="bg1">
                    <a:lumMod val="50000"/>
                  </a:schemeClr>
                </a:solidFill>
                <a:latin typeface="Times New Roman" charset="0"/>
                <a:ea typeface="Times New Roman" charset="0"/>
                <a:cs typeface="Times New Roman" charset="0"/>
              </a:rPr>
              <a:t>)</a:t>
            </a:r>
          </a:p>
          <a:p>
            <a:r>
              <a:rPr lang="en-GB" sz="1600" dirty="0" smtClean="0">
                <a:solidFill>
                  <a:schemeClr val="bg1">
                    <a:lumMod val="50000"/>
                  </a:schemeClr>
                </a:solidFill>
                <a:latin typeface="Times New Roman" charset="0"/>
                <a:ea typeface="Times New Roman" charset="0"/>
                <a:cs typeface="Times New Roman" charset="0"/>
              </a:rPr>
              <a:t>F. </a:t>
            </a:r>
            <a:r>
              <a:rPr lang="en-GB" sz="1600" dirty="0">
                <a:solidFill>
                  <a:schemeClr val="bg1">
                    <a:lumMod val="50000"/>
                  </a:schemeClr>
                </a:solidFill>
                <a:latin typeface="Times New Roman" charset="0"/>
                <a:ea typeface="Times New Roman" charset="0"/>
                <a:cs typeface="Times New Roman" charset="0"/>
              </a:rPr>
              <a:t>Messi, “Gamma- and Fast Neutron- sensitivity of 10B-based neutron detectors at ESS” </a:t>
            </a:r>
            <a:r>
              <a:rPr lang="en-GB" sz="1600" dirty="0" smtClean="0">
                <a:solidFill>
                  <a:schemeClr val="bg1">
                    <a:lumMod val="50000"/>
                  </a:schemeClr>
                </a:solidFill>
                <a:latin typeface="Times New Roman" charset="0"/>
                <a:ea typeface="Times New Roman" charset="0"/>
                <a:cs typeface="Times New Roman" charset="0"/>
              </a:rPr>
              <a:t>IEEE2017 talk </a:t>
            </a:r>
            <a:endParaRPr lang="en-GB" sz="1600" dirty="0">
              <a:solidFill>
                <a:schemeClr val="bg1">
                  <a:lumMod val="50000"/>
                </a:schemeClr>
              </a:solidFill>
              <a:latin typeface="Times New Roman" charset="0"/>
              <a:ea typeface="Times New Roman" charset="0"/>
              <a:cs typeface="Times New Roman" charset="0"/>
            </a:endParaRPr>
          </a:p>
        </p:txBody>
      </p:sp>
      <p:sp>
        <p:nvSpPr>
          <p:cNvPr id="14" name="TextBox 13"/>
          <p:cNvSpPr txBox="1"/>
          <p:nvPr/>
        </p:nvSpPr>
        <p:spPr>
          <a:xfrm>
            <a:off x="3671455" y="5211949"/>
            <a:ext cx="97334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mtClean="0">
                <a:solidFill>
                  <a:srgbClr val="FF0000"/>
                </a:solidFill>
                <a:latin typeface="Times New Roman" charset="0"/>
                <a:ea typeface="Times New Roman" charset="0"/>
                <a:cs typeface="Times New Roman" charset="0"/>
              </a:rPr>
              <a:t>100 </a:t>
            </a:r>
            <a:r>
              <a:rPr lang="en-GB" dirty="0" err="1" smtClean="0">
                <a:solidFill>
                  <a:srgbClr val="FF0000"/>
                </a:solidFill>
                <a:latin typeface="Times New Roman" charset="0"/>
                <a:ea typeface="Times New Roman" charset="0"/>
                <a:cs typeface="Times New Roman" charset="0"/>
              </a:rPr>
              <a:t>keV</a:t>
            </a:r>
            <a:endParaRPr lang="en-GB" dirty="0">
              <a:solidFill>
                <a:srgbClr val="FF0000"/>
              </a:solidFill>
              <a:latin typeface="Times New Roman" charset="0"/>
              <a:ea typeface="Times New Roman" charset="0"/>
              <a:cs typeface="Times New Roman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66414868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Characterisation: reflectometry</a:t>
            </a: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noProof="0" smtClean="0"/>
              <a:t>Francesco Messi, Lunds Universitet</a:t>
            </a:r>
            <a:endParaRPr lang="en-US" noProof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A9EF9EE-94CA-7D44-AD17-90B415DDEC56}" type="slidenum">
              <a:rPr lang="en-US" noProof="0" smtClean="0"/>
              <a:t>8</a:t>
            </a:fld>
            <a:endParaRPr lang="en-US" noProof="0"/>
          </a:p>
        </p:txBody>
      </p:sp>
      <p:sp>
        <p:nvSpPr>
          <p:cNvPr id="6" name="Date Placeholder 5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sv-SE" noProof="0" smtClean="0"/>
              <a:t>2018 IEEE Nuclear Science Symposium and Medical Imaging, Sydney, 14 November 2018</a:t>
            </a:r>
            <a:endParaRPr lang="en-US" noProof="0" smtClean="0"/>
          </a:p>
        </p:txBody>
      </p:sp>
      <p:sp>
        <p:nvSpPr>
          <p:cNvPr id="7" name="TextBox 6"/>
          <p:cNvSpPr txBox="1"/>
          <p:nvPr/>
        </p:nvSpPr>
        <p:spPr>
          <a:xfrm>
            <a:off x="304619" y="896046"/>
            <a:ext cx="2892780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2000" dirty="0" smtClean="0">
                <a:latin typeface="Times New Roman" charset="0"/>
                <a:ea typeface="Times New Roman" charset="0"/>
                <a:cs typeface="Times New Roman" charset="0"/>
              </a:rPr>
              <a:t>@CRISP, ISIS </a:t>
            </a:r>
            <a:r>
              <a:rPr lang="mr-IN" sz="2000" dirty="0" smtClean="0">
                <a:latin typeface="Times New Roman" charset="0"/>
                <a:ea typeface="Times New Roman" charset="0"/>
                <a:cs typeface="Times New Roman" charset="0"/>
              </a:rPr>
              <a:t>–</a:t>
            </a:r>
            <a:r>
              <a:rPr lang="en-GB" sz="2000" dirty="0" smtClean="0">
                <a:latin typeface="Times New Roman" charset="0"/>
                <a:ea typeface="Times New Roman" charset="0"/>
                <a:cs typeface="Times New Roman" charset="0"/>
              </a:rPr>
              <a:t> Oct 2017</a:t>
            </a:r>
            <a:endParaRPr lang="en-GB" sz="2000" dirty="0">
              <a:latin typeface="Times New Roman" charset="0"/>
              <a:ea typeface="Times New Roman" charset="0"/>
              <a:cs typeface="Times New Roman" charset="0"/>
            </a:endParaRPr>
          </a:p>
        </p:txBody>
      </p:sp>
      <p:pic>
        <p:nvPicPr>
          <p:cNvPr id="9" name="Picture 8">
            <a:extLst>
              <a:ext uri="{FF2B5EF4-FFF2-40B4-BE49-F238E27FC236}">
                <a16:creationId xmlns="" xmlns:a16="http://schemas.microsoft.com/office/drawing/2014/main" id="{EA0F30C0-8108-784D-B2D4-2D2C8554D8FD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9908" t="6185" r="9243" b="3057"/>
          <a:stretch/>
        </p:blipFill>
        <p:spPr>
          <a:xfrm>
            <a:off x="101572" y="3088944"/>
            <a:ext cx="4588431" cy="2628000"/>
          </a:xfrm>
          <a:prstGeom prst="rect">
            <a:avLst/>
          </a:prstGeom>
        </p:spPr>
      </p:pic>
      <p:sp>
        <p:nvSpPr>
          <p:cNvPr id="12" name="TextBox 11"/>
          <p:cNvSpPr txBox="1"/>
          <p:nvPr/>
        </p:nvSpPr>
        <p:spPr>
          <a:xfrm>
            <a:off x="578162" y="2221359"/>
            <a:ext cx="105028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GB" dirty="0" err="1" smtClean="0">
                <a:latin typeface="Times New Roman" charset="0"/>
                <a:ea typeface="Times New Roman" charset="0"/>
                <a:cs typeface="Times New Roman" charset="0"/>
              </a:rPr>
              <a:t>Ir</a:t>
            </a:r>
            <a:r>
              <a:rPr lang="en-GB" dirty="0" smtClean="0">
                <a:latin typeface="Times New Roman" charset="0"/>
                <a:ea typeface="Times New Roman" charset="0"/>
                <a:cs typeface="Times New Roman" charset="0"/>
              </a:rPr>
              <a:t> sample</a:t>
            </a:r>
          </a:p>
        </p:txBody>
      </p:sp>
      <p:sp>
        <p:nvSpPr>
          <p:cNvPr id="14" name="TextBox 13"/>
          <p:cNvSpPr txBox="1"/>
          <p:nvPr/>
        </p:nvSpPr>
        <p:spPr>
          <a:xfrm>
            <a:off x="8938892" y="1671273"/>
            <a:ext cx="2302875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GB" dirty="0" smtClean="0">
                <a:latin typeface="Times New Roman" charset="0"/>
                <a:ea typeface="Times New Roman" charset="0"/>
                <a:cs typeface="Times New Roman" charset="0"/>
              </a:rPr>
              <a:t>Fe/</a:t>
            </a:r>
            <a:r>
              <a:rPr lang="en-GB" dirty="0" err="1" smtClean="0">
                <a:latin typeface="Times New Roman" charset="0"/>
                <a:ea typeface="Times New Roman" charset="0"/>
                <a:cs typeface="Times New Roman" charset="0"/>
              </a:rPr>
              <a:t>Ir</a:t>
            </a:r>
            <a:r>
              <a:rPr lang="en-GB" dirty="0" smtClean="0">
                <a:latin typeface="Times New Roman" charset="0"/>
                <a:ea typeface="Times New Roman" charset="0"/>
                <a:cs typeface="Times New Roman" charset="0"/>
              </a:rPr>
              <a:t> supermirror</a:t>
            </a:r>
          </a:p>
          <a:p>
            <a:pPr algn="ctr"/>
            <a:r>
              <a:rPr lang="en-GB" dirty="0" smtClean="0">
                <a:latin typeface="Times New Roman" charset="0"/>
                <a:ea typeface="Times New Roman" charset="0"/>
                <a:cs typeface="Times New Roman" charset="0"/>
              </a:rPr>
              <a:t>Off-specular scattering</a:t>
            </a:r>
            <a:endParaRPr lang="en-GB" dirty="0">
              <a:latin typeface="Times New Roman" charset="0"/>
              <a:ea typeface="Times New Roman" charset="0"/>
              <a:cs typeface="Times New Roman" charset="0"/>
            </a:endParaRPr>
          </a:p>
        </p:txBody>
      </p:sp>
      <p:sp>
        <p:nvSpPr>
          <p:cNvPr id="15" name="TextBox 103"/>
          <p:cNvSpPr txBox="1"/>
          <p:nvPr/>
        </p:nvSpPr>
        <p:spPr>
          <a:xfrm>
            <a:off x="4911163" y="4481118"/>
            <a:ext cx="3649943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rgbClr val="FF0000"/>
                </a:solidFill>
                <a:latin typeface="Times New Roman" charset="0"/>
                <a:ea typeface="Times New Roman" charset="0"/>
                <a:cs typeface="Times New Roman" charset="0"/>
              </a:rPr>
              <a:t>COLLIMATED</a:t>
            </a:r>
            <a:r>
              <a:rPr lang="en-US" sz="1600" dirty="0">
                <a:latin typeface="Times New Roman" charset="0"/>
                <a:ea typeface="Times New Roman" charset="0"/>
                <a:cs typeface="Times New Roman" charset="0"/>
              </a:rPr>
              <a:t>: 120 min measurement</a:t>
            </a:r>
          </a:p>
          <a:p>
            <a:endParaRPr lang="en-US" sz="1600" dirty="0">
              <a:solidFill>
                <a:srgbClr val="00B0F0"/>
              </a:solidFill>
              <a:latin typeface="Times New Roman" charset="0"/>
              <a:ea typeface="Times New Roman" charset="0"/>
              <a:cs typeface="Times New Roman" charset="0"/>
            </a:endParaRPr>
          </a:p>
          <a:p>
            <a:r>
              <a:rPr lang="en-US" sz="1600" dirty="0">
                <a:solidFill>
                  <a:srgbClr val="00B0F0"/>
                </a:solidFill>
                <a:latin typeface="Times New Roman" charset="0"/>
                <a:ea typeface="Times New Roman" charset="0"/>
                <a:cs typeface="Times New Roman" charset="0"/>
              </a:rPr>
              <a:t>DIVERGENT</a:t>
            </a:r>
            <a:r>
              <a:rPr lang="en-US" sz="1600" dirty="0">
                <a:latin typeface="Times New Roman" charset="0"/>
                <a:ea typeface="Times New Roman" charset="0"/>
                <a:cs typeface="Times New Roman" charset="0"/>
              </a:rPr>
              <a:t>:    14 min </a:t>
            </a:r>
            <a:r>
              <a:rPr lang="en-US" sz="1600" dirty="0" smtClean="0">
                <a:latin typeface="Times New Roman" charset="0"/>
                <a:ea typeface="Times New Roman" charset="0"/>
                <a:cs typeface="Times New Roman" charset="0"/>
              </a:rPr>
              <a:t>measurement</a:t>
            </a:r>
          </a:p>
          <a:p>
            <a:r>
              <a:rPr lang="en-US" sz="1600" dirty="0">
                <a:latin typeface="Times New Roman" charset="0"/>
                <a:ea typeface="Times New Roman" charset="0"/>
                <a:cs typeface="Times New Roman" charset="0"/>
              </a:rPr>
              <a:t>	</a:t>
            </a:r>
            <a:r>
              <a:rPr lang="en-US" sz="1600" dirty="0" smtClean="0">
                <a:latin typeface="Times New Roman" charset="0"/>
                <a:ea typeface="Times New Roman" charset="0"/>
                <a:cs typeface="Times New Roman" charset="0"/>
              </a:rPr>
              <a:t>    q-dynamic range ~5 </a:t>
            </a:r>
            <a:r>
              <a:rPr lang="en-US" sz="1600" dirty="0" err="1" smtClean="0">
                <a:latin typeface="Times New Roman" charset="0"/>
                <a:ea typeface="Times New Roman" charset="0"/>
                <a:cs typeface="Times New Roman" charset="0"/>
              </a:rPr>
              <a:t>OfM</a:t>
            </a:r>
            <a:endParaRPr lang="en-US" sz="1600" dirty="0">
              <a:latin typeface="Times New Roman" charset="0"/>
              <a:ea typeface="Times New Roman" charset="0"/>
              <a:cs typeface="Times New Roman" charset="0"/>
            </a:endParaRPr>
          </a:p>
        </p:txBody>
      </p:sp>
      <p:grpSp>
        <p:nvGrpSpPr>
          <p:cNvPr id="37" name="Group 36"/>
          <p:cNvGrpSpPr/>
          <p:nvPr/>
        </p:nvGrpSpPr>
        <p:grpSpPr>
          <a:xfrm>
            <a:off x="4489655" y="1202244"/>
            <a:ext cx="3866901" cy="3205011"/>
            <a:chOff x="4621730" y="2519822"/>
            <a:chExt cx="3866901" cy="3205011"/>
          </a:xfrm>
        </p:grpSpPr>
        <p:pic>
          <p:nvPicPr>
            <p:cNvPr id="16" name="Picture 15"/>
            <p:cNvPicPr>
              <a:picLocks noChangeAspect="1"/>
            </p:cNvPicPr>
            <p:nvPr/>
          </p:nvPicPr>
          <p:blipFill rotWithShape="1">
            <a:blip r:embed="rId3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 l="5308" t="7672" r="7594" b="38"/>
            <a:stretch/>
          </p:blipFill>
          <p:spPr>
            <a:xfrm>
              <a:off x="4621730" y="2519822"/>
              <a:ext cx="3866901" cy="3205011"/>
            </a:xfrm>
            <a:prstGeom prst="rect">
              <a:avLst/>
            </a:prstGeom>
          </p:spPr>
        </p:pic>
        <p:sp>
          <p:nvSpPr>
            <p:cNvPr id="17" name="Rectangle 16"/>
            <p:cNvSpPr/>
            <p:nvPr/>
          </p:nvSpPr>
          <p:spPr>
            <a:xfrm>
              <a:off x="5094693" y="4810238"/>
              <a:ext cx="1210588" cy="307777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US" sz="1400" dirty="0">
                  <a:solidFill>
                    <a:srgbClr val="00B0F0"/>
                  </a:solidFill>
                  <a:latin typeface="Times New Roman" charset="0"/>
                  <a:ea typeface="Times New Roman" charset="0"/>
                  <a:cs typeface="Times New Roman" charset="0"/>
                </a:rPr>
                <a:t>DIVERGENT</a:t>
              </a:r>
              <a:endParaRPr lang="en-US" sz="1400" dirty="0">
                <a:latin typeface="Times New Roman" charset="0"/>
                <a:ea typeface="Times New Roman" charset="0"/>
                <a:cs typeface="Times New Roman" charset="0"/>
              </a:endParaRPr>
            </a:p>
          </p:txBody>
        </p:sp>
        <p:sp>
          <p:nvSpPr>
            <p:cNvPr id="18" name="Rectangle 17"/>
            <p:cNvSpPr/>
            <p:nvPr/>
          </p:nvSpPr>
          <p:spPr>
            <a:xfrm>
              <a:off x="5537909" y="3139345"/>
              <a:ext cx="1330301" cy="307777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US" sz="1400" dirty="0">
                  <a:solidFill>
                    <a:srgbClr val="FF0000"/>
                  </a:solidFill>
                  <a:latin typeface="Times New Roman" charset="0"/>
                  <a:ea typeface="Times New Roman" charset="0"/>
                  <a:cs typeface="Times New Roman" charset="0"/>
                </a:rPr>
                <a:t>COLLIMATED</a:t>
              </a:r>
              <a:endParaRPr lang="en-US" sz="1400" dirty="0">
                <a:latin typeface="Times New Roman" charset="0"/>
                <a:ea typeface="Times New Roman" charset="0"/>
                <a:cs typeface="Times New Roman" charset="0"/>
              </a:endParaRPr>
            </a:p>
          </p:txBody>
        </p:sp>
      </p:grpSp>
      <p:pic>
        <p:nvPicPr>
          <p:cNvPr id="11" name="Picture 10">
            <a:extLst>
              <a:ext uri="{FF2B5EF4-FFF2-40B4-BE49-F238E27FC236}">
                <a16:creationId xmlns="" xmlns:a16="http://schemas.microsoft.com/office/drawing/2014/main" id="{93929ED3-202E-E642-BE01-D24536049D74}"/>
              </a:ext>
            </a:extLst>
          </p:cNvPr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3200" t="7751" r="8083" b="3620"/>
          <a:stretch/>
        </p:blipFill>
        <p:spPr>
          <a:xfrm>
            <a:off x="8226083" y="2590691"/>
            <a:ext cx="3728494" cy="2913580"/>
          </a:xfrm>
          <a:prstGeom prst="rect">
            <a:avLst/>
          </a:prstGeom>
        </p:spPr>
      </p:pic>
      <p:pic>
        <p:nvPicPr>
          <p:cNvPr id="24" name="Picture 23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637353" y="1924267"/>
            <a:ext cx="2163579" cy="2123214"/>
          </a:xfrm>
          <a:prstGeom prst="rect">
            <a:avLst/>
          </a:prstGeom>
        </p:spPr>
      </p:pic>
      <p:sp>
        <p:nvSpPr>
          <p:cNvPr id="25" name="Rettangolo 47"/>
          <p:cNvSpPr/>
          <p:nvPr/>
        </p:nvSpPr>
        <p:spPr>
          <a:xfrm>
            <a:off x="2600361" y="2374892"/>
            <a:ext cx="2400016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400" dirty="0">
                <a:solidFill>
                  <a:srgbClr val="FF0000"/>
                </a:solidFill>
                <a:latin typeface="Times New Roman" charset="0"/>
                <a:ea typeface="Times New Roman" charset="0"/>
                <a:cs typeface="Times New Roman" charset="0"/>
              </a:rPr>
              <a:t>0.5mm </a:t>
            </a:r>
            <a:r>
              <a:rPr lang="it-IT" sz="1400" dirty="0" err="1">
                <a:solidFill>
                  <a:srgbClr val="FF0000"/>
                </a:solidFill>
                <a:latin typeface="Times New Roman" charset="0"/>
                <a:ea typeface="Times New Roman" charset="0"/>
                <a:cs typeface="Times New Roman" charset="0"/>
              </a:rPr>
              <a:t>resolution</a:t>
            </a:r>
            <a:r>
              <a:rPr lang="it-IT" sz="1400" dirty="0">
                <a:solidFill>
                  <a:srgbClr val="FF0000"/>
                </a:solidFill>
                <a:latin typeface="Times New Roman" charset="0"/>
                <a:ea typeface="Times New Roman" charset="0"/>
                <a:cs typeface="Times New Roman" charset="0"/>
              </a:rPr>
              <a:t> MB detector</a:t>
            </a:r>
          </a:p>
        </p:txBody>
      </p:sp>
      <p:sp>
        <p:nvSpPr>
          <p:cNvPr id="26" name="Rettangolo 47"/>
          <p:cNvSpPr/>
          <p:nvPr/>
        </p:nvSpPr>
        <p:spPr>
          <a:xfrm>
            <a:off x="2634830" y="1994439"/>
            <a:ext cx="1939954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400" dirty="0">
                <a:solidFill>
                  <a:srgbClr val="0F3BCD"/>
                </a:solidFill>
                <a:latin typeface="Times New Roman" charset="0"/>
                <a:ea typeface="Times New Roman" charset="0"/>
                <a:cs typeface="Times New Roman" charset="0"/>
              </a:rPr>
              <a:t>2mm </a:t>
            </a:r>
            <a:r>
              <a:rPr lang="it-IT" sz="1400" dirty="0" err="1">
                <a:solidFill>
                  <a:srgbClr val="0F3BCD"/>
                </a:solidFill>
                <a:latin typeface="Times New Roman" charset="0"/>
                <a:ea typeface="Times New Roman" charset="0"/>
                <a:cs typeface="Times New Roman" charset="0"/>
              </a:rPr>
              <a:t>resolution</a:t>
            </a:r>
            <a:r>
              <a:rPr lang="it-IT" sz="1400" dirty="0">
                <a:solidFill>
                  <a:srgbClr val="0F3BCD"/>
                </a:solidFill>
                <a:latin typeface="Times New Roman" charset="0"/>
                <a:ea typeface="Times New Roman" charset="0"/>
                <a:cs typeface="Times New Roman" charset="0"/>
              </a:rPr>
              <a:t> detector</a:t>
            </a:r>
          </a:p>
        </p:txBody>
      </p:sp>
      <p:sp>
        <p:nvSpPr>
          <p:cNvPr id="27" name="Rettangolo 47"/>
          <p:cNvSpPr/>
          <p:nvPr/>
        </p:nvSpPr>
        <p:spPr>
          <a:xfrm>
            <a:off x="2643495" y="1625557"/>
            <a:ext cx="2045752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400" dirty="0" err="1">
                <a:solidFill>
                  <a:srgbClr val="5CDA38"/>
                </a:solidFill>
                <a:latin typeface="Times New Roman" charset="0"/>
                <a:ea typeface="Times New Roman" charset="0"/>
                <a:cs typeface="Times New Roman" charset="0"/>
              </a:rPr>
              <a:t>conventional</a:t>
            </a:r>
            <a:r>
              <a:rPr lang="it-IT" sz="1400" dirty="0">
                <a:solidFill>
                  <a:srgbClr val="5CDA38"/>
                </a:solidFill>
                <a:latin typeface="Times New Roman" charset="0"/>
                <a:ea typeface="Times New Roman" charset="0"/>
                <a:cs typeface="Times New Roman" charset="0"/>
              </a:rPr>
              <a:t> 0D detector </a:t>
            </a:r>
          </a:p>
        </p:txBody>
      </p:sp>
      <p:sp>
        <p:nvSpPr>
          <p:cNvPr id="28" name="Oval 27"/>
          <p:cNvSpPr/>
          <p:nvPr/>
        </p:nvSpPr>
        <p:spPr>
          <a:xfrm>
            <a:off x="926282" y="3624143"/>
            <a:ext cx="798361" cy="885762"/>
          </a:xfrm>
          <a:prstGeom prst="ellipse">
            <a:avLst/>
          </a:prstGeom>
          <a:noFill/>
          <a:ln w="12700"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30" name="Straight Connector 29"/>
          <p:cNvCxnSpPr>
            <a:stCxn id="28" idx="1"/>
          </p:cNvCxnSpPr>
          <p:nvPr/>
        </p:nvCxnSpPr>
        <p:spPr>
          <a:xfrm flipV="1">
            <a:off x="1043199" y="2613335"/>
            <a:ext cx="731808" cy="1140525"/>
          </a:xfrm>
          <a:prstGeom prst="line">
            <a:avLst/>
          </a:prstGeom>
          <a:ln w="127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2" name="Straight Connector 31"/>
          <p:cNvCxnSpPr/>
          <p:nvPr/>
        </p:nvCxnSpPr>
        <p:spPr>
          <a:xfrm flipV="1">
            <a:off x="1496867" y="3984666"/>
            <a:ext cx="1462233" cy="490592"/>
          </a:xfrm>
          <a:prstGeom prst="line">
            <a:avLst/>
          </a:prstGeom>
          <a:ln w="127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" name="TextBox 7"/>
          <p:cNvSpPr txBox="1"/>
          <p:nvPr/>
        </p:nvSpPr>
        <p:spPr>
          <a:xfrm>
            <a:off x="43429" y="5601693"/>
            <a:ext cx="12148571" cy="104644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400" dirty="0" smtClean="0">
                <a:solidFill>
                  <a:schemeClr val="bg1">
                    <a:lumMod val="50000"/>
                  </a:schemeClr>
                </a:solidFill>
                <a:latin typeface="Times New Roman" charset="0"/>
                <a:ea typeface="Times New Roman" charset="0"/>
                <a:cs typeface="Times New Roman" charset="0"/>
              </a:rPr>
              <a:t>F. </a:t>
            </a:r>
            <a:r>
              <a:rPr lang="en-GB" sz="1400" dirty="0" err="1" smtClean="0">
                <a:solidFill>
                  <a:schemeClr val="bg1">
                    <a:lumMod val="50000"/>
                  </a:schemeClr>
                </a:solidFill>
                <a:latin typeface="Times New Roman" charset="0"/>
                <a:ea typeface="Times New Roman" charset="0"/>
                <a:cs typeface="Times New Roman" charset="0"/>
              </a:rPr>
              <a:t>Piscitelli</a:t>
            </a:r>
            <a:r>
              <a:rPr lang="en-GB" sz="1400" dirty="0" smtClean="0">
                <a:solidFill>
                  <a:schemeClr val="bg1">
                    <a:lumMod val="50000"/>
                  </a:schemeClr>
                </a:solidFill>
                <a:latin typeface="Times New Roman" charset="0"/>
                <a:ea typeface="Times New Roman" charset="0"/>
                <a:cs typeface="Times New Roman" charset="0"/>
              </a:rPr>
              <a:t>, F. Messi et al</a:t>
            </a:r>
            <a:r>
              <a:rPr lang="en-GB" sz="1400" dirty="0">
                <a:solidFill>
                  <a:schemeClr val="bg1">
                    <a:lumMod val="50000"/>
                  </a:schemeClr>
                </a:solidFill>
                <a:latin typeface="Times New Roman" charset="0"/>
                <a:ea typeface="Times New Roman" charset="0"/>
                <a:cs typeface="Times New Roman" charset="0"/>
              </a:rPr>
              <a:t>, “Characterization of the Multi-Blade 10B-based detector at the CRISP reflectometer at ISIS for neutron reflectometry at ESS” </a:t>
            </a:r>
            <a:r>
              <a:rPr lang="en-GB" sz="1400" dirty="0" smtClean="0">
                <a:solidFill>
                  <a:schemeClr val="bg1">
                    <a:lumMod val="50000"/>
                  </a:schemeClr>
                </a:solidFill>
                <a:latin typeface="Times New Roman" charset="0"/>
                <a:ea typeface="Times New Roman" charset="0"/>
                <a:cs typeface="Times New Roman" charset="0"/>
              </a:rPr>
              <a:t>JINST (2018)</a:t>
            </a:r>
          </a:p>
          <a:p>
            <a:r>
              <a:rPr lang="en-GB" sz="1600" dirty="0" smtClean="0">
                <a:solidFill>
                  <a:schemeClr val="bg1">
                    <a:lumMod val="50000"/>
                  </a:schemeClr>
                </a:solidFill>
                <a:latin typeface="Times New Roman" charset="0"/>
                <a:ea typeface="Times New Roman" charset="0"/>
                <a:cs typeface="Times New Roman" charset="0"/>
              </a:rPr>
              <a:t>G. Mauri, F. Messi et al</a:t>
            </a:r>
            <a:r>
              <a:rPr lang="en-GB" sz="1600" dirty="0">
                <a:solidFill>
                  <a:schemeClr val="bg1">
                    <a:lumMod val="50000"/>
                  </a:schemeClr>
                </a:solidFill>
                <a:latin typeface="Times New Roman" charset="0"/>
                <a:ea typeface="Times New Roman" charset="0"/>
                <a:cs typeface="Times New Roman" charset="0"/>
              </a:rPr>
              <a:t>, “Neutron reflectometry with the Multi-Blade 10B-based detector” </a:t>
            </a:r>
            <a:r>
              <a:rPr lang="en-GB" sz="1600" dirty="0" smtClean="0">
                <a:solidFill>
                  <a:schemeClr val="bg1">
                    <a:lumMod val="50000"/>
                  </a:schemeClr>
                </a:solidFill>
                <a:latin typeface="Times New Roman" charset="0"/>
                <a:ea typeface="Times New Roman" charset="0"/>
                <a:cs typeface="Times New Roman" charset="0"/>
              </a:rPr>
              <a:t>PRS (2018)</a:t>
            </a:r>
          </a:p>
          <a:p>
            <a:r>
              <a:rPr lang="en-GB" sz="1600" dirty="0" smtClean="0">
                <a:solidFill>
                  <a:schemeClr val="bg1">
                    <a:lumMod val="50000"/>
                  </a:schemeClr>
                </a:solidFill>
                <a:latin typeface="Times New Roman" charset="0"/>
                <a:ea typeface="Times New Roman" charset="0"/>
                <a:cs typeface="Times New Roman" charset="0"/>
              </a:rPr>
              <a:t>T. </a:t>
            </a:r>
            <a:r>
              <a:rPr lang="en-GB" sz="1600" dirty="0" err="1" smtClean="0">
                <a:solidFill>
                  <a:schemeClr val="bg1">
                    <a:lumMod val="50000"/>
                  </a:schemeClr>
                </a:solidFill>
                <a:latin typeface="Times New Roman" charset="0"/>
                <a:ea typeface="Times New Roman" charset="0"/>
                <a:cs typeface="Times New Roman" charset="0"/>
              </a:rPr>
              <a:t>Ilves</a:t>
            </a:r>
            <a:r>
              <a:rPr lang="en-GB" sz="1600" dirty="0" smtClean="0">
                <a:solidFill>
                  <a:schemeClr val="bg1">
                    <a:lumMod val="50000"/>
                  </a:schemeClr>
                </a:solidFill>
                <a:latin typeface="Times New Roman" charset="0"/>
                <a:ea typeface="Times New Roman" charset="0"/>
                <a:cs typeface="Times New Roman" charset="0"/>
              </a:rPr>
              <a:t>, Master thesis</a:t>
            </a:r>
            <a:r>
              <a:rPr lang="en-GB" sz="1600" dirty="0">
                <a:solidFill>
                  <a:schemeClr val="bg1">
                    <a:lumMod val="50000"/>
                  </a:schemeClr>
                </a:solidFill>
                <a:latin typeface="Times New Roman" charset="0"/>
                <a:ea typeface="Times New Roman" charset="0"/>
                <a:cs typeface="Times New Roman" charset="0"/>
              </a:rPr>
              <a:t>, </a:t>
            </a:r>
            <a:r>
              <a:rPr lang="en-GB" sz="1600" dirty="0" smtClean="0">
                <a:solidFill>
                  <a:schemeClr val="bg1">
                    <a:lumMod val="50000"/>
                  </a:schemeClr>
                </a:solidFill>
                <a:latin typeface="Times New Roman" charset="0"/>
                <a:ea typeface="Times New Roman" charset="0"/>
                <a:cs typeface="Times New Roman" charset="0"/>
              </a:rPr>
              <a:t>“2D Imaging </a:t>
            </a:r>
            <a:r>
              <a:rPr lang="en-GB" sz="1600" dirty="0">
                <a:solidFill>
                  <a:schemeClr val="bg1">
                    <a:lumMod val="50000"/>
                  </a:schemeClr>
                </a:solidFill>
                <a:latin typeface="Times New Roman" charset="0"/>
                <a:ea typeface="Times New Roman" charset="0"/>
                <a:cs typeface="Times New Roman" charset="0"/>
              </a:rPr>
              <a:t>with 10B-Based Multi-Blade Neutron </a:t>
            </a:r>
            <a:r>
              <a:rPr lang="en-GB" sz="1600" dirty="0" smtClean="0">
                <a:solidFill>
                  <a:schemeClr val="bg1">
                    <a:lumMod val="50000"/>
                  </a:schemeClr>
                </a:solidFill>
                <a:latin typeface="Times New Roman" charset="0"/>
                <a:ea typeface="Times New Roman" charset="0"/>
                <a:cs typeface="Times New Roman" charset="0"/>
              </a:rPr>
              <a:t>Detector”, Lund University (2018)</a:t>
            </a:r>
          </a:p>
          <a:p>
            <a:r>
              <a:rPr lang="en-GB" sz="1600" dirty="0" smtClean="0">
                <a:solidFill>
                  <a:schemeClr val="bg1">
                    <a:lumMod val="50000"/>
                  </a:schemeClr>
                </a:solidFill>
                <a:latin typeface="Times New Roman" charset="0"/>
                <a:ea typeface="Times New Roman" charset="0"/>
                <a:cs typeface="Times New Roman" charset="0"/>
              </a:rPr>
              <a:t>A. </a:t>
            </a:r>
            <a:r>
              <a:rPr lang="en-GB" sz="1600" dirty="0" err="1" smtClean="0">
                <a:solidFill>
                  <a:schemeClr val="bg1">
                    <a:lumMod val="50000"/>
                  </a:schemeClr>
                </a:solidFill>
                <a:latin typeface="Times New Roman" charset="0"/>
                <a:ea typeface="Times New Roman" charset="0"/>
                <a:cs typeface="Times New Roman" charset="0"/>
              </a:rPr>
              <a:t>Backis</a:t>
            </a:r>
            <a:r>
              <a:rPr lang="en-GB" sz="1600" dirty="0" smtClean="0">
                <a:solidFill>
                  <a:schemeClr val="bg1">
                    <a:lumMod val="50000"/>
                  </a:schemeClr>
                </a:solidFill>
                <a:latin typeface="Times New Roman" charset="0"/>
                <a:ea typeface="Times New Roman" charset="0"/>
                <a:cs typeface="Times New Roman" charset="0"/>
              </a:rPr>
              <a:t> Master thesis</a:t>
            </a:r>
            <a:r>
              <a:rPr lang="en-GB" sz="1600" dirty="0">
                <a:solidFill>
                  <a:schemeClr val="bg1">
                    <a:lumMod val="50000"/>
                  </a:schemeClr>
                </a:solidFill>
                <a:latin typeface="Times New Roman" charset="0"/>
                <a:ea typeface="Times New Roman" charset="0"/>
                <a:cs typeface="Times New Roman" charset="0"/>
              </a:rPr>
              <a:t>, “ </a:t>
            </a:r>
            <a:r>
              <a:rPr lang="en-GB" sz="1600" dirty="0" smtClean="0">
                <a:solidFill>
                  <a:schemeClr val="bg1">
                    <a:lumMod val="50000"/>
                  </a:schemeClr>
                </a:solidFill>
                <a:latin typeface="Times New Roman" charset="0"/>
                <a:ea typeface="Times New Roman" charset="0"/>
                <a:cs typeface="Times New Roman" charset="0"/>
              </a:rPr>
              <a:t>Neutron </a:t>
            </a:r>
            <a:r>
              <a:rPr lang="en-GB" sz="1600" dirty="0">
                <a:solidFill>
                  <a:schemeClr val="bg1">
                    <a:lumMod val="50000"/>
                  </a:schemeClr>
                </a:solidFill>
                <a:latin typeface="Times New Roman" charset="0"/>
                <a:ea typeface="Times New Roman" charset="0"/>
                <a:cs typeface="Times New Roman" charset="0"/>
              </a:rPr>
              <a:t>Reflectometry performed on an Iridium Sample using the Multi-Blade </a:t>
            </a:r>
            <a:r>
              <a:rPr lang="en-GB" sz="1600" dirty="0" smtClean="0">
                <a:solidFill>
                  <a:schemeClr val="bg1">
                    <a:lumMod val="50000"/>
                  </a:schemeClr>
                </a:solidFill>
                <a:latin typeface="Times New Roman" charset="0"/>
                <a:ea typeface="Times New Roman" charset="0"/>
                <a:cs typeface="Times New Roman" charset="0"/>
              </a:rPr>
              <a:t>Detector</a:t>
            </a:r>
            <a:r>
              <a:rPr lang="en-GB" sz="1600" dirty="0">
                <a:solidFill>
                  <a:schemeClr val="bg1">
                    <a:lumMod val="50000"/>
                  </a:schemeClr>
                </a:solidFill>
                <a:latin typeface="Times New Roman" charset="0"/>
                <a:ea typeface="Times New Roman" charset="0"/>
                <a:cs typeface="Times New Roman" charset="0"/>
              </a:rPr>
              <a:t> </a:t>
            </a:r>
            <a:r>
              <a:rPr lang="en-GB" sz="1600" dirty="0" smtClean="0">
                <a:solidFill>
                  <a:schemeClr val="bg1">
                    <a:lumMod val="50000"/>
                  </a:schemeClr>
                </a:solidFill>
                <a:latin typeface="Times New Roman" charset="0"/>
                <a:ea typeface="Times New Roman" charset="0"/>
                <a:cs typeface="Times New Roman" charset="0"/>
              </a:rPr>
              <a:t>” Lund University (2018)</a:t>
            </a:r>
            <a:endParaRPr lang="en-GB" sz="1600" dirty="0">
              <a:solidFill>
                <a:schemeClr val="bg1">
                  <a:lumMod val="50000"/>
                </a:schemeClr>
              </a:solidFill>
              <a:latin typeface="Times New Roman" charset="0"/>
              <a:ea typeface="Times New Roman" charset="0"/>
              <a:cs typeface="Times New Roman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9170558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/>
      <p:bldP spid="14" grpId="0"/>
      <p:bldP spid="15" grpId="0"/>
      <p:bldP spid="25" grpId="0"/>
      <p:bldP spid="26" grpId="0"/>
      <p:bldP spid="27" grpId="0"/>
      <p:bldP spid="28" grpId="0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Characterisation: count-rate &amp; uniformity</a:t>
            </a: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noProof="0" smtClean="0"/>
              <a:t>Francesco Messi, Lunds Universitet</a:t>
            </a:r>
            <a:endParaRPr lang="en-US" noProof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A9EF9EE-94CA-7D44-AD17-90B415DDEC56}" type="slidenum">
              <a:rPr lang="en-US" noProof="0" smtClean="0"/>
              <a:t>9</a:t>
            </a:fld>
            <a:endParaRPr lang="en-US" noProof="0"/>
          </a:p>
        </p:txBody>
      </p:sp>
      <p:sp>
        <p:nvSpPr>
          <p:cNvPr id="6" name="Date Placeholder 5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sv-SE" noProof="0" smtClean="0"/>
              <a:t>2018 IEEE Nuclear Science Symposium and Medical Imaging, Sydney, 14 November 2018</a:t>
            </a:r>
            <a:endParaRPr lang="en-US" noProof="0" smtClean="0"/>
          </a:p>
        </p:txBody>
      </p:sp>
      <p:sp>
        <p:nvSpPr>
          <p:cNvPr id="7" name="TextBox 6"/>
          <p:cNvSpPr txBox="1"/>
          <p:nvPr/>
        </p:nvSpPr>
        <p:spPr>
          <a:xfrm>
            <a:off x="304619" y="896046"/>
            <a:ext cx="3377848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2000" dirty="0" smtClean="0">
                <a:latin typeface="Times New Roman" charset="0"/>
                <a:ea typeface="Times New Roman" charset="0"/>
                <a:cs typeface="Times New Roman" charset="0"/>
              </a:rPr>
              <a:t>@AMOR, PSI </a:t>
            </a:r>
            <a:r>
              <a:rPr lang="mr-IN" sz="2000" dirty="0" smtClean="0">
                <a:latin typeface="Times New Roman" charset="0"/>
                <a:ea typeface="Times New Roman" charset="0"/>
                <a:cs typeface="Times New Roman" charset="0"/>
              </a:rPr>
              <a:t>–</a:t>
            </a:r>
            <a:r>
              <a:rPr lang="en-GB" sz="2000" dirty="0" smtClean="0">
                <a:latin typeface="Times New Roman" charset="0"/>
                <a:ea typeface="Times New Roman" charset="0"/>
                <a:cs typeface="Times New Roman" charset="0"/>
              </a:rPr>
              <a:t> on-going now</a:t>
            </a:r>
            <a:endParaRPr lang="en-GB" sz="2000" dirty="0">
              <a:latin typeface="Times New Roman" charset="0"/>
              <a:ea typeface="Times New Roman" charset="0"/>
              <a:cs typeface="Times New Roman" charset="0"/>
            </a:endParaRPr>
          </a:p>
        </p:txBody>
      </p:sp>
      <p:grpSp>
        <p:nvGrpSpPr>
          <p:cNvPr id="8" name="Group 7"/>
          <p:cNvGrpSpPr/>
          <p:nvPr/>
        </p:nvGrpSpPr>
        <p:grpSpPr>
          <a:xfrm>
            <a:off x="6816467" y="2896480"/>
            <a:ext cx="4453863" cy="2518662"/>
            <a:chOff x="8053597" y="3824327"/>
            <a:chExt cx="4453863" cy="2518662"/>
          </a:xfrm>
        </p:grpSpPr>
        <p:sp>
          <p:nvSpPr>
            <p:cNvPr id="9" name="Rectangle 83"/>
            <p:cNvSpPr>
              <a:spLocks noChangeArrowheads="1"/>
            </p:cNvSpPr>
            <p:nvPr/>
          </p:nvSpPr>
          <p:spPr bwMode="auto">
            <a:xfrm>
              <a:off x="11344836" y="4477103"/>
              <a:ext cx="1142423" cy="33855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square">
              <a:spAutoFit/>
            </a:bodyPr>
            <a:lstStyle/>
            <a:p>
              <a:r>
                <a:rPr lang="en-US" sz="1600" dirty="0">
                  <a:latin typeface="Avenir Book"/>
                  <a:cs typeface="Avenir Book"/>
                </a:rPr>
                <a:t>shadow</a:t>
              </a:r>
            </a:p>
          </p:txBody>
        </p:sp>
        <p:grpSp>
          <p:nvGrpSpPr>
            <p:cNvPr id="10" name="Group 9"/>
            <p:cNvGrpSpPr/>
            <p:nvPr/>
          </p:nvGrpSpPr>
          <p:grpSpPr>
            <a:xfrm rot="20392131">
              <a:off x="10491870" y="3824327"/>
              <a:ext cx="1642278" cy="243921"/>
              <a:chOff x="2850515" y="2977176"/>
              <a:chExt cx="2730765" cy="451824"/>
            </a:xfrm>
          </p:grpSpPr>
          <p:sp>
            <p:nvSpPr>
              <p:cNvPr id="144" name="Rectangle 143"/>
              <p:cNvSpPr/>
              <p:nvPr/>
            </p:nvSpPr>
            <p:spPr>
              <a:xfrm>
                <a:off x="2863849" y="3135722"/>
                <a:ext cx="2717430" cy="74204"/>
              </a:xfrm>
              <a:prstGeom prst="rect">
                <a:avLst/>
              </a:prstGeom>
              <a:solidFill>
                <a:schemeClr val="tx1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45" name="Rectangle 144"/>
              <p:cNvSpPr/>
              <p:nvPr/>
            </p:nvSpPr>
            <p:spPr>
              <a:xfrm>
                <a:off x="3461897" y="3188456"/>
                <a:ext cx="2119383" cy="232494"/>
              </a:xfrm>
              <a:prstGeom prst="rect">
                <a:avLst/>
              </a:prstGeom>
              <a:solidFill>
                <a:schemeClr val="tx1">
                  <a:lumMod val="65000"/>
                  <a:lumOff val="35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46" name="Oval 145"/>
              <p:cNvSpPr/>
              <p:nvPr/>
            </p:nvSpPr>
            <p:spPr>
              <a:xfrm>
                <a:off x="2850515" y="297989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47" name="Oval 146"/>
              <p:cNvSpPr/>
              <p:nvPr/>
            </p:nvSpPr>
            <p:spPr>
              <a:xfrm>
                <a:off x="2927696" y="2979843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48" name="Oval 147"/>
              <p:cNvSpPr/>
              <p:nvPr/>
            </p:nvSpPr>
            <p:spPr>
              <a:xfrm>
                <a:off x="3003896" y="297978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49" name="Right Triangle 148"/>
              <p:cNvSpPr/>
              <p:nvPr/>
            </p:nvSpPr>
            <p:spPr>
              <a:xfrm rot="10800000">
                <a:off x="2857500" y="3188455"/>
                <a:ext cx="647696" cy="232494"/>
              </a:xfrm>
              <a:prstGeom prst="rtTriangle">
                <a:avLst/>
              </a:prstGeom>
              <a:solidFill>
                <a:schemeClr val="tx1">
                  <a:lumMod val="65000"/>
                  <a:lumOff val="35000"/>
                </a:schemeClr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50" name="Freeform 149"/>
              <p:cNvSpPr/>
              <p:nvPr/>
            </p:nvSpPr>
            <p:spPr>
              <a:xfrm>
                <a:off x="2863850" y="3200400"/>
                <a:ext cx="2717430" cy="228600"/>
              </a:xfrm>
              <a:custGeom>
                <a:avLst/>
                <a:gdLst>
                  <a:gd name="connsiteX0" fmla="*/ 0 w 2714625"/>
                  <a:gd name="connsiteY0" fmla="*/ 0 h 228600"/>
                  <a:gd name="connsiteX1" fmla="*/ 638175 w 2714625"/>
                  <a:gd name="connsiteY1" fmla="*/ 228600 h 228600"/>
                  <a:gd name="connsiteX2" fmla="*/ 2714625 w 2714625"/>
                  <a:gd name="connsiteY2" fmla="*/ 225425 h 228600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</a:cxnLst>
                <a:rect l="l" t="t" r="r" b="b"/>
                <a:pathLst>
                  <a:path w="2714625" h="228600">
                    <a:moveTo>
                      <a:pt x="0" y="0"/>
                    </a:moveTo>
                    <a:lnTo>
                      <a:pt x="638175" y="228600"/>
                    </a:lnTo>
                    <a:lnTo>
                      <a:pt x="2714625" y="225425"/>
                    </a:lnTo>
                  </a:path>
                </a:pathLst>
              </a:custGeom>
              <a:ln w="38100">
                <a:solidFill>
                  <a:srgbClr val="000090"/>
                </a:solidFill>
              </a:ln>
              <a:effectLst/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51" name="Oval 150"/>
              <p:cNvSpPr/>
              <p:nvPr/>
            </p:nvSpPr>
            <p:spPr>
              <a:xfrm>
                <a:off x="3079805" y="298019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52" name="Oval 151"/>
              <p:cNvSpPr/>
              <p:nvPr/>
            </p:nvSpPr>
            <p:spPr>
              <a:xfrm>
                <a:off x="3156986" y="298014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53" name="Oval 152"/>
              <p:cNvSpPr/>
              <p:nvPr/>
            </p:nvSpPr>
            <p:spPr>
              <a:xfrm>
                <a:off x="3233186" y="298008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54" name="Oval 153"/>
              <p:cNvSpPr/>
              <p:nvPr/>
            </p:nvSpPr>
            <p:spPr>
              <a:xfrm>
                <a:off x="3308516" y="298221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55" name="Oval 154"/>
              <p:cNvSpPr/>
              <p:nvPr/>
            </p:nvSpPr>
            <p:spPr>
              <a:xfrm>
                <a:off x="3385697" y="298215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56" name="Oval 155"/>
              <p:cNvSpPr/>
              <p:nvPr/>
            </p:nvSpPr>
            <p:spPr>
              <a:xfrm>
                <a:off x="3461897" y="298210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57" name="Oval 156"/>
              <p:cNvSpPr/>
              <p:nvPr/>
            </p:nvSpPr>
            <p:spPr>
              <a:xfrm>
                <a:off x="3537806" y="298251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58" name="Oval 157"/>
              <p:cNvSpPr/>
              <p:nvPr/>
            </p:nvSpPr>
            <p:spPr>
              <a:xfrm>
                <a:off x="3614987" y="298245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59" name="Oval 158"/>
              <p:cNvSpPr/>
              <p:nvPr/>
            </p:nvSpPr>
            <p:spPr>
              <a:xfrm>
                <a:off x="3691187" y="298240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60" name="Oval 159"/>
              <p:cNvSpPr/>
              <p:nvPr/>
            </p:nvSpPr>
            <p:spPr>
              <a:xfrm>
                <a:off x="3764143" y="297728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61" name="Oval 160"/>
              <p:cNvSpPr/>
              <p:nvPr/>
            </p:nvSpPr>
            <p:spPr>
              <a:xfrm>
                <a:off x="3841324" y="297723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62" name="Oval 161"/>
              <p:cNvSpPr/>
              <p:nvPr/>
            </p:nvSpPr>
            <p:spPr>
              <a:xfrm>
                <a:off x="3917524" y="297717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63" name="Oval 162"/>
              <p:cNvSpPr/>
              <p:nvPr/>
            </p:nvSpPr>
            <p:spPr>
              <a:xfrm>
                <a:off x="3993433" y="297758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64" name="Oval 163"/>
              <p:cNvSpPr/>
              <p:nvPr/>
            </p:nvSpPr>
            <p:spPr>
              <a:xfrm>
                <a:off x="4070614" y="297752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65" name="Oval 164"/>
              <p:cNvSpPr/>
              <p:nvPr/>
            </p:nvSpPr>
            <p:spPr>
              <a:xfrm>
                <a:off x="4146814" y="297747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66" name="Oval 165"/>
              <p:cNvSpPr/>
              <p:nvPr/>
            </p:nvSpPr>
            <p:spPr>
              <a:xfrm>
                <a:off x="4222144" y="297960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67" name="Oval 166"/>
              <p:cNvSpPr/>
              <p:nvPr/>
            </p:nvSpPr>
            <p:spPr>
              <a:xfrm>
                <a:off x="4299325" y="297954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68" name="Oval 167"/>
              <p:cNvSpPr/>
              <p:nvPr/>
            </p:nvSpPr>
            <p:spPr>
              <a:xfrm>
                <a:off x="4375525" y="297949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69" name="Oval 168"/>
              <p:cNvSpPr/>
              <p:nvPr/>
            </p:nvSpPr>
            <p:spPr>
              <a:xfrm>
                <a:off x="4451434" y="297989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70" name="Oval 169"/>
              <p:cNvSpPr/>
              <p:nvPr/>
            </p:nvSpPr>
            <p:spPr>
              <a:xfrm>
                <a:off x="4528615" y="2979843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71" name="Oval 170"/>
              <p:cNvSpPr/>
              <p:nvPr/>
            </p:nvSpPr>
            <p:spPr>
              <a:xfrm>
                <a:off x="4604815" y="297978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72" name="Oval 171"/>
              <p:cNvSpPr/>
              <p:nvPr/>
            </p:nvSpPr>
            <p:spPr>
              <a:xfrm>
                <a:off x="4679315" y="297903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73" name="Oval 172"/>
              <p:cNvSpPr/>
              <p:nvPr/>
            </p:nvSpPr>
            <p:spPr>
              <a:xfrm>
                <a:off x="4756496" y="297898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74" name="Oval 173"/>
              <p:cNvSpPr/>
              <p:nvPr/>
            </p:nvSpPr>
            <p:spPr>
              <a:xfrm>
                <a:off x="4832696" y="297892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75" name="Oval 174"/>
              <p:cNvSpPr/>
              <p:nvPr/>
            </p:nvSpPr>
            <p:spPr>
              <a:xfrm>
                <a:off x="4908605" y="297933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76" name="Oval 175"/>
              <p:cNvSpPr/>
              <p:nvPr/>
            </p:nvSpPr>
            <p:spPr>
              <a:xfrm>
                <a:off x="4985786" y="297928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77" name="Oval 176"/>
              <p:cNvSpPr/>
              <p:nvPr/>
            </p:nvSpPr>
            <p:spPr>
              <a:xfrm>
                <a:off x="5061986" y="297922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78" name="Oval 177"/>
              <p:cNvSpPr/>
              <p:nvPr/>
            </p:nvSpPr>
            <p:spPr>
              <a:xfrm>
                <a:off x="5137316" y="298135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79" name="Oval 178"/>
              <p:cNvSpPr/>
              <p:nvPr/>
            </p:nvSpPr>
            <p:spPr>
              <a:xfrm>
                <a:off x="5214497" y="298129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80" name="Oval 179"/>
              <p:cNvSpPr/>
              <p:nvPr/>
            </p:nvSpPr>
            <p:spPr>
              <a:xfrm>
                <a:off x="5290697" y="298124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81" name="Oval 180"/>
              <p:cNvSpPr/>
              <p:nvPr/>
            </p:nvSpPr>
            <p:spPr>
              <a:xfrm>
                <a:off x="5366606" y="298164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82" name="Oval 181"/>
              <p:cNvSpPr/>
              <p:nvPr/>
            </p:nvSpPr>
            <p:spPr>
              <a:xfrm>
                <a:off x="5443787" y="298159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83" name="Oval 182"/>
              <p:cNvSpPr/>
              <p:nvPr/>
            </p:nvSpPr>
            <p:spPr>
              <a:xfrm>
                <a:off x="5519987" y="298153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grpSp>
          <p:nvGrpSpPr>
            <p:cNvPr id="11" name="Group 10"/>
            <p:cNvGrpSpPr/>
            <p:nvPr/>
          </p:nvGrpSpPr>
          <p:grpSpPr>
            <a:xfrm rot="20392131">
              <a:off x="10485407" y="4315692"/>
              <a:ext cx="1642278" cy="243921"/>
              <a:chOff x="2850515" y="2977176"/>
              <a:chExt cx="2730765" cy="451824"/>
            </a:xfrm>
          </p:grpSpPr>
          <p:sp>
            <p:nvSpPr>
              <p:cNvPr id="104" name="Rectangle 103"/>
              <p:cNvSpPr/>
              <p:nvPr/>
            </p:nvSpPr>
            <p:spPr>
              <a:xfrm>
                <a:off x="2863849" y="3135722"/>
                <a:ext cx="2717430" cy="74204"/>
              </a:xfrm>
              <a:prstGeom prst="rect">
                <a:avLst/>
              </a:prstGeom>
              <a:solidFill>
                <a:schemeClr val="tx1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05" name="Rectangle 104"/>
              <p:cNvSpPr/>
              <p:nvPr/>
            </p:nvSpPr>
            <p:spPr>
              <a:xfrm>
                <a:off x="3461897" y="3188456"/>
                <a:ext cx="2119383" cy="232494"/>
              </a:xfrm>
              <a:prstGeom prst="rect">
                <a:avLst/>
              </a:prstGeom>
              <a:solidFill>
                <a:schemeClr val="tx1">
                  <a:lumMod val="65000"/>
                  <a:lumOff val="35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06" name="Oval 105"/>
              <p:cNvSpPr/>
              <p:nvPr/>
            </p:nvSpPr>
            <p:spPr>
              <a:xfrm>
                <a:off x="2850515" y="297989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07" name="Oval 106"/>
              <p:cNvSpPr/>
              <p:nvPr/>
            </p:nvSpPr>
            <p:spPr>
              <a:xfrm>
                <a:off x="2927696" y="2979843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08" name="Oval 107"/>
              <p:cNvSpPr/>
              <p:nvPr/>
            </p:nvSpPr>
            <p:spPr>
              <a:xfrm>
                <a:off x="3003896" y="297978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09" name="Right Triangle 108"/>
              <p:cNvSpPr/>
              <p:nvPr/>
            </p:nvSpPr>
            <p:spPr>
              <a:xfrm rot="10800000">
                <a:off x="2857500" y="3188455"/>
                <a:ext cx="647696" cy="232494"/>
              </a:xfrm>
              <a:prstGeom prst="rtTriangle">
                <a:avLst/>
              </a:prstGeom>
              <a:solidFill>
                <a:schemeClr val="tx1">
                  <a:lumMod val="65000"/>
                  <a:lumOff val="35000"/>
                </a:schemeClr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10" name="Freeform 109"/>
              <p:cNvSpPr/>
              <p:nvPr/>
            </p:nvSpPr>
            <p:spPr>
              <a:xfrm>
                <a:off x="2863850" y="3200400"/>
                <a:ext cx="2717430" cy="228600"/>
              </a:xfrm>
              <a:custGeom>
                <a:avLst/>
                <a:gdLst>
                  <a:gd name="connsiteX0" fmla="*/ 0 w 2714625"/>
                  <a:gd name="connsiteY0" fmla="*/ 0 h 228600"/>
                  <a:gd name="connsiteX1" fmla="*/ 638175 w 2714625"/>
                  <a:gd name="connsiteY1" fmla="*/ 228600 h 228600"/>
                  <a:gd name="connsiteX2" fmla="*/ 2714625 w 2714625"/>
                  <a:gd name="connsiteY2" fmla="*/ 225425 h 228600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</a:cxnLst>
                <a:rect l="l" t="t" r="r" b="b"/>
                <a:pathLst>
                  <a:path w="2714625" h="228600">
                    <a:moveTo>
                      <a:pt x="0" y="0"/>
                    </a:moveTo>
                    <a:lnTo>
                      <a:pt x="638175" y="228600"/>
                    </a:lnTo>
                    <a:lnTo>
                      <a:pt x="2714625" y="225425"/>
                    </a:lnTo>
                  </a:path>
                </a:pathLst>
              </a:custGeom>
              <a:ln w="38100">
                <a:solidFill>
                  <a:srgbClr val="000090"/>
                </a:solidFill>
              </a:ln>
              <a:effectLst/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11" name="Oval 110"/>
              <p:cNvSpPr/>
              <p:nvPr/>
            </p:nvSpPr>
            <p:spPr>
              <a:xfrm>
                <a:off x="3079805" y="298019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12" name="Oval 111"/>
              <p:cNvSpPr/>
              <p:nvPr/>
            </p:nvSpPr>
            <p:spPr>
              <a:xfrm>
                <a:off x="3156986" y="298014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13" name="Oval 112"/>
              <p:cNvSpPr/>
              <p:nvPr/>
            </p:nvSpPr>
            <p:spPr>
              <a:xfrm>
                <a:off x="3233186" y="298008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14" name="Oval 113"/>
              <p:cNvSpPr/>
              <p:nvPr/>
            </p:nvSpPr>
            <p:spPr>
              <a:xfrm>
                <a:off x="3308516" y="298221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15" name="Oval 114"/>
              <p:cNvSpPr/>
              <p:nvPr/>
            </p:nvSpPr>
            <p:spPr>
              <a:xfrm>
                <a:off x="3385697" y="298215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16" name="Oval 115"/>
              <p:cNvSpPr/>
              <p:nvPr/>
            </p:nvSpPr>
            <p:spPr>
              <a:xfrm>
                <a:off x="3461897" y="298210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17" name="Oval 116"/>
              <p:cNvSpPr/>
              <p:nvPr/>
            </p:nvSpPr>
            <p:spPr>
              <a:xfrm>
                <a:off x="3537806" y="298251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18" name="Oval 117"/>
              <p:cNvSpPr/>
              <p:nvPr/>
            </p:nvSpPr>
            <p:spPr>
              <a:xfrm>
                <a:off x="3614987" y="298245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19" name="Oval 118"/>
              <p:cNvSpPr/>
              <p:nvPr/>
            </p:nvSpPr>
            <p:spPr>
              <a:xfrm>
                <a:off x="3691187" y="298240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20" name="Oval 119"/>
              <p:cNvSpPr/>
              <p:nvPr/>
            </p:nvSpPr>
            <p:spPr>
              <a:xfrm>
                <a:off x="3764143" y="297728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21" name="Oval 120"/>
              <p:cNvSpPr/>
              <p:nvPr/>
            </p:nvSpPr>
            <p:spPr>
              <a:xfrm>
                <a:off x="3841324" y="297723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22" name="Oval 121"/>
              <p:cNvSpPr/>
              <p:nvPr/>
            </p:nvSpPr>
            <p:spPr>
              <a:xfrm>
                <a:off x="3917524" y="297717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23" name="Oval 122"/>
              <p:cNvSpPr/>
              <p:nvPr/>
            </p:nvSpPr>
            <p:spPr>
              <a:xfrm>
                <a:off x="3993433" y="297758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24" name="Oval 123"/>
              <p:cNvSpPr/>
              <p:nvPr/>
            </p:nvSpPr>
            <p:spPr>
              <a:xfrm>
                <a:off x="4070614" y="297752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25" name="Oval 124"/>
              <p:cNvSpPr/>
              <p:nvPr/>
            </p:nvSpPr>
            <p:spPr>
              <a:xfrm>
                <a:off x="4146814" y="297747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26" name="Oval 125"/>
              <p:cNvSpPr/>
              <p:nvPr/>
            </p:nvSpPr>
            <p:spPr>
              <a:xfrm>
                <a:off x="4222144" y="297960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27" name="Oval 126"/>
              <p:cNvSpPr/>
              <p:nvPr/>
            </p:nvSpPr>
            <p:spPr>
              <a:xfrm>
                <a:off x="4299325" y="297954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28" name="Oval 127"/>
              <p:cNvSpPr/>
              <p:nvPr/>
            </p:nvSpPr>
            <p:spPr>
              <a:xfrm>
                <a:off x="4375525" y="297949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29" name="Oval 128"/>
              <p:cNvSpPr/>
              <p:nvPr/>
            </p:nvSpPr>
            <p:spPr>
              <a:xfrm>
                <a:off x="4451434" y="297989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30" name="Oval 129"/>
              <p:cNvSpPr/>
              <p:nvPr/>
            </p:nvSpPr>
            <p:spPr>
              <a:xfrm>
                <a:off x="4528615" y="2979843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31" name="Oval 130"/>
              <p:cNvSpPr/>
              <p:nvPr/>
            </p:nvSpPr>
            <p:spPr>
              <a:xfrm>
                <a:off x="4604815" y="297978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32" name="Oval 131"/>
              <p:cNvSpPr/>
              <p:nvPr/>
            </p:nvSpPr>
            <p:spPr>
              <a:xfrm>
                <a:off x="4679315" y="297903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33" name="Oval 132"/>
              <p:cNvSpPr/>
              <p:nvPr/>
            </p:nvSpPr>
            <p:spPr>
              <a:xfrm>
                <a:off x="4756496" y="297898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34" name="Oval 133"/>
              <p:cNvSpPr/>
              <p:nvPr/>
            </p:nvSpPr>
            <p:spPr>
              <a:xfrm>
                <a:off x="4832696" y="297892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35" name="Oval 134"/>
              <p:cNvSpPr/>
              <p:nvPr/>
            </p:nvSpPr>
            <p:spPr>
              <a:xfrm>
                <a:off x="4908605" y="297933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36" name="Oval 135"/>
              <p:cNvSpPr/>
              <p:nvPr/>
            </p:nvSpPr>
            <p:spPr>
              <a:xfrm>
                <a:off x="4985786" y="297928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37" name="Oval 136"/>
              <p:cNvSpPr/>
              <p:nvPr/>
            </p:nvSpPr>
            <p:spPr>
              <a:xfrm>
                <a:off x="5061986" y="297922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38" name="Oval 137"/>
              <p:cNvSpPr/>
              <p:nvPr/>
            </p:nvSpPr>
            <p:spPr>
              <a:xfrm>
                <a:off x="5137316" y="298135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39" name="Oval 138"/>
              <p:cNvSpPr/>
              <p:nvPr/>
            </p:nvSpPr>
            <p:spPr>
              <a:xfrm>
                <a:off x="5214497" y="298129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40" name="Oval 139"/>
              <p:cNvSpPr/>
              <p:nvPr/>
            </p:nvSpPr>
            <p:spPr>
              <a:xfrm>
                <a:off x="5290697" y="298124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41" name="Oval 140"/>
              <p:cNvSpPr/>
              <p:nvPr/>
            </p:nvSpPr>
            <p:spPr>
              <a:xfrm>
                <a:off x="5366606" y="298164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42" name="Oval 141"/>
              <p:cNvSpPr/>
              <p:nvPr/>
            </p:nvSpPr>
            <p:spPr>
              <a:xfrm>
                <a:off x="5443787" y="298159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43" name="Oval 142"/>
              <p:cNvSpPr/>
              <p:nvPr/>
            </p:nvSpPr>
            <p:spPr>
              <a:xfrm>
                <a:off x="5519987" y="298153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sp>
          <p:nvSpPr>
            <p:cNvPr id="12" name="Oval 11"/>
            <p:cNvSpPr/>
            <p:nvPr/>
          </p:nvSpPr>
          <p:spPr>
            <a:xfrm rot="20690324">
              <a:off x="11435073" y="3987307"/>
              <a:ext cx="709721" cy="257732"/>
            </a:xfrm>
            <a:prstGeom prst="ellipse">
              <a:avLst/>
            </a:prstGeom>
            <a:noFill/>
            <a:ln w="12700">
              <a:solidFill>
                <a:srgbClr val="FF0000"/>
              </a:solidFill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endParaRPr lang="en-US"/>
            </a:p>
          </p:txBody>
        </p:sp>
        <p:cxnSp>
          <p:nvCxnSpPr>
            <p:cNvPr id="13" name="Connettore 2 30"/>
            <p:cNvCxnSpPr/>
            <p:nvPr/>
          </p:nvCxnSpPr>
          <p:spPr>
            <a:xfrm flipV="1">
              <a:off x="8073025" y="4284393"/>
              <a:ext cx="3461558" cy="34080"/>
            </a:xfrm>
            <a:prstGeom prst="straightConnector1">
              <a:avLst/>
            </a:prstGeom>
            <a:ln w="19050">
              <a:solidFill>
                <a:srgbClr val="00AC0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4" name="Connettore 2 30"/>
            <p:cNvCxnSpPr/>
            <p:nvPr/>
          </p:nvCxnSpPr>
          <p:spPr>
            <a:xfrm>
              <a:off x="8073025" y="4188483"/>
              <a:ext cx="3224768" cy="213644"/>
            </a:xfrm>
            <a:prstGeom prst="straightConnector1">
              <a:avLst/>
            </a:prstGeom>
            <a:ln w="19050">
              <a:solidFill>
                <a:srgbClr val="00AC0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5" name="Connettore 2 30"/>
            <p:cNvCxnSpPr/>
            <p:nvPr/>
          </p:nvCxnSpPr>
          <p:spPr>
            <a:xfrm flipV="1">
              <a:off x="8073025" y="4184714"/>
              <a:ext cx="3791760" cy="248806"/>
            </a:xfrm>
            <a:prstGeom prst="straightConnector1">
              <a:avLst/>
            </a:prstGeom>
            <a:ln w="19050">
              <a:solidFill>
                <a:srgbClr val="00AC0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6" name="Rectangle 83"/>
            <p:cNvSpPr>
              <a:spLocks noChangeArrowheads="1"/>
            </p:cNvSpPr>
            <p:nvPr/>
          </p:nvSpPr>
          <p:spPr bwMode="auto">
            <a:xfrm>
              <a:off x="10980854" y="6004435"/>
              <a:ext cx="1526606" cy="33855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square">
              <a:spAutoFit/>
            </a:bodyPr>
            <a:lstStyle/>
            <a:p>
              <a:r>
                <a:rPr lang="en-US" sz="1600">
                  <a:latin typeface="Avenir Book"/>
                  <a:cs typeface="Avenir Book"/>
                </a:rPr>
                <a:t>No shadow</a:t>
              </a:r>
              <a:endParaRPr lang="en-US" sz="1600" dirty="0">
                <a:latin typeface="Avenir Book"/>
                <a:cs typeface="Avenir Book"/>
              </a:endParaRPr>
            </a:p>
          </p:txBody>
        </p:sp>
        <p:grpSp>
          <p:nvGrpSpPr>
            <p:cNvPr id="17" name="Group 16"/>
            <p:cNvGrpSpPr/>
            <p:nvPr/>
          </p:nvGrpSpPr>
          <p:grpSpPr>
            <a:xfrm rot="20392131">
              <a:off x="10465979" y="5694346"/>
              <a:ext cx="1642278" cy="243921"/>
              <a:chOff x="2850515" y="2977176"/>
              <a:chExt cx="2730765" cy="451824"/>
            </a:xfrm>
          </p:grpSpPr>
          <p:sp>
            <p:nvSpPr>
              <p:cNvPr id="64" name="Rectangle 63"/>
              <p:cNvSpPr/>
              <p:nvPr/>
            </p:nvSpPr>
            <p:spPr>
              <a:xfrm>
                <a:off x="2863849" y="3135722"/>
                <a:ext cx="2717430" cy="74204"/>
              </a:xfrm>
              <a:prstGeom prst="rect">
                <a:avLst/>
              </a:prstGeom>
              <a:solidFill>
                <a:schemeClr val="tx1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65" name="Rectangle 64"/>
              <p:cNvSpPr/>
              <p:nvPr/>
            </p:nvSpPr>
            <p:spPr>
              <a:xfrm>
                <a:off x="3461897" y="3188456"/>
                <a:ext cx="2119383" cy="232494"/>
              </a:xfrm>
              <a:prstGeom prst="rect">
                <a:avLst/>
              </a:prstGeom>
              <a:solidFill>
                <a:schemeClr val="tx1">
                  <a:lumMod val="65000"/>
                  <a:lumOff val="35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66" name="Oval 65"/>
              <p:cNvSpPr/>
              <p:nvPr/>
            </p:nvSpPr>
            <p:spPr>
              <a:xfrm>
                <a:off x="2850515" y="297989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67" name="Oval 66"/>
              <p:cNvSpPr/>
              <p:nvPr/>
            </p:nvSpPr>
            <p:spPr>
              <a:xfrm>
                <a:off x="2927696" y="2979843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68" name="Oval 67"/>
              <p:cNvSpPr/>
              <p:nvPr/>
            </p:nvSpPr>
            <p:spPr>
              <a:xfrm>
                <a:off x="3003896" y="297978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69" name="Right Triangle 68"/>
              <p:cNvSpPr/>
              <p:nvPr/>
            </p:nvSpPr>
            <p:spPr>
              <a:xfrm rot="10800000">
                <a:off x="2857500" y="3188455"/>
                <a:ext cx="647696" cy="232494"/>
              </a:xfrm>
              <a:prstGeom prst="rtTriangle">
                <a:avLst/>
              </a:prstGeom>
              <a:solidFill>
                <a:schemeClr val="tx1">
                  <a:lumMod val="65000"/>
                  <a:lumOff val="35000"/>
                </a:schemeClr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70" name="Freeform 69"/>
              <p:cNvSpPr/>
              <p:nvPr/>
            </p:nvSpPr>
            <p:spPr>
              <a:xfrm>
                <a:off x="2863850" y="3200400"/>
                <a:ext cx="2717430" cy="228600"/>
              </a:xfrm>
              <a:custGeom>
                <a:avLst/>
                <a:gdLst>
                  <a:gd name="connsiteX0" fmla="*/ 0 w 2714625"/>
                  <a:gd name="connsiteY0" fmla="*/ 0 h 228600"/>
                  <a:gd name="connsiteX1" fmla="*/ 638175 w 2714625"/>
                  <a:gd name="connsiteY1" fmla="*/ 228600 h 228600"/>
                  <a:gd name="connsiteX2" fmla="*/ 2714625 w 2714625"/>
                  <a:gd name="connsiteY2" fmla="*/ 225425 h 228600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</a:cxnLst>
                <a:rect l="l" t="t" r="r" b="b"/>
                <a:pathLst>
                  <a:path w="2714625" h="228600">
                    <a:moveTo>
                      <a:pt x="0" y="0"/>
                    </a:moveTo>
                    <a:lnTo>
                      <a:pt x="638175" y="228600"/>
                    </a:lnTo>
                    <a:lnTo>
                      <a:pt x="2714625" y="225425"/>
                    </a:lnTo>
                  </a:path>
                </a:pathLst>
              </a:custGeom>
              <a:ln w="38100">
                <a:solidFill>
                  <a:srgbClr val="000090"/>
                </a:solidFill>
              </a:ln>
              <a:effectLst/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71" name="Oval 70"/>
              <p:cNvSpPr/>
              <p:nvPr/>
            </p:nvSpPr>
            <p:spPr>
              <a:xfrm>
                <a:off x="3079805" y="298019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72" name="Oval 71"/>
              <p:cNvSpPr/>
              <p:nvPr/>
            </p:nvSpPr>
            <p:spPr>
              <a:xfrm>
                <a:off x="3156986" y="298014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73" name="Oval 72"/>
              <p:cNvSpPr/>
              <p:nvPr/>
            </p:nvSpPr>
            <p:spPr>
              <a:xfrm>
                <a:off x="3233186" y="298008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74" name="Oval 73"/>
              <p:cNvSpPr/>
              <p:nvPr/>
            </p:nvSpPr>
            <p:spPr>
              <a:xfrm>
                <a:off x="3308516" y="298221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75" name="Oval 74"/>
              <p:cNvSpPr/>
              <p:nvPr/>
            </p:nvSpPr>
            <p:spPr>
              <a:xfrm>
                <a:off x="3385697" y="298215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76" name="Oval 75"/>
              <p:cNvSpPr/>
              <p:nvPr/>
            </p:nvSpPr>
            <p:spPr>
              <a:xfrm>
                <a:off x="3461897" y="298210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77" name="Oval 76"/>
              <p:cNvSpPr/>
              <p:nvPr/>
            </p:nvSpPr>
            <p:spPr>
              <a:xfrm>
                <a:off x="3537806" y="298251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78" name="Oval 77"/>
              <p:cNvSpPr/>
              <p:nvPr/>
            </p:nvSpPr>
            <p:spPr>
              <a:xfrm>
                <a:off x="3614987" y="298245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79" name="Oval 78"/>
              <p:cNvSpPr/>
              <p:nvPr/>
            </p:nvSpPr>
            <p:spPr>
              <a:xfrm>
                <a:off x="3691187" y="298240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80" name="Oval 79"/>
              <p:cNvSpPr/>
              <p:nvPr/>
            </p:nvSpPr>
            <p:spPr>
              <a:xfrm>
                <a:off x="3764143" y="297728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81" name="Oval 80"/>
              <p:cNvSpPr/>
              <p:nvPr/>
            </p:nvSpPr>
            <p:spPr>
              <a:xfrm>
                <a:off x="3841324" y="297723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82" name="Oval 81"/>
              <p:cNvSpPr/>
              <p:nvPr/>
            </p:nvSpPr>
            <p:spPr>
              <a:xfrm>
                <a:off x="3917524" y="297717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83" name="Oval 82"/>
              <p:cNvSpPr/>
              <p:nvPr/>
            </p:nvSpPr>
            <p:spPr>
              <a:xfrm>
                <a:off x="3993433" y="297758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84" name="Oval 83"/>
              <p:cNvSpPr/>
              <p:nvPr/>
            </p:nvSpPr>
            <p:spPr>
              <a:xfrm>
                <a:off x="4070614" y="297752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85" name="Oval 84"/>
              <p:cNvSpPr/>
              <p:nvPr/>
            </p:nvSpPr>
            <p:spPr>
              <a:xfrm>
                <a:off x="4146814" y="297747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86" name="Oval 85"/>
              <p:cNvSpPr/>
              <p:nvPr/>
            </p:nvSpPr>
            <p:spPr>
              <a:xfrm>
                <a:off x="4222144" y="297960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87" name="Oval 86"/>
              <p:cNvSpPr/>
              <p:nvPr/>
            </p:nvSpPr>
            <p:spPr>
              <a:xfrm>
                <a:off x="4299325" y="297954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88" name="Oval 87"/>
              <p:cNvSpPr/>
              <p:nvPr/>
            </p:nvSpPr>
            <p:spPr>
              <a:xfrm>
                <a:off x="4375525" y="297949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89" name="Oval 88"/>
              <p:cNvSpPr/>
              <p:nvPr/>
            </p:nvSpPr>
            <p:spPr>
              <a:xfrm>
                <a:off x="4451434" y="297989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90" name="Oval 89"/>
              <p:cNvSpPr/>
              <p:nvPr/>
            </p:nvSpPr>
            <p:spPr>
              <a:xfrm>
                <a:off x="4528615" y="2979843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91" name="Oval 90"/>
              <p:cNvSpPr/>
              <p:nvPr/>
            </p:nvSpPr>
            <p:spPr>
              <a:xfrm>
                <a:off x="4604815" y="297978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92" name="Oval 91"/>
              <p:cNvSpPr/>
              <p:nvPr/>
            </p:nvSpPr>
            <p:spPr>
              <a:xfrm>
                <a:off x="4679315" y="297903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93" name="Oval 92"/>
              <p:cNvSpPr/>
              <p:nvPr/>
            </p:nvSpPr>
            <p:spPr>
              <a:xfrm>
                <a:off x="4756496" y="297898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94" name="Oval 93"/>
              <p:cNvSpPr/>
              <p:nvPr/>
            </p:nvSpPr>
            <p:spPr>
              <a:xfrm>
                <a:off x="4832696" y="297892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95" name="Oval 94"/>
              <p:cNvSpPr/>
              <p:nvPr/>
            </p:nvSpPr>
            <p:spPr>
              <a:xfrm>
                <a:off x="4908605" y="297933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96" name="Oval 95"/>
              <p:cNvSpPr/>
              <p:nvPr/>
            </p:nvSpPr>
            <p:spPr>
              <a:xfrm>
                <a:off x="4985786" y="297928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97" name="Oval 96"/>
              <p:cNvSpPr/>
              <p:nvPr/>
            </p:nvSpPr>
            <p:spPr>
              <a:xfrm>
                <a:off x="5061986" y="297922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98" name="Oval 97"/>
              <p:cNvSpPr/>
              <p:nvPr/>
            </p:nvSpPr>
            <p:spPr>
              <a:xfrm>
                <a:off x="5137316" y="298135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99" name="Oval 98"/>
              <p:cNvSpPr/>
              <p:nvPr/>
            </p:nvSpPr>
            <p:spPr>
              <a:xfrm>
                <a:off x="5214497" y="298129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00" name="Oval 99"/>
              <p:cNvSpPr/>
              <p:nvPr/>
            </p:nvSpPr>
            <p:spPr>
              <a:xfrm>
                <a:off x="5290697" y="298124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01" name="Oval 100"/>
              <p:cNvSpPr/>
              <p:nvPr/>
            </p:nvSpPr>
            <p:spPr>
              <a:xfrm>
                <a:off x="5366606" y="298164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02" name="Oval 101"/>
              <p:cNvSpPr/>
              <p:nvPr/>
            </p:nvSpPr>
            <p:spPr>
              <a:xfrm>
                <a:off x="5443787" y="298159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03" name="Oval 102"/>
              <p:cNvSpPr/>
              <p:nvPr/>
            </p:nvSpPr>
            <p:spPr>
              <a:xfrm>
                <a:off x="5519987" y="298153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cxnSp>
          <p:nvCxnSpPr>
            <p:cNvPr id="18" name="Connettore 2 30"/>
            <p:cNvCxnSpPr/>
            <p:nvPr/>
          </p:nvCxnSpPr>
          <p:spPr>
            <a:xfrm flipV="1">
              <a:off x="8053597" y="5663047"/>
              <a:ext cx="3461558" cy="34080"/>
            </a:xfrm>
            <a:prstGeom prst="straightConnector1">
              <a:avLst/>
            </a:prstGeom>
            <a:ln w="19050">
              <a:solidFill>
                <a:srgbClr val="00AC0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" name="Connettore 2 30"/>
            <p:cNvCxnSpPr/>
            <p:nvPr/>
          </p:nvCxnSpPr>
          <p:spPr>
            <a:xfrm>
              <a:off x="8053597" y="5567137"/>
              <a:ext cx="3224768" cy="213644"/>
            </a:xfrm>
            <a:prstGeom prst="straightConnector1">
              <a:avLst/>
            </a:prstGeom>
            <a:ln w="19050">
              <a:solidFill>
                <a:srgbClr val="00AC0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0" name="Connettore 2 30"/>
            <p:cNvCxnSpPr/>
            <p:nvPr/>
          </p:nvCxnSpPr>
          <p:spPr>
            <a:xfrm flipV="1">
              <a:off x="8073025" y="5455633"/>
              <a:ext cx="4076855" cy="368393"/>
            </a:xfrm>
            <a:prstGeom prst="straightConnector1">
              <a:avLst/>
            </a:prstGeom>
            <a:ln w="19050">
              <a:solidFill>
                <a:srgbClr val="FF000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grpSp>
          <p:nvGrpSpPr>
            <p:cNvPr id="21" name="Group 20"/>
            <p:cNvGrpSpPr/>
            <p:nvPr/>
          </p:nvGrpSpPr>
          <p:grpSpPr>
            <a:xfrm rot="20392131">
              <a:off x="10483911" y="5093423"/>
              <a:ext cx="1642278" cy="243921"/>
              <a:chOff x="2850515" y="2977176"/>
              <a:chExt cx="2730765" cy="451824"/>
            </a:xfrm>
          </p:grpSpPr>
          <p:sp>
            <p:nvSpPr>
              <p:cNvPr id="24" name="Rectangle 23"/>
              <p:cNvSpPr/>
              <p:nvPr/>
            </p:nvSpPr>
            <p:spPr>
              <a:xfrm>
                <a:off x="2863849" y="3135722"/>
                <a:ext cx="2717430" cy="74204"/>
              </a:xfrm>
              <a:prstGeom prst="rect">
                <a:avLst/>
              </a:prstGeom>
              <a:solidFill>
                <a:schemeClr val="tx1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5" name="Rectangle 24"/>
              <p:cNvSpPr/>
              <p:nvPr/>
            </p:nvSpPr>
            <p:spPr>
              <a:xfrm>
                <a:off x="3461897" y="3188456"/>
                <a:ext cx="2119383" cy="232494"/>
              </a:xfrm>
              <a:prstGeom prst="rect">
                <a:avLst/>
              </a:prstGeom>
              <a:solidFill>
                <a:schemeClr val="tx1">
                  <a:lumMod val="65000"/>
                  <a:lumOff val="35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6" name="Oval 25"/>
              <p:cNvSpPr/>
              <p:nvPr/>
            </p:nvSpPr>
            <p:spPr>
              <a:xfrm>
                <a:off x="2850515" y="297989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7" name="Oval 26"/>
              <p:cNvSpPr/>
              <p:nvPr/>
            </p:nvSpPr>
            <p:spPr>
              <a:xfrm>
                <a:off x="2927696" y="2979843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8" name="Oval 27"/>
              <p:cNvSpPr/>
              <p:nvPr/>
            </p:nvSpPr>
            <p:spPr>
              <a:xfrm>
                <a:off x="3003896" y="297978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9" name="Right Triangle 28"/>
              <p:cNvSpPr/>
              <p:nvPr/>
            </p:nvSpPr>
            <p:spPr>
              <a:xfrm rot="10800000">
                <a:off x="2857500" y="3188455"/>
                <a:ext cx="647696" cy="232494"/>
              </a:xfrm>
              <a:prstGeom prst="rtTriangle">
                <a:avLst/>
              </a:prstGeom>
              <a:solidFill>
                <a:schemeClr val="tx1">
                  <a:lumMod val="65000"/>
                  <a:lumOff val="35000"/>
                </a:schemeClr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0" name="Freeform 29"/>
              <p:cNvSpPr/>
              <p:nvPr/>
            </p:nvSpPr>
            <p:spPr>
              <a:xfrm>
                <a:off x="2863850" y="3200400"/>
                <a:ext cx="2717430" cy="228600"/>
              </a:xfrm>
              <a:custGeom>
                <a:avLst/>
                <a:gdLst>
                  <a:gd name="connsiteX0" fmla="*/ 0 w 2714625"/>
                  <a:gd name="connsiteY0" fmla="*/ 0 h 228600"/>
                  <a:gd name="connsiteX1" fmla="*/ 638175 w 2714625"/>
                  <a:gd name="connsiteY1" fmla="*/ 228600 h 228600"/>
                  <a:gd name="connsiteX2" fmla="*/ 2714625 w 2714625"/>
                  <a:gd name="connsiteY2" fmla="*/ 225425 h 228600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</a:cxnLst>
                <a:rect l="l" t="t" r="r" b="b"/>
                <a:pathLst>
                  <a:path w="2714625" h="228600">
                    <a:moveTo>
                      <a:pt x="0" y="0"/>
                    </a:moveTo>
                    <a:lnTo>
                      <a:pt x="638175" y="228600"/>
                    </a:lnTo>
                    <a:lnTo>
                      <a:pt x="2714625" y="225425"/>
                    </a:lnTo>
                  </a:path>
                </a:pathLst>
              </a:custGeom>
              <a:ln w="38100">
                <a:solidFill>
                  <a:srgbClr val="000090"/>
                </a:solidFill>
              </a:ln>
              <a:effectLst/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1" name="Oval 30"/>
              <p:cNvSpPr/>
              <p:nvPr/>
            </p:nvSpPr>
            <p:spPr>
              <a:xfrm>
                <a:off x="3079805" y="298019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2" name="Oval 31"/>
              <p:cNvSpPr/>
              <p:nvPr/>
            </p:nvSpPr>
            <p:spPr>
              <a:xfrm>
                <a:off x="3156986" y="298014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3" name="Oval 32"/>
              <p:cNvSpPr/>
              <p:nvPr/>
            </p:nvSpPr>
            <p:spPr>
              <a:xfrm>
                <a:off x="3233186" y="298008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4" name="Oval 33"/>
              <p:cNvSpPr/>
              <p:nvPr/>
            </p:nvSpPr>
            <p:spPr>
              <a:xfrm>
                <a:off x="3308516" y="298221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5" name="Oval 34"/>
              <p:cNvSpPr/>
              <p:nvPr/>
            </p:nvSpPr>
            <p:spPr>
              <a:xfrm>
                <a:off x="3385697" y="298215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6" name="Oval 35"/>
              <p:cNvSpPr/>
              <p:nvPr/>
            </p:nvSpPr>
            <p:spPr>
              <a:xfrm>
                <a:off x="3461897" y="298210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7" name="Oval 36"/>
              <p:cNvSpPr/>
              <p:nvPr/>
            </p:nvSpPr>
            <p:spPr>
              <a:xfrm>
                <a:off x="3537806" y="298251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8" name="Oval 37"/>
              <p:cNvSpPr/>
              <p:nvPr/>
            </p:nvSpPr>
            <p:spPr>
              <a:xfrm>
                <a:off x="3614987" y="298245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9" name="Oval 38"/>
              <p:cNvSpPr/>
              <p:nvPr/>
            </p:nvSpPr>
            <p:spPr>
              <a:xfrm>
                <a:off x="3691187" y="298240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0" name="Oval 39"/>
              <p:cNvSpPr/>
              <p:nvPr/>
            </p:nvSpPr>
            <p:spPr>
              <a:xfrm>
                <a:off x="3764143" y="297728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1" name="Oval 40"/>
              <p:cNvSpPr/>
              <p:nvPr/>
            </p:nvSpPr>
            <p:spPr>
              <a:xfrm>
                <a:off x="3841324" y="297723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2" name="Oval 41"/>
              <p:cNvSpPr/>
              <p:nvPr/>
            </p:nvSpPr>
            <p:spPr>
              <a:xfrm>
                <a:off x="3917524" y="297717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3" name="Oval 42"/>
              <p:cNvSpPr/>
              <p:nvPr/>
            </p:nvSpPr>
            <p:spPr>
              <a:xfrm>
                <a:off x="3993433" y="297758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4" name="Oval 43"/>
              <p:cNvSpPr/>
              <p:nvPr/>
            </p:nvSpPr>
            <p:spPr>
              <a:xfrm>
                <a:off x="4070614" y="297752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5" name="Oval 44"/>
              <p:cNvSpPr/>
              <p:nvPr/>
            </p:nvSpPr>
            <p:spPr>
              <a:xfrm>
                <a:off x="4146814" y="297747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6" name="Oval 45"/>
              <p:cNvSpPr/>
              <p:nvPr/>
            </p:nvSpPr>
            <p:spPr>
              <a:xfrm>
                <a:off x="4222144" y="297960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7" name="Oval 46"/>
              <p:cNvSpPr/>
              <p:nvPr/>
            </p:nvSpPr>
            <p:spPr>
              <a:xfrm>
                <a:off x="4299325" y="297954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8" name="Oval 47"/>
              <p:cNvSpPr/>
              <p:nvPr/>
            </p:nvSpPr>
            <p:spPr>
              <a:xfrm>
                <a:off x="4375525" y="297949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9" name="Oval 48"/>
              <p:cNvSpPr/>
              <p:nvPr/>
            </p:nvSpPr>
            <p:spPr>
              <a:xfrm>
                <a:off x="4451434" y="297989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0" name="Oval 49"/>
              <p:cNvSpPr/>
              <p:nvPr/>
            </p:nvSpPr>
            <p:spPr>
              <a:xfrm>
                <a:off x="4528615" y="2979843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1" name="Oval 50"/>
              <p:cNvSpPr/>
              <p:nvPr/>
            </p:nvSpPr>
            <p:spPr>
              <a:xfrm>
                <a:off x="4604815" y="297978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2" name="Oval 51"/>
              <p:cNvSpPr/>
              <p:nvPr/>
            </p:nvSpPr>
            <p:spPr>
              <a:xfrm>
                <a:off x="4679315" y="297903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3" name="Oval 52"/>
              <p:cNvSpPr/>
              <p:nvPr/>
            </p:nvSpPr>
            <p:spPr>
              <a:xfrm>
                <a:off x="4756496" y="297898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4" name="Oval 53"/>
              <p:cNvSpPr/>
              <p:nvPr/>
            </p:nvSpPr>
            <p:spPr>
              <a:xfrm>
                <a:off x="4832696" y="297892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5" name="Oval 54"/>
              <p:cNvSpPr/>
              <p:nvPr/>
            </p:nvSpPr>
            <p:spPr>
              <a:xfrm>
                <a:off x="4908605" y="297933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6" name="Oval 55"/>
              <p:cNvSpPr/>
              <p:nvPr/>
            </p:nvSpPr>
            <p:spPr>
              <a:xfrm>
                <a:off x="4985786" y="297928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7" name="Oval 56"/>
              <p:cNvSpPr/>
              <p:nvPr/>
            </p:nvSpPr>
            <p:spPr>
              <a:xfrm>
                <a:off x="5061986" y="297922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8" name="Oval 57"/>
              <p:cNvSpPr/>
              <p:nvPr/>
            </p:nvSpPr>
            <p:spPr>
              <a:xfrm>
                <a:off x="5137316" y="298135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9" name="Oval 58"/>
              <p:cNvSpPr/>
              <p:nvPr/>
            </p:nvSpPr>
            <p:spPr>
              <a:xfrm>
                <a:off x="5214497" y="298129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60" name="Oval 59"/>
              <p:cNvSpPr/>
              <p:nvPr/>
            </p:nvSpPr>
            <p:spPr>
              <a:xfrm>
                <a:off x="5290697" y="298124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61" name="Oval 60"/>
              <p:cNvSpPr/>
              <p:nvPr/>
            </p:nvSpPr>
            <p:spPr>
              <a:xfrm>
                <a:off x="5366606" y="298164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62" name="Oval 61"/>
              <p:cNvSpPr/>
              <p:nvPr/>
            </p:nvSpPr>
            <p:spPr>
              <a:xfrm>
                <a:off x="5443787" y="298159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63" name="Oval 62"/>
              <p:cNvSpPr/>
              <p:nvPr/>
            </p:nvSpPr>
            <p:spPr>
              <a:xfrm>
                <a:off x="5519987" y="298153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cxnSp>
          <p:nvCxnSpPr>
            <p:cNvPr id="22" name="Connettore 2 30"/>
            <p:cNvCxnSpPr/>
            <p:nvPr/>
          </p:nvCxnSpPr>
          <p:spPr>
            <a:xfrm flipV="1">
              <a:off x="10503420" y="5490512"/>
              <a:ext cx="1495582" cy="30949"/>
            </a:xfrm>
            <a:prstGeom prst="straightConnector1">
              <a:avLst/>
            </a:prstGeom>
            <a:ln w="12700">
              <a:solidFill>
                <a:srgbClr val="00B0F0"/>
              </a:solidFill>
              <a:prstDash val="sysDash"/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3" name="Connettore 2 30"/>
            <p:cNvCxnSpPr/>
            <p:nvPr/>
          </p:nvCxnSpPr>
          <p:spPr>
            <a:xfrm flipV="1">
              <a:off x="10567152" y="4235613"/>
              <a:ext cx="1134066" cy="12715"/>
            </a:xfrm>
            <a:prstGeom prst="straightConnector1">
              <a:avLst/>
            </a:prstGeom>
            <a:ln w="12700">
              <a:solidFill>
                <a:srgbClr val="00B0F0"/>
              </a:solidFill>
              <a:prstDash val="sysDash"/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184" name="Group 183"/>
          <p:cNvGrpSpPr/>
          <p:nvPr/>
        </p:nvGrpSpPr>
        <p:grpSpPr>
          <a:xfrm>
            <a:off x="-1471603" y="1581236"/>
            <a:ext cx="7704294" cy="7467600"/>
            <a:chOff x="3933036" y="701964"/>
            <a:chExt cx="7704294" cy="7467600"/>
          </a:xfrm>
        </p:grpSpPr>
        <p:grpSp>
          <p:nvGrpSpPr>
            <p:cNvPr id="185" name="Group 184"/>
            <p:cNvGrpSpPr/>
            <p:nvPr/>
          </p:nvGrpSpPr>
          <p:grpSpPr>
            <a:xfrm>
              <a:off x="3933036" y="701964"/>
              <a:ext cx="7704294" cy="7467600"/>
              <a:chOff x="1477249" y="-533400"/>
              <a:chExt cx="7704294" cy="7467600"/>
            </a:xfrm>
          </p:grpSpPr>
          <p:cxnSp>
            <p:nvCxnSpPr>
              <p:cNvPr id="193" name="Straight Arrow Connector 192"/>
              <p:cNvCxnSpPr/>
              <p:nvPr/>
            </p:nvCxnSpPr>
            <p:spPr>
              <a:xfrm flipV="1">
                <a:off x="5111750" y="2586450"/>
                <a:ext cx="2205129" cy="588550"/>
              </a:xfrm>
              <a:prstGeom prst="straightConnector1">
                <a:avLst/>
              </a:prstGeom>
              <a:ln w="15240">
                <a:solidFill>
                  <a:schemeClr val="tx1"/>
                </a:solidFill>
                <a:prstDash val="sysDot"/>
                <a:tailEnd type="non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194" name="Arc 193"/>
              <p:cNvSpPr/>
              <p:nvPr/>
            </p:nvSpPr>
            <p:spPr>
              <a:xfrm>
                <a:off x="3001249" y="990600"/>
                <a:ext cx="4419600" cy="4343400"/>
              </a:xfrm>
              <a:prstGeom prst="arc">
                <a:avLst>
                  <a:gd name="adj1" fmla="val 18358277"/>
                  <a:gd name="adj2" fmla="val 21525764"/>
                </a:avLst>
              </a:prstGeom>
              <a:ln w="19050">
                <a:solidFill>
                  <a:schemeClr val="tx1"/>
                </a:solidFill>
                <a:prstDash val="sysDash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95" name="Arc 194"/>
              <p:cNvSpPr/>
              <p:nvPr/>
            </p:nvSpPr>
            <p:spPr>
              <a:xfrm>
                <a:off x="1477249" y="-533400"/>
                <a:ext cx="7467600" cy="7467600"/>
              </a:xfrm>
              <a:prstGeom prst="arc">
                <a:avLst>
                  <a:gd name="adj1" fmla="val 18378030"/>
                  <a:gd name="adj2" fmla="val 21488267"/>
                </a:avLst>
              </a:prstGeom>
              <a:ln w="19050">
                <a:solidFill>
                  <a:schemeClr val="tx1"/>
                </a:solidFill>
                <a:prstDash val="sysDash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cxnSp>
            <p:nvCxnSpPr>
              <p:cNvPr id="196" name="Straight Arrow Connector 195"/>
              <p:cNvCxnSpPr>
                <a:stCxn id="329" idx="2"/>
              </p:cNvCxnSpPr>
              <p:nvPr/>
            </p:nvCxnSpPr>
            <p:spPr>
              <a:xfrm flipV="1">
                <a:off x="7420316" y="3070145"/>
                <a:ext cx="1524533" cy="44440"/>
              </a:xfrm>
              <a:prstGeom prst="straightConnector1">
                <a:avLst/>
              </a:prstGeom>
              <a:ln w="19050">
                <a:solidFill>
                  <a:schemeClr val="tx1"/>
                </a:solidFill>
                <a:prstDash val="sysDash"/>
                <a:tailEnd type="non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97" name="Straight Arrow Connector 196"/>
              <p:cNvCxnSpPr>
                <a:stCxn id="329" idx="0"/>
                <a:endCxn id="330" idx="0"/>
              </p:cNvCxnSpPr>
              <p:nvPr/>
            </p:nvCxnSpPr>
            <p:spPr>
              <a:xfrm flipV="1">
                <a:off x="6494251" y="191244"/>
                <a:ext cx="927283" cy="1203017"/>
              </a:xfrm>
              <a:prstGeom prst="straightConnector1">
                <a:avLst/>
              </a:prstGeom>
              <a:ln w="19050">
                <a:solidFill>
                  <a:schemeClr val="tx1"/>
                </a:solidFill>
                <a:prstDash val="sysDash"/>
                <a:tailEnd type="non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grpSp>
            <p:nvGrpSpPr>
              <p:cNvPr id="198" name="Group 197"/>
              <p:cNvGrpSpPr/>
              <p:nvPr/>
            </p:nvGrpSpPr>
            <p:grpSpPr>
              <a:xfrm rot="18078754">
                <a:off x="6564146" y="992757"/>
                <a:ext cx="1291891" cy="194951"/>
                <a:chOff x="2850515" y="2977176"/>
                <a:chExt cx="2730765" cy="451824"/>
              </a:xfrm>
            </p:grpSpPr>
            <p:sp>
              <p:nvSpPr>
                <p:cNvPr id="451" name="Rectangle 450"/>
                <p:cNvSpPr/>
                <p:nvPr/>
              </p:nvSpPr>
              <p:spPr>
                <a:xfrm>
                  <a:off x="2863850" y="3164206"/>
                  <a:ext cx="2717430" cy="45719"/>
                </a:xfrm>
                <a:prstGeom prst="rect">
                  <a:avLst/>
                </a:prstGeom>
                <a:solidFill>
                  <a:schemeClr val="tx1"/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52" name="Rectangle 451"/>
                <p:cNvSpPr/>
                <p:nvPr/>
              </p:nvSpPr>
              <p:spPr>
                <a:xfrm>
                  <a:off x="3461897" y="3188456"/>
                  <a:ext cx="2119383" cy="232494"/>
                </a:xfrm>
                <a:prstGeom prst="rect">
                  <a:avLst/>
                </a:prstGeom>
                <a:solidFill>
                  <a:schemeClr val="tx1">
                    <a:lumMod val="65000"/>
                    <a:lumOff val="35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53" name="Oval 452"/>
                <p:cNvSpPr/>
                <p:nvPr/>
              </p:nvSpPr>
              <p:spPr>
                <a:xfrm>
                  <a:off x="2850515" y="297989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54" name="Oval 453"/>
                <p:cNvSpPr/>
                <p:nvPr/>
              </p:nvSpPr>
              <p:spPr>
                <a:xfrm>
                  <a:off x="2927696" y="2979843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55" name="Oval 454"/>
                <p:cNvSpPr/>
                <p:nvPr/>
              </p:nvSpPr>
              <p:spPr>
                <a:xfrm>
                  <a:off x="3003896" y="297978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56" name="Right Triangle 455"/>
                <p:cNvSpPr/>
                <p:nvPr/>
              </p:nvSpPr>
              <p:spPr>
                <a:xfrm rot="10800000">
                  <a:off x="2857500" y="3188455"/>
                  <a:ext cx="647696" cy="232494"/>
                </a:xfrm>
                <a:prstGeom prst="rtTriangle">
                  <a:avLst/>
                </a:prstGeom>
                <a:solidFill>
                  <a:schemeClr val="tx1">
                    <a:lumMod val="65000"/>
                    <a:lumOff val="35000"/>
                  </a:schemeClr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57" name="Freeform 456"/>
                <p:cNvSpPr/>
                <p:nvPr/>
              </p:nvSpPr>
              <p:spPr>
                <a:xfrm>
                  <a:off x="2863850" y="3200400"/>
                  <a:ext cx="2717430" cy="228600"/>
                </a:xfrm>
                <a:custGeom>
                  <a:avLst/>
                  <a:gdLst>
                    <a:gd name="connsiteX0" fmla="*/ 0 w 2714625"/>
                    <a:gd name="connsiteY0" fmla="*/ 0 h 228600"/>
                    <a:gd name="connsiteX1" fmla="*/ 638175 w 2714625"/>
                    <a:gd name="connsiteY1" fmla="*/ 228600 h 228600"/>
                    <a:gd name="connsiteX2" fmla="*/ 2714625 w 2714625"/>
                    <a:gd name="connsiteY2" fmla="*/ 225425 h 228600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</a:cxnLst>
                  <a:rect l="l" t="t" r="r" b="b"/>
                  <a:pathLst>
                    <a:path w="2714625" h="228600">
                      <a:moveTo>
                        <a:pt x="0" y="0"/>
                      </a:moveTo>
                      <a:lnTo>
                        <a:pt x="638175" y="228600"/>
                      </a:lnTo>
                      <a:lnTo>
                        <a:pt x="2714625" y="225425"/>
                      </a:lnTo>
                    </a:path>
                  </a:pathLst>
                </a:custGeom>
                <a:ln>
                  <a:solidFill>
                    <a:srgbClr val="000090"/>
                  </a:solidFill>
                </a:ln>
                <a:effectLst/>
              </p:spPr>
              <p:style>
                <a:lnRef idx="2">
                  <a:schemeClr val="accent1"/>
                </a:lnRef>
                <a:fillRef idx="0">
                  <a:schemeClr val="accent1"/>
                </a:fillRef>
                <a:effectRef idx="1">
                  <a:schemeClr val="accent1"/>
                </a:effectRef>
                <a:fontRef idx="minor">
                  <a:schemeClr val="tx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58" name="Oval 457"/>
                <p:cNvSpPr/>
                <p:nvPr/>
              </p:nvSpPr>
              <p:spPr>
                <a:xfrm>
                  <a:off x="3079805" y="298019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59" name="Oval 458"/>
                <p:cNvSpPr/>
                <p:nvPr/>
              </p:nvSpPr>
              <p:spPr>
                <a:xfrm>
                  <a:off x="3156986" y="298014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60" name="Oval 459"/>
                <p:cNvSpPr/>
                <p:nvPr/>
              </p:nvSpPr>
              <p:spPr>
                <a:xfrm>
                  <a:off x="3233186" y="298008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61" name="Oval 460"/>
                <p:cNvSpPr/>
                <p:nvPr/>
              </p:nvSpPr>
              <p:spPr>
                <a:xfrm>
                  <a:off x="3308516" y="298221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62" name="Oval 461"/>
                <p:cNvSpPr/>
                <p:nvPr/>
              </p:nvSpPr>
              <p:spPr>
                <a:xfrm>
                  <a:off x="3385697" y="298215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63" name="Oval 462"/>
                <p:cNvSpPr/>
                <p:nvPr/>
              </p:nvSpPr>
              <p:spPr>
                <a:xfrm>
                  <a:off x="3461897" y="298210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64" name="Oval 463"/>
                <p:cNvSpPr/>
                <p:nvPr/>
              </p:nvSpPr>
              <p:spPr>
                <a:xfrm>
                  <a:off x="3537806" y="298251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65" name="Oval 464"/>
                <p:cNvSpPr/>
                <p:nvPr/>
              </p:nvSpPr>
              <p:spPr>
                <a:xfrm>
                  <a:off x="3614987" y="298245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66" name="Oval 465"/>
                <p:cNvSpPr/>
                <p:nvPr/>
              </p:nvSpPr>
              <p:spPr>
                <a:xfrm>
                  <a:off x="3691187" y="298240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67" name="Oval 466"/>
                <p:cNvSpPr/>
                <p:nvPr/>
              </p:nvSpPr>
              <p:spPr>
                <a:xfrm>
                  <a:off x="3764143" y="297728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68" name="Oval 467"/>
                <p:cNvSpPr/>
                <p:nvPr/>
              </p:nvSpPr>
              <p:spPr>
                <a:xfrm>
                  <a:off x="3841324" y="297723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69" name="Oval 468"/>
                <p:cNvSpPr/>
                <p:nvPr/>
              </p:nvSpPr>
              <p:spPr>
                <a:xfrm>
                  <a:off x="3917524" y="297717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70" name="Oval 469"/>
                <p:cNvSpPr/>
                <p:nvPr/>
              </p:nvSpPr>
              <p:spPr>
                <a:xfrm>
                  <a:off x="3993433" y="297758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71" name="Oval 470"/>
                <p:cNvSpPr/>
                <p:nvPr/>
              </p:nvSpPr>
              <p:spPr>
                <a:xfrm>
                  <a:off x="4070614" y="297752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72" name="Oval 471"/>
                <p:cNvSpPr/>
                <p:nvPr/>
              </p:nvSpPr>
              <p:spPr>
                <a:xfrm>
                  <a:off x="4146814" y="297747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73" name="Oval 472"/>
                <p:cNvSpPr/>
                <p:nvPr/>
              </p:nvSpPr>
              <p:spPr>
                <a:xfrm>
                  <a:off x="4222144" y="297960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74" name="Oval 473"/>
                <p:cNvSpPr/>
                <p:nvPr/>
              </p:nvSpPr>
              <p:spPr>
                <a:xfrm>
                  <a:off x="4299325" y="297954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75" name="Oval 474"/>
                <p:cNvSpPr/>
                <p:nvPr/>
              </p:nvSpPr>
              <p:spPr>
                <a:xfrm>
                  <a:off x="4375525" y="297949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76" name="Oval 475"/>
                <p:cNvSpPr/>
                <p:nvPr/>
              </p:nvSpPr>
              <p:spPr>
                <a:xfrm>
                  <a:off x="4451434" y="297989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77" name="Oval 476"/>
                <p:cNvSpPr/>
                <p:nvPr/>
              </p:nvSpPr>
              <p:spPr>
                <a:xfrm>
                  <a:off x="4528615" y="2979843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78" name="Oval 477"/>
                <p:cNvSpPr/>
                <p:nvPr/>
              </p:nvSpPr>
              <p:spPr>
                <a:xfrm>
                  <a:off x="4604815" y="297978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79" name="Oval 478"/>
                <p:cNvSpPr/>
                <p:nvPr/>
              </p:nvSpPr>
              <p:spPr>
                <a:xfrm>
                  <a:off x="4679315" y="297903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80" name="Oval 479"/>
                <p:cNvSpPr/>
                <p:nvPr/>
              </p:nvSpPr>
              <p:spPr>
                <a:xfrm>
                  <a:off x="4756496" y="297898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81" name="Oval 480"/>
                <p:cNvSpPr/>
                <p:nvPr/>
              </p:nvSpPr>
              <p:spPr>
                <a:xfrm>
                  <a:off x="4832696" y="297892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82" name="Oval 481"/>
                <p:cNvSpPr/>
                <p:nvPr/>
              </p:nvSpPr>
              <p:spPr>
                <a:xfrm>
                  <a:off x="4908605" y="297933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83" name="Oval 482"/>
                <p:cNvSpPr/>
                <p:nvPr/>
              </p:nvSpPr>
              <p:spPr>
                <a:xfrm>
                  <a:off x="4985786" y="297928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84" name="Oval 483"/>
                <p:cNvSpPr/>
                <p:nvPr/>
              </p:nvSpPr>
              <p:spPr>
                <a:xfrm>
                  <a:off x="5061986" y="297922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85" name="Oval 484"/>
                <p:cNvSpPr/>
                <p:nvPr/>
              </p:nvSpPr>
              <p:spPr>
                <a:xfrm>
                  <a:off x="5137316" y="298135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86" name="Oval 485"/>
                <p:cNvSpPr/>
                <p:nvPr/>
              </p:nvSpPr>
              <p:spPr>
                <a:xfrm>
                  <a:off x="5214497" y="298129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87" name="Oval 486"/>
                <p:cNvSpPr/>
                <p:nvPr/>
              </p:nvSpPr>
              <p:spPr>
                <a:xfrm>
                  <a:off x="5290697" y="298124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88" name="Oval 487"/>
                <p:cNvSpPr/>
                <p:nvPr/>
              </p:nvSpPr>
              <p:spPr>
                <a:xfrm>
                  <a:off x="5366606" y="298164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89" name="Oval 488"/>
                <p:cNvSpPr/>
                <p:nvPr/>
              </p:nvSpPr>
              <p:spPr>
                <a:xfrm>
                  <a:off x="5443787" y="298159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90" name="Oval 489"/>
                <p:cNvSpPr/>
                <p:nvPr/>
              </p:nvSpPr>
              <p:spPr>
                <a:xfrm>
                  <a:off x="5519987" y="298153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cxnSp>
            <p:nvCxnSpPr>
              <p:cNvPr id="199" name="Straight Arrow Connector 198"/>
              <p:cNvCxnSpPr/>
              <p:nvPr/>
            </p:nvCxnSpPr>
            <p:spPr>
              <a:xfrm flipV="1">
                <a:off x="5100552" y="1635050"/>
                <a:ext cx="1706648" cy="1539950"/>
              </a:xfrm>
              <a:prstGeom prst="straightConnector1">
                <a:avLst/>
              </a:prstGeom>
              <a:ln w="15240">
                <a:solidFill>
                  <a:schemeClr val="tx1"/>
                </a:solidFill>
                <a:prstDash val="sysDot"/>
                <a:tailEnd type="non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00" name="Straight Arrow Connector 199"/>
              <p:cNvCxnSpPr/>
              <p:nvPr/>
            </p:nvCxnSpPr>
            <p:spPr>
              <a:xfrm flipV="1">
                <a:off x="5111750" y="2090267"/>
                <a:ext cx="1969995" cy="1084733"/>
              </a:xfrm>
              <a:prstGeom prst="straightConnector1">
                <a:avLst/>
              </a:prstGeom>
              <a:ln w="15240">
                <a:solidFill>
                  <a:schemeClr val="tx1"/>
                </a:solidFill>
                <a:prstDash val="sysDot"/>
                <a:tailEnd type="non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grpSp>
            <p:nvGrpSpPr>
              <p:cNvPr id="201" name="Group 200"/>
              <p:cNvGrpSpPr/>
              <p:nvPr/>
            </p:nvGrpSpPr>
            <p:grpSpPr>
              <a:xfrm rot="18253117">
                <a:off x="6759030" y="1193391"/>
                <a:ext cx="1291891" cy="194951"/>
                <a:chOff x="2850515" y="2977176"/>
                <a:chExt cx="2730765" cy="451824"/>
              </a:xfrm>
            </p:grpSpPr>
            <p:sp>
              <p:nvSpPr>
                <p:cNvPr id="411" name="Rectangle 410"/>
                <p:cNvSpPr/>
                <p:nvPr/>
              </p:nvSpPr>
              <p:spPr>
                <a:xfrm>
                  <a:off x="2863850" y="3164206"/>
                  <a:ext cx="2717430" cy="45719"/>
                </a:xfrm>
                <a:prstGeom prst="rect">
                  <a:avLst/>
                </a:prstGeom>
                <a:solidFill>
                  <a:schemeClr val="tx1"/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12" name="Rectangle 411"/>
                <p:cNvSpPr/>
                <p:nvPr/>
              </p:nvSpPr>
              <p:spPr>
                <a:xfrm>
                  <a:off x="3461897" y="3188456"/>
                  <a:ext cx="2119383" cy="232494"/>
                </a:xfrm>
                <a:prstGeom prst="rect">
                  <a:avLst/>
                </a:prstGeom>
                <a:solidFill>
                  <a:schemeClr val="tx1">
                    <a:lumMod val="65000"/>
                    <a:lumOff val="35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13" name="Oval 412"/>
                <p:cNvSpPr/>
                <p:nvPr/>
              </p:nvSpPr>
              <p:spPr>
                <a:xfrm>
                  <a:off x="2850515" y="297989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14" name="Oval 413"/>
                <p:cNvSpPr/>
                <p:nvPr/>
              </p:nvSpPr>
              <p:spPr>
                <a:xfrm>
                  <a:off x="2927696" y="2979843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15" name="Oval 414"/>
                <p:cNvSpPr/>
                <p:nvPr/>
              </p:nvSpPr>
              <p:spPr>
                <a:xfrm>
                  <a:off x="3003896" y="297978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16" name="Right Triangle 415"/>
                <p:cNvSpPr/>
                <p:nvPr/>
              </p:nvSpPr>
              <p:spPr>
                <a:xfrm rot="10800000">
                  <a:off x="2857500" y="3188455"/>
                  <a:ext cx="647696" cy="232494"/>
                </a:xfrm>
                <a:prstGeom prst="rtTriangle">
                  <a:avLst/>
                </a:prstGeom>
                <a:solidFill>
                  <a:schemeClr val="tx1">
                    <a:lumMod val="65000"/>
                    <a:lumOff val="35000"/>
                  </a:schemeClr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17" name="Freeform 416"/>
                <p:cNvSpPr/>
                <p:nvPr/>
              </p:nvSpPr>
              <p:spPr>
                <a:xfrm>
                  <a:off x="2863850" y="3200400"/>
                  <a:ext cx="2717430" cy="228600"/>
                </a:xfrm>
                <a:custGeom>
                  <a:avLst/>
                  <a:gdLst>
                    <a:gd name="connsiteX0" fmla="*/ 0 w 2714625"/>
                    <a:gd name="connsiteY0" fmla="*/ 0 h 228600"/>
                    <a:gd name="connsiteX1" fmla="*/ 638175 w 2714625"/>
                    <a:gd name="connsiteY1" fmla="*/ 228600 h 228600"/>
                    <a:gd name="connsiteX2" fmla="*/ 2714625 w 2714625"/>
                    <a:gd name="connsiteY2" fmla="*/ 225425 h 228600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</a:cxnLst>
                  <a:rect l="l" t="t" r="r" b="b"/>
                  <a:pathLst>
                    <a:path w="2714625" h="228600">
                      <a:moveTo>
                        <a:pt x="0" y="0"/>
                      </a:moveTo>
                      <a:lnTo>
                        <a:pt x="638175" y="228600"/>
                      </a:lnTo>
                      <a:lnTo>
                        <a:pt x="2714625" y="225425"/>
                      </a:lnTo>
                    </a:path>
                  </a:pathLst>
                </a:custGeom>
                <a:ln>
                  <a:solidFill>
                    <a:srgbClr val="000090"/>
                  </a:solidFill>
                </a:ln>
                <a:effectLst/>
              </p:spPr>
              <p:style>
                <a:lnRef idx="2">
                  <a:schemeClr val="accent1"/>
                </a:lnRef>
                <a:fillRef idx="0">
                  <a:schemeClr val="accent1"/>
                </a:fillRef>
                <a:effectRef idx="1">
                  <a:schemeClr val="accent1"/>
                </a:effectRef>
                <a:fontRef idx="minor">
                  <a:schemeClr val="tx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18" name="Oval 417"/>
                <p:cNvSpPr/>
                <p:nvPr/>
              </p:nvSpPr>
              <p:spPr>
                <a:xfrm>
                  <a:off x="3079805" y="298019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19" name="Oval 418"/>
                <p:cNvSpPr/>
                <p:nvPr/>
              </p:nvSpPr>
              <p:spPr>
                <a:xfrm>
                  <a:off x="3156986" y="298014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20" name="Oval 419"/>
                <p:cNvSpPr/>
                <p:nvPr/>
              </p:nvSpPr>
              <p:spPr>
                <a:xfrm>
                  <a:off x="3233186" y="298008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21" name="Oval 420"/>
                <p:cNvSpPr/>
                <p:nvPr/>
              </p:nvSpPr>
              <p:spPr>
                <a:xfrm>
                  <a:off x="3308516" y="298221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22" name="Oval 421"/>
                <p:cNvSpPr/>
                <p:nvPr/>
              </p:nvSpPr>
              <p:spPr>
                <a:xfrm>
                  <a:off x="3385697" y="298215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23" name="Oval 422"/>
                <p:cNvSpPr/>
                <p:nvPr/>
              </p:nvSpPr>
              <p:spPr>
                <a:xfrm>
                  <a:off x="3461897" y="298210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24" name="Oval 423"/>
                <p:cNvSpPr/>
                <p:nvPr/>
              </p:nvSpPr>
              <p:spPr>
                <a:xfrm>
                  <a:off x="3537806" y="298251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25" name="Oval 424"/>
                <p:cNvSpPr/>
                <p:nvPr/>
              </p:nvSpPr>
              <p:spPr>
                <a:xfrm>
                  <a:off x="3614987" y="298245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26" name="Oval 425"/>
                <p:cNvSpPr/>
                <p:nvPr/>
              </p:nvSpPr>
              <p:spPr>
                <a:xfrm>
                  <a:off x="3691187" y="298240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27" name="Oval 426"/>
                <p:cNvSpPr/>
                <p:nvPr/>
              </p:nvSpPr>
              <p:spPr>
                <a:xfrm>
                  <a:off x="3764143" y="297728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28" name="Oval 427"/>
                <p:cNvSpPr/>
                <p:nvPr/>
              </p:nvSpPr>
              <p:spPr>
                <a:xfrm>
                  <a:off x="3841324" y="297723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29" name="Oval 428"/>
                <p:cNvSpPr/>
                <p:nvPr/>
              </p:nvSpPr>
              <p:spPr>
                <a:xfrm>
                  <a:off x="3917524" y="297717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30" name="Oval 429"/>
                <p:cNvSpPr/>
                <p:nvPr/>
              </p:nvSpPr>
              <p:spPr>
                <a:xfrm>
                  <a:off x="3993433" y="297758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31" name="Oval 430"/>
                <p:cNvSpPr/>
                <p:nvPr/>
              </p:nvSpPr>
              <p:spPr>
                <a:xfrm>
                  <a:off x="4070614" y="297752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32" name="Oval 431"/>
                <p:cNvSpPr/>
                <p:nvPr/>
              </p:nvSpPr>
              <p:spPr>
                <a:xfrm>
                  <a:off x="4146814" y="297747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33" name="Oval 432"/>
                <p:cNvSpPr/>
                <p:nvPr/>
              </p:nvSpPr>
              <p:spPr>
                <a:xfrm>
                  <a:off x="4222144" y="297960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34" name="Oval 433"/>
                <p:cNvSpPr/>
                <p:nvPr/>
              </p:nvSpPr>
              <p:spPr>
                <a:xfrm>
                  <a:off x="4299325" y="297954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35" name="Oval 434"/>
                <p:cNvSpPr/>
                <p:nvPr/>
              </p:nvSpPr>
              <p:spPr>
                <a:xfrm>
                  <a:off x="4375525" y="297949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36" name="Oval 435"/>
                <p:cNvSpPr/>
                <p:nvPr/>
              </p:nvSpPr>
              <p:spPr>
                <a:xfrm>
                  <a:off x="4451434" y="297989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37" name="Oval 436"/>
                <p:cNvSpPr/>
                <p:nvPr/>
              </p:nvSpPr>
              <p:spPr>
                <a:xfrm>
                  <a:off x="4528615" y="2979843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38" name="Oval 437"/>
                <p:cNvSpPr/>
                <p:nvPr/>
              </p:nvSpPr>
              <p:spPr>
                <a:xfrm>
                  <a:off x="4604815" y="297978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39" name="Oval 438"/>
                <p:cNvSpPr/>
                <p:nvPr/>
              </p:nvSpPr>
              <p:spPr>
                <a:xfrm>
                  <a:off x="4679315" y="297903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40" name="Oval 439"/>
                <p:cNvSpPr/>
                <p:nvPr/>
              </p:nvSpPr>
              <p:spPr>
                <a:xfrm>
                  <a:off x="4756496" y="297898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41" name="Oval 440"/>
                <p:cNvSpPr/>
                <p:nvPr/>
              </p:nvSpPr>
              <p:spPr>
                <a:xfrm>
                  <a:off x="4832696" y="297892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42" name="Oval 441"/>
                <p:cNvSpPr/>
                <p:nvPr/>
              </p:nvSpPr>
              <p:spPr>
                <a:xfrm>
                  <a:off x="4908605" y="297933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43" name="Oval 442"/>
                <p:cNvSpPr/>
                <p:nvPr/>
              </p:nvSpPr>
              <p:spPr>
                <a:xfrm>
                  <a:off x="4985786" y="297928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44" name="Oval 443"/>
                <p:cNvSpPr/>
                <p:nvPr/>
              </p:nvSpPr>
              <p:spPr>
                <a:xfrm>
                  <a:off x="5061986" y="297922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45" name="Oval 444"/>
                <p:cNvSpPr/>
                <p:nvPr/>
              </p:nvSpPr>
              <p:spPr>
                <a:xfrm>
                  <a:off x="5137316" y="298135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46" name="Oval 445"/>
                <p:cNvSpPr/>
                <p:nvPr/>
              </p:nvSpPr>
              <p:spPr>
                <a:xfrm>
                  <a:off x="5214497" y="298129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47" name="Oval 446"/>
                <p:cNvSpPr/>
                <p:nvPr/>
              </p:nvSpPr>
              <p:spPr>
                <a:xfrm>
                  <a:off x="5290697" y="298124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48" name="Oval 447"/>
                <p:cNvSpPr/>
                <p:nvPr/>
              </p:nvSpPr>
              <p:spPr>
                <a:xfrm>
                  <a:off x="5366606" y="298164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49" name="Oval 448"/>
                <p:cNvSpPr/>
                <p:nvPr/>
              </p:nvSpPr>
              <p:spPr>
                <a:xfrm>
                  <a:off x="5443787" y="298159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50" name="Oval 449"/>
                <p:cNvSpPr/>
                <p:nvPr/>
              </p:nvSpPr>
              <p:spPr>
                <a:xfrm>
                  <a:off x="5519987" y="298153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202" name="Group 201"/>
              <p:cNvGrpSpPr/>
              <p:nvPr/>
            </p:nvGrpSpPr>
            <p:grpSpPr>
              <a:xfrm rot="18312533">
                <a:off x="6943850" y="1451770"/>
                <a:ext cx="1291891" cy="194951"/>
                <a:chOff x="2850515" y="2977176"/>
                <a:chExt cx="2730765" cy="451824"/>
              </a:xfrm>
            </p:grpSpPr>
            <p:sp>
              <p:nvSpPr>
                <p:cNvPr id="371" name="Rectangle 370"/>
                <p:cNvSpPr/>
                <p:nvPr/>
              </p:nvSpPr>
              <p:spPr>
                <a:xfrm>
                  <a:off x="2863850" y="3164206"/>
                  <a:ext cx="2717430" cy="45719"/>
                </a:xfrm>
                <a:prstGeom prst="rect">
                  <a:avLst/>
                </a:prstGeom>
                <a:solidFill>
                  <a:schemeClr val="tx1"/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72" name="Rectangle 371"/>
                <p:cNvSpPr/>
                <p:nvPr/>
              </p:nvSpPr>
              <p:spPr>
                <a:xfrm>
                  <a:off x="3461897" y="3188456"/>
                  <a:ext cx="2119383" cy="232494"/>
                </a:xfrm>
                <a:prstGeom prst="rect">
                  <a:avLst/>
                </a:prstGeom>
                <a:solidFill>
                  <a:schemeClr val="tx1">
                    <a:lumMod val="65000"/>
                    <a:lumOff val="35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73" name="Oval 372"/>
                <p:cNvSpPr/>
                <p:nvPr/>
              </p:nvSpPr>
              <p:spPr>
                <a:xfrm>
                  <a:off x="2850515" y="297989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74" name="Oval 373"/>
                <p:cNvSpPr/>
                <p:nvPr/>
              </p:nvSpPr>
              <p:spPr>
                <a:xfrm>
                  <a:off x="2927696" y="2979843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75" name="Oval 374"/>
                <p:cNvSpPr/>
                <p:nvPr/>
              </p:nvSpPr>
              <p:spPr>
                <a:xfrm>
                  <a:off x="3003896" y="297978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76" name="Right Triangle 375"/>
                <p:cNvSpPr/>
                <p:nvPr/>
              </p:nvSpPr>
              <p:spPr>
                <a:xfrm rot="10800000">
                  <a:off x="2857500" y="3188455"/>
                  <a:ext cx="647696" cy="232494"/>
                </a:xfrm>
                <a:prstGeom prst="rtTriangle">
                  <a:avLst/>
                </a:prstGeom>
                <a:solidFill>
                  <a:schemeClr val="tx1">
                    <a:lumMod val="65000"/>
                    <a:lumOff val="35000"/>
                  </a:schemeClr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77" name="Freeform 376"/>
                <p:cNvSpPr/>
                <p:nvPr/>
              </p:nvSpPr>
              <p:spPr>
                <a:xfrm>
                  <a:off x="2863850" y="3200400"/>
                  <a:ext cx="2717430" cy="228600"/>
                </a:xfrm>
                <a:custGeom>
                  <a:avLst/>
                  <a:gdLst>
                    <a:gd name="connsiteX0" fmla="*/ 0 w 2714625"/>
                    <a:gd name="connsiteY0" fmla="*/ 0 h 228600"/>
                    <a:gd name="connsiteX1" fmla="*/ 638175 w 2714625"/>
                    <a:gd name="connsiteY1" fmla="*/ 228600 h 228600"/>
                    <a:gd name="connsiteX2" fmla="*/ 2714625 w 2714625"/>
                    <a:gd name="connsiteY2" fmla="*/ 225425 h 228600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</a:cxnLst>
                  <a:rect l="l" t="t" r="r" b="b"/>
                  <a:pathLst>
                    <a:path w="2714625" h="228600">
                      <a:moveTo>
                        <a:pt x="0" y="0"/>
                      </a:moveTo>
                      <a:lnTo>
                        <a:pt x="638175" y="228600"/>
                      </a:lnTo>
                      <a:lnTo>
                        <a:pt x="2714625" y="225425"/>
                      </a:lnTo>
                    </a:path>
                  </a:pathLst>
                </a:custGeom>
                <a:ln>
                  <a:solidFill>
                    <a:srgbClr val="000090"/>
                  </a:solidFill>
                </a:ln>
                <a:effectLst/>
              </p:spPr>
              <p:style>
                <a:lnRef idx="2">
                  <a:schemeClr val="accent1"/>
                </a:lnRef>
                <a:fillRef idx="0">
                  <a:schemeClr val="accent1"/>
                </a:fillRef>
                <a:effectRef idx="1">
                  <a:schemeClr val="accent1"/>
                </a:effectRef>
                <a:fontRef idx="minor">
                  <a:schemeClr val="tx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78" name="Oval 377"/>
                <p:cNvSpPr/>
                <p:nvPr/>
              </p:nvSpPr>
              <p:spPr>
                <a:xfrm>
                  <a:off x="3079805" y="298019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79" name="Oval 378"/>
                <p:cNvSpPr/>
                <p:nvPr/>
              </p:nvSpPr>
              <p:spPr>
                <a:xfrm>
                  <a:off x="3156986" y="298014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80" name="Oval 379"/>
                <p:cNvSpPr/>
                <p:nvPr/>
              </p:nvSpPr>
              <p:spPr>
                <a:xfrm>
                  <a:off x="3233186" y="298008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81" name="Oval 380"/>
                <p:cNvSpPr/>
                <p:nvPr/>
              </p:nvSpPr>
              <p:spPr>
                <a:xfrm>
                  <a:off x="3308516" y="298221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82" name="Oval 381"/>
                <p:cNvSpPr/>
                <p:nvPr/>
              </p:nvSpPr>
              <p:spPr>
                <a:xfrm>
                  <a:off x="3385697" y="298215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83" name="Oval 382"/>
                <p:cNvSpPr/>
                <p:nvPr/>
              </p:nvSpPr>
              <p:spPr>
                <a:xfrm>
                  <a:off x="3461897" y="298210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84" name="Oval 383"/>
                <p:cNvSpPr/>
                <p:nvPr/>
              </p:nvSpPr>
              <p:spPr>
                <a:xfrm>
                  <a:off x="3537806" y="298251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85" name="Oval 384"/>
                <p:cNvSpPr/>
                <p:nvPr/>
              </p:nvSpPr>
              <p:spPr>
                <a:xfrm>
                  <a:off x="3614987" y="298245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86" name="Oval 385"/>
                <p:cNvSpPr/>
                <p:nvPr/>
              </p:nvSpPr>
              <p:spPr>
                <a:xfrm>
                  <a:off x="3691187" y="298240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87" name="Oval 386"/>
                <p:cNvSpPr/>
                <p:nvPr/>
              </p:nvSpPr>
              <p:spPr>
                <a:xfrm>
                  <a:off x="3764143" y="297728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88" name="Oval 387"/>
                <p:cNvSpPr/>
                <p:nvPr/>
              </p:nvSpPr>
              <p:spPr>
                <a:xfrm>
                  <a:off x="3841324" y="297723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89" name="Oval 388"/>
                <p:cNvSpPr/>
                <p:nvPr/>
              </p:nvSpPr>
              <p:spPr>
                <a:xfrm>
                  <a:off x="3917524" y="297717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90" name="Oval 389"/>
                <p:cNvSpPr/>
                <p:nvPr/>
              </p:nvSpPr>
              <p:spPr>
                <a:xfrm>
                  <a:off x="3993433" y="297758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91" name="Oval 390"/>
                <p:cNvSpPr/>
                <p:nvPr/>
              </p:nvSpPr>
              <p:spPr>
                <a:xfrm>
                  <a:off x="4070614" y="297752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92" name="Oval 391"/>
                <p:cNvSpPr/>
                <p:nvPr/>
              </p:nvSpPr>
              <p:spPr>
                <a:xfrm>
                  <a:off x="4146814" y="297747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93" name="Oval 392"/>
                <p:cNvSpPr/>
                <p:nvPr/>
              </p:nvSpPr>
              <p:spPr>
                <a:xfrm>
                  <a:off x="4222144" y="297960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94" name="Oval 393"/>
                <p:cNvSpPr/>
                <p:nvPr/>
              </p:nvSpPr>
              <p:spPr>
                <a:xfrm>
                  <a:off x="4299325" y="297954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95" name="Oval 394"/>
                <p:cNvSpPr/>
                <p:nvPr/>
              </p:nvSpPr>
              <p:spPr>
                <a:xfrm>
                  <a:off x="4375525" y="297949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96" name="Oval 395"/>
                <p:cNvSpPr/>
                <p:nvPr/>
              </p:nvSpPr>
              <p:spPr>
                <a:xfrm>
                  <a:off x="4451434" y="297989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97" name="Oval 396"/>
                <p:cNvSpPr/>
                <p:nvPr/>
              </p:nvSpPr>
              <p:spPr>
                <a:xfrm>
                  <a:off x="4528615" y="2979843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98" name="Oval 397"/>
                <p:cNvSpPr/>
                <p:nvPr/>
              </p:nvSpPr>
              <p:spPr>
                <a:xfrm>
                  <a:off x="4604815" y="297978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99" name="Oval 398"/>
                <p:cNvSpPr/>
                <p:nvPr/>
              </p:nvSpPr>
              <p:spPr>
                <a:xfrm>
                  <a:off x="4679315" y="297903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00" name="Oval 399"/>
                <p:cNvSpPr/>
                <p:nvPr/>
              </p:nvSpPr>
              <p:spPr>
                <a:xfrm>
                  <a:off x="4756496" y="297898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01" name="Oval 400"/>
                <p:cNvSpPr/>
                <p:nvPr/>
              </p:nvSpPr>
              <p:spPr>
                <a:xfrm>
                  <a:off x="4832696" y="297892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02" name="Oval 401"/>
                <p:cNvSpPr/>
                <p:nvPr/>
              </p:nvSpPr>
              <p:spPr>
                <a:xfrm>
                  <a:off x="4908605" y="297933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03" name="Oval 402"/>
                <p:cNvSpPr/>
                <p:nvPr/>
              </p:nvSpPr>
              <p:spPr>
                <a:xfrm>
                  <a:off x="4985786" y="297928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04" name="Oval 403"/>
                <p:cNvSpPr/>
                <p:nvPr/>
              </p:nvSpPr>
              <p:spPr>
                <a:xfrm>
                  <a:off x="5061986" y="297922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05" name="Oval 404"/>
                <p:cNvSpPr/>
                <p:nvPr/>
              </p:nvSpPr>
              <p:spPr>
                <a:xfrm>
                  <a:off x="5137316" y="298135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06" name="Oval 405"/>
                <p:cNvSpPr/>
                <p:nvPr/>
              </p:nvSpPr>
              <p:spPr>
                <a:xfrm>
                  <a:off x="5214497" y="298129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07" name="Oval 406"/>
                <p:cNvSpPr/>
                <p:nvPr/>
              </p:nvSpPr>
              <p:spPr>
                <a:xfrm>
                  <a:off x="5290697" y="298124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08" name="Oval 407"/>
                <p:cNvSpPr/>
                <p:nvPr/>
              </p:nvSpPr>
              <p:spPr>
                <a:xfrm>
                  <a:off x="5366606" y="298164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09" name="Oval 408"/>
                <p:cNvSpPr/>
                <p:nvPr/>
              </p:nvSpPr>
              <p:spPr>
                <a:xfrm>
                  <a:off x="5443787" y="298159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10" name="Oval 409"/>
                <p:cNvSpPr/>
                <p:nvPr/>
              </p:nvSpPr>
              <p:spPr>
                <a:xfrm>
                  <a:off x="5519987" y="298153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203" name="Group 202"/>
              <p:cNvGrpSpPr/>
              <p:nvPr/>
            </p:nvGrpSpPr>
            <p:grpSpPr>
              <a:xfrm rot="18604752">
                <a:off x="7102601" y="1700101"/>
                <a:ext cx="1291891" cy="194951"/>
                <a:chOff x="2850515" y="2977176"/>
                <a:chExt cx="2730765" cy="451824"/>
              </a:xfrm>
            </p:grpSpPr>
            <p:sp>
              <p:nvSpPr>
                <p:cNvPr id="331" name="Rectangle 330"/>
                <p:cNvSpPr/>
                <p:nvPr/>
              </p:nvSpPr>
              <p:spPr>
                <a:xfrm>
                  <a:off x="2863850" y="3164206"/>
                  <a:ext cx="2717430" cy="45719"/>
                </a:xfrm>
                <a:prstGeom prst="rect">
                  <a:avLst/>
                </a:prstGeom>
                <a:solidFill>
                  <a:schemeClr val="tx1"/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32" name="Rectangle 331"/>
                <p:cNvSpPr/>
                <p:nvPr/>
              </p:nvSpPr>
              <p:spPr>
                <a:xfrm>
                  <a:off x="3461897" y="3188456"/>
                  <a:ext cx="2119383" cy="232494"/>
                </a:xfrm>
                <a:prstGeom prst="rect">
                  <a:avLst/>
                </a:prstGeom>
                <a:solidFill>
                  <a:schemeClr val="tx1">
                    <a:lumMod val="65000"/>
                    <a:lumOff val="35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33" name="Oval 332"/>
                <p:cNvSpPr/>
                <p:nvPr/>
              </p:nvSpPr>
              <p:spPr>
                <a:xfrm>
                  <a:off x="2850515" y="297989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34" name="Oval 333"/>
                <p:cNvSpPr/>
                <p:nvPr/>
              </p:nvSpPr>
              <p:spPr>
                <a:xfrm>
                  <a:off x="2927696" y="2979843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35" name="Oval 334"/>
                <p:cNvSpPr/>
                <p:nvPr/>
              </p:nvSpPr>
              <p:spPr>
                <a:xfrm>
                  <a:off x="3003896" y="297978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36" name="Right Triangle 335"/>
                <p:cNvSpPr/>
                <p:nvPr/>
              </p:nvSpPr>
              <p:spPr>
                <a:xfrm rot="10800000">
                  <a:off x="2857500" y="3188455"/>
                  <a:ext cx="647696" cy="232494"/>
                </a:xfrm>
                <a:prstGeom prst="rtTriangle">
                  <a:avLst/>
                </a:prstGeom>
                <a:solidFill>
                  <a:schemeClr val="tx1">
                    <a:lumMod val="65000"/>
                    <a:lumOff val="35000"/>
                  </a:schemeClr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37" name="Freeform 336"/>
                <p:cNvSpPr/>
                <p:nvPr/>
              </p:nvSpPr>
              <p:spPr>
                <a:xfrm>
                  <a:off x="2863850" y="3200400"/>
                  <a:ext cx="2717430" cy="228600"/>
                </a:xfrm>
                <a:custGeom>
                  <a:avLst/>
                  <a:gdLst>
                    <a:gd name="connsiteX0" fmla="*/ 0 w 2714625"/>
                    <a:gd name="connsiteY0" fmla="*/ 0 h 228600"/>
                    <a:gd name="connsiteX1" fmla="*/ 638175 w 2714625"/>
                    <a:gd name="connsiteY1" fmla="*/ 228600 h 228600"/>
                    <a:gd name="connsiteX2" fmla="*/ 2714625 w 2714625"/>
                    <a:gd name="connsiteY2" fmla="*/ 225425 h 228600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</a:cxnLst>
                  <a:rect l="l" t="t" r="r" b="b"/>
                  <a:pathLst>
                    <a:path w="2714625" h="228600">
                      <a:moveTo>
                        <a:pt x="0" y="0"/>
                      </a:moveTo>
                      <a:lnTo>
                        <a:pt x="638175" y="228600"/>
                      </a:lnTo>
                      <a:lnTo>
                        <a:pt x="2714625" y="225425"/>
                      </a:lnTo>
                    </a:path>
                  </a:pathLst>
                </a:custGeom>
                <a:ln>
                  <a:solidFill>
                    <a:srgbClr val="000090"/>
                  </a:solidFill>
                </a:ln>
                <a:effectLst/>
              </p:spPr>
              <p:style>
                <a:lnRef idx="2">
                  <a:schemeClr val="accent1"/>
                </a:lnRef>
                <a:fillRef idx="0">
                  <a:schemeClr val="accent1"/>
                </a:fillRef>
                <a:effectRef idx="1">
                  <a:schemeClr val="accent1"/>
                </a:effectRef>
                <a:fontRef idx="minor">
                  <a:schemeClr val="tx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38" name="Oval 337"/>
                <p:cNvSpPr/>
                <p:nvPr/>
              </p:nvSpPr>
              <p:spPr>
                <a:xfrm>
                  <a:off x="3079805" y="298019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39" name="Oval 338"/>
                <p:cNvSpPr/>
                <p:nvPr/>
              </p:nvSpPr>
              <p:spPr>
                <a:xfrm>
                  <a:off x="3156986" y="298014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40" name="Oval 339"/>
                <p:cNvSpPr/>
                <p:nvPr/>
              </p:nvSpPr>
              <p:spPr>
                <a:xfrm>
                  <a:off x="3233186" y="298008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41" name="Oval 340"/>
                <p:cNvSpPr/>
                <p:nvPr/>
              </p:nvSpPr>
              <p:spPr>
                <a:xfrm>
                  <a:off x="3308516" y="298221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42" name="Oval 341"/>
                <p:cNvSpPr/>
                <p:nvPr/>
              </p:nvSpPr>
              <p:spPr>
                <a:xfrm>
                  <a:off x="3385697" y="298215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43" name="Oval 342"/>
                <p:cNvSpPr/>
                <p:nvPr/>
              </p:nvSpPr>
              <p:spPr>
                <a:xfrm>
                  <a:off x="3461897" y="298210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44" name="Oval 343"/>
                <p:cNvSpPr/>
                <p:nvPr/>
              </p:nvSpPr>
              <p:spPr>
                <a:xfrm>
                  <a:off x="3537806" y="298251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45" name="Oval 344"/>
                <p:cNvSpPr/>
                <p:nvPr/>
              </p:nvSpPr>
              <p:spPr>
                <a:xfrm>
                  <a:off x="3614987" y="298245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46" name="Oval 345"/>
                <p:cNvSpPr/>
                <p:nvPr/>
              </p:nvSpPr>
              <p:spPr>
                <a:xfrm>
                  <a:off x="3691187" y="298240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47" name="Oval 346"/>
                <p:cNvSpPr/>
                <p:nvPr/>
              </p:nvSpPr>
              <p:spPr>
                <a:xfrm>
                  <a:off x="3764143" y="297728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48" name="Oval 347"/>
                <p:cNvSpPr/>
                <p:nvPr/>
              </p:nvSpPr>
              <p:spPr>
                <a:xfrm>
                  <a:off x="3841324" y="297723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49" name="Oval 348"/>
                <p:cNvSpPr/>
                <p:nvPr/>
              </p:nvSpPr>
              <p:spPr>
                <a:xfrm>
                  <a:off x="3917524" y="297717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50" name="Oval 349"/>
                <p:cNvSpPr/>
                <p:nvPr/>
              </p:nvSpPr>
              <p:spPr>
                <a:xfrm>
                  <a:off x="3993433" y="297758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51" name="Oval 350"/>
                <p:cNvSpPr/>
                <p:nvPr/>
              </p:nvSpPr>
              <p:spPr>
                <a:xfrm>
                  <a:off x="4070614" y="297752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52" name="Oval 351"/>
                <p:cNvSpPr/>
                <p:nvPr/>
              </p:nvSpPr>
              <p:spPr>
                <a:xfrm>
                  <a:off x="4146814" y="297747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53" name="Oval 352"/>
                <p:cNvSpPr/>
                <p:nvPr/>
              </p:nvSpPr>
              <p:spPr>
                <a:xfrm>
                  <a:off x="4222144" y="297960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54" name="Oval 353"/>
                <p:cNvSpPr/>
                <p:nvPr/>
              </p:nvSpPr>
              <p:spPr>
                <a:xfrm>
                  <a:off x="4299325" y="297954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55" name="Oval 354"/>
                <p:cNvSpPr/>
                <p:nvPr/>
              </p:nvSpPr>
              <p:spPr>
                <a:xfrm>
                  <a:off x="4375525" y="297949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56" name="Oval 355"/>
                <p:cNvSpPr/>
                <p:nvPr/>
              </p:nvSpPr>
              <p:spPr>
                <a:xfrm>
                  <a:off x="4451434" y="297989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57" name="Oval 356"/>
                <p:cNvSpPr/>
                <p:nvPr/>
              </p:nvSpPr>
              <p:spPr>
                <a:xfrm>
                  <a:off x="4528615" y="2979843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58" name="Oval 357"/>
                <p:cNvSpPr/>
                <p:nvPr/>
              </p:nvSpPr>
              <p:spPr>
                <a:xfrm>
                  <a:off x="4604815" y="297978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59" name="Oval 358"/>
                <p:cNvSpPr/>
                <p:nvPr/>
              </p:nvSpPr>
              <p:spPr>
                <a:xfrm>
                  <a:off x="4679315" y="297903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60" name="Oval 359"/>
                <p:cNvSpPr/>
                <p:nvPr/>
              </p:nvSpPr>
              <p:spPr>
                <a:xfrm>
                  <a:off x="4756496" y="297898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61" name="Oval 360"/>
                <p:cNvSpPr/>
                <p:nvPr/>
              </p:nvSpPr>
              <p:spPr>
                <a:xfrm>
                  <a:off x="4832696" y="297892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62" name="Oval 361"/>
                <p:cNvSpPr/>
                <p:nvPr/>
              </p:nvSpPr>
              <p:spPr>
                <a:xfrm>
                  <a:off x="4908605" y="297933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63" name="Oval 362"/>
                <p:cNvSpPr/>
                <p:nvPr/>
              </p:nvSpPr>
              <p:spPr>
                <a:xfrm>
                  <a:off x="4985786" y="297928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64" name="Oval 363"/>
                <p:cNvSpPr/>
                <p:nvPr/>
              </p:nvSpPr>
              <p:spPr>
                <a:xfrm>
                  <a:off x="5061986" y="297922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65" name="Oval 364"/>
                <p:cNvSpPr/>
                <p:nvPr/>
              </p:nvSpPr>
              <p:spPr>
                <a:xfrm>
                  <a:off x="5137316" y="298135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66" name="Oval 365"/>
                <p:cNvSpPr/>
                <p:nvPr/>
              </p:nvSpPr>
              <p:spPr>
                <a:xfrm>
                  <a:off x="5214497" y="298129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67" name="Oval 366"/>
                <p:cNvSpPr/>
                <p:nvPr/>
              </p:nvSpPr>
              <p:spPr>
                <a:xfrm>
                  <a:off x="5290697" y="298124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68" name="Oval 367"/>
                <p:cNvSpPr/>
                <p:nvPr/>
              </p:nvSpPr>
              <p:spPr>
                <a:xfrm>
                  <a:off x="5366606" y="298164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69" name="Oval 368"/>
                <p:cNvSpPr/>
                <p:nvPr/>
              </p:nvSpPr>
              <p:spPr>
                <a:xfrm>
                  <a:off x="5443787" y="298159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70" name="Oval 369"/>
                <p:cNvSpPr/>
                <p:nvPr/>
              </p:nvSpPr>
              <p:spPr>
                <a:xfrm>
                  <a:off x="5519987" y="298153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204" name="Group 203"/>
              <p:cNvGrpSpPr/>
              <p:nvPr/>
            </p:nvGrpSpPr>
            <p:grpSpPr>
              <a:xfrm rot="18959329">
                <a:off x="7248265" y="1979849"/>
                <a:ext cx="1291891" cy="194951"/>
                <a:chOff x="2850515" y="2977176"/>
                <a:chExt cx="2730765" cy="451824"/>
              </a:xfrm>
            </p:grpSpPr>
            <p:sp>
              <p:nvSpPr>
                <p:cNvPr id="291" name="Rectangle 290"/>
                <p:cNvSpPr/>
                <p:nvPr/>
              </p:nvSpPr>
              <p:spPr>
                <a:xfrm>
                  <a:off x="2863850" y="3164206"/>
                  <a:ext cx="2717430" cy="45719"/>
                </a:xfrm>
                <a:prstGeom prst="rect">
                  <a:avLst/>
                </a:prstGeom>
                <a:solidFill>
                  <a:schemeClr val="tx1"/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92" name="Rectangle 291"/>
                <p:cNvSpPr/>
                <p:nvPr/>
              </p:nvSpPr>
              <p:spPr>
                <a:xfrm>
                  <a:off x="3461897" y="3188456"/>
                  <a:ext cx="2119383" cy="232494"/>
                </a:xfrm>
                <a:prstGeom prst="rect">
                  <a:avLst/>
                </a:prstGeom>
                <a:solidFill>
                  <a:schemeClr val="tx1">
                    <a:lumMod val="65000"/>
                    <a:lumOff val="35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93" name="Oval 292"/>
                <p:cNvSpPr/>
                <p:nvPr/>
              </p:nvSpPr>
              <p:spPr>
                <a:xfrm>
                  <a:off x="2850515" y="297989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94" name="Oval 293"/>
                <p:cNvSpPr/>
                <p:nvPr/>
              </p:nvSpPr>
              <p:spPr>
                <a:xfrm>
                  <a:off x="2927696" y="2979843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95" name="Oval 294"/>
                <p:cNvSpPr/>
                <p:nvPr/>
              </p:nvSpPr>
              <p:spPr>
                <a:xfrm>
                  <a:off x="3003896" y="297978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96" name="Right Triangle 295"/>
                <p:cNvSpPr/>
                <p:nvPr/>
              </p:nvSpPr>
              <p:spPr>
                <a:xfrm rot="10800000">
                  <a:off x="2857500" y="3188455"/>
                  <a:ext cx="647696" cy="232494"/>
                </a:xfrm>
                <a:prstGeom prst="rtTriangle">
                  <a:avLst/>
                </a:prstGeom>
                <a:solidFill>
                  <a:schemeClr val="tx1">
                    <a:lumMod val="65000"/>
                    <a:lumOff val="35000"/>
                  </a:schemeClr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97" name="Freeform 296"/>
                <p:cNvSpPr/>
                <p:nvPr/>
              </p:nvSpPr>
              <p:spPr>
                <a:xfrm>
                  <a:off x="2863850" y="3200400"/>
                  <a:ext cx="2717430" cy="228600"/>
                </a:xfrm>
                <a:custGeom>
                  <a:avLst/>
                  <a:gdLst>
                    <a:gd name="connsiteX0" fmla="*/ 0 w 2714625"/>
                    <a:gd name="connsiteY0" fmla="*/ 0 h 228600"/>
                    <a:gd name="connsiteX1" fmla="*/ 638175 w 2714625"/>
                    <a:gd name="connsiteY1" fmla="*/ 228600 h 228600"/>
                    <a:gd name="connsiteX2" fmla="*/ 2714625 w 2714625"/>
                    <a:gd name="connsiteY2" fmla="*/ 225425 h 228600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</a:cxnLst>
                  <a:rect l="l" t="t" r="r" b="b"/>
                  <a:pathLst>
                    <a:path w="2714625" h="228600">
                      <a:moveTo>
                        <a:pt x="0" y="0"/>
                      </a:moveTo>
                      <a:lnTo>
                        <a:pt x="638175" y="228600"/>
                      </a:lnTo>
                      <a:lnTo>
                        <a:pt x="2714625" y="225425"/>
                      </a:lnTo>
                    </a:path>
                  </a:pathLst>
                </a:custGeom>
                <a:ln>
                  <a:solidFill>
                    <a:srgbClr val="000090"/>
                  </a:solidFill>
                </a:ln>
                <a:effectLst/>
              </p:spPr>
              <p:style>
                <a:lnRef idx="2">
                  <a:schemeClr val="accent1"/>
                </a:lnRef>
                <a:fillRef idx="0">
                  <a:schemeClr val="accent1"/>
                </a:fillRef>
                <a:effectRef idx="1">
                  <a:schemeClr val="accent1"/>
                </a:effectRef>
                <a:fontRef idx="minor">
                  <a:schemeClr val="tx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98" name="Oval 297"/>
                <p:cNvSpPr/>
                <p:nvPr/>
              </p:nvSpPr>
              <p:spPr>
                <a:xfrm>
                  <a:off x="3079805" y="298019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99" name="Oval 298"/>
                <p:cNvSpPr/>
                <p:nvPr/>
              </p:nvSpPr>
              <p:spPr>
                <a:xfrm>
                  <a:off x="3156986" y="298014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00" name="Oval 299"/>
                <p:cNvSpPr/>
                <p:nvPr/>
              </p:nvSpPr>
              <p:spPr>
                <a:xfrm>
                  <a:off x="3233186" y="298008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01" name="Oval 300"/>
                <p:cNvSpPr/>
                <p:nvPr/>
              </p:nvSpPr>
              <p:spPr>
                <a:xfrm>
                  <a:off x="3308516" y="298221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02" name="Oval 301"/>
                <p:cNvSpPr/>
                <p:nvPr/>
              </p:nvSpPr>
              <p:spPr>
                <a:xfrm>
                  <a:off x="3385697" y="298215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03" name="Oval 302"/>
                <p:cNvSpPr/>
                <p:nvPr/>
              </p:nvSpPr>
              <p:spPr>
                <a:xfrm>
                  <a:off x="3461897" y="298210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04" name="Oval 303"/>
                <p:cNvSpPr/>
                <p:nvPr/>
              </p:nvSpPr>
              <p:spPr>
                <a:xfrm>
                  <a:off x="3537806" y="298251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05" name="Oval 304"/>
                <p:cNvSpPr/>
                <p:nvPr/>
              </p:nvSpPr>
              <p:spPr>
                <a:xfrm>
                  <a:off x="3614987" y="298245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06" name="Oval 305"/>
                <p:cNvSpPr/>
                <p:nvPr/>
              </p:nvSpPr>
              <p:spPr>
                <a:xfrm>
                  <a:off x="3691187" y="298240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07" name="Oval 306"/>
                <p:cNvSpPr/>
                <p:nvPr/>
              </p:nvSpPr>
              <p:spPr>
                <a:xfrm>
                  <a:off x="3764143" y="297728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08" name="Oval 307"/>
                <p:cNvSpPr/>
                <p:nvPr/>
              </p:nvSpPr>
              <p:spPr>
                <a:xfrm>
                  <a:off x="3841324" y="297723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09" name="Oval 308"/>
                <p:cNvSpPr/>
                <p:nvPr/>
              </p:nvSpPr>
              <p:spPr>
                <a:xfrm>
                  <a:off x="3917524" y="297717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10" name="Oval 309"/>
                <p:cNvSpPr/>
                <p:nvPr/>
              </p:nvSpPr>
              <p:spPr>
                <a:xfrm>
                  <a:off x="3993433" y="297758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11" name="Oval 310"/>
                <p:cNvSpPr/>
                <p:nvPr/>
              </p:nvSpPr>
              <p:spPr>
                <a:xfrm>
                  <a:off x="4070614" y="297752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12" name="Oval 311"/>
                <p:cNvSpPr/>
                <p:nvPr/>
              </p:nvSpPr>
              <p:spPr>
                <a:xfrm>
                  <a:off x="4146814" y="297747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13" name="Oval 312"/>
                <p:cNvSpPr/>
                <p:nvPr/>
              </p:nvSpPr>
              <p:spPr>
                <a:xfrm>
                  <a:off x="4222144" y="297960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14" name="Oval 313"/>
                <p:cNvSpPr/>
                <p:nvPr/>
              </p:nvSpPr>
              <p:spPr>
                <a:xfrm>
                  <a:off x="4299325" y="297954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15" name="Oval 314"/>
                <p:cNvSpPr/>
                <p:nvPr/>
              </p:nvSpPr>
              <p:spPr>
                <a:xfrm>
                  <a:off x="4375525" y="297949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16" name="Oval 315"/>
                <p:cNvSpPr/>
                <p:nvPr/>
              </p:nvSpPr>
              <p:spPr>
                <a:xfrm>
                  <a:off x="4451434" y="297989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17" name="Oval 316"/>
                <p:cNvSpPr/>
                <p:nvPr/>
              </p:nvSpPr>
              <p:spPr>
                <a:xfrm>
                  <a:off x="4528615" y="2979843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18" name="Oval 317"/>
                <p:cNvSpPr/>
                <p:nvPr/>
              </p:nvSpPr>
              <p:spPr>
                <a:xfrm>
                  <a:off x="4604815" y="297978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19" name="Oval 318"/>
                <p:cNvSpPr/>
                <p:nvPr/>
              </p:nvSpPr>
              <p:spPr>
                <a:xfrm>
                  <a:off x="4679315" y="297903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20" name="Oval 319"/>
                <p:cNvSpPr/>
                <p:nvPr/>
              </p:nvSpPr>
              <p:spPr>
                <a:xfrm>
                  <a:off x="4756496" y="297898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21" name="Oval 320"/>
                <p:cNvSpPr/>
                <p:nvPr/>
              </p:nvSpPr>
              <p:spPr>
                <a:xfrm>
                  <a:off x="4832696" y="297892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22" name="Oval 321"/>
                <p:cNvSpPr/>
                <p:nvPr/>
              </p:nvSpPr>
              <p:spPr>
                <a:xfrm>
                  <a:off x="4908605" y="297933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23" name="Oval 322"/>
                <p:cNvSpPr/>
                <p:nvPr/>
              </p:nvSpPr>
              <p:spPr>
                <a:xfrm>
                  <a:off x="4985786" y="297928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24" name="Oval 323"/>
                <p:cNvSpPr/>
                <p:nvPr/>
              </p:nvSpPr>
              <p:spPr>
                <a:xfrm>
                  <a:off x="5061986" y="297922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25" name="Oval 324"/>
                <p:cNvSpPr/>
                <p:nvPr/>
              </p:nvSpPr>
              <p:spPr>
                <a:xfrm>
                  <a:off x="5137316" y="298135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26" name="Oval 325"/>
                <p:cNvSpPr/>
                <p:nvPr/>
              </p:nvSpPr>
              <p:spPr>
                <a:xfrm>
                  <a:off x="5214497" y="298129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27" name="Oval 326"/>
                <p:cNvSpPr/>
                <p:nvPr/>
              </p:nvSpPr>
              <p:spPr>
                <a:xfrm>
                  <a:off x="5290697" y="298124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28" name="Oval 327"/>
                <p:cNvSpPr/>
                <p:nvPr/>
              </p:nvSpPr>
              <p:spPr>
                <a:xfrm>
                  <a:off x="5366606" y="298164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29" name="Oval 328"/>
                <p:cNvSpPr/>
                <p:nvPr/>
              </p:nvSpPr>
              <p:spPr>
                <a:xfrm>
                  <a:off x="5443787" y="298159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330" name="Oval 329"/>
                <p:cNvSpPr/>
                <p:nvPr/>
              </p:nvSpPr>
              <p:spPr>
                <a:xfrm>
                  <a:off x="5519987" y="298153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cxnSp>
            <p:nvCxnSpPr>
              <p:cNvPr id="205" name="Straight Arrow Connector 204"/>
              <p:cNvCxnSpPr/>
              <p:nvPr/>
            </p:nvCxnSpPr>
            <p:spPr>
              <a:xfrm flipV="1">
                <a:off x="5107767" y="3006995"/>
                <a:ext cx="2271206" cy="182052"/>
              </a:xfrm>
              <a:prstGeom prst="straightConnector1">
                <a:avLst/>
              </a:prstGeom>
              <a:ln w="15240">
                <a:solidFill>
                  <a:schemeClr val="tx1"/>
                </a:solidFill>
                <a:prstDash val="sysDot"/>
                <a:tailEnd type="non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grpSp>
            <p:nvGrpSpPr>
              <p:cNvPr id="206" name="Group 205"/>
              <p:cNvGrpSpPr/>
              <p:nvPr/>
            </p:nvGrpSpPr>
            <p:grpSpPr>
              <a:xfrm rot="19625935">
                <a:off x="7401066" y="2622747"/>
                <a:ext cx="1291891" cy="194951"/>
                <a:chOff x="2850515" y="2977176"/>
                <a:chExt cx="2730765" cy="451824"/>
              </a:xfrm>
            </p:grpSpPr>
            <p:sp>
              <p:nvSpPr>
                <p:cNvPr id="251" name="Rectangle 250"/>
                <p:cNvSpPr/>
                <p:nvPr/>
              </p:nvSpPr>
              <p:spPr>
                <a:xfrm>
                  <a:off x="2863850" y="3164206"/>
                  <a:ext cx="2717430" cy="45719"/>
                </a:xfrm>
                <a:prstGeom prst="rect">
                  <a:avLst/>
                </a:prstGeom>
                <a:solidFill>
                  <a:schemeClr val="tx1"/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52" name="Rectangle 251"/>
                <p:cNvSpPr/>
                <p:nvPr/>
              </p:nvSpPr>
              <p:spPr>
                <a:xfrm>
                  <a:off x="3461897" y="3188456"/>
                  <a:ext cx="2119383" cy="232494"/>
                </a:xfrm>
                <a:prstGeom prst="rect">
                  <a:avLst/>
                </a:prstGeom>
                <a:solidFill>
                  <a:schemeClr val="tx1">
                    <a:lumMod val="65000"/>
                    <a:lumOff val="35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53" name="Oval 252"/>
                <p:cNvSpPr/>
                <p:nvPr/>
              </p:nvSpPr>
              <p:spPr>
                <a:xfrm>
                  <a:off x="2850515" y="297989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54" name="Oval 253"/>
                <p:cNvSpPr/>
                <p:nvPr/>
              </p:nvSpPr>
              <p:spPr>
                <a:xfrm>
                  <a:off x="2927696" y="2979843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55" name="Oval 254"/>
                <p:cNvSpPr/>
                <p:nvPr/>
              </p:nvSpPr>
              <p:spPr>
                <a:xfrm>
                  <a:off x="3003896" y="297978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56" name="Right Triangle 255"/>
                <p:cNvSpPr/>
                <p:nvPr/>
              </p:nvSpPr>
              <p:spPr>
                <a:xfrm rot="10800000">
                  <a:off x="2857500" y="3188455"/>
                  <a:ext cx="647696" cy="232494"/>
                </a:xfrm>
                <a:prstGeom prst="rtTriangle">
                  <a:avLst/>
                </a:prstGeom>
                <a:solidFill>
                  <a:schemeClr val="tx1">
                    <a:lumMod val="65000"/>
                    <a:lumOff val="35000"/>
                  </a:schemeClr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57" name="Freeform 256"/>
                <p:cNvSpPr/>
                <p:nvPr/>
              </p:nvSpPr>
              <p:spPr>
                <a:xfrm>
                  <a:off x="2863850" y="3200400"/>
                  <a:ext cx="2717430" cy="228600"/>
                </a:xfrm>
                <a:custGeom>
                  <a:avLst/>
                  <a:gdLst>
                    <a:gd name="connsiteX0" fmla="*/ 0 w 2714625"/>
                    <a:gd name="connsiteY0" fmla="*/ 0 h 228600"/>
                    <a:gd name="connsiteX1" fmla="*/ 638175 w 2714625"/>
                    <a:gd name="connsiteY1" fmla="*/ 228600 h 228600"/>
                    <a:gd name="connsiteX2" fmla="*/ 2714625 w 2714625"/>
                    <a:gd name="connsiteY2" fmla="*/ 225425 h 228600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</a:cxnLst>
                  <a:rect l="l" t="t" r="r" b="b"/>
                  <a:pathLst>
                    <a:path w="2714625" h="228600">
                      <a:moveTo>
                        <a:pt x="0" y="0"/>
                      </a:moveTo>
                      <a:lnTo>
                        <a:pt x="638175" y="228600"/>
                      </a:lnTo>
                      <a:lnTo>
                        <a:pt x="2714625" y="225425"/>
                      </a:lnTo>
                    </a:path>
                  </a:pathLst>
                </a:custGeom>
                <a:ln>
                  <a:solidFill>
                    <a:srgbClr val="000090"/>
                  </a:solidFill>
                </a:ln>
                <a:effectLst/>
              </p:spPr>
              <p:style>
                <a:lnRef idx="2">
                  <a:schemeClr val="accent1"/>
                </a:lnRef>
                <a:fillRef idx="0">
                  <a:schemeClr val="accent1"/>
                </a:fillRef>
                <a:effectRef idx="1">
                  <a:schemeClr val="accent1"/>
                </a:effectRef>
                <a:fontRef idx="minor">
                  <a:schemeClr val="tx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58" name="Oval 257"/>
                <p:cNvSpPr/>
                <p:nvPr/>
              </p:nvSpPr>
              <p:spPr>
                <a:xfrm>
                  <a:off x="3079805" y="298019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59" name="Oval 258"/>
                <p:cNvSpPr/>
                <p:nvPr/>
              </p:nvSpPr>
              <p:spPr>
                <a:xfrm>
                  <a:off x="3156986" y="298014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60" name="Oval 259"/>
                <p:cNvSpPr/>
                <p:nvPr/>
              </p:nvSpPr>
              <p:spPr>
                <a:xfrm>
                  <a:off x="3233186" y="298008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61" name="Oval 260"/>
                <p:cNvSpPr/>
                <p:nvPr/>
              </p:nvSpPr>
              <p:spPr>
                <a:xfrm>
                  <a:off x="3308516" y="298221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62" name="Oval 261"/>
                <p:cNvSpPr/>
                <p:nvPr/>
              </p:nvSpPr>
              <p:spPr>
                <a:xfrm>
                  <a:off x="3385697" y="298215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63" name="Oval 262"/>
                <p:cNvSpPr/>
                <p:nvPr/>
              </p:nvSpPr>
              <p:spPr>
                <a:xfrm>
                  <a:off x="3461897" y="298210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64" name="Oval 263"/>
                <p:cNvSpPr/>
                <p:nvPr/>
              </p:nvSpPr>
              <p:spPr>
                <a:xfrm>
                  <a:off x="3537806" y="298251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65" name="Oval 264"/>
                <p:cNvSpPr/>
                <p:nvPr/>
              </p:nvSpPr>
              <p:spPr>
                <a:xfrm>
                  <a:off x="3614987" y="298245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66" name="Oval 265"/>
                <p:cNvSpPr/>
                <p:nvPr/>
              </p:nvSpPr>
              <p:spPr>
                <a:xfrm>
                  <a:off x="3691187" y="298240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67" name="Oval 266"/>
                <p:cNvSpPr/>
                <p:nvPr/>
              </p:nvSpPr>
              <p:spPr>
                <a:xfrm>
                  <a:off x="3764143" y="297728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68" name="Oval 267"/>
                <p:cNvSpPr/>
                <p:nvPr/>
              </p:nvSpPr>
              <p:spPr>
                <a:xfrm>
                  <a:off x="3841324" y="297723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69" name="Oval 268"/>
                <p:cNvSpPr/>
                <p:nvPr/>
              </p:nvSpPr>
              <p:spPr>
                <a:xfrm>
                  <a:off x="3917524" y="297717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70" name="Oval 269"/>
                <p:cNvSpPr/>
                <p:nvPr/>
              </p:nvSpPr>
              <p:spPr>
                <a:xfrm>
                  <a:off x="3993433" y="297758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71" name="Oval 270"/>
                <p:cNvSpPr/>
                <p:nvPr/>
              </p:nvSpPr>
              <p:spPr>
                <a:xfrm>
                  <a:off x="4070614" y="297752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72" name="Oval 271"/>
                <p:cNvSpPr/>
                <p:nvPr/>
              </p:nvSpPr>
              <p:spPr>
                <a:xfrm>
                  <a:off x="4146814" y="297747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73" name="Oval 272"/>
                <p:cNvSpPr/>
                <p:nvPr/>
              </p:nvSpPr>
              <p:spPr>
                <a:xfrm>
                  <a:off x="4222144" y="297960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74" name="Oval 273"/>
                <p:cNvSpPr/>
                <p:nvPr/>
              </p:nvSpPr>
              <p:spPr>
                <a:xfrm>
                  <a:off x="4299325" y="297954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75" name="Oval 274"/>
                <p:cNvSpPr/>
                <p:nvPr/>
              </p:nvSpPr>
              <p:spPr>
                <a:xfrm>
                  <a:off x="4375525" y="297949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76" name="Oval 275"/>
                <p:cNvSpPr/>
                <p:nvPr/>
              </p:nvSpPr>
              <p:spPr>
                <a:xfrm>
                  <a:off x="4451434" y="297989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77" name="Oval 276"/>
                <p:cNvSpPr/>
                <p:nvPr/>
              </p:nvSpPr>
              <p:spPr>
                <a:xfrm>
                  <a:off x="4528615" y="2979843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78" name="Oval 277"/>
                <p:cNvSpPr/>
                <p:nvPr/>
              </p:nvSpPr>
              <p:spPr>
                <a:xfrm>
                  <a:off x="4604815" y="297978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79" name="Oval 278"/>
                <p:cNvSpPr/>
                <p:nvPr/>
              </p:nvSpPr>
              <p:spPr>
                <a:xfrm>
                  <a:off x="4679315" y="297903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80" name="Oval 279"/>
                <p:cNvSpPr/>
                <p:nvPr/>
              </p:nvSpPr>
              <p:spPr>
                <a:xfrm>
                  <a:off x="4756496" y="297898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81" name="Oval 280"/>
                <p:cNvSpPr/>
                <p:nvPr/>
              </p:nvSpPr>
              <p:spPr>
                <a:xfrm>
                  <a:off x="4832696" y="297892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82" name="Oval 281"/>
                <p:cNvSpPr/>
                <p:nvPr/>
              </p:nvSpPr>
              <p:spPr>
                <a:xfrm>
                  <a:off x="4908605" y="297933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83" name="Oval 282"/>
                <p:cNvSpPr/>
                <p:nvPr/>
              </p:nvSpPr>
              <p:spPr>
                <a:xfrm>
                  <a:off x="4985786" y="297928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84" name="Oval 283"/>
                <p:cNvSpPr/>
                <p:nvPr/>
              </p:nvSpPr>
              <p:spPr>
                <a:xfrm>
                  <a:off x="5061986" y="297922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85" name="Oval 284"/>
                <p:cNvSpPr/>
                <p:nvPr/>
              </p:nvSpPr>
              <p:spPr>
                <a:xfrm>
                  <a:off x="5137316" y="298135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86" name="Oval 285"/>
                <p:cNvSpPr/>
                <p:nvPr/>
              </p:nvSpPr>
              <p:spPr>
                <a:xfrm>
                  <a:off x="5214497" y="298129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87" name="Oval 286"/>
                <p:cNvSpPr/>
                <p:nvPr/>
              </p:nvSpPr>
              <p:spPr>
                <a:xfrm>
                  <a:off x="5290697" y="298124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88" name="Oval 287"/>
                <p:cNvSpPr/>
                <p:nvPr/>
              </p:nvSpPr>
              <p:spPr>
                <a:xfrm>
                  <a:off x="5366606" y="298164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89" name="Oval 288"/>
                <p:cNvSpPr/>
                <p:nvPr/>
              </p:nvSpPr>
              <p:spPr>
                <a:xfrm>
                  <a:off x="5443787" y="298159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90" name="Oval 289"/>
                <p:cNvSpPr/>
                <p:nvPr/>
              </p:nvSpPr>
              <p:spPr>
                <a:xfrm>
                  <a:off x="5519987" y="298153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207" name="Group 206"/>
              <p:cNvGrpSpPr/>
              <p:nvPr/>
            </p:nvGrpSpPr>
            <p:grpSpPr>
              <a:xfrm rot="19276549">
                <a:off x="7352382" y="2295454"/>
                <a:ext cx="1291891" cy="194951"/>
                <a:chOff x="2850515" y="2977176"/>
                <a:chExt cx="2730765" cy="451824"/>
              </a:xfrm>
            </p:grpSpPr>
            <p:sp>
              <p:nvSpPr>
                <p:cNvPr id="211" name="Rectangle 210"/>
                <p:cNvSpPr/>
                <p:nvPr/>
              </p:nvSpPr>
              <p:spPr>
                <a:xfrm>
                  <a:off x="2863850" y="3164206"/>
                  <a:ext cx="2717430" cy="45719"/>
                </a:xfrm>
                <a:prstGeom prst="rect">
                  <a:avLst/>
                </a:prstGeom>
                <a:solidFill>
                  <a:schemeClr val="tx1"/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12" name="Rectangle 211"/>
                <p:cNvSpPr/>
                <p:nvPr/>
              </p:nvSpPr>
              <p:spPr>
                <a:xfrm>
                  <a:off x="3461897" y="3188456"/>
                  <a:ext cx="2119383" cy="232494"/>
                </a:xfrm>
                <a:prstGeom prst="rect">
                  <a:avLst/>
                </a:prstGeom>
                <a:solidFill>
                  <a:schemeClr val="tx1">
                    <a:lumMod val="65000"/>
                    <a:lumOff val="35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13" name="Oval 212"/>
                <p:cNvSpPr/>
                <p:nvPr/>
              </p:nvSpPr>
              <p:spPr>
                <a:xfrm>
                  <a:off x="2850515" y="297989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14" name="Oval 213"/>
                <p:cNvSpPr/>
                <p:nvPr/>
              </p:nvSpPr>
              <p:spPr>
                <a:xfrm>
                  <a:off x="2927696" y="2979843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15" name="Oval 214"/>
                <p:cNvSpPr/>
                <p:nvPr/>
              </p:nvSpPr>
              <p:spPr>
                <a:xfrm>
                  <a:off x="3003896" y="297978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16" name="Right Triangle 215"/>
                <p:cNvSpPr/>
                <p:nvPr/>
              </p:nvSpPr>
              <p:spPr>
                <a:xfrm rot="10800000">
                  <a:off x="2857500" y="3188455"/>
                  <a:ext cx="647696" cy="232494"/>
                </a:xfrm>
                <a:prstGeom prst="rtTriangle">
                  <a:avLst/>
                </a:prstGeom>
                <a:solidFill>
                  <a:schemeClr val="tx1">
                    <a:lumMod val="65000"/>
                    <a:lumOff val="35000"/>
                  </a:schemeClr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17" name="Freeform 216"/>
                <p:cNvSpPr/>
                <p:nvPr/>
              </p:nvSpPr>
              <p:spPr>
                <a:xfrm>
                  <a:off x="2863850" y="3200400"/>
                  <a:ext cx="2717430" cy="228600"/>
                </a:xfrm>
                <a:custGeom>
                  <a:avLst/>
                  <a:gdLst>
                    <a:gd name="connsiteX0" fmla="*/ 0 w 2714625"/>
                    <a:gd name="connsiteY0" fmla="*/ 0 h 228600"/>
                    <a:gd name="connsiteX1" fmla="*/ 638175 w 2714625"/>
                    <a:gd name="connsiteY1" fmla="*/ 228600 h 228600"/>
                    <a:gd name="connsiteX2" fmla="*/ 2714625 w 2714625"/>
                    <a:gd name="connsiteY2" fmla="*/ 225425 h 228600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</a:cxnLst>
                  <a:rect l="l" t="t" r="r" b="b"/>
                  <a:pathLst>
                    <a:path w="2714625" h="228600">
                      <a:moveTo>
                        <a:pt x="0" y="0"/>
                      </a:moveTo>
                      <a:lnTo>
                        <a:pt x="638175" y="228600"/>
                      </a:lnTo>
                      <a:lnTo>
                        <a:pt x="2714625" y="225425"/>
                      </a:lnTo>
                    </a:path>
                  </a:pathLst>
                </a:custGeom>
                <a:ln>
                  <a:solidFill>
                    <a:srgbClr val="000090"/>
                  </a:solidFill>
                </a:ln>
                <a:effectLst/>
              </p:spPr>
              <p:style>
                <a:lnRef idx="2">
                  <a:schemeClr val="accent1"/>
                </a:lnRef>
                <a:fillRef idx="0">
                  <a:schemeClr val="accent1"/>
                </a:fillRef>
                <a:effectRef idx="1">
                  <a:schemeClr val="accent1"/>
                </a:effectRef>
                <a:fontRef idx="minor">
                  <a:schemeClr val="tx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18" name="Oval 217"/>
                <p:cNvSpPr/>
                <p:nvPr/>
              </p:nvSpPr>
              <p:spPr>
                <a:xfrm>
                  <a:off x="3079805" y="298019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19" name="Oval 218"/>
                <p:cNvSpPr/>
                <p:nvPr/>
              </p:nvSpPr>
              <p:spPr>
                <a:xfrm>
                  <a:off x="3156986" y="298014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20" name="Oval 219"/>
                <p:cNvSpPr/>
                <p:nvPr/>
              </p:nvSpPr>
              <p:spPr>
                <a:xfrm>
                  <a:off x="3233186" y="298008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21" name="Oval 220"/>
                <p:cNvSpPr/>
                <p:nvPr/>
              </p:nvSpPr>
              <p:spPr>
                <a:xfrm>
                  <a:off x="3308516" y="298221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22" name="Oval 221"/>
                <p:cNvSpPr/>
                <p:nvPr/>
              </p:nvSpPr>
              <p:spPr>
                <a:xfrm>
                  <a:off x="3385697" y="298215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23" name="Oval 222"/>
                <p:cNvSpPr/>
                <p:nvPr/>
              </p:nvSpPr>
              <p:spPr>
                <a:xfrm>
                  <a:off x="3461897" y="298210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24" name="Oval 223"/>
                <p:cNvSpPr/>
                <p:nvPr/>
              </p:nvSpPr>
              <p:spPr>
                <a:xfrm>
                  <a:off x="3537806" y="298251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25" name="Oval 224"/>
                <p:cNvSpPr/>
                <p:nvPr/>
              </p:nvSpPr>
              <p:spPr>
                <a:xfrm>
                  <a:off x="3614987" y="298245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26" name="Oval 225"/>
                <p:cNvSpPr/>
                <p:nvPr/>
              </p:nvSpPr>
              <p:spPr>
                <a:xfrm>
                  <a:off x="3691187" y="298240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27" name="Oval 226"/>
                <p:cNvSpPr/>
                <p:nvPr/>
              </p:nvSpPr>
              <p:spPr>
                <a:xfrm>
                  <a:off x="3764143" y="297728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28" name="Oval 227"/>
                <p:cNvSpPr/>
                <p:nvPr/>
              </p:nvSpPr>
              <p:spPr>
                <a:xfrm>
                  <a:off x="3841324" y="297723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29" name="Oval 228"/>
                <p:cNvSpPr/>
                <p:nvPr/>
              </p:nvSpPr>
              <p:spPr>
                <a:xfrm>
                  <a:off x="3917524" y="297717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30" name="Oval 229"/>
                <p:cNvSpPr/>
                <p:nvPr/>
              </p:nvSpPr>
              <p:spPr>
                <a:xfrm>
                  <a:off x="3993433" y="297758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31" name="Oval 230"/>
                <p:cNvSpPr/>
                <p:nvPr/>
              </p:nvSpPr>
              <p:spPr>
                <a:xfrm>
                  <a:off x="4070614" y="297752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32" name="Oval 231"/>
                <p:cNvSpPr/>
                <p:nvPr/>
              </p:nvSpPr>
              <p:spPr>
                <a:xfrm>
                  <a:off x="4146814" y="297747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33" name="Oval 232"/>
                <p:cNvSpPr/>
                <p:nvPr/>
              </p:nvSpPr>
              <p:spPr>
                <a:xfrm>
                  <a:off x="4222144" y="297960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34" name="Oval 233"/>
                <p:cNvSpPr/>
                <p:nvPr/>
              </p:nvSpPr>
              <p:spPr>
                <a:xfrm>
                  <a:off x="4299325" y="297954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35" name="Oval 234"/>
                <p:cNvSpPr/>
                <p:nvPr/>
              </p:nvSpPr>
              <p:spPr>
                <a:xfrm>
                  <a:off x="4375525" y="297949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36" name="Oval 235"/>
                <p:cNvSpPr/>
                <p:nvPr/>
              </p:nvSpPr>
              <p:spPr>
                <a:xfrm>
                  <a:off x="4451434" y="297989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37" name="Oval 236"/>
                <p:cNvSpPr/>
                <p:nvPr/>
              </p:nvSpPr>
              <p:spPr>
                <a:xfrm>
                  <a:off x="4528615" y="2979843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38" name="Oval 237"/>
                <p:cNvSpPr/>
                <p:nvPr/>
              </p:nvSpPr>
              <p:spPr>
                <a:xfrm>
                  <a:off x="4604815" y="2979788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39" name="Oval 238"/>
                <p:cNvSpPr/>
                <p:nvPr/>
              </p:nvSpPr>
              <p:spPr>
                <a:xfrm>
                  <a:off x="4679315" y="297903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40" name="Oval 239"/>
                <p:cNvSpPr/>
                <p:nvPr/>
              </p:nvSpPr>
              <p:spPr>
                <a:xfrm>
                  <a:off x="4756496" y="2978982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41" name="Oval 240"/>
                <p:cNvSpPr/>
                <p:nvPr/>
              </p:nvSpPr>
              <p:spPr>
                <a:xfrm>
                  <a:off x="4832696" y="2978927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42" name="Oval 241"/>
                <p:cNvSpPr/>
                <p:nvPr/>
              </p:nvSpPr>
              <p:spPr>
                <a:xfrm>
                  <a:off x="4908605" y="297933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43" name="Oval 242"/>
                <p:cNvSpPr/>
                <p:nvPr/>
              </p:nvSpPr>
              <p:spPr>
                <a:xfrm>
                  <a:off x="4985786" y="2979280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44" name="Oval 243"/>
                <p:cNvSpPr/>
                <p:nvPr/>
              </p:nvSpPr>
              <p:spPr>
                <a:xfrm>
                  <a:off x="5061986" y="2979225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45" name="Oval 244"/>
                <p:cNvSpPr/>
                <p:nvPr/>
              </p:nvSpPr>
              <p:spPr>
                <a:xfrm>
                  <a:off x="5137316" y="298135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46" name="Oval 245"/>
                <p:cNvSpPr/>
                <p:nvPr/>
              </p:nvSpPr>
              <p:spPr>
                <a:xfrm>
                  <a:off x="5214497" y="2981296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47" name="Oval 246"/>
                <p:cNvSpPr/>
                <p:nvPr/>
              </p:nvSpPr>
              <p:spPr>
                <a:xfrm>
                  <a:off x="5290697" y="2981241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48" name="Oval 247"/>
                <p:cNvSpPr/>
                <p:nvPr/>
              </p:nvSpPr>
              <p:spPr>
                <a:xfrm>
                  <a:off x="5366606" y="298164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49" name="Oval 248"/>
                <p:cNvSpPr/>
                <p:nvPr/>
              </p:nvSpPr>
              <p:spPr>
                <a:xfrm>
                  <a:off x="5443787" y="2981594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250" name="Oval 249"/>
                <p:cNvSpPr/>
                <p:nvPr/>
              </p:nvSpPr>
              <p:spPr>
                <a:xfrm>
                  <a:off x="5519987" y="2981539"/>
                  <a:ext cx="45719" cy="46253"/>
                </a:xfrm>
                <a:prstGeom prst="ellipse">
                  <a:avLst/>
                </a:prstGeom>
                <a:solidFill>
                  <a:srgbClr val="FF000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sp>
            <p:nvSpPr>
              <p:cNvPr id="208" name="Oval 207"/>
              <p:cNvSpPr/>
              <p:nvPr/>
            </p:nvSpPr>
            <p:spPr>
              <a:xfrm>
                <a:off x="4999546" y="3109361"/>
                <a:ext cx="186175" cy="169637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09" name="Rectangle 83"/>
              <p:cNvSpPr>
                <a:spLocks noChangeArrowheads="1"/>
              </p:cNvSpPr>
              <p:nvPr/>
            </p:nvSpPr>
            <p:spPr bwMode="auto">
              <a:xfrm>
                <a:off x="7457544" y="3087163"/>
                <a:ext cx="1723999" cy="338554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  <p:txBody>
              <a:bodyPr wrap="square">
                <a:spAutoFit/>
              </a:bodyPr>
              <a:lstStyle/>
              <a:p>
                <a:r>
                  <a:rPr lang="en-US" sz="1600" dirty="0">
                    <a:latin typeface="Avenir Book"/>
                    <a:cs typeface="Avenir Book"/>
                  </a:rPr>
                  <a:t>Multi-Blade</a:t>
                </a:r>
              </a:p>
            </p:txBody>
          </p:sp>
          <p:sp>
            <p:nvSpPr>
              <p:cNvPr id="210" name="Rectangle 83"/>
              <p:cNvSpPr>
                <a:spLocks noChangeArrowheads="1"/>
              </p:cNvSpPr>
              <p:nvPr/>
            </p:nvSpPr>
            <p:spPr bwMode="auto">
              <a:xfrm>
                <a:off x="4687450" y="3279530"/>
                <a:ext cx="1723999" cy="338554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  <p:txBody>
              <a:bodyPr wrap="square">
                <a:spAutoFit/>
              </a:bodyPr>
              <a:lstStyle/>
              <a:p>
                <a:r>
                  <a:rPr lang="en-US" sz="1600" dirty="0">
                    <a:latin typeface="Avenir Book"/>
                    <a:cs typeface="Avenir Book"/>
                  </a:rPr>
                  <a:t>sample</a:t>
                </a:r>
              </a:p>
            </p:txBody>
          </p:sp>
        </p:grpSp>
        <p:sp>
          <p:nvSpPr>
            <p:cNvPr id="186" name="Rectangle 83"/>
            <p:cNvSpPr>
              <a:spLocks noChangeArrowheads="1"/>
            </p:cNvSpPr>
            <p:nvPr/>
          </p:nvSpPr>
          <p:spPr bwMode="auto">
            <a:xfrm>
              <a:off x="5513896" y="4113002"/>
              <a:ext cx="1142423" cy="33855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square">
              <a:spAutoFit/>
            </a:bodyPr>
            <a:lstStyle/>
            <a:p>
              <a:r>
                <a:rPr lang="en-US" sz="1600" dirty="0">
                  <a:latin typeface="Avenir Book"/>
                  <a:cs typeface="Avenir Book"/>
                </a:rPr>
                <a:t>neutrons</a:t>
              </a:r>
            </a:p>
          </p:txBody>
        </p:sp>
        <p:sp>
          <p:nvSpPr>
            <p:cNvPr id="187" name="Rectangle 186"/>
            <p:cNvSpPr/>
            <p:nvPr/>
          </p:nvSpPr>
          <p:spPr>
            <a:xfrm>
              <a:off x="7741122" y="2051112"/>
              <a:ext cx="903009" cy="3693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US" dirty="0">
                  <a:latin typeface="Avenir Book"/>
                  <a:cs typeface="Avenir Book"/>
                </a:rPr>
                <a:t>MWPC</a:t>
              </a:r>
              <a:endParaRPr lang="en-US" dirty="0"/>
            </a:p>
          </p:txBody>
        </p:sp>
        <p:cxnSp>
          <p:nvCxnSpPr>
            <p:cNvPr id="188" name="Straight Arrow Connector 187"/>
            <p:cNvCxnSpPr>
              <a:endCxn id="398" idx="7"/>
            </p:cNvCxnSpPr>
            <p:nvPr/>
          </p:nvCxnSpPr>
          <p:spPr>
            <a:xfrm>
              <a:off x="8579685" y="2190722"/>
              <a:ext cx="1276909" cy="175591"/>
            </a:xfrm>
            <a:prstGeom prst="straightConnector1">
              <a:avLst/>
            </a:prstGeom>
            <a:ln>
              <a:solidFill>
                <a:schemeClr val="tx1"/>
              </a:solidFill>
              <a:tailEnd type="triangl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89" name="Straight Arrow Connector 188"/>
            <p:cNvCxnSpPr/>
            <p:nvPr/>
          </p:nvCxnSpPr>
          <p:spPr>
            <a:xfrm>
              <a:off x="8579525" y="2093611"/>
              <a:ext cx="1115591" cy="13334"/>
            </a:xfrm>
            <a:prstGeom prst="straightConnector1">
              <a:avLst/>
            </a:prstGeom>
            <a:ln>
              <a:solidFill>
                <a:schemeClr val="tx1"/>
              </a:solidFill>
              <a:tailEnd type="triangl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0" name="Straight Arrow Connector 189"/>
            <p:cNvCxnSpPr>
              <a:endCxn id="432" idx="5"/>
            </p:cNvCxnSpPr>
            <p:nvPr/>
          </p:nvCxnSpPr>
          <p:spPr>
            <a:xfrm>
              <a:off x="8579684" y="2293895"/>
              <a:ext cx="1329432" cy="544585"/>
            </a:xfrm>
            <a:prstGeom prst="straightConnector1">
              <a:avLst/>
            </a:prstGeom>
            <a:ln>
              <a:solidFill>
                <a:schemeClr val="tx1"/>
              </a:solidFill>
              <a:tailEnd type="triangl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1" name="Straight Arrow Connector 190"/>
            <p:cNvCxnSpPr/>
            <p:nvPr/>
          </p:nvCxnSpPr>
          <p:spPr>
            <a:xfrm flipV="1">
              <a:off x="5627673" y="4409083"/>
              <a:ext cx="1801550" cy="1281"/>
            </a:xfrm>
            <a:prstGeom prst="straightConnector1">
              <a:avLst/>
            </a:prstGeom>
            <a:ln w="38100">
              <a:solidFill>
                <a:srgbClr val="008000"/>
              </a:solidFill>
              <a:prstDash val="solid"/>
              <a:tailEnd type="triangl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pic>
          <p:nvPicPr>
            <p:cNvPr id="192" name="Picture 191"/>
            <p:cNvPicPr>
              <a:picLocks noChangeAspect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5552474" y="1680342"/>
              <a:ext cx="1449466" cy="1277932"/>
            </a:xfrm>
            <a:prstGeom prst="rect">
              <a:avLst/>
            </a:prstGeom>
          </p:spPr>
        </p:pic>
      </p:grpSp>
      <p:sp>
        <p:nvSpPr>
          <p:cNvPr id="491" name="TextBox 490"/>
          <p:cNvSpPr txBox="1"/>
          <p:nvPr/>
        </p:nvSpPr>
        <p:spPr>
          <a:xfrm>
            <a:off x="7031204" y="1162621"/>
            <a:ext cx="3927678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2000" smtClean="0">
                <a:latin typeface="Times New Roman" charset="0"/>
                <a:ea typeface="Times New Roman" charset="0"/>
                <a:cs typeface="Times New Roman" charset="0"/>
              </a:rPr>
              <a:t>DAQ saturated @1.3 10</a:t>
            </a:r>
            <a:r>
              <a:rPr lang="en-GB" sz="2000" baseline="30000" smtClean="0">
                <a:latin typeface="Times New Roman" charset="0"/>
                <a:ea typeface="Times New Roman" charset="0"/>
                <a:cs typeface="Times New Roman" charset="0"/>
              </a:rPr>
              <a:t>3</a:t>
            </a:r>
            <a:r>
              <a:rPr lang="en-GB" sz="2000" smtClean="0">
                <a:latin typeface="Times New Roman" charset="0"/>
                <a:ea typeface="Times New Roman" charset="0"/>
                <a:cs typeface="Times New Roman" charset="0"/>
              </a:rPr>
              <a:t> n / mm</a:t>
            </a:r>
            <a:r>
              <a:rPr lang="en-GB" sz="2000" baseline="30000" smtClean="0">
                <a:latin typeface="Times New Roman" charset="0"/>
                <a:ea typeface="Times New Roman" charset="0"/>
                <a:cs typeface="Times New Roman" charset="0"/>
              </a:rPr>
              <a:t>2</a:t>
            </a:r>
            <a:r>
              <a:rPr lang="en-GB" sz="2000" smtClean="0">
                <a:latin typeface="Times New Roman" charset="0"/>
                <a:ea typeface="Times New Roman" charset="0"/>
                <a:cs typeface="Times New Roman" charset="0"/>
              </a:rPr>
              <a:t> / s</a:t>
            </a:r>
            <a:endParaRPr lang="en-GB" sz="2000">
              <a:latin typeface="Times New Roman" charset="0"/>
              <a:ea typeface="Times New Roman" charset="0"/>
              <a:cs typeface="Times New Roman" charset="0"/>
            </a:endParaRPr>
          </a:p>
        </p:txBody>
      </p:sp>
      <p:sp>
        <p:nvSpPr>
          <p:cNvPr id="492" name="Bent Arrow 491"/>
          <p:cNvSpPr/>
          <p:nvPr/>
        </p:nvSpPr>
        <p:spPr>
          <a:xfrm rot="10800000" flipH="1">
            <a:off x="6651965" y="971089"/>
            <a:ext cx="367860" cy="467735"/>
          </a:xfrm>
          <a:prstGeom prst="bentArrow">
            <a:avLst/>
          </a:prstGeom>
          <a:noFill/>
          <a:ln w="19050">
            <a:solidFill>
              <a:srgbClr val="9C6114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>
              <a:solidFill>
                <a:schemeClr val="tx1"/>
              </a:solidFill>
            </a:endParaRPr>
          </a:p>
        </p:txBody>
      </p:sp>
      <p:cxnSp>
        <p:nvCxnSpPr>
          <p:cNvPr id="494" name="Straight Connector 493"/>
          <p:cNvCxnSpPr/>
          <p:nvPr/>
        </p:nvCxnSpPr>
        <p:spPr>
          <a:xfrm>
            <a:off x="5296742" y="896046"/>
            <a:ext cx="2717705" cy="0"/>
          </a:xfrm>
          <a:prstGeom prst="line">
            <a:avLst/>
          </a:prstGeom>
          <a:ln w="12700">
            <a:solidFill>
              <a:srgbClr val="9C6114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96" name="Bent Arrow 495"/>
          <p:cNvSpPr/>
          <p:nvPr/>
        </p:nvSpPr>
        <p:spPr>
          <a:xfrm rot="10800000">
            <a:off x="10943432" y="970663"/>
            <a:ext cx="367860" cy="1085599"/>
          </a:xfrm>
          <a:prstGeom prst="bentArrow">
            <a:avLst>
              <a:gd name="adj1" fmla="val 25000"/>
              <a:gd name="adj2" fmla="val 25000"/>
              <a:gd name="adj3" fmla="val 25000"/>
              <a:gd name="adj4" fmla="val 42513"/>
            </a:avLst>
          </a:prstGeom>
          <a:noFill/>
          <a:ln w="19050">
            <a:solidFill>
              <a:srgbClr val="9C6114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>
              <a:solidFill>
                <a:schemeClr val="tx1"/>
              </a:solidFill>
            </a:endParaRPr>
          </a:p>
        </p:txBody>
      </p:sp>
      <p:cxnSp>
        <p:nvCxnSpPr>
          <p:cNvPr id="497" name="Straight Connector 496"/>
          <p:cNvCxnSpPr/>
          <p:nvPr/>
        </p:nvCxnSpPr>
        <p:spPr>
          <a:xfrm flipV="1">
            <a:off x="8786084" y="896046"/>
            <a:ext cx="2981846" cy="1524"/>
          </a:xfrm>
          <a:prstGeom prst="line">
            <a:avLst/>
          </a:prstGeom>
          <a:ln w="12700">
            <a:solidFill>
              <a:srgbClr val="9C6114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99" name="TextBox 498"/>
          <p:cNvSpPr txBox="1"/>
          <p:nvPr/>
        </p:nvSpPr>
        <p:spPr>
          <a:xfrm>
            <a:off x="6580843" y="1775203"/>
            <a:ext cx="4330032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2000" dirty="0" smtClean="0">
                <a:latin typeface="Times New Roman" charset="0"/>
                <a:ea typeface="Times New Roman" charset="0"/>
                <a:cs typeface="Times New Roman" charset="0"/>
              </a:rPr>
              <a:t>Not an easy measure: </a:t>
            </a:r>
            <a:r>
              <a:rPr lang="en-GB" sz="2000" smtClean="0">
                <a:latin typeface="Times New Roman" charset="0"/>
                <a:ea typeface="Times New Roman" charset="0"/>
                <a:cs typeface="Times New Roman" charset="0"/>
              </a:rPr>
              <a:t>geometry problem</a:t>
            </a:r>
            <a:endParaRPr lang="en-GB" sz="2000" dirty="0" smtClean="0">
              <a:latin typeface="Times New Roman" charset="0"/>
              <a:ea typeface="Times New Roman" charset="0"/>
              <a:cs typeface="Times New Roman" charset="0"/>
            </a:endParaRPr>
          </a:p>
        </p:txBody>
      </p:sp>
      <p:sp>
        <p:nvSpPr>
          <p:cNvPr id="500" name="TextBox 499"/>
          <p:cNvSpPr txBox="1"/>
          <p:nvPr/>
        </p:nvSpPr>
        <p:spPr>
          <a:xfrm>
            <a:off x="2920071" y="5930562"/>
            <a:ext cx="6885218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2000" dirty="0" smtClean="0">
                <a:latin typeface="Times New Roman" charset="0"/>
                <a:ea typeface="Times New Roman" charset="0"/>
                <a:cs typeface="Times New Roman" charset="0"/>
              </a:rPr>
              <a:t>The detector must sit at the designed distance from the sample !!!</a:t>
            </a:r>
            <a:endParaRPr lang="en-GB" sz="2000" dirty="0">
              <a:latin typeface="Times New Roman" charset="0"/>
              <a:ea typeface="Times New Roman" charset="0"/>
              <a:cs typeface="Times New Roman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74726226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1" presetClass="entr" presetSubtype="0" fill="hold" grpId="0" nodeType="afterEffect">
                                  <p:stCondLst>
                                    <p:cond delay="300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91" grpId="0"/>
      <p:bldP spid="492" grpId="0" animBg="1"/>
      <p:bldP spid="496" grpId="0" animBg="1"/>
      <p:bldP spid="499" grpId="0"/>
      <p:bldP spid="500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7" name="Picture 26">
            <a:extLst>
              <a:ext uri="{FF2B5EF4-FFF2-40B4-BE49-F238E27FC236}">
                <a16:creationId xmlns:a16="http://schemas.microsoft.com/office/drawing/2014/main" xmlns="" id="{9D6A6125-76A2-724E-B4D2-D9BC3B8B6377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6985" t="7836" r="10332" b="1852"/>
          <a:stretch/>
        </p:blipFill>
        <p:spPr>
          <a:xfrm>
            <a:off x="7647146" y="1141679"/>
            <a:ext cx="4181767" cy="3572911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smtClean="0"/>
              <a:t>Characterisation: summary</a:t>
            </a:r>
            <a:endParaRPr lang="en-GB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noProof="0" smtClean="0"/>
              <a:t>Francesco Messi, Lunds Universitet</a:t>
            </a:r>
            <a:endParaRPr lang="en-US" noProof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A9EF9EE-94CA-7D44-AD17-90B415DDEC56}" type="slidenum">
              <a:rPr lang="en-US" noProof="0" smtClean="0"/>
              <a:t>10</a:t>
            </a:fld>
            <a:endParaRPr lang="en-US" noProof="0"/>
          </a:p>
        </p:txBody>
      </p:sp>
      <p:sp>
        <p:nvSpPr>
          <p:cNvPr id="6" name="Date Placeholder 5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sv-SE" noProof="0" smtClean="0"/>
              <a:t>2018 IEEE Nuclear Science Symposium and Medical Imaging, Sydney, 14 November 2018</a:t>
            </a:r>
            <a:endParaRPr lang="en-US" noProof="0" smtClean="0"/>
          </a:p>
        </p:txBody>
      </p:sp>
      <p:pic>
        <p:nvPicPr>
          <p:cNvPr id="17" name="Picture 16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06398" y="1337677"/>
            <a:ext cx="6201415" cy="5124669"/>
          </a:xfrm>
          <a:prstGeom prst="rect">
            <a:avLst/>
          </a:prstGeom>
        </p:spPr>
      </p:pic>
      <p:pic>
        <p:nvPicPr>
          <p:cNvPr id="18" name="Picture 17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702280" y="1830021"/>
            <a:ext cx="355600" cy="368300"/>
          </a:xfrm>
          <a:prstGeom prst="rect">
            <a:avLst/>
          </a:prstGeom>
        </p:spPr>
      </p:pic>
      <p:pic>
        <p:nvPicPr>
          <p:cNvPr id="19" name="Picture 18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702280" y="2323625"/>
            <a:ext cx="355600" cy="368300"/>
          </a:xfrm>
          <a:prstGeom prst="rect">
            <a:avLst/>
          </a:prstGeom>
        </p:spPr>
      </p:pic>
      <p:pic>
        <p:nvPicPr>
          <p:cNvPr id="20" name="Picture 19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702280" y="2853327"/>
            <a:ext cx="355600" cy="368300"/>
          </a:xfrm>
          <a:prstGeom prst="rect">
            <a:avLst/>
          </a:prstGeom>
        </p:spPr>
      </p:pic>
      <p:pic>
        <p:nvPicPr>
          <p:cNvPr id="21" name="Picture 20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702280" y="3900011"/>
            <a:ext cx="355600" cy="368300"/>
          </a:xfrm>
          <a:prstGeom prst="rect">
            <a:avLst/>
          </a:prstGeom>
        </p:spPr>
      </p:pic>
      <p:pic>
        <p:nvPicPr>
          <p:cNvPr id="22" name="Picture 21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702280" y="5287695"/>
            <a:ext cx="355600" cy="368300"/>
          </a:xfrm>
          <a:prstGeom prst="rect">
            <a:avLst/>
          </a:prstGeom>
        </p:spPr>
      </p:pic>
      <p:pic>
        <p:nvPicPr>
          <p:cNvPr id="23" name="Picture 22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691703" y="5694806"/>
            <a:ext cx="355600" cy="368300"/>
          </a:xfrm>
          <a:prstGeom prst="rect">
            <a:avLst/>
          </a:prstGeom>
        </p:spPr>
      </p:pic>
      <p:pic>
        <p:nvPicPr>
          <p:cNvPr id="24" name="Picture 23"/>
          <p:cNvPicPr>
            <a:picLocks noChangeAspect="1"/>
          </p:cNvPicPr>
          <p:nvPr/>
        </p:nvPicPr>
        <p:blipFill>
          <a:blip r:embed="rId4" cstate="print">
            <a:alphaModFix amt="30000"/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702280" y="4885960"/>
            <a:ext cx="355600" cy="368300"/>
          </a:xfrm>
          <a:prstGeom prst="rect">
            <a:avLst/>
          </a:prstGeom>
        </p:spPr>
      </p:pic>
      <p:pic>
        <p:nvPicPr>
          <p:cNvPr id="25" name="Picture 24"/>
          <p:cNvPicPr>
            <a:picLocks noChangeAspect="1"/>
          </p:cNvPicPr>
          <p:nvPr/>
        </p:nvPicPr>
        <p:blipFill>
          <a:blip r:embed="rId4" cstate="print">
            <a:alphaModFix amt="30000"/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691703" y="6055235"/>
            <a:ext cx="355600" cy="368300"/>
          </a:xfrm>
          <a:prstGeom prst="rect">
            <a:avLst/>
          </a:prstGeom>
        </p:spPr>
      </p:pic>
      <p:sp>
        <p:nvSpPr>
          <p:cNvPr id="26" name="TextBox 25"/>
          <p:cNvSpPr txBox="1"/>
          <p:nvPr/>
        </p:nvSpPr>
        <p:spPr>
          <a:xfrm rot="20613537">
            <a:off x="6275918" y="3148123"/>
            <a:ext cx="1415772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GB" dirty="0" smtClean="0">
                <a:solidFill>
                  <a:schemeClr val="accent2"/>
                </a:solidFill>
                <a:latin typeface="Times New Roman" charset="0"/>
                <a:ea typeface="Times New Roman" charset="0"/>
                <a:cs typeface="Times New Roman" charset="0"/>
              </a:rPr>
              <a:t>Under </a:t>
            </a:r>
          </a:p>
          <a:p>
            <a:pPr algn="ctr"/>
            <a:r>
              <a:rPr lang="en-GB" dirty="0" smtClean="0">
                <a:solidFill>
                  <a:schemeClr val="accent2"/>
                </a:solidFill>
                <a:latin typeface="Times New Roman" charset="0"/>
                <a:ea typeface="Times New Roman" charset="0"/>
                <a:cs typeface="Times New Roman" charset="0"/>
              </a:rPr>
              <a:t>measurement</a:t>
            </a:r>
            <a:endParaRPr lang="en-GB" dirty="0">
              <a:solidFill>
                <a:schemeClr val="accent2"/>
              </a:solidFill>
              <a:latin typeface="Times New Roman" charset="0"/>
              <a:ea typeface="Times New Roman" charset="0"/>
              <a:cs typeface="Times New Roman" charset="0"/>
            </a:endParaRPr>
          </a:p>
        </p:txBody>
      </p:sp>
      <p:pic>
        <p:nvPicPr>
          <p:cNvPr id="28" name="Picture 27"/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8566491" y="4731950"/>
            <a:ext cx="2343075" cy="1790034"/>
          </a:xfrm>
          <a:prstGeom prst="rect">
            <a:avLst/>
          </a:prstGeom>
        </p:spPr>
      </p:pic>
      <p:sp>
        <p:nvSpPr>
          <p:cNvPr id="29" name="TextBox 28"/>
          <p:cNvSpPr txBox="1"/>
          <p:nvPr/>
        </p:nvSpPr>
        <p:spPr>
          <a:xfrm rot="20613537">
            <a:off x="6288736" y="4253537"/>
            <a:ext cx="1415772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GB" dirty="0" smtClean="0">
                <a:solidFill>
                  <a:schemeClr val="accent2"/>
                </a:solidFill>
                <a:latin typeface="Times New Roman" charset="0"/>
                <a:ea typeface="Times New Roman" charset="0"/>
                <a:cs typeface="Times New Roman" charset="0"/>
              </a:rPr>
              <a:t>Under </a:t>
            </a:r>
          </a:p>
          <a:p>
            <a:pPr algn="ctr"/>
            <a:r>
              <a:rPr lang="en-GB" dirty="0" smtClean="0">
                <a:solidFill>
                  <a:schemeClr val="accent2"/>
                </a:solidFill>
                <a:latin typeface="Times New Roman" charset="0"/>
                <a:ea typeface="Times New Roman" charset="0"/>
                <a:cs typeface="Times New Roman" charset="0"/>
              </a:rPr>
              <a:t>measurement</a:t>
            </a:r>
            <a:endParaRPr lang="en-GB" dirty="0">
              <a:solidFill>
                <a:schemeClr val="accent2"/>
              </a:solidFill>
              <a:latin typeface="Times New Roman" charset="0"/>
              <a:ea typeface="Times New Roman" charset="0"/>
              <a:cs typeface="Times New Roman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78919608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6" grpId="0"/>
      <p:bldP spid="29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smtClean="0"/>
              <a:t>Next: MB-300 and MB-IFE</a:t>
            </a:r>
            <a:endParaRPr lang="en-GB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noProof="0" smtClean="0"/>
              <a:t>Francesco Messi, Lunds Universitet</a:t>
            </a:r>
            <a:endParaRPr lang="en-US" noProof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A9EF9EE-94CA-7D44-AD17-90B415DDEC56}" type="slidenum">
              <a:rPr lang="en-US" noProof="0" smtClean="0"/>
              <a:t>11</a:t>
            </a:fld>
            <a:endParaRPr lang="en-US" noProof="0"/>
          </a:p>
        </p:txBody>
      </p:sp>
      <p:sp>
        <p:nvSpPr>
          <p:cNvPr id="6" name="Date Placeholder 5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sv-SE" noProof="0" smtClean="0"/>
              <a:t>2018 IEEE Nuclear Science Symposium and Medical Imaging, Sydney, 14 November 2018</a:t>
            </a:r>
            <a:endParaRPr lang="en-US" noProof="0" smtClean="0"/>
          </a:p>
        </p:txBody>
      </p:sp>
      <p:pic>
        <p:nvPicPr>
          <p:cNvPr id="10" name="Picture 9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-1070477" y="2813289"/>
            <a:ext cx="4804471" cy="1875296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xmlns="" id="{669DC0A1-6CA0-D24E-8AA4-40616F4E0643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2402822" y="1348701"/>
            <a:ext cx="5477478" cy="4804472"/>
          </a:xfrm>
          <a:prstGeom prst="rect">
            <a:avLst/>
          </a:prstGeom>
        </p:spPr>
      </p:pic>
      <p:pic>
        <p:nvPicPr>
          <p:cNvPr id="13" name="Picture 12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8013715" y="1348700"/>
            <a:ext cx="3808515" cy="2983475"/>
          </a:xfrm>
          <a:prstGeom prst="rect">
            <a:avLst/>
          </a:prstGeom>
        </p:spPr>
      </p:pic>
      <p:sp>
        <p:nvSpPr>
          <p:cNvPr id="14" name="TextBox 13"/>
          <p:cNvSpPr txBox="1"/>
          <p:nvPr/>
        </p:nvSpPr>
        <p:spPr>
          <a:xfrm>
            <a:off x="8401050" y="4786313"/>
            <a:ext cx="2752420" cy="92333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Active area: 300 x 508 mm</a:t>
            </a:r>
            <a:r>
              <a:rPr lang="en-GB" baseline="30000" dirty="0" smtClean="0"/>
              <a:t>2</a:t>
            </a:r>
            <a:endParaRPr lang="en-GB" dirty="0" smtClean="0"/>
          </a:p>
          <a:p>
            <a:r>
              <a:rPr lang="en-GB" dirty="0" smtClean="0"/>
              <a:t>Number of blades: 50</a:t>
            </a:r>
          </a:p>
          <a:p>
            <a:r>
              <a:rPr lang="en-GB" dirty="0" smtClean="0"/>
              <a:t>Number of channels: 4800 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80253562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smtClean="0"/>
              <a:t>Summary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50257" y="1501541"/>
            <a:ext cx="7724510" cy="507441"/>
          </a:xfrm>
        </p:spPr>
        <p:txBody>
          <a:bodyPr>
            <a:normAutofit fontScale="92500"/>
          </a:bodyPr>
          <a:lstStyle/>
          <a:p>
            <a:pPr>
              <a:buFont typeface="Wingdings" charset="2"/>
              <a:buChar char="ü"/>
            </a:pPr>
            <a:r>
              <a:rPr lang="en-GB" dirty="0" smtClean="0"/>
              <a:t>A long prototyping development (almost) completed</a:t>
            </a:r>
          </a:p>
          <a:p>
            <a:pPr lvl="1">
              <a:buFont typeface="Wingdings" charset="2"/>
              <a:buChar char="ü"/>
            </a:pPr>
            <a:endParaRPr lang="en-GB" sz="2800" dirty="0" smtClean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noProof="0" smtClean="0"/>
              <a:t>Francesco Messi, Lunds Universitet</a:t>
            </a:r>
            <a:endParaRPr lang="en-US" noProof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A9EF9EE-94CA-7D44-AD17-90B415DDEC56}" type="slidenum">
              <a:rPr lang="en-US" noProof="0" smtClean="0"/>
              <a:t>12</a:t>
            </a:fld>
            <a:endParaRPr lang="en-US" noProof="0"/>
          </a:p>
        </p:txBody>
      </p:sp>
      <p:sp>
        <p:nvSpPr>
          <p:cNvPr id="6" name="Date Placeholder 5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sv-SE" noProof="0" smtClean="0"/>
              <a:t>2018 IEEE Nuclear Science Symposium and Medical Imaging, Sydney, 14 November 2018</a:t>
            </a:r>
            <a:endParaRPr lang="en-US" noProof="0" smtClean="0"/>
          </a:p>
        </p:txBody>
      </p:sp>
      <p:pic>
        <p:nvPicPr>
          <p:cNvPr id="8" name="Picture 7">
            <a:extLst>
              <a:ext uri="{FF2B5EF4-FFF2-40B4-BE49-F238E27FC236}">
                <a16:creationId xmlns="" xmlns:a16="http://schemas.microsoft.com/office/drawing/2014/main" id="{3816185F-721E-2142-9DDB-FCBA1098316F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276145" y="1990943"/>
            <a:ext cx="1106585" cy="972000"/>
          </a:xfrm>
          <a:prstGeom prst="rect">
            <a:avLst/>
          </a:prstGeom>
        </p:spPr>
      </p:pic>
      <p:pic>
        <p:nvPicPr>
          <p:cNvPr id="38" name="Picture 37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537357" y="4005553"/>
            <a:ext cx="2983187" cy="2528828"/>
          </a:xfrm>
          <a:prstGeom prst="rect">
            <a:avLst/>
          </a:prstGeom>
        </p:spPr>
      </p:pic>
      <p:sp>
        <p:nvSpPr>
          <p:cNvPr id="39" name="TextBox 38"/>
          <p:cNvSpPr txBox="1"/>
          <p:nvPr/>
        </p:nvSpPr>
        <p:spPr>
          <a:xfrm>
            <a:off x="2456216" y="2255376"/>
            <a:ext cx="5598007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457200" indent="-457200">
              <a:buFont typeface="Wingdings" charset="2"/>
              <a:buChar char="ü"/>
            </a:pPr>
            <a:r>
              <a:rPr lang="en-GB" sz="2800" dirty="0" smtClean="0">
                <a:latin typeface="Times New Roman" charset="0"/>
                <a:ea typeface="Times New Roman" charset="0"/>
                <a:cs typeface="Times New Roman" charset="0"/>
              </a:rPr>
              <a:t>(</a:t>
            </a:r>
            <a:r>
              <a:rPr lang="en-GB" sz="2800" dirty="0">
                <a:latin typeface="Times New Roman" charset="0"/>
                <a:ea typeface="Times New Roman" charset="0"/>
                <a:cs typeface="Times New Roman" charset="0"/>
              </a:rPr>
              <a:t>Almost) all requirements </a:t>
            </a:r>
            <a:r>
              <a:rPr lang="en-GB" sz="2800" dirty="0" smtClean="0">
                <a:latin typeface="Times New Roman" charset="0"/>
                <a:ea typeface="Times New Roman" charset="0"/>
                <a:cs typeface="Times New Roman" charset="0"/>
              </a:rPr>
              <a:t>fulfilled</a:t>
            </a:r>
            <a:endParaRPr lang="en-GB" sz="2800" dirty="0">
              <a:latin typeface="Times New Roman" charset="0"/>
              <a:ea typeface="Times New Roman" charset="0"/>
              <a:cs typeface="Times New Roman" charset="0"/>
            </a:endParaRPr>
          </a:p>
        </p:txBody>
      </p:sp>
      <p:sp>
        <p:nvSpPr>
          <p:cNvPr id="40" name="TextBox 39"/>
          <p:cNvSpPr txBox="1"/>
          <p:nvPr/>
        </p:nvSpPr>
        <p:spPr>
          <a:xfrm>
            <a:off x="5255219" y="3024990"/>
            <a:ext cx="5046472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buFont typeface="Wingdings" charset="2"/>
              <a:buChar char="ü"/>
            </a:pPr>
            <a:r>
              <a:rPr lang="en-GB" sz="2800" dirty="0">
                <a:latin typeface="Times New Roman" charset="0"/>
                <a:ea typeface="Times New Roman" charset="0"/>
                <a:cs typeface="Times New Roman" charset="0"/>
              </a:rPr>
              <a:t>Officially accepted technology for reflectometry at </a:t>
            </a:r>
            <a:r>
              <a:rPr lang="en-GB" sz="2800" dirty="0" smtClean="0">
                <a:latin typeface="Times New Roman" charset="0"/>
                <a:ea typeface="Times New Roman" charset="0"/>
                <a:cs typeface="Times New Roman" charset="0"/>
              </a:rPr>
              <a:t>ESS</a:t>
            </a:r>
            <a:endParaRPr lang="en-GB" sz="2800" dirty="0">
              <a:latin typeface="Times New Roman" charset="0"/>
              <a:ea typeface="Times New Roman" charset="0"/>
              <a:cs typeface="Times New Roman" charset="0"/>
            </a:endParaRPr>
          </a:p>
        </p:txBody>
      </p:sp>
      <p:sp>
        <p:nvSpPr>
          <p:cNvPr id="41" name="TextBox 40"/>
          <p:cNvSpPr txBox="1"/>
          <p:nvPr/>
        </p:nvSpPr>
        <p:spPr>
          <a:xfrm>
            <a:off x="8584422" y="4225491"/>
            <a:ext cx="3607578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buFont typeface="Wingdings" charset="2"/>
              <a:buChar char="ü"/>
            </a:pPr>
            <a:r>
              <a:rPr lang="en-GB" sz="2800" dirty="0" smtClean="0">
                <a:latin typeface="Times New Roman" charset="0"/>
                <a:ea typeface="Times New Roman" charset="0"/>
                <a:cs typeface="Times New Roman" charset="0"/>
              </a:rPr>
              <a:t>Request to provide a MB detector @IFE</a:t>
            </a:r>
            <a:endParaRPr lang="en-GB" sz="2800" dirty="0">
              <a:latin typeface="Times New Roman" charset="0"/>
              <a:ea typeface="Times New Roman" charset="0"/>
              <a:cs typeface="Times New Roman" charset="0"/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46861" y="2700774"/>
            <a:ext cx="1295999" cy="972000"/>
          </a:xfrm>
          <a:prstGeom prst="rect">
            <a:avLst/>
          </a:prstGeom>
        </p:spPr>
      </p:pic>
      <p:pic>
        <p:nvPicPr>
          <p:cNvPr id="13" name="Picture 12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5400000">
            <a:off x="1085491" y="3532105"/>
            <a:ext cx="972000" cy="729000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200122" y="4120436"/>
            <a:ext cx="1296000" cy="972000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0253" y="4830267"/>
            <a:ext cx="1296000" cy="972000"/>
          </a:xfrm>
          <a:prstGeom prst="rect">
            <a:avLst/>
          </a:prstGeom>
        </p:spPr>
      </p:pic>
      <p:pic>
        <p:nvPicPr>
          <p:cNvPr id="12" name="Picture 11"/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320382" y="5540098"/>
            <a:ext cx="1296000" cy="972000"/>
          </a:xfrm>
          <a:prstGeom prst="rect">
            <a:avLst/>
          </a:prstGeom>
        </p:spPr>
      </p:pic>
      <p:sp>
        <p:nvSpPr>
          <p:cNvPr id="42" name="TextBox 41"/>
          <p:cNvSpPr txBox="1"/>
          <p:nvPr/>
        </p:nvSpPr>
        <p:spPr>
          <a:xfrm>
            <a:off x="9549779" y="5425991"/>
            <a:ext cx="2539478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457200" indent="-457200">
              <a:buFont typeface="Wingdings" charset="2"/>
              <a:buChar char="ü"/>
            </a:pPr>
            <a:r>
              <a:rPr lang="en-GB" sz="2800" dirty="0" smtClean="0">
                <a:latin typeface="Times New Roman" charset="0"/>
                <a:ea typeface="Times New Roman" charset="0"/>
                <a:cs typeface="Times New Roman" charset="0"/>
              </a:rPr>
              <a:t>Bibliography</a:t>
            </a:r>
            <a:endParaRPr lang="en-GB" sz="2800" dirty="0">
              <a:latin typeface="Times New Roman" charset="0"/>
              <a:ea typeface="Times New Roman" charset="0"/>
              <a:cs typeface="Times New Roman" charset="0"/>
            </a:endParaRPr>
          </a:p>
        </p:txBody>
      </p:sp>
      <p:pic>
        <p:nvPicPr>
          <p:cNvPr id="43" name="Picture 42"/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381398" y="1039528"/>
            <a:ext cx="1598916" cy="1409695"/>
          </a:xfrm>
          <a:prstGeom prst="rect">
            <a:avLst/>
          </a:prstGeom>
        </p:spPr>
      </p:pic>
      <p:grpSp>
        <p:nvGrpSpPr>
          <p:cNvPr id="37" name="Group 36"/>
          <p:cNvGrpSpPr>
            <a:grpSpLocks noChangeAspect="1"/>
          </p:cNvGrpSpPr>
          <p:nvPr/>
        </p:nvGrpSpPr>
        <p:grpSpPr>
          <a:xfrm>
            <a:off x="2604005" y="3035225"/>
            <a:ext cx="2644345" cy="1996742"/>
            <a:chOff x="406398" y="1337677"/>
            <a:chExt cx="6786752" cy="5124669"/>
          </a:xfrm>
        </p:grpSpPr>
        <p:pic>
          <p:nvPicPr>
            <p:cNvPr id="26" name="Picture 25"/>
            <p:cNvPicPr>
              <a:picLocks noChangeAspect="1"/>
            </p:cNvPicPr>
            <p:nvPr/>
          </p:nvPicPr>
          <p:blipFill>
            <a:blip r:embed="rId10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406398" y="1337677"/>
              <a:ext cx="6201415" cy="5124669"/>
            </a:xfrm>
            <a:prstGeom prst="rect">
              <a:avLst/>
            </a:prstGeom>
          </p:spPr>
        </p:pic>
        <p:pic>
          <p:nvPicPr>
            <p:cNvPr id="27" name="Picture 26"/>
            <p:cNvPicPr>
              <a:picLocks noChangeAspect="1"/>
            </p:cNvPicPr>
            <p:nvPr/>
          </p:nvPicPr>
          <p:blipFill>
            <a:blip r:embed="rId11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6702280" y="1830021"/>
              <a:ext cx="355600" cy="368300"/>
            </a:xfrm>
            <a:prstGeom prst="rect">
              <a:avLst/>
            </a:prstGeom>
          </p:spPr>
        </p:pic>
        <p:pic>
          <p:nvPicPr>
            <p:cNvPr id="28" name="Picture 27"/>
            <p:cNvPicPr>
              <a:picLocks noChangeAspect="1"/>
            </p:cNvPicPr>
            <p:nvPr/>
          </p:nvPicPr>
          <p:blipFill>
            <a:blip r:embed="rId11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6702280" y="2323625"/>
              <a:ext cx="355600" cy="368300"/>
            </a:xfrm>
            <a:prstGeom prst="rect">
              <a:avLst/>
            </a:prstGeom>
          </p:spPr>
        </p:pic>
        <p:pic>
          <p:nvPicPr>
            <p:cNvPr id="29" name="Picture 28"/>
            <p:cNvPicPr>
              <a:picLocks noChangeAspect="1"/>
            </p:cNvPicPr>
            <p:nvPr/>
          </p:nvPicPr>
          <p:blipFill>
            <a:blip r:embed="rId11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6702280" y="2853327"/>
              <a:ext cx="355600" cy="368300"/>
            </a:xfrm>
            <a:prstGeom prst="rect">
              <a:avLst/>
            </a:prstGeom>
          </p:spPr>
        </p:pic>
        <p:pic>
          <p:nvPicPr>
            <p:cNvPr id="30" name="Picture 29"/>
            <p:cNvPicPr>
              <a:picLocks noChangeAspect="1"/>
            </p:cNvPicPr>
            <p:nvPr/>
          </p:nvPicPr>
          <p:blipFill>
            <a:blip r:embed="rId11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6702280" y="3900011"/>
              <a:ext cx="355600" cy="368300"/>
            </a:xfrm>
            <a:prstGeom prst="rect">
              <a:avLst/>
            </a:prstGeom>
          </p:spPr>
        </p:pic>
        <p:pic>
          <p:nvPicPr>
            <p:cNvPr id="31" name="Picture 30"/>
            <p:cNvPicPr>
              <a:picLocks noChangeAspect="1"/>
            </p:cNvPicPr>
            <p:nvPr/>
          </p:nvPicPr>
          <p:blipFill>
            <a:blip r:embed="rId11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6702280" y="5287695"/>
              <a:ext cx="355600" cy="368300"/>
            </a:xfrm>
            <a:prstGeom prst="rect">
              <a:avLst/>
            </a:prstGeom>
          </p:spPr>
        </p:pic>
        <p:pic>
          <p:nvPicPr>
            <p:cNvPr id="32" name="Picture 31"/>
            <p:cNvPicPr>
              <a:picLocks noChangeAspect="1"/>
            </p:cNvPicPr>
            <p:nvPr/>
          </p:nvPicPr>
          <p:blipFill>
            <a:blip r:embed="rId11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6691703" y="5694806"/>
              <a:ext cx="355600" cy="368300"/>
            </a:xfrm>
            <a:prstGeom prst="rect">
              <a:avLst/>
            </a:prstGeom>
          </p:spPr>
        </p:pic>
        <p:pic>
          <p:nvPicPr>
            <p:cNvPr id="33" name="Picture 32"/>
            <p:cNvPicPr>
              <a:picLocks noChangeAspect="1"/>
            </p:cNvPicPr>
            <p:nvPr/>
          </p:nvPicPr>
          <p:blipFill>
            <a:blip r:embed="rId11" cstate="print">
              <a:alphaModFix amt="30000"/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6702280" y="4885960"/>
              <a:ext cx="355600" cy="368300"/>
            </a:xfrm>
            <a:prstGeom prst="rect">
              <a:avLst/>
            </a:prstGeom>
          </p:spPr>
        </p:pic>
        <p:pic>
          <p:nvPicPr>
            <p:cNvPr id="34" name="Picture 33"/>
            <p:cNvPicPr>
              <a:picLocks noChangeAspect="1"/>
            </p:cNvPicPr>
            <p:nvPr/>
          </p:nvPicPr>
          <p:blipFill>
            <a:blip r:embed="rId11" cstate="print">
              <a:alphaModFix amt="30000"/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6691703" y="6055235"/>
              <a:ext cx="355600" cy="368300"/>
            </a:xfrm>
            <a:prstGeom prst="rect">
              <a:avLst/>
            </a:prstGeom>
          </p:spPr>
        </p:pic>
        <p:sp>
          <p:nvSpPr>
            <p:cNvPr id="35" name="TextBox 34"/>
            <p:cNvSpPr txBox="1"/>
            <p:nvPr/>
          </p:nvSpPr>
          <p:spPr>
            <a:xfrm rot="20613537">
              <a:off x="6787276" y="3378955"/>
              <a:ext cx="393056" cy="184666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en-GB" sz="300" dirty="0" smtClean="0">
                  <a:solidFill>
                    <a:schemeClr val="accent2"/>
                  </a:solidFill>
                  <a:latin typeface="Times New Roman" charset="0"/>
                  <a:ea typeface="Times New Roman" charset="0"/>
                  <a:cs typeface="Times New Roman" charset="0"/>
                </a:rPr>
                <a:t>Under </a:t>
              </a:r>
            </a:p>
            <a:p>
              <a:pPr algn="ctr"/>
              <a:r>
                <a:rPr lang="en-GB" sz="300" dirty="0" smtClean="0">
                  <a:solidFill>
                    <a:schemeClr val="accent2"/>
                  </a:solidFill>
                  <a:latin typeface="Times New Roman" charset="0"/>
                  <a:ea typeface="Times New Roman" charset="0"/>
                  <a:cs typeface="Times New Roman" charset="0"/>
                </a:rPr>
                <a:t>measurement</a:t>
              </a:r>
              <a:endParaRPr lang="en-GB" sz="300" dirty="0">
                <a:solidFill>
                  <a:schemeClr val="accent2"/>
                </a:solidFill>
                <a:latin typeface="Times New Roman" charset="0"/>
                <a:ea typeface="Times New Roman" charset="0"/>
                <a:cs typeface="Times New Roman" charset="0"/>
              </a:endParaRPr>
            </a:p>
          </p:txBody>
        </p:sp>
        <p:sp>
          <p:nvSpPr>
            <p:cNvPr id="36" name="TextBox 35"/>
            <p:cNvSpPr txBox="1"/>
            <p:nvPr/>
          </p:nvSpPr>
          <p:spPr>
            <a:xfrm rot="20613537">
              <a:off x="6800094" y="4484369"/>
              <a:ext cx="393056" cy="184666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en-GB" sz="300" dirty="0" smtClean="0">
                  <a:solidFill>
                    <a:schemeClr val="accent2"/>
                  </a:solidFill>
                  <a:latin typeface="Times New Roman" charset="0"/>
                  <a:ea typeface="Times New Roman" charset="0"/>
                  <a:cs typeface="Times New Roman" charset="0"/>
                </a:rPr>
                <a:t>Under </a:t>
              </a:r>
            </a:p>
            <a:p>
              <a:pPr algn="ctr"/>
              <a:r>
                <a:rPr lang="en-GB" sz="300" dirty="0" smtClean="0">
                  <a:solidFill>
                    <a:schemeClr val="accent2"/>
                  </a:solidFill>
                  <a:latin typeface="Times New Roman" charset="0"/>
                  <a:ea typeface="Times New Roman" charset="0"/>
                  <a:cs typeface="Times New Roman" charset="0"/>
                </a:rPr>
                <a:t>measurement</a:t>
              </a:r>
              <a:endParaRPr lang="en-GB" sz="300" dirty="0">
                <a:solidFill>
                  <a:schemeClr val="accent2"/>
                </a:solidFill>
                <a:latin typeface="Times New Roman" charset="0"/>
                <a:ea typeface="Times New Roman" charset="0"/>
                <a:cs typeface="Times New Roman" charset="0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85216325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" fill="hold">
                            <p:stCondLst>
                              <p:cond delay="0"/>
                            </p:stCondLst>
                            <p:childTnLst>
                              <p:par>
                                <p:cTn id="8" presetID="1" presetClass="entr" presetSubtype="0" fill="hold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500"/>
                            </p:stCondLst>
                            <p:childTnLst>
                              <p:par>
                                <p:cTn id="11" presetID="1" presetClass="entr" presetSubtype="0" fill="hold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" fill="hold">
                            <p:stCondLst>
                              <p:cond delay="1000"/>
                            </p:stCondLst>
                            <p:childTnLst>
                              <p:par>
                                <p:cTn id="14" presetID="1" presetClass="entr" presetSubtype="0" fill="hold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1500"/>
                            </p:stCondLst>
                            <p:childTnLst>
                              <p:par>
                                <p:cTn id="17" presetID="1" presetClass="entr" presetSubtype="0" fill="hold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2000"/>
                            </p:stCondLst>
                            <p:childTnLst>
                              <p:par>
                                <p:cTn id="20" presetID="1" presetClass="entr" presetSubtype="0" fill="hold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2500"/>
                            </p:stCondLst>
                            <p:childTnLst>
                              <p:par>
                                <p:cTn id="23" presetID="1" presetClass="entr" presetSubtype="0" fill="hold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" presetClass="entr" presetSubtype="0" fill="hold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  <p:bldP spid="39" grpId="0"/>
      <p:bldP spid="40" grpId="0"/>
      <p:bldP spid="41" grpId="0"/>
      <p:bldP spid="42" grpId="0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smtClean="0"/>
              <a:t>Bibliography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0299" y="1133991"/>
            <a:ext cx="5580000" cy="5580347"/>
          </a:xfrm>
        </p:spPr>
        <p:txBody>
          <a:bodyPr>
            <a:noAutofit/>
          </a:bodyPr>
          <a:lstStyle/>
          <a:p>
            <a:pPr marL="0" indent="0">
              <a:lnSpc>
                <a:spcPct val="120000"/>
              </a:lnSpc>
              <a:spcBef>
                <a:spcPts val="0"/>
              </a:spcBef>
              <a:buNone/>
            </a:pPr>
            <a:r>
              <a:rPr lang="en-US" sz="1600" dirty="0" smtClean="0"/>
              <a:t>F. </a:t>
            </a:r>
            <a:r>
              <a:rPr lang="en-US" sz="1600" dirty="0"/>
              <a:t>Messi</a:t>
            </a:r>
            <a:r>
              <a:rPr lang="en-US" sz="1600" dirty="0" smtClean="0"/>
              <a:t>, G. Mauri and F. </a:t>
            </a:r>
            <a:r>
              <a:rPr lang="en-US" sz="1600" dirty="0" err="1" smtClean="0"/>
              <a:t>Piscitelli</a:t>
            </a:r>
            <a:r>
              <a:rPr lang="en-US" sz="1600" dirty="0" smtClean="0"/>
              <a:t>, “The </a:t>
            </a:r>
            <a:r>
              <a:rPr lang="en-US" sz="1600" dirty="0"/>
              <a:t>Multi-Blade: The  10B-based neutron detector for reflectometry at </a:t>
            </a:r>
            <a:r>
              <a:rPr lang="en-US" sz="1600" dirty="0" smtClean="0"/>
              <a:t>ESS”. In</a:t>
            </a:r>
            <a:r>
              <a:rPr lang="en-US" sz="1600" dirty="0"/>
              <a:t>: Nuclear Instruments and Methods in Physics Research Section </a:t>
            </a:r>
            <a:r>
              <a:rPr lang="en-US" sz="1600" dirty="0" smtClean="0"/>
              <a:t>A (2018).</a:t>
            </a:r>
          </a:p>
          <a:p>
            <a:pPr marL="0" indent="0">
              <a:lnSpc>
                <a:spcPct val="120000"/>
              </a:lnSpc>
              <a:spcBef>
                <a:spcPts val="0"/>
              </a:spcBef>
              <a:buNone/>
            </a:pPr>
            <a:r>
              <a:rPr lang="en-US" sz="1600" dirty="0" err="1"/>
              <a:t>d</a:t>
            </a:r>
            <a:r>
              <a:rPr lang="en-US" sz="1600" dirty="0" err="1" smtClean="0"/>
              <a:t>oi</a:t>
            </a:r>
            <a:r>
              <a:rPr lang="en-US" sz="1600" dirty="0" smtClean="0"/>
              <a:t>: </a:t>
            </a:r>
            <a:r>
              <a:rPr lang="hr-HR" sz="1600" dirty="0" smtClean="0"/>
              <a:t>10.1016/j.nima.2018.10.058. </a:t>
            </a:r>
            <a:r>
              <a:rPr lang="hr-HR" sz="1600" dirty="0" err="1" smtClean="0"/>
              <a:t>url</a:t>
            </a:r>
            <a:r>
              <a:rPr lang="hr-HR" sz="1600" dirty="0" smtClean="0"/>
              <a:t>: </a:t>
            </a:r>
            <a:r>
              <a:rPr lang="en-US" sz="1400" dirty="0" smtClean="0">
                <a:hlinkClick r:id="rId2"/>
              </a:rPr>
              <a:t>https://www.sciencedirect.com/science/article/pii/S016890021831372X?via%3Dihub</a:t>
            </a:r>
            <a:r>
              <a:rPr lang="en-US" sz="1400" dirty="0" smtClean="0"/>
              <a:t>.</a:t>
            </a:r>
          </a:p>
          <a:p>
            <a:pPr marL="0" indent="0">
              <a:lnSpc>
                <a:spcPct val="120000"/>
              </a:lnSpc>
              <a:spcBef>
                <a:spcPts val="0"/>
              </a:spcBef>
              <a:buNone/>
            </a:pPr>
            <a:endParaRPr lang="en-US" sz="1000" dirty="0" smtClean="0"/>
          </a:p>
          <a:p>
            <a:pPr marL="0" indent="0">
              <a:lnSpc>
                <a:spcPct val="120000"/>
              </a:lnSpc>
              <a:spcBef>
                <a:spcPts val="0"/>
              </a:spcBef>
              <a:buNone/>
            </a:pPr>
            <a:r>
              <a:rPr lang="en-US" sz="1600" dirty="0" smtClean="0"/>
              <a:t>G</a:t>
            </a:r>
            <a:r>
              <a:rPr lang="en-US" sz="1600" dirty="0"/>
              <a:t>. Mauri, F. Messi, </a:t>
            </a:r>
            <a:r>
              <a:rPr lang="en-US" sz="1600" dirty="0" smtClean="0"/>
              <a:t>et al. </a:t>
            </a:r>
            <a:r>
              <a:rPr lang="en-US" sz="1600" dirty="0"/>
              <a:t>“Neutron reflectometry with the Multi-Blade 10B-based detector”. </a:t>
            </a:r>
            <a:r>
              <a:rPr lang="en-US" sz="1600" dirty="0" smtClean="0"/>
              <a:t>In</a:t>
            </a:r>
            <a:r>
              <a:rPr lang="en-US" sz="1600" dirty="0"/>
              <a:t>: Proceedings of the Royal Society of London A: Mathematical, Physical and Engineering Sciences 474.2216 (2018). </a:t>
            </a:r>
            <a:endParaRPr lang="en-US" sz="1600" dirty="0" smtClean="0"/>
          </a:p>
          <a:p>
            <a:pPr marL="0" indent="0">
              <a:lnSpc>
                <a:spcPct val="120000"/>
              </a:lnSpc>
              <a:spcBef>
                <a:spcPts val="0"/>
              </a:spcBef>
              <a:buNone/>
            </a:pPr>
            <a:r>
              <a:rPr lang="en-US" sz="1600" dirty="0" err="1" smtClean="0"/>
              <a:t>doi</a:t>
            </a:r>
            <a:r>
              <a:rPr lang="en-US" sz="1600" dirty="0"/>
              <a:t>: </a:t>
            </a:r>
            <a:r>
              <a:rPr lang="en-US" sz="1600" dirty="0" smtClean="0"/>
              <a:t>10.1098/rspa.2018.0266. </a:t>
            </a:r>
            <a:r>
              <a:rPr lang="en-US" sz="1600" dirty="0" err="1" smtClean="0"/>
              <a:t>url</a:t>
            </a:r>
            <a:r>
              <a:rPr lang="en-US" sz="1600" dirty="0" smtClean="0"/>
              <a:t>: </a:t>
            </a:r>
            <a:r>
              <a:rPr lang="en-US" sz="1400" dirty="0" smtClean="0">
                <a:hlinkClick r:id="rId3"/>
              </a:rPr>
              <a:t>http</a:t>
            </a:r>
            <a:r>
              <a:rPr lang="en-US" sz="1400" dirty="0">
                <a:hlinkClick r:id="rId3"/>
              </a:rPr>
              <a:t>://</a:t>
            </a:r>
            <a:r>
              <a:rPr lang="en-US" sz="1400" dirty="0" smtClean="0">
                <a:hlinkClick r:id="rId3"/>
              </a:rPr>
              <a:t>rspa.royalsocietypublishing.org/content/474/2216/20180266</a:t>
            </a:r>
            <a:r>
              <a:rPr lang="en-US" sz="1400" dirty="0" smtClean="0"/>
              <a:t>. </a:t>
            </a:r>
          </a:p>
          <a:p>
            <a:pPr marL="0" indent="0">
              <a:lnSpc>
                <a:spcPct val="120000"/>
              </a:lnSpc>
              <a:spcBef>
                <a:spcPts val="0"/>
              </a:spcBef>
              <a:buNone/>
            </a:pPr>
            <a:endParaRPr lang="en-US" sz="1000" dirty="0"/>
          </a:p>
          <a:p>
            <a:pPr marL="0" indent="0">
              <a:lnSpc>
                <a:spcPct val="120000"/>
              </a:lnSpc>
              <a:spcBef>
                <a:spcPts val="0"/>
              </a:spcBef>
              <a:buNone/>
            </a:pPr>
            <a:r>
              <a:rPr lang="en-US" sz="1600" dirty="0"/>
              <a:t>G. Mauri, F. Messi, </a:t>
            </a:r>
            <a:r>
              <a:rPr lang="en-US" sz="1600" dirty="0" smtClean="0"/>
              <a:t>et al. </a:t>
            </a:r>
            <a:r>
              <a:rPr lang="en-US" sz="1600" dirty="0"/>
              <a:t>“Fast neutron sensitivity of neutron detectors based on boron-10 converter layers”. </a:t>
            </a:r>
            <a:r>
              <a:rPr lang="en-US" sz="1600" dirty="0" smtClean="0"/>
              <a:t>In</a:t>
            </a:r>
            <a:r>
              <a:rPr lang="en-US" sz="1600" dirty="0"/>
              <a:t>: Journal of Instrumentation 13.03 (2018), </a:t>
            </a:r>
            <a:r>
              <a:rPr lang="en-US" sz="1600" dirty="0" smtClean="0"/>
              <a:t>P03004. </a:t>
            </a:r>
          </a:p>
          <a:p>
            <a:pPr marL="0" indent="0">
              <a:lnSpc>
                <a:spcPct val="120000"/>
              </a:lnSpc>
              <a:spcBef>
                <a:spcPts val="0"/>
              </a:spcBef>
              <a:buNone/>
            </a:pPr>
            <a:r>
              <a:rPr lang="en-US" sz="1600" dirty="0" err="1" smtClean="0"/>
              <a:t>doi</a:t>
            </a:r>
            <a:r>
              <a:rPr lang="en-US" sz="1600" dirty="0"/>
              <a:t>: 10.1088/1748-0221/13/03/P03004. </a:t>
            </a:r>
            <a:r>
              <a:rPr lang="en-US" sz="1600" dirty="0" err="1" smtClean="0"/>
              <a:t>url</a:t>
            </a:r>
            <a:r>
              <a:rPr lang="en-US" sz="1600" dirty="0"/>
              <a:t>: </a:t>
            </a:r>
            <a:r>
              <a:rPr lang="en-US" sz="1400" dirty="0">
                <a:hlinkClick r:id="rId4"/>
              </a:rPr>
              <a:t>http://stacks.iop.org/1748-0221/13/i=03/a=P03004</a:t>
            </a:r>
            <a:r>
              <a:rPr lang="en-US" sz="1400" dirty="0" smtClean="0"/>
              <a:t>.</a:t>
            </a:r>
            <a:endParaRPr lang="en-US" sz="1600" dirty="0" smtClean="0"/>
          </a:p>
          <a:p>
            <a:pPr marL="0" indent="0">
              <a:lnSpc>
                <a:spcPct val="120000"/>
              </a:lnSpc>
              <a:spcBef>
                <a:spcPts val="0"/>
              </a:spcBef>
              <a:buNone/>
            </a:pPr>
            <a:endParaRPr lang="en-US" sz="1050" dirty="0" smtClean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noProof="0" smtClean="0"/>
              <a:t>Francesco Messi, Lunds Universitet</a:t>
            </a:r>
            <a:endParaRPr lang="en-US" noProof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A9EF9EE-94CA-7D44-AD17-90B415DDEC56}" type="slidenum">
              <a:rPr lang="en-US" noProof="0" smtClean="0"/>
              <a:t>13</a:t>
            </a:fld>
            <a:endParaRPr lang="en-US" noProof="0"/>
          </a:p>
        </p:txBody>
      </p:sp>
      <p:sp>
        <p:nvSpPr>
          <p:cNvPr id="6" name="Date Placeholder 5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sv-SE" noProof="0" smtClean="0"/>
              <a:t>2018 IEEE Nuclear Science Symposium and Medical Imaging, Sydney, 14 November 2018</a:t>
            </a:r>
            <a:endParaRPr lang="en-US" noProof="0" smtClean="0"/>
          </a:p>
        </p:txBody>
      </p:sp>
      <p:sp>
        <p:nvSpPr>
          <p:cNvPr id="7" name="Content Placeholder 2"/>
          <p:cNvSpPr txBox="1">
            <a:spLocks/>
          </p:cNvSpPr>
          <p:nvPr/>
        </p:nvSpPr>
        <p:spPr>
          <a:xfrm>
            <a:off x="6476997" y="1133991"/>
            <a:ext cx="5580000" cy="5580347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Times New Roman" charset="0"/>
                <a:ea typeface="Times New Roman" charset="0"/>
                <a:cs typeface="Times New Roman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Times New Roman" charset="0"/>
                <a:ea typeface="Times New Roman" charset="0"/>
                <a:cs typeface="Times New Roman" charset="0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Times New Roman" charset="0"/>
                <a:ea typeface="Times New Roman" charset="0"/>
                <a:cs typeface="Times New Roman" charset="0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Times New Roman" charset="0"/>
                <a:ea typeface="Times New Roman" charset="0"/>
                <a:cs typeface="Times New Roman" charset="0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Times New Roman" charset="0"/>
                <a:ea typeface="Times New Roman" charset="0"/>
                <a:cs typeface="Times New Roman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120000"/>
              </a:lnSpc>
              <a:spcBef>
                <a:spcPts val="0"/>
              </a:spcBef>
              <a:buFont typeface="Arial" panose="020B0604020202020204" pitchFamily="34" charset="0"/>
              <a:buNone/>
            </a:pPr>
            <a:r>
              <a:rPr lang="en-US" sz="1600" dirty="0" smtClean="0"/>
              <a:t>F. </a:t>
            </a:r>
            <a:r>
              <a:rPr lang="en-US" sz="1600" dirty="0" err="1" smtClean="0"/>
              <a:t>Piscitelli</a:t>
            </a:r>
            <a:r>
              <a:rPr lang="en-US" sz="1600" dirty="0" smtClean="0"/>
              <a:t>, G. Mauri, F. Messi, et al. “Characterization of the Multi-Blade 10B-based detector at the CRISP reflectometer at ISIS for neutron reflectometry at ESS”. In: Journal of Instrumentation 13.05 (2018), P05009. </a:t>
            </a:r>
          </a:p>
          <a:p>
            <a:pPr marL="0" indent="0">
              <a:lnSpc>
                <a:spcPct val="120000"/>
              </a:lnSpc>
              <a:spcBef>
                <a:spcPts val="0"/>
              </a:spcBef>
              <a:buFont typeface="Arial" panose="020B0604020202020204" pitchFamily="34" charset="0"/>
              <a:buNone/>
            </a:pPr>
            <a:r>
              <a:rPr lang="en-US" sz="1600" dirty="0" err="1" smtClean="0"/>
              <a:t>doi</a:t>
            </a:r>
            <a:r>
              <a:rPr lang="en-US" sz="1600" dirty="0" smtClean="0"/>
              <a:t>: 10.1088/1748-0221/13/05/P05009. </a:t>
            </a:r>
            <a:r>
              <a:rPr lang="en-US" sz="1600" dirty="0" err="1" smtClean="0"/>
              <a:t>url</a:t>
            </a:r>
            <a:r>
              <a:rPr lang="en-US" sz="1600" dirty="0" smtClean="0"/>
              <a:t>: </a:t>
            </a:r>
            <a:r>
              <a:rPr lang="en-US" sz="1400" dirty="0" smtClean="0">
                <a:hlinkClick r:id="rId5"/>
              </a:rPr>
              <a:t>http://stacks.iop.org/1748-0221/13/i=05/a=P05009</a:t>
            </a:r>
            <a:r>
              <a:rPr lang="en-US" sz="1400" dirty="0" smtClean="0"/>
              <a:t>.</a:t>
            </a:r>
          </a:p>
          <a:p>
            <a:pPr marL="0" indent="0">
              <a:lnSpc>
                <a:spcPct val="120000"/>
              </a:lnSpc>
              <a:spcBef>
                <a:spcPts val="0"/>
              </a:spcBef>
              <a:buFont typeface="Arial" panose="020B0604020202020204" pitchFamily="34" charset="0"/>
              <a:buNone/>
            </a:pPr>
            <a:endParaRPr lang="en-US" sz="1000" dirty="0" smtClean="0"/>
          </a:p>
          <a:p>
            <a:pPr marL="0" indent="0">
              <a:lnSpc>
                <a:spcPct val="120000"/>
              </a:lnSpc>
              <a:spcBef>
                <a:spcPts val="0"/>
              </a:spcBef>
              <a:buFont typeface="Arial" panose="020B0604020202020204" pitchFamily="34" charset="0"/>
              <a:buNone/>
            </a:pPr>
            <a:r>
              <a:rPr lang="en-US" sz="1600" dirty="0" smtClean="0"/>
              <a:t>F. </a:t>
            </a:r>
            <a:r>
              <a:rPr lang="en-US" sz="1600" dirty="0" err="1" smtClean="0"/>
              <a:t>Piscitelli</a:t>
            </a:r>
            <a:r>
              <a:rPr lang="en-US" sz="1600" dirty="0" smtClean="0"/>
              <a:t>, F. Messi, et al. “The Multi-Blade Boron- 10-based Neutron Detector for high intensity Neutron Reflectometry at ESS”. In: Journal of Instrumentation 12.03 (2017), P03013. </a:t>
            </a:r>
          </a:p>
          <a:p>
            <a:pPr marL="0" indent="0">
              <a:lnSpc>
                <a:spcPct val="120000"/>
              </a:lnSpc>
              <a:spcBef>
                <a:spcPts val="0"/>
              </a:spcBef>
              <a:buFont typeface="Arial" panose="020B0604020202020204" pitchFamily="34" charset="0"/>
              <a:buNone/>
            </a:pPr>
            <a:r>
              <a:rPr lang="en-US" sz="1600" dirty="0" err="1" smtClean="0"/>
              <a:t>doi</a:t>
            </a:r>
            <a:r>
              <a:rPr lang="en-US" sz="1600" dirty="0" smtClean="0"/>
              <a:t>: 10.1088/1748-0221/12/03/P03013. </a:t>
            </a:r>
            <a:r>
              <a:rPr lang="en-US" sz="1600" dirty="0" err="1" smtClean="0"/>
              <a:t>url</a:t>
            </a:r>
            <a:r>
              <a:rPr lang="en-US" sz="1600" dirty="0" smtClean="0"/>
              <a:t>: </a:t>
            </a:r>
            <a:r>
              <a:rPr lang="en-US" sz="1400" dirty="0" smtClean="0">
                <a:hlinkClick r:id="rId6"/>
              </a:rPr>
              <a:t>http://stacks.iop.org/1748-0221/12/i=03/a=P03013</a:t>
            </a:r>
            <a:r>
              <a:rPr lang="en-US" sz="1600" dirty="0" smtClean="0"/>
              <a:t>. </a:t>
            </a:r>
          </a:p>
          <a:p>
            <a:pPr marL="0" indent="0">
              <a:lnSpc>
                <a:spcPct val="120000"/>
              </a:lnSpc>
              <a:spcBef>
                <a:spcPts val="0"/>
              </a:spcBef>
              <a:buFont typeface="Arial" panose="020B0604020202020204" pitchFamily="34" charset="0"/>
              <a:buNone/>
            </a:pPr>
            <a:endParaRPr lang="en-US" sz="1000" dirty="0" smtClean="0"/>
          </a:p>
          <a:p>
            <a:pPr marL="0" indent="0">
              <a:lnSpc>
                <a:spcPct val="120000"/>
              </a:lnSpc>
              <a:spcBef>
                <a:spcPts val="0"/>
              </a:spcBef>
              <a:buFont typeface="Arial" panose="020B0604020202020204" pitchFamily="34" charset="0"/>
              <a:buNone/>
            </a:pPr>
            <a:r>
              <a:rPr lang="en-US" sz="1600" dirty="0" smtClean="0"/>
              <a:t>F. </a:t>
            </a:r>
            <a:r>
              <a:rPr lang="en-US" sz="1600" dirty="0" err="1" smtClean="0"/>
              <a:t>Piscitelli</a:t>
            </a:r>
            <a:r>
              <a:rPr lang="en-US" sz="1600" dirty="0" smtClean="0"/>
              <a:t>, et al. </a:t>
            </a:r>
            <a:r>
              <a:rPr lang="mr-IN" sz="1600" dirty="0" smtClean="0"/>
              <a:t>“</a:t>
            </a:r>
            <a:r>
              <a:rPr lang="en-US" sz="1600" dirty="0" smtClean="0"/>
              <a:t>Study of a high spatial resolution 10B-based thermal neutron detector for application in neutron reflectometry: the Multi-Blade prototype”. </a:t>
            </a:r>
          </a:p>
          <a:p>
            <a:pPr marL="0" indent="0">
              <a:lnSpc>
                <a:spcPct val="120000"/>
              </a:lnSpc>
              <a:spcBef>
                <a:spcPts val="0"/>
              </a:spcBef>
              <a:buFont typeface="Arial" panose="020B0604020202020204" pitchFamily="34" charset="0"/>
              <a:buNone/>
            </a:pPr>
            <a:r>
              <a:rPr lang="en-US" sz="1600" dirty="0" smtClean="0"/>
              <a:t>In: Journal of Instrumentation 9, P03007 (2014); </a:t>
            </a:r>
          </a:p>
          <a:p>
            <a:pPr marL="0" indent="0">
              <a:lnSpc>
                <a:spcPct val="120000"/>
              </a:lnSpc>
              <a:spcBef>
                <a:spcPts val="0"/>
              </a:spcBef>
              <a:buFont typeface="Arial" panose="020B0604020202020204" pitchFamily="34" charset="0"/>
              <a:buNone/>
            </a:pPr>
            <a:r>
              <a:rPr lang="en-US" sz="1600" dirty="0" smtClean="0"/>
              <a:t>doi:10.1088/1748-0221/9/03/P03007. </a:t>
            </a:r>
            <a:r>
              <a:rPr lang="en-US" sz="1600" dirty="0" err="1" smtClean="0"/>
              <a:t>url</a:t>
            </a:r>
            <a:r>
              <a:rPr lang="en-US" sz="1600" dirty="0" smtClean="0"/>
              <a:t>: </a:t>
            </a:r>
            <a:r>
              <a:rPr lang="en-US" sz="1400" dirty="0" smtClean="0">
                <a:hlinkClick r:id="rId7"/>
              </a:rPr>
              <a:t>arXiv:1312.2473v1</a:t>
            </a:r>
            <a:r>
              <a:rPr lang="en-US" sz="1400" dirty="0" smtClean="0"/>
              <a:t>.</a:t>
            </a:r>
            <a:endParaRPr lang="en-US" sz="1400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6102417" y="1211464"/>
            <a:ext cx="0" cy="5339648"/>
          </a:xfrm>
          <a:prstGeom prst="line">
            <a:avLst/>
          </a:prstGeom>
          <a:ln w="9525">
            <a:solidFill>
              <a:srgbClr val="9C6114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83666460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smtClean="0"/>
              <a:t>Happy testing @AMOR, PSI</a:t>
            </a:r>
            <a:endParaRPr lang="en-GB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noProof="0" smtClean="0"/>
              <a:t>Francesco Messi, Lunds Universitet</a:t>
            </a:r>
            <a:endParaRPr lang="en-US" noProof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A9EF9EE-94CA-7D44-AD17-90B415DDEC56}" type="slidenum">
              <a:rPr lang="en-US" noProof="0" smtClean="0"/>
              <a:t>14</a:t>
            </a:fld>
            <a:endParaRPr lang="en-US" noProof="0"/>
          </a:p>
        </p:txBody>
      </p:sp>
      <p:sp>
        <p:nvSpPr>
          <p:cNvPr id="6" name="Date Placeholder 5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sv-SE" noProof="0" smtClean="0"/>
              <a:t>2018 IEEE Nuclear Science Symposium and Medical Imaging, Sydney, 14 November 2018</a:t>
            </a:r>
            <a:endParaRPr lang="en-US" noProof="0" smtClean="0"/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740062" y="2589297"/>
            <a:ext cx="2912091" cy="3882788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806518" y="1318714"/>
            <a:ext cx="3980597" cy="2985448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50257" y="1668610"/>
            <a:ext cx="4335440" cy="3251580"/>
          </a:xfrm>
          <a:prstGeom prst="rect">
            <a:avLst/>
          </a:prstGeom>
        </p:spPr>
      </p:pic>
      <p:sp>
        <p:nvSpPr>
          <p:cNvPr id="10" name="TextBox 9"/>
          <p:cNvSpPr txBox="1"/>
          <p:nvPr/>
        </p:nvSpPr>
        <p:spPr>
          <a:xfrm>
            <a:off x="7947602" y="4957667"/>
            <a:ext cx="3839513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2400" dirty="0" smtClean="0">
                <a:latin typeface="Times New Roman" charset="0"/>
                <a:ea typeface="Times New Roman" charset="0"/>
                <a:cs typeface="Times New Roman" charset="0"/>
              </a:rPr>
              <a:t>Thank you for </a:t>
            </a:r>
            <a:r>
              <a:rPr lang="en-GB" sz="2400" smtClean="0">
                <a:latin typeface="Times New Roman" charset="0"/>
                <a:ea typeface="Times New Roman" charset="0"/>
                <a:cs typeface="Times New Roman" charset="0"/>
              </a:rPr>
              <a:t>your attention!</a:t>
            </a:r>
            <a:endParaRPr lang="en-GB" sz="2400">
              <a:latin typeface="Times New Roman" charset="0"/>
              <a:ea typeface="Times New Roman" charset="0"/>
              <a:cs typeface="Times New Roman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96741942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/>
          <p:cNvSpPr>
            <a:spLocks noGrp="1"/>
          </p:cNvSpPr>
          <p:nvPr>
            <p:ph type="title"/>
          </p:nvPr>
        </p:nvSpPr>
        <p:spPr/>
        <p:txBody>
          <a:bodyPr anchor="ctr"/>
          <a:lstStyle/>
          <a:p>
            <a:pPr algn="ctr"/>
            <a:r>
              <a:rPr lang="en-GB" smtClean="0"/>
              <a:t>Backup slides</a:t>
            </a:r>
            <a:endParaRPr lang="en-GB"/>
          </a:p>
        </p:txBody>
      </p:sp>
      <p:sp>
        <p:nvSpPr>
          <p:cNvPr id="8" name="Text Placeholder 7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noProof="0" smtClean="0"/>
              <a:t>Francesco Messi, Lunds Universitet</a:t>
            </a:r>
            <a:endParaRPr lang="en-US" noProof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A9EF9EE-94CA-7D44-AD17-90B415DDEC56}" type="slidenum">
              <a:rPr lang="en-US" noProof="0" smtClean="0"/>
              <a:t>15</a:t>
            </a:fld>
            <a:endParaRPr lang="en-US" noProof="0"/>
          </a:p>
        </p:txBody>
      </p:sp>
      <p:sp>
        <p:nvSpPr>
          <p:cNvPr id="6" name="Date Placeholder 5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sv-SE" noProof="0" smtClean="0"/>
              <a:t>2018 IEEE Nuclear Science Symposium and Medical Imaging, Sydney, 14 November 2018</a:t>
            </a:r>
            <a:endParaRPr lang="en-US" noProof="0" smtClean="0"/>
          </a:p>
        </p:txBody>
      </p:sp>
    </p:spTree>
    <p:extLst>
      <p:ext uri="{BB962C8B-B14F-4D97-AF65-F5344CB8AC3E}">
        <p14:creationId xmlns:p14="http://schemas.microsoft.com/office/powerpoint/2010/main" val="43349792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8" name="Group 7"/>
          <p:cNvGrpSpPr/>
          <p:nvPr/>
        </p:nvGrpSpPr>
        <p:grpSpPr>
          <a:xfrm>
            <a:off x="304619" y="2735377"/>
            <a:ext cx="11887381" cy="3849645"/>
            <a:chOff x="304619" y="1655153"/>
            <a:chExt cx="11887381" cy="3849645"/>
          </a:xfrm>
        </p:grpSpPr>
        <p:pic>
          <p:nvPicPr>
            <p:cNvPr id="3" name="Picture 2"/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2567888" y="1655153"/>
              <a:ext cx="9624112" cy="3849645"/>
            </a:xfrm>
            <a:prstGeom prst="rect">
              <a:avLst/>
            </a:prstGeom>
          </p:spPr>
        </p:pic>
        <p:sp>
          <p:nvSpPr>
            <p:cNvPr id="23" name="TextBox 22"/>
            <p:cNvSpPr txBox="1"/>
            <p:nvPr/>
          </p:nvSpPr>
          <p:spPr>
            <a:xfrm>
              <a:off x="379701" y="2723989"/>
              <a:ext cx="2288296" cy="75482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905" dirty="0">
                  <a:latin typeface="Avenir Book" charset="0"/>
                  <a:ea typeface="Avenir Book" charset="0"/>
                  <a:cs typeface="Avenir Book" charset="0"/>
                </a:rPr>
                <a:t>Fast neutron ∼ 10</a:t>
              </a:r>
              <a:r>
                <a:rPr lang="en-US" sz="1905" baseline="30000" dirty="0">
                  <a:latin typeface="Avenir Book" charset="0"/>
                  <a:ea typeface="Avenir Book" charset="0"/>
                  <a:cs typeface="Avenir Book" charset="0"/>
                </a:rPr>
                <a:t>-5</a:t>
              </a:r>
              <a:r>
                <a:rPr lang="en-US" sz="1905" dirty="0">
                  <a:latin typeface="Avenir Book" charset="0"/>
                  <a:ea typeface="Avenir Book" charset="0"/>
                  <a:cs typeface="Avenir Book" charset="0"/>
                </a:rPr>
                <a:t> </a:t>
              </a:r>
            </a:p>
            <a:p>
              <a:r>
                <a:rPr lang="en-US" sz="1200" baseline="30000" dirty="0">
                  <a:solidFill>
                    <a:srgbClr val="FF0000"/>
                  </a:solidFill>
                  <a:latin typeface="Avenir Book" charset="0"/>
                  <a:ea typeface="Avenir Book" charset="0"/>
                  <a:cs typeface="Avenir Book" charset="0"/>
                </a:rPr>
                <a:t>*</a:t>
              </a:r>
              <a:r>
                <a:rPr lang="en-US" sz="1200" dirty="0">
                  <a:solidFill>
                    <a:srgbClr val="FF0000"/>
                  </a:solidFill>
                  <a:latin typeface="Avenir Book" charset="0"/>
                  <a:ea typeface="Avenir Book" charset="0"/>
                  <a:cs typeface="Avenir Book" charset="0"/>
                </a:rPr>
                <a:t> first characterization for a thermal n detector</a:t>
              </a:r>
              <a:endParaRPr lang="en-US" sz="1200" baseline="30000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endParaRPr>
            </a:p>
          </p:txBody>
        </p:sp>
        <p:sp>
          <p:nvSpPr>
            <p:cNvPr id="24" name="TextBox 23"/>
            <p:cNvSpPr txBox="1"/>
            <p:nvPr/>
          </p:nvSpPr>
          <p:spPr>
            <a:xfrm>
              <a:off x="304619" y="3743328"/>
              <a:ext cx="2438459" cy="57015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905" dirty="0">
                  <a:latin typeface="Avenir Book" charset="0"/>
                  <a:ea typeface="Avenir Book" charset="0"/>
                  <a:cs typeface="Avenir Book" charset="0"/>
                </a:rPr>
                <a:t>Gamma ∼10</a:t>
              </a:r>
              <a:r>
                <a:rPr lang="en-US" sz="1905" baseline="30000" dirty="0">
                  <a:latin typeface="Avenir Book" charset="0"/>
                  <a:ea typeface="Avenir Book" charset="0"/>
                  <a:cs typeface="Avenir Book" charset="0"/>
                </a:rPr>
                <a:t>-8</a:t>
              </a:r>
              <a:r>
                <a:rPr lang="en-US" sz="1905" dirty="0">
                  <a:latin typeface="Avenir Book" charset="0"/>
                  <a:ea typeface="Avenir Book" charset="0"/>
                  <a:cs typeface="Avenir Book" charset="0"/>
                </a:rPr>
                <a:t> </a:t>
              </a:r>
            </a:p>
            <a:p>
              <a:r>
                <a:rPr lang="en-US" sz="1200" baseline="30000" dirty="0">
                  <a:solidFill>
                    <a:srgbClr val="FF0000"/>
                  </a:solidFill>
                  <a:latin typeface="Avenir Book" charset="0"/>
                  <a:ea typeface="Avenir Book" charset="0"/>
                  <a:cs typeface="Avenir Book" charset="0"/>
                </a:rPr>
                <a:t>✓ </a:t>
              </a:r>
              <a:r>
                <a:rPr lang="en-US" sz="1200" dirty="0">
                  <a:solidFill>
                    <a:srgbClr val="FF0000"/>
                  </a:solidFill>
                  <a:latin typeface="Avenir Book" charset="0"/>
                  <a:ea typeface="Avenir Book" charset="0"/>
                  <a:cs typeface="Avenir Book" charset="0"/>
                </a:rPr>
                <a:t>Agreement with previous work  </a:t>
              </a:r>
            </a:p>
          </p:txBody>
        </p:sp>
        <p:sp>
          <p:nvSpPr>
            <p:cNvPr id="35" name="TextBox 34"/>
            <p:cNvSpPr txBox="1"/>
            <p:nvPr/>
          </p:nvSpPr>
          <p:spPr>
            <a:xfrm>
              <a:off x="304619" y="1804081"/>
              <a:ext cx="2540188" cy="38549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905" dirty="0">
                  <a:latin typeface="Avenir Book" charset="0"/>
                  <a:ea typeface="Avenir Book" charset="0"/>
                  <a:cs typeface="Avenir Book" charset="0"/>
                </a:rPr>
                <a:t>Thermal neutron ∼0.6 </a:t>
              </a:r>
              <a:endParaRPr lang="en-US" sz="1905" baseline="30000" dirty="0">
                <a:latin typeface="Avenir Book" charset="0"/>
                <a:ea typeface="Avenir Book" charset="0"/>
                <a:cs typeface="Avenir Book" charset="0"/>
              </a:endParaRPr>
            </a:p>
          </p:txBody>
        </p:sp>
      </p:grpSp>
      <p:grpSp>
        <p:nvGrpSpPr>
          <p:cNvPr id="7" name="Group 6"/>
          <p:cNvGrpSpPr/>
          <p:nvPr/>
        </p:nvGrpSpPr>
        <p:grpSpPr>
          <a:xfrm>
            <a:off x="6285368" y="733701"/>
            <a:ext cx="4154920" cy="2343349"/>
            <a:chOff x="3628788" y="218174"/>
            <a:chExt cx="4154920" cy="2343349"/>
          </a:xfrm>
        </p:grpSpPr>
        <p:pic>
          <p:nvPicPr>
            <p:cNvPr id="27" name="Picture 26"/>
            <p:cNvPicPr>
              <a:picLocks noChangeAspect="1"/>
            </p:cNvPicPr>
            <p:nvPr/>
          </p:nvPicPr>
          <p:blipFill rotWithShape="1">
            <a:blip r:embed="rId4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 l="7568" r="5946"/>
            <a:stretch/>
          </p:blipFill>
          <p:spPr>
            <a:xfrm>
              <a:off x="3720937" y="218174"/>
              <a:ext cx="4062771" cy="1889908"/>
            </a:xfrm>
            <a:prstGeom prst="rect">
              <a:avLst/>
            </a:prstGeom>
          </p:spPr>
        </p:pic>
        <p:cxnSp>
          <p:nvCxnSpPr>
            <p:cNvPr id="33" name="Straight Arrow Connector 32"/>
            <p:cNvCxnSpPr/>
            <p:nvPr/>
          </p:nvCxnSpPr>
          <p:spPr>
            <a:xfrm flipH="1" flipV="1">
              <a:off x="4230350" y="834902"/>
              <a:ext cx="3043946" cy="526615"/>
            </a:xfrm>
            <a:prstGeom prst="straightConnector1">
              <a:avLst/>
            </a:prstGeom>
            <a:ln w="28575"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34" name="TextBox 33"/>
            <p:cNvSpPr txBox="1"/>
            <p:nvPr/>
          </p:nvSpPr>
          <p:spPr>
            <a:xfrm rot="541226">
              <a:off x="4149498" y="755203"/>
              <a:ext cx="3382813" cy="32040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482" dirty="0"/>
                <a:t>Sensitivity: Cumulative sum of counts </a:t>
              </a:r>
            </a:p>
          </p:txBody>
        </p:sp>
        <p:sp>
          <p:nvSpPr>
            <p:cNvPr id="2" name="TextBox 1"/>
            <p:cNvSpPr txBox="1"/>
            <p:nvPr/>
          </p:nvSpPr>
          <p:spPr>
            <a:xfrm>
              <a:off x="3628788" y="2192191"/>
              <a:ext cx="2043188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>
                  <a:latin typeface="Avenir Book" charset="0"/>
                  <a:ea typeface="Avenir Book" charset="0"/>
                  <a:cs typeface="Avenir Book" charset="0"/>
                </a:rPr>
                <a:t>100 </a:t>
              </a:r>
              <a:r>
                <a:rPr lang="en-US" dirty="0" err="1">
                  <a:latin typeface="Avenir Book" charset="0"/>
                  <a:ea typeface="Avenir Book" charset="0"/>
                  <a:cs typeface="Avenir Book" charset="0"/>
                </a:rPr>
                <a:t>keV</a:t>
              </a:r>
              <a:r>
                <a:rPr lang="en-US" dirty="0">
                  <a:latin typeface="Avenir Book" charset="0"/>
                  <a:ea typeface="Avenir Book" charset="0"/>
                  <a:cs typeface="Avenir Book" charset="0"/>
                </a:rPr>
                <a:t> threshold</a:t>
              </a:r>
            </a:p>
          </p:txBody>
        </p:sp>
        <p:cxnSp>
          <p:nvCxnSpPr>
            <p:cNvPr id="4" name="Straight Connector 3"/>
            <p:cNvCxnSpPr/>
            <p:nvPr/>
          </p:nvCxnSpPr>
          <p:spPr>
            <a:xfrm flipV="1">
              <a:off x="4082445" y="354229"/>
              <a:ext cx="0" cy="1808761"/>
            </a:xfrm>
            <a:prstGeom prst="line">
              <a:avLst/>
            </a:prstGeom>
            <a:ln w="1905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5" name="Title 4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smtClean="0"/>
              <a:t>Characterisation: gamma &amp; fast-neutron</a:t>
            </a:r>
            <a:endParaRPr lang="en-GB" dirty="0"/>
          </a:p>
        </p:txBody>
      </p:sp>
      <p:sp>
        <p:nvSpPr>
          <p:cNvPr id="9" name="TextBox 8"/>
          <p:cNvSpPr txBox="1"/>
          <p:nvPr/>
        </p:nvSpPr>
        <p:spPr>
          <a:xfrm>
            <a:off x="304619" y="896046"/>
            <a:ext cx="5462073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2000" dirty="0" smtClean="0">
                <a:latin typeface="Times New Roman" charset="0"/>
                <a:ea typeface="Times New Roman" charset="0"/>
                <a:cs typeface="Times New Roman" charset="0"/>
              </a:rPr>
              <a:t>@STF, Lund University </a:t>
            </a:r>
            <a:r>
              <a:rPr lang="mr-IN" sz="2000" dirty="0" smtClean="0">
                <a:latin typeface="Times New Roman" charset="0"/>
                <a:ea typeface="Times New Roman" charset="0"/>
                <a:cs typeface="Times New Roman" charset="0"/>
              </a:rPr>
              <a:t>–</a:t>
            </a:r>
            <a:r>
              <a:rPr lang="en-GB" sz="2000" dirty="0" smtClean="0">
                <a:latin typeface="Times New Roman" charset="0"/>
                <a:ea typeface="Times New Roman" charset="0"/>
                <a:cs typeface="Times New Roman" charset="0"/>
              </a:rPr>
              <a:t> May 2016 and Mar 2017</a:t>
            </a:r>
            <a:endParaRPr lang="en-GB" sz="2000" dirty="0">
              <a:latin typeface="Times New Roman" charset="0"/>
              <a:ea typeface="Times New Roman" charset="0"/>
              <a:cs typeface="Times New Roman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01021446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noProof="0" smtClean="0"/>
              <a:t>Francesco Messi, Lunds Universitet</a:t>
            </a:r>
            <a:endParaRPr lang="en-US" noProof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A9EF9EE-94CA-7D44-AD17-90B415DDEC56}" type="slidenum">
              <a:rPr lang="en-US" noProof="0" smtClean="0"/>
              <a:t>17</a:t>
            </a:fld>
            <a:endParaRPr lang="en-US" noProof="0"/>
          </a:p>
        </p:txBody>
      </p:sp>
      <p:sp>
        <p:nvSpPr>
          <p:cNvPr id="6" name="Date Placeholder 5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sv-SE" noProof="0" smtClean="0"/>
              <a:t>2018 IEEE Nuclear Science Symposium and Medical Imaging, Sydney, 14 November 2018</a:t>
            </a:r>
            <a:endParaRPr lang="en-US" noProof="0" smtClean="0"/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62583" y="4482346"/>
            <a:ext cx="2650909" cy="1980000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10800000">
            <a:off x="7091352" y="4482346"/>
            <a:ext cx="2640000" cy="1980000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905314" y="4482346"/>
            <a:ext cx="2394217" cy="1980000"/>
          </a:xfrm>
          <a:prstGeom prst="rect">
            <a:avLst/>
          </a:prstGeom>
        </p:spPr>
      </p:pic>
      <p:sp>
        <p:nvSpPr>
          <p:cNvPr id="10" name="TextBox 9"/>
          <p:cNvSpPr txBox="1"/>
          <p:nvPr/>
        </p:nvSpPr>
        <p:spPr>
          <a:xfrm>
            <a:off x="1342086" y="3698249"/>
            <a:ext cx="1221809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2800" dirty="0" smtClean="0">
                <a:latin typeface="Times New Roman" charset="0"/>
                <a:ea typeface="Times New Roman" charset="0"/>
                <a:cs typeface="Times New Roman" charset="0"/>
              </a:rPr>
              <a:t>MB-15</a:t>
            </a:r>
            <a:endParaRPr lang="en-GB" sz="2800" dirty="0">
              <a:latin typeface="Times New Roman" charset="0"/>
              <a:ea typeface="Times New Roman" charset="0"/>
              <a:cs typeface="Times New Roman" charset="0"/>
            </a:endParaRPr>
          </a:p>
        </p:txBody>
      </p:sp>
      <p:sp>
        <p:nvSpPr>
          <p:cNvPr id="11" name="TextBox 10"/>
          <p:cNvSpPr txBox="1"/>
          <p:nvPr/>
        </p:nvSpPr>
        <p:spPr>
          <a:xfrm>
            <a:off x="4651016" y="3662888"/>
            <a:ext cx="1221809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2800" dirty="0" smtClean="0">
                <a:latin typeface="Times New Roman" charset="0"/>
                <a:ea typeface="Times New Roman" charset="0"/>
                <a:cs typeface="Times New Roman" charset="0"/>
              </a:rPr>
              <a:t>MB-16</a:t>
            </a:r>
            <a:endParaRPr lang="en-GB" sz="2800" dirty="0">
              <a:latin typeface="Times New Roman" charset="0"/>
              <a:ea typeface="Times New Roman" charset="0"/>
              <a:cs typeface="Times New Roman" charset="0"/>
            </a:endParaRPr>
          </a:p>
        </p:txBody>
      </p:sp>
      <p:sp>
        <p:nvSpPr>
          <p:cNvPr id="12" name="TextBox 11"/>
          <p:cNvSpPr txBox="1"/>
          <p:nvPr/>
        </p:nvSpPr>
        <p:spPr>
          <a:xfrm>
            <a:off x="7959946" y="3698475"/>
            <a:ext cx="1221809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2800" dirty="0" smtClean="0">
                <a:latin typeface="Times New Roman" charset="0"/>
                <a:ea typeface="Times New Roman" charset="0"/>
                <a:cs typeface="Times New Roman" charset="0"/>
              </a:rPr>
              <a:t>MB-18</a:t>
            </a:r>
            <a:endParaRPr lang="en-GB" sz="2800" dirty="0">
              <a:latin typeface="Times New Roman" charset="0"/>
              <a:ea typeface="Times New Roman" charset="0"/>
              <a:cs typeface="Times New Roman" charset="0"/>
            </a:endParaRPr>
          </a:p>
        </p:txBody>
      </p:sp>
      <p:pic>
        <p:nvPicPr>
          <p:cNvPr id="14" name="Picture 13"/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7091352" y="1422400"/>
            <a:ext cx="2773084" cy="2118547"/>
          </a:xfrm>
          <a:prstGeom prst="rect">
            <a:avLst/>
          </a:prstGeom>
        </p:spPr>
      </p:pic>
      <p:pic>
        <p:nvPicPr>
          <p:cNvPr id="15" name="Picture 14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5400000">
            <a:off x="468047" y="1514256"/>
            <a:ext cx="2650890" cy="1980000"/>
          </a:xfrm>
          <a:prstGeom prst="rect">
            <a:avLst/>
          </a:prstGeom>
        </p:spPr>
      </p:pic>
      <p:pic>
        <p:nvPicPr>
          <p:cNvPr id="16" name="Picture 15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722253" y="1576001"/>
            <a:ext cx="2475345" cy="1856509"/>
          </a:xfrm>
          <a:prstGeom prst="rect">
            <a:avLst/>
          </a:prstGeom>
        </p:spPr>
      </p:pic>
      <p:sp>
        <p:nvSpPr>
          <p:cNvPr id="17" name="TextBox 16"/>
          <p:cNvSpPr txBox="1"/>
          <p:nvPr/>
        </p:nvSpPr>
        <p:spPr>
          <a:xfrm>
            <a:off x="10360338" y="3693845"/>
            <a:ext cx="1401346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2800" dirty="0" smtClean="0">
                <a:latin typeface="Times New Roman" charset="0"/>
                <a:ea typeface="Times New Roman" charset="0"/>
                <a:cs typeface="Times New Roman" charset="0"/>
              </a:rPr>
              <a:t>MB-300</a:t>
            </a:r>
            <a:endParaRPr lang="en-GB" sz="2800" dirty="0">
              <a:latin typeface="Times New Roman" charset="0"/>
              <a:ea typeface="Times New Roman" charset="0"/>
              <a:cs typeface="Times New Roman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8794359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1" presetClass="entr" presetSubtype="0" fill="hold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4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/>
      <p:bldP spid="11" grpId="0"/>
      <p:bldP spid="12" grpId="0"/>
      <p:bldP spid="17" grpId="0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8" name="Title 7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noProof="0" smtClean="0"/>
              <a:t>Francesco Messi, Lunds Universitet</a:t>
            </a:r>
            <a:endParaRPr lang="en-US" noProof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A9EF9EE-94CA-7D44-AD17-90B415DDEC56}" type="slidenum">
              <a:rPr lang="en-US" noProof="0" smtClean="0"/>
              <a:t>18</a:t>
            </a:fld>
            <a:endParaRPr lang="en-US" noProof="0"/>
          </a:p>
        </p:txBody>
      </p:sp>
      <p:sp>
        <p:nvSpPr>
          <p:cNvPr id="6" name="Date Placeholder 5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sv-SE" noProof="0" smtClean="0"/>
              <a:t>2018 IEEE Nuclear Science Symposium and Medical Imaging, Sydney, 14 November 2018</a:t>
            </a:r>
            <a:endParaRPr lang="en-US" noProof="0" smtClean="0"/>
          </a:p>
        </p:txBody>
      </p:sp>
      <p:pic>
        <p:nvPicPr>
          <p:cNvPr id="151" name="Picture 150">
            <a:extLst>
              <a:ext uri="{FF2B5EF4-FFF2-40B4-BE49-F238E27FC236}">
                <a16:creationId xmlns:a16="http://schemas.microsoft.com/office/drawing/2014/main" xmlns="" id="{9E1B0C99-1423-774D-97B9-D53FF21E6D6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228072" y="2215559"/>
            <a:ext cx="2963928" cy="2318411"/>
          </a:xfrm>
          <a:prstGeom prst="rect">
            <a:avLst/>
          </a:prstGeom>
        </p:spPr>
      </p:pic>
      <p:pic>
        <p:nvPicPr>
          <p:cNvPr id="152" name="Picture 151">
            <a:extLst>
              <a:ext uri="{FF2B5EF4-FFF2-40B4-BE49-F238E27FC236}">
                <a16:creationId xmlns:a16="http://schemas.microsoft.com/office/drawing/2014/main" xmlns="" id="{01CADE9C-CD7D-7242-AEC8-E88A5573FE0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244720" y="4504683"/>
            <a:ext cx="2941055" cy="2300518"/>
          </a:xfrm>
          <a:prstGeom prst="rect">
            <a:avLst/>
          </a:prstGeom>
        </p:spPr>
      </p:pic>
      <p:sp>
        <p:nvSpPr>
          <p:cNvPr id="153" name="Freeform 35">
            <a:extLst>
              <a:ext uri="{FF2B5EF4-FFF2-40B4-BE49-F238E27FC236}">
                <a16:creationId xmlns:a16="http://schemas.microsoft.com/office/drawing/2014/main" xmlns="" id="{DDCE5894-7C7C-1840-BCC5-651E219BFBBC}"/>
              </a:ext>
            </a:extLst>
          </p:cNvPr>
          <p:cNvSpPr/>
          <p:nvPr/>
        </p:nvSpPr>
        <p:spPr>
          <a:xfrm>
            <a:off x="3256072" y="3635734"/>
            <a:ext cx="1485389" cy="1367430"/>
          </a:xfrm>
          <a:custGeom>
            <a:avLst/>
            <a:gdLst>
              <a:gd name="connsiteX0" fmla="*/ 1406525 w 1406525"/>
              <a:gd name="connsiteY0" fmla="*/ 1343025 h 1365250"/>
              <a:gd name="connsiteX1" fmla="*/ 107950 w 1406525"/>
              <a:gd name="connsiteY1" fmla="*/ 1358900 h 1365250"/>
              <a:gd name="connsiteX2" fmla="*/ 0 w 1406525"/>
              <a:gd name="connsiteY2" fmla="*/ 1365250 h 1365250"/>
              <a:gd name="connsiteX3" fmla="*/ 69850 w 1406525"/>
              <a:gd name="connsiteY3" fmla="*/ 1339850 h 1365250"/>
              <a:gd name="connsiteX4" fmla="*/ 114300 w 1406525"/>
              <a:gd name="connsiteY4" fmla="*/ 1276350 h 1365250"/>
              <a:gd name="connsiteX5" fmla="*/ 219075 w 1406525"/>
              <a:gd name="connsiteY5" fmla="*/ 790575 h 1365250"/>
              <a:gd name="connsiteX6" fmla="*/ 269875 w 1406525"/>
              <a:gd name="connsiteY6" fmla="*/ 482600 h 1365250"/>
              <a:gd name="connsiteX7" fmla="*/ 311150 w 1406525"/>
              <a:gd name="connsiteY7" fmla="*/ 130175 h 1365250"/>
              <a:gd name="connsiteX8" fmla="*/ 336550 w 1406525"/>
              <a:gd name="connsiteY8" fmla="*/ 38100 h 1365250"/>
              <a:gd name="connsiteX9" fmla="*/ 371475 w 1406525"/>
              <a:gd name="connsiteY9" fmla="*/ 0 h 1365250"/>
              <a:gd name="connsiteX10" fmla="*/ 415925 w 1406525"/>
              <a:gd name="connsiteY10" fmla="*/ 3175 h 1365250"/>
              <a:gd name="connsiteX11" fmla="*/ 447675 w 1406525"/>
              <a:gd name="connsiteY11" fmla="*/ 25400 h 1365250"/>
              <a:gd name="connsiteX12" fmla="*/ 520700 w 1406525"/>
              <a:gd name="connsiteY12" fmla="*/ 130175 h 1365250"/>
              <a:gd name="connsiteX13" fmla="*/ 644525 w 1406525"/>
              <a:gd name="connsiteY13" fmla="*/ 444500 h 1365250"/>
              <a:gd name="connsiteX14" fmla="*/ 762000 w 1406525"/>
              <a:gd name="connsiteY14" fmla="*/ 777875 h 1365250"/>
              <a:gd name="connsiteX15" fmla="*/ 863600 w 1406525"/>
              <a:gd name="connsiteY15" fmla="*/ 962025 h 1365250"/>
              <a:gd name="connsiteX16" fmla="*/ 962025 w 1406525"/>
              <a:gd name="connsiteY16" fmla="*/ 1085850 h 1365250"/>
              <a:gd name="connsiteX17" fmla="*/ 1101725 w 1406525"/>
              <a:gd name="connsiteY17" fmla="*/ 1193800 h 1365250"/>
              <a:gd name="connsiteX18" fmla="*/ 1254125 w 1406525"/>
              <a:gd name="connsiteY18" fmla="*/ 1247775 h 1365250"/>
              <a:gd name="connsiteX19" fmla="*/ 1377950 w 1406525"/>
              <a:gd name="connsiteY19" fmla="*/ 1282700 h 1365250"/>
              <a:gd name="connsiteX20" fmla="*/ 1406525 w 1406525"/>
              <a:gd name="connsiteY20" fmla="*/ 1289050 h 1365250"/>
              <a:gd name="connsiteX21" fmla="*/ 1406525 w 1406525"/>
              <a:gd name="connsiteY21" fmla="*/ 1343025 h 136525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</a:cxnLst>
            <a:rect l="l" t="t" r="r" b="b"/>
            <a:pathLst>
              <a:path w="1406525" h="1365250">
                <a:moveTo>
                  <a:pt x="1406525" y="1343025"/>
                </a:moveTo>
                <a:lnTo>
                  <a:pt x="107950" y="1358900"/>
                </a:lnTo>
                <a:lnTo>
                  <a:pt x="0" y="1365250"/>
                </a:lnTo>
                <a:lnTo>
                  <a:pt x="69850" y="1339850"/>
                </a:lnTo>
                <a:lnTo>
                  <a:pt x="114300" y="1276350"/>
                </a:lnTo>
                <a:lnTo>
                  <a:pt x="219075" y="790575"/>
                </a:lnTo>
                <a:lnTo>
                  <a:pt x="269875" y="482600"/>
                </a:lnTo>
                <a:lnTo>
                  <a:pt x="311150" y="130175"/>
                </a:lnTo>
                <a:lnTo>
                  <a:pt x="336550" y="38100"/>
                </a:lnTo>
                <a:lnTo>
                  <a:pt x="371475" y="0"/>
                </a:lnTo>
                <a:lnTo>
                  <a:pt x="415925" y="3175"/>
                </a:lnTo>
                <a:lnTo>
                  <a:pt x="447675" y="25400"/>
                </a:lnTo>
                <a:lnTo>
                  <a:pt x="520700" y="130175"/>
                </a:lnTo>
                <a:lnTo>
                  <a:pt x="644525" y="444500"/>
                </a:lnTo>
                <a:lnTo>
                  <a:pt x="762000" y="777875"/>
                </a:lnTo>
                <a:lnTo>
                  <a:pt x="863600" y="962025"/>
                </a:lnTo>
                <a:lnTo>
                  <a:pt x="962025" y="1085850"/>
                </a:lnTo>
                <a:lnTo>
                  <a:pt x="1101725" y="1193800"/>
                </a:lnTo>
                <a:lnTo>
                  <a:pt x="1254125" y="1247775"/>
                </a:lnTo>
                <a:lnTo>
                  <a:pt x="1377950" y="1282700"/>
                </a:lnTo>
                <a:lnTo>
                  <a:pt x="1406525" y="1289050"/>
                </a:lnTo>
                <a:lnTo>
                  <a:pt x="1406525" y="1343025"/>
                </a:lnTo>
                <a:close/>
              </a:path>
            </a:pathLst>
          </a:custGeom>
          <a:solidFill>
            <a:schemeClr val="accent1"/>
          </a:solidFill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5" name="Rectangle 154"/>
          <p:cNvSpPr/>
          <p:nvPr/>
        </p:nvSpPr>
        <p:spPr>
          <a:xfrm>
            <a:off x="368808" y="1023127"/>
            <a:ext cx="1178393" cy="687354"/>
          </a:xfrm>
          <a:prstGeom prst="rect">
            <a:avLst/>
          </a:prstGeom>
          <a:noFill/>
          <a:ln w="2540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6" name="TextBox 155"/>
          <p:cNvSpPr txBox="1"/>
          <p:nvPr/>
        </p:nvSpPr>
        <p:spPr>
          <a:xfrm>
            <a:off x="544682" y="1200509"/>
            <a:ext cx="774571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dirty="0">
                <a:latin typeface="Avenir Book"/>
                <a:cs typeface="Avenir Book"/>
              </a:rPr>
              <a:t>detector</a:t>
            </a:r>
          </a:p>
        </p:txBody>
      </p:sp>
      <p:cxnSp>
        <p:nvCxnSpPr>
          <p:cNvPr id="157" name="Straight Connector 156"/>
          <p:cNvCxnSpPr/>
          <p:nvPr/>
        </p:nvCxnSpPr>
        <p:spPr>
          <a:xfrm flipV="1">
            <a:off x="1639310" y="1357941"/>
            <a:ext cx="232001" cy="10622"/>
          </a:xfrm>
          <a:prstGeom prst="line">
            <a:avLst/>
          </a:prstGeom>
          <a:ln w="38100">
            <a:solidFill>
              <a:schemeClr val="tx1"/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158" name="Picture 157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856032" y="418884"/>
            <a:ext cx="1008763" cy="696353"/>
          </a:xfrm>
          <a:prstGeom prst="rect">
            <a:avLst/>
          </a:prstGeom>
        </p:spPr>
      </p:pic>
      <p:cxnSp>
        <p:nvCxnSpPr>
          <p:cNvPr id="159" name="Straight Connector 158"/>
          <p:cNvCxnSpPr>
            <a:cxnSpLocks/>
          </p:cNvCxnSpPr>
          <p:nvPr/>
        </p:nvCxnSpPr>
        <p:spPr>
          <a:xfrm flipV="1">
            <a:off x="8546422" y="1089539"/>
            <a:ext cx="1237322" cy="176960"/>
          </a:xfrm>
          <a:prstGeom prst="line">
            <a:avLst/>
          </a:prstGeom>
          <a:ln w="38100">
            <a:solidFill>
              <a:schemeClr val="tx1"/>
            </a:solidFill>
            <a:headEnd type="triangl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60" name="Rectangle 159"/>
          <p:cNvSpPr/>
          <p:nvPr/>
        </p:nvSpPr>
        <p:spPr>
          <a:xfrm>
            <a:off x="2006734" y="1033846"/>
            <a:ext cx="537826" cy="687354"/>
          </a:xfrm>
          <a:prstGeom prst="rect">
            <a:avLst/>
          </a:prstGeom>
          <a:noFill/>
          <a:ln w="2540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schemeClr val="tx1"/>
                </a:solidFill>
              </a:rPr>
              <a:t>FEE</a:t>
            </a:r>
          </a:p>
        </p:txBody>
      </p:sp>
      <p:sp>
        <p:nvSpPr>
          <p:cNvPr id="161" name="Rectangle 160"/>
          <p:cNvSpPr/>
          <p:nvPr/>
        </p:nvSpPr>
        <p:spPr>
          <a:xfrm>
            <a:off x="2929143" y="1039528"/>
            <a:ext cx="588028" cy="687354"/>
          </a:xfrm>
          <a:prstGeom prst="rect">
            <a:avLst/>
          </a:prstGeom>
          <a:noFill/>
          <a:ln w="2540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schemeClr val="tx1"/>
                </a:solidFill>
              </a:rPr>
              <a:t>BUF</a:t>
            </a:r>
          </a:p>
        </p:txBody>
      </p:sp>
      <p:cxnSp>
        <p:nvCxnSpPr>
          <p:cNvPr id="162" name="Straight Connector 161"/>
          <p:cNvCxnSpPr/>
          <p:nvPr/>
        </p:nvCxnSpPr>
        <p:spPr>
          <a:xfrm flipV="1">
            <a:off x="2658306" y="1377894"/>
            <a:ext cx="232001" cy="10622"/>
          </a:xfrm>
          <a:prstGeom prst="line">
            <a:avLst/>
          </a:prstGeom>
          <a:ln w="38100">
            <a:solidFill>
              <a:schemeClr val="tx1"/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63" name="Straight Connector 162"/>
          <p:cNvCxnSpPr/>
          <p:nvPr/>
        </p:nvCxnSpPr>
        <p:spPr>
          <a:xfrm flipV="1">
            <a:off x="3657350" y="1376480"/>
            <a:ext cx="232001" cy="10622"/>
          </a:xfrm>
          <a:prstGeom prst="line">
            <a:avLst/>
          </a:prstGeom>
          <a:ln w="38100">
            <a:solidFill>
              <a:schemeClr val="tx1"/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64" name="Cloud 163"/>
          <p:cNvSpPr/>
          <p:nvPr/>
        </p:nvSpPr>
        <p:spPr>
          <a:xfrm>
            <a:off x="7171670" y="1046996"/>
            <a:ext cx="1288540" cy="633149"/>
          </a:xfrm>
          <a:prstGeom prst="cloud">
            <a:avLst/>
          </a:prstGeom>
          <a:noFill/>
          <a:ln w="25400"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tx1"/>
                </a:solidFill>
                <a:latin typeface="Avenir Book" charset="0"/>
                <a:ea typeface="Avenir Book" charset="0"/>
                <a:cs typeface="Avenir Book" charset="0"/>
              </a:rPr>
              <a:t>network</a:t>
            </a:r>
            <a:endParaRPr lang="en-US" dirty="0">
              <a:solidFill>
                <a:schemeClr val="tx1"/>
              </a:solidFill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165" name="Rectangle 164"/>
          <p:cNvSpPr/>
          <p:nvPr/>
        </p:nvSpPr>
        <p:spPr>
          <a:xfrm>
            <a:off x="3970881" y="1049383"/>
            <a:ext cx="1508464" cy="687354"/>
          </a:xfrm>
          <a:prstGeom prst="rect">
            <a:avLst/>
          </a:prstGeom>
          <a:noFill/>
          <a:ln w="2540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>
                <a:solidFill>
                  <a:schemeClr val="tx1"/>
                </a:solidFill>
              </a:rPr>
              <a:t>CAEN VME </a:t>
            </a:r>
            <a:r>
              <a:rPr lang="en-US" dirty="0" err="1">
                <a:solidFill>
                  <a:schemeClr val="tx1"/>
                </a:solidFill>
              </a:rPr>
              <a:t>digitisers</a:t>
            </a:r>
            <a:endParaRPr lang="en-US" dirty="0">
              <a:solidFill>
                <a:schemeClr val="tx1"/>
              </a:solidFill>
            </a:endParaRPr>
          </a:p>
        </p:txBody>
      </p:sp>
      <p:cxnSp>
        <p:nvCxnSpPr>
          <p:cNvPr id="166" name="Straight Connector 165"/>
          <p:cNvCxnSpPr/>
          <p:nvPr/>
        </p:nvCxnSpPr>
        <p:spPr>
          <a:xfrm flipV="1">
            <a:off x="5555995" y="1366804"/>
            <a:ext cx="232001" cy="10622"/>
          </a:xfrm>
          <a:prstGeom prst="line">
            <a:avLst/>
          </a:prstGeom>
          <a:ln w="38100">
            <a:solidFill>
              <a:schemeClr val="tx1"/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67" name="Freeform 166"/>
          <p:cNvSpPr/>
          <p:nvPr/>
        </p:nvSpPr>
        <p:spPr>
          <a:xfrm>
            <a:off x="3212030" y="3633342"/>
            <a:ext cx="1833308" cy="1375361"/>
          </a:xfrm>
          <a:custGeom>
            <a:avLst/>
            <a:gdLst>
              <a:gd name="connsiteX0" fmla="*/ 0 w 1638748"/>
              <a:gd name="connsiteY0" fmla="*/ 814113 h 818035"/>
              <a:gd name="connsiteX1" fmla="*/ 75304 w 1638748"/>
              <a:gd name="connsiteY1" fmla="*/ 810527 h 818035"/>
              <a:gd name="connsiteX2" fmla="*/ 164951 w 1638748"/>
              <a:gd name="connsiteY2" fmla="*/ 745981 h 818035"/>
              <a:gd name="connsiteX3" fmla="*/ 276113 w 1638748"/>
              <a:gd name="connsiteY3" fmla="*/ 390979 h 818035"/>
              <a:gd name="connsiteX4" fmla="*/ 365760 w 1638748"/>
              <a:gd name="connsiteY4" fmla="*/ 21633 h 818035"/>
              <a:gd name="connsiteX5" fmla="*/ 545054 w 1638748"/>
              <a:gd name="connsiteY5" fmla="*/ 93350 h 818035"/>
              <a:gd name="connsiteX6" fmla="*/ 781722 w 1638748"/>
              <a:gd name="connsiteY6" fmla="*/ 505727 h 818035"/>
              <a:gd name="connsiteX7" fmla="*/ 1021977 w 1638748"/>
              <a:gd name="connsiteY7" fmla="*/ 695779 h 818035"/>
              <a:gd name="connsiteX8" fmla="*/ 1384151 w 1638748"/>
              <a:gd name="connsiteY8" fmla="*/ 774668 h 818035"/>
              <a:gd name="connsiteX9" fmla="*/ 1638748 w 1638748"/>
              <a:gd name="connsiteY9" fmla="*/ 778254 h 81803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</a:cxnLst>
            <a:rect l="l" t="t" r="r" b="b"/>
            <a:pathLst>
              <a:path w="1638748" h="818035">
                <a:moveTo>
                  <a:pt x="0" y="814113"/>
                </a:moveTo>
                <a:cubicBezTo>
                  <a:pt x="23906" y="817997"/>
                  <a:pt x="47812" y="821882"/>
                  <a:pt x="75304" y="810527"/>
                </a:cubicBezTo>
                <a:cubicBezTo>
                  <a:pt x="102796" y="799172"/>
                  <a:pt x="131483" y="815906"/>
                  <a:pt x="164951" y="745981"/>
                </a:cubicBezTo>
                <a:cubicBezTo>
                  <a:pt x="198419" y="676056"/>
                  <a:pt x="242645" y="511704"/>
                  <a:pt x="276113" y="390979"/>
                </a:cubicBezTo>
                <a:cubicBezTo>
                  <a:pt x="309581" y="270254"/>
                  <a:pt x="320937" y="71238"/>
                  <a:pt x="365760" y="21633"/>
                </a:cubicBezTo>
                <a:cubicBezTo>
                  <a:pt x="410583" y="-27972"/>
                  <a:pt x="475727" y="12668"/>
                  <a:pt x="545054" y="93350"/>
                </a:cubicBezTo>
                <a:cubicBezTo>
                  <a:pt x="614381" y="174032"/>
                  <a:pt x="702235" y="405322"/>
                  <a:pt x="781722" y="505727"/>
                </a:cubicBezTo>
                <a:cubicBezTo>
                  <a:pt x="861209" y="606132"/>
                  <a:pt x="921572" y="650956"/>
                  <a:pt x="1021977" y="695779"/>
                </a:cubicBezTo>
                <a:cubicBezTo>
                  <a:pt x="1122382" y="740602"/>
                  <a:pt x="1281356" y="760922"/>
                  <a:pt x="1384151" y="774668"/>
                </a:cubicBezTo>
                <a:cubicBezTo>
                  <a:pt x="1486946" y="788414"/>
                  <a:pt x="1638748" y="778254"/>
                  <a:pt x="1638748" y="778254"/>
                </a:cubicBezTo>
              </a:path>
            </a:pathLst>
          </a:custGeom>
          <a:noFill/>
          <a:ln w="12700">
            <a:solidFill>
              <a:schemeClr val="accent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68" name="Straight Connector 167"/>
          <p:cNvCxnSpPr>
            <a:cxnSpLocks/>
          </p:cNvCxnSpPr>
          <p:nvPr/>
        </p:nvCxnSpPr>
        <p:spPr>
          <a:xfrm flipV="1">
            <a:off x="2922390" y="5008703"/>
            <a:ext cx="2556955" cy="17850"/>
          </a:xfrm>
          <a:prstGeom prst="line">
            <a:avLst/>
          </a:prstGeom>
          <a:ln w="12700">
            <a:solidFill>
              <a:schemeClr val="tx1"/>
            </a:solidFill>
            <a:headEnd type="non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69" name="Straight Connector 168"/>
          <p:cNvCxnSpPr/>
          <p:nvPr/>
        </p:nvCxnSpPr>
        <p:spPr>
          <a:xfrm flipH="1" flipV="1">
            <a:off x="2922390" y="3436492"/>
            <a:ext cx="866" cy="1592326"/>
          </a:xfrm>
          <a:prstGeom prst="line">
            <a:avLst/>
          </a:prstGeom>
          <a:ln w="12700">
            <a:solidFill>
              <a:schemeClr val="tx1"/>
            </a:solidFill>
            <a:headEnd type="non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70" name="Straight Connector 169"/>
          <p:cNvCxnSpPr>
            <a:cxnSpLocks/>
            <a:endCxn id="211" idx="2"/>
          </p:cNvCxnSpPr>
          <p:nvPr/>
        </p:nvCxnSpPr>
        <p:spPr>
          <a:xfrm flipV="1">
            <a:off x="3721684" y="3412528"/>
            <a:ext cx="0" cy="611414"/>
          </a:xfrm>
          <a:prstGeom prst="line">
            <a:avLst/>
          </a:prstGeom>
          <a:ln w="12700">
            <a:solidFill>
              <a:schemeClr val="tx1"/>
            </a:solidFill>
            <a:headEnd type="triangle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71" name="TextBox 170"/>
          <p:cNvSpPr txBox="1"/>
          <p:nvPr/>
        </p:nvSpPr>
        <p:spPr>
          <a:xfrm>
            <a:off x="3393102" y="2972633"/>
            <a:ext cx="657164" cy="439895"/>
          </a:xfrm>
          <a:prstGeom prst="rect">
            <a:avLst/>
          </a:prstGeom>
          <a:noFill/>
        </p:spPr>
        <p:txBody>
          <a:bodyPr wrap="none" lIns="87279" tIns="43640" rIns="87279" bIns="43640" rtlCol="0">
            <a:spAutoFit/>
          </a:bodyPr>
          <a:lstStyle/>
          <a:p>
            <a:r>
              <a:rPr lang="en-US" sz="1143" dirty="0">
                <a:latin typeface="Avenir Book"/>
                <a:cs typeface="Avenir Book"/>
              </a:rPr>
              <a:t>AREA</a:t>
            </a:r>
          </a:p>
          <a:p>
            <a:r>
              <a:rPr lang="en-US" sz="1143" dirty="0">
                <a:latin typeface="Avenir Book"/>
                <a:cs typeface="Avenir Book"/>
              </a:rPr>
              <a:t>(CAEN)</a:t>
            </a:r>
          </a:p>
        </p:txBody>
      </p:sp>
      <p:cxnSp>
        <p:nvCxnSpPr>
          <p:cNvPr id="172" name="Straight Connector 171"/>
          <p:cNvCxnSpPr>
            <a:cxnSpLocks/>
          </p:cNvCxnSpPr>
          <p:nvPr/>
        </p:nvCxnSpPr>
        <p:spPr>
          <a:xfrm>
            <a:off x="3033869" y="4833491"/>
            <a:ext cx="2011469" cy="0"/>
          </a:xfrm>
          <a:prstGeom prst="line">
            <a:avLst/>
          </a:prstGeom>
          <a:ln w="12700">
            <a:solidFill>
              <a:schemeClr val="tx1"/>
            </a:solidFill>
            <a:headEnd type="none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173" name="Picture 172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-6708" y="2104723"/>
            <a:ext cx="2870520" cy="2246954"/>
          </a:xfrm>
          <a:prstGeom prst="rect">
            <a:avLst/>
          </a:prstGeom>
        </p:spPr>
      </p:pic>
      <p:sp>
        <p:nvSpPr>
          <p:cNvPr id="174" name="Rectangle 173"/>
          <p:cNvSpPr/>
          <p:nvPr/>
        </p:nvSpPr>
        <p:spPr>
          <a:xfrm>
            <a:off x="1547201" y="2564431"/>
            <a:ext cx="758606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400" dirty="0">
                <a:solidFill>
                  <a:srgbClr val="000000"/>
                </a:solidFill>
                <a:latin typeface="Avenir Book"/>
                <a:cs typeface="Avenir Book"/>
              </a:rPr>
              <a:t>Strips</a:t>
            </a:r>
            <a:endParaRPr lang="en-US" sz="1400" dirty="0"/>
          </a:p>
        </p:txBody>
      </p:sp>
      <p:sp>
        <p:nvSpPr>
          <p:cNvPr id="175" name="Rectangle 174"/>
          <p:cNvSpPr/>
          <p:nvPr/>
        </p:nvSpPr>
        <p:spPr>
          <a:xfrm>
            <a:off x="1619049" y="3426603"/>
            <a:ext cx="775370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400" dirty="0">
                <a:solidFill>
                  <a:srgbClr val="000000"/>
                </a:solidFill>
                <a:latin typeface="Avenir Book"/>
                <a:cs typeface="Avenir Book"/>
              </a:rPr>
              <a:t>Wire</a:t>
            </a:r>
            <a:endParaRPr lang="en-US" sz="1400" dirty="0"/>
          </a:p>
        </p:txBody>
      </p:sp>
      <p:sp>
        <p:nvSpPr>
          <p:cNvPr id="176" name="Rectangle 175"/>
          <p:cNvSpPr/>
          <p:nvPr/>
        </p:nvSpPr>
        <p:spPr>
          <a:xfrm>
            <a:off x="848284" y="2110700"/>
            <a:ext cx="1279564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400" dirty="0">
                <a:solidFill>
                  <a:srgbClr val="000000"/>
                </a:solidFill>
                <a:latin typeface="Avenir Book"/>
                <a:cs typeface="Avenir Book"/>
              </a:rPr>
              <a:t>Multiplicity 2</a:t>
            </a:r>
            <a:endParaRPr lang="en-US" sz="1400" dirty="0"/>
          </a:p>
        </p:txBody>
      </p:sp>
      <p:cxnSp>
        <p:nvCxnSpPr>
          <p:cNvPr id="177" name="Straight Arrow Connector 176"/>
          <p:cNvCxnSpPr>
            <a:cxnSpLocks/>
          </p:cNvCxnSpPr>
          <p:nvPr/>
        </p:nvCxnSpPr>
        <p:spPr>
          <a:xfrm flipV="1">
            <a:off x="2577269" y="1676909"/>
            <a:ext cx="162525" cy="546910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78" name="Straight Arrow Connector 46"/>
          <p:cNvCxnSpPr>
            <a:cxnSpLocks/>
          </p:cNvCxnSpPr>
          <p:nvPr/>
        </p:nvCxnSpPr>
        <p:spPr>
          <a:xfrm flipV="1">
            <a:off x="4200867" y="1858962"/>
            <a:ext cx="378689" cy="1253137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79" name="Rectangle 178">
            <a:extLst>
              <a:ext uri="{FF2B5EF4-FFF2-40B4-BE49-F238E27FC236}">
                <a16:creationId xmlns:a16="http://schemas.microsoft.com/office/drawing/2014/main" xmlns="" id="{E29DC989-737C-AB45-9072-0FC48B00ACAB}"/>
              </a:ext>
            </a:extLst>
          </p:cNvPr>
          <p:cNvSpPr/>
          <p:nvPr/>
        </p:nvSpPr>
        <p:spPr>
          <a:xfrm>
            <a:off x="5913588" y="1050781"/>
            <a:ext cx="778650" cy="665642"/>
          </a:xfrm>
          <a:prstGeom prst="rect">
            <a:avLst/>
          </a:prstGeom>
          <a:noFill/>
          <a:ln w="2540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schemeClr val="tx1"/>
                </a:solidFill>
              </a:rPr>
              <a:t>disk</a:t>
            </a:r>
          </a:p>
        </p:txBody>
      </p:sp>
      <p:cxnSp>
        <p:nvCxnSpPr>
          <p:cNvPr id="180" name="Straight Connector 179">
            <a:extLst>
              <a:ext uri="{FF2B5EF4-FFF2-40B4-BE49-F238E27FC236}">
                <a16:creationId xmlns:a16="http://schemas.microsoft.com/office/drawing/2014/main" xmlns="" id="{01BFDC75-5F7A-F848-85A2-BF6A2B349391}"/>
              </a:ext>
            </a:extLst>
          </p:cNvPr>
          <p:cNvCxnSpPr/>
          <p:nvPr/>
        </p:nvCxnSpPr>
        <p:spPr>
          <a:xfrm flipV="1">
            <a:off x="6828679" y="1347319"/>
            <a:ext cx="232001" cy="10622"/>
          </a:xfrm>
          <a:prstGeom prst="line">
            <a:avLst/>
          </a:prstGeom>
          <a:ln w="38100">
            <a:solidFill>
              <a:schemeClr val="tx1"/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181" name="Picture 180">
            <a:extLst>
              <a:ext uri="{FF2B5EF4-FFF2-40B4-BE49-F238E27FC236}">
                <a16:creationId xmlns:a16="http://schemas.microsoft.com/office/drawing/2014/main" xmlns="" id="{0B74E16B-EF58-D348-A4A6-3E0DFD1FDC87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742521" y="1240800"/>
            <a:ext cx="1022015" cy="705501"/>
          </a:xfrm>
          <a:prstGeom prst="rect">
            <a:avLst/>
          </a:prstGeom>
        </p:spPr>
      </p:pic>
      <p:sp>
        <p:nvSpPr>
          <p:cNvPr id="182" name="TextBox 181">
            <a:extLst>
              <a:ext uri="{FF2B5EF4-FFF2-40B4-BE49-F238E27FC236}">
                <a16:creationId xmlns:a16="http://schemas.microsoft.com/office/drawing/2014/main" xmlns="" id="{DF8E6622-B741-3849-A987-E354A0F7F3C8}"/>
              </a:ext>
            </a:extLst>
          </p:cNvPr>
          <p:cNvSpPr txBox="1"/>
          <p:nvPr/>
        </p:nvSpPr>
        <p:spPr>
          <a:xfrm>
            <a:off x="10711761" y="843299"/>
            <a:ext cx="1402948" cy="1015663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1200" dirty="0">
                <a:latin typeface="Avenir Book"/>
                <a:cs typeface="Avenir Book"/>
              </a:rPr>
              <a:t>Remote access</a:t>
            </a:r>
          </a:p>
          <a:p>
            <a:pPr algn="ctr"/>
            <a:r>
              <a:rPr lang="en-US" sz="1200" dirty="0">
                <a:latin typeface="Avenir Book"/>
                <a:cs typeface="Avenir Book"/>
              </a:rPr>
              <a:t>start/stop </a:t>
            </a:r>
            <a:r>
              <a:rPr lang="en-US" sz="1200" dirty="0" err="1">
                <a:latin typeface="Avenir Book"/>
                <a:cs typeface="Avenir Book"/>
              </a:rPr>
              <a:t>acq</a:t>
            </a:r>
            <a:r>
              <a:rPr lang="en-US" sz="1200" dirty="0">
                <a:latin typeface="Avenir Book"/>
                <a:cs typeface="Avenir Book"/>
              </a:rPr>
              <a:t>, </a:t>
            </a:r>
          </a:p>
          <a:p>
            <a:pPr algn="ctr"/>
            <a:r>
              <a:rPr lang="en-US" sz="1200" dirty="0">
                <a:latin typeface="Avenir Book"/>
                <a:cs typeface="Avenir Book"/>
              </a:rPr>
              <a:t>data transfer </a:t>
            </a:r>
          </a:p>
          <a:p>
            <a:pPr algn="ctr"/>
            <a:r>
              <a:rPr lang="en-US" sz="1200" dirty="0">
                <a:latin typeface="Avenir Book"/>
                <a:cs typeface="Avenir Book"/>
              </a:rPr>
              <a:t>and </a:t>
            </a:r>
          </a:p>
          <a:p>
            <a:pPr algn="ctr"/>
            <a:r>
              <a:rPr lang="en-US" sz="1200" dirty="0">
                <a:latin typeface="Avenir Book"/>
                <a:cs typeface="Avenir Book"/>
              </a:rPr>
              <a:t>data visualization </a:t>
            </a:r>
          </a:p>
        </p:txBody>
      </p:sp>
      <p:cxnSp>
        <p:nvCxnSpPr>
          <p:cNvPr id="183" name="Straight Connector 182">
            <a:extLst>
              <a:ext uri="{FF2B5EF4-FFF2-40B4-BE49-F238E27FC236}">
                <a16:creationId xmlns:a16="http://schemas.microsoft.com/office/drawing/2014/main" xmlns="" id="{12B883EA-7B9C-4B45-B4A8-AF55F274B05A}"/>
              </a:ext>
            </a:extLst>
          </p:cNvPr>
          <p:cNvCxnSpPr>
            <a:cxnSpLocks/>
          </p:cNvCxnSpPr>
          <p:nvPr/>
        </p:nvCxnSpPr>
        <p:spPr>
          <a:xfrm>
            <a:off x="8546422" y="1417760"/>
            <a:ext cx="1196099" cy="175791"/>
          </a:xfrm>
          <a:prstGeom prst="line">
            <a:avLst/>
          </a:prstGeom>
          <a:ln w="38100">
            <a:solidFill>
              <a:schemeClr val="tx1"/>
            </a:solidFill>
            <a:headEnd type="triangl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84" name="TextBox 183">
            <a:extLst>
              <a:ext uri="{FF2B5EF4-FFF2-40B4-BE49-F238E27FC236}">
                <a16:creationId xmlns:a16="http://schemas.microsoft.com/office/drawing/2014/main" xmlns="" id="{E687E0AE-7F54-D941-8847-DB3AB7A41A4D}"/>
              </a:ext>
            </a:extLst>
          </p:cNvPr>
          <p:cNvSpPr txBox="1"/>
          <p:nvPr/>
        </p:nvSpPr>
        <p:spPr>
          <a:xfrm>
            <a:off x="1498307" y="1400967"/>
            <a:ext cx="573807" cy="264014"/>
          </a:xfrm>
          <a:prstGeom prst="rect">
            <a:avLst/>
          </a:prstGeom>
          <a:noFill/>
        </p:spPr>
        <p:txBody>
          <a:bodyPr wrap="none" lIns="87279" tIns="43640" rIns="87279" bIns="43640" rtlCol="0">
            <a:spAutoFit/>
          </a:bodyPr>
          <a:lstStyle/>
          <a:p>
            <a:r>
              <a:rPr lang="en-US" sz="1143" dirty="0">
                <a:latin typeface="Avenir Book"/>
                <a:cs typeface="Avenir Book"/>
              </a:rPr>
              <a:t>576ch</a:t>
            </a:r>
          </a:p>
        </p:txBody>
      </p:sp>
      <p:sp>
        <p:nvSpPr>
          <p:cNvPr id="185" name="TextBox 184">
            <a:extLst>
              <a:ext uri="{FF2B5EF4-FFF2-40B4-BE49-F238E27FC236}">
                <a16:creationId xmlns:a16="http://schemas.microsoft.com/office/drawing/2014/main" xmlns="" id="{41A7811C-2247-FB49-81BE-B1D9E457CAAC}"/>
              </a:ext>
            </a:extLst>
          </p:cNvPr>
          <p:cNvSpPr txBox="1"/>
          <p:nvPr/>
        </p:nvSpPr>
        <p:spPr>
          <a:xfrm>
            <a:off x="3476459" y="1410308"/>
            <a:ext cx="573807" cy="264014"/>
          </a:xfrm>
          <a:prstGeom prst="rect">
            <a:avLst/>
          </a:prstGeom>
          <a:noFill/>
        </p:spPr>
        <p:txBody>
          <a:bodyPr wrap="none" lIns="87279" tIns="43640" rIns="87279" bIns="43640" rtlCol="0">
            <a:spAutoFit/>
          </a:bodyPr>
          <a:lstStyle/>
          <a:p>
            <a:r>
              <a:rPr lang="en-US" sz="1143" dirty="0">
                <a:latin typeface="Avenir Book"/>
                <a:cs typeface="Avenir Book"/>
              </a:rPr>
              <a:t>384ch</a:t>
            </a:r>
          </a:p>
        </p:txBody>
      </p:sp>
      <p:pic>
        <p:nvPicPr>
          <p:cNvPr id="186" name="Picture 185">
            <a:extLst>
              <a:ext uri="{FF2B5EF4-FFF2-40B4-BE49-F238E27FC236}">
                <a16:creationId xmlns:a16="http://schemas.microsoft.com/office/drawing/2014/main" xmlns="" id="{3E263CD3-CB86-EE4D-935B-CC2D2EE0D5E7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-32250" y="4336031"/>
            <a:ext cx="2907302" cy="2275745"/>
          </a:xfrm>
          <a:prstGeom prst="rect">
            <a:avLst/>
          </a:prstGeom>
        </p:spPr>
      </p:pic>
      <p:sp>
        <p:nvSpPr>
          <p:cNvPr id="187" name="Rectangle 186">
            <a:extLst>
              <a:ext uri="{FF2B5EF4-FFF2-40B4-BE49-F238E27FC236}">
                <a16:creationId xmlns:a16="http://schemas.microsoft.com/office/drawing/2014/main" xmlns="" id="{C9FA5CFE-F21C-404F-9336-FD575E9A7908}"/>
              </a:ext>
            </a:extLst>
          </p:cNvPr>
          <p:cNvSpPr/>
          <p:nvPr/>
        </p:nvSpPr>
        <p:spPr>
          <a:xfrm>
            <a:off x="1698566" y="5711909"/>
            <a:ext cx="695853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400" dirty="0">
                <a:solidFill>
                  <a:srgbClr val="000000"/>
                </a:solidFill>
                <a:latin typeface="Avenir Book"/>
                <a:cs typeface="Avenir Book"/>
              </a:rPr>
              <a:t>Wires</a:t>
            </a:r>
            <a:endParaRPr lang="en-US" sz="1400" dirty="0"/>
          </a:p>
        </p:txBody>
      </p:sp>
      <p:sp>
        <p:nvSpPr>
          <p:cNvPr id="188" name="Rectangle 187">
            <a:extLst>
              <a:ext uri="{FF2B5EF4-FFF2-40B4-BE49-F238E27FC236}">
                <a16:creationId xmlns:a16="http://schemas.microsoft.com/office/drawing/2014/main" xmlns="" id="{60E605DD-95E4-9140-809D-3B3083AB46DF}"/>
              </a:ext>
            </a:extLst>
          </p:cNvPr>
          <p:cNvSpPr/>
          <p:nvPr/>
        </p:nvSpPr>
        <p:spPr>
          <a:xfrm>
            <a:off x="1649024" y="4726496"/>
            <a:ext cx="554960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400" dirty="0">
                <a:solidFill>
                  <a:srgbClr val="000000"/>
                </a:solidFill>
                <a:latin typeface="Avenir Book"/>
                <a:cs typeface="Avenir Book"/>
              </a:rPr>
              <a:t>Strip</a:t>
            </a:r>
            <a:endParaRPr lang="en-US" sz="1400" dirty="0"/>
          </a:p>
        </p:txBody>
      </p:sp>
      <p:sp>
        <p:nvSpPr>
          <p:cNvPr id="189" name="Rectangle 188">
            <a:extLst>
              <a:ext uri="{FF2B5EF4-FFF2-40B4-BE49-F238E27FC236}">
                <a16:creationId xmlns:a16="http://schemas.microsoft.com/office/drawing/2014/main" xmlns="" id="{C415B4AA-D8A1-E241-A0E9-076D84157101}"/>
              </a:ext>
            </a:extLst>
          </p:cNvPr>
          <p:cNvSpPr/>
          <p:nvPr/>
        </p:nvSpPr>
        <p:spPr>
          <a:xfrm>
            <a:off x="855785" y="6087611"/>
            <a:ext cx="1450022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400" dirty="0">
                <a:solidFill>
                  <a:srgbClr val="000000"/>
                </a:solidFill>
                <a:latin typeface="Avenir Book"/>
                <a:cs typeface="Avenir Book"/>
              </a:rPr>
              <a:t>Multiplicity 2</a:t>
            </a:r>
            <a:endParaRPr lang="en-US" sz="1400" dirty="0"/>
          </a:p>
        </p:txBody>
      </p:sp>
      <p:sp>
        <p:nvSpPr>
          <p:cNvPr id="190" name="TextBox 46">
            <a:extLst>
              <a:ext uri="{FF2B5EF4-FFF2-40B4-BE49-F238E27FC236}">
                <a16:creationId xmlns:a16="http://schemas.microsoft.com/office/drawing/2014/main" xmlns="" id="{2A00A950-39E5-7B4D-BC80-1D6C684E779A}"/>
              </a:ext>
            </a:extLst>
          </p:cNvPr>
          <p:cNvSpPr txBox="1"/>
          <p:nvPr/>
        </p:nvSpPr>
        <p:spPr>
          <a:xfrm>
            <a:off x="4364135" y="4607328"/>
            <a:ext cx="791816" cy="264014"/>
          </a:xfrm>
          <a:prstGeom prst="rect">
            <a:avLst/>
          </a:prstGeom>
          <a:noFill/>
        </p:spPr>
        <p:txBody>
          <a:bodyPr wrap="none" lIns="87279" tIns="43640" rIns="87279" bIns="43640" rtlCol="0">
            <a:spAutoFit/>
          </a:bodyPr>
          <a:lstStyle/>
          <a:p>
            <a:r>
              <a:rPr lang="en-US" sz="1143" dirty="0">
                <a:latin typeface="Avenir Book"/>
                <a:cs typeface="Avenir Book"/>
              </a:rPr>
              <a:t>threshold</a:t>
            </a:r>
          </a:p>
        </p:txBody>
      </p:sp>
      <p:cxnSp>
        <p:nvCxnSpPr>
          <p:cNvPr id="191" name="Straight Connector 44">
            <a:extLst>
              <a:ext uri="{FF2B5EF4-FFF2-40B4-BE49-F238E27FC236}">
                <a16:creationId xmlns:a16="http://schemas.microsoft.com/office/drawing/2014/main" xmlns="" id="{D40A2813-03DD-B946-B0E0-A73B196C2A30}"/>
              </a:ext>
            </a:extLst>
          </p:cNvPr>
          <p:cNvCxnSpPr/>
          <p:nvPr/>
        </p:nvCxnSpPr>
        <p:spPr>
          <a:xfrm>
            <a:off x="3415780" y="4831558"/>
            <a:ext cx="8161" cy="341301"/>
          </a:xfrm>
          <a:prstGeom prst="line">
            <a:avLst/>
          </a:prstGeom>
          <a:ln w="12700">
            <a:solidFill>
              <a:schemeClr val="tx1"/>
            </a:solidFill>
            <a:headEnd type="triangle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92" name="TextBox 47">
            <a:extLst>
              <a:ext uri="{FF2B5EF4-FFF2-40B4-BE49-F238E27FC236}">
                <a16:creationId xmlns:a16="http://schemas.microsoft.com/office/drawing/2014/main" xmlns="" id="{B91BF66C-22B4-3942-A994-B08BF47EC58D}"/>
              </a:ext>
            </a:extLst>
          </p:cNvPr>
          <p:cNvSpPr txBox="1"/>
          <p:nvPr/>
        </p:nvSpPr>
        <p:spPr>
          <a:xfrm>
            <a:off x="3294131" y="5163633"/>
            <a:ext cx="1208597" cy="264014"/>
          </a:xfrm>
          <a:prstGeom prst="rect">
            <a:avLst/>
          </a:prstGeom>
          <a:noFill/>
        </p:spPr>
        <p:txBody>
          <a:bodyPr wrap="none" lIns="87279" tIns="43640" rIns="87279" bIns="43640" rtlCol="0">
            <a:spAutoFit/>
          </a:bodyPr>
          <a:lstStyle/>
          <a:p>
            <a:r>
              <a:rPr lang="en-US" sz="1143" dirty="0">
                <a:latin typeface="Avenir Book"/>
                <a:cs typeface="Avenir Book"/>
              </a:rPr>
              <a:t>T = time stamp </a:t>
            </a:r>
          </a:p>
        </p:txBody>
      </p:sp>
      <p:grpSp>
        <p:nvGrpSpPr>
          <p:cNvPr id="193" name="Group 36">
            <a:extLst>
              <a:ext uri="{FF2B5EF4-FFF2-40B4-BE49-F238E27FC236}">
                <a16:creationId xmlns:a16="http://schemas.microsoft.com/office/drawing/2014/main" xmlns="" id="{7D7CD160-4978-7A4A-AD8A-91ACF606D2D7}"/>
              </a:ext>
            </a:extLst>
          </p:cNvPr>
          <p:cNvGrpSpPr/>
          <p:nvPr/>
        </p:nvGrpSpPr>
        <p:grpSpPr>
          <a:xfrm>
            <a:off x="2911275" y="3527199"/>
            <a:ext cx="2431230" cy="1499186"/>
            <a:chOff x="4729657" y="98425"/>
            <a:chExt cx="2902647" cy="1499186"/>
          </a:xfrm>
        </p:grpSpPr>
        <p:cxnSp>
          <p:nvCxnSpPr>
            <p:cNvPr id="194" name="Straight Connector 37">
              <a:extLst>
                <a:ext uri="{FF2B5EF4-FFF2-40B4-BE49-F238E27FC236}">
                  <a16:creationId xmlns:a16="http://schemas.microsoft.com/office/drawing/2014/main" xmlns="" id="{F5275CC7-5D49-5C4D-833D-D232894E7A00}"/>
                </a:ext>
              </a:extLst>
            </p:cNvPr>
            <p:cNvCxnSpPr/>
            <p:nvPr/>
          </p:nvCxnSpPr>
          <p:spPr>
            <a:xfrm>
              <a:off x="5121374" y="98425"/>
              <a:ext cx="1" cy="1499186"/>
            </a:xfrm>
            <a:prstGeom prst="line">
              <a:avLst/>
            </a:prstGeom>
            <a:ln w="12700">
              <a:solidFill>
                <a:srgbClr val="FF0000"/>
              </a:solidFill>
              <a:headEnd type="none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5" name="Straight Connector 38">
              <a:extLst>
                <a:ext uri="{FF2B5EF4-FFF2-40B4-BE49-F238E27FC236}">
                  <a16:creationId xmlns:a16="http://schemas.microsoft.com/office/drawing/2014/main" xmlns="" id="{3A9E7DB8-E7F8-B044-8754-CCCA4386A16E}"/>
                </a:ext>
              </a:extLst>
            </p:cNvPr>
            <p:cNvCxnSpPr/>
            <p:nvPr/>
          </p:nvCxnSpPr>
          <p:spPr>
            <a:xfrm>
              <a:off x="6932931" y="98425"/>
              <a:ext cx="2256" cy="1473786"/>
            </a:xfrm>
            <a:prstGeom prst="line">
              <a:avLst/>
            </a:prstGeom>
            <a:ln w="12700">
              <a:solidFill>
                <a:srgbClr val="FF0000"/>
              </a:solidFill>
              <a:headEnd type="none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6" name="Straight Connector 39">
              <a:extLst>
                <a:ext uri="{FF2B5EF4-FFF2-40B4-BE49-F238E27FC236}">
                  <a16:creationId xmlns:a16="http://schemas.microsoft.com/office/drawing/2014/main" xmlns="" id="{FAE88320-B1AC-B949-AA04-6050225CB407}"/>
                </a:ext>
              </a:extLst>
            </p:cNvPr>
            <p:cNvCxnSpPr>
              <a:cxnSpLocks/>
            </p:cNvCxnSpPr>
            <p:nvPr/>
          </p:nvCxnSpPr>
          <p:spPr>
            <a:xfrm>
              <a:off x="6923985" y="1564130"/>
              <a:ext cx="708319" cy="8304"/>
            </a:xfrm>
            <a:prstGeom prst="line">
              <a:avLst/>
            </a:prstGeom>
            <a:ln w="12700">
              <a:solidFill>
                <a:srgbClr val="FF0000"/>
              </a:solidFill>
              <a:headEnd type="none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7" name="Straight Connector 40">
              <a:extLst>
                <a:ext uri="{FF2B5EF4-FFF2-40B4-BE49-F238E27FC236}">
                  <a16:creationId xmlns:a16="http://schemas.microsoft.com/office/drawing/2014/main" xmlns="" id="{D5CB6BB2-8900-2448-ACD1-FCEC8F4D8918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4729657" y="1580298"/>
              <a:ext cx="391717" cy="6210"/>
            </a:xfrm>
            <a:prstGeom prst="line">
              <a:avLst/>
            </a:prstGeom>
            <a:ln w="12700">
              <a:solidFill>
                <a:srgbClr val="FF0000"/>
              </a:solidFill>
              <a:headEnd type="none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8" name="Straight Connector 41">
              <a:extLst>
                <a:ext uri="{FF2B5EF4-FFF2-40B4-BE49-F238E27FC236}">
                  <a16:creationId xmlns:a16="http://schemas.microsoft.com/office/drawing/2014/main" xmlns="" id="{4910A5DF-75C4-9E48-9601-E35AD4CE1AD1}"/>
                </a:ext>
              </a:extLst>
            </p:cNvPr>
            <p:cNvCxnSpPr>
              <a:cxnSpLocks/>
            </p:cNvCxnSpPr>
            <p:nvPr/>
          </p:nvCxnSpPr>
          <p:spPr>
            <a:xfrm>
              <a:off x="5130322" y="98425"/>
              <a:ext cx="1802610" cy="0"/>
            </a:xfrm>
            <a:prstGeom prst="line">
              <a:avLst/>
            </a:prstGeom>
            <a:ln w="12700">
              <a:solidFill>
                <a:srgbClr val="FF0000"/>
              </a:solidFill>
              <a:headEnd type="none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199" name="TextBox 198">
            <a:extLst>
              <a:ext uri="{FF2B5EF4-FFF2-40B4-BE49-F238E27FC236}">
                <a16:creationId xmlns:a16="http://schemas.microsoft.com/office/drawing/2014/main" xmlns="" id="{C401FFBA-A8E1-2C4A-ADCC-B637CC7E0107}"/>
              </a:ext>
            </a:extLst>
          </p:cNvPr>
          <p:cNvSpPr txBox="1"/>
          <p:nvPr/>
        </p:nvSpPr>
        <p:spPr>
          <a:xfrm>
            <a:off x="5613271" y="3458243"/>
            <a:ext cx="1725152" cy="295465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solidFill>
                  <a:srgbClr val="7030A0"/>
                </a:solidFill>
                <a:latin typeface="Avenir" panose="02000503020000020003" pitchFamily="2" charset="0"/>
              </a:rPr>
              <a:t>400</a:t>
            </a:r>
            <a:r>
              <a:rPr lang="en-US" sz="1400" dirty="0">
                <a:latin typeface="Avenir" panose="02000503020000020003" pitchFamily="2" charset="0"/>
              </a:rPr>
              <a:t>     1   </a:t>
            </a:r>
            <a:r>
              <a:rPr lang="en-US" sz="1400" dirty="0">
                <a:solidFill>
                  <a:srgbClr val="FF0000"/>
                </a:solidFill>
                <a:latin typeface="Avenir" panose="02000503020000020003" pitchFamily="2" charset="0"/>
              </a:rPr>
              <a:t>11</a:t>
            </a:r>
            <a:r>
              <a:rPr lang="en-US" sz="1400" dirty="0">
                <a:latin typeface="Avenir" panose="02000503020000020003" pitchFamily="2" charset="0"/>
              </a:rPr>
              <a:t>   2000</a:t>
            </a:r>
          </a:p>
          <a:p>
            <a:r>
              <a:rPr lang="en-US" sz="1400" dirty="0">
                <a:latin typeface="Avenir" panose="02000503020000020003" pitchFamily="2" charset="0"/>
              </a:rPr>
              <a:t>401     1   </a:t>
            </a:r>
            <a:r>
              <a:rPr lang="en-US" sz="1400" dirty="0">
                <a:solidFill>
                  <a:srgbClr val="00B0F0"/>
                </a:solidFill>
                <a:latin typeface="Avenir" panose="02000503020000020003" pitchFamily="2" charset="0"/>
              </a:rPr>
              <a:t>35</a:t>
            </a:r>
            <a:r>
              <a:rPr lang="en-US" sz="1400" dirty="0">
                <a:latin typeface="Avenir" panose="02000503020000020003" pitchFamily="2" charset="0"/>
              </a:rPr>
              <a:t>   1200</a:t>
            </a:r>
          </a:p>
          <a:p>
            <a:r>
              <a:rPr lang="en-US" sz="1400" dirty="0">
                <a:latin typeface="Avenir" panose="02000503020000020003" pitchFamily="2" charset="0"/>
              </a:rPr>
              <a:t>4</a:t>
            </a:r>
            <a:r>
              <a:rPr lang="sv-SE" sz="1400" dirty="0">
                <a:latin typeface="Avenir" panose="02000503020000020003" pitchFamily="2" charset="0"/>
              </a:rPr>
              <a:t>00     1   </a:t>
            </a:r>
            <a:r>
              <a:rPr lang="sv-SE" sz="1400" dirty="0">
                <a:solidFill>
                  <a:srgbClr val="00B0F0"/>
                </a:solidFill>
                <a:latin typeface="Avenir" panose="02000503020000020003" pitchFamily="2" charset="0"/>
              </a:rPr>
              <a:t>36</a:t>
            </a:r>
            <a:r>
              <a:rPr lang="sv-SE" sz="1400" dirty="0">
                <a:latin typeface="Avenir" panose="02000503020000020003" pitchFamily="2" charset="0"/>
              </a:rPr>
              <a:t>     800</a:t>
            </a:r>
          </a:p>
          <a:p>
            <a:r>
              <a:rPr lang="en-US" sz="1400" dirty="0">
                <a:latin typeface="Avenir" panose="02000503020000020003" pitchFamily="2" charset="0"/>
              </a:rPr>
              <a:t>…</a:t>
            </a:r>
          </a:p>
          <a:p>
            <a:r>
              <a:rPr lang="en-US" sz="1400" dirty="0">
                <a:latin typeface="Avenir" panose="02000503020000020003" pitchFamily="2" charset="0"/>
              </a:rPr>
              <a:t>…</a:t>
            </a:r>
          </a:p>
          <a:p>
            <a:r>
              <a:rPr lang="en-US" sz="1400" dirty="0">
                <a:latin typeface="Avenir" panose="02000503020000020003" pitchFamily="2" charset="0"/>
              </a:rPr>
              <a:t>…</a:t>
            </a:r>
          </a:p>
          <a:p>
            <a:r>
              <a:rPr lang="en-US" sz="1400" dirty="0">
                <a:latin typeface="Avenir" panose="02000503020000020003" pitchFamily="2" charset="0"/>
              </a:rPr>
              <a:t>…</a:t>
            </a:r>
          </a:p>
          <a:p>
            <a:endParaRPr lang="en-US" sz="1400" dirty="0">
              <a:latin typeface="Avenir" panose="02000503020000020003" pitchFamily="2" charset="0"/>
            </a:endParaRPr>
          </a:p>
          <a:p>
            <a:r>
              <a:rPr lang="en-US" sz="1400" dirty="0">
                <a:solidFill>
                  <a:srgbClr val="7030A0"/>
                </a:solidFill>
                <a:latin typeface="Avenir" panose="02000503020000020003" pitchFamily="2" charset="0"/>
              </a:rPr>
              <a:t>1268</a:t>
            </a:r>
            <a:r>
              <a:rPr lang="en-US" sz="1400" dirty="0">
                <a:latin typeface="Avenir" panose="02000503020000020003" pitchFamily="2" charset="0"/>
              </a:rPr>
              <a:t>   1   </a:t>
            </a:r>
            <a:r>
              <a:rPr lang="en-US" sz="1400" dirty="0">
                <a:solidFill>
                  <a:srgbClr val="FF0000"/>
                </a:solidFill>
                <a:latin typeface="Avenir" panose="02000503020000020003" pitchFamily="2" charset="0"/>
              </a:rPr>
              <a:t>13</a:t>
            </a:r>
            <a:r>
              <a:rPr lang="en-US" sz="1400" dirty="0">
                <a:latin typeface="Avenir" panose="02000503020000020003" pitchFamily="2" charset="0"/>
              </a:rPr>
              <a:t>   1200</a:t>
            </a:r>
          </a:p>
          <a:p>
            <a:r>
              <a:rPr lang="en-US" sz="1400" dirty="0">
                <a:latin typeface="Avenir" panose="02000503020000020003" pitchFamily="2" charset="0"/>
              </a:rPr>
              <a:t>1269   1   </a:t>
            </a:r>
            <a:r>
              <a:rPr lang="en-US" sz="1400" dirty="0">
                <a:solidFill>
                  <a:srgbClr val="FF0000"/>
                </a:solidFill>
                <a:latin typeface="Avenir" panose="02000503020000020003" pitchFamily="2" charset="0"/>
              </a:rPr>
              <a:t>14</a:t>
            </a:r>
            <a:r>
              <a:rPr lang="en-US" sz="1400" dirty="0">
                <a:latin typeface="Avenir" panose="02000503020000020003" pitchFamily="2" charset="0"/>
              </a:rPr>
              <a:t>     400</a:t>
            </a:r>
          </a:p>
          <a:p>
            <a:r>
              <a:rPr lang="en-US" sz="1400" dirty="0">
                <a:latin typeface="Avenir" panose="02000503020000020003" pitchFamily="2" charset="0"/>
              </a:rPr>
              <a:t>1270   1   </a:t>
            </a:r>
            <a:r>
              <a:rPr lang="en-US" sz="1400" dirty="0">
                <a:solidFill>
                  <a:srgbClr val="00B0F0"/>
                </a:solidFill>
                <a:latin typeface="Avenir" panose="02000503020000020003" pitchFamily="2" charset="0"/>
              </a:rPr>
              <a:t>63</a:t>
            </a:r>
            <a:r>
              <a:rPr lang="en-US" sz="1400" dirty="0">
                <a:latin typeface="Avenir" panose="02000503020000020003" pitchFamily="2" charset="0"/>
              </a:rPr>
              <a:t>   1600</a:t>
            </a:r>
          </a:p>
          <a:p>
            <a:r>
              <a:rPr lang="en-US" sz="1400" dirty="0">
                <a:latin typeface="Avenir" panose="02000503020000020003" pitchFamily="2" charset="0"/>
              </a:rPr>
              <a:t>…</a:t>
            </a:r>
          </a:p>
          <a:p>
            <a:r>
              <a:rPr lang="en-US" dirty="0"/>
              <a:t>…</a:t>
            </a:r>
          </a:p>
        </p:txBody>
      </p:sp>
      <p:sp>
        <p:nvSpPr>
          <p:cNvPr id="200" name="TextBox 47">
            <a:extLst>
              <a:ext uri="{FF2B5EF4-FFF2-40B4-BE49-F238E27FC236}">
                <a16:creationId xmlns:a16="http://schemas.microsoft.com/office/drawing/2014/main" xmlns="" id="{65AC2587-C33D-C240-BC0A-E7D5ECC69CED}"/>
              </a:ext>
            </a:extLst>
          </p:cNvPr>
          <p:cNvSpPr txBox="1"/>
          <p:nvPr/>
        </p:nvSpPr>
        <p:spPr>
          <a:xfrm>
            <a:off x="5414683" y="3019617"/>
            <a:ext cx="947308" cy="264014"/>
          </a:xfrm>
          <a:prstGeom prst="rect">
            <a:avLst/>
          </a:prstGeom>
          <a:noFill/>
        </p:spPr>
        <p:txBody>
          <a:bodyPr wrap="none" lIns="87279" tIns="43640" rIns="87279" bIns="43640" rtlCol="0">
            <a:spAutoFit/>
          </a:bodyPr>
          <a:lstStyle/>
          <a:p>
            <a:r>
              <a:rPr lang="en-US" sz="1143" dirty="0">
                <a:latin typeface="Avenir Book"/>
                <a:cs typeface="Avenir Book"/>
              </a:rPr>
              <a:t>time stamp </a:t>
            </a:r>
          </a:p>
        </p:txBody>
      </p:sp>
      <p:sp>
        <p:nvSpPr>
          <p:cNvPr id="201" name="TextBox 47">
            <a:extLst>
              <a:ext uri="{FF2B5EF4-FFF2-40B4-BE49-F238E27FC236}">
                <a16:creationId xmlns:a16="http://schemas.microsoft.com/office/drawing/2014/main" xmlns="" id="{A1CCF571-DEDD-5247-8147-E19AAB41F4A0}"/>
              </a:ext>
            </a:extLst>
          </p:cNvPr>
          <p:cNvSpPr txBox="1"/>
          <p:nvPr/>
        </p:nvSpPr>
        <p:spPr>
          <a:xfrm>
            <a:off x="5905403" y="3218677"/>
            <a:ext cx="706857" cy="264014"/>
          </a:xfrm>
          <a:prstGeom prst="rect">
            <a:avLst/>
          </a:prstGeom>
          <a:noFill/>
        </p:spPr>
        <p:txBody>
          <a:bodyPr wrap="none" lIns="87279" tIns="43640" rIns="87279" bIns="43640" rtlCol="0">
            <a:spAutoFit/>
          </a:bodyPr>
          <a:lstStyle/>
          <a:p>
            <a:r>
              <a:rPr lang="en-US" sz="1143" dirty="0">
                <a:latin typeface="Avenir Book"/>
                <a:cs typeface="Avenir Book"/>
              </a:rPr>
              <a:t>cassette</a:t>
            </a:r>
          </a:p>
        </p:txBody>
      </p:sp>
      <p:sp>
        <p:nvSpPr>
          <p:cNvPr id="202" name="TextBox 47">
            <a:extLst>
              <a:ext uri="{FF2B5EF4-FFF2-40B4-BE49-F238E27FC236}">
                <a16:creationId xmlns:a16="http://schemas.microsoft.com/office/drawing/2014/main" xmlns="" id="{E89DA8DA-025D-1645-9A6F-1BB7E214C64F}"/>
              </a:ext>
            </a:extLst>
          </p:cNvPr>
          <p:cNvSpPr txBox="1"/>
          <p:nvPr/>
        </p:nvSpPr>
        <p:spPr>
          <a:xfrm>
            <a:off x="6419496" y="3020155"/>
            <a:ext cx="328548" cy="264014"/>
          </a:xfrm>
          <a:prstGeom prst="rect">
            <a:avLst/>
          </a:prstGeom>
          <a:noFill/>
        </p:spPr>
        <p:txBody>
          <a:bodyPr wrap="none" lIns="87279" tIns="43640" rIns="87279" bIns="43640" rtlCol="0">
            <a:spAutoFit/>
          </a:bodyPr>
          <a:lstStyle/>
          <a:p>
            <a:r>
              <a:rPr lang="en-US" sz="1143" dirty="0" err="1">
                <a:latin typeface="Avenir Book"/>
                <a:cs typeface="Avenir Book"/>
              </a:rPr>
              <a:t>ch</a:t>
            </a:r>
            <a:endParaRPr lang="en-US" sz="1143" dirty="0">
              <a:latin typeface="Avenir Book"/>
              <a:cs typeface="Avenir Book"/>
            </a:endParaRPr>
          </a:p>
        </p:txBody>
      </p:sp>
      <p:sp>
        <p:nvSpPr>
          <p:cNvPr id="203" name="TextBox 47">
            <a:extLst>
              <a:ext uri="{FF2B5EF4-FFF2-40B4-BE49-F238E27FC236}">
                <a16:creationId xmlns:a16="http://schemas.microsoft.com/office/drawing/2014/main" xmlns="" id="{A132988C-517D-8942-8AFE-155F1748524B}"/>
              </a:ext>
            </a:extLst>
          </p:cNvPr>
          <p:cNvSpPr txBox="1"/>
          <p:nvPr/>
        </p:nvSpPr>
        <p:spPr>
          <a:xfrm>
            <a:off x="6805348" y="3171874"/>
            <a:ext cx="456789" cy="264014"/>
          </a:xfrm>
          <a:prstGeom prst="rect">
            <a:avLst/>
          </a:prstGeom>
          <a:noFill/>
        </p:spPr>
        <p:txBody>
          <a:bodyPr wrap="none" lIns="87279" tIns="43640" rIns="87279" bIns="43640" rtlCol="0">
            <a:spAutoFit/>
          </a:bodyPr>
          <a:lstStyle/>
          <a:p>
            <a:r>
              <a:rPr lang="en-US" sz="1143" dirty="0">
                <a:latin typeface="Avenir Book"/>
                <a:cs typeface="Avenir Book"/>
              </a:rPr>
              <a:t>area</a:t>
            </a:r>
          </a:p>
        </p:txBody>
      </p:sp>
      <p:sp>
        <p:nvSpPr>
          <p:cNvPr id="204" name="Rectangle 15">
            <a:extLst>
              <a:ext uri="{FF2B5EF4-FFF2-40B4-BE49-F238E27FC236}">
                <a16:creationId xmlns:a16="http://schemas.microsoft.com/office/drawing/2014/main" xmlns="" id="{AAA5BABD-E0DD-0540-861A-E680E82F042A}"/>
              </a:ext>
            </a:extLst>
          </p:cNvPr>
          <p:cNvSpPr/>
          <p:nvPr/>
        </p:nvSpPr>
        <p:spPr>
          <a:xfrm>
            <a:off x="5650745" y="3474266"/>
            <a:ext cx="1621397" cy="674074"/>
          </a:xfrm>
          <a:prstGeom prst="rect">
            <a:avLst/>
          </a:prstGeom>
          <a:noFill/>
          <a:ln w="12700">
            <a:solidFill>
              <a:srgbClr val="0070C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205" name="Straight Arrow Connector 24">
            <a:extLst>
              <a:ext uri="{FF2B5EF4-FFF2-40B4-BE49-F238E27FC236}">
                <a16:creationId xmlns:a16="http://schemas.microsoft.com/office/drawing/2014/main" xmlns="" id="{CCA42A3A-AC18-5248-99DF-CCF44152DDFC}"/>
              </a:ext>
            </a:extLst>
          </p:cNvPr>
          <p:cNvCxnSpPr/>
          <p:nvPr/>
        </p:nvCxnSpPr>
        <p:spPr>
          <a:xfrm>
            <a:off x="7272141" y="3805298"/>
            <a:ext cx="344187" cy="0"/>
          </a:xfrm>
          <a:prstGeom prst="straightConnector1">
            <a:avLst/>
          </a:prstGeom>
          <a:ln>
            <a:solidFill>
              <a:srgbClr val="0070C0"/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06" name="TextBox 25">
            <a:extLst>
              <a:ext uri="{FF2B5EF4-FFF2-40B4-BE49-F238E27FC236}">
                <a16:creationId xmlns:a16="http://schemas.microsoft.com/office/drawing/2014/main" xmlns="" id="{B27E5C09-AFED-EF49-AAD1-771F84575855}"/>
              </a:ext>
            </a:extLst>
          </p:cNvPr>
          <p:cNvSpPr txBox="1"/>
          <p:nvPr/>
        </p:nvSpPr>
        <p:spPr>
          <a:xfrm>
            <a:off x="7580817" y="3654658"/>
            <a:ext cx="1617363" cy="264014"/>
          </a:xfrm>
          <a:prstGeom prst="rect">
            <a:avLst/>
          </a:prstGeom>
          <a:noFill/>
        </p:spPr>
        <p:txBody>
          <a:bodyPr wrap="none" lIns="87279" tIns="43640" rIns="87279" bIns="43640" rtlCol="0">
            <a:spAutoFit/>
          </a:bodyPr>
          <a:lstStyle/>
          <a:p>
            <a:r>
              <a:rPr lang="en-US" sz="1143" dirty="0">
                <a:latin typeface="Avenir Book"/>
                <a:cs typeface="Avenir Book"/>
              </a:rPr>
              <a:t>Cluster: 1 wire 2 strips</a:t>
            </a:r>
          </a:p>
        </p:txBody>
      </p:sp>
      <p:sp>
        <p:nvSpPr>
          <p:cNvPr id="207" name="Rectangle 15">
            <a:extLst>
              <a:ext uri="{FF2B5EF4-FFF2-40B4-BE49-F238E27FC236}">
                <a16:creationId xmlns:a16="http://schemas.microsoft.com/office/drawing/2014/main" xmlns="" id="{854CB018-4510-7B42-A0E2-D2BC556F94A0}"/>
              </a:ext>
            </a:extLst>
          </p:cNvPr>
          <p:cNvSpPr/>
          <p:nvPr/>
        </p:nvSpPr>
        <p:spPr>
          <a:xfrm>
            <a:off x="5675897" y="5195037"/>
            <a:ext cx="1621397" cy="674074"/>
          </a:xfrm>
          <a:prstGeom prst="rect">
            <a:avLst/>
          </a:prstGeom>
          <a:noFill/>
          <a:ln w="12700">
            <a:solidFill>
              <a:srgbClr val="0070C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08" name="TextBox 25">
            <a:extLst>
              <a:ext uri="{FF2B5EF4-FFF2-40B4-BE49-F238E27FC236}">
                <a16:creationId xmlns:a16="http://schemas.microsoft.com/office/drawing/2014/main" xmlns="" id="{77CBDDA4-A801-D841-9B9A-32CC7D310114}"/>
              </a:ext>
            </a:extLst>
          </p:cNvPr>
          <p:cNvSpPr txBox="1"/>
          <p:nvPr/>
        </p:nvSpPr>
        <p:spPr>
          <a:xfrm>
            <a:off x="7605970" y="5397688"/>
            <a:ext cx="1679879" cy="264014"/>
          </a:xfrm>
          <a:prstGeom prst="rect">
            <a:avLst/>
          </a:prstGeom>
          <a:noFill/>
        </p:spPr>
        <p:txBody>
          <a:bodyPr wrap="none" lIns="87279" tIns="43640" rIns="87279" bIns="43640" rtlCol="0">
            <a:spAutoFit/>
          </a:bodyPr>
          <a:lstStyle/>
          <a:p>
            <a:r>
              <a:rPr lang="en-US" sz="1143" dirty="0">
                <a:latin typeface="Avenir Book"/>
                <a:cs typeface="Avenir Book"/>
              </a:rPr>
              <a:t>Cluster: 2 wires 1 strip</a:t>
            </a:r>
          </a:p>
        </p:txBody>
      </p:sp>
      <p:cxnSp>
        <p:nvCxnSpPr>
          <p:cNvPr id="209" name="Straight Arrow Connector 24">
            <a:extLst>
              <a:ext uri="{FF2B5EF4-FFF2-40B4-BE49-F238E27FC236}">
                <a16:creationId xmlns:a16="http://schemas.microsoft.com/office/drawing/2014/main" xmlns="" id="{F6E704C4-9317-884B-ACC7-776BD2F04ECD}"/>
              </a:ext>
            </a:extLst>
          </p:cNvPr>
          <p:cNvCxnSpPr/>
          <p:nvPr/>
        </p:nvCxnSpPr>
        <p:spPr>
          <a:xfrm>
            <a:off x="7304947" y="5523059"/>
            <a:ext cx="344187" cy="0"/>
          </a:xfrm>
          <a:prstGeom prst="straightConnector1">
            <a:avLst/>
          </a:prstGeom>
          <a:ln>
            <a:solidFill>
              <a:srgbClr val="0070C0"/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10" name="TextBox 47">
            <a:extLst>
              <a:ext uri="{FF2B5EF4-FFF2-40B4-BE49-F238E27FC236}">
                <a16:creationId xmlns:a16="http://schemas.microsoft.com/office/drawing/2014/main" xmlns="" id="{AA15EAB1-0428-9E4E-89AA-513B93E3C144}"/>
              </a:ext>
            </a:extLst>
          </p:cNvPr>
          <p:cNvSpPr txBox="1"/>
          <p:nvPr/>
        </p:nvSpPr>
        <p:spPr>
          <a:xfrm>
            <a:off x="8021450" y="3255784"/>
            <a:ext cx="736096" cy="334354"/>
          </a:xfrm>
          <a:prstGeom prst="rect">
            <a:avLst/>
          </a:prstGeom>
          <a:noFill/>
        </p:spPr>
        <p:txBody>
          <a:bodyPr wrap="none" lIns="87279" tIns="43640" rIns="87279" bIns="43640" rtlCol="0">
            <a:spAutoFit/>
          </a:bodyPr>
          <a:lstStyle/>
          <a:p>
            <a:r>
              <a:rPr lang="en-US" sz="1600" dirty="0">
                <a:latin typeface="Avenir Book"/>
                <a:cs typeface="Avenir Book"/>
              </a:rPr>
              <a:t>(X,Y,T)</a:t>
            </a:r>
            <a:endParaRPr lang="en-US" sz="1143" dirty="0">
              <a:latin typeface="Avenir Book"/>
              <a:cs typeface="Avenir Book"/>
            </a:endParaRPr>
          </a:p>
        </p:txBody>
      </p:sp>
      <p:sp>
        <p:nvSpPr>
          <p:cNvPr id="211" name="TextBox 47">
            <a:extLst>
              <a:ext uri="{FF2B5EF4-FFF2-40B4-BE49-F238E27FC236}">
                <a16:creationId xmlns:a16="http://schemas.microsoft.com/office/drawing/2014/main" xmlns="" id="{1B0425AC-8A64-FC40-9785-5ECAA912CB2A}"/>
              </a:ext>
            </a:extLst>
          </p:cNvPr>
          <p:cNvSpPr txBox="1"/>
          <p:nvPr/>
        </p:nvSpPr>
        <p:spPr>
          <a:xfrm>
            <a:off x="7580817" y="3855083"/>
            <a:ext cx="1481107" cy="334354"/>
          </a:xfrm>
          <a:prstGeom prst="rect">
            <a:avLst/>
          </a:prstGeom>
          <a:noFill/>
        </p:spPr>
        <p:txBody>
          <a:bodyPr wrap="none" lIns="87279" tIns="43640" rIns="87279" bIns="43640" rtlCol="0">
            <a:spAutoFit/>
          </a:bodyPr>
          <a:lstStyle/>
          <a:p>
            <a:r>
              <a:rPr lang="en-US" sz="1600" dirty="0">
                <a:latin typeface="Avenir Book"/>
                <a:cs typeface="Avenir Book"/>
              </a:rPr>
              <a:t>(</a:t>
            </a:r>
            <a:r>
              <a:rPr lang="en-US" sz="1600" dirty="0">
                <a:solidFill>
                  <a:srgbClr val="FF0000"/>
                </a:solidFill>
                <a:latin typeface="Avenir Book"/>
                <a:cs typeface="Avenir Book"/>
              </a:rPr>
              <a:t>11</a:t>
            </a:r>
            <a:r>
              <a:rPr lang="en-US" sz="1600" dirty="0">
                <a:latin typeface="Avenir Book"/>
                <a:cs typeface="Avenir Book"/>
              </a:rPr>
              <a:t>, </a:t>
            </a:r>
            <a:r>
              <a:rPr lang="en-US" sz="1600" dirty="0">
                <a:solidFill>
                  <a:srgbClr val="00B0F0"/>
                </a:solidFill>
                <a:latin typeface="Avenir Book"/>
                <a:cs typeface="Avenir Book"/>
              </a:rPr>
              <a:t>35.4</a:t>
            </a:r>
            <a:r>
              <a:rPr lang="en-US" sz="1600" dirty="0">
                <a:latin typeface="Avenir Book"/>
                <a:cs typeface="Avenir Book"/>
              </a:rPr>
              <a:t>, </a:t>
            </a:r>
            <a:r>
              <a:rPr lang="en-US" sz="1600" dirty="0">
                <a:solidFill>
                  <a:srgbClr val="7030A0"/>
                </a:solidFill>
                <a:latin typeface="Avenir Book"/>
                <a:cs typeface="Avenir Book"/>
              </a:rPr>
              <a:t>400</a:t>
            </a:r>
            <a:r>
              <a:rPr lang="en-US" sz="1600" dirty="0">
                <a:latin typeface="Avenir Book"/>
                <a:cs typeface="Avenir Book"/>
              </a:rPr>
              <a:t>)</a:t>
            </a:r>
            <a:endParaRPr lang="en-US" sz="1143" dirty="0">
              <a:latin typeface="Avenir Book"/>
              <a:cs typeface="Avenir Book"/>
            </a:endParaRPr>
          </a:p>
        </p:txBody>
      </p:sp>
      <p:sp>
        <p:nvSpPr>
          <p:cNvPr id="212" name="TextBox 47">
            <a:extLst>
              <a:ext uri="{FF2B5EF4-FFF2-40B4-BE49-F238E27FC236}">
                <a16:creationId xmlns:a16="http://schemas.microsoft.com/office/drawing/2014/main" xmlns="" id="{F64A4E6E-4936-5E41-B2FE-3EC2BC0F837D}"/>
              </a:ext>
            </a:extLst>
          </p:cNvPr>
          <p:cNvSpPr txBox="1"/>
          <p:nvPr/>
        </p:nvSpPr>
        <p:spPr>
          <a:xfrm>
            <a:off x="7627516" y="5596823"/>
            <a:ext cx="1594921" cy="334354"/>
          </a:xfrm>
          <a:prstGeom prst="rect">
            <a:avLst/>
          </a:prstGeom>
          <a:noFill/>
        </p:spPr>
        <p:txBody>
          <a:bodyPr wrap="none" lIns="87279" tIns="43640" rIns="87279" bIns="43640" rtlCol="0">
            <a:spAutoFit/>
          </a:bodyPr>
          <a:lstStyle/>
          <a:p>
            <a:r>
              <a:rPr lang="en-US" sz="1600" dirty="0">
                <a:latin typeface="Avenir Book"/>
                <a:cs typeface="Avenir Book"/>
              </a:rPr>
              <a:t>(</a:t>
            </a:r>
            <a:r>
              <a:rPr lang="en-US" sz="1600" dirty="0">
                <a:solidFill>
                  <a:srgbClr val="FF0000"/>
                </a:solidFill>
                <a:latin typeface="Avenir Book"/>
                <a:cs typeface="Avenir Book"/>
              </a:rPr>
              <a:t>13.2</a:t>
            </a:r>
            <a:r>
              <a:rPr lang="en-US" sz="1600" dirty="0">
                <a:latin typeface="Avenir Book"/>
                <a:cs typeface="Avenir Book"/>
              </a:rPr>
              <a:t>, </a:t>
            </a:r>
            <a:r>
              <a:rPr lang="en-US" sz="1600" dirty="0">
                <a:solidFill>
                  <a:srgbClr val="00B0F0"/>
                </a:solidFill>
                <a:latin typeface="Avenir Book"/>
                <a:cs typeface="Avenir Book"/>
              </a:rPr>
              <a:t>63</a:t>
            </a:r>
            <a:r>
              <a:rPr lang="en-US" sz="1600" dirty="0">
                <a:latin typeface="Avenir Book"/>
                <a:cs typeface="Avenir Book"/>
              </a:rPr>
              <a:t>, </a:t>
            </a:r>
            <a:r>
              <a:rPr lang="en-US" sz="1600" dirty="0">
                <a:solidFill>
                  <a:srgbClr val="7030A0"/>
                </a:solidFill>
                <a:latin typeface="Avenir Book"/>
                <a:cs typeface="Avenir Book"/>
              </a:rPr>
              <a:t>1268</a:t>
            </a:r>
            <a:r>
              <a:rPr lang="en-US" sz="1600" dirty="0">
                <a:latin typeface="Avenir Book"/>
                <a:cs typeface="Avenir Book"/>
              </a:rPr>
              <a:t>)</a:t>
            </a:r>
            <a:endParaRPr lang="en-US" sz="1143" dirty="0">
              <a:latin typeface="Avenir Book"/>
              <a:cs typeface="Avenir Book"/>
            </a:endParaRPr>
          </a:p>
        </p:txBody>
      </p:sp>
      <p:cxnSp>
        <p:nvCxnSpPr>
          <p:cNvPr id="213" name="Straight Arrow Connector 46">
            <a:extLst>
              <a:ext uri="{FF2B5EF4-FFF2-40B4-BE49-F238E27FC236}">
                <a16:creationId xmlns:a16="http://schemas.microsoft.com/office/drawing/2014/main" xmlns="" id="{08C3BA9E-D7FA-9444-805B-C94CE7D3F946}"/>
              </a:ext>
            </a:extLst>
          </p:cNvPr>
          <p:cNvCxnSpPr>
            <a:cxnSpLocks/>
          </p:cNvCxnSpPr>
          <p:nvPr/>
        </p:nvCxnSpPr>
        <p:spPr>
          <a:xfrm flipH="1" flipV="1">
            <a:off x="6302913" y="1815893"/>
            <a:ext cx="2421" cy="1155488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14" name="Straight Arrow Connector 46">
            <a:extLst>
              <a:ext uri="{FF2B5EF4-FFF2-40B4-BE49-F238E27FC236}">
                <a16:creationId xmlns:a16="http://schemas.microsoft.com/office/drawing/2014/main" xmlns="" id="{90656360-1786-BE49-8F79-9FFE8EADED05}"/>
              </a:ext>
            </a:extLst>
          </p:cNvPr>
          <p:cNvCxnSpPr>
            <a:cxnSpLocks/>
          </p:cNvCxnSpPr>
          <p:nvPr/>
        </p:nvCxnSpPr>
        <p:spPr>
          <a:xfrm flipV="1">
            <a:off x="8421438" y="1946301"/>
            <a:ext cx="1447015" cy="1219758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15" name="TextBox 47">
            <a:extLst>
              <a:ext uri="{FF2B5EF4-FFF2-40B4-BE49-F238E27FC236}">
                <a16:creationId xmlns:a16="http://schemas.microsoft.com/office/drawing/2014/main" xmlns="" id="{CCC974E9-2744-7942-802F-817D1FDFC321}"/>
              </a:ext>
            </a:extLst>
          </p:cNvPr>
          <p:cNvSpPr txBox="1"/>
          <p:nvPr/>
        </p:nvSpPr>
        <p:spPr>
          <a:xfrm rot="19152518">
            <a:off x="7889780" y="2142931"/>
            <a:ext cx="2104676" cy="426687"/>
          </a:xfrm>
          <a:prstGeom prst="rect">
            <a:avLst/>
          </a:prstGeom>
          <a:noFill/>
        </p:spPr>
        <p:txBody>
          <a:bodyPr wrap="none" lIns="87279" tIns="43640" rIns="87279" bIns="43640" rtlCol="0">
            <a:spAutoFit/>
          </a:bodyPr>
          <a:lstStyle/>
          <a:p>
            <a:r>
              <a:rPr lang="en-US" sz="1100" dirty="0" err="1">
                <a:latin typeface="Avenir Book"/>
                <a:cs typeface="Avenir Book"/>
              </a:rPr>
              <a:t>Matlab</a:t>
            </a:r>
            <a:r>
              <a:rPr lang="en-US" sz="1100" dirty="0">
                <a:latin typeface="Avenir Book"/>
                <a:cs typeface="Avenir Book"/>
              </a:rPr>
              <a:t> script </a:t>
            </a:r>
          </a:p>
          <a:p>
            <a:r>
              <a:rPr lang="en-US" sz="1100" dirty="0">
                <a:latin typeface="Avenir Book"/>
                <a:cs typeface="Avenir Book"/>
              </a:rPr>
              <a:t>for clustering and visualization </a:t>
            </a:r>
            <a:endParaRPr lang="en-US" sz="1000" dirty="0">
              <a:latin typeface="Avenir Book"/>
              <a:cs typeface="Avenir Book"/>
            </a:endParaRPr>
          </a:p>
        </p:txBody>
      </p:sp>
      <p:cxnSp>
        <p:nvCxnSpPr>
          <p:cNvPr id="216" name="Straight Arrow Connector 24">
            <a:extLst>
              <a:ext uri="{FF2B5EF4-FFF2-40B4-BE49-F238E27FC236}">
                <a16:creationId xmlns:a16="http://schemas.microsoft.com/office/drawing/2014/main" xmlns="" id="{EA0B77C3-5A76-8B4D-B1B8-774FF4606D0B}"/>
              </a:ext>
            </a:extLst>
          </p:cNvPr>
          <p:cNvCxnSpPr/>
          <p:nvPr/>
        </p:nvCxnSpPr>
        <p:spPr>
          <a:xfrm>
            <a:off x="9114078" y="4336031"/>
            <a:ext cx="344187" cy="0"/>
          </a:xfrm>
          <a:prstGeom prst="straightConnector1">
            <a:avLst/>
          </a:prstGeom>
          <a:ln>
            <a:solidFill>
              <a:srgbClr val="0070C0"/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17" name="TextBox 47">
            <a:extLst>
              <a:ext uri="{FF2B5EF4-FFF2-40B4-BE49-F238E27FC236}">
                <a16:creationId xmlns:a16="http://schemas.microsoft.com/office/drawing/2014/main" xmlns="" id="{5F9975CB-06F2-5642-BA5A-0BBA7BADCD14}"/>
              </a:ext>
            </a:extLst>
          </p:cNvPr>
          <p:cNvSpPr txBox="1"/>
          <p:nvPr/>
        </p:nvSpPr>
        <p:spPr>
          <a:xfrm>
            <a:off x="10381771" y="2151176"/>
            <a:ext cx="586631" cy="334354"/>
          </a:xfrm>
          <a:prstGeom prst="rect">
            <a:avLst/>
          </a:prstGeom>
          <a:noFill/>
        </p:spPr>
        <p:txBody>
          <a:bodyPr wrap="none" lIns="87279" tIns="43640" rIns="87279" bIns="43640" rtlCol="0">
            <a:spAutoFit/>
          </a:bodyPr>
          <a:lstStyle/>
          <a:p>
            <a:r>
              <a:rPr lang="en-US" sz="1600" dirty="0">
                <a:latin typeface="Avenir Book"/>
                <a:cs typeface="Avenir Book"/>
              </a:rPr>
              <a:t>(X,Y)</a:t>
            </a:r>
            <a:endParaRPr lang="en-US" sz="1143" dirty="0">
              <a:latin typeface="Avenir Book"/>
              <a:cs typeface="Avenir Book"/>
            </a:endParaRPr>
          </a:p>
        </p:txBody>
      </p:sp>
      <p:sp>
        <p:nvSpPr>
          <p:cNvPr id="218" name="TextBox 47">
            <a:extLst>
              <a:ext uri="{FF2B5EF4-FFF2-40B4-BE49-F238E27FC236}">
                <a16:creationId xmlns:a16="http://schemas.microsoft.com/office/drawing/2014/main" xmlns="" id="{561BB5F2-C5B4-9847-A6CA-48D7FFB854F5}"/>
              </a:ext>
            </a:extLst>
          </p:cNvPr>
          <p:cNvSpPr txBox="1"/>
          <p:nvPr/>
        </p:nvSpPr>
        <p:spPr>
          <a:xfrm>
            <a:off x="10410135" y="4440151"/>
            <a:ext cx="548544" cy="334354"/>
          </a:xfrm>
          <a:prstGeom prst="rect">
            <a:avLst/>
          </a:prstGeom>
          <a:noFill/>
        </p:spPr>
        <p:txBody>
          <a:bodyPr wrap="none" lIns="87279" tIns="43640" rIns="87279" bIns="43640" rtlCol="0">
            <a:spAutoFit/>
          </a:bodyPr>
          <a:lstStyle/>
          <a:p>
            <a:r>
              <a:rPr lang="en-US" sz="1600" dirty="0">
                <a:latin typeface="Avenir Book"/>
                <a:cs typeface="Avenir Book"/>
              </a:rPr>
              <a:t>(Y,T)</a:t>
            </a:r>
            <a:endParaRPr lang="en-US" sz="1143" dirty="0">
              <a:latin typeface="Avenir Book"/>
              <a:cs typeface="Avenir Book"/>
            </a:endParaRPr>
          </a:p>
        </p:txBody>
      </p:sp>
      <p:grpSp>
        <p:nvGrpSpPr>
          <p:cNvPr id="219" name="Group 218">
            <a:extLst>
              <a:ext uri="{FF2B5EF4-FFF2-40B4-BE49-F238E27FC236}">
                <a16:creationId xmlns:a16="http://schemas.microsoft.com/office/drawing/2014/main" xmlns="" id="{A4A65B90-A193-0147-B3E4-64223E4514F4}"/>
              </a:ext>
            </a:extLst>
          </p:cNvPr>
          <p:cNvGrpSpPr/>
          <p:nvPr/>
        </p:nvGrpSpPr>
        <p:grpSpPr>
          <a:xfrm>
            <a:off x="5888962" y="4408406"/>
            <a:ext cx="3687232" cy="581475"/>
            <a:chOff x="6190983" y="4131401"/>
            <a:chExt cx="3687232" cy="581475"/>
          </a:xfrm>
        </p:grpSpPr>
        <p:sp>
          <p:nvSpPr>
            <p:cNvPr id="220" name="TextBox 47">
              <a:extLst>
                <a:ext uri="{FF2B5EF4-FFF2-40B4-BE49-F238E27FC236}">
                  <a16:creationId xmlns:a16="http://schemas.microsoft.com/office/drawing/2014/main" xmlns="" id="{650DF315-9EFB-1A45-8872-4CC680050C6C}"/>
                </a:ext>
              </a:extLst>
            </p:cNvPr>
            <p:cNvSpPr txBox="1"/>
            <p:nvPr/>
          </p:nvSpPr>
          <p:spPr>
            <a:xfrm>
              <a:off x="6190983" y="4131401"/>
              <a:ext cx="3687232" cy="334354"/>
            </a:xfrm>
            <a:prstGeom prst="rect">
              <a:avLst/>
            </a:prstGeom>
            <a:noFill/>
          </p:spPr>
          <p:txBody>
            <a:bodyPr wrap="square" lIns="87279" tIns="43640" rIns="87279" bIns="43640" rtlCol="0">
              <a:spAutoFit/>
            </a:bodyPr>
            <a:lstStyle/>
            <a:p>
              <a:r>
                <a:rPr lang="en-US" sz="1600" dirty="0">
                  <a:latin typeface="Avenir Book"/>
                  <a:cs typeface="Avenir Book"/>
                </a:rPr>
                <a:t>MAX AMPLITUDE:</a:t>
              </a:r>
              <a:r>
                <a:rPr lang="en-US" sz="1143" dirty="0">
                  <a:latin typeface="Avenir Book"/>
                  <a:cs typeface="Avenir Book"/>
                </a:rPr>
                <a:t> </a:t>
              </a:r>
              <a:r>
                <a:rPr lang="en-US" sz="1600" dirty="0">
                  <a:latin typeface="Avenir Book"/>
                  <a:cs typeface="Avenir Book"/>
                </a:rPr>
                <a:t>(</a:t>
              </a:r>
              <a:r>
                <a:rPr lang="en-US" sz="1600" dirty="0">
                  <a:solidFill>
                    <a:srgbClr val="FF0000"/>
                  </a:solidFill>
                  <a:latin typeface="Avenir Book"/>
                  <a:cs typeface="Avenir Book"/>
                </a:rPr>
                <a:t>11</a:t>
              </a:r>
              <a:r>
                <a:rPr lang="en-US" sz="1600" dirty="0">
                  <a:latin typeface="Avenir Book"/>
                  <a:cs typeface="Avenir Book"/>
                </a:rPr>
                <a:t>, </a:t>
              </a:r>
              <a:r>
                <a:rPr lang="en-US" sz="1600" dirty="0">
                  <a:solidFill>
                    <a:srgbClr val="00B0F0"/>
                  </a:solidFill>
                  <a:latin typeface="Avenir Book"/>
                  <a:cs typeface="Avenir Book"/>
                </a:rPr>
                <a:t>35</a:t>
              </a:r>
              <a:r>
                <a:rPr lang="en-US" sz="1600" dirty="0">
                  <a:latin typeface="Avenir Book"/>
                  <a:cs typeface="Avenir Book"/>
                </a:rPr>
                <a:t>,    </a:t>
              </a:r>
              <a:r>
                <a:rPr lang="en-US" sz="1600" dirty="0">
                  <a:solidFill>
                    <a:srgbClr val="7030A0"/>
                  </a:solidFill>
                  <a:latin typeface="Avenir Book"/>
                  <a:cs typeface="Avenir Book"/>
                </a:rPr>
                <a:t>400</a:t>
              </a:r>
              <a:r>
                <a:rPr lang="en-US" sz="1600" dirty="0">
                  <a:latin typeface="Avenir Book"/>
                  <a:cs typeface="Avenir Book"/>
                </a:rPr>
                <a:t>)</a:t>
              </a:r>
              <a:endParaRPr lang="en-US" sz="1143" dirty="0">
                <a:latin typeface="Avenir Book"/>
                <a:cs typeface="Avenir Book"/>
              </a:endParaRPr>
            </a:p>
          </p:txBody>
        </p:sp>
        <p:sp>
          <p:nvSpPr>
            <p:cNvPr id="221" name="TextBox 47">
              <a:extLst>
                <a:ext uri="{FF2B5EF4-FFF2-40B4-BE49-F238E27FC236}">
                  <a16:creationId xmlns:a16="http://schemas.microsoft.com/office/drawing/2014/main" xmlns="" id="{CB5A481A-2F53-514A-8499-4FAD59B0E1F4}"/>
                </a:ext>
              </a:extLst>
            </p:cNvPr>
            <p:cNvSpPr txBox="1"/>
            <p:nvPr/>
          </p:nvSpPr>
          <p:spPr>
            <a:xfrm>
              <a:off x="6197169" y="4378522"/>
              <a:ext cx="3330584" cy="334354"/>
            </a:xfrm>
            <a:prstGeom prst="rect">
              <a:avLst/>
            </a:prstGeom>
            <a:noFill/>
          </p:spPr>
          <p:txBody>
            <a:bodyPr wrap="square" lIns="87279" tIns="43640" rIns="87279" bIns="43640" rtlCol="0">
              <a:spAutoFit/>
            </a:bodyPr>
            <a:lstStyle/>
            <a:p>
              <a:r>
                <a:rPr lang="en-US" sz="1600" dirty="0" err="1">
                  <a:latin typeface="Avenir Book"/>
                  <a:cs typeface="Avenir Book"/>
                </a:rPr>
                <a:t>CoG</a:t>
              </a:r>
              <a:r>
                <a:rPr lang="en-US" sz="1600" dirty="0">
                  <a:latin typeface="Avenir Book"/>
                  <a:cs typeface="Avenir Book"/>
                </a:rPr>
                <a:t>:</a:t>
              </a:r>
              <a:r>
                <a:rPr lang="en-US" sz="1143" dirty="0">
                  <a:latin typeface="Avenir Book"/>
                  <a:cs typeface="Avenir Book"/>
                </a:rPr>
                <a:t>	                    </a:t>
              </a:r>
              <a:r>
                <a:rPr lang="en-US" sz="1600" dirty="0">
                  <a:latin typeface="Avenir Book"/>
                  <a:cs typeface="Avenir Book"/>
                </a:rPr>
                <a:t>(</a:t>
              </a:r>
              <a:r>
                <a:rPr lang="en-US" sz="1600" dirty="0">
                  <a:solidFill>
                    <a:srgbClr val="FF0000"/>
                  </a:solidFill>
                  <a:latin typeface="Avenir Book"/>
                  <a:cs typeface="Avenir Book"/>
                </a:rPr>
                <a:t>11</a:t>
              </a:r>
              <a:r>
                <a:rPr lang="en-US" sz="1600" dirty="0">
                  <a:latin typeface="Avenir Book"/>
                  <a:cs typeface="Avenir Book"/>
                </a:rPr>
                <a:t>, </a:t>
              </a:r>
              <a:r>
                <a:rPr lang="en-US" sz="1600" dirty="0">
                  <a:solidFill>
                    <a:srgbClr val="00B0F0"/>
                  </a:solidFill>
                  <a:latin typeface="Avenir Book"/>
                  <a:cs typeface="Avenir Book"/>
                </a:rPr>
                <a:t>35.4</a:t>
              </a:r>
              <a:r>
                <a:rPr lang="en-US" sz="1600" dirty="0">
                  <a:latin typeface="Avenir Book"/>
                  <a:cs typeface="Avenir Book"/>
                </a:rPr>
                <a:t>, </a:t>
              </a:r>
              <a:r>
                <a:rPr lang="en-US" sz="1600" dirty="0">
                  <a:solidFill>
                    <a:srgbClr val="7030A0"/>
                  </a:solidFill>
                  <a:latin typeface="Avenir Book"/>
                  <a:cs typeface="Avenir Book"/>
                </a:rPr>
                <a:t>400</a:t>
              </a:r>
              <a:r>
                <a:rPr lang="en-US" sz="1600" dirty="0">
                  <a:latin typeface="Avenir Book"/>
                  <a:cs typeface="Avenir Book"/>
                </a:rPr>
                <a:t>)</a:t>
              </a:r>
              <a:endParaRPr lang="en-US" sz="1143" dirty="0">
                <a:latin typeface="Avenir Book"/>
                <a:cs typeface="Avenir Book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648278657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9" name="TextBox 68"/>
          <p:cNvSpPr txBox="1"/>
          <p:nvPr/>
        </p:nvSpPr>
        <p:spPr>
          <a:xfrm>
            <a:off x="359673" y="2155378"/>
            <a:ext cx="370389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err="1">
                <a:latin typeface="Avenir Book"/>
                <a:cs typeface="Avenir Book"/>
              </a:rPr>
              <a:t>ToF</a:t>
            </a:r>
            <a:r>
              <a:rPr lang="en-US" dirty="0">
                <a:latin typeface="Avenir Book"/>
                <a:cs typeface="Avenir Book"/>
              </a:rPr>
              <a:t> </a:t>
            </a:r>
            <a:r>
              <a:rPr lang="en-US" dirty="0" smtClean="0">
                <a:latin typeface="Avenir Book"/>
                <a:cs typeface="Avenir Book"/>
              </a:rPr>
              <a:t>(Time-Of-Flight) reflectometer</a:t>
            </a:r>
            <a:endParaRPr lang="en-US" dirty="0">
              <a:latin typeface="Avenir Book"/>
              <a:cs typeface="Avenir Book"/>
            </a:endParaRPr>
          </a:p>
        </p:txBody>
      </p:sp>
      <p:sp>
        <p:nvSpPr>
          <p:cNvPr id="79" name="Rectangle 78"/>
          <p:cNvSpPr/>
          <p:nvPr/>
        </p:nvSpPr>
        <p:spPr>
          <a:xfrm>
            <a:off x="476035" y="5379575"/>
            <a:ext cx="3639138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sz="1600" dirty="0" err="1">
                <a:solidFill>
                  <a:srgbClr val="000000"/>
                </a:solidFill>
                <a:latin typeface="Avenir Book"/>
                <a:cs typeface="Avenir Book"/>
              </a:rPr>
              <a:t>Reflectometry</a:t>
            </a:r>
            <a:r>
              <a:rPr lang="en-US" sz="1600" dirty="0">
                <a:solidFill>
                  <a:srgbClr val="000000"/>
                </a:solidFill>
                <a:latin typeface="Avenir Book"/>
                <a:cs typeface="Avenir Book"/>
              </a:rPr>
              <a:t> is a technique to study </a:t>
            </a:r>
          </a:p>
          <a:p>
            <a:pPr algn="ctr"/>
            <a:r>
              <a:rPr lang="en-US" sz="1600" dirty="0">
                <a:solidFill>
                  <a:srgbClr val="000000"/>
                </a:solidFill>
                <a:latin typeface="Avenir Book"/>
                <a:cs typeface="Avenir Book"/>
              </a:rPr>
              <a:t>SURFACES </a:t>
            </a:r>
            <a:r>
              <a:rPr lang="en-US" sz="1600" dirty="0" smtClean="0">
                <a:solidFill>
                  <a:srgbClr val="000000"/>
                </a:solidFill>
                <a:latin typeface="Avenir Book"/>
                <a:cs typeface="Avenir Book"/>
              </a:rPr>
              <a:t>&amp; </a:t>
            </a:r>
            <a:r>
              <a:rPr lang="en-US" sz="1600" dirty="0">
                <a:solidFill>
                  <a:srgbClr val="000000"/>
                </a:solidFill>
                <a:latin typeface="Avenir Book"/>
                <a:cs typeface="Avenir Book"/>
              </a:rPr>
              <a:t>INTERFACES</a:t>
            </a:r>
          </a:p>
        </p:txBody>
      </p:sp>
      <p:grpSp>
        <p:nvGrpSpPr>
          <p:cNvPr id="74" name="Group 73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75" name="Rectangle 74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76" name="Picture 75" descr="Screen Shot 2014-10-14 at 09.12.54.png"/>
            <p:cNvPicPr>
              <a:picLocks noChangeAspect="1"/>
            </p:cNvPicPr>
            <p:nvPr/>
          </p:nvPicPr>
          <p:blipFill rotWithShape="1">
            <a:blip r:embed="rId2" cstate="hq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77" name="Picture 76" descr="brightnessGreenXLarge.png"/>
            <p:cNvPicPr>
              <a:picLocks noChangeAspect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10203400" y="6441561"/>
              <a:ext cx="1892904" cy="416439"/>
            </a:xfrm>
            <a:prstGeom prst="rect">
              <a:avLst/>
            </a:prstGeom>
          </p:spPr>
        </p:pic>
        <p:pic>
          <p:nvPicPr>
            <p:cNvPr id="78" name="Picture 77" descr="Screen Shot 2014-10-14 at 09.12.54.png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87" name="Picture 86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533468" y="225878"/>
            <a:ext cx="3789209" cy="2840235"/>
          </a:xfrm>
          <a:prstGeom prst="rect">
            <a:avLst/>
          </a:prstGeom>
        </p:spPr>
      </p:pic>
      <p:pic>
        <p:nvPicPr>
          <p:cNvPr id="88" name="Picture 87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186632" y="208994"/>
            <a:ext cx="3529699" cy="2760962"/>
          </a:xfrm>
          <a:prstGeom prst="rect">
            <a:avLst/>
          </a:prstGeom>
        </p:spPr>
      </p:pic>
      <p:sp>
        <p:nvSpPr>
          <p:cNvPr id="89" name="TextBox 88"/>
          <p:cNvSpPr txBox="1"/>
          <p:nvPr/>
        </p:nvSpPr>
        <p:spPr>
          <a:xfrm>
            <a:off x="5639450" y="4468"/>
            <a:ext cx="159595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>
                <a:latin typeface="Avenir Book"/>
                <a:cs typeface="Avenir Book"/>
              </a:rPr>
              <a:t>detector area</a:t>
            </a:r>
            <a:endParaRPr lang="en-US" dirty="0">
              <a:latin typeface="Avenir Book"/>
              <a:cs typeface="Avenir Book"/>
            </a:endParaRPr>
          </a:p>
        </p:txBody>
      </p:sp>
      <p:sp>
        <p:nvSpPr>
          <p:cNvPr id="90" name="TextBox 89"/>
          <p:cNvSpPr txBox="1"/>
          <p:nvPr/>
        </p:nvSpPr>
        <p:spPr>
          <a:xfrm>
            <a:off x="9134456" y="24328"/>
            <a:ext cx="149592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>
                <a:latin typeface="Avenir Book"/>
                <a:cs typeface="Avenir Book"/>
              </a:rPr>
              <a:t>detector </a:t>
            </a:r>
            <a:r>
              <a:rPr lang="en-US" dirty="0" err="1" smtClean="0">
                <a:latin typeface="Avenir Book"/>
                <a:cs typeface="Avenir Book"/>
              </a:rPr>
              <a:t>ToF</a:t>
            </a:r>
            <a:endParaRPr lang="en-US" dirty="0">
              <a:latin typeface="Avenir Book"/>
              <a:cs typeface="Avenir Book"/>
            </a:endParaRPr>
          </a:p>
        </p:txBody>
      </p:sp>
      <p:sp>
        <p:nvSpPr>
          <p:cNvPr id="97" name="TextBox 96"/>
          <p:cNvSpPr txBox="1"/>
          <p:nvPr/>
        </p:nvSpPr>
        <p:spPr>
          <a:xfrm>
            <a:off x="5376106" y="1096610"/>
            <a:ext cx="208005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>
                <a:solidFill>
                  <a:schemeClr val="bg1"/>
                </a:solidFill>
                <a:latin typeface="Avenir Book"/>
                <a:cs typeface="Avenir Book"/>
              </a:rPr>
              <a:t>reflected </a:t>
            </a:r>
            <a:r>
              <a:rPr lang="en-US" dirty="0">
                <a:solidFill>
                  <a:schemeClr val="bg1"/>
                </a:solidFill>
                <a:latin typeface="Avenir Book"/>
                <a:cs typeface="Avenir Book"/>
              </a:rPr>
              <a:t>intensity</a:t>
            </a:r>
          </a:p>
        </p:txBody>
      </p:sp>
      <p:sp>
        <p:nvSpPr>
          <p:cNvPr id="98" name="TextBox 97"/>
          <p:cNvSpPr txBox="1"/>
          <p:nvPr/>
        </p:nvSpPr>
        <p:spPr>
          <a:xfrm>
            <a:off x="9384065" y="842936"/>
            <a:ext cx="163867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 err="1" smtClean="0">
                <a:solidFill>
                  <a:schemeClr val="bg1"/>
                </a:solidFill>
                <a:latin typeface="Avenir Book"/>
                <a:cs typeface="Avenir Book"/>
              </a:rPr>
              <a:t>ToF</a:t>
            </a:r>
            <a:r>
              <a:rPr lang="en-US" sz="1400" dirty="0" smtClean="0">
                <a:solidFill>
                  <a:schemeClr val="bg1"/>
                </a:solidFill>
                <a:latin typeface="Avenir Book"/>
                <a:cs typeface="Avenir Book"/>
              </a:rPr>
              <a:t> of the </a:t>
            </a:r>
          </a:p>
          <a:p>
            <a:pPr algn="ctr"/>
            <a:r>
              <a:rPr lang="en-US" sz="1400" dirty="0" smtClean="0">
                <a:solidFill>
                  <a:schemeClr val="bg1"/>
                </a:solidFill>
                <a:latin typeface="Avenir Book"/>
                <a:cs typeface="Avenir Book"/>
              </a:rPr>
              <a:t>reflected intensity</a:t>
            </a:r>
            <a:endParaRPr lang="en-US" sz="1400" dirty="0">
              <a:solidFill>
                <a:schemeClr val="bg1"/>
              </a:solidFill>
              <a:latin typeface="Avenir Book"/>
              <a:cs typeface="Avenir Book"/>
            </a:endParaRPr>
          </a:p>
        </p:txBody>
      </p:sp>
      <p:sp>
        <p:nvSpPr>
          <p:cNvPr id="99" name="TextBox 98"/>
          <p:cNvSpPr txBox="1"/>
          <p:nvPr/>
        </p:nvSpPr>
        <p:spPr>
          <a:xfrm>
            <a:off x="10445077" y="2792395"/>
            <a:ext cx="115531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err="1">
                <a:latin typeface="Avenir Book"/>
                <a:cs typeface="Avenir Book"/>
              </a:rPr>
              <a:t>ToF</a:t>
            </a:r>
            <a:r>
              <a:rPr lang="en-US" dirty="0">
                <a:latin typeface="Avenir Book"/>
                <a:cs typeface="Avenir Book"/>
              </a:rPr>
              <a:t> (or </a:t>
            </a:r>
            <a:r>
              <a:rPr lang="en-US" dirty="0">
                <a:latin typeface="Symbol" charset="2"/>
                <a:cs typeface="Symbol" charset="2"/>
              </a:rPr>
              <a:t>l</a:t>
            </a:r>
            <a:r>
              <a:rPr lang="en-US" dirty="0">
                <a:latin typeface="Avenir Book"/>
                <a:cs typeface="Avenir Book"/>
              </a:rPr>
              <a:t>)</a:t>
            </a:r>
          </a:p>
        </p:txBody>
      </p:sp>
      <p:cxnSp>
        <p:nvCxnSpPr>
          <p:cNvPr id="100" name="Straight Arrow Connector 99"/>
          <p:cNvCxnSpPr/>
          <p:nvPr/>
        </p:nvCxnSpPr>
        <p:spPr>
          <a:xfrm flipH="1" flipV="1">
            <a:off x="6892425" y="3923443"/>
            <a:ext cx="22404" cy="2271791"/>
          </a:xfrm>
          <a:prstGeom prst="straightConnector1">
            <a:avLst/>
          </a:prstGeom>
          <a:ln w="38100">
            <a:solidFill>
              <a:schemeClr val="tx1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01" name="Straight Arrow Connector 100"/>
          <p:cNvCxnSpPr/>
          <p:nvPr/>
        </p:nvCxnSpPr>
        <p:spPr>
          <a:xfrm>
            <a:off x="6726776" y="6087169"/>
            <a:ext cx="3276600" cy="0"/>
          </a:xfrm>
          <a:prstGeom prst="straightConnector1">
            <a:avLst/>
          </a:prstGeom>
          <a:ln w="38100">
            <a:solidFill>
              <a:schemeClr val="tx1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02" name="Freeform 101"/>
          <p:cNvSpPr/>
          <p:nvPr/>
        </p:nvSpPr>
        <p:spPr>
          <a:xfrm>
            <a:off x="6914829" y="4242343"/>
            <a:ext cx="2892685" cy="1759112"/>
          </a:xfrm>
          <a:custGeom>
            <a:avLst/>
            <a:gdLst>
              <a:gd name="connsiteX0" fmla="*/ 0 w 2892685"/>
              <a:gd name="connsiteY0" fmla="*/ 65302 h 1723754"/>
              <a:gd name="connsiteX1" fmla="*/ 305731 w 2892685"/>
              <a:gd name="connsiteY1" fmla="*/ 30027 h 1723754"/>
              <a:gd name="connsiteX2" fmla="*/ 505632 w 2892685"/>
              <a:gd name="connsiteY2" fmla="*/ 41785 h 1723754"/>
              <a:gd name="connsiteX3" fmla="*/ 611462 w 2892685"/>
              <a:gd name="connsiteY3" fmla="*/ 535632 h 1723754"/>
              <a:gd name="connsiteX4" fmla="*/ 670256 w 2892685"/>
              <a:gd name="connsiteY4" fmla="*/ 371016 h 1723754"/>
              <a:gd name="connsiteX5" fmla="*/ 834881 w 2892685"/>
              <a:gd name="connsiteY5" fmla="*/ 723764 h 1723754"/>
              <a:gd name="connsiteX6" fmla="*/ 905434 w 2892685"/>
              <a:gd name="connsiteY6" fmla="*/ 606181 h 1723754"/>
              <a:gd name="connsiteX7" fmla="*/ 1058299 w 2892685"/>
              <a:gd name="connsiteY7" fmla="*/ 1052995 h 1723754"/>
              <a:gd name="connsiteX8" fmla="*/ 1105335 w 2892685"/>
              <a:gd name="connsiteY8" fmla="*/ 794313 h 1723754"/>
              <a:gd name="connsiteX9" fmla="*/ 1305236 w 2892685"/>
              <a:gd name="connsiteY9" fmla="*/ 1252885 h 1723754"/>
              <a:gd name="connsiteX10" fmla="*/ 1352271 w 2892685"/>
              <a:gd name="connsiteY10" fmla="*/ 1052995 h 1723754"/>
              <a:gd name="connsiteX11" fmla="*/ 1493378 w 2892685"/>
              <a:gd name="connsiteY11" fmla="*/ 1429259 h 1723754"/>
              <a:gd name="connsiteX12" fmla="*/ 1552172 w 2892685"/>
              <a:gd name="connsiteY12" fmla="*/ 1229369 h 1723754"/>
              <a:gd name="connsiteX13" fmla="*/ 1716797 w 2892685"/>
              <a:gd name="connsiteY13" fmla="*/ 1570358 h 1723754"/>
              <a:gd name="connsiteX14" fmla="*/ 1728556 w 2892685"/>
              <a:gd name="connsiteY14" fmla="*/ 1335193 h 1723754"/>
              <a:gd name="connsiteX15" fmla="*/ 1893180 w 2892685"/>
              <a:gd name="connsiteY15" fmla="*/ 1617391 h 1723754"/>
              <a:gd name="connsiteX16" fmla="*/ 1940216 w 2892685"/>
              <a:gd name="connsiteY16" fmla="*/ 1417501 h 1723754"/>
              <a:gd name="connsiteX17" fmla="*/ 2104840 w 2892685"/>
              <a:gd name="connsiteY17" fmla="*/ 1687941 h 1723754"/>
              <a:gd name="connsiteX18" fmla="*/ 2175393 w 2892685"/>
              <a:gd name="connsiteY18" fmla="*/ 1476292 h 1723754"/>
              <a:gd name="connsiteX19" fmla="*/ 2292982 w 2892685"/>
              <a:gd name="connsiteY19" fmla="*/ 1723215 h 1723754"/>
              <a:gd name="connsiteX20" fmla="*/ 2363535 w 2892685"/>
              <a:gd name="connsiteY20" fmla="*/ 1546842 h 1723754"/>
              <a:gd name="connsiteX21" fmla="*/ 2492883 w 2892685"/>
              <a:gd name="connsiteY21" fmla="*/ 1699699 h 1723754"/>
              <a:gd name="connsiteX22" fmla="*/ 2598713 w 2892685"/>
              <a:gd name="connsiteY22" fmla="*/ 1629149 h 1723754"/>
              <a:gd name="connsiteX23" fmla="*/ 2810373 w 2892685"/>
              <a:gd name="connsiteY23" fmla="*/ 1687941 h 1723754"/>
              <a:gd name="connsiteX24" fmla="*/ 2892685 w 2892685"/>
              <a:gd name="connsiteY24" fmla="*/ 1629149 h 172375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</a:cxnLst>
            <a:rect l="l" t="t" r="r" b="b"/>
            <a:pathLst>
              <a:path w="2892685" h="1723754">
                <a:moveTo>
                  <a:pt x="0" y="65302"/>
                </a:moveTo>
                <a:cubicBezTo>
                  <a:pt x="110729" y="49624"/>
                  <a:pt x="221459" y="33946"/>
                  <a:pt x="305731" y="30027"/>
                </a:cubicBezTo>
                <a:cubicBezTo>
                  <a:pt x="390003" y="26107"/>
                  <a:pt x="454677" y="-42482"/>
                  <a:pt x="505632" y="41785"/>
                </a:cubicBezTo>
                <a:cubicBezTo>
                  <a:pt x="556587" y="126052"/>
                  <a:pt x="584025" y="480760"/>
                  <a:pt x="611462" y="535632"/>
                </a:cubicBezTo>
                <a:cubicBezTo>
                  <a:pt x="638899" y="590504"/>
                  <a:pt x="633020" y="339661"/>
                  <a:pt x="670256" y="371016"/>
                </a:cubicBezTo>
                <a:cubicBezTo>
                  <a:pt x="707492" y="402371"/>
                  <a:pt x="795685" y="684570"/>
                  <a:pt x="834881" y="723764"/>
                </a:cubicBezTo>
                <a:cubicBezTo>
                  <a:pt x="874077" y="762958"/>
                  <a:pt x="868198" y="551309"/>
                  <a:pt x="905434" y="606181"/>
                </a:cubicBezTo>
                <a:cubicBezTo>
                  <a:pt x="942670" y="661053"/>
                  <a:pt x="1024982" y="1021640"/>
                  <a:pt x="1058299" y="1052995"/>
                </a:cubicBezTo>
                <a:cubicBezTo>
                  <a:pt x="1091616" y="1084350"/>
                  <a:pt x="1064179" y="760998"/>
                  <a:pt x="1105335" y="794313"/>
                </a:cubicBezTo>
                <a:cubicBezTo>
                  <a:pt x="1146491" y="827628"/>
                  <a:pt x="1264080" y="1209771"/>
                  <a:pt x="1305236" y="1252885"/>
                </a:cubicBezTo>
                <a:cubicBezTo>
                  <a:pt x="1346392" y="1295999"/>
                  <a:pt x="1320914" y="1023599"/>
                  <a:pt x="1352271" y="1052995"/>
                </a:cubicBezTo>
                <a:cubicBezTo>
                  <a:pt x="1383628" y="1082391"/>
                  <a:pt x="1460061" y="1399863"/>
                  <a:pt x="1493378" y="1429259"/>
                </a:cubicBezTo>
                <a:cubicBezTo>
                  <a:pt x="1526695" y="1458655"/>
                  <a:pt x="1514936" y="1205853"/>
                  <a:pt x="1552172" y="1229369"/>
                </a:cubicBezTo>
                <a:cubicBezTo>
                  <a:pt x="1589408" y="1252885"/>
                  <a:pt x="1687400" y="1552721"/>
                  <a:pt x="1716797" y="1570358"/>
                </a:cubicBezTo>
                <a:cubicBezTo>
                  <a:pt x="1746194" y="1587995"/>
                  <a:pt x="1699159" y="1327354"/>
                  <a:pt x="1728556" y="1335193"/>
                </a:cubicBezTo>
                <a:cubicBezTo>
                  <a:pt x="1757953" y="1343032"/>
                  <a:pt x="1857903" y="1603673"/>
                  <a:pt x="1893180" y="1617391"/>
                </a:cubicBezTo>
                <a:cubicBezTo>
                  <a:pt x="1928457" y="1631109"/>
                  <a:pt x="1904939" y="1405743"/>
                  <a:pt x="1940216" y="1417501"/>
                </a:cubicBezTo>
                <a:cubicBezTo>
                  <a:pt x="1975493" y="1429259"/>
                  <a:pt x="2065644" y="1678142"/>
                  <a:pt x="2104840" y="1687941"/>
                </a:cubicBezTo>
                <a:cubicBezTo>
                  <a:pt x="2144036" y="1697740"/>
                  <a:pt x="2144036" y="1470413"/>
                  <a:pt x="2175393" y="1476292"/>
                </a:cubicBezTo>
                <a:cubicBezTo>
                  <a:pt x="2206750" y="1482171"/>
                  <a:pt x="2261625" y="1711457"/>
                  <a:pt x="2292982" y="1723215"/>
                </a:cubicBezTo>
                <a:cubicBezTo>
                  <a:pt x="2324339" y="1734973"/>
                  <a:pt x="2330218" y="1550761"/>
                  <a:pt x="2363535" y="1546842"/>
                </a:cubicBezTo>
                <a:cubicBezTo>
                  <a:pt x="2396852" y="1542923"/>
                  <a:pt x="2453687" y="1685981"/>
                  <a:pt x="2492883" y="1699699"/>
                </a:cubicBezTo>
                <a:cubicBezTo>
                  <a:pt x="2532079" y="1713417"/>
                  <a:pt x="2545798" y="1631109"/>
                  <a:pt x="2598713" y="1629149"/>
                </a:cubicBezTo>
                <a:cubicBezTo>
                  <a:pt x="2651628" y="1627189"/>
                  <a:pt x="2761378" y="1687941"/>
                  <a:pt x="2810373" y="1687941"/>
                </a:cubicBezTo>
                <a:cubicBezTo>
                  <a:pt x="2859368" y="1687941"/>
                  <a:pt x="2892685" y="1629149"/>
                  <a:pt x="2892685" y="1629149"/>
                </a:cubicBezTo>
              </a:path>
            </a:pathLst>
          </a:custGeom>
          <a:ln>
            <a:solidFill>
              <a:schemeClr val="tx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3" name="Oval 102"/>
          <p:cNvSpPr/>
          <p:nvPr/>
        </p:nvSpPr>
        <p:spPr>
          <a:xfrm>
            <a:off x="7546475" y="4755293"/>
            <a:ext cx="228600" cy="228600"/>
          </a:xfrm>
          <a:prstGeom prst="ellipse">
            <a:avLst/>
          </a:prstGeom>
          <a:solidFill>
            <a:srgbClr val="00CC00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4" name="Oval 103"/>
          <p:cNvSpPr/>
          <p:nvPr/>
        </p:nvSpPr>
        <p:spPr>
          <a:xfrm>
            <a:off x="7197225" y="4152043"/>
            <a:ext cx="228600" cy="228600"/>
          </a:xfrm>
          <a:prstGeom prst="ellipse">
            <a:avLst/>
          </a:prstGeom>
          <a:solidFill>
            <a:srgbClr val="0E3BCC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5" name="Oval 104"/>
          <p:cNvSpPr/>
          <p:nvPr/>
        </p:nvSpPr>
        <p:spPr>
          <a:xfrm>
            <a:off x="7894233" y="5141165"/>
            <a:ext cx="228600" cy="228600"/>
          </a:xfrm>
          <a:prstGeom prst="ellipse">
            <a:avLst/>
          </a:prstGeom>
          <a:solidFill>
            <a:srgbClr val="FF0000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6" name="Rectangle 105"/>
          <p:cNvSpPr/>
          <p:nvPr/>
        </p:nvSpPr>
        <p:spPr>
          <a:xfrm>
            <a:off x="7425825" y="3923443"/>
            <a:ext cx="501426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800" b="1" dirty="0">
                <a:solidFill>
                  <a:srgbClr val="0E3BCC"/>
                </a:solidFill>
                <a:latin typeface="Symbol" charset="2"/>
                <a:cs typeface="Symbol" charset="2"/>
              </a:rPr>
              <a:t>l</a:t>
            </a:r>
            <a:r>
              <a:rPr lang="en-US" sz="2800" b="1" baseline="-25000" dirty="0">
                <a:solidFill>
                  <a:srgbClr val="0E3BCC"/>
                </a:solidFill>
                <a:latin typeface="Symbol" charset="2"/>
                <a:cs typeface="Symbol" charset="2"/>
              </a:rPr>
              <a:t>3</a:t>
            </a:r>
            <a:endParaRPr lang="en-US" sz="2800" b="1" baseline="-25000" dirty="0">
              <a:solidFill>
                <a:srgbClr val="0E3BCC"/>
              </a:solidFill>
            </a:endParaRPr>
          </a:p>
        </p:txBody>
      </p:sp>
      <p:sp>
        <p:nvSpPr>
          <p:cNvPr id="107" name="Rectangle 106"/>
          <p:cNvSpPr/>
          <p:nvPr/>
        </p:nvSpPr>
        <p:spPr>
          <a:xfrm>
            <a:off x="8035425" y="4837843"/>
            <a:ext cx="501426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800" b="1" dirty="0">
                <a:solidFill>
                  <a:srgbClr val="FF0000"/>
                </a:solidFill>
                <a:latin typeface="Symbol" charset="2"/>
                <a:cs typeface="Symbol" charset="2"/>
              </a:rPr>
              <a:t>l</a:t>
            </a:r>
            <a:r>
              <a:rPr lang="en-US" sz="2800" b="1" baseline="-25000" dirty="0">
                <a:solidFill>
                  <a:srgbClr val="FF0000"/>
                </a:solidFill>
                <a:latin typeface="Symbol" charset="2"/>
                <a:cs typeface="Symbol" charset="2"/>
              </a:rPr>
              <a:t>1</a:t>
            </a:r>
            <a:endParaRPr lang="en-US" sz="2800" b="1" baseline="-25000" dirty="0">
              <a:solidFill>
                <a:srgbClr val="FF0000"/>
              </a:solidFill>
            </a:endParaRPr>
          </a:p>
        </p:txBody>
      </p:sp>
      <p:sp>
        <p:nvSpPr>
          <p:cNvPr id="108" name="Rectangle 107"/>
          <p:cNvSpPr/>
          <p:nvPr/>
        </p:nvSpPr>
        <p:spPr>
          <a:xfrm>
            <a:off x="7730626" y="4380643"/>
            <a:ext cx="518091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800" b="1" dirty="0">
                <a:solidFill>
                  <a:srgbClr val="00CC00"/>
                </a:solidFill>
                <a:latin typeface="Symbol" charset="2"/>
                <a:cs typeface="Symbol" charset="2"/>
              </a:rPr>
              <a:t>l</a:t>
            </a:r>
            <a:r>
              <a:rPr lang="en-US" sz="2800" b="1" baseline="-25000" dirty="0">
                <a:solidFill>
                  <a:srgbClr val="00CC00"/>
                </a:solidFill>
                <a:latin typeface="Symbol" charset="2"/>
                <a:cs typeface="Symbol" charset="2"/>
              </a:rPr>
              <a:t>2</a:t>
            </a:r>
            <a:endParaRPr lang="en-US" sz="2800" b="1" baseline="-25000" dirty="0">
              <a:solidFill>
                <a:srgbClr val="00CC00"/>
              </a:solidFill>
            </a:endParaRPr>
          </a:p>
        </p:txBody>
      </p:sp>
      <p:sp>
        <p:nvSpPr>
          <p:cNvPr id="109" name="Rectangle 108"/>
          <p:cNvSpPr/>
          <p:nvPr/>
        </p:nvSpPr>
        <p:spPr>
          <a:xfrm>
            <a:off x="6892425" y="3322063"/>
            <a:ext cx="3736920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indent="-342900"/>
            <a:r>
              <a:rPr lang="en-US" sz="2800" dirty="0">
                <a:latin typeface="Avenir Book"/>
                <a:cs typeface="Avenir Book"/>
              </a:rPr>
              <a:t>q =(4</a:t>
            </a:r>
            <a:r>
              <a:rPr lang="en-US" sz="2800" dirty="0">
                <a:latin typeface="Symbol" charset="2"/>
                <a:cs typeface="Symbol" charset="2"/>
              </a:rPr>
              <a:t>p</a:t>
            </a:r>
            <a:r>
              <a:rPr lang="en-US" sz="2800" dirty="0">
                <a:latin typeface="Avenir Book"/>
                <a:cs typeface="Avenir Book"/>
              </a:rPr>
              <a:t>/</a:t>
            </a:r>
            <a:r>
              <a:rPr lang="en-US" sz="2800" dirty="0">
                <a:latin typeface="Symbol" charset="2"/>
                <a:cs typeface="Symbol" charset="2"/>
              </a:rPr>
              <a:t>l) </a:t>
            </a:r>
            <a:r>
              <a:rPr lang="en-US" sz="2800" dirty="0">
                <a:latin typeface="Avenir Book"/>
                <a:cs typeface="Avenir Book"/>
              </a:rPr>
              <a:t>sin</a:t>
            </a:r>
            <a:r>
              <a:rPr lang="en-US" sz="2800" dirty="0">
                <a:latin typeface="Symbol" charset="2"/>
                <a:cs typeface="Symbol" charset="2"/>
              </a:rPr>
              <a:t>(q)</a:t>
            </a:r>
            <a:r>
              <a:rPr lang="en-US" sz="2800" dirty="0">
                <a:latin typeface="Avenir Book"/>
                <a:cs typeface="Avenir Book"/>
              </a:rPr>
              <a:t> </a:t>
            </a:r>
          </a:p>
        </p:txBody>
      </p:sp>
      <p:sp>
        <p:nvSpPr>
          <p:cNvPr id="110" name="Up Arrow 109"/>
          <p:cNvSpPr/>
          <p:nvPr/>
        </p:nvSpPr>
        <p:spPr>
          <a:xfrm rot="10800000">
            <a:off x="7880163" y="2904989"/>
            <a:ext cx="609600" cy="371443"/>
          </a:xfrm>
          <a:prstGeom prst="upArrow">
            <a:avLst/>
          </a:prstGeom>
          <a:solidFill>
            <a:srgbClr val="FF00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1" name="TextBox 110"/>
          <p:cNvSpPr txBox="1"/>
          <p:nvPr/>
        </p:nvSpPr>
        <p:spPr>
          <a:xfrm>
            <a:off x="9779660" y="3911659"/>
            <a:ext cx="181502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Incidence angle</a:t>
            </a:r>
          </a:p>
        </p:txBody>
      </p:sp>
      <p:cxnSp>
        <p:nvCxnSpPr>
          <p:cNvPr id="112" name="Straight Arrow Connector 111"/>
          <p:cNvCxnSpPr/>
          <p:nvPr/>
        </p:nvCxnSpPr>
        <p:spPr>
          <a:xfrm flipH="1" flipV="1">
            <a:off x="9268664" y="3643486"/>
            <a:ext cx="510996" cy="452839"/>
          </a:xfrm>
          <a:prstGeom prst="straightConnector1">
            <a:avLst/>
          </a:prstGeom>
          <a:ln w="25400">
            <a:solidFill>
              <a:schemeClr val="tx1"/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13" name="TextBox 112"/>
          <p:cNvSpPr txBox="1"/>
          <p:nvPr/>
        </p:nvSpPr>
        <p:spPr>
          <a:xfrm>
            <a:off x="9640531" y="3342970"/>
            <a:ext cx="234775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Neutron wavelength </a:t>
            </a:r>
          </a:p>
        </p:txBody>
      </p:sp>
      <p:cxnSp>
        <p:nvCxnSpPr>
          <p:cNvPr id="114" name="Straight Arrow Connector 113"/>
          <p:cNvCxnSpPr>
            <a:stCxn id="61" idx="1"/>
          </p:cNvCxnSpPr>
          <p:nvPr/>
        </p:nvCxnSpPr>
        <p:spPr>
          <a:xfrm flipH="1">
            <a:off x="8248717" y="3235625"/>
            <a:ext cx="1380829" cy="230165"/>
          </a:xfrm>
          <a:prstGeom prst="straightConnector1">
            <a:avLst/>
          </a:prstGeom>
          <a:ln w="25400">
            <a:solidFill>
              <a:schemeClr val="tx1"/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15" name="TextBox 114"/>
          <p:cNvSpPr txBox="1"/>
          <p:nvPr/>
        </p:nvSpPr>
        <p:spPr>
          <a:xfrm>
            <a:off x="5545562" y="3928012"/>
            <a:ext cx="1305353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dirty="0">
                <a:latin typeface="Avenir Book"/>
                <a:cs typeface="Avenir Book"/>
              </a:rPr>
              <a:t>Log R = </a:t>
            </a:r>
            <a:endParaRPr lang="en-US" dirty="0" smtClean="0">
              <a:latin typeface="Avenir Book"/>
              <a:cs typeface="Avenir Book"/>
            </a:endParaRPr>
          </a:p>
          <a:p>
            <a:pPr algn="r"/>
            <a:r>
              <a:rPr lang="en-US" dirty="0" smtClean="0">
                <a:latin typeface="Avenir Book"/>
                <a:cs typeface="Avenir Book"/>
              </a:rPr>
              <a:t>= reflected </a:t>
            </a:r>
          </a:p>
          <a:p>
            <a:pPr algn="r"/>
            <a:r>
              <a:rPr lang="en-US" dirty="0" smtClean="0">
                <a:latin typeface="Avenir Book"/>
                <a:cs typeface="Avenir Book"/>
              </a:rPr>
              <a:t>/ incoming</a:t>
            </a:r>
            <a:endParaRPr lang="en-US" dirty="0">
              <a:latin typeface="Avenir Book"/>
              <a:cs typeface="Avenir Book"/>
            </a:endParaRPr>
          </a:p>
        </p:txBody>
      </p:sp>
      <p:sp>
        <p:nvSpPr>
          <p:cNvPr id="116" name="Rectangle 115"/>
          <p:cNvSpPr/>
          <p:nvPr/>
        </p:nvSpPr>
        <p:spPr>
          <a:xfrm>
            <a:off x="9951481" y="5825559"/>
            <a:ext cx="404278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800" dirty="0">
                <a:latin typeface="Avenir Book"/>
                <a:cs typeface="Avenir Book"/>
              </a:rPr>
              <a:t>q</a:t>
            </a:r>
            <a:endParaRPr lang="en-US" sz="2800" dirty="0"/>
          </a:p>
        </p:txBody>
      </p:sp>
      <p:sp>
        <p:nvSpPr>
          <p:cNvPr id="61" name="Rectangle 60"/>
          <p:cNvSpPr/>
          <p:nvPr/>
        </p:nvSpPr>
        <p:spPr>
          <a:xfrm>
            <a:off x="9629546" y="3066348"/>
            <a:ext cx="2329733" cy="338554"/>
          </a:xfrm>
          <a:prstGeom prst="rect">
            <a:avLst/>
          </a:prstGeom>
          <a:ln>
            <a:solidFill>
              <a:schemeClr val="tx1"/>
            </a:solidFill>
          </a:ln>
        </p:spPr>
        <p:txBody>
          <a:bodyPr wrap="square">
            <a:spAutoFit/>
          </a:bodyPr>
          <a:lstStyle/>
          <a:p>
            <a:pPr marL="342900" indent="-342900"/>
            <a:r>
              <a:rPr lang="en-US" sz="1600" dirty="0" smtClean="0">
                <a:latin typeface="Symbol" charset="2"/>
                <a:cs typeface="Symbol" charset="2"/>
              </a:rPr>
              <a:t>l</a:t>
            </a:r>
            <a:r>
              <a:rPr lang="en-US" sz="1600" dirty="0" smtClean="0">
                <a:latin typeface="Avenir Book"/>
                <a:cs typeface="Avenir Book"/>
              </a:rPr>
              <a:t>∝1/</a:t>
            </a:r>
            <a:r>
              <a:rPr lang="en-US" sz="1600" dirty="0" smtClean="0">
                <a:latin typeface="Avenir Book" charset="0"/>
                <a:ea typeface="Avenir Book" charset="0"/>
                <a:cs typeface="Avenir Book" charset="0"/>
              </a:rPr>
              <a:t>v</a:t>
            </a:r>
            <a:r>
              <a:rPr lang="en-US" sz="1600" dirty="0">
                <a:latin typeface="Symbol" charset="2"/>
                <a:cs typeface="Symbol" charset="2"/>
              </a:rPr>
              <a:t> </a:t>
            </a:r>
            <a:r>
              <a:rPr lang="en-US" sz="1600" dirty="0" smtClean="0">
                <a:latin typeface="Avenir Book"/>
                <a:cs typeface="Avenir Book"/>
              </a:rPr>
              <a:t>= </a:t>
            </a:r>
            <a:r>
              <a:rPr lang="en-US" sz="1600" dirty="0" err="1" smtClean="0">
                <a:latin typeface="Avenir Book"/>
                <a:cs typeface="Avenir Book"/>
              </a:rPr>
              <a:t>ToF</a:t>
            </a:r>
            <a:r>
              <a:rPr lang="en-US" sz="1600" dirty="0" smtClean="0">
                <a:latin typeface="Avenir Book"/>
                <a:cs typeface="Avenir Book"/>
              </a:rPr>
              <a:t> / Distance</a:t>
            </a:r>
            <a:endParaRPr lang="en-US" sz="1600" dirty="0">
              <a:latin typeface="Avenir Book"/>
              <a:cs typeface="Avenir Book"/>
            </a:endParaRPr>
          </a:p>
        </p:txBody>
      </p:sp>
      <p:pic>
        <p:nvPicPr>
          <p:cNvPr id="63" name="Picture 62" descr="Screen Shot 2015-10-28 at 11.08.57.png"/>
          <p:cNvPicPr>
            <a:picLocks noChangeAspect="1"/>
          </p:cNvPicPr>
          <p:nvPr/>
        </p:nvPicPr>
        <p:blipFill rotWithShape="1">
          <a:blip r:embed="rId7" cstate="hq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87331" y="3115913"/>
            <a:ext cx="3289726" cy="2220159"/>
          </a:xfrm>
          <a:prstGeom prst="rect">
            <a:avLst/>
          </a:prstGeom>
        </p:spPr>
      </p:pic>
      <p:sp>
        <p:nvSpPr>
          <p:cNvPr id="68" name="Rectangle 67"/>
          <p:cNvSpPr/>
          <p:nvPr/>
        </p:nvSpPr>
        <p:spPr>
          <a:xfrm>
            <a:off x="951746" y="3220913"/>
            <a:ext cx="2235200" cy="582789"/>
          </a:xfrm>
          <a:prstGeom prst="rect">
            <a:avLst/>
          </a:prstGeom>
          <a:solidFill>
            <a:schemeClr val="tx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0" name="Rectangle 69"/>
          <p:cNvSpPr/>
          <p:nvPr/>
        </p:nvSpPr>
        <p:spPr>
          <a:xfrm>
            <a:off x="963035" y="3916592"/>
            <a:ext cx="2235200" cy="668591"/>
          </a:xfrm>
          <a:prstGeom prst="rect">
            <a:avLst/>
          </a:prstGeom>
          <a:solidFill>
            <a:schemeClr val="tx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1" name="Oval 70"/>
          <p:cNvSpPr/>
          <p:nvPr/>
        </p:nvSpPr>
        <p:spPr>
          <a:xfrm>
            <a:off x="2944235" y="3805113"/>
            <a:ext cx="76200" cy="76200"/>
          </a:xfrm>
          <a:prstGeom prst="ellipse">
            <a:avLst/>
          </a:prstGeom>
          <a:solidFill>
            <a:srgbClr val="0E3BCC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2" name="Oval 71"/>
          <p:cNvSpPr/>
          <p:nvPr/>
        </p:nvSpPr>
        <p:spPr>
          <a:xfrm>
            <a:off x="2029835" y="3805113"/>
            <a:ext cx="76200" cy="76200"/>
          </a:xfrm>
          <a:prstGeom prst="ellipse">
            <a:avLst/>
          </a:prstGeom>
          <a:solidFill>
            <a:srgbClr val="00CC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3" name="Oval 72"/>
          <p:cNvSpPr/>
          <p:nvPr/>
        </p:nvSpPr>
        <p:spPr>
          <a:xfrm>
            <a:off x="1039235" y="3805113"/>
            <a:ext cx="76200" cy="76200"/>
          </a:xfrm>
          <a:prstGeom prst="ellipse">
            <a:avLst/>
          </a:prstGeom>
          <a:solidFill>
            <a:srgbClr val="FF00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0" name="Rectangle 79"/>
          <p:cNvSpPr/>
          <p:nvPr/>
        </p:nvSpPr>
        <p:spPr>
          <a:xfrm>
            <a:off x="915607" y="3177074"/>
            <a:ext cx="501426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800" b="1" dirty="0">
                <a:solidFill>
                  <a:srgbClr val="FF0000"/>
                </a:solidFill>
                <a:latin typeface="Symbol" charset="2"/>
                <a:cs typeface="Symbol" charset="2"/>
              </a:rPr>
              <a:t>l</a:t>
            </a:r>
            <a:r>
              <a:rPr lang="en-US" sz="2800" b="1" baseline="-25000" dirty="0">
                <a:solidFill>
                  <a:srgbClr val="FF0000"/>
                </a:solidFill>
                <a:latin typeface="Symbol" charset="2"/>
                <a:cs typeface="Symbol" charset="2"/>
              </a:rPr>
              <a:t>1</a:t>
            </a:r>
            <a:endParaRPr lang="en-US" sz="2800" b="1" baseline="-25000" dirty="0">
              <a:solidFill>
                <a:srgbClr val="FF0000"/>
              </a:solidFill>
            </a:endParaRPr>
          </a:p>
        </p:txBody>
      </p:sp>
      <p:sp>
        <p:nvSpPr>
          <p:cNvPr id="81" name="Rectangle 80"/>
          <p:cNvSpPr/>
          <p:nvPr/>
        </p:nvSpPr>
        <p:spPr>
          <a:xfrm>
            <a:off x="1832194" y="3126531"/>
            <a:ext cx="518091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800" b="1" dirty="0">
                <a:solidFill>
                  <a:srgbClr val="00CC00"/>
                </a:solidFill>
                <a:latin typeface="Symbol" charset="2"/>
                <a:cs typeface="Symbol" charset="2"/>
              </a:rPr>
              <a:t>l</a:t>
            </a:r>
            <a:r>
              <a:rPr lang="en-US" sz="2800" b="1" baseline="-25000" dirty="0">
                <a:solidFill>
                  <a:srgbClr val="00CC00"/>
                </a:solidFill>
                <a:latin typeface="Symbol" charset="2"/>
                <a:cs typeface="Symbol" charset="2"/>
              </a:rPr>
              <a:t>2</a:t>
            </a:r>
            <a:endParaRPr lang="en-US" sz="2800" b="1" baseline="-25000" dirty="0">
              <a:solidFill>
                <a:srgbClr val="00CC00"/>
              </a:solidFill>
            </a:endParaRPr>
          </a:p>
        </p:txBody>
      </p:sp>
      <p:sp>
        <p:nvSpPr>
          <p:cNvPr id="82" name="Rectangle 81"/>
          <p:cNvSpPr/>
          <p:nvPr/>
        </p:nvSpPr>
        <p:spPr>
          <a:xfrm>
            <a:off x="2693522" y="3177074"/>
            <a:ext cx="501426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800" b="1" dirty="0">
                <a:solidFill>
                  <a:srgbClr val="0E3BCC"/>
                </a:solidFill>
                <a:latin typeface="Symbol" charset="2"/>
                <a:cs typeface="Symbol" charset="2"/>
              </a:rPr>
              <a:t>l</a:t>
            </a:r>
            <a:r>
              <a:rPr lang="en-US" sz="2800" b="1" baseline="-25000" dirty="0">
                <a:solidFill>
                  <a:srgbClr val="0E3BCC"/>
                </a:solidFill>
                <a:latin typeface="Symbol" charset="2"/>
                <a:cs typeface="Symbol" charset="2"/>
              </a:rPr>
              <a:t>3</a:t>
            </a:r>
            <a:endParaRPr lang="en-US" sz="2800" b="1" baseline="-25000" dirty="0">
              <a:solidFill>
                <a:srgbClr val="0E3BCC"/>
              </a:solidFill>
            </a:endParaRPr>
          </a:p>
        </p:txBody>
      </p:sp>
      <p:pic>
        <p:nvPicPr>
          <p:cNvPr id="83" name="Picture 82"/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15606" y="4634197"/>
            <a:ext cx="2400019" cy="353377"/>
          </a:xfrm>
          <a:prstGeom prst="rect">
            <a:avLst/>
          </a:prstGeom>
        </p:spPr>
      </p:pic>
      <p:grpSp>
        <p:nvGrpSpPr>
          <p:cNvPr id="2" name="Group 1"/>
          <p:cNvGrpSpPr/>
          <p:nvPr/>
        </p:nvGrpSpPr>
        <p:grpSpPr>
          <a:xfrm>
            <a:off x="89452" y="447157"/>
            <a:ext cx="3974120" cy="1601874"/>
            <a:chOff x="89452" y="447157"/>
            <a:chExt cx="3974120" cy="1601874"/>
          </a:xfrm>
        </p:grpSpPr>
        <p:sp>
          <p:nvSpPr>
            <p:cNvPr id="16" name="Rettangolo 37"/>
            <p:cNvSpPr/>
            <p:nvPr/>
          </p:nvSpPr>
          <p:spPr>
            <a:xfrm>
              <a:off x="1147858" y="1254544"/>
              <a:ext cx="48385" cy="452495"/>
            </a:xfrm>
            <a:prstGeom prst="rect">
              <a:avLst/>
            </a:prstGeom>
            <a:solidFill>
              <a:srgbClr val="00B050"/>
            </a:solidFill>
            <a:ln>
              <a:solidFill>
                <a:srgbClr val="00B05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it-IT" sz="1905"/>
            </a:p>
          </p:txBody>
        </p:sp>
        <p:sp>
          <p:nvSpPr>
            <p:cNvPr id="17" name="Rettangolo 37"/>
            <p:cNvSpPr/>
            <p:nvPr/>
          </p:nvSpPr>
          <p:spPr>
            <a:xfrm>
              <a:off x="262566" y="1250812"/>
              <a:ext cx="48385" cy="452495"/>
            </a:xfrm>
            <a:prstGeom prst="rect">
              <a:avLst/>
            </a:prstGeom>
            <a:solidFill>
              <a:srgbClr val="00B050"/>
            </a:solidFill>
            <a:ln>
              <a:solidFill>
                <a:srgbClr val="00B05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it-IT" sz="1905"/>
            </a:p>
          </p:txBody>
        </p:sp>
        <p:sp>
          <p:nvSpPr>
            <p:cNvPr id="18" name="Rettangolo 37"/>
            <p:cNvSpPr/>
            <p:nvPr/>
          </p:nvSpPr>
          <p:spPr>
            <a:xfrm>
              <a:off x="2882060" y="1248523"/>
              <a:ext cx="48385" cy="452495"/>
            </a:xfrm>
            <a:prstGeom prst="rect">
              <a:avLst/>
            </a:prstGeom>
            <a:solidFill>
              <a:srgbClr val="00B050"/>
            </a:solidFill>
            <a:ln>
              <a:solidFill>
                <a:srgbClr val="00B05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it-IT" sz="1905"/>
            </a:p>
          </p:txBody>
        </p:sp>
        <p:sp>
          <p:nvSpPr>
            <p:cNvPr id="19" name="Rettangolo 14"/>
            <p:cNvSpPr/>
            <p:nvPr/>
          </p:nvSpPr>
          <p:spPr>
            <a:xfrm>
              <a:off x="1166320" y="1752758"/>
              <a:ext cx="895412" cy="250554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tx1">
                  <a:lumMod val="50000"/>
                  <a:lumOff val="5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it-IT" sz="1905"/>
            </a:p>
          </p:txBody>
        </p:sp>
        <p:cxnSp>
          <p:nvCxnSpPr>
            <p:cNvPr id="21" name="Connettore 2 30"/>
            <p:cNvCxnSpPr/>
            <p:nvPr/>
          </p:nvCxnSpPr>
          <p:spPr>
            <a:xfrm>
              <a:off x="203725" y="1347144"/>
              <a:ext cx="1324286" cy="237597"/>
            </a:xfrm>
            <a:prstGeom prst="straightConnector1">
              <a:avLst/>
            </a:prstGeom>
            <a:ln w="28575">
              <a:solidFill>
                <a:srgbClr val="FF000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Rettangolo 38"/>
            <p:cNvSpPr/>
            <p:nvPr/>
          </p:nvSpPr>
          <p:spPr>
            <a:xfrm flipV="1">
              <a:off x="1351043" y="1648518"/>
              <a:ext cx="529502" cy="89964"/>
            </a:xfrm>
            <a:prstGeom prst="rect">
              <a:avLst/>
            </a:prstGeom>
            <a:solidFill>
              <a:schemeClr val="accent2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it-IT" sz="1905"/>
            </a:p>
          </p:txBody>
        </p:sp>
        <p:sp>
          <p:nvSpPr>
            <p:cNvPr id="23" name="Rettangolo 47"/>
            <p:cNvSpPr/>
            <p:nvPr/>
          </p:nvSpPr>
          <p:spPr>
            <a:xfrm>
              <a:off x="3103053" y="447157"/>
              <a:ext cx="960519" cy="338554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it-IT" sz="1600" dirty="0" smtClean="0">
                  <a:latin typeface="Avenir Book" charset="0"/>
                  <a:ea typeface="Avenir Book" charset="0"/>
                  <a:cs typeface="Avenir Book" charset="0"/>
                </a:rPr>
                <a:t>detector</a:t>
              </a:r>
              <a:endParaRPr lang="it-IT" sz="1600" dirty="0">
                <a:latin typeface="Avenir Book" charset="0"/>
                <a:ea typeface="Avenir Book" charset="0"/>
                <a:cs typeface="Avenir Book" charset="0"/>
              </a:endParaRPr>
            </a:p>
          </p:txBody>
        </p:sp>
        <p:sp>
          <p:nvSpPr>
            <p:cNvPr id="24" name="Rettangolo 48"/>
            <p:cNvSpPr/>
            <p:nvPr/>
          </p:nvSpPr>
          <p:spPr>
            <a:xfrm>
              <a:off x="1196546" y="958269"/>
              <a:ext cx="841897" cy="338554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it-IT" sz="1600" dirty="0" smtClean="0">
                  <a:latin typeface="Avenir Book" charset="0"/>
                  <a:ea typeface="Avenir Book" charset="0"/>
                  <a:cs typeface="Avenir Book" charset="0"/>
                </a:rPr>
                <a:t>sample</a:t>
              </a:r>
              <a:endParaRPr lang="it-IT" sz="1600" dirty="0">
                <a:latin typeface="Avenir Book" charset="0"/>
                <a:ea typeface="Avenir Book" charset="0"/>
                <a:cs typeface="Avenir Book" charset="0"/>
              </a:endParaRPr>
            </a:p>
          </p:txBody>
        </p:sp>
        <p:sp>
          <p:nvSpPr>
            <p:cNvPr id="25" name="Rettangolo 37"/>
            <p:cNvSpPr/>
            <p:nvPr/>
          </p:nvSpPr>
          <p:spPr>
            <a:xfrm>
              <a:off x="2020961" y="1254543"/>
              <a:ext cx="48385" cy="452495"/>
            </a:xfrm>
            <a:prstGeom prst="rect">
              <a:avLst/>
            </a:prstGeom>
            <a:solidFill>
              <a:srgbClr val="00B050"/>
            </a:solidFill>
            <a:ln>
              <a:solidFill>
                <a:srgbClr val="00B05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it-IT" sz="1905"/>
            </a:p>
          </p:txBody>
        </p:sp>
        <p:sp>
          <p:nvSpPr>
            <p:cNvPr id="27" name="Rettangolo 34"/>
            <p:cNvSpPr/>
            <p:nvPr/>
          </p:nvSpPr>
          <p:spPr>
            <a:xfrm>
              <a:off x="310951" y="2003312"/>
              <a:ext cx="3752621" cy="45719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tx1">
                  <a:lumMod val="50000"/>
                  <a:lumOff val="5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it-IT" sz="1905"/>
            </a:p>
          </p:txBody>
        </p:sp>
        <p:cxnSp>
          <p:nvCxnSpPr>
            <p:cNvPr id="34" name="Connettore 2 30"/>
            <p:cNvCxnSpPr/>
            <p:nvPr/>
          </p:nvCxnSpPr>
          <p:spPr>
            <a:xfrm flipV="1">
              <a:off x="1715748" y="1347144"/>
              <a:ext cx="1387305" cy="219603"/>
            </a:xfrm>
            <a:prstGeom prst="straightConnector1">
              <a:avLst/>
            </a:prstGeom>
            <a:ln w="28575">
              <a:solidFill>
                <a:srgbClr val="FF000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6" name="Straight Arrow Connector 25"/>
            <p:cNvCxnSpPr/>
            <p:nvPr/>
          </p:nvCxnSpPr>
          <p:spPr>
            <a:xfrm flipV="1">
              <a:off x="1688467" y="1331432"/>
              <a:ext cx="1473427" cy="245362"/>
            </a:xfrm>
            <a:prstGeom prst="straightConnector1">
              <a:avLst/>
            </a:prstGeom>
            <a:ln w="50800">
              <a:gradFill flip="none" rotWithShape="1">
                <a:gsLst>
                  <a:gs pos="0">
                    <a:srgbClr val="FF00FF"/>
                  </a:gs>
                  <a:gs pos="9000">
                    <a:srgbClr val="FF0000"/>
                  </a:gs>
                  <a:gs pos="37000">
                    <a:srgbClr val="FFFF00"/>
                  </a:gs>
                  <a:gs pos="60000">
                    <a:srgbClr val="00CC00"/>
                  </a:gs>
                  <a:gs pos="72000">
                    <a:srgbClr val="0E3BCC"/>
                  </a:gs>
                  <a:gs pos="27000">
                    <a:schemeClr val="accent6"/>
                  </a:gs>
                </a:gsLst>
                <a:lin ang="0" scaled="1"/>
                <a:tileRect/>
              </a:gradFill>
              <a:tailEnd type="triangle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8" name="Straight Arrow Connector 27"/>
            <p:cNvCxnSpPr/>
            <p:nvPr/>
          </p:nvCxnSpPr>
          <p:spPr>
            <a:xfrm>
              <a:off x="89452" y="1303815"/>
              <a:ext cx="1484742" cy="297232"/>
            </a:xfrm>
            <a:prstGeom prst="straightConnector1">
              <a:avLst/>
            </a:prstGeom>
            <a:ln w="50800">
              <a:gradFill flip="none" rotWithShape="1">
                <a:gsLst>
                  <a:gs pos="0">
                    <a:srgbClr val="FF00FF"/>
                  </a:gs>
                  <a:gs pos="9000">
                    <a:srgbClr val="FF0000"/>
                  </a:gs>
                  <a:gs pos="37000">
                    <a:srgbClr val="FFFF00"/>
                  </a:gs>
                  <a:gs pos="60000">
                    <a:srgbClr val="00CC00"/>
                  </a:gs>
                  <a:gs pos="72000">
                    <a:srgbClr val="0E3BCC"/>
                  </a:gs>
                  <a:gs pos="27000">
                    <a:schemeClr val="accent6"/>
                  </a:gs>
                </a:gsLst>
                <a:lin ang="0" scaled="1"/>
                <a:tileRect/>
              </a:gradFill>
              <a:tailEnd type="triangle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9" name="Rectangle 28"/>
            <p:cNvSpPr/>
            <p:nvPr/>
          </p:nvSpPr>
          <p:spPr>
            <a:xfrm>
              <a:off x="2665982" y="574156"/>
              <a:ext cx="501426" cy="523220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US" sz="2800" b="1" dirty="0">
                  <a:solidFill>
                    <a:srgbClr val="FF0000"/>
                  </a:solidFill>
                  <a:latin typeface="Symbol" charset="2"/>
                  <a:cs typeface="Symbol" charset="2"/>
                </a:rPr>
                <a:t>l</a:t>
              </a:r>
              <a:r>
                <a:rPr lang="en-US" sz="2800" b="1" baseline="-25000" dirty="0">
                  <a:solidFill>
                    <a:srgbClr val="FF0000"/>
                  </a:solidFill>
                  <a:latin typeface="Symbol" charset="2"/>
                  <a:cs typeface="Symbol" charset="2"/>
                </a:rPr>
                <a:t>1</a:t>
              </a:r>
              <a:endParaRPr lang="en-US" sz="2800" b="1" baseline="-25000" dirty="0">
                <a:solidFill>
                  <a:srgbClr val="FF0000"/>
                </a:solidFill>
              </a:endParaRPr>
            </a:p>
          </p:txBody>
        </p:sp>
        <p:sp>
          <p:nvSpPr>
            <p:cNvPr id="30" name="Rectangle 29"/>
            <p:cNvSpPr/>
            <p:nvPr/>
          </p:nvSpPr>
          <p:spPr>
            <a:xfrm>
              <a:off x="2319733" y="741681"/>
              <a:ext cx="518091" cy="523220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US" sz="2800" b="1" dirty="0">
                  <a:solidFill>
                    <a:srgbClr val="00CC00"/>
                  </a:solidFill>
                  <a:latin typeface="Symbol" charset="2"/>
                  <a:cs typeface="Symbol" charset="2"/>
                </a:rPr>
                <a:t>l</a:t>
              </a:r>
              <a:r>
                <a:rPr lang="en-US" sz="2800" b="1" baseline="-25000" dirty="0">
                  <a:solidFill>
                    <a:srgbClr val="00CC00"/>
                  </a:solidFill>
                  <a:latin typeface="Symbol" charset="2"/>
                  <a:cs typeface="Symbol" charset="2"/>
                </a:rPr>
                <a:t>2</a:t>
              </a:r>
              <a:endParaRPr lang="en-US" sz="2800" b="1" baseline="-25000" dirty="0">
                <a:solidFill>
                  <a:srgbClr val="00CC00"/>
                </a:solidFill>
              </a:endParaRPr>
            </a:p>
          </p:txBody>
        </p:sp>
        <p:sp>
          <p:nvSpPr>
            <p:cNvPr id="31" name="Rectangle 30"/>
            <p:cNvSpPr/>
            <p:nvPr/>
          </p:nvSpPr>
          <p:spPr>
            <a:xfrm>
              <a:off x="2045177" y="919346"/>
              <a:ext cx="501426" cy="523220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US" sz="2800" b="1" dirty="0">
                  <a:solidFill>
                    <a:srgbClr val="0E3BCC"/>
                  </a:solidFill>
                  <a:latin typeface="Symbol" charset="2"/>
                  <a:cs typeface="Symbol" charset="2"/>
                </a:rPr>
                <a:t>l</a:t>
              </a:r>
              <a:r>
                <a:rPr lang="en-US" sz="2800" b="1" baseline="-25000" dirty="0">
                  <a:solidFill>
                    <a:srgbClr val="0E3BCC"/>
                  </a:solidFill>
                  <a:latin typeface="Symbol" charset="2"/>
                  <a:cs typeface="Symbol" charset="2"/>
                </a:rPr>
                <a:t>3</a:t>
              </a:r>
              <a:endParaRPr lang="en-US" sz="2800" b="1" baseline="-25000" dirty="0">
                <a:solidFill>
                  <a:srgbClr val="0E3BCC"/>
                </a:solidFill>
              </a:endParaRPr>
            </a:p>
          </p:txBody>
        </p:sp>
        <p:sp>
          <p:nvSpPr>
            <p:cNvPr id="64" name="Arc 63"/>
            <p:cNvSpPr/>
            <p:nvPr/>
          </p:nvSpPr>
          <p:spPr>
            <a:xfrm>
              <a:off x="1738249" y="1455480"/>
              <a:ext cx="457200" cy="533400"/>
            </a:xfrm>
            <a:prstGeom prst="arc">
              <a:avLst>
                <a:gd name="adj1" fmla="val 18705468"/>
                <a:gd name="adj2" fmla="val 1014181"/>
              </a:avLst>
            </a:prstGeom>
            <a:ln>
              <a:solidFill>
                <a:schemeClr val="tx1"/>
              </a:solidFill>
              <a:prstDash val="sysDash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" name="TextBox 64"/>
            <p:cNvSpPr txBox="1"/>
            <p:nvPr/>
          </p:nvSpPr>
          <p:spPr>
            <a:xfrm>
              <a:off x="2160187" y="1403202"/>
              <a:ext cx="345016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2400" dirty="0">
                  <a:latin typeface="Symbol" charset="2"/>
                  <a:cs typeface="Symbol" charset="2"/>
                </a:rPr>
                <a:t>q</a:t>
              </a:r>
            </a:p>
          </p:txBody>
        </p:sp>
        <p:sp>
          <p:nvSpPr>
            <p:cNvPr id="66" name="TextBox 65"/>
            <p:cNvSpPr txBox="1"/>
            <p:nvPr/>
          </p:nvSpPr>
          <p:spPr>
            <a:xfrm>
              <a:off x="476035" y="1389571"/>
              <a:ext cx="345016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2400" dirty="0">
                  <a:latin typeface="Symbol" charset="2"/>
                  <a:cs typeface="Symbol" charset="2"/>
                </a:rPr>
                <a:t>q</a:t>
              </a:r>
            </a:p>
          </p:txBody>
        </p:sp>
        <p:sp>
          <p:nvSpPr>
            <p:cNvPr id="67" name="Arc 66"/>
            <p:cNvSpPr/>
            <p:nvPr/>
          </p:nvSpPr>
          <p:spPr>
            <a:xfrm>
              <a:off x="994245" y="1365924"/>
              <a:ext cx="457200" cy="533400"/>
            </a:xfrm>
            <a:prstGeom prst="arc">
              <a:avLst>
                <a:gd name="adj1" fmla="val 8787162"/>
                <a:gd name="adj2" fmla="val 12889187"/>
              </a:avLst>
            </a:prstGeom>
            <a:ln>
              <a:solidFill>
                <a:schemeClr val="tx1"/>
              </a:solidFill>
              <a:prstDash val="sysDash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" name="Freeform 85"/>
            <p:cNvSpPr/>
            <p:nvPr/>
          </p:nvSpPr>
          <p:spPr>
            <a:xfrm>
              <a:off x="3221927" y="680157"/>
              <a:ext cx="421419" cy="1291828"/>
            </a:xfrm>
            <a:custGeom>
              <a:avLst/>
              <a:gdLst>
                <a:gd name="connsiteX0" fmla="*/ 0 w 421419"/>
                <a:gd name="connsiteY0" fmla="*/ 0 h 1463040"/>
                <a:gd name="connsiteX1" fmla="*/ 7951 w 421419"/>
                <a:gd name="connsiteY1" fmla="*/ 1137036 h 1463040"/>
                <a:gd name="connsiteX2" fmla="*/ 413468 w 421419"/>
                <a:gd name="connsiteY2" fmla="*/ 1463040 h 1463040"/>
                <a:gd name="connsiteX3" fmla="*/ 421419 w 421419"/>
                <a:gd name="connsiteY3" fmla="*/ 381662 h 1463040"/>
                <a:gd name="connsiteX4" fmla="*/ 0 w 421419"/>
                <a:gd name="connsiteY4" fmla="*/ 0 h 146304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421419" h="1463040">
                  <a:moveTo>
                    <a:pt x="0" y="0"/>
                  </a:moveTo>
                  <a:cubicBezTo>
                    <a:pt x="2650" y="379012"/>
                    <a:pt x="5301" y="758024"/>
                    <a:pt x="7951" y="1137036"/>
                  </a:cubicBezTo>
                  <a:lnTo>
                    <a:pt x="413468" y="1463040"/>
                  </a:lnTo>
                  <a:cubicBezTo>
                    <a:pt x="416118" y="1102581"/>
                    <a:pt x="418769" y="742121"/>
                    <a:pt x="421419" y="381662"/>
                  </a:cubicBezTo>
                  <a:lnTo>
                    <a:pt x="0" y="0"/>
                  </a:lnTo>
                  <a:close/>
                </a:path>
              </a:pathLst>
            </a:custGeom>
            <a:solidFill>
              <a:schemeClr val="tx2">
                <a:lumMod val="20000"/>
                <a:lumOff val="80000"/>
              </a:schemeClr>
            </a:solidFill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" name="Oval 116"/>
            <p:cNvSpPr/>
            <p:nvPr/>
          </p:nvSpPr>
          <p:spPr>
            <a:xfrm rot="2089602">
              <a:off x="3248617" y="1261325"/>
              <a:ext cx="346621" cy="171638"/>
            </a:xfrm>
            <a:prstGeom prst="ellipse">
              <a:avLst/>
            </a:prstGeom>
            <a:gradFill flip="none" rotWithShape="1">
              <a:gsLst>
                <a:gs pos="79000">
                  <a:srgbClr val="5CDA38"/>
                </a:gs>
                <a:gs pos="57000">
                  <a:srgbClr val="FFFF00"/>
                </a:gs>
                <a:gs pos="26000">
                  <a:srgbClr val="FFC000"/>
                </a:gs>
                <a:gs pos="82000">
                  <a:srgbClr val="00B0F0"/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119" name="Rettangolo 47"/>
          <p:cNvSpPr/>
          <p:nvPr/>
        </p:nvSpPr>
        <p:spPr>
          <a:xfrm>
            <a:off x="8586802" y="2370905"/>
            <a:ext cx="2680195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it-IT" sz="1400" b="1" dirty="0" smtClean="0">
                <a:solidFill>
                  <a:srgbClr val="5CDA38"/>
                </a:solidFill>
                <a:latin typeface="Avenir Book" charset="0"/>
                <a:ea typeface="Avenir Book" charset="0"/>
                <a:cs typeface="Avenir Book" charset="0"/>
              </a:rPr>
              <a:t>0.5      </a:t>
            </a:r>
            <a:r>
              <a:rPr lang="it-IT" sz="1400" b="1" smtClean="0">
                <a:solidFill>
                  <a:srgbClr val="5CDA38"/>
                </a:solidFill>
                <a:latin typeface="Avenir Book" charset="0"/>
                <a:ea typeface="Avenir Book" charset="0"/>
                <a:cs typeface="Avenir Book" charset="0"/>
              </a:rPr>
              <a:t>2                              6Å</a:t>
            </a:r>
            <a:endParaRPr lang="it-IT" sz="1400" b="1" dirty="0">
              <a:solidFill>
                <a:srgbClr val="5CDA38"/>
              </a:solidFill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120" name="Rettangolo 47"/>
          <p:cNvSpPr/>
          <p:nvPr/>
        </p:nvSpPr>
        <p:spPr>
          <a:xfrm>
            <a:off x="925869" y="4627294"/>
            <a:ext cx="2251927" cy="307777"/>
          </a:xfrm>
          <a:prstGeom prst="rect">
            <a:avLst/>
          </a:prstGeom>
          <a:solidFill>
            <a:schemeClr val="bg1"/>
          </a:solidFill>
        </p:spPr>
        <p:txBody>
          <a:bodyPr wrap="square">
            <a:spAutoFit/>
          </a:bodyPr>
          <a:lstStyle/>
          <a:p>
            <a:r>
              <a:rPr lang="it-IT" sz="1400" smtClean="0">
                <a:latin typeface="Avenir Book" charset="0"/>
                <a:ea typeface="Avenir Book" charset="0"/>
                <a:cs typeface="Avenir Book" charset="0"/>
              </a:rPr>
              <a:t>0.5                                   </a:t>
            </a:r>
            <a:r>
              <a:rPr lang="it-IT" sz="1400" dirty="0" smtClean="0">
                <a:latin typeface="Avenir Book" charset="0"/>
                <a:ea typeface="Avenir Book" charset="0"/>
                <a:cs typeface="Avenir Book" charset="0"/>
              </a:rPr>
              <a:t>6</a:t>
            </a:r>
            <a:endParaRPr lang="it-IT" sz="1400" dirty="0">
              <a:latin typeface="Avenir Book" charset="0"/>
              <a:ea typeface="Avenir Book" charset="0"/>
              <a:cs typeface="Avenir Book" charset="0"/>
            </a:endParaRPr>
          </a:p>
        </p:txBody>
      </p:sp>
      <p:cxnSp>
        <p:nvCxnSpPr>
          <p:cNvPr id="121" name="Straight Arrow Connector 120"/>
          <p:cNvCxnSpPr/>
          <p:nvPr/>
        </p:nvCxnSpPr>
        <p:spPr>
          <a:xfrm flipV="1">
            <a:off x="6984506" y="1513340"/>
            <a:ext cx="2190376" cy="2402"/>
          </a:xfrm>
          <a:prstGeom prst="straightConnector1">
            <a:avLst/>
          </a:prstGeom>
          <a:ln w="25400">
            <a:solidFill>
              <a:srgbClr val="FF0000"/>
            </a:solidFill>
            <a:headEnd type="triangl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" name="Rectangle 2"/>
          <p:cNvSpPr/>
          <p:nvPr/>
        </p:nvSpPr>
        <p:spPr>
          <a:xfrm rot="2724667">
            <a:off x="1945978" y="2766977"/>
            <a:ext cx="191323" cy="2255523"/>
          </a:xfrm>
          <a:prstGeom prst="rect">
            <a:avLst/>
          </a:prstGeom>
          <a:noFill/>
          <a:ln w="2540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1" name="Rectangle 90"/>
          <p:cNvSpPr/>
          <p:nvPr/>
        </p:nvSpPr>
        <p:spPr>
          <a:xfrm>
            <a:off x="2748689" y="2861453"/>
            <a:ext cx="3736920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indent="-342900"/>
            <a:r>
              <a:rPr lang="en-US" sz="1600" dirty="0" smtClean="0">
                <a:solidFill>
                  <a:srgbClr val="FF0000"/>
                </a:solidFill>
                <a:latin typeface="Avenir Book"/>
                <a:cs typeface="Avenir Book"/>
              </a:rPr>
              <a:t>Line at constant q</a:t>
            </a:r>
            <a:endParaRPr lang="en-US" sz="1600" dirty="0">
              <a:solidFill>
                <a:srgbClr val="FF0000"/>
              </a:solidFill>
              <a:latin typeface="Avenir Book"/>
              <a:cs typeface="Avenir Book"/>
            </a:endParaRPr>
          </a:p>
        </p:txBody>
      </p:sp>
      <p:sp>
        <p:nvSpPr>
          <p:cNvPr id="92" name="Rectangle 91"/>
          <p:cNvSpPr/>
          <p:nvPr/>
        </p:nvSpPr>
        <p:spPr>
          <a:xfrm>
            <a:off x="3260563" y="3138439"/>
            <a:ext cx="3736920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indent="-342900"/>
            <a:r>
              <a:rPr lang="en-US" sz="1600" dirty="0">
                <a:solidFill>
                  <a:srgbClr val="FF0000"/>
                </a:solidFill>
                <a:latin typeface="Avenir Book"/>
                <a:cs typeface="Avenir Book"/>
              </a:rPr>
              <a:t>q </a:t>
            </a:r>
            <a:r>
              <a:rPr lang="en-US" sz="1600" dirty="0" smtClean="0">
                <a:solidFill>
                  <a:srgbClr val="FF0000"/>
                </a:solidFill>
                <a:latin typeface="Avenir Book"/>
                <a:cs typeface="Avenir Book"/>
              </a:rPr>
              <a:t>∝sin</a:t>
            </a:r>
            <a:r>
              <a:rPr lang="en-US" sz="1600" dirty="0" smtClean="0">
                <a:solidFill>
                  <a:srgbClr val="FF0000"/>
                </a:solidFill>
                <a:latin typeface="Symbol" charset="2"/>
                <a:cs typeface="Symbol" charset="2"/>
              </a:rPr>
              <a:t>(q</a:t>
            </a:r>
            <a:r>
              <a:rPr lang="en-US" sz="1600" dirty="0">
                <a:solidFill>
                  <a:srgbClr val="FF0000"/>
                </a:solidFill>
                <a:latin typeface="Symbol" charset="2"/>
                <a:cs typeface="Symbol" charset="2"/>
              </a:rPr>
              <a:t>)</a:t>
            </a:r>
            <a:r>
              <a:rPr lang="en-US" sz="1600" dirty="0">
                <a:solidFill>
                  <a:srgbClr val="FF0000"/>
                </a:solidFill>
                <a:latin typeface="Avenir Book"/>
                <a:cs typeface="Avenir Book"/>
              </a:rPr>
              <a:t> </a:t>
            </a:r>
            <a:r>
              <a:rPr lang="en-US" sz="1600" dirty="0" smtClean="0">
                <a:solidFill>
                  <a:srgbClr val="FF0000"/>
                </a:solidFill>
                <a:latin typeface="Avenir Book"/>
                <a:cs typeface="Avenir Book"/>
              </a:rPr>
              <a:t>/ </a:t>
            </a:r>
            <a:r>
              <a:rPr lang="en-US" sz="1600" dirty="0" smtClean="0">
                <a:solidFill>
                  <a:srgbClr val="FF0000"/>
                </a:solidFill>
                <a:latin typeface="Symbol" charset="2"/>
                <a:cs typeface="Symbol" charset="2"/>
              </a:rPr>
              <a:t>l</a:t>
            </a:r>
            <a:endParaRPr lang="en-US" sz="1600" dirty="0">
              <a:solidFill>
                <a:srgbClr val="FF0000"/>
              </a:solidFill>
              <a:latin typeface="Avenir Book"/>
              <a:cs typeface="Avenir Book"/>
            </a:endParaRPr>
          </a:p>
        </p:txBody>
      </p:sp>
      <p:cxnSp>
        <p:nvCxnSpPr>
          <p:cNvPr id="93" name="Straight Arrow Connector 92"/>
          <p:cNvCxnSpPr/>
          <p:nvPr/>
        </p:nvCxnSpPr>
        <p:spPr>
          <a:xfrm>
            <a:off x="3524991" y="1413593"/>
            <a:ext cx="2247656" cy="61177"/>
          </a:xfrm>
          <a:prstGeom prst="straightConnector1">
            <a:avLst/>
          </a:prstGeom>
          <a:ln w="25400">
            <a:solidFill>
              <a:srgbClr val="FF0000"/>
            </a:solidFill>
            <a:headEnd type="triangl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85" name="Rectangle 84"/>
          <p:cNvSpPr/>
          <p:nvPr/>
        </p:nvSpPr>
        <p:spPr>
          <a:xfrm>
            <a:off x="4706713" y="3407341"/>
            <a:ext cx="2220480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dirty="0" smtClean="0">
                <a:solidFill>
                  <a:srgbClr val="000000"/>
                </a:solidFill>
                <a:latin typeface="Avenir Book"/>
                <a:cs typeface="Avenir Book"/>
              </a:rPr>
              <a:t>Momentum transfer</a:t>
            </a:r>
            <a:endParaRPr lang="en-US" dirty="0">
              <a:solidFill>
                <a:srgbClr val="000000"/>
              </a:solidFill>
              <a:latin typeface="Avenir Book"/>
              <a:cs typeface="Avenir Book"/>
            </a:endParaRPr>
          </a:p>
        </p:txBody>
      </p:sp>
    </p:spTree>
    <p:extLst>
      <p:ext uri="{BB962C8B-B14F-4D97-AF65-F5344CB8AC3E}">
        <p14:creationId xmlns:p14="http://schemas.microsoft.com/office/powerpoint/2010/main" val="126914627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98" name="Group 97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99" name="Rectangle 98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02" name="Picture 101" descr="Screen Shot 2014-10-14 at 09.12.54.png"/>
            <p:cNvPicPr>
              <a:picLocks noChangeAspect="1"/>
            </p:cNvPicPr>
            <p:nvPr/>
          </p:nvPicPr>
          <p:blipFill rotWithShape="1">
            <a:blip r:embed="rId2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03" name="Picture 102" descr="brightnessGreenXLarge.png"/>
            <p:cNvPicPr>
              <a:picLocks noChangeAspect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10203400" y="6441561"/>
              <a:ext cx="1892904" cy="416439"/>
            </a:xfrm>
            <a:prstGeom prst="rect">
              <a:avLst/>
            </a:prstGeom>
          </p:spPr>
        </p:pic>
        <p:pic>
          <p:nvPicPr>
            <p:cNvPr id="104" name="Picture 103" descr="Screen Shot 2014-10-14 at 09.12.54.png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631" name="Rettangolo 37"/>
          <p:cNvSpPr/>
          <p:nvPr/>
        </p:nvSpPr>
        <p:spPr>
          <a:xfrm>
            <a:off x="1374607" y="4865004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32" name="Rettangolo 37"/>
          <p:cNvSpPr/>
          <p:nvPr/>
        </p:nvSpPr>
        <p:spPr>
          <a:xfrm>
            <a:off x="388368" y="4999451"/>
            <a:ext cx="48385" cy="383797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33" name="Rettangolo 14"/>
          <p:cNvSpPr/>
          <p:nvPr/>
        </p:nvSpPr>
        <p:spPr>
          <a:xfrm>
            <a:off x="1291724" y="5315951"/>
            <a:ext cx="895412" cy="250554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634" name="Connettore 2 30"/>
          <p:cNvCxnSpPr/>
          <p:nvPr/>
        </p:nvCxnSpPr>
        <p:spPr>
          <a:xfrm>
            <a:off x="247281" y="4651423"/>
            <a:ext cx="1406134" cy="496511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35" name="Rettangolo 48"/>
          <p:cNvSpPr/>
          <p:nvPr/>
        </p:nvSpPr>
        <p:spPr>
          <a:xfrm>
            <a:off x="1321950" y="4521462"/>
            <a:ext cx="841897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  <p:sp>
        <p:nvSpPr>
          <p:cNvPr id="636" name="Rettangolo 37"/>
          <p:cNvSpPr/>
          <p:nvPr/>
        </p:nvSpPr>
        <p:spPr>
          <a:xfrm>
            <a:off x="2150048" y="5160021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37" name="Rettangolo 34"/>
          <p:cNvSpPr/>
          <p:nvPr/>
        </p:nvSpPr>
        <p:spPr>
          <a:xfrm>
            <a:off x="436355" y="5566505"/>
            <a:ext cx="3752621" cy="45719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638" name="Connettore 2 30"/>
          <p:cNvCxnSpPr/>
          <p:nvPr/>
        </p:nvCxnSpPr>
        <p:spPr>
          <a:xfrm flipV="1">
            <a:off x="1772911" y="4713564"/>
            <a:ext cx="1476000" cy="432000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39" name="Rettangolo 38"/>
          <p:cNvSpPr/>
          <p:nvPr/>
        </p:nvSpPr>
        <p:spPr>
          <a:xfrm flipV="1">
            <a:off x="1481194" y="5175659"/>
            <a:ext cx="529502" cy="145584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40" name="TextBox 83"/>
          <p:cNvSpPr txBox="1"/>
          <p:nvPr/>
        </p:nvSpPr>
        <p:spPr>
          <a:xfrm>
            <a:off x="2285591" y="4966395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641" name="TextBox 84"/>
          <p:cNvSpPr txBox="1"/>
          <p:nvPr/>
        </p:nvSpPr>
        <p:spPr>
          <a:xfrm>
            <a:off x="601439" y="4952764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642" name="Arc 85"/>
          <p:cNvSpPr/>
          <p:nvPr/>
        </p:nvSpPr>
        <p:spPr>
          <a:xfrm>
            <a:off x="1119649" y="4929117"/>
            <a:ext cx="457200" cy="533400"/>
          </a:xfrm>
          <a:prstGeom prst="arc">
            <a:avLst>
              <a:gd name="adj1" fmla="val 8787162"/>
              <a:gd name="adj2" fmla="val 12889187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43" name="Arc 86"/>
          <p:cNvSpPr/>
          <p:nvPr/>
        </p:nvSpPr>
        <p:spPr>
          <a:xfrm>
            <a:off x="1863653" y="5018673"/>
            <a:ext cx="457200" cy="533400"/>
          </a:xfrm>
          <a:prstGeom prst="arc">
            <a:avLst>
              <a:gd name="adj1" fmla="val 18705468"/>
              <a:gd name="adj2" fmla="val 1014181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44" name="Rettangolo 48"/>
          <p:cNvSpPr/>
          <p:nvPr/>
        </p:nvSpPr>
        <p:spPr>
          <a:xfrm>
            <a:off x="444919" y="2480100"/>
            <a:ext cx="1021433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 err="1">
                <a:solidFill>
                  <a:schemeClr val="bg1">
                    <a:lumMod val="75000"/>
                  </a:schemeClr>
                </a:solidFill>
                <a:latin typeface="Avenir Book" charset="0"/>
                <a:ea typeface="Avenir Book" charset="0"/>
                <a:cs typeface="Avenir Book" charset="0"/>
              </a:rPr>
              <a:t>Ir</a:t>
            </a:r>
            <a:r>
              <a:rPr lang="it-IT" sz="1600" dirty="0">
                <a:solidFill>
                  <a:schemeClr val="bg1">
                    <a:lumMod val="75000"/>
                  </a:schemeClr>
                </a:solidFill>
                <a:latin typeface="Avenir Book" charset="0"/>
                <a:ea typeface="Avenir Book" charset="0"/>
                <a:cs typeface="Avenir Book" charset="0"/>
              </a:rPr>
              <a:t> sample</a:t>
            </a:r>
          </a:p>
        </p:txBody>
      </p:sp>
      <p:sp>
        <p:nvSpPr>
          <p:cNvPr id="645" name="Rettangolo 48"/>
          <p:cNvSpPr/>
          <p:nvPr/>
        </p:nvSpPr>
        <p:spPr>
          <a:xfrm>
            <a:off x="2575570" y="2471818"/>
            <a:ext cx="1366080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solidFill>
                  <a:schemeClr val="bg1">
                    <a:lumMod val="75000"/>
                  </a:schemeClr>
                </a:solidFill>
                <a:latin typeface="Avenir Book" charset="0"/>
                <a:ea typeface="Avenir Book" charset="0"/>
                <a:cs typeface="Avenir Book" charset="0"/>
              </a:rPr>
              <a:t>Fe/Si sample</a:t>
            </a:r>
          </a:p>
        </p:txBody>
      </p:sp>
      <p:sp>
        <p:nvSpPr>
          <p:cNvPr id="646" name="Rettangolo 48"/>
          <p:cNvSpPr/>
          <p:nvPr/>
        </p:nvSpPr>
        <p:spPr>
          <a:xfrm>
            <a:off x="1489405" y="2461117"/>
            <a:ext cx="1063112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Si sample</a:t>
            </a:r>
          </a:p>
        </p:txBody>
      </p:sp>
      <p:sp>
        <p:nvSpPr>
          <p:cNvPr id="647" name="Rettangolo 38"/>
          <p:cNvSpPr/>
          <p:nvPr/>
        </p:nvSpPr>
        <p:spPr>
          <a:xfrm flipV="1">
            <a:off x="690884" y="2887573"/>
            <a:ext cx="529502" cy="145584"/>
          </a:xfrm>
          <a:prstGeom prst="rect">
            <a:avLst/>
          </a:prstGeom>
          <a:solidFill>
            <a:schemeClr val="accent2">
              <a:alpha val="4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48" name="Rettangolo 38"/>
          <p:cNvSpPr/>
          <p:nvPr/>
        </p:nvSpPr>
        <p:spPr>
          <a:xfrm flipV="1">
            <a:off x="1801223" y="2871487"/>
            <a:ext cx="529502" cy="145584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49" name="Rettangolo 38"/>
          <p:cNvSpPr/>
          <p:nvPr/>
        </p:nvSpPr>
        <p:spPr>
          <a:xfrm flipV="1">
            <a:off x="2969045" y="2854621"/>
            <a:ext cx="529502" cy="145584"/>
          </a:xfrm>
          <a:prstGeom prst="rect">
            <a:avLst/>
          </a:prstGeom>
          <a:solidFill>
            <a:srgbClr val="00AC00">
              <a:alpha val="4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65" name="Rettangolo 47"/>
          <p:cNvSpPr/>
          <p:nvPr/>
        </p:nvSpPr>
        <p:spPr>
          <a:xfrm>
            <a:off x="1086522" y="4113299"/>
            <a:ext cx="1319593" cy="338554"/>
          </a:xfrm>
          <a:prstGeom prst="rect">
            <a:avLst/>
          </a:prstGeom>
          <a:solidFill>
            <a:schemeClr val="bg1"/>
          </a:solidFill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solidFill>
                  <a:srgbClr val="00B0F0"/>
                </a:solidFill>
                <a:latin typeface="Avenir Book" charset="0"/>
                <a:ea typeface="Avenir Book" charset="0"/>
                <a:cs typeface="Avenir Book" charset="0"/>
              </a:rPr>
              <a:t>DIVERGENT</a:t>
            </a:r>
          </a:p>
        </p:txBody>
      </p:sp>
      <p:cxnSp>
        <p:nvCxnSpPr>
          <p:cNvPr id="666" name="Connettore 2 30"/>
          <p:cNvCxnSpPr/>
          <p:nvPr/>
        </p:nvCxnSpPr>
        <p:spPr>
          <a:xfrm>
            <a:off x="279072" y="4944796"/>
            <a:ext cx="1347574" cy="217897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67" name="Rettangolo 37"/>
          <p:cNvSpPr/>
          <p:nvPr/>
        </p:nvSpPr>
        <p:spPr>
          <a:xfrm>
            <a:off x="389905" y="4249856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668" name="Connettore 2 30"/>
          <p:cNvCxnSpPr/>
          <p:nvPr/>
        </p:nvCxnSpPr>
        <p:spPr>
          <a:xfrm flipV="1">
            <a:off x="1746842" y="4976000"/>
            <a:ext cx="1511015" cy="189923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69" name="Rettangolo 37"/>
          <p:cNvSpPr/>
          <p:nvPr/>
        </p:nvSpPr>
        <p:spPr>
          <a:xfrm>
            <a:off x="2160499" y="4519265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70" name="Rettangolo 15"/>
          <p:cNvSpPr/>
          <p:nvPr/>
        </p:nvSpPr>
        <p:spPr>
          <a:xfrm>
            <a:off x="3287298" y="4304904"/>
            <a:ext cx="842839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71" name="Rettangolo 47"/>
          <p:cNvSpPr/>
          <p:nvPr/>
        </p:nvSpPr>
        <p:spPr>
          <a:xfrm>
            <a:off x="3088194" y="3789071"/>
            <a:ext cx="1241045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Multi-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Blade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detector</a:t>
            </a:r>
          </a:p>
        </p:txBody>
      </p:sp>
      <p:grpSp>
        <p:nvGrpSpPr>
          <p:cNvPr id="672" name="Group 113"/>
          <p:cNvGrpSpPr/>
          <p:nvPr/>
        </p:nvGrpSpPr>
        <p:grpSpPr>
          <a:xfrm rot="20392131">
            <a:off x="3354606" y="4438331"/>
            <a:ext cx="674631" cy="93053"/>
            <a:chOff x="2850515" y="2977176"/>
            <a:chExt cx="2730765" cy="451824"/>
          </a:xfrm>
        </p:grpSpPr>
        <p:sp>
          <p:nvSpPr>
            <p:cNvPr id="673" name="Rectangle 114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4" name="Rectangle 118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5" name="Oval 124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6" name="Oval 125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7" name="Oval 126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8" name="Right Triangle 127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9" name="Freeform 128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0" name="Oval 129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1" name="Oval 137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2" name="Oval 139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3" name="Oval 140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4" name="Oval 141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5" name="Oval 142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6" name="Oval 143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7" name="Oval 144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8" name="Oval 146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9" name="Oval 147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0" name="Oval 148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1" name="Oval 149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2" name="Oval 150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3" name="Oval 151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4" name="Oval 152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5" name="Oval 153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6" name="Oval 154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7" name="Oval 155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8" name="Oval 156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9" name="Oval 157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0" name="Oval 158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1" name="Oval 159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2" name="Oval 160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3" name="Oval 161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4" name="Oval 162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5" name="Oval 163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6" name="Oval 164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7" name="Oval 165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8" name="Oval 166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9" name="Oval 167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0" name="Oval 168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1" name="Oval 169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2" name="Oval 170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713" name="Group 171"/>
          <p:cNvGrpSpPr/>
          <p:nvPr/>
        </p:nvGrpSpPr>
        <p:grpSpPr>
          <a:xfrm rot="20392131">
            <a:off x="3361740" y="4587208"/>
            <a:ext cx="674631" cy="93053"/>
            <a:chOff x="2850515" y="2977176"/>
            <a:chExt cx="2730765" cy="451824"/>
          </a:xfrm>
        </p:grpSpPr>
        <p:sp>
          <p:nvSpPr>
            <p:cNvPr id="714" name="Rectangle 172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5" name="Rectangle 173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6" name="Oval 174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7" name="Oval 175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8" name="Oval 176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9" name="Right Triangle 177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0" name="Freeform 178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1" name="Oval 179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2" name="Oval 180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3" name="Oval 181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4" name="Oval 182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5" name="Oval 183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6" name="Oval 184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7" name="Oval 185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8" name="Oval 186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9" name="Oval 187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0" name="Oval 188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1" name="Oval 189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2" name="Oval 190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3" name="Oval 191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4" name="Oval 192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5" name="Oval 193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6" name="Oval 194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7" name="Oval 195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8" name="Oval 196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9" name="Oval 197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0" name="Oval 198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1" name="Oval 199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2" name="Oval 200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3" name="Oval 201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4" name="Oval 202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5" name="Oval 203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6" name="Oval 204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7" name="Oval 205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8" name="Oval 206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9" name="Oval 207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0" name="Oval 208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1" name="Oval 209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2" name="Oval 210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3" name="Oval 211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754" name="Group 212"/>
          <p:cNvGrpSpPr/>
          <p:nvPr/>
        </p:nvGrpSpPr>
        <p:grpSpPr>
          <a:xfrm rot="20392131">
            <a:off x="3359531" y="4730707"/>
            <a:ext cx="674631" cy="93053"/>
            <a:chOff x="2850515" y="2977176"/>
            <a:chExt cx="2730765" cy="451824"/>
          </a:xfrm>
        </p:grpSpPr>
        <p:sp>
          <p:nvSpPr>
            <p:cNvPr id="755" name="Rectangle 213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6" name="Rectangle 214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7" name="Oval 215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8" name="Oval 216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9" name="Oval 217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0" name="Right Triangle 218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1" name="Freeform 219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2" name="Oval 220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3" name="Oval 221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4" name="Oval 222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5" name="Oval 223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6" name="Oval 224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7" name="Oval 225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8" name="Oval 226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9" name="Oval 227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0" name="Oval 228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1" name="Oval 229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2" name="Oval 230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3" name="Oval 231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4" name="Oval 232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5" name="Oval 233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6" name="Oval 234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7" name="Oval 235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8" name="Oval 236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9" name="Oval 237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0" name="Oval 238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1" name="Oval 239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2" name="Oval 240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3" name="Oval 241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4" name="Oval 242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5" name="Oval 243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6" name="Oval 244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7" name="Oval 245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8" name="Oval 246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9" name="Oval 247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0" name="Oval 248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1" name="Oval 249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2" name="Oval 250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3" name="Oval 251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4" name="Oval 252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795" name="Group 253"/>
          <p:cNvGrpSpPr/>
          <p:nvPr/>
        </p:nvGrpSpPr>
        <p:grpSpPr>
          <a:xfrm rot="20392131">
            <a:off x="3371127" y="4866342"/>
            <a:ext cx="674631" cy="93053"/>
            <a:chOff x="2850515" y="2977176"/>
            <a:chExt cx="2730765" cy="451824"/>
          </a:xfrm>
        </p:grpSpPr>
        <p:sp>
          <p:nvSpPr>
            <p:cNvPr id="796" name="Rectangle 254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7" name="Rectangle 255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8" name="Oval 256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9" name="Oval 257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0" name="Oval 258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1" name="Right Triangle 259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2" name="Freeform 260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3" name="Oval 261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4" name="Oval 262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5" name="Oval 263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6" name="Oval 264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7" name="Oval 265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8" name="Oval 266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9" name="Oval 267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0" name="Oval 268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1" name="Oval 269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2" name="Oval 270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3" name="Oval 271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4" name="Oval 272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5" name="Oval 273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6" name="Oval 274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7" name="Oval 275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8" name="Oval 276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9" name="Oval 277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0" name="Oval 278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1" name="Oval 279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2" name="Oval 280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3" name="Oval 281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4" name="Oval 282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5" name="Oval 283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6" name="Oval 284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7" name="Oval 285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8" name="Oval 286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9" name="Oval 287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0" name="Oval 288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1" name="Oval 289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2" name="Oval 290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3" name="Oval 291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4" name="Oval 292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5" name="Oval 293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836" name="Group 294"/>
          <p:cNvGrpSpPr/>
          <p:nvPr/>
        </p:nvGrpSpPr>
        <p:grpSpPr>
          <a:xfrm rot="20392131">
            <a:off x="3376922" y="5003802"/>
            <a:ext cx="674631" cy="93053"/>
            <a:chOff x="2850515" y="2977176"/>
            <a:chExt cx="2730765" cy="451824"/>
          </a:xfrm>
        </p:grpSpPr>
        <p:sp>
          <p:nvSpPr>
            <p:cNvPr id="837" name="Rectangle 295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8" name="Rectangle 296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9" name="Oval 297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0" name="Oval 298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1" name="Oval 299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2" name="Right Triangle 300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3" name="Freeform 301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4" name="Oval 302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5" name="Oval 303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6" name="Oval 304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7" name="Oval 305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8" name="Oval 306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9" name="Oval 307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0" name="Oval 308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1" name="Oval 309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2" name="Oval 310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3" name="Oval 311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4" name="Oval 312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5" name="Oval 313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6" name="Oval 314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7" name="Oval 315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8" name="Oval 316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9" name="Oval 317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0" name="Oval 318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1" name="Oval 319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2" name="Oval 320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3" name="Oval 321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4" name="Oval 322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5" name="Oval 323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6" name="Oval 324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7" name="Oval 325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8" name="Oval 326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9" name="Oval 327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0" name="Oval 328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1" name="Oval 329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2" name="Oval 330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3" name="Oval 331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4" name="Oval 332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5" name="Oval 333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6" name="Oval 334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877" name="Group 335"/>
          <p:cNvGrpSpPr/>
          <p:nvPr/>
        </p:nvGrpSpPr>
        <p:grpSpPr>
          <a:xfrm rot="20392131">
            <a:off x="3376923" y="5143468"/>
            <a:ext cx="674631" cy="93053"/>
            <a:chOff x="2850515" y="2977176"/>
            <a:chExt cx="2730765" cy="451824"/>
          </a:xfrm>
        </p:grpSpPr>
        <p:sp>
          <p:nvSpPr>
            <p:cNvPr id="878" name="Rectangle 336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9" name="Rectangle 337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0" name="Oval 338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1" name="Oval 339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2" name="Oval 340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3" name="Right Triangle 341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4" name="Freeform 342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5" name="Oval 343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6" name="Oval 344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7" name="Oval 345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8" name="Oval 346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9" name="Oval 347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0" name="Oval 348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1" name="Oval 349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2" name="Oval 350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3" name="Oval 351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4" name="Oval 352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5" name="Oval 353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6" name="Oval 354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7" name="Oval 355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8" name="Oval 356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9" name="Oval 357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0" name="Oval 358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1" name="Oval 359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2" name="Oval 360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3" name="Oval 361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4" name="Oval 362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5" name="Oval 363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6" name="Oval 364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7" name="Oval 365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8" name="Oval 366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9" name="Oval 367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0" name="Oval 368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1" name="Oval 369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2" name="Oval 370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3" name="Oval 371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4" name="Oval 372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5" name="Oval 373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6" name="Oval 374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7" name="Oval 375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2" name="Picture 1"/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9644349" y="1093890"/>
            <a:ext cx="2171988" cy="1407391"/>
          </a:xfrm>
          <a:prstGeom prst="rect">
            <a:avLst/>
          </a:prstGeom>
        </p:spPr>
      </p:pic>
      <p:pic>
        <p:nvPicPr>
          <p:cNvPr id="555" name="Picture 554"/>
          <p:cNvPicPr>
            <a:picLocks noChangeAspect="1"/>
          </p:cNvPicPr>
          <p:nvPr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7343288" y="977219"/>
            <a:ext cx="2301061" cy="889020"/>
          </a:xfrm>
          <a:prstGeom prst="rect">
            <a:avLst/>
          </a:prstGeom>
        </p:spPr>
      </p:pic>
      <p:pic>
        <p:nvPicPr>
          <p:cNvPr id="556" name="Picture 555"/>
          <p:cNvPicPr>
            <a:picLocks noChangeAspect="1"/>
          </p:cNvPicPr>
          <p:nvPr/>
        </p:nvPicPr>
        <p:blipFill rotWithShape="1">
          <a:blip r:embed="rId7" cstate="print">
            <a:alphaModFix amt="38000"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7424260" y="2802942"/>
            <a:ext cx="2361856" cy="832677"/>
          </a:xfrm>
          <a:prstGeom prst="rect">
            <a:avLst/>
          </a:prstGeom>
        </p:spPr>
      </p:pic>
      <p:pic>
        <p:nvPicPr>
          <p:cNvPr id="558" name="Picture 557"/>
          <p:cNvPicPr>
            <a:picLocks noChangeAspect="1"/>
          </p:cNvPicPr>
          <p:nvPr/>
        </p:nvPicPr>
        <p:blipFill rotWithShape="1">
          <a:blip r:embed="rId8" cstate="print">
            <a:alphaModFix amt="38000"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9821629" y="2611424"/>
            <a:ext cx="2005781" cy="1458587"/>
          </a:xfrm>
          <a:prstGeom prst="rect">
            <a:avLst/>
          </a:prstGeom>
        </p:spPr>
      </p:pic>
      <p:sp>
        <p:nvSpPr>
          <p:cNvPr id="559" name="Rectangle 83"/>
          <p:cNvSpPr>
            <a:spLocks noChangeArrowheads="1"/>
          </p:cNvSpPr>
          <p:nvPr/>
        </p:nvSpPr>
        <p:spPr bwMode="auto">
          <a:xfrm>
            <a:off x="0" y="10820"/>
            <a:ext cx="4004733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u="sng" dirty="0">
                <a:latin typeface="Avenir Book"/>
                <a:cs typeface="Avenir Book"/>
              </a:rPr>
              <a:t>Working mode at CRISP</a:t>
            </a:r>
          </a:p>
        </p:txBody>
      </p:sp>
      <p:pic>
        <p:nvPicPr>
          <p:cNvPr id="560" name="Picture 559" descr="Screen Shot 2015-04-28 at 14.28.54.png"/>
          <p:cNvPicPr>
            <a:picLocks noChangeAspect="1"/>
          </p:cNvPicPr>
          <p:nvPr/>
        </p:nvPicPr>
        <p:blipFill rotWithShape="1">
          <a:blip r:embed="rId9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8801721" y="101710"/>
            <a:ext cx="1147291" cy="416555"/>
          </a:xfrm>
          <a:prstGeom prst="rect">
            <a:avLst/>
          </a:prstGeom>
          <a:ln>
            <a:solidFill>
              <a:schemeClr val="tx1"/>
            </a:solidFill>
          </a:ln>
        </p:spPr>
      </p:pic>
      <p:sp>
        <p:nvSpPr>
          <p:cNvPr id="561" name="Rettangolo 47"/>
          <p:cNvSpPr/>
          <p:nvPr/>
        </p:nvSpPr>
        <p:spPr>
          <a:xfrm>
            <a:off x="7834071" y="632122"/>
            <a:ext cx="1354858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>
                <a:latin typeface="Avenir Book" charset="0"/>
                <a:ea typeface="Avenir Book" charset="0"/>
                <a:cs typeface="Avenir Book" charset="0"/>
              </a:rPr>
              <a:t>conventional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563" name="Rettangolo 47"/>
          <p:cNvSpPr/>
          <p:nvPr/>
        </p:nvSpPr>
        <p:spPr>
          <a:xfrm>
            <a:off x="7834071" y="2464388"/>
            <a:ext cx="1539204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solidFill>
                  <a:schemeClr val="tx1">
                    <a:alpha val="38000"/>
                  </a:schemeClr>
                </a:solidFill>
                <a:latin typeface="Symbol" charset="2"/>
                <a:ea typeface="Symbol" charset="2"/>
                <a:cs typeface="Symbol" charset="2"/>
              </a:rPr>
              <a:t>l - </a:t>
            </a:r>
            <a:r>
              <a:rPr lang="it-IT" sz="1600" dirty="0" err="1">
                <a:solidFill>
                  <a:schemeClr val="tx1">
                    <a:alpha val="38000"/>
                  </a:schemeClr>
                </a:solidFill>
                <a:latin typeface="Symbol" charset="2"/>
                <a:ea typeface="Symbol" charset="2"/>
                <a:cs typeface="Symbol" charset="2"/>
              </a:rPr>
              <a:t>q</a:t>
            </a:r>
            <a:r>
              <a:rPr lang="it-IT" sz="1600" dirty="0">
                <a:solidFill>
                  <a:schemeClr val="tx1">
                    <a:alpha val="38000"/>
                  </a:schemeClr>
                </a:solidFill>
                <a:latin typeface="Avenir Book" charset="0"/>
                <a:ea typeface="Avenir Book" charset="0"/>
                <a:cs typeface="Avenir Book" charset="0"/>
              </a:rPr>
              <a:t> </a:t>
            </a:r>
            <a:r>
              <a:rPr lang="it-IT" sz="1600" dirty="0" err="1">
                <a:solidFill>
                  <a:schemeClr val="tx1">
                    <a:alpha val="38000"/>
                  </a:schemeClr>
                </a:solidFill>
                <a:latin typeface="Avenir Book" charset="0"/>
                <a:ea typeface="Avenir Book" charset="0"/>
                <a:cs typeface="Avenir Book" charset="0"/>
              </a:rPr>
              <a:t>encoding</a:t>
            </a:r>
            <a:endParaRPr lang="it-IT" sz="1600" dirty="0">
              <a:solidFill>
                <a:schemeClr val="tx1">
                  <a:alpha val="38000"/>
                </a:schemeClr>
              </a:solidFill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568" name="Rettangolo 37"/>
          <p:cNvSpPr/>
          <p:nvPr/>
        </p:nvSpPr>
        <p:spPr>
          <a:xfrm>
            <a:off x="1187223" y="1510991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69" name="Rettangolo 37"/>
          <p:cNvSpPr/>
          <p:nvPr/>
        </p:nvSpPr>
        <p:spPr>
          <a:xfrm>
            <a:off x="301931" y="1507259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70" name="Rettangolo 37"/>
          <p:cNvSpPr/>
          <p:nvPr/>
        </p:nvSpPr>
        <p:spPr>
          <a:xfrm>
            <a:off x="2921425" y="1504970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71" name="Rettangolo 14"/>
          <p:cNvSpPr/>
          <p:nvPr/>
        </p:nvSpPr>
        <p:spPr>
          <a:xfrm>
            <a:off x="1205685" y="2009205"/>
            <a:ext cx="895412" cy="250554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572" name="Connettore 2 30"/>
          <p:cNvCxnSpPr/>
          <p:nvPr/>
        </p:nvCxnSpPr>
        <p:spPr>
          <a:xfrm>
            <a:off x="243090" y="1617239"/>
            <a:ext cx="1324286" cy="237597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73" name="Rettangolo 48"/>
          <p:cNvSpPr/>
          <p:nvPr/>
        </p:nvSpPr>
        <p:spPr>
          <a:xfrm>
            <a:off x="1235911" y="1214716"/>
            <a:ext cx="841897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  <p:sp>
        <p:nvSpPr>
          <p:cNvPr id="574" name="Rettangolo 37"/>
          <p:cNvSpPr/>
          <p:nvPr/>
        </p:nvSpPr>
        <p:spPr>
          <a:xfrm>
            <a:off x="2060326" y="1510990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75" name="Rettangolo 34"/>
          <p:cNvSpPr/>
          <p:nvPr/>
        </p:nvSpPr>
        <p:spPr>
          <a:xfrm>
            <a:off x="350316" y="2259759"/>
            <a:ext cx="3752621" cy="45719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576" name="Connettore 2 30"/>
          <p:cNvCxnSpPr/>
          <p:nvPr/>
        </p:nvCxnSpPr>
        <p:spPr>
          <a:xfrm flipV="1">
            <a:off x="1741465" y="1630887"/>
            <a:ext cx="1387305" cy="219603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77" name="Rettangolo 38"/>
          <p:cNvSpPr/>
          <p:nvPr/>
        </p:nvSpPr>
        <p:spPr>
          <a:xfrm flipV="1">
            <a:off x="1395155" y="1868913"/>
            <a:ext cx="529502" cy="145584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78" name="TextBox 120"/>
          <p:cNvSpPr txBox="1"/>
          <p:nvPr/>
        </p:nvSpPr>
        <p:spPr>
          <a:xfrm>
            <a:off x="2199552" y="1659649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579" name="TextBox 121"/>
          <p:cNvSpPr txBox="1"/>
          <p:nvPr/>
        </p:nvSpPr>
        <p:spPr>
          <a:xfrm>
            <a:off x="515400" y="1646018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580" name="Arc 122"/>
          <p:cNvSpPr/>
          <p:nvPr/>
        </p:nvSpPr>
        <p:spPr>
          <a:xfrm>
            <a:off x="1033610" y="1622371"/>
            <a:ext cx="457200" cy="533400"/>
          </a:xfrm>
          <a:prstGeom prst="arc">
            <a:avLst>
              <a:gd name="adj1" fmla="val 8787162"/>
              <a:gd name="adj2" fmla="val 12889187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81" name="Arc 123"/>
          <p:cNvSpPr/>
          <p:nvPr/>
        </p:nvSpPr>
        <p:spPr>
          <a:xfrm>
            <a:off x="1777614" y="1711927"/>
            <a:ext cx="457200" cy="533400"/>
          </a:xfrm>
          <a:prstGeom prst="arc">
            <a:avLst>
              <a:gd name="adj1" fmla="val 18705468"/>
              <a:gd name="adj2" fmla="val 1014181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82" name="Rettangolo 47"/>
          <p:cNvSpPr/>
          <p:nvPr/>
        </p:nvSpPr>
        <p:spPr>
          <a:xfrm>
            <a:off x="961232" y="741805"/>
            <a:ext cx="1461106" cy="338554"/>
          </a:xfrm>
          <a:prstGeom prst="rect">
            <a:avLst/>
          </a:prstGeom>
          <a:solidFill>
            <a:schemeClr val="bg1"/>
          </a:solidFill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COLLIMATED</a:t>
            </a:r>
          </a:p>
        </p:txBody>
      </p:sp>
      <p:sp>
        <p:nvSpPr>
          <p:cNvPr id="583" name="Rettangolo 15"/>
          <p:cNvSpPr/>
          <p:nvPr/>
        </p:nvSpPr>
        <p:spPr>
          <a:xfrm>
            <a:off x="3203593" y="1020115"/>
            <a:ext cx="842839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84" name="Rettangolo 47"/>
          <p:cNvSpPr/>
          <p:nvPr/>
        </p:nvSpPr>
        <p:spPr>
          <a:xfrm>
            <a:off x="3004489" y="504282"/>
            <a:ext cx="1241045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Multi-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Blade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detector</a:t>
            </a:r>
          </a:p>
        </p:txBody>
      </p:sp>
      <p:grpSp>
        <p:nvGrpSpPr>
          <p:cNvPr id="585" name="Group 379"/>
          <p:cNvGrpSpPr/>
          <p:nvPr/>
        </p:nvGrpSpPr>
        <p:grpSpPr>
          <a:xfrm rot="20392131">
            <a:off x="3270901" y="1153542"/>
            <a:ext cx="674631" cy="93053"/>
            <a:chOff x="2850515" y="2977176"/>
            <a:chExt cx="2730765" cy="451824"/>
          </a:xfrm>
        </p:grpSpPr>
        <p:sp>
          <p:nvSpPr>
            <p:cNvPr id="586" name="Rectangle 380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7" name="Rectangle 381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8" name="Oval 382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9" name="Oval 383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0" name="Oval 384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1" name="Right Triangle 385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2" name="Freeform 386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3" name="Oval 387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4" name="Oval 388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5" name="Oval 389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6" name="Oval 390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7" name="Oval 391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8" name="Oval 392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9" name="Oval 393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0" name="Oval 394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1" name="Oval 395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2" name="Oval 396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3" name="Oval 397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4" name="Oval 398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5" name="Oval 399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6" name="Oval 400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7" name="Oval 401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8" name="Oval 402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9" name="Oval 403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0" name="Oval 404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1" name="Oval 405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2" name="Oval 406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3" name="Oval 407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4" name="Oval 408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5" name="Oval 409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6" name="Oval 410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7" name="Oval 411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8" name="Oval 412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9" name="Oval 413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0" name="Oval 414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1" name="Oval 415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2" name="Oval 416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3" name="Oval 417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4" name="Oval 418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5" name="Oval 419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626" name="Group 420"/>
          <p:cNvGrpSpPr/>
          <p:nvPr/>
        </p:nvGrpSpPr>
        <p:grpSpPr>
          <a:xfrm rot="20392131">
            <a:off x="3278035" y="1302419"/>
            <a:ext cx="674631" cy="93053"/>
            <a:chOff x="2850515" y="2977176"/>
            <a:chExt cx="2730765" cy="451824"/>
          </a:xfrm>
        </p:grpSpPr>
        <p:sp>
          <p:nvSpPr>
            <p:cNvPr id="627" name="Rectangle 421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8" name="Rectangle 422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66" name="Oval 423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67" name="Oval 424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68" name="Oval 425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69" name="Right Triangle 426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0" name="Freeform 427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1" name="Oval 428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2" name="Oval 429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3" name="Oval 430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4" name="Oval 431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5" name="Oval 432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6" name="Oval 433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7" name="Oval 434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8" name="Oval 435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9" name="Oval 436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0" name="Oval 437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1" name="Oval 438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2" name="Oval 439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3" name="Oval 440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4" name="Oval 441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5" name="Oval 442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6" name="Oval 443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7" name="Oval 444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8" name="Oval 445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9" name="Oval 446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0" name="Oval 447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1" name="Oval 448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2" name="Oval 449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3" name="Oval 450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4" name="Oval 451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5" name="Oval 452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6" name="Oval 453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7" name="Oval 454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8" name="Oval 455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9" name="Oval 456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0" name="Oval 457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1" name="Oval 458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2" name="Oval 459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3" name="Oval 460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204" name="Group 461"/>
          <p:cNvGrpSpPr/>
          <p:nvPr/>
        </p:nvGrpSpPr>
        <p:grpSpPr>
          <a:xfrm rot="20392131">
            <a:off x="3275826" y="1445918"/>
            <a:ext cx="674631" cy="93053"/>
            <a:chOff x="2850515" y="2977176"/>
            <a:chExt cx="2730765" cy="451824"/>
          </a:xfrm>
        </p:grpSpPr>
        <p:sp>
          <p:nvSpPr>
            <p:cNvPr id="1205" name="Rectangle 462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6" name="Rectangle 463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7" name="Oval 464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8" name="Oval 465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9" name="Oval 466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0" name="Right Triangle 467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1" name="Freeform 468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2" name="Oval 469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3" name="Oval 470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4" name="Oval 471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5" name="Oval 472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6" name="Oval 473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7" name="Oval 474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8" name="Oval 475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9" name="Oval 476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0" name="Oval 477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1" name="Oval 478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2" name="Oval 479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3" name="Oval 480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4" name="Oval 481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5" name="Oval 482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6" name="Oval 483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7" name="Oval 484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8" name="Oval 485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9" name="Oval 486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0" name="Oval 487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1" name="Oval 488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2" name="Oval 489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3" name="Oval 490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4" name="Oval 491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5" name="Oval 492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6" name="Oval 493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7" name="Oval 494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8" name="Oval 495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9" name="Oval 496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0" name="Oval 497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1" name="Oval 498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2" name="Oval 499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3" name="Oval 500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4" name="Oval 501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245" name="Group 502"/>
          <p:cNvGrpSpPr/>
          <p:nvPr/>
        </p:nvGrpSpPr>
        <p:grpSpPr>
          <a:xfrm rot="20392131">
            <a:off x="3287422" y="1581553"/>
            <a:ext cx="674631" cy="93053"/>
            <a:chOff x="2850515" y="2977176"/>
            <a:chExt cx="2730765" cy="451824"/>
          </a:xfrm>
        </p:grpSpPr>
        <p:sp>
          <p:nvSpPr>
            <p:cNvPr id="1246" name="Rectangle 503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7" name="Rectangle 504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8" name="Oval 505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9" name="Oval 506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0" name="Oval 507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1" name="Right Triangle 508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2" name="Freeform 509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3" name="Oval 510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4" name="Oval 511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5" name="Oval 512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6" name="Oval 513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7" name="Oval 514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8" name="Oval 515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9" name="Oval 516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0" name="Oval 517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1" name="Oval 518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2" name="Oval 519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3" name="Oval 520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4" name="Oval 521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5" name="Oval 522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6" name="Oval 523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7" name="Oval 524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8" name="Oval 525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9" name="Oval 526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0" name="Oval 527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1" name="Oval 528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2" name="Oval 529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3" name="Oval 530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4" name="Oval 531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5" name="Oval 532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6" name="Oval 533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7" name="Oval 534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8" name="Oval 535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9" name="Oval 536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0" name="Oval 537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1" name="Oval 538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2" name="Oval 539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3" name="Oval 540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4" name="Oval 541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5" name="Oval 542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286" name="Group 543"/>
          <p:cNvGrpSpPr/>
          <p:nvPr/>
        </p:nvGrpSpPr>
        <p:grpSpPr>
          <a:xfrm rot="20392131">
            <a:off x="3293217" y="1719013"/>
            <a:ext cx="674631" cy="93053"/>
            <a:chOff x="2850515" y="2977176"/>
            <a:chExt cx="2730765" cy="451824"/>
          </a:xfrm>
        </p:grpSpPr>
        <p:sp>
          <p:nvSpPr>
            <p:cNvPr id="1287" name="Rectangle 544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8" name="Rectangle 545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9" name="Oval 546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0" name="Oval 547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1" name="Oval 548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2" name="Right Triangle 549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3" name="Freeform 550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4" name="Oval 551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5" name="Oval 552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6" name="Oval 553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7" name="Oval 554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8" name="Oval 555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9" name="Oval 556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0" name="Oval 557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1" name="Oval 558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2" name="Oval 559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3" name="Oval 560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4" name="Oval 561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5" name="Oval 562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6" name="Oval 563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7" name="Oval 564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8" name="Oval 565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9" name="Oval 566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0" name="Oval 567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1" name="Oval 568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2" name="Oval 569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3" name="Oval 570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4" name="Oval 571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5" name="Oval 572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6" name="Oval 573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7" name="Oval 574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8" name="Oval 575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9" name="Oval 576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0" name="Oval 577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1" name="Oval 578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2" name="Oval 579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3" name="Oval 580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4" name="Oval 581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5" name="Oval 582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6" name="Oval 583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327" name="Group 584"/>
          <p:cNvGrpSpPr/>
          <p:nvPr/>
        </p:nvGrpSpPr>
        <p:grpSpPr>
          <a:xfrm rot="20392131">
            <a:off x="3293218" y="1858679"/>
            <a:ext cx="674631" cy="93053"/>
            <a:chOff x="2850515" y="2977176"/>
            <a:chExt cx="2730765" cy="451824"/>
          </a:xfrm>
        </p:grpSpPr>
        <p:sp>
          <p:nvSpPr>
            <p:cNvPr id="1328" name="Rectangle 585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9" name="Rectangle 586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0" name="Oval 587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1" name="Oval 588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2" name="Oval 589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3" name="Right Triangle 590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4" name="Freeform 591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5" name="Oval 592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6" name="Oval 593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7" name="Oval 594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8" name="Oval 595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9" name="Oval 596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0" name="Oval 597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1" name="Oval 598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2" name="Oval 599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3" name="Oval 600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4" name="Oval 601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5" name="Oval 602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6" name="Oval 603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7" name="Oval 604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8" name="Oval 605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9" name="Oval 606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0" name="Oval 607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1" name="Oval 608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2" name="Oval 609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3" name="Oval 610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4" name="Oval 611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5" name="Oval 612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6" name="Oval 613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7" name="Oval 614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8" name="Oval 615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9" name="Oval 616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0" name="Oval 617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1" name="Oval 618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2" name="Oval 619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3" name="Oval 620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4" name="Oval 621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5" name="Oval 622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6" name="Oval 623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7" name="Oval 624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1370" name="Picture 1369"/>
          <p:cNvPicPr>
            <a:picLocks noChangeAspect="1"/>
          </p:cNvPicPr>
          <p:nvPr/>
        </p:nvPicPr>
        <p:blipFill rotWithShape="1">
          <a:blip r:embed="rId10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7424260" y="4436993"/>
            <a:ext cx="2477814" cy="889755"/>
          </a:xfrm>
          <a:prstGeom prst="rect">
            <a:avLst/>
          </a:prstGeom>
        </p:spPr>
      </p:pic>
      <p:pic>
        <p:nvPicPr>
          <p:cNvPr id="1371" name="Picture 1370"/>
          <p:cNvPicPr>
            <a:picLocks noChangeAspect="1"/>
          </p:cNvPicPr>
          <p:nvPr/>
        </p:nvPicPr>
        <p:blipFill rotWithShape="1">
          <a:blip r:embed="rId11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9808089" y="4318573"/>
            <a:ext cx="2124695" cy="1492097"/>
          </a:xfrm>
          <a:prstGeom prst="rect">
            <a:avLst/>
          </a:prstGeom>
        </p:spPr>
      </p:pic>
      <p:sp>
        <p:nvSpPr>
          <p:cNvPr id="1372" name="Rettangolo 47"/>
          <p:cNvSpPr/>
          <p:nvPr/>
        </p:nvSpPr>
        <p:spPr>
          <a:xfrm>
            <a:off x="7904123" y="4193004"/>
            <a:ext cx="1499128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high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intensity</a:t>
            </a:r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 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1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226652" y="3770981"/>
            <a:ext cx="2899482" cy="2268000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13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175928" y="693157"/>
            <a:ext cx="2898000" cy="2266840"/>
          </a:xfrm>
          <a:prstGeom prst="rect">
            <a:avLst/>
          </a:prstGeom>
        </p:spPr>
      </p:pic>
      <p:sp>
        <p:nvSpPr>
          <p:cNvPr id="562" name="TextBox 561"/>
          <p:cNvSpPr txBox="1"/>
          <p:nvPr/>
        </p:nvSpPr>
        <p:spPr>
          <a:xfrm>
            <a:off x="4487390" y="432067"/>
            <a:ext cx="2123393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dirty="0">
                <a:solidFill>
                  <a:srgbClr val="FF0000"/>
                </a:solidFill>
                <a:latin typeface="Avenir Book"/>
                <a:cs typeface="Avenir Book"/>
              </a:rPr>
              <a:t>LOWER RATE </a:t>
            </a:r>
          </a:p>
        </p:txBody>
      </p:sp>
      <p:cxnSp>
        <p:nvCxnSpPr>
          <p:cNvPr id="557" name="Connettore 2 30">
            <a:extLst>
              <a:ext uri="{FF2B5EF4-FFF2-40B4-BE49-F238E27FC236}">
                <a16:creationId xmlns:a16="http://schemas.microsoft.com/office/drawing/2014/main" xmlns="" id="{84133CC4-74A3-994B-971F-3F97883E78E5}"/>
              </a:ext>
            </a:extLst>
          </p:cNvPr>
          <p:cNvCxnSpPr>
            <a:cxnSpLocks/>
          </p:cNvCxnSpPr>
          <p:nvPr/>
        </p:nvCxnSpPr>
        <p:spPr>
          <a:xfrm flipV="1">
            <a:off x="6884448" y="1617239"/>
            <a:ext cx="1149708" cy="15134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65" name="Connettore 2 30">
            <a:extLst>
              <a:ext uri="{FF2B5EF4-FFF2-40B4-BE49-F238E27FC236}">
                <a16:creationId xmlns:a16="http://schemas.microsoft.com/office/drawing/2014/main" xmlns="" id="{E5879466-2937-B048-8E3C-5DAE2E751365}"/>
              </a:ext>
            </a:extLst>
          </p:cNvPr>
          <p:cNvCxnSpPr>
            <a:cxnSpLocks/>
          </p:cNvCxnSpPr>
          <p:nvPr/>
        </p:nvCxnSpPr>
        <p:spPr>
          <a:xfrm flipV="1">
            <a:off x="6940275" y="4916327"/>
            <a:ext cx="1149708" cy="15134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64" name="TextBox 563"/>
          <p:cNvSpPr txBox="1"/>
          <p:nvPr/>
        </p:nvSpPr>
        <p:spPr>
          <a:xfrm>
            <a:off x="4487390" y="3561007"/>
            <a:ext cx="2304773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dirty="0">
                <a:solidFill>
                  <a:srgbClr val="FF0000"/>
                </a:solidFill>
                <a:latin typeface="Avenir Book"/>
                <a:cs typeface="Avenir Book"/>
              </a:rPr>
              <a:t>HIGHER RATE</a:t>
            </a:r>
          </a:p>
        </p:txBody>
      </p:sp>
    </p:spTree>
    <p:extLst>
      <p:ext uri="{BB962C8B-B14F-4D97-AF65-F5344CB8AC3E}">
        <p14:creationId xmlns:p14="http://schemas.microsoft.com/office/powerpoint/2010/main" val="2056640492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98" name="Group 97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99" name="Rectangle 98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02" name="Picture 101" descr="Screen Shot 2014-10-14 at 09.12.54.png"/>
            <p:cNvPicPr>
              <a:picLocks noChangeAspect="1"/>
            </p:cNvPicPr>
            <p:nvPr/>
          </p:nvPicPr>
          <p:blipFill rotWithShape="1">
            <a:blip r:embed="rId2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03" name="Picture 102" descr="brightnessGreenXLarge.png"/>
            <p:cNvPicPr>
              <a:picLocks noChangeAspect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10203400" y="6441561"/>
              <a:ext cx="1892904" cy="416439"/>
            </a:xfrm>
            <a:prstGeom prst="rect">
              <a:avLst/>
            </a:prstGeom>
          </p:spPr>
        </p:pic>
        <p:pic>
          <p:nvPicPr>
            <p:cNvPr id="104" name="Picture 103" descr="Screen Shot 2014-10-14 at 09.12.54.png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631" name="Rettangolo 37"/>
          <p:cNvSpPr/>
          <p:nvPr/>
        </p:nvSpPr>
        <p:spPr>
          <a:xfrm>
            <a:off x="1374607" y="4865004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32" name="Rettangolo 37"/>
          <p:cNvSpPr/>
          <p:nvPr/>
        </p:nvSpPr>
        <p:spPr>
          <a:xfrm>
            <a:off x="388368" y="4999451"/>
            <a:ext cx="48385" cy="383797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33" name="Rettangolo 14"/>
          <p:cNvSpPr/>
          <p:nvPr/>
        </p:nvSpPr>
        <p:spPr>
          <a:xfrm>
            <a:off x="1291724" y="5315951"/>
            <a:ext cx="895412" cy="250554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634" name="Connettore 2 30"/>
          <p:cNvCxnSpPr/>
          <p:nvPr/>
        </p:nvCxnSpPr>
        <p:spPr>
          <a:xfrm>
            <a:off x="247281" y="4651423"/>
            <a:ext cx="1406134" cy="496511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35" name="Rettangolo 48"/>
          <p:cNvSpPr/>
          <p:nvPr/>
        </p:nvSpPr>
        <p:spPr>
          <a:xfrm>
            <a:off x="1321950" y="4521462"/>
            <a:ext cx="841897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  <p:sp>
        <p:nvSpPr>
          <p:cNvPr id="636" name="Rettangolo 37"/>
          <p:cNvSpPr/>
          <p:nvPr/>
        </p:nvSpPr>
        <p:spPr>
          <a:xfrm>
            <a:off x="2150048" y="5160021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37" name="Rettangolo 34"/>
          <p:cNvSpPr/>
          <p:nvPr/>
        </p:nvSpPr>
        <p:spPr>
          <a:xfrm>
            <a:off x="436355" y="5566505"/>
            <a:ext cx="3752621" cy="45719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638" name="Connettore 2 30"/>
          <p:cNvCxnSpPr/>
          <p:nvPr/>
        </p:nvCxnSpPr>
        <p:spPr>
          <a:xfrm flipV="1">
            <a:off x="1772911" y="4713564"/>
            <a:ext cx="1476000" cy="432000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39" name="Rettangolo 38"/>
          <p:cNvSpPr/>
          <p:nvPr/>
        </p:nvSpPr>
        <p:spPr>
          <a:xfrm flipV="1">
            <a:off x="1481194" y="5175659"/>
            <a:ext cx="529502" cy="145584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40" name="TextBox 83"/>
          <p:cNvSpPr txBox="1"/>
          <p:nvPr/>
        </p:nvSpPr>
        <p:spPr>
          <a:xfrm>
            <a:off x="2285591" y="4966395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641" name="TextBox 84"/>
          <p:cNvSpPr txBox="1"/>
          <p:nvPr/>
        </p:nvSpPr>
        <p:spPr>
          <a:xfrm>
            <a:off x="601439" y="4952764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642" name="Arc 85"/>
          <p:cNvSpPr/>
          <p:nvPr/>
        </p:nvSpPr>
        <p:spPr>
          <a:xfrm>
            <a:off x="1119649" y="4929117"/>
            <a:ext cx="457200" cy="533400"/>
          </a:xfrm>
          <a:prstGeom prst="arc">
            <a:avLst>
              <a:gd name="adj1" fmla="val 8787162"/>
              <a:gd name="adj2" fmla="val 12889187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43" name="Arc 86"/>
          <p:cNvSpPr/>
          <p:nvPr/>
        </p:nvSpPr>
        <p:spPr>
          <a:xfrm>
            <a:off x="1863653" y="5018673"/>
            <a:ext cx="457200" cy="533400"/>
          </a:xfrm>
          <a:prstGeom prst="arc">
            <a:avLst>
              <a:gd name="adj1" fmla="val 18705468"/>
              <a:gd name="adj2" fmla="val 1014181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44" name="Rettangolo 48"/>
          <p:cNvSpPr/>
          <p:nvPr/>
        </p:nvSpPr>
        <p:spPr>
          <a:xfrm>
            <a:off x="444919" y="2480100"/>
            <a:ext cx="1021433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 err="1">
                <a:solidFill>
                  <a:schemeClr val="bg1">
                    <a:lumMod val="75000"/>
                  </a:schemeClr>
                </a:solidFill>
                <a:latin typeface="Avenir Book" charset="0"/>
                <a:ea typeface="Avenir Book" charset="0"/>
                <a:cs typeface="Avenir Book" charset="0"/>
              </a:rPr>
              <a:t>Ir</a:t>
            </a:r>
            <a:r>
              <a:rPr lang="it-IT" sz="1600" dirty="0">
                <a:solidFill>
                  <a:schemeClr val="bg1">
                    <a:lumMod val="75000"/>
                  </a:schemeClr>
                </a:solidFill>
                <a:latin typeface="Avenir Book" charset="0"/>
                <a:ea typeface="Avenir Book" charset="0"/>
                <a:cs typeface="Avenir Book" charset="0"/>
              </a:rPr>
              <a:t> sample</a:t>
            </a:r>
          </a:p>
        </p:txBody>
      </p:sp>
      <p:sp>
        <p:nvSpPr>
          <p:cNvPr id="645" name="Rettangolo 48"/>
          <p:cNvSpPr/>
          <p:nvPr/>
        </p:nvSpPr>
        <p:spPr>
          <a:xfrm>
            <a:off x="2575570" y="2471818"/>
            <a:ext cx="1366080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solidFill>
                  <a:schemeClr val="bg1">
                    <a:lumMod val="75000"/>
                  </a:schemeClr>
                </a:solidFill>
                <a:latin typeface="Avenir Book" charset="0"/>
                <a:ea typeface="Avenir Book" charset="0"/>
                <a:cs typeface="Avenir Book" charset="0"/>
              </a:rPr>
              <a:t>Fe/Si sample</a:t>
            </a:r>
          </a:p>
        </p:txBody>
      </p:sp>
      <p:sp>
        <p:nvSpPr>
          <p:cNvPr id="646" name="Rettangolo 48"/>
          <p:cNvSpPr/>
          <p:nvPr/>
        </p:nvSpPr>
        <p:spPr>
          <a:xfrm>
            <a:off x="1489405" y="2461117"/>
            <a:ext cx="1063112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Si sample</a:t>
            </a:r>
          </a:p>
        </p:txBody>
      </p:sp>
      <p:sp>
        <p:nvSpPr>
          <p:cNvPr id="647" name="Rettangolo 38"/>
          <p:cNvSpPr/>
          <p:nvPr/>
        </p:nvSpPr>
        <p:spPr>
          <a:xfrm flipV="1">
            <a:off x="690884" y="2887573"/>
            <a:ext cx="529502" cy="145584"/>
          </a:xfrm>
          <a:prstGeom prst="rect">
            <a:avLst/>
          </a:prstGeom>
          <a:solidFill>
            <a:schemeClr val="accent2">
              <a:alpha val="4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48" name="Rettangolo 38"/>
          <p:cNvSpPr/>
          <p:nvPr/>
        </p:nvSpPr>
        <p:spPr>
          <a:xfrm flipV="1">
            <a:off x="1801223" y="2871487"/>
            <a:ext cx="529502" cy="145584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49" name="Rettangolo 38"/>
          <p:cNvSpPr/>
          <p:nvPr/>
        </p:nvSpPr>
        <p:spPr>
          <a:xfrm flipV="1">
            <a:off x="2969045" y="2854621"/>
            <a:ext cx="529502" cy="145584"/>
          </a:xfrm>
          <a:prstGeom prst="rect">
            <a:avLst/>
          </a:prstGeom>
          <a:solidFill>
            <a:srgbClr val="00AC00">
              <a:alpha val="4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65" name="Rettangolo 47"/>
          <p:cNvSpPr/>
          <p:nvPr/>
        </p:nvSpPr>
        <p:spPr>
          <a:xfrm>
            <a:off x="1086522" y="4113299"/>
            <a:ext cx="1319593" cy="338554"/>
          </a:xfrm>
          <a:prstGeom prst="rect">
            <a:avLst/>
          </a:prstGeom>
          <a:solidFill>
            <a:schemeClr val="bg1"/>
          </a:solidFill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solidFill>
                  <a:srgbClr val="00B0F0"/>
                </a:solidFill>
                <a:latin typeface="Avenir Book" charset="0"/>
                <a:ea typeface="Avenir Book" charset="0"/>
                <a:cs typeface="Avenir Book" charset="0"/>
              </a:rPr>
              <a:t>DIVERGENT</a:t>
            </a:r>
          </a:p>
        </p:txBody>
      </p:sp>
      <p:cxnSp>
        <p:nvCxnSpPr>
          <p:cNvPr id="666" name="Connettore 2 30"/>
          <p:cNvCxnSpPr/>
          <p:nvPr/>
        </p:nvCxnSpPr>
        <p:spPr>
          <a:xfrm>
            <a:off x="279072" y="4944796"/>
            <a:ext cx="1347574" cy="217897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67" name="Rettangolo 37"/>
          <p:cNvSpPr/>
          <p:nvPr/>
        </p:nvSpPr>
        <p:spPr>
          <a:xfrm>
            <a:off x="389905" y="4249856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668" name="Connettore 2 30"/>
          <p:cNvCxnSpPr/>
          <p:nvPr/>
        </p:nvCxnSpPr>
        <p:spPr>
          <a:xfrm flipV="1">
            <a:off x="1746842" y="4976000"/>
            <a:ext cx="1511015" cy="189923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69" name="Rettangolo 37"/>
          <p:cNvSpPr/>
          <p:nvPr/>
        </p:nvSpPr>
        <p:spPr>
          <a:xfrm>
            <a:off x="2160499" y="4519265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70" name="Rettangolo 15"/>
          <p:cNvSpPr/>
          <p:nvPr/>
        </p:nvSpPr>
        <p:spPr>
          <a:xfrm>
            <a:off x="3287298" y="4304904"/>
            <a:ext cx="842839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71" name="Rettangolo 47"/>
          <p:cNvSpPr/>
          <p:nvPr/>
        </p:nvSpPr>
        <p:spPr>
          <a:xfrm>
            <a:off x="3088194" y="3789071"/>
            <a:ext cx="1241045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Multi-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Blade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detector</a:t>
            </a:r>
          </a:p>
        </p:txBody>
      </p:sp>
      <p:grpSp>
        <p:nvGrpSpPr>
          <p:cNvPr id="672" name="Group 113"/>
          <p:cNvGrpSpPr/>
          <p:nvPr/>
        </p:nvGrpSpPr>
        <p:grpSpPr>
          <a:xfrm rot="20392131">
            <a:off x="3354606" y="4438331"/>
            <a:ext cx="674631" cy="93053"/>
            <a:chOff x="2850515" y="2977176"/>
            <a:chExt cx="2730765" cy="451824"/>
          </a:xfrm>
        </p:grpSpPr>
        <p:sp>
          <p:nvSpPr>
            <p:cNvPr id="673" name="Rectangle 114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4" name="Rectangle 118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5" name="Oval 124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6" name="Oval 125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7" name="Oval 126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8" name="Right Triangle 127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9" name="Freeform 128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0" name="Oval 129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1" name="Oval 137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2" name="Oval 139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3" name="Oval 140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4" name="Oval 141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5" name="Oval 142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6" name="Oval 143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7" name="Oval 144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8" name="Oval 146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9" name="Oval 147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0" name="Oval 148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1" name="Oval 149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2" name="Oval 150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3" name="Oval 151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4" name="Oval 152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5" name="Oval 153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6" name="Oval 154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7" name="Oval 155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8" name="Oval 156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9" name="Oval 157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0" name="Oval 158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1" name="Oval 159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2" name="Oval 160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3" name="Oval 161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4" name="Oval 162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5" name="Oval 163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6" name="Oval 164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7" name="Oval 165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8" name="Oval 166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9" name="Oval 167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0" name="Oval 168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1" name="Oval 169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2" name="Oval 170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713" name="Group 171"/>
          <p:cNvGrpSpPr/>
          <p:nvPr/>
        </p:nvGrpSpPr>
        <p:grpSpPr>
          <a:xfrm rot="20392131">
            <a:off x="3361740" y="4587208"/>
            <a:ext cx="674631" cy="93053"/>
            <a:chOff x="2850515" y="2977176"/>
            <a:chExt cx="2730765" cy="451824"/>
          </a:xfrm>
        </p:grpSpPr>
        <p:sp>
          <p:nvSpPr>
            <p:cNvPr id="714" name="Rectangle 172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5" name="Rectangle 173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6" name="Oval 174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7" name="Oval 175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8" name="Oval 176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9" name="Right Triangle 177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0" name="Freeform 178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1" name="Oval 179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2" name="Oval 180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3" name="Oval 181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4" name="Oval 182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5" name="Oval 183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6" name="Oval 184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7" name="Oval 185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8" name="Oval 186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9" name="Oval 187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0" name="Oval 188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1" name="Oval 189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2" name="Oval 190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3" name="Oval 191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4" name="Oval 192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5" name="Oval 193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6" name="Oval 194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7" name="Oval 195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8" name="Oval 196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9" name="Oval 197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0" name="Oval 198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1" name="Oval 199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2" name="Oval 200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3" name="Oval 201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4" name="Oval 202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5" name="Oval 203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6" name="Oval 204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7" name="Oval 205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8" name="Oval 206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9" name="Oval 207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0" name="Oval 208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1" name="Oval 209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2" name="Oval 210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3" name="Oval 211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754" name="Group 212"/>
          <p:cNvGrpSpPr/>
          <p:nvPr/>
        </p:nvGrpSpPr>
        <p:grpSpPr>
          <a:xfrm rot="20392131">
            <a:off x="3359531" y="4730707"/>
            <a:ext cx="674631" cy="93053"/>
            <a:chOff x="2850515" y="2977176"/>
            <a:chExt cx="2730765" cy="451824"/>
          </a:xfrm>
        </p:grpSpPr>
        <p:sp>
          <p:nvSpPr>
            <p:cNvPr id="755" name="Rectangle 213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6" name="Rectangle 214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7" name="Oval 215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8" name="Oval 216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9" name="Oval 217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0" name="Right Triangle 218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1" name="Freeform 219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2" name="Oval 220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3" name="Oval 221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4" name="Oval 222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5" name="Oval 223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6" name="Oval 224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7" name="Oval 225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8" name="Oval 226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9" name="Oval 227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0" name="Oval 228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1" name="Oval 229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2" name="Oval 230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3" name="Oval 231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4" name="Oval 232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5" name="Oval 233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6" name="Oval 234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7" name="Oval 235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8" name="Oval 236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9" name="Oval 237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0" name="Oval 238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1" name="Oval 239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2" name="Oval 240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3" name="Oval 241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4" name="Oval 242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5" name="Oval 243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6" name="Oval 244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7" name="Oval 245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8" name="Oval 246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9" name="Oval 247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0" name="Oval 248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1" name="Oval 249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2" name="Oval 250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3" name="Oval 251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4" name="Oval 252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795" name="Group 253"/>
          <p:cNvGrpSpPr/>
          <p:nvPr/>
        </p:nvGrpSpPr>
        <p:grpSpPr>
          <a:xfrm rot="20392131">
            <a:off x="3371127" y="4866342"/>
            <a:ext cx="674631" cy="93053"/>
            <a:chOff x="2850515" y="2977176"/>
            <a:chExt cx="2730765" cy="451824"/>
          </a:xfrm>
        </p:grpSpPr>
        <p:sp>
          <p:nvSpPr>
            <p:cNvPr id="796" name="Rectangle 254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7" name="Rectangle 255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8" name="Oval 256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9" name="Oval 257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0" name="Oval 258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1" name="Right Triangle 259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2" name="Freeform 260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3" name="Oval 261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4" name="Oval 262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5" name="Oval 263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6" name="Oval 264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7" name="Oval 265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8" name="Oval 266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9" name="Oval 267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0" name="Oval 268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1" name="Oval 269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2" name="Oval 270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3" name="Oval 271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4" name="Oval 272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5" name="Oval 273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6" name="Oval 274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7" name="Oval 275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8" name="Oval 276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9" name="Oval 277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0" name="Oval 278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1" name="Oval 279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2" name="Oval 280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3" name="Oval 281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4" name="Oval 282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5" name="Oval 283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6" name="Oval 284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7" name="Oval 285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8" name="Oval 286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9" name="Oval 287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0" name="Oval 288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1" name="Oval 289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2" name="Oval 290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3" name="Oval 291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4" name="Oval 292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5" name="Oval 293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836" name="Group 294"/>
          <p:cNvGrpSpPr/>
          <p:nvPr/>
        </p:nvGrpSpPr>
        <p:grpSpPr>
          <a:xfrm rot="20392131">
            <a:off x="3376922" y="5003802"/>
            <a:ext cx="674631" cy="93053"/>
            <a:chOff x="2850515" y="2977176"/>
            <a:chExt cx="2730765" cy="451824"/>
          </a:xfrm>
        </p:grpSpPr>
        <p:sp>
          <p:nvSpPr>
            <p:cNvPr id="837" name="Rectangle 295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8" name="Rectangle 296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9" name="Oval 297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0" name="Oval 298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1" name="Oval 299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2" name="Right Triangle 300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3" name="Freeform 301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4" name="Oval 302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5" name="Oval 303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6" name="Oval 304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7" name="Oval 305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8" name="Oval 306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9" name="Oval 307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0" name="Oval 308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1" name="Oval 309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2" name="Oval 310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3" name="Oval 311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4" name="Oval 312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5" name="Oval 313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6" name="Oval 314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7" name="Oval 315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8" name="Oval 316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9" name="Oval 317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0" name="Oval 318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1" name="Oval 319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2" name="Oval 320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3" name="Oval 321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4" name="Oval 322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5" name="Oval 323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6" name="Oval 324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7" name="Oval 325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8" name="Oval 326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9" name="Oval 327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0" name="Oval 328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1" name="Oval 329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2" name="Oval 330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3" name="Oval 331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4" name="Oval 332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5" name="Oval 333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6" name="Oval 334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877" name="Group 335"/>
          <p:cNvGrpSpPr/>
          <p:nvPr/>
        </p:nvGrpSpPr>
        <p:grpSpPr>
          <a:xfrm rot="20392131">
            <a:off x="3376923" y="5143468"/>
            <a:ext cx="674631" cy="93053"/>
            <a:chOff x="2850515" y="2977176"/>
            <a:chExt cx="2730765" cy="451824"/>
          </a:xfrm>
        </p:grpSpPr>
        <p:sp>
          <p:nvSpPr>
            <p:cNvPr id="878" name="Rectangle 336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9" name="Rectangle 337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0" name="Oval 338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1" name="Oval 339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2" name="Oval 340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3" name="Right Triangle 341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4" name="Freeform 342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5" name="Oval 343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6" name="Oval 344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7" name="Oval 345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8" name="Oval 346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9" name="Oval 347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0" name="Oval 348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1" name="Oval 349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2" name="Oval 350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3" name="Oval 351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4" name="Oval 352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5" name="Oval 353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6" name="Oval 354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7" name="Oval 355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8" name="Oval 356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9" name="Oval 357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0" name="Oval 358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1" name="Oval 359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2" name="Oval 360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3" name="Oval 361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4" name="Oval 362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5" name="Oval 363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6" name="Oval 364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7" name="Oval 365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8" name="Oval 366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9" name="Oval 367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0" name="Oval 368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1" name="Oval 369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2" name="Oval 370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3" name="Oval 371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4" name="Oval 372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5" name="Oval 373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6" name="Oval 374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7" name="Oval 375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568" name="Rettangolo 37"/>
          <p:cNvSpPr/>
          <p:nvPr/>
        </p:nvSpPr>
        <p:spPr>
          <a:xfrm>
            <a:off x="1187223" y="1510991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69" name="Rettangolo 37"/>
          <p:cNvSpPr/>
          <p:nvPr/>
        </p:nvSpPr>
        <p:spPr>
          <a:xfrm>
            <a:off x="301931" y="1507259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70" name="Rettangolo 37"/>
          <p:cNvSpPr/>
          <p:nvPr/>
        </p:nvSpPr>
        <p:spPr>
          <a:xfrm>
            <a:off x="2921425" y="1504970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71" name="Rettangolo 14"/>
          <p:cNvSpPr/>
          <p:nvPr/>
        </p:nvSpPr>
        <p:spPr>
          <a:xfrm>
            <a:off x="1205685" y="2009205"/>
            <a:ext cx="895412" cy="250554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572" name="Connettore 2 30"/>
          <p:cNvCxnSpPr/>
          <p:nvPr/>
        </p:nvCxnSpPr>
        <p:spPr>
          <a:xfrm>
            <a:off x="243090" y="1617239"/>
            <a:ext cx="1324286" cy="237597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73" name="Rettangolo 48"/>
          <p:cNvSpPr/>
          <p:nvPr/>
        </p:nvSpPr>
        <p:spPr>
          <a:xfrm>
            <a:off x="1235911" y="1214716"/>
            <a:ext cx="841897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  <p:sp>
        <p:nvSpPr>
          <p:cNvPr id="574" name="Rettangolo 37"/>
          <p:cNvSpPr/>
          <p:nvPr/>
        </p:nvSpPr>
        <p:spPr>
          <a:xfrm>
            <a:off x="2060326" y="1510990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75" name="Rettangolo 34"/>
          <p:cNvSpPr/>
          <p:nvPr/>
        </p:nvSpPr>
        <p:spPr>
          <a:xfrm>
            <a:off x="350316" y="2259759"/>
            <a:ext cx="3752621" cy="45719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576" name="Connettore 2 30"/>
          <p:cNvCxnSpPr/>
          <p:nvPr/>
        </p:nvCxnSpPr>
        <p:spPr>
          <a:xfrm flipV="1">
            <a:off x="1741465" y="1630887"/>
            <a:ext cx="1387305" cy="219603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77" name="Rettangolo 38"/>
          <p:cNvSpPr/>
          <p:nvPr/>
        </p:nvSpPr>
        <p:spPr>
          <a:xfrm flipV="1">
            <a:off x="1395155" y="1868913"/>
            <a:ext cx="529502" cy="145584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78" name="TextBox 120"/>
          <p:cNvSpPr txBox="1"/>
          <p:nvPr/>
        </p:nvSpPr>
        <p:spPr>
          <a:xfrm>
            <a:off x="2199552" y="1659649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579" name="TextBox 121"/>
          <p:cNvSpPr txBox="1"/>
          <p:nvPr/>
        </p:nvSpPr>
        <p:spPr>
          <a:xfrm>
            <a:off x="515400" y="1646018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580" name="Arc 122"/>
          <p:cNvSpPr/>
          <p:nvPr/>
        </p:nvSpPr>
        <p:spPr>
          <a:xfrm>
            <a:off x="1033610" y="1622371"/>
            <a:ext cx="457200" cy="533400"/>
          </a:xfrm>
          <a:prstGeom prst="arc">
            <a:avLst>
              <a:gd name="adj1" fmla="val 8787162"/>
              <a:gd name="adj2" fmla="val 12889187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81" name="Arc 123"/>
          <p:cNvSpPr/>
          <p:nvPr/>
        </p:nvSpPr>
        <p:spPr>
          <a:xfrm>
            <a:off x="1777614" y="1711927"/>
            <a:ext cx="457200" cy="533400"/>
          </a:xfrm>
          <a:prstGeom prst="arc">
            <a:avLst>
              <a:gd name="adj1" fmla="val 18705468"/>
              <a:gd name="adj2" fmla="val 1014181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82" name="Rettangolo 47"/>
          <p:cNvSpPr/>
          <p:nvPr/>
        </p:nvSpPr>
        <p:spPr>
          <a:xfrm>
            <a:off x="961232" y="741805"/>
            <a:ext cx="1461106" cy="338554"/>
          </a:xfrm>
          <a:prstGeom prst="rect">
            <a:avLst/>
          </a:prstGeom>
          <a:solidFill>
            <a:schemeClr val="bg1"/>
          </a:solidFill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COLLIMATED</a:t>
            </a:r>
          </a:p>
        </p:txBody>
      </p:sp>
      <p:sp>
        <p:nvSpPr>
          <p:cNvPr id="583" name="Rettangolo 15"/>
          <p:cNvSpPr/>
          <p:nvPr/>
        </p:nvSpPr>
        <p:spPr>
          <a:xfrm>
            <a:off x="3203593" y="1020115"/>
            <a:ext cx="842839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84" name="Rettangolo 47"/>
          <p:cNvSpPr/>
          <p:nvPr/>
        </p:nvSpPr>
        <p:spPr>
          <a:xfrm>
            <a:off x="3004489" y="504282"/>
            <a:ext cx="1241045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Multi-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Blade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detector</a:t>
            </a:r>
          </a:p>
        </p:txBody>
      </p:sp>
      <p:grpSp>
        <p:nvGrpSpPr>
          <p:cNvPr id="585" name="Group 379"/>
          <p:cNvGrpSpPr/>
          <p:nvPr/>
        </p:nvGrpSpPr>
        <p:grpSpPr>
          <a:xfrm rot="20392131">
            <a:off x="3270901" y="1153542"/>
            <a:ext cx="674631" cy="93053"/>
            <a:chOff x="2850515" y="2977176"/>
            <a:chExt cx="2730765" cy="451824"/>
          </a:xfrm>
        </p:grpSpPr>
        <p:sp>
          <p:nvSpPr>
            <p:cNvPr id="586" name="Rectangle 380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7" name="Rectangle 381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8" name="Oval 382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9" name="Oval 383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0" name="Oval 384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1" name="Right Triangle 385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2" name="Freeform 386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3" name="Oval 387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4" name="Oval 388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5" name="Oval 389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6" name="Oval 390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7" name="Oval 391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8" name="Oval 392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9" name="Oval 393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0" name="Oval 394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1" name="Oval 395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2" name="Oval 396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3" name="Oval 397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4" name="Oval 398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5" name="Oval 399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6" name="Oval 400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7" name="Oval 401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8" name="Oval 402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9" name="Oval 403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0" name="Oval 404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1" name="Oval 405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2" name="Oval 406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3" name="Oval 407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4" name="Oval 408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5" name="Oval 409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6" name="Oval 410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7" name="Oval 411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8" name="Oval 412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9" name="Oval 413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0" name="Oval 414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1" name="Oval 415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2" name="Oval 416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3" name="Oval 417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4" name="Oval 418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5" name="Oval 419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626" name="Group 420"/>
          <p:cNvGrpSpPr/>
          <p:nvPr/>
        </p:nvGrpSpPr>
        <p:grpSpPr>
          <a:xfrm rot="20392131">
            <a:off x="3278035" y="1302419"/>
            <a:ext cx="674631" cy="93053"/>
            <a:chOff x="2850515" y="2977176"/>
            <a:chExt cx="2730765" cy="451824"/>
          </a:xfrm>
        </p:grpSpPr>
        <p:sp>
          <p:nvSpPr>
            <p:cNvPr id="627" name="Rectangle 421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8" name="Rectangle 422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66" name="Oval 423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67" name="Oval 424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68" name="Oval 425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69" name="Right Triangle 426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0" name="Freeform 427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1" name="Oval 428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2" name="Oval 429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3" name="Oval 430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4" name="Oval 431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5" name="Oval 432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6" name="Oval 433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7" name="Oval 434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8" name="Oval 435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9" name="Oval 436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0" name="Oval 437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1" name="Oval 438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2" name="Oval 439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3" name="Oval 440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4" name="Oval 441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5" name="Oval 442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6" name="Oval 443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7" name="Oval 444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8" name="Oval 445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9" name="Oval 446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0" name="Oval 447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1" name="Oval 448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2" name="Oval 449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3" name="Oval 450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4" name="Oval 451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5" name="Oval 452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6" name="Oval 453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7" name="Oval 454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8" name="Oval 455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9" name="Oval 456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0" name="Oval 457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1" name="Oval 458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2" name="Oval 459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3" name="Oval 460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204" name="Group 461"/>
          <p:cNvGrpSpPr/>
          <p:nvPr/>
        </p:nvGrpSpPr>
        <p:grpSpPr>
          <a:xfrm rot="20392131">
            <a:off x="3275826" y="1445918"/>
            <a:ext cx="674631" cy="93053"/>
            <a:chOff x="2850515" y="2977176"/>
            <a:chExt cx="2730765" cy="451824"/>
          </a:xfrm>
        </p:grpSpPr>
        <p:sp>
          <p:nvSpPr>
            <p:cNvPr id="1205" name="Rectangle 462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6" name="Rectangle 463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7" name="Oval 464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8" name="Oval 465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9" name="Oval 466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0" name="Right Triangle 467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1" name="Freeform 468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2" name="Oval 469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3" name="Oval 470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4" name="Oval 471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5" name="Oval 472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6" name="Oval 473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7" name="Oval 474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8" name="Oval 475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9" name="Oval 476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0" name="Oval 477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1" name="Oval 478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2" name="Oval 479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3" name="Oval 480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4" name="Oval 481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5" name="Oval 482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6" name="Oval 483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7" name="Oval 484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8" name="Oval 485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9" name="Oval 486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0" name="Oval 487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1" name="Oval 488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2" name="Oval 489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3" name="Oval 490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4" name="Oval 491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5" name="Oval 492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6" name="Oval 493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7" name="Oval 494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8" name="Oval 495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9" name="Oval 496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0" name="Oval 497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1" name="Oval 498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2" name="Oval 499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3" name="Oval 500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4" name="Oval 501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245" name="Group 502"/>
          <p:cNvGrpSpPr/>
          <p:nvPr/>
        </p:nvGrpSpPr>
        <p:grpSpPr>
          <a:xfrm rot="20392131">
            <a:off x="3287422" y="1581553"/>
            <a:ext cx="674631" cy="93053"/>
            <a:chOff x="2850515" y="2977176"/>
            <a:chExt cx="2730765" cy="451824"/>
          </a:xfrm>
        </p:grpSpPr>
        <p:sp>
          <p:nvSpPr>
            <p:cNvPr id="1246" name="Rectangle 503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7" name="Rectangle 504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8" name="Oval 505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9" name="Oval 506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0" name="Oval 507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1" name="Right Triangle 508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2" name="Freeform 509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3" name="Oval 510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4" name="Oval 511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5" name="Oval 512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6" name="Oval 513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7" name="Oval 514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8" name="Oval 515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9" name="Oval 516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0" name="Oval 517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1" name="Oval 518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2" name="Oval 519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3" name="Oval 520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4" name="Oval 521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5" name="Oval 522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6" name="Oval 523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7" name="Oval 524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8" name="Oval 525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9" name="Oval 526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0" name="Oval 527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1" name="Oval 528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2" name="Oval 529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3" name="Oval 530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4" name="Oval 531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5" name="Oval 532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6" name="Oval 533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7" name="Oval 534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8" name="Oval 535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9" name="Oval 536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0" name="Oval 537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1" name="Oval 538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2" name="Oval 539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3" name="Oval 540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4" name="Oval 541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5" name="Oval 542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286" name="Group 543"/>
          <p:cNvGrpSpPr/>
          <p:nvPr/>
        </p:nvGrpSpPr>
        <p:grpSpPr>
          <a:xfrm rot="20392131">
            <a:off x="3293217" y="1719013"/>
            <a:ext cx="674631" cy="93053"/>
            <a:chOff x="2850515" y="2977176"/>
            <a:chExt cx="2730765" cy="451824"/>
          </a:xfrm>
        </p:grpSpPr>
        <p:sp>
          <p:nvSpPr>
            <p:cNvPr id="1287" name="Rectangle 544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8" name="Rectangle 545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9" name="Oval 546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0" name="Oval 547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1" name="Oval 548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2" name="Right Triangle 549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3" name="Freeform 550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4" name="Oval 551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5" name="Oval 552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6" name="Oval 553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7" name="Oval 554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8" name="Oval 555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9" name="Oval 556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0" name="Oval 557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1" name="Oval 558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2" name="Oval 559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3" name="Oval 560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4" name="Oval 561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5" name="Oval 562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6" name="Oval 563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7" name="Oval 564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8" name="Oval 565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9" name="Oval 566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0" name="Oval 567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1" name="Oval 568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2" name="Oval 569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3" name="Oval 570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4" name="Oval 571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5" name="Oval 572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6" name="Oval 573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7" name="Oval 574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8" name="Oval 575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9" name="Oval 576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0" name="Oval 577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1" name="Oval 578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2" name="Oval 579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3" name="Oval 580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4" name="Oval 581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5" name="Oval 582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6" name="Oval 583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327" name="Group 584"/>
          <p:cNvGrpSpPr/>
          <p:nvPr/>
        </p:nvGrpSpPr>
        <p:grpSpPr>
          <a:xfrm rot="20392131">
            <a:off x="3293218" y="1858679"/>
            <a:ext cx="674631" cy="93053"/>
            <a:chOff x="2850515" y="2977176"/>
            <a:chExt cx="2730765" cy="451824"/>
          </a:xfrm>
        </p:grpSpPr>
        <p:sp>
          <p:nvSpPr>
            <p:cNvPr id="1328" name="Rectangle 585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9" name="Rectangle 586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0" name="Oval 587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1" name="Oval 588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2" name="Oval 589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3" name="Right Triangle 590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4" name="Freeform 591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5" name="Oval 592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6" name="Oval 593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7" name="Oval 594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8" name="Oval 595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9" name="Oval 596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0" name="Oval 597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1" name="Oval 598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2" name="Oval 599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3" name="Oval 600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4" name="Oval 601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5" name="Oval 602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6" name="Oval 603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7" name="Oval 604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8" name="Oval 605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9" name="Oval 606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0" name="Oval 607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1" name="Oval 608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2" name="Oval 609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3" name="Oval 610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4" name="Oval 611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5" name="Oval 612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6" name="Oval 613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7" name="Oval 614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8" name="Oval 615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9" name="Oval 616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0" name="Oval 617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1" name="Oval 618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2" name="Oval 619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3" name="Oval 620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4" name="Oval 621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5" name="Oval 622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6" name="Oval 623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7" name="Oval 624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557" name="TextBox 102"/>
          <p:cNvSpPr txBox="1"/>
          <p:nvPr/>
        </p:nvSpPr>
        <p:spPr>
          <a:xfrm>
            <a:off x="7222649" y="4249856"/>
            <a:ext cx="477345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en-US" sz="1400" dirty="0">
                <a:latin typeface="Avenir Book"/>
              </a:rPr>
              <a:t>The </a:t>
            </a:r>
            <a:r>
              <a:rPr lang="en-US" sz="1400" dirty="0">
                <a:solidFill>
                  <a:srgbClr val="FF0000"/>
                </a:solidFill>
                <a:latin typeface="Avenir Book"/>
              </a:rPr>
              <a:t>spatial resolution </a:t>
            </a:r>
            <a:r>
              <a:rPr lang="en-US" sz="1400" dirty="0">
                <a:latin typeface="Avenir Book"/>
              </a:rPr>
              <a:t>and the </a:t>
            </a:r>
            <a:r>
              <a:rPr lang="en-US" sz="1400" dirty="0">
                <a:solidFill>
                  <a:srgbClr val="FF0000"/>
                </a:solidFill>
                <a:latin typeface="Avenir Book"/>
              </a:rPr>
              <a:t>counting rate capability </a:t>
            </a:r>
            <a:r>
              <a:rPr lang="en-US" sz="1400" dirty="0">
                <a:latin typeface="Avenir Book"/>
              </a:rPr>
              <a:t>of the detector is needed to measure in divergent mode  </a:t>
            </a:r>
          </a:p>
        </p:txBody>
      </p:sp>
      <p:sp>
        <p:nvSpPr>
          <p:cNvPr id="562" name="TextBox 103"/>
          <p:cNvSpPr txBox="1"/>
          <p:nvPr/>
        </p:nvSpPr>
        <p:spPr>
          <a:xfrm>
            <a:off x="7222649" y="4988176"/>
            <a:ext cx="4644673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rgbClr val="FF0000"/>
                </a:solidFill>
                <a:latin typeface="Avenir Book"/>
              </a:rPr>
              <a:t>COLLIMATED</a:t>
            </a:r>
            <a:r>
              <a:rPr lang="en-US" sz="1600" dirty="0">
                <a:latin typeface="Avenir Book"/>
              </a:rPr>
              <a:t>: 120 min measurement</a:t>
            </a:r>
          </a:p>
          <a:p>
            <a:endParaRPr lang="en-US" sz="1600" dirty="0">
              <a:solidFill>
                <a:srgbClr val="00B0F0"/>
              </a:solidFill>
              <a:latin typeface="Avenir Book"/>
            </a:endParaRPr>
          </a:p>
          <a:p>
            <a:r>
              <a:rPr lang="en-US" sz="1600" dirty="0">
                <a:solidFill>
                  <a:srgbClr val="00B0F0"/>
                </a:solidFill>
                <a:latin typeface="Avenir Book"/>
              </a:rPr>
              <a:t>DIVERGENT</a:t>
            </a:r>
            <a:r>
              <a:rPr lang="en-US" sz="1600" dirty="0">
                <a:latin typeface="Avenir Book"/>
              </a:rPr>
              <a:t>:    14 min measurement</a:t>
            </a:r>
          </a:p>
          <a:p>
            <a:endParaRPr lang="en-US" sz="1600" dirty="0">
              <a:latin typeface="Avenir Book"/>
            </a:endParaRPr>
          </a:p>
        </p:txBody>
      </p:sp>
      <p:pic>
        <p:nvPicPr>
          <p:cNvPr id="565" name="Picture 564"/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5308" t="7672" r="7594" b="38"/>
          <a:stretch/>
        </p:blipFill>
        <p:spPr>
          <a:xfrm>
            <a:off x="6924669" y="3212"/>
            <a:ext cx="5140867" cy="4260915"/>
          </a:xfrm>
          <a:prstGeom prst="rect">
            <a:avLst/>
          </a:prstGeom>
        </p:spPr>
      </p:pic>
      <p:sp>
        <p:nvSpPr>
          <p:cNvPr id="566" name="Rectangle 565"/>
          <p:cNvSpPr/>
          <p:nvPr/>
        </p:nvSpPr>
        <p:spPr>
          <a:xfrm>
            <a:off x="7654070" y="3033020"/>
            <a:ext cx="1173719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400" dirty="0">
                <a:solidFill>
                  <a:srgbClr val="00B0F0"/>
                </a:solidFill>
                <a:latin typeface="Avenir Book"/>
              </a:rPr>
              <a:t>DIVERGENT</a:t>
            </a:r>
            <a:endParaRPr lang="en-US" sz="1400" dirty="0"/>
          </a:p>
        </p:txBody>
      </p:sp>
      <p:sp>
        <p:nvSpPr>
          <p:cNvPr id="629" name="Rectangle 628"/>
          <p:cNvSpPr/>
          <p:nvPr/>
        </p:nvSpPr>
        <p:spPr>
          <a:xfrm>
            <a:off x="8177291" y="1050781"/>
            <a:ext cx="1300997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400" dirty="0">
                <a:solidFill>
                  <a:srgbClr val="FF0000"/>
                </a:solidFill>
                <a:latin typeface="Avenir Book"/>
              </a:rPr>
              <a:t>COLLIMATED</a:t>
            </a:r>
            <a:endParaRPr lang="en-US" sz="1400" dirty="0"/>
          </a:p>
        </p:txBody>
      </p:sp>
      <p:sp>
        <p:nvSpPr>
          <p:cNvPr id="630" name="Rectangle 83"/>
          <p:cNvSpPr>
            <a:spLocks noChangeArrowheads="1"/>
          </p:cNvSpPr>
          <p:nvPr/>
        </p:nvSpPr>
        <p:spPr bwMode="auto">
          <a:xfrm>
            <a:off x="0" y="23034"/>
            <a:ext cx="4004733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u="sng">
                <a:latin typeface="Avenir Book"/>
                <a:cs typeface="Avenir Book"/>
              </a:rPr>
              <a:t>Results Si</a:t>
            </a:r>
            <a:endParaRPr lang="en-US" u="sng" dirty="0">
              <a:latin typeface="Avenir Book"/>
              <a:cs typeface="Avenir Book"/>
            </a:endParaRPr>
          </a:p>
        </p:txBody>
      </p:sp>
      <p:pic>
        <p:nvPicPr>
          <p:cNvPr id="651" name="Picture 650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226652" y="3770981"/>
            <a:ext cx="2899482" cy="2268000"/>
          </a:xfrm>
          <a:prstGeom prst="rect">
            <a:avLst/>
          </a:prstGeom>
        </p:spPr>
      </p:pic>
      <p:pic>
        <p:nvPicPr>
          <p:cNvPr id="652" name="Picture 651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175928" y="693157"/>
            <a:ext cx="2898000" cy="2266840"/>
          </a:xfrm>
          <a:prstGeom prst="rect">
            <a:avLst/>
          </a:prstGeom>
        </p:spPr>
      </p:pic>
      <p:sp>
        <p:nvSpPr>
          <p:cNvPr id="653" name="TextBox 652"/>
          <p:cNvSpPr txBox="1"/>
          <p:nvPr/>
        </p:nvSpPr>
        <p:spPr>
          <a:xfrm>
            <a:off x="4487390" y="432067"/>
            <a:ext cx="2123393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dirty="0">
                <a:solidFill>
                  <a:srgbClr val="FF0000"/>
                </a:solidFill>
                <a:latin typeface="Avenir Book"/>
                <a:cs typeface="Avenir Book"/>
              </a:rPr>
              <a:t>LOWER RATE </a:t>
            </a:r>
          </a:p>
        </p:txBody>
      </p:sp>
      <p:sp>
        <p:nvSpPr>
          <p:cNvPr id="650" name="TextBox 649"/>
          <p:cNvSpPr txBox="1"/>
          <p:nvPr/>
        </p:nvSpPr>
        <p:spPr>
          <a:xfrm>
            <a:off x="4487390" y="3561007"/>
            <a:ext cx="2304773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dirty="0">
                <a:solidFill>
                  <a:srgbClr val="FF0000"/>
                </a:solidFill>
                <a:latin typeface="Avenir Book"/>
                <a:cs typeface="Avenir Book"/>
              </a:rPr>
              <a:t>HIGHER RATE</a:t>
            </a:r>
          </a:p>
        </p:txBody>
      </p:sp>
    </p:spTree>
    <p:extLst>
      <p:ext uri="{BB962C8B-B14F-4D97-AF65-F5344CB8AC3E}">
        <p14:creationId xmlns:p14="http://schemas.microsoft.com/office/powerpoint/2010/main" val="59966932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98" name="Group 97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99" name="Rectangle 98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02" name="Picture 101" descr="Screen Shot 2014-10-14 at 09.12.54.png"/>
            <p:cNvPicPr>
              <a:picLocks noChangeAspect="1"/>
            </p:cNvPicPr>
            <p:nvPr/>
          </p:nvPicPr>
          <p:blipFill rotWithShape="1">
            <a:blip r:embed="rId2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03" name="Picture 102" descr="brightnessGreenXLarge.png"/>
            <p:cNvPicPr>
              <a:picLocks noChangeAspect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10203400" y="6441561"/>
              <a:ext cx="1892904" cy="416439"/>
            </a:xfrm>
            <a:prstGeom prst="rect">
              <a:avLst/>
            </a:prstGeom>
          </p:spPr>
        </p:pic>
        <p:pic>
          <p:nvPicPr>
            <p:cNvPr id="104" name="Picture 103" descr="Screen Shot 2014-10-14 at 09.12.54.png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631" name="Rettangolo 37"/>
          <p:cNvSpPr/>
          <p:nvPr/>
        </p:nvSpPr>
        <p:spPr>
          <a:xfrm>
            <a:off x="1374607" y="4865004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32" name="Rettangolo 37"/>
          <p:cNvSpPr/>
          <p:nvPr/>
        </p:nvSpPr>
        <p:spPr>
          <a:xfrm>
            <a:off x="388368" y="4999451"/>
            <a:ext cx="48385" cy="383797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33" name="Rettangolo 14"/>
          <p:cNvSpPr/>
          <p:nvPr/>
        </p:nvSpPr>
        <p:spPr>
          <a:xfrm>
            <a:off x="1291724" y="5315951"/>
            <a:ext cx="895412" cy="250554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634" name="Connettore 2 30"/>
          <p:cNvCxnSpPr/>
          <p:nvPr/>
        </p:nvCxnSpPr>
        <p:spPr>
          <a:xfrm>
            <a:off x="247281" y="4651423"/>
            <a:ext cx="1406134" cy="496511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35" name="Rettangolo 48"/>
          <p:cNvSpPr/>
          <p:nvPr/>
        </p:nvSpPr>
        <p:spPr>
          <a:xfrm>
            <a:off x="1321950" y="4521462"/>
            <a:ext cx="841897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  <p:sp>
        <p:nvSpPr>
          <p:cNvPr id="636" name="Rettangolo 37"/>
          <p:cNvSpPr/>
          <p:nvPr/>
        </p:nvSpPr>
        <p:spPr>
          <a:xfrm>
            <a:off x="2150048" y="5160021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37" name="Rettangolo 34"/>
          <p:cNvSpPr/>
          <p:nvPr/>
        </p:nvSpPr>
        <p:spPr>
          <a:xfrm>
            <a:off x="436355" y="5566505"/>
            <a:ext cx="3752621" cy="45719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638" name="Connettore 2 30"/>
          <p:cNvCxnSpPr/>
          <p:nvPr/>
        </p:nvCxnSpPr>
        <p:spPr>
          <a:xfrm flipV="1">
            <a:off x="1772911" y="4713564"/>
            <a:ext cx="1476000" cy="432000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39" name="Rettangolo 38"/>
          <p:cNvSpPr/>
          <p:nvPr/>
        </p:nvSpPr>
        <p:spPr>
          <a:xfrm flipV="1">
            <a:off x="1481194" y="5175659"/>
            <a:ext cx="529502" cy="145584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40" name="TextBox 83"/>
          <p:cNvSpPr txBox="1"/>
          <p:nvPr/>
        </p:nvSpPr>
        <p:spPr>
          <a:xfrm>
            <a:off x="2285591" y="4966395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641" name="TextBox 84"/>
          <p:cNvSpPr txBox="1"/>
          <p:nvPr/>
        </p:nvSpPr>
        <p:spPr>
          <a:xfrm>
            <a:off x="601439" y="4952764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642" name="Arc 85"/>
          <p:cNvSpPr/>
          <p:nvPr/>
        </p:nvSpPr>
        <p:spPr>
          <a:xfrm>
            <a:off x="1119649" y="4929117"/>
            <a:ext cx="457200" cy="533400"/>
          </a:xfrm>
          <a:prstGeom prst="arc">
            <a:avLst>
              <a:gd name="adj1" fmla="val 8787162"/>
              <a:gd name="adj2" fmla="val 12889187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43" name="Arc 86"/>
          <p:cNvSpPr/>
          <p:nvPr/>
        </p:nvSpPr>
        <p:spPr>
          <a:xfrm>
            <a:off x="1863653" y="5018673"/>
            <a:ext cx="457200" cy="533400"/>
          </a:xfrm>
          <a:prstGeom prst="arc">
            <a:avLst>
              <a:gd name="adj1" fmla="val 18705468"/>
              <a:gd name="adj2" fmla="val 1014181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65" name="Rettangolo 47"/>
          <p:cNvSpPr/>
          <p:nvPr/>
        </p:nvSpPr>
        <p:spPr>
          <a:xfrm>
            <a:off x="1086522" y="4113299"/>
            <a:ext cx="1319593" cy="338554"/>
          </a:xfrm>
          <a:prstGeom prst="rect">
            <a:avLst/>
          </a:prstGeom>
          <a:solidFill>
            <a:schemeClr val="bg1"/>
          </a:solidFill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solidFill>
                  <a:srgbClr val="00B0F0"/>
                </a:solidFill>
                <a:latin typeface="Avenir Book" charset="0"/>
                <a:ea typeface="Avenir Book" charset="0"/>
                <a:cs typeface="Avenir Book" charset="0"/>
              </a:rPr>
              <a:t>DIVERGENT</a:t>
            </a:r>
          </a:p>
        </p:txBody>
      </p:sp>
      <p:cxnSp>
        <p:nvCxnSpPr>
          <p:cNvPr id="666" name="Connettore 2 30"/>
          <p:cNvCxnSpPr/>
          <p:nvPr/>
        </p:nvCxnSpPr>
        <p:spPr>
          <a:xfrm>
            <a:off x="279072" y="4944796"/>
            <a:ext cx="1347574" cy="217897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67" name="Rettangolo 37"/>
          <p:cNvSpPr/>
          <p:nvPr/>
        </p:nvSpPr>
        <p:spPr>
          <a:xfrm>
            <a:off x="389905" y="4249856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668" name="Connettore 2 30"/>
          <p:cNvCxnSpPr/>
          <p:nvPr/>
        </p:nvCxnSpPr>
        <p:spPr>
          <a:xfrm flipV="1">
            <a:off x="1746842" y="4976000"/>
            <a:ext cx="1511015" cy="189923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69" name="Rettangolo 37"/>
          <p:cNvSpPr/>
          <p:nvPr/>
        </p:nvSpPr>
        <p:spPr>
          <a:xfrm>
            <a:off x="2160499" y="4519265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70" name="Rettangolo 15"/>
          <p:cNvSpPr/>
          <p:nvPr/>
        </p:nvSpPr>
        <p:spPr>
          <a:xfrm>
            <a:off x="3287298" y="4304904"/>
            <a:ext cx="842839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71" name="Rettangolo 47"/>
          <p:cNvSpPr/>
          <p:nvPr/>
        </p:nvSpPr>
        <p:spPr>
          <a:xfrm>
            <a:off x="3088194" y="3789071"/>
            <a:ext cx="1241045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Multi-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Blade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detector</a:t>
            </a:r>
          </a:p>
        </p:txBody>
      </p:sp>
      <p:grpSp>
        <p:nvGrpSpPr>
          <p:cNvPr id="672" name="Group 113"/>
          <p:cNvGrpSpPr/>
          <p:nvPr/>
        </p:nvGrpSpPr>
        <p:grpSpPr>
          <a:xfrm rot="20392131">
            <a:off x="3354606" y="4438331"/>
            <a:ext cx="674631" cy="93053"/>
            <a:chOff x="2850515" y="2977176"/>
            <a:chExt cx="2730765" cy="451824"/>
          </a:xfrm>
        </p:grpSpPr>
        <p:sp>
          <p:nvSpPr>
            <p:cNvPr id="673" name="Rectangle 114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4" name="Rectangle 118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5" name="Oval 124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6" name="Oval 125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7" name="Oval 126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8" name="Right Triangle 127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9" name="Freeform 128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0" name="Oval 129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1" name="Oval 137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2" name="Oval 139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3" name="Oval 140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4" name="Oval 141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5" name="Oval 142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6" name="Oval 143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7" name="Oval 144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8" name="Oval 146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9" name="Oval 147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0" name="Oval 148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1" name="Oval 149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2" name="Oval 150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3" name="Oval 151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4" name="Oval 152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5" name="Oval 153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6" name="Oval 154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7" name="Oval 155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8" name="Oval 156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9" name="Oval 157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0" name="Oval 158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1" name="Oval 159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2" name="Oval 160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3" name="Oval 161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4" name="Oval 162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5" name="Oval 163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6" name="Oval 164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7" name="Oval 165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8" name="Oval 166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9" name="Oval 167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0" name="Oval 168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1" name="Oval 169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2" name="Oval 170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713" name="Group 171"/>
          <p:cNvGrpSpPr/>
          <p:nvPr/>
        </p:nvGrpSpPr>
        <p:grpSpPr>
          <a:xfrm rot="20392131">
            <a:off x="3361740" y="4587208"/>
            <a:ext cx="674631" cy="93053"/>
            <a:chOff x="2850515" y="2977176"/>
            <a:chExt cx="2730765" cy="451824"/>
          </a:xfrm>
        </p:grpSpPr>
        <p:sp>
          <p:nvSpPr>
            <p:cNvPr id="714" name="Rectangle 172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5" name="Rectangle 173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6" name="Oval 174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7" name="Oval 175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8" name="Oval 176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9" name="Right Triangle 177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0" name="Freeform 178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1" name="Oval 179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2" name="Oval 180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3" name="Oval 181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4" name="Oval 182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5" name="Oval 183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6" name="Oval 184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7" name="Oval 185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8" name="Oval 186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9" name="Oval 187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0" name="Oval 188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1" name="Oval 189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2" name="Oval 190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3" name="Oval 191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4" name="Oval 192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5" name="Oval 193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6" name="Oval 194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7" name="Oval 195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8" name="Oval 196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9" name="Oval 197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0" name="Oval 198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1" name="Oval 199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2" name="Oval 200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3" name="Oval 201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4" name="Oval 202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5" name="Oval 203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6" name="Oval 204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7" name="Oval 205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8" name="Oval 206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9" name="Oval 207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0" name="Oval 208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1" name="Oval 209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2" name="Oval 210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3" name="Oval 211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754" name="Group 212"/>
          <p:cNvGrpSpPr/>
          <p:nvPr/>
        </p:nvGrpSpPr>
        <p:grpSpPr>
          <a:xfrm rot="20392131">
            <a:off x="3359531" y="4730707"/>
            <a:ext cx="674631" cy="93053"/>
            <a:chOff x="2850515" y="2977176"/>
            <a:chExt cx="2730765" cy="451824"/>
          </a:xfrm>
        </p:grpSpPr>
        <p:sp>
          <p:nvSpPr>
            <p:cNvPr id="755" name="Rectangle 213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6" name="Rectangle 214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7" name="Oval 215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8" name="Oval 216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9" name="Oval 217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0" name="Right Triangle 218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1" name="Freeform 219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2" name="Oval 220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3" name="Oval 221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4" name="Oval 222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5" name="Oval 223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6" name="Oval 224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7" name="Oval 225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8" name="Oval 226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9" name="Oval 227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0" name="Oval 228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1" name="Oval 229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2" name="Oval 230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3" name="Oval 231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4" name="Oval 232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5" name="Oval 233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6" name="Oval 234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7" name="Oval 235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8" name="Oval 236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9" name="Oval 237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0" name="Oval 238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1" name="Oval 239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2" name="Oval 240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3" name="Oval 241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4" name="Oval 242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5" name="Oval 243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6" name="Oval 244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7" name="Oval 245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8" name="Oval 246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9" name="Oval 247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0" name="Oval 248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1" name="Oval 249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2" name="Oval 250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3" name="Oval 251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4" name="Oval 252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795" name="Group 253"/>
          <p:cNvGrpSpPr/>
          <p:nvPr/>
        </p:nvGrpSpPr>
        <p:grpSpPr>
          <a:xfrm rot="20392131">
            <a:off x="3371127" y="4866342"/>
            <a:ext cx="674631" cy="93053"/>
            <a:chOff x="2850515" y="2977176"/>
            <a:chExt cx="2730765" cy="451824"/>
          </a:xfrm>
        </p:grpSpPr>
        <p:sp>
          <p:nvSpPr>
            <p:cNvPr id="796" name="Rectangle 254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7" name="Rectangle 255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8" name="Oval 256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9" name="Oval 257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0" name="Oval 258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1" name="Right Triangle 259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2" name="Freeform 260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3" name="Oval 261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4" name="Oval 262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5" name="Oval 263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6" name="Oval 264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7" name="Oval 265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8" name="Oval 266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9" name="Oval 267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0" name="Oval 268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1" name="Oval 269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2" name="Oval 270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3" name="Oval 271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4" name="Oval 272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5" name="Oval 273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6" name="Oval 274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7" name="Oval 275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8" name="Oval 276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9" name="Oval 277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0" name="Oval 278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1" name="Oval 279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2" name="Oval 280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3" name="Oval 281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4" name="Oval 282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5" name="Oval 283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6" name="Oval 284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7" name="Oval 285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8" name="Oval 286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9" name="Oval 287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0" name="Oval 288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1" name="Oval 289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2" name="Oval 290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3" name="Oval 291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4" name="Oval 292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5" name="Oval 293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836" name="Group 294"/>
          <p:cNvGrpSpPr/>
          <p:nvPr/>
        </p:nvGrpSpPr>
        <p:grpSpPr>
          <a:xfrm rot="20392131">
            <a:off x="3376922" y="5003802"/>
            <a:ext cx="674631" cy="93053"/>
            <a:chOff x="2850515" y="2977176"/>
            <a:chExt cx="2730765" cy="451824"/>
          </a:xfrm>
        </p:grpSpPr>
        <p:sp>
          <p:nvSpPr>
            <p:cNvPr id="837" name="Rectangle 295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8" name="Rectangle 296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9" name="Oval 297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0" name="Oval 298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1" name="Oval 299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2" name="Right Triangle 300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3" name="Freeform 301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4" name="Oval 302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5" name="Oval 303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6" name="Oval 304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7" name="Oval 305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8" name="Oval 306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9" name="Oval 307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0" name="Oval 308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1" name="Oval 309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2" name="Oval 310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3" name="Oval 311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4" name="Oval 312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5" name="Oval 313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6" name="Oval 314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7" name="Oval 315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8" name="Oval 316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9" name="Oval 317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0" name="Oval 318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1" name="Oval 319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2" name="Oval 320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3" name="Oval 321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4" name="Oval 322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5" name="Oval 323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6" name="Oval 324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7" name="Oval 325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8" name="Oval 326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9" name="Oval 327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0" name="Oval 328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1" name="Oval 329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2" name="Oval 330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3" name="Oval 331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4" name="Oval 332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5" name="Oval 333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6" name="Oval 334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877" name="Group 335"/>
          <p:cNvGrpSpPr/>
          <p:nvPr/>
        </p:nvGrpSpPr>
        <p:grpSpPr>
          <a:xfrm rot="20392131">
            <a:off x="3376923" y="5143468"/>
            <a:ext cx="674631" cy="93053"/>
            <a:chOff x="2850515" y="2977176"/>
            <a:chExt cx="2730765" cy="451824"/>
          </a:xfrm>
        </p:grpSpPr>
        <p:sp>
          <p:nvSpPr>
            <p:cNvPr id="878" name="Rectangle 336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9" name="Rectangle 337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0" name="Oval 338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1" name="Oval 339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2" name="Oval 340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3" name="Right Triangle 341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4" name="Freeform 342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5" name="Oval 343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6" name="Oval 344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7" name="Oval 345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8" name="Oval 346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9" name="Oval 347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0" name="Oval 348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1" name="Oval 349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2" name="Oval 350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3" name="Oval 351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4" name="Oval 352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5" name="Oval 353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6" name="Oval 354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7" name="Oval 355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8" name="Oval 356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9" name="Oval 357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0" name="Oval 358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1" name="Oval 359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2" name="Oval 360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3" name="Oval 361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4" name="Oval 362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5" name="Oval 363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6" name="Oval 364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7" name="Oval 365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8" name="Oval 366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9" name="Oval 367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0" name="Oval 368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1" name="Oval 369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2" name="Oval 370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3" name="Oval 371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4" name="Oval 372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5" name="Oval 373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6" name="Oval 374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7" name="Oval 375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553" name="Picture 552"/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896051" y="-65032"/>
            <a:ext cx="2625664" cy="4039453"/>
          </a:xfrm>
          <a:prstGeom prst="rect">
            <a:avLst/>
          </a:prstGeom>
        </p:spPr>
      </p:pic>
      <p:cxnSp>
        <p:nvCxnSpPr>
          <p:cNvPr id="554" name="Connettore 2 29"/>
          <p:cNvCxnSpPr/>
          <p:nvPr/>
        </p:nvCxnSpPr>
        <p:spPr>
          <a:xfrm flipH="1" flipV="1">
            <a:off x="3303145" y="1830404"/>
            <a:ext cx="920187" cy="440699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555" name="Picture 554"/>
          <p:cNvPicPr>
            <a:picLocks noChangeAspect="1"/>
          </p:cNvPicPr>
          <p:nvPr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4731" t="8097" r="7638" b="1907"/>
          <a:stretch/>
        </p:blipFill>
        <p:spPr>
          <a:xfrm>
            <a:off x="6652782" y="134195"/>
            <a:ext cx="5541512" cy="4451675"/>
          </a:xfrm>
          <a:prstGeom prst="rect">
            <a:avLst/>
          </a:prstGeom>
        </p:spPr>
      </p:pic>
      <p:sp>
        <p:nvSpPr>
          <p:cNvPr id="556" name="TextBox 555"/>
          <p:cNvSpPr txBox="1"/>
          <p:nvPr/>
        </p:nvSpPr>
        <p:spPr>
          <a:xfrm>
            <a:off x="6879767" y="4802561"/>
            <a:ext cx="5201112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solidFill>
                  <a:srgbClr val="FF0000"/>
                </a:solidFill>
                <a:latin typeface="Avenir Book"/>
                <a:cs typeface="Avenir Book"/>
              </a:rPr>
              <a:t>5 orders of magnitude with a poor shielding for background </a:t>
            </a:r>
          </a:p>
        </p:txBody>
      </p:sp>
      <p:cxnSp>
        <p:nvCxnSpPr>
          <p:cNvPr id="558" name="Connettore 2 30"/>
          <p:cNvCxnSpPr/>
          <p:nvPr/>
        </p:nvCxnSpPr>
        <p:spPr>
          <a:xfrm>
            <a:off x="7396508" y="3399378"/>
            <a:ext cx="2738184" cy="0"/>
          </a:xfrm>
          <a:prstGeom prst="straightConnector1">
            <a:avLst/>
          </a:prstGeom>
          <a:ln w="25400">
            <a:solidFill>
              <a:schemeClr val="bg1">
                <a:lumMod val="50000"/>
              </a:schemeClr>
            </a:solidFill>
            <a:prstDash val="sysDot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60" name="Connettore 2 30"/>
          <p:cNvCxnSpPr/>
          <p:nvPr/>
        </p:nvCxnSpPr>
        <p:spPr>
          <a:xfrm flipH="1" flipV="1">
            <a:off x="7763623" y="403293"/>
            <a:ext cx="1121133" cy="0"/>
          </a:xfrm>
          <a:prstGeom prst="straightConnector1">
            <a:avLst/>
          </a:prstGeom>
          <a:ln w="25400">
            <a:solidFill>
              <a:schemeClr val="bg1">
                <a:lumMod val="50000"/>
              </a:schemeClr>
            </a:solidFill>
            <a:prstDash val="sysDot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61" name="TextBox 560"/>
          <p:cNvSpPr txBox="1"/>
          <p:nvPr/>
        </p:nvSpPr>
        <p:spPr>
          <a:xfrm>
            <a:off x="8884756" y="1532004"/>
            <a:ext cx="214834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rgbClr val="FF0000"/>
                </a:solidFill>
                <a:latin typeface="Avenir Book"/>
                <a:cs typeface="Avenir Book"/>
              </a:rPr>
              <a:t>q - Dynamic range </a:t>
            </a:r>
          </a:p>
        </p:txBody>
      </p:sp>
      <p:cxnSp>
        <p:nvCxnSpPr>
          <p:cNvPr id="563" name="Connettore 2 30"/>
          <p:cNvCxnSpPr/>
          <p:nvPr/>
        </p:nvCxnSpPr>
        <p:spPr>
          <a:xfrm flipV="1">
            <a:off x="8810325" y="457303"/>
            <a:ext cx="138" cy="2942075"/>
          </a:xfrm>
          <a:prstGeom prst="straightConnector1">
            <a:avLst/>
          </a:prstGeom>
          <a:ln w="25400">
            <a:solidFill>
              <a:srgbClr val="FF0000"/>
            </a:solidFill>
            <a:prstDash val="sysDot"/>
            <a:headEnd type="triangle" w="med" len="med"/>
            <a:tailEnd type="triangl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30" name="Rectangle 83"/>
          <p:cNvSpPr>
            <a:spLocks noChangeArrowheads="1"/>
          </p:cNvSpPr>
          <p:nvPr/>
        </p:nvSpPr>
        <p:spPr bwMode="auto">
          <a:xfrm>
            <a:off x="0" y="23034"/>
            <a:ext cx="4004733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u="sng">
                <a:latin typeface="Avenir Book"/>
                <a:cs typeface="Avenir Book"/>
              </a:rPr>
              <a:t>Results Si</a:t>
            </a:r>
            <a:endParaRPr lang="en-US" u="sng" dirty="0">
              <a:latin typeface="Avenir Book"/>
              <a:cs typeface="Avenir Book"/>
            </a:endParaRPr>
          </a:p>
        </p:txBody>
      </p:sp>
      <p:pic>
        <p:nvPicPr>
          <p:cNvPr id="651" name="Picture 650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226652" y="3770981"/>
            <a:ext cx="2899482" cy="2268000"/>
          </a:xfrm>
          <a:prstGeom prst="rect">
            <a:avLst/>
          </a:prstGeom>
        </p:spPr>
      </p:pic>
      <p:pic>
        <p:nvPicPr>
          <p:cNvPr id="652" name="Picture 651"/>
          <p:cNvPicPr>
            <a:picLocks noChangeAspect="1"/>
          </p:cNvPicPr>
          <p:nvPr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9023" t="83978" r="85919" b="9302"/>
          <a:stretch/>
        </p:blipFill>
        <p:spPr>
          <a:xfrm>
            <a:off x="6931307" y="3879796"/>
            <a:ext cx="319848" cy="332401"/>
          </a:xfrm>
          <a:prstGeom prst="rect">
            <a:avLst/>
          </a:prstGeom>
        </p:spPr>
      </p:pic>
      <p:sp>
        <p:nvSpPr>
          <p:cNvPr id="650" name="TextBox 649"/>
          <p:cNvSpPr txBox="1"/>
          <p:nvPr/>
        </p:nvSpPr>
        <p:spPr>
          <a:xfrm>
            <a:off x="4487390" y="3561007"/>
            <a:ext cx="2304773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dirty="0">
                <a:solidFill>
                  <a:srgbClr val="FF0000"/>
                </a:solidFill>
                <a:latin typeface="Avenir Book"/>
                <a:cs typeface="Avenir Book"/>
              </a:rPr>
              <a:t>HIGHER RATE</a:t>
            </a:r>
          </a:p>
        </p:txBody>
      </p:sp>
    </p:spTree>
    <p:extLst>
      <p:ext uri="{BB962C8B-B14F-4D97-AF65-F5344CB8AC3E}">
        <p14:creationId xmlns:p14="http://schemas.microsoft.com/office/powerpoint/2010/main" val="924654772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411795" y="46613"/>
            <a:ext cx="4125420" cy="3226939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862177" y="-8297"/>
            <a:ext cx="4156763" cy="3251455"/>
          </a:xfrm>
          <a:prstGeom prst="rect">
            <a:avLst/>
          </a:prstGeom>
        </p:spPr>
      </p:pic>
      <p:sp>
        <p:nvSpPr>
          <p:cNvPr id="390" name="Rettangolo 48"/>
          <p:cNvSpPr/>
          <p:nvPr/>
        </p:nvSpPr>
        <p:spPr>
          <a:xfrm>
            <a:off x="444919" y="2368019"/>
            <a:ext cx="1021433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 err="1">
                <a:solidFill>
                  <a:schemeClr val="bg1">
                    <a:lumMod val="65000"/>
                  </a:schemeClr>
                </a:solidFill>
                <a:latin typeface="Avenir Book" charset="0"/>
                <a:ea typeface="Avenir Book" charset="0"/>
                <a:cs typeface="Avenir Book" charset="0"/>
              </a:rPr>
              <a:t>Ir</a:t>
            </a:r>
            <a:r>
              <a:rPr lang="it-IT" sz="1600" dirty="0">
                <a:solidFill>
                  <a:schemeClr val="bg1">
                    <a:lumMod val="65000"/>
                  </a:schemeClr>
                </a:solidFill>
                <a:latin typeface="Avenir Book" charset="0"/>
                <a:ea typeface="Avenir Book" charset="0"/>
                <a:cs typeface="Avenir Book" charset="0"/>
              </a:rPr>
              <a:t> sample</a:t>
            </a:r>
          </a:p>
        </p:txBody>
      </p:sp>
      <p:sp>
        <p:nvSpPr>
          <p:cNvPr id="393" name="Rettangolo 48"/>
          <p:cNvSpPr/>
          <p:nvPr/>
        </p:nvSpPr>
        <p:spPr>
          <a:xfrm>
            <a:off x="2575570" y="2359737"/>
            <a:ext cx="1366080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Fe/Si sample</a:t>
            </a:r>
          </a:p>
        </p:txBody>
      </p:sp>
      <p:sp>
        <p:nvSpPr>
          <p:cNvPr id="394" name="Rettangolo 48"/>
          <p:cNvSpPr/>
          <p:nvPr/>
        </p:nvSpPr>
        <p:spPr>
          <a:xfrm>
            <a:off x="1489405" y="2349036"/>
            <a:ext cx="1063112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solidFill>
                  <a:schemeClr val="bg1">
                    <a:lumMod val="65000"/>
                  </a:schemeClr>
                </a:solidFill>
                <a:latin typeface="Avenir Book" charset="0"/>
                <a:ea typeface="Avenir Book" charset="0"/>
                <a:cs typeface="Avenir Book" charset="0"/>
              </a:rPr>
              <a:t>Si sample</a:t>
            </a:r>
          </a:p>
        </p:txBody>
      </p:sp>
      <p:sp>
        <p:nvSpPr>
          <p:cNvPr id="395" name="Rettangolo 38"/>
          <p:cNvSpPr/>
          <p:nvPr/>
        </p:nvSpPr>
        <p:spPr>
          <a:xfrm flipV="1">
            <a:off x="690884" y="2775492"/>
            <a:ext cx="529502" cy="145584"/>
          </a:xfrm>
          <a:prstGeom prst="rect">
            <a:avLst/>
          </a:prstGeom>
          <a:solidFill>
            <a:schemeClr val="accent2">
              <a:alpha val="4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96" name="Rettangolo 38"/>
          <p:cNvSpPr/>
          <p:nvPr/>
        </p:nvSpPr>
        <p:spPr>
          <a:xfrm flipV="1">
            <a:off x="1801223" y="2759406"/>
            <a:ext cx="529502" cy="145584"/>
          </a:xfrm>
          <a:prstGeom prst="rect">
            <a:avLst/>
          </a:prstGeom>
          <a:solidFill>
            <a:srgbClr val="0070C0">
              <a:alpha val="4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97" name="Rettangolo 38"/>
          <p:cNvSpPr/>
          <p:nvPr/>
        </p:nvSpPr>
        <p:spPr>
          <a:xfrm flipV="1">
            <a:off x="2969045" y="2742540"/>
            <a:ext cx="529502" cy="145584"/>
          </a:xfrm>
          <a:prstGeom prst="rect">
            <a:avLst/>
          </a:prstGeom>
          <a:solidFill>
            <a:srgbClr val="00AC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70" name="Rettangolo 37"/>
          <p:cNvSpPr/>
          <p:nvPr/>
        </p:nvSpPr>
        <p:spPr>
          <a:xfrm>
            <a:off x="1147858" y="1254544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71" name="Rettangolo 37"/>
          <p:cNvSpPr/>
          <p:nvPr/>
        </p:nvSpPr>
        <p:spPr>
          <a:xfrm>
            <a:off x="262566" y="1250812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73" name="Rettangolo 14"/>
          <p:cNvSpPr/>
          <p:nvPr/>
        </p:nvSpPr>
        <p:spPr>
          <a:xfrm>
            <a:off x="1166320" y="1752758"/>
            <a:ext cx="895412" cy="250554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75" name="Connettore 2 30"/>
          <p:cNvCxnSpPr/>
          <p:nvPr/>
        </p:nvCxnSpPr>
        <p:spPr>
          <a:xfrm>
            <a:off x="203725" y="1347144"/>
            <a:ext cx="1324286" cy="237597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7" name="Rettangolo 48"/>
          <p:cNvSpPr/>
          <p:nvPr/>
        </p:nvSpPr>
        <p:spPr>
          <a:xfrm>
            <a:off x="1196546" y="958269"/>
            <a:ext cx="841897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  <p:sp>
        <p:nvSpPr>
          <p:cNvPr id="79" name="Rettangolo 34"/>
          <p:cNvSpPr/>
          <p:nvPr/>
        </p:nvSpPr>
        <p:spPr>
          <a:xfrm>
            <a:off x="310951" y="2003312"/>
            <a:ext cx="3752621" cy="45719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80" name="Connettore 2 30"/>
          <p:cNvCxnSpPr/>
          <p:nvPr/>
        </p:nvCxnSpPr>
        <p:spPr>
          <a:xfrm flipV="1">
            <a:off x="1715748" y="1347144"/>
            <a:ext cx="1387305" cy="219603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1" name="Rectangle 83"/>
          <p:cNvSpPr>
            <a:spLocks noChangeArrowheads="1"/>
          </p:cNvSpPr>
          <p:nvPr/>
        </p:nvSpPr>
        <p:spPr bwMode="auto">
          <a:xfrm>
            <a:off x="0" y="23034"/>
            <a:ext cx="4004733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u="sng" dirty="0">
                <a:latin typeface="Avenir Book"/>
                <a:cs typeface="Avenir Book"/>
              </a:rPr>
              <a:t>Results Fe/Si</a:t>
            </a:r>
          </a:p>
        </p:txBody>
      </p:sp>
      <p:sp>
        <p:nvSpPr>
          <p:cNvPr id="88" name="Rettangolo 38"/>
          <p:cNvSpPr/>
          <p:nvPr/>
        </p:nvSpPr>
        <p:spPr>
          <a:xfrm flipV="1">
            <a:off x="1355790" y="1612466"/>
            <a:ext cx="529502" cy="145584"/>
          </a:xfrm>
          <a:prstGeom prst="rect">
            <a:avLst/>
          </a:prstGeom>
          <a:solidFill>
            <a:srgbClr val="00AC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89" name="TextBox 88"/>
          <p:cNvSpPr txBox="1"/>
          <p:nvPr/>
        </p:nvSpPr>
        <p:spPr>
          <a:xfrm>
            <a:off x="2160187" y="1403202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90" name="TextBox 89"/>
          <p:cNvSpPr txBox="1"/>
          <p:nvPr/>
        </p:nvSpPr>
        <p:spPr>
          <a:xfrm>
            <a:off x="476035" y="1389571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91" name="Arc 90"/>
          <p:cNvSpPr/>
          <p:nvPr/>
        </p:nvSpPr>
        <p:spPr>
          <a:xfrm>
            <a:off x="994245" y="1365924"/>
            <a:ext cx="457200" cy="533400"/>
          </a:xfrm>
          <a:prstGeom prst="arc">
            <a:avLst>
              <a:gd name="adj1" fmla="val 8787162"/>
              <a:gd name="adj2" fmla="val 12889187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2" name="Arc 91"/>
          <p:cNvSpPr/>
          <p:nvPr/>
        </p:nvSpPr>
        <p:spPr>
          <a:xfrm>
            <a:off x="1738249" y="1455480"/>
            <a:ext cx="457200" cy="533400"/>
          </a:xfrm>
          <a:prstGeom prst="arc">
            <a:avLst>
              <a:gd name="adj1" fmla="val 18705468"/>
              <a:gd name="adj2" fmla="val 1014181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0" name="TextBox 119"/>
          <p:cNvSpPr txBox="1"/>
          <p:nvPr/>
        </p:nvSpPr>
        <p:spPr>
          <a:xfrm>
            <a:off x="10445077" y="2792395"/>
            <a:ext cx="115531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err="1">
                <a:latin typeface="Avenir Book"/>
                <a:cs typeface="Avenir Book"/>
              </a:rPr>
              <a:t>ToF</a:t>
            </a:r>
            <a:r>
              <a:rPr lang="en-US" dirty="0">
                <a:latin typeface="Avenir Book"/>
                <a:cs typeface="Avenir Book"/>
              </a:rPr>
              <a:t> (or </a:t>
            </a:r>
            <a:r>
              <a:rPr lang="en-US" dirty="0">
                <a:latin typeface="Symbol" charset="2"/>
                <a:cs typeface="Symbol" charset="2"/>
              </a:rPr>
              <a:t>l</a:t>
            </a:r>
            <a:r>
              <a:rPr lang="en-US" dirty="0">
                <a:latin typeface="Avenir Book"/>
                <a:cs typeface="Avenir Book"/>
              </a:rPr>
              <a:t>)</a:t>
            </a:r>
          </a:p>
        </p:txBody>
      </p:sp>
      <p:grpSp>
        <p:nvGrpSpPr>
          <p:cNvPr id="121" name="Group 120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122" name="Rectangle 121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23" name="Picture 122" descr="Screen Shot 2014-10-14 at 09.12.54.png"/>
            <p:cNvPicPr>
              <a:picLocks noChangeAspect="1"/>
            </p:cNvPicPr>
            <p:nvPr/>
          </p:nvPicPr>
          <p:blipFill rotWithShape="1">
            <a:blip r:embed="rId4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24" name="Picture 123" descr="brightnessGreenXLarge.png"/>
            <p:cNvPicPr>
              <a:picLocks noChangeAspect="1"/>
            </p:cNvPicPr>
            <p:nvPr/>
          </p:nvPicPr>
          <p:blipFill>
            <a:blip r:embed="rId5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10203400" y="6441561"/>
              <a:ext cx="1892904" cy="416439"/>
            </a:xfrm>
            <a:prstGeom prst="rect">
              <a:avLst/>
            </a:prstGeom>
          </p:spPr>
        </p:pic>
        <p:pic>
          <p:nvPicPr>
            <p:cNvPr id="125" name="Picture 124" descr="Screen Shot 2014-10-14 at 09.12.54.png"/>
            <p:cNvPicPr>
              <a:picLocks noChangeAspect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45" name="Rectangle 44"/>
          <p:cNvSpPr/>
          <p:nvPr/>
        </p:nvSpPr>
        <p:spPr>
          <a:xfrm>
            <a:off x="5422366" y="1591999"/>
            <a:ext cx="2023403" cy="355163"/>
          </a:xfrm>
          <a:prstGeom prst="rect">
            <a:avLst/>
          </a:prstGeom>
          <a:noFill/>
          <a:ln w="6350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>
              <a:solidFill>
                <a:srgbClr val="FF0000"/>
              </a:solidFill>
            </a:endParaRPr>
          </a:p>
        </p:txBody>
      </p:sp>
      <p:sp>
        <p:nvSpPr>
          <p:cNvPr id="46" name="Rectangle 45"/>
          <p:cNvSpPr/>
          <p:nvPr/>
        </p:nvSpPr>
        <p:spPr>
          <a:xfrm>
            <a:off x="5456016" y="392366"/>
            <a:ext cx="1962815" cy="1134319"/>
          </a:xfrm>
          <a:prstGeom prst="rect">
            <a:avLst/>
          </a:prstGeom>
          <a:noFill/>
          <a:ln w="63500">
            <a:solidFill>
              <a:srgbClr val="00B0F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>
              <a:solidFill>
                <a:srgbClr val="FF0000"/>
              </a:solidFill>
            </a:endParaRPr>
          </a:p>
        </p:txBody>
      </p:sp>
      <p:sp>
        <p:nvSpPr>
          <p:cNvPr id="47" name="Rectangle 46"/>
          <p:cNvSpPr/>
          <p:nvPr/>
        </p:nvSpPr>
        <p:spPr>
          <a:xfrm>
            <a:off x="5456015" y="2023262"/>
            <a:ext cx="1962815" cy="810855"/>
          </a:xfrm>
          <a:prstGeom prst="rect">
            <a:avLst/>
          </a:prstGeom>
          <a:noFill/>
          <a:ln w="63500">
            <a:solidFill>
              <a:srgbClr val="00B0F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>
              <a:solidFill>
                <a:srgbClr val="FF0000"/>
              </a:solidFill>
            </a:endParaRPr>
          </a:p>
        </p:txBody>
      </p:sp>
      <p:sp>
        <p:nvSpPr>
          <p:cNvPr id="49" name="TextBox 48"/>
          <p:cNvSpPr txBox="1"/>
          <p:nvPr/>
        </p:nvSpPr>
        <p:spPr>
          <a:xfrm>
            <a:off x="5901758" y="1569421"/>
            <a:ext cx="107433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Specular</a:t>
            </a:r>
          </a:p>
        </p:txBody>
      </p:sp>
      <p:sp>
        <p:nvSpPr>
          <p:cNvPr id="50" name="Rectangle 49"/>
          <p:cNvSpPr/>
          <p:nvPr/>
        </p:nvSpPr>
        <p:spPr>
          <a:xfrm>
            <a:off x="8691797" y="1610008"/>
            <a:ext cx="2518747" cy="307603"/>
          </a:xfrm>
          <a:prstGeom prst="rect">
            <a:avLst/>
          </a:prstGeom>
          <a:noFill/>
          <a:ln w="6350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>
              <a:solidFill>
                <a:srgbClr val="FF0000"/>
              </a:solidFill>
            </a:endParaRPr>
          </a:p>
        </p:txBody>
      </p:sp>
      <p:sp>
        <p:nvSpPr>
          <p:cNvPr id="51" name="Rectangle 50"/>
          <p:cNvSpPr/>
          <p:nvPr/>
        </p:nvSpPr>
        <p:spPr>
          <a:xfrm>
            <a:off x="8664493" y="380152"/>
            <a:ext cx="2546052" cy="1157690"/>
          </a:xfrm>
          <a:prstGeom prst="rect">
            <a:avLst/>
          </a:prstGeom>
          <a:noFill/>
          <a:ln w="63500">
            <a:solidFill>
              <a:srgbClr val="00B0F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>
              <a:solidFill>
                <a:srgbClr val="FF0000"/>
              </a:solidFill>
            </a:endParaRPr>
          </a:p>
        </p:txBody>
      </p:sp>
      <p:sp>
        <p:nvSpPr>
          <p:cNvPr id="52" name="Rectangle 51"/>
          <p:cNvSpPr/>
          <p:nvPr/>
        </p:nvSpPr>
        <p:spPr>
          <a:xfrm>
            <a:off x="8691797" y="1971596"/>
            <a:ext cx="2518747" cy="820799"/>
          </a:xfrm>
          <a:prstGeom prst="rect">
            <a:avLst/>
          </a:prstGeom>
          <a:noFill/>
          <a:ln w="63500">
            <a:solidFill>
              <a:srgbClr val="00B0F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>
              <a:solidFill>
                <a:srgbClr val="FF0000"/>
              </a:solidFill>
            </a:endParaRPr>
          </a:p>
        </p:txBody>
      </p:sp>
      <p:sp>
        <p:nvSpPr>
          <p:cNvPr id="54" name="TextBox 53"/>
          <p:cNvSpPr txBox="1"/>
          <p:nvPr/>
        </p:nvSpPr>
        <p:spPr>
          <a:xfrm>
            <a:off x="9378941" y="1568236"/>
            <a:ext cx="107433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Specular</a:t>
            </a:r>
          </a:p>
        </p:txBody>
      </p:sp>
      <p:sp>
        <p:nvSpPr>
          <p:cNvPr id="57" name="TextBox 56"/>
          <p:cNvSpPr txBox="1"/>
          <p:nvPr/>
        </p:nvSpPr>
        <p:spPr>
          <a:xfrm>
            <a:off x="5657456" y="65108"/>
            <a:ext cx="147732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>
                <a:latin typeface="Avenir Book"/>
                <a:cs typeface="Avenir Book"/>
              </a:rPr>
              <a:t>Off-Specular</a:t>
            </a:r>
            <a:endParaRPr lang="en-US" dirty="0">
              <a:latin typeface="Avenir Book"/>
              <a:cs typeface="Avenir Book"/>
            </a:endParaRPr>
          </a:p>
        </p:txBody>
      </p:sp>
      <p:sp>
        <p:nvSpPr>
          <p:cNvPr id="58" name="TextBox 57"/>
          <p:cNvSpPr txBox="1"/>
          <p:nvPr/>
        </p:nvSpPr>
        <p:spPr>
          <a:xfrm>
            <a:off x="9140957" y="10820"/>
            <a:ext cx="147732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Off-Specular</a:t>
            </a:r>
          </a:p>
        </p:txBody>
      </p:sp>
      <p:sp>
        <p:nvSpPr>
          <p:cNvPr id="60" name="Rettangolo 47"/>
          <p:cNvSpPr/>
          <p:nvPr/>
        </p:nvSpPr>
        <p:spPr>
          <a:xfrm>
            <a:off x="8691797" y="3060474"/>
            <a:ext cx="2680195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it-IT" sz="1400" b="1" dirty="0">
                <a:solidFill>
                  <a:srgbClr val="5CDA38"/>
                </a:solidFill>
                <a:latin typeface="Avenir Book" charset="0"/>
                <a:ea typeface="Avenir Book" charset="0"/>
                <a:cs typeface="Avenir Book" charset="0"/>
              </a:rPr>
              <a:t>0.5      2                            6Å</a:t>
            </a:r>
          </a:p>
        </p:txBody>
      </p:sp>
      <p:cxnSp>
        <p:nvCxnSpPr>
          <p:cNvPr id="61" name="Connettore 2 30"/>
          <p:cNvCxnSpPr/>
          <p:nvPr/>
        </p:nvCxnSpPr>
        <p:spPr>
          <a:xfrm flipV="1">
            <a:off x="1738249" y="1238061"/>
            <a:ext cx="1351656" cy="330644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2" name="Connettore 2 30"/>
          <p:cNvCxnSpPr/>
          <p:nvPr/>
        </p:nvCxnSpPr>
        <p:spPr>
          <a:xfrm flipV="1">
            <a:off x="1717010" y="1121359"/>
            <a:ext cx="1343912" cy="448156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3" name="Connettore 2 30"/>
          <p:cNvCxnSpPr/>
          <p:nvPr/>
        </p:nvCxnSpPr>
        <p:spPr>
          <a:xfrm flipV="1">
            <a:off x="1712536" y="1495440"/>
            <a:ext cx="1387041" cy="62618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4" name="Connettore 2 30"/>
          <p:cNvCxnSpPr/>
          <p:nvPr/>
        </p:nvCxnSpPr>
        <p:spPr>
          <a:xfrm>
            <a:off x="1745432" y="1575199"/>
            <a:ext cx="1336729" cy="45784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6" name="Connettore 2 30"/>
          <p:cNvCxnSpPr/>
          <p:nvPr/>
        </p:nvCxnSpPr>
        <p:spPr>
          <a:xfrm flipV="1">
            <a:off x="1769480" y="1006042"/>
            <a:ext cx="1291442" cy="545029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3" name="Rettangolo 15"/>
          <p:cNvSpPr/>
          <p:nvPr/>
        </p:nvSpPr>
        <p:spPr>
          <a:xfrm>
            <a:off x="3161894" y="741711"/>
            <a:ext cx="842839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5" name="Rettangolo 47"/>
          <p:cNvSpPr/>
          <p:nvPr/>
        </p:nvSpPr>
        <p:spPr>
          <a:xfrm>
            <a:off x="2962790" y="225878"/>
            <a:ext cx="1241045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Multi-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Blade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detector</a:t>
            </a:r>
          </a:p>
        </p:txBody>
      </p:sp>
      <p:grpSp>
        <p:nvGrpSpPr>
          <p:cNvPr id="56" name="Group 55"/>
          <p:cNvGrpSpPr/>
          <p:nvPr/>
        </p:nvGrpSpPr>
        <p:grpSpPr>
          <a:xfrm rot="20392131">
            <a:off x="3229202" y="875138"/>
            <a:ext cx="674631" cy="93053"/>
            <a:chOff x="2850515" y="2977176"/>
            <a:chExt cx="2730765" cy="451824"/>
          </a:xfrm>
        </p:grpSpPr>
        <p:sp>
          <p:nvSpPr>
            <p:cNvPr id="59" name="Rectangle 58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" name="Rectangle 64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" name="Oval 66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" name="Oval 67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" name="Oval 68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" name="Right Triangle 71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" name="Freeform 77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3" name="Oval 92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4" name="Oval 93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" name="Oval 94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" name="Oval 95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" name="Oval 96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" name="Oval 97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" name="Oval 98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" name="Oval 99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1" name="Oval 100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2" name="Oval 101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3" name="Oval 102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4" name="Oval 103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5" name="Oval 104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6" name="Oval 105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7" name="Oval 106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8" name="Oval 107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9" name="Oval 108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0" name="Oval 109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1" name="Oval 110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2" name="Oval 111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3" name="Oval 112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4" name="Oval 113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5" name="Oval 114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6" name="Oval 115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" name="Oval 116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" name="Oval 117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" name="Oval 118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" name="Oval 125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" name="Oval 126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" name="Oval 127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" name="Oval 128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" name="Oval 129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" name="Oval 130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32" name="Group 131"/>
          <p:cNvGrpSpPr/>
          <p:nvPr/>
        </p:nvGrpSpPr>
        <p:grpSpPr>
          <a:xfrm rot="20392131">
            <a:off x="3236336" y="1024015"/>
            <a:ext cx="674631" cy="93053"/>
            <a:chOff x="2850515" y="2977176"/>
            <a:chExt cx="2730765" cy="451824"/>
          </a:xfrm>
        </p:grpSpPr>
        <p:sp>
          <p:nvSpPr>
            <p:cNvPr id="133" name="Rectangle 132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" name="Rectangle 133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" name="Oval 134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" name="Oval 135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7" name="Oval 136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8" name="Right Triangle 137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9" name="Freeform 138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0" name="Oval 139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1" name="Oval 140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2" name="Oval 141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3" name="Oval 142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4" name="Oval 143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5" name="Oval 144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6" name="Oval 145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7" name="Oval 146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8" name="Oval 147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9" name="Oval 148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0" name="Oval 149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1" name="Oval 150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2" name="Oval 151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3" name="Oval 152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4" name="Oval 153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5" name="Oval 154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6" name="Oval 155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7" name="Oval 156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8" name="Oval 157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9" name="Oval 158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0" name="Oval 159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1" name="Oval 160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2" name="Oval 161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3" name="Oval 162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4" name="Oval 163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5" name="Oval 164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6" name="Oval 165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7" name="Oval 166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8" name="Oval 167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9" name="Oval 168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0" name="Oval 169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1" name="Oval 170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2" name="Oval 171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73" name="Group 172"/>
          <p:cNvGrpSpPr/>
          <p:nvPr/>
        </p:nvGrpSpPr>
        <p:grpSpPr>
          <a:xfrm rot="20392131">
            <a:off x="3234127" y="1167514"/>
            <a:ext cx="674631" cy="93053"/>
            <a:chOff x="2850515" y="2977176"/>
            <a:chExt cx="2730765" cy="451824"/>
          </a:xfrm>
        </p:grpSpPr>
        <p:sp>
          <p:nvSpPr>
            <p:cNvPr id="174" name="Rectangle 173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5" name="Rectangle 174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6" name="Oval 175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7" name="Oval 176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8" name="Oval 177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9" name="Right Triangle 178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0" name="Freeform 179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1" name="Oval 180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2" name="Oval 181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3" name="Oval 182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4" name="Oval 183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5" name="Oval 184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6" name="Oval 185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7" name="Oval 186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8" name="Oval 187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9" name="Oval 188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0" name="Oval 189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1" name="Oval 190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2" name="Oval 191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3" name="Oval 192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4" name="Oval 193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5" name="Oval 194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6" name="Oval 195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7" name="Oval 196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8" name="Oval 197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9" name="Oval 198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0" name="Oval 199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1" name="Oval 200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2" name="Oval 201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3" name="Oval 202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4" name="Oval 203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5" name="Oval 204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6" name="Oval 205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7" name="Oval 206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8" name="Oval 207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9" name="Oval 208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0" name="Oval 209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1" name="Oval 210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2" name="Oval 211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3" name="Oval 212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214" name="Group 213"/>
          <p:cNvGrpSpPr/>
          <p:nvPr/>
        </p:nvGrpSpPr>
        <p:grpSpPr>
          <a:xfrm rot="20392131">
            <a:off x="3245723" y="1303149"/>
            <a:ext cx="674631" cy="93053"/>
            <a:chOff x="2850515" y="2977176"/>
            <a:chExt cx="2730765" cy="451824"/>
          </a:xfrm>
        </p:grpSpPr>
        <p:sp>
          <p:nvSpPr>
            <p:cNvPr id="215" name="Rectangle 214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6" name="Rectangle 215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7" name="Oval 216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8" name="Oval 217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9" name="Oval 218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0" name="Right Triangle 219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1" name="Freeform 220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2" name="Oval 221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3" name="Oval 222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4" name="Oval 223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5" name="Oval 224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6" name="Oval 225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7" name="Oval 226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8" name="Oval 227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9" name="Oval 228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0" name="Oval 229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1" name="Oval 230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2" name="Oval 231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3" name="Oval 232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4" name="Oval 233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5" name="Oval 234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6" name="Oval 235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7" name="Oval 236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8" name="Oval 237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9" name="Oval 238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0" name="Oval 239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1" name="Oval 240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2" name="Oval 241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3" name="Oval 242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4" name="Oval 243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5" name="Oval 244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6" name="Oval 245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7" name="Oval 246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8" name="Oval 247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9" name="Oval 248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0" name="Oval 249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1" name="Oval 250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2" name="Oval 251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3" name="Oval 252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4" name="Oval 253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255" name="Group 254"/>
          <p:cNvGrpSpPr/>
          <p:nvPr/>
        </p:nvGrpSpPr>
        <p:grpSpPr>
          <a:xfrm rot="20392131">
            <a:off x="3251518" y="1440609"/>
            <a:ext cx="674631" cy="93053"/>
            <a:chOff x="2850515" y="2977176"/>
            <a:chExt cx="2730765" cy="451824"/>
          </a:xfrm>
        </p:grpSpPr>
        <p:sp>
          <p:nvSpPr>
            <p:cNvPr id="256" name="Rectangle 255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7" name="Rectangle 256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8" name="Oval 257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9" name="Oval 258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0" name="Oval 259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1" name="Right Triangle 260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2" name="Freeform 261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3" name="Oval 262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4" name="Oval 263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5" name="Oval 264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6" name="Oval 265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7" name="Oval 266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8" name="Oval 267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9" name="Oval 268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0" name="Oval 269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1" name="Oval 270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2" name="Oval 271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3" name="Oval 272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4" name="Oval 273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5" name="Oval 274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6" name="Oval 275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7" name="Oval 276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8" name="Oval 277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9" name="Oval 278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0" name="Oval 279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1" name="Oval 280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2" name="Oval 281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3" name="Oval 282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4" name="Oval 283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5" name="Oval 284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6" name="Oval 285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7" name="Oval 286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8" name="Oval 287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9" name="Oval 288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0" name="Oval 289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1" name="Oval 290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2" name="Oval 291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3" name="Oval 292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4" name="Oval 293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5" name="Oval 294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296" name="Group 295"/>
          <p:cNvGrpSpPr/>
          <p:nvPr/>
        </p:nvGrpSpPr>
        <p:grpSpPr>
          <a:xfrm rot="20392131">
            <a:off x="3251519" y="1580275"/>
            <a:ext cx="674631" cy="93053"/>
            <a:chOff x="2850515" y="2977176"/>
            <a:chExt cx="2730765" cy="451824"/>
          </a:xfrm>
        </p:grpSpPr>
        <p:sp>
          <p:nvSpPr>
            <p:cNvPr id="297" name="Rectangle 296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8" name="Rectangle 297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9" name="Oval 298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0" name="Oval 299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1" name="Oval 300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2" name="Right Triangle 301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3" name="Freeform 302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4" name="Oval 303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5" name="Oval 304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6" name="Oval 305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7" name="Oval 306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8" name="Oval 307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9" name="Oval 308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0" name="Oval 309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1" name="Oval 310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2" name="Oval 311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3" name="Oval 312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4" name="Oval 313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5" name="Oval 314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6" name="Oval 315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7" name="Oval 316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8" name="Oval 317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9" name="Oval 318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0" name="Oval 319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1" name="Oval 320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2" name="Oval 321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3" name="Oval 322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4" name="Oval 323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5" name="Oval 324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6" name="Oval 325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7" name="Oval 326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8" name="Oval 327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9" name="Oval 328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0" name="Oval 329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1" name="Oval 330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2" name="Oval 331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3" name="Oval 332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4" name="Oval 333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5" name="Oval 334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6" name="Oval 335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337" name="TextBox 336"/>
          <p:cNvSpPr txBox="1"/>
          <p:nvPr/>
        </p:nvSpPr>
        <p:spPr>
          <a:xfrm>
            <a:off x="268583" y="5638010"/>
            <a:ext cx="5437291" cy="67864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en-US" sz="1905">
                <a:latin typeface="Avenir Book" charset="0"/>
                <a:ea typeface="Avenir Book" charset="0"/>
                <a:cs typeface="Avenir Book" charset="0"/>
              </a:rPr>
              <a:t>The </a:t>
            </a:r>
            <a:r>
              <a:rPr lang="en-US" sz="1905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spatial resolution </a:t>
            </a:r>
            <a:r>
              <a:rPr lang="en-US" sz="1905">
                <a:latin typeface="Avenir Book" charset="0"/>
                <a:ea typeface="Avenir Book" charset="0"/>
                <a:cs typeface="Avenir Book" charset="0"/>
              </a:rPr>
              <a:t>and </a:t>
            </a:r>
            <a:r>
              <a:rPr lang="en-US" sz="1905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uniformity </a:t>
            </a:r>
            <a:r>
              <a:rPr lang="en-US" sz="1905">
                <a:latin typeface="Avenir Book" charset="0"/>
                <a:ea typeface="Avenir Book" charset="0"/>
                <a:cs typeface="Avenir Book" charset="0"/>
              </a:rPr>
              <a:t>is needed to identify the feature of off-specular reflectivity</a:t>
            </a:r>
          </a:p>
        </p:txBody>
      </p:sp>
      <p:pic>
        <p:nvPicPr>
          <p:cNvPr id="338" name="Picture 397"/>
          <p:cNvPicPr>
            <a:picLocks noChangeAspect="1"/>
          </p:cNvPicPr>
          <p:nvPr/>
        </p:nvPicPr>
        <p:blipFill rotWithShape="1">
          <a:blip r:embed="rId7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1104413" y="3091618"/>
            <a:ext cx="2045737" cy="2821132"/>
          </a:xfrm>
          <a:prstGeom prst="rect">
            <a:avLst/>
          </a:prstGeom>
        </p:spPr>
      </p:pic>
      <p:sp>
        <p:nvSpPr>
          <p:cNvPr id="339" name="Rettangolo 47"/>
          <p:cNvSpPr/>
          <p:nvPr/>
        </p:nvSpPr>
        <p:spPr>
          <a:xfrm>
            <a:off x="1536697" y="3490016"/>
            <a:ext cx="1181613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it-IT" sz="2800" b="1" dirty="0" err="1">
                <a:solidFill>
                  <a:schemeClr val="bg1"/>
                </a:solidFill>
              </a:rPr>
              <a:t>FeSi</a:t>
            </a:r>
            <a:endParaRPr lang="it-IT" sz="2800" b="1" dirty="0">
              <a:solidFill>
                <a:schemeClr val="bg1"/>
              </a:solidFill>
            </a:endParaRPr>
          </a:p>
        </p:txBody>
      </p:sp>
      <p:sp>
        <p:nvSpPr>
          <p:cNvPr id="340" name="Ovale 48"/>
          <p:cNvSpPr/>
          <p:nvPr/>
        </p:nvSpPr>
        <p:spPr>
          <a:xfrm>
            <a:off x="1042086" y="3584962"/>
            <a:ext cx="571940" cy="546485"/>
          </a:xfrm>
          <a:prstGeom prst="ellipse">
            <a:avLst/>
          </a:prstGeom>
          <a:noFill/>
          <a:ln w="57150"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989064" y="3382808"/>
            <a:ext cx="3702733" cy="2078580"/>
          </a:xfrm>
          <a:prstGeom prst="rect">
            <a:avLst/>
          </a:prstGeom>
        </p:spPr>
      </p:pic>
      <p:sp>
        <p:nvSpPr>
          <p:cNvPr id="341" name="TextBox 340"/>
          <p:cNvSpPr txBox="1"/>
          <p:nvPr/>
        </p:nvSpPr>
        <p:spPr>
          <a:xfrm>
            <a:off x="8800369" y="3706053"/>
            <a:ext cx="2800023" cy="155811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en-US" sz="1905" dirty="0">
                <a:latin typeface="Avenir Book" charset="0"/>
                <a:ea typeface="Avenir Book" charset="0"/>
                <a:cs typeface="Avenir Book" charset="0"/>
              </a:rPr>
              <a:t>Parallel component of the scattering vector Q.</a:t>
            </a:r>
          </a:p>
          <a:p>
            <a:pPr algn="just"/>
            <a:endParaRPr lang="en-US" sz="1905" dirty="0">
              <a:latin typeface="Avenir Book" charset="0"/>
              <a:ea typeface="Avenir Book" charset="0"/>
              <a:cs typeface="Avenir Book" charset="0"/>
            </a:endParaRPr>
          </a:p>
          <a:p>
            <a:pPr algn="just"/>
            <a:r>
              <a:rPr lang="en-US" sz="1905" dirty="0">
                <a:latin typeface="Avenir Book" charset="0"/>
                <a:ea typeface="Avenir Book" charset="0"/>
                <a:cs typeface="Avenir Book" charset="0"/>
              </a:rPr>
              <a:t>Investigation of in-plane structures.</a:t>
            </a:r>
          </a:p>
        </p:txBody>
      </p:sp>
    </p:spTree>
    <p:extLst>
      <p:ext uri="{BB962C8B-B14F-4D97-AF65-F5344CB8AC3E}">
        <p14:creationId xmlns:p14="http://schemas.microsoft.com/office/powerpoint/2010/main" val="495760674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3" name="Picture 3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957873" y="2586496"/>
            <a:ext cx="4234127" cy="3311970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48258" y="1187444"/>
            <a:ext cx="5686623" cy="4680228"/>
          </a:xfrm>
          <a:prstGeom prst="rect">
            <a:avLst/>
          </a:prstGeom>
        </p:spPr>
      </p:pic>
      <p:sp>
        <p:nvSpPr>
          <p:cNvPr id="76" name="Rectangle 83"/>
          <p:cNvSpPr>
            <a:spLocks noChangeArrowheads="1"/>
          </p:cNvSpPr>
          <p:nvPr/>
        </p:nvSpPr>
        <p:spPr bwMode="auto">
          <a:xfrm>
            <a:off x="0" y="10820"/>
            <a:ext cx="4004733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u="sng" dirty="0">
                <a:latin typeface="Avenir Book"/>
                <a:cs typeface="Avenir Book"/>
              </a:rPr>
              <a:t>Results Fe/Si</a:t>
            </a:r>
          </a:p>
        </p:txBody>
      </p:sp>
      <p:cxnSp>
        <p:nvCxnSpPr>
          <p:cNvPr id="100" name="Connettore 2 30"/>
          <p:cNvCxnSpPr/>
          <p:nvPr/>
        </p:nvCxnSpPr>
        <p:spPr>
          <a:xfrm flipV="1">
            <a:off x="743424" y="2935872"/>
            <a:ext cx="2571347" cy="8410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2" name="Rectangle 101"/>
          <p:cNvSpPr/>
          <p:nvPr/>
        </p:nvSpPr>
        <p:spPr>
          <a:xfrm>
            <a:off x="3427855" y="1283911"/>
            <a:ext cx="129001" cy="4301021"/>
          </a:xfrm>
          <a:prstGeom prst="rect">
            <a:avLst/>
          </a:prstGeom>
          <a:noFill/>
          <a:ln w="2540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>
              <a:solidFill>
                <a:srgbClr val="FF0000"/>
              </a:solidFill>
            </a:endParaRPr>
          </a:p>
        </p:txBody>
      </p:sp>
      <p:sp>
        <p:nvSpPr>
          <p:cNvPr id="103" name="TextBox 102"/>
          <p:cNvSpPr txBox="1"/>
          <p:nvPr/>
        </p:nvSpPr>
        <p:spPr>
          <a:xfrm>
            <a:off x="2631628" y="1007440"/>
            <a:ext cx="1789272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latin typeface="Avenir Book"/>
                <a:cs typeface="Avenir Book"/>
              </a:rPr>
              <a:t>Specular Reflectivity</a:t>
            </a:r>
          </a:p>
        </p:txBody>
      </p:sp>
      <p:cxnSp>
        <p:nvCxnSpPr>
          <p:cNvPr id="104" name="Connettore 2 30"/>
          <p:cNvCxnSpPr/>
          <p:nvPr/>
        </p:nvCxnSpPr>
        <p:spPr>
          <a:xfrm flipV="1">
            <a:off x="914443" y="4829897"/>
            <a:ext cx="2485809" cy="9509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5" name="TextBox 104"/>
          <p:cNvSpPr txBox="1"/>
          <p:nvPr/>
        </p:nvSpPr>
        <p:spPr>
          <a:xfrm>
            <a:off x="604" y="2561971"/>
            <a:ext cx="1596912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latin typeface="Avenir Book"/>
                <a:cs typeface="Avenir Book"/>
              </a:rPr>
              <a:t>Supermirror edge</a:t>
            </a:r>
          </a:p>
          <a:p>
            <a:r>
              <a:rPr lang="en-US" sz="1400" dirty="0">
                <a:latin typeface="Avenir Book"/>
                <a:cs typeface="Avenir Book"/>
              </a:rPr>
              <a:t>(m=3.8)</a:t>
            </a:r>
          </a:p>
        </p:txBody>
      </p:sp>
      <p:sp>
        <p:nvSpPr>
          <p:cNvPr id="106" name="TextBox 105"/>
          <p:cNvSpPr txBox="1"/>
          <p:nvPr/>
        </p:nvSpPr>
        <p:spPr>
          <a:xfrm>
            <a:off x="163787" y="4653926"/>
            <a:ext cx="793807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latin typeface="Avenir Book"/>
                <a:cs typeface="Avenir Book"/>
              </a:rPr>
              <a:t>Si edge</a:t>
            </a:r>
          </a:p>
        </p:txBody>
      </p:sp>
      <p:sp>
        <p:nvSpPr>
          <p:cNvPr id="7" name="Freeform 6"/>
          <p:cNvSpPr/>
          <p:nvPr/>
        </p:nvSpPr>
        <p:spPr>
          <a:xfrm>
            <a:off x="2142737" y="2836977"/>
            <a:ext cx="2599262" cy="2148980"/>
          </a:xfrm>
          <a:custGeom>
            <a:avLst/>
            <a:gdLst>
              <a:gd name="connsiteX0" fmla="*/ 1606164 w 3148717"/>
              <a:gd name="connsiteY0" fmla="*/ 0 h 2377440"/>
              <a:gd name="connsiteX1" fmla="*/ 3148717 w 3148717"/>
              <a:gd name="connsiteY1" fmla="*/ 1224501 h 2377440"/>
              <a:gd name="connsiteX2" fmla="*/ 1606164 w 3148717"/>
              <a:gd name="connsiteY2" fmla="*/ 2377440 h 2377440"/>
              <a:gd name="connsiteX3" fmla="*/ 0 w 3148717"/>
              <a:gd name="connsiteY3" fmla="*/ 1184745 h 2377440"/>
              <a:gd name="connsiteX4" fmla="*/ 1606164 w 3148717"/>
              <a:gd name="connsiteY4" fmla="*/ 0 h 237744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148717" h="2377440">
                <a:moveTo>
                  <a:pt x="1606164" y="0"/>
                </a:moveTo>
                <a:lnTo>
                  <a:pt x="3148717" y="1224501"/>
                </a:lnTo>
                <a:lnTo>
                  <a:pt x="1606164" y="2377440"/>
                </a:lnTo>
                <a:lnTo>
                  <a:pt x="0" y="1184745"/>
                </a:lnTo>
                <a:lnTo>
                  <a:pt x="1606164" y="0"/>
                </a:lnTo>
                <a:close/>
              </a:path>
            </a:pathLst>
          </a:custGeom>
          <a:noFill/>
          <a:ln w="25400">
            <a:solidFill>
              <a:schemeClr val="accent3">
                <a:lumMod val="60000"/>
                <a:lumOff val="40000"/>
              </a:schemeClr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08" name="Connettore 2 30"/>
          <p:cNvCxnSpPr/>
          <p:nvPr/>
        </p:nvCxnSpPr>
        <p:spPr>
          <a:xfrm flipH="1">
            <a:off x="4160462" y="2575654"/>
            <a:ext cx="1998175" cy="974466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9" name="TextBox 108"/>
          <p:cNvSpPr txBox="1"/>
          <p:nvPr/>
        </p:nvSpPr>
        <p:spPr>
          <a:xfrm>
            <a:off x="6043294" y="2313757"/>
            <a:ext cx="2097049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latin typeface="Avenir Book"/>
                <a:cs typeface="Avenir Book"/>
              </a:rPr>
              <a:t>Correlated roughness </a:t>
            </a:r>
          </a:p>
          <a:p>
            <a:r>
              <a:rPr lang="en-US" sz="1400" dirty="0">
                <a:latin typeface="Avenir Book"/>
                <a:cs typeface="Avenir Book"/>
              </a:rPr>
              <a:t>domains from the layers</a:t>
            </a:r>
          </a:p>
        </p:txBody>
      </p:sp>
      <p:cxnSp>
        <p:nvCxnSpPr>
          <p:cNvPr id="112" name="Connettore 2 30"/>
          <p:cNvCxnSpPr/>
          <p:nvPr/>
        </p:nvCxnSpPr>
        <p:spPr>
          <a:xfrm flipH="1">
            <a:off x="3927087" y="4667689"/>
            <a:ext cx="2338336" cy="33883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3" name="TextBox 112"/>
          <p:cNvSpPr txBox="1"/>
          <p:nvPr/>
        </p:nvSpPr>
        <p:spPr>
          <a:xfrm>
            <a:off x="6185651" y="4476352"/>
            <a:ext cx="1882247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latin typeface="Avenir Book"/>
                <a:cs typeface="Avenir Book"/>
              </a:rPr>
              <a:t>Spin-flip scattering </a:t>
            </a:r>
          </a:p>
          <a:p>
            <a:r>
              <a:rPr lang="en-US" sz="1400" dirty="0">
                <a:latin typeface="Avenir Book"/>
                <a:cs typeface="Avenir Book"/>
              </a:rPr>
              <a:t>signal from the layers</a:t>
            </a:r>
          </a:p>
        </p:txBody>
      </p:sp>
      <p:sp>
        <p:nvSpPr>
          <p:cNvPr id="114" name="TextBox 113"/>
          <p:cNvSpPr txBox="1"/>
          <p:nvPr/>
        </p:nvSpPr>
        <p:spPr>
          <a:xfrm rot="19274210">
            <a:off x="3623038" y="4246496"/>
            <a:ext cx="188224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chemeClr val="bg1"/>
                </a:solidFill>
                <a:latin typeface="Avenir Book"/>
                <a:cs typeface="Avenir Book"/>
              </a:rPr>
              <a:t>Sample Horizon </a:t>
            </a:r>
          </a:p>
        </p:txBody>
      </p:sp>
      <p:cxnSp>
        <p:nvCxnSpPr>
          <p:cNvPr id="115" name="Connettore 2 30"/>
          <p:cNvCxnSpPr/>
          <p:nvPr/>
        </p:nvCxnSpPr>
        <p:spPr>
          <a:xfrm flipH="1" flipV="1">
            <a:off x="4940433" y="4846248"/>
            <a:ext cx="1293091" cy="563312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6" name="TextBox 115"/>
          <p:cNvSpPr txBox="1"/>
          <p:nvPr/>
        </p:nvSpPr>
        <p:spPr>
          <a:xfrm>
            <a:off x="6185651" y="5263683"/>
            <a:ext cx="1794081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latin typeface="Avenir Book"/>
                <a:cs typeface="Avenir Book"/>
              </a:rPr>
              <a:t>Transmitted beam </a:t>
            </a:r>
          </a:p>
          <a:p>
            <a:r>
              <a:rPr lang="en-US" sz="1400" dirty="0">
                <a:latin typeface="Avenir Book"/>
                <a:cs typeface="Avenir Book"/>
              </a:rPr>
              <a:t>through the sample</a:t>
            </a:r>
          </a:p>
        </p:txBody>
      </p:sp>
      <p:cxnSp>
        <p:nvCxnSpPr>
          <p:cNvPr id="117" name="Connettore 2 30"/>
          <p:cNvCxnSpPr/>
          <p:nvPr/>
        </p:nvCxnSpPr>
        <p:spPr>
          <a:xfrm flipH="1">
            <a:off x="5217869" y="3935191"/>
            <a:ext cx="1015655" cy="33672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8" name="TextBox 117"/>
          <p:cNvSpPr txBox="1"/>
          <p:nvPr/>
        </p:nvSpPr>
        <p:spPr>
          <a:xfrm>
            <a:off x="6229762" y="3695580"/>
            <a:ext cx="1969898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latin typeface="Avenir Book"/>
                <a:cs typeface="Avenir Book"/>
              </a:rPr>
              <a:t>No Transmitted beam,</a:t>
            </a:r>
          </a:p>
          <a:p>
            <a:r>
              <a:rPr lang="en-US" sz="1400" dirty="0">
                <a:latin typeface="Avenir Book"/>
                <a:cs typeface="Avenir Book"/>
              </a:rPr>
              <a:t>total reflection </a:t>
            </a:r>
          </a:p>
        </p:txBody>
      </p:sp>
      <p:grpSp>
        <p:nvGrpSpPr>
          <p:cNvPr id="28" name="Group 27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29" name="Rectangle 28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30" name="Picture 29" descr="Screen Shot 2014-10-14 at 09.12.54.png"/>
            <p:cNvPicPr>
              <a:picLocks noChangeAspect="1"/>
            </p:cNvPicPr>
            <p:nvPr/>
          </p:nvPicPr>
          <p:blipFill rotWithShape="1">
            <a:blip r:embed="rId5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31" name="Picture 30" descr="brightnessGreenXLarge.png"/>
            <p:cNvPicPr>
              <a:picLocks noChangeAspect="1"/>
            </p:cNvPicPr>
            <p:nvPr/>
          </p:nvPicPr>
          <p:blipFill>
            <a:blip r:embed="rId6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10203400" y="6441561"/>
              <a:ext cx="1892904" cy="416439"/>
            </a:xfrm>
            <a:prstGeom prst="rect">
              <a:avLst/>
            </a:prstGeom>
          </p:spPr>
        </p:pic>
        <p:pic>
          <p:nvPicPr>
            <p:cNvPr id="32" name="Picture 31" descr="Screen Shot 2014-10-14 at 09.12.54.png"/>
            <p:cNvPicPr>
              <a:picLocks noChangeAspect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41" name="TextBox 40"/>
          <p:cNvSpPr txBox="1"/>
          <p:nvPr/>
        </p:nvSpPr>
        <p:spPr>
          <a:xfrm>
            <a:off x="930777" y="634163"/>
            <a:ext cx="5144422" cy="338554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US" sz="1600" dirty="0">
                <a:latin typeface="Avenir Book"/>
                <a:cs typeface="Avenir Book"/>
              </a:rPr>
              <a:t>Off-specular scattering from Fe/Si neutron supermirror</a:t>
            </a:r>
          </a:p>
        </p:txBody>
      </p:sp>
      <p:sp>
        <p:nvSpPr>
          <p:cNvPr id="35" name="Rectangle 34"/>
          <p:cNvSpPr/>
          <p:nvPr/>
        </p:nvSpPr>
        <p:spPr>
          <a:xfrm>
            <a:off x="3142335" y="4443474"/>
            <a:ext cx="703310" cy="323950"/>
          </a:xfrm>
          <a:prstGeom prst="rect">
            <a:avLst/>
          </a:prstGeom>
          <a:noFill/>
          <a:ln w="25400">
            <a:solidFill>
              <a:schemeClr val="accent3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>
              <a:solidFill>
                <a:srgbClr val="FF0000"/>
              </a:solidFill>
            </a:endParaRPr>
          </a:p>
        </p:txBody>
      </p:sp>
      <p:sp>
        <p:nvSpPr>
          <p:cNvPr id="34" name="TextBox 33"/>
          <p:cNvSpPr txBox="1"/>
          <p:nvPr/>
        </p:nvSpPr>
        <p:spPr>
          <a:xfrm>
            <a:off x="5900098" y="79614"/>
            <a:ext cx="6217471" cy="92333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r"/>
            <a:r>
              <a:rPr lang="en-US" dirty="0">
                <a:latin typeface="Avenir Book"/>
                <a:cs typeface="Avenir Book"/>
              </a:rPr>
              <a:t>All the features of the samples have been clearly identified</a:t>
            </a:r>
          </a:p>
          <a:p>
            <a:pPr algn="r"/>
            <a:endParaRPr lang="en-US" dirty="0">
              <a:latin typeface="Avenir Book"/>
              <a:cs typeface="Avenir Book"/>
            </a:endParaRPr>
          </a:p>
          <a:p>
            <a:pPr algn="r"/>
            <a:r>
              <a:rPr lang="en-US" dirty="0">
                <a:latin typeface="Avenir Book"/>
                <a:cs typeface="Avenir Book"/>
              </a:rPr>
              <a:t>MB design is ready to do science</a:t>
            </a:r>
          </a:p>
        </p:txBody>
      </p:sp>
    </p:spTree>
    <p:extLst>
      <p:ext uri="{BB962C8B-B14F-4D97-AF65-F5344CB8AC3E}">
        <p14:creationId xmlns:p14="http://schemas.microsoft.com/office/powerpoint/2010/main" val="1282072769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LU_16-9" id="{B85FF046-CA68-6144-9C2A-A7C897584151}" vid="{BF5E367A-6BA9-F94C-8F05-27C305A7EA3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Yu Gothic Light"/>
        <a:font script="Hang" typeface="맑은 고딕"/>
        <a:font script="Hans" typeface="DengXian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Yu Gothic"/>
        <a:font script="Hang" typeface="맑은 고딕"/>
        <a:font script="Hans" typeface="DengXian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Yu Gothic Light"/>
        <a:font script="Hang" typeface="맑은 고딕"/>
        <a:font script="Hans" typeface="DengXian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Yu Gothic"/>
        <a:font script="Hang" typeface="맑은 고딕"/>
        <a:font script="Hans" typeface="DengXian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LU_16-9</Template>
  <TotalTime>6436</TotalTime>
  <Words>1535</Words>
  <Application>Microsoft Macintosh PowerPoint</Application>
  <PresentationFormat>Widescreen</PresentationFormat>
  <Paragraphs>394</Paragraphs>
  <Slides>24</Slides>
  <Notes>2</Notes>
  <HiddenSlides>0</HiddenSlides>
  <MMClips>0</MMClips>
  <ScaleCrop>false</ScaleCrop>
  <HeadingPairs>
    <vt:vector size="6" baseType="variant">
      <vt:variant>
        <vt:lpstr>Fonts Used</vt:lpstr>
      </vt:variant>
      <vt:variant>
        <vt:i4>8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24</vt:i4>
      </vt:variant>
    </vt:vector>
  </HeadingPairs>
  <TitlesOfParts>
    <vt:vector size="33" baseType="lpstr">
      <vt:lpstr>Avenir</vt:lpstr>
      <vt:lpstr>Avenir Book</vt:lpstr>
      <vt:lpstr>Calibri</vt:lpstr>
      <vt:lpstr>Lucida Calligraphy</vt:lpstr>
      <vt:lpstr>Symbol</vt:lpstr>
      <vt:lpstr>Times New Roman</vt:lpstr>
      <vt:lpstr>Wingdings</vt:lpstr>
      <vt:lpstr>Arial</vt:lpstr>
      <vt:lpstr>Office Theme</vt:lpstr>
      <vt:lpstr>The Multi-Blade 10B-based detector</vt:lpstr>
      <vt:lpstr>Overview </vt:lpstr>
      <vt:lpstr>Multi-Blade: scope and requirements</vt:lpstr>
      <vt:lpstr>Multi-Blade: scope and requirements</vt:lpstr>
      <vt:lpstr>Multi-Blade: design</vt:lpstr>
      <vt:lpstr>Multi-Blade: time story</vt:lpstr>
      <vt:lpstr>Characterisation: gamma &amp; fast-neutron</vt:lpstr>
      <vt:lpstr>Characterisation: reflectometry</vt:lpstr>
      <vt:lpstr>Characterisation: count-rate &amp; uniformity</vt:lpstr>
      <vt:lpstr>Characterisation: summary</vt:lpstr>
      <vt:lpstr>Next: MB-300 and MB-IFE</vt:lpstr>
      <vt:lpstr>Summary</vt:lpstr>
      <vt:lpstr>Bibliography</vt:lpstr>
      <vt:lpstr>Happy testing @AMOR, PSI</vt:lpstr>
      <vt:lpstr>Backup slides</vt:lpstr>
      <vt:lpstr>Characterisation: gamma &amp; fast-neutron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15.0029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The Multi-Blade 10B-based detector</dc:title>
  <dc:creator>Francesco Messi</dc:creator>
  <cp:lastModifiedBy>Francesco Messi</cp:lastModifiedBy>
  <cp:revision>72</cp:revision>
  <dcterms:created xsi:type="dcterms:W3CDTF">2018-11-01T15:52:38Z</dcterms:created>
  <dcterms:modified xsi:type="dcterms:W3CDTF">2018-11-13T12:36:16Z</dcterms:modified>
</cp:coreProperties>
</file>