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2"/>
  </p:notes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0" r:id="rId11"/>
  </p:sldIdLst>
  <p:sldSz cx="12801600" cy="9601200" type="A3"/>
  <p:notesSz cx="6858000" cy="9144000"/>
  <p:defaultTextStyle>
    <a:defPPr>
      <a:defRPr lang="en-US"/>
    </a:defPPr>
    <a:lvl1pPr marL="0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0293" autoAdjust="0"/>
  </p:normalViewPr>
  <p:slideViewPr>
    <p:cSldViewPr snapToGrid="0" snapToObjects="1">
      <p:cViewPr varScale="1">
        <p:scale>
          <a:sx n="73" d="100"/>
          <a:sy n="73" d="100"/>
        </p:scale>
        <p:origin x="2488" y="1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E196ED8-1FC7-40F7-B8C5-4DADC600CCC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5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smb://fileserver01.esss.lu.se/Share/Science%20Directorate/Neutron%20Technologies%20division/MCAG/Motion/MCA%20HW%20Standards/MC%20Controller/Terminals/Standard_Terminals_Selection_Levels_v1-1.doc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will use 19” test crates</a:t>
            </a:r>
          </a:p>
          <a:p>
            <a:r>
              <a:rPr lang="en-US" baseline="0" dirty="0"/>
              <a:t>Some with one and some with two 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89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8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47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concept.</a:t>
            </a:r>
          </a:p>
          <a:p>
            <a:r>
              <a:rPr lang="en-US" dirty="0"/>
              <a:t>Divide so that drive cards get power from one supply and control logic</a:t>
            </a:r>
            <a:r>
              <a:rPr lang="en-US" baseline="0" dirty="0"/>
              <a:t> from other supply.</a:t>
            </a:r>
          </a:p>
          <a:p>
            <a:r>
              <a:rPr lang="en-US" baseline="0" dirty="0"/>
              <a:t>This to minimize EMC issues.</a:t>
            </a:r>
          </a:p>
          <a:p>
            <a:endParaRPr lang="en-US" baseline="0" dirty="0"/>
          </a:p>
          <a:p>
            <a:r>
              <a:rPr lang="sv-SE" sz="17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smb://fileserver01.esss.lu.se/Share/Science Directorate/Neutron Technologies division/MCAG/Motion/MCA HW Standards/MC Controller/Terminals/Standard_Terminals_Selection_Levels_v1-1.docx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59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instructions are not covering 100% of everything that needs to be done so therefore one person from MCAG will “supervise/support” each group”</a:t>
            </a:r>
          </a:p>
          <a:p>
            <a:endParaRPr lang="en-US" baseline="0" dirty="0"/>
          </a:p>
          <a:p>
            <a:r>
              <a:rPr lang="en-US" baseline="0" dirty="0"/>
              <a:t>And finally. Don</a:t>
            </a:r>
            <a:r>
              <a:rPr lang="fr-FR" baseline="0" dirty="0"/>
              <a:t>’</a:t>
            </a:r>
            <a:r>
              <a:rPr lang="en-US" baseline="0" dirty="0"/>
              <a:t>t expect miracles.</a:t>
            </a:r>
          </a:p>
          <a:p>
            <a:endParaRPr lang="en-US" baseline="0" dirty="0"/>
          </a:p>
          <a:p>
            <a:r>
              <a:rPr lang="en-US" baseline="0" dirty="0"/>
              <a:t>GOOD LUCK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68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25" y="364909"/>
            <a:ext cx="2318658" cy="12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1280006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11" y="447342"/>
            <a:ext cx="1918672" cy="1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1280006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27" y="364909"/>
            <a:ext cx="1903756" cy="10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1280006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40080" y="2246328"/>
            <a:ext cx="11520936" cy="55686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0936" cy="743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12800592" cy="2006928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pic>
        <p:nvPicPr>
          <p:cNvPr id="38" name="Bildobjekt 5"/>
          <p:cNvPicPr/>
          <p:nvPr/>
        </p:nvPicPr>
        <p:blipFill>
          <a:blip r:embed="rId14"/>
          <a:stretch>
            <a:fillRect/>
          </a:stretch>
        </p:blipFill>
        <p:spPr>
          <a:xfrm>
            <a:off x="10631376" y="447552"/>
            <a:ext cx="1917720" cy="1025640"/>
          </a:xfrm>
          <a:prstGeom prst="rect">
            <a:avLst/>
          </a:prstGeom>
          <a:ln>
            <a:noFill/>
          </a:ln>
        </p:spPr>
      </p:pic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62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45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9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999479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006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80006"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006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006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80006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1280006" rtl="0" eaLnBrk="1" latinLnBrk="0" hangingPunct="1">
        <a:spcBef>
          <a:spcPct val="0"/>
        </a:spcBef>
        <a:buNone/>
        <a:defRPr sz="45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sv-SE" sz="5600" dirty="0"/>
            </a:br>
            <a:r>
              <a:rPr lang="sv-SE" sz="5600" dirty="0"/>
              <a:t>Hands on 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8328992"/>
            <a:ext cx="6400800" cy="844539"/>
          </a:xfrm>
          <a:prstGeom prst="rect">
            <a:avLst/>
          </a:prstGeom>
        </p:spPr>
        <p:txBody>
          <a:bodyPr lIns="127985" tIns="63994" rIns="127985" bIns="63994">
            <a:spAutoFit/>
          </a:bodyPr>
          <a:lstStyle/>
          <a:p>
            <a:pPr algn="ctr" defTabSz="1279852">
              <a:lnSpc>
                <a:spcPct val="120000"/>
              </a:lnSpc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www.europeanspallationsource.se</a:t>
            </a:r>
          </a:p>
          <a:p>
            <a:pPr algn="ctr" defTabSz="1279852"/>
            <a:fld id="{656E358F-28A8-D04A-99E6-206C49444CD4}" type="datetime3">
              <a:rPr lang="sv-SE" sz="2000">
                <a:solidFill>
                  <a:srgbClr val="FFFFFF"/>
                </a:solidFill>
                <a:latin typeface="Calibri"/>
              </a:rPr>
              <a:pPr algn="ctr" defTabSz="1279852"/>
              <a:t>18-11-27</a:t>
            </a:fld>
            <a:endParaRPr lang="en-GB" sz="2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6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Test Crates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4006" y="2391529"/>
            <a:ext cx="6267387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19’’- 6HU –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subcrate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, depth 175mm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Different configurations for 1 or 2 axes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Standardized set of IOs per axis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Mechanics included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For both OS versions (W7/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TwinCAT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and Linux/Open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Source/ECMC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6" name="Picture 5" descr="Beckhoff 19 inch Crate - Dual Axi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393" y="2165806"/>
            <a:ext cx="5567071" cy="3695254"/>
          </a:xfrm>
          <a:prstGeom prst="rect">
            <a:avLst/>
          </a:prstGeom>
        </p:spPr>
      </p:pic>
      <p:pic>
        <p:nvPicPr>
          <p:cNvPr id="7" name="Picture 6" descr="Solectro 19 inch Crate - Dual Axis - Rea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99" y="5825763"/>
            <a:ext cx="5232437" cy="37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Hardware: CX5130 CPU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856184" y="2391529"/>
            <a:ext cx="6048672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Embedded PC with Intel® Atom™ processor, 1.75 GHz, 2 cores (TC3: 40)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Flash memory slot for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CFast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card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Integrated 1-second UPS (1 MB persistent memory on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CFast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card)	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3 network ports (2 RJ45 and 1 dedicated EtherCAT)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4 USB ports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DVI connection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Diagnostic LEDs (for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TwinCAT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only)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Screen Shot 2016-11-14 at 20.5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90" y="3590866"/>
            <a:ext cx="5425504" cy="38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2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EL7037 Drive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56188" y="2391529"/>
            <a:ext cx="6267387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 phase stepper drive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24V, 1.5A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Incremental Encoder (TTL)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 Inputs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Distributed clock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Modes: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Open Loop (step counter)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Closed Loop with encoder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Vector Control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(closed loop with current control)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Supported Control Modes: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Cyclic Synchronous Position 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Cyclic Synchronous Velocity </a:t>
            </a:r>
          </a:p>
          <a:p>
            <a:pPr lvl="1">
              <a:spcBef>
                <a:spcPts val="84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Positioning Interface</a:t>
            </a: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Screen Shot 2016-11-11 at 12.1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6" y="2481943"/>
            <a:ext cx="5272044" cy="44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1-13 at 20.3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2" y="2986000"/>
            <a:ext cx="5988248" cy="5771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EL5101 Incremental Encoder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56188" y="2391529"/>
            <a:ext cx="5763331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Differential Incremental Encoder Interface (A, A/, B, B/, C, C/)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 Input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Distributed clock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Encoder supply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Latch, Gate functionalities (can be used as inputs)</a:t>
            </a:r>
          </a:p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6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EL1018, EL2808 Digital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43151" y="2391529"/>
            <a:ext cx="6267387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EL1018: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8 inputs 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24V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10 micro seconds filter</a:t>
            </a:r>
          </a:p>
        </p:txBody>
      </p:sp>
      <p:pic>
        <p:nvPicPr>
          <p:cNvPr id="7" name="Picture 6" descr="Screen Shot 2016-11-11 at 12.3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28" y="4800604"/>
            <a:ext cx="3580839" cy="4346931"/>
          </a:xfrm>
          <a:prstGeom prst="rect">
            <a:avLst/>
          </a:prstGeom>
        </p:spPr>
      </p:pic>
      <p:pic>
        <p:nvPicPr>
          <p:cNvPr id="6" name="Picture 5" descr="Screen Shot 2016-11-11 at 12.3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01" y="4901413"/>
            <a:ext cx="4334882" cy="4143514"/>
          </a:xfrm>
          <a:prstGeom prst="rect">
            <a:avLst/>
          </a:prstGeom>
        </p:spPr>
      </p:pic>
      <p:sp>
        <p:nvSpPr>
          <p:cNvPr id="9" name="Subtitle 3"/>
          <p:cNvSpPr txBox="1">
            <a:spLocks/>
          </p:cNvSpPr>
          <p:nvPr/>
        </p:nvSpPr>
        <p:spPr>
          <a:xfrm>
            <a:off x="6988578" y="2391529"/>
            <a:ext cx="6267387" cy="6975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83" indent="0"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EL2808: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8 outputs </a:t>
            </a: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24V, 0.5A</a:t>
            </a:r>
          </a:p>
        </p:txBody>
      </p:sp>
    </p:spTree>
    <p:extLst>
      <p:ext uri="{BB962C8B-B14F-4D97-AF65-F5344CB8AC3E}">
        <p14:creationId xmlns:p14="http://schemas.microsoft.com/office/powerpoint/2010/main" val="182818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Screen Shot 2016-11-15 at 09.4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4" y="3086813"/>
            <a:ext cx="9274630" cy="5076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1051" y="2986000"/>
            <a:ext cx="7661651" cy="5141371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 defTabSz="127985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22702" y="2986000"/>
            <a:ext cx="1802864" cy="5141371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 defTabSz="127985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3D5D6A-2579-CF45-9B8D-E760E3A5BC02}"/>
              </a:ext>
            </a:extLst>
          </p:cNvPr>
          <p:cNvSpPr/>
          <p:nvPr/>
        </p:nvSpPr>
        <p:spPr>
          <a:xfrm>
            <a:off x="640080" y="8297681"/>
            <a:ext cx="1166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Note: We have a standard document describing standard hardware setups (with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9258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19916" indent="-719916">
              <a:buFont typeface="+mj-lt"/>
              <a:buAutoNum type="arabicPeriod"/>
            </a:pPr>
            <a:r>
              <a:rPr lang="en-US" dirty="0"/>
              <a:t>Get familiar with hardware</a:t>
            </a:r>
          </a:p>
          <a:p>
            <a:pPr marL="719916" indent="-719916">
              <a:buFont typeface="+mj-lt"/>
              <a:buAutoNum type="arabicPeriod"/>
            </a:pPr>
            <a:r>
              <a:rPr lang="en-US" dirty="0"/>
              <a:t>Clone </a:t>
            </a:r>
            <a:r>
              <a:rPr lang="en-US" dirty="0" err="1"/>
              <a:t>ecmctraining</a:t>
            </a:r>
            <a:r>
              <a:rPr lang="en-US" dirty="0"/>
              <a:t> repository</a:t>
            </a:r>
          </a:p>
          <a:p>
            <a:pPr marL="719916" indent="-719916">
              <a:buFont typeface="+mj-lt"/>
              <a:buAutoNum type="arabicPeriod"/>
            </a:pPr>
            <a:r>
              <a:rPr lang="en-US" dirty="0"/>
              <a:t>Follow instructions in </a:t>
            </a:r>
            <a:r>
              <a:rPr lang="en-US" dirty="0" err="1"/>
              <a:t>ecmctraining</a:t>
            </a:r>
            <a:r>
              <a:rPr lang="en-US"/>
              <a:t>/doc</a:t>
            </a:r>
            <a:r>
              <a:rPr lang="en-US" dirty="0"/>
              <a:t>/hands_on_session_1</a:t>
            </a:r>
          </a:p>
          <a:p>
            <a:pPr marL="719916" indent="-719916">
              <a:buFont typeface="+mj-lt"/>
              <a:buAutoNum type="arabicPeriod"/>
            </a:pPr>
            <a:r>
              <a:rPr lang="en-US" dirty="0"/>
              <a:t>Commission one axis in closed loop</a:t>
            </a:r>
          </a:p>
          <a:p>
            <a:pPr marL="719916" indent="-719916">
              <a:buFont typeface="+mj-lt"/>
              <a:buAutoNum type="arabicPeriod"/>
            </a:pPr>
            <a:r>
              <a:rPr lang="en-US" dirty="0"/>
              <a:t>Commission one axis in open loop</a:t>
            </a:r>
          </a:p>
          <a:p>
            <a:pPr marL="719916" indent="-719916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detailed information in hands_on_session_1!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GOOD LUCK!</a:t>
            </a:r>
          </a:p>
          <a:p>
            <a:pPr marL="719916" indent="-719916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26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Acknowledgments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562968" y="2369304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Igh open source EtherCAT master (www.etherlab.org)</a:t>
            </a: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EPICS community (base, motor, </a:t>
            </a:r>
            <a:r>
              <a:rPr lang="en-US" sz="3400" dirty="0" err="1">
                <a:solidFill>
                  <a:srgbClr val="000000"/>
                </a:solidFill>
                <a:latin typeface="Calibri"/>
              </a:rPr>
              <a:t>asyn</a:t>
            </a:r>
            <a:r>
              <a:rPr lang="en-US" sz="3400" dirty="0">
                <a:solidFill>
                  <a:srgbClr val="000000"/>
                </a:solidFill>
                <a:latin typeface="Calibri"/>
              </a:rPr>
              <a:t>, stream device)</a:t>
            </a: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ExprTK C++ Mathematical Expression Library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	(www.partow.net/programming/</a:t>
            </a:r>
            <a:r>
              <a:rPr lang="en-US" sz="3400" dirty="0" err="1">
                <a:solidFill>
                  <a:srgbClr val="000000"/>
                </a:solidFill>
                <a:latin typeface="Calibri"/>
              </a:rPr>
              <a:t>exprtk</a:t>
            </a:r>
            <a:r>
              <a:rPr lang="en-US" sz="34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Questions?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6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B29E1C79-2628-4709-ABB5-37D928D11740}" type="slidenum">
              <a:rPr lang="en-US" sz="1700">
                <a:solidFill>
                  <a:srgbClr val="8B8B8B"/>
                </a:solidFill>
                <a:latin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105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B92AB-78BC-4C78-8451-6C93EA327D00}" vid="{09D1907C-5BBC-45D0-9EBC-8615AFB12B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29891</TotalTime>
  <Words>445</Words>
  <Application>Microsoft Macintosh PowerPoint</Application>
  <PresentationFormat>A3 Paper (297x420 mm)</PresentationFormat>
  <Paragraphs>101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DejaVu Sans</vt:lpstr>
      <vt:lpstr>Lucida Grande</vt:lpstr>
      <vt:lpstr>StarSymbol</vt:lpstr>
      <vt:lpstr>Times New Roman</vt:lpstr>
      <vt:lpstr>Office Theme</vt:lpstr>
      <vt:lpstr>Chess Core Powerpoint</vt:lpstr>
      <vt:lpstr> Hands on Session</vt:lpstr>
      <vt:lpstr>Hardware: Test Crates</vt:lpstr>
      <vt:lpstr>Hardware: CX5130 CPU </vt:lpstr>
      <vt:lpstr>Hardware: EL7037 Drive Card</vt:lpstr>
      <vt:lpstr>Hardware: EL5101 Incremental Encoder</vt:lpstr>
      <vt:lpstr>Hardware: EL1018, EL2808 Digital Inputs</vt:lpstr>
      <vt:lpstr>Power Concept</vt:lpstr>
      <vt:lpstr>Tasks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Anders Sandström</cp:lastModifiedBy>
  <cp:revision>644</cp:revision>
  <cp:lastPrinted>2016-09-16T10:26:49Z</cp:lastPrinted>
  <dcterms:modified xsi:type="dcterms:W3CDTF">2018-11-27T10:12:36Z</dcterms:modified>
</cp:coreProperties>
</file>