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9" r:id="rId3"/>
  </p:sldMasterIdLst>
  <p:notesMasterIdLst>
    <p:notesMasterId r:id="rId48"/>
  </p:notesMasterIdLst>
  <p:sldIdLst>
    <p:sldId id="256" r:id="rId4"/>
    <p:sldId id="257" r:id="rId5"/>
    <p:sldId id="741" r:id="rId6"/>
    <p:sldId id="311" r:id="rId7"/>
    <p:sldId id="312" r:id="rId8"/>
    <p:sldId id="314" r:id="rId9"/>
    <p:sldId id="315" r:id="rId10"/>
    <p:sldId id="276" r:id="rId11"/>
    <p:sldId id="313" r:id="rId12"/>
    <p:sldId id="343" r:id="rId13"/>
    <p:sldId id="316" r:id="rId14"/>
    <p:sldId id="330" r:id="rId15"/>
    <p:sldId id="260" r:id="rId16"/>
    <p:sldId id="261" r:id="rId17"/>
    <p:sldId id="262" r:id="rId18"/>
    <p:sldId id="263" r:id="rId19"/>
    <p:sldId id="283" r:id="rId20"/>
    <p:sldId id="284" r:id="rId21"/>
    <p:sldId id="285" r:id="rId22"/>
    <p:sldId id="301" r:id="rId23"/>
    <p:sldId id="324" r:id="rId24"/>
    <p:sldId id="282" r:id="rId25"/>
    <p:sldId id="292" r:id="rId26"/>
    <p:sldId id="327" r:id="rId27"/>
    <p:sldId id="328" r:id="rId28"/>
    <p:sldId id="326" r:id="rId29"/>
    <p:sldId id="287" r:id="rId30"/>
    <p:sldId id="289" r:id="rId31"/>
    <p:sldId id="743" r:id="rId32"/>
    <p:sldId id="744" r:id="rId33"/>
    <p:sldId id="290" r:id="rId34"/>
    <p:sldId id="329" r:id="rId35"/>
    <p:sldId id="296" r:id="rId36"/>
    <p:sldId id="293" r:id="rId37"/>
    <p:sldId id="295" r:id="rId38"/>
    <p:sldId id="297" r:id="rId39"/>
    <p:sldId id="298" r:id="rId40"/>
    <p:sldId id="320" r:id="rId41"/>
    <p:sldId id="319" r:id="rId42"/>
    <p:sldId id="322" r:id="rId43"/>
    <p:sldId id="323" r:id="rId44"/>
    <p:sldId id="302" r:id="rId45"/>
    <p:sldId id="291" r:id="rId46"/>
    <p:sldId id="280" r:id="rId47"/>
  </p:sldIdLst>
  <p:sldSz cx="12801600" cy="9601200" type="A3"/>
  <p:notesSz cx="6858000" cy="9144000"/>
  <p:defaultTextStyle>
    <a:defPPr>
      <a:defRPr lang="en-US"/>
    </a:defPPr>
    <a:lvl1pPr marL="0" algn="l" defTabSz="64000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03" algn="l" defTabSz="64000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006" algn="l" defTabSz="64000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009" algn="l" defTabSz="64000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013" algn="l" defTabSz="64000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016" algn="l" defTabSz="64000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019" algn="l" defTabSz="64000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022" algn="l" defTabSz="64000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025" algn="l" defTabSz="64000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clrMru>
    <a:srgbClr val="00D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8"/>
    <p:restoredTop sz="80325" autoAdjust="0"/>
  </p:normalViewPr>
  <p:slideViewPr>
    <p:cSldViewPr snapToGrid="0" snapToObjects="1">
      <p:cViewPr varScale="1">
        <p:scale>
          <a:sx n="130" d="100"/>
          <a:sy n="130" d="100"/>
        </p:scale>
        <p:origin x="4672" y="200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E196ED8-1FC7-40F7-B8C5-4DADC600CCC5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1571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000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03" algn="l" defTabSz="64000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006" algn="l" defTabSz="64000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009" algn="l" defTabSz="64000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013" algn="l" defTabSz="64000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016" algn="l" defTabSz="64000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019" algn="l" defTabSz="64000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022" algn="l" defTabSz="64000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025" algn="l" defTabSz="64000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E196ED8-1FC7-40F7-B8C5-4DADC600CCC5}" type="slidenum">
              <a:rPr lang="en-US" sz="1400" smtClean="0">
                <a:latin typeface="Times New Roman"/>
              </a:r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3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</a:t>
            </a:r>
            <a:r>
              <a:rPr lang="en-US" baseline="0" dirty="0"/>
              <a:t> shows an overview of our current system architecture.</a:t>
            </a:r>
          </a:p>
          <a:p>
            <a:r>
              <a:rPr lang="en-US" baseline="0" dirty="0"/>
              <a:t>The Motion Control algorithms then links to the open source EtherCAT master from </a:t>
            </a:r>
            <a:r>
              <a:rPr lang="en-US" baseline="0" dirty="0" err="1"/>
              <a:t>Etherlab</a:t>
            </a:r>
            <a:r>
              <a:rPr lang="en-US" baseline="0" dirty="0"/>
              <a:t>. </a:t>
            </a:r>
          </a:p>
          <a:p>
            <a:r>
              <a:rPr lang="en-US" baseline="0" dirty="0"/>
              <a:t>The EtherCAT master is used for configuring the </a:t>
            </a:r>
            <a:r>
              <a:rPr lang="en-US" baseline="0" dirty="0" err="1"/>
              <a:t>ethercat</a:t>
            </a:r>
            <a:r>
              <a:rPr lang="en-US" baseline="0" dirty="0"/>
              <a:t> bus and sending/</a:t>
            </a:r>
            <a:r>
              <a:rPr lang="en-US" baseline="0" dirty="0" err="1"/>
              <a:t>reciving</a:t>
            </a:r>
            <a:r>
              <a:rPr lang="en-US" baseline="0" dirty="0"/>
              <a:t> data from EtherCAT slaves. Typical slaves could be drives (stepper BLCD, pulse direction, analog or digital data)</a:t>
            </a:r>
          </a:p>
          <a:p>
            <a:r>
              <a:rPr lang="en-US" baseline="0" dirty="0"/>
              <a:t>All </a:t>
            </a:r>
            <a:r>
              <a:rPr lang="en-US" baseline="0" dirty="0" err="1"/>
              <a:t>softwares</a:t>
            </a:r>
            <a:r>
              <a:rPr lang="en-US" baseline="0" dirty="0"/>
              <a:t> in the controller is open source EPCIS, drivers</a:t>
            </a:r>
            <a:r>
              <a:rPr lang="en-US" baseline="0"/>
              <a:t>, ECMC </a:t>
            </a:r>
            <a:r>
              <a:rPr lang="en-US" baseline="0" dirty="0"/>
              <a:t>and </a:t>
            </a:r>
            <a:r>
              <a:rPr lang="en-US" baseline="0" dirty="0" err="1"/>
              <a:t>etherlab</a:t>
            </a:r>
            <a:r>
              <a:rPr lang="en-US" baseline="0" dirty="0"/>
              <a:t>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E196ED8-1FC7-40F7-B8C5-4DADC600CCC5}" type="slidenum">
              <a:rPr lang="en-US" sz="1400" smtClean="0">
                <a:latin typeface="Times New Roman"/>
              </a:r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5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shows some</a:t>
            </a:r>
            <a:r>
              <a:rPr lang="en-US" baseline="0" dirty="0"/>
              <a:t> details about the threads running in </a:t>
            </a:r>
            <a:r>
              <a:rPr lang="en-US" dirty="0"/>
              <a:t>controller used for executing Motion Control algorithms.</a:t>
            </a:r>
          </a:p>
          <a:p>
            <a:r>
              <a:rPr lang="en-US" dirty="0"/>
              <a:t>First,</a:t>
            </a:r>
            <a:r>
              <a:rPr lang="en-US" baseline="0" dirty="0"/>
              <a:t> on top, you can se the communication thread running a command parser, handling the communication with EPICS (over TCP/IP).</a:t>
            </a:r>
          </a:p>
          <a:p>
            <a:r>
              <a:rPr lang="en-US" baseline="0" dirty="0"/>
              <a:t>Then the Motion thread, the real time thread executing motion control algorithms receives commands from the command parser.</a:t>
            </a:r>
          </a:p>
          <a:p>
            <a:r>
              <a:rPr lang="en-US" baseline="0" dirty="0"/>
              <a:t>The Motion thread also receives data from the EtherCAT terminals by reading and writing to the process image of the EtherCAT master.</a:t>
            </a:r>
          </a:p>
          <a:p>
            <a:endParaRPr lang="en-US" baseline="0" dirty="0"/>
          </a:p>
          <a:p>
            <a:r>
              <a:rPr lang="en-US" baseline="0" dirty="0"/>
              <a:t>CentOS7, </a:t>
            </a:r>
            <a:r>
              <a:rPr lang="en-US" baseline="0" dirty="0" err="1"/>
              <a:t>linux</a:t>
            </a:r>
            <a:r>
              <a:rPr lang="en-US" baseline="0" dirty="0"/>
              <a:t> kernel 3.1</a:t>
            </a:r>
          </a:p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E196ED8-1FC7-40F7-B8C5-4DADC600CCC5}" type="slidenum">
              <a:rPr lang="en-US" sz="1400" smtClean="0">
                <a:latin typeface="Times New Roman"/>
              </a:r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94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Motion thread,</a:t>
            </a:r>
            <a:r>
              <a:rPr lang="en-US" baseline="0" dirty="0"/>
              <a:t> which is the </a:t>
            </a:r>
            <a:r>
              <a:rPr lang="en-US" baseline="0" dirty="0" err="1"/>
              <a:t>realtime</a:t>
            </a:r>
            <a:r>
              <a:rPr lang="en-US" baseline="0" dirty="0"/>
              <a:t> thread executing the motion control algorithms can be configured to control a number of axis. Each axis in turn contains certain objects!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E196ED8-1FC7-40F7-B8C5-4DADC600CCC5}" type="slidenum">
              <a:rPr lang="en-US" sz="1400" smtClean="0">
                <a:latin typeface="Times New Roman"/>
              </a:r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72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I said,</a:t>
            </a:r>
            <a:r>
              <a:rPr lang="en-US" baseline="0" dirty="0"/>
              <a:t> the axis object links and executes certain other objects like Encoder, trajectory, PID-control, monitor and Drive.</a:t>
            </a:r>
          </a:p>
          <a:p>
            <a:r>
              <a:rPr lang="en-US" baseline="0" dirty="0"/>
              <a:t>The encoder typically links to an analog input value from a slave. Could be an encoder, analog input or any input.</a:t>
            </a:r>
          </a:p>
          <a:p>
            <a:r>
              <a:rPr lang="en-US" baseline="0" dirty="0"/>
              <a:t>The Trajectory object generates trajectory </a:t>
            </a:r>
            <a:r>
              <a:rPr lang="en-US" baseline="0" dirty="0" err="1"/>
              <a:t>setpoints</a:t>
            </a:r>
            <a:r>
              <a:rPr lang="en-US" baseline="0" dirty="0"/>
              <a:t> for the motion.</a:t>
            </a:r>
          </a:p>
          <a:p>
            <a:r>
              <a:rPr lang="en-US" baseline="0" dirty="0"/>
              <a:t>The PID- controller controls based on the error between the trajectory generated </a:t>
            </a:r>
            <a:r>
              <a:rPr lang="en-US" baseline="0" dirty="0" err="1"/>
              <a:t>setpoint</a:t>
            </a:r>
            <a:r>
              <a:rPr lang="en-US" baseline="0" dirty="0"/>
              <a:t> and the actual value from the encoder object.</a:t>
            </a:r>
          </a:p>
          <a:p>
            <a:r>
              <a:rPr lang="en-US" baseline="0" dirty="0"/>
              <a:t>The  monitor object monitors the motion and the drive links to an output value of a slave. Could be a stepper module or </a:t>
            </a:r>
            <a:r>
              <a:rPr lang="en-US" baseline="0" dirty="0" err="1"/>
              <a:t>analogoutput</a:t>
            </a:r>
            <a:r>
              <a:rPr lang="en-US" baseline="0" dirty="0"/>
              <a:t>, pulse direction. </a:t>
            </a:r>
          </a:p>
          <a:p>
            <a:r>
              <a:rPr lang="en-US" baseline="0" dirty="0"/>
              <a:t>Different versions of axis object have been implemented: Normal, Virtual, Encoder, Trajectory.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E196ED8-1FC7-40F7-B8C5-4DADC600CCC5}" type="slidenum">
              <a:rPr lang="en-US" sz="1400" smtClean="0">
                <a:latin typeface="Times New Roman"/>
              </a:r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10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I said the trajectory object main</a:t>
            </a:r>
            <a:r>
              <a:rPr lang="en-US" baseline="0" dirty="0"/>
              <a:t> functionality is to generate </a:t>
            </a:r>
            <a:r>
              <a:rPr lang="en-US" baseline="0" dirty="0" err="1"/>
              <a:t>setpoint</a:t>
            </a:r>
            <a:r>
              <a:rPr lang="en-US" baseline="0" dirty="0"/>
              <a:t> trajectories guiding the motion.</a:t>
            </a:r>
          </a:p>
          <a:p>
            <a:r>
              <a:rPr lang="en-US" baseline="0" dirty="0"/>
              <a:t>Both position </a:t>
            </a:r>
            <a:r>
              <a:rPr lang="en-US" baseline="0" dirty="0" err="1"/>
              <a:t>setpoint</a:t>
            </a:r>
            <a:r>
              <a:rPr lang="en-US" baseline="0" dirty="0"/>
              <a:t> and velocity </a:t>
            </a:r>
            <a:r>
              <a:rPr lang="en-US" baseline="0" dirty="0" err="1"/>
              <a:t>setpoints</a:t>
            </a:r>
            <a:r>
              <a:rPr lang="en-US" baseline="0" dirty="0"/>
              <a:t> are calculated. The velocity </a:t>
            </a:r>
            <a:r>
              <a:rPr lang="en-US" baseline="0" dirty="0" err="1"/>
              <a:t>setpoint</a:t>
            </a:r>
            <a:r>
              <a:rPr lang="en-US" baseline="0" dirty="0"/>
              <a:t> is used for FF in order to improve performance.</a:t>
            </a:r>
          </a:p>
          <a:p>
            <a:r>
              <a:rPr lang="en-US" baseline="0" dirty="0"/>
              <a:t>Basically the object implements the different functionalities for Epics motor record support like …..</a:t>
            </a:r>
          </a:p>
          <a:p>
            <a:r>
              <a:rPr lang="en-US" baseline="0" dirty="0"/>
              <a:t>Additionally the trajectory object can handle synchronization functionalities to other axis actual values (encoders or </a:t>
            </a:r>
            <a:r>
              <a:rPr lang="en-US" baseline="0" dirty="0" err="1"/>
              <a:t>setpoints</a:t>
            </a:r>
            <a:r>
              <a:rPr lang="en-US" baseline="0" dirty="0"/>
              <a:t>). </a:t>
            </a:r>
          </a:p>
          <a:p>
            <a:r>
              <a:rPr lang="en-US" baseline="0" dirty="0"/>
              <a:t>The synchronization can be made in an absolute or relative way and with gear ratios. </a:t>
            </a:r>
          </a:p>
          <a:p>
            <a:r>
              <a:rPr lang="en-US" baseline="0" dirty="0"/>
              <a:t>Synchronization can also be made via expressions. Will talk about that later..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E196ED8-1FC7-40F7-B8C5-4DADC600CCC5}" type="slidenum">
              <a:rPr lang="en-US" sz="1400" smtClean="0">
                <a:latin typeface="Times New Roman"/>
              </a:r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24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monitoring object is responsible for supervision of the motion.</a:t>
            </a:r>
          </a:p>
          <a:p>
            <a:r>
              <a:rPr lang="en-US" baseline="0" dirty="0"/>
              <a:t>For instance the position lag can be monitored </a:t>
            </a:r>
            <a:r>
              <a:rPr lang="en-US" baseline="0" dirty="0" err="1"/>
              <a:t>ensureing</a:t>
            </a:r>
            <a:r>
              <a:rPr lang="en-US" baseline="0" dirty="0"/>
              <a:t> that the difference between the trajectory </a:t>
            </a:r>
            <a:r>
              <a:rPr lang="en-US" baseline="0" dirty="0" err="1"/>
              <a:t>setpoint</a:t>
            </a:r>
            <a:r>
              <a:rPr lang="en-US" baseline="0" dirty="0"/>
              <a:t> and actual value is not getting to high due to for instance mechanical </a:t>
            </a:r>
            <a:r>
              <a:rPr lang="en-US" baseline="0" dirty="0" err="1"/>
              <a:t>blocikng</a:t>
            </a:r>
            <a:r>
              <a:rPr lang="en-US" baseline="0" dirty="0"/>
              <a:t>.</a:t>
            </a:r>
          </a:p>
          <a:p>
            <a:r>
              <a:rPr lang="en-US" baseline="0" dirty="0"/>
              <a:t>The object also can </a:t>
            </a:r>
            <a:r>
              <a:rPr lang="en-US" baseline="0" dirty="0" err="1"/>
              <a:t>supervice</a:t>
            </a:r>
            <a:r>
              <a:rPr lang="en-US" baseline="0" dirty="0"/>
              <a:t> that the motion reaches the target position.</a:t>
            </a:r>
          </a:p>
          <a:p>
            <a:r>
              <a:rPr lang="en-US" baseline="0" dirty="0"/>
              <a:t>Supervising limit switches. Non normal situations like both limit switches activated simultaneously will interlock motion.</a:t>
            </a:r>
          </a:p>
          <a:p>
            <a:r>
              <a:rPr lang="en-US" baseline="0" dirty="0"/>
              <a:t>Then the object also supervises that the speed of the motion is not to high.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E196ED8-1FC7-40F7-B8C5-4DADC600CCC5}" type="slidenum">
              <a:rPr lang="en-US" sz="1400" smtClean="0">
                <a:latin typeface="Times New Roman"/>
              </a:r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87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E196ED8-1FC7-40F7-B8C5-4DADC600CCC5}" type="slidenum">
              <a:rPr lang="en-US" sz="1400" smtClean="0">
                <a:latin typeface="Times New Roman"/>
              </a:r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23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853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Later also CCDB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E196ED8-1FC7-40F7-B8C5-4DADC600CCC5}" type="slidenum">
              <a:rPr lang="en-US" sz="1400" smtClean="0">
                <a:latin typeface="Times New Roman"/>
              </a:r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23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Later also CCDB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E196ED8-1FC7-40F7-B8C5-4DADC600CCC5}" type="slidenum">
              <a:rPr lang="en-US" sz="1400" smtClean="0">
                <a:latin typeface="Times New Roman"/>
              </a:r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23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is the outline of my talk. Beginning with a brief introduction of EtherCAT and explaining an overview of the architecture and then more detailed..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E196ED8-1FC7-40F7-B8C5-4DADC600CCC5}" type="slidenum">
              <a:rPr lang="en-US" sz="1400" smtClean="0">
                <a:latin typeface="Times New Roman"/>
              </a:r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117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E196ED8-1FC7-40F7-B8C5-4DADC600CCC5}" type="slidenum">
              <a:rPr lang="en-US" sz="1400" smtClean="0">
                <a:latin typeface="Times New Roman"/>
              </a:r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02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E196ED8-1FC7-40F7-B8C5-4DADC600CCC5}" type="slidenum">
              <a:rPr lang="en-US" sz="1400" smtClean="0">
                <a:latin typeface="Times New Roman"/>
              </a:r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69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E196ED8-1FC7-40F7-B8C5-4DADC600CCC5}" type="slidenum">
              <a:rPr lang="en-US" sz="1400" smtClean="0">
                <a:latin typeface="Times New Roman"/>
              </a:r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402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one domain used.. </a:t>
            </a:r>
          </a:p>
          <a:p>
            <a:endParaRPr lang="en-US" dirty="0"/>
          </a:p>
          <a:p>
            <a:r>
              <a:rPr lang="en-US" dirty="0"/>
              <a:t>Not</a:t>
            </a:r>
            <a:r>
              <a:rPr lang="en-US" baseline="0" dirty="0"/>
              <a:t> all </a:t>
            </a:r>
            <a:r>
              <a:rPr lang="en-US" baseline="0" dirty="0" err="1"/>
              <a:t>pdos</a:t>
            </a:r>
            <a:r>
              <a:rPr lang="en-US" baseline="0" dirty="0"/>
              <a:t> and </a:t>
            </a:r>
            <a:r>
              <a:rPr lang="en-US" baseline="0" dirty="0" err="1"/>
              <a:t>sdos</a:t>
            </a:r>
            <a:r>
              <a:rPr lang="en-US" baseline="0" dirty="0"/>
              <a:t> exposed in </a:t>
            </a:r>
            <a:r>
              <a:rPr lang="en-US" baseline="0" dirty="0" err="1"/>
              <a:t>sii</a:t>
            </a:r>
            <a:r>
              <a:rPr lang="en-US" baseline="0" dirty="0"/>
              <a:t> memory.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E196ED8-1FC7-40F7-B8C5-4DADC600CCC5}" type="slidenum">
              <a:rPr lang="en-US" sz="1400" smtClean="0">
                <a:latin typeface="Times New Roman"/>
              </a:r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902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Safety: needed in motion systems.</a:t>
            </a:r>
          </a:p>
          <a:p>
            <a:r>
              <a:rPr lang="en-US" dirty="0"/>
              <a:t>Need to have correct product code.. And relevant </a:t>
            </a:r>
            <a:r>
              <a:rPr lang="en-US" dirty="0" err="1"/>
              <a:t>pdo</a:t>
            </a:r>
            <a:r>
              <a:rPr lang="en-US" dirty="0"/>
              <a:t> </a:t>
            </a:r>
            <a:r>
              <a:rPr lang="en-US" dirty="0" err="1"/>
              <a:t>addreses</a:t>
            </a:r>
            <a:r>
              <a:rPr lang="en-US" dirty="0"/>
              <a:t>.. Otherwise will not run.</a:t>
            </a:r>
          </a:p>
          <a:p>
            <a:endParaRPr lang="en-US" dirty="0"/>
          </a:p>
          <a:p>
            <a:r>
              <a:rPr lang="en-US" dirty="0"/>
              <a:t>Absolute addressing..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E196ED8-1FC7-40F7-B8C5-4DADC600CCC5}" type="slidenum">
              <a:rPr lang="en-US" sz="1400" smtClean="0">
                <a:latin typeface="Times New Roman"/>
              </a:r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236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Safety: needed in motion systems.</a:t>
            </a:r>
          </a:p>
          <a:p>
            <a:r>
              <a:rPr lang="en-US" dirty="0"/>
              <a:t>Need to have correct product code.. And relevant </a:t>
            </a:r>
            <a:r>
              <a:rPr lang="en-US" dirty="0" err="1"/>
              <a:t>pdo</a:t>
            </a:r>
            <a:r>
              <a:rPr lang="en-US" dirty="0"/>
              <a:t> </a:t>
            </a:r>
            <a:r>
              <a:rPr lang="en-US" dirty="0" err="1"/>
              <a:t>addreses</a:t>
            </a:r>
            <a:r>
              <a:rPr lang="en-US" dirty="0"/>
              <a:t>.. Otherwise will not run.</a:t>
            </a:r>
          </a:p>
          <a:p>
            <a:endParaRPr lang="en-US" dirty="0"/>
          </a:p>
          <a:p>
            <a:r>
              <a:rPr lang="en-US" dirty="0"/>
              <a:t>Absolute addressing..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E196ED8-1FC7-40F7-B8C5-4DADC600CCC5}" type="slidenum">
              <a:rPr lang="en-US" sz="1400" smtClean="0">
                <a:latin typeface="Times New Roman"/>
              </a:r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704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E196ED8-1FC7-40F7-B8C5-4DADC600CCC5}" type="slidenum">
              <a:rPr lang="en-US" sz="1400" smtClean="0">
                <a:latin typeface="Times New Roman"/>
              </a:r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236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E196ED8-1FC7-40F7-B8C5-4DADC600CCC5}" type="slidenum">
              <a:rPr lang="en-US" sz="1400" smtClean="0">
                <a:latin typeface="Times New Roman"/>
              </a:r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678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E196ED8-1FC7-40F7-B8C5-4DADC600CCC5}" type="slidenum">
              <a:rPr lang="en-US" sz="1400" smtClean="0">
                <a:latin typeface="Times New Roman"/>
              </a:r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236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E196ED8-1FC7-40F7-B8C5-4DADC600CCC5}" type="slidenum">
              <a:rPr lang="en-US" sz="1400" smtClean="0">
                <a:latin typeface="Times New Roman"/>
              </a:r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23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in a motion system you have these control loops.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66507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E196ED8-1FC7-40F7-B8C5-4DADC600CCC5}" type="slidenum">
              <a:rPr lang="en-US" sz="1400" smtClean="0">
                <a:latin typeface="Times New Roman"/>
              </a:r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236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E196ED8-1FC7-40F7-B8C5-4DADC600CCC5}" type="slidenum">
              <a:rPr lang="en-US" sz="1400" smtClean="0">
                <a:latin typeface="Times New Roman"/>
              </a:r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236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E196ED8-1FC7-40F7-B8C5-4DADC600CCC5}" type="slidenum">
              <a:rPr lang="en-US" sz="1400" smtClean="0">
                <a:latin typeface="Times New Roman"/>
              </a:r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236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Arial" charset="0"/>
                <a:cs typeface="DejaVu Sans" charset="0"/>
              </a:rPr>
              <a:t>Stress that not all normal safety settings are included in the example programs. For a</a:t>
            </a:r>
            <a:r>
              <a:rPr lang="en-US" baseline="0" dirty="0">
                <a:latin typeface="Arial" charset="0"/>
                <a:cs typeface="DejaVu Sans" charset="0"/>
              </a:rPr>
              <a:t> more complete startup files look at slit demo..</a:t>
            </a:r>
            <a:endParaRPr lang="en-US" dirty="0">
              <a:latin typeface="Arial" charset="0"/>
              <a:cs typeface="DejaVu Sans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639763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639763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639763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639763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fld id="{5F905154-A959-314D-9C23-E9743B4EC695}" type="slidenum">
              <a:rPr lang="en-US" sz="1400">
                <a:latin typeface="Times New Roman" charset="0"/>
              </a:rPr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Later also CCDB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E196ED8-1FC7-40F7-B8C5-4DADC600CCC5}" type="slidenum">
              <a:rPr lang="en-US" sz="1400" smtClean="0">
                <a:latin typeface="Times New Roman"/>
              </a:r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236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also</a:t>
            </a:r>
            <a:r>
              <a:rPr lang="en-US" baseline="0" dirty="0"/>
              <a:t> how the motor record driver runs motion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41</a:t>
            </a:fld>
            <a:endParaRPr lang="sv-S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6297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and show docs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E196ED8-1FC7-40F7-B8C5-4DADC600CCC5}" type="slidenum">
              <a:rPr lang="en-US" sz="1400" smtClean="0">
                <a:latin typeface="Times New Roman"/>
              </a:r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236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E196ED8-1FC7-40F7-B8C5-4DADC600CCC5}" type="slidenum">
              <a:rPr lang="en-US" sz="1400" smtClean="0">
                <a:latin typeface="Times New Roman"/>
              </a:r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236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E196ED8-1FC7-40F7-B8C5-4DADC600CCC5}" type="slidenum">
              <a:rPr lang="en-US" sz="1400" smtClean="0">
                <a:latin typeface="Times New Roman"/>
              </a:r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6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Cascaded loops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6960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</a:t>
            </a:r>
            <a:r>
              <a:rPr lang="en-US" baseline="0" dirty="0"/>
              <a:t> for good tracking (small following error)</a:t>
            </a:r>
          </a:p>
          <a:p>
            <a:r>
              <a:rPr lang="en-US" baseline="0" dirty="0"/>
              <a:t>Picture show trajectory in position, </a:t>
            </a:r>
            <a:r>
              <a:rPr lang="en-US" baseline="0" dirty="0" err="1"/>
              <a:t>veloccity</a:t>
            </a:r>
            <a:r>
              <a:rPr lang="en-US" baseline="0" dirty="0"/>
              <a:t>, </a:t>
            </a:r>
            <a:r>
              <a:rPr lang="en-US" baseline="0" dirty="0" err="1"/>
              <a:t>acc</a:t>
            </a:r>
            <a:r>
              <a:rPr lang="en-US" baseline="0" dirty="0"/>
              <a:t>, jerk</a:t>
            </a:r>
          </a:p>
          <a:p>
            <a:r>
              <a:rPr lang="en-US" baseline="0" dirty="0"/>
              <a:t>Since this is the </a:t>
            </a:r>
            <a:r>
              <a:rPr lang="en-US" baseline="0" dirty="0" err="1"/>
              <a:t>setoiunts</a:t>
            </a:r>
            <a:r>
              <a:rPr lang="en-US" baseline="0" dirty="0"/>
              <a:t> </a:t>
            </a:r>
            <a:r>
              <a:rPr lang="en-US" baseline="0" dirty="0" err="1"/>
              <a:t>ofcource</a:t>
            </a:r>
            <a:r>
              <a:rPr lang="en-US" baseline="0" dirty="0"/>
              <a:t> this information is valuable and should be fed forward. Different for different drives. However the top one is most </a:t>
            </a:r>
            <a:r>
              <a:rPr lang="en-US" baseline="0" dirty="0" err="1"/>
              <a:t>imortant</a:t>
            </a:r>
            <a:r>
              <a:rPr lang="en-US" baseline="0" dirty="0"/>
              <a:t> and can be used for most drives.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7556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Trajectory</a:t>
            </a:r>
            <a:r>
              <a:rPr lang="en-US" baseline="0" dirty="0"/>
              <a:t> in order to guide motion.</a:t>
            </a:r>
          </a:p>
          <a:p>
            <a:r>
              <a:rPr lang="en-US" baseline="0" dirty="0"/>
              <a:t>Since we know the </a:t>
            </a:r>
            <a:r>
              <a:rPr lang="en-US" baseline="0" dirty="0" err="1"/>
              <a:t>trajectiry</a:t>
            </a:r>
            <a:r>
              <a:rPr lang="en-US" baseline="0" dirty="0"/>
              <a:t> we can also </a:t>
            </a:r>
            <a:r>
              <a:rPr lang="en-US" baseline="0" dirty="0" err="1"/>
              <a:t>feedforward</a:t>
            </a:r>
            <a:r>
              <a:rPr lang="en-US" baseline="0" dirty="0"/>
              <a:t> the velocity (differentiation of position)</a:t>
            </a:r>
          </a:p>
          <a:p>
            <a:r>
              <a:rPr lang="en-US" baseline="0" dirty="0"/>
              <a:t>Main part will be handles by </a:t>
            </a:r>
            <a:r>
              <a:rPr lang="en-US" baseline="0" dirty="0" err="1"/>
              <a:t>ff</a:t>
            </a:r>
            <a:r>
              <a:rPr lang="en-US" baseline="0" dirty="0"/>
              <a:t> but the world is not ideal so the position controller is needed to handle small error.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5089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100" b="1" dirty="0" err="1">
                <a:latin typeface="Arial"/>
              </a:rPr>
              <a:t>Abbrevation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z="1100" b="1" dirty="0">
                <a:latin typeface="Arial"/>
              </a:rPr>
              <a:t>General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100" dirty="0">
                <a:latin typeface="Arial"/>
              </a:rPr>
              <a:t>	Released 2004 (stable standard from the beginning=&gt; hardware from 2004 is still compliant)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100" dirty="0">
                <a:latin typeface="Arial"/>
              </a:rPr>
              <a:t>	Opened up and maintained by </a:t>
            </a:r>
            <a:r>
              <a:rPr lang="en-US" sz="1100" dirty="0" err="1">
                <a:latin typeface="Arial"/>
              </a:rPr>
              <a:t>EtherCat</a:t>
            </a:r>
            <a:r>
              <a:rPr lang="en-US" sz="1100" dirty="0">
                <a:latin typeface="Arial"/>
              </a:rPr>
              <a:t> Technology Group (</a:t>
            </a:r>
            <a:r>
              <a:rPr lang="en-US" sz="1100" u="sng" dirty="0" err="1">
                <a:solidFill>
                  <a:srgbClr val="000000"/>
                </a:solidFill>
                <a:latin typeface="Arial"/>
              </a:rPr>
              <a:t>www.ethercat.org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)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	10 year old standard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100" b="1" dirty="0">
                <a:solidFill>
                  <a:srgbClr val="000000"/>
                </a:solidFill>
                <a:latin typeface="Arial"/>
              </a:rPr>
              <a:t>Commercial and open source masters: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	Commercial: Beckhoff, ABB, </a:t>
            </a:r>
            <a:r>
              <a:rPr lang="en-US" sz="1100" dirty="0" err="1">
                <a:solidFill>
                  <a:srgbClr val="000000"/>
                </a:solidFill>
                <a:latin typeface="Arial"/>
              </a:rPr>
              <a:t>Aerotech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Arial"/>
              </a:rPr>
              <a:t>Vipa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, Omron (at least 100 suppliers) 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	Open Source: </a:t>
            </a:r>
            <a:r>
              <a:rPr lang="en-US" sz="1100" dirty="0" err="1">
                <a:solidFill>
                  <a:srgbClr val="000000"/>
                </a:solidFill>
                <a:latin typeface="Arial"/>
              </a:rPr>
              <a:t>EtherLab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, SOEM (Simple Open </a:t>
            </a:r>
            <a:r>
              <a:rPr lang="en-US" sz="1100" dirty="0" err="1">
                <a:solidFill>
                  <a:srgbClr val="000000"/>
                </a:solidFill>
                <a:latin typeface="Arial"/>
              </a:rPr>
              <a:t>EtherCat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Master)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100" b="1" dirty="0" err="1">
                <a:solidFill>
                  <a:srgbClr val="000000"/>
                </a:solidFill>
                <a:latin typeface="Arial"/>
              </a:rPr>
              <a:t>Topoligies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: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	Line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	Star (hot swap </a:t>
            </a:r>
            <a:r>
              <a:rPr lang="en-US" sz="1100" dirty="0" err="1">
                <a:solidFill>
                  <a:srgbClr val="000000"/>
                </a:solidFill>
                <a:latin typeface="Arial"/>
              </a:rPr>
              <a:t>fuctionality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of slaves)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	Ring (for redundancy).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Typical Applications: 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Motion (real-time, synchronization, robotics)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	Large systems  (theoretical max 65535 slaves)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	Systems with high demands of speeds and reaction times (compared to other PLC systems).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	Cycle times &gt; 50micro sec (default in most masters is 1ms ) 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	Comment time to transfer at 100mbit one frame 1500b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rougly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100micro sec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NIC= Network interface cards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Time-Sensitive Networking 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AVB</a:t>
            </a:r>
            <a:endParaRPr dirty="0"/>
          </a:p>
        </p:txBody>
      </p:sp>
      <p:sp>
        <p:nvSpPr>
          <p:cNvPr id="481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BEFC357-1055-4C21-BB40-E3510F3D9D39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</a:t>
            </a:r>
            <a:r>
              <a:rPr lang="en-US" baseline="0" dirty="0"/>
              <a:t> EtherCAT hardware it looks like this..</a:t>
            </a:r>
          </a:p>
          <a:p>
            <a:endParaRPr lang="en-US" baseline="0" dirty="0"/>
          </a:p>
          <a:p>
            <a:r>
              <a:rPr lang="en-US" baseline="0" dirty="0"/>
              <a:t>VELOCITY MODE is what we use right now. This can change..</a:t>
            </a:r>
          </a:p>
          <a:p>
            <a:r>
              <a:rPr lang="en-US" baseline="0" dirty="0"/>
              <a:t>Why velocity? Very generic. Feedback from different terminals.</a:t>
            </a:r>
          </a:p>
          <a:p>
            <a:endParaRPr lang="en-US" baseline="0" dirty="0"/>
          </a:p>
          <a:p>
            <a:endParaRPr lang="en-US" dirty="0"/>
          </a:p>
          <a:p>
            <a:r>
              <a:rPr lang="en-US" dirty="0"/>
              <a:t>Also position interface.. Where </a:t>
            </a:r>
            <a:r>
              <a:rPr lang="en-US" dirty="0" err="1"/>
              <a:t>traj</a:t>
            </a:r>
            <a:r>
              <a:rPr lang="en-US" dirty="0"/>
              <a:t> is made in card!</a:t>
            </a:r>
            <a:r>
              <a:rPr lang="en-US" baseline="0" dirty="0"/>
              <a:t> Good for open loop..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0712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x-none" dirty="0"/>
              <a:t>Will focus on the talk on motion functionalities</a:t>
            </a:r>
            <a:endParaRPr dirty="0"/>
          </a:p>
        </p:txBody>
      </p:sp>
      <p:sp>
        <p:nvSpPr>
          <p:cNvPr id="481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BEFC357-1055-4C21-BB40-E3510F3D9D39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507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0936" cy="160322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40080" y="2246328"/>
            <a:ext cx="11520936" cy="2655576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40080" y="5154912"/>
            <a:ext cx="11520936" cy="2655576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0936" cy="160322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40080" y="2246328"/>
            <a:ext cx="5622120" cy="2655576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543936" y="2246328"/>
            <a:ext cx="5622120" cy="2655576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543936" y="5154912"/>
            <a:ext cx="5622120" cy="2655576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40080" y="5154912"/>
            <a:ext cx="5622120" cy="2655576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0936" cy="160322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40080" y="2246328"/>
            <a:ext cx="11520936" cy="556819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40080" y="2246328"/>
            <a:ext cx="11520936" cy="556819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Picture 34"/>
          <p:cNvPicPr/>
          <p:nvPr/>
        </p:nvPicPr>
        <p:blipFill>
          <a:blip r:embed="rId2"/>
          <a:stretch>
            <a:fillRect/>
          </a:stretch>
        </p:blipFill>
        <p:spPr>
          <a:xfrm>
            <a:off x="2910600" y="2246328"/>
            <a:ext cx="6978888" cy="5568192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2"/>
          <a:stretch>
            <a:fillRect/>
          </a:stretch>
        </p:blipFill>
        <p:spPr>
          <a:xfrm>
            <a:off x="2910600" y="2246328"/>
            <a:ext cx="6978888" cy="556819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0936" cy="160322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640080" y="2246328"/>
            <a:ext cx="11520936" cy="5568696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0936" cy="160322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40080" y="2246328"/>
            <a:ext cx="11520936" cy="556819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0936" cy="160322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40080" y="2246328"/>
            <a:ext cx="5622120" cy="556819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543936" y="2246328"/>
            <a:ext cx="5622120" cy="556819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0936" cy="160322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640080" y="383040"/>
            <a:ext cx="11520936" cy="7431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0936" cy="160322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40080" y="2246328"/>
            <a:ext cx="5622120" cy="2655576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40080" y="5154912"/>
            <a:ext cx="5622120" cy="2655576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6543936" y="2246328"/>
            <a:ext cx="5622120" cy="556819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0936" cy="160322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40080" y="2246328"/>
            <a:ext cx="11520936" cy="5568696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0936" cy="160322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40080" y="2246328"/>
            <a:ext cx="5622120" cy="556819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543936" y="2246328"/>
            <a:ext cx="5622120" cy="2655576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543936" y="5154912"/>
            <a:ext cx="5622120" cy="2655576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0936" cy="160322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40080" y="2246328"/>
            <a:ext cx="5622120" cy="2655576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543936" y="2246328"/>
            <a:ext cx="5622120" cy="2655576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40080" y="5154912"/>
            <a:ext cx="11520936" cy="2655576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0936" cy="160322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40080" y="2246328"/>
            <a:ext cx="11520936" cy="2655576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40080" y="5154912"/>
            <a:ext cx="11520936" cy="2655576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0936" cy="160322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40080" y="2246328"/>
            <a:ext cx="5622120" cy="2655576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543936" y="2246328"/>
            <a:ext cx="5622120" cy="2655576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543936" y="5154912"/>
            <a:ext cx="5622120" cy="2655576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640080" y="5154912"/>
            <a:ext cx="5622120" cy="2655576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0936" cy="160322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40080" y="2246328"/>
            <a:ext cx="11520936" cy="556819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40080" y="2246328"/>
            <a:ext cx="11520936" cy="556819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3" name="Picture 72"/>
          <p:cNvPicPr/>
          <p:nvPr/>
        </p:nvPicPr>
        <p:blipFill>
          <a:blip r:embed="rId2"/>
          <a:stretch>
            <a:fillRect/>
          </a:stretch>
        </p:blipFill>
        <p:spPr>
          <a:xfrm>
            <a:off x="2910600" y="2246328"/>
            <a:ext cx="6978888" cy="5568192"/>
          </a:xfrm>
          <a:prstGeom prst="rect">
            <a:avLst/>
          </a:prstGeom>
          <a:ln>
            <a:noFill/>
          </a:ln>
        </p:spPr>
      </p:pic>
      <p:pic>
        <p:nvPicPr>
          <p:cNvPr id="74" name="Picture 73"/>
          <p:cNvPicPr/>
          <p:nvPr/>
        </p:nvPicPr>
        <p:blipFill>
          <a:blip r:embed="rId2"/>
          <a:stretch>
            <a:fillRect/>
          </a:stretch>
        </p:blipFill>
        <p:spPr>
          <a:xfrm>
            <a:off x="2910600" y="2246328"/>
            <a:ext cx="6978888" cy="556819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2018-11-27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625" y="364908"/>
            <a:ext cx="2318658" cy="124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801600" cy="2008096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 defTabSz="128016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2018-11-27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611" y="447342"/>
            <a:ext cx="1918672" cy="102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12801600" cy="2008096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 defTabSz="128016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2018-11-27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27" y="364908"/>
            <a:ext cx="1903756" cy="101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2018-11-27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12801600" cy="2008096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 defTabSz="128016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0936" cy="160322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40080" y="2246328"/>
            <a:ext cx="11520936" cy="556819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0936" cy="160322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40080" y="2246328"/>
            <a:ext cx="5622120" cy="556819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543936" y="2246328"/>
            <a:ext cx="5622120" cy="556819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0936" cy="160322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40080" y="383040"/>
            <a:ext cx="11520936" cy="7431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0936" cy="160322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40080" y="2246328"/>
            <a:ext cx="5622120" cy="2655576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40080" y="5154912"/>
            <a:ext cx="5622120" cy="2655576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543936" y="2246328"/>
            <a:ext cx="5622120" cy="556819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0936" cy="160322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40080" y="2246328"/>
            <a:ext cx="5622120" cy="556819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543936" y="2246328"/>
            <a:ext cx="5622120" cy="2655576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543936" y="5154912"/>
            <a:ext cx="5622120" cy="2655576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0936" cy="160322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40080" y="2246328"/>
            <a:ext cx="5622120" cy="2655576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543936" y="2246328"/>
            <a:ext cx="5622120" cy="2655576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40080" y="5154912"/>
            <a:ext cx="11520936" cy="2655576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7"/>
          <p:cNvPicPr/>
          <p:nvPr/>
        </p:nvPicPr>
        <p:blipFill>
          <a:blip r:embed="rId14"/>
          <a:stretch>
            <a:fillRect/>
          </a:stretch>
        </p:blipFill>
        <p:spPr>
          <a:xfrm>
            <a:off x="10231704" y="364896"/>
            <a:ext cx="2317896" cy="1239336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40080" y="384552"/>
            <a:ext cx="9993816" cy="1599696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40080" y="2246328"/>
            <a:ext cx="11520936" cy="5568192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45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39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3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8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8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8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0" y="0"/>
            <a:ext cx="12800592" cy="2006928"/>
          </a:xfrm>
          <a:prstGeom prst="rect">
            <a:avLst/>
          </a:prstGeom>
          <a:solidFill>
            <a:srgbClr val="0094CA"/>
          </a:solidFill>
          <a:ln w="9360">
            <a:noFill/>
          </a:ln>
        </p:spPr>
      </p:sp>
      <p:pic>
        <p:nvPicPr>
          <p:cNvPr id="38" name="Bildobjekt 5"/>
          <p:cNvPicPr/>
          <p:nvPr/>
        </p:nvPicPr>
        <p:blipFill>
          <a:blip r:embed="rId14"/>
          <a:stretch>
            <a:fillRect/>
          </a:stretch>
        </p:blipFill>
        <p:spPr>
          <a:xfrm>
            <a:off x="10631376" y="447552"/>
            <a:ext cx="1917720" cy="1025640"/>
          </a:xfrm>
          <a:prstGeom prst="rect">
            <a:avLst/>
          </a:prstGeom>
          <a:ln>
            <a:noFill/>
          </a:ln>
        </p:spPr>
      </p:pic>
      <p:sp>
        <p:nvSpPr>
          <p:cNvPr id="39" name="PlaceHolder 2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0936" cy="1602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62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40080" y="2246328"/>
            <a:ext cx="11520936" cy="5568192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45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39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3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8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8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8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999479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sv-SE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80160"/>
            <a:fld id="{7103233B-D569-4A6E-878F-CDE152514C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80160"/>
              <a:t>2018-11-27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80160"/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80160"/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80160"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hf hdr="0" ftr="0" dt="0"/>
  <p:txStyles>
    <p:titleStyle>
      <a:lvl1pPr algn="l" defTabSz="1280160" rtl="0" eaLnBrk="1" latinLnBrk="0" hangingPunct="1">
        <a:spcBef>
          <a:spcPct val="0"/>
        </a:spcBef>
        <a:buNone/>
        <a:defRPr sz="45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4.jpeg"/><Relationship Id="rId7" Type="http://schemas.openxmlformats.org/officeDocument/2006/relationships/image" Target="../media/image7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ess-ics.atlassian.net/wiki/display/MCAG/Open+Source+Motion+Control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hyperlink" Target="http://www.beckhoff.com" TargetMode="External"/><Relationship Id="rId4" Type="http://schemas.openxmlformats.org/officeDocument/2006/relationships/hyperlink" Target="http://www.etherlab.org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herlab.org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960120" y="2982672"/>
            <a:ext cx="10880352" cy="2056824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 algn="ctr"/>
            <a:r>
              <a:rPr lang="en-US" sz="5600" dirty="0">
                <a:solidFill>
                  <a:srgbClr val="FFFFFF"/>
                </a:solidFill>
                <a:latin typeface="Calibri"/>
              </a:rPr>
              <a:t>Open Source Motion Control </a:t>
            </a:r>
          </a:p>
          <a:p>
            <a:pPr algn="ctr"/>
            <a:r>
              <a:rPr lang="en-US" sz="5600" dirty="0">
                <a:solidFill>
                  <a:srgbClr val="FFFFFF"/>
                </a:solidFill>
                <a:latin typeface="Calibri"/>
              </a:rPr>
              <a:t>Part 1 Basics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Based on the </a:t>
            </a:r>
            <a:r>
              <a:rPr lang="en-US" sz="2800" dirty="0" err="1">
                <a:solidFill>
                  <a:srgbClr val="FFFFFF"/>
                </a:solidFill>
                <a:latin typeface="Calibri"/>
              </a:rPr>
              <a:t>Etherlab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open source EtherCAT master (www.etherlab.org)</a:t>
            </a:r>
            <a:endParaRPr dirty="0"/>
          </a:p>
        </p:txBody>
      </p:sp>
      <p:sp>
        <p:nvSpPr>
          <p:cNvPr id="81" name="CustomShape 2"/>
          <p:cNvSpPr/>
          <p:nvPr/>
        </p:nvSpPr>
        <p:spPr>
          <a:xfrm>
            <a:off x="1920240" y="5440680"/>
            <a:ext cx="8960112" cy="2452464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/>
          <a:lstStyle/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Anders Sandström</a:t>
            </a:r>
          </a:p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ESS Motion Control and Automation Group</a:t>
            </a:r>
            <a:endParaRPr dirty="0"/>
          </a:p>
        </p:txBody>
      </p:sp>
      <p:sp>
        <p:nvSpPr>
          <p:cNvPr id="82" name="CustomShape 3"/>
          <p:cNvSpPr/>
          <p:nvPr/>
        </p:nvSpPr>
        <p:spPr>
          <a:xfrm>
            <a:off x="3200400" y="8329104"/>
            <a:ext cx="6399792" cy="765072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/>
          <a:lstStyle/>
          <a:p>
            <a:pPr algn="ctr">
              <a:lnSpc>
                <a:spcPct val="120000"/>
              </a:lnSpc>
            </a:pPr>
            <a:r>
              <a:rPr lang="en-US" sz="2200" dirty="0" err="1">
                <a:solidFill>
                  <a:srgbClr val="FFFFFF"/>
                </a:solidFill>
                <a:latin typeface="Calibri"/>
              </a:rPr>
              <a:t>www.europeanspallationsource.se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/>
          <p:cNvSpPr/>
          <p:nvPr/>
        </p:nvSpPr>
        <p:spPr>
          <a:xfrm>
            <a:off x="640083" y="634446"/>
            <a:ext cx="9993816" cy="1508699"/>
          </a:xfrm>
          <a:prstGeom prst="rect">
            <a:avLst/>
          </a:prstGeom>
          <a:noFill/>
          <a:ln>
            <a:noFill/>
          </a:ln>
        </p:spPr>
        <p:txBody>
          <a:bodyPr lIns="122875" tIns="61439" rIns="122875" bIns="61439" anchor="ctr"/>
          <a:lstStyle/>
          <a:p>
            <a:pPr>
              <a:lnSpc>
                <a:spcPct val="100000"/>
              </a:lnSpc>
            </a:pPr>
            <a:r>
              <a:rPr lang="en-US" sz="4431" dirty="0">
                <a:solidFill>
                  <a:srgbClr val="FFFFFF"/>
                </a:solidFill>
                <a:latin typeface="Calibri"/>
              </a:rPr>
              <a:t>ECMC: </a:t>
            </a:r>
            <a:r>
              <a:rPr lang="en-US" sz="4431" dirty="0">
                <a:solidFill>
                  <a:srgbClr val="00D400"/>
                </a:solidFill>
                <a:latin typeface="Calibri"/>
              </a:rPr>
              <a:t>E</a:t>
            </a:r>
            <a:r>
              <a:rPr lang="en-US" sz="4431" dirty="0">
                <a:solidFill>
                  <a:srgbClr val="FFFFFF"/>
                </a:solidFill>
                <a:latin typeface="Calibri"/>
              </a:rPr>
              <a:t>ther</a:t>
            </a:r>
            <a:r>
              <a:rPr lang="en-US" sz="4431" dirty="0">
                <a:solidFill>
                  <a:srgbClr val="00D400"/>
                </a:solidFill>
                <a:latin typeface="Calibri"/>
              </a:rPr>
              <a:t>C</a:t>
            </a:r>
            <a:r>
              <a:rPr lang="en-US" sz="4431" dirty="0">
                <a:solidFill>
                  <a:srgbClr val="FFFFFF"/>
                </a:solidFill>
                <a:latin typeface="Calibri"/>
              </a:rPr>
              <a:t>AT </a:t>
            </a:r>
            <a:r>
              <a:rPr lang="en-US" sz="4431" dirty="0">
                <a:solidFill>
                  <a:srgbClr val="00D400"/>
                </a:solidFill>
                <a:latin typeface="Calibri"/>
              </a:rPr>
              <a:t>M</a:t>
            </a:r>
            <a:r>
              <a:rPr lang="en-US" sz="4431" dirty="0">
                <a:solidFill>
                  <a:srgbClr val="FFFFFF"/>
                </a:solidFill>
                <a:latin typeface="Calibri"/>
              </a:rPr>
              <a:t>otion </a:t>
            </a:r>
            <a:r>
              <a:rPr lang="en-US" sz="4431" dirty="0">
                <a:solidFill>
                  <a:srgbClr val="00D400"/>
                </a:solidFill>
                <a:latin typeface="Calibri"/>
              </a:rPr>
              <a:t>C</a:t>
            </a:r>
            <a:r>
              <a:rPr lang="en-US" sz="4431" dirty="0">
                <a:solidFill>
                  <a:srgbClr val="FFFFFF"/>
                </a:solidFill>
                <a:latin typeface="Calibri"/>
              </a:rPr>
              <a:t>ontrol</a:t>
            </a:r>
            <a:endParaRPr sz="2994" dirty="0"/>
          </a:p>
        </p:txBody>
      </p:sp>
      <p:sp>
        <p:nvSpPr>
          <p:cNvPr id="389" name="CustomShape 2"/>
          <p:cNvSpPr/>
          <p:nvPr/>
        </p:nvSpPr>
        <p:spPr>
          <a:xfrm>
            <a:off x="640080" y="2143144"/>
            <a:ext cx="12161520" cy="7186405"/>
          </a:xfrm>
          <a:prstGeom prst="rect">
            <a:avLst/>
          </a:prstGeom>
          <a:noFill/>
          <a:ln>
            <a:noFill/>
          </a:ln>
        </p:spPr>
        <p:txBody>
          <a:bodyPr lIns="122875" tIns="61439" rIns="122875" bIns="61439"/>
          <a:lstStyle/>
          <a:p>
            <a:r>
              <a:rPr lang="en-GB" sz="2400">
                <a:solidFill>
                  <a:prstClr val="black"/>
                </a:solidFill>
                <a:latin typeface="Calibri"/>
              </a:rPr>
              <a:t>ECMC 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is an open source motion control framework for EPICS environment [10].</a:t>
            </a:r>
          </a:p>
          <a:p>
            <a:endParaRPr lang="en-GB" sz="1050" dirty="0">
              <a:solidFill>
                <a:prstClr val="black"/>
              </a:solidFill>
              <a:latin typeface="Calibri"/>
            </a:endParaRPr>
          </a:p>
          <a:p>
            <a:r>
              <a:rPr lang="en-GB" sz="2400" dirty="0">
                <a:solidFill>
                  <a:prstClr val="black"/>
                </a:solidFill>
                <a:latin typeface="Calibri"/>
              </a:rPr>
              <a:t>Functionalities:</a:t>
            </a:r>
          </a:p>
          <a:p>
            <a:endParaRPr lang="en-GB" sz="1050" dirty="0">
              <a:solidFill>
                <a:prstClr val="black"/>
              </a:solidFill>
              <a:latin typeface="Calibri"/>
            </a:endParaRPr>
          </a:p>
          <a:p>
            <a:pPr marL="410691" indent="-410691">
              <a:buFont typeface="Arial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Motion (with EPICS Motor Record support):</a:t>
            </a:r>
          </a:p>
          <a:p>
            <a:pPr marL="1034907" lvl="1" indent="-410691">
              <a:buFont typeface="Lucida Grande"/>
              <a:buChar char="-"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Positioning (absolute, relative)</a:t>
            </a:r>
          </a:p>
          <a:p>
            <a:pPr marL="1034907" lvl="1" indent="-410691">
              <a:buFont typeface="Lucida Grande"/>
              <a:buChar char="-"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Constant speed</a:t>
            </a:r>
          </a:p>
          <a:p>
            <a:pPr marL="1034907" lvl="1" indent="-410691">
              <a:buFont typeface="Lucida Grande"/>
              <a:buChar char="-"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Referencing sequences</a:t>
            </a:r>
          </a:p>
          <a:p>
            <a:pPr marL="1034907" lvl="1" indent="-410691">
              <a:buFont typeface="Lucida Grande"/>
              <a:buChar char="-"/>
            </a:pP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marL="410691" indent="-410691">
              <a:buFont typeface="Arial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Motion (extension to Motor Record)</a:t>
            </a:r>
          </a:p>
          <a:p>
            <a:pPr marL="1034907" lvl="1" indent="-410691">
              <a:buFont typeface="Lucida Grande"/>
              <a:buChar char="-"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Motion interlocks</a:t>
            </a:r>
          </a:p>
          <a:p>
            <a:pPr marL="1034907" lvl="1" indent="-410691">
              <a:buFont typeface="Lucida Grande"/>
              <a:buChar char="-"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Triggering, latching positions</a:t>
            </a:r>
          </a:p>
          <a:p>
            <a:pPr marL="1034907" lvl="1" indent="-410691">
              <a:buFont typeface="Lucida Grande"/>
              <a:buChar char="-"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Synchronization axis to axis</a:t>
            </a:r>
          </a:p>
          <a:p>
            <a:pPr marL="1034907" lvl="1" indent="-410691">
              <a:buFont typeface="Lucida Grande"/>
              <a:buChar char="-"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Synchronisation to external source (timing system)</a:t>
            </a:r>
          </a:p>
          <a:p>
            <a:pPr marL="1034907" lvl="1" indent="-410691">
              <a:buFont typeface="Lucida Grande"/>
              <a:buChar char="-"/>
            </a:pP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marL="410691" indent="-410691">
              <a:buFont typeface="Arial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General</a:t>
            </a:r>
          </a:p>
          <a:p>
            <a:pPr marL="1034907" lvl="1" indent="-410691">
              <a:buFont typeface="Lucida Grande"/>
              <a:buChar char="-"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Data acquisition (analogue &lt;100kHz, digital &lt;1Mhz)</a:t>
            </a:r>
          </a:p>
          <a:p>
            <a:pPr marL="1034907" lvl="1" indent="-410691">
              <a:buFont typeface="Lucida Grande"/>
              <a:buChar char="-"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General I/O + low level control</a:t>
            </a:r>
          </a:p>
          <a:p>
            <a:pPr marL="1034907" lvl="1" indent="-410691">
              <a:buFont typeface="Lucida Grande"/>
              <a:buChar char="-"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SDO , Oversampling terminals</a:t>
            </a:r>
          </a:p>
          <a:p>
            <a:pPr marL="624216" lvl="1"/>
            <a:endParaRPr lang="en-GB" sz="2400" dirty="0"/>
          </a:p>
          <a:p>
            <a:pPr lvl="2">
              <a:buFont typeface="Arial"/>
              <a:buChar char="•"/>
            </a:pPr>
            <a:endParaRPr lang="en-GB" sz="2994" dirty="0"/>
          </a:p>
          <a:p>
            <a:pPr lvl="1">
              <a:buFont typeface="Arial"/>
              <a:buChar char="•"/>
            </a:pPr>
            <a:endParaRPr lang="en-GB" sz="2994" dirty="0"/>
          </a:p>
          <a:p>
            <a:pPr lvl="1">
              <a:buFont typeface="Arial"/>
              <a:buChar char="•"/>
            </a:pPr>
            <a:endParaRPr lang="en-GB" sz="2994" dirty="0"/>
          </a:p>
          <a:p>
            <a:pPr>
              <a:lnSpc>
                <a:spcPct val="100000"/>
              </a:lnSpc>
              <a:buFont typeface="Arial"/>
              <a:buChar char="•"/>
            </a:pPr>
            <a:endParaRPr lang="en-GB" sz="2994" dirty="0"/>
          </a:p>
          <a:p>
            <a:pPr>
              <a:lnSpc>
                <a:spcPct val="100000"/>
              </a:lnSpc>
              <a:buFont typeface="Arial"/>
              <a:buChar char="•"/>
            </a:pPr>
            <a:endParaRPr lang="en-GB" sz="2994" dirty="0"/>
          </a:p>
          <a:p>
            <a:pPr>
              <a:lnSpc>
                <a:spcPct val="100000"/>
              </a:lnSpc>
              <a:buFont typeface="Arial"/>
              <a:buChar char="•"/>
            </a:pPr>
            <a:endParaRPr lang="en-GB" sz="2994" dirty="0"/>
          </a:p>
          <a:p>
            <a:pPr>
              <a:lnSpc>
                <a:spcPct val="100000"/>
              </a:lnSpc>
              <a:buFont typeface="Arial"/>
              <a:buChar char="•"/>
            </a:pPr>
            <a:endParaRPr lang="en-GB" sz="2994" dirty="0"/>
          </a:p>
        </p:txBody>
      </p:sp>
      <p:sp>
        <p:nvSpPr>
          <p:cNvPr id="4" name="CustomShape 3"/>
          <p:cNvSpPr/>
          <p:nvPr/>
        </p:nvSpPr>
        <p:spPr>
          <a:xfrm>
            <a:off x="9174312" y="8667205"/>
            <a:ext cx="2986200" cy="481186"/>
          </a:xfrm>
          <a:prstGeom prst="rect">
            <a:avLst/>
          </a:prstGeom>
          <a:noFill/>
          <a:ln>
            <a:noFill/>
          </a:ln>
        </p:spPr>
        <p:txBody>
          <a:bodyPr lIns="122875" tIns="61439" rIns="122875" bIns="61439" anchor="ctr"/>
          <a:lstStyle/>
          <a:p>
            <a:pPr algn="r">
              <a:lnSpc>
                <a:spcPct val="100000"/>
              </a:lnSpc>
            </a:pPr>
            <a:fld id="{4262F43B-3414-4A65-B8DE-ECFFDA432439}" type="slidenum">
              <a:rPr lang="en-US" sz="1677">
                <a:solidFill>
                  <a:srgbClr val="8B8B8B"/>
                </a:solidFill>
                <a:latin typeface="Calibri"/>
              </a:rPr>
              <a:t>10</a:t>
            </a:fld>
            <a:endParaRPr sz="2994" dirty="0"/>
          </a:p>
        </p:txBody>
      </p:sp>
    </p:spTree>
    <p:extLst>
      <p:ext uri="{BB962C8B-B14F-4D97-AF65-F5344CB8AC3E}">
        <p14:creationId xmlns:p14="http://schemas.microsoft.com/office/powerpoint/2010/main" val="4580770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5"/>
          <p:cNvSpPr/>
          <p:nvPr/>
        </p:nvSpPr>
        <p:spPr>
          <a:xfrm>
            <a:off x="764242" y="4372417"/>
            <a:ext cx="3111790" cy="3332930"/>
          </a:xfrm>
          <a:prstGeom prst="rect">
            <a:avLst/>
          </a:prstGeom>
          <a:solidFill>
            <a:schemeClr val="accent1"/>
          </a:solidFill>
          <a:ln w="12600">
            <a:solidFill>
              <a:srgbClr val="000000"/>
            </a:solidFill>
            <a:miter/>
          </a:ln>
        </p:spPr>
        <p:txBody>
          <a:bodyPr wrap="none" lIns="125985" tIns="62993" rIns="125985" bIns="62993"/>
          <a:lstStyle/>
          <a:p>
            <a:pPr>
              <a:lnSpc>
                <a:spcPct val="100000"/>
              </a:lnSpc>
            </a:pPr>
            <a:r>
              <a:rPr lang="en-US" sz="1400" b="1" dirty="0">
                <a:solidFill>
                  <a:srgbClr val="000000"/>
                </a:solidFill>
                <a:latin typeface="Calibri"/>
                <a:ea typeface="ＭＳ Ｐゴシック"/>
              </a:rPr>
              <a:t>Linux Controller (Centos)</a:t>
            </a:r>
            <a:endParaRPr dirty="0"/>
          </a:p>
        </p:txBody>
      </p:sp>
      <p:sp>
        <p:nvSpPr>
          <p:cNvPr id="86" name="CustomShape 1"/>
          <p:cNvSpPr/>
          <p:nvPr/>
        </p:nvSpPr>
        <p:spPr>
          <a:xfrm>
            <a:off x="9174312" y="8899128"/>
            <a:ext cx="2986200" cy="510048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 algn="r">
              <a:lnSpc>
                <a:spcPct val="100000"/>
              </a:lnSpc>
            </a:pPr>
            <a:fld id="{620313EE-F86D-4E51-9BCE-31779C01C545}" type="slidenum">
              <a:rPr lang="en-US" sz="1700">
                <a:solidFill>
                  <a:srgbClr val="8B8B8B"/>
                </a:solidFill>
                <a:latin typeface="Calibri"/>
              </a:rPr>
              <a:t>11</a:t>
            </a:fld>
            <a:endParaRPr/>
          </a:p>
        </p:txBody>
      </p:sp>
      <p:sp>
        <p:nvSpPr>
          <p:cNvPr id="87" name="CustomShape 2"/>
          <p:cNvSpPr/>
          <p:nvPr/>
        </p:nvSpPr>
        <p:spPr>
          <a:xfrm>
            <a:off x="640080" y="384552"/>
            <a:ext cx="11520432" cy="1599192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>
              <a:lnSpc>
                <a:spcPct val="100000"/>
              </a:lnSpc>
            </a:pPr>
            <a:r>
              <a:rPr lang="en-US" sz="4500">
                <a:solidFill>
                  <a:srgbClr val="FFFFFF"/>
                </a:solidFill>
                <a:latin typeface="Calibri"/>
              </a:rPr>
              <a:t>ECMC: </a:t>
            </a:r>
            <a:r>
              <a:rPr lang="en-US" sz="4500" dirty="0">
                <a:solidFill>
                  <a:srgbClr val="FFFFFF"/>
                </a:solidFill>
                <a:latin typeface="Calibri"/>
              </a:rPr>
              <a:t>Overview</a:t>
            </a:r>
            <a:endParaRPr dirty="0"/>
          </a:p>
        </p:txBody>
      </p:sp>
      <p:sp>
        <p:nvSpPr>
          <p:cNvPr id="88" name="CustomShape 3"/>
          <p:cNvSpPr/>
          <p:nvPr/>
        </p:nvSpPr>
        <p:spPr>
          <a:xfrm>
            <a:off x="640080" y="384552"/>
            <a:ext cx="9993816" cy="1599192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Line 6"/>
          <p:cNvSpPr/>
          <p:nvPr/>
        </p:nvSpPr>
        <p:spPr>
          <a:xfrm>
            <a:off x="3517070" y="6912171"/>
            <a:ext cx="1862535" cy="0"/>
          </a:xfrm>
          <a:prstGeom prst="line">
            <a:avLst/>
          </a:prstGeom>
          <a:ln w="25560">
            <a:solidFill>
              <a:srgbClr val="1DD315"/>
            </a:solidFill>
            <a:round/>
          </a:ln>
        </p:spPr>
      </p:sp>
      <p:sp>
        <p:nvSpPr>
          <p:cNvPr id="92" name="Line 7"/>
          <p:cNvSpPr/>
          <p:nvPr/>
        </p:nvSpPr>
        <p:spPr>
          <a:xfrm>
            <a:off x="11146926" y="7066700"/>
            <a:ext cx="2520" cy="700056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93" name="Line 8"/>
          <p:cNvSpPr/>
          <p:nvPr/>
        </p:nvSpPr>
        <p:spPr>
          <a:xfrm flipV="1">
            <a:off x="9083046" y="6885764"/>
            <a:ext cx="1856232" cy="9576"/>
          </a:xfrm>
          <a:prstGeom prst="line">
            <a:avLst/>
          </a:prstGeom>
          <a:ln w="25560">
            <a:solidFill>
              <a:srgbClr val="1DD315"/>
            </a:solidFill>
            <a:round/>
          </a:ln>
        </p:spPr>
      </p:sp>
      <p:sp>
        <p:nvSpPr>
          <p:cNvPr id="94" name="Line 9"/>
          <p:cNvSpPr/>
          <p:nvPr/>
        </p:nvSpPr>
        <p:spPr>
          <a:xfrm flipV="1">
            <a:off x="6781782" y="6895844"/>
            <a:ext cx="1856232" cy="9576"/>
          </a:xfrm>
          <a:prstGeom prst="line">
            <a:avLst/>
          </a:prstGeom>
          <a:ln w="25560">
            <a:solidFill>
              <a:srgbClr val="1DD315"/>
            </a:solidFill>
            <a:round/>
          </a:ln>
        </p:spPr>
      </p:sp>
      <p:sp>
        <p:nvSpPr>
          <p:cNvPr id="95" name="Line 10"/>
          <p:cNvSpPr/>
          <p:nvPr/>
        </p:nvSpPr>
        <p:spPr>
          <a:xfrm flipV="1">
            <a:off x="1979922" y="3278343"/>
            <a:ext cx="0" cy="760157"/>
          </a:xfrm>
          <a:prstGeom prst="line">
            <a:avLst/>
          </a:prstGeom>
          <a:ln w="28440">
            <a:solidFill>
              <a:srgbClr val="E46C0A"/>
            </a:solidFill>
            <a:miter/>
          </a:ln>
        </p:spPr>
        <p:txBody>
          <a:bodyPr lIns="125985" tIns="62993" rIns="125985" bIns="62993" anchorCtr="1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96" name="CustomShape 11"/>
          <p:cNvSpPr/>
          <p:nvPr/>
        </p:nvSpPr>
        <p:spPr>
          <a:xfrm>
            <a:off x="1561631" y="3479731"/>
            <a:ext cx="3098592" cy="452088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rgbClr val="000000"/>
                </a:solidFill>
                <a:latin typeface="Calibri"/>
                <a:ea typeface="ＭＳ Ｐゴシック"/>
              </a:rPr>
              <a:t>Channel Access</a:t>
            </a:r>
            <a:endParaRPr sz="2000" b="1" dirty="0">
              <a:solidFill>
                <a:srgbClr val="000000"/>
              </a:solidFill>
              <a:latin typeface="Calibri"/>
              <a:ea typeface="ＭＳ Ｐゴシック"/>
            </a:endParaRPr>
          </a:p>
        </p:txBody>
      </p:sp>
      <p:sp>
        <p:nvSpPr>
          <p:cNvPr id="98" name="Line 13"/>
          <p:cNvSpPr/>
          <p:nvPr/>
        </p:nvSpPr>
        <p:spPr>
          <a:xfrm>
            <a:off x="764242" y="4038499"/>
            <a:ext cx="3111788" cy="0"/>
          </a:xfrm>
          <a:prstGeom prst="line">
            <a:avLst/>
          </a:prstGeom>
          <a:ln w="38160">
            <a:solidFill>
              <a:srgbClr val="E46C0A"/>
            </a:solidFill>
            <a:miter/>
          </a:ln>
        </p:spPr>
      </p:sp>
      <p:sp>
        <p:nvSpPr>
          <p:cNvPr id="99" name="CustomShape 14"/>
          <p:cNvSpPr/>
          <p:nvPr/>
        </p:nvSpPr>
        <p:spPr>
          <a:xfrm>
            <a:off x="1217206" y="2537462"/>
            <a:ext cx="2439864" cy="740880"/>
          </a:xfrm>
          <a:prstGeom prst="rect">
            <a:avLst/>
          </a:prstGeom>
          <a:solidFill>
            <a:srgbClr val="C0C0C0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300" dirty="0">
                <a:solidFill>
                  <a:srgbClr val="000000"/>
                </a:solidFill>
                <a:latin typeface="Calibri"/>
                <a:ea typeface="ＭＳ Ｐゴシック"/>
              </a:rPr>
              <a:t>HMI (CSS, BOY)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00" name="CustomShape 15"/>
          <p:cNvSpPr/>
          <p:nvPr/>
        </p:nvSpPr>
        <p:spPr>
          <a:xfrm>
            <a:off x="918334" y="4788760"/>
            <a:ext cx="2738736" cy="400422"/>
          </a:xfrm>
          <a:prstGeom prst="rect">
            <a:avLst/>
          </a:prstGeom>
          <a:solidFill>
            <a:srgbClr val="D9D9D9"/>
          </a:solidFill>
          <a:ln w="12600">
            <a:solidFill>
              <a:srgbClr val="000000"/>
            </a:solidFill>
            <a:miter/>
          </a:ln>
        </p:spPr>
        <p:txBody>
          <a:bodyPr wrap="none" lIns="125985" tIns="62993" rIns="125985" bIns="62993"/>
          <a:lstStyle/>
          <a:p>
            <a:pPr algn="ctr">
              <a:lnSpc>
                <a:spcPct val="100000"/>
              </a:lnSpc>
            </a:pPr>
            <a:r>
              <a:rPr lang="en-US" sz="1500" b="1" dirty="0">
                <a:solidFill>
                  <a:srgbClr val="000000"/>
                </a:solidFill>
                <a:latin typeface="Calibri"/>
              </a:rPr>
              <a:t>EPICS IOC</a:t>
            </a:r>
            <a:endParaRPr dirty="0"/>
          </a:p>
        </p:txBody>
      </p:sp>
      <p:pic>
        <p:nvPicPr>
          <p:cNvPr id="101" name="Picture 61"/>
          <p:cNvPicPr/>
          <p:nvPr/>
        </p:nvPicPr>
        <p:blipFill>
          <a:blip r:embed="rId3"/>
          <a:stretch>
            <a:fillRect/>
          </a:stretch>
        </p:blipFill>
        <p:spPr>
          <a:xfrm>
            <a:off x="5119086" y="9014660"/>
            <a:ext cx="743904" cy="458136"/>
          </a:xfrm>
          <a:prstGeom prst="rect">
            <a:avLst/>
          </a:prstGeom>
          <a:ln>
            <a:noFill/>
          </a:ln>
        </p:spPr>
      </p:pic>
      <p:sp>
        <p:nvSpPr>
          <p:cNvPr id="102" name="CustomShape 16"/>
          <p:cNvSpPr/>
          <p:nvPr/>
        </p:nvSpPr>
        <p:spPr>
          <a:xfrm>
            <a:off x="5263734" y="6662996"/>
            <a:ext cx="1709568" cy="1629432"/>
          </a:xfrm>
          <a:prstGeom prst="rect">
            <a:avLst/>
          </a:prstGeom>
          <a:solidFill>
            <a:srgbClr val="D9D9D9"/>
          </a:solidFill>
          <a:ln w="12600">
            <a:solidFill>
              <a:srgbClr val="000000"/>
            </a:solidFill>
            <a:miter/>
          </a:ln>
        </p:spPr>
      </p:sp>
      <p:sp>
        <p:nvSpPr>
          <p:cNvPr id="103" name="CustomShape 17"/>
          <p:cNvSpPr/>
          <p:nvPr/>
        </p:nvSpPr>
        <p:spPr>
          <a:xfrm>
            <a:off x="5264742" y="7250156"/>
            <a:ext cx="423360" cy="1039752"/>
          </a:xfrm>
          <a:prstGeom prst="rect">
            <a:avLst/>
          </a:prstGeom>
          <a:solidFill>
            <a:srgbClr val="4F81BD"/>
          </a:solidFill>
          <a:ln w="9360">
            <a:solidFill>
              <a:srgbClr val="000000"/>
            </a:solidFill>
            <a:round/>
          </a:ln>
        </p:spPr>
        <p:txBody>
          <a:bodyPr lIns="125985" tIns="62993" rIns="125985" bIns="62993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04" name="CustomShape 18"/>
          <p:cNvSpPr/>
          <p:nvPr/>
        </p:nvSpPr>
        <p:spPr>
          <a:xfrm>
            <a:off x="5688606" y="7250156"/>
            <a:ext cx="423360" cy="1039752"/>
          </a:xfrm>
          <a:prstGeom prst="rect">
            <a:avLst/>
          </a:prstGeom>
          <a:solidFill>
            <a:srgbClr val="4F81BD"/>
          </a:solidFill>
          <a:ln w="9360">
            <a:solidFill>
              <a:srgbClr val="000000"/>
            </a:solidFill>
            <a:round/>
          </a:ln>
        </p:spPr>
        <p:txBody>
          <a:bodyPr lIns="125985" tIns="62993" rIns="125985" bIns="62993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05" name="CustomShape 19"/>
          <p:cNvSpPr/>
          <p:nvPr/>
        </p:nvSpPr>
        <p:spPr>
          <a:xfrm>
            <a:off x="6113982" y="7250156"/>
            <a:ext cx="423360" cy="1039752"/>
          </a:xfrm>
          <a:prstGeom prst="rect">
            <a:avLst/>
          </a:prstGeom>
          <a:solidFill>
            <a:srgbClr val="4F81BD"/>
          </a:solidFill>
          <a:ln w="9360">
            <a:solidFill>
              <a:srgbClr val="000000"/>
            </a:solidFill>
            <a:round/>
          </a:ln>
        </p:spPr>
        <p:txBody>
          <a:bodyPr lIns="125985" tIns="62993" rIns="125985" bIns="62993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06" name="CustomShape 20"/>
          <p:cNvSpPr/>
          <p:nvPr/>
        </p:nvSpPr>
        <p:spPr>
          <a:xfrm>
            <a:off x="5409642" y="6629228"/>
            <a:ext cx="1408680" cy="551880"/>
          </a:xfrm>
          <a:prstGeom prst="rect">
            <a:avLst/>
          </a:prstGeom>
          <a:noFill/>
          <a:ln>
            <a:noFill/>
          </a:ln>
        </p:spPr>
        <p:txBody>
          <a:bodyPr wrap="none" lIns="125985" tIns="62993" rIns="125985" bIns="62993"/>
          <a:lstStyle/>
          <a:p>
            <a:pPr>
              <a:lnSpc>
                <a:spcPct val="100000"/>
              </a:lnSpc>
            </a:pPr>
            <a:r>
              <a:rPr lang="en-US" sz="1300" b="1" dirty="0">
                <a:solidFill>
                  <a:srgbClr val="000000"/>
                </a:solidFill>
                <a:latin typeface="Calibri"/>
                <a:ea typeface="ＭＳ Ｐゴシック"/>
              </a:rPr>
              <a:t>EtherCAT Terminals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07" name="Line 21"/>
          <p:cNvSpPr/>
          <p:nvPr/>
        </p:nvSpPr>
        <p:spPr>
          <a:xfrm>
            <a:off x="5448198" y="8320652"/>
            <a:ext cx="2520" cy="700056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08" name="CustomShape 22"/>
          <p:cNvSpPr/>
          <p:nvPr/>
        </p:nvSpPr>
        <p:spPr>
          <a:xfrm>
            <a:off x="6549942" y="7246124"/>
            <a:ext cx="423360" cy="1039752"/>
          </a:xfrm>
          <a:prstGeom prst="rect">
            <a:avLst/>
          </a:prstGeom>
          <a:solidFill>
            <a:srgbClr val="4F81BD"/>
          </a:solidFill>
          <a:ln w="9360">
            <a:solidFill>
              <a:srgbClr val="000000"/>
            </a:solidFill>
            <a:round/>
          </a:ln>
        </p:spPr>
        <p:txBody>
          <a:bodyPr lIns="125985" tIns="62993" rIns="125985" bIns="62993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09" name="Line 23"/>
          <p:cNvSpPr/>
          <p:nvPr/>
        </p:nvSpPr>
        <p:spPr>
          <a:xfrm>
            <a:off x="6346326" y="8290916"/>
            <a:ext cx="0" cy="213696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pic>
        <p:nvPicPr>
          <p:cNvPr id="110" name="Picture 70"/>
          <p:cNvPicPr/>
          <p:nvPr/>
        </p:nvPicPr>
        <p:blipFill>
          <a:blip r:embed="rId4"/>
          <a:stretch>
            <a:fillRect/>
          </a:stretch>
        </p:blipFill>
        <p:spPr>
          <a:xfrm>
            <a:off x="5547486" y="8752580"/>
            <a:ext cx="733320" cy="255528"/>
          </a:xfrm>
          <a:prstGeom prst="rect">
            <a:avLst/>
          </a:prstGeom>
          <a:ln>
            <a:noFill/>
          </a:ln>
        </p:spPr>
      </p:pic>
      <p:sp>
        <p:nvSpPr>
          <p:cNvPr id="111" name="Line 24"/>
          <p:cNvSpPr/>
          <p:nvPr/>
        </p:nvSpPr>
        <p:spPr>
          <a:xfrm>
            <a:off x="5914902" y="8287388"/>
            <a:ext cx="0" cy="37800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pic>
        <p:nvPicPr>
          <p:cNvPr id="112" name="Picture 72"/>
          <p:cNvPicPr/>
          <p:nvPr/>
        </p:nvPicPr>
        <p:blipFill>
          <a:blip r:embed="rId5"/>
          <a:stretch>
            <a:fillRect/>
          </a:stretch>
        </p:blipFill>
        <p:spPr>
          <a:xfrm>
            <a:off x="6032838" y="8552996"/>
            <a:ext cx="626472" cy="232344"/>
          </a:xfrm>
          <a:prstGeom prst="rect">
            <a:avLst/>
          </a:prstGeom>
          <a:ln>
            <a:noFill/>
          </a:ln>
        </p:spPr>
      </p:pic>
      <p:pic>
        <p:nvPicPr>
          <p:cNvPr id="113" name="Picture 73"/>
          <p:cNvPicPr/>
          <p:nvPr/>
        </p:nvPicPr>
        <p:blipFill>
          <a:blip r:embed="rId3"/>
          <a:stretch>
            <a:fillRect/>
          </a:stretch>
        </p:blipFill>
        <p:spPr>
          <a:xfrm>
            <a:off x="7728798" y="9033812"/>
            <a:ext cx="743904" cy="458136"/>
          </a:xfrm>
          <a:prstGeom prst="rect">
            <a:avLst/>
          </a:prstGeom>
          <a:ln>
            <a:noFill/>
          </a:ln>
        </p:spPr>
      </p:pic>
      <p:sp>
        <p:nvSpPr>
          <p:cNvPr id="114" name="CustomShape 25"/>
          <p:cNvSpPr/>
          <p:nvPr/>
        </p:nvSpPr>
        <p:spPr>
          <a:xfrm>
            <a:off x="7872942" y="6629228"/>
            <a:ext cx="1709568" cy="1629432"/>
          </a:xfrm>
          <a:prstGeom prst="rect">
            <a:avLst/>
          </a:prstGeom>
          <a:solidFill>
            <a:srgbClr val="D9D9D9"/>
          </a:solidFill>
          <a:ln w="12600">
            <a:solidFill>
              <a:srgbClr val="000000"/>
            </a:solidFill>
            <a:miter/>
          </a:ln>
        </p:spPr>
      </p:sp>
      <p:sp>
        <p:nvSpPr>
          <p:cNvPr id="115" name="CustomShape 26"/>
          <p:cNvSpPr/>
          <p:nvPr/>
        </p:nvSpPr>
        <p:spPr>
          <a:xfrm>
            <a:off x="7872942" y="7272332"/>
            <a:ext cx="423360" cy="1039752"/>
          </a:xfrm>
          <a:prstGeom prst="rect">
            <a:avLst/>
          </a:prstGeom>
          <a:solidFill>
            <a:srgbClr val="4F81BD"/>
          </a:solidFill>
          <a:ln w="9360">
            <a:solidFill>
              <a:srgbClr val="000000"/>
            </a:solidFill>
            <a:round/>
          </a:ln>
        </p:spPr>
        <p:txBody>
          <a:bodyPr lIns="125985" tIns="62993" rIns="125985" bIns="62993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16" name="CustomShape 27"/>
          <p:cNvSpPr/>
          <p:nvPr/>
        </p:nvSpPr>
        <p:spPr>
          <a:xfrm>
            <a:off x="8298318" y="7269308"/>
            <a:ext cx="423360" cy="1039752"/>
          </a:xfrm>
          <a:prstGeom prst="rect">
            <a:avLst/>
          </a:prstGeom>
          <a:solidFill>
            <a:srgbClr val="4F81BD"/>
          </a:solidFill>
          <a:ln w="9360">
            <a:solidFill>
              <a:srgbClr val="000000"/>
            </a:solidFill>
            <a:round/>
          </a:ln>
        </p:spPr>
        <p:txBody>
          <a:bodyPr lIns="125985" tIns="62993" rIns="125985" bIns="62993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17" name="CustomShape 28"/>
          <p:cNvSpPr/>
          <p:nvPr/>
        </p:nvSpPr>
        <p:spPr>
          <a:xfrm>
            <a:off x="8723190" y="7269308"/>
            <a:ext cx="423360" cy="1039752"/>
          </a:xfrm>
          <a:prstGeom prst="rect">
            <a:avLst/>
          </a:prstGeom>
          <a:solidFill>
            <a:srgbClr val="4F81BD"/>
          </a:solidFill>
          <a:ln w="9360">
            <a:solidFill>
              <a:srgbClr val="000000"/>
            </a:solidFill>
            <a:round/>
          </a:ln>
        </p:spPr>
        <p:txBody>
          <a:bodyPr lIns="125985" tIns="62993" rIns="125985" bIns="62993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18" name="CustomShape 29"/>
          <p:cNvSpPr/>
          <p:nvPr/>
        </p:nvSpPr>
        <p:spPr>
          <a:xfrm>
            <a:off x="8018850" y="6629228"/>
            <a:ext cx="1408680" cy="551880"/>
          </a:xfrm>
          <a:prstGeom prst="rect">
            <a:avLst/>
          </a:prstGeom>
          <a:noFill/>
          <a:ln>
            <a:noFill/>
          </a:ln>
        </p:spPr>
        <p:txBody>
          <a:bodyPr wrap="none" lIns="125985" tIns="62993" rIns="125985" bIns="62993"/>
          <a:lstStyle/>
          <a:p>
            <a:pPr>
              <a:lnSpc>
                <a:spcPct val="100000"/>
              </a:lnSpc>
            </a:pPr>
            <a:r>
              <a:rPr lang="en-US" sz="1300" b="1" dirty="0">
                <a:solidFill>
                  <a:srgbClr val="000000"/>
                </a:solidFill>
                <a:latin typeface="Calibri"/>
                <a:ea typeface="ＭＳ Ｐゴシック"/>
              </a:rPr>
              <a:t>EtherCAT Terminals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19" name="Line 30"/>
          <p:cNvSpPr/>
          <p:nvPr/>
        </p:nvSpPr>
        <p:spPr>
          <a:xfrm>
            <a:off x="8057910" y="8339804"/>
            <a:ext cx="2520" cy="700056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20" name="CustomShape 31"/>
          <p:cNvSpPr/>
          <p:nvPr/>
        </p:nvSpPr>
        <p:spPr>
          <a:xfrm>
            <a:off x="9159150" y="7265780"/>
            <a:ext cx="423360" cy="1039752"/>
          </a:xfrm>
          <a:prstGeom prst="rect">
            <a:avLst/>
          </a:prstGeom>
          <a:solidFill>
            <a:srgbClr val="4F81BD"/>
          </a:solidFill>
          <a:ln w="9360">
            <a:solidFill>
              <a:srgbClr val="000000"/>
            </a:solidFill>
            <a:round/>
          </a:ln>
        </p:spPr>
        <p:txBody>
          <a:bodyPr lIns="125985" tIns="62993" rIns="125985" bIns="62993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21" name="Line 32"/>
          <p:cNvSpPr/>
          <p:nvPr/>
        </p:nvSpPr>
        <p:spPr>
          <a:xfrm>
            <a:off x="8956038" y="8310572"/>
            <a:ext cx="0" cy="213192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pic>
        <p:nvPicPr>
          <p:cNvPr id="122" name="Picture 82"/>
          <p:cNvPicPr/>
          <p:nvPr/>
        </p:nvPicPr>
        <p:blipFill>
          <a:blip r:embed="rId4"/>
          <a:stretch>
            <a:fillRect/>
          </a:stretch>
        </p:blipFill>
        <p:spPr>
          <a:xfrm>
            <a:off x="8157198" y="8771732"/>
            <a:ext cx="733320" cy="255528"/>
          </a:xfrm>
          <a:prstGeom prst="rect">
            <a:avLst/>
          </a:prstGeom>
          <a:ln>
            <a:noFill/>
          </a:ln>
        </p:spPr>
      </p:pic>
      <p:sp>
        <p:nvSpPr>
          <p:cNvPr id="123" name="Line 33"/>
          <p:cNvSpPr/>
          <p:nvPr/>
        </p:nvSpPr>
        <p:spPr>
          <a:xfrm>
            <a:off x="8524614" y="8306540"/>
            <a:ext cx="0" cy="37800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pic>
        <p:nvPicPr>
          <p:cNvPr id="124" name="Picture 84"/>
          <p:cNvPicPr/>
          <p:nvPr/>
        </p:nvPicPr>
        <p:blipFill>
          <a:blip r:embed="rId5"/>
          <a:stretch>
            <a:fillRect/>
          </a:stretch>
        </p:blipFill>
        <p:spPr>
          <a:xfrm>
            <a:off x="8642046" y="8572148"/>
            <a:ext cx="626472" cy="232344"/>
          </a:xfrm>
          <a:prstGeom prst="rect">
            <a:avLst/>
          </a:prstGeom>
          <a:ln>
            <a:noFill/>
          </a:ln>
        </p:spPr>
      </p:pic>
      <p:sp>
        <p:nvSpPr>
          <p:cNvPr id="125" name="CustomShape 34"/>
          <p:cNvSpPr/>
          <p:nvPr/>
        </p:nvSpPr>
        <p:spPr>
          <a:xfrm>
            <a:off x="10370902" y="6623432"/>
            <a:ext cx="1709568" cy="648900"/>
          </a:xfrm>
          <a:prstGeom prst="rect">
            <a:avLst/>
          </a:prstGeom>
          <a:solidFill>
            <a:srgbClr val="D9D9D9"/>
          </a:solidFill>
          <a:ln w="12600">
            <a:solidFill>
              <a:srgbClr val="000000"/>
            </a:solidFill>
            <a:miter/>
          </a:ln>
        </p:spPr>
      </p:sp>
      <p:sp>
        <p:nvSpPr>
          <p:cNvPr id="126" name="CustomShape 35"/>
          <p:cNvSpPr/>
          <p:nvPr/>
        </p:nvSpPr>
        <p:spPr>
          <a:xfrm>
            <a:off x="10554222" y="6629228"/>
            <a:ext cx="1240344" cy="551880"/>
          </a:xfrm>
          <a:prstGeom prst="rect">
            <a:avLst/>
          </a:prstGeom>
          <a:noFill/>
          <a:ln>
            <a:noFill/>
          </a:ln>
        </p:spPr>
        <p:txBody>
          <a:bodyPr wrap="none" lIns="125985" tIns="62993" rIns="125985" bIns="62993"/>
          <a:lstStyle/>
          <a:p>
            <a:pPr>
              <a:lnSpc>
                <a:spcPct val="100000"/>
              </a:lnSpc>
            </a:pPr>
            <a:r>
              <a:rPr lang="en-US" sz="1300" b="1" dirty="0">
                <a:solidFill>
                  <a:srgbClr val="000000"/>
                </a:solidFill>
                <a:latin typeface="Calibri"/>
                <a:ea typeface="ＭＳ Ｐゴシック"/>
              </a:rPr>
              <a:t>EtherCAT Drive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27" name="Picture 87"/>
          <p:cNvPicPr/>
          <p:nvPr/>
        </p:nvPicPr>
        <p:blipFill>
          <a:blip r:embed="rId3"/>
          <a:stretch>
            <a:fillRect/>
          </a:stretch>
        </p:blipFill>
        <p:spPr>
          <a:xfrm>
            <a:off x="10817814" y="7820684"/>
            <a:ext cx="743904" cy="458136"/>
          </a:xfrm>
          <a:prstGeom prst="rect">
            <a:avLst/>
          </a:prstGeom>
          <a:ln>
            <a:noFill/>
          </a:ln>
        </p:spPr>
      </p:pic>
      <p:sp>
        <p:nvSpPr>
          <p:cNvPr id="128" name="CustomShape 36"/>
          <p:cNvSpPr/>
          <p:nvPr/>
        </p:nvSpPr>
        <p:spPr>
          <a:xfrm>
            <a:off x="3927630" y="6538616"/>
            <a:ext cx="1191456" cy="422856"/>
          </a:xfrm>
          <a:prstGeom prst="rect">
            <a:avLst/>
          </a:prstGeom>
          <a:noFill/>
          <a:ln>
            <a:noFill/>
          </a:ln>
        </p:spPr>
        <p:txBody>
          <a:bodyPr wrap="none" lIns="125985" tIns="62993" rIns="125985" bIns="62993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0000"/>
                </a:solidFill>
                <a:latin typeface="Calibri"/>
                <a:ea typeface="ＭＳ Ｐゴシック"/>
              </a:rPr>
              <a:t>EtherCAT</a:t>
            </a:r>
            <a:endParaRPr dirty="0"/>
          </a:p>
        </p:txBody>
      </p:sp>
      <p:sp>
        <p:nvSpPr>
          <p:cNvPr id="131" name="CustomShape 39"/>
          <p:cNvSpPr/>
          <p:nvPr/>
        </p:nvSpPr>
        <p:spPr>
          <a:xfrm>
            <a:off x="918838" y="6624537"/>
            <a:ext cx="2738736" cy="717696"/>
          </a:xfrm>
          <a:prstGeom prst="rect">
            <a:avLst/>
          </a:prstGeom>
          <a:solidFill>
            <a:srgbClr val="D9D9D9"/>
          </a:solidFill>
          <a:ln w="12600">
            <a:solidFill>
              <a:srgbClr val="000000"/>
            </a:solidFill>
            <a:miter/>
          </a:ln>
        </p:spPr>
        <p:txBody>
          <a:bodyPr wrap="none" lIns="125985" tIns="62993" rIns="125985" bIns="62993"/>
          <a:lstStyle/>
          <a:p>
            <a:pPr algn="ctr">
              <a:lnSpc>
                <a:spcPct val="100000"/>
              </a:lnSpc>
            </a:pPr>
            <a:r>
              <a:rPr lang="en-US" sz="1400" b="1" dirty="0">
                <a:latin typeface="Calibri"/>
              </a:rPr>
              <a:t>Igh open source EtherCAT master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1400" b="1" dirty="0">
                <a:latin typeface="Calibri"/>
              </a:rPr>
              <a:t> (www.etherlab.org) </a:t>
            </a:r>
            <a:endParaRPr dirty="0"/>
          </a:p>
        </p:txBody>
      </p:sp>
      <p:sp>
        <p:nvSpPr>
          <p:cNvPr id="132" name="CustomShape 40"/>
          <p:cNvSpPr/>
          <p:nvPr/>
        </p:nvSpPr>
        <p:spPr>
          <a:xfrm>
            <a:off x="918334" y="5189839"/>
            <a:ext cx="2738736" cy="498456"/>
          </a:xfrm>
          <a:prstGeom prst="rect">
            <a:avLst/>
          </a:prstGeom>
          <a:solidFill>
            <a:srgbClr val="D9D9D9"/>
          </a:solidFill>
          <a:ln w="12600">
            <a:solidFill>
              <a:srgbClr val="000000"/>
            </a:solidFill>
            <a:miter/>
          </a:ln>
        </p:spPr>
        <p:txBody>
          <a:bodyPr wrap="none" lIns="125985" tIns="62993" rIns="125985" bIns="62993"/>
          <a:lstStyle/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0000"/>
                </a:solidFill>
                <a:latin typeface="Calibri"/>
                <a:ea typeface="ＭＳ Ｐゴシック"/>
              </a:rPr>
              <a:t>Model 3 driver, </a:t>
            </a:r>
            <a:r>
              <a:rPr lang="en-US" sz="1400" b="1" dirty="0" err="1">
                <a:solidFill>
                  <a:srgbClr val="000000"/>
                </a:solidFill>
                <a:latin typeface="Calibri"/>
                <a:ea typeface="ＭＳ Ｐゴシック"/>
              </a:rPr>
              <a:t>Asyn</a:t>
            </a:r>
            <a:endParaRPr dirty="0"/>
          </a:p>
        </p:txBody>
      </p:sp>
      <p:grpSp>
        <p:nvGrpSpPr>
          <p:cNvPr id="3" name="Group 2"/>
          <p:cNvGrpSpPr/>
          <p:nvPr/>
        </p:nvGrpSpPr>
        <p:grpSpPr>
          <a:xfrm>
            <a:off x="5317232" y="7307841"/>
            <a:ext cx="1639139" cy="878452"/>
            <a:chOff x="2076332" y="5210802"/>
            <a:chExt cx="1170814" cy="627466"/>
          </a:xfrm>
        </p:grpSpPr>
        <p:sp>
          <p:nvSpPr>
            <p:cNvPr id="2" name="TextBox 1"/>
            <p:cNvSpPr txBox="1"/>
            <p:nvPr/>
          </p:nvSpPr>
          <p:spPr>
            <a:xfrm rot="16200000">
              <a:off x="1955101" y="5463812"/>
              <a:ext cx="495277" cy="252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/>
                <a:t>Drive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 rot="16200000">
              <a:off x="2206345" y="5397365"/>
              <a:ext cx="625942" cy="252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/>
                <a:t>Analog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 rot="16200000">
              <a:off x="2539404" y="5429549"/>
              <a:ext cx="564622" cy="252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/>
                <a:t>Digital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 rot="16200000">
              <a:off x="2847057" y="5438077"/>
              <a:ext cx="547362" cy="252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/>
                <a:t>XXXX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929489" y="7307841"/>
            <a:ext cx="1639139" cy="878452"/>
            <a:chOff x="2076332" y="5210802"/>
            <a:chExt cx="1170814" cy="627466"/>
          </a:xfrm>
        </p:grpSpPr>
        <p:sp>
          <p:nvSpPr>
            <p:cNvPr id="55" name="TextBox 54"/>
            <p:cNvSpPr txBox="1"/>
            <p:nvPr/>
          </p:nvSpPr>
          <p:spPr>
            <a:xfrm rot="16200000">
              <a:off x="1955101" y="5463812"/>
              <a:ext cx="495277" cy="252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/>
                <a:t>Drive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 rot="16200000">
              <a:off x="2206345" y="5397365"/>
              <a:ext cx="625942" cy="252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/>
                <a:t>Analog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 rot="16200000">
              <a:off x="2539404" y="5429549"/>
              <a:ext cx="564622" cy="252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/>
                <a:t>Digital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 rot="16200000">
              <a:off x="2847057" y="5438077"/>
              <a:ext cx="547362" cy="252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/>
                <a:t>XXXX</a:t>
              </a:r>
              <a:endParaRPr lang="en-US" dirty="0"/>
            </a:p>
          </p:txBody>
        </p:sp>
      </p:grpSp>
      <p:sp>
        <p:nvSpPr>
          <p:cNvPr id="129" name="CustomShape 37"/>
          <p:cNvSpPr/>
          <p:nvPr/>
        </p:nvSpPr>
        <p:spPr>
          <a:xfrm>
            <a:off x="918334" y="5688296"/>
            <a:ext cx="2738736" cy="936242"/>
          </a:xfrm>
          <a:prstGeom prst="rect">
            <a:avLst/>
          </a:prstGeom>
          <a:solidFill>
            <a:srgbClr val="D9D9D9"/>
          </a:solidFill>
          <a:ln w="37973">
            <a:solidFill>
              <a:srgbClr val="00D400"/>
            </a:solidFill>
            <a:miter/>
          </a:ln>
        </p:spPr>
        <p:txBody>
          <a:bodyPr wrap="none" lIns="125985" tIns="62993" rIns="125985" bIns="62993"/>
          <a:lstStyle/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000000"/>
              </a:solidFill>
              <a:latin typeface="Calibri"/>
              <a:ea typeface="ＭＳ Ｐゴシック"/>
            </a:endParaRPr>
          </a:p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0000"/>
                </a:solidFill>
                <a:latin typeface="Calibri"/>
                <a:ea typeface="ＭＳ Ｐゴシック"/>
              </a:rPr>
              <a:t>Motion Control </a:t>
            </a:r>
          </a:p>
          <a:p>
            <a:pPr algn="ctr">
              <a:lnSpc>
                <a:spcPct val="100000"/>
              </a:lnSpc>
            </a:pPr>
            <a:r>
              <a:rPr lang="en-US" sz="1400" b="1">
                <a:solidFill>
                  <a:srgbClr val="000000"/>
                </a:solidFill>
                <a:latin typeface="Calibri"/>
                <a:ea typeface="ＭＳ Ｐゴシック"/>
              </a:rPr>
              <a:t>(ECMC) 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97" name="Line 12"/>
          <p:cNvSpPr/>
          <p:nvPr/>
        </p:nvSpPr>
        <p:spPr>
          <a:xfrm flipV="1">
            <a:off x="2898120" y="4047068"/>
            <a:ext cx="0" cy="741693"/>
          </a:xfrm>
          <a:prstGeom prst="line">
            <a:avLst/>
          </a:prstGeom>
          <a:ln w="28440">
            <a:solidFill>
              <a:srgbClr val="E46C0A"/>
            </a:solidFill>
            <a:miter/>
          </a:ln>
        </p:spPr>
        <p:txBody>
          <a:bodyPr lIns="125985" tIns="62993" rIns="125985" bIns="62993" anchorCtr="1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61" name="Picture 5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652"/>
                    </a14:imgEffect>
                    <a14:imgEffect>
                      <a14:saturation sa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8345" y="2255919"/>
            <a:ext cx="4672125" cy="3564067"/>
          </a:xfrm>
          <a:prstGeom prst="rect">
            <a:avLst/>
          </a:prstGeom>
          <a:ln>
            <a:noFill/>
          </a:ln>
        </p:spPr>
      </p:pic>
      <p:pic>
        <p:nvPicPr>
          <p:cNvPr id="62" name="Picture 7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32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8217" y="2255920"/>
            <a:ext cx="1533567" cy="2044844"/>
          </a:xfrm>
          <a:prstGeom prst="rect">
            <a:avLst/>
          </a:prstGeom>
          <a:ln>
            <a:noFill/>
          </a:ln>
        </p:spPr>
      </p:pic>
      <p:cxnSp>
        <p:nvCxnSpPr>
          <p:cNvPr id="8" name="Straight Arrow Connector 7"/>
          <p:cNvCxnSpPr>
            <a:stCxn id="99" idx="3"/>
            <a:endCxn id="62" idx="1"/>
          </p:cNvCxnSpPr>
          <p:nvPr/>
        </p:nvCxnSpPr>
        <p:spPr>
          <a:xfrm>
            <a:off x="3657070" y="2907902"/>
            <a:ext cx="1591145" cy="370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3927630" y="3733800"/>
            <a:ext cx="5499900" cy="14560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8599428" y="4038497"/>
            <a:ext cx="1641854" cy="2645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050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640083" y="634446"/>
            <a:ext cx="9993816" cy="1508699"/>
          </a:xfrm>
          <a:prstGeom prst="rect">
            <a:avLst/>
          </a:prstGeom>
          <a:noFill/>
          <a:ln>
            <a:noFill/>
          </a:ln>
        </p:spPr>
        <p:txBody>
          <a:bodyPr lIns="122875" tIns="61439" rIns="122875" bIns="61439" anchor="ctr"/>
          <a:lstStyle/>
          <a:p>
            <a:pPr>
              <a:lnSpc>
                <a:spcPct val="100000"/>
              </a:lnSpc>
            </a:pPr>
            <a:r>
              <a:rPr lang="en-US" sz="4431">
                <a:solidFill>
                  <a:srgbClr val="FFFFFF"/>
                </a:solidFill>
                <a:latin typeface="Calibri"/>
              </a:rPr>
              <a:t>ECMC: </a:t>
            </a:r>
            <a:r>
              <a:rPr lang="en-US" sz="4431" dirty="0">
                <a:solidFill>
                  <a:srgbClr val="FFFFFF"/>
                </a:solidFill>
                <a:latin typeface="Calibri"/>
              </a:rPr>
              <a:t>Architecture</a:t>
            </a:r>
            <a:endParaRPr sz="2994" dirty="0"/>
          </a:p>
        </p:txBody>
      </p:sp>
      <p:sp>
        <p:nvSpPr>
          <p:cNvPr id="134" name="CustomShape 2"/>
          <p:cNvSpPr/>
          <p:nvPr/>
        </p:nvSpPr>
        <p:spPr>
          <a:xfrm>
            <a:off x="9174312" y="8667205"/>
            <a:ext cx="2986200" cy="481186"/>
          </a:xfrm>
          <a:prstGeom prst="rect">
            <a:avLst/>
          </a:prstGeom>
          <a:noFill/>
          <a:ln>
            <a:noFill/>
          </a:ln>
        </p:spPr>
        <p:txBody>
          <a:bodyPr lIns="122875" tIns="61439" rIns="122875" bIns="61439" anchor="ctr"/>
          <a:lstStyle/>
          <a:p>
            <a:pPr algn="r">
              <a:lnSpc>
                <a:spcPct val="100000"/>
              </a:lnSpc>
            </a:pPr>
            <a:fld id="{04F10BCE-96E5-48FA-8250-8A3116841783}" type="slidenum">
              <a:rPr lang="en-US" sz="1677">
                <a:solidFill>
                  <a:srgbClr val="8B8B8B"/>
                </a:solidFill>
                <a:latin typeface="Calibri"/>
              </a:rPr>
              <a:t>12</a:t>
            </a:fld>
            <a:endParaRPr sz="2994"/>
          </a:p>
        </p:txBody>
      </p:sp>
      <p:sp>
        <p:nvSpPr>
          <p:cNvPr id="135" name="CustomShape 3"/>
          <p:cNvSpPr/>
          <p:nvPr/>
        </p:nvSpPr>
        <p:spPr>
          <a:xfrm>
            <a:off x="2416216" y="2462846"/>
            <a:ext cx="7759659" cy="6539676"/>
          </a:xfrm>
          <a:prstGeom prst="rect">
            <a:avLst/>
          </a:prstGeom>
          <a:solidFill>
            <a:srgbClr val="D9D9D9"/>
          </a:solidFill>
          <a:ln w="12600">
            <a:solidFill>
              <a:srgbClr val="000000"/>
            </a:solidFill>
            <a:miter/>
          </a:ln>
        </p:spPr>
        <p:txBody>
          <a:bodyPr wrap="none" lIns="122875" tIns="61439" rIns="122875" bIns="61439" anchor="ctr"/>
          <a:lstStyle/>
          <a:p>
            <a:pPr algn="ctr">
              <a:lnSpc>
                <a:spcPct val="100000"/>
              </a:lnSpc>
            </a:pPr>
            <a:endParaRPr sz="2994"/>
          </a:p>
          <a:p>
            <a:pPr algn="ctr">
              <a:lnSpc>
                <a:spcPct val="100000"/>
              </a:lnSpc>
            </a:pPr>
            <a:endParaRPr sz="2994"/>
          </a:p>
        </p:txBody>
      </p:sp>
      <p:sp>
        <p:nvSpPr>
          <p:cNvPr id="136" name="CustomShape 4"/>
          <p:cNvSpPr/>
          <p:nvPr/>
        </p:nvSpPr>
        <p:spPr>
          <a:xfrm>
            <a:off x="2621810" y="2463090"/>
            <a:ext cx="5666472" cy="530160"/>
          </a:xfrm>
          <a:prstGeom prst="rect">
            <a:avLst/>
          </a:prstGeom>
          <a:noFill/>
          <a:ln>
            <a:noFill/>
          </a:ln>
        </p:spPr>
        <p:txBody>
          <a:bodyPr lIns="122875" tIns="63894" rIns="122875" bIns="63894"/>
          <a:lstStyle/>
          <a:p>
            <a:pPr>
              <a:lnSpc>
                <a:spcPct val="100000"/>
              </a:lnSpc>
            </a:pPr>
            <a:r>
              <a:rPr lang="en-US" sz="2755">
                <a:solidFill>
                  <a:srgbClr val="000000"/>
                </a:solidFill>
                <a:latin typeface="Calibri"/>
                <a:ea typeface="ＭＳ Ｐゴシック"/>
              </a:rPr>
              <a:t>Controller (Linux)</a:t>
            </a:r>
            <a:endParaRPr sz="2994"/>
          </a:p>
        </p:txBody>
      </p:sp>
      <p:sp>
        <p:nvSpPr>
          <p:cNvPr id="21" name="CustomShape 5"/>
          <p:cNvSpPr/>
          <p:nvPr/>
        </p:nvSpPr>
        <p:spPr>
          <a:xfrm>
            <a:off x="2711017" y="2997219"/>
            <a:ext cx="7166880" cy="4492496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2875" tIns="63894" rIns="122875" bIns="63894"/>
          <a:lstStyle/>
          <a:p>
            <a:pPr>
              <a:lnSpc>
                <a:spcPct val="100000"/>
              </a:lnSpc>
            </a:pPr>
            <a:r>
              <a:rPr lang="sv-SE" sz="1916">
                <a:solidFill>
                  <a:srgbClr val="000000"/>
                </a:solidFill>
                <a:latin typeface="Calibri"/>
                <a:ea typeface="ＭＳ Ｐゴシック"/>
              </a:rPr>
              <a:t>Epics IOC (</a:t>
            </a:r>
            <a:r>
              <a:rPr lang="sv-SE" sz="1916" err="1">
                <a:solidFill>
                  <a:srgbClr val="000000"/>
                </a:solidFill>
                <a:latin typeface="Calibri"/>
                <a:ea typeface="ＭＳ Ｐゴシック"/>
              </a:rPr>
              <a:t>softIoc</a:t>
            </a:r>
            <a:r>
              <a:rPr lang="sv-SE" sz="1916">
                <a:solidFill>
                  <a:srgbClr val="000000"/>
                </a:solidFill>
                <a:latin typeface="Calibri"/>
                <a:ea typeface="ＭＳ Ｐゴシック"/>
              </a:rPr>
              <a:t>)</a:t>
            </a:r>
            <a:endParaRPr sz="1916"/>
          </a:p>
          <a:p>
            <a:pPr>
              <a:lnSpc>
                <a:spcPct val="100000"/>
              </a:lnSpc>
            </a:pPr>
            <a:endParaRPr sz="2994"/>
          </a:p>
          <a:p>
            <a:pPr>
              <a:lnSpc>
                <a:spcPct val="100000"/>
              </a:lnSpc>
            </a:pPr>
            <a:endParaRPr sz="2994"/>
          </a:p>
        </p:txBody>
      </p:sp>
      <p:sp>
        <p:nvSpPr>
          <p:cNvPr id="23" name="CustomShape 7"/>
          <p:cNvSpPr/>
          <p:nvPr/>
        </p:nvSpPr>
        <p:spPr>
          <a:xfrm>
            <a:off x="2959992" y="3412508"/>
            <a:ext cx="4825108" cy="440928"/>
          </a:xfrm>
          <a:prstGeom prst="rect">
            <a:avLst/>
          </a:prstGeom>
          <a:solidFill>
            <a:srgbClr val="95B3D7"/>
          </a:solidFill>
          <a:ln w="25560">
            <a:solidFill>
              <a:srgbClr val="000000"/>
            </a:solidFill>
            <a:miter/>
          </a:ln>
        </p:spPr>
        <p:txBody>
          <a:bodyPr lIns="122875" tIns="63894" rIns="122875" bIns="63894"/>
          <a:lstStyle/>
          <a:p>
            <a:pPr>
              <a:lnSpc>
                <a:spcPct val="100000"/>
              </a:lnSpc>
            </a:pPr>
            <a:r>
              <a:rPr lang="en-US" sz="1677" i="1" dirty="0" err="1">
                <a:solidFill>
                  <a:srgbClr val="000000"/>
                </a:solidFill>
                <a:latin typeface="Calibri"/>
                <a:ea typeface="ＭＳ Ｐゴシック"/>
              </a:rPr>
              <a:t>Asyn</a:t>
            </a:r>
            <a:r>
              <a:rPr lang="en-US" sz="1677" i="1" dirty="0">
                <a:solidFill>
                  <a:srgbClr val="000000"/>
                </a:solidFill>
                <a:latin typeface="Calibri"/>
                <a:ea typeface="ＭＳ Ｐゴシック"/>
              </a:rPr>
              <a:t> model 3 driver</a:t>
            </a:r>
            <a:endParaRPr sz="2994" dirty="0"/>
          </a:p>
        </p:txBody>
      </p:sp>
      <p:sp>
        <p:nvSpPr>
          <p:cNvPr id="25" name="CustomShape 5"/>
          <p:cNvSpPr/>
          <p:nvPr/>
        </p:nvSpPr>
        <p:spPr>
          <a:xfrm>
            <a:off x="2719584" y="7898647"/>
            <a:ext cx="7166880" cy="935873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2875" tIns="63894" rIns="122875" bIns="63894"/>
          <a:lstStyle/>
          <a:p>
            <a:pPr>
              <a:lnSpc>
                <a:spcPct val="100000"/>
              </a:lnSpc>
            </a:pPr>
            <a:r>
              <a:rPr lang="en-GB" sz="1916" dirty="0" err="1">
                <a:solidFill>
                  <a:srgbClr val="000000"/>
                </a:solidFill>
                <a:latin typeface="Calibri"/>
                <a:ea typeface="ＭＳ Ｐゴシック"/>
              </a:rPr>
              <a:t>EtherCAT</a:t>
            </a:r>
            <a:r>
              <a:rPr lang="en-GB" sz="1916" dirty="0">
                <a:solidFill>
                  <a:srgbClr val="000000"/>
                </a:solidFill>
                <a:latin typeface="Calibri"/>
                <a:ea typeface="ＭＳ Ｐゴシック"/>
              </a:rPr>
              <a:t> master</a:t>
            </a:r>
            <a:endParaRPr sz="2994" dirty="0"/>
          </a:p>
          <a:p>
            <a:pPr>
              <a:lnSpc>
                <a:spcPct val="100000"/>
              </a:lnSpc>
            </a:pPr>
            <a:endParaRPr sz="2994" dirty="0"/>
          </a:p>
        </p:txBody>
      </p:sp>
      <p:sp>
        <p:nvSpPr>
          <p:cNvPr id="26" name="CustomShape 7"/>
          <p:cNvSpPr/>
          <p:nvPr/>
        </p:nvSpPr>
        <p:spPr>
          <a:xfrm>
            <a:off x="2944116" y="8385978"/>
            <a:ext cx="6712776" cy="334025"/>
          </a:xfrm>
          <a:prstGeom prst="rect">
            <a:avLst/>
          </a:prstGeom>
          <a:solidFill>
            <a:srgbClr val="95B3D7"/>
          </a:solidFill>
          <a:ln w="25560">
            <a:solidFill>
              <a:srgbClr val="000000"/>
            </a:solidFill>
            <a:miter/>
          </a:ln>
        </p:spPr>
        <p:txBody>
          <a:bodyPr lIns="122875" tIns="63894" rIns="122875" bIns="63894"/>
          <a:lstStyle/>
          <a:p>
            <a:pPr>
              <a:lnSpc>
                <a:spcPct val="100000"/>
              </a:lnSpc>
            </a:pPr>
            <a:r>
              <a:rPr lang="en-US" sz="1677" i="1">
                <a:solidFill>
                  <a:srgbClr val="000000"/>
                </a:solidFill>
                <a:latin typeface="Calibri"/>
                <a:ea typeface="ＭＳ Ｐゴシック"/>
              </a:rPr>
              <a:t>Master n</a:t>
            </a:r>
            <a:endParaRPr sz="2994" i="1"/>
          </a:p>
        </p:txBody>
      </p:sp>
      <p:sp>
        <p:nvSpPr>
          <p:cNvPr id="28" name="Line 6"/>
          <p:cNvSpPr/>
          <p:nvPr/>
        </p:nvSpPr>
        <p:spPr>
          <a:xfrm>
            <a:off x="9656892" y="8524431"/>
            <a:ext cx="1862535" cy="0"/>
          </a:xfrm>
          <a:prstGeom prst="line">
            <a:avLst/>
          </a:prstGeom>
          <a:ln w="38100">
            <a:solidFill>
              <a:srgbClr val="1DD315"/>
            </a:solidFill>
            <a:round/>
            <a:tailEnd type="triangle" w="lg" len="lg"/>
          </a:ln>
        </p:spPr>
      </p:sp>
      <p:sp>
        <p:nvSpPr>
          <p:cNvPr id="29" name="CustomShape 36"/>
          <p:cNvSpPr/>
          <p:nvPr/>
        </p:nvSpPr>
        <p:spPr>
          <a:xfrm>
            <a:off x="10633899" y="7987049"/>
            <a:ext cx="1191456" cy="398928"/>
          </a:xfrm>
          <a:prstGeom prst="rect">
            <a:avLst/>
          </a:prstGeom>
          <a:noFill/>
          <a:ln>
            <a:noFill/>
          </a:ln>
        </p:spPr>
        <p:txBody>
          <a:bodyPr wrap="none" lIns="122875" tIns="61439" rIns="122875" bIns="61439"/>
          <a:lstStyle/>
          <a:p>
            <a:pPr>
              <a:lnSpc>
                <a:spcPct val="100000"/>
              </a:lnSpc>
            </a:pPr>
            <a:r>
              <a:rPr lang="en-US" sz="1916" b="1" dirty="0">
                <a:solidFill>
                  <a:srgbClr val="000000"/>
                </a:solidFill>
                <a:latin typeface="Calibri"/>
                <a:ea typeface="ＭＳ Ｐゴシック"/>
              </a:rPr>
              <a:t>EtherCAT</a:t>
            </a:r>
            <a:endParaRPr sz="2994" dirty="0"/>
          </a:p>
        </p:txBody>
      </p:sp>
      <p:sp>
        <p:nvSpPr>
          <p:cNvPr id="34" name="CustomShape 7"/>
          <p:cNvSpPr/>
          <p:nvPr/>
        </p:nvSpPr>
        <p:spPr>
          <a:xfrm>
            <a:off x="7785100" y="3412508"/>
            <a:ext cx="1968500" cy="440928"/>
          </a:xfrm>
          <a:prstGeom prst="rect">
            <a:avLst/>
          </a:prstGeom>
          <a:solidFill>
            <a:srgbClr val="95B3D7"/>
          </a:solidFill>
          <a:ln w="25560">
            <a:solidFill>
              <a:srgbClr val="000000"/>
            </a:solidFill>
            <a:miter/>
          </a:ln>
        </p:spPr>
        <p:txBody>
          <a:bodyPr lIns="122875" tIns="63894" rIns="122875" bIns="63894"/>
          <a:lstStyle/>
          <a:p>
            <a:pPr>
              <a:lnSpc>
                <a:spcPct val="100000"/>
              </a:lnSpc>
            </a:pPr>
            <a:r>
              <a:rPr lang="en-US" sz="1677" i="1" dirty="0" err="1">
                <a:solidFill>
                  <a:srgbClr val="000000"/>
                </a:solidFill>
                <a:latin typeface="Calibri"/>
                <a:ea typeface="ＭＳ Ｐゴシック"/>
              </a:rPr>
              <a:t>Asyn</a:t>
            </a:r>
            <a:endParaRPr lang="en-US" sz="1677" i="1" dirty="0">
              <a:solidFill>
                <a:srgbClr val="000000"/>
              </a:solidFill>
              <a:latin typeface="Calibri"/>
              <a:ea typeface="ＭＳ Ｐゴシック"/>
            </a:endParaRPr>
          </a:p>
        </p:txBody>
      </p:sp>
      <p:sp>
        <p:nvSpPr>
          <p:cNvPr id="137" name="CustomShape 5"/>
          <p:cNvSpPr/>
          <p:nvPr/>
        </p:nvSpPr>
        <p:spPr>
          <a:xfrm>
            <a:off x="2944116" y="4082736"/>
            <a:ext cx="6809484" cy="32406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</p:spPr>
        <p:txBody>
          <a:bodyPr lIns="122875" tIns="63894" rIns="122875" bIns="63894"/>
          <a:lstStyle/>
          <a:p>
            <a:pPr>
              <a:lnSpc>
                <a:spcPct val="100000"/>
              </a:lnSpc>
            </a:pPr>
            <a:r>
              <a:rPr lang="en-US" sz="1916" dirty="0">
                <a:solidFill>
                  <a:srgbClr val="000000"/>
                </a:solidFill>
                <a:latin typeface="Calibri"/>
                <a:ea typeface="ＭＳ Ｐゴシック"/>
              </a:rPr>
              <a:t>Motion </a:t>
            </a:r>
            <a:r>
              <a:rPr lang="en-US" sz="1916">
                <a:solidFill>
                  <a:srgbClr val="000000"/>
                </a:solidFill>
                <a:latin typeface="Calibri"/>
                <a:ea typeface="ＭＳ Ｐゴシック"/>
              </a:rPr>
              <a:t>Controller (ECMC)</a:t>
            </a:r>
            <a:endParaRPr sz="1916" dirty="0"/>
          </a:p>
          <a:p>
            <a:pPr>
              <a:lnSpc>
                <a:spcPct val="100000"/>
              </a:lnSpc>
            </a:pPr>
            <a:endParaRPr sz="2994" dirty="0"/>
          </a:p>
          <a:p>
            <a:pPr>
              <a:lnSpc>
                <a:spcPct val="100000"/>
              </a:lnSpc>
            </a:pPr>
            <a:endParaRPr sz="2994" dirty="0"/>
          </a:p>
        </p:txBody>
      </p:sp>
      <p:sp>
        <p:nvSpPr>
          <p:cNvPr id="139" name="CustomShape 7"/>
          <p:cNvSpPr/>
          <p:nvPr/>
        </p:nvSpPr>
        <p:spPr>
          <a:xfrm>
            <a:off x="3072008" y="4517006"/>
            <a:ext cx="4825108" cy="952674"/>
          </a:xfrm>
          <a:prstGeom prst="rect">
            <a:avLst/>
          </a:prstGeom>
          <a:solidFill>
            <a:srgbClr val="95B3D7"/>
          </a:solidFill>
          <a:ln w="25560">
            <a:solidFill>
              <a:srgbClr val="000000"/>
            </a:solidFill>
            <a:miter/>
          </a:ln>
        </p:spPr>
        <p:txBody>
          <a:bodyPr lIns="122875" tIns="63894" rIns="122875" bIns="63894"/>
          <a:lstStyle/>
          <a:p>
            <a:pPr>
              <a:lnSpc>
                <a:spcPct val="100000"/>
              </a:lnSpc>
            </a:pPr>
            <a:r>
              <a:rPr lang="en-US" sz="1677" i="1">
                <a:solidFill>
                  <a:srgbClr val="000000"/>
                </a:solidFill>
                <a:latin typeface="Calibri"/>
                <a:ea typeface="ＭＳ Ｐゴシック"/>
              </a:rPr>
              <a:t>Communication Thread</a:t>
            </a:r>
            <a:endParaRPr sz="2994" i="1"/>
          </a:p>
        </p:txBody>
      </p:sp>
      <p:sp>
        <p:nvSpPr>
          <p:cNvPr id="142" name="CustomShape 10"/>
          <p:cNvSpPr/>
          <p:nvPr/>
        </p:nvSpPr>
        <p:spPr>
          <a:xfrm>
            <a:off x="3072011" y="5726298"/>
            <a:ext cx="6538117" cy="1350415"/>
          </a:xfrm>
          <a:prstGeom prst="rect">
            <a:avLst/>
          </a:prstGeom>
          <a:solidFill>
            <a:srgbClr val="95B3D7"/>
          </a:solidFill>
          <a:ln w="25560">
            <a:solidFill>
              <a:srgbClr val="000000"/>
            </a:solidFill>
            <a:miter/>
          </a:ln>
        </p:spPr>
        <p:txBody>
          <a:bodyPr lIns="122875" tIns="63894" rIns="122875" bIns="63894"/>
          <a:lstStyle/>
          <a:p>
            <a:pPr>
              <a:lnSpc>
                <a:spcPct val="100000"/>
              </a:lnSpc>
            </a:pPr>
            <a:r>
              <a:rPr lang="en-US" sz="1677" i="1">
                <a:solidFill>
                  <a:srgbClr val="000000"/>
                </a:solidFill>
                <a:latin typeface="Calibri"/>
                <a:ea typeface="ＭＳ Ｐゴシック"/>
              </a:rPr>
              <a:t>Motion Thread  (1kHz)</a:t>
            </a:r>
            <a:endParaRPr sz="2994" i="1"/>
          </a:p>
        </p:txBody>
      </p:sp>
      <p:sp>
        <p:nvSpPr>
          <p:cNvPr id="143" name="CustomShape 11"/>
          <p:cNvSpPr/>
          <p:nvPr/>
        </p:nvSpPr>
        <p:spPr>
          <a:xfrm>
            <a:off x="3340640" y="6053084"/>
            <a:ext cx="875760" cy="351430"/>
          </a:xfrm>
          <a:prstGeom prst="rect">
            <a:avLst/>
          </a:prstGeom>
          <a:solidFill>
            <a:srgbClr val="C0C0C0"/>
          </a:solidFill>
          <a:ln w="25560">
            <a:solidFill>
              <a:srgbClr val="000000"/>
            </a:solidFill>
            <a:miter/>
          </a:ln>
        </p:spPr>
        <p:txBody>
          <a:bodyPr lIns="122875" tIns="63894" rIns="122875" bIns="63894"/>
          <a:lstStyle/>
          <a:p>
            <a:pPr>
              <a:lnSpc>
                <a:spcPct val="100000"/>
              </a:lnSpc>
            </a:pPr>
            <a:r>
              <a:rPr lang="en-US" sz="1677">
                <a:solidFill>
                  <a:srgbClr val="000000"/>
                </a:solidFill>
                <a:latin typeface="Calibri"/>
                <a:ea typeface="ＭＳ Ｐゴシック"/>
              </a:rPr>
              <a:t>Axis 1</a:t>
            </a:r>
            <a:endParaRPr sz="2994"/>
          </a:p>
        </p:txBody>
      </p:sp>
      <p:sp>
        <p:nvSpPr>
          <p:cNvPr id="151" name="CustomShape 19"/>
          <p:cNvSpPr/>
          <p:nvPr/>
        </p:nvSpPr>
        <p:spPr>
          <a:xfrm>
            <a:off x="3340640" y="4862851"/>
            <a:ext cx="4315177" cy="471201"/>
          </a:xfrm>
          <a:prstGeom prst="rect">
            <a:avLst/>
          </a:prstGeom>
          <a:solidFill>
            <a:srgbClr val="C0C0C0"/>
          </a:solidFill>
          <a:ln w="25560">
            <a:solidFill>
              <a:srgbClr val="000000"/>
            </a:solidFill>
            <a:miter/>
          </a:ln>
        </p:spPr>
        <p:txBody>
          <a:bodyPr lIns="122875" tIns="63894" rIns="122875" bIns="63894"/>
          <a:lstStyle/>
          <a:p>
            <a:pPr>
              <a:lnSpc>
                <a:spcPct val="100000"/>
              </a:lnSpc>
            </a:pPr>
            <a:r>
              <a:rPr lang="en-US" sz="1677">
                <a:solidFill>
                  <a:srgbClr val="000000"/>
                </a:solidFill>
                <a:latin typeface="Calibri"/>
                <a:ea typeface="ＭＳ Ｐゴシック"/>
              </a:rPr>
              <a:t>Command parser</a:t>
            </a:r>
            <a:endParaRPr sz="2994"/>
          </a:p>
        </p:txBody>
      </p:sp>
      <p:sp>
        <p:nvSpPr>
          <p:cNvPr id="24" name="Line 6"/>
          <p:cNvSpPr/>
          <p:nvPr/>
        </p:nvSpPr>
        <p:spPr>
          <a:xfrm>
            <a:off x="6028988" y="3853435"/>
            <a:ext cx="0" cy="663567"/>
          </a:xfrm>
          <a:prstGeom prst="line">
            <a:avLst/>
          </a:prstGeom>
          <a:ln w="53975">
            <a:solidFill>
              <a:schemeClr val="accent6">
                <a:lumMod val="75000"/>
              </a:schemeClr>
            </a:solidFill>
            <a:round/>
            <a:headEnd type="triangle"/>
            <a:tailEnd type="triangle"/>
          </a:ln>
        </p:spPr>
        <p:txBody>
          <a:bodyPr lIns="89183" tIns="44592" rIns="89183" bIns="44592"/>
          <a:lstStyle/>
          <a:p>
            <a:endParaRPr lang="en-US" sz="2994"/>
          </a:p>
        </p:txBody>
      </p:sp>
      <p:sp>
        <p:nvSpPr>
          <p:cNvPr id="32" name="Line 6"/>
          <p:cNvSpPr/>
          <p:nvPr/>
        </p:nvSpPr>
        <p:spPr>
          <a:xfrm>
            <a:off x="9057328" y="3853435"/>
            <a:ext cx="0" cy="2749013"/>
          </a:xfrm>
          <a:prstGeom prst="line">
            <a:avLst/>
          </a:prstGeom>
          <a:ln w="53975">
            <a:solidFill>
              <a:schemeClr val="accent6">
                <a:lumMod val="75000"/>
              </a:schemeClr>
            </a:solidFill>
            <a:round/>
            <a:headEnd type="triangle"/>
            <a:tailEnd type="triangle"/>
          </a:ln>
        </p:spPr>
        <p:txBody>
          <a:bodyPr lIns="89183" tIns="44592" rIns="89183" bIns="44592"/>
          <a:lstStyle/>
          <a:p>
            <a:endParaRPr lang="en-US" sz="2994"/>
          </a:p>
        </p:txBody>
      </p:sp>
      <p:sp>
        <p:nvSpPr>
          <p:cNvPr id="2" name="TextBox 1"/>
          <p:cNvSpPr txBox="1"/>
          <p:nvPr/>
        </p:nvSpPr>
        <p:spPr>
          <a:xfrm>
            <a:off x="8177978" y="4543349"/>
            <a:ext cx="1727006" cy="679704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lIns="89183" tIns="44592" rIns="89183" bIns="44592" rtlCol="0">
            <a:spAutoFit/>
          </a:bodyPr>
          <a:lstStyle/>
          <a:p>
            <a:r>
              <a:rPr lang="en-US" sz="1916" i="1" dirty="0"/>
              <a:t>Direct access </a:t>
            </a:r>
          </a:p>
          <a:p>
            <a:r>
              <a:rPr lang="en-US" sz="1916" i="1" dirty="0"/>
              <a:t>(I/O </a:t>
            </a:r>
            <a:r>
              <a:rPr lang="en-US" sz="1916" i="1" dirty="0" err="1"/>
              <a:t>Intr</a:t>
            </a:r>
            <a:r>
              <a:rPr lang="en-US" sz="1916" i="1" dirty="0"/>
              <a:t>)</a:t>
            </a:r>
          </a:p>
        </p:txBody>
      </p:sp>
      <p:sp>
        <p:nvSpPr>
          <p:cNvPr id="36" name="Line 9"/>
          <p:cNvSpPr/>
          <p:nvPr/>
        </p:nvSpPr>
        <p:spPr>
          <a:xfrm flipH="1">
            <a:off x="5391848" y="5300255"/>
            <a:ext cx="0" cy="454558"/>
          </a:xfrm>
          <a:prstGeom prst="line">
            <a:avLst/>
          </a:prstGeom>
          <a:ln w="53975">
            <a:solidFill>
              <a:schemeClr val="accent6">
                <a:lumMod val="75000"/>
              </a:schemeClr>
            </a:solidFill>
            <a:round/>
            <a:headEnd type="triangle"/>
            <a:tailEnd type="triangle"/>
          </a:ln>
        </p:spPr>
        <p:txBody>
          <a:bodyPr lIns="89183" tIns="44592" rIns="89183" bIns="44592"/>
          <a:lstStyle/>
          <a:p>
            <a:endParaRPr lang="en-US" sz="2994"/>
          </a:p>
        </p:txBody>
      </p:sp>
      <p:sp>
        <p:nvSpPr>
          <p:cNvPr id="37" name="CustomShape 11"/>
          <p:cNvSpPr/>
          <p:nvPr/>
        </p:nvSpPr>
        <p:spPr>
          <a:xfrm>
            <a:off x="4486864" y="6053084"/>
            <a:ext cx="875760" cy="351430"/>
          </a:xfrm>
          <a:prstGeom prst="rect">
            <a:avLst/>
          </a:prstGeom>
          <a:solidFill>
            <a:srgbClr val="C0C0C0"/>
          </a:solidFill>
          <a:ln w="25560">
            <a:solidFill>
              <a:srgbClr val="000000"/>
            </a:solidFill>
            <a:miter/>
          </a:ln>
        </p:spPr>
        <p:txBody>
          <a:bodyPr lIns="122875" tIns="63894" rIns="122875" bIns="63894"/>
          <a:lstStyle/>
          <a:p>
            <a:pPr>
              <a:lnSpc>
                <a:spcPct val="100000"/>
              </a:lnSpc>
            </a:pPr>
            <a:r>
              <a:rPr lang="en-US" sz="1677">
                <a:solidFill>
                  <a:srgbClr val="000000"/>
                </a:solidFill>
                <a:latin typeface="Calibri"/>
                <a:ea typeface="ＭＳ Ｐゴシック"/>
              </a:rPr>
              <a:t>Axis 2</a:t>
            </a:r>
            <a:endParaRPr sz="2994"/>
          </a:p>
        </p:txBody>
      </p:sp>
      <p:sp>
        <p:nvSpPr>
          <p:cNvPr id="38" name="CustomShape 11"/>
          <p:cNvSpPr/>
          <p:nvPr/>
        </p:nvSpPr>
        <p:spPr>
          <a:xfrm>
            <a:off x="6779312" y="6053084"/>
            <a:ext cx="875760" cy="351430"/>
          </a:xfrm>
          <a:prstGeom prst="rect">
            <a:avLst/>
          </a:prstGeom>
          <a:solidFill>
            <a:srgbClr val="C0C0C0"/>
          </a:solidFill>
          <a:ln w="25560">
            <a:solidFill>
              <a:srgbClr val="000000"/>
            </a:solidFill>
            <a:miter/>
          </a:ln>
        </p:spPr>
        <p:txBody>
          <a:bodyPr lIns="122875" tIns="63894" rIns="122875" bIns="63894"/>
          <a:lstStyle/>
          <a:p>
            <a:pPr>
              <a:lnSpc>
                <a:spcPct val="100000"/>
              </a:lnSpc>
            </a:pPr>
            <a:r>
              <a:rPr lang="en-US" sz="1677">
                <a:solidFill>
                  <a:srgbClr val="000000"/>
                </a:solidFill>
                <a:latin typeface="Calibri"/>
                <a:ea typeface="ＭＳ Ｐゴシック"/>
              </a:rPr>
              <a:t>Axis 4</a:t>
            </a:r>
            <a:endParaRPr sz="2994"/>
          </a:p>
        </p:txBody>
      </p:sp>
      <p:sp>
        <p:nvSpPr>
          <p:cNvPr id="39" name="CustomShape 11"/>
          <p:cNvSpPr/>
          <p:nvPr/>
        </p:nvSpPr>
        <p:spPr>
          <a:xfrm>
            <a:off x="5633088" y="6053084"/>
            <a:ext cx="875760" cy="351430"/>
          </a:xfrm>
          <a:prstGeom prst="rect">
            <a:avLst/>
          </a:prstGeom>
          <a:solidFill>
            <a:srgbClr val="C0C0C0"/>
          </a:solidFill>
          <a:ln w="25560">
            <a:solidFill>
              <a:srgbClr val="000000"/>
            </a:solidFill>
            <a:miter/>
          </a:ln>
        </p:spPr>
        <p:txBody>
          <a:bodyPr lIns="122875" tIns="63894" rIns="122875" bIns="63894"/>
          <a:lstStyle/>
          <a:p>
            <a:pPr>
              <a:lnSpc>
                <a:spcPct val="100000"/>
              </a:lnSpc>
            </a:pPr>
            <a:r>
              <a:rPr lang="en-US" sz="1677">
                <a:solidFill>
                  <a:srgbClr val="000000"/>
                </a:solidFill>
                <a:latin typeface="Calibri"/>
                <a:ea typeface="ＭＳ Ｐゴシック"/>
              </a:rPr>
              <a:t>Axis 3</a:t>
            </a:r>
            <a:endParaRPr sz="2994"/>
          </a:p>
        </p:txBody>
      </p:sp>
      <p:sp>
        <p:nvSpPr>
          <p:cNvPr id="40" name="CustomShape 19"/>
          <p:cNvSpPr/>
          <p:nvPr/>
        </p:nvSpPr>
        <p:spPr>
          <a:xfrm>
            <a:off x="3340640" y="6602450"/>
            <a:ext cx="6087060" cy="336433"/>
          </a:xfrm>
          <a:prstGeom prst="rect">
            <a:avLst/>
          </a:prstGeom>
          <a:solidFill>
            <a:srgbClr val="C0C0C0"/>
          </a:solidFill>
          <a:ln w="25560">
            <a:solidFill>
              <a:srgbClr val="000000"/>
            </a:solidFill>
            <a:miter/>
          </a:ln>
        </p:spPr>
        <p:txBody>
          <a:bodyPr lIns="122875" tIns="63894" rIns="122875" bIns="63894"/>
          <a:lstStyle/>
          <a:p>
            <a:pPr>
              <a:lnSpc>
                <a:spcPct val="100000"/>
              </a:lnSpc>
            </a:pPr>
            <a:r>
              <a:rPr lang="en-US" sz="1677" dirty="0">
                <a:solidFill>
                  <a:srgbClr val="000000"/>
                </a:solidFill>
                <a:latin typeface="Calibri"/>
                <a:ea typeface="ＭＳ Ｐゴシック"/>
              </a:rPr>
              <a:t>EtherCAT process image</a:t>
            </a:r>
            <a:endParaRPr sz="2994" dirty="0"/>
          </a:p>
        </p:txBody>
      </p:sp>
      <p:sp>
        <p:nvSpPr>
          <p:cNvPr id="41" name="Line 9"/>
          <p:cNvSpPr/>
          <p:nvPr/>
        </p:nvSpPr>
        <p:spPr>
          <a:xfrm flipH="1">
            <a:off x="3801124" y="6273273"/>
            <a:ext cx="0" cy="454558"/>
          </a:xfrm>
          <a:prstGeom prst="line">
            <a:avLst/>
          </a:prstGeom>
          <a:ln w="53975">
            <a:solidFill>
              <a:schemeClr val="accent6">
                <a:lumMod val="75000"/>
              </a:schemeClr>
            </a:solidFill>
            <a:round/>
            <a:headEnd type="triangle"/>
            <a:tailEnd type="triangle"/>
          </a:ln>
        </p:spPr>
        <p:txBody>
          <a:bodyPr lIns="89183" tIns="44592" rIns="89183" bIns="44592"/>
          <a:lstStyle/>
          <a:p>
            <a:endParaRPr lang="en-US" sz="2994"/>
          </a:p>
        </p:txBody>
      </p:sp>
      <p:sp>
        <p:nvSpPr>
          <p:cNvPr id="141" name="Line 9"/>
          <p:cNvSpPr/>
          <p:nvPr/>
        </p:nvSpPr>
        <p:spPr>
          <a:xfrm flipH="1">
            <a:off x="4893324" y="6273273"/>
            <a:ext cx="0" cy="454558"/>
          </a:xfrm>
          <a:prstGeom prst="line">
            <a:avLst/>
          </a:prstGeom>
          <a:ln w="53975">
            <a:solidFill>
              <a:schemeClr val="accent6">
                <a:lumMod val="75000"/>
              </a:schemeClr>
            </a:solidFill>
            <a:round/>
            <a:headEnd type="triangle"/>
            <a:tailEnd type="triangle"/>
          </a:ln>
        </p:spPr>
        <p:txBody>
          <a:bodyPr lIns="89183" tIns="44592" rIns="89183" bIns="44592"/>
          <a:lstStyle/>
          <a:p>
            <a:endParaRPr lang="en-US" sz="2994"/>
          </a:p>
        </p:txBody>
      </p:sp>
      <p:sp>
        <p:nvSpPr>
          <p:cNvPr id="42" name="Line 9"/>
          <p:cNvSpPr/>
          <p:nvPr/>
        </p:nvSpPr>
        <p:spPr>
          <a:xfrm flipH="1">
            <a:off x="6036323" y="6273273"/>
            <a:ext cx="0" cy="454558"/>
          </a:xfrm>
          <a:prstGeom prst="line">
            <a:avLst/>
          </a:prstGeom>
          <a:ln w="53975">
            <a:solidFill>
              <a:schemeClr val="accent6">
                <a:lumMod val="75000"/>
              </a:schemeClr>
            </a:solidFill>
            <a:round/>
            <a:headEnd type="triangle"/>
            <a:tailEnd type="triangle"/>
          </a:ln>
        </p:spPr>
        <p:txBody>
          <a:bodyPr lIns="89183" tIns="44592" rIns="89183" bIns="44592"/>
          <a:lstStyle/>
          <a:p>
            <a:endParaRPr lang="en-US" sz="2994"/>
          </a:p>
        </p:txBody>
      </p:sp>
      <p:sp>
        <p:nvSpPr>
          <p:cNvPr id="43" name="Line 9"/>
          <p:cNvSpPr/>
          <p:nvPr/>
        </p:nvSpPr>
        <p:spPr>
          <a:xfrm flipH="1">
            <a:off x="7192024" y="6273273"/>
            <a:ext cx="0" cy="454558"/>
          </a:xfrm>
          <a:prstGeom prst="line">
            <a:avLst/>
          </a:prstGeom>
          <a:ln w="53975">
            <a:solidFill>
              <a:schemeClr val="accent6">
                <a:lumMod val="75000"/>
              </a:schemeClr>
            </a:solidFill>
            <a:round/>
            <a:headEnd type="triangle"/>
            <a:tailEnd type="triangle"/>
          </a:ln>
        </p:spPr>
        <p:txBody>
          <a:bodyPr lIns="89183" tIns="44592" rIns="89183" bIns="44592"/>
          <a:lstStyle/>
          <a:p>
            <a:endParaRPr lang="en-US" sz="2994"/>
          </a:p>
        </p:txBody>
      </p:sp>
      <p:sp>
        <p:nvSpPr>
          <p:cNvPr id="44" name="Line 9"/>
          <p:cNvSpPr/>
          <p:nvPr/>
        </p:nvSpPr>
        <p:spPr>
          <a:xfrm flipH="1">
            <a:off x="6037489" y="6919225"/>
            <a:ext cx="0" cy="1428726"/>
          </a:xfrm>
          <a:prstGeom prst="line">
            <a:avLst/>
          </a:prstGeom>
          <a:ln w="53975">
            <a:solidFill>
              <a:schemeClr val="accent6">
                <a:lumMod val="75000"/>
              </a:schemeClr>
            </a:solidFill>
            <a:round/>
            <a:headEnd type="triangle"/>
            <a:tailEnd type="triangle"/>
          </a:ln>
        </p:spPr>
        <p:txBody>
          <a:bodyPr lIns="89183" tIns="44592" rIns="89183" bIns="44592"/>
          <a:lstStyle/>
          <a:p>
            <a:endParaRPr lang="en-US" sz="2994"/>
          </a:p>
        </p:txBody>
      </p:sp>
      <p:sp>
        <p:nvSpPr>
          <p:cNvPr id="46" name="TextBox 45"/>
          <p:cNvSpPr txBox="1"/>
          <p:nvPr/>
        </p:nvSpPr>
        <p:spPr>
          <a:xfrm>
            <a:off x="6407808" y="7448087"/>
            <a:ext cx="795661" cy="38487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89183" tIns="44592" rIns="89183" bIns="44592" rtlCol="0">
            <a:spAutoFit/>
          </a:bodyPr>
          <a:lstStyle/>
          <a:p>
            <a:r>
              <a:rPr lang="en-US" sz="1916" i="1" dirty="0" err="1"/>
              <a:t>ecrt.h</a:t>
            </a:r>
            <a:endParaRPr lang="en-US" sz="1916" i="1" dirty="0"/>
          </a:p>
        </p:txBody>
      </p:sp>
      <p:sp>
        <p:nvSpPr>
          <p:cNvPr id="47" name="CustomShape 11"/>
          <p:cNvSpPr/>
          <p:nvPr/>
        </p:nvSpPr>
        <p:spPr>
          <a:xfrm>
            <a:off x="7949876" y="6053084"/>
            <a:ext cx="875760" cy="351430"/>
          </a:xfrm>
          <a:prstGeom prst="rect">
            <a:avLst/>
          </a:prstGeom>
          <a:solidFill>
            <a:srgbClr val="C0C0C0"/>
          </a:solidFill>
          <a:ln w="25560">
            <a:solidFill>
              <a:srgbClr val="000000"/>
            </a:solidFill>
            <a:miter/>
          </a:ln>
        </p:spPr>
        <p:txBody>
          <a:bodyPr lIns="122875" tIns="63894" rIns="122875" bIns="63894"/>
          <a:lstStyle/>
          <a:p>
            <a:pPr>
              <a:lnSpc>
                <a:spcPct val="100000"/>
              </a:lnSpc>
            </a:pPr>
            <a:r>
              <a:rPr lang="en-US" sz="1677">
                <a:solidFill>
                  <a:srgbClr val="000000"/>
                </a:solidFill>
                <a:latin typeface="Calibri"/>
                <a:ea typeface="ＭＳ Ｐゴシック"/>
              </a:rPr>
              <a:t>Axis N</a:t>
            </a:r>
            <a:endParaRPr sz="2994"/>
          </a:p>
        </p:txBody>
      </p:sp>
      <p:sp>
        <p:nvSpPr>
          <p:cNvPr id="48" name="Line 9"/>
          <p:cNvSpPr/>
          <p:nvPr/>
        </p:nvSpPr>
        <p:spPr>
          <a:xfrm flipH="1">
            <a:off x="8317504" y="6273273"/>
            <a:ext cx="0" cy="454558"/>
          </a:xfrm>
          <a:prstGeom prst="line">
            <a:avLst/>
          </a:prstGeom>
          <a:ln w="53975">
            <a:solidFill>
              <a:schemeClr val="accent6">
                <a:lumMod val="75000"/>
              </a:schemeClr>
            </a:solidFill>
            <a:round/>
            <a:headEnd type="triangle"/>
            <a:tailEnd type="triangle"/>
          </a:ln>
        </p:spPr>
        <p:txBody>
          <a:bodyPr lIns="89183" tIns="44592" rIns="89183" bIns="44592"/>
          <a:lstStyle/>
          <a:p>
            <a:endParaRPr lang="en-US" sz="2994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18899" y="7746261"/>
            <a:ext cx="7497264" cy="1"/>
          </a:xfrm>
          <a:prstGeom prst="line">
            <a:avLst/>
          </a:prstGeom>
          <a:ln w="349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ine 6">
            <a:extLst>
              <a:ext uri="{FF2B5EF4-FFF2-40B4-BE49-F238E27FC236}">
                <a16:creationId xmlns:a16="http://schemas.microsoft.com/office/drawing/2014/main" id="{EC9E1967-F52A-5644-8CE3-B39AB680B2DE}"/>
              </a:ext>
            </a:extLst>
          </p:cNvPr>
          <p:cNvSpPr/>
          <p:nvPr/>
        </p:nvSpPr>
        <p:spPr>
          <a:xfrm flipH="1">
            <a:off x="8288282" y="3853435"/>
            <a:ext cx="29222" cy="2173161"/>
          </a:xfrm>
          <a:prstGeom prst="line">
            <a:avLst/>
          </a:prstGeom>
          <a:ln w="53975">
            <a:solidFill>
              <a:schemeClr val="accent6">
                <a:lumMod val="75000"/>
              </a:schemeClr>
            </a:solidFill>
            <a:round/>
            <a:headEnd type="triangle"/>
            <a:tailEnd type="triangle"/>
          </a:ln>
        </p:spPr>
        <p:txBody>
          <a:bodyPr lIns="89183" tIns="44592" rIns="89183" bIns="44592"/>
          <a:lstStyle/>
          <a:p>
            <a:endParaRPr lang="en-US" sz="2994"/>
          </a:p>
        </p:txBody>
      </p:sp>
    </p:spTree>
    <p:extLst>
      <p:ext uri="{BB962C8B-B14F-4D97-AF65-F5344CB8AC3E}">
        <p14:creationId xmlns:p14="http://schemas.microsoft.com/office/powerpoint/2010/main" val="41453567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640080" y="384552"/>
            <a:ext cx="9993816" cy="1599192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>
              <a:lnSpc>
                <a:spcPct val="100000"/>
              </a:lnSpc>
            </a:pPr>
            <a:r>
              <a:rPr lang="en-US" sz="4500">
                <a:solidFill>
                  <a:srgbClr val="FFFFFF"/>
                </a:solidFill>
                <a:latin typeface="Calibri"/>
              </a:rPr>
              <a:t>ECMC: </a:t>
            </a:r>
            <a:r>
              <a:rPr lang="en-US" sz="4500" dirty="0">
                <a:solidFill>
                  <a:srgbClr val="FFFFFF"/>
                </a:solidFill>
                <a:latin typeface="Calibri"/>
              </a:rPr>
              <a:t>Motion Thread</a:t>
            </a:r>
            <a:endParaRPr dirty="0"/>
          </a:p>
        </p:txBody>
      </p:sp>
      <p:sp>
        <p:nvSpPr>
          <p:cNvPr id="153" name="CustomShape 2"/>
          <p:cNvSpPr/>
          <p:nvPr/>
        </p:nvSpPr>
        <p:spPr>
          <a:xfrm>
            <a:off x="640080" y="384552"/>
            <a:ext cx="9993816" cy="1599192"/>
          </a:xfrm>
          <a:prstGeom prst="rect">
            <a:avLst/>
          </a:prstGeom>
          <a:noFill/>
          <a:ln>
            <a:noFill/>
          </a:ln>
        </p:spPr>
      </p:sp>
      <p:sp>
        <p:nvSpPr>
          <p:cNvPr id="154" name="CustomShape 3"/>
          <p:cNvSpPr/>
          <p:nvPr/>
        </p:nvSpPr>
        <p:spPr>
          <a:xfrm>
            <a:off x="2195928" y="2638944"/>
            <a:ext cx="8044848" cy="5840352"/>
          </a:xfrm>
          <a:prstGeom prst="rect">
            <a:avLst/>
          </a:prstGeom>
          <a:solidFill>
            <a:srgbClr val="95B3D7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55" name="CustomShape 4"/>
          <p:cNvSpPr/>
          <p:nvPr/>
        </p:nvSpPr>
        <p:spPr>
          <a:xfrm>
            <a:off x="2262456" y="2792160"/>
            <a:ext cx="6752592" cy="561960"/>
          </a:xfrm>
          <a:prstGeom prst="rect">
            <a:avLst/>
          </a:prstGeom>
          <a:noFill/>
          <a:ln>
            <a:noFill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/>
              </a:rPr>
              <a:t>Motion Thread (1kHz)</a:t>
            </a:r>
            <a:endParaRPr dirty="0"/>
          </a:p>
        </p:txBody>
      </p:sp>
      <p:sp>
        <p:nvSpPr>
          <p:cNvPr id="156" name="Line 5"/>
          <p:cNvSpPr/>
          <p:nvPr/>
        </p:nvSpPr>
        <p:spPr>
          <a:xfrm>
            <a:off x="6211800" y="3459960"/>
            <a:ext cx="0" cy="1038744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grpSp>
        <p:nvGrpSpPr>
          <p:cNvPr id="2" name="Group 1"/>
          <p:cNvGrpSpPr/>
          <p:nvPr/>
        </p:nvGrpSpPr>
        <p:grpSpPr>
          <a:xfrm>
            <a:off x="2563848" y="4660809"/>
            <a:ext cx="7295400" cy="1062936"/>
            <a:chOff x="1831320" y="3328560"/>
            <a:chExt cx="5211000" cy="759240"/>
          </a:xfrm>
        </p:grpSpPr>
        <p:sp>
          <p:nvSpPr>
            <p:cNvPr id="163" name="Line 12"/>
            <p:cNvSpPr/>
            <p:nvPr/>
          </p:nvSpPr>
          <p:spPr>
            <a:xfrm>
              <a:off x="4443120" y="3345840"/>
              <a:ext cx="0" cy="741960"/>
            </a:xfrm>
            <a:prstGeom prst="line">
              <a:avLst/>
            </a:prstGeom>
            <a:ln w="25560">
              <a:solidFill>
                <a:srgbClr val="000000"/>
              </a:solidFill>
              <a:round/>
            </a:ln>
          </p:spPr>
        </p:sp>
        <p:sp>
          <p:nvSpPr>
            <p:cNvPr id="164" name="CustomShape 13"/>
            <p:cNvSpPr/>
            <p:nvPr/>
          </p:nvSpPr>
          <p:spPr>
            <a:xfrm>
              <a:off x="1831320" y="3328560"/>
              <a:ext cx="5211000" cy="758880"/>
            </a:xfrm>
            <a:prstGeom prst="rect">
              <a:avLst/>
            </a:prstGeom>
            <a:solidFill>
              <a:srgbClr val="C0C0C0"/>
            </a:solidFill>
            <a:ln w="25560">
              <a:solidFill>
                <a:srgbClr val="000000"/>
              </a:solidFill>
              <a:miter/>
            </a:ln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</a:pPr>
              <a:r>
                <a:rPr lang="en-US" sz="1700">
                  <a:solidFill>
                    <a:srgbClr val="000000"/>
                  </a:solidFill>
                  <a:latin typeface="Calibri"/>
                  <a:ea typeface="ＭＳ Ｐゴシック"/>
                </a:rPr>
                <a:t>Axis 2</a:t>
              </a:r>
              <a:endParaRPr/>
            </a:p>
          </p:txBody>
        </p:sp>
        <p:sp>
          <p:nvSpPr>
            <p:cNvPr id="165" name="CustomShape 14"/>
            <p:cNvSpPr/>
            <p:nvPr/>
          </p:nvSpPr>
          <p:spPr>
            <a:xfrm>
              <a:off x="1894680" y="3642480"/>
              <a:ext cx="946080" cy="344520"/>
            </a:xfrm>
            <a:prstGeom prst="rect">
              <a:avLst/>
            </a:prstGeom>
            <a:solidFill>
              <a:srgbClr val="558ED5"/>
            </a:solidFill>
            <a:ln w="25560">
              <a:solidFill>
                <a:srgbClr val="000000"/>
              </a:solidFill>
              <a:miter/>
            </a:ln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</a:pPr>
              <a:r>
                <a:rPr lang="en-US" sz="1700">
                  <a:solidFill>
                    <a:srgbClr val="000000"/>
                  </a:solidFill>
                  <a:latin typeface="Calibri"/>
                  <a:ea typeface="ＭＳ Ｐゴシック"/>
                </a:rPr>
                <a:t>Encoder</a:t>
              </a:r>
              <a:endParaRPr/>
            </a:p>
            <a:p>
              <a:pPr>
                <a:lnSpc>
                  <a:spcPct val="100000"/>
                </a:lnSpc>
              </a:pPr>
              <a:endParaRPr/>
            </a:p>
          </p:txBody>
        </p:sp>
        <p:sp>
          <p:nvSpPr>
            <p:cNvPr id="166" name="CustomShape 15"/>
            <p:cNvSpPr/>
            <p:nvPr/>
          </p:nvSpPr>
          <p:spPr>
            <a:xfrm>
              <a:off x="2920680" y="3642480"/>
              <a:ext cx="936720" cy="344520"/>
            </a:xfrm>
            <a:prstGeom prst="rect">
              <a:avLst/>
            </a:prstGeom>
            <a:solidFill>
              <a:srgbClr val="558ED5"/>
            </a:solidFill>
            <a:ln w="25560">
              <a:solidFill>
                <a:srgbClr val="000000"/>
              </a:solidFill>
              <a:miter/>
            </a:ln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</a:pPr>
              <a:r>
                <a:rPr lang="en-US" sz="1700">
                  <a:solidFill>
                    <a:srgbClr val="000000"/>
                  </a:solidFill>
                  <a:latin typeface="Calibri"/>
                  <a:ea typeface="ＭＳ Ｐゴシック"/>
                </a:rPr>
                <a:t>Trajectory</a:t>
              </a:r>
              <a:endParaRPr/>
            </a:p>
            <a:p>
              <a:pPr>
                <a:lnSpc>
                  <a:spcPct val="100000"/>
                </a:lnSpc>
              </a:pPr>
              <a:endParaRPr/>
            </a:p>
          </p:txBody>
        </p:sp>
        <p:sp>
          <p:nvSpPr>
            <p:cNvPr id="167" name="CustomShape 16"/>
            <p:cNvSpPr/>
            <p:nvPr/>
          </p:nvSpPr>
          <p:spPr>
            <a:xfrm>
              <a:off x="3937680" y="3642480"/>
              <a:ext cx="936720" cy="344520"/>
            </a:xfrm>
            <a:prstGeom prst="rect">
              <a:avLst/>
            </a:prstGeom>
            <a:solidFill>
              <a:srgbClr val="558ED5"/>
            </a:solidFill>
            <a:ln w="25560">
              <a:solidFill>
                <a:srgbClr val="000000"/>
              </a:solidFill>
              <a:miter/>
            </a:ln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</a:pPr>
              <a:r>
                <a:rPr lang="en-US" sz="1700" dirty="0">
                  <a:solidFill>
                    <a:srgbClr val="000000"/>
                  </a:solidFill>
                  <a:latin typeface="Calibri"/>
                  <a:ea typeface="ＭＳ Ｐゴシック"/>
                </a:rPr>
                <a:t>PID-Control</a:t>
              </a:r>
              <a:endParaRPr dirty="0"/>
            </a:p>
            <a:p>
              <a:pPr>
                <a:lnSpc>
                  <a:spcPct val="100000"/>
                </a:lnSpc>
              </a:pPr>
              <a:endParaRPr dirty="0"/>
            </a:p>
          </p:txBody>
        </p:sp>
        <p:sp>
          <p:nvSpPr>
            <p:cNvPr id="168" name="CustomShape 17"/>
            <p:cNvSpPr/>
            <p:nvPr/>
          </p:nvSpPr>
          <p:spPr>
            <a:xfrm>
              <a:off x="4954320" y="3642480"/>
              <a:ext cx="946080" cy="344520"/>
            </a:xfrm>
            <a:prstGeom prst="rect">
              <a:avLst/>
            </a:prstGeom>
            <a:solidFill>
              <a:srgbClr val="558ED5"/>
            </a:solidFill>
            <a:ln w="25560">
              <a:solidFill>
                <a:srgbClr val="000000"/>
              </a:solidFill>
              <a:miter/>
            </a:ln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</a:pPr>
              <a:r>
                <a:rPr lang="en-US" sz="1700">
                  <a:solidFill>
                    <a:srgbClr val="000000"/>
                  </a:solidFill>
                  <a:latin typeface="Calibri"/>
                  <a:ea typeface="ＭＳ Ｐゴシック"/>
                </a:rPr>
                <a:t>Monitor</a:t>
              </a:r>
              <a:endParaRPr/>
            </a:p>
            <a:p>
              <a:pPr>
                <a:lnSpc>
                  <a:spcPct val="100000"/>
                </a:lnSpc>
              </a:pPr>
              <a:endParaRPr/>
            </a:p>
          </p:txBody>
        </p:sp>
        <p:sp>
          <p:nvSpPr>
            <p:cNvPr id="169" name="CustomShape 18"/>
            <p:cNvSpPr/>
            <p:nvPr/>
          </p:nvSpPr>
          <p:spPr>
            <a:xfrm>
              <a:off x="5980320" y="3642480"/>
              <a:ext cx="946080" cy="344520"/>
            </a:xfrm>
            <a:prstGeom prst="rect">
              <a:avLst/>
            </a:prstGeom>
            <a:solidFill>
              <a:srgbClr val="558ED5"/>
            </a:solidFill>
            <a:ln w="25560">
              <a:solidFill>
                <a:srgbClr val="000000"/>
              </a:solidFill>
              <a:miter/>
            </a:ln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</a:pPr>
              <a:r>
                <a:rPr lang="en-US" sz="1700">
                  <a:solidFill>
                    <a:srgbClr val="000000"/>
                  </a:solidFill>
                  <a:latin typeface="Calibri"/>
                  <a:ea typeface="ＭＳ Ｐゴシック"/>
                </a:rPr>
                <a:t>Drive</a:t>
              </a:r>
              <a:endParaRPr/>
            </a:p>
            <a:p>
              <a:pPr>
                <a:lnSpc>
                  <a:spcPct val="100000"/>
                </a:lnSpc>
              </a:pPr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563848" y="5885849"/>
            <a:ext cx="7295400" cy="1062936"/>
            <a:chOff x="1831320" y="3328560"/>
            <a:chExt cx="5211000" cy="759240"/>
          </a:xfrm>
        </p:grpSpPr>
        <p:sp>
          <p:nvSpPr>
            <p:cNvPr id="41" name="Line 12"/>
            <p:cNvSpPr/>
            <p:nvPr/>
          </p:nvSpPr>
          <p:spPr>
            <a:xfrm>
              <a:off x="4443120" y="3345840"/>
              <a:ext cx="0" cy="741960"/>
            </a:xfrm>
            <a:prstGeom prst="line">
              <a:avLst/>
            </a:prstGeom>
            <a:ln w="25560">
              <a:solidFill>
                <a:srgbClr val="000000"/>
              </a:solidFill>
              <a:round/>
            </a:ln>
          </p:spPr>
        </p:sp>
        <p:sp>
          <p:nvSpPr>
            <p:cNvPr id="42" name="CustomShape 13"/>
            <p:cNvSpPr/>
            <p:nvPr/>
          </p:nvSpPr>
          <p:spPr>
            <a:xfrm>
              <a:off x="1831320" y="3328560"/>
              <a:ext cx="5211000" cy="758880"/>
            </a:xfrm>
            <a:prstGeom prst="rect">
              <a:avLst/>
            </a:prstGeom>
            <a:solidFill>
              <a:srgbClr val="C0C0C0"/>
            </a:solidFill>
            <a:ln w="25560">
              <a:solidFill>
                <a:srgbClr val="000000"/>
              </a:solidFill>
              <a:miter/>
            </a:ln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</a:pPr>
              <a:r>
                <a:rPr lang="en-US" sz="1700" dirty="0">
                  <a:solidFill>
                    <a:srgbClr val="000000"/>
                  </a:solidFill>
                  <a:latin typeface="Calibri"/>
                  <a:ea typeface="ＭＳ Ｐゴシック"/>
                </a:rPr>
                <a:t>Axis 3</a:t>
              </a:r>
              <a:endParaRPr dirty="0"/>
            </a:p>
          </p:txBody>
        </p:sp>
        <p:sp>
          <p:nvSpPr>
            <p:cNvPr id="43" name="CustomShape 14"/>
            <p:cNvSpPr/>
            <p:nvPr/>
          </p:nvSpPr>
          <p:spPr>
            <a:xfrm>
              <a:off x="1894680" y="3642480"/>
              <a:ext cx="946080" cy="344520"/>
            </a:xfrm>
            <a:prstGeom prst="rect">
              <a:avLst/>
            </a:prstGeom>
            <a:solidFill>
              <a:srgbClr val="558ED5"/>
            </a:solidFill>
            <a:ln w="25560">
              <a:solidFill>
                <a:srgbClr val="000000"/>
              </a:solidFill>
              <a:miter/>
            </a:ln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</a:pPr>
              <a:r>
                <a:rPr lang="en-US" sz="1700">
                  <a:solidFill>
                    <a:srgbClr val="000000"/>
                  </a:solidFill>
                  <a:latin typeface="Calibri"/>
                  <a:ea typeface="ＭＳ Ｐゴシック"/>
                </a:rPr>
                <a:t>Encoder</a:t>
              </a:r>
              <a:endParaRPr/>
            </a:p>
            <a:p>
              <a:pPr>
                <a:lnSpc>
                  <a:spcPct val="100000"/>
                </a:lnSpc>
              </a:pPr>
              <a:endParaRPr/>
            </a:p>
          </p:txBody>
        </p:sp>
        <p:sp>
          <p:nvSpPr>
            <p:cNvPr id="44" name="CustomShape 15"/>
            <p:cNvSpPr/>
            <p:nvPr/>
          </p:nvSpPr>
          <p:spPr>
            <a:xfrm>
              <a:off x="2920680" y="3642480"/>
              <a:ext cx="936720" cy="344520"/>
            </a:xfrm>
            <a:prstGeom prst="rect">
              <a:avLst/>
            </a:prstGeom>
            <a:solidFill>
              <a:srgbClr val="558ED5"/>
            </a:solidFill>
            <a:ln w="25560">
              <a:solidFill>
                <a:srgbClr val="000000"/>
              </a:solidFill>
              <a:miter/>
            </a:ln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</a:pPr>
              <a:r>
                <a:rPr lang="en-US" sz="1700">
                  <a:solidFill>
                    <a:srgbClr val="000000"/>
                  </a:solidFill>
                  <a:latin typeface="Calibri"/>
                  <a:ea typeface="ＭＳ Ｐゴシック"/>
                </a:rPr>
                <a:t>Trajectory</a:t>
              </a:r>
              <a:endParaRPr/>
            </a:p>
            <a:p>
              <a:pPr>
                <a:lnSpc>
                  <a:spcPct val="100000"/>
                </a:lnSpc>
              </a:pPr>
              <a:endParaRPr/>
            </a:p>
          </p:txBody>
        </p:sp>
        <p:sp>
          <p:nvSpPr>
            <p:cNvPr id="45" name="CustomShape 16"/>
            <p:cNvSpPr/>
            <p:nvPr/>
          </p:nvSpPr>
          <p:spPr>
            <a:xfrm>
              <a:off x="3937680" y="3642480"/>
              <a:ext cx="936720" cy="344520"/>
            </a:xfrm>
            <a:prstGeom prst="rect">
              <a:avLst/>
            </a:prstGeom>
            <a:solidFill>
              <a:srgbClr val="558ED5"/>
            </a:solidFill>
            <a:ln w="25560">
              <a:solidFill>
                <a:srgbClr val="000000"/>
              </a:solidFill>
              <a:miter/>
            </a:ln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</a:pPr>
              <a:r>
                <a:rPr lang="en-US" sz="1700" dirty="0">
                  <a:solidFill>
                    <a:srgbClr val="000000"/>
                  </a:solidFill>
                  <a:latin typeface="Calibri"/>
                  <a:ea typeface="ＭＳ Ｐゴシック"/>
                </a:rPr>
                <a:t>PID-Control</a:t>
              </a:r>
              <a:endParaRPr dirty="0"/>
            </a:p>
            <a:p>
              <a:pPr>
                <a:lnSpc>
                  <a:spcPct val="100000"/>
                </a:lnSpc>
              </a:pPr>
              <a:endParaRPr dirty="0"/>
            </a:p>
          </p:txBody>
        </p:sp>
        <p:sp>
          <p:nvSpPr>
            <p:cNvPr id="46" name="CustomShape 17"/>
            <p:cNvSpPr/>
            <p:nvPr/>
          </p:nvSpPr>
          <p:spPr>
            <a:xfrm>
              <a:off x="4954320" y="3642480"/>
              <a:ext cx="946080" cy="344520"/>
            </a:xfrm>
            <a:prstGeom prst="rect">
              <a:avLst/>
            </a:prstGeom>
            <a:solidFill>
              <a:srgbClr val="558ED5"/>
            </a:solidFill>
            <a:ln w="25560">
              <a:solidFill>
                <a:srgbClr val="000000"/>
              </a:solidFill>
              <a:miter/>
            </a:ln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</a:pPr>
              <a:r>
                <a:rPr lang="en-US" sz="1700">
                  <a:solidFill>
                    <a:srgbClr val="000000"/>
                  </a:solidFill>
                  <a:latin typeface="Calibri"/>
                  <a:ea typeface="ＭＳ Ｐゴシック"/>
                </a:rPr>
                <a:t>Monitor</a:t>
              </a:r>
              <a:endParaRPr/>
            </a:p>
            <a:p>
              <a:pPr>
                <a:lnSpc>
                  <a:spcPct val="100000"/>
                </a:lnSpc>
              </a:pPr>
              <a:endParaRPr/>
            </a:p>
          </p:txBody>
        </p:sp>
        <p:sp>
          <p:nvSpPr>
            <p:cNvPr id="47" name="CustomShape 18"/>
            <p:cNvSpPr/>
            <p:nvPr/>
          </p:nvSpPr>
          <p:spPr>
            <a:xfrm>
              <a:off x="5980320" y="3642480"/>
              <a:ext cx="946080" cy="344520"/>
            </a:xfrm>
            <a:prstGeom prst="rect">
              <a:avLst/>
            </a:prstGeom>
            <a:solidFill>
              <a:srgbClr val="558ED5"/>
            </a:solidFill>
            <a:ln w="25560">
              <a:solidFill>
                <a:srgbClr val="000000"/>
              </a:solidFill>
              <a:miter/>
            </a:ln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</a:pPr>
              <a:r>
                <a:rPr lang="en-US" sz="1700">
                  <a:solidFill>
                    <a:srgbClr val="000000"/>
                  </a:solidFill>
                  <a:latin typeface="Calibri"/>
                  <a:ea typeface="ＭＳ Ｐゴシック"/>
                </a:rPr>
                <a:t>Drive</a:t>
              </a:r>
              <a:endParaRPr/>
            </a:p>
            <a:p>
              <a:pPr>
                <a:lnSpc>
                  <a:spcPct val="100000"/>
                </a:lnSpc>
              </a:pPr>
              <a:endParaRPr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563848" y="7110888"/>
            <a:ext cx="7295400" cy="1062936"/>
            <a:chOff x="1831320" y="3328560"/>
            <a:chExt cx="5211000" cy="759240"/>
          </a:xfrm>
        </p:grpSpPr>
        <p:sp>
          <p:nvSpPr>
            <p:cNvPr id="49" name="Line 12"/>
            <p:cNvSpPr/>
            <p:nvPr/>
          </p:nvSpPr>
          <p:spPr>
            <a:xfrm>
              <a:off x="4443120" y="3345840"/>
              <a:ext cx="0" cy="741960"/>
            </a:xfrm>
            <a:prstGeom prst="line">
              <a:avLst/>
            </a:prstGeom>
            <a:ln w="25560">
              <a:solidFill>
                <a:srgbClr val="000000"/>
              </a:solidFill>
              <a:round/>
            </a:ln>
          </p:spPr>
        </p:sp>
        <p:sp>
          <p:nvSpPr>
            <p:cNvPr id="50" name="CustomShape 13"/>
            <p:cNvSpPr/>
            <p:nvPr/>
          </p:nvSpPr>
          <p:spPr>
            <a:xfrm>
              <a:off x="1831320" y="3328560"/>
              <a:ext cx="5211000" cy="758880"/>
            </a:xfrm>
            <a:prstGeom prst="rect">
              <a:avLst/>
            </a:prstGeom>
            <a:solidFill>
              <a:srgbClr val="C0C0C0"/>
            </a:solidFill>
            <a:ln w="25560">
              <a:solidFill>
                <a:srgbClr val="000000"/>
              </a:solidFill>
              <a:miter/>
            </a:ln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</a:pPr>
              <a:r>
                <a:rPr lang="en-US" sz="1700" dirty="0">
                  <a:solidFill>
                    <a:srgbClr val="000000"/>
                  </a:solidFill>
                  <a:latin typeface="Calibri"/>
                  <a:ea typeface="ＭＳ Ｐゴシック"/>
                </a:rPr>
                <a:t>Axis N</a:t>
              </a:r>
              <a:endParaRPr dirty="0"/>
            </a:p>
          </p:txBody>
        </p:sp>
        <p:sp>
          <p:nvSpPr>
            <p:cNvPr id="51" name="CustomShape 14"/>
            <p:cNvSpPr/>
            <p:nvPr/>
          </p:nvSpPr>
          <p:spPr>
            <a:xfrm>
              <a:off x="1894680" y="3642480"/>
              <a:ext cx="946080" cy="344520"/>
            </a:xfrm>
            <a:prstGeom prst="rect">
              <a:avLst/>
            </a:prstGeom>
            <a:solidFill>
              <a:srgbClr val="558ED5"/>
            </a:solidFill>
            <a:ln w="25560">
              <a:solidFill>
                <a:srgbClr val="000000"/>
              </a:solidFill>
              <a:miter/>
            </a:ln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</a:pPr>
              <a:r>
                <a:rPr lang="en-US" sz="1700">
                  <a:solidFill>
                    <a:srgbClr val="000000"/>
                  </a:solidFill>
                  <a:latin typeface="Calibri"/>
                  <a:ea typeface="ＭＳ Ｐゴシック"/>
                </a:rPr>
                <a:t>Encoder</a:t>
              </a:r>
              <a:endParaRPr/>
            </a:p>
            <a:p>
              <a:pPr>
                <a:lnSpc>
                  <a:spcPct val="100000"/>
                </a:lnSpc>
              </a:pPr>
              <a:endParaRPr/>
            </a:p>
          </p:txBody>
        </p:sp>
        <p:sp>
          <p:nvSpPr>
            <p:cNvPr id="52" name="CustomShape 15"/>
            <p:cNvSpPr/>
            <p:nvPr/>
          </p:nvSpPr>
          <p:spPr>
            <a:xfrm>
              <a:off x="2920680" y="3642480"/>
              <a:ext cx="936720" cy="344520"/>
            </a:xfrm>
            <a:prstGeom prst="rect">
              <a:avLst/>
            </a:prstGeom>
            <a:solidFill>
              <a:srgbClr val="558ED5"/>
            </a:solidFill>
            <a:ln w="25560">
              <a:solidFill>
                <a:srgbClr val="000000"/>
              </a:solidFill>
              <a:miter/>
            </a:ln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</a:pPr>
              <a:r>
                <a:rPr lang="en-US" sz="1700">
                  <a:solidFill>
                    <a:srgbClr val="000000"/>
                  </a:solidFill>
                  <a:latin typeface="Calibri"/>
                  <a:ea typeface="ＭＳ Ｐゴシック"/>
                </a:rPr>
                <a:t>Trajectory</a:t>
              </a:r>
              <a:endParaRPr/>
            </a:p>
            <a:p>
              <a:pPr>
                <a:lnSpc>
                  <a:spcPct val="100000"/>
                </a:lnSpc>
              </a:pPr>
              <a:endParaRPr/>
            </a:p>
          </p:txBody>
        </p:sp>
        <p:sp>
          <p:nvSpPr>
            <p:cNvPr id="53" name="CustomShape 16"/>
            <p:cNvSpPr/>
            <p:nvPr/>
          </p:nvSpPr>
          <p:spPr>
            <a:xfrm>
              <a:off x="3937680" y="3642480"/>
              <a:ext cx="936720" cy="344520"/>
            </a:xfrm>
            <a:prstGeom prst="rect">
              <a:avLst/>
            </a:prstGeom>
            <a:solidFill>
              <a:srgbClr val="558ED5"/>
            </a:solidFill>
            <a:ln w="25560">
              <a:solidFill>
                <a:srgbClr val="000000"/>
              </a:solidFill>
              <a:miter/>
            </a:ln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</a:pPr>
              <a:r>
                <a:rPr lang="en-US" sz="1700" dirty="0">
                  <a:solidFill>
                    <a:srgbClr val="000000"/>
                  </a:solidFill>
                  <a:latin typeface="Calibri"/>
                  <a:ea typeface="ＭＳ Ｐゴシック"/>
                </a:rPr>
                <a:t>PID-Control</a:t>
              </a:r>
              <a:endParaRPr dirty="0"/>
            </a:p>
            <a:p>
              <a:pPr>
                <a:lnSpc>
                  <a:spcPct val="100000"/>
                </a:lnSpc>
              </a:pPr>
              <a:endParaRPr dirty="0"/>
            </a:p>
          </p:txBody>
        </p:sp>
        <p:sp>
          <p:nvSpPr>
            <p:cNvPr id="54" name="CustomShape 17"/>
            <p:cNvSpPr/>
            <p:nvPr/>
          </p:nvSpPr>
          <p:spPr>
            <a:xfrm>
              <a:off x="4954320" y="3642480"/>
              <a:ext cx="946080" cy="344520"/>
            </a:xfrm>
            <a:prstGeom prst="rect">
              <a:avLst/>
            </a:prstGeom>
            <a:solidFill>
              <a:srgbClr val="558ED5"/>
            </a:solidFill>
            <a:ln w="25560">
              <a:solidFill>
                <a:srgbClr val="000000"/>
              </a:solidFill>
              <a:miter/>
            </a:ln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</a:pPr>
              <a:r>
                <a:rPr lang="en-US" sz="1700">
                  <a:solidFill>
                    <a:srgbClr val="000000"/>
                  </a:solidFill>
                  <a:latin typeface="Calibri"/>
                  <a:ea typeface="ＭＳ Ｐゴシック"/>
                </a:rPr>
                <a:t>Monitor</a:t>
              </a:r>
              <a:endParaRPr/>
            </a:p>
            <a:p>
              <a:pPr>
                <a:lnSpc>
                  <a:spcPct val="100000"/>
                </a:lnSpc>
              </a:pPr>
              <a:endParaRPr/>
            </a:p>
          </p:txBody>
        </p:sp>
        <p:sp>
          <p:nvSpPr>
            <p:cNvPr id="55" name="CustomShape 18"/>
            <p:cNvSpPr/>
            <p:nvPr/>
          </p:nvSpPr>
          <p:spPr>
            <a:xfrm>
              <a:off x="5980320" y="3642480"/>
              <a:ext cx="946080" cy="344520"/>
            </a:xfrm>
            <a:prstGeom prst="rect">
              <a:avLst/>
            </a:prstGeom>
            <a:solidFill>
              <a:srgbClr val="558ED5"/>
            </a:solidFill>
            <a:ln w="25560">
              <a:solidFill>
                <a:srgbClr val="000000"/>
              </a:solidFill>
              <a:miter/>
            </a:ln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</a:pPr>
              <a:r>
                <a:rPr lang="en-US" sz="1700">
                  <a:solidFill>
                    <a:srgbClr val="000000"/>
                  </a:solidFill>
                  <a:latin typeface="Calibri"/>
                  <a:ea typeface="ＭＳ Ｐゴシック"/>
                </a:rPr>
                <a:t>Drive</a:t>
              </a:r>
              <a:endParaRPr/>
            </a:p>
            <a:p>
              <a:pPr>
                <a:lnSpc>
                  <a:spcPct val="100000"/>
                </a:lnSpc>
              </a:pPr>
              <a:endParaRPr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563848" y="3435768"/>
            <a:ext cx="7295400" cy="1062936"/>
            <a:chOff x="1831320" y="3328560"/>
            <a:chExt cx="5211000" cy="759240"/>
          </a:xfrm>
        </p:grpSpPr>
        <p:sp>
          <p:nvSpPr>
            <p:cNvPr id="57" name="Line 12"/>
            <p:cNvSpPr/>
            <p:nvPr/>
          </p:nvSpPr>
          <p:spPr>
            <a:xfrm>
              <a:off x="4443120" y="3345840"/>
              <a:ext cx="0" cy="741960"/>
            </a:xfrm>
            <a:prstGeom prst="line">
              <a:avLst/>
            </a:prstGeom>
            <a:ln w="25560">
              <a:solidFill>
                <a:srgbClr val="000000"/>
              </a:solidFill>
              <a:round/>
            </a:ln>
          </p:spPr>
        </p:sp>
        <p:sp>
          <p:nvSpPr>
            <p:cNvPr id="58" name="CustomShape 13"/>
            <p:cNvSpPr/>
            <p:nvPr/>
          </p:nvSpPr>
          <p:spPr>
            <a:xfrm>
              <a:off x="1831320" y="3328560"/>
              <a:ext cx="5211000" cy="758880"/>
            </a:xfrm>
            <a:prstGeom prst="rect">
              <a:avLst/>
            </a:prstGeom>
            <a:solidFill>
              <a:srgbClr val="C0C0C0"/>
            </a:solidFill>
            <a:ln w="25560">
              <a:solidFill>
                <a:srgbClr val="000000"/>
              </a:solidFill>
              <a:miter/>
            </a:ln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</a:pPr>
              <a:r>
                <a:rPr lang="en-US" sz="1700" dirty="0">
                  <a:solidFill>
                    <a:srgbClr val="000000"/>
                  </a:solidFill>
                  <a:latin typeface="Calibri"/>
                  <a:ea typeface="ＭＳ Ｐゴシック"/>
                </a:rPr>
                <a:t>Axis 1</a:t>
              </a:r>
              <a:endParaRPr dirty="0"/>
            </a:p>
          </p:txBody>
        </p:sp>
        <p:sp>
          <p:nvSpPr>
            <p:cNvPr id="59" name="CustomShape 14"/>
            <p:cNvSpPr/>
            <p:nvPr/>
          </p:nvSpPr>
          <p:spPr>
            <a:xfrm>
              <a:off x="1894680" y="3642480"/>
              <a:ext cx="946080" cy="344520"/>
            </a:xfrm>
            <a:prstGeom prst="rect">
              <a:avLst/>
            </a:prstGeom>
            <a:solidFill>
              <a:srgbClr val="558ED5"/>
            </a:solidFill>
            <a:ln w="25560">
              <a:solidFill>
                <a:srgbClr val="000000"/>
              </a:solidFill>
              <a:miter/>
            </a:ln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</a:pPr>
              <a:r>
                <a:rPr lang="en-US" sz="1700">
                  <a:solidFill>
                    <a:srgbClr val="000000"/>
                  </a:solidFill>
                  <a:latin typeface="Calibri"/>
                  <a:ea typeface="ＭＳ Ｐゴシック"/>
                </a:rPr>
                <a:t>Encoder</a:t>
              </a:r>
              <a:endParaRPr/>
            </a:p>
            <a:p>
              <a:pPr>
                <a:lnSpc>
                  <a:spcPct val="100000"/>
                </a:lnSpc>
              </a:pPr>
              <a:endParaRPr/>
            </a:p>
          </p:txBody>
        </p:sp>
        <p:sp>
          <p:nvSpPr>
            <p:cNvPr id="60" name="CustomShape 15"/>
            <p:cNvSpPr/>
            <p:nvPr/>
          </p:nvSpPr>
          <p:spPr>
            <a:xfrm>
              <a:off x="2920680" y="3642480"/>
              <a:ext cx="936720" cy="344520"/>
            </a:xfrm>
            <a:prstGeom prst="rect">
              <a:avLst/>
            </a:prstGeom>
            <a:solidFill>
              <a:srgbClr val="558ED5"/>
            </a:solidFill>
            <a:ln w="25560">
              <a:solidFill>
                <a:srgbClr val="000000"/>
              </a:solidFill>
              <a:miter/>
            </a:ln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</a:pPr>
              <a:r>
                <a:rPr lang="en-US" sz="1700">
                  <a:solidFill>
                    <a:srgbClr val="000000"/>
                  </a:solidFill>
                  <a:latin typeface="Calibri"/>
                  <a:ea typeface="ＭＳ Ｐゴシック"/>
                </a:rPr>
                <a:t>Trajectory</a:t>
              </a:r>
              <a:endParaRPr/>
            </a:p>
            <a:p>
              <a:pPr>
                <a:lnSpc>
                  <a:spcPct val="100000"/>
                </a:lnSpc>
              </a:pPr>
              <a:endParaRPr/>
            </a:p>
          </p:txBody>
        </p:sp>
        <p:sp>
          <p:nvSpPr>
            <p:cNvPr id="61" name="CustomShape 16"/>
            <p:cNvSpPr/>
            <p:nvPr/>
          </p:nvSpPr>
          <p:spPr>
            <a:xfrm>
              <a:off x="3937680" y="3642480"/>
              <a:ext cx="936720" cy="344520"/>
            </a:xfrm>
            <a:prstGeom prst="rect">
              <a:avLst/>
            </a:prstGeom>
            <a:solidFill>
              <a:srgbClr val="558ED5"/>
            </a:solidFill>
            <a:ln w="25560">
              <a:solidFill>
                <a:srgbClr val="000000"/>
              </a:solidFill>
              <a:miter/>
            </a:ln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</a:pPr>
              <a:r>
                <a:rPr lang="en-US" sz="1700" dirty="0">
                  <a:solidFill>
                    <a:srgbClr val="000000"/>
                  </a:solidFill>
                  <a:latin typeface="Calibri"/>
                  <a:ea typeface="ＭＳ Ｐゴシック"/>
                </a:rPr>
                <a:t>PID-Control</a:t>
              </a:r>
              <a:endParaRPr dirty="0"/>
            </a:p>
            <a:p>
              <a:pPr>
                <a:lnSpc>
                  <a:spcPct val="100000"/>
                </a:lnSpc>
              </a:pPr>
              <a:endParaRPr dirty="0"/>
            </a:p>
          </p:txBody>
        </p:sp>
        <p:sp>
          <p:nvSpPr>
            <p:cNvPr id="62" name="CustomShape 17"/>
            <p:cNvSpPr/>
            <p:nvPr/>
          </p:nvSpPr>
          <p:spPr>
            <a:xfrm>
              <a:off x="4954320" y="3642480"/>
              <a:ext cx="946080" cy="344520"/>
            </a:xfrm>
            <a:prstGeom prst="rect">
              <a:avLst/>
            </a:prstGeom>
            <a:solidFill>
              <a:srgbClr val="558ED5"/>
            </a:solidFill>
            <a:ln w="25560">
              <a:solidFill>
                <a:srgbClr val="000000"/>
              </a:solidFill>
              <a:miter/>
            </a:ln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</a:pPr>
              <a:r>
                <a:rPr lang="en-US" sz="1700">
                  <a:solidFill>
                    <a:srgbClr val="000000"/>
                  </a:solidFill>
                  <a:latin typeface="Calibri"/>
                  <a:ea typeface="ＭＳ Ｐゴシック"/>
                </a:rPr>
                <a:t>Monitor</a:t>
              </a:r>
              <a:endParaRPr/>
            </a:p>
            <a:p>
              <a:pPr>
                <a:lnSpc>
                  <a:spcPct val="100000"/>
                </a:lnSpc>
              </a:pPr>
              <a:endParaRPr/>
            </a:p>
          </p:txBody>
        </p:sp>
        <p:sp>
          <p:nvSpPr>
            <p:cNvPr id="63" name="CustomShape 18"/>
            <p:cNvSpPr/>
            <p:nvPr/>
          </p:nvSpPr>
          <p:spPr>
            <a:xfrm>
              <a:off x="5980320" y="3642480"/>
              <a:ext cx="946080" cy="344520"/>
            </a:xfrm>
            <a:prstGeom prst="rect">
              <a:avLst/>
            </a:prstGeom>
            <a:solidFill>
              <a:srgbClr val="558ED5"/>
            </a:solidFill>
            <a:ln w="25560">
              <a:solidFill>
                <a:srgbClr val="000000"/>
              </a:solidFill>
              <a:miter/>
            </a:ln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</a:pPr>
              <a:r>
                <a:rPr lang="en-US" sz="1700">
                  <a:solidFill>
                    <a:srgbClr val="000000"/>
                  </a:solidFill>
                  <a:latin typeface="Calibri"/>
                  <a:ea typeface="ＭＳ Ｐゴシック"/>
                </a:rPr>
                <a:t>Drive</a:t>
              </a:r>
              <a:endParaRPr/>
            </a:p>
            <a:p>
              <a:pPr>
                <a:lnSpc>
                  <a:spcPct val="100000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 flipV="1">
            <a:off x="3881808" y="5216904"/>
            <a:ext cx="6048" cy="502992"/>
          </a:xfrm>
          <a:prstGeom prst="straightConnector1">
            <a:avLst/>
          </a:prstGeom>
          <a:noFill/>
          <a:ln w="25560">
            <a:solidFill>
              <a:srgbClr val="4F81BD"/>
            </a:solidFill>
            <a:round/>
            <a:tailEnd type="arrow" w="med" len="med"/>
          </a:ln>
        </p:spPr>
      </p:sp>
      <p:sp>
        <p:nvSpPr>
          <p:cNvPr id="185" name="CustomShape 2"/>
          <p:cNvSpPr/>
          <p:nvPr/>
        </p:nvSpPr>
        <p:spPr>
          <a:xfrm flipV="1">
            <a:off x="4991112" y="5216904"/>
            <a:ext cx="6048" cy="770616"/>
          </a:xfrm>
          <a:prstGeom prst="straightConnector1">
            <a:avLst/>
          </a:prstGeom>
          <a:noFill/>
          <a:ln w="25560">
            <a:solidFill>
              <a:srgbClr val="4F81BD"/>
            </a:solidFill>
            <a:round/>
            <a:tailEnd type="arrow" w="med" len="med"/>
          </a:ln>
        </p:spPr>
      </p:sp>
      <p:sp>
        <p:nvSpPr>
          <p:cNvPr id="186" name="CustomShape 3"/>
          <p:cNvSpPr/>
          <p:nvPr/>
        </p:nvSpPr>
        <p:spPr>
          <a:xfrm flipV="1">
            <a:off x="8719704" y="5505192"/>
            <a:ext cx="6048" cy="770616"/>
          </a:xfrm>
          <a:prstGeom prst="straightConnector1">
            <a:avLst/>
          </a:prstGeom>
          <a:noFill/>
          <a:ln w="25560">
            <a:solidFill>
              <a:srgbClr val="4F81BD"/>
            </a:solidFill>
            <a:round/>
            <a:tailEnd type="arrow" w="med" len="med"/>
          </a:ln>
        </p:spPr>
      </p:sp>
      <p:sp>
        <p:nvSpPr>
          <p:cNvPr id="187" name="CustomShape 4"/>
          <p:cNvSpPr/>
          <p:nvPr/>
        </p:nvSpPr>
        <p:spPr>
          <a:xfrm flipV="1">
            <a:off x="11239704" y="5505192"/>
            <a:ext cx="6048" cy="770616"/>
          </a:xfrm>
          <a:prstGeom prst="straightConnector1">
            <a:avLst/>
          </a:prstGeom>
          <a:noFill/>
          <a:ln w="25560">
            <a:solidFill>
              <a:srgbClr val="4F81BD"/>
            </a:solidFill>
            <a:round/>
            <a:tailEnd type="arrow" w="med" len="med"/>
          </a:ln>
        </p:spPr>
      </p:sp>
      <p:sp>
        <p:nvSpPr>
          <p:cNvPr id="188" name="CustomShape 5"/>
          <p:cNvSpPr/>
          <p:nvPr/>
        </p:nvSpPr>
        <p:spPr>
          <a:xfrm flipV="1">
            <a:off x="1360296" y="5505192"/>
            <a:ext cx="6048" cy="770616"/>
          </a:xfrm>
          <a:prstGeom prst="straightConnector1">
            <a:avLst/>
          </a:prstGeom>
          <a:noFill/>
          <a:ln w="25560">
            <a:solidFill>
              <a:srgbClr val="4F81BD"/>
            </a:solidFill>
            <a:round/>
            <a:tailEnd type="arrow" w="med" len="med"/>
          </a:ln>
        </p:spPr>
      </p:sp>
      <p:sp>
        <p:nvSpPr>
          <p:cNvPr id="189" name="CustomShape 6"/>
          <p:cNvSpPr/>
          <p:nvPr/>
        </p:nvSpPr>
        <p:spPr>
          <a:xfrm flipV="1">
            <a:off x="11441304" y="7990416"/>
            <a:ext cx="504" cy="1375416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tailEnd type="arrow" w="med" len="med"/>
          </a:ln>
        </p:spPr>
      </p:sp>
      <p:sp>
        <p:nvSpPr>
          <p:cNvPr id="190" name="CustomShape 7"/>
          <p:cNvSpPr/>
          <p:nvPr/>
        </p:nvSpPr>
        <p:spPr>
          <a:xfrm flipV="1">
            <a:off x="8215200" y="7990416"/>
            <a:ext cx="504" cy="1375416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tailEnd type="arrow" w="med" len="med"/>
          </a:ln>
        </p:spPr>
      </p:sp>
      <p:sp>
        <p:nvSpPr>
          <p:cNvPr id="191" name="CustomShape 8"/>
          <p:cNvSpPr/>
          <p:nvPr/>
        </p:nvSpPr>
        <p:spPr>
          <a:xfrm flipV="1">
            <a:off x="9324504" y="7990416"/>
            <a:ext cx="504" cy="1375416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tailEnd type="arrow" w="med" len="med"/>
          </a:ln>
        </p:spPr>
      </p:sp>
      <p:sp>
        <p:nvSpPr>
          <p:cNvPr id="192" name="CustomShape 9"/>
          <p:cNvSpPr/>
          <p:nvPr/>
        </p:nvSpPr>
        <p:spPr>
          <a:xfrm flipV="1">
            <a:off x="8820504" y="7990416"/>
            <a:ext cx="504" cy="1375416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tailEnd type="arrow" w="med" len="med"/>
          </a:ln>
        </p:spPr>
      </p:sp>
      <p:sp>
        <p:nvSpPr>
          <p:cNvPr id="193" name="CustomShape 10"/>
          <p:cNvSpPr/>
          <p:nvPr/>
        </p:nvSpPr>
        <p:spPr>
          <a:xfrm flipV="1">
            <a:off x="1360296" y="7990416"/>
            <a:ext cx="504" cy="1375416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tailEnd type="arrow" w="med" len="med"/>
          </a:ln>
        </p:spPr>
      </p:sp>
      <p:sp>
        <p:nvSpPr>
          <p:cNvPr id="194" name="CustomShape 11"/>
          <p:cNvSpPr/>
          <p:nvPr/>
        </p:nvSpPr>
        <p:spPr>
          <a:xfrm flipV="1">
            <a:off x="8719704" y="4093992"/>
            <a:ext cx="6048" cy="770616"/>
          </a:xfrm>
          <a:prstGeom prst="straightConnector1">
            <a:avLst/>
          </a:prstGeom>
          <a:noFill/>
          <a:ln w="25560">
            <a:solidFill>
              <a:srgbClr val="4F81BD"/>
            </a:solidFill>
            <a:round/>
            <a:tailEnd type="arrow" w="med" len="med"/>
          </a:ln>
        </p:spPr>
      </p:sp>
      <p:sp>
        <p:nvSpPr>
          <p:cNvPr id="195" name="CustomShape 12"/>
          <p:cNvSpPr/>
          <p:nvPr/>
        </p:nvSpPr>
        <p:spPr>
          <a:xfrm flipV="1">
            <a:off x="11239704" y="4093992"/>
            <a:ext cx="6048" cy="770616"/>
          </a:xfrm>
          <a:prstGeom prst="straightConnector1">
            <a:avLst/>
          </a:prstGeom>
          <a:noFill/>
          <a:ln w="25560">
            <a:solidFill>
              <a:srgbClr val="4F81BD"/>
            </a:solidFill>
            <a:round/>
            <a:tailEnd type="arrow" w="med" len="med"/>
          </a:ln>
        </p:spPr>
      </p:sp>
      <p:sp>
        <p:nvSpPr>
          <p:cNvPr id="196" name="CustomShape 13"/>
          <p:cNvSpPr/>
          <p:nvPr/>
        </p:nvSpPr>
        <p:spPr>
          <a:xfrm flipV="1">
            <a:off x="8719704" y="6513192"/>
            <a:ext cx="6048" cy="770616"/>
          </a:xfrm>
          <a:prstGeom prst="straightConnector1">
            <a:avLst/>
          </a:prstGeom>
          <a:noFill/>
          <a:ln w="25560">
            <a:solidFill>
              <a:srgbClr val="008000"/>
            </a:solidFill>
            <a:round/>
            <a:tailEnd type="arrow" w="med" len="med"/>
          </a:ln>
        </p:spPr>
      </p:sp>
      <p:sp>
        <p:nvSpPr>
          <p:cNvPr id="197" name="CustomShape 14"/>
          <p:cNvSpPr/>
          <p:nvPr/>
        </p:nvSpPr>
        <p:spPr>
          <a:xfrm flipV="1">
            <a:off x="11239704" y="6513192"/>
            <a:ext cx="6048" cy="770616"/>
          </a:xfrm>
          <a:prstGeom prst="straightConnector1">
            <a:avLst/>
          </a:prstGeom>
          <a:noFill/>
          <a:ln w="25560">
            <a:solidFill>
              <a:srgbClr val="008000"/>
            </a:solidFill>
            <a:round/>
            <a:tailEnd type="arrow" w="med" len="med"/>
          </a:ln>
        </p:spPr>
      </p:sp>
      <p:sp>
        <p:nvSpPr>
          <p:cNvPr id="198" name="CustomShape 15"/>
          <p:cNvSpPr/>
          <p:nvPr/>
        </p:nvSpPr>
        <p:spPr>
          <a:xfrm>
            <a:off x="640080" y="384552"/>
            <a:ext cx="9993816" cy="1599192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>
              <a:lnSpc>
                <a:spcPct val="100000"/>
              </a:lnSpc>
            </a:pPr>
            <a:r>
              <a:rPr lang="en-US" sz="4500">
                <a:solidFill>
                  <a:srgbClr val="FFFFFF"/>
                </a:solidFill>
                <a:latin typeface="Calibri"/>
              </a:rPr>
              <a:t>ECMC: </a:t>
            </a:r>
            <a:r>
              <a:rPr lang="en-US" sz="4500" dirty="0">
                <a:solidFill>
                  <a:srgbClr val="FFFFFF"/>
                </a:solidFill>
                <a:latin typeface="Calibri"/>
              </a:rPr>
              <a:t>Axis object</a:t>
            </a:r>
            <a:endParaRPr dirty="0"/>
          </a:p>
        </p:txBody>
      </p:sp>
      <p:sp>
        <p:nvSpPr>
          <p:cNvPr id="199" name="CustomShape 16"/>
          <p:cNvSpPr/>
          <p:nvPr/>
        </p:nvSpPr>
        <p:spPr>
          <a:xfrm>
            <a:off x="9073512" y="8899128"/>
            <a:ext cx="2986200" cy="510048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 algn="r">
              <a:lnSpc>
                <a:spcPct val="100000"/>
              </a:lnSpc>
            </a:pPr>
            <a:fld id="{67FDF0FE-A011-4336-9191-D4905A98F83E}" type="slidenum">
              <a:rPr lang="en-US" sz="1700">
                <a:solidFill>
                  <a:srgbClr val="8B8B8B"/>
                </a:solidFill>
                <a:latin typeface="Calibri"/>
              </a:rPr>
              <a:t>14</a:t>
            </a:fld>
            <a:endParaRPr/>
          </a:p>
        </p:txBody>
      </p:sp>
      <p:sp>
        <p:nvSpPr>
          <p:cNvPr id="200" name="CustomShape 17"/>
          <p:cNvSpPr/>
          <p:nvPr/>
        </p:nvSpPr>
        <p:spPr>
          <a:xfrm flipV="1">
            <a:off x="1360296" y="4093992"/>
            <a:ext cx="6048" cy="770616"/>
          </a:xfrm>
          <a:prstGeom prst="straightConnector1">
            <a:avLst/>
          </a:prstGeom>
          <a:noFill/>
          <a:ln w="25560">
            <a:solidFill>
              <a:srgbClr val="4F81BD"/>
            </a:solidFill>
            <a:round/>
            <a:tailEnd type="arrow" w="med" len="med"/>
          </a:ln>
        </p:spPr>
      </p:sp>
      <p:pic>
        <p:nvPicPr>
          <p:cNvPr id="201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553896" y="8365896"/>
            <a:ext cx="1499904" cy="1118880"/>
          </a:xfrm>
          <a:prstGeom prst="rect">
            <a:avLst/>
          </a:prstGeom>
          <a:ln>
            <a:noFill/>
          </a:ln>
        </p:spPr>
      </p:pic>
      <p:sp>
        <p:nvSpPr>
          <p:cNvPr id="202" name="Line 18"/>
          <p:cNvSpPr/>
          <p:nvPr/>
        </p:nvSpPr>
        <p:spPr>
          <a:xfrm>
            <a:off x="1359792" y="3187296"/>
            <a:ext cx="9879912" cy="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203" name="Line 19"/>
          <p:cNvSpPr/>
          <p:nvPr/>
        </p:nvSpPr>
        <p:spPr>
          <a:xfrm>
            <a:off x="1359792" y="3187296"/>
            <a:ext cx="0" cy="70560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204" name="CustomShape 20"/>
          <p:cNvSpPr/>
          <p:nvPr/>
        </p:nvSpPr>
        <p:spPr>
          <a:xfrm>
            <a:off x="755496" y="3611664"/>
            <a:ext cx="1324512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rgbClr val="000000"/>
                </a:solidFill>
                <a:latin typeface="Calibri"/>
                <a:ea typeface="ＭＳ Ｐゴシック"/>
              </a:rPr>
              <a:t>Encoder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05" name="Line 21"/>
          <p:cNvSpPr/>
          <p:nvPr/>
        </p:nvSpPr>
        <p:spPr>
          <a:xfrm>
            <a:off x="4336920" y="3187296"/>
            <a:ext cx="0" cy="70560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206" name="Line 22"/>
          <p:cNvSpPr/>
          <p:nvPr/>
        </p:nvSpPr>
        <p:spPr>
          <a:xfrm>
            <a:off x="6299496" y="3187296"/>
            <a:ext cx="0" cy="70560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207" name="Line 23"/>
          <p:cNvSpPr/>
          <p:nvPr/>
        </p:nvSpPr>
        <p:spPr>
          <a:xfrm>
            <a:off x="11239704" y="3187296"/>
            <a:ext cx="0" cy="70560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208" name="Line 24"/>
          <p:cNvSpPr/>
          <p:nvPr/>
        </p:nvSpPr>
        <p:spPr>
          <a:xfrm>
            <a:off x="8719200" y="3187296"/>
            <a:ext cx="0" cy="70560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210" name="CustomShape 26"/>
          <p:cNvSpPr/>
          <p:nvPr/>
        </p:nvSpPr>
        <p:spPr>
          <a:xfrm>
            <a:off x="5676048" y="3611664"/>
            <a:ext cx="1492344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700" dirty="0">
                <a:solidFill>
                  <a:srgbClr val="000000"/>
                </a:solidFill>
                <a:latin typeface="Calibri"/>
                <a:ea typeface="ＭＳ Ｐゴシック"/>
              </a:rPr>
              <a:t>PID-Control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11" name="CustomShape 27"/>
          <p:cNvSpPr/>
          <p:nvPr/>
        </p:nvSpPr>
        <p:spPr>
          <a:xfrm>
            <a:off x="8130024" y="3611664"/>
            <a:ext cx="1324512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rgbClr val="000000"/>
                </a:solidFill>
                <a:latin typeface="Calibri"/>
                <a:ea typeface="ＭＳ Ｐゴシック"/>
              </a:rPr>
              <a:t>Monitor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12" name="CustomShape 28"/>
          <p:cNvSpPr/>
          <p:nvPr/>
        </p:nvSpPr>
        <p:spPr>
          <a:xfrm>
            <a:off x="10596600" y="3611664"/>
            <a:ext cx="1324512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rgbClr val="000000"/>
                </a:solidFill>
                <a:latin typeface="Calibri"/>
                <a:ea typeface="ＭＳ Ｐゴシック"/>
              </a:rPr>
              <a:t>Drive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13" name="Line 29"/>
          <p:cNvSpPr/>
          <p:nvPr/>
        </p:nvSpPr>
        <p:spPr>
          <a:xfrm>
            <a:off x="6299496" y="2582496"/>
            <a:ext cx="0" cy="70560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214" name="CustomShape 30"/>
          <p:cNvSpPr/>
          <p:nvPr/>
        </p:nvSpPr>
        <p:spPr>
          <a:xfrm>
            <a:off x="5695200" y="2280096"/>
            <a:ext cx="1309392" cy="457632"/>
          </a:xfrm>
          <a:prstGeom prst="rect">
            <a:avLst/>
          </a:prstGeom>
          <a:solidFill>
            <a:srgbClr val="F79646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700" dirty="0">
                <a:solidFill>
                  <a:srgbClr val="000000"/>
                </a:solidFill>
                <a:latin typeface="Calibri"/>
                <a:ea typeface="ＭＳ Ｐゴシック"/>
              </a:rPr>
              <a:t>Axis</a:t>
            </a:r>
            <a:endParaRPr dirty="0"/>
          </a:p>
        </p:txBody>
      </p:sp>
      <p:pic>
        <p:nvPicPr>
          <p:cNvPr id="215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10433304" y="8312472"/>
            <a:ext cx="1838592" cy="1225224"/>
          </a:xfrm>
          <a:prstGeom prst="rect">
            <a:avLst/>
          </a:prstGeom>
          <a:ln>
            <a:noFill/>
          </a:ln>
        </p:spPr>
      </p:pic>
      <p:pic>
        <p:nvPicPr>
          <p:cNvPr id="216" name="Picture 30"/>
          <p:cNvPicPr/>
          <p:nvPr/>
        </p:nvPicPr>
        <p:blipFill>
          <a:blip r:embed="rId5"/>
          <a:stretch>
            <a:fillRect/>
          </a:stretch>
        </p:blipFill>
        <p:spPr>
          <a:xfrm>
            <a:off x="7509600" y="8427888"/>
            <a:ext cx="994392" cy="994392"/>
          </a:xfrm>
          <a:prstGeom prst="rect">
            <a:avLst/>
          </a:prstGeom>
          <a:ln>
            <a:noFill/>
          </a:ln>
        </p:spPr>
      </p:pic>
      <p:pic>
        <p:nvPicPr>
          <p:cNvPr id="217" name="Picture 32"/>
          <p:cNvPicPr/>
          <p:nvPr/>
        </p:nvPicPr>
        <p:blipFill>
          <a:blip r:embed="rId6"/>
          <a:stretch>
            <a:fillRect/>
          </a:stretch>
        </p:blipFill>
        <p:spPr>
          <a:xfrm>
            <a:off x="654696" y="6983424"/>
            <a:ext cx="1410192" cy="1008504"/>
          </a:xfrm>
          <a:prstGeom prst="rect">
            <a:avLst/>
          </a:prstGeom>
          <a:ln>
            <a:noFill/>
          </a:ln>
        </p:spPr>
      </p:pic>
      <p:pic>
        <p:nvPicPr>
          <p:cNvPr id="218" name="Picture 33"/>
          <p:cNvPicPr/>
          <p:nvPr/>
        </p:nvPicPr>
        <p:blipFill>
          <a:blip r:embed="rId6"/>
          <a:stretch>
            <a:fillRect/>
          </a:stretch>
        </p:blipFill>
        <p:spPr>
          <a:xfrm>
            <a:off x="8013600" y="6983424"/>
            <a:ext cx="1410192" cy="1008504"/>
          </a:xfrm>
          <a:prstGeom prst="rect">
            <a:avLst/>
          </a:prstGeom>
          <a:ln>
            <a:noFill/>
          </a:ln>
        </p:spPr>
      </p:pic>
      <p:pic>
        <p:nvPicPr>
          <p:cNvPr id="219" name="Picture 34"/>
          <p:cNvPicPr/>
          <p:nvPr/>
        </p:nvPicPr>
        <p:blipFill>
          <a:blip r:embed="rId6"/>
          <a:stretch>
            <a:fillRect/>
          </a:stretch>
        </p:blipFill>
        <p:spPr>
          <a:xfrm>
            <a:off x="10735704" y="6983424"/>
            <a:ext cx="1410192" cy="1008504"/>
          </a:xfrm>
          <a:prstGeom prst="rect">
            <a:avLst/>
          </a:prstGeom>
          <a:ln>
            <a:noFill/>
          </a:ln>
        </p:spPr>
      </p:pic>
      <p:sp>
        <p:nvSpPr>
          <p:cNvPr id="220" name="CustomShape 31"/>
          <p:cNvSpPr/>
          <p:nvPr/>
        </p:nvSpPr>
        <p:spPr>
          <a:xfrm>
            <a:off x="8112384" y="4599000"/>
            <a:ext cx="1311408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rgbClr val="000000"/>
                </a:solidFill>
                <a:latin typeface="Calibri"/>
                <a:ea typeface="ＭＳ Ｐゴシック"/>
              </a:rPr>
              <a:t>ECPdoEntry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21" name="CustomShape 32"/>
          <p:cNvSpPr/>
          <p:nvPr/>
        </p:nvSpPr>
        <p:spPr>
          <a:xfrm>
            <a:off x="8304408" y="4789008"/>
            <a:ext cx="1311408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rgbClr val="000000"/>
                </a:solidFill>
                <a:latin typeface="Calibri"/>
                <a:ea typeface="ＭＳ Ｐゴシック"/>
              </a:rPr>
              <a:t>ECPdoEntry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22" name="CustomShape 33"/>
          <p:cNvSpPr/>
          <p:nvPr/>
        </p:nvSpPr>
        <p:spPr>
          <a:xfrm>
            <a:off x="8517600" y="5002200"/>
            <a:ext cx="1311408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rgbClr val="000000"/>
                </a:solidFill>
                <a:latin typeface="Calibri"/>
                <a:ea typeface="ＭＳ Ｐゴシック"/>
              </a:rPr>
              <a:t>ECPdoEntry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23" name="CustomShape 34"/>
          <p:cNvSpPr/>
          <p:nvPr/>
        </p:nvSpPr>
        <p:spPr>
          <a:xfrm>
            <a:off x="10632888" y="4599000"/>
            <a:ext cx="1311408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rgbClr val="000000"/>
                </a:solidFill>
                <a:latin typeface="Calibri"/>
                <a:ea typeface="ＭＳ Ｐゴシック"/>
              </a:rPr>
              <a:t>ECPdoEntry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24" name="CustomShape 35"/>
          <p:cNvSpPr/>
          <p:nvPr/>
        </p:nvSpPr>
        <p:spPr>
          <a:xfrm>
            <a:off x="10824912" y="4789008"/>
            <a:ext cx="1311408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rgbClr val="000000"/>
                </a:solidFill>
                <a:latin typeface="Calibri"/>
                <a:ea typeface="ＭＳ Ｐゴシック"/>
              </a:rPr>
              <a:t>ECPdoEntry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25" name="CustomShape 36"/>
          <p:cNvSpPr/>
          <p:nvPr/>
        </p:nvSpPr>
        <p:spPr>
          <a:xfrm>
            <a:off x="11038104" y="5002200"/>
            <a:ext cx="1311408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rgbClr val="000000"/>
                </a:solidFill>
                <a:latin typeface="Calibri"/>
                <a:ea typeface="ＭＳ Ｐゴシック"/>
              </a:rPr>
              <a:t>ECPdoEntry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26" name="Picture 27"/>
          <p:cNvPicPr/>
          <p:nvPr/>
        </p:nvPicPr>
        <p:blipFill>
          <a:blip r:embed="rId5"/>
          <a:stretch>
            <a:fillRect/>
          </a:stretch>
        </p:blipFill>
        <p:spPr>
          <a:xfrm>
            <a:off x="8329104" y="8427888"/>
            <a:ext cx="994392" cy="994392"/>
          </a:xfrm>
          <a:prstGeom prst="rect">
            <a:avLst/>
          </a:prstGeom>
          <a:ln>
            <a:noFill/>
          </a:ln>
        </p:spPr>
      </p:pic>
      <p:pic>
        <p:nvPicPr>
          <p:cNvPr id="227" name="Picture 28"/>
          <p:cNvPicPr/>
          <p:nvPr/>
        </p:nvPicPr>
        <p:blipFill>
          <a:blip r:embed="rId5"/>
          <a:stretch>
            <a:fillRect/>
          </a:stretch>
        </p:blipFill>
        <p:spPr>
          <a:xfrm>
            <a:off x="9034704" y="8427888"/>
            <a:ext cx="994392" cy="994392"/>
          </a:xfrm>
          <a:prstGeom prst="rect">
            <a:avLst/>
          </a:prstGeom>
          <a:ln>
            <a:noFill/>
          </a:ln>
        </p:spPr>
      </p:pic>
      <p:sp>
        <p:nvSpPr>
          <p:cNvPr id="228" name="CustomShape 37"/>
          <p:cNvSpPr/>
          <p:nvPr/>
        </p:nvSpPr>
        <p:spPr>
          <a:xfrm flipV="1">
            <a:off x="1360296" y="6513192"/>
            <a:ext cx="6048" cy="770616"/>
          </a:xfrm>
          <a:prstGeom prst="straightConnector1">
            <a:avLst/>
          </a:prstGeom>
          <a:noFill/>
          <a:ln w="25560">
            <a:solidFill>
              <a:srgbClr val="008000"/>
            </a:solidFill>
            <a:round/>
            <a:tailEnd type="arrow" w="med" len="med"/>
          </a:ln>
        </p:spPr>
      </p:sp>
      <p:sp>
        <p:nvSpPr>
          <p:cNvPr id="229" name="CustomShape 38"/>
          <p:cNvSpPr/>
          <p:nvPr/>
        </p:nvSpPr>
        <p:spPr>
          <a:xfrm>
            <a:off x="753480" y="4599000"/>
            <a:ext cx="1311408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rgbClr val="000000"/>
                </a:solidFill>
                <a:latin typeface="Calibri"/>
                <a:ea typeface="ＭＳ Ｐゴシック"/>
              </a:rPr>
              <a:t>ECPdoEntry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30" name="CustomShape 39"/>
          <p:cNvSpPr/>
          <p:nvPr/>
        </p:nvSpPr>
        <p:spPr>
          <a:xfrm>
            <a:off x="945504" y="4789008"/>
            <a:ext cx="1311408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rgbClr val="000000"/>
                </a:solidFill>
                <a:latin typeface="Calibri"/>
                <a:ea typeface="ＭＳ Ｐゴシック"/>
              </a:rPr>
              <a:t>ECPdoEntry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31" name="CustomShape 40"/>
          <p:cNvSpPr/>
          <p:nvPr/>
        </p:nvSpPr>
        <p:spPr>
          <a:xfrm>
            <a:off x="1158696" y="5002200"/>
            <a:ext cx="1311408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rgbClr val="000000"/>
                </a:solidFill>
                <a:latin typeface="Calibri"/>
                <a:ea typeface="ＭＳ Ｐゴシック"/>
              </a:rPr>
              <a:t>ECPdoEntry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32" name="CustomShape 41"/>
          <p:cNvSpPr/>
          <p:nvPr/>
        </p:nvSpPr>
        <p:spPr>
          <a:xfrm>
            <a:off x="755496" y="6010200"/>
            <a:ext cx="1311408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rgbClr val="000000"/>
                </a:solidFill>
                <a:latin typeface="Calibri"/>
                <a:ea typeface="ＭＳ Ｐゴシック"/>
              </a:rPr>
              <a:t>EC master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33" name="CustomShape 42"/>
          <p:cNvSpPr/>
          <p:nvPr/>
        </p:nvSpPr>
        <p:spPr>
          <a:xfrm>
            <a:off x="8114400" y="6010200"/>
            <a:ext cx="1311408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rgbClr val="000000"/>
                </a:solidFill>
                <a:latin typeface="Calibri"/>
                <a:ea typeface="ＭＳ Ｐゴシック"/>
              </a:rPr>
              <a:t>EC master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34" name="CustomShape 43"/>
          <p:cNvSpPr/>
          <p:nvPr/>
        </p:nvSpPr>
        <p:spPr>
          <a:xfrm>
            <a:off x="10634904" y="6010200"/>
            <a:ext cx="1311408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700" dirty="0">
                <a:solidFill>
                  <a:srgbClr val="000000"/>
                </a:solidFill>
                <a:latin typeface="Calibri"/>
                <a:ea typeface="ＭＳ Ｐゴシック"/>
              </a:rPr>
              <a:t>EC master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35" name="CustomShape 44"/>
          <p:cNvSpPr/>
          <p:nvPr/>
        </p:nvSpPr>
        <p:spPr>
          <a:xfrm>
            <a:off x="2670696" y="6816600"/>
            <a:ext cx="5039496" cy="3170160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/>
          <a:lstStyle/>
          <a:p>
            <a:pPr marL="400002" indent="-400002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/>
              </a:rPr>
              <a:t>Executes and links objects:</a:t>
            </a:r>
            <a:endParaRPr dirty="0"/>
          </a:p>
          <a:p>
            <a:pPr marL="880005" lvl="1" indent="-240001">
              <a:buFont typeface="Arial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/>
              </a:rPr>
              <a:t>Encoder </a:t>
            </a:r>
            <a:endParaRPr dirty="0"/>
          </a:p>
          <a:p>
            <a:pPr marL="880005" lvl="1" indent="-240001">
              <a:buFont typeface="Arial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/>
              </a:rPr>
              <a:t>Trajectory Generation</a:t>
            </a:r>
            <a:endParaRPr dirty="0"/>
          </a:p>
          <a:p>
            <a:pPr marL="880005" lvl="1" indent="-240001">
              <a:buFont typeface="Arial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/>
              </a:rPr>
              <a:t>PID-Controller</a:t>
            </a:r>
            <a:endParaRPr dirty="0"/>
          </a:p>
          <a:p>
            <a:pPr marL="880005" lvl="1" indent="-240001">
              <a:buFont typeface="Arial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/>
              </a:rPr>
              <a:t>Monitor</a:t>
            </a:r>
            <a:endParaRPr dirty="0"/>
          </a:p>
          <a:p>
            <a:pPr marL="880005" lvl="1" indent="-240001">
              <a:buFont typeface="Arial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/>
              </a:rPr>
              <a:t>Drive</a:t>
            </a:r>
            <a:endParaRPr dirty="0"/>
          </a:p>
          <a:p>
            <a:pPr marL="400002" indent="-400002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/>
              </a:rPr>
              <a:t>Sequences</a:t>
            </a:r>
            <a:endParaRPr dirty="0"/>
          </a:p>
          <a:p>
            <a:pPr marL="880005" lvl="1" indent="-240001">
              <a:buFont typeface="Arial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/>
              </a:rPr>
              <a:t>Homing (different types)</a:t>
            </a:r>
            <a:endParaRPr dirty="0"/>
          </a:p>
          <a:p>
            <a:pPr marL="400002" indent="-400002">
              <a:buFont typeface="Arial"/>
              <a:buChar char="•"/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36" name="CustomShape 45"/>
          <p:cNvSpPr/>
          <p:nvPr/>
        </p:nvSpPr>
        <p:spPr>
          <a:xfrm>
            <a:off x="2771496" y="5577264"/>
            <a:ext cx="1324512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rgbClr val="000000"/>
                </a:solidFill>
                <a:latin typeface="Calibri"/>
                <a:ea typeface="ＭＳ Ｐゴシック"/>
              </a:rPr>
              <a:t>Encoder Y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37" name="CustomShape 46"/>
          <p:cNvSpPr/>
          <p:nvPr/>
        </p:nvSpPr>
        <p:spPr>
          <a:xfrm flipV="1">
            <a:off x="3880296" y="4194792"/>
            <a:ext cx="6048" cy="502992"/>
          </a:xfrm>
          <a:prstGeom prst="straightConnector1">
            <a:avLst/>
          </a:prstGeom>
          <a:noFill/>
          <a:ln w="25560">
            <a:solidFill>
              <a:srgbClr val="4F81BD"/>
            </a:solidFill>
            <a:round/>
            <a:tailEnd type="arrow" w="med" len="med"/>
          </a:ln>
        </p:spPr>
      </p:sp>
      <p:sp>
        <p:nvSpPr>
          <p:cNvPr id="238" name="CustomShape 47"/>
          <p:cNvSpPr/>
          <p:nvPr/>
        </p:nvSpPr>
        <p:spPr>
          <a:xfrm flipV="1">
            <a:off x="4989600" y="4194792"/>
            <a:ext cx="6048" cy="770616"/>
          </a:xfrm>
          <a:prstGeom prst="straightConnector1">
            <a:avLst/>
          </a:prstGeom>
          <a:noFill/>
          <a:ln w="25560">
            <a:solidFill>
              <a:srgbClr val="4F81BD"/>
            </a:solidFill>
            <a:round/>
            <a:tailEnd type="arrow" w="med" len="med"/>
          </a:ln>
        </p:spPr>
      </p:sp>
      <p:sp>
        <p:nvSpPr>
          <p:cNvPr id="239" name="CustomShape 48"/>
          <p:cNvSpPr/>
          <p:nvPr/>
        </p:nvSpPr>
        <p:spPr>
          <a:xfrm>
            <a:off x="4788000" y="5577264"/>
            <a:ext cx="1324512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rgbClr val="000000"/>
                </a:solidFill>
                <a:latin typeface="Calibri"/>
                <a:ea typeface="ＭＳ Ｐゴシック"/>
              </a:rPr>
              <a:t>Trajectory Z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40" name="CustomShape 49"/>
          <p:cNvSpPr/>
          <p:nvPr/>
        </p:nvSpPr>
        <p:spPr>
          <a:xfrm>
            <a:off x="2569896" y="4195800"/>
            <a:ext cx="1813392" cy="2620296"/>
          </a:xfrm>
          <a:prstGeom prst="rect">
            <a:avLst/>
          </a:prstGeom>
          <a:noFill/>
          <a:ln w="31680" cap="rnd">
            <a:solidFill>
              <a:srgbClr val="F79646"/>
            </a:solidFill>
            <a:custDash>
              <a:ds d="0" sp="0"/>
            </a:custDash>
            <a:round/>
          </a:ln>
        </p:spPr>
      </p:sp>
      <p:sp>
        <p:nvSpPr>
          <p:cNvPr id="241" name="CustomShape 50"/>
          <p:cNvSpPr/>
          <p:nvPr/>
        </p:nvSpPr>
        <p:spPr>
          <a:xfrm>
            <a:off x="4586400" y="4195800"/>
            <a:ext cx="1813392" cy="2620296"/>
          </a:xfrm>
          <a:prstGeom prst="rect">
            <a:avLst/>
          </a:prstGeom>
          <a:noFill/>
          <a:ln w="31680" cap="rnd">
            <a:solidFill>
              <a:srgbClr val="F79646"/>
            </a:solidFill>
            <a:custDash>
              <a:ds d="0" sp="0"/>
            </a:custDash>
            <a:round/>
          </a:ln>
        </p:spPr>
      </p:sp>
      <p:sp>
        <p:nvSpPr>
          <p:cNvPr id="242" name="CustomShape 51"/>
          <p:cNvSpPr/>
          <p:nvPr/>
        </p:nvSpPr>
        <p:spPr>
          <a:xfrm>
            <a:off x="2681280" y="6120072"/>
            <a:ext cx="1458576" cy="637056"/>
          </a:xfrm>
          <a:prstGeom prst="rect">
            <a:avLst/>
          </a:prstGeom>
          <a:noFill/>
          <a:ln>
            <a:noFill/>
          </a:ln>
        </p:spPr>
        <p:txBody>
          <a:bodyPr wrap="none" lIns="125985" tIns="62993" rIns="125985" bIns="62993"/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rgbClr val="F79646"/>
                </a:solidFill>
                <a:latin typeface="Calibri"/>
              </a:rPr>
              <a:t>Optional link:</a:t>
            </a:r>
            <a:endParaRPr/>
          </a:p>
          <a:p>
            <a:pPr>
              <a:lnSpc>
                <a:spcPct val="100000"/>
              </a:lnSpc>
            </a:pPr>
            <a:r>
              <a:rPr lang="en-US" sz="1700">
                <a:solidFill>
                  <a:srgbClr val="F79646"/>
                </a:solidFill>
                <a:latin typeface="Calibri"/>
              </a:rPr>
              <a:t>Sync. External</a:t>
            </a:r>
            <a:endParaRPr/>
          </a:p>
        </p:txBody>
      </p:sp>
      <p:sp>
        <p:nvSpPr>
          <p:cNvPr id="243" name="CustomShape 52"/>
          <p:cNvSpPr/>
          <p:nvPr/>
        </p:nvSpPr>
        <p:spPr>
          <a:xfrm>
            <a:off x="4711392" y="6120072"/>
            <a:ext cx="1609776" cy="637056"/>
          </a:xfrm>
          <a:prstGeom prst="rect">
            <a:avLst/>
          </a:prstGeom>
          <a:noFill/>
          <a:ln>
            <a:noFill/>
          </a:ln>
        </p:spPr>
        <p:txBody>
          <a:bodyPr wrap="none" lIns="125985" tIns="62993" rIns="125985" bIns="62993"/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rgbClr val="F79646"/>
                </a:solidFill>
                <a:latin typeface="Calibri"/>
              </a:rPr>
              <a:t>Optional link:</a:t>
            </a:r>
            <a:endParaRPr/>
          </a:p>
          <a:p>
            <a:pPr>
              <a:lnSpc>
                <a:spcPct val="100000"/>
              </a:lnSpc>
            </a:pPr>
            <a:r>
              <a:rPr lang="en-US" sz="1700">
                <a:solidFill>
                  <a:srgbClr val="F79646"/>
                </a:solidFill>
                <a:latin typeface="Calibri"/>
              </a:rPr>
              <a:t>Sync. Trajectory</a:t>
            </a:r>
            <a:endParaRPr/>
          </a:p>
        </p:txBody>
      </p:sp>
      <p:sp>
        <p:nvSpPr>
          <p:cNvPr id="244" name="CustomShape 53"/>
          <p:cNvSpPr/>
          <p:nvPr/>
        </p:nvSpPr>
        <p:spPr>
          <a:xfrm>
            <a:off x="4114656" y="2380896"/>
            <a:ext cx="1528632" cy="318024"/>
          </a:xfrm>
          <a:prstGeom prst="rect">
            <a:avLst/>
          </a:prstGeom>
          <a:noFill/>
          <a:ln>
            <a:noFill/>
          </a:ln>
        </p:spPr>
        <p:txBody>
          <a:bodyPr wrap="none" lIns="125985" tIns="62993" rIns="125985" bIns="62993"/>
          <a:lstStyle/>
          <a:p>
            <a:pPr>
              <a:lnSpc>
                <a:spcPct val="100000"/>
              </a:lnSpc>
            </a:pPr>
            <a:r>
              <a:rPr lang="en-US" sz="1300" i="1">
                <a:solidFill>
                  <a:srgbClr val="000000"/>
                </a:solidFill>
                <a:latin typeface="Calibri"/>
              </a:rPr>
              <a:t>“Cfg.CreateAxis(…)”</a:t>
            </a:r>
            <a:endParaRPr/>
          </a:p>
        </p:txBody>
      </p:sp>
      <p:sp>
        <p:nvSpPr>
          <p:cNvPr id="245" name="CustomShape 54"/>
          <p:cNvSpPr/>
          <p:nvPr/>
        </p:nvSpPr>
        <p:spPr>
          <a:xfrm>
            <a:off x="7222093" y="2133936"/>
            <a:ext cx="4039560" cy="603792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/>
          <a:lstStyle/>
          <a:p>
            <a:pPr>
              <a:lnSpc>
                <a:spcPct val="100000"/>
              </a:lnSpc>
            </a:pPr>
            <a:r>
              <a:rPr lang="en-US" sz="1700" dirty="0">
                <a:solidFill>
                  <a:srgbClr val="000000"/>
                </a:solidFill>
                <a:latin typeface="Calibri"/>
              </a:rPr>
              <a:t>Types: Normal</a:t>
            </a:r>
            <a:r>
              <a:rPr lang="en-US" sz="1700">
                <a:solidFill>
                  <a:srgbClr val="000000"/>
                </a:solidFill>
                <a:latin typeface="Calibri"/>
              </a:rPr>
              <a:t>, Virtual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46" name="CustomShape 55"/>
          <p:cNvSpPr/>
          <p:nvPr/>
        </p:nvSpPr>
        <p:spPr>
          <a:xfrm>
            <a:off x="2771496" y="4670568"/>
            <a:ext cx="1324512" cy="577584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70000"/>
              </a:lnSpc>
            </a:pPr>
            <a:r>
              <a:rPr lang="en-US" sz="1700" dirty="0">
                <a:solidFill>
                  <a:srgbClr val="000000"/>
                </a:solidFill>
                <a:latin typeface="Calibri"/>
                <a:ea typeface="ＭＳ Ｐゴシック"/>
              </a:rPr>
              <a:t>Transform / Expression</a:t>
            </a:r>
            <a:endParaRPr dirty="0"/>
          </a:p>
          <a:p>
            <a:pPr>
              <a:lnSpc>
                <a:spcPct val="70000"/>
              </a:lnSpc>
            </a:pPr>
            <a:endParaRPr dirty="0"/>
          </a:p>
        </p:txBody>
      </p:sp>
      <p:sp>
        <p:nvSpPr>
          <p:cNvPr id="247" name="CustomShape 56"/>
          <p:cNvSpPr/>
          <p:nvPr/>
        </p:nvSpPr>
        <p:spPr>
          <a:xfrm>
            <a:off x="4787496" y="4670568"/>
            <a:ext cx="1324512" cy="577584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70000"/>
              </a:lnSpc>
            </a:pPr>
            <a:r>
              <a:rPr lang="en-US" sz="1700" dirty="0">
                <a:solidFill>
                  <a:srgbClr val="000000"/>
                </a:solidFill>
                <a:latin typeface="Calibri"/>
                <a:ea typeface="ＭＳ Ｐゴシック"/>
              </a:rPr>
              <a:t>Transform /Expression </a:t>
            </a:r>
            <a:endParaRPr dirty="0"/>
          </a:p>
          <a:p>
            <a:pPr>
              <a:lnSpc>
                <a:spcPct val="70000"/>
              </a:lnSpc>
            </a:pPr>
            <a:endParaRPr dirty="0"/>
          </a:p>
        </p:txBody>
      </p:sp>
      <p:sp>
        <p:nvSpPr>
          <p:cNvPr id="66" name="CustomShape 26"/>
          <p:cNvSpPr/>
          <p:nvPr/>
        </p:nvSpPr>
        <p:spPr>
          <a:xfrm>
            <a:off x="3590748" y="3614128"/>
            <a:ext cx="1492344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sv-SE" sz="1700" dirty="0">
                <a:solidFill>
                  <a:srgbClr val="000000"/>
                </a:solidFill>
                <a:latin typeface="Calibri"/>
                <a:ea typeface="ＭＳ Ｐゴシック"/>
              </a:rPr>
              <a:t>Trajectory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640080" y="384552"/>
            <a:ext cx="9993816" cy="1599192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>
              <a:lnSpc>
                <a:spcPct val="100000"/>
              </a:lnSpc>
            </a:pPr>
            <a:r>
              <a:rPr lang="en-US" sz="4500">
                <a:solidFill>
                  <a:srgbClr val="FFFFFF"/>
                </a:solidFill>
                <a:latin typeface="Calibri"/>
              </a:rPr>
              <a:t>ECMC: </a:t>
            </a:r>
            <a:r>
              <a:rPr lang="en-US" sz="4500" dirty="0">
                <a:solidFill>
                  <a:srgbClr val="FFFFFF"/>
                </a:solidFill>
                <a:latin typeface="Calibri"/>
              </a:rPr>
              <a:t>Trajectory object</a:t>
            </a:r>
            <a:endParaRPr dirty="0"/>
          </a:p>
        </p:txBody>
      </p:sp>
      <p:sp>
        <p:nvSpPr>
          <p:cNvPr id="249" name="CustomShape 2"/>
          <p:cNvSpPr/>
          <p:nvPr/>
        </p:nvSpPr>
        <p:spPr>
          <a:xfrm>
            <a:off x="705096" y="2179296"/>
            <a:ext cx="11520432" cy="6335280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/>
          <a:lstStyle/>
          <a:p>
            <a:pPr marL="480003" indent="-480003"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Calibri"/>
              </a:rPr>
              <a:t>Trapezoidal trajectories</a:t>
            </a:r>
          </a:p>
          <a:p>
            <a:pPr marL="480003" indent="-480003"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Calibri"/>
              </a:rPr>
              <a:t>Feed Forward (position and velocity set-point)</a:t>
            </a:r>
            <a:endParaRPr sz="3400" dirty="0">
              <a:solidFill>
                <a:srgbClr val="000000"/>
              </a:solidFill>
              <a:latin typeface="Calibri"/>
            </a:endParaRPr>
          </a:p>
          <a:p>
            <a:pPr marL="480003" indent="-480003"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Calibri"/>
              </a:rPr>
              <a:t>Motor Record Support</a:t>
            </a:r>
          </a:p>
          <a:p>
            <a:pPr marL="1120006" lvl="1" indent="-480003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Constant velocity</a:t>
            </a:r>
            <a:endParaRPr sz="2800" dirty="0">
              <a:solidFill>
                <a:srgbClr val="000000"/>
              </a:solidFill>
              <a:latin typeface="Calibri"/>
            </a:endParaRPr>
          </a:p>
          <a:p>
            <a:pPr marL="1120006" lvl="1" indent="-480003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Relative positioning</a:t>
            </a:r>
            <a:endParaRPr sz="2800" dirty="0">
              <a:solidFill>
                <a:srgbClr val="000000"/>
              </a:solidFill>
              <a:latin typeface="Calibri"/>
            </a:endParaRPr>
          </a:p>
          <a:p>
            <a:pPr marL="1120006" lvl="1" indent="-480003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Absolute positioning</a:t>
            </a:r>
            <a:endParaRPr sz="2800" dirty="0">
              <a:solidFill>
                <a:srgbClr val="000000"/>
              </a:solidFill>
              <a:latin typeface="Calibri"/>
            </a:endParaRPr>
          </a:p>
          <a:p>
            <a:pPr marL="1120006" lvl="1" indent="-480003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Homing</a:t>
            </a:r>
            <a:endParaRPr sz="2800" dirty="0">
              <a:solidFill>
                <a:srgbClr val="000000"/>
              </a:solidFill>
              <a:latin typeface="Calibri"/>
            </a:endParaRPr>
          </a:p>
          <a:p>
            <a:pPr marL="1120006" lvl="1" indent="-480003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Hard and soft limits</a:t>
            </a:r>
            <a:endParaRPr sz="2800" dirty="0">
              <a:solidFill>
                <a:srgbClr val="000000"/>
              </a:solidFill>
              <a:latin typeface="Calibri"/>
            </a:endParaRPr>
          </a:p>
          <a:p>
            <a:pPr marL="480003" indent="-480003"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Calibri"/>
              </a:rPr>
              <a:t>  Synchronization / Kinematics</a:t>
            </a:r>
          </a:p>
          <a:p>
            <a:pPr marL="1120006" lvl="1" indent="-480003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Absolute/Relative </a:t>
            </a:r>
          </a:p>
          <a:p>
            <a:pPr marL="1120006" lvl="1" indent="-480003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Gear</a:t>
            </a:r>
          </a:p>
          <a:p>
            <a:pPr marL="1120006" lvl="1" indent="-480003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Expressions</a:t>
            </a:r>
          </a:p>
          <a:p>
            <a:pPr marL="1760009" lvl="2" indent="-480003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Other axis encoder</a:t>
            </a:r>
          </a:p>
          <a:p>
            <a:pPr marL="1760009" lvl="2" indent="-480003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Other axis trajectory set-point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50" name="CustomShape 3"/>
          <p:cNvSpPr/>
          <p:nvPr/>
        </p:nvSpPr>
        <p:spPr>
          <a:xfrm flipV="1">
            <a:off x="10231704" y="2985192"/>
            <a:ext cx="6048" cy="770616"/>
          </a:xfrm>
          <a:prstGeom prst="straightConnector1">
            <a:avLst/>
          </a:prstGeom>
          <a:noFill/>
          <a:ln w="25560">
            <a:solidFill>
              <a:srgbClr val="4F81BD"/>
            </a:solidFill>
            <a:round/>
            <a:tailEnd type="arrow" w="med" len="med"/>
          </a:ln>
        </p:spPr>
      </p:sp>
      <p:sp>
        <p:nvSpPr>
          <p:cNvPr id="251" name="CustomShape 4"/>
          <p:cNvSpPr/>
          <p:nvPr/>
        </p:nvSpPr>
        <p:spPr>
          <a:xfrm>
            <a:off x="9626904" y="3510864"/>
            <a:ext cx="1324512" cy="482328"/>
          </a:xfrm>
          <a:prstGeom prst="rect">
            <a:avLst/>
          </a:prstGeom>
          <a:solidFill>
            <a:srgbClr val="F79646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rgbClr val="000000"/>
                </a:solidFill>
                <a:latin typeface="Calibri"/>
                <a:ea typeface="ＭＳ Ｐゴシック"/>
              </a:rPr>
              <a:t>Trajectory x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52" name="CustomShape 5"/>
          <p:cNvSpPr/>
          <p:nvPr/>
        </p:nvSpPr>
        <p:spPr>
          <a:xfrm>
            <a:off x="9626904" y="2481696"/>
            <a:ext cx="1309392" cy="457632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rgbClr val="000000"/>
                </a:solidFill>
                <a:latin typeface="Calibri"/>
                <a:ea typeface="ＭＳ Ｐゴシック"/>
              </a:rPr>
              <a:t>Axis x</a:t>
            </a:r>
            <a:endParaRPr/>
          </a:p>
        </p:txBody>
      </p:sp>
      <p:sp>
        <p:nvSpPr>
          <p:cNvPr id="253" name="CustomShape 6"/>
          <p:cNvSpPr/>
          <p:nvPr/>
        </p:nvSpPr>
        <p:spPr>
          <a:xfrm flipV="1">
            <a:off x="9726192" y="5084352"/>
            <a:ext cx="6048" cy="502992"/>
          </a:xfrm>
          <a:prstGeom prst="straightConnector1">
            <a:avLst/>
          </a:prstGeom>
          <a:noFill/>
          <a:ln w="25560">
            <a:solidFill>
              <a:srgbClr val="4F81BD"/>
            </a:solidFill>
            <a:round/>
            <a:tailEnd type="arrow" w="med" len="med"/>
          </a:ln>
        </p:spPr>
      </p:sp>
      <p:sp>
        <p:nvSpPr>
          <p:cNvPr id="254" name="CustomShape 7"/>
          <p:cNvSpPr/>
          <p:nvPr/>
        </p:nvSpPr>
        <p:spPr>
          <a:xfrm flipV="1">
            <a:off x="10835496" y="5084352"/>
            <a:ext cx="6048" cy="770616"/>
          </a:xfrm>
          <a:prstGeom prst="straightConnector1">
            <a:avLst/>
          </a:prstGeom>
          <a:noFill/>
          <a:ln w="25560">
            <a:solidFill>
              <a:srgbClr val="4F81BD"/>
            </a:solidFill>
            <a:round/>
            <a:tailEnd type="arrow" w="med" len="med"/>
          </a:ln>
        </p:spPr>
      </p:sp>
      <p:sp>
        <p:nvSpPr>
          <p:cNvPr id="255" name="CustomShape 8"/>
          <p:cNvSpPr/>
          <p:nvPr/>
        </p:nvSpPr>
        <p:spPr>
          <a:xfrm>
            <a:off x="8615880" y="5444712"/>
            <a:ext cx="1324512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rgbClr val="000000"/>
                </a:solidFill>
                <a:latin typeface="Calibri"/>
                <a:ea typeface="ＭＳ Ｐゴシック"/>
              </a:rPr>
              <a:t>Encoder Y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56" name="CustomShape 9"/>
          <p:cNvSpPr/>
          <p:nvPr/>
        </p:nvSpPr>
        <p:spPr>
          <a:xfrm flipV="1">
            <a:off x="9724680" y="4062240"/>
            <a:ext cx="6048" cy="502992"/>
          </a:xfrm>
          <a:prstGeom prst="straightConnector1">
            <a:avLst/>
          </a:prstGeom>
          <a:noFill/>
          <a:ln w="25560">
            <a:solidFill>
              <a:srgbClr val="4F81BD"/>
            </a:solidFill>
            <a:round/>
            <a:tailEnd type="arrow" w="med" len="med"/>
          </a:ln>
        </p:spPr>
      </p:sp>
      <p:sp>
        <p:nvSpPr>
          <p:cNvPr id="257" name="CustomShape 10"/>
          <p:cNvSpPr/>
          <p:nvPr/>
        </p:nvSpPr>
        <p:spPr>
          <a:xfrm flipV="1">
            <a:off x="10833984" y="4062240"/>
            <a:ext cx="6048" cy="770616"/>
          </a:xfrm>
          <a:prstGeom prst="straightConnector1">
            <a:avLst/>
          </a:prstGeom>
          <a:noFill/>
          <a:ln w="25560">
            <a:solidFill>
              <a:srgbClr val="4F81BD"/>
            </a:solidFill>
            <a:round/>
            <a:tailEnd type="arrow" w="med" len="med"/>
          </a:ln>
        </p:spPr>
      </p:sp>
      <p:sp>
        <p:nvSpPr>
          <p:cNvPr id="258" name="CustomShape 11"/>
          <p:cNvSpPr/>
          <p:nvPr/>
        </p:nvSpPr>
        <p:spPr>
          <a:xfrm>
            <a:off x="10632384" y="5444712"/>
            <a:ext cx="1324512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rgbClr val="000000"/>
                </a:solidFill>
                <a:latin typeface="Calibri"/>
                <a:ea typeface="ＭＳ Ｐゴシック"/>
              </a:rPr>
              <a:t>Trajectory Z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59" name="CustomShape 12"/>
          <p:cNvSpPr/>
          <p:nvPr/>
        </p:nvSpPr>
        <p:spPr>
          <a:xfrm>
            <a:off x="8414280" y="4063248"/>
            <a:ext cx="1813392" cy="2620296"/>
          </a:xfrm>
          <a:prstGeom prst="rect">
            <a:avLst/>
          </a:prstGeom>
          <a:noFill/>
          <a:ln w="31680" cap="rnd">
            <a:solidFill>
              <a:srgbClr val="F79646"/>
            </a:solidFill>
            <a:custDash>
              <a:ds d="0" sp="0"/>
            </a:custDash>
            <a:round/>
          </a:ln>
        </p:spPr>
      </p:sp>
      <p:sp>
        <p:nvSpPr>
          <p:cNvPr id="260" name="CustomShape 13"/>
          <p:cNvSpPr/>
          <p:nvPr/>
        </p:nvSpPr>
        <p:spPr>
          <a:xfrm>
            <a:off x="10430784" y="4063248"/>
            <a:ext cx="1813392" cy="2620296"/>
          </a:xfrm>
          <a:prstGeom prst="rect">
            <a:avLst/>
          </a:prstGeom>
          <a:noFill/>
          <a:ln w="31680" cap="rnd">
            <a:solidFill>
              <a:srgbClr val="F79646"/>
            </a:solidFill>
            <a:custDash>
              <a:ds d="0" sp="0"/>
            </a:custDash>
            <a:round/>
          </a:ln>
        </p:spPr>
      </p:sp>
      <p:sp>
        <p:nvSpPr>
          <p:cNvPr id="261" name="CustomShape 14"/>
          <p:cNvSpPr/>
          <p:nvPr/>
        </p:nvSpPr>
        <p:spPr>
          <a:xfrm>
            <a:off x="8525664" y="5987520"/>
            <a:ext cx="1458576" cy="637056"/>
          </a:xfrm>
          <a:prstGeom prst="rect">
            <a:avLst/>
          </a:prstGeom>
          <a:noFill/>
          <a:ln>
            <a:noFill/>
          </a:ln>
        </p:spPr>
        <p:txBody>
          <a:bodyPr wrap="none" lIns="125985" tIns="62993" rIns="125985" bIns="62993"/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rgbClr val="F79646"/>
                </a:solidFill>
                <a:latin typeface="Calibri"/>
              </a:rPr>
              <a:t>Optional link:</a:t>
            </a:r>
            <a:endParaRPr/>
          </a:p>
          <a:p>
            <a:pPr>
              <a:lnSpc>
                <a:spcPct val="100000"/>
              </a:lnSpc>
            </a:pPr>
            <a:r>
              <a:rPr lang="en-US" sz="1700">
                <a:solidFill>
                  <a:srgbClr val="F79646"/>
                </a:solidFill>
                <a:latin typeface="Calibri"/>
              </a:rPr>
              <a:t>Sync. External</a:t>
            </a:r>
            <a:endParaRPr/>
          </a:p>
        </p:txBody>
      </p:sp>
      <p:sp>
        <p:nvSpPr>
          <p:cNvPr id="262" name="CustomShape 15"/>
          <p:cNvSpPr/>
          <p:nvPr/>
        </p:nvSpPr>
        <p:spPr>
          <a:xfrm>
            <a:off x="10555776" y="5987520"/>
            <a:ext cx="1609776" cy="637056"/>
          </a:xfrm>
          <a:prstGeom prst="rect">
            <a:avLst/>
          </a:prstGeom>
          <a:noFill/>
          <a:ln>
            <a:noFill/>
          </a:ln>
        </p:spPr>
        <p:txBody>
          <a:bodyPr wrap="none" lIns="125985" tIns="62993" rIns="125985" bIns="62993"/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rgbClr val="F79646"/>
                </a:solidFill>
                <a:latin typeface="Calibri"/>
              </a:rPr>
              <a:t>Optional link:</a:t>
            </a:r>
            <a:endParaRPr/>
          </a:p>
          <a:p>
            <a:pPr>
              <a:lnSpc>
                <a:spcPct val="100000"/>
              </a:lnSpc>
            </a:pPr>
            <a:r>
              <a:rPr lang="en-US" sz="1700">
                <a:solidFill>
                  <a:srgbClr val="F79646"/>
                </a:solidFill>
                <a:latin typeface="Calibri"/>
              </a:rPr>
              <a:t>Sync. Trajectory</a:t>
            </a:r>
            <a:endParaRPr/>
          </a:p>
        </p:txBody>
      </p:sp>
      <p:sp>
        <p:nvSpPr>
          <p:cNvPr id="263" name="CustomShape 16"/>
          <p:cNvSpPr/>
          <p:nvPr/>
        </p:nvSpPr>
        <p:spPr>
          <a:xfrm>
            <a:off x="8615880" y="4538016"/>
            <a:ext cx="1324512" cy="577584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70000"/>
              </a:lnSpc>
            </a:pPr>
            <a:r>
              <a:rPr lang="en-US" sz="1700" dirty="0">
                <a:solidFill>
                  <a:srgbClr val="000000"/>
                </a:solidFill>
                <a:latin typeface="Calibri"/>
                <a:ea typeface="ＭＳ Ｐゴシック"/>
              </a:rPr>
              <a:t>Transform /Expression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64" name="CustomShape 17"/>
          <p:cNvSpPr/>
          <p:nvPr/>
        </p:nvSpPr>
        <p:spPr>
          <a:xfrm>
            <a:off x="10631880" y="4538016"/>
            <a:ext cx="1324512" cy="577584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70000"/>
              </a:lnSpc>
            </a:pPr>
            <a:r>
              <a:rPr lang="en-US" sz="1700" dirty="0">
                <a:solidFill>
                  <a:srgbClr val="000000"/>
                </a:solidFill>
                <a:latin typeface="Calibri"/>
                <a:ea typeface="ＭＳ Ｐゴシック"/>
              </a:rPr>
              <a:t>Transform /Expression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640080" y="384552"/>
            <a:ext cx="9993816" cy="1599192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>
              <a:lnSpc>
                <a:spcPct val="100000"/>
              </a:lnSpc>
            </a:pPr>
            <a:r>
              <a:rPr lang="en-US" sz="4500">
                <a:solidFill>
                  <a:srgbClr val="FFFFFF"/>
                </a:solidFill>
                <a:latin typeface="Calibri"/>
              </a:rPr>
              <a:t>ECMC: </a:t>
            </a:r>
            <a:r>
              <a:rPr lang="en-US" sz="4500" dirty="0">
                <a:solidFill>
                  <a:srgbClr val="FFFFFF"/>
                </a:solidFill>
                <a:latin typeface="Calibri"/>
              </a:rPr>
              <a:t>Monitor object</a:t>
            </a:r>
            <a:endParaRPr dirty="0"/>
          </a:p>
        </p:txBody>
      </p:sp>
      <p:sp>
        <p:nvSpPr>
          <p:cNvPr id="266" name="CustomShape 2"/>
          <p:cNvSpPr/>
          <p:nvPr/>
        </p:nvSpPr>
        <p:spPr>
          <a:xfrm>
            <a:off x="640080" y="2240280"/>
            <a:ext cx="9590616" cy="6335280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/>
          <a:lstStyle/>
          <a:p>
            <a:pPr>
              <a:lnSpc>
                <a:spcPct val="100000"/>
              </a:lnSpc>
            </a:pPr>
            <a:endParaRPr dirty="0"/>
          </a:p>
          <a:p>
            <a:pPr marL="480003" indent="-480003">
              <a:lnSpc>
                <a:spcPct val="12000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Calibri"/>
              </a:rPr>
              <a:t>Position lag monitoring </a:t>
            </a:r>
            <a:endParaRPr dirty="0"/>
          </a:p>
          <a:p>
            <a:pPr marL="480003" indent="-480003">
              <a:lnSpc>
                <a:spcPct val="12000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Calibri"/>
              </a:rPr>
              <a:t>“At Target” Monitoring</a:t>
            </a:r>
            <a:endParaRPr dirty="0"/>
          </a:p>
          <a:p>
            <a:pPr marL="480003" indent="-480003">
              <a:lnSpc>
                <a:spcPct val="12000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Calibri"/>
              </a:rPr>
              <a:t>Limit switches</a:t>
            </a:r>
            <a:endParaRPr dirty="0"/>
          </a:p>
          <a:p>
            <a:pPr marL="480003" indent="-480003">
              <a:lnSpc>
                <a:spcPct val="12000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Calibri"/>
              </a:rPr>
              <a:t>Over Speed Monitoring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67" name="CustomShape 3"/>
          <p:cNvSpPr/>
          <p:nvPr/>
        </p:nvSpPr>
        <p:spPr>
          <a:xfrm flipV="1">
            <a:off x="11340504" y="2985192"/>
            <a:ext cx="6048" cy="770616"/>
          </a:xfrm>
          <a:prstGeom prst="straightConnector1">
            <a:avLst/>
          </a:prstGeom>
          <a:noFill/>
          <a:ln w="25560">
            <a:solidFill>
              <a:srgbClr val="4F81BD"/>
            </a:solidFill>
            <a:round/>
            <a:tailEnd type="arrow" w="med" len="med"/>
          </a:ln>
        </p:spPr>
      </p:sp>
      <p:sp>
        <p:nvSpPr>
          <p:cNvPr id="268" name="CustomShape 4"/>
          <p:cNvSpPr/>
          <p:nvPr/>
        </p:nvSpPr>
        <p:spPr>
          <a:xfrm>
            <a:off x="10735704" y="3591000"/>
            <a:ext cx="1324512" cy="482328"/>
          </a:xfrm>
          <a:prstGeom prst="rect">
            <a:avLst/>
          </a:prstGeom>
          <a:solidFill>
            <a:srgbClr val="F79646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rgbClr val="000000"/>
                </a:solidFill>
                <a:latin typeface="Calibri"/>
                <a:ea typeface="ＭＳ Ｐゴシック"/>
              </a:rPr>
              <a:t>Monitor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69" name="CustomShape 5"/>
          <p:cNvSpPr/>
          <p:nvPr/>
        </p:nvSpPr>
        <p:spPr>
          <a:xfrm flipV="1">
            <a:off x="11340504" y="4073328"/>
            <a:ext cx="6048" cy="770616"/>
          </a:xfrm>
          <a:prstGeom prst="straightConnector1">
            <a:avLst/>
          </a:prstGeom>
          <a:noFill/>
          <a:ln w="25560">
            <a:solidFill>
              <a:srgbClr val="4F81BD"/>
            </a:solidFill>
            <a:round/>
            <a:tailEnd type="arrow" w="med" len="med"/>
          </a:ln>
        </p:spPr>
      </p:sp>
      <p:sp>
        <p:nvSpPr>
          <p:cNvPr id="270" name="CustomShape 6"/>
          <p:cNvSpPr/>
          <p:nvPr/>
        </p:nvSpPr>
        <p:spPr>
          <a:xfrm>
            <a:off x="10735704" y="2481696"/>
            <a:ext cx="1309392" cy="457632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rgbClr val="000000"/>
                </a:solidFill>
                <a:latin typeface="Calibri"/>
                <a:ea typeface="ＭＳ Ｐゴシック"/>
              </a:rPr>
              <a:t>Axis</a:t>
            </a:r>
            <a:endParaRPr/>
          </a:p>
        </p:txBody>
      </p:sp>
      <p:sp>
        <p:nvSpPr>
          <p:cNvPr id="271" name="CustomShape 7"/>
          <p:cNvSpPr/>
          <p:nvPr/>
        </p:nvSpPr>
        <p:spPr>
          <a:xfrm flipV="1">
            <a:off x="11340504" y="5439168"/>
            <a:ext cx="504" cy="1173816"/>
          </a:xfrm>
          <a:prstGeom prst="straightConnector1">
            <a:avLst/>
          </a:prstGeom>
          <a:noFill/>
          <a:ln w="25560">
            <a:solidFill>
              <a:srgbClr val="008000"/>
            </a:solidFill>
            <a:round/>
            <a:tailEnd type="arrow" w="med" len="med"/>
          </a:ln>
        </p:spPr>
      </p:sp>
      <p:pic>
        <p:nvPicPr>
          <p:cNvPr id="27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0634904" y="5907888"/>
            <a:ext cx="1410192" cy="1008504"/>
          </a:xfrm>
          <a:prstGeom prst="rect">
            <a:avLst/>
          </a:prstGeom>
          <a:ln>
            <a:noFill/>
          </a:ln>
        </p:spPr>
      </p:pic>
      <p:sp>
        <p:nvSpPr>
          <p:cNvPr id="273" name="CustomShape 8"/>
          <p:cNvSpPr/>
          <p:nvPr/>
        </p:nvSpPr>
        <p:spPr>
          <a:xfrm flipV="1">
            <a:off x="10735704" y="6916392"/>
            <a:ext cx="504" cy="1375416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tailEnd type="arrow" w="med" len="med"/>
          </a:ln>
        </p:spPr>
      </p:sp>
      <p:sp>
        <p:nvSpPr>
          <p:cNvPr id="274" name="CustomShape 9"/>
          <p:cNvSpPr/>
          <p:nvPr/>
        </p:nvSpPr>
        <p:spPr>
          <a:xfrm flipV="1">
            <a:off x="11844504" y="6916392"/>
            <a:ext cx="504" cy="1375416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tailEnd type="arrow" w="med" len="med"/>
          </a:ln>
        </p:spPr>
      </p:sp>
      <p:sp>
        <p:nvSpPr>
          <p:cNvPr id="275" name="CustomShape 10"/>
          <p:cNvSpPr/>
          <p:nvPr/>
        </p:nvSpPr>
        <p:spPr>
          <a:xfrm flipV="1">
            <a:off x="11340504" y="6916392"/>
            <a:ext cx="504" cy="1375416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tailEnd type="arrow" w="med" len="med"/>
          </a:ln>
        </p:spPr>
      </p:sp>
      <p:pic>
        <p:nvPicPr>
          <p:cNvPr id="276" name="Picture 15"/>
          <p:cNvPicPr/>
          <p:nvPr/>
        </p:nvPicPr>
        <p:blipFill>
          <a:blip r:embed="rId4"/>
          <a:stretch>
            <a:fillRect/>
          </a:stretch>
        </p:blipFill>
        <p:spPr>
          <a:xfrm>
            <a:off x="10030104" y="7722288"/>
            <a:ext cx="994392" cy="994392"/>
          </a:xfrm>
          <a:prstGeom prst="rect">
            <a:avLst/>
          </a:prstGeom>
          <a:ln>
            <a:noFill/>
          </a:ln>
        </p:spPr>
      </p:pic>
      <p:sp>
        <p:nvSpPr>
          <p:cNvPr id="277" name="CustomShape 11"/>
          <p:cNvSpPr/>
          <p:nvPr/>
        </p:nvSpPr>
        <p:spPr>
          <a:xfrm>
            <a:off x="10632888" y="4599000"/>
            <a:ext cx="1311408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rgbClr val="000000"/>
                </a:solidFill>
                <a:latin typeface="Calibri"/>
                <a:ea typeface="ＭＳ Ｐゴシック"/>
              </a:rPr>
              <a:t>ECPdoEntry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78" name="CustomShape 12"/>
          <p:cNvSpPr/>
          <p:nvPr/>
        </p:nvSpPr>
        <p:spPr>
          <a:xfrm>
            <a:off x="10824912" y="4789008"/>
            <a:ext cx="1311408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rgbClr val="000000"/>
                </a:solidFill>
                <a:latin typeface="Calibri"/>
                <a:ea typeface="ＭＳ Ｐゴシック"/>
              </a:rPr>
              <a:t>ECPdoEntry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79" name="CustomShape 13"/>
          <p:cNvSpPr/>
          <p:nvPr/>
        </p:nvSpPr>
        <p:spPr>
          <a:xfrm>
            <a:off x="11038104" y="5002200"/>
            <a:ext cx="1311408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rgbClr val="000000"/>
                </a:solidFill>
                <a:latin typeface="Calibri"/>
                <a:ea typeface="ＭＳ Ｐゴシック"/>
              </a:rPr>
              <a:t>ECPdoEntry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80" name="Picture 19"/>
          <p:cNvPicPr/>
          <p:nvPr/>
        </p:nvPicPr>
        <p:blipFill>
          <a:blip r:embed="rId4"/>
          <a:stretch>
            <a:fillRect/>
          </a:stretch>
        </p:blipFill>
        <p:spPr>
          <a:xfrm>
            <a:off x="10849608" y="7722288"/>
            <a:ext cx="994392" cy="994392"/>
          </a:xfrm>
          <a:prstGeom prst="rect">
            <a:avLst/>
          </a:prstGeom>
          <a:ln>
            <a:noFill/>
          </a:ln>
        </p:spPr>
      </p:pic>
      <p:pic>
        <p:nvPicPr>
          <p:cNvPr id="281" name="Picture 20"/>
          <p:cNvPicPr/>
          <p:nvPr/>
        </p:nvPicPr>
        <p:blipFill>
          <a:blip r:embed="rId4"/>
          <a:stretch>
            <a:fillRect/>
          </a:stretch>
        </p:blipFill>
        <p:spPr>
          <a:xfrm>
            <a:off x="11555208" y="7722288"/>
            <a:ext cx="994392" cy="99439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 flipV="1">
            <a:off x="11340504" y="2985192"/>
            <a:ext cx="6048" cy="770616"/>
          </a:xfrm>
          <a:prstGeom prst="straightConnector1">
            <a:avLst/>
          </a:prstGeom>
          <a:noFill/>
          <a:ln w="25560">
            <a:solidFill>
              <a:srgbClr val="4F81BD"/>
            </a:solidFill>
            <a:round/>
            <a:tailEnd type="arrow" w="med" len="med"/>
          </a:ln>
        </p:spPr>
      </p:sp>
      <p:sp>
        <p:nvSpPr>
          <p:cNvPr id="308" name="CustomShape 2"/>
          <p:cNvSpPr/>
          <p:nvPr/>
        </p:nvSpPr>
        <p:spPr>
          <a:xfrm flipV="1">
            <a:off x="11340504" y="7959672"/>
            <a:ext cx="504" cy="1375416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tailEnd type="arrow" w="med" len="med"/>
          </a:ln>
        </p:spPr>
      </p:sp>
      <p:sp>
        <p:nvSpPr>
          <p:cNvPr id="309" name="CustomShape 3"/>
          <p:cNvSpPr/>
          <p:nvPr/>
        </p:nvSpPr>
        <p:spPr>
          <a:xfrm>
            <a:off x="640080" y="384552"/>
            <a:ext cx="9993816" cy="1599192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>
              <a:lnSpc>
                <a:spcPct val="100000"/>
              </a:lnSpc>
            </a:pPr>
            <a:r>
              <a:rPr lang="en-US" sz="4500">
                <a:solidFill>
                  <a:srgbClr val="FFFFFF"/>
                </a:solidFill>
                <a:latin typeface="Calibri"/>
              </a:rPr>
              <a:t>ECMC: </a:t>
            </a:r>
            <a:r>
              <a:rPr lang="en-US" sz="4500" dirty="0">
                <a:solidFill>
                  <a:srgbClr val="FFFFFF"/>
                </a:solidFill>
                <a:latin typeface="Calibri"/>
              </a:rPr>
              <a:t>Encoder object</a:t>
            </a:r>
            <a:endParaRPr dirty="0"/>
          </a:p>
        </p:txBody>
      </p:sp>
      <p:sp>
        <p:nvSpPr>
          <p:cNvPr id="310" name="CustomShape 4"/>
          <p:cNvSpPr/>
          <p:nvPr/>
        </p:nvSpPr>
        <p:spPr>
          <a:xfrm>
            <a:off x="640080" y="2240280"/>
            <a:ext cx="9993816" cy="6335280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Calibri"/>
              </a:rPr>
              <a:t>Actual position value links to any input process value in EtherCAT process image. 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Calibri"/>
              </a:rPr>
              <a:t>Scaling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Calibri"/>
              </a:rPr>
              <a:t>1-64bit 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Calibri"/>
              </a:rPr>
              <a:t>Handles over/under flow (1-63bit)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Calibri"/>
              </a:rPr>
              <a:t>Calculates velocity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Calibri"/>
              </a:rPr>
              <a:t>Filter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11" name="CustomShape 5"/>
          <p:cNvSpPr/>
          <p:nvPr/>
        </p:nvSpPr>
        <p:spPr>
          <a:xfrm>
            <a:off x="10735704" y="3591000"/>
            <a:ext cx="1324512" cy="482328"/>
          </a:xfrm>
          <a:prstGeom prst="rect">
            <a:avLst/>
          </a:prstGeom>
          <a:solidFill>
            <a:srgbClr val="F79646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rgbClr val="000000"/>
                </a:solidFill>
                <a:latin typeface="Calibri"/>
                <a:ea typeface="ＭＳ Ｐゴシック"/>
              </a:rPr>
              <a:t>Encoder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12" name="CustomShape 6"/>
          <p:cNvSpPr/>
          <p:nvPr/>
        </p:nvSpPr>
        <p:spPr>
          <a:xfrm flipV="1">
            <a:off x="11340504" y="4073328"/>
            <a:ext cx="6048" cy="770616"/>
          </a:xfrm>
          <a:prstGeom prst="straightConnector1">
            <a:avLst/>
          </a:prstGeom>
          <a:noFill/>
          <a:ln w="25560">
            <a:solidFill>
              <a:srgbClr val="4F81BD"/>
            </a:solidFill>
            <a:round/>
            <a:tailEnd type="arrow" w="med" len="med"/>
          </a:ln>
        </p:spPr>
      </p:sp>
      <p:pic>
        <p:nvPicPr>
          <p:cNvPr id="313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0646496" y="8217216"/>
            <a:ext cx="1499904" cy="1118880"/>
          </a:xfrm>
          <a:prstGeom prst="rect">
            <a:avLst/>
          </a:prstGeom>
          <a:ln>
            <a:noFill/>
          </a:ln>
        </p:spPr>
      </p:pic>
      <p:sp>
        <p:nvSpPr>
          <p:cNvPr id="314" name="CustomShape 7"/>
          <p:cNvSpPr/>
          <p:nvPr/>
        </p:nvSpPr>
        <p:spPr>
          <a:xfrm>
            <a:off x="10735704" y="2481696"/>
            <a:ext cx="1309392" cy="457632"/>
          </a:xfrm>
          <a:prstGeom prst="rect">
            <a:avLst/>
          </a:prstGeom>
          <a:solidFill>
            <a:srgbClr val="4F81BD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rgbClr val="000000"/>
                </a:solidFill>
                <a:latin typeface="Calibri"/>
                <a:ea typeface="ＭＳ Ｐゴシック"/>
              </a:rPr>
              <a:t>Axis</a:t>
            </a:r>
            <a:endParaRPr/>
          </a:p>
        </p:txBody>
      </p:sp>
      <p:sp>
        <p:nvSpPr>
          <p:cNvPr id="315" name="CustomShape 8"/>
          <p:cNvSpPr/>
          <p:nvPr/>
        </p:nvSpPr>
        <p:spPr>
          <a:xfrm flipV="1">
            <a:off x="11340504" y="6446160"/>
            <a:ext cx="504" cy="805392"/>
          </a:xfrm>
          <a:prstGeom prst="straightConnector1">
            <a:avLst/>
          </a:prstGeom>
          <a:noFill/>
          <a:ln w="25560">
            <a:solidFill>
              <a:srgbClr val="008000"/>
            </a:solidFill>
            <a:round/>
            <a:tailEnd type="arrow" w="med" len="med"/>
          </a:ln>
        </p:spPr>
      </p:sp>
      <p:pic>
        <p:nvPicPr>
          <p:cNvPr id="316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0634904" y="6951168"/>
            <a:ext cx="1410192" cy="1008504"/>
          </a:xfrm>
          <a:prstGeom prst="rect">
            <a:avLst/>
          </a:prstGeom>
          <a:ln>
            <a:noFill/>
          </a:ln>
        </p:spPr>
      </p:pic>
      <p:sp>
        <p:nvSpPr>
          <p:cNvPr id="317" name="CustomShape 9"/>
          <p:cNvSpPr/>
          <p:nvPr/>
        </p:nvSpPr>
        <p:spPr>
          <a:xfrm flipV="1">
            <a:off x="11340504" y="5237568"/>
            <a:ext cx="6048" cy="770616"/>
          </a:xfrm>
          <a:prstGeom prst="straightConnector1">
            <a:avLst/>
          </a:prstGeom>
          <a:noFill/>
          <a:ln w="25560">
            <a:solidFill>
              <a:srgbClr val="4F81BD"/>
            </a:solidFill>
            <a:round/>
            <a:tailEnd type="arrow" w="med" len="med"/>
          </a:ln>
        </p:spPr>
      </p:sp>
      <p:sp>
        <p:nvSpPr>
          <p:cNvPr id="318" name="CustomShape 10"/>
          <p:cNvSpPr/>
          <p:nvPr/>
        </p:nvSpPr>
        <p:spPr>
          <a:xfrm>
            <a:off x="10735704" y="6043968"/>
            <a:ext cx="1311408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rgbClr val="000000"/>
                </a:solidFill>
                <a:latin typeface="Calibri"/>
                <a:ea typeface="ＭＳ Ｐゴシック"/>
              </a:rPr>
              <a:t>EC master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19" name="CustomShape 11"/>
          <p:cNvSpPr/>
          <p:nvPr/>
        </p:nvSpPr>
        <p:spPr>
          <a:xfrm>
            <a:off x="10534104" y="4720464"/>
            <a:ext cx="1311408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rgbClr val="000000"/>
                </a:solidFill>
                <a:latin typeface="Calibri"/>
                <a:ea typeface="ＭＳ Ｐゴシック"/>
              </a:rPr>
              <a:t>ECPdoEntry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20" name="CustomShape 12"/>
          <p:cNvSpPr/>
          <p:nvPr/>
        </p:nvSpPr>
        <p:spPr>
          <a:xfrm>
            <a:off x="10726128" y="4910472"/>
            <a:ext cx="1311408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rgbClr val="000000"/>
                </a:solidFill>
                <a:latin typeface="Calibri"/>
                <a:ea typeface="ＭＳ Ｐゴシック"/>
              </a:rPr>
              <a:t>ECPdoEntry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21" name="CustomShape 13"/>
          <p:cNvSpPr/>
          <p:nvPr/>
        </p:nvSpPr>
        <p:spPr>
          <a:xfrm>
            <a:off x="10939320" y="5123664"/>
            <a:ext cx="1311408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rgbClr val="000000"/>
                </a:solidFill>
                <a:latin typeface="Calibri"/>
                <a:ea typeface="ＭＳ Ｐゴシック"/>
              </a:rPr>
              <a:t>ECPdoEntry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90417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40080" y="384552"/>
            <a:ext cx="9993816" cy="1599192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>
              <a:lnSpc>
                <a:spcPct val="100000"/>
              </a:lnSpc>
            </a:pPr>
            <a:r>
              <a:rPr lang="en-US" sz="4500">
                <a:solidFill>
                  <a:srgbClr val="FFFFFF"/>
                </a:solidFill>
                <a:latin typeface="Calibri"/>
              </a:rPr>
              <a:t>ECMC: </a:t>
            </a:r>
            <a:r>
              <a:rPr lang="en-US" sz="4500" dirty="0">
                <a:solidFill>
                  <a:srgbClr val="FFFFFF"/>
                </a:solidFill>
                <a:latin typeface="Calibri"/>
              </a:rPr>
              <a:t>Controller object</a:t>
            </a:r>
            <a:endParaRPr dirty="0"/>
          </a:p>
        </p:txBody>
      </p:sp>
      <p:sp>
        <p:nvSpPr>
          <p:cNvPr id="323" name="CustomShape 2"/>
          <p:cNvSpPr/>
          <p:nvPr/>
        </p:nvSpPr>
        <p:spPr>
          <a:xfrm>
            <a:off x="640080" y="2240280"/>
            <a:ext cx="11520432" cy="6335280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Calibri"/>
              </a:rPr>
              <a:t>PID controller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Calibri"/>
              </a:rPr>
              <a:t>Feed forward functionality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Calibri"/>
              </a:rPr>
              <a:t>Setpoint from trajectory object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Calibri"/>
              </a:rPr>
              <a:t>Actual value from encoder object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24" name="CustomShape 3"/>
          <p:cNvSpPr/>
          <p:nvPr/>
        </p:nvSpPr>
        <p:spPr>
          <a:xfrm flipV="1">
            <a:off x="11340504" y="2985192"/>
            <a:ext cx="6048" cy="770616"/>
          </a:xfrm>
          <a:prstGeom prst="straightConnector1">
            <a:avLst/>
          </a:prstGeom>
          <a:noFill/>
          <a:ln w="25560">
            <a:solidFill>
              <a:srgbClr val="4F81BD"/>
            </a:solidFill>
            <a:round/>
            <a:tailEnd type="arrow" w="med" len="med"/>
          </a:ln>
        </p:spPr>
      </p:sp>
      <p:sp>
        <p:nvSpPr>
          <p:cNvPr id="325" name="CustomShape 4"/>
          <p:cNvSpPr/>
          <p:nvPr/>
        </p:nvSpPr>
        <p:spPr>
          <a:xfrm>
            <a:off x="10735704" y="3591000"/>
            <a:ext cx="1324512" cy="482328"/>
          </a:xfrm>
          <a:prstGeom prst="rect">
            <a:avLst/>
          </a:prstGeom>
          <a:solidFill>
            <a:srgbClr val="F79646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rgbClr val="000000"/>
                </a:solidFill>
                <a:latin typeface="Calibri"/>
                <a:ea typeface="ＭＳ Ｐゴシック"/>
              </a:rPr>
              <a:t>Controller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26" name="CustomShape 5"/>
          <p:cNvSpPr/>
          <p:nvPr/>
        </p:nvSpPr>
        <p:spPr>
          <a:xfrm>
            <a:off x="10735704" y="2481696"/>
            <a:ext cx="1309392" cy="457632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rgbClr val="000000"/>
                </a:solidFill>
                <a:latin typeface="Calibri"/>
                <a:ea typeface="ＭＳ Ｐゴシック"/>
              </a:rPr>
              <a:t>Axis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804642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640080" y="384552"/>
            <a:ext cx="9993816" cy="1599192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>
              <a:lnSpc>
                <a:spcPct val="100000"/>
              </a:lnSpc>
            </a:pPr>
            <a:r>
              <a:rPr lang="en-US" sz="4500" dirty="0">
                <a:solidFill>
                  <a:srgbClr val="FFFFFF"/>
                </a:solidFill>
                <a:latin typeface="Calibri"/>
              </a:rPr>
              <a:t>ECMC: Drive object</a:t>
            </a:r>
            <a:endParaRPr dirty="0"/>
          </a:p>
        </p:txBody>
      </p:sp>
      <p:sp>
        <p:nvSpPr>
          <p:cNvPr id="328" name="CustomShape 2"/>
          <p:cNvSpPr/>
          <p:nvPr/>
        </p:nvSpPr>
        <p:spPr>
          <a:xfrm>
            <a:off x="640080" y="2240280"/>
            <a:ext cx="9489816" cy="6335280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Calibri"/>
              </a:rPr>
              <a:t>Link Velocity </a:t>
            </a:r>
            <a:r>
              <a:rPr lang="en-US" sz="3400" dirty="0" err="1">
                <a:solidFill>
                  <a:srgbClr val="000000"/>
                </a:solidFill>
                <a:latin typeface="Calibri"/>
              </a:rPr>
              <a:t>Setpoint</a:t>
            </a:r>
            <a:r>
              <a:rPr lang="en-US" sz="3400" dirty="0">
                <a:solidFill>
                  <a:srgbClr val="000000"/>
                </a:solidFill>
                <a:latin typeface="Calibri"/>
              </a:rPr>
              <a:t> to EtherCAT process image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Calibri"/>
              </a:rPr>
              <a:t>Link Enable to EtherCAT process image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Calibri"/>
              </a:rPr>
              <a:t>Link Enabled to EtherCAT process image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Calibri"/>
              </a:rPr>
              <a:t>Scaling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Calibri"/>
              </a:rPr>
              <a:t>1-64bit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29" name="CustomShape 3"/>
          <p:cNvSpPr/>
          <p:nvPr/>
        </p:nvSpPr>
        <p:spPr>
          <a:xfrm flipV="1">
            <a:off x="11340504" y="2985192"/>
            <a:ext cx="6048" cy="770616"/>
          </a:xfrm>
          <a:prstGeom prst="straightConnector1">
            <a:avLst/>
          </a:prstGeom>
          <a:noFill/>
          <a:ln w="25560">
            <a:solidFill>
              <a:srgbClr val="4F81BD"/>
            </a:solidFill>
            <a:round/>
            <a:tailEnd type="arrow" w="med" len="med"/>
          </a:ln>
        </p:spPr>
      </p:sp>
      <p:sp>
        <p:nvSpPr>
          <p:cNvPr id="330" name="CustomShape 4"/>
          <p:cNvSpPr/>
          <p:nvPr/>
        </p:nvSpPr>
        <p:spPr>
          <a:xfrm>
            <a:off x="10735704" y="3591000"/>
            <a:ext cx="1324512" cy="482328"/>
          </a:xfrm>
          <a:prstGeom prst="rect">
            <a:avLst/>
          </a:prstGeom>
          <a:solidFill>
            <a:srgbClr val="F79646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rgbClr val="000000"/>
                </a:solidFill>
                <a:latin typeface="Calibri"/>
                <a:ea typeface="ＭＳ Ｐゴシック"/>
              </a:rPr>
              <a:t>Drive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31" name="CustomShape 5"/>
          <p:cNvSpPr/>
          <p:nvPr/>
        </p:nvSpPr>
        <p:spPr>
          <a:xfrm flipV="1">
            <a:off x="11340504" y="4073328"/>
            <a:ext cx="6048" cy="770616"/>
          </a:xfrm>
          <a:prstGeom prst="straightConnector1">
            <a:avLst/>
          </a:prstGeom>
          <a:noFill/>
          <a:ln w="25560">
            <a:solidFill>
              <a:srgbClr val="4F81BD"/>
            </a:solidFill>
            <a:round/>
            <a:tailEnd type="arrow" w="med" len="med"/>
          </a:ln>
        </p:spPr>
      </p:sp>
      <p:sp>
        <p:nvSpPr>
          <p:cNvPr id="332" name="CustomShape 6"/>
          <p:cNvSpPr/>
          <p:nvPr/>
        </p:nvSpPr>
        <p:spPr>
          <a:xfrm>
            <a:off x="10735704" y="2481696"/>
            <a:ext cx="1309392" cy="457632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rgbClr val="000000"/>
                </a:solidFill>
                <a:latin typeface="Calibri"/>
                <a:ea typeface="ＭＳ Ｐゴシック"/>
              </a:rPr>
              <a:t>Axis</a:t>
            </a:r>
            <a:endParaRPr/>
          </a:p>
        </p:txBody>
      </p:sp>
      <p:sp>
        <p:nvSpPr>
          <p:cNvPr id="333" name="CustomShape 7"/>
          <p:cNvSpPr/>
          <p:nvPr/>
        </p:nvSpPr>
        <p:spPr>
          <a:xfrm flipV="1">
            <a:off x="11340504" y="5439168"/>
            <a:ext cx="504" cy="1173816"/>
          </a:xfrm>
          <a:prstGeom prst="straightConnector1">
            <a:avLst/>
          </a:prstGeom>
          <a:noFill/>
          <a:ln w="25560">
            <a:solidFill>
              <a:srgbClr val="008000"/>
            </a:solidFill>
            <a:round/>
            <a:tailEnd type="arrow" w="med" len="med"/>
          </a:ln>
        </p:spPr>
      </p:sp>
      <p:pic>
        <p:nvPicPr>
          <p:cNvPr id="334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0634904" y="5907888"/>
            <a:ext cx="1410192" cy="1008504"/>
          </a:xfrm>
          <a:prstGeom prst="rect">
            <a:avLst/>
          </a:prstGeom>
          <a:ln>
            <a:noFill/>
          </a:ln>
        </p:spPr>
      </p:pic>
      <p:sp>
        <p:nvSpPr>
          <p:cNvPr id="335" name="CustomShape 8"/>
          <p:cNvSpPr/>
          <p:nvPr/>
        </p:nvSpPr>
        <p:spPr>
          <a:xfrm>
            <a:off x="10632888" y="4599000"/>
            <a:ext cx="1311408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rgbClr val="000000"/>
                </a:solidFill>
                <a:latin typeface="Calibri"/>
                <a:ea typeface="ＭＳ Ｐゴシック"/>
              </a:rPr>
              <a:t>ECPdoEntry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36" name="CustomShape 9"/>
          <p:cNvSpPr/>
          <p:nvPr/>
        </p:nvSpPr>
        <p:spPr>
          <a:xfrm>
            <a:off x="10824912" y="4789008"/>
            <a:ext cx="1311408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rgbClr val="000000"/>
                </a:solidFill>
                <a:latin typeface="Calibri"/>
                <a:ea typeface="ＭＳ Ｐゴシック"/>
              </a:rPr>
              <a:t>ECPdoEntry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37" name="CustomShape 10"/>
          <p:cNvSpPr/>
          <p:nvPr/>
        </p:nvSpPr>
        <p:spPr>
          <a:xfrm>
            <a:off x="11038104" y="5002200"/>
            <a:ext cx="1311408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rgbClr val="000000"/>
                </a:solidFill>
                <a:latin typeface="Calibri"/>
                <a:ea typeface="ＭＳ Ｐゴシック"/>
              </a:rPr>
              <a:t>ECPdoEntry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38" name="CustomShape 11"/>
          <p:cNvSpPr/>
          <p:nvPr/>
        </p:nvSpPr>
        <p:spPr>
          <a:xfrm flipV="1">
            <a:off x="11441304" y="6916392"/>
            <a:ext cx="504" cy="1375416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tailEnd type="arrow" w="med" len="med"/>
          </a:ln>
        </p:spPr>
      </p:sp>
      <p:pic>
        <p:nvPicPr>
          <p:cNvPr id="339" name="Picture 19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3304" y="7606872"/>
            <a:ext cx="1838592" cy="12252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1310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640080" y="384552"/>
            <a:ext cx="9993816" cy="1599192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>
              <a:lnSpc>
                <a:spcPct val="100000"/>
              </a:lnSpc>
            </a:pPr>
            <a:r>
              <a:rPr lang="en-US" sz="4500">
                <a:solidFill>
                  <a:srgbClr val="FFFFFF"/>
                </a:solidFill>
                <a:latin typeface="Calibri"/>
              </a:rPr>
              <a:t>Outline</a:t>
            </a:r>
            <a:endParaRPr/>
          </a:p>
        </p:txBody>
      </p:sp>
      <p:sp>
        <p:nvSpPr>
          <p:cNvPr id="84" name="CustomShape 2"/>
          <p:cNvSpPr/>
          <p:nvPr/>
        </p:nvSpPr>
        <p:spPr>
          <a:xfrm>
            <a:off x="640080" y="2240280"/>
            <a:ext cx="11520432" cy="6335280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/>
          <a:lstStyle/>
          <a:p>
            <a:pPr marL="640003" indent="-640003">
              <a:buFont typeface="Arial"/>
              <a:buChar char="•"/>
            </a:pPr>
            <a:r>
              <a:rPr lang="en-US" sz="2400" dirty="0">
                <a:latin typeface="Calibri"/>
              </a:rPr>
              <a:t>Motion Control:</a:t>
            </a:r>
          </a:p>
          <a:p>
            <a:pPr marL="1280006" lvl="1" indent="-640003">
              <a:buFont typeface="Arial"/>
              <a:buChar char="•"/>
            </a:pPr>
            <a:r>
              <a:rPr lang="en-US" sz="2400" dirty="0">
                <a:latin typeface="Calibri"/>
              </a:rPr>
              <a:t>Overview</a:t>
            </a:r>
          </a:p>
          <a:p>
            <a:pPr marL="1280006" lvl="1" indent="-640003">
              <a:buFont typeface="Arial"/>
              <a:buChar char="•"/>
            </a:pPr>
            <a:r>
              <a:rPr lang="en-US" sz="2400" dirty="0">
                <a:latin typeface="Calibri"/>
              </a:rPr>
              <a:t>Control Loops</a:t>
            </a:r>
          </a:p>
          <a:p>
            <a:pPr marL="1280006" lvl="1" indent="-640003">
              <a:buFont typeface="Arial"/>
              <a:buChar char="•"/>
            </a:pPr>
            <a:r>
              <a:rPr lang="en-US" sz="2400" dirty="0">
                <a:latin typeface="Calibri"/>
              </a:rPr>
              <a:t>Feed Forward</a:t>
            </a:r>
          </a:p>
          <a:p>
            <a:pPr marL="640003" indent="-640003">
              <a:buFont typeface="Arial"/>
              <a:buChar char="•"/>
            </a:pPr>
            <a:r>
              <a:rPr lang="en-US" sz="2400" dirty="0" err="1">
                <a:latin typeface="Calibri"/>
              </a:rPr>
              <a:t>EtherCAT</a:t>
            </a:r>
            <a:r>
              <a:rPr lang="en-US" sz="2400" dirty="0">
                <a:latin typeface="Calibri"/>
              </a:rPr>
              <a:t>: </a:t>
            </a:r>
          </a:p>
          <a:p>
            <a:pPr marL="1280006" lvl="1" indent="-640003">
              <a:buFont typeface="Arial"/>
              <a:buChar char="•"/>
            </a:pPr>
            <a:r>
              <a:rPr lang="en-US" sz="2400" dirty="0">
                <a:latin typeface="Calibri"/>
              </a:rPr>
              <a:t>Fieldbus overview</a:t>
            </a:r>
          </a:p>
          <a:p>
            <a:pPr marL="1280006" lvl="1" indent="-640003">
              <a:buFont typeface="Arial"/>
              <a:buChar char="•"/>
            </a:pPr>
            <a:r>
              <a:rPr lang="en-US" sz="2400" dirty="0">
                <a:latin typeface="Calibri"/>
              </a:rPr>
              <a:t>Control Loops in motion systems</a:t>
            </a:r>
          </a:p>
          <a:p>
            <a:pPr marL="1280006" lvl="1" indent="-640003">
              <a:buFont typeface="Arial"/>
              <a:buChar char="•"/>
            </a:pPr>
            <a:r>
              <a:rPr lang="en-US" sz="2400" dirty="0">
                <a:latin typeface="Calibri"/>
              </a:rPr>
              <a:t>Feed Forward and Trajectories</a:t>
            </a:r>
          </a:p>
          <a:p>
            <a:pPr marL="640003" indent="-640003">
              <a:buFont typeface="Arial"/>
              <a:buChar char="•"/>
            </a:pPr>
            <a:r>
              <a:rPr lang="en-US" sz="2400" dirty="0">
                <a:latin typeface="Calibri"/>
              </a:rPr>
              <a:t>ECMC (EtherCAT Motion Control):</a:t>
            </a:r>
          </a:p>
          <a:p>
            <a:pPr marL="1280006" lvl="1" indent="-640003">
              <a:buFont typeface="Arial"/>
              <a:buChar char="•"/>
            </a:pPr>
            <a:r>
              <a:rPr lang="en-US" sz="2400" dirty="0">
                <a:latin typeface="Calibri"/>
              </a:rPr>
              <a:t>Architecture</a:t>
            </a:r>
          </a:p>
          <a:p>
            <a:pPr marL="1280006" lvl="1" indent="-640003">
              <a:buFont typeface="Arial"/>
              <a:buChar char="•"/>
            </a:pPr>
            <a:r>
              <a:rPr lang="en-US" sz="2400" dirty="0">
                <a:latin typeface="Calibri"/>
              </a:rPr>
              <a:t>Hardware Configuration Tree</a:t>
            </a:r>
          </a:p>
          <a:p>
            <a:pPr marL="1280006" lvl="1" indent="-640003">
              <a:buFont typeface="Arial"/>
              <a:buChar char="•"/>
            </a:pPr>
            <a:r>
              <a:rPr lang="en-US" sz="2400" dirty="0">
                <a:latin typeface="Calibri"/>
              </a:rPr>
              <a:t>Axis, Trajectory, Monitor, Controller, Drive, Encoder</a:t>
            </a:r>
          </a:p>
          <a:p>
            <a:pPr marL="1280006" lvl="1" indent="-640003">
              <a:buFont typeface="Arial"/>
              <a:buChar char="•"/>
            </a:pPr>
            <a:r>
              <a:rPr lang="en-US" sz="2400" dirty="0">
                <a:latin typeface="Calibri"/>
              </a:rPr>
              <a:t>Data links</a:t>
            </a:r>
          </a:p>
          <a:p>
            <a:pPr marL="1280006" lvl="1" indent="-640003">
              <a:buFont typeface="Arial"/>
              <a:buChar char="•"/>
            </a:pPr>
            <a:r>
              <a:rPr lang="en-US" sz="2400" dirty="0">
                <a:latin typeface="Calibri"/>
              </a:rPr>
              <a:t>Documentation</a:t>
            </a:r>
          </a:p>
          <a:p>
            <a:pPr marL="1280006" lvl="1" indent="-640003">
              <a:buFont typeface="Arial"/>
              <a:buChar char="•"/>
            </a:pPr>
            <a:r>
              <a:rPr lang="en-US" sz="2400" dirty="0">
                <a:latin typeface="Calibri"/>
              </a:rPr>
              <a:t>Configurations</a:t>
            </a:r>
          </a:p>
          <a:p>
            <a:pPr marL="640003" indent="-640003">
              <a:buFont typeface="Arial"/>
              <a:buChar char="•"/>
            </a:pPr>
            <a:r>
              <a:rPr lang="en-US" sz="2400" dirty="0">
                <a:latin typeface="Calibri"/>
              </a:rPr>
              <a:t>Acknowledgments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85" name="CustomShape 3"/>
          <p:cNvSpPr/>
          <p:nvPr/>
        </p:nvSpPr>
        <p:spPr>
          <a:xfrm>
            <a:off x="9174312" y="8899128"/>
            <a:ext cx="2986200" cy="510048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 algn="r">
              <a:lnSpc>
                <a:spcPct val="100000"/>
              </a:lnSpc>
            </a:pPr>
            <a:fld id="{4262F43B-3414-4A65-B8DE-ECFFDA432439}" type="slidenum">
              <a:rPr lang="en-US" sz="1700">
                <a:solidFill>
                  <a:srgbClr val="8B8B8B"/>
                </a:solidFill>
                <a:latin typeface="Calibri"/>
              </a:rPr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640080" y="384552"/>
            <a:ext cx="9993816" cy="1599192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>
              <a:lnSpc>
                <a:spcPct val="100000"/>
              </a:lnSpc>
            </a:pPr>
            <a:r>
              <a:rPr lang="en-GB" sz="4500">
                <a:solidFill>
                  <a:srgbClr val="FFFFFF"/>
                </a:solidFill>
                <a:latin typeface="Calibri"/>
              </a:rPr>
              <a:t>ECMC: </a:t>
            </a:r>
            <a:r>
              <a:rPr lang="en-GB" sz="4500" dirty="0">
                <a:solidFill>
                  <a:srgbClr val="FFFFFF"/>
                </a:solidFill>
                <a:latin typeface="Calibri"/>
              </a:rPr>
              <a:t>Data links needed</a:t>
            </a:r>
            <a:endParaRPr lang="en-GB" dirty="0"/>
          </a:p>
        </p:txBody>
      </p:sp>
      <p:sp>
        <p:nvSpPr>
          <p:cNvPr id="283" name="CustomShape 2"/>
          <p:cNvSpPr/>
          <p:nvPr/>
        </p:nvSpPr>
        <p:spPr>
          <a:xfrm>
            <a:off x="640080" y="2240280"/>
            <a:ext cx="11983720" cy="6335280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/>
          <a:lstStyle/>
          <a:p>
            <a:pPr>
              <a:lnSpc>
                <a:spcPct val="100000"/>
              </a:lnSpc>
            </a:pPr>
            <a:r>
              <a:rPr lang="en-GB" dirty="0"/>
              <a:t>EtherCAT entries need to be linked to the following objects:</a:t>
            </a:r>
          </a:p>
          <a:p>
            <a:pPr marL="342859" indent="-342859">
              <a:buFont typeface="+mj-lt"/>
              <a:buAutoNum type="arabicPeriod"/>
            </a:pPr>
            <a:endParaRPr lang="en-GB" dirty="0"/>
          </a:p>
          <a:p>
            <a:pPr marL="342859" indent="-342859">
              <a:buFont typeface="+mj-lt"/>
              <a:buAutoNum type="arabicPeriod"/>
            </a:pPr>
            <a:r>
              <a:rPr lang="en-GB" dirty="0"/>
              <a:t>Drive Object (“</a:t>
            </a:r>
            <a:r>
              <a:rPr lang="en-GB" i="1" dirty="0" err="1">
                <a:solidFill>
                  <a:srgbClr val="3366FF"/>
                </a:solidFill>
              </a:rPr>
              <a:t>Cfg.LinkEcEntryToAxisDrive</a:t>
            </a:r>
            <a:r>
              <a:rPr lang="en-GB" i="1" dirty="0">
                <a:solidFill>
                  <a:srgbClr val="3366FF"/>
                </a:solidFill>
              </a:rPr>
              <a:t>(…)</a:t>
            </a:r>
            <a:r>
              <a:rPr lang="en-GB" dirty="0"/>
              <a:t>”):</a:t>
            </a:r>
          </a:p>
          <a:p>
            <a:pPr marL="982862" lvl="1" indent="-342859">
              <a:buFont typeface="+mj-lt"/>
              <a:buAutoNum type="arabicPeriod"/>
            </a:pPr>
            <a:r>
              <a:rPr lang="en-GB" dirty="0"/>
              <a:t>Velocity </a:t>
            </a:r>
            <a:r>
              <a:rPr lang="en-GB" dirty="0" err="1"/>
              <a:t>setpoint</a:t>
            </a:r>
            <a:endParaRPr lang="en-GB" dirty="0"/>
          </a:p>
          <a:p>
            <a:pPr marL="982862" lvl="1" indent="-342859">
              <a:buFont typeface="+mj-lt"/>
              <a:buAutoNum type="arabicPeriod"/>
            </a:pPr>
            <a:r>
              <a:rPr lang="en-GB" dirty="0"/>
              <a:t>Enable command / control word (DS402) </a:t>
            </a:r>
          </a:p>
          <a:p>
            <a:pPr marL="982862" lvl="1" indent="-342859">
              <a:buFont typeface="+mj-lt"/>
              <a:buAutoNum type="arabicPeriod"/>
            </a:pPr>
            <a:r>
              <a:rPr lang="en-GB" dirty="0"/>
              <a:t>Enabled / status word (DS402)</a:t>
            </a:r>
          </a:p>
          <a:p>
            <a:pPr marL="982862" lvl="1" indent="-342859">
              <a:buFont typeface="+mj-lt"/>
              <a:buAutoNum type="arabicPeriod"/>
            </a:pPr>
            <a:r>
              <a:rPr lang="en-GB" dirty="0"/>
              <a:t>Break</a:t>
            </a:r>
          </a:p>
          <a:p>
            <a:pPr lvl="1"/>
            <a:endParaRPr lang="en-GB" dirty="0"/>
          </a:p>
          <a:p>
            <a:pPr marL="342859" indent="-342859">
              <a:buFont typeface="+mj-lt"/>
              <a:buAutoNum type="arabicPeriod"/>
            </a:pPr>
            <a:r>
              <a:rPr lang="en-GB" dirty="0"/>
              <a:t>Encoder Object (“</a:t>
            </a:r>
            <a:r>
              <a:rPr lang="en-GB" i="1" dirty="0" err="1">
                <a:solidFill>
                  <a:srgbClr val="3366FF"/>
                </a:solidFill>
              </a:rPr>
              <a:t>Cfg.LinkEcEntryToAxisEncoder</a:t>
            </a:r>
            <a:r>
              <a:rPr lang="en-GB" i="1" dirty="0">
                <a:solidFill>
                  <a:srgbClr val="3366FF"/>
                </a:solidFill>
              </a:rPr>
              <a:t>(…)</a:t>
            </a:r>
            <a:r>
              <a:rPr lang="en-GB" dirty="0"/>
              <a:t>”):</a:t>
            </a:r>
          </a:p>
          <a:p>
            <a:pPr marL="982862" lvl="1" indent="-342859">
              <a:buFont typeface="+mj-lt"/>
              <a:buAutoNum type="arabicPeriod"/>
            </a:pPr>
            <a:r>
              <a:rPr lang="en-GB" dirty="0"/>
              <a:t>Actual position (could be encoder or step counter or..)</a:t>
            </a:r>
          </a:p>
          <a:p>
            <a:pPr marL="982862" lvl="1" indent="-342859">
              <a:buFont typeface="+mj-lt"/>
              <a:buAutoNum type="arabicPeriod"/>
            </a:pPr>
            <a:endParaRPr lang="en-GB" dirty="0"/>
          </a:p>
          <a:p>
            <a:pPr marL="342859" indent="-342859">
              <a:buFont typeface="+mj-lt"/>
              <a:buAutoNum type="arabicPeriod"/>
            </a:pPr>
            <a:r>
              <a:rPr lang="en-GB" dirty="0"/>
              <a:t>Monitor Object(“</a:t>
            </a:r>
            <a:r>
              <a:rPr lang="en-GB" i="1" dirty="0" err="1">
                <a:solidFill>
                  <a:srgbClr val="3366FF"/>
                </a:solidFill>
              </a:rPr>
              <a:t>Cfg.LinkEcEntryToAxisMonitor</a:t>
            </a:r>
            <a:r>
              <a:rPr lang="en-GB" i="1" dirty="0">
                <a:solidFill>
                  <a:srgbClr val="3366FF"/>
                </a:solidFill>
              </a:rPr>
              <a:t>(…)</a:t>
            </a:r>
            <a:r>
              <a:rPr lang="en-GB" dirty="0"/>
              <a:t>”):</a:t>
            </a:r>
          </a:p>
          <a:p>
            <a:pPr marL="982862" lvl="1" indent="-342859">
              <a:buFont typeface="+mj-lt"/>
              <a:buAutoNum type="arabicPeriod"/>
            </a:pPr>
            <a:r>
              <a:rPr lang="en-GB" dirty="0"/>
              <a:t>Limit switch </a:t>
            </a:r>
            <a:r>
              <a:rPr lang="en-GB" dirty="0" err="1"/>
              <a:t>Fwd</a:t>
            </a:r>
            <a:endParaRPr lang="en-GB" dirty="0"/>
          </a:p>
          <a:p>
            <a:pPr marL="982862" lvl="1" indent="-342859">
              <a:buFont typeface="+mj-lt"/>
              <a:buAutoNum type="arabicPeriod"/>
            </a:pPr>
            <a:r>
              <a:rPr lang="en-GB" dirty="0"/>
              <a:t>Limit switch </a:t>
            </a:r>
            <a:r>
              <a:rPr lang="en-GB" dirty="0" err="1"/>
              <a:t>Bwd</a:t>
            </a:r>
            <a:endParaRPr lang="en-GB" dirty="0"/>
          </a:p>
          <a:p>
            <a:pPr marL="982862" lvl="1" indent="-342859">
              <a:buFont typeface="+mj-lt"/>
              <a:buAutoNum type="arabicPeriod"/>
            </a:pPr>
            <a:r>
              <a:rPr lang="en-GB" dirty="0"/>
              <a:t>Reference switch</a:t>
            </a:r>
          </a:p>
          <a:p>
            <a:pPr marL="982862" lvl="1" indent="-342859">
              <a:buFont typeface="+mj-lt"/>
              <a:buAutoNum type="arabicPeriod"/>
            </a:pPr>
            <a:r>
              <a:rPr lang="en-GB" dirty="0"/>
              <a:t>(Interlock)</a:t>
            </a:r>
          </a:p>
          <a:p>
            <a:pPr marL="982862" lvl="1" indent="-342859">
              <a:buFont typeface="+mj-lt"/>
              <a:buAutoNum type="arabicPeriod"/>
            </a:pPr>
            <a:endParaRPr lang="en-GB" dirty="0"/>
          </a:p>
          <a:p>
            <a:pPr marL="982862" lvl="1" indent="-342859">
              <a:buFont typeface="+mj-lt"/>
              <a:buAutoNum type="arabicPeriod"/>
            </a:pPr>
            <a:endParaRPr lang="en-GB" dirty="0"/>
          </a:p>
          <a:p>
            <a:pPr marL="982862" lvl="1" indent="-342859">
              <a:buFont typeface="+mj-lt"/>
              <a:buAutoNum type="arabicPeriod"/>
            </a:pPr>
            <a:endParaRPr lang="en-GB" dirty="0"/>
          </a:p>
          <a:p>
            <a:pPr>
              <a:lnSpc>
                <a:spcPct val="100000"/>
              </a:lnSpc>
            </a:pPr>
            <a:endParaRPr lang="en-GB" sz="1800" i="1" dirty="0"/>
          </a:p>
          <a:p>
            <a:pPr>
              <a:lnSpc>
                <a:spcPct val="100000"/>
              </a:lnSpc>
            </a:pPr>
            <a:endParaRPr lang="en-GB" sz="1800" i="1" dirty="0"/>
          </a:p>
          <a:p>
            <a:pPr>
              <a:lnSpc>
                <a:spcPct val="100000"/>
              </a:lnSpc>
            </a:pPr>
            <a:endParaRPr lang="en-GB" sz="1800" i="1" dirty="0"/>
          </a:p>
          <a:p>
            <a:pPr>
              <a:lnSpc>
                <a:spcPct val="100000"/>
              </a:lnSpc>
            </a:pPr>
            <a:endParaRPr lang="en-GB" sz="1800" dirty="0"/>
          </a:p>
        </p:txBody>
      </p:sp>
      <p:sp>
        <p:nvSpPr>
          <p:cNvPr id="284" name="CustomShape 3"/>
          <p:cNvSpPr/>
          <p:nvPr/>
        </p:nvSpPr>
        <p:spPr>
          <a:xfrm>
            <a:off x="9174312" y="8899128"/>
            <a:ext cx="2986200" cy="510048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 algn="r">
              <a:lnSpc>
                <a:spcPct val="100000"/>
              </a:lnSpc>
            </a:pPr>
            <a:fld id="{7D632AA0-9247-493B-92E2-7603E6943B76}" type="slidenum">
              <a:rPr lang="en-US" sz="1700">
                <a:solidFill>
                  <a:srgbClr val="8B8B8B"/>
                </a:solidFill>
                <a:latin typeface="Calibri"/>
              </a:rPr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44786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778" y="2711395"/>
            <a:ext cx="2080260" cy="1404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kern="120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ECMC: </a:t>
            </a:r>
            <a:r>
              <a:rPr lang="en-US" sz="4500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Configuration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790689" y="3868879"/>
            <a:ext cx="0" cy="1008112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798801" y="5885104"/>
            <a:ext cx="0" cy="95281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1502" y="6994026"/>
            <a:ext cx="1839449" cy="1226299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>
          <a:xfrm flipV="1">
            <a:off x="1589067" y="5885103"/>
            <a:ext cx="0" cy="13764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768" y="6994027"/>
            <a:ext cx="1500754" cy="111979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766" y="4821696"/>
            <a:ext cx="1411357" cy="100958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3934" y="4821696"/>
            <a:ext cx="1411357" cy="1009583"/>
          </a:xfrm>
          <a:prstGeom prst="rect">
            <a:avLst/>
          </a:prstGeom>
        </p:spPr>
      </p:pic>
      <p:cxnSp>
        <p:nvCxnSpPr>
          <p:cNvPr id="42" name="Straight Arrow Connector 41"/>
          <p:cNvCxnSpPr/>
          <p:nvPr/>
        </p:nvCxnSpPr>
        <p:spPr>
          <a:xfrm flipV="1">
            <a:off x="2697990" y="3868879"/>
            <a:ext cx="0" cy="1008112"/>
          </a:xfrm>
          <a:prstGeom prst="straightConnector1">
            <a:avLst/>
          </a:prstGeom>
          <a:ln>
            <a:solidFill>
              <a:srgbClr val="008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82594" y="2075287"/>
            <a:ext cx="512383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/>
              </a:rPr>
              <a:t>All configuration in EPICS startup file: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908" y="2754875"/>
            <a:ext cx="3729370" cy="593384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05291" y="2734633"/>
            <a:ext cx="3677303" cy="861774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en-US" b="1"/>
              <a:t>ECMC </a:t>
            </a:r>
            <a:r>
              <a:rPr lang="en-US" b="1" dirty="0"/>
              <a:t>configurations </a:t>
            </a:r>
          </a:p>
          <a:p>
            <a:r>
              <a:rPr lang="en-US" dirty="0"/>
              <a:t>(speed, acceleration…..)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21006" y="4803576"/>
            <a:ext cx="4408555" cy="1246483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en-US" b="1" dirty="0"/>
              <a:t>Terminal configurations </a:t>
            </a:r>
          </a:p>
          <a:p>
            <a:r>
              <a:rPr lang="en-US" dirty="0"/>
              <a:t>(Service Data Object access: </a:t>
            </a:r>
          </a:p>
          <a:p>
            <a:r>
              <a:rPr lang="en-US" dirty="0"/>
              <a:t>max current, mode…)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4007" y="2636276"/>
            <a:ext cx="7825093" cy="1512168"/>
          </a:xfrm>
          <a:prstGeom prst="rect">
            <a:avLst/>
          </a:prstGeom>
          <a:noFill/>
          <a:ln w="22225" cmpd="sng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14006" y="4647721"/>
            <a:ext cx="7825093" cy="1512168"/>
          </a:xfrm>
          <a:prstGeom prst="rect">
            <a:avLst/>
          </a:prstGeom>
          <a:noFill/>
          <a:ln w="22225" cmpd="sng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04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640080" y="384552"/>
            <a:ext cx="9993816" cy="1599192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>
              <a:lnSpc>
                <a:spcPct val="100000"/>
              </a:lnSpc>
            </a:pPr>
            <a:r>
              <a:rPr lang="en-US" sz="4500">
                <a:solidFill>
                  <a:srgbClr val="FFFFFF"/>
                </a:solidFill>
                <a:latin typeface="Calibri"/>
              </a:rPr>
              <a:t>ECMC: </a:t>
            </a:r>
            <a:r>
              <a:rPr lang="en-US" sz="4500" dirty="0">
                <a:solidFill>
                  <a:srgbClr val="FFFFFF"/>
                </a:solidFill>
                <a:latin typeface="Calibri"/>
              </a:rPr>
              <a:t>Configuration cont.</a:t>
            </a:r>
            <a:r>
              <a:rPr lang="sv-SE" sz="4500" dirty="0">
                <a:solidFill>
                  <a:srgbClr val="FFFFFF"/>
                </a:solidFill>
                <a:latin typeface="Calibri"/>
              </a:rPr>
              <a:t> </a:t>
            </a:r>
            <a:endParaRPr dirty="0"/>
          </a:p>
        </p:txBody>
      </p:sp>
      <p:sp>
        <p:nvSpPr>
          <p:cNvPr id="283" name="CustomShape 2"/>
          <p:cNvSpPr/>
          <p:nvPr/>
        </p:nvSpPr>
        <p:spPr>
          <a:xfrm>
            <a:off x="640080" y="2189481"/>
            <a:ext cx="11520432" cy="6335280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/>
          <a:lstStyle/>
          <a:p>
            <a:pPr>
              <a:lnSpc>
                <a:spcPct val="100000"/>
              </a:lnSpc>
            </a:pPr>
            <a:r>
              <a:rPr lang="en-GB" b="1" dirty="0"/>
              <a:t>The motion system is precompiled as an EEE-module (ESS Epics Environment module) and only needs configuration (“</a:t>
            </a:r>
            <a:r>
              <a:rPr lang="en-GB" b="1"/>
              <a:t>require ecmc”).</a:t>
            </a:r>
            <a:endParaRPr lang="en-GB" b="1" dirty="0"/>
          </a:p>
          <a:p>
            <a:pPr>
              <a:lnSpc>
                <a:spcPct val="100000"/>
              </a:lnSpc>
            </a:pPr>
            <a:endParaRPr lang="en-GB" b="1" dirty="0"/>
          </a:p>
          <a:p>
            <a:pPr>
              <a:lnSpc>
                <a:spcPct val="100000"/>
              </a:lnSpc>
            </a:pPr>
            <a:endParaRPr lang="en-GB" b="1" dirty="0"/>
          </a:p>
          <a:p>
            <a:pPr>
              <a:lnSpc>
                <a:spcPct val="100000"/>
              </a:lnSpc>
            </a:pPr>
            <a:r>
              <a:rPr lang="en-GB" b="1" dirty="0"/>
              <a:t>Configuration command:</a:t>
            </a:r>
          </a:p>
          <a:p>
            <a:pPr>
              <a:lnSpc>
                <a:spcPct val="100000"/>
              </a:lnSpc>
            </a:pPr>
            <a:r>
              <a:rPr lang="en-GB" i="1" dirty="0" err="1"/>
              <a:t>EthercatMCConfigController</a:t>
            </a:r>
            <a:r>
              <a:rPr lang="en-GB" i="1" dirty="0"/>
              <a:t>  ”</a:t>
            </a:r>
            <a:r>
              <a:rPr lang="en-GB" i="1" dirty="0" err="1"/>
              <a:t>asynport</a:t>
            </a:r>
            <a:r>
              <a:rPr lang="en-GB" i="1" dirty="0"/>
              <a:t>” “command”</a:t>
            </a:r>
            <a:endParaRPr lang="en-GB" b="1" dirty="0"/>
          </a:p>
          <a:p>
            <a:pPr>
              <a:lnSpc>
                <a:spcPct val="100000"/>
              </a:lnSpc>
            </a:pPr>
            <a:endParaRPr lang="en-GB" b="1" dirty="0"/>
          </a:p>
          <a:p>
            <a:pPr>
              <a:lnSpc>
                <a:spcPct val="100000"/>
              </a:lnSpc>
            </a:pPr>
            <a:r>
              <a:rPr lang="en-GB" b="1" dirty="0"/>
              <a:t>Return values for commands: 0 for success or otherwise error code.</a:t>
            </a:r>
          </a:p>
          <a:p>
            <a:pPr>
              <a:lnSpc>
                <a:spcPct val="100000"/>
              </a:lnSpc>
            </a:pPr>
            <a:endParaRPr lang="en-GB" b="1" dirty="0"/>
          </a:p>
          <a:p>
            <a:pPr>
              <a:lnSpc>
                <a:spcPct val="100000"/>
              </a:lnSpc>
            </a:pPr>
            <a:endParaRPr lang="en-GB" b="1" dirty="0"/>
          </a:p>
          <a:p>
            <a:pPr>
              <a:lnSpc>
                <a:spcPct val="100000"/>
              </a:lnSpc>
            </a:pPr>
            <a:r>
              <a:rPr lang="en-GB" b="1" dirty="0"/>
              <a:t>Example 1: Create Axis 1 object:</a:t>
            </a:r>
          </a:p>
          <a:p>
            <a:r>
              <a:rPr lang="en-GB" i="1" dirty="0" err="1"/>
              <a:t>EthercatMCConfigController</a:t>
            </a:r>
            <a:r>
              <a:rPr lang="en-GB" i="1" dirty="0"/>
              <a:t>  “MCU1” ”</a:t>
            </a:r>
            <a:r>
              <a:rPr lang="en-GB" i="1" dirty="0" err="1"/>
              <a:t>Cfg.CreateDefaultAxis</a:t>
            </a:r>
            <a:r>
              <a:rPr lang="en-GB" i="1" dirty="0"/>
              <a:t>(1)”</a:t>
            </a:r>
            <a:endParaRPr lang="en-GB" b="1" dirty="0"/>
          </a:p>
          <a:p>
            <a:pPr>
              <a:lnSpc>
                <a:spcPct val="100000"/>
              </a:lnSpc>
            </a:pPr>
            <a:endParaRPr lang="en-GB" b="1" dirty="0"/>
          </a:p>
          <a:p>
            <a:pPr>
              <a:lnSpc>
                <a:spcPct val="100000"/>
              </a:lnSpc>
            </a:pPr>
            <a:r>
              <a:rPr lang="en-GB" b="1" dirty="0"/>
              <a:t>Example 2: Set position controller gain for axis 1 to 0.1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GB" i="1" dirty="0" err="1"/>
              <a:t>EthercatMCConfigController</a:t>
            </a:r>
            <a:r>
              <a:rPr lang="en-GB" i="1" dirty="0"/>
              <a:t>  ”MCU1” ”</a:t>
            </a:r>
            <a:r>
              <a:rPr lang="en-GB" i="1" dirty="0" err="1"/>
              <a:t>Cfg.SetAxisCntrlKp</a:t>
            </a:r>
            <a:r>
              <a:rPr lang="en-GB" i="1" dirty="0"/>
              <a:t>(1,0.1)”</a:t>
            </a:r>
          </a:p>
          <a:p>
            <a:pPr>
              <a:lnSpc>
                <a:spcPct val="100000"/>
              </a:lnSpc>
            </a:pPr>
            <a:endParaRPr lang="en-GB" i="1" dirty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284" name="CustomShape 3"/>
          <p:cNvSpPr/>
          <p:nvPr/>
        </p:nvSpPr>
        <p:spPr>
          <a:xfrm>
            <a:off x="9174312" y="8899128"/>
            <a:ext cx="2986200" cy="510048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 algn="r">
              <a:lnSpc>
                <a:spcPct val="100000"/>
              </a:lnSpc>
            </a:pPr>
            <a:fld id="{7D632AA0-9247-493B-92E2-7603E6943B76}" type="slidenum">
              <a:rPr lang="en-US" sz="1700">
                <a:solidFill>
                  <a:srgbClr val="8B8B8B"/>
                </a:solidFill>
                <a:latin typeface="Calibri"/>
              </a:rPr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50700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640080" y="384552"/>
            <a:ext cx="9993816" cy="1599192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>
              <a:lnSpc>
                <a:spcPct val="100000"/>
              </a:lnSpc>
            </a:pPr>
            <a:r>
              <a:rPr lang="sv-SE" sz="4500">
                <a:solidFill>
                  <a:srgbClr val="FFFFFF"/>
                </a:solidFill>
                <a:latin typeface="Calibri"/>
              </a:rPr>
              <a:t>ECMC: </a:t>
            </a:r>
            <a:r>
              <a:rPr lang="sv-SE" sz="4500" dirty="0">
                <a:solidFill>
                  <a:srgbClr val="FFFFFF"/>
                </a:solidFill>
                <a:latin typeface="Calibri"/>
              </a:rPr>
              <a:t>Startup </a:t>
            </a:r>
            <a:r>
              <a:rPr lang="sv-SE" sz="4500" dirty="0" err="1">
                <a:solidFill>
                  <a:srgbClr val="FFFFFF"/>
                </a:solidFill>
                <a:latin typeface="Calibri"/>
              </a:rPr>
              <a:t>file</a:t>
            </a:r>
            <a:r>
              <a:rPr lang="sv-SE" sz="45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sv-SE" sz="4500" dirty="0" err="1">
                <a:solidFill>
                  <a:srgbClr val="FFFFFF"/>
                </a:solidFill>
                <a:latin typeface="Calibri"/>
              </a:rPr>
              <a:t>structure</a:t>
            </a:r>
            <a:r>
              <a:rPr lang="sv-SE" sz="4500" dirty="0">
                <a:solidFill>
                  <a:srgbClr val="FFFFFF"/>
                </a:solidFill>
                <a:latin typeface="Calibri"/>
              </a:rPr>
              <a:t> part 1</a:t>
            </a:r>
            <a:endParaRPr dirty="0"/>
          </a:p>
        </p:txBody>
      </p:sp>
      <p:sp>
        <p:nvSpPr>
          <p:cNvPr id="283" name="CustomShape 2"/>
          <p:cNvSpPr/>
          <p:nvPr/>
        </p:nvSpPr>
        <p:spPr>
          <a:xfrm>
            <a:off x="640080" y="2189481"/>
            <a:ext cx="6129020" cy="6335280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/>
          <a:lstStyle/>
          <a:p>
            <a:pPr>
              <a:lnSpc>
                <a:spcPct val="100000"/>
              </a:lnSpc>
            </a:pPr>
            <a:endParaRPr lang="en-GB" b="1" dirty="0"/>
          </a:p>
          <a:p>
            <a:pPr marL="457145" indent="-457145">
              <a:buFont typeface="+mj-lt"/>
              <a:buAutoNum type="arabicPeriod"/>
            </a:pPr>
            <a:r>
              <a:rPr lang="en-GB" i="1" dirty="0"/>
              <a:t>Require</a:t>
            </a:r>
          </a:p>
          <a:p>
            <a:pPr marL="457145" indent="-457145">
              <a:buFont typeface="+mj-lt"/>
              <a:buAutoNum type="arabicPeriod"/>
            </a:pPr>
            <a:endParaRPr lang="en-GB" i="1" dirty="0"/>
          </a:p>
          <a:p>
            <a:pPr marL="457145" indent="-457145">
              <a:buFont typeface="+mj-lt"/>
              <a:buAutoNum type="arabicPeriod"/>
            </a:pPr>
            <a:endParaRPr lang="en-GB" i="1" dirty="0"/>
          </a:p>
          <a:p>
            <a:pPr marL="457145" indent="-457145">
              <a:buFont typeface="+mj-lt"/>
              <a:buAutoNum type="arabicPeriod"/>
            </a:pPr>
            <a:endParaRPr lang="en-GB" i="1" dirty="0"/>
          </a:p>
          <a:p>
            <a:pPr marL="457145" indent="-457145">
              <a:buFont typeface="+mj-lt"/>
              <a:buAutoNum type="arabicPeriod"/>
            </a:pPr>
            <a:endParaRPr lang="en-GB" i="1" dirty="0"/>
          </a:p>
          <a:p>
            <a:pPr marL="457145" indent="-457145">
              <a:buFont typeface="+mj-lt"/>
              <a:buAutoNum type="arabicPeriod"/>
            </a:pPr>
            <a:r>
              <a:rPr lang="en-GB" i="1" dirty="0" err="1"/>
              <a:t>Asyn</a:t>
            </a:r>
            <a:r>
              <a:rPr lang="en-GB" i="1" dirty="0"/>
              <a:t> </a:t>
            </a:r>
            <a:r>
              <a:rPr lang="en-GB" i="1" dirty="0" err="1"/>
              <a:t>config</a:t>
            </a:r>
            <a:endParaRPr lang="en-GB" i="1" dirty="0"/>
          </a:p>
          <a:p>
            <a:pPr marL="457145" indent="-457145">
              <a:buFont typeface="+mj-lt"/>
              <a:buAutoNum type="arabicPeriod"/>
            </a:pPr>
            <a:endParaRPr lang="en-GB" i="1" dirty="0"/>
          </a:p>
          <a:p>
            <a:pPr marL="457145" indent="-457145">
              <a:buFont typeface="+mj-lt"/>
              <a:buAutoNum type="arabicPeriod"/>
            </a:pPr>
            <a:endParaRPr lang="en-GB" i="1" dirty="0"/>
          </a:p>
          <a:p>
            <a:pPr marL="457145" indent="-457145">
              <a:buFont typeface="+mj-lt"/>
              <a:buAutoNum type="arabicPeriod"/>
            </a:pPr>
            <a:endParaRPr lang="en-GB" i="1" dirty="0"/>
          </a:p>
          <a:p>
            <a:pPr marL="457145" indent="-457145">
              <a:buFont typeface="+mj-lt"/>
              <a:buAutoNum type="arabicPeriod"/>
            </a:pPr>
            <a:endParaRPr lang="en-GB" i="1" dirty="0"/>
          </a:p>
          <a:p>
            <a:pPr marL="457145" indent="-457145">
              <a:buFont typeface="+mj-lt"/>
              <a:buAutoNum type="arabicPeriod"/>
            </a:pPr>
            <a:endParaRPr lang="en-GB" i="1" dirty="0"/>
          </a:p>
          <a:p>
            <a:pPr marL="457145" indent="-457145">
              <a:buFont typeface="+mj-lt"/>
              <a:buAutoNum type="arabicPeriod"/>
            </a:pPr>
            <a:r>
              <a:rPr lang="en-GB" i="1" dirty="0" err="1"/>
              <a:t>Misc</a:t>
            </a:r>
            <a:r>
              <a:rPr lang="en-GB" i="1" dirty="0"/>
              <a:t> settings </a:t>
            </a:r>
          </a:p>
          <a:p>
            <a:pPr marL="457145" indent="-457145">
              <a:buFont typeface="+mj-lt"/>
              <a:buAutoNum type="arabicPeriod"/>
            </a:pPr>
            <a:endParaRPr lang="en-GB" dirty="0"/>
          </a:p>
        </p:txBody>
      </p:sp>
      <p:sp>
        <p:nvSpPr>
          <p:cNvPr id="284" name="CustomShape 3"/>
          <p:cNvSpPr/>
          <p:nvPr/>
        </p:nvSpPr>
        <p:spPr>
          <a:xfrm>
            <a:off x="9174312" y="8899128"/>
            <a:ext cx="2986200" cy="510048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 algn="r">
              <a:lnSpc>
                <a:spcPct val="100000"/>
              </a:lnSpc>
            </a:pPr>
            <a:fld id="{7D632AA0-9247-493B-92E2-7603E6943B76}" type="slidenum">
              <a:rPr lang="en-US" sz="1700">
                <a:solidFill>
                  <a:srgbClr val="8B8B8B"/>
                </a:solidFill>
                <a:latin typeface="Calibri"/>
              </a:rPr>
              <a:t>23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2342636"/>
            <a:ext cx="7759700" cy="61976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857489" y="2832100"/>
            <a:ext cx="1917711" cy="14592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136889" y="7010400"/>
            <a:ext cx="1651011" cy="14592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965439" y="4724400"/>
            <a:ext cx="1822461" cy="14882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3802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640080" y="384552"/>
            <a:ext cx="9993816" cy="1599192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>
              <a:lnSpc>
                <a:spcPct val="100000"/>
              </a:lnSpc>
            </a:pPr>
            <a:r>
              <a:rPr lang="sv-SE" sz="4500">
                <a:solidFill>
                  <a:srgbClr val="FFFFFF"/>
                </a:solidFill>
                <a:latin typeface="Calibri"/>
              </a:rPr>
              <a:t>ECMC: </a:t>
            </a:r>
            <a:r>
              <a:rPr lang="sv-SE" sz="4500" dirty="0">
                <a:solidFill>
                  <a:srgbClr val="FFFFFF"/>
                </a:solidFill>
                <a:latin typeface="Calibri"/>
              </a:rPr>
              <a:t>Startup </a:t>
            </a:r>
            <a:r>
              <a:rPr lang="sv-SE" sz="4500" dirty="0" err="1">
                <a:solidFill>
                  <a:srgbClr val="FFFFFF"/>
                </a:solidFill>
                <a:latin typeface="Calibri"/>
              </a:rPr>
              <a:t>file</a:t>
            </a:r>
            <a:r>
              <a:rPr lang="sv-SE" sz="45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sv-SE" sz="4500" dirty="0" err="1">
                <a:solidFill>
                  <a:srgbClr val="FFFFFF"/>
                </a:solidFill>
                <a:latin typeface="Calibri"/>
              </a:rPr>
              <a:t>structure</a:t>
            </a:r>
            <a:r>
              <a:rPr lang="sv-SE" sz="4500" dirty="0">
                <a:solidFill>
                  <a:srgbClr val="FFFFFF"/>
                </a:solidFill>
                <a:latin typeface="Calibri"/>
              </a:rPr>
              <a:t> part 2</a:t>
            </a:r>
            <a:endParaRPr lang="sv-SE" sz="4800" dirty="0"/>
          </a:p>
        </p:txBody>
      </p:sp>
      <p:sp>
        <p:nvSpPr>
          <p:cNvPr id="283" name="CustomShape 2"/>
          <p:cNvSpPr/>
          <p:nvPr/>
        </p:nvSpPr>
        <p:spPr>
          <a:xfrm>
            <a:off x="640080" y="2189481"/>
            <a:ext cx="6129020" cy="6335280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/>
          <a:lstStyle/>
          <a:p>
            <a:r>
              <a:rPr lang="en-GB" b="1" i="1" dirty="0"/>
              <a:t>Hardware configuration</a:t>
            </a:r>
          </a:p>
          <a:p>
            <a:endParaRPr lang="en-GB" b="1" i="1" dirty="0"/>
          </a:p>
          <a:p>
            <a:pPr marL="457200" indent="-457200">
              <a:buFont typeface="+mj-lt"/>
              <a:buAutoNum type="arabicPeriod"/>
            </a:pPr>
            <a:r>
              <a:rPr lang="en-GB" i="1" dirty="0"/>
              <a:t>Choose master</a:t>
            </a:r>
          </a:p>
          <a:p>
            <a:pPr marL="457200" indent="-457200">
              <a:buFont typeface="+mj-lt"/>
              <a:buAutoNum type="arabicPeriod"/>
            </a:pPr>
            <a:endParaRPr lang="en-GB" i="1" dirty="0"/>
          </a:p>
          <a:p>
            <a:pPr marL="457200" indent="-457200">
              <a:buFont typeface="+mj-lt"/>
              <a:buAutoNum type="arabicPeriod"/>
            </a:pPr>
            <a:r>
              <a:rPr lang="en-GB" i="1" dirty="0"/>
              <a:t>Configure I/O slaves:</a:t>
            </a:r>
          </a:p>
          <a:p>
            <a:pPr marL="1097148" lvl="1" indent="-457145">
              <a:buFont typeface="+mj-lt"/>
              <a:buAutoNum type="arabicPeriod"/>
            </a:pPr>
            <a:r>
              <a:rPr lang="en-GB" i="1" dirty="0"/>
              <a:t>Set slave bus position</a:t>
            </a:r>
          </a:p>
          <a:p>
            <a:pPr marL="1097148" lvl="1" indent="-457145">
              <a:buFont typeface="+mj-lt"/>
              <a:buAutoNum type="arabicPeriod"/>
            </a:pPr>
            <a:r>
              <a:rPr lang="en-GB" i="1" dirty="0"/>
              <a:t>“include” “snippet” </a:t>
            </a:r>
          </a:p>
          <a:p>
            <a:pPr marL="457145" indent="-457145">
              <a:buFont typeface="+mj-lt"/>
              <a:buAutoNum type="arabicPeriod"/>
            </a:pPr>
            <a:endParaRPr lang="en-GB" i="1" dirty="0"/>
          </a:p>
          <a:p>
            <a:pPr marL="457145" indent="-457145">
              <a:buFont typeface="+mj-lt"/>
              <a:buAutoNum type="arabicPeriod"/>
            </a:pPr>
            <a:endParaRPr lang="en-GB" i="1" dirty="0"/>
          </a:p>
          <a:p>
            <a:pPr marL="457145" indent="-457145">
              <a:buFont typeface="+mj-lt"/>
              <a:buAutoNum type="arabicPeriod"/>
            </a:pPr>
            <a:endParaRPr lang="en-GB" i="1" dirty="0"/>
          </a:p>
          <a:p>
            <a:pPr marL="457145" indent="-457145">
              <a:buFont typeface="+mj-lt"/>
              <a:buAutoNum type="arabicPeriod"/>
            </a:pPr>
            <a:endParaRPr lang="en-GB" i="1" dirty="0"/>
          </a:p>
          <a:p>
            <a:pPr marL="457145" indent="-457145">
              <a:buFont typeface="+mj-lt"/>
              <a:buAutoNum type="arabicPeriod"/>
            </a:pPr>
            <a:endParaRPr lang="en-GB" i="1" dirty="0"/>
          </a:p>
          <a:p>
            <a:pPr marL="457145" indent="-457145">
              <a:buFont typeface="+mj-lt"/>
              <a:buAutoNum type="arabicPeriod"/>
            </a:pPr>
            <a:r>
              <a:rPr lang="en-GB" i="1" dirty="0"/>
              <a:t>Configure motion hardware:</a:t>
            </a:r>
          </a:p>
          <a:p>
            <a:pPr marL="1097148" lvl="1" indent="-457145">
              <a:buFont typeface="+mj-lt"/>
              <a:buAutoNum type="arabicPeriod"/>
            </a:pPr>
            <a:r>
              <a:rPr lang="en-GB" i="1" dirty="0"/>
              <a:t>Set slave bus position</a:t>
            </a:r>
          </a:p>
          <a:p>
            <a:pPr marL="1097148" lvl="1" indent="-457145">
              <a:buFont typeface="+mj-lt"/>
              <a:buAutoNum type="arabicPeriod"/>
            </a:pPr>
            <a:r>
              <a:rPr lang="en-GB" i="1" dirty="0"/>
              <a:t>Drive “snippet”</a:t>
            </a:r>
          </a:p>
          <a:p>
            <a:pPr marL="1097148" lvl="1" indent="-457145">
              <a:buFont typeface="+mj-lt"/>
              <a:buAutoNum type="arabicPeriod"/>
            </a:pPr>
            <a:r>
              <a:rPr lang="en-GB" i="1" dirty="0"/>
              <a:t>Motor “snippet”</a:t>
            </a:r>
          </a:p>
          <a:p>
            <a:pPr marL="457145" indent="-457145">
              <a:buFont typeface="+mj-lt"/>
              <a:buAutoNum type="arabicPeriod"/>
            </a:pPr>
            <a:endParaRPr lang="en-GB" dirty="0"/>
          </a:p>
        </p:txBody>
      </p:sp>
      <p:sp>
        <p:nvSpPr>
          <p:cNvPr id="284" name="CustomShape 3"/>
          <p:cNvSpPr/>
          <p:nvPr/>
        </p:nvSpPr>
        <p:spPr>
          <a:xfrm>
            <a:off x="9174312" y="8899128"/>
            <a:ext cx="2986200" cy="510048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 algn="r">
              <a:lnSpc>
                <a:spcPct val="100000"/>
              </a:lnSpc>
            </a:pPr>
            <a:fld id="{7D632AA0-9247-493B-92E2-7603E6943B76}" type="slidenum">
              <a:rPr lang="en-US" sz="1700">
                <a:solidFill>
                  <a:srgbClr val="8B8B8B"/>
                </a:solidFill>
                <a:latin typeface="Calibri"/>
              </a:rPr>
              <a:t>24</a:t>
            </a:fld>
            <a:endParaRPr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898900" y="2933700"/>
            <a:ext cx="2336800" cy="254000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130800" y="4102100"/>
            <a:ext cx="1104900" cy="243837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2189481"/>
            <a:ext cx="7708900" cy="61214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4559300" y="4297675"/>
            <a:ext cx="1676400" cy="414025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067300" y="7480300"/>
            <a:ext cx="1168400" cy="13492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216400" y="7754127"/>
            <a:ext cx="2019300" cy="43673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216400" y="8204200"/>
            <a:ext cx="2019300" cy="6879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3888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640080" y="384552"/>
            <a:ext cx="9993816" cy="1599192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>
              <a:lnSpc>
                <a:spcPct val="100000"/>
              </a:lnSpc>
            </a:pPr>
            <a:r>
              <a:rPr lang="sv-SE" sz="4500">
                <a:solidFill>
                  <a:srgbClr val="FFFFFF"/>
                </a:solidFill>
                <a:latin typeface="Calibri"/>
              </a:rPr>
              <a:t>ECMC: </a:t>
            </a:r>
            <a:r>
              <a:rPr lang="sv-SE" sz="4500" dirty="0">
                <a:solidFill>
                  <a:srgbClr val="FFFFFF"/>
                </a:solidFill>
                <a:latin typeface="Calibri"/>
              </a:rPr>
              <a:t>Startup </a:t>
            </a:r>
            <a:r>
              <a:rPr lang="sv-SE" sz="4500" dirty="0" err="1">
                <a:solidFill>
                  <a:srgbClr val="FFFFFF"/>
                </a:solidFill>
                <a:latin typeface="Calibri"/>
              </a:rPr>
              <a:t>file</a:t>
            </a:r>
            <a:r>
              <a:rPr lang="sv-SE" sz="45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sv-SE" sz="4500" dirty="0" err="1">
                <a:solidFill>
                  <a:srgbClr val="FFFFFF"/>
                </a:solidFill>
                <a:latin typeface="Calibri"/>
              </a:rPr>
              <a:t>structure</a:t>
            </a:r>
            <a:r>
              <a:rPr lang="sv-SE" sz="4500" dirty="0">
                <a:solidFill>
                  <a:srgbClr val="FFFFFF"/>
                </a:solidFill>
                <a:latin typeface="Calibri"/>
              </a:rPr>
              <a:t> part 3</a:t>
            </a:r>
            <a:endParaRPr lang="sv-SE" sz="4800" dirty="0"/>
          </a:p>
        </p:txBody>
      </p:sp>
      <p:sp>
        <p:nvSpPr>
          <p:cNvPr id="283" name="CustomShape 2"/>
          <p:cNvSpPr/>
          <p:nvPr/>
        </p:nvSpPr>
        <p:spPr>
          <a:xfrm>
            <a:off x="640080" y="2189480"/>
            <a:ext cx="5519420" cy="6709647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/>
          <a:lstStyle/>
          <a:p>
            <a:pPr marL="457200" indent="-457200">
              <a:buFont typeface="+mj-lt"/>
              <a:buAutoNum type="arabicPeriod"/>
            </a:pPr>
            <a:r>
              <a:rPr lang="en-GB" i="1" dirty="0"/>
              <a:t>Configuration of axes</a:t>
            </a:r>
            <a:endParaRPr lang="en-GB" b="1" i="1" dirty="0"/>
          </a:p>
          <a:p>
            <a:pPr marL="1097203" lvl="1" indent="-457200">
              <a:buFont typeface="+mj-lt"/>
              <a:buAutoNum type="arabicPeriod"/>
            </a:pPr>
            <a:r>
              <a:rPr lang="en-GB" i="1" dirty="0"/>
              <a:t>Axis configuration snippet (custom settings for axis)</a:t>
            </a:r>
          </a:p>
          <a:p>
            <a:pPr marL="1097203" lvl="1" indent="-457200">
              <a:buFont typeface="+mj-lt"/>
              <a:buAutoNum type="arabicPeriod"/>
            </a:pPr>
            <a:r>
              <a:rPr lang="en-GB" i="1" dirty="0"/>
              <a:t>Apply settings with the </a:t>
            </a:r>
            <a:r>
              <a:rPr lang="en-GB" i="1"/>
              <a:t>snippet ”ecmcMCU-10xx-Axis</a:t>
            </a:r>
            <a:r>
              <a:rPr lang="en-GB" i="1" dirty="0"/>
              <a:t>” </a:t>
            </a:r>
          </a:p>
          <a:p>
            <a:pPr marL="1097203" lvl="1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i="1" dirty="0"/>
          </a:p>
          <a:p>
            <a:pPr marL="457200" indent="-457200">
              <a:buFont typeface="+mj-lt"/>
              <a:buAutoNum type="arabicPeriod"/>
            </a:pPr>
            <a:endParaRPr lang="en-GB" i="1" dirty="0"/>
          </a:p>
          <a:p>
            <a:pPr marL="457200" indent="-457200">
              <a:buFont typeface="+mj-lt"/>
              <a:buAutoNum type="arabicPeriod"/>
            </a:pPr>
            <a:r>
              <a:rPr lang="en-GB" i="1" dirty="0"/>
              <a:t>Diagnostics</a:t>
            </a:r>
          </a:p>
          <a:p>
            <a:pPr marL="457200" indent="-457200">
              <a:buFont typeface="+mj-lt"/>
              <a:buAutoNum type="arabicPeriod"/>
            </a:pPr>
            <a:endParaRPr lang="en-GB" i="1" dirty="0"/>
          </a:p>
          <a:p>
            <a:pPr marL="457200" indent="-457200">
              <a:buFont typeface="+mj-lt"/>
              <a:buAutoNum type="arabicPeriod"/>
            </a:pPr>
            <a:endParaRPr lang="en-GB" i="1" dirty="0"/>
          </a:p>
          <a:p>
            <a:pPr marL="457200" indent="-457200">
              <a:buFont typeface="+mj-lt"/>
              <a:buAutoNum type="arabicPeriod"/>
            </a:pPr>
            <a:endParaRPr lang="en-GB" i="1" dirty="0"/>
          </a:p>
          <a:p>
            <a:pPr marL="457200" indent="-457200">
              <a:buFont typeface="+mj-lt"/>
              <a:buAutoNum type="arabicPeriod"/>
            </a:pPr>
            <a:r>
              <a:rPr lang="en-GB" i="1" dirty="0"/>
              <a:t>Load controller records</a:t>
            </a:r>
          </a:p>
          <a:p>
            <a:pPr marL="457200" indent="-457200">
              <a:buFont typeface="+mj-lt"/>
              <a:buAutoNum type="arabicPeriod"/>
            </a:pPr>
            <a:endParaRPr lang="en-GB" i="1" dirty="0"/>
          </a:p>
          <a:p>
            <a:pPr marL="457200" indent="-457200">
              <a:buFont typeface="+mj-lt"/>
              <a:buAutoNum type="arabicPeriod"/>
            </a:pPr>
            <a:r>
              <a:rPr lang="en-GB" i="1" dirty="0"/>
              <a:t>Start real time thread</a:t>
            </a:r>
          </a:p>
          <a:p>
            <a:pPr marL="457200" indent="-457200">
              <a:buFont typeface="+mj-lt"/>
              <a:buAutoNum type="arabicPeriod"/>
            </a:pPr>
            <a:endParaRPr lang="en-GB" i="1" dirty="0"/>
          </a:p>
        </p:txBody>
      </p:sp>
      <p:sp>
        <p:nvSpPr>
          <p:cNvPr id="284" name="CustomShape 3"/>
          <p:cNvSpPr/>
          <p:nvPr/>
        </p:nvSpPr>
        <p:spPr>
          <a:xfrm>
            <a:off x="9174312" y="8899128"/>
            <a:ext cx="2986200" cy="510048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 algn="r">
              <a:lnSpc>
                <a:spcPct val="100000"/>
              </a:lnSpc>
            </a:pPr>
            <a:fld id="{7D632AA0-9247-493B-92E2-7603E6943B76}" type="slidenum">
              <a:rPr lang="en-US" sz="1700">
                <a:solidFill>
                  <a:srgbClr val="8B8B8B"/>
                </a:solidFill>
                <a:latin typeface="Calibri"/>
              </a:rPr>
              <a:t>25</a:t>
            </a:fld>
            <a:endParaRPr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508625" y="2971800"/>
            <a:ext cx="774700" cy="97159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189481"/>
            <a:ext cx="7759700" cy="63246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3298825" y="5803900"/>
            <a:ext cx="2984500" cy="63500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600575" y="7378700"/>
            <a:ext cx="1682750" cy="1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292600" y="8152131"/>
            <a:ext cx="1990725" cy="118228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508625" y="3495478"/>
            <a:ext cx="774700" cy="97159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1731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640080" y="384552"/>
            <a:ext cx="9993816" cy="1599192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>
              <a:lnSpc>
                <a:spcPct val="100000"/>
              </a:lnSpc>
            </a:pPr>
            <a:r>
              <a:rPr lang="sv-SE" sz="4500">
                <a:solidFill>
                  <a:srgbClr val="FFFFFF"/>
                </a:solidFill>
                <a:latin typeface="Calibri"/>
              </a:rPr>
              <a:t>ECMC: </a:t>
            </a:r>
            <a:r>
              <a:rPr lang="sv-SE" sz="4500" dirty="0" err="1">
                <a:solidFill>
                  <a:srgbClr val="FFFFFF"/>
                </a:solidFill>
                <a:latin typeface="Calibri"/>
              </a:rPr>
              <a:t>Command</a:t>
            </a:r>
            <a:r>
              <a:rPr lang="sv-SE" sz="45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sv-SE" sz="4500" dirty="0" err="1">
                <a:solidFill>
                  <a:srgbClr val="FFFFFF"/>
                </a:solidFill>
                <a:latin typeface="Calibri"/>
              </a:rPr>
              <a:t>Types</a:t>
            </a:r>
            <a:endParaRPr dirty="0"/>
          </a:p>
        </p:txBody>
      </p:sp>
      <p:sp>
        <p:nvSpPr>
          <p:cNvPr id="283" name="CustomShape 2"/>
          <p:cNvSpPr/>
          <p:nvPr/>
        </p:nvSpPr>
        <p:spPr>
          <a:xfrm>
            <a:off x="640080" y="2189481"/>
            <a:ext cx="11520432" cy="6335280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/>
          <a:lstStyle/>
          <a:p>
            <a:pPr>
              <a:lnSpc>
                <a:spcPct val="100000"/>
              </a:lnSpc>
            </a:pPr>
            <a:endParaRPr lang="en-GB" b="1" dirty="0"/>
          </a:p>
          <a:p>
            <a:pPr marL="457145" indent="-457145">
              <a:buFont typeface="+mj-lt"/>
              <a:buAutoNum type="arabicPeriod"/>
            </a:pPr>
            <a:r>
              <a:rPr lang="en-GB" i="1"/>
              <a:t>Normal ECMC </a:t>
            </a:r>
            <a:r>
              <a:rPr lang="en-GB" i="1" dirty="0"/>
              <a:t>commands (most commands): </a:t>
            </a:r>
          </a:p>
          <a:p>
            <a:pPr marL="1097148" lvl="1" indent="-457145">
              <a:buFont typeface="Arial"/>
              <a:buChar char="•"/>
            </a:pPr>
            <a:r>
              <a:rPr lang="en-GB" i="1" dirty="0"/>
              <a:t> </a:t>
            </a:r>
            <a:r>
              <a:rPr lang="en-GB" i="1" dirty="0" err="1"/>
              <a:t>Cfg.CreateDefaultAxis</a:t>
            </a:r>
            <a:r>
              <a:rPr lang="en-GB" i="1" dirty="0"/>
              <a:t> (1)</a:t>
            </a:r>
            <a:r>
              <a:rPr lang="en-GB" b="1" dirty="0"/>
              <a:t> </a:t>
            </a:r>
          </a:p>
          <a:p>
            <a:pPr marL="1097148" lvl="1" indent="-457145">
              <a:buFont typeface="Arial"/>
              <a:buChar char="•"/>
            </a:pPr>
            <a:r>
              <a:rPr lang="en-GB" i="1" dirty="0"/>
              <a:t> </a:t>
            </a:r>
            <a:r>
              <a:rPr lang="en-GB" i="1" dirty="0" err="1"/>
              <a:t>Cfg.SetAxisCntrlKp</a:t>
            </a:r>
            <a:r>
              <a:rPr lang="en-GB" i="1" dirty="0"/>
              <a:t>(1,0.1)</a:t>
            </a:r>
            <a:r>
              <a:rPr lang="en-GB" b="1" dirty="0"/>
              <a:t> </a:t>
            </a:r>
          </a:p>
          <a:p>
            <a:pPr marL="457145" indent="-457145">
              <a:buFont typeface="+mj-lt"/>
              <a:buAutoNum type="arabicPeriod"/>
            </a:pPr>
            <a:r>
              <a:rPr lang="en-GB" i="1" dirty="0" err="1"/>
              <a:t>TwinCAT</a:t>
            </a:r>
            <a:r>
              <a:rPr lang="en-GB" i="1" dirty="0"/>
              <a:t> compatible variable access commands (most run-time commands):</a:t>
            </a:r>
          </a:p>
          <a:p>
            <a:pPr marL="1097148" lvl="1" indent="-457145">
              <a:buFont typeface="Arial"/>
              <a:buChar char="•"/>
            </a:pPr>
            <a:r>
              <a:rPr lang="en-GB" i="1" dirty="0"/>
              <a:t>Main.M1.fVelocity=12;</a:t>
            </a:r>
          </a:p>
          <a:p>
            <a:pPr marL="1097148" lvl="1" indent="-457145">
              <a:buFont typeface="Arial"/>
              <a:buChar char="•"/>
            </a:pPr>
            <a:r>
              <a:rPr lang="en-GB" i="1" dirty="0"/>
              <a:t>Main.M1.fActVelocity?;</a:t>
            </a:r>
          </a:p>
          <a:p>
            <a:pPr marL="457145" indent="-457145">
              <a:buFont typeface="+mj-lt"/>
              <a:buAutoNum type="arabicPeriod"/>
            </a:pPr>
            <a:r>
              <a:rPr lang="en-GB" i="1" dirty="0" err="1"/>
              <a:t>TwinCAT</a:t>
            </a:r>
            <a:r>
              <a:rPr lang="en-GB" i="1" dirty="0"/>
              <a:t> ADS syntax (backward soft limit):</a:t>
            </a:r>
          </a:p>
          <a:p>
            <a:pPr marL="1097148" lvl="1" indent="-457145">
              <a:buFont typeface="Arial"/>
              <a:buChar char="•"/>
            </a:pPr>
            <a:r>
              <a:rPr lang="da-DK" i="1" dirty="0"/>
              <a:t> ADSPORT=501/.ADR.16#5001,16#D,8,5=-100;</a:t>
            </a:r>
            <a:endParaRPr lang="en-GB" i="1" dirty="0"/>
          </a:p>
          <a:p>
            <a:pPr marL="1097148" lvl="1" indent="-457145">
              <a:buFont typeface="+mj-lt"/>
              <a:buAutoNum type="arabicPeriod"/>
            </a:pPr>
            <a:endParaRPr lang="en-GB" i="1" dirty="0"/>
          </a:p>
          <a:p>
            <a:r>
              <a:rPr lang="en-GB" dirty="0"/>
              <a:t>Commands of type 2 and 3 are supported because, eventually, the intention is to use the same model 3 motor record driver </a:t>
            </a:r>
            <a:r>
              <a:rPr lang="en-GB"/>
              <a:t>for ECMC </a:t>
            </a:r>
            <a:r>
              <a:rPr lang="en-GB" dirty="0"/>
              <a:t>as </a:t>
            </a:r>
            <a:r>
              <a:rPr lang="en-GB" dirty="0" err="1"/>
              <a:t>TwinCAT</a:t>
            </a:r>
            <a:r>
              <a:rPr lang="en-GB" dirty="0"/>
              <a:t>.</a:t>
            </a:r>
          </a:p>
        </p:txBody>
      </p:sp>
      <p:sp>
        <p:nvSpPr>
          <p:cNvPr id="284" name="CustomShape 3"/>
          <p:cNvSpPr/>
          <p:nvPr/>
        </p:nvSpPr>
        <p:spPr>
          <a:xfrm>
            <a:off x="9174312" y="8899128"/>
            <a:ext cx="2986200" cy="510048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 algn="r">
              <a:lnSpc>
                <a:spcPct val="100000"/>
              </a:lnSpc>
            </a:pPr>
            <a:fld id="{7D632AA0-9247-493B-92E2-7603E6943B76}" type="slidenum">
              <a:rPr lang="en-US" sz="1700">
                <a:solidFill>
                  <a:srgbClr val="8B8B8B"/>
                </a:solidFill>
                <a:latin typeface="Calibri"/>
              </a:rPr>
              <a:t>26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7DCCF6-3490-9143-BB5F-5E1121A6E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000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Line 1"/>
          <p:cNvSpPr/>
          <p:nvPr/>
        </p:nvSpPr>
        <p:spPr>
          <a:xfrm>
            <a:off x="1261008" y="6514200"/>
            <a:ext cx="0" cy="70560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407" name="Line 2"/>
          <p:cNvSpPr/>
          <p:nvPr/>
        </p:nvSpPr>
        <p:spPr>
          <a:xfrm>
            <a:off x="2773512" y="6514200"/>
            <a:ext cx="0" cy="70560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408" name="Line 3"/>
          <p:cNvSpPr/>
          <p:nvPr/>
        </p:nvSpPr>
        <p:spPr>
          <a:xfrm>
            <a:off x="4587912" y="6514200"/>
            <a:ext cx="0" cy="70560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409" name="Line 4"/>
          <p:cNvSpPr/>
          <p:nvPr/>
        </p:nvSpPr>
        <p:spPr>
          <a:xfrm>
            <a:off x="6200712" y="6514200"/>
            <a:ext cx="0" cy="70560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410" name="Line 5"/>
          <p:cNvSpPr/>
          <p:nvPr/>
        </p:nvSpPr>
        <p:spPr>
          <a:xfrm>
            <a:off x="8316000" y="6413400"/>
            <a:ext cx="0" cy="70560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411" name="Line 6"/>
          <p:cNvSpPr/>
          <p:nvPr/>
        </p:nvSpPr>
        <p:spPr>
          <a:xfrm>
            <a:off x="9928800" y="6413400"/>
            <a:ext cx="0" cy="70560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412" name="Line 7"/>
          <p:cNvSpPr/>
          <p:nvPr/>
        </p:nvSpPr>
        <p:spPr>
          <a:xfrm>
            <a:off x="9122400" y="5506200"/>
            <a:ext cx="0" cy="30240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413" name="Line 8"/>
          <p:cNvSpPr/>
          <p:nvPr/>
        </p:nvSpPr>
        <p:spPr>
          <a:xfrm>
            <a:off x="8316000" y="5808600"/>
            <a:ext cx="1512000" cy="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414" name="Line 9"/>
          <p:cNvSpPr/>
          <p:nvPr/>
        </p:nvSpPr>
        <p:spPr>
          <a:xfrm>
            <a:off x="8316000" y="5808600"/>
            <a:ext cx="0" cy="30240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415" name="Line 10"/>
          <p:cNvSpPr/>
          <p:nvPr/>
        </p:nvSpPr>
        <p:spPr>
          <a:xfrm>
            <a:off x="9828000" y="5808600"/>
            <a:ext cx="0" cy="30240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416" name="Line 11"/>
          <p:cNvSpPr/>
          <p:nvPr/>
        </p:nvSpPr>
        <p:spPr>
          <a:xfrm>
            <a:off x="5394312" y="5506200"/>
            <a:ext cx="0" cy="30240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417" name="Line 12"/>
          <p:cNvSpPr/>
          <p:nvPr/>
        </p:nvSpPr>
        <p:spPr>
          <a:xfrm>
            <a:off x="4587912" y="5808600"/>
            <a:ext cx="1612800" cy="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418" name="Line 13"/>
          <p:cNvSpPr/>
          <p:nvPr/>
        </p:nvSpPr>
        <p:spPr>
          <a:xfrm>
            <a:off x="4587912" y="5808600"/>
            <a:ext cx="0" cy="30240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419" name="Line 14"/>
          <p:cNvSpPr/>
          <p:nvPr/>
        </p:nvSpPr>
        <p:spPr>
          <a:xfrm>
            <a:off x="6200712" y="5808600"/>
            <a:ext cx="0" cy="30240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420" name="Line 15"/>
          <p:cNvSpPr/>
          <p:nvPr/>
        </p:nvSpPr>
        <p:spPr>
          <a:xfrm>
            <a:off x="2067408" y="5506200"/>
            <a:ext cx="0" cy="30240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421" name="Line 16"/>
          <p:cNvSpPr/>
          <p:nvPr/>
        </p:nvSpPr>
        <p:spPr>
          <a:xfrm>
            <a:off x="1261008" y="5808600"/>
            <a:ext cx="1512504" cy="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422" name="Line 17"/>
          <p:cNvSpPr/>
          <p:nvPr/>
        </p:nvSpPr>
        <p:spPr>
          <a:xfrm>
            <a:off x="1261008" y="5808600"/>
            <a:ext cx="0" cy="30240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423" name="Line 18"/>
          <p:cNvSpPr/>
          <p:nvPr/>
        </p:nvSpPr>
        <p:spPr>
          <a:xfrm>
            <a:off x="2773512" y="5808600"/>
            <a:ext cx="0" cy="30240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424" name="Line 19"/>
          <p:cNvSpPr/>
          <p:nvPr/>
        </p:nvSpPr>
        <p:spPr>
          <a:xfrm>
            <a:off x="9122400" y="4497696"/>
            <a:ext cx="0" cy="706104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425" name="Line 20"/>
          <p:cNvSpPr/>
          <p:nvPr/>
        </p:nvSpPr>
        <p:spPr>
          <a:xfrm>
            <a:off x="3680712" y="4598496"/>
            <a:ext cx="0" cy="302904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426" name="Line 21"/>
          <p:cNvSpPr/>
          <p:nvPr/>
        </p:nvSpPr>
        <p:spPr>
          <a:xfrm>
            <a:off x="2069424" y="4901400"/>
            <a:ext cx="3326904" cy="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427" name="Line 22"/>
          <p:cNvSpPr/>
          <p:nvPr/>
        </p:nvSpPr>
        <p:spPr>
          <a:xfrm>
            <a:off x="2069424" y="4901400"/>
            <a:ext cx="0" cy="30240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428" name="Line 23"/>
          <p:cNvSpPr/>
          <p:nvPr/>
        </p:nvSpPr>
        <p:spPr>
          <a:xfrm>
            <a:off x="5396328" y="4901400"/>
            <a:ext cx="0" cy="30240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429" name="Line 24"/>
          <p:cNvSpPr/>
          <p:nvPr/>
        </p:nvSpPr>
        <p:spPr>
          <a:xfrm>
            <a:off x="3680712" y="3892896"/>
            <a:ext cx="5441688" cy="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430" name="Line 25"/>
          <p:cNvSpPr/>
          <p:nvPr/>
        </p:nvSpPr>
        <p:spPr>
          <a:xfrm>
            <a:off x="3680712" y="3892896"/>
            <a:ext cx="0" cy="30240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431" name="Line 26"/>
          <p:cNvSpPr/>
          <p:nvPr/>
        </p:nvSpPr>
        <p:spPr>
          <a:xfrm>
            <a:off x="7108416" y="3187296"/>
            <a:ext cx="0" cy="70560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432" name="CustomShape 27"/>
          <p:cNvSpPr/>
          <p:nvPr/>
        </p:nvSpPr>
        <p:spPr>
          <a:xfrm>
            <a:off x="640080" y="384552"/>
            <a:ext cx="9993816" cy="1599192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>
              <a:lnSpc>
                <a:spcPct val="100000"/>
              </a:lnSpc>
            </a:pPr>
            <a:r>
              <a:rPr lang="en-US" sz="4500" dirty="0">
                <a:solidFill>
                  <a:srgbClr val="FFFFFF"/>
                </a:solidFill>
                <a:latin typeface="Calibri"/>
              </a:rPr>
              <a:t>ECMC: Hardware Configuration</a:t>
            </a:r>
            <a:endParaRPr dirty="0"/>
          </a:p>
        </p:txBody>
      </p:sp>
      <p:sp>
        <p:nvSpPr>
          <p:cNvPr id="433" name="CustomShape 28"/>
          <p:cNvSpPr/>
          <p:nvPr/>
        </p:nvSpPr>
        <p:spPr>
          <a:xfrm>
            <a:off x="3075912" y="4195800"/>
            <a:ext cx="1324512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500">
                <a:solidFill>
                  <a:srgbClr val="000000"/>
                </a:solidFill>
                <a:latin typeface="Calibri"/>
                <a:ea typeface="ＭＳ Ｐゴシック"/>
              </a:rPr>
              <a:t>EC Slave 0</a:t>
            </a:r>
            <a:endParaRPr sz="2400"/>
          </a:p>
          <a:p>
            <a:pPr>
              <a:lnSpc>
                <a:spcPct val="100000"/>
              </a:lnSpc>
            </a:pPr>
            <a:endParaRPr sz="2400"/>
          </a:p>
        </p:txBody>
      </p:sp>
      <p:sp>
        <p:nvSpPr>
          <p:cNvPr id="434" name="CustomShape 29"/>
          <p:cNvSpPr/>
          <p:nvPr/>
        </p:nvSpPr>
        <p:spPr>
          <a:xfrm>
            <a:off x="6402816" y="3031560"/>
            <a:ext cx="1309392" cy="457632"/>
          </a:xfrm>
          <a:prstGeom prst="rect">
            <a:avLst/>
          </a:prstGeom>
          <a:solidFill>
            <a:srgbClr val="F79646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rgbClr val="000000"/>
                </a:solidFill>
                <a:latin typeface="Calibri"/>
                <a:ea typeface="ＭＳ Ｐゴシック"/>
              </a:rPr>
              <a:t>EC Master</a:t>
            </a:r>
            <a:endParaRPr/>
          </a:p>
        </p:txBody>
      </p:sp>
      <p:sp>
        <p:nvSpPr>
          <p:cNvPr id="435" name="CustomShape 30"/>
          <p:cNvSpPr/>
          <p:nvPr/>
        </p:nvSpPr>
        <p:spPr>
          <a:xfrm>
            <a:off x="251496" y="7018200"/>
            <a:ext cx="1311408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500">
                <a:solidFill>
                  <a:srgbClr val="000000"/>
                </a:solidFill>
                <a:latin typeface="Calibri"/>
                <a:ea typeface="ＭＳ Ｐゴシック"/>
              </a:rPr>
              <a:t>ECPdoEntry</a:t>
            </a:r>
            <a:endParaRPr sz="2400"/>
          </a:p>
          <a:p>
            <a:pPr>
              <a:lnSpc>
                <a:spcPct val="100000"/>
              </a:lnSpc>
            </a:pPr>
            <a:endParaRPr sz="2400"/>
          </a:p>
        </p:txBody>
      </p:sp>
      <p:sp>
        <p:nvSpPr>
          <p:cNvPr id="436" name="CustomShape 31"/>
          <p:cNvSpPr/>
          <p:nvPr/>
        </p:nvSpPr>
        <p:spPr>
          <a:xfrm>
            <a:off x="443016" y="7208208"/>
            <a:ext cx="1311408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500">
                <a:solidFill>
                  <a:srgbClr val="000000"/>
                </a:solidFill>
                <a:latin typeface="Calibri"/>
                <a:ea typeface="ＭＳ Ｐゴシック"/>
              </a:rPr>
              <a:t>ECPdoEntry</a:t>
            </a:r>
            <a:endParaRPr sz="2400"/>
          </a:p>
          <a:p>
            <a:pPr>
              <a:lnSpc>
                <a:spcPct val="100000"/>
              </a:lnSpc>
            </a:pPr>
            <a:endParaRPr sz="2400"/>
          </a:p>
        </p:txBody>
      </p:sp>
      <p:sp>
        <p:nvSpPr>
          <p:cNvPr id="437" name="CustomShape 32"/>
          <p:cNvSpPr/>
          <p:nvPr/>
        </p:nvSpPr>
        <p:spPr>
          <a:xfrm>
            <a:off x="656712" y="7421904"/>
            <a:ext cx="1311408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500">
                <a:solidFill>
                  <a:srgbClr val="000000"/>
                </a:solidFill>
                <a:latin typeface="Calibri"/>
                <a:ea typeface="ＭＳ Ｐゴシック"/>
              </a:rPr>
              <a:t>EC PdoEntry</a:t>
            </a:r>
            <a:endParaRPr sz="2400"/>
          </a:p>
          <a:p>
            <a:pPr>
              <a:lnSpc>
                <a:spcPct val="100000"/>
              </a:lnSpc>
            </a:pPr>
            <a:endParaRPr sz="2400"/>
          </a:p>
        </p:txBody>
      </p:sp>
      <p:sp>
        <p:nvSpPr>
          <p:cNvPr id="438" name="CustomShape 33"/>
          <p:cNvSpPr/>
          <p:nvPr/>
        </p:nvSpPr>
        <p:spPr>
          <a:xfrm>
            <a:off x="1446480" y="5103000"/>
            <a:ext cx="1324512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500">
                <a:solidFill>
                  <a:srgbClr val="000000"/>
                </a:solidFill>
                <a:latin typeface="Calibri"/>
                <a:ea typeface="ＭＳ Ｐゴシック"/>
              </a:rPr>
              <a:t>EC SM 0</a:t>
            </a:r>
            <a:endParaRPr sz="2400"/>
          </a:p>
          <a:p>
            <a:pPr>
              <a:lnSpc>
                <a:spcPct val="100000"/>
              </a:lnSpc>
            </a:pPr>
            <a:endParaRPr sz="2400"/>
          </a:p>
        </p:txBody>
      </p:sp>
      <p:sp>
        <p:nvSpPr>
          <p:cNvPr id="439" name="CustomShape 34"/>
          <p:cNvSpPr/>
          <p:nvPr/>
        </p:nvSpPr>
        <p:spPr>
          <a:xfrm>
            <a:off x="4772880" y="5103000"/>
            <a:ext cx="1324512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500">
                <a:solidFill>
                  <a:srgbClr val="000000"/>
                </a:solidFill>
                <a:latin typeface="Calibri"/>
                <a:ea typeface="ＭＳ Ｐゴシック"/>
              </a:rPr>
              <a:t>EC SM 1</a:t>
            </a:r>
            <a:endParaRPr sz="2400"/>
          </a:p>
          <a:p>
            <a:pPr>
              <a:lnSpc>
                <a:spcPct val="100000"/>
              </a:lnSpc>
            </a:pPr>
            <a:endParaRPr sz="2400"/>
          </a:p>
        </p:txBody>
      </p:sp>
      <p:sp>
        <p:nvSpPr>
          <p:cNvPr id="440" name="CustomShape 35"/>
          <p:cNvSpPr/>
          <p:nvPr/>
        </p:nvSpPr>
        <p:spPr>
          <a:xfrm>
            <a:off x="555912" y="6010200"/>
            <a:ext cx="1324512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500">
                <a:solidFill>
                  <a:srgbClr val="000000"/>
                </a:solidFill>
                <a:latin typeface="Calibri"/>
                <a:ea typeface="ＭＳ Ｐゴシック"/>
              </a:rPr>
              <a:t>EC PDO 0</a:t>
            </a:r>
            <a:endParaRPr sz="2400"/>
          </a:p>
          <a:p>
            <a:pPr>
              <a:lnSpc>
                <a:spcPct val="100000"/>
              </a:lnSpc>
            </a:pPr>
            <a:endParaRPr sz="2400"/>
          </a:p>
        </p:txBody>
      </p:sp>
      <p:sp>
        <p:nvSpPr>
          <p:cNvPr id="441" name="CustomShape 36"/>
          <p:cNvSpPr/>
          <p:nvPr/>
        </p:nvSpPr>
        <p:spPr>
          <a:xfrm>
            <a:off x="2161656" y="6010200"/>
            <a:ext cx="1324512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500">
                <a:solidFill>
                  <a:srgbClr val="000000"/>
                </a:solidFill>
                <a:latin typeface="Calibri"/>
                <a:ea typeface="ＭＳ Ｐゴシック"/>
              </a:rPr>
              <a:t>EC PDO 1</a:t>
            </a:r>
            <a:endParaRPr sz="2400"/>
          </a:p>
          <a:p>
            <a:pPr>
              <a:lnSpc>
                <a:spcPct val="100000"/>
              </a:lnSpc>
            </a:pPr>
            <a:endParaRPr sz="2400"/>
          </a:p>
        </p:txBody>
      </p:sp>
      <p:sp>
        <p:nvSpPr>
          <p:cNvPr id="442" name="CustomShape 37"/>
          <p:cNvSpPr/>
          <p:nvPr/>
        </p:nvSpPr>
        <p:spPr>
          <a:xfrm>
            <a:off x="3870720" y="6010200"/>
            <a:ext cx="1324512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500">
                <a:solidFill>
                  <a:srgbClr val="000000"/>
                </a:solidFill>
                <a:latin typeface="Calibri"/>
                <a:ea typeface="ＭＳ Ｐゴシック"/>
              </a:rPr>
              <a:t>EC PDO 0</a:t>
            </a:r>
            <a:endParaRPr sz="2400"/>
          </a:p>
          <a:p>
            <a:pPr>
              <a:lnSpc>
                <a:spcPct val="100000"/>
              </a:lnSpc>
            </a:pPr>
            <a:endParaRPr sz="2400"/>
          </a:p>
        </p:txBody>
      </p:sp>
      <p:sp>
        <p:nvSpPr>
          <p:cNvPr id="443" name="CustomShape 38"/>
          <p:cNvSpPr/>
          <p:nvPr/>
        </p:nvSpPr>
        <p:spPr>
          <a:xfrm>
            <a:off x="5579784" y="6010200"/>
            <a:ext cx="1324512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500">
                <a:solidFill>
                  <a:srgbClr val="000000"/>
                </a:solidFill>
                <a:latin typeface="Calibri"/>
                <a:ea typeface="ＭＳ Ｐゴシック"/>
              </a:rPr>
              <a:t>EC PDO 1</a:t>
            </a:r>
            <a:endParaRPr sz="2400"/>
          </a:p>
          <a:p>
            <a:pPr>
              <a:lnSpc>
                <a:spcPct val="100000"/>
              </a:lnSpc>
            </a:pPr>
            <a:endParaRPr sz="2400"/>
          </a:p>
        </p:txBody>
      </p:sp>
      <p:sp>
        <p:nvSpPr>
          <p:cNvPr id="444" name="CustomShape 39"/>
          <p:cNvSpPr/>
          <p:nvPr/>
        </p:nvSpPr>
        <p:spPr>
          <a:xfrm>
            <a:off x="1961064" y="7030296"/>
            <a:ext cx="1311408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500">
                <a:solidFill>
                  <a:srgbClr val="000000"/>
                </a:solidFill>
                <a:latin typeface="Calibri"/>
                <a:ea typeface="ＭＳ Ｐゴシック"/>
              </a:rPr>
              <a:t>ECPdoEntry</a:t>
            </a:r>
            <a:endParaRPr sz="2400"/>
          </a:p>
          <a:p>
            <a:pPr>
              <a:lnSpc>
                <a:spcPct val="100000"/>
              </a:lnSpc>
            </a:pPr>
            <a:endParaRPr sz="2400"/>
          </a:p>
        </p:txBody>
      </p:sp>
      <p:sp>
        <p:nvSpPr>
          <p:cNvPr id="445" name="CustomShape 40"/>
          <p:cNvSpPr/>
          <p:nvPr/>
        </p:nvSpPr>
        <p:spPr>
          <a:xfrm>
            <a:off x="2153088" y="7220304"/>
            <a:ext cx="1311408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500">
                <a:solidFill>
                  <a:srgbClr val="000000"/>
                </a:solidFill>
                <a:latin typeface="Calibri"/>
                <a:ea typeface="ＭＳ Ｐゴシック"/>
              </a:rPr>
              <a:t>ECPdoEntry</a:t>
            </a:r>
            <a:endParaRPr sz="2400"/>
          </a:p>
          <a:p>
            <a:pPr>
              <a:lnSpc>
                <a:spcPct val="100000"/>
              </a:lnSpc>
            </a:pPr>
            <a:endParaRPr sz="2400"/>
          </a:p>
        </p:txBody>
      </p:sp>
      <p:sp>
        <p:nvSpPr>
          <p:cNvPr id="446" name="CustomShape 41"/>
          <p:cNvSpPr/>
          <p:nvPr/>
        </p:nvSpPr>
        <p:spPr>
          <a:xfrm>
            <a:off x="2366280" y="7433496"/>
            <a:ext cx="1311408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500">
                <a:solidFill>
                  <a:srgbClr val="000000"/>
                </a:solidFill>
                <a:latin typeface="Calibri"/>
                <a:ea typeface="ＭＳ Ｐゴシック"/>
              </a:rPr>
              <a:t>EC PdoEntry</a:t>
            </a:r>
            <a:endParaRPr sz="2400"/>
          </a:p>
          <a:p>
            <a:pPr>
              <a:lnSpc>
                <a:spcPct val="100000"/>
              </a:lnSpc>
            </a:pPr>
            <a:endParaRPr sz="2400"/>
          </a:p>
        </p:txBody>
      </p:sp>
      <p:sp>
        <p:nvSpPr>
          <p:cNvPr id="447" name="CustomShape 42"/>
          <p:cNvSpPr/>
          <p:nvPr/>
        </p:nvSpPr>
        <p:spPr>
          <a:xfrm>
            <a:off x="3676680" y="7018200"/>
            <a:ext cx="1311408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500">
                <a:solidFill>
                  <a:srgbClr val="000000"/>
                </a:solidFill>
                <a:latin typeface="Calibri"/>
                <a:ea typeface="ＭＳ Ｐゴシック"/>
              </a:rPr>
              <a:t>ECPdoEntry</a:t>
            </a:r>
            <a:endParaRPr sz="2400"/>
          </a:p>
          <a:p>
            <a:pPr>
              <a:lnSpc>
                <a:spcPct val="100000"/>
              </a:lnSpc>
            </a:pPr>
            <a:endParaRPr sz="2400"/>
          </a:p>
        </p:txBody>
      </p:sp>
      <p:sp>
        <p:nvSpPr>
          <p:cNvPr id="448" name="CustomShape 43"/>
          <p:cNvSpPr/>
          <p:nvPr/>
        </p:nvSpPr>
        <p:spPr>
          <a:xfrm>
            <a:off x="3868704" y="7208208"/>
            <a:ext cx="1311408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500">
                <a:solidFill>
                  <a:srgbClr val="000000"/>
                </a:solidFill>
                <a:latin typeface="Calibri"/>
                <a:ea typeface="ＭＳ Ｐゴシック"/>
              </a:rPr>
              <a:t>ECPdoEntry</a:t>
            </a:r>
            <a:endParaRPr sz="2400"/>
          </a:p>
          <a:p>
            <a:pPr>
              <a:lnSpc>
                <a:spcPct val="100000"/>
              </a:lnSpc>
            </a:pPr>
            <a:endParaRPr sz="2400"/>
          </a:p>
        </p:txBody>
      </p:sp>
      <p:sp>
        <p:nvSpPr>
          <p:cNvPr id="449" name="CustomShape 44"/>
          <p:cNvSpPr/>
          <p:nvPr/>
        </p:nvSpPr>
        <p:spPr>
          <a:xfrm>
            <a:off x="4081896" y="7421904"/>
            <a:ext cx="1311408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500">
                <a:solidFill>
                  <a:srgbClr val="000000"/>
                </a:solidFill>
                <a:latin typeface="Calibri"/>
                <a:ea typeface="ＭＳ Ｐゴシック"/>
              </a:rPr>
              <a:t>EC PdoEntry</a:t>
            </a:r>
            <a:endParaRPr sz="2400"/>
          </a:p>
          <a:p>
            <a:pPr>
              <a:lnSpc>
                <a:spcPct val="100000"/>
              </a:lnSpc>
            </a:pPr>
            <a:endParaRPr sz="2400"/>
          </a:p>
        </p:txBody>
      </p:sp>
      <p:sp>
        <p:nvSpPr>
          <p:cNvPr id="450" name="CustomShape 45"/>
          <p:cNvSpPr/>
          <p:nvPr/>
        </p:nvSpPr>
        <p:spPr>
          <a:xfrm>
            <a:off x="5390784" y="7038864"/>
            <a:ext cx="1311408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500">
                <a:solidFill>
                  <a:srgbClr val="000000"/>
                </a:solidFill>
                <a:latin typeface="Calibri"/>
                <a:ea typeface="ＭＳ Ｐゴシック"/>
              </a:rPr>
              <a:t>ECPdoEntry</a:t>
            </a:r>
            <a:endParaRPr sz="2400"/>
          </a:p>
          <a:p>
            <a:pPr>
              <a:lnSpc>
                <a:spcPct val="100000"/>
              </a:lnSpc>
            </a:pPr>
            <a:endParaRPr sz="2400"/>
          </a:p>
        </p:txBody>
      </p:sp>
      <p:sp>
        <p:nvSpPr>
          <p:cNvPr id="451" name="CustomShape 46"/>
          <p:cNvSpPr/>
          <p:nvPr/>
        </p:nvSpPr>
        <p:spPr>
          <a:xfrm>
            <a:off x="5582808" y="7228872"/>
            <a:ext cx="1311408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500">
                <a:solidFill>
                  <a:srgbClr val="000000"/>
                </a:solidFill>
                <a:latin typeface="Calibri"/>
                <a:ea typeface="ＭＳ Ｐゴシック"/>
              </a:rPr>
              <a:t>ECPdoEntry</a:t>
            </a:r>
            <a:endParaRPr sz="2400"/>
          </a:p>
          <a:p>
            <a:pPr>
              <a:lnSpc>
                <a:spcPct val="100000"/>
              </a:lnSpc>
            </a:pPr>
            <a:endParaRPr sz="2400"/>
          </a:p>
        </p:txBody>
      </p:sp>
      <p:sp>
        <p:nvSpPr>
          <p:cNvPr id="452" name="CustomShape 47"/>
          <p:cNvSpPr/>
          <p:nvPr/>
        </p:nvSpPr>
        <p:spPr>
          <a:xfrm>
            <a:off x="5796000" y="7442064"/>
            <a:ext cx="1311408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500">
                <a:solidFill>
                  <a:srgbClr val="000000"/>
                </a:solidFill>
                <a:latin typeface="Calibri"/>
                <a:ea typeface="ＭＳ Ｐゴシック"/>
              </a:rPr>
              <a:t>EC PdoEntry</a:t>
            </a:r>
            <a:endParaRPr sz="2400"/>
          </a:p>
          <a:p>
            <a:pPr>
              <a:lnSpc>
                <a:spcPct val="100000"/>
              </a:lnSpc>
            </a:pPr>
            <a:endParaRPr sz="2400"/>
          </a:p>
        </p:txBody>
      </p:sp>
      <p:sp>
        <p:nvSpPr>
          <p:cNvPr id="453" name="CustomShape 48"/>
          <p:cNvSpPr/>
          <p:nvPr/>
        </p:nvSpPr>
        <p:spPr>
          <a:xfrm>
            <a:off x="8522640" y="4195800"/>
            <a:ext cx="1324512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500">
                <a:solidFill>
                  <a:srgbClr val="000000"/>
                </a:solidFill>
                <a:latin typeface="Calibri"/>
                <a:ea typeface="ＭＳ Ｐゴシック"/>
              </a:rPr>
              <a:t>EC Slave N</a:t>
            </a:r>
            <a:endParaRPr sz="2400"/>
          </a:p>
          <a:p>
            <a:pPr>
              <a:lnSpc>
                <a:spcPct val="100000"/>
              </a:lnSpc>
            </a:pPr>
            <a:endParaRPr sz="2400"/>
          </a:p>
        </p:txBody>
      </p:sp>
      <p:sp>
        <p:nvSpPr>
          <p:cNvPr id="454" name="CustomShape 49"/>
          <p:cNvSpPr/>
          <p:nvPr/>
        </p:nvSpPr>
        <p:spPr>
          <a:xfrm>
            <a:off x="7408800" y="7018200"/>
            <a:ext cx="1311408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500">
                <a:solidFill>
                  <a:srgbClr val="000000"/>
                </a:solidFill>
                <a:latin typeface="Calibri"/>
                <a:ea typeface="ＭＳ Ｐゴシック"/>
              </a:rPr>
              <a:t>ECPdoEntry</a:t>
            </a:r>
            <a:endParaRPr sz="2400"/>
          </a:p>
          <a:p>
            <a:pPr>
              <a:lnSpc>
                <a:spcPct val="100000"/>
              </a:lnSpc>
            </a:pPr>
            <a:endParaRPr sz="2400"/>
          </a:p>
        </p:txBody>
      </p:sp>
      <p:sp>
        <p:nvSpPr>
          <p:cNvPr id="455" name="CustomShape 50"/>
          <p:cNvSpPr/>
          <p:nvPr/>
        </p:nvSpPr>
        <p:spPr>
          <a:xfrm>
            <a:off x="7600824" y="7208208"/>
            <a:ext cx="1311408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500">
                <a:solidFill>
                  <a:srgbClr val="000000"/>
                </a:solidFill>
                <a:latin typeface="Calibri"/>
                <a:ea typeface="ＭＳ Ｐゴシック"/>
              </a:rPr>
              <a:t>ECPdoEntry</a:t>
            </a:r>
            <a:endParaRPr sz="2400"/>
          </a:p>
          <a:p>
            <a:pPr>
              <a:lnSpc>
                <a:spcPct val="100000"/>
              </a:lnSpc>
            </a:pPr>
            <a:endParaRPr sz="2400"/>
          </a:p>
        </p:txBody>
      </p:sp>
      <p:sp>
        <p:nvSpPr>
          <p:cNvPr id="456" name="CustomShape 51"/>
          <p:cNvSpPr/>
          <p:nvPr/>
        </p:nvSpPr>
        <p:spPr>
          <a:xfrm>
            <a:off x="7814016" y="7421904"/>
            <a:ext cx="1311408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500">
                <a:solidFill>
                  <a:srgbClr val="000000"/>
                </a:solidFill>
                <a:latin typeface="Calibri"/>
                <a:ea typeface="ＭＳ Ｐゴシック"/>
              </a:rPr>
              <a:t>EC PdoEntry</a:t>
            </a:r>
            <a:endParaRPr sz="2400"/>
          </a:p>
          <a:p>
            <a:pPr>
              <a:lnSpc>
                <a:spcPct val="100000"/>
              </a:lnSpc>
            </a:pPr>
            <a:endParaRPr sz="2400"/>
          </a:p>
        </p:txBody>
      </p:sp>
      <p:sp>
        <p:nvSpPr>
          <p:cNvPr id="457" name="CustomShape 52"/>
          <p:cNvSpPr/>
          <p:nvPr/>
        </p:nvSpPr>
        <p:spPr>
          <a:xfrm>
            <a:off x="8517600" y="5103000"/>
            <a:ext cx="1324512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500">
                <a:solidFill>
                  <a:srgbClr val="000000"/>
                </a:solidFill>
                <a:latin typeface="Calibri"/>
                <a:ea typeface="ＭＳ Ｐゴシック"/>
              </a:rPr>
              <a:t>EC SM X </a:t>
            </a:r>
            <a:endParaRPr sz="2400"/>
          </a:p>
          <a:p>
            <a:pPr>
              <a:lnSpc>
                <a:spcPct val="100000"/>
              </a:lnSpc>
            </a:pPr>
            <a:endParaRPr sz="2400"/>
          </a:p>
        </p:txBody>
      </p:sp>
      <p:sp>
        <p:nvSpPr>
          <p:cNvPr id="458" name="CustomShape 53"/>
          <p:cNvSpPr/>
          <p:nvPr/>
        </p:nvSpPr>
        <p:spPr>
          <a:xfrm>
            <a:off x="7610400" y="6010200"/>
            <a:ext cx="1324512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500">
                <a:solidFill>
                  <a:srgbClr val="000000"/>
                </a:solidFill>
                <a:latin typeface="Calibri"/>
                <a:ea typeface="ＭＳ Ｐゴシック"/>
              </a:rPr>
              <a:t>EC PDO Y </a:t>
            </a:r>
            <a:endParaRPr sz="2400"/>
          </a:p>
          <a:p>
            <a:pPr>
              <a:lnSpc>
                <a:spcPct val="100000"/>
              </a:lnSpc>
            </a:pPr>
            <a:endParaRPr sz="2400"/>
          </a:p>
        </p:txBody>
      </p:sp>
      <p:sp>
        <p:nvSpPr>
          <p:cNvPr id="459" name="CustomShape 54"/>
          <p:cNvSpPr/>
          <p:nvPr/>
        </p:nvSpPr>
        <p:spPr>
          <a:xfrm>
            <a:off x="9319464" y="6010200"/>
            <a:ext cx="1324512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500">
                <a:solidFill>
                  <a:srgbClr val="000000"/>
                </a:solidFill>
                <a:latin typeface="Calibri"/>
                <a:ea typeface="ＭＳ Ｐゴシック"/>
              </a:rPr>
              <a:t>EC PDO Z</a:t>
            </a:r>
            <a:endParaRPr sz="2400"/>
          </a:p>
          <a:p>
            <a:pPr>
              <a:lnSpc>
                <a:spcPct val="100000"/>
              </a:lnSpc>
            </a:pPr>
            <a:endParaRPr sz="2400"/>
          </a:p>
        </p:txBody>
      </p:sp>
      <p:sp>
        <p:nvSpPr>
          <p:cNvPr id="460" name="CustomShape 55"/>
          <p:cNvSpPr/>
          <p:nvPr/>
        </p:nvSpPr>
        <p:spPr>
          <a:xfrm>
            <a:off x="9118872" y="7030296"/>
            <a:ext cx="1311408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500">
                <a:solidFill>
                  <a:srgbClr val="000000"/>
                </a:solidFill>
                <a:latin typeface="Calibri"/>
                <a:ea typeface="ＭＳ Ｐゴシック"/>
              </a:rPr>
              <a:t>ECPdoEntry</a:t>
            </a:r>
            <a:endParaRPr sz="2400"/>
          </a:p>
          <a:p>
            <a:pPr>
              <a:lnSpc>
                <a:spcPct val="100000"/>
              </a:lnSpc>
            </a:pPr>
            <a:endParaRPr sz="2400"/>
          </a:p>
        </p:txBody>
      </p:sp>
      <p:sp>
        <p:nvSpPr>
          <p:cNvPr id="461" name="CustomShape 56"/>
          <p:cNvSpPr/>
          <p:nvPr/>
        </p:nvSpPr>
        <p:spPr>
          <a:xfrm>
            <a:off x="9310392" y="7220304"/>
            <a:ext cx="1311408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500">
                <a:solidFill>
                  <a:srgbClr val="000000"/>
                </a:solidFill>
                <a:latin typeface="Calibri"/>
                <a:ea typeface="ＭＳ Ｐゴシック"/>
              </a:rPr>
              <a:t>ECPdoEntry</a:t>
            </a:r>
            <a:endParaRPr sz="2400"/>
          </a:p>
          <a:p>
            <a:pPr>
              <a:lnSpc>
                <a:spcPct val="100000"/>
              </a:lnSpc>
            </a:pPr>
            <a:endParaRPr sz="2400"/>
          </a:p>
        </p:txBody>
      </p:sp>
      <p:sp>
        <p:nvSpPr>
          <p:cNvPr id="462" name="CustomShape 57"/>
          <p:cNvSpPr/>
          <p:nvPr/>
        </p:nvSpPr>
        <p:spPr>
          <a:xfrm>
            <a:off x="9524088" y="7433496"/>
            <a:ext cx="1311408" cy="482328"/>
          </a:xfrm>
          <a:prstGeom prst="rect">
            <a:avLst/>
          </a:prstGeom>
          <a:solidFill>
            <a:srgbClr val="558ED5"/>
          </a:solidFill>
          <a:ln w="25560">
            <a:solidFill>
              <a:srgbClr val="000000"/>
            </a:solidFill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500">
                <a:solidFill>
                  <a:srgbClr val="000000"/>
                </a:solidFill>
                <a:latin typeface="Calibri"/>
                <a:ea typeface="ＭＳ Ｐゴシック"/>
              </a:rPr>
              <a:t>EC PdoEntry</a:t>
            </a:r>
            <a:endParaRPr sz="2400"/>
          </a:p>
          <a:p>
            <a:pPr>
              <a:lnSpc>
                <a:spcPct val="100000"/>
              </a:lnSpc>
            </a:pPr>
            <a:endParaRPr sz="2400"/>
          </a:p>
        </p:txBody>
      </p:sp>
      <p:sp>
        <p:nvSpPr>
          <p:cNvPr id="463" name="Line 58"/>
          <p:cNvSpPr/>
          <p:nvPr/>
        </p:nvSpPr>
        <p:spPr>
          <a:xfrm>
            <a:off x="9122400" y="3892896"/>
            <a:ext cx="0" cy="30240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464" name="Line 59"/>
          <p:cNvSpPr/>
          <p:nvPr/>
        </p:nvSpPr>
        <p:spPr>
          <a:xfrm>
            <a:off x="9122400" y="3892896"/>
            <a:ext cx="2016504" cy="0"/>
          </a:xfrm>
          <a:prstGeom prst="line">
            <a:avLst/>
          </a:prstGeom>
          <a:ln w="25560" cap="rnd">
            <a:solidFill>
              <a:srgbClr val="4F81BD"/>
            </a:solidFill>
            <a:custDash>
              <a:ds d="0" sp="0"/>
            </a:custDash>
            <a:round/>
          </a:ln>
        </p:spPr>
      </p:sp>
      <p:sp>
        <p:nvSpPr>
          <p:cNvPr id="465" name="CustomShape 60"/>
          <p:cNvSpPr/>
          <p:nvPr/>
        </p:nvSpPr>
        <p:spPr>
          <a:xfrm>
            <a:off x="10534104" y="4195800"/>
            <a:ext cx="1324512" cy="482328"/>
          </a:xfrm>
          <a:prstGeom prst="rect">
            <a:avLst/>
          </a:prstGeom>
          <a:solidFill>
            <a:srgbClr val="558ED5"/>
          </a:solidFill>
          <a:ln w="25560" cap="rnd">
            <a:solidFill>
              <a:srgbClr val="000000"/>
            </a:solidFill>
            <a:custDash>
              <a:ds d="0" sp="0"/>
            </a:custDash>
            <a:miter/>
          </a:ln>
        </p:spPr>
        <p:txBody>
          <a:bodyPr lIns="125985" tIns="65512" rIns="125985" bIns="65512"/>
          <a:lstStyle/>
          <a:p>
            <a:pPr>
              <a:lnSpc>
                <a:spcPct val="100000"/>
              </a:lnSpc>
            </a:pPr>
            <a:r>
              <a:rPr lang="en-US" sz="1500">
                <a:solidFill>
                  <a:srgbClr val="000000"/>
                </a:solidFill>
                <a:latin typeface="Calibri"/>
                <a:ea typeface="ＭＳ Ｐゴシック"/>
              </a:rPr>
              <a:t>EC Slave …</a:t>
            </a:r>
            <a:endParaRPr sz="2400"/>
          </a:p>
          <a:p>
            <a:pPr>
              <a:lnSpc>
                <a:spcPct val="100000"/>
              </a:lnSpc>
            </a:pPr>
            <a:endParaRPr sz="2400"/>
          </a:p>
        </p:txBody>
      </p:sp>
      <p:sp>
        <p:nvSpPr>
          <p:cNvPr id="466" name="Line 61"/>
          <p:cNvSpPr/>
          <p:nvPr/>
        </p:nvSpPr>
        <p:spPr>
          <a:xfrm>
            <a:off x="11133864" y="3892896"/>
            <a:ext cx="0" cy="302400"/>
          </a:xfrm>
          <a:prstGeom prst="line">
            <a:avLst/>
          </a:prstGeom>
          <a:ln w="25560" cap="rnd">
            <a:solidFill>
              <a:srgbClr val="4F81BD"/>
            </a:solidFill>
            <a:custDash>
              <a:ds d="0" sp="0"/>
            </a:custDash>
            <a:round/>
          </a:ln>
        </p:spPr>
      </p:sp>
      <p:sp>
        <p:nvSpPr>
          <p:cNvPr id="467" name="Line 62"/>
          <p:cNvSpPr/>
          <p:nvPr/>
        </p:nvSpPr>
        <p:spPr>
          <a:xfrm>
            <a:off x="11138904" y="4699296"/>
            <a:ext cx="0" cy="302904"/>
          </a:xfrm>
          <a:prstGeom prst="line">
            <a:avLst/>
          </a:prstGeom>
          <a:ln w="25560" cap="rnd">
            <a:solidFill>
              <a:srgbClr val="4F81BD"/>
            </a:solidFill>
            <a:custDash>
              <a:ds d="0" sp="0"/>
            </a:custDash>
            <a:round/>
          </a:ln>
        </p:spPr>
      </p:sp>
      <p:sp>
        <p:nvSpPr>
          <p:cNvPr id="468" name="Line 63"/>
          <p:cNvSpPr/>
          <p:nvPr/>
        </p:nvSpPr>
        <p:spPr>
          <a:xfrm>
            <a:off x="10332000" y="5002200"/>
            <a:ext cx="1512504" cy="0"/>
          </a:xfrm>
          <a:prstGeom prst="line">
            <a:avLst/>
          </a:prstGeom>
          <a:ln w="25560" cap="rnd">
            <a:solidFill>
              <a:srgbClr val="4F81BD"/>
            </a:solidFill>
            <a:custDash>
              <a:ds d="0" sp="0"/>
            </a:custDash>
            <a:round/>
          </a:ln>
        </p:spPr>
      </p:sp>
      <p:sp>
        <p:nvSpPr>
          <p:cNvPr id="469" name="Line 64"/>
          <p:cNvSpPr/>
          <p:nvPr/>
        </p:nvSpPr>
        <p:spPr>
          <a:xfrm>
            <a:off x="10332000" y="5002200"/>
            <a:ext cx="0" cy="302400"/>
          </a:xfrm>
          <a:prstGeom prst="line">
            <a:avLst/>
          </a:prstGeom>
          <a:ln w="25560" cap="rnd">
            <a:solidFill>
              <a:srgbClr val="4F81BD"/>
            </a:solidFill>
            <a:custDash>
              <a:ds d="0" sp="0"/>
            </a:custDash>
            <a:round/>
          </a:ln>
        </p:spPr>
      </p:sp>
      <p:sp>
        <p:nvSpPr>
          <p:cNvPr id="470" name="Line 65"/>
          <p:cNvSpPr/>
          <p:nvPr/>
        </p:nvSpPr>
        <p:spPr>
          <a:xfrm>
            <a:off x="11844504" y="5002200"/>
            <a:ext cx="0" cy="302400"/>
          </a:xfrm>
          <a:prstGeom prst="line">
            <a:avLst/>
          </a:prstGeom>
          <a:ln w="25560" cap="rnd">
            <a:solidFill>
              <a:srgbClr val="4F81BD"/>
            </a:solidFill>
            <a:custDash>
              <a:ds d="0" sp="0"/>
            </a:custDash>
            <a:round/>
          </a:ln>
        </p:spPr>
      </p:sp>
      <p:sp>
        <p:nvSpPr>
          <p:cNvPr id="471" name="CustomShape 66"/>
          <p:cNvSpPr/>
          <p:nvPr/>
        </p:nvSpPr>
        <p:spPr>
          <a:xfrm>
            <a:off x="3707424" y="3591000"/>
            <a:ext cx="1586592" cy="318024"/>
          </a:xfrm>
          <a:prstGeom prst="rect">
            <a:avLst/>
          </a:prstGeom>
          <a:noFill/>
          <a:ln>
            <a:noFill/>
          </a:ln>
        </p:spPr>
        <p:txBody>
          <a:bodyPr wrap="none" lIns="125985" tIns="62993" rIns="125985" bIns="62993"/>
          <a:lstStyle/>
          <a:p>
            <a:pPr>
              <a:lnSpc>
                <a:spcPct val="100000"/>
              </a:lnSpc>
            </a:pPr>
            <a:r>
              <a:rPr lang="en-US" sz="1300" i="1">
                <a:solidFill>
                  <a:srgbClr val="000000"/>
                </a:solidFill>
                <a:latin typeface="Calibri"/>
              </a:rPr>
              <a:t>“Cfg.EcAddSlave(…)”</a:t>
            </a:r>
            <a:endParaRPr sz="2400"/>
          </a:p>
        </p:txBody>
      </p:sp>
      <p:sp>
        <p:nvSpPr>
          <p:cNvPr id="2" name="Rectangle 1"/>
          <p:cNvSpPr/>
          <p:nvPr/>
        </p:nvSpPr>
        <p:spPr>
          <a:xfrm>
            <a:off x="3011972" y="6642676"/>
            <a:ext cx="1976116" cy="292376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r>
              <a:rPr lang="en-GB" sz="1300" i="1" dirty="0" err="1">
                <a:solidFill>
                  <a:srgbClr val="000000"/>
                </a:solidFill>
                <a:latin typeface="Calibri"/>
              </a:rPr>
              <a:t>Cfg.EcAddEntryComplete</a:t>
            </a:r>
            <a:r>
              <a:rPr lang="en-GB" sz="1300" i="1" dirty="0">
                <a:solidFill>
                  <a:srgbClr val="000000"/>
                </a:solidFill>
                <a:latin typeface="Calibri"/>
              </a:rPr>
              <a:t>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7950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640080" y="384552"/>
            <a:ext cx="9993816" cy="1599192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>
              <a:lnSpc>
                <a:spcPct val="100000"/>
              </a:lnSpc>
            </a:pPr>
            <a:r>
              <a:rPr lang="en-GB" sz="4500">
                <a:solidFill>
                  <a:srgbClr val="FFFFFF"/>
                </a:solidFill>
                <a:latin typeface="Calibri"/>
              </a:rPr>
              <a:t>ECMC: </a:t>
            </a:r>
            <a:r>
              <a:rPr lang="en-GB" sz="4500" dirty="0">
                <a:solidFill>
                  <a:srgbClr val="FFFFFF"/>
                </a:solidFill>
                <a:latin typeface="Calibri"/>
              </a:rPr>
              <a:t>Hardware Configuration</a:t>
            </a:r>
            <a:endParaRPr lang="en-GB" dirty="0"/>
          </a:p>
        </p:txBody>
      </p:sp>
      <p:sp>
        <p:nvSpPr>
          <p:cNvPr id="283" name="CustomShape 2"/>
          <p:cNvSpPr/>
          <p:nvPr/>
        </p:nvSpPr>
        <p:spPr>
          <a:xfrm>
            <a:off x="640080" y="2240280"/>
            <a:ext cx="11520432" cy="6335280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/>
          <a:lstStyle/>
          <a:p>
            <a:pPr>
              <a:lnSpc>
                <a:spcPct val="100000"/>
              </a:lnSpc>
            </a:pPr>
            <a:r>
              <a:rPr lang="en-GB" sz="1800" b="1" dirty="0"/>
              <a:t>Choose EtherCAT master with index </a:t>
            </a:r>
            <a:r>
              <a:rPr lang="en-GB" sz="1800" b="1" dirty="0">
                <a:solidFill>
                  <a:srgbClr val="0000FF"/>
                </a:solidFill>
              </a:rPr>
              <a:t>n</a:t>
            </a:r>
            <a:r>
              <a:rPr lang="en-GB" sz="1800" b="1" dirty="0"/>
              <a:t>: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“</a:t>
            </a:r>
            <a:r>
              <a:rPr lang="en-GB" sz="1800" i="1" dirty="0" err="1"/>
              <a:t>Cfg.EcSetMaster</a:t>
            </a:r>
            <a:r>
              <a:rPr lang="en-GB" sz="1800" i="1" dirty="0"/>
              <a:t>(</a:t>
            </a:r>
            <a:r>
              <a:rPr lang="en-GB" sz="1800" b="1" dirty="0">
                <a:solidFill>
                  <a:srgbClr val="0000FF"/>
                </a:solidFill>
              </a:rPr>
              <a:t>n</a:t>
            </a:r>
            <a:r>
              <a:rPr lang="en-GB" sz="1800" i="1" dirty="0"/>
              <a:t>)”							// Choose EtherCAT master</a:t>
            </a:r>
          </a:p>
          <a:p>
            <a:pPr>
              <a:lnSpc>
                <a:spcPct val="100000"/>
              </a:lnSpc>
            </a:pPr>
            <a:endParaRPr lang="en-GB" sz="1800" dirty="0"/>
          </a:p>
          <a:p>
            <a:pPr>
              <a:lnSpc>
                <a:spcPct val="100000"/>
              </a:lnSpc>
            </a:pPr>
            <a:r>
              <a:rPr lang="en-GB" sz="1800" b="1" dirty="0"/>
              <a:t>Configure a PDO entry (data entry):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“</a:t>
            </a:r>
            <a:r>
              <a:rPr lang="en-GB" sz="1800" i="1" dirty="0" err="1"/>
              <a:t>Cfg.EcAddEntryComplete</a:t>
            </a:r>
            <a:r>
              <a:rPr lang="en-GB" sz="1800" i="1" dirty="0"/>
              <a:t>(</a:t>
            </a:r>
            <a:r>
              <a:rPr lang="en-GB" sz="1800" i="1" dirty="0" err="1"/>
              <a:t>slavePosition</a:t>
            </a:r>
            <a:r>
              <a:rPr lang="en-GB" sz="1800" i="1" dirty="0"/>
              <a:t>,				// Slave position on EtherCAT bus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				</a:t>
            </a:r>
            <a:r>
              <a:rPr lang="en-GB" sz="1800" i="1" dirty="0" err="1"/>
              <a:t>vendorId</a:t>
            </a:r>
            <a:r>
              <a:rPr lang="en-GB" sz="1800" i="1" dirty="0"/>
              <a:t>, 					// Id of vendor (see documentation)		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				</a:t>
            </a:r>
            <a:r>
              <a:rPr lang="en-GB" sz="1800" i="1" dirty="0" err="1"/>
              <a:t>productCode</a:t>
            </a:r>
            <a:r>
              <a:rPr lang="en-GB" sz="1800" i="1" dirty="0"/>
              <a:t>,				// Id of product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				direction,					// data direction 1=output, 2=input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				</a:t>
            </a:r>
            <a:r>
              <a:rPr lang="en-GB" sz="1800" i="1" dirty="0" err="1"/>
              <a:t>syncManagerIndex</a:t>
            </a:r>
            <a:r>
              <a:rPr lang="en-GB" sz="1800" i="1" dirty="0"/>
              <a:t>,			// index of sync manager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				</a:t>
            </a:r>
            <a:r>
              <a:rPr lang="en-GB" sz="1800" i="1" dirty="0" err="1"/>
              <a:t>pdoIndex</a:t>
            </a:r>
            <a:r>
              <a:rPr lang="en-GB" sz="1800" i="1" dirty="0"/>
              <a:t>,					// index of process data object (</a:t>
            </a:r>
            <a:r>
              <a:rPr lang="en-GB" sz="1800" i="1" dirty="0" err="1"/>
              <a:t>pdo</a:t>
            </a:r>
            <a:r>
              <a:rPr lang="en-GB" sz="1800" i="1" dirty="0"/>
              <a:t>)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				</a:t>
            </a:r>
            <a:r>
              <a:rPr lang="en-GB" sz="1800" i="1" dirty="0" err="1"/>
              <a:t>entryIndex</a:t>
            </a:r>
            <a:r>
              <a:rPr lang="en-GB" sz="1800" i="1" dirty="0"/>
              <a:t>,					// index of entry inside </a:t>
            </a:r>
            <a:r>
              <a:rPr lang="en-GB" sz="1800" i="1" dirty="0" err="1"/>
              <a:t>pdo</a:t>
            </a:r>
            <a:endParaRPr lang="en-GB" sz="1800" i="1" dirty="0"/>
          </a:p>
          <a:p>
            <a:pPr>
              <a:lnSpc>
                <a:spcPct val="100000"/>
              </a:lnSpc>
            </a:pPr>
            <a:r>
              <a:rPr lang="en-GB" sz="1800" i="1" dirty="0"/>
              <a:t>				</a:t>
            </a:r>
            <a:r>
              <a:rPr lang="en-GB" sz="1800" i="1" dirty="0" err="1"/>
              <a:t>entrySubIndex</a:t>
            </a:r>
            <a:r>
              <a:rPr lang="en-GB" sz="1800" i="1" dirty="0"/>
              <a:t>,				// sub index of entry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				bits,						// bit size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				alias)”						// String for later linking</a:t>
            </a:r>
          </a:p>
          <a:p>
            <a:pPr>
              <a:lnSpc>
                <a:spcPct val="100000"/>
              </a:lnSpc>
            </a:pPr>
            <a:r>
              <a:rPr lang="en-GB" sz="1800" b="1" dirty="0"/>
              <a:t>Example: Beckhoff EL1018</a:t>
            </a:r>
          </a:p>
          <a:p>
            <a:pPr>
              <a:lnSpc>
                <a:spcPct val="100000"/>
              </a:lnSpc>
            </a:pPr>
            <a:r>
              <a:rPr lang="en-GB" sz="1800" i="1" dirty="0" err="1"/>
              <a:t>slavePos</a:t>
            </a:r>
            <a:r>
              <a:rPr lang="en-GB" sz="1800" i="1" dirty="0"/>
              <a:t>=0, </a:t>
            </a:r>
            <a:r>
              <a:rPr lang="en-GB" sz="1800" i="1" dirty="0" err="1"/>
              <a:t>vendorId</a:t>
            </a:r>
            <a:r>
              <a:rPr lang="en-GB" sz="1800" i="1" dirty="0"/>
              <a:t>=0x2, </a:t>
            </a:r>
            <a:r>
              <a:rPr lang="en-GB" sz="1800" i="1" dirty="0" err="1"/>
              <a:t>productCode</a:t>
            </a:r>
            <a:r>
              <a:rPr lang="en-GB" sz="1800" i="1" dirty="0"/>
              <a:t>=0x03fa3052, direction=2, </a:t>
            </a:r>
            <a:r>
              <a:rPr lang="en-GB" sz="1800" i="1" dirty="0" err="1"/>
              <a:t>syncManagerIndex</a:t>
            </a:r>
            <a:r>
              <a:rPr lang="en-GB" sz="1800" i="1" dirty="0"/>
              <a:t>=0, </a:t>
            </a:r>
            <a:r>
              <a:rPr lang="en-GB" sz="1800" i="1" dirty="0" err="1"/>
              <a:t>pdoIndex</a:t>
            </a:r>
            <a:r>
              <a:rPr lang="en-GB" sz="1800" i="1" dirty="0"/>
              <a:t>=0x1a00, </a:t>
            </a:r>
            <a:r>
              <a:rPr lang="en-GB" sz="1800" i="1" dirty="0" err="1"/>
              <a:t>entryIndex</a:t>
            </a:r>
            <a:r>
              <a:rPr lang="en-GB" sz="1800" i="1" dirty="0"/>
              <a:t>=0x6000, </a:t>
            </a:r>
            <a:r>
              <a:rPr lang="en-GB" sz="1800" i="1" dirty="0" err="1"/>
              <a:t>entrySubIndex</a:t>
            </a:r>
            <a:r>
              <a:rPr lang="en-GB" sz="1800" i="1" dirty="0"/>
              <a:t>=0x1, bits=1,Alias=INPUT_0</a:t>
            </a:r>
          </a:p>
          <a:p>
            <a:pPr>
              <a:lnSpc>
                <a:spcPct val="100000"/>
              </a:lnSpc>
            </a:pPr>
            <a:endParaRPr lang="en-GB" sz="1800" i="1" dirty="0"/>
          </a:p>
          <a:p>
            <a:pPr>
              <a:lnSpc>
                <a:spcPct val="100000"/>
              </a:lnSpc>
            </a:pPr>
            <a:r>
              <a:rPr lang="en-GB" sz="1800" i="1" dirty="0"/>
              <a:t>“</a:t>
            </a:r>
            <a:r>
              <a:rPr lang="en-GB" sz="1800" i="1" dirty="0" err="1"/>
              <a:t>Cfg.EcAddEntryComplete</a:t>
            </a:r>
            <a:r>
              <a:rPr lang="en-GB" sz="1800" i="1" dirty="0"/>
              <a:t>(0,0x2,0x03fa3052,2,0,0x1a00,0x6000,0x1,1,INPUT_1)”</a:t>
            </a:r>
          </a:p>
          <a:p>
            <a:pPr>
              <a:lnSpc>
                <a:spcPct val="100000"/>
              </a:lnSpc>
            </a:pPr>
            <a:endParaRPr lang="en-GB" sz="1800" i="1" dirty="0"/>
          </a:p>
          <a:p>
            <a:r>
              <a:rPr lang="en-GB" sz="1800" b="1" dirty="0"/>
              <a:t>Apply hardware configuration for master 0</a:t>
            </a:r>
            <a:endParaRPr lang="en-GB" sz="1800" dirty="0"/>
          </a:p>
          <a:p>
            <a:pPr>
              <a:lnSpc>
                <a:spcPct val="100000"/>
              </a:lnSpc>
            </a:pPr>
            <a:r>
              <a:rPr lang="en-GB" sz="1800" dirty="0" err="1"/>
              <a:t>Cfg.EcApplyConfig</a:t>
            </a:r>
            <a:r>
              <a:rPr lang="en-GB" sz="1800" dirty="0"/>
              <a:t>(0)							// Apply hardware </a:t>
            </a:r>
            <a:r>
              <a:rPr lang="en-GB" sz="1800" dirty="0" err="1"/>
              <a:t>config</a:t>
            </a:r>
            <a:r>
              <a:rPr lang="en-GB" sz="1800" dirty="0"/>
              <a:t> (EtherCAT bus must 										be accessible)</a:t>
            </a:r>
          </a:p>
          <a:p>
            <a:r>
              <a:rPr lang="en-GB" sz="2000" b="1" dirty="0"/>
              <a:t>Note: All </a:t>
            </a:r>
            <a:r>
              <a:rPr lang="en-GB" sz="2000" b="1" dirty="0" err="1"/>
              <a:t>EtherCAT</a:t>
            </a:r>
            <a:r>
              <a:rPr lang="en-GB" sz="2000" b="1" dirty="0"/>
              <a:t> entries ,including arrays/waveforms, can be pushed to EPICS records as “I/O </a:t>
            </a:r>
            <a:r>
              <a:rPr lang="en-GB" sz="2000" b="1" dirty="0" err="1"/>
              <a:t>Intr</a:t>
            </a:r>
            <a:r>
              <a:rPr lang="en-GB" sz="2000" b="1" dirty="0"/>
              <a:t>” over </a:t>
            </a:r>
            <a:r>
              <a:rPr lang="en-GB" sz="2000" b="1" dirty="0" err="1"/>
              <a:t>asyn</a:t>
            </a:r>
            <a:r>
              <a:rPr lang="en-GB" sz="2000" b="1" dirty="0"/>
              <a:t> (max update rate is the same as the motion thread, default 1kHz).</a:t>
            </a:r>
          </a:p>
          <a:p>
            <a:pPr>
              <a:lnSpc>
                <a:spcPct val="100000"/>
              </a:lnSpc>
            </a:pPr>
            <a:endParaRPr lang="en-GB" sz="1800" dirty="0"/>
          </a:p>
        </p:txBody>
      </p:sp>
      <p:sp>
        <p:nvSpPr>
          <p:cNvPr id="284" name="CustomShape 3"/>
          <p:cNvSpPr/>
          <p:nvPr/>
        </p:nvSpPr>
        <p:spPr>
          <a:xfrm>
            <a:off x="9174312" y="8899128"/>
            <a:ext cx="2986200" cy="510048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 algn="r">
              <a:lnSpc>
                <a:spcPct val="100000"/>
              </a:lnSpc>
            </a:pPr>
            <a:fld id="{7D632AA0-9247-493B-92E2-7603E6943B76}" type="slidenum">
              <a:rPr lang="en-US" sz="1700">
                <a:solidFill>
                  <a:srgbClr val="8B8B8B"/>
                </a:solidFill>
                <a:latin typeface="Calibri"/>
              </a:rPr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28994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640080" y="384552"/>
            <a:ext cx="9993816" cy="1599192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>
              <a:lnSpc>
                <a:spcPct val="100000"/>
              </a:lnSpc>
            </a:pPr>
            <a:r>
              <a:rPr lang="en-GB" sz="4500" dirty="0">
                <a:solidFill>
                  <a:srgbClr val="FFFFFF"/>
                </a:solidFill>
                <a:latin typeface="Calibri"/>
              </a:rPr>
              <a:t>ECMC: Hardware Configuration</a:t>
            </a:r>
            <a:endParaRPr lang="en-GB" dirty="0"/>
          </a:p>
        </p:txBody>
      </p:sp>
      <p:sp>
        <p:nvSpPr>
          <p:cNvPr id="283" name="CustomShape 2"/>
          <p:cNvSpPr/>
          <p:nvPr/>
        </p:nvSpPr>
        <p:spPr>
          <a:xfrm>
            <a:off x="640080" y="2240280"/>
            <a:ext cx="11520432" cy="6335280"/>
          </a:xfrm>
          <a:prstGeom prst="rect">
            <a:avLst/>
          </a:prstGeom>
        </p:spPr>
        <p:txBody>
          <a:bodyPr lIns="125985" tIns="62993" rIns="125985" bIns="62993"/>
          <a:lstStyle/>
          <a:p>
            <a:pPr>
              <a:lnSpc>
                <a:spcPct val="100000"/>
              </a:lnSpc>
            </a:pPr>
            <a:r>
              <a:rPr lang="en-GB" b="1" dirty="0"/>
              <a:t>Safety:</a:t>
            </a:r>
          </a:p>
          <a:p>
            <a:pPr>
              <a:lnSpc>
                <a:spcPct val="100000"/>
              </a:lnSpc>
            </a:pPr>
            <a:r>
              <a:rPr lang="en-GB" dirty="0"/>
              <a:t>ECMC is a </a:t>
            </a:r>
            <a:r>
              <a:rPr lang="en-GB" b="1" dirty="0"/>
              <a:t>control</a:t>
            </a:r>
            <a:r>
              <a:rPr lang="en-GB" dirty="0"/>
              <a:t> framework (not only data </a:t>
            </a:r>
            <a:r>
              <a:rPr lang="en-GB" dirty="0" err="1"/>
              <a:t>acq</a:t>
            </a:r>
            <a:r>
              <a:rPr lang="en-GB" dirty="0"/>
              <a:t>.). Controlling wrong hardware could result in serious situations damaging equipment or even hurting people. Therefore, ECMC will only go to run-time if hardware configuration matches what is found on the </a:t>
            </a:r>
            <a:r>
              <a:rPr lang="en-GB" dirty="0" err="1"/>
              <a:t>EtherCAT</a:t>
            </a:r>
            <a:r>
              <a:rPr lang="en-GB" dirty="0"/>
              <a:t> bus (same as </a:t>
            </a:r>
            <a:r>
              <a:rPr lang="en-GB" dirty="0" err="1"/>
              <a:t>TwinCAT</a:t>
            </a:r>
            <a:r>
              <a:rPr lang="en-GB" dirty="0"/>
              <a:t>):</a:t>
            </a:r>
          </a:p>
          <a:p>
            <a:pPr marL="982903" lvl="1" indent="-342900">
              <a:buFont typeface="Arial" panose="020B0604020202020204" pitchFamily="34" charset="0"/>
              <a:buChar char="•"/>
            </a:pPr>
            <a:r>
              <a:rPr lang="en-GB" dirty="0" err="1"/>
              <a:t>EtherCAT</a:t>
            </a:r>
            <a:r>
              <a:rPr lang="en-GB" dirty="0"/>
              <a:t> product ID and vendor ID needs to be correct</a:t>
            </a:r>
          </a:p>
          <a:p>
            <a:pPr marL="982903" lvl="1" indent="-342900">
              <a:buFont typeface="Arial" panose="020B0604020202020204" pitchFamily="34" charset="0"/>
              <a:buChar char="•"/>
            </a:pPr>
            <a:r>
              <a:rPr lang="en-GB" dirty="0"/>
              <a:t>PDO addresses needs to be correct (absolute addressing)</a:t>
            </a:r>
          </a:p>
          <a:p>
            <a:pPr marL="982903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/>
              <a:t>Hardware Support:</a:t>
            </a:r>
          </a:p>
          <a:p>
            <a:r>
              <a:rPr lang="en-GB" dirty="0"/>
              <a:t>Many complex slaves needs manual configuration:</a:t>
            </a:r>
          </a:p>
          <a:p>
            <a:pPr marL="982903" lvl="1" indent="-342900">
              <a:buFont typeface="Arial" panose="020B0604020202020204" pitchFamily="34" charset="0"/>
              <a:buChar char="•"/>
            </a:pPr>
            <a:r>
              <a:rPr lang="en-GB" dirty="0"/>
              <a:t>Many servo drives (Example </a:t>
            </a:r>
            <a:r>
              <a:rPr lang="en-GB" dirty="0" err="1"/>
              <a:t>Technosoft</a:t>
            </a:r>
            <a:r>
              <a:rPr lang="en-GB" dirty="0"/>
              <a:t> IPOSXXXX, </a:t>
            </a:r>
            <a:r>
              <a:rPr lang="en-GB" dirty="0" err="1"/>
              <a:t>Kuhnke</a:t>
            </a:r>
            <a:r>
              <a:rPr lang="en-GB" dirty="0"/>
              <a:t> </a:t>
            </a:r>
            <a:r>
              <a:rPr lang="en-GB" dirty="0" err="1"/>
              <a:t>FIODrive</a:t>
            </a:r>
            <a:r>
              <a:rPr lang="en-GB" dirty="0"/>
              <a:t>..)</a:t>
            </a:r>
          </a:p>
          <a:p>
            <a:pPr marL="982903" lvl="1" indent="-342900">
              <a:buFont typeface="Arial" panose="020B0604020202020204" pitchFamily="34" charset="0"/>
              <a:buChar char="•"/>
            </a:pPr>
            <a:r>
              <a:rPr lang="en-GB" dirty="0"/>
              <a:t>Oversampling terminals (Example EL3632, EL3702)</a:t>
            </a:r>
          </a:p>
          <a:p>
            <a:pPr marL="342900" indent="-342900">
              <a:buFontTx/>
              <a:buChar char="-"/>
            </a:pPr>
            <a:endParaRPr lang="en-GB" dirty="0"/>
          </a:p>
          <a:p>
            <a:pPr marL="342900" indent="-342900">
              <a:buFontTx/>
              <a:buChar char="-"/>
            </a:pPr>
            <a:endParaRPr lang="en-GB" dirty="0"/>
          </a:p>
          <a:p>
            <a:pPr marL="342900" indent="-342900">
              <a:buFontTx/>
              <a:buChar char="-"/>
            </a:pPr>
            <a:endParaRPr lang="en-GB" dirty="0"/>
          </a:p>
          <a:p>
            <a:r>
              <a:rPr lang="en-GB" sz="1800" i="1" dirty="0"/>
              <a:t>Note: ECMC has a few auto configuration features implemented but should NOT be used for motion applications.</a:t>
            </a:r>
          </a:p>
          <a:p>
            <a:pPr marL="342900" indent="-342900">
              <a:buFontTx/>
              <a:buChar char="-"/>
            </a:pPr>
            <a:endParaRPr lang="en-GB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284" name="CustomShape 3"/>
          <p:cNvSpPr/>
          <p:nvPr/>
        </p:nvSpPr>
        <p:spPr>
          <a:xfrm>
            <a:off x="9174312" y="8899128"/>
            <a:ext cx="2986200" cy="510048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 algn="r">
              <a:lnSpc>
                <a:spcPct val="100000"/>
              </a:lnSpc>
            </a:pPr>
            <a:fld id="{7D632AA0-9247-493B-92E2-7603E6943B76}" type="slidenum">
              <a:rPr lang="en-US" sz="1700">
                <a:solidFill>
                  <a:srgbClr val="8B8B8B"/>
                </a:solidFill>
                <a:latin typeface="Calibri"/>
              </a:rPr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68978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6926516" y="2581758"/>
            <a:ext cx="0" cy="5606998"/>
          </a:xfrm>
          <a:prstGeom prst="line">
            <a:avLst/>
          </a:prstGeom>
          <a:noFill/>
          <a:ln w="444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994"/>
          </a:p>
        </p:txBody>
      </p:sp>
      <p:pic>
        <p:nvPicPr>
          <p:cNvPr id="50" name="Picture 30">
            <a:extLst>
              <a:ext uri="{FF2B5EF4-FFF2-40B4-BE49-F238E27FC236}">
                <a16:creationId xmlns:a16="http://schemas.microsoft.com/office/drawing/2014/main" id="{E527F260-279D-DA49-8D66-6745CFCF8B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97247" y="4240661"/>
            <a:ext cx="994392" cy="994392"/>
          </a:xfrm>
          <a:prstGeom prst="rect">
            <a:avLst/>
          </a:prstGeom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889819" y="6464257"/>
            <a:ext cx="1983079" cy="53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874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958456" y="2303459"/>
            <a:ext cx="25973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Electronics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097158" y="6981417"/>
            <a:ext cx="69017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994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5719177" y="6981417"/>
            <a:ext cx="3941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994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7529235" y="6981417"/>
            <a:ext cx="6901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994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9341195" y="6981417"/>
            <a:ext cx="86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994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V="1">
            <a:off x="10204395" y="6061213"/>
            <a:ext cx="0" cy="9183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994"/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8219415" y="2303459"/>
            <a:ext cx="25973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Mechanics</a:t>
            </a:r>
            <a:endParaRPr lang="en-US" sz="2800" dirty="0">
              <a:latin typeface="Arial" charset="0"/>
            </a:endParaRPr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H="1">
            <a:off x="7529235" y="4737857"/>
            <a:ext cx="26751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994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H="1">
            <a:off x="9341195" y="3616077"/>
            <a:ext cx="86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994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flipV="1">
            <a:off x="10204395" y="3616078"/>
            <a:ext cx="0" cy="16389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994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 flipH="1">
            <a:off x="4936662" y="4737857"/>
            <a:ext cx="147459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994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4936662" y="4820535"/>
            <a:ext cx="1" cy="13388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994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4665309" y="3650009"/>
            <a:ext cx="0" cy="25094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994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 flipH="1" flipV="1">
            <a:off x="4665308" y="3610681"/>
            <a:ext cx="1660389" cy="53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994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 flipH="1">
            <a:off x="7599737" y="3616077"/>
            <a:ext cx="61967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994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F35700D3-1B39-CC48-913D-AB7246FB7ED6}"/>
              </a:ext>
            </a:extLst>
          </p:cNvPr>
          <p:cNvSpPr txBox="1">
            <a:spLocks/>
          </p:cNvSpPr>
          <p:nvPr/>
        </p:nvSpPr>
        <p:spPr>
          <a:xfrm>
            <a:off x="792480" y="535440"/>
            <a:ext cx="11520936" cy="1603224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 algn="l" defTabSz="640003" rtl="0"/>
            <a:r>
              <a:rPr lang="en-US" sz="4500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Motion: Overview</a:t>
            </a:r>
          </a:p>
        </p:txBody>
      </p:sp>
      <p:pic>
        <p:nvPicPr>
          <p:cNvPr id="47" name="Picture 7">
            <a:extLst>
              <a:ext uri="{FF2B5EF4-FFF2-40B4-BE49-F238E27FC236}">
                <a16:creationId xmlns:a16="http://schemas.microsoft.com/office/drawing/2014/main" id="{225AC1A5-5015-F24B-8D89-3E81998AC30B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32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743" y="6214580"/>
            <a:ext cx="1187050" cy="1602327"/>
          </a:xfrm>
          <a:prstGeom prst="rect">
            <a:avLst/>
          </a:prstGeom>
          <a:ln>
            <a:noFill/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BBD5C96-792B-AE48-B3B8-12A840EF4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5098" y="6500944"/>
            <a:ext cx="1603739" cy="106915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C50D8FE-6A1C-F745-9300-20168252F7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998" y="3089683"/>
            <a:ext cx="1370739" cy="102278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4DE1DB1-D3A6-4D4F-9EAD-0129290BE6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0937" y="4408892"/>
            <a:ext cx="1873221" cy="165232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E583922-8EFC-C341-A9ED-3A59B2E1E8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7076" y="6198757"/>
            <a:ext cx="2882021" cy="160026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E977F8C-7F78-2D48-8E28-9AF7D8CE65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6280" y="6303068"/>
            <a:ext cx="1350399" cy="135039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C0BB2F6-D2E1-AA4F-84E4-3ED2347DF0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6280" y="3037571"/>
            <a:ext cx="1350399" cy="135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250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E60702B-304C-B74B-8924-82171CF3558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40080" y="2246328"/>
            <a:ext cx="4910488" cy="55686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EK1100-EtherCatCoupler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EK1101-EtherCatCouplerID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EK1110-EtherCatExtension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EK1122-EtherCatJunction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EL1018-digitalInput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EL1252-digitalInput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EL2808-digitalOutput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EL2819-digitalOutput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EL3002-analogInput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EL3162-analogInput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EL3204-analogInput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EL3214-analogInput (PT100(0), TC)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EL3255-potentiometerInput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EL3602-analogInput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EL3632-analogInput-50 (</a:t>
            </a:r>
            <a:r>
              <a:rPr lang="sv-SE" sz="2000" dirty="0" err="1"/>
              <a:t>oversampling</a:t>
            </a:r>
            <a:r>
              <a:rPr lang="sv-SE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EL3702-analogInput-100 (</a:t>
            </a:r>
            <a:r>
              <a:rPr lang="sv-SE" sz="2000" dirty="0" err="1"/>
              <a:t>oversampling</a:t>
            </a:r>
            <a:r>
              <a:rPr lang="sv-SE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EL3702-analogInput-10 (</a:t>
            </a:r>
            <a:r>
              <a:rPr lang="sv-SE" sz="2000" dirty="0" err="1"/>
              <a:t>oversampling</a:t>
            </a:r>
            <a:r>
              <a:rPr lang="sv-SE" sz="2000" dirty="0"/>
              <a:t>)</a:t>
            </a:r>
          </a:p>
          <a:p>
            <a:endParaRPr lang="sv-SE" sz="20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549AF77-3088-F64E-8333-8AA63DCCB289}"/>
              </a:ext>
            </a:extLst>
          </p:cNvPr>
          <p:cNvSpPr txBox="1">
            <a:spLocks/>
          </p:cNvSpPr>
          <p:nvPr/>
        </p:nvSpPr>
        <p:spPr>
          <a:xfrm>
            <a:off x="6776185" y="2246328"/>
            <a:ext cx="4758088" cy="5568696"/>
          </a:xfrm>
          <a:prstGeom prst="rect">
            <a:avLst/>
          </a:prstGeom>
        </p:spPr>
        <p:txBody>
          <a:bodyPr lIns="0" tIns="0" rIns="0" bIns="0" anchor="ctr"/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sv-SE" sz="2000" kern="0" dirty="0">
                <a:solidFill>
                  <a:sysClr val="windowText" lastClr="000000"/>
                </a:solidFill>
              </a:rPr>
              <a:t>EL4032-analogOutput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sv-SE" sz="2000" kern="0" dirty="0">
                <a:solidFill>
                  <a:sysClr val="windowText" lastClr="000000"/>
                </a:solidFill>
              </a:rPr>
              <a:t>EL4134-analogOutput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sv-SE" sz="2000" kern="0" dirty="0">
                <a:solidFill>
                  <a:sysClr val="windowText" lastClr="000000"/>
                </a:solidFill>
              </a:rPr>
              <a:t>EL5002-ssiEncoder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sv-SE" sz="2000" kern="0" dirty="0">
                <a:solidFill>
                  <a:sysClr val="windowText" lastClr="000000"/>
                </a:solidFill>
              </a:rPr>
              <a:t>EL5021-SinCosEncoder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sv-SE" sz="2000" kern="0" dirty="0">
                <a:solidFill>
                  <a:sysClr val="windowText" lastClr="000000"/>
                </a:solidFill>
              </a:rPr>
              <a:t>EL5101-IncEncoder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sv-SE" sz="2000" kern="0" dirty="0">
                <a:solidFill>
                  <a:sysClr val="windowText" lastClr="000000"/>
                </a:solidFill>
              </a:rPr>
              <a:t>EL6080-memory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sv-SE" sz="2000" kern="0" dirty="0">
                <a:solidFill>
                  <a:sysClr val="windowText" lastClr="000000"/>
                </a:solidFill>
              </a:rPr>
              <a:t>EL7031-StepperDrive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sv-SE" sz="2000" kern="0" dirty="0">
                <a:solidFill>
                  <a:sysClr val="windowText" lastClr="000000"/>
                </a:solidFill>
              </a:rPr>
              <a:t>EL7037-StepperDrive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sv-SE" sz="2000" kern="0" dirty="0">
                <a:solidFill>
                  <a:sysClr val="windowText" lastClr="000000"/>
                </a:solidFill>
              </a:rPr>
              <a:t>EL7037-StepperDrive-PosIF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sv-SE" sz="2000" kern="0" dirty="0">
                <a:solidFill>
                  <a:sysClr val="windowText" lastClr="000000"/>
                </a:solidFill>
              </a:rPr>
              <a:t>EL7041-StepperDrive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sv-SE" sz="2000" kern="0" dirty="0">
                <a:solidFill>
                  <a:sysClr val="windowText" lastClr="000000"/>
                </a:solidFill>
              </a:rPr>
              <a:t>EL7047-StepperDrive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sv-SE" sz="2000" kern="0" dirty="0">
                <a:solidFill>
                  <a:sysClr val="windowText" lastClr="000000"/>
                </a:solidFill>
              </a:rPr>
              <a:t>EL7201-ServoDrive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sv-SE" sz="2000" kern="0" dirty="0">
                <a:solidFill>
                  <a:sysClr val="windowText" lastClr="000000"/>
                </a:solidFill>
              </a:rPr>
              <a:t>EL9410-powerSupplyEBus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sv-SE" sz="2000" kern="0" dirty="0">
                <a:solidFill>
                  <a:sysClr val="windowText" lastClr="000000"/>
                </a:solidFill>
              </a:rPr>
              <a:t>EL9505-powerSupply5V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sv-SE" sz="2000" kern="0" dirty="0">
                <a:solidFill>
                  <a:sysClr val="windowText" lastClr="000000"/>
                </a:solidFill>
              </a:rPr>
              <a:t>EL9576-BrakeChopper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sv-SE" sz="2000" kern="0" dirty="0" err="1">
                <a:solidFill>
                  <a:sysClr val="windowText" lastClr="000000"/>
                </a:solidFill>
              </a:rPr>
              <a:t>FIODrive-StepperDrive</a:t>
            </a:r>
            <a:endParaRPr lang="sv-SE" sz="2000" kern="0" dirty="0">
              <a:solidFill>
                <a:sysClr val="windowText" lastClr="000000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sv-SE" sz="2000" kern="0" dirty="0">
                <a:solidFill>
                  <a:sysClr val="windowText" lastClr="000000"/>
                </a:solidFill>
              </a:rPr>
              <a:t>IPOS4808-driveCSV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sv-SE" sz="2000" kern="0" dirty="0">
                <a:solidFill>
                  <a:sysClr val="windowText" lastClr="000000"/>
                </a:solidFill>
              </a:rPr>
              <a:t>IPOS8020-driveCSV</a:t>
            </a:r>
          </a:p>
          <a:p>
            <a:pPr defTabSz="914400"/>
            <a:endParaRPr lang="sv-SE" sz="20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3CAE7CCC-4D10-4D4C-ABDE-AF6C8FEE954F}"/>
              </a:ext>
            </a:extLst>
          </p:cNvPr>
          <p:cNvSpPr/>
          <p:nvPr/>
        </p:nvSpPr>
        <p:spPr>
          <a:xfrm>
            <a:off x="640080" y="384552"/>
            <a:ext cx="9993816" cy="1599192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>
              <a:lnSpc>
                <a:spcPct val="100000"/>
              </a:lnSpc>
            </a:pPr>
            <a:r>
              <a:rPr lang="en-GB" sz="4500" dirty="0">
                <a:solidFill>
                  <a:srgbClr val="FFFFFF"/>
                </a:solidFill>
                <a:latin typeface="Calibri"/>
              </a:rPr>
              <a:t>ECMC: Supported Hardware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68C2CD-8B67-B242-B401-890DFAA25F3C}"/>
              </a:ext>
            </a:extLst>
          </p:cNvPr>
          <p:cNvSpPr/>
          <p:nvPr/>
        </p:nvSpPr>
        <p:spPr>
          <a:xfrm>
            <a:off x="761999" y="7785318"/>
            <a:ext cx="112054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Note: New hardware support is continuously added!</a:t>
            </a:r>
          </a:p>
        </p:txBody>
      </p:sp>
    </p:spTree>
    <p:extLst>
      <p:ext uri="{BB962C8B-B14F-4D97-AF65-F5344CB8AC3E}">
        <p14:creationId xmlns:p14="http://schemas.microsoft.com/office/powerpoint/2010/main" val="1029250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640080" y="384552"/>
            <a:ext cx="9993816" cy="1599192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>
              <a:lnSpc>
                <a:spcPct val="100000"/>
              </a:lnSpc>
            </a:pPr>
            <a:r>
              <a:rPr lang="en-GB" sz="4500" dirty="0">
                <a:solidFill>
                  <a:srgbClr val="FFFFFF"/>
                </a:solidFill>
                <a:latin typeface="Calibri"/>
              </a:rPr>
              <a:t>ECMC: Axis Configuration</a:t>
            </a:r>
            <a:endParaRPr lang="en-GB" dirty="0"/>
          </a:p>
        </p:txBody>
      </p:sp>
      <p:sp>
        <p:nvSpPr>
          <p:cNvPr id="283" name="CustomShape 2"/>
          <p:cNvSpPr/>
          <p:nvPr/>
        </p:nvSpPr>
        <p:spPr>
          <a:xfrm>
            <a:off x="640080" y="2240280"/>
            <a:ext cx="11520432" cy="6335280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/>
          <a:lstStyle/>
          <a:p>
            <a:pPr>
              <a:lnSpc>
                <a:spcPct val="100000"/>
              </a:lnSpc>
            </a:pPr>
            <a:r>
              <a:rPr lang="en-GB" sz="1800" b="1" dirty="0"/>
              <a:t>Create an axis object at index </a:t>
            </a:r>
            <a:r>
              <a:rPr lang="en-GB" sz="1800" b="1" dirty="0">
                <a:solidFill>
                  <a:srgbClr val="0000FF"/>
                </a:solidFill>
              </a:rPr>
              <a:t>n</a:t>
            </a:r>
            <a:r>
              <a:rPr lang="en-GB" sz="1800" b="1" dirty="0"/>
              <a:t>: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“</a:t>
            </a:r>
            <a:r>
              <a:rPr lang="en-GB" sz="1800" i="1" dirty="0" err="1"/>
              <a:t>Cfg.CreateDefaultAxis</a:t>
            </a:r>
            <a:r>
              <a:rPr lang="en-GB" sz="1800" i="1" dirty="0"/>
              <a:t>(</a:t>
            </a:r>
            <a:r>
              <a:rPr lang="en-GB" sz="1800" b="1" i="1" dirty="0">
                <a:solidFill>
                  <a:srgbClr val="0000FF"/>
                </a:solidFill>
              </a:rPr>
              <a:t>n</a:t>
            </a:r>
            <a:r>
              <a:rPr lang="en-GB" sz="1800" i="1" dirty="0"/>
              <a:t>)”						// Create axis object of type 1 (Normal axis)</a:t>
            </a:r>
          </a:p>
          <a:p>
            <a:pPr>
              <a:lnSpc>
                <a:spcPct val="100000"/>
              </a:lnSpc>
            </a:pPr>
            <a:endParaRPr lang="en-GB" sz="1800" i="1" dirty="0"/>
          </a:p>
          <a:p>
            <a:r>
              <a:rPr lang="en-GB" sz="1800" b="1" dirty="0"/>
              <a:t>Configure dynamics for axis object at index </a:t>
            </a:r>
            <a:r>
              <a:rPr lang="en-GB" sz="1800" b="1" i="1" dirty="0">
                <a:solidFill>
                  <a:srgbClr val="0000FF"/>
                </a:solidFill>
              </a:rPr>
              <a:t>n</a:t>
            </a:r>
            <a:r>
              <a:rPr lang="en-GB" sz="1800" b="1" dirty="0"/>
              <a:t>:</a:t>
            </a:r>
            <a:endParaRPr lang="en-GB" sz="1800" i="1" dirty="0"/>
          </a:p>
          <a:p>
            <a:pPr>
              <a:lnSpc>
                <a:spcPct val="100000"/>
              </a:lnSpc>
            </a:pPr>
            <a:r>
              <a:rPr lang="en-GB" sz="1800" i="1" dirty="0"/>
              <a:t>"</a:t>
            </a:r>
            <a:r>
              <a:rPr lang="en-GB" sz="1800" i="1" dirty="0" err="1"/>
              <a:t>Main.M</a:t>
            </a:r>
            <a:r>
              <a:rPr lang="en-GB" sz="1800" b="1" i="1" dirty="0" err="1">
                <a:solidFill>
                  <a:srgbClr val="0000FF"/>
                </a:solidFill>
              </a:rPr>
              <a:t>n</a:t>
            </a:r>
            <a:r>
              <a:rPr lang="en-GB" sz="1800" i="1" dirty="0" err="1"/>
              <a:t>.fAcceleration</a:t>
            </a:r>
            <a:r>
              <a:rPr lang="en-GB" sz="1800" i="1" dirty="0"/>
              <a:t>=</a:t>
            </a:r>
            <a:r>
              <a:rPr lang="en-GB" sz="1800" i="1" dirty="0" err="1">
                <a:solidFill>
                  <a:srgbClr val="008000"/>
                </a:solidFill>
              </a:rPr>
              <a:t>acc</a:t>
            </a:r>
            <a:r>
              <a:rPr lang="en-GB" sz="1800" i="1" dirty="0"/>
              <a:t>”						// Set  acceleration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"</a:t>
            </a:r>
            <a:r>
              <a:rPr lang="en-GB" sz="1800" i="1" dirty="0" err="1"/>
              <a:t>Main.M</a:t>
            </a:r>
            <a:r>
              <a:rPr lang="en-GB" sz="1800" b="1" i="1" dirty="0" err="1">
                <a:solidFill>
                  <a:srgbClr val="0000FF"/>
                </a:solidFill>
              </a:rPr>
              <a:t>n</a:t>
            </a:r>
            <a:r>
              <a:rPr lang="en-GB" sz="1800" i="1" dirty="0" err="1"/>
              <a:t>.fDeceleration</a:t>
            </a:r>
            <a:r>
              <a:rPr lang="en-GB" sz="1800" i="1" dirty="0"/>
              <a:t>=</a:t>
            </a:r>
            <a:r>
              <a:rPr lang="en-GB" sz="1800" i="1" dirty="0" err="1">
                <a:solidFill>
                  <a:srgbClr val="008000"/>
                </a:solidFill>
              </a:rPr>
              <a:t>dec</a:t>
            </a:r>
            <a:r>
              <a:rPr lang="en-GB" sz="1800" i="1" dirty="0"/>
              <a:t>”						// Set  deceleration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"</a:t>
            </a:r>
            <a:r>
              <a:rPr lang="en-GB" sz="1800" i="1" dirty="0" err="1"/>
              <a:t>Cfg.SetAxisEmergDeceleration</a:t>
            </a:r>
            <a:r>
              <a:rPr lang="en-GB" sz="1800" i="1" dirty="0"/>
              <a:t>(</a:t>
            </a:r>
            <a:r>
              <a:rPr lang="en-GB" sz="1800" b="1" i="1" dirty="0" err="1">
                <a:solidFill>
                  <a:srgbClr val="0000FF"/>
                </a:solidFill>
              </a:rPr>
              <a:t>n</a:t>
            </a:r>
            <a:r>
              <a:rPr lang="en-GB" sz="1800" i="1" dirty="0" err="1"/>
              <a:t>,</a:t>
            </a:r>
            <a:r>
              <a:rPr lang="en-GB" sz="1800" i="1" dirty="0" err="1">
                <a:solidFill>
                  <a:srgbClr val="008000"/>
                </a:solidFill>
              </a:rPr>
              <a:t>emergdec</a:t>
            </a:r>
            <a:r>
              <a:rPr lang="en-GB" sz="1800" i="1" dirty="0"/>
              <a:t>)”			// Set emergency deceleration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"</a:t>
            </a:r>
            <a:r>
              <a:rPr lang="en-GB" sz="1800" i="1" dirty="0" err="1"/>
              <a:t>Main.M</a:t>
            </a:r>
            <a:r>
              <a:rPr lang="en-GB" sz="1800" b="1" i="1" dirty="0" err="1">
                <a:solidFill>
                  <a:srgbClr val="0000FF"/>
                </a:solidFill>
              </a:rPr>
              <a:t>n</a:t>
            </a:r>
            <a:r>
              <a:rPr lang="en-GB" sz="1800" i="1" dirty="0" err="1"/>
              <a:t>.fVelocity</a:t>
            </a:r>
            <a:r>
              <a:rPr lang="en-GB" sz="1800" i="1" dirty="0"/>
              <a:t>=</a:t>
            </a:r>
            <a:r>
              <a:rPr lang="en-GB" sz="1800" i="1" dirty="0" err="1">
                <a:solidFill>
                  <a:srgbClr val="008000"/>
                </a:solidFill>
              </a:rPr>
              <a:t>vel</a:t>
            </a:r>
            <a:r>
              <a:rPr lang="en-GB" sz="1800" i="1" dirty="0"/>
              <a:t>”							// Set target velocity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"</a:t>
            </a:r>
            <a:r>
              <a:rPr lang="en-GB" sz="1800" i="1" dirty="0" err="1"/>
              <a:t>Cfg.SetAxisHomeVelTwordsCam</a:t>
            </a:r>
            <a:r>
              <a:rPr lang="en-GB" sz="1800" i="1" dirty="0"/>
              <a:t>(</a:t>
            </a:r>
            <a:r>
              <a:rPr lang="en-GB" sz="1800" b="1" i="1" dirty="0" err="1">
                <a:solidFill>
                  <a:srgbClr val="0000FF"/>
                </a:solidFill>
              </a:rPr>
              <a:t>n</a:t>
            </a:r>
            <a:r>
              <a:rPr lang="en-GB" sz="1800" i="1" dirty="0" err="1"/>
              <a:t>,</a:t>
            </a:r>
            <a:r>
              <a:rPr lang="en-GB" sz="1800" i="1" dirty="0" err="1">
                <a:solidFill>
                  <a:srgbClr val="008000"/>
                </a:solidFill>
              </a:rPr>
              <a:t>vel</a:t>
            </a:r>
            <a:r>
              <a:rPr lang="en-GB" sz="1800" i="1" dirty="0"/>
              <a:t>)”				// Homing velocity </a:t>
            </a:r>
            <a:r>
              <a:rPr lang="en-GB" sz="1800" i="1" dirty="0" err="1"/>
              <a:t>twords</a:t>
            </a:r>
            <a:r>
              <a:rPr lang="en-GB" sz="1800" i="1" dirty="0"/>
              <a:t> cam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"</a:t>
            </a:r>
            <a:r>
              <a:rPr lang="en-GB" sz="1800" i="1" dirty="0" err="1"/>
              <a:t>Cfg.SetAxisHomeVelOffCam</a:t>
            </a:r>
            <a:r>
              <a:rPr lang="en-GB" sz="1800" i="1" dirty="0"/>
              <a:t>(</a:t>
            </a:r>
            <a:r>
              <a:rPr lang="en-GB" sz="1800" b="1" i="1" dirty="0" err="1">
                <a:solidFill>
                  <a:srgbClr val="0000FF"/>
                </a:solidFill>
              </a:rPr>
              <a:t>n</a:t>
            </a:r>
            <a:r>
              <a:rPr lang="en-GB" sz="1800" i="1" dirty="0" err="1"/>
              <a:t>,</a:t>
            </a:r>
            <a:r>
              <a:rPr lang="en-GB" sz="1800" i="1" dirty="0" err="1">
                <a:solidFill>
                  <a:srgbClr val="008000"/>
                </a:solidFill>
              </a:rPr>
              <a:t>vel</a:t>
            </a:r>
            <a:r>
              <a:rPr lang="en-GB" sz="1800" i="1" dirty="0"/>
              <a:t>)”					// Homing velocity off cam</a:t>
            </a:r>
          </a:p>
          <a:p>
            <a:pPr>
              <a:lnSpc>
                <a:spcPct val="100000"/>
              </a:lnSpc>
            </a:pPr>
            <a:endParaRPr lang="en-GB" sz="1800" i="1" dirty="0"/>
          </a:p>
          <a:p>
            <a:pPr>
              <a:lnSpc>
                <a:spcPct val="100000"/>
              </a:lnSpc>
            </a:pPr>
            <a:endParaRPr lang="en-GB" sz="1800" i="1" dirty="0"/>
          </a:p>
          <a:p>
            <a:pPr>
              <a:lnSpc>
                <a:spcPct val="100000"/>
              </a:lnSpc>
            </a:pPr>
            <a:r>
              <a:rPr lang="en-GB" sz="1800" b="1" dirty="0"/>
              <a:t>Define motion command (see documentation for </a:t>
            </a:r>
            <a:r>
              <a:rPr lang="en-GB" sz="1800" b="1" dirty="0" err="1"/>
              <a:t>FB_DriveVirtual</a:t>
            </a:r>
            <a:r>
              <a:rPr lang="en-GB" sz="1800" b="1" dirty="0"/>
              <a:t>):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"</a:t>
            </a:r>
            <a:r>
              <a:rPr lang="en-GB" sz="1800" i="1" dirty="0" err="1"/>
              <a:t>Main.M</a:t>
            </a:r>
            <a:r>
              <a:rPr lang="en-GB" sz="1800" b="1" i="1" dirty="0" err="1">
                <a:solidFill>
                  <a:srgbClr val="0000FF"/>
                </a:solidFill>
              </a:rPr>
              <a:t>n</a:t>
            </a:r>
            <a:r>
              <a:rPr lang="en-GB" sz="1800" i="1" dirty="0" err="1"/>
              <a:t>.nCommand</a:t>
            </a:r>
            <a:r>
              <a:rPr lang="en-GB" sz="1800" i="1" dirty="0"/>
              <a:t>=</a:t>
            </a:r>
            <a:r>
              <a:rPr lang="en-GB" sz="1800" i="1" dirty="0" err="1">
                <a:solidFill>
                  <a:srgbClr val="008000"/>
                </a:solidFill>
              </a:rPr>
              <a:t>cmd</a:t>
            </a:r>
            <a:r>
              <a:rPr lang="en-GB" sz="1800" i="1" dirty="0"/>
              <a:t>”</a:t>
            </a:r>
          </a:p>
          <a:p>
            <a:pPr>
              <a:lnSpc>
                <a:spcPct val="100000"/>
              </a:lnSpc>
            </a:pPr>
            <a:endParaRPr lang="en-GB" sz="1800" i="1" dirty="0"/>
          </a:p>
          <a:p>
            <a:pPr>
              <a:lnSpc>
                <a:spcPct val="100000"/>
              </a:lnSpc>
            </a:pPr>
            <a:r>
              <a:rPr lang="en-GB" sz="1800" i="1" dirty="0" err="1">
                <a:solidFill>
                  <a:srgbClr val="008000"/>
                </a:solidFill>
              </a:rPr>
              <a:t>cmd</a:t>
            </a:r>
            <a:r>
              <a:rPr lang="en-GB" sz="1800" i="1" dirty="0"/>
              <a:t>=0: Jog</a:t>
            </a:r>
          </a:p>
          <a:p>
            <a:r>
              <a:rPr lang="en-GB" sz="1800" i="1" dirty="0" err="1">
                <a:solidFill>
                  <a:srgbClr val="008000"/>
                </a:solidFill>
              </a:rPr>
              <a:t>cmd</a:t>
            </a:r>
            <a:r>
              <a:rPr lang="en-GB" sz="1800" i="1" dirty="0"/>
              <a:t>=1: Constant Velocity</a:t>
            </a:r>
          </a:p>
          <a:p>
            <a:r>
              <a:rPr lang="en-GB" sz="1800" i="1" dirty="0" err="1">
                <a:solidFill>
                  <a:srgbClr val="008000"/>
                </a:solidFill>
              </a:rPr>
              <a:t>cmd</a:t>
            </a:r>
            <a:r>
              <a:rPr lang="en-GB" sz="1800" i="1" dirty="0"/>
              <a:t>=2: Relative Positioning</a:t>
            </a:r>
          </a:p>
          <a:p>
            <a:r>
              <a:rPr lang="en-GB" sz="1800" i="1" dirty="0" err="1">
                <a:solidFill>
                  <a:srgbClr val="008000"/>
                </a:solidFill>
              </a:rPr>
              <a:t>cmd</a:t>
            </a:r>
            <a:r>
              <a:rPr lang="en-GB" sz="1800" i="1" dirty="0"/>
              <a:t>=3: Absolute Positioning</a:t>
            </a:r>
          </a:p>
          <a:p>
            <a:r>
              <a:rPr lang="en-GB" sz="1800" i="1" dirty="0" err="1">
                <a:solidFill>
                  <a:srgbClr val="008000"/>
                </a:solidFill>
              </a:rPr>
              <a:t>cmd</a:t>
            </a:r>
            <a:r>
              <a:rPr lang="en-GB" sz="1800" i="1" dirty="0"/>
              <a:t>=10: Homing/referencing</a:t>
            </a:r>
          </a:p>
          <a:p>
            <a:endParaRPr lang="en-GB" sz="1800" i="1" dirty="0"/>
          </a:p>
          <a:p>
            <a:endParaRPr lang="en-GB" sz="1800" i="1" dirty="0"/>
          </a:p>
          <a:p>
            <a:pPr>
              <a:lnSpc>
                <a:spcPct val="100000"/>
              </a:lnSpc>
            </a:pPr>
            <a:endParaRPr lang="en-GB" sz="1800" i="1" dirty="0"/>
          </a:p>
          <a:p>
            <a:pPr>
              <a:lnSpc>
                <a:spcPct val="100000"/>
              </a:lnSpc>
            </a:pPr>
            <a:endParaRPr lang="en-GB" sz="1800" i="1" dirty="0"/>
          </a:p>
        </p:txBody>
      </p:sp>
      <p:sp>
        <p:nvSpPr>
          <p:cNvPr id="284" name="CustomShape 3"/>
          <p:cNvSpPr/>
          <p:nvPr/>
        </p:nvSpPr>
        <p:spPr>
          <a:xfrm>
            <a:off x="9174312" y="8899128"/>
            <a:ext cx="2986200" cy="510048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 algn="r">
              <a:lnSpc>
                <a:spcPct val="100000"/>
              </a:lnSpc>
            </a:pPr>
            <a:fld id="{7D632AA0-9247-493B-92E2-7603E6943B76}" type="slidenum">
              <a:rPr lang="en-US" sz="1700">
                <a:solidFill>
                  <a:srgbClr val="8B8B8B"/>
                </a:solidFill>
                <a:latin typeface="Calibri"/>
              </a:rPr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24108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640080" y="384552"/>
            <a:ext cx="9993816" cy="1599192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>
              <a:lnSpc>
                <a:spcPct val="100000"/>
              </a:lnSpc>
            </a:pPr>
            <a:r>
              <a:rPr lang="sv-SE" sz="4500">
                <a:solidFill>
                  <a:srgbClr val="FFFFFF"/>
                </a:solidFill>
                <a:latin typeface="Calibri"/>
              </a:rPr>
              <a:t>ECMC: </a:t>
            </a:r>
            <a:r>
              <a:rPr lang="sv-SE" sz="4500" dirty="0">
                <a:solidFill>
                  <a:srgbClr val="FFFFFF"/>
                </a:solidFill>
                <a:latin typeface="Calibri"/>
              </a:rPr>
              <a:t>Axis </a:t>
            </a:r>
            <a:r>
              <a:rPr lang="sv-SE" sz="4500" dirty="0" err="1">
                <a:solidFill>
                  <a:srgbClr val="FFFFFF"/>
                </a:solidFill>
                <a:latin typeface="Calibri"/>
              </a:rPr>
              <a:t>configuration</a:t>
            </a:r>
            <a:r>
              <a:rPr lang="sv-SE" sz="45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sv-SE" sz="4500" dirty="0" err="1">
                <a:solidFill>
                  <a:srgbClr val="FFFFFF"/>
                </a:solidFill>
                <a:latin typeface="Calibri"/>
              </a:rPr>
              <a:t>snippet</a:t>
            </a:r>
            <a:endParaRPr dirty="0"/>
          </a:p>
        </p:txBody>
      </p:sp>
      <p:sp>
        <p:nvSpPr>
          <p:cNvPr id="283" name="CustomShape 2"/>
          <p:cNvSpPr/>
          <p:nvPr/>
        </p:nvSpPr>
        <p:spPr>
          <a:xfrm>
            <a:off x="640080" y="2189480"/>
            <a:ext cx="5519420" cy="6709647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/>
          <a:lstStyle/>
          <a:p>
            <a:pPr marL="457200" indent="-457200">
              <a:buFont typeface="+mj-lt"/>
              <a:buAutoNum type="arabicPeriod"/>
            </a:pPr>
            <a:r>
              <a:rPr lang="en-GB" i="1" dirty="0"/>
              <a:t>Custom </a:t>
            </a:r>
            <a:r>
              <a:rPr lang="en-GB" i="1" dirty="0" err="1"/>
              <a:t>config</a:t>
            </a:r>
            <a:r>
              <a:rPr lang="en-GB" i="1" dirty="0"/>
              <a:t>. for each axis:</a:t>
            </a:r>
            <a:endParaRPr lang="en-GB" b="1" i="1" dirty="0"/>
          </a:p>
          <a:p>
            <a:pPr marL="1097203" lvl="1" indent="-457200">
              <a:buFont typeface="+mj-lt"/>
              <a:buAutoNum type="arabicPeriod"/>
            </a:pPr>
            <a:r>
              <a:rPr lang="en-GB" i="1" dirty="0"/>
              <a:t>General</a:t>
            </a:r>
          </a:p>
          <a:p>
            <a:pPr marL="1097203" lvl="1" indent="-457200">
              <a:buFont typeface="+mj-lt"/>
              <a:buAutoNum type="arabicPeriod"/>
            </a:pPr>
            <a:endParaRPr lang="en-GB" i="1" dirty="0"/>
          </a:p>
          <a:p>
            <a:pPr marL="1097203" lvl="1" indent="-457200">
              <a:buFont typeface="+mj-lt"/>
              <a:buAutoNum type="arabicPeriod"/>
            </a:pPr>
            <a:r>
              <a:rPr lang="en-GB" i="1" dirty="0"/>
              <a:t>Encoder</a:t>
            </a:r>
          </a:p>
          <a:p>
            <a:pPr marL="1097203" lvl="1" indent="-457200">
              <a:buFont typeface="+mj-lt"/>
              <a:buAutoNum type="arabicPeriod"/>
            </a:pPr>
            <a:endParaRPr lang="en-GB" i="1" dirty="0"/>
          </a:p>
          <a:p>
            <a:pPr marL="1097203" lvl="1" indent="-457200">
              <a:buFont typeface="+mj-lt"/>
              <a:buAutoNum type="arabicPeriod"/>
            </a:pPr>
            <a:endParaRPr lang="en-GB" i="1" dirty="0"/>
          </a:p>
          <a:p>
            <a:pPr marL="1097203" lvl="1" indent="-457200">
              <a:buFont typeface="+mj-lt"/>
              <a:buAutoNum type="arabicPeriod"/>
            </a:pPr>
            <a:r>
              <a:rPr lang="en-GB" i="1" dirty="0"/>
              <a:t>Drive</a:t>
            </a:r>
          </a:p>
          <a:p>
            <a:pPr marL="1097203" lvl="1" indent="-457200">
              <a:buFont typeface="+mj-lt"/>
              <a:buAutoNum type="arabicPeriod"/>
            </a:pPr>
            <a:endParaRPr lang="en-GB" i="1" dirty="0"/>
          </a:p>
          <a:p>
            <a:pPr marL="1097203" lvl="1" indent="-457200">
              <a:buFont typeface="+mj-lt"/>
              <a:buAutoNum type="arabicPeriod"/>
            </a:pPr>
            <a:r>
              <a:rPr lang="en-GB" i="1" dirty="0"/>
              <a:t>Trajectory</a:t>
            </a:r>
          </a:p>
          <a:p>
            <a:pPr marL="1097203" lvl="1" indent="-457200">
              <a:buFont typeface="+mj-lt"/>
              <a:buAutoNum type="arabicPeriod"/>
            </a:pPr>
            <a:endParaRPr lang="en-GB" i="1" dirty="0"/>
          </a:p>
          <a:p>
            <a:pPr marL="1097203" lvl="1" indent="-457200">
              <a:buFont typeface="+mj-lt"/>
              <a:buAutoNum type="arabicPeriod"/>
            </a:pPr>
            <a:r>
              <a:rPr lang="en-GB" i="1" dirty="0"/>
              <a:t>Homing</a:t>
            </a:r>
          </a:p>
          <a:p>
            <a:pPr marL="1097203" lvl="1" indent="-457200">
              <a:buFont typeface="+mj-lt"/>
              <a:buAutoNum type="arabicPeriod"/>
            </a:pPr>
            <a:endParaRPr lang="en-GB" i="1" dirty="0"/>
          </a:p>
          <a:p>
            <a:pPr marL="1097203" lvl="1" indent="-457200">
              <a:buFont typeface="+mj-lt"/>
              <a:buAutoNum type="arabicPeriod"/>
            </a:pPr>
            <a:r>
              <a:rPr lang="en-GB" i="1" dirty="0"/>
              <a:t>Controller</a:t>
            </a:r>
          </a:p>
          <a:p>
            <a:pPr marL="1097203" lvl="1" indent="-457200">
              <a:buFont typeface="+mj-lt"/>
              <a:buAutoNum type="arabicPeriod"/>
            </a:pPr>
            <a:endParaRPr lang="en-GB" i="1" dirty="0"/>
          </a:p>
          <a:p>
            <a:pPr marL="1097203" lvl="1" indent="-457200">
              <a:buFont typeface="+mj-lt"/>
              <a:buAutoNum type="arabicPeriod"/>
            </a:pPr>
            <a:r>
              <a:rPr lang="en-GB" i="1" dirty="0"/>
              <a:t>Monitoring</a:t>
            </a:r>
          </a:p>
        </p:txBody>
      </p:sp>
      <p:sp>
        <p:nvSpPr>
          <p:cNvPr id="284" name="CustomShape 3"/>
          <p:cNvSpPr/>
          <p:nvPr/>
        </p:nvSpPr>
        <p:spPr>
          <a:xfrm>
            <a:off x="9174312" y="8899128"/>
            <a:ext cx="2986200" cy="510048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 algn="r">
              <a:lnSpc>
                <a:spcPct val="100000"/>
              </a:lnSpc>
            </a:pPr>
            <a:fld id="{7D632AA0-9247-493B-92E2-7603E6943B76}" type="slidenum">
              <a:rPr lang="en-US" sz="1700">
                <a:solidFill>
                  <a:srgbClr val="8B8B8B"/>
                </a:solidFill>
                <a:latin typeface="Calibri"/>
              </a:rPr>
              <a:t>32</a:t>
            </a:fld>
            <a:endParaRPr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619500" y="2691031"/>
            <a:ext cx="3543300" cy="97160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314700" y="4470523"/>
            <a:ext cx="3848100" cy="262619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919104" y="5544303"/>
            <a:ext cx="3243696" cy="39862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64892" y="7781790"/>
            <a:ext cx="3397908" cy="59114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564890" y="3495478"/>
            <a:ext cx="3597910" cy="124022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941" y="2122450"/>
            <a:ext cx="5037858" cy="6637972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3919104" y="6187466"/>
            <a:ext cx="3243696" cy="39862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919104" y="7014185"/>
            <a:ext cx="3243696" cy="39862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2255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640080" y="384552"/>
            <a:ext cx="9993816" cy="1599192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>
              <a:lnSpc>
                <a:spcPct val="100000"/>
              </a:lnSpc>
            </a:pPr>
            <a:r>
              <a:rPr lang="en-GB" sz="4500">
                <a:solidFill>
                  <a:srgbClr val="FFFFFF"/>
                </a:solidFill>
                <a:latin typeface="Calibri"/>
              </a:rPr>
              <a:t>ECMC: </a:t>
            </a:r>
            <a:r>
              <a:rPr lang="en-GB" sz="4500" dirty="0">
                <a:solidFill>
                  <a:srgbClr val="FFFFFF"/>
                </a:solidFill>
                <a:latin typeface="Calibri"/>
              </a:rPr>
              <a:t>PID Controller Configuration</a:t>
            </a:r>
            <a:endParaRPr lang="en-GB" dirty="0"/>
          </a:p>
        </p:txBody>
      </p:sp>
      <p:sp>
        <p:nvSpPr>
          <p:cNvPr id="283" name="CustomShape 2"/>
          <p:cNvSpPr/>
          <p:nvPr/>
        </p:nvSpPr>
        <p:spPr>
          <a:xfrm>
            <a:off x="640080" y="2240280"/>
            <a:ext cx="11520432" cy="6335280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/>
          <a:lstStyle/>
          <a:p>
            <a:pPr>
              <a:lnSpc>
                <a:spcPct val="100000"/>
              </a:lnSpc>
            </a:pPr>
            <a:r>
              <a:rPr lang="en-GB" sz="1800" b="1" dirty="0"/>
              <a:t>Configure control parameters (position loop) for axis </a:t>
            </a:r>
            <a:r>
              <a:rPr lang="en-GB" sz="1800" b="1" dirty="0">
                <a:solidFill>
                  <a:srgbClr val="0000FF"/>
                </a:solidFill>
              </a:rPr>
              <a:t>n</a:t>
            </a:r>
            <a:r>
              <a:rPr lang="en-GB" sz="1800" b="1" dirty="0"/>
              <a:t>: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"</a:t>
            </a:r>
            <a:r>
              <a:rPr lang="en-GB" sz="1800" i="1" dirty="0" err="1"/>
              <a:t>Cfg.SetAxisCntrlKp</a:t>
            </a:r>
            <a:r>
              <a:rPr lang="en-GB" sz="1800" i="1" dirty="0"/>
              <a:t>(</a:t>
            </a:r>
            <a:r>
              <a:rPr lang="en-GB" sz="1800" b="1" i="1" dirty="0" err="1">
                <a:solidFill>
                  <a:srgbClr val="0000FF"/>
                </a:solidFill>
              </a:rPr>
              <a:t>n</a:t>
            </a:r>
            <a:r>
              <a:rPr lang="en-GB" sz="1800" i="1" dirty="0" err="1"/>
              <a:t>,</a:t>
            </a:r>
            <a:r>
              <a:rPr lang="en-GB" sz="1800" i="1" dirty="0" err="1">
                <a:solidFill>
                  <a:srgbClr val="008000"/>
                </a:solidFill>
              </a:rPr>
              <a:t>kp</a:t>
            </a:r>
            <a:r>
              <a:rPr lang="en-GB" sz="1800" i="1" dirty="0"/>
              <a:t>)”						// Gain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"</a:t>
            </a:r>
            <a:r>
              <a:rPr lang="en-GB" sz="1800" i="1" dirty="0" err="1"/>
              <a:t>Cfg.SetAxisCntrlKi</a:t>
            </a:r>
            <a:r>
              <a:rPr lang="en-GB" sz="1800" i="1" dirty="0"/>
              <a:t>(</a:t>
            </a:r>
            <a:r>
              <a:rPr lang="en-GB" sz="1800" b="1" i="1" dirty="0" err="1">
                <a:solidFill>
                  <a:srgbClr val="0000FF"/>
                </a:solidFill>
              </a:rPr>
              <a:t>n</a:t>
            </a:r>
            <a:r>
              <a:rPr lang="en-GB" sz="1800" i="1" dirty="0" err="1"/>
              <a:t>,</a:t>
            </a:r>
            <a:r>
              <a:rPr lang="en-GB" sz="1800" i="1" dirty="0" err="1">
                <a:solidFill>
                  <a:srgbClr val="008000"/>
                </a:solidFill>
              </a:rPr>
              <a:t>ki</a:t>
            </a:r>
            <a:r>
              <a:rPr lang="en-GB" sz="1800" i="1" dirty="0"/>
              <a:t>)”							// Integration gain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"</a:t>
            </a:r>
            <a:r>
              <a:rPr lang="en-GB" sz="1800" i="1" dirty="0" err="1"/>
              <a:t>Cfg.SetAxisCntrlKd</a:t>
            </a:r>
            <a:r>
              <a:rPr lang="en-GB" sz="1800" i="1" dirty="0"/>
              <a:t>(</a:t>
            </a:r>
            <a:r>
              <a:rPr lang="en-GB" sz="1800" b="1" i="1" dirty="0" err="1">
                <a:solidFill>
                  <a:srgbClr val="0000FF"/>
                </a:solidFill>
              </a:rPr>
              <a:t>n</a:t>
            </a:r>
            <a:r>
              <a:rPr lang="en-GB" sz="1800" i="1" dirty="0" err="1"/>
              <a:t>,</a:t>
            </a:r>
            <a:r>
              <a:rPr lang="en-GB" sz="1800" i="1" dirty="0" err="1">
                <a:solidFill>
                  <a:srgbClr val="008000"/>
                </a:solidFill>
              </a:rPr>
              <a:t>kd</a:t>
            </a:r>
            <a:r>
              <a:rPr lang="en-GB" sz="1800" i="1" dirty="0"/>
              <a:t>)”						// Differentiator gain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"</a:t>
            </a:r>
            <a:r>
              <a:rPr lang="en-GB" sz="1800" i="1" dirty="0" err="1"/>
              <a:t>Cfg.SetAxisCntrlKff</a:t>
            </a:r>
            <a:r>
              <a:rPr lang="en-GB" sz="1800" i="1" dirty="0"/>
              <a:t>(</a:t>
            </a:r>
            <a:r>
              <a:rPr lang="en-GB" sz="1800" b="1" i="1" dirty="0" err="1">
                <a:solidFill>
                  <a:srgbClr val="0000FF"/>
                </a:solidFill>
              </a:rPr>
              <a:t>n</a:t>
            </a:r>
            <a:r>
              <a:rPr lang="en-GB" sz="1800" i="1" dirty="0" err="1"/>
              <a:t>,</a:t>
            </a:r>
            <a:r>
              <a:rPr lang="en-GB" sz="1800" i="1" dirty="0" err="1">
                <a:solidFill>
                  <a:srgbClr val="008000"/>
                </a:solidFill>
              </a:rPr>
              <a:t>kff</a:t>
            </a:r>
            <a:r>
              <a:rPr lang="en-GB" sz="1800" i="1" dirty="0"/>
              <a:t>)”						// Velocity feed forward gain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"</a:t>
            </a:r>
            <a:r>
              <a:rPr lang="en-GB" sz="1800" i="1" dirty="0" err="1"/>
              <a:t>Cfg.SetAxisCntrlOutHL</a:t>
            </a:r>
            <a:r>
              <a:rPr lang="en-GB" sz="1800" i="1" dirty="0"/>
              <a:t>(</a:t>
            </a:r>
            <a:r>
              <a:rPr lang="en-GB" sz="1800" b="1" i="1" dirty="0" err="1">
                <a:solidFill>
                  <a:srgbClr val="0000FF"/>
                </a:solidFill>
              </a:rPr>
              <a:t>n</a:t>
            </a:r>
            <a:r>
              <a:rPr lang="en-GB" sz="1800" i="1" dirty="0" err="1"/>
              <a:t>,</a:t>
            </a:r>
            <a:r>
              <a:rPr lang="en-GB" sz="1800" i="1" dirty="0" err="1">
                <a:solidFill>
                  <a:srgbClr val="008000"/>
                </a:solidFill>
              </a:rPr>
              <a:t>outhl</a:t>
            </a:r>
            <a:r>
              <a:rPr lang="en-GB" sz="1800" i="1" dirty="0"/>
              <a:t>)”					// Maximum controller output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"</a:t>
            </a:r>
            <a:r>
              <a:rPr lang="en-GB" sz="1800" i="1" dirty="0" err="1"/>
              <a:t>Cfg.SetAxisCntrlOutLL</a:t>
            </a:r>
            <a:r>
              <a:rPr lang="en-GB" sz="1800" i="1" dirty="0"/>
              <a:t>(</a:t>
            </a:r>
            <a:r>
              <a:rPr lang="en-GB" sz="1800" b="1" i="1" dirty="0" err="1">
                <a:solidFill>
                  <a:srgbClr val="0000FF"/>
                </a:solidFill>
              </a:rPr>
              <a:t>n</a:t>
            </a:r>
            <a:r>
              <a:rPr lang="en-GB" sz="1800" i="1" dirty="0" err="1"/>
              <a:t>,</a:t>
            </a:r>
            <a:r>
              <a:rPr lang="en-GB" sz="1800" i="1" dirty="0" err="1">
                <a:solidFill>
                  <a:srgbClr val="008000"/>
                </a:solidFill>
              </a:rPr>
              <a:t>outll</a:t>
            </a:r>
            <a:r>
              <a:rPr lang="en-GB" sz="1800" i="1" dirty="0"/>
              <a:t>)”					// Minimum controller output</a:t>
            </a:r>
          </a:p>
          <a:p>
            <a:pPr>
              <a:lnSpc>
                <a:spcPct val="100000"/>
              </a:lnSpc>
            </a:pPr>
            <a:endParaRPr lang="en-GB" sz="1800" i="1" dirty="0"/>
          </a:p>
          <a:p>
            <a:pPr>
              <a:lnSpc>
                <a:spcPct val="100000"/>
              </a:lnSpc>
            </a:pPr>
            <a:endParaRPr lang="en-GB" sz="1800" i="1" dirty="0"/>
          </a:p>
          <a:p>
            <a:pPr>
              <a:lnSpc>
                <a:spcPct val="100000"/>
              </a:lnSpc>
            </a:pPr>
            <a:r>
              <a:rPr lang="en-GB" sz="1800" b="1" i="1" dirty="0"/>
              <a:t>Example: Set controller gain to 5.0 for axis 2 (on </a:t>
            </a:r>
            <a:r>
              <a:rPr lang="en-GB" sz="1800" b="1" i="1" dirty="0" err="1"/>
              <a:t>asynport</a:t>
            </a:r>
            <a:r>
              <a:rPr lang="en-GB" sz="1800" b="1" i="1" dirty="0"/>
              <a:t> MCU1):</a:t>
            </a:r>
          </a:p>
          <a:p>
            <a:r>
              <a:rPr lang="en-GB" sz="1800" i="1" dirty="0" err="1"/>
              <a:t>EthercatMCConfigController</a:t>
            </a:r>
            <a:r>
              <a:rPr lang="en-GB" sz="1800" i="1" dirty="0"/>
              <a:t>  ”MCU1” “</a:t>
            </a:r>
            <a:r>
              <a:rPr lang="en-GB" sz="1800" i="1" dirty="0" err="1"/>
              <a:t>Cfg.SetAxisCntrlKp</a:t>
            </a:r>
            <a:r>
              <a:rPr lang="en-GB" sz="1800" i="1" dirty="0"/>
              <a:t>(1,5.0)”</a:t>
            </a:r>
          </a:p>
          <a:p>
            <a:pPr>
              <a:lnSpc>
                <a:spcPct val="100000"/>
              </a:lnSpc>
            </a:pPr>
            <a:endParaRPr lang="en-GB" sz="1800" dirty="0"/>
          </a:p>
        </p:txBody>
      </p:sp>
      <p:sp>
        <p:nvSpPr>
          <p:cNvPr id="284" name="CustomShape 3"/>
          <p:cNvSpPr/>
          <p:nvPr/>
        </p:nvSpPr>
        <p:spPr>
          <a:xfrm>
            <a:off x="9174312" y="8899128"/>
            <a:ext cx="2986200" cy="510048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 algn="r">
              <a:lnSpc>
                <a:spcPct val="100000"/>
              </a:lnSpc>
            </a:pPr>
            <a:fld id="{7D632AA0-9247-493B-92E2-7603E6943B76}" type="slidenum">
              <a:rPr lang="en-US" sz="1700">
                <a:solidFill>
                  <a:srgbClr val="8B8B8B"/>
                </a:solidFill>
                <a:latin typeface="Calibri"/>
              </a:rPr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88970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640080" y="384552"/>
            <a:ext cx="9993816" cy="1599192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>
              <a:lnSpc>
                <a:spcPct val="100000"/>
              </a:lnSpc>
            </a:pPr>
            <a:r>
              <a:rPr lang="en-GB" sz="4500">
                <a:solidFill>
                  <a:srgbClr val="FFFFFF"/>
                </a:solidFill>
                <a:latin typeface="Calibri"/>
              </a:rPr>
              <a:t>ECMC: </a:t>
            </a:r>
            <a:r>
              <a:rPr lang="en-GB" sz="4500" dirty="0">
                <a:solidFill>
                  <a:srgbClr val="FFFFFF"/>
                </a:solidFill>
                <a:latin typeface="Calibri"/>
              </a:rPr>
              <a:t>Encoder Configuration</a:t>
            </a:r>
            <a:endParaRPr lang="en-GB" dirty="0"/>
          </a:p>
        </p:txBody>
      </p:sp>
      <p:sp>
        <p:nvSpPr>
          <p:cNvPr id="283" name="CustomShape 2"/>
          <p:cNvSpPr/>
          <p:nvPr/>
        </p:nvSpPr>
        <p:spPr>
          <a:xfrm>
            <a:off x="640080" y="2240280"/>
            <a:ext cx="11996420" cy="6335280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/>
          <a:lstStyle/>
          <a:p>
            <a:pPr>
              <a:lnSpc>
                <a:spcPct val="100000"/>
              </a:lnSpc>
            </a:pPr>
            <a:r>
              <a:rPr lang="en-GB" sz="1800" b="1" dirty="0"/>
              <a:t>Configure encoder parameters for axis </a:t>
            </a:r>
            <a:r>
              <a:rPr lang="en-GB" sz="1800" b="1" dirty="0">
                <a:solidFill>
                  <a:srgbClr val="0000FF"/>
                </a:solidFill>
              </a:rPr>
              <a:t>n</a:t>
            </a:r>
            <a:r>
              <a:rPr lang="en-GB" sz="1800" b="1" dirty="0"/>
              <a:t>: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"</a:t>
            </a:r>
            <a:r>
              <a:rPr lang="en-GB" sz="1800" i="1" dirty="0" err="1"/>
              <a:t>Cfg.SetAxisEncScaleDenom</a:t>
            </a:r>
            <a:r>
              <a:rPr lang="en-GB" sz="1800" i="1" dirty="0"/>
              <a:t>(</a:t>
            </a:r>
            <a:r>
              <a:rPr lang="en-GB" sz="1800" b="1" dirty="0" err="1">
                <a:solidFill>
                  <a:srgbClr val="0000FF"/>
                </a:solidFill>
              </a:rPr>
              <a:t>n</a:t>
            </a:r>
            <a:r>
              <a:rPr lang="en-GB" sz="1800" i="1" dirty="0" err="1"/>
              <a:t>,</a:t>
            </a:r>
            <a:r>
              <a:rPr lang="en-GB" sz="1800" i="1" dirty="0" err="1">
                <a:solidFill>
                  <a:srgbClr val="008000"/>
                </a:solidFill>
              </a:rPr>
              <a:t>scaleDenom</a:t>
            </a:r>
            <a:r>
              <a:rPr lang="en-GB" sz="1800" i="1" dirty="0"/>
              <a:t>)”				// Set encoder scale denominator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"</a:t>
            </a:r>
            <a:r>
              <a:rPr lang="en-GB" sz="1800" i="1" dirty="0" err="1"/>
              <a:t>Cfg.SetAxisEncScaleNum</a:t>
            </a:r>
            <a:r>
              <a:rPr lang="en-GB" sz="1800" i="1" dirty="0"/>
              <a:t>(</a:t>
            </a:r>
            <a:r>
              <a:rPr lang="en-GB" sz="1800" b="1" dirty="0" err="1">
                <a:solidFill>
                  <a:srgbClr val="0000FF"/>
                </a:solidFill>
              </a:rPr>
              <a:t>n</a:t>
            </a:r>
            <a:r>
              <a:rPr lang="en-GB" sz="1800" i="1" dirty="0" err="1"/>
              <a:t>,</a:t>
            </a:r>
            <a:r>
              <a:rPr lang="en-GB" sz="1800" i="1" dirty="0" err="1">
                <a:solidFill>
                  <a:srgbClr val="008000"/>
                </a:solidFill>
              </a:rPr>
              <a:t>scaleNum</a:t>
            </a:r>
            <a:r>
              <a:rPr lang="en-GB" sz="1800" i="1" dirty="0"/>
              <a:t>)”					// Set encoder scale numerator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"</a:t>
            </a:r>
            <a:r>
              <a:rPr lang="en-GB" sz="1800" i="1" dirty="0" err="1"/>
              <a:t>Cfg.SetAxisEncType</a:t>
            </a:r>
            <a:r>
              <a:rPr lang="en-GB" sz="1800" i="1" dirty="0"/>
              <a:t>(</a:t>
            </a:r>
            <a:r>
              <a:rPr lang="en-GB" sz="1800" b="1" dirty="0" err="1">
                <a:solidFill>
                  <a:srgbClr val="0000FF"/>
                </a:solidFill>
              </a:rPr>
              <a:t>n</a:t>
            </a:r>
            <a:r>
              <a:rPr lang="en-GB" sz="1800" i="1" dirty="0" err="1"/>
              <a:t>,</a:t>
            </a:r>
            <a:r>
              <a:rPr lang="en-GB" sz="1800" i="1" dirty="0" err="1">
                <a:solidFill>
                  <a:srgbClr val="008000"/>
                </a:solidFill>
              </a:rPr>
              <a:t>type</a:t>
            </a:r>
            <a:r>
              <a:rPr lang="en-GB" sz="1800" i="1" dirty="0"/>
              <a:t>)”							// type=0:  incremental encoder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											// type=1: absolute encoder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"</a:t>
            </a:r>
            <a:r>
              <a:rPr lang="en-GB" sz="1800" i="1" dirty="0" err="1"/>
              <a:t>Cfg.SetAxisEncBits</a:t>
            </a:r>
            <a:r>
              <a:rPr lang="en-GB" sz="1800" i="1" dirty="0"/>
              <a:t>(</a:t>
            </a:r>
            <a:r>
              <a:rPr lang="en-GB" sz="1800" b="1" dirty="0" err="1">
                <a:solidFill>
                  <a:srgbClr val="0000FF"/>
                </a:solidFill>
              </a:rPr>
              <a:t>n</a:t>
            </a:r>
            <a:r>
              <a:rPr lang="en-GB" sz="1800" i="1" dirty="0" err="1"/>
              <a:t>,</a:t>
            </a:r>
            <a:r>
              <a:rPr lang="en-GB" sz="1800" i="1" dirty="0" err="1">
                <a:solidFill>
                  <a:srgbClr val="008000"/>
                </a:solidFill>
              </a:rPr>
              <a:t>bitCount</a:t>
            </a:r>
            <a:r>
              <a:rPr lang="en-GB" sz="1800" i="1" dirty="0"/>
              <a:t>)”						// set bit count</a:t>
            </a:r>
          </a:p>
          <a:p>
            <a:pPr>
              <a:lnSpc>
                <a:spcPct val="100000"/>
              </a:lnSpc>
            </a:pPr>
            <a:endParaRPr lang="en-GB" sz="1800" i="1" dirty="0"/>
          </a:p>
          <a:p>
            <a:r>
              <a:rPr lang="en-GB" sz="1800" i="1" dirty="0"/>
              <a:t>"</a:t>
            </a:r>
            <a:r>
              <a:rPr lang="en-GB" sz="1800" i="1" dirty="0" err="1"/>
              <a:t>Cfg.LinkEcEntryToAxisEncoder</a:t>
            </a:r>
            <a:r>
              <a:rPr lang="en-GB" sz="1800" i="1" dirty="0"/>
              <a:t>(</a:t>
            </a:r>
            <a:r>
              <a:rPr lang="en-GB" sz="1800" i="1" dirty="0" err="1">
                <a:solidFill>
                  <a:srgbClr val="008000"/>
                </a:solidFill>
              </a:rPr>
              <a:t>slavePosition</a:t>
            </a:r>
            <a:r>
              <a:rPr lang="en-GB" sz="1800" i="1" dirty="0"/>
              <a:t>,				// Slave position on EtherCAT bus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					  </a:t>
            </a:r>
            <a:r>
              <a:rPr lang="en-GB" sz="1800" i="1" dirty="0">
                <a:solidFill>
                  <a:srgbClr val="008000"/>
                </a:solidFill>
              </a:rPr>
              <a:t>alias</a:t>
            </a:r>
            <a:r>
              <a:rPr lang="en-GB" sz="1800" i="1" dirty="0"/>
              <a:t>,</a:t>
            </a:r>
            <a:r>
              <a:rPr lang="en-GB" sz="1800" b="1" dirty="0">
                <a:solidFill>
                  <a:srgbClr val="0000FF"/>
                </a:solidFill>
              </a:rPr>
              <a:t> 					 </a:t>
            </a:r>
            <a:r>
              <a:rPr lang="en-GB" sz="1800" i="1" dirty="0"/>
              <a:t>// alias defined </a:t>
            </a:r>
            <a:r>
              <a:rPr lang="en-GB" sz="1800" i="1" dirty="0" err="1"/>
              <a:t>Cfg.EcAddEntryComplete</a:t>
            </a:r>
            <a:r>
              <a:rPr lang="en-GB" sz="1800" i="1" dirty="0"/>
              <a:t>(..)</a:t>
            </a:r>
          </a:p>
          <a:p>
            <a:pPr>
              <a:lnSpc>
                <a:spcPct val="100000"/>
              </a:lnSpc>
            </a:pPr>
            <a:r>
              <a:rPr lang="en-GB" sz="1800" b="1" i="1" dirty="0">
                <a:solidFill>
                  <a:srgbClr val="0000FF"/>
                </a:solidFill>
              </a:rPr>
              <a:t>					  n</a:t>
            </a:r>
            <a:r>
              <a:rPr lang="en-GB" sz="1800" i="1" dirty="0"/>
              <a:t>,						// axis index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					  </a:t>
            </a:r>
            <a:r>
              <a:rPr lang="en-GB" sz="1800" i="1" dirty="0" err="1">
                <a:solidFill>
                  <a:srgbClr val="008000"/>
                </a:solidFill>
              </a:rPr>
              <a:t>encoderEntryIndex</a:t>
            </a:r>
            <a:r>
              <a:rPr lang="en-GB" sz="1800" i="1" dirty="0"/>
              <a:t>,			// </a:t>
            </a:r>
            <a:r>
              <a:rPr lang="en-GB" sz="1800" i="1" dirty="0" err="1"/>
              <a:t>encoderEntryIndex</a:t>
            </a:r>
            <a:r>
              <a:rPr lang="en-GB" sz="1800" i="1" dirty="0"/>
              <a:t>=0: Actual position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					  </a:t>
            </a:r>
            <a:r>
              <a:rPr lang="en-GB" sz="1800" i="1" dirty="0">
                <a:solidFill>
                  <a:srgbClr val="008000"/>
                </a:solidFill>
              </a:rPr>
              <a:t>bit</a:t>
            </a:r>
            <a:r>
              <a:rPr lang="en-GB" sz="1800" i="1" dirty="0"/>
              <a:t>)”						// bit to use (-1= all bits)</a:t>
            </a:r>
          </a:p>
          <a:p>
            <a:pPr>
              <a:lnSpc>
                <a:spcPct val="100000"/>
              </a:lnSpc>
            </a:pPr>
            <a:endParaRPr lang="en-GB" sz="1800" i="1" dirty="0"/>
          </a:p>
          <a:p>
            <a:pPr>
              <a:lnSpc>
                <a:spcPct val="100000"/>
              </a:lnSpc>
            </a:pPr>
            <a:endParaRPr lang="en-GB" sz="1800" i="1" dirty="0"/>
          </a:p>
          <a:p>
            <a:pPr>
              <a:lnSpc>
                <a:spcPct val="100000"/>
              </a:lnSpc>
            </a:pPr>
            <a:endParaRPr lang="en-GB" sz="1800" b="1" dirty="0"/>
          </a:p>
          <a:p>
            <a:pPr>
              <a:lnSpc>
                <a:spcPct val="100000"/>
              </a:lnSpc>
            </a:pPr>
            <a:r>
              <a:rPr lang="en-GB" sz="1800" b="1" i="1" dirty="0"/>
              <a:t>Example: Link EtherCAT entry with alias “POSITION” on slave 2 as encoder </a:t>
            </a:r>
            <a:r>
              <a:rPr lang="en-GB" sz="1800" b="1" i="1" dirty="0" err="1"/>
              <a:t>actiual</a:t>
            </a:r>
            <a:r>
              <a:rPr lang="en-GB" sz="1800" b="1" i="1" dirty="0"/>
              <a:t> value on axis 5:</a:t>
            </a:r>
          </a:p>
          <a:p>
            <a:r>
              <a:rPr lang="en-GB" sz="1800" i="1" dirty="0" err="1"/>
              <a:t>EthercatMCConfigController</a:t>
            </a:r>
            <a:r>
              <a:rPr lang="en-GB" sz="1800" i="1" dirty="0"/>
              <a:t>  ”MCU1” “</a:t>
            </a:r>
            <a:r>
              <a:rPr lang="en-GB" sz="1800" i="1" dirty="0" err="1"/>
              <a:t>Cfg.LinkEcEntryToAxisEncoder</a:t>
            </a:r>
            <a:r>
              <a:rPr lang="en-GB" sz="1800" i="1" dirty="0"/>
              <a:t>(2,POSITION,5,0,-1)” 					</a:t>
            </a:r>
          </a:p>
          <a:p>
            <a:pPr>
              <a:lnSpc>
                <a:spcPct val="100000"/>
              </a:lnSpc>
            </a:pPr>
            <a:endParaRPr lang="en-GB" sz="1800" b="1" dirty="0"/>
          </a:p>
          <a:p>
            <a:pPr>
              <a:lnSpc>
                <a:spcPct val="100000"/>
              </a:lnSpc>
            </a:pPr>
            <a:endParaRPr lang="en-GB" sz="1800" i="1" dirty="0"/>
          </a:p>
          <a:p>
            <a:pPr>
              <a:lnSpc>
                <a:spcPct val="100000"/>
              </a:lnSpc>
            </a:pPr>
            <a:endParaRPr lang="en-GB" sz="1800" i="1" dirty="0"/>
          </a:p>
          <a:p>
            <a:pPr>
              <a:lnSpc>
                <a:spcPct val="100000"/>
              </a:lnSpc>
            </a:pPr>
            <a:endParaRPr lang="en-GB" sz="1800" dirty="0"/>
          </a:p>
        </p:txBody>
      </p:sp>
      <p:sp>
        <p:nvSpPr>
          <p:cNvPr id="284" name="CustomShape 3"/>
          <p:cNvSpPr/>
          <p:nvPr/>
        </p:nvSpPr>
        <p:spPr>
          <a:xfrm>
            <a:off x="9174312" y="8899128"/>
            <a:ext cx="2986200" cy="510048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 algn="r">
              <a:lnSpc>
                <a:spcPct val="100000"/>
              </a:lnSpc>
            </a:pPr>
            <a:fld id="{7D632AA0-9247-493B-92E2-7603E6943B76}" type="slidenum">
              <a:rPr lang="en-US" sz="1700">
                <a:solidFill>
                  <a:srgbClr val="8B8B8B"/>
                </a:solidFill>
                <a:latin typeface="Calibri"/>
              </a:rPr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67624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640080" y="384552"/>
            <a:ext cx="9993816" cy="1599192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>
              <a:lnSpc>
                <a:spcPct val="100000"/>
              </a:lnSpc>
            </a:pPr>
            <a:r>
              <a:rPr lang="en-GB" sz="4500">
                <a:solidFill>
                  <a:srgbClr val="FFFFFF"/>
                </a:solidFill>
                <a:latin typeface="Calibri"/>
              </a:rPr>
              <a:t>ECMC: </a:t>
            </a:r>
            <a:r>
              <a:rPr lang="en-GB" sz="4500" dirty="0">
                <a:solidFill>
                  <a:srgbClr val="FFFFFF"/>
                </a:solidFill>
                <a:latin typeface="Calibri"/>
              </a:rPr>
              <a:t>Drive Configuration</a:t>
            </a:r>
            <a:endParaRPr lang="en-GB" dirty="0"/>
          </a:p>
        </p:txBody>
      </p:sp>
      <p:sp>
        <p:nvSpPr>
          <p:cNvPr id="283" name="CustomShape 2"/>
          <p:cNvSpPr/>
          <p:nvPr/>
        </p:nvSpPr>
        <p:spPr>
          <a:xfrm>
            <a:off x="640080" y="2240280"/>
            <a:ext cx="11907520" cy="6335280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/>
          <a:lstStyle/>
          <a:p>
            <a:pPr>
              <a:lnSpc>
                <a:spcPct val="100000"/>
              </a:lnSpc>
            </a:pPr>
            <a:r>
              <a:rPr lang="en-GB" sz="1800" b="1" dirty="0"/>
              <a:t>Configure drive parameters for axis </a:t>
            </a:r>
            <a:r>
              <a:rPr lang="en-GB" sz="1800" b="1" dirty="0">
                <a:solidFill>
                  <a:srgbClr val="0000FF"/>
                </a:solidFill>
              </a:rPr>
              <a:t>n</a:t>
            </a:r>
            <a:r>
              <a:rPr lang="en-GB" sz="1800" b="1" dirty="0"/>
              <a:t>: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"</a:t>
            </a:r>
            <a:r>
              <a:rPr lang="en-GB" sz="1800" i="1" dirty="0" err="1"/>
              <a:t>Cfg.SetAxisDrvScaleDenom</a:t>
            </a:r>
            <a:r>
              <a:rPr lang="en-GB" sz="1800" i="1" dirty="0"/>
              <a:t>(</a:t>
            </a:r>
            <a:r>
              <a:rPr lang="en-GB" sz="1800" b="1" i="1" dirty="0">
                <a:solidFill>
                  <a:srgbClr val="0000FF"/>
                </a:solidFill>
              </a:rPr>
              <a:t>n</a:t>
            </a:r>
            <a:r>
              <a:rPr lang="en-GB" sz="1800" i="1" dirty="0"/>
              <a:t>,32768.0)”					// Velocity scale denominator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"</a:t>
            </a:r>
            <a:r>
              <a:rPr lang="en-GB" sz="1800" i="1" dirty="0" err="1"/>
              <a:t>Cfg.SetAxisDrvScaleNum</a:t>
            </a:r>
            <a:r>
              <a:rPr lang="en-GB" sz="1800" i="1" dirty="0"/>
              <a:t>(</a:t>
            </a:r>
            <a:r>
              <a:rPr lang="en-GB" sz="1800" b="1" i="1" dirty="0">
                <a:solidFill>
                  <a:srgbClr val="0000FF"/>
                </a:solidFill>
              </a:rPr>
              <a:t>n</a:t>
            </a:r>
            <a:r>
              <a:rPr lang="en-GB" sz="1800" i="1" dirty="0"/>
              <a:t>,600.0)”						// Velocity scale numerator</a:t>
            </a:r>
            <a:endParaRPr lang="en-GB" sz="1800" b="1" dirty="0"/>
          </a:p>
          <a:p>
            <a:pPr>
              <a:lnSpc>
                <a:spcPct val="100000"/>
              </a:lnSpc>
            </a:pPr>
            <a:endParaRPr lang="en-GB" sz="1800" b="1" dirty="0"/>
          </a:p>
          <a:p>
            <a:r>
              <a:rPr lang="en-GB" sz="1800" i="1" dirty="0"/>
              <a:t>"</a:t>
            </a:r>
            <a:r>
              <a:rPr lang="en-GB" sz="1800" i="1" dirty="0" err="1"/>
              <a:t>Cfg.LinkEcEntryToAxisDrive</a:t>
            </a:r>
            <a:r>
              <a:rPr lang="en-GB" sz="1800" i="1" dirty="0"/>
              <a:t> (</a:t>
            </a:r>
            <a:r>
              <a:rPr lang="en-GB" sz="1800" i="1" dirty="0" err="1">
                <a:solidFill>
                  <a:srgbClr val="008000"/>
                </a:solidFill>
              </a:rPr>
              <a:t>slavePosition</a:t>
            </a:r>
            <a:r>
              <a:rPr lang="en-GB" sz="1800" i="1" dirty="0"/>
              <a:t>,				// Slave position on EtherCAT bus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					  </a:t>
            </a:r>
            <a:r>
              <a:rPr lang="en-GB" sz="1800" i="1" dirty="0">
                <a:solidFill>
                  <a:srgbClr val="008000"/>
                </a:solidFill>
              </a:rPr>
              <a:t>alias</a:t>
            </a:r>
            <a:r>
              <a:rPr lang="en-GB" sz="1800" i="1" dirty="0"/>
              <a:t>,</a:t>
            </a:r>
            <a:r>
              <a:rPr lang="en-GB" sz="1800" b="1" dirty="0">
                <a:solidFill>
                  <a:srgbClr val="0000FF"/>
                </a:solidFill>
              </a:rPr>
              <a:t> 					 </a:t>
            </a:r>
            <a:r>
              <a:rPr lang="en-GB" sz="1800" i="1" dirty="0"/>
              <a:t>// alias defined </a:t>
            </a:r>
            <a:r>
              <a:rPr lang="en-GB" sz="1800" i="1" dirty="0" err="1"/>
              <a:t>Cfg.EcAddEntryComplete</a:t>
            </a:r>
            <a:r>
              <a:rPr lang="en-GB" sz="1800" i="1" dirty="0"/>
              <a:t>(..)</a:t>
            </a:r>
          </a:p>
          <a:p>
            <a:pPr>
              <a:lnSpc>
                <a:spcPct val="100000"/>
              </a:lnSpc>
            </a:pPr>
            <a:r>
              <a:rPr lang="en-GB" sz="1800" b="1" i="1" dirty="0">
                <a:solidFill>
                  <a:srgbClr val="0000FF"/>
                </a:solidFill>
              </a:rPr>
              <a:t>					  n</a:t>
            </a:r>
            <a:r>
              <a:rPr lang="en-GB" sz="1800" i="1" dirty="0"/>
              <a:t>,						// axis index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					  </a:t>
            </a:r>
            <a:r>
              <a:rPr lang="en-GB" sz="1800" i="1" dirty="0" err="1">
                <a:solidFill>
                  <a:srgbClr val="008000"/>
                </a:solidFill>
              </a:rPr>
              <a:t>driveEntryIndex</a:t>
            </a:r>
            <a:r>
              <a:rPr lang="en-GB" sz="1800" i="1" dirty="0"/>
              <a:t>,				// See below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					  </a:t>
            </a:r>
            <a:r>
              <a:rPr lang="en-GB" sz="1800" i="1" dirty="0">
                <a:solidFill>
                  <a:srgbClr val="008000"/>
                </a:solidFill>
              </a:rPr>
              <a:t>bit</a:t>
            </a:r>
            <a:r>
              <a:rPr lang="en-GB" sz="1800" i="1" dirty="0"/>
              <a:t>)”						// bit to use (-1= all bits)</a:t>
            </a:r>
          </a:p>
          <a:p>
            <a:pPr>
              <a:lnSpc>
                <a:spcPct val="100000"/>
              </a:lnSpc>
            </a:pPr>
            <a:endParaRPr lang="en-GB" sz="1800" b="1" dirty="0"/>
          </a:p>
          <a:p>
            <a:r>
              <a:rPr lang="en-GB" sz="1800" i="1" dirty="0" err="1">
                <a:solidFill>
                  <a:srgbClr val="008000"/>
                </a:solidFill>
              </a:rPr>
              <a:t>driveEntryIndex</a:t>
            </a:r>
            <a:r>
              <a:rPr lang="en-GB" sz="1800" i="1" dirty="0"/>
              <a:t>=0: Enable </a:t>
            </a:r>
            <a:r>
              <a:rPr lang="en-GB" sz="1800" i="1" dirty="0" err="1"/>
              <a:t>Cmd</a:t>
            </a:r>
            <a:r>
              <a:rPr lang="en-GB" sz="1800" i="1" dirty="0"/>
              <a:t>/Control Word (output)</a:t>
            </a:r>
          </a:p>
          <a:p>
            <a:r>
              <a:rPr lang="en-GB" sz="1800" i="1" dirty="0" err="1">
                <a:solidFill>
                  <a:srgbClr val="008000"/>
                </a:solidFill>
              </a:rPr>
              <a:t>driveEntryIndex</a:t>
            </a:r>
            <a:r>
              <a:rPr lang="en-GB" sz="1800" i="1" dirty="0"/>
              <a:t>=1: Velocity </a:t>
            </a:r>
            <a:r>
              <a:rPr lang="en-GB" sz="1800" i="1" dirty="0" err="1"/>
              <a:t>setpoint</a:t>
            </a:r>
            <a:r>
              <a:rPr lang="en-GB" sz="1800" i="1" dirty="0"/>
              <a:t> (output)</a:t>
            </a:r>
          </a:p>
          <a:p>
            <a:r>
              <a:rPr lang="en-GB" sz="1800" i="1" dirty="0" err="1">
                <a:solidFill>
                  <a:srgbClr val="008000"/>
                </a:solidFill>
              </a:rPr>
              <a:t>driveEntryIndex</a:t>
            </a:r>
            <a:r>
              <a:rPr lang="en-GB" sz="1800" i="1" dirty="0"/>
              <a:t>=2: Enabled/Status Word</a:t>
            </a:r>
          </a:p>
          <a:p>
            <a:endParaRPr lang="en-GB" sz="1800" i="1" dirty="0"/>
          </a:p>
          <a:p>
            <a:endParaRPr lang="en-GB" sz="1800" i="1" dirty="0"/>
          </a:p>
          <a:p>
            <a:r>
              <a:rPr lang="en-GB" sz="1800" b="1" i="1" dirty="0"/>
              <a:t>Example: Link EtherCAT entries to drive object of axis 2 for a simple stepper drive on slave position 6:</a:t>
            </a:r>
            <a:endParaRPr lang="en-GB" sz="1800" b="1" dirty="0"/>
          </a:p>
          <a:p>
            <a:pPr>
              <a:lnSpc>
                <a:spcPct val="100000"/>
              </a:lnSpc>
            </a:pPr>
            <a:r>
              <a:rPr lang="en-GB" sz="1800" i="1" dirty="0" err="1"/>
              <a:t>EthercatMCConfigController</a:t>
            </a:r>
            <a:r>
              <a:rPr lang="en-GB" sz="1800" i="1" dirty="0"/>
              <a:t>  ”MCU1” “</a:t>
            </a:r>
            <a:r>
              <a:rPr lang="en-GB" sz="1800" i="1" dirty="0" err="1"/>
              <a:t>Cfg.LinkEcEntryToAxisDrive</a:t>
            </a:r>
            <a:r>
              <a:rPr lang="en-GB" sz="1800" i="1" dirty="0"/>
              <a:t>(6,STM_CONTROL,</a:t>
            </a:r>
            <a:r>
              <a:rPr lang="en-GB" sz="1800" b="1" dirty="0">
                <a:solidFill>
                  <a:srgbClr val="0000FF"/>
                </a:solidFill>
              </a:rPr>
              <a:t> 2</a:t>
            </a:r>
            <a:r>
              <a:rPr lang="en-GB" sz="1800" i="1" dirty="0"/>
              <a:t>,0,0)”</a:t>
            </a:r>
          </a:p>
          <a:p>
            <a:pPr>
              <a:lnSpc>
                <a:spcPct val="100000"/>
              </a:lnSpc>
            </a:pPr>
            <a:r>
              <a:rPr lang="en-GB" sz="1800" i="1" dirty="0" err="1"/>
              <a:t>EthercatMCConfigController</a:t>
            </a:r>
            <a:r>
              <a:rPr lang="en-GB" sz="1800" i="1" dirty="0"/>
              <a:t>  ”MCU1” "</a:t>
            </a:r>
            <a:r>
              <a:rPr lang="en-GB" sz="1800" i="1" dirty="0" err="1"/>
              <a:t>Cfg.LinkEcEntryToAxisDrive</a:t>
            </a:r>
            <a:r>
              <a:rPr lang="en-GB" sz="1800" i="1" dirty="0"/>
              <a:t>(6,VELOCITY_SETPOINT,</a:t>
            </a:r>
            <a:r>
              <a:rPr lang="en-GB" sz="1800" b="1" dirty="0">
                <a:solidFill>
                  <a:srgbClr val="0000FF"/>
                </a:solidFill>
              </a:rPr>
              <a:t> 2</a:t>
            </a:r>
            <a:r>
              <a:rPr lang="en-GB" sz="1800" i="1" dirty="0"/>
              <a:t>,1,-1)”</a:t>
            </a:r>
          </a:p>
          <a:p>
            <a:pPr>
              <a:lnSpc>
                <a:spcPct val="100000"/>
              </a:lnSpc>
            </a:pPr>
            <a:r>
              <a:rPr lang="en-GB" sz="1800" i="1" dirty="0" err="1"/>
              <a:t>EthercatMCConfigController</a:t>
            </a:r>
            <a:r>
              <a:rPr lang="en-GB" sz="1800" i="1" dirty="0"/>
              <a:t>  ”MCU1” "</a:t>
            </a:r>
            <a:r>
              <a:rPr lang="en-GB" sz="1800" i="1" dirty="0" err="1"/>
              <a:t>Cfg.LinkEcEntryToAxisDrive</a:t>
            </a:r>
            <a:r>
              <a:rPr lang="en-GB" sz="1800" i="1" dirty="0"/>
              <a:t>(6,STM_STATUS,</a:t>
            </a:r>
            <a:r>
              <a:rPr lang="en-GB" sz="1800" b="1" i="1" dirty="0">
                <a:solidFill>
                  <a:srgbClr val="0000FF"/>
                </a:solidFill>
              </a:rPr>
              <a:t> 2</a:t>
            </a:r>
            <a:r>
              <a:rPr lang="en-GB" sz="1800" i="1" dirty="0"/>
              <a:t>,2,1)”</a:t>
            </a:r>
            <a:endParaRPr lang="en-GB" sz="1800" b="1" dirty="0"/>
          </a:p>
          <a:p>
            <a:pPr>
              <a:lnSpc>
                <a:spcPct val="100000"/>
              </a:lnSpc>
            </a:pPr>
            <a:endParaRPr lang="en-GB" sz="1800" b="1" dirty="0"/>
          </a:p>
          <a:p>
            <a:pPr>
              <a:lnSpc>
                <a:spcPct val="100000"/>
              </a:lnSpc>
            </a:pPr>
            <a:endParaRPr lang="en-GB" sz="1800" i="1" dirty="0"/>
          </a:p>
          <a:p>
            <a:pPr>
              <a:lnSpc>
                <a:spcPct val="100000"/>
              </a:lnSpc>
            </a:pPr>
            <a:endParaRPr lang="en-GB" sz="1800" i="1" dirty="0"/>
          </a:p>
          <a:p>
            <a:pPr>
              <a:lnSpc>
                <a:spcPct val="100000"/>
              </a:lnSpc>
            </a:pPr>
            <a:endParaRPr lang="en-GB" sz="1800" i="1" dirty="0"/>
          </a:p>
          <a:p>
            <a:pPr>
              <a:lnSpc>
                <a:spcPct val="100000"/>
              </a:lnSpc>
            </a:pPr>
            <a:endParaRPr lang="en-GB" sz="1800" dirty="0"/>
          </a:p>
        </p:txBody>
      </p:sp>
      <p:sp>
        <p:nvSpPr>
          <p:cNvPr id="284" name="CustomShape 3"/>
          <p:cNvSpPr/>
          <p:nvPr/>
        </p:nvSpPr>
        <p:spPr>
          <a:xfrm>
            <a:off x="9174312" y="8899128"/>
            <a:ext cx="2986200" cy="510048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 algn="r">
              <a:lnSpc>
                <a:spcPct val="100000"/>
              </a:lnSpc>
            </a:pPr>
            <a:fld id="{7D632AA0-9247-493B-92E2-7603E6943B76}" type="slidenum">
              <a:rPr lang="en-US" sz="1700">
                <a:solidFill>
                  <a:srgbClr val="8B8B8B"/>
                </a:solidFill>
                <a:latin typeface="Calibri"/>
              </a:rPr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37377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640080" y="384552"/>
            <a:ext cx="9993816" cy="1599192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>
              <a:lnSpc>
                <a:spcPct val="100000"/>
              </a:lnSpc>
            </a:pPr>
            <a:r>
              <a:rPr lang="en-GB" sz="4500">
                <a:solidFill>
                  <a:srgbClr val="FFFFFF"/>
                </a:solidFill>
                <a:latin typeface="Calibri"/>
              </a:rPr>
              <a:t>ECMC: </a:t>
            </a:r>
            <a:r>
              <a:rPr lang="en-GB" sz="4500" dirty="0">
                <a:solidFill>
                  <a:srgbClr val="FFFFFF"/>
                </a:solidFill>
                <a:latin typeface="Calibri"/>
              </a:rPr>
              <a:t>Monitor Configuration</a:t>
            </a:r>
            <a:endParaRPr lang="en-GB" dirty="0"/>
          </a:p>
        </p:txBody>
      </p:sp>
      <p:sp>
        <p:nvSpPr>
          <p:cNvPr id="283" name="CustomShape 2"/>
          <p:cNvSpPr/>
          <p:nvPr/>
        </p:nvSpPr>
        <p:spPr>
          <a:xfrm>
            <a:off x="640080" y="2240280"/>
            <a:ext cx="11983720" cy="6335280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/>
          <a:lstStyle/>
          <a:p>
            <a:pPr>
              <a:lnSpc>
                <a:spcPct val="100000"/>
              </a:lnSpc>
            </a:pPr>
            <a:r>
              <a:rPr lang="en-GB" sz="1800" b="1" dirty="0"/>
              <a:t>Configure monitor parameters for axis </a:t>
            </a:r>
            <a:r>
              <a:rPr lang="en-GB" sz="1800" b="1" dirty="0">
                <a:solidFill>
                  <a:srgbClr val="0000FF"/>
                </a:solidFill>
              </a:rPr>
              <a:t>n</a:t>
            </a:r>
            <a:r>
              <a:rPr lang="en-GB" sz="1800" b="1" dirty="0"/>
              <a:t>: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"</a:t>
            </a:r>
            <a:r>
              <a:rPr lang="en-GB" sz="1800" i="1" dirty="0" err="1"/>
              <a:t>Cfg.SetAxisMonAtTargetTol</a:t>
            </a:r>
            <a:r>
              <a:rPr lang="en-GB" sz="1800" i="1" dirty="0"/>
              <a:t>(</a:t>
            </a:r>
            <a:r>
              <a:rPr lang="en-GB" sz="1800" b="1" dirty="0">
                <a:solidFill>
                  <a:srgbClr val="0000FF"/>
                </a:solidFill>
              </a:rPr>
              <a:t>n</a:t>
            </a:r>
            <a:r>
              <a:rPr lang="en-GB" sz="1800" i="1" dirty="0"/>
              <a:t>,0.1)”     	// “At target” tolerance band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"</a:t>
            </a:r>
            <a:r>
              <a:rPr lang="en-GB" sz="1800" i="1" dirty="0" err="1"/>
              <a:t>Cfg.SetAxisMonAtTargetTime</a:t>
            </a:r>
            <a:r>
              <a:rPr lang="en-GB" sz="1800" i="1" dirty="0"/>
              <a:t>(</a:t>
            </a:r>
            <a:r>
              <a:rPr lang="en-GB" sz="1800" b="1" dirty="0">
                <a:solidFill>
                  <a:srgbClr val="0000FF"/>
                </a:solidFill>
              </a:rPr>
              <a:t>n</a:t>
            </a:r>
            <a:r>
              <a:rPr lang="en-GB" sz="1800" i="1" dirty="0"/>
              <a:t>,100)”  	// “At target” time “filter”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"</a:t>
            </a:r>
            <a:r>
              <a:rPr lang="en-GB" sz="1800" i="1" dirty="0" err="1"/>
              <a:t>Cfg.SetAxisMonEnableAtTargetMon</a:t>
            </a:r>
            <a:r>
              <a:rPr lang="en-GB" sz="1800" i="1" dirty="0"/>
              <a:t>(</a:t>
            </a:r>
            <a:r>
              <a:rPr lang="en-GB" sz="1800" b="1" dirty="0">
                <a:solidFill>
                  <a:srgbClr val="0000FF"/>
                </a:solidFill>
              </a:rPr>
              <a:t>n</a:t>
            </a:r>
            <a:r>
              <a:rPr lang="en-GB" sz="1800" i="1" dirty="0"/>
              <a:t>,1)” 	// Enable/Disable at target </a:t>
            </a:r>
            <a:r>
              <a:rPr lang="en-GB" sz="1800" i="1" dirty="0" err="1"/>
              <a:t>mon.</a:t>
            </a:r>
            <a:endParaRPr lang="en-GB" sz="1800" i="1" dirty="0"/>
          </a:p>
          <a:p>
            <a:pPr>
              <a:lnSpc>
                <a:spcPct val="100000"/>
              </a:lnSpc>
            </a:pPr>
            <a:r>
              <a:rPr lang="en-GB" sz="1800" i="1" dirty="0"/>
              <a:t>"</a:t>
            </a:r>
            <a:r>
              <a:rPr lang="en-GB" sz="1800" i="1" dirty="0" err="1"/>
              <a:t>Cfg.SetAxisMonPosLagTol</a:t>
            </a:r>
            <a:r>
              <a:rPr lang="en-GB" sz="1800" i="1" dirty="0"/>
              <a:t>(</a:t>
            </a:r>
            <a:r>
              <a:rPr lang="en-GB" sz="1800" b="1" dirty="0">
                <a:solidFill>
                  <a:srgbClr val="0000FF"/>
                </a:solidFill>
              </a:rPr>
              <a:t>n</a:t>
            </a:r>
            <a:r>
              <a:rPr lang="en-GB" sz="1800" i="1" dirty="0"/>
              <a:t>,0.5)”		// Position lag tolerance band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"</a:t>
            </a:r>
            <a:r>
              <a:rPr lang="en-GB" sz="1800" i="1" dirty="0" err="1"/>
              <a:t>Cfg.SetAxisMonPosLagTime</a:t>
            </a:r>
            <a:r>
              <a:rPr lang="en-GB" sz="1800" i="1" dirty="0"/>
              <a:t>(</a:t>
            </a:r>
            <a:r>
              <a:rPr lang="en-GB" sz="1800" b="1" dirty="0">
                <a:solidFill>
                  <a:srgbClr val="0000FF"/>
                </a:solidFill>
              </a:rPr>
              <a:t>n</a:t>
            </a:r>
            <a:r>
              <a:rPr lang="en-GB" sz="1800" i="1" dirty="0"/>
              <a:t>,10)”		// Position lag time “filter” 	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"</a:t>
            </a:r>
            <a:r>
              <a:rPr lang="en-GB" sz="1800" i="1" dirty="0" err="1"/>
              <a:t>Cfg.SetAxisMonEnableLagMon</a:t>
            </a:r>
            <a:r>
              <a:rPr lang="en-GB" sz="1800" i="1" dirty="0"/>
              <a:t>(</a:t>
            </a:r>
            <a:r>
              <a:rPr lang="en-GB" sz="1800" b="1" dirty="0">
                <a:solidFill>
                  <a:srgbClr val="0000FF"/>
                </a:solidFill>
              </a:rPr>
              <a:t>n</a:t>
            </a:r>
            <a:r>
              <a:rPr lang="en-GB" sz="1800" i="1" dirty="0"/>
              <a:t>,0)”		// Enable/Disable Position lag </a:t>
            </a:r>
            <a:r>
              <a:rPr lang="en-GB" sz="1800" i="1" dirty="0" err="1"/>
              <a:t>mon.</a:t>
            </a:r>
            <a:endParaRPr lang="en-GB" sz="1800" i="1" dirty="0"/>
          </a:p>
          <a:p>
            <a:pPr>
              <a:lnSpc>
                <a:spcPct val="100000"/>
              </a:lnSpc>
            </a:pPr>
            <a:r>
              <a:rPr lang="en-GB" sz="1800" i="1" dirty="0"/>
              <a:t>"</a:t>
            </a:r>
            <a:r>
              <a:rPr lang="en-GB" sz="1800" i="1" dirty="0" err="1"/>
              <a:t>Cfg.SetAxisMonMaxVel</a:t>
            </a:r>
            <a:r>
              <a:rPr lang="en-GB" sz="1800" i="1" dirty="0"/>
              <a:t>(</a:t>
            </a:r>
            <a:r>
              <a:rPr lang="en-GB" sz="1800" b="1" dirty="0">
                <a:solidFill>
                  <a:srgbClr val="0000FF"/>
                </a:solidFill>
              </a:rPr>
              <a:t>n</a:t>
            </a:r>
            <a:r>
              <a:rPr lang="en-GB" sz="1800" i="1" dirty="0"/>
              <a:t>,100)”		// Set maximum velocity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"</a:t>
            </a:r>
            <a:r>
              <a:rPr lang="en-GB" sz="1800" i="1" dirty="0" err="1"/>
              <a:t>Cfg.SetAxisMonEnableMaxVel</a:t>
            </a:r>
            <a:r>
              <a:rPr lang="en-GB" sz="1800" i="1" dirty="0"/>
              <a:t>(</a:t>
            </a:r>
            <a:r>
              <a:rPr lang="en-GB" sz="1800" b="1" dirty="0">
                <a:solidFill>
                  <a:srgbClr val="0000FF"/>
                </a:solidFill>
              </a:rPr>
              <a:t>n</a:t>
            </a:r>
            <a:r>
              <a:rPr lang="en-GB" sz="1800" i="1" dirty="0"/>
              <a:t>,1)”		// Enable/Disable velocity </a:t>
            </a:r>
            <a:r>
              <a:rPr lang="en-GB" sz="1800" i="1" dirty="0" err="1"/>
              <a:t>mon.</a:t>
            </a:r>
            <a:endParaRPr lang="en-GB" sz="1800" i="1" dirty="0"/>
          </a:p>
          <a:p>
            <a:pPr>
              <a:lnSpc>
                <a:spcPct val="100000"/>
              </a:lnSpc>
            </a:pPr>
            <a:r>
              <a:rPr lang="en-GB" sz="1800" i="1" dirty="0"/>
              <a:t>"</a:t>
            </a:r>
            <a:r>
              <a:rPr lang="en-GB" sz="1800" i="1" dirty="0" err="1"/>
              <a:t>Cfg.SetAxisMonMaxVelDriveILDelay</a:t>
            </a:r>
            <a:r>
              <a:rPr lang="en-GB" sz="1800" i="1" dirty="0"/>
              <a:t>(</a:t>
            </a:r>
            <a:r>
              <a:rPr lang="en-GB" sz="1800" b="1" dirty="0">
                <a:solidFill>
                  <a:srgbClr val="0000FF"/>
                </a:solidFill>
              </a:rPr>
              <a:t>n</a:t>
            </a:r>
            <a:r>
              <a:rPr lang="en-GB" sz="1800" i="1" dirty="0"/>
              <a:t>,500)” // Vel. </a:t>
            </a:r>
            <a:r>
              <a:rPr lang="en-GB" sz="1800" i="1" dirty="0" err="1"/>
              <a:t>mon.</a:t>
            </a:r>
            <a:r>
              <a:rPr lang="en-GB" sz="1800" i="1" dirty="0"/>
              <a:t> drive time delay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"</a:t>
            </a:r>
            <a:r>
              <a:rPr lang="en-GB" sz="1800" i="1" dirty="0" err="1"/>
              <a:t>Cfg.SetAxisMonMaxVelTrajILDelay</a:t>
            </a:r>
            <a:r>
              <a:rPr lang="en-GB" sz="1800" i="1" dirty="0"/>
              <a:t>(</a:t>
            </a:r>
            <a:r>
              <a:rPr lang="en-GB" sz="1800" b="1" dirty="0">
                <a:solidFill>
                  <a:srgbClr val="0000FF"/>
                </a:solidFill>
              </a:rPr>
              <a:t>n</a:t>
            </a:r>
            <a:r>
              <a:rPr lang="en-GB" sz="1800" i="1" dirty="0"/>
              <a:t>,200)” // Vel. </a:t>
            </a:r>
            <a:r>
              <a:rPr lang="en-GB" sz="1800" i="1" dirty="0" err="1"/>
              <a:t>mon.</a:t>
            </a:r>
            <a:r>
              <a:rPr lang="en-GB" sz="1800" i="1" dirty="0"/>
              <a:t> </a:t>
            </a:r>
            <a:r>
              <a:rPr lang="en-GB" sz="1800" i="1" dirty="0" err="1"/>
              <a:t>traj</a:t>
            </a:r>
            <a:r>
              <a:rPr lang="en-GB" sz="1800" i="1" dirty="0"/>
              <a:t> time delay</a:t>
            </a:r>
          </a:p>
          <a:p>
            <a:endParaRPr lang="en-GB" sz="1800" i="1" dirty="0"/>
          </a:p>
        </p:txBody>
      </p:sp>
      <p:sp>
        <p:nvSpPr>
          <p:cNvPr id="284" name="CustomShape 3"/>
          <p:cNvSpPr/>
          <p:nvPr/>
        </p:nvSpPr>
        <p:spPr>
          <a:xfrm>
            <a:off x="9174312" y="8899128"/>
            <a:ext cx="2986200" cy="510048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 algn="r">
              <a:lnSpc>
                <a:spcPct val="100000"/>
              </a:lnSpc>
            </a:pPr>
            <a:fld id="{7D632AA0-9247-493B-92E2-7603E6943B76}" type="slidenum">
              <a:rPr lang="en-US" sz="1700">
                <a:solidFill>
                  <a:srgbClr val="8B8B8B"/>
                </a:solidFill>
                <a:latin typeface="Calibri"/>
              </a:rPr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28280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640080" y="384552"/>
            <a:ext cx="9993816" cy="1599192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>
              <a:lnSpc>
                <a:spcPct val="100000"/>
              </a:lnSpc>
            </a:pPr>
            <a:r>
              <a:rPr lang="en-GB" sz="4500">
                <a:solidFill>
                  <a:srgbClr val="FFFFFF"/>
                </a:solidFill>
                <a:latin typeface="Calibri"/>
              </a:rPr>
              <a:t>ECMC: </a:t>
            </a:r>
            <a:r>
              <a:rPr lang="en-GB" sz="4500" dirty="0">
                <a:solidFill>
                  <a:srgbClr val="FFFFFF"/>
                </a:solidFill>
                <a:latin typeface="Calibri"/>
              </a:rPr>
              <a:t>Monitor Configuration cont.:</a:t>
            </a:r>
            <a:endParaRPr lang="en-GB" dirty="0"/>
          </a:p>
        </p:txBody>
      </p:sp>
      <p:sp>
        <p:nvSpPr>
          <p:cNvPr id="283" name="CustomShape 2"/>
          <p:cNvSpPr/>
          <p:nvPr/>
        </p:nvSpPr>
        <p:spPr>
          <a:xfrm>
            <a:off x="640080" y="2240280"/>
            <a:ext cx="11983720" cy="6335280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/>
          <a:lstStyle/>
          <a:p>
            <a:r>
              <a:rPr lang="en-GB" sz="1800" i="1" dirty="0"/>
              <a:t>"</a:t>
            </a:r>
            <a:r>
              <a:rPr lang="en-GB" sz="1800" i="1" dirty="0" err="1"/>
              <a:t>Cfg.LinkEcEntryToAxisMonitor</a:t>
            </a:r>
            <a:r>
              <a:rPr lang="en-GB" sz="1800" i="1" dirty="0"/>
              <a:t> (</a:t>
            </a:r>
            <a:r>
              <a:rPr lang="en-GB" sz="1800" i="1" dirty="0" err="1">
                <a:solidFill>
                  <a:srgbClr val="008000"/>
                </a:solidFill>
              </a:rPr>
              <a:t>slavePosition</a:t>
            </a:r>
            <a:r>
              <a:rPr lang="en-GB" sz="1800" i="1" dirty="0"/>
              <a:t>,				// Slave position on EtherCAT bus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					  </a:t>
            </a:r>
            <a:r>
              <a:rPr lang="en-GB" sz="1800" i="1" dirty="0">
                <a:solidFill>
                  <a:srgbClr val="008000"/>
                </a:solidFill>
              </a:rPr>
              <a:t>alias</a:t>
            </a:r>
            <a:r>
              <a:rPr lang="en-GB" sz="1800" i="1" dirty="0"/>
              <a:t>,</a:t>
            </a:r>
            <a:r>
              <a:rPr lang="en-GB" sz="1800" b="1" dirty="0">
                <a:solidFill>
                  <a:srgbClr val="0000FF"/>
                </a:solidFill>
              </a:rPr>
              <a:t> 					 </a:t>
            </a:r>
            <a:r>
              <a:rPr lang="en-GB" sz="1800" i="1" dirty="0"/>
              <a:t>// alias defined </a:t>
            </a:r>
            <a:r>
              <a:rPr lang="en-GB" sz="1800" i="1" dirty="0" err="1"/>
              <a:t>Cfg.EcAddEntryComplete</a:t>
            </a:r>
            <a:r>
              <a:rPr lang="en-GB" sz="1800" i="1" dirty="0"/>
              <a:t>(..)</a:t>
            </a:r>
          </a:p>
          <a:p>
            <a:pPr>
              <a:lnSpc>
                <a:spcPct val="100000"/>
              </a:lnSpc>
            </a:pPr>
            <a:r>
              <a:rPr lang="en-GB" sz="1800" b="1" i="1" dirty="0">
                <a:solidFill>
                  <a:srgbClr val="0000FF"/>
                </a:solidFill>
              </a:rPr>
              <a:t>					  n</a:t>
            </a:r>
            <a:r>
              <a:rPr lang="en-GB" sz="1800" i="1" dirty="0"/>
              <a:t>,						// axis index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					  </a:t>
            </a:r>
            <a:r>
              <a:rPr lang="en-GB" sz="1800" i="1" dirty="0" err="1">
                <a:solidFill>
                  <a:srgbClr val="008000"/>
                </a:solidFill>
              </a:rPr>
              <a:t>monitorEntryIndex</a:t>
            </a:r>
            <a:r>
              <a:rPr lang="en-GB" sz="1800" i="1" dirty="0"/>
              <a:t>,			// See below</a:t>
            </a:r>
          </a:p>
          <a:p>
            <a:pPr>
              <a:lnSpc>
                <a:spcPct val="100000"/>
              </a:lnSpc>
            </a:pPr>
            <a:r>
              <a:rPr lang="en-GB" sz="1800" i="1" dirty="0"/>
              <a:t>					  </a:t>
            </a:r>
            <a:r>
              <a:rPr lang="en-GB" sz="1800" i="1" dirty="0">
                <a:solidFill>
                  <a:srgbClr val="008000"/>
                </a:solidFill>
              </a:rPr>
              <a:t>bit</a:t>
            </a:r>
            <a:r>
              <a:rPr lang="en-GB" sz="1800" i="1" dirty="0"/>
              <a:t>)”						// bit to use (-1= all bits)</a:t>
            </a:r>
          </a:p>
          <a:p>
            <a:pPr>
              <a:lnSpc>
                <a:spcPct val="100000"/>
              </a:lnSpc>
            </a:pPr>
            <a:endParaRPr lang="en-GB" sz="1800" b="1" dirty="0"/>
          </a:p>
          <a:p>
            <a:r>
              <a:rPr lang="en-GB" sz="1800" i="1" dirty="0" err="1">
                <a:solidFill>
                  <a:srgbClr val="008000"/>
                </a:solidFill>
              </a:rPr>
              <a:t>monitorEntryIndex</a:t>
            </a:r>
            <a:r>
              <a:rPr lang="en-GB" sz="1800" i="1" dirty="0"/>
              <a:t>=0: Limit switch backward direction</a:t>
            </a:r>
          </a:p>
          <a:p>
            <a:r>
              <a:rPr lang="en-GB" sz="1800" i="1" dirty="0" err="1">
                <a:solidFill>
                  <a:srgbClr val="008000"/>
                </a:solidFill>
              </a:rPr>
              <a:t>monitorEntryIndex</a:t>
            </a:r>
            <a:r>
              <a:rPr lang="en-GB" sz="1800" i="1" dirty="0"/>
              <a:t>=1: Limit switch forward direction</a:t>
            </a:r>
          </a:p>
          <a:p>
            <a:r>
              <a:rPr lang="en-GB" sz="1800" i="1" dirty="0" err="1">
                <a:solidFill>
                  <a:srgbClr val="008000"/>
                </a:solidFill>
              </a:rPr>
              <a:t>monitorEntryIndex</a:t>
            </a:r>
            <a:r>
              <a:rPr lang="en-GB" sz="1800" i="1" dirty="0"/>
              <a:t>=2: Home/Reference Switch</a:t>
            </a:r>
          </a:p>
          <a:p>
            <a:r>
              <a:rPr lang="en-GB" sz="1800" i="1" dirty="0" err="1">
                <a:solidFill>
                  <a:srgbClr val="008000"/>
                </a:solidFill>
              </a:rPr>
              <a:t>monitorEntryIndex</a:t>
            </a:r>
            <a:r>
              <a:rPr lang="en-GB" sz="1800" i="1" dirty="0"/>
              <a:t>=3: External Interlock (optional)</a:t>
            </a:r>
          </a:p>
          <a:p>
            <a:endParaRPr lang="en-GB" sz="1800" i="1" dirty="0"/>
          </a:p>
          <a:p>
            <a:endParaRPr lang="en-GB" sz="1800" i="1" dirty="0"/>
          </a:p>
          <a:p>
            <a:endParaRPr lang="en-GB" sz="1800" i="1" dirty="0"/>
          </a:p>
          <a:p>
            <a:r>
              <a:rPr lang="en-GB" sz="1800" b="1" i="1" dirty="0"/>
              <a:t>Example: Link EtherCAT entries to drive object of axis 2 for a simple stepper drive on slave position 6:</a:t>
            </a:r>
            <a:endParaRPr lang="en-GB" sz="1800" b="1" dirty="0"/>
          </a:p>
          <a:p>
            <a:pPr>
              <a:lnSpc>
                <a:spcPct val="100000"/>
              </a:lnSpc>
            </a:pPr>
            <a:r>
              <a:rPr lang="en-GB" sz="1800" i="1" dirty="0" err="1"/>
              <a:t>EthercatMCConfigController</a:t>
            </a:r>
            <a:r>
              <a:rPr lang="en-GB" sz="1800" i="1" dirty="0"/>
              <a:t>  "MCU1", "</a:t>
            </a:r>
            <a:r>
              <a:rPr lang="en-GB" sz="1800" i="1" dirty="0" err="1"/>
              <a:t>Cfg.LinkEcEntryToAxisMonitor</a:t>
            </a:r>
            <a:r>
              <a:rPr lang="en-GB" sz="1800" i="1" dirty="0"/>
              <a:t>(0,INPUT_1,1,0,0)"</a:t>
            </a:r>
          </a:p>
          <a:p>
            <a:pPr>
              <a:lnSpc>
                <a:spcPct val="100000"/>
              </a:lnSpc>
            </a:pPr>
            <a:r>
              <a:rPr lang="en-GB" sz="1800" i="1" dirty="0" err="1"/>
              <a:t>EthercatMCConfigController</a:t>
            </a:r>
            <a:r>
              <a:rPr lang="en-GB" sz="1800" i="1" dirty="0"/>
              <a:t>  "MCU1", "</a:t>
            </a:r>
            <a:r>
              <a:rPr lang="en-GB" sz="1800" i="1" dirty="0" err="1"/>
              <a:t>Cfg.LinkEcEntryToAxisMonitor</a:t>
            </a:r>
            <a:r>
              <a:rPr lang="en-GB" sz="1800" i="1" dirty="0"/>
              <a:t>(0,INPUT_3,1,1,0)"</a:t>
            </a:r>
          </a:p>
          <a:p>
            <a:pPr>
              <a:lnSpc>
                <a:spcPct val="100000"/>
              </a:lnSpc>
            </a:pPr>
            <a:r>
              <a:rPr lang="en-GB" sz="1800" i="1" dirty="0" err="1"/>
              <a:t>EthercatMCConfigController</a:t>
            </a:r>
            <a:r>
              <a:rPr lang="en-GB" sz="1800" i="1" dirty="0"/>
              <a:t>  "MCU1", "</a:t>
            </a:r>
            <a:r>
              <a:rPr lang="en-GB" sz="1800" i="1" dirty="0" err="1"/>
              <a:t>Cfg.LinkEcEntryToAxisMonitor</a:t>
            </a:r>
            <a:r>
              <a:rPr lang="en-GB" sz="1800" i="1" dirty="0"/>
              <a:t>(0,INPUT_2,1,2,0)”</a:t>
            </a:r>
          </a:p>
          <a:p>
            <a:pPr>
              <a:lnSpc>
                <a:spcPct val="100000"/>
              </a:lnSpc>
            </a:pPr>
            <a:endParaRPr lang="en-GB" sz="1800" i="1" dirty="0"/>
          </a:p>
          <a:p>
            <a:r>
              <a:rPr lang="en-GB" sz="1800" b="1" i="1" dirty="0"/>
              <a:t>Example: Override limit switches with simulation entries (use slave position -1 and alias “ONE”):</a:t>
            </a:r>
          </a:p>
          <a:p>
            <a:pPr>
              <a:lnSpc>
                <a:spcPct val="100000"/>
              </a:lnSpc>
            </a:pPr>
            <a:r>
              <a:rPr lang="en-GB" sz="1800" i="1" dirty="0" err="1"/>
              <a:t>EthercatMCConfigController</a:t>
            </a:r>
            <a:r>
              <a:rPr lang="en-GB" sz="1800" i="1" dirty="0"/>
              <a:t>  "MCU1", "</a:t>
            </a:r>
            <a:r>
              <a:rPr lang="en-GB" sz="1800" i="1" dirty="0" err="1"/>
              <a:t>Cfg.LinkEcEntryToAxisMonitor</a:t>
            </a:r>
            <a:r>
              <a:rPr lang="en-GB" sz="1800" i="1" dirty="0"/>
              <a:t>(-1,ONE,1,0,0)"</a:t>
            </a:r>
          </a:p>
          <a:p>
            <a:pPr>
              <a:lnSpc>
                <a:spcPct val="100000"/>
              </a:lnSpc>
            </a:pPr>
            <a:r>
              <a:rPr lang="en-GB" sz="1800" i="1" dirty="0" err="1"/>
              <a:t>EthercatMCConfigController</a:t>
            </a:r>
            <a:r>
              <a:rPr lang="en-GB" sz="1800" i="1" dirty="0"/>
              <a:t>  "MCU1", "</a:t>
            </a:r>
            <a:r>
              <a:rPr lang="en-GB" sz="1800" i="1" dirty="0" err="1"/>
              <a:t>Cfg.LinkEcEntryToAxisMonitor</a:t>
            </a:r>
            <a:r>
              <a:rPr lang="en-GB" sz="1800" i="1" dirty="0"/>
              <a:t>(-1,ONE,1,1,0)"</a:t>
            </a:r>
            <a:endParaRPr lang="en-GB" sz="1800" b="1" dirty="0"/>
          </a:p>
          <a:p>
            <a:pPr>
              <a:lnSpc>
                <a:spcPct val="100000"/>
              </a:lnSpc>
            </a:pPr>
            <a:endParaRPr lang="en-GB" sz="1800" i="1" dirty="0"/>
          </a:p>
          <a:p>
            <a:pPr>
              <a:lnSpc>
                <a:spcPct val="100000"/>
              </a:lnSpc>
            </a:pPr>
            <a:endParaRPr lang="en-GB" sz="1800" i="1" dirty="0"/>
          </a:p>
          <a:p>
            <a:pPr>
              <a:lnSpc>
                <a:spcPct val="100000"/>
              </a:lnSpc>
            </a:pPr>
            <a:endParaRPr lang="en-GB" sz="1800" i="1" dirty="0"/>
          </a:p>
          <a:p>
            <a:pPr>
              <a:lnSpc>
                <a:spcPct val="100000"/>
              </a:lnSpc>
            </a:pPr>
            <a:endParaRPr lang="en-GB" sz="1800" i="1" dirty="0"/>
          </a:p>
          <a:p>
            <a:pPr>
              <a:lnSpc>
                <a:spcPct val="100000"/>
              </a:lnSpc>
            </a:pPr>
            <a:endParaRPr lang="en-GB" sz="1800" dirty="0"/>
          </a:p>
        </p:txBody>
      </p:sp>
      <p:sp>
        <p:nvSpPr>
          <p:cNvPr id="284" name="CustomShape 3"/>
          <p:cNvSpPr/>
          <p:nvPr/>
        </p:nvSpPr>
        <p:spPr>
          <a:xfrm>
            <a:off x="9174312" y="8899128"/>
            <a:ext cx="2986200" cy="510048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 algn="r">
              <a:lnSpc>
                <a:spcPct val="100000"/>
              </a:lnSpc>
            </a:pPr>
            <a:fld id="{7D632AA0-9247-493B-92E2-7603E6943B76}" type="slidenum">
              <a:rPr lang="en-US" sz="1700">
                <a:solidFill>
                  <a:srgbClr val="8B8B8B"/>
                </a:solidFill>
                <a:latin typeface="Calibri"/>
              </a:rPr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56253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ustomShape 1"/>
          <p:cNvSpPr>
            <a:spLocks noChangeArrowheads="1"/>
          </p:cNvSpPr>
          <p:nvPr/>
        </p:nvSpPr>
        <p:spPr bwMode="auto">
          <a:xfrm>
            <a:off x="639763" y="384175"/>
            <a:ext cx="9994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985" tIns="62993" rIns="125985" bIns="62993" anchor="ctr"/>
          <a:lstStyle/>
          <a:p>
            <a:r>
              <a:rPr lang="en-US" sz="4500">
                <a:solidFill>
                  <a:srgbClr val="FFFFFF"/>
                </a:solidFill>
                <a:latin typeface="Calibri" charset="0"/>
              </a:rPr>
              <a:t>ECMC: </a:t>
            </a:r>
            <a:r>
              <a:rPr lang="en-US" sz="4500" dirty="0">
                <a:solidFill>
                  <a:srgbClr val="FFFFFF"/>
                </a:solidFill>
                <a:latin typeface="Calibri" charset="0"/>
              </a:rPr>
              <a:t>Diagnostics / Error handling</a:t>
            </a:r>
            <a:endParaRPr lang="en-US" dirty="0"/>
          </a:p>
        </p:txBody>
      </p:sp>
      <p:sp>
        <p:nvSpPr>
          <p:cNvPr id="283" name="CustomShape 2"/>
          <p:cNvSpPr/>
          <p:nvPr/>
        </p:nvSpPr>
        <p:spPr>
          <a:xfrm>
            <a:off x="639764" y="2239963"/>
            <a:ext cx="11520487" cy="6335713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/>
          <a:lstStyle/>
          <a:p>
            <a:r>
              <a:rPr lang="en-US" sz="2400" b="1" dirty="0"/>
              <a:t>Diagnostics:</a:t>
            </a:r>
            <a:endParaRPr lang="en-US" sz="2000" i="1" dirty="0"/>
          </a:p>
          <a:p>
            <a:r>
              <a:rPr lang="en-US" sz="2000" b="1" dirty="0"/>
              <a:t>“</a:t>
            </a:r>
            <a:r>
              <a:rPr lang="en-US" sz="2000" i="1" dirty="0" err="1">
                <a:solidFill>
                  <a:srgbClr val="FF6600"/>
                </a:solidFill>
              </a:rPr>
              <a:t>Cfg.EcSetDiagnostics</a:t>
            </a:r>
            <a:r>
              <a:rPr lang="en-US" sz="2000" i="1" dirty="0"/>
              <a:t> (</a:t>
            </a:r>
            <a:r>
              <a:rPr lang="en-US" sz="2000" i="1" dirty="0">
                <a:solidFill>
                  <a:srgbClr val="008000"/>
                </a:solidFill>
              </a:rPr>
              <a:t>enable</a:t>
            </a:r>
            <a:r>
              <a:rPr lang="en-US" sz="2000" b="1" i="1" dirty="0"/>
              <a:t>)”				</a:t>
            </a:r>
            <a:r>
              <a:rPr lang="en-US" sz="2000" i="1" dirty="0"/>
              <a:t>// Enable/disable EC diagnostics IMPORTANT</a:t>
            </a:r>
          </a:p>
          <a:p>
            <a:r>
              <a:rPr lang="en-US" sz="2000" i="1" dirty="0"/>
              <a:t>“</a:t>
            </a:r>
            <a:r>
              <a:rPr lang="en-US" sz="2000" i="1" dirty="0" err="1"/>
              <a:t>Cfg.EcEnablePrintouts</a:t>
            </a:r>
            <a:r>
              <a:rPr lang="en-US" sz="2000" i="1" dirty="0"/>
              <a:t> (</a:t>
            </a:r>
            <a:r>
              <a:rPr lang="en-US" sz="2000" i="1" dirty="0">
                <a:solidFill>
                  <a:srgbClr val="008000"/>
                </a:solidFill>
              </a:rPr>
              <a:t>enable</a:t>
            </a:r>
            <a:r>
              <a:rPr lang="en-US" sz="2000" i="1" dirty="0"/>
              <a:t>)“</a:t>
            </a:r>
          </a:p>
          <a:p>
            <a:r>
              <a:rPr lang="en-US" sz="2000" i="1" dirty="0"/>
              <a:t>“</a:t>
            </a:r>
            <a:r>
              <a:rPr lang="en-US" sz="2000" i="1" dirty="0" err="1"/>
              <a:t>Cfg.SetDiagAxisIndex</a:t>
            </a:r>
            <a:r>
              <a:rPr lang="en-US" sz="2000" i="1" dirty="0"/>
              <a:t> (</a:t>
            </a:r>
            <a:r>
              <a:rPr lang="en-US" sz="2000" i="1" dirty="0" err="1">
                <a:solidFill>
                  <a:srgbClr val="008000"/>
                </a:solidFill>
              </a:rPr>
              <a:t>axisIndex</a:t>
            </a:r>
            <a:r>
              <a:rPr lang="en-US" sz="2000" i="1" dirty="0"/>
              <a:t>)”</a:t>
            </a:r>
          </a:p>
          <a:p>
            <a:r>
              <a:rPr lang="en-US" sz="2000" i="1" dirty="0"/>
              <a:t>“</a:t>
            </a:r>
            <a:r>
              <a:rPr lang="en-US" sz="2000" i="1" dirty="0" err="1"/>
              <a:t>Cfg.SetDiagAxisFreq</a:t>
            </a:r>
            <a:r>
              <a:rPr lang="en-US" sz="2000" i="1" dirty="0"/>
              <a:t> (</a:t>
            </a:r>
            <a:r>
              <a:rPr lang="en-US" sz="2000" i="1" dirty="0" err="1">
                <a:solidFill>
                  <a:srgbClr val="008000"/>
                </a:solidFill>
              </a:rPr>
              <a:t>freq</a:t>
            </a:r>
            <a:r>
              <a:rPr lang="en-US" sz="2000" i="1" dirty="0"/>
              <a:t>)”</a:t>
            </a:r>
          </a:p>
          <a:p>
            <a:r>
              <a:rPr lang="en-US" sz="2000" i="1" dirty="0"/>
              <a:t>“</a:t>
            </a:r>
            <a:r>
              <a:rPr lang="en-US" sz="2000" i="1" dirty="0" err="1">
                <a:solidFill>
                  <a:srgbClr val="0000FF"/>
                </a:solidFill>
              </a:rPr>
              <a:t>Cfg.SetDiagAxisEnable</a:t>
            </a:r>
            <a:r>
              <a:rPr lang="en-US" sz="2000" i="1" dirty="0"/>
              <a:t> (</a:t>
            </a:r>
            <a:r>
              <a:rPr lang="en-US" sz="2000" i="1" dirty="0">
                <a:solidFill>
                  <a:srgbClr val="008000"/>
                </a:solidFill>
              </a:rPr>
              <a:t>enable</a:t>
            </a:r>
            <a:r>
              <a:rPr lang="en-US" sz="2000" i="1" dirty="0"/>
              <a:t>)”				// Enable/disable printouts from axis objects</a:t>
            </a:r>
          </a:p>
          <a:p>
            <a:r>
              <a:rPr lang="en-US" sz="2000" i="1" dirty="0"/>
              <a:t>“</a:t>
            </a:r>
            <a:r>
              <a:rPr lang="en-US" sz="2000" i="1" dirty="0" err="1"/>
              <a:t>Cfg.SetEnableTimeDiag</a:t>
            </a:r>
            <a:r>
              <a:rPr lang="en-US" sz="2000" i="1" dirty="0"/>
              <a:t> (</a:t>
            </a:r>
            <a:r>
              <a:rPr lang="en-US" sz="2000" i="1" dirty="0">
                <a:solidFill>
                  <a:srgbClr val="008000"/>
                </a:solidFill>
              </a:rPr>
              <a:t>enable</a:t>
            </a:r>
            <a:r>
              <a:rPr lang="en-US" sz="2000" i="1" dirty="0"/>
              <a:t>)”</a:t>
            </a:r>
          </a:p>
          <a:p>
            <a:r>
              <a:rPr lang="en-US" sz="2000" i="1" dirty="0"/>
              <a:t>“</a:t>
            </a:r>
            <a:r>
              <a:rPr lang="en-US" sz="2000" i="1" dirty="0" err="1"/>
              <a:t>Cfg.SetEnableFunctionCallDiag</a:t>
            </a:r>
            <a:r>
              <a:rPr lang="en-US" sz="2000" i="1" dirty="0"/>
              <a:t> (</a:t>
            </a:r>
            <a:r>
              <a:rPr lang="en-US" sz="2000" i="1" dirty="0">
                <a:solidFill>
                  <a:srgbClr val="008000"/>
                </a:solidFill>
              </a:rPr>
              <a:t>enable</a:t>
            </a:r>
            <a:r>
              <a:rPr lang="en-US" sz="2000" i="1" dirty="0"/>
              <a:t>)“</a:t>
            </a:r>
          </a:p>
          <a:p>
            <a:r>
              <a:rPr lang="en-US" sz="2000" i="1" dirty="0"/>
              <a:t>"</a:t>
            </a:r>
            <a:r>
              <a:rPr lang="en-US" sz="2000" i="1" dirty="0" err="1"/>
              <a:t>Cfg.SetTraceMaskBit</a:t>
            </a:r>
            <a:r>
              <a:rPr lang="en-US" sz="2000" i="1" dirty="0"/>
              <a:t>(15,</a:t>
            </a:r>
            <a:r>
              <a:rPr lang="en-US" sz="2000" i="1" dirty="0">
                <a:solidFill>
                  <a:srgbClr val="008000"/>
                </a:solidFill>
              </a:rPr>
              <a:t>enable</a:t>
            </a:r>
            <a:r>
              <a:rPr lang="en-US" sz="2000" i="1" dirty="0"/>
              <a:t>)”                           // Enable/disable on change axis diagnostics</a:t>
            </a:r>
          </a:p>
          <a:p>
            <a:endParaRPr lang="en-US" sz="2000" i="1" dirty="0">
              <a:solidFill>
                <a:srgbClr val="008000"/>
              </a:solidFill>
            </a:endParaRPr>
          </a:p>
          <a:p>
            <a:r>
              <a:rPr lang="en-US" sz="2400" b="1" dirty="0"/>
              <a:t>Error commands:</a:t>
            </a:r>
          </a:p>
          <a:p>
            <a:r>
              <a:rPr lang="en-US" sz="2000" dirty="0"/>
              <a:t>“</a:t>
            </a:r>
            <a:r>
              <a:rPr lang="en-US" sz="2000" i="1" dirty="0" err="1"/>
              <a:t>Cfg.EcResetError</a:t>
            </a:r>
            <a:r>
              <a:rPr lang="en-US" sz="2000" i="1" dirty="0"/>
              <a:t> ()”</a:t>
            </a:r>
          </a:p>
          <a:p>
            <a:r>
              <a:rPr lang="en-US" sz="2000" i="1" dirty="0" err="1"/>
              <a:t>getControllerError</a:t>
            </a:r>
            <a:r>
              <a:rPr lang="en-US" sz="2000" i="1" dirty="0"/>
              <a:t> ()</a:t>
            </a:r>
          </a:p>
          <a:p>
            <a:r>
              <a:rPr lang="en-US" sz="2000" i="1" dirty="0" err="1"/>
              <a:t>controllerErrorReset</a:t>
            </a:r>
            <a:r>
              <a:rPr lang="en-US" sz="2000" i="1" dirty="0"/>
              <a:t> ()</a:t>
            </a:r>
          </a:p>
          <a:p>
            <a:r>
              <a:rPr lang="en-US" sz="2000" i="1" dirty="0" err="1"/>
              <a:t>getErrorString</a:t>
            </a:r>
            <a:r>
              <a:rPr lang="en-US" sz="2000" i="1" dirty="0"/>
              <a:t> (</a:t>
            </a:r>
            <a:r>
              <a:rPr lang="en-US" sz="2000" i="1" dirty="0" err="1"/>
              <a:t>errorNumber</a:t>
            </a:r>
            <a:r>
              <a:rPr lang="en-US" sz="2000" i="1" dirty="0"/>
              <a:t>)</a:t>
            </a:r>
            <a:r>
              <a:rPr lang="en-US" sz="2000" dirty="0"/>
              <a:t>	</a:t>
            </a:r>
          </a:p>
          <a:p>
            <a:endParaRPr lang="en-US" sz="2000" b="1" dirty="0"/>
          </a:p>
          <a:p>
            <a:r>
              <a:rPr lang="en-US" sz="2400" b="1" dirty="0"/>
              <a:t>Axis specific error commands for axis </a:t>
            </a:r>
            <a:r>
              <a:rPr lang="en-US" sz="2400" b="1" i="1" dirty="0">
                <a:solidFill>
                  <a:srgbClr val="3366FF"/>
                </a:solidFill>
              </a:rPr>
              <a:t>n</a:t>
            </a:r>
            <a:r>
              <a:rPr lang="en-US" sz="2400" b="1" dirty="0"/>
              <a:t>:</a:t>
            </a:r>
          </a:p>
          <a:p>
            <a:r>
              <a:rPr lang="en-US" sz="2000" i="1" dirty="0"/>
              <a:t>“</a:t>
            </a:r>
            <a:r>
              <a:rPr lang="en-US" sz="2000" i="1" dirty="0" err="1"/>
              <a:t>Main.M</a:t>
            </a:r>
            <a:r>
              <a:rPr lang="en-US" sz="2000" b="1" i="1" dirty="0" err="1">
                <a:solidFill>
                  <a:srgbClr val="3366FF"/>
                </a:solidFill>
              </a:rPr>
              <a:t>n</a:t>
            </a:r>
            <a:r>
              <a:rPr lang="en-US" sz="2000" i="1" dirty="0" err="1"/>
              <a:t>.nErrorId</a:t>
            </a:r>
            <a:r>
              <a:rPr lang="en-US" sz="2000" i="1" dirty="0"/>
              <a:t>?”					// </a:t>
            </a:r>
            <a:r>
              <a:rPr lang="en-US" sz="2000" i="1" dirty="0" err="1"/>
              <a:t>getAxisErrorID</a:t>
            </a:r>
            <a:r>
              <a:rPr lang="en-US" sz="2000" i="1" dirty="0"/>
              <a:t> (</a:t>
            </a:r>
            <a:r>
              <a:rPr lang="en-US" sz="2000" b="1" i="1" dirty="0">
                <a:solidFill>
                  <a:srgbClr val="3366FF"/>
                </a:solidFill>
              </a:rPr>
              <a:t>n</a:t>
            </a:r>
            <a:r>
              <a:rPr lang="en-US" sz="2000" i="1" dirty="0"/>
              <a:t>)	</a:t>
            </a:r>
          </a:p>
          <a:p>
            <a:r>
              <a:rPr lang="en-US" sz="2000" i="1" dirty="0"/>
              <a:t>“</a:t>
            </a:r>
            <a:r>
              <a:rPr lang="en-US" sz="2000" i="1" dirty="0" err="1"/>
              <a:t>Main.M</a:t>
            </a:r>
            <a:r>
              <a:rPr lang="en-US" sz="2000" b="1" i="1" dirty="0" err="1">
                <a:solidFill>
                  <a:srgbClr val="3366FF"/>
                </a:solidFill>
              </a:rPr>
              <a:t>n</a:t>
            </a:r>
            <a:r>
              <a:rPr lang="en-US" sz="2000" i="1" dirty="0" err="1"/>
              <a:t>.sErrorMessage</a:t>
            </a:r>
            <a:r>
              <a:rPr lang="en-US" sz="2000" i="1" dirty="0"/>
              <a:t>?”</a:t>
            </a:r>
          </a:p>
          <a:p>
            <a:r>
              <a:rPr lang="en-US" sz="2000" i="1" dirty="0"/>
              <a:t>“</a:t>
            </a:r>
            <a:r>
              <a:rPr lang="en-US" sz="2000" i="1" dirty="0" err="1"/>
              <a:t>Main.M</a:t>
            </a:r>
            <a:r>
              <a:rPr lang="en-US" sz="2000" b="1" i="1" dirty="0" err="1">
                <a:solidFill>
                  <a:srgbClr val="3366FF"/>
                </a:solidFill>
              </a:rPr>
              <a:t>n</a:t>
            </a:r>
            <a:r>
              <a:rPr lang="en-US" sz="2000" i="1" dirty="0" err="1"/>
              <a:t>.bError</a:t>
            </a:r>
            <a:r>
              <a:rPr lang="en-US" sz="2000" i="1" dirty="0"/>
              <a:t>?”					// </a:t>
            </a:r>
            <a:r>
              <a:rPr lang="en-US" sz="2000" i="1" dirty="0" err="1"/>
              <a:t>getAxisError</a:t>
            </a:r>
            <a:r>
              <a:rPr lang="en-US" sz="2000" i="1" dirty="0"/>
              <a:t> (</a:t>
            </a:r>
            <a:r>
              <a:rPr lang="en-US" sz="2000" b="1" i="1" dirty="0">
                <a:solidFill>
                  <a:srgbClr val="3366FF"/>
                </a:solidFill>
              </a:rPr>
              <a:t>n</a:t>
            </a:r>
            <a:r>
              <a:rPr lang="en-US" sz="2000" i="1" dirty="0"/>
              <a:t>)</a:t>
            </a:r>
          </a:p>
          <a:p>
            <a:endParaRPr lang="en-US" sz="2000" b="1" dirty="0"/>
          </a:p>
        </p:txBody>
      </p:sp>
      <p:sp>
        <p:nvSpPr>
          <p:cNvPr id="34819" name="CustomShape 3"/>
          <p:cNvSpPr>
            <a:spLocks noChangeArrowheads="1"/>
          </p:cNvSpPr>
          <p:nvPr/>
        </p:nvSpPr>
        <p:spPr bwMode="auto">
          <a:xfrm>
            <a:off x="9174164" y="8899527"/>
            <a:ext cx="2986087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985" tIns="62993" rIns="125985" bIns="62993" anchor="ctr"/>
          <a:lstStyle/>
          <a:p>
            <a:pPr algn="r"/>
            <a:fld id="{34263D88-684B-9746-8947-75858DBAAA48}" type="slidenum">
              <a:rPr lang="en-US" sz="1700">
                <a:solidFill>
                  <a:srgbClr val="8B8B8B"/>
                </a:solidFill>
                <a:latin typeface="Calibri" charset="0"/>
              </a:rPr>
              <a:pPr algn="r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215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640080" y="384552"/>
            <a:ext cx="9993816" cy="1599192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>
              <a:lnSpc>
                <a:spcPct val="100000"/>
              </a:lnSpc>
            </a:pPr>
            <a:r>
              <a:rPr lang="en-US" sz="4500" dirty="0">
                <a:solidFill>
                  <a:srgbClr val="FFFFFF"/>
                </a:solidFill>
                <a:latin typeface="Calibri"/>
              </a:rPr>
              <a:t>Terminal Configurations</a:t>
            </a:r>
            <a:r>
              <a:rPr lang="sv-SE" sz="4500" dirty="0">
                <a:solidFill>
                  <a:srgbClr val="FFFFFF"/>
                </a:solidFill>
                <a:latin typeface="Calibri"/>
              </a:rPr>
              <a:t> (SDO)</a:t>
            </a:r>
            <a:endParaRPr dirty="0"/>
          </a:p>
        </p:txBody>
      </p:sp>
      <p:sp>
        <p:nvSpPr>
          <p:cNvPr id="283" name="CustomShape 2"/>
          <p:cNvSpPr/>
          <p:nvPr/>
        </p:nvSpPr>
        <p:spPr>
          <a:xfrm>
            <a:off x="640080" y="2189481"/>
            <a:ext cx="11520432" cy="6335280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/>
          <a:lstStyle/>
          <a:p>
            <a:pPr>
              <a:lnSpc>
                <a:spcPct val="100000"/>
              </a:lnSpc>
            </a:pPr>
            <a:endParaRPr lang="en-GB" b="1" dirty="0"/>
          </a:p>
          <a:p>
            <a:pPr>
              <a:lnSpc>
                <a:spcPct val="100000"/>
              </a:lnSpc>
            </a:pPr>
            <a:r>
              <a:rPr lang="en-GB" b="1" dirty="0"/>
              <a:t>Access to terminal specific settings is over SDO access: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GB" b="1" dirty="0" err="1"/>
              <a:t>EcAddSdo</a:t>
            </a:r>
            <a:r>
              <a:rPr lang="en-GB" b="1" dirty="0"/>
              <a:t>() 	write and verify SDO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GB" b="1" dirty="0" err="1"/>
              <a:t>EcWriteSdo</a:t>
            </a:r>
            <a:r>
              <a:rPr lang="en-GB" b="1" dirty="0"/>
              <a:t>() 	write SDO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GB" b="1" dirty="0" err="1"/>
              <a:t>EcReadSdo</a:t>
            </a:r>
            <a:r>
              <a:rPr lang="en-GB" b="1" dirty="0"/>
              <a:t>()	read SDO</a:t>
            </a:r>
          </a:p>
          <a:p>
            <a:pPr>
              <a:lnSpc>
                <a:spcPct val="100000"/>
              </a:lnSpc>
            </a:pPr>
            <a:endParaRPr lang="en-GB" b="1" dirty="0"/>
          </a:p>
          <a:p>
            <a:r>
              <a:rPr lang="en-US" sz="1800" i="1" dirty="0"/>
              <a:t>“</a:t>
            </a:r>
            <a:r>
              <a:rPr lang="en-US" sz="1800" i="1" dirty="0" err="1"/>
              <a:t>Cfg.EcAddSdo</a:t>
            </a:r>
            <a:r>
              <a:rPr lang="en-US" sz="1800" i="1" dirty="0"/>
              <a:t>(</a:t>
            </a:r>
            <a:r>
              <a:rPr lang="en-US" sz="1800" i="1" dirty="0" err="1"/>
              <a:t>slaveBusPosition</a:t>
            </a:r>
            <a:r>
              <a:rPr lang="en-US" sz="1800" i="1" dirty="0"/>
              <a:t>,				</a:t>
            </a:r>
            <a:r>
              <a:rPr lang="en-GB" sz="1800" i="1" dirty="0"/>
              <a:t>// Slave position on EtherCAT bus</a:t>
            </a:r>
            <a:endParaRPr lang="en-US" sz="1800" i="1" dirty="0"/>
          </a:p>
          <a:p>
            <a:r>
              <a:rPr lang="en-US" sz="1800" i="1" dirty="0"/>
              <a:t>		</a:t>
            </a:r>
            <a:r>
              <a:rPr lang="en-US" sz="1800" i="1" dirty="0" err="1"/>
              <a:t>sdoIndex</a:t>
            </a:r>
            <a:r>
              <a:rPr lang="en-US" sz="1800" i="1" dirty="0"/>
              <a:t>,						// </a:t>
            </a:r>
            <a:r>
              <a:rPr lang="en-US" sz="1800" i="1" dirty="0" err="1"/>
              <a:t>Sdo</a:t>
            </a:r>
            <a:r>
              <a:rPr lang="en-US" sz="1800" i="1" dirty="0"/>
              <a:t> index address (see manual for terminal)</a:t>
            </a:r>
          </a:p>
          <a:p>
            <a:r>
              <a:rPr lang="en-US" sz="1800" i="1" dirty="0"/>
              <a:t>		</a:t>
            </a:r>
            <a:r>
              <a:rPr lang="en-US" sz="1800" i="1" dirty="0" err="1"/>
              <a:t>sdoSubIndex</a:t>
            </a:r>
            <a:r>
              <a:rPr lang="en-US" sz="1800" i="1" dirty="0"/>
              <a:t>,					// </a:t>
            </a:r>
            <a:r>
              <a:rPr lang="en-US" sz="1800" i="1" dirty="0" err="1"/>
              <a:t>Sdo</a:t>
            </a:r>
            <a:r>
              <a:rPr lang="en-US" sz="1800" i="1" dirty="0"/>
              <a:t> sub index address (see manual for terminal)</a:t>
            </a:r>
          </a:p>
          <a:p>
            <a:r>
              <a:rPr lang="fi-FI" sz="1800" i="1" dirty="0"/>
              <a:t>		</a:t>
            </a:r>
            <a:r>
              <a:rPr lang="fi-FI" sz="1800" i="1" dirty="0" err="1"/>
              <a:t>value</a:t>
            </a:r>
            <a:r>
              <a:rPr lang="fi-FI" sz="1800" i="1" dirty="0"/>
              <a:t>,							// </a:t>
            </a:r>
            <a:r>
              <a:rPr lang="fi-FI" sz="1800" i="1" dirty="0" err="1"/>
              <a:t>value</a:t>
            </a:r>
            <a:r>
              <a:rPr lang="fi-FI" sz="1800" i="1" dirty="0"/>
              <a:t> to </a:t>
            </a:r>
            <a:r>
              <a:rPr lang="fi-FI" sz="1800" i="1" dirty="0" err="1"/>
              <a:t>write</a:t>
            </a:r>
            <a:endParaRPr lang="fi-FI" sz="1800" i="1" dirty="0"/>
          </a:p>
          <a:p>
            <a:r>
              <a:rPr lang="fi-FI" sz="1800" i="1" dirty="0"/>
              <a:t>		</a:t>
            </a:r>
            <a:r>
              <a:rPr lang="fi-FI" sz="1800" i="1" dirty="0" err="1"/>
              <a:t>byteSize</a:t>
            </a:r>
            <a:r>
              <a:rPr lang="fi-FI" sz="1800" i="1" dirty="0"/>
              <a:t> 						// </a:t>
            </a:r>
            <a:r>
              <a:rPr lang="fi-FI" sz="1800" i="1" dirty="0" err="1"/>
              <a:t>number</a:t>
            </a:r>
            <a:r>
              <a:rPr lang="fi-FI" sz="1800" i="1" dirty="0"/>
              <a:t> of </a:t>
            </a:r>
            <a:r>
              <a:rPr lang="fi-FI" sz="1800" i="1" dirty="0" err="1"/>
              <a:t>bytes</a:t>
            </a:r>
            <a:r>
              <a:rPr lang="fi-FI" sz="1800" i="1" dirty="0"/>
              <a:t> to </a:t>
            </a:r>
            <a:r>
              <a:rPr lang="fi-FI" sz="1800" i="1" dirty="0" err="1"/>
              <a:t>write</a:t>
            </a:r>
            <a:r>
              <a:rPr lang="fi-FI" sz="1800" i="1" dirty="0"/>
              <a:t> </a:t>
            </a:r>
          </a:p>
          <a:p>
            <a:r>
              <a:rPr lang="fi-FI" sz="1800" i="1" dirty="0"/>
              <a:t>	)”	</a:t>
            </a:r>
          </a:p>
          <a:p>
            <a:endParaRPr lang="fi-FI" sz="1800" i="1" dirty="0"/>
          </a:p>
          <a:p>
            <a:r>
              <a:rPr lang="fi-FI" sz="1800" i="1" dirty="0"/>
              <a:t>		</a:t>
            </a:r>
            <a:endParaRPr lang="en-GB" b="1" dirty="0"/>
          </a:p>
          <a:p>
            <a:pPr>
              <a:lnSpc>
                <a:spcPct val="100000"/>
              </a:lnSpc>
            </a:pPr>
            <a:r>
              <a:rPr lang="en-GB" b="1" dirty="0"/>
              <a:t>Example 1: Set maximum current to 1000mA on EL7037 (slave 6):</a:t>
            </a:r>
          </a:p>
          <a:p>
            <a:r>
              <a:rPr lang="en-GB" i="1" dirty="0" err="1"/>
              <a:t>EthercatMCConfigController</a:t>
            </a:r>
            <a:r>
              <a:rPr lang="en-GB" i="1" dirty="0"/>
              <a:t>  ”MCU1” </a:t>
            </a:r>
            <a:r>
              <a:rPr lang="en-US" dirty="0"/>
              <a:t>"</a:t>
            </a:r>
            <a:r>
              <a:rPr lang="en-US" dirty="0" err="1"/>
              <a:t>Cfg.EcAddSdo</a:t>
            </a:r>
            <a:r>
              <a:rPr lang="en-US" dirty="0"/>
              <a:t>(6,0x8010,0x1,1000,2)”</a:t>
            </a:r>
            <a:endParaRPr lang="en-GB" b="1" i="1" dirty="0"/>
          </a:p>
          <a:p>
            <a:pPr>
              <a:lnSpc>
                <a:spcPct val="100000"/>
              </a:lnSpc>
            </a:pPr>
            <a:endParaRPr lang="en-GB" i="1" dirty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284" name="CustomShape 3"/>
          <p:cNvSpPr/>
          <p:nvPr/>
        </p:nvSpPr>
        <p:spPr>
          <a:xfrm>
            <a:off x="9174312" y="8899128"/>
            <a:ext cx="2986200" cy="510048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 algn="r">
              <a:lnSpc>
                <a:spcPct val="100000"/>
              </a:lnSpc>
            </a:pPr>
            <a:fld id="{7D632AA0-9247-493B-92E2-7603E6943B76}" type="slidenum">
              <a:rPr lang="en-US" sz="1700">
                <a:solidFill>
                  <a:srgbClr val="8B8B8B"/>
                </a:solidFill>
                <a:latin typeface="Calibri"/>
              </a:rPr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84028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lIns="125985" tIns="62993" rIns="125985" bIns="62993" anchor="ctr"/>
          <a:lstStyle/>
          <a:p>
            <a:pPr algn="l" defTabSz="640003" rtl="0"/>
            <a:r>
              <a:rPr lang="en-US" sz="4500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Motion: Control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lIns="128001" tIns="64001" rIns="128001" bIns="64001">
            <a:noAutofit/>
          </a:bodyPr>
          <a:lstStyle/>
          <a:p>
            <a:r>
              <a:rPr lang="en-US" sz="2800" b="1" dirty="0"/>
              <a:t>Current</a:t>
            </a:r>
            <a:r>
              <a:rPr lang="en-US" sz="2800" dirty="0"/>
              <a:t> Control Loop:</a:t>
            </a:r>
          </a:p>
          <a:p>
            <a:pPr lvl="1"/>
            <a:r>
              <a:rPr lang="en-US" sz="2200" dirty="0"/>
              <a:t>Needed for both open and closed loop setups (however depends on actuator)</a:t>
            </a:r>
          </a:p>
          <a:p>
            <a:pPr lvl="1"/>
            <a:r>
              <a:rPr lang="en-US" sz="2200" dirty="0"/>
              <a:t>Functionality depends on motor type (phase shift output for commutation)</a:t>
            </a:r>
          </a:p>
          <a:p>
            <a:pPr lvl="1"/>
            <a:r>
              <a:rPr lang="en-US" sz="2200" dirty="0"/>
              <a:t>Current is related to </a:t>
            </a:r>
            <a:r>
              <a:rPr lang="en-US" sz="2200" b="1" dirty="0"/>
              <a:t>torque</a:t>
            </a:r>
            <a:r>
              <a:rPr lang="en-US" sz="2200" dirty="0"/>
              <a:t> via the motor K</a:t>
            </a:r>
            <a:r>
              <a:rPr lang="en-US" sz="2200" baseline="-25000" dirty="0"/>
              <a:t>T</a:t>
            </a:r>
            <a:r>
              <a:rPr lang="en-US" sz="2200" dirty="0"/>
              <a:t> constant for rotary motors or to a force for linear motors.</a:t>
            </a:r>
          </a:p>
          <a:p>
            <a:pPr lvl="1"/>
            <a:r>
              <a:rPr lang="en-US" sz="2200" dirty="0"/>
              <a:t>Common sample rate range: 10-50kHz</a:t>
            </a:r>
          </a:p>
          <a:p>
            <a:pPr lvl="1"/>
            <a:r>
              <a:rPr lang="en-US" sz="2200" dirty="0"/>
              <a:t>Type: PI controller (maybe filters, observer)</a:t>
            </a:r>
          </a:p>
          <a:p>
            <a:r>
              <a:rPr lang="en-US" sz="2800" b="1" dirty="0"/>
              <a:t>Velocity</a:t>
            </a:r>
            <a:r>
              <a:rPr lang="en-US" sz="2800" dirty="0"/>
              <a:t> Control Loop:</a:t>
            </a:r>
          </a:p>
          <a:p>
            <a:pPr lvl="1"/>
            <a:r>
              <a:rPr lang="en-US" sz="2200" dirty="0"/>
              <a:t>Needed for closed loop, sometimes used for open loop (frequency control)</a:t>
            </a:r>
          </a:p>
          <a:p>
            <a:pPr lvl="1"/>
            <a:r>
              <a:rPr lang="en-US" sz="2200" dirty="0"/>
              <a:t>Common sample rate range: 1-10kHz</a:t>
            </a:r>
          </a:p>
          <a:p>
            <a:pPr lvl="1"/>
            <a:r>
              <a:rPr lang="en-US" sz="2200" dirty="0"/>
              <a:t>Type: PI controller</a:t>
            </a:r>
          </a:p>
          <a:p>
            <a:r>
              <a:rPr lang="en-US" sz="2800" b="1" dirty="0"/>
              <a:t>Position</a:t>
            </a:r>
            <a:r>
              <a:rPr lang="en-US" sz="2800" dirty="0"/>
              <a:t> Control Loop:</a:t>
            </a:r>
          </a:p>
          <a:p>
            <a:pPr lvl="1"/>
            <a:r>
              <a:rPr lang="en-US" sz="2200" dirty="0"/>
              <a:t>Needed for closed loop, sometimes used for open loop (for consistency)</a:t>
            </a:r>
          </a:p>
          <a:p>
            <a:pPr lvl="1"/>
            <a:r>
              <a:rPr lang="en-US" sz="2200" dirty="0"/>
              <a:t>Common sample rate range100-5kHz</a:t>
            </a:r>
          </a:p>
          <a:p>
            <a:pPr lvl="1"/>
            <a:r>
              <a:rPr lang="en-US" sz="2200" dirty="0"/>
              <a:t>Type: P or PI controller (if P the stationary error will be handled by velocity PI)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lIns="128001" tIns="64001" rIns="128001" bIns="64001"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05996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ECMC: </a:t>
            </a:r>
            <a:r>
              <a:rPr lang="en-US" dirty="0" err="1"/>
              <a:t>TwinCAT</a:t>
            </a:r>
            <a:r>
              <a:rPr lang="en-US" dirty="0"/>
              <a:t>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240282"/>
            <a:ext cx="11323320" cy="6336348"/>
          </a:xfrm>
        </p:spPr>
        <p:txBody>
          <a:bodyPr>
            <a:normAutofit fontScale="85000" lnSpcReduction="20000"/>
          </a:bodyPr>
          <a:lstStyle/>
          <a:p>
            <a:r>
              <a:rPr lang="en-US" sz="3800" dirty="0" err="1"/>
              <a:t>Main.M</a:t>
            </a:r>
            <a:r>
              <a:rPr lang="en-US" sz="3800" i="1" dirty="0" err="1">
                <a:solidFill>
                  <a:srgbClr val="0000FF"/>
                </a:solidFill>
              </a:rPr>
              <a:t>n.</a:t>
            </a:r>
            <a:r>
              <a:rPr lang="en-US" sz="3800" dirty="0" err="1"/>
              <a:t>bEnable</a:t>
            </a:r>
            <a:r>
              <a:rPr lang="en-US" sz="3800" dirty="0"/>
              <a:t>: Amplifier On/Off</a:t>
            </a:r>
          </a:p>
          <a:p>
            <a:r>
              <a:rPr lang="en-US" sz="3800" dirty="0" err="1"/>
              <a:t>Main.M</a:t>
            </a:r>
            <a:r>
              <a:rPr lang="en-US" sz="3800" i="1" dirty="0" err="1">
                <a:solidFill>
                  <a:srgbClr val="0000FF"/>
                </a:solidFill>
              </a:rPr>
              <a:t>n.</a:t>
            </a:r>
            <a:r>
              <a:rPr lang="en-US" sz="3800" dirty="0" err="1"/>
              <a:t>nCommand</a:t>
            </a:r>
            <a:r>
              <a:rPr lang="en-US" sz="3800" dirty="0"/>
              <a:t>: Defines commands</a:t>
            </a:r>
          </a:p>
          <a:p>
            <a:pPr lvl="1"/>
            <a:r>
              <a:rPr lang="en-US" sz="3300" dirty="0"/>
              <a:t>0 = Jog</a:t>
            </a:r>
          </a:p>
          <a:p>
            <a:pPr lvl="1"/>
            <a:r>
              <a:rPr lang="en-US" sz="3300" dirty="0"/>
              <a:t>1 = Constant Velocity</a:t>
            </a:r>
          </a:p>
          <a:p>
            <a:pPr lvl="1"/>
            <a:r>
              <a:rPr lang="en-US" sz="3300" dirty="0"/>
              <a:t>2 = Relative Positioning</a:t>
            </a:r>
          </a:p>
          <a:p>
            <a:pPr lvl="1"/>
            <a:r>
              <a:rPr lang="en-US" sz="3300" dirty="0"/>
              <a:t>3 = Absolute Positioning</a:t>
            </a:r>
          </a:p>
          <a:p>
            <a:pPr lvl="1"/>
            <a:r>
              <a:rPr lang="en-US" sz="3300" dirty="0"/>
              <a:t>10 = Homing/Referencing procedures</a:t>
            </a:r>
          </a:p>
          <a:p>
            <a:r>
              <a:rPr lang="en-US" sz="3800" dirty="0" err="1"/>
              <a:t>Main.M</a:t>
            </a:r>
            <a:r>
              <a:rPr lang="en-US" sz="3800" i="1" dirty="0" err="1">
                <a:solidFill>
                  <a:srgbClr val="0000FF"/>
                </a:solidFill>
              </a:rPr>
              <a:t>n.</a:t>
            </a:r>
            <a:r>
              <a:rPr lang="en-US" sz="3800" dirty="0" err="1"/>
              <a:t>nCmdData</a:t>
            </a:r>
            <a:r>
              <a:rPr lang="en-US" sz="3800" dirty="0"/>
              <a:t>: Parameter to </a:t>
            </a:r>
            <a:r>
              <a:rPr lang="en-US" sz="3800" dirty="0" err="1"/>
              <a:t>nCommand</a:t>
            </a:r>
            <a:endParaRPr lang="en-US" sz="3800" dirty="0"/>
          </a:p>
          <a:p>
            <a:pPr lvl="1"/>
            <a:r>
              <a:rPr lang="en-US" sz="3300" dirty="0"/>
              <a:t>Example: For </a:t>
            </a:r>
            <a:r>
              <a:rPr lang="en-US" sz="3300" dirty="0" err="1"/>
              <a:t>nCommand</a:t>
            </a:r>
            <a:r>
              <a:rPr lang="en-US" sz="3300" dirty="0"/>
              <a:t> = 10, the </a:t>
            </a:r>
            <a:r>
              <a:rPr lang="en-US" sz="3300" dirty="0" err="1"/>
              <a:t>nCmdData</a:t>
            </a:r>
            <a:r>
              <a:rPr lang="en-US" sz="3300" dirty="0"/>
              <a:t> specifies which homing procedure to use. </a:t>
            </a:r>
          </a:p>
          <a:p>
            <a:r>
              <a:rPr lang="en-US" sz="3800" dirty="0" err="1"/>
              <a:t>Main.M</a:t>
            </a:r>
            <a:r>
              <a:rPr lang="en-US" sz="3800" i="1" dirty="0" err="1">
                <a:solidFill>
                  <a:srgbClr val="0000FF"/>
                </a:solidFill>
              </a:rPr>
              <a:t>n.</a:t>
            </a:r>
            <a:r>
              <a:rPr lang="en-US" sz="3800" dirty="0" err="1"/>
              <a:t>fPosition</a:t>
            </a:r>
            <a:r>
              <a:rPr lang="en-US" sz="3800" dirty="0"/>
              <a:t>: Target position</a:t>
            </a:r>
          </a:p>
          <a:p>
            <a:r>
              <a:rPr lang="en-US" sz="3800" dirty="0" err="1"/>
              <a:t>Main.M</a:t>
            </a:r>
            <a:r>
              <a:rPr lang="en-US" sz="3800" i="1" dirty="0" err="1">
                <a:solidFill>
                  <a:srgbClr val="0000FF"/>
                </a:solidFill>
              </a:rPr>
              <a:t>n.</a:t>
            </a:r>
            <a:r>
              <a:rPr lang="en-US" sz="3800" dirty="0" err="1"/>
              <a:t>fVelocity</a:t>
            </a:r>
            <a:r>
              <a:rPr lang="en-US" sz="3800" dirty="0"/>
              <a:t>: Target velocity</a:t>
            </a:r>
          </a:p>
          <a:p>
            <a:r>
              <a:rPr lang="en-US" sz="3800" dirty="0" err="1"/>
              <a:t>Main.M</a:t>
            </a:r>
            <a:r>
              <a:rPr lang="en-US" sz="3800" i="1" dirty="0" err="1">
                <a:solidFill>
                  <a:srgbClr val="0000FF"/>
                </a:solidFill>
              </a:rPr>
              <a:t>n.</a:t>
            </a:r>
            <a:r>
              <a:rPr lang="en-US" sz="3800" dirty="0" err="1"/>
              <a:t>bExecute</a:t>
            </a:r>
            <a:r>
              <a:rPr lang="en-US" sz="3800" dirty="0"/>
              <a:t> (Execute new command on rising edge)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40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788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ECMC: </a:t>
            </a:r>
            <a:r>
              <a:rPr lang="en-US" dirty="0" err="1"/>
              <a:t>TwinCAT</a:t>
            </a:r>
            <a:r>
              <a:rPr lang="en-US" dirty="0"/>
              <a:t>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240282"/>
            <a:ext cx="10993120" cy="63363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/>
              <a:t>Absolute positioning to a target position of 100 with a target velocity of 200.</a:t>
            </a:r>
          </a:p>
          <a:p>
            <a:pPr marL="0" indent="0">
              <a:buNone/>
            </a:pPr>
            <a:r>
              <a:rPr lang="en-US" sz="3600" dirty="0"/>
              <a:t> </a:t>
            </a:r>
          </a:p>
          <a:p>
            <a:pPr marL="720003" indent="-720003">
              <a:buFont typeface="+mj-lt"/>
              <a:buAutoNum type="arabicPeriod"/>
            </a:pPr>
            <a:r>
              <a:rPr lang="en-US" sz="3600" dirty="0" err="1"/>
              <a:t>bEnable</a:t>
            </a:r>
            <a:r>
              <a:rPr lang="en-US" sz="3600" dirty="0"/>
              <a:t> = 1 (Amplifier On)</a:t>
            </a:r>
          </a:p>
          <a:p>
            <a:pPr marL="720003" indent="-720003">
              <a:buFont typeface="+mj-lt"/>
              <a:buAutoNum type="arabicPeriod"/>
            </a:pPr>
            <a:r>
              <a:rPr lang="en-US" sz="3600" dirty="0"/>
              <a:t>Wait for </a:t>
            </a:r>
            <a:r>
              <a:rPr lang="en-US" sz="3600" dirty="0" err="1"/>
              <a:t>bEnabled</a:t>
            </a:r>
            <a:r>
              <a:rPr lang="en-US" sz="3600" dirty="0"/>
              <a:t>: </a:t>
            </a:r>
            <a:r>
              <a:rPr lang="en-US" sz="3600" dirty="0" err="1"/>
              <a:t>bEnabled</a:t>
            </a:r>
            <a:r>
              <a:rPr lang="en-US" sz="3600" dirty="0"/>
              <a:t>?</a:t>
            </a:r>
          </a:p>
          <a:p>
            <a:pPr marL="720003" indent="-720003">
              <a:buFont typeface="+mj-lt"/>
              <a:buAutoNum type="arabicPeriod"/>
            </a:pPr>
            <a:r>
              <a:rPr lang="en-US" sz="3600" dirty="0" err="1"/>
              <a:t>nCommand</a:t>
            </a:r>
            <a:r>
              <a:rPr lang="en-US" sz="3600" dirty="0"/>
              <a:t> = 3 (Absolute Positioning)</a:t>
            </a:r>
          </a:p>
          <a:p>
            <a:pPr marL="720003" indent="-720003">
              <a:buFont typeface="+mj-lt"/>
              <a:buAutoNum type="arabicPeriod"/>
            </a:pPr>
            <a:r>
              <a:rPr lang="en-US" sz="3600" dirty="0" err="1"/>
              <a:t>nCmdData</a:t>
            </a:r>
            <a:r>
              <a:rPr lang="en-US" sz="3600" dirty="0"/>
              <a:t> = 0 (not used for </a:t>
            </a:r>
            <a:r>
              <a:rPr lang="en-US" sz="3600" dirty="0" err="1"/>
              <a:t>nCommand</a:t>
            </a:r>
            <a:r>
              <a:rPr lang="en-US" sz="3600" dirty="0"/>
              <a:t> =3)</a:t>
            </a:r>
          </a:p>
          <a:p>
            <a:pPr marL="720003" indent="-720003">
              <a:buFont typeface="+mj-lt"/>
              <a:buAutoNum type="arabicPeriod"/>
            </a:pPr>
            <a:r>
              <a:rPr lang="en-US" sz="3600" dirty="0" err="1"/>
              <a:t>fPosition</a:t>
            </a:r>
            <a:r>
              <a:rPr lang="en-US" sz="3600" dirty="0"/>
              <a:t> = 100</a:t>
            </a:r>
          </a:p>
          <a:p>
            <a:pPr marL="720003" indent="-720003">
              <a:buFont typeface="+mj-lt"/>
              <a:buAutoNum type="arabicPeriod"/>
            </a:pPr>
            <a:r>
              <a:rPr lang="en-US" sz="3600" dirty="0" err="1"/>
              <a:t>fVelocity</a:t>
            </a:r>
            <a:r>
              <a:rPr lang="en-US" sz="3600" dirty="0"/>
              <a:t> =200</a:t>
            </a:r>
          </a:p>
          <a:p>
            <a:pPr marL="720003" indent="-720003">
              <a:buFont typeface="+mj-lt"/>
              <a:buAutoNum type="arabicPeriod"/>
            </a:pPr>
            <a:r>
              <a:rPr lang="en-US" sz="3600" dirty="0" err="1"/>
              <a:t>bExecute</a:t>
            </a:r>
            <a:r>
              <a:rPr lang="en-US" sz="3600" dirty="0"/>
              <a:t> = 0</a:t>
            </a:r>
          </a:p>
          <a:p>
            <a:pPr marL="720003" indent="-720003">
              <a:buFont typeface="+mj-lt"/>
              <a:buAutoNum type="arabicPeriod"/>
            </a:pPr>
            <a:r>
              <a:rPr lang="en-US" sz="3600" dirty="0" err="1"/>
              <a:t>bExecute</a:t>
            </a:r>
            <a:r>
              <a:rPr lang="en-US" sz="3600" dirty="0"/>
              <a:t> = 1 (Positive Edge)</a:t>
            </a:r>
          </a:p>
          <a:p>
            <a:pPr marL="720003" indent="-720003">
              <a:buFont typeface="+mj-lt"/>
              <a:buAutoNum type="arabicPeriod"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/>
              <a:t>Or use “</a:t>
            </a:r>
            <a:r>
              <a:rPr lang="en-US" sz="3200" b="1" dirty="0" err="1"/>
              <a:t>MoveAbsolutePosition</a:t>
            </a:r>
            <a:r>
              <a:rPr lang="en-US" sz="3200" b="1" dirty="0"/>
              <a:t>(….)” command</a:t>
            </a:r>
            <a:endParaRPr lang="en-US" sz="3600" b="1" dirty="0"/>
          </a:p>
          <a:p>
            <a:pPr marL="720003" indent="-720003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4172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640080" y="384552"/>
            <a:ext cx="9993816" cy="1599192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>
              <a:lnSpc>
                <a:spcPct val="100000"/>
              </a:lnSpc>
            </a:pPr>
            <a:r>
              <a:rPr lang="en-GB" sz="4500">
                <a:solidFill>
                  <a:srgbClr val="FFFFFF"/>
                </a:solidFill>
                <a:latin typeface="Calibri"/>
              </a:rPr>
              <a:t>ECMC: </a:t>
            </a:r>
            <a:r>
              <a:rPr lang="en-GB" sz="4500" dirty="0">
                <a:solidFill>
                  <a:srgbClr val="FFFFFF"/>
                </a:solidFill>
                <a:latin typeface="Calibri"/>
              </a:rPr>
              <a:t>Documentation</a:t>
            </a:r>
            <a:endParaRPr lang="en-GB" dirty="0"/>
          </a:p>
        </p:txBody>
      </p:sp>
      <p:sp>
        <p:nvSpPr>
          <p:cNvPr id="283" name="CustomShape 2"/>
          <p:cNvSpPr/>
          <p:nvPr/>
        </p:nvSpPr>
        <p:spPr>
          <a:xfrm>
            <a:off x="640080" y="2240280"/>
            <a:ext cx="11520432" cy="6335280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/>
          <a:lstStyle/>
          <a:p>
            <a:pPr>
              <a:lnSpc>
                <a:spcPct val="100000"/>
              </a:lnSpc>
            </a:pPr>
            <a:endParaRPr lang="en-GB" sz="1800" i="1" dirty="0"/>
          </a:p>
          <a:p>
            <a:pPr>
              <a:lnSpc>
                <a:spcPct val="100000"/>
              </a:lnSpc>
            </a:pPr>
            <a:endParaRPr lang="en-GB" sz="1800" dirty="0"/>
          </a:p>
        </p:txBody>
      </p:sp>
      <p:sp>
        <p:nvSpPr>
          <p:cNvPr id="284" name="CustomShape 3"/>
          <p:cNvSpPr/>
          <p:nvPr/>
        </p:nvSpPr>
        <p:spPr>
          <a:xfrm>
            <a:off x="9174312" y="8899128"/>
            <a:ext cx="2986200" cy="510048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 algn="r">
              <a:lnSpc>
                <a:spcPct val="100000"/>
              </a:lnSpc>
            </a:pPr>
            <a:fld id="{7D632AA0-9247-493B-92E2-7603E6943B76}" type="slidenum">
              <a:rPr lang="en-US" sz="1700">
                <a:solidFill>
                  <a:srgbClr val="8B8B8B"/>
                </a:solidFill>
                <a:latin typeface="Calibri"/>
              </a:rPr>
              <a:t>42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947373" y="2851805"/>
            <a:ext cx="2672127" cy="1246496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55040" y="2547006"/>
            <a:ext cx="184666" cy="1246496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1157" y="2259987"/>
            <a:ext cx="11889745" cy="393952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2000" b="1"/>
              <a:t>ECMC:</a:t>
            </a:r>
            <a:endParaRPr lang="en-US" sz="2000" b="1" dirty="0"/>
          </a:p>
          <a:p>
            <a:pPr marL="342859" indent="-342859">
              <a:buFont typeface="Arial"/>
              <a:buChar char="•"/>
            </a:pPr>
            <a:r>
              <a:rPr lang="en-US" sz="2000" dirty="0" err="1"/>
              <a:t>Doxygen</a:t>
            </a:r>
            <a:r>
              <a:rPr lang="en-US" sz="2000" dirty="0"/>
              <a:t> documentation for all commands can be found in </a:t>
            </a:r>
            <a:r>
              <a:rPr lang="en-US" sz="2000" dirty="0" err="1"/>
              <a:t>hw_motor.h</a:t>
            </a:r>
            <a:r>
              <a:rPr lang="en-US" sz="2000" dirty="0"/>
              <a:t> </a:t>
            </a:r>
            <a:r>
              <a:rPr lang="en-US" sz="1400" dirty="0"/>
              <a:t>(</a:t>
            </a:r>
            <a:r>
              <a:rPr lang="en-US" sz="1400"/>
              <a:t>and ecmctraining</a:t>
            </a:r>
            <a:r>
              <a:rPr lang="en-US" sz="1400" dirty="0"/>
              <a:t>/doc/html/</a:t>
            </a:r>
            <a:r>
              <a:rPr lang="en-US" sz="1400" dirty="0" err="1"/>
              <a:t>index.html</a:t>
            </a:r>
            <a:r>
              <a:rPr lang="en-US" sz="1400" dirty="0"/>
              <a:t>)</a:t>
            </a:r>
          </a:p>
          <a:p>
            <a:pPr marL="342859" indent="-342859">
              <a:buFont typeface="Arial"/>
              <a:buChar char="•"/>
            </a:pPr>
            <a:r>
              <a:rPr lang="en-US" sz="2000" dirty="0"/>
              <a:t>Wiki: </a:t>
            </a:r>
            <a:r>
              <a:rPr lang="en-US" sz="2000" dirty="0">
                <a:hlinkClick r:id="rId3"/>
              </a:rPr>
              <a:t>https://ess-ics.atlassian.net/wiki/display/MCAG/Open+Source+Motion+Control</a:t>
            </a:r>
            <a:endParaRPr lang="en-US" sz="2000" dirty="0"/>
          </a:p>
          <a:p>
            <a:pPr marL="342859" indent="-342859">
              <a:buFont typeface="Arial"/>
              <a:buChar char="•"/>
            </a:pPr>
            <a:endParaRPr lang="en-US" sz="2000" dirty="0"/>
          </a:p>
          <a:p>
            <a:r>
              <a:rPr lang="en-US" sz="2000" b="1" dirty="0" err="1"/>
              <a:t>Etherlab</a:t>
            </a:r>
            <a:r>
              <a:rPr lang="en-US" sz="2000" b="1" dirty="0"/>
              <a:t> (EtherCAT master):</a:t>
            </a:r>
          </a:p>
          <a:p>
            <a:pPr marL="342859" indent="-342859">
              <a:buFont typeface="Arial"/>
              <a:buChar char="•"/>
            </a:pPr>
            <a:r>
              <a:rPr lang="en-US" sz="2000" dirty="0">
                <a:hlinkClick r:id="rId4"/>
              </a:rPr>
              <a:t>www.etherlab.org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Hardware:</a:t>
            </a:r>
          </a:p>
          <a:p>
            <a:pPr marL="342859" indent="-342859">
              <a:buFont typeface="Arial"/>
              <a:buChar char="•"/>
            </a:pPr>
            <a:r>
              <a:rPr lang="en-US" sz="2000" dirty="0">
                <a:hlinkClick r:id="rId5"/>
              </a:rPr>
              <a:t>www.beckhoff.com</a:t>
            </a:r>
            <a:endParaRPr lang="en-US" sz="2000" dirty="0"/>
          </a:p>
          <a:p>
            <a:pPr marL="342859" indent="-342859">
              <a:buFont typeface="Arial"/>
              <a:buChar char="•"/>
            </a:pPr>
            <a:r>
              <a:rPr lang="en-US" sz="2000" b="1" dirty="0"/>
              <a:t>…</a:t>
            </a:r>
          </a:p>
          <a:p>
            <a:pPr marL="342859" indent="-342859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SE6KWB~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6" y="5443404"/>
            <a:ext cx="11559545" cy="3780519"/>
          </a:xfrm>
          <a:prstGeom prst="rect">
            <a:avLst/>
          </a:prstGeom>
        </p:spPr>
      </p:pic>
      <p:pic>
        <p:nvPicPr>
          <p:cNvPr id="3" name="Picture 2" descr="Screen Shot 2016-11-17 at 15.58.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1" y="3715110"/>
            <a:ext cx="6464300" cy="555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725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640080" y="384552"/>
            <a:ext cx="9993816" cy="1599192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>
              <a:lnSpc>
                <a:spcPct val="100000"/>
              </a:lnSpc>
            </a:pPr>
            <a:r>
              <a:rPr lang="en-GB" sz="4500" dirty="0" err="1">
                <a:solidFill>
                  <a:srgbClr val="FFFFFF"/>
                </a:solidFill>
                <a:latin typeface="Calibri"/>
              </a:rPr>
              <a:t>Etherlab</a:t>
            </a:r>
            <a:r>
              <a:rPr lang="en-GB" sz="4500" dirty="0">
                <a:solidFill>
                  <a:srgbClr val="FFFFFF"/>
                </a:solidFill>
                <a:latin typeface="Calibri"/>
              </a:rPr>
              <a:t> EtherCAT tool:</a:t>
            </a:r>
            <a:endParaRPr lang="en-GB" dirty="0"/>
          </a:p>
        </p:txBody>
      </p:sp>
      <p:sp>
        <p:nvSpPr>
          <p:cNvPr id="283" name="CustomShape 2"/>
          <p:cNvSpPr/>
          <p:nvPr/>
        </p:nvSpPr>
        <p:spPr>
          <a:xfrm>
            <a:off x="640080" y="2271461"/>
            <a:ext cx="11520432" cy="6335280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/>
          <a:lstStyle/>
          <a:p>
            <a:pPr>
              <a:lnSpc>
                <a:spcPct val="100000"/>
              </a:lnSpc>
            </a:pPr>
            <a:endParaRPr lang="en-GB" sz="1800" i="1" dirty="0"/>
          </a:p>
          <a:p>
            <a:pPr>
              <a:lnSpc>
                <a:spcPct val="100000"/>
              </a:lnSpc>
            </a:pPr>
            <a:endParaRPr lang="en-GB" sz="1800" dirty="0"/>
          </a:p>
        </p:txBody>
      </p:sp>
      <p:sp>
        <p:nvSpPr>
          <p:cNvPr id="284" name="CustomShape 3"/>
          <p:cNvSpPr/>
          <p:nvPr/>
        </p:nvSpPr>
        <p:spPr>
          <a:xfrm>
            <a:off x="9174312" y="8899128"/>
            <a:ext cx="2986200" cy="510048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 algn="r">
              <a:lnSpc>
                <a:spcPct val="100000"/>
              </a:lnSpc>
            </a:pPr>
            <a:fld id="{7D632AA0-9247-493B-92E2-7603E6943B76}" type="slidenum">
              <a:rPr lang="en-US" sz="1700">
                <a:solidFill>
                  <a:srgbClr val="8B8B8B"/>
                </a:solidFill>
                <a:latin typeface="Calibri"/>
              </a:rPr>
              <a:t>43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855040" y="2051707"/>
            <a:ext cx="5464292" cy="6324796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r>
              <a:rPr lang="en-US" dirty="0" err="1"/>
              <a:t>EtherCAT</a:t>
            </a:r>
            <a:r>
              <a:rPr lang="en-US" dirty="0"/>
              <a:t> tool from </a:t>
            </a:r>
            <a:r>
              <a:rPr lang="en-US" dirty="0">
                <a:hlinkClick r:id="rId3"/>
              </a:rPr>
              <a:t>www.etherlab.org</a:t>
            </a:r>
            <a:endParaRPr lang="en-US" dirty="0"/>
          </a:p>
          <a:p>
            <a:endParaRPr lang="en-US" dirty="0"/>
          </a:p>
          <a:p>
            <a:r>
              <a:rPr lang="en-US" sz="2000" dirty="0"/>
              <a:t>Display master status:</a:t>
            </a:r>
          </a:p>
          <a:p>
            <a:r>
              <a:rPr lang="en-US" sz="2000" b="1" dirty="0" err="1"/>
              <a:t>ethercat</a:t>
            </a:r>
            <a:r>
              <a:rPr lang="en-US" sz="2000" dirty="0"/>
              <a:t> </a:t>
            </a:r>
            <a:r>
              <a:rPr lang="en-US" sz="2000" b="1" dirty="0"/>
              <a:t>master</a:t>
            </a:r>
          </a:p>
          <a:p>
            <a:endParaRPr lang="en-US" sz="2000" dirty="0"/>
          </a:p>
          <a:p>
            <a:r>
              <a:rPr lang="en-US" sz="2000" dirty="0"/>
              <a:t>Display slaves and status:</a:t>
            </a:r>
          </a:p>
          <a:p>
            <a:r>
              <a:rPr lang="en-US" sz="2000" b="1" dirty="0" err="1"/>
              <a:t>ethercat</a:t>
            </a:r>
            <a:r>
              <a:rPr lang="en-US" sz="2000" b="1" dirty="0"/>
              <a:t> slaves</a:t>
            </a:r>
          </a:p>
          <a:p>
            <a:endParaRPr lang="en-US" sz="2000" dirty="0"/>
          </a:p>
          <a:p>
            <a:r>
              <a:rPr lang="en-US" sz="2000" dirty="0"/>
              <a:t>Display available PDOs for slave 3:</a:t>
            </a:r>
          </a:p>
          <a:p>
            <a:r>
              <a:rPr lang="en-US" sz="2000" b="1" dirty="0" err="1"/>
              <a:t>ethercat</a:t>
            </a:r>
            <a:r>
              <a:rPr lang="en-US" sz="2000" b="1" dirty="0"/>
              <a:t> –p3 </a:t>
            </a:r>
            <a:r>
              <a:rPr lang="en-US" sz="2000" b="1" dirty="0" err="1"/>
              <a:t>pdos</a:t>
            </a:r>
            <a:endParaRPr lang="en-US" sz="2000" b="1" dirty="0"/>
          </a:p>
          <a:p>
            <a:endParaRPr lang="en-US" sz="2000" dirty="0"/>
          </a:p>
          <a:p>
            <a:r>
              <a:rPr lang="en-US" sz="2000" dirty="0"/>
              <a:t>Display available SDOs for slave 3:</a:t>
            </a:r>
          </a:p>
          <a:p>
            <a:r>
              <a:rPr lang="en-US" sz="2000" b="1" dirty="0" err="1"/>
              <a:t>ethercat</a:t>
            </a:r>
            <a:r>
              <a:rPr lang="en-US" sz="2000" b="1" dirty="0"/>
              <a:t> –p3 </a:t>
            </a:r>
            <a:r>
              <a:rPr lang="en-US" sz="2000" b="1" dirty="0" err="1"/>
              <a:t>sdos</a:t>
            </a:r>
            <a:endParaRPr lang="en-US" sz="2000" b="1" dirty="0"/>
          </a:p>
          <a:p>
            <a:endParaRPr lang="en-US" sz="2000" dirty="0"/>
          </a:p>
          <a:p>
            <a:r>
              <a:rPr lang="en-US" sz="2000" dirty="0"/>
              <a:t>Display help:</a:t>
            </a:r>
          </a:p>
          <a:p>
            <a:r>
              <a:rPr lang="en-US" sz="2000" b="1" dirty="0" err="1"/>
              <a:t>ethercat</a:t>
            </a:r>
            <a:r>
              <a:rPr lang="en-US" sz="2000" b="1" dirty="0"/>
              <a:t> –h</a:t>
            </a:r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6242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640080" y="384552"/>
            <a:ext cx="9993816" cy="1599192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>
              <a:lnSpc>
                <a:spcPct val="100000"/>
              </a:lnSpc>
            </a:pPr>
            <a:r>
              <a:rPr lang="en-US" sz="4500">
                <a:solidFill>
                  <a:srgbClr val="FFFFFF"/>
                </a:solidFill>
                <a:latin typeface="Calibri"/>
              </a:rPr>
              <a:t>Acknowledgments</a:t>
            </a:r>
            <a:endParaRPr/>
          </a:p>
        </p:txBody>
      </p:sp>
      <p:sp>
        <p:nvSpPr>
          <p:cNvPr id="305" name="CustomShape 2"/>
          <p:cNvSpPr/>
          <p:nvPr/>
        </p:nvSpPr>
        <p:spPr>
          <a:xfrm>
            <a:off x="562968" y="2369304"/>
            <a:ext cx="11520432" cy="6335280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/>
          <a:lstStyle/>
          <a:p>
            <a:pPr>
              <a:lnSpc>
                <a:spcPct val="100000"/>
              </a:lnSpc>
            </a:pPr>
            <a:endParaRPr dirty="0"/>
          </a:p>
          <a:p>
            <a:pPr marL="480003" indent="-480003"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Calibri"/>
              </a:rPr>
              <a:t>Igh open source EtherCAT master (www.etherlab.org)</a:t>
            </a:r>
            <a:endParaRPr dirty="0"/>
          </a:p>
          <a:p>
            <a:pPr marL="480003" indent="-480003"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Calibri"/>
              </a:rPr>
              <a:t>EPICS community (base, motor, </a:t>
            </a:r>
            <a:r>
              <a:rPr lang="en-US" sz="3400" dirty="0" err="1">
                <a:solidFill>
                  <a:srgbClr val="000000"/>
                </a:solidFill>
                <a:latin typeface="Calibri"/>
              </a:rPr>
              <a:t>asyn</a:t>
            </a:r>
            <a:r>
              <a:rPr lang="en-US" sz="3400" dirty="0">
                <a:solidFill>
                  <a:srgbClr val="000000"/>
                </a:solidFill>
                <a:latin typeface="Calibri"/>
              </a:rPr>
              <a:t>, stream device)</a:t>
            </a:r>
            <a:endParaRPr dirty="0"/>
          </a:p>
          <a:p>
            <a:pPr marL="480003" indent="-480003"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Calibri"/>
              </a:rPr>
              <a:t>ExprTK C++ Mathematical Expression Library 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3400" dirty="0">
                <a:solidFill>
                  <a:srgbClr val="000000"/>
                </a:solidFill>
                <a:latin typeface="Calibri"/>
              </a:rPr>
              <a:t>	(www.partow.net/programming/</a:t>
            </a:r>
            <a:r>
              <a:rPr lang="en-US" sz="3400" dirty="0" err="1">
                <a:solidFill>
                  <a:srgbClr val="000000"/>
                </a:solidFill>
                <a:latin typeface="Calibri"/>
              </a:rPr>
              <a:t>exprtk</a:t>
            </a:r>
            <a:r>
              <a:rPr lang="en-US" sz="3400" dirty="0">
                <a:solidFill>
                  <a:srgbClr val="000000"/>
                </a:solidFill>
                <a:latin typeface="Calibri"/>
              </a:rPr>
              <a:t>)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z="3400" dirty="0">
                <a:solidFill>
                  <a:srgbClr val="000000"/>
                </a:solidFill>
                <a:latin typeface="Calibri"/>
              </a:rPr>
              <a:t>Questions?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06" name="CustomShape 3"/>
          <p:cNvSpPr/>
          <p:nvPr/>
        </p:nvSpPr>
        <p:spPr>
          <a:xfrm>
            <a:off x="9174312" y="8899128"/>
            <a:ext cx="2986200" cy="510048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 algn="r">
              <a:lnSpc>
                <a:spcPct val="100000"/>
              </a:lnSpc>
            </a:pPr>
            <a:fld id="{B29E1C79-2628-4709-ABB5-37D928D11740}" type="slidenum">
              <a:rPr lang="en-US" sz="1700">
                <a:solidFill>
                  <a:srgbClr val="8B8B8B"/>
                </a:solidFill>
                <a:latin typeface="Calibri"/>
              </a:rPr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91051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lIns="125985" tIns="62993" rIns="125985" bIns="62993" anchor="ctr"/>
          <a:lstStyle/>
          <a:p>
            <a:pPr algn="l" defTabSz="640003" rtl="0"/>
            <a:r>
              <a:rPr lang="en-US" sz="4500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Motion: Control Loops cont.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223514" y="8833050"/>
            <a:ext cx="2987040" cy="511175"/>
          </a:xfrm>
          <a:prstGeom prst="rect">
            <a:avLst/>
          </a:prstGeom>
        </p:spPr>
        <p:txBody>
          <a:bodyPr lIns="128001" tIns="64001" rIns="128001" bIns="64001"/>
          <a:lstStyle/>
          <a:p>
            <a:fld id="{551115BC-487E-4422-894C-CB7CD3E79223}" type="slidenum">
              <a:rPr lang="en-GB" smtClean="0"/>
              <a:pPr/>
              <a:t>5</a:t>
            </a:fld>
            <a:endParaRPr lang="en-GB" dirty="0"/>
          </a:p>
        </p:txBody>
      </p:sp>
      <p:grpSp>
        <p:nvGrpSpPr>
          <p:cNvPr id="52" name="Group 51"/>
          <p:cNvGrpSpPr/>
          <p:nvPr/>
        </p:nvGrpSpPr>
        <p:grpSpPr>
          <a:xfrm>
            <a:off x="2" y="2166413"/>
            <a:ext cx="12677738" cy="7170691"/>
            <a:chOff x="0" y="109684"/>
            <a:chExt cx="9055527" cy="5121922"/>
          </a:xfrm>
        </p:grpSpPr>
        <p:cxnSp>
          <p:nvCxnSpPr>
            <p:cNvPr id="53" name="Straight Arrow Connector 52"/>
            <p:cNvCxnSpPr/>
            <p:nvPr/>
          </p:nvCxnSpPr>
          <p:spPr>
            <a:xfrm flipH="1">
              <a:off x="7907510" y="1949007"/>
              <a:ext cx="52058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7541007" y="1665957"/>
              <a:ext cx="71202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endCxn id="61" idx="2"/>
            </p:cNvCxnSpPr>
            <p:nvPr/>
          </p:nvCxnSpPr>
          <p:spPr>
            <a:xfrm>
              <a:off x="941526" y="1665957"/>
              <a:ext cx="71202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582342" y="1672063"/>
              <a:ext cx="71202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3278962" y="1672063"/>
              <a:ext cx="71202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3929952" y="1676135"/>
              <a:ext cx="71202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5498415" y="1676135"/>
              <a:ext cx="71202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6224622" y="1672063"/>
              <a:ext cx="71202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1653547" y="1523553"/>
              <a:ext cx="284807" cy="28480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90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314708" y="1376063"/>
              <a:ext cx="1033155" cy="5797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/>
                <a:t>P(ID)</a:t>
              </a:r>
              <a:r>
                <a:rPr lang="en-US" sz="2200" baseline="-25000" dirty="0"/>
                <a:t>Position</a:t>
              </a:r>
            </a:p>
          </p:txBody>
        </p:sp>
        <p:sp>
          <p:nvSpPr>
            <p:cNvPr id="63" name="Oval 62"/>
            <p:cNvSpPr/>
            <p:nvPr/>
          </p:nvSpPr>
          <p:spPr>
            <a:xfrm>
              <a:off x="4001156" y="1523553"/>
              <a:ext cx="284807" cy="28480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900"/>
            </a:p>
          </p:txBody>
        </p:sp>
        <p:sp>
          <p:nvSpPr>
            <p:cNvPr id="64" name="Oval 63"/>
            <p:cNvSpPr/>
            <p:nvPr/>
          </p:nvSpPr>
          <p:spPr>
            <a:xfrm>
              <a:off x="6210436" y="1523553"/>
              <a:ext cx="284807" cy="28480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900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H="1">
              <a:off x="4143560" y="3128473"/>
              <a:ext cx="4169674" cy="0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endCxn id="63" idx="4"/>
            </p:cNvCxnSpPr>
            <p:nvPr/>
          </p:nvCxnSpPr>
          <p:spPr>
            <a:xfrm flipH="1" flipV="1">
              <a:off x="4143560" y="1808360"/>
              <a:ext cx="1" cy="13201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1795951" y="3599924"/>
              <a:ext cx="6517284" cy="0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endCxn id="61" idx="4"/>
            </p:cNvCxnSpPr>
            <p:nvPr/>
          </p:nvCxnSpPr>
          <p:spPr>
            <a:xfrm flipV="1">
              <a:off x="1795951" y="1808360"/>
              <a:ext cx="0" cy="17915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151458" y="1386836"/>
              <a:ext cx="980517" cy="340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SP</a:t>
              </a:r>
              <a:r>
                <a:rPr lang="en-US" baseline="-25000" dirty="0"/>
                <a:t>Position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859180" y="2486989"/>
              <a:ext cx="980517" cy="340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PV</a:t>
              </a:r>
              <a:r>
                <a:rPr lang="en-US" baseline="-25000" dirty="0"/>
                <a:t>Position</a:t>
              </a:r>
            </a:p>
          </p:txBody>
        </p:sp>
        <p:cxnSp>
          <p:nvCxnSpPr>
            <p:cNvPr id="71" name="Straight Arrow Connector 70"/>
            <p:cNvCxnSpPr>
              <a:endCxn id="63" idx="0"/>
            </p:cNvCxnSpPr>
            <p:nvPr/>
          </p:nvCxnSpPr>
          <p:spPr>
            <a:xfrm>
              <a:off x="4143561" y="964106"/>
              <a:ext cx="0" cy="5594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1795951" y="964106"/>
              <a:ext cx="0" cy="5594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1210555" y="542582"/>
              <a:ext cx="853158" cy="340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</a:t>
              </a:r>
              <a:r>
                <a:rPr lang="en-US" baseline="-25000" dirty="0"/>
                <a:t>Position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737427" y="542582"/>
              <a:ext cx="1776204" cy="340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SP</a:t>
              </a:r>
              <a:r>
                <a:rPr lang="en-US" baseline="-25000" dirty="0" err="1"/>
                <a:t>Speed</a:t>
              </a:r>
              <a:r>
                <a:rPr lang="en-US" baseline="-25000" dirty="0"/>
                <a:t> </a:t>
              </a:r>
              <a:r>
                <a:rPr lang="en-US" dirty="0"/>
                <a:t>=</a:t>
              </a:r>
              <a:r>
                <a:rPr lang="en-US" dirty="0" err="1"/>
                <a:t>FF</a:t>
              </a:r>
              <a:r>
                <a:rPr lang="en-US" baseline="-25000" dirty="0" err="1"/>
                <a:t>Speed</a:t>
              </a:r>
              <a:endParaRPr lang="en-US" baseline="-250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175921" y="2025613"/>
              <a:ext cx="878839" cy="340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PV</a:t>
              </a:r>
              <a:r>
                <a:rPr lang="en-US" baseline="-25000" dirty="0"/>
                <a:t>Speed</a:t>
              </a: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6354036" y="985259"/>
              <a:ext cx="0" cy="5594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6079645" y="594773"/>
              <a:ext cx="454085" cy="340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FF</a:t>
              </a:r>
              <a:r>
                <a:rPr lang="en-US" baseline="-25000" dirty="0"/>
                <a:t>I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184236" y="1233664"/>
              <a:ext cx="265637" cy="340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  <a:endParaRPr lang="en-US" baseline="-250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383294" y="1041809"/>
              <a:ext cx="265637" cy="340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  <a:endParaRPr lang="en-US" baseline="-250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579060" y="1254611"/>
              <a:ext cx="265637" cy="340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  <a:endParaRPr lang="en-US" baseline="-250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814122" y="1839226"/>
              <a:ext cx="208163" cy="340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  <a:endParaRPr lang="en-US" baseline="-250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143561" y="1825019"/>
              <a:ext cx="208163" cy="340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  <a:endParaRPr lang="en-US" baseline="-250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739988" y="1065002"/>
              <a:ext cx="265637" cy="340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  <a:endParaRPr lang="en-US" baseline="-250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779563" y="1275763"/>
              <a:ext cx="265637" cy="340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  <a:endParaRPr lang="en-US" baseline="-250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940492" y="1086154"/>
              <a:ext cx="265637" cy="340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  <a:endParaRPr lang="en-US" baseline="-250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579060" y="231742"/>
              <a:ext cx="5397092" cy="3108784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90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642924" y="1391323"/>
              <a:ext cx="964252" cy="5797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/>
                <a:t>PI(D)</a:t>
              </a:r>
              <a:r>
                <a:rPr lang="en-US" sz="2200" baseline="-25000" dirty="0"/>
                <a:t>Speed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8744" y="109684"/>
              <a:ext cx="9016783" cy="381956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90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739988" y="231742"/>
              <a:ext cx="1595919" cy="340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Speed Control</a:t>
              </a:r>
              <a:endParaRPr lang="en-US" baseline="-250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6577" y="109684"/>
              <a:ext cx="1748437" cy="340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Position Control</a:t>
              </a:r>
              <a:endParaRPr lang="en-US" baseline="-250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0" y="4295898"/>
              <a:ext cx="280170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SP</a:t>
              </a:r>
              <a:r>
                <a:rPr lang="en-US" baseline="-25000" dirty="0"/>
                <a:t>Position	</a:t>
              </a:r>
              <a:r>
                <a:rPr lang="en-US" dirty="0"/>
                <a:t>Position </a:t>
              </a:r>
              <a:r>
                <a:rPr lang="en-US" dirty="0" err="1"/>
                <a:t>setpoint</a:t>
              </a:r>
              <a:endParaRPr lang="en-US" dirty="0"/>
            </a:p>
            <a:p>
              <a:r>
                <a:rPr lang="en-US" dirty="0"/>
                <a:t>O</a:t>
              </a:r>
              <a:r>
                <a:rPr lang="en-US" baseline="-25000" dirty="0"/>
                <a:t>Position 	</a:t>
              </a:r>
              <a:r>
                <a:rPr lang="en-US" dirty="0"/>
                <a:t>Position offset</a:t>
              </a:r>
            </a:p>
            <a:p>
              <a:r>
                <a:rPr lang="en-US" dirty="0"/>
                <a:t>PV</a:t>
              </a:r>
              <a:r>
                <a:rPr lang="en-US" baseline="-25000" dirty="0"/>
                <a:t>Position	</a:t>
              </a:r>
              <a:r>
                <a:rPr lang="en-US" dirty="0"/>
                <a:t>Actual position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736960" y="4308276"/>
              <a:ext cx="312259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SP</a:t>
              </a:r>
              <a:r>
                <a:rPr lang="en-US" baseline="-25000" dirty="0"/>
                <a:t>Speed</a:t>
              </a:r>
              <a:r>
                <a:rPr lang="en-US" dirty="0"/>
                <a:t> 	Speed Setpoint</a:t>
              </a:r>
            </a:p>
            <a:p>
              <a:r>
                <a:rPr lang="en-US" dirty="0"/>
                <a:t>FF</a:t>
              </a:r>
              <a:r>
                <a:rPr lang="en-US" baseline="-25000" dirty="0"/>
                <a:t>speed 	</a:t>
              </a:r>
              <a:r>
                <a:rPr lang="en-US" dirty="0"/>
                <a:t>Speed feed forward</a:t>
              </a:r>
            </a:p>
            <a:p>
              <a:r>
                <a:rPr lang="en-US" dirty="0"/>
                <a:t>PV</a:t>
              </a:r>
              <a:r>
                <a:rPr lang="en-US" baseline="-25000" dirty="0"/>
                <a:t>Speed</a:t>
              </a:r>
              <a:r>
                <a:rPr lang="en-US" dirty="0"/>
                <a:t>	Actual speed 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943258" y="1386240"/>
              <a:ext cx="964252" cy="8081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/>
                <a:t>PI(D)</a:t>
              </a:r>
              <a:r>
                <a:rPr lang="en-US" sz="2200" baseline="-25000" dirty="0"/>
                <a:t>I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760307" y="363820"/>
              <a:ext cx="2136467" cy="2566582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90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8266258" y="1411662"/>
              <a:ext cx="579788" cy="238529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800" dirty="0"/>
                <a:t>Process</a:t>
              </a:r>
              <a:endParaRPr lang="en-US" sz="39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760307" y="363820"/>
              <a:ext cx="1697337" cy="340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Current Control</a:t>
              </a:r>
              <a:endParaRPr lang="en-US" baseline="-25000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9425137" y="8328992"/>
            <a:ext cx="3592778" cy="513988"/>
          </a:xfrm>
          <a:prstGeom prst="rect">
            <a:avLst/>
          </a:prstGeom>
          <a:noFill/>
        </p:spPr>
        <p:txBody>
          <a:bodyPr wrap="none" lIns="128001" tIns="64001" rIns="128001" bIns="64001" rtlCol="0">
            <a:spAutoFit/>
          </a:bodyPr>
          <a:lstStyle/>
          <a:p>
            <a:r>
              <a:rPr lang="en-US" dirty="0"/>
              <a:t>Mech., motor, feedback</a:t>
            </a:r>
          </a:p>
        </p:txBody>
      </p:sp>
      <p:cxnSp>
        <p:nvCxnSpPr>
          <p:cNvPr id="50" name="Straight Arrow Connector 49"/>
          <p:cNvCxnSpPr>
            <a:endCxn id="95" idx="2"/>
          </p:cNvCxnSpPr>
          <p:nvPr/>
        </p:nvCxnSpPr>
        <p:spPr>
          <a:xfrm flipV="1">
            <a:off x="11138927" y="7328592"/>
            <a:ext cx="839686" cy="11012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457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Straight Arrow Connector 89"/>
          <p:cNvCxnSpPr/>
          <p:nvPr/>
        </p:nvCxnSpPr>
        <p:spPr>
          <a:xfrm>
            <a:off x="10950895" y="8127371"/>
            <a:ext cx="0" cy="6166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10950895" y="6312768"/>
            <a:ext cx="0" cy="6166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10950895" y="5506280"/>
            <a:ext cx="0" cy="6166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0950895" y="4901411"/>
            <a:ext cx="0" cy="6166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lIns="125985" tIns="62993" rIns="125985" bIns="62993" anchor="ctr"/>
          <a:lstStyle/>
          <a:p>
            <a:pPr algn="l" defTabSz="640003" rtl="0"/>
            <a:r>
              <a:rPr lang="en-US" sz="4500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Motion: Feed Forward and Trajectory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lIns="128001" tIns="64001" rIns="128001" bIns="64001"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pic>
        <p:nvPicPr>
          <p:cNvPr id="5" name="Picture 4" descr="Screen Shot 2016-04-13 at 12.46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57" y="3863051"/>
            <a:ext cx="9375442" cy="5391030"/>
          </a:xfrm>
          <a:prstGeom prst="rect">
            <a:avLst/>
          </a:prstGeom>
          <a:ln>
            <a:noFill/>
          </a:ln>
        </p:spPr>
      </p:pic>
      <p:sp>
        <p:nvSpPr>
          <p:cNvPr id="48" name="Rectangle 47"/>
          <p:cNvSpPr/>
          <p:nvPr/>
        </p:nvSpPr>
        <p:spPr>
          <a:xfrm>
            <a:off x="9965116" y="4665609"/>
            <a:ext cx="1915413" cy="6390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r>
              <a:rPr lang="en-US" sz="2200" dirty="0"/>
              <a:t>P(ID)</a:t>
            </a:r>
            <a:r>
              <a:rPr lang="en-US" sz="2200" baseline="-25000" dirty="0"/>
              <a:t>Position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965116" y="6076966"/>
            <a:ext cx="1915413" cy="6390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r>
              <a:rPr lang="en-US" sz="2200" dirty="0"/>
              <a:t>PI(D)</a:t>
            </a:r>
            <a:r>
              <a:rPr lang="en-US" sz="2200" baseline="-25000" dirty="0"/>
              <a:t>Speed</a:t>
            </a:r>
          </a:p>
        </p:txBody>
      </p:sp>
      <p:sp>
        <p:nvSpPr>
          <p:cNvPr id="50" name="Rectangle 49"/>
          <p:cNvSpPr/>
          <p:nvPr/>
        </p:nvSpPr>
        <p:spPr>
          <a:xfrm>
            <a:off x="9965116" y="7522502"/>
            <a:ext cx="1915413" cy="6390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r>
              <a:rPr lang="en-US" sz="2200" dirty="0"/>
              <a:t>PI(D)</a:t>
            </a:r>
            <a:r>
              <a:rPr lang="en-US" sz="2200" baseline="-25000" dirty="0"/>
              <a:t>I (torque)</a:t>
            </a:r>
          </a:p>
        </p:txBody>
      </p:sp>
      <p:sp>
        <p:nvSpPr>
          <p:cNvPr id="51" name="Rectangle 50"/>
          <p:cNvSpPr/>
          <p:nvPr/>
        </p:nvSpPr>
        <p:spPr>
          <a:xfrm>
            <a:off x="9965116" y="8732238"/>
            <a:ext cx="1915413" cy="6390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r>
              <a:rPr lang="en-US" sz="2200" dirty="0"/>
              <a:t>Process</a:t>
            </a:r>
            <a:endParaRPr lang="en-US" sz="2200" baseline="-25000" dirty="0"/>
          </a:p>
        </p:txBody>
      </p:sp>
      <p:sp>
        <p:nvSpPr>
          <p:cNvPr id="58" name="Oval 57"/>
          <p:cNvSpPr/>
          <p:nvPr/>
        </p:nvSpPr>
        <p:spPr>
          <a:xfrm>
            <a:off x="10793937" y="5506279"/>
            <a:ext cx="313916" cy="3139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sz="3900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9410655" y="5707901"/>
            <a:ext cx="1389662" cy="0"/>
          </a:xfrm>
          <a:prstGeom prst="straightConnector1">
            <a:avLst/>
          </a:prstGeom>
          <a:ln>
            <a:solidFill>
              <a:srgbClr val="5ED63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10950895" y="6917635"/>
            <a:ext cx="0" cy="6166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10793937" y="6917635"/>
            <a:ext cx="313916" cy="3139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sz="3900"/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10950895" y="4094923"/>
            <a:ext cx="0" cy="6166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10950895" y="3490056"/>
            <a:ext cx="0" cy="6166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10793937" y="4094922"/>
            <a:ext cx="313916" cy="3139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sz="3900"/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9410655" y="4296544"/>
            <a:ext cx="1389662" cy="0"/>
          </a:xfrm>
          <a:prstGeom prst="straightConnector1">
            <a:avLst/>
          </a:prstGeom>
          <a:ln>
            <a:solidFill>
              <a:srgbClr val="5ED63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9410655" y="7119258"/>
            <a:ext cx="1389662" cy="0"/>
          </a:xfrm>
          <a:prstGeom prst="straightConnector1">
            <a:avLst/>
          </a:prstGeom>
          <a:ln>
            <a:solidFill>
              <a:srgbClr val="5ED63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0433248" y="5203846"/>
            <a:ext cx="455991" cy="517051"/>
          </a:xfrm>
          <a:prstGeom prst="rect">
            <a:avLst/>
          </a:prstGeom>
          <a:noFill/>
        </p:spPr>
        <p:txBody>
          <a:bodyPr wrap="none" lIns="128001" tIns="64001" rIns="128001" bIns="64001" rtlCol="0">
            <a:spAutoFit/>
          </a:bodyPr>
          <a:lstStyle/>
          <a:p>
            <a:r>
              <a:rPr lang="en-US" dirty="0"/>
              <a:t>+</a:t>
            </a:r>
            <a:endParaRPr lang="en-US" baseline="-25000" dirty="0"/>
          </a:p>
        </p:txBody>
      </p:sp>
      <p:sp>
        <p:nvSpPr>
          <p:cNvPr id="92" name="TextBox 91"/>
          <p:cNvSpPr txBox="1"/>
          <p:nvPr/>
        </p:nvSpPr>
        <p:spPr>
          <a:xfrm>
            <a:off x="10433248" y="6615202"/>
            <a:ext cx="455991" cy="517051"/>
          </a:xfrm>
          <a:prstGeom prst="rect">
            <a:avLst/>
          </a:prstGeom>
          <a:noFill/>
        </p:spPr>
        <p:txBody>
          <a:bodyPr wrap="none" lIns="128001" tIns="64001" rIns="128001" bIns="64001" rtlCol="0">
            <a:spAutoFit/>
          </a:bodyPr>
          <a:lstStyle/>
          <a:p>
            <a:r>
              <a:rPr lang="en-US" dirty="0"/>
              <a:t>+</a:t>
            </a:r>
            <a:endParaRPr lang="en-US" baseline="-25000" dirty="0"/>
          </a:p>
        </p:txBody>
      </p:sp>
      <p:sp>
        <p:nvSpPr>
          <p:cNvPr id="26" name="Content Placeholder 2"/>
          <p:cNvSpPr>
            <a:spLocks noGrp="1"/>
          </p:cNvSpPr>
          <p:nvPr>
            <p:ph idx="4294967295"/>
          </p:nvPr>
        </p:nvSpPr>
        <p:spPr>
          <a:xfrm>
            <a:off x="654562" y="2240282"/>
            <a:ext cx="11521440" cy="6336348"/>
          </a:xfrm>
          <a:prstGeom prst="rect">
            <a:avLst/>
          </a:prstGeom>
        </p:spPr>
        <p:txBody>
          <a:bodyPr lIns="128001" tIns="64001" rIns="128001" bIns="64001">
            <a:normAutofit/>
          </a:bodyPr>
          <a:lstStyle/>
          <a:p>
            <a:r>
              <a:rPr lang="en-US" sz="2800" dirty="0"/>
              <a:t>Already known changes can be fed forward. The error for the controller to handle will be less. Scaling of velocity feed forward is made by setting the drive scale parameters.</a:t>
            </a:r>
          </a:p>
        </p:txBody>
      </p:sp>
      <p:sp>
        <p:nvSpPr>
          <p:cNvPr id="25" name="Oval 24"/>
          <p:cNvSpPr/>
          <p:nvPr/>
        </p:nvSpPr>
        <p:spPr>
          <a:xfrm>
            <a:off x="9929192" y="5203845"/>
            <a:ext cx="2016224" cy="1008112"/>
          </a:xfrm>
          <a:prstGeom prst="ellipse">
            <a:avLst/>
          </a:prstGeom>
          <a:noFill/>
          <a:ln w="47625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106478" y="3187621"/>
            <a:ext cx="2822714" cy="2217846"/>
          </a:xfrm>
          <a:prstGeom prst="straightConnector1">
            <a:avLst/>
          </a:prstGeom>
          <a:noFill/>
          <a:ln w="47625">
            <a:solidFill>
              <a:srgbClr val="0080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396220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lIns="125985" tIns="62993" rIns="125985" bIns="62993" anchor="ctr"/>
          <a:lstStyle/>
          <a:p>
            <a:pPr algn="l" defTabSz="640003" rtl="0"/>
            <a:r>
              <a:rPr lang="en-US" sz="4500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Motion: Feed Forward</a:t>
            </a:r>
          </a:p>
        </p:txBody>
      </p:sp>
      <p:cxnSp>
        <p:nvCxnSpPr>
          <p:cNvPr id="135" name="Straight Connector 134"/>
          <p:cNvCxnSpPr/>
          <p:nvPr/>
        </p:nvCxnSpPr>
        <p:spPr>
          <a:xfrm>
            <a:off x="124432" y="2307150"/>
            <a:ext cx="3024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431450" y="2091708"/>
            <a:ext cx="1926658" cy="437044"/>
          </a:xfrm>
          <a:prstGeom prst="rect">
            <a:avLst/>
          </a:prstGeom>
          <a:noFill/>
        </p:spPr>
        <p:txBody>
          <a:bodyPr wrap="none" lIns="128001" tIns="64001" rIns="128001" bIns="64001" rtlCol="0">
            <a:spAutoFit/>
          </a:bodyPr>
          <a:lstStyle/>
          <a:p>
            <a:r>
              <a:rPr lang="en-US" sz="2000" dirty="0"/>
              <a:t>Target position</a:t>
            </a:r>
          </a:p>
        </p:txBody>
      </p:sp>
      <p:cxnSp>
        <p:nvCxnSpPr>
          <p:cNvPr id="137" name="Straight Connector 136"/>
          <p:cNvCxnSpPr/>
          <p:nvPr/>
        </p:nvCxnSpPr>
        <p:spPr>
          <a:xfrm>
            <a:off x="124432" y="2710394"/>
            <a:ext cx="302434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431450" y="2494952"/>
            <a:ext cx="1939482" cy="437044"/>
          </a:xfrm>
          <a:prstGeom prst="rect">
            <a:avLst/>
          </a:prstGeom>
          <a:noFill/>
        </p:spPr>
        <p:txBody>
          <a:bodyPr wrap="none" lIns="128001" tIns="64001" rIns="128001" bIns="64001" rtlCol="0">
            <a:spAutoFit/>
          </a:bodyPr>
          <a:lstStyle/>
          <a:p>
            <a:r>
              <a:rPr lang="en-US" sz="2000" dirty="0"/>
              <a:t>Actual position</a:t>
            </a:r>
          </a:p>
        </p:txBody>
      </p:sp>
      <p:cxnSp>
        <p:nvCxnSpPr>
          <p:cNvPr id="139" name="Straight Connector 138"/>
          <p:cNvCxnSpPr/>
          <p:nvPr/>
        </p:nvCxnSpPr>
        <p:spPr>
          <a:xfrm>
            <a:off x="124432" y="3113639"/>
            <a:ext cx="302434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124432" y="3503875"/>
            <a:ext cx="302434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431450" y="3288433"/>
            <a:ext cx="3138428" cy="437044"/>
          </a:xfrm>
          <a:prstGeom prst="rect">
            <a:avLst/>
          </a:prstGeom>
          <a:noFill/>
        </p:spPr>
        <p:txBody>
          <a:bodyPr wrap="none" lIns="128001" tIns="64001" rIns="128001" bIns="64001" rtlCol="0">
            <a:spAutoFit/>
          </a:bodyPr>
          <a:lstStyle/>
          <a:p>
            <a:r>
              <a:rPr lang="en-US" sz="2000" dirty="0"/>
              <a:t>Position Controller output</a:t>
            </a:r>
          </a:p>
        </p:txBody>
      </p:sp>
      <p:sp>
        <p:nvSpPr>
          <p:cNvPr id="142" name="Freeform 141"/>
          <p:cNvSpPr/>
          <p:nvPr/>
        </p:nvSpPr>
        <p:spPr>
          <a:xfrm>
            <a:off x="1592668" y="5405467"/>
            <a:ext cx="2459391" cy="3326770"/>
          </a:xfrm>
          <a:custGeom>
            <a:avLst/>
            <a:gdLst>
              <a:gd name="connsiteX0" fmla="*/ 0 w 2476788"/>
              <a:gd name="connsiteY0" fmla="*/ 2368954 h 2406148"/>
              <a:gd name="connsiteX1" fmla="*/ 402281 w 2476788"/>
              <a:gd name="connsiteY1" fmla="*/ 2368954 h 2406148"/>
              <a:gd name="connsiteX2" fmla="*/ 859777 w 2476788"/>
              <a:gd name="connsiteY2" fmla="*/ 1982421 h 2406148"/>
              <a:gd name="connsiteX3" fmla="*/ 1798432 w 2476788"/>
              <a:gd name="connsiteY3" fmla="*/ 341629 h 2406148"/>
              <a:gd name="connsiteX4" fmla="*/ 2106058 w 2476788"/>
              <a:gd name="connsiteY4" fmla="*/ 41868 h 2406148"/>
              <a:gd name="connsiteX5" fmla="*/ 2476788 w 2476788"/>
              <a:gd name="connsiteY5" fmla="*/ 2426 h 240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6788" h="2406148">
                <a:moveTo>
                  <a:pt x="0" y="2368954"/>
                </a:moveTo>
                <a:cubicBezTo>
                  <a:pt x="129492" y="2401165"/>
                  <a:pt x="258985" y="2433376"/>
                  <a:pt x="402281" y="2368954"/>
                </a:cubicBezTo>
                <a:cubicBezTo>
                  <a:pt x="545577" y="2304532"/>
                  <a:pt x="627085" y="2320308"/>
                  <a:pt x="859777" y="1982421"/>
                </a:cubicBezTo>
                <a:cubicBezTo>
                  <a:pt x="1092469" y="1644533"/>
                  <a:pt x="1590719" y="665054"/>
                  <a:pt x="1798432" y="341629"/>
                </a:cubicBezTo>
                <a:cubicBezTo>
                  <a:pt x="2006145" y="18204"/>
                  <a:pt x="1992999" y="98402"/>
                  <a:pt x="2106058" y="41868"/>
                </a:cubicBezTo>
                <a:cubicBezTo>
                  <a:pt x="2219117" y="-14666"/>
                  <a:pt x="2476788" y="2426"/>
                  <a:pt x="2476788" y="2426"/>
                </a:cubicBezTo>
              </a:path>
            </a:pathLst>
          </a:cu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28001" tIns="64001" rIns="128001" bIns="64001"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/>
          <p:cNvCxnSpPr/>
          <p:nvPr/>
        </p:nvCxnSpPr>
        <p:spPr>
          <a:xfrm>
            <a:off x="1027722" y="4505246"/>
            <a:ext cx="0" cy="4637315"/>
          </a:xfrm>
          <a:prstGeom prst="line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624477" y="8739317"/>
            <a:ext cx="4939749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1733400" y="5412547"/>
            <a:ext cx="0" cy="33267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1733400" y="5392800"/>
            <a:ext cx="383082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3043948" y="8840128"/>
            <a:ext cx="959063" cy="513988"/>
          </a:xfrm>
          <a:prstGeom prst="rect">
            <a:avLst/>
          </a:prstGeom>
          <a:noFill/>
        </p:spPr>
        <p:txBody>
          <a:bodyPr wrap="none" lIns="128001" tIns="64001" rIns="128001" bIns="64001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148" name="TextBox 147"/>
          <p:cNvSpPr txBox="1"/>
          <p:nvPr/>
        </p:nvSpPr>
        <p:spPr>
          <a:xfrm rot="16200000">
            <a:off x="-408972" y="6259048"/>
            <a:ext cx="2154709" cy="437044"/>
          </a:xfrm>
          <a:prstGeom prst="rect">
            <a:avLst/>
          </a:prstGeom>
          <a:noFill/>
        </p:spPr>
        <p:txBody>
          <a:bodyPr wrap="none" lIns="128001" tIns="64001" rIns="128001" bIns="64001" rtlCol="0">
            <a:spAutoFit/>
          </a:bodyPr>
          <a:lstStyle/>
          <a:p>
            <a:r>
              <a:rPr lang="en-US" sz="2000" dirty="0"/>
              <a:t>Position / Output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1304832" y="8010813"/>
            <a:ext cx="403245" cy="7056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/>
          </a:p>
        </p:txBody>
      </p:sp>
      <p:cxnSp>
        <p:nvCxnSpPr>
          <p:cNvPr id="150" name="Straight Connector 149"/>
          <p:cNvCxnSpPr/>
          <p:nvPr/>
        </p:nvCxnSpPr>
        <p:spPr>
          <a:xfrm>
            <a:off x="1027723" y="8739317"/>
            <a:ext cx="69394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>
            <a:off x="5191067" y="5392800"/>
            <a:ext cx="403245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431453" y="2857545"/>
            <a:ext cx="3613317" cy="437044"/>
          </a:xfrm>
          <a:prstGeom prst="rect">
            <a:avLst/>
          </a:prstGeom>
          <a:noFill/>
        </p:spPr>
        <p:txBody>
          <a:bodyPr wrap="none" lIns="128001" tIns="64001" rIns="128001" bIns="64001" rtlCol="0">
            <a:spAutoFit/>
          </a:bodyPr>
          <a:lstStyle/>
          <a:p>
            <a:r>
              <a:rPr lang="en-US" sz="2000" dirty="0"/>
              <a:t>Trajectory generator set-point</a:t>
            </a:r>
          </a:p>
        </p:txBody>
      </p:sp>
      <p:cxnSp>
        <p:nvCxnSpPr>
          <p:cNvPr id="160" name="Straight Connector 159"/>
          <p:cNvCxnSpPr/>
          <p:nvPr/>
        </p:nvCxnSpPr>
        <p:spPr>
          <a:xfrm>
            <a:off x="124432" y="3907120"/>
            <a:ext cx="3024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431451" y="3691677"/>
            <a:ext cx="4364224" cy="437044"/>
          </a:xfrm>
          <a:prstGeom prst="rect">
            <a:avLst/>
          </a:prstGeom>
          <a:noFill/>
        </p:spPr>
        <p:txBody>
          <a:bodyPr wrap="none" lIns="128001" tIns="64001" rIns="128001" bIns="64001" rtlCol="0">
            <a:spAutoFit/>
          </a:bodyPr>
          <a:lstStyle/>
          <a:p>
            <a:r>
              <a:rPr lang="en-US" sz="2000" dirty="0"/>
              <a:t>Feed Forward output (to speed PID)</a:t>
            </a:r>
          </a:p>
        </p:txBody>
      </p:sp>
      <p:sp>
        <p:nvSpPr>
          <p:cNvPr id="163" name="Freeform 162"/>
          <p:cNvSpPr/>
          <p:nvPr/>
        </p:nvSpPr>
        <p:spPr>
          <a:xfrm>
            <a:off x="1831340" y="5247179"/>
            <a:ext cx="3422650" cy="3528000"/>
          </a:xfrm>
          <a:custGeom>
            <a:avLst/>
            <a:gdLst>
              <a:gd name="connsiteX0" fmla="*/ 0 w 2444750"/>
              <a:gd name="connsiteY0" fmla="*/ 2525815 h 2538521"/>
              <a:gd name="connsiteX1" fmla="*/ 107950 w 2444750"/>
              <a:gd name="connsiteY1" fmla="*/ 2532165 h 2538521"/>
              <a:gd name="connsiteX2" fmla="*/ 171450 w 2444750"/>
              <a:gd name="connsiteY2" fmla="*/ 2532165 h 2538521"/>
              <a:gd name="connsiteX3" fmla="*/ 495300 w 2444750"/>
              <a:gd name="connsiteY3" fmla="*/ 2449615 h 2538521"/>
              <a:gd name="connsiteX4" fmla="*/ 628650 w 2444750"/>
              <a:gd name="connsiteY4" fmla="*/ 2297215 h 2538521"/>
              <a:gd name="connsiteX5" fmla="*/ 793750 w 2444750"/>
              <a:gd name="connsiteY5" fmla="*/ 1668565 h 2538521"/>
              <a:gd name="connsiteX6" fmla="*/ 1098550 w 2444750"/>
              <a:gd name="connsiteY6" fmla="*/ 652565 h 2538521"/>
              <a:gd name="connsiteX7" fmla="*/ 1460500 w 2444750"/>
              <a:gd name="connsiteY7" fmla="*/ 30265 h 2538521"/>
              <a:gd name="connsiteX8" fmla="*/ 1758950 w 2444750"/>
              <a:gd name="connsiteY8" fmla="*/ 106465 h 2538521"/>
              <a:gd name="connsiteX9" fmla="*/ 1892300 w 2444750"/>
              <a:gd name="connsiteY9" fmla="*/ 189015 h 2538521"/>
              <a:gd name="connsiteX10" fmla="*/ 2114550 w 2444750"/>
              <a:gd name="connsiteY10" fmla="*/ 74715 h 2538521"/>
              <a:gd name="connsiteX11" fmla="*/ 2324100 w 2444750"/>
              <a:gd name="connsiteY11" fmla="*/ 87415 h 2538521"/>
              <a:gd name="connsiteX12" fmla="*/ 2444750 w 2444750"/>
              <a:gd name="connsiteY12" fmla="*/ 106465 h 253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44750" h="2538521">
                <a:moveTo>
                  <a:pt x="0" y="2525815"/>
                </a:moveTo>
                <a:lnTo>
                  <a:pt x="107950" y="2532165"/>
                </a:lnTo>
                <a:cubicBezTo>
                  <a:pt x="136525" y="2533223"/>
                  <a:pt x="106892" y="2545923"/>
                  <a:pt x="171450" y="2532165"/>
                </a:cubicBezTo>
                <a:cubicBezTo>
                  <a:pt x="236008" y="2518407"/>
                  <a:pt x="419100" y="2488773"/>
                  <a:pt x="495300" y="2449615"/>
                </a:cubicBezTo>
                <a:cubicBezTo>
                  <a:pt x="571500" y="2410457"/>
                  <a:pt x="578908" y="2427390"/>
                  <a:pt x="628650" y="2297215"/>
                </a:cubicBezTo>
                <a:cubicBezTo>
                  <a:pt x="678392" y="2167040"/>
                  <a:pt x="715433" y="1942673"/>
                  <a:pt x="793750" y="1668565"/>
                </a:cubicBezTo>
                <a:cubicBezTo>
                  <a:pt x="872067" y="1394457"/>
                  <a:pt x="987425" y="925615"/>
                  <a:pt x="1098550" y="652565"/>
                </a:cubicBezTo>
                <a:cubicBezTo>
                  <a:pt x="1209675" y="379515"/>
                  <a:pt x="1350433" y="121282"/>
                  <a:pt x="1460500" y="30265"/>
                </a:cubicBezTo>
                <a:cubicBezTo>
                  <a:pt x="1570567" y="-60752"/>
                  <a:pt x="1686983" y="80007"/>
                  <a:pt x="1758950" y="106465"/>
                </a:cubicBezTo>
                <a:cubicBezTo>
                  <a:pt x="1830917" y="132923"/>
                  <a:pt x="1833033" y="194307"/>
                  <a:pt x="1892300" y="189015"/>
                </a:cubicBezTo>
                <a:cubicBezTo>
                  <a:pt x="1951567" y="183723"/>
                  <a:pt x="2042583" y="91648"/>
                  <a:pt x="2114550" y="74715"/>
                </a:cubicBezTo>
                <a:cubicBezTo>
                  <a:pt x="2186517" y="57782"/>
                  <a:pt x="2269067" y="82123"/>
                  <a:pt x="2324100" y="87415"/>
                </a:cubicBezTo>
                <a:cubicBezTo>
                  <a:pt x="2379133" y="92707"/>
                  <a:pt x="2444750" y="106465"/>
                  <a:pt x="2444750" y="106465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28001" tIns="64001" rIns="128001" bIns="64001"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1662676" y="8933859"/>
            <a:ext cx="749349" cy="7056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/>
          </a:p>
        </p:txBody>
      </p:sp>
      <p:sp>
        <p:nvSpPr>
          <p:cNvPr id="167" name="Freeform 166"/>
          <p:cNvSpPr/>
          <p:nvPr/>
        </p:nvSpPr>
        <p:spPr>
          <a:xfrm>
            <a:off x="1763485" y="7342713"/>
            <a:ext cx="2217846" cy="1497157"/>
          </a:xfrm>
          <a:custGeom>
            <a:avLst/>
            <a:gdLst>
              <a:gd name="connsiteX0" fmla="*/ 0 w 1803400"/>
              <a:gd name="connsiteY0" fmla="*/ 990906 h 1069398"/>
              <a:gd name="connsiteX1" fmla="*/ 190500 w 1803400"/>
              <a:gd name="connsiteY1" fmla="*/ 997256 h 1069398"/>
              <a:gd name="connsiteX2" fmla="*/ 247650 w 1803400"/>
              <a:gd name="connsiteY2" fmla="*/ 1003606 h 1069398"/>
              <a:gd name="connsiteX3" fmla="*/ 355600 w 1803400"/>
              <a:gd name="connsiteY3" fmla="*/ 946456 h 1069398"/>
              <a:gd name="connsiteX4" fmla="*/ 495300 w 1803400"/>
              <a:gd name="connsiteY4" fmla="*/ 457506 h 1069398"/>
              <a:gd name="connsiteX5" fmla="*/ 622300 w 1803400"/>
              <a:gd name="connsiteY5" fmla="*/ 57456 h 1069398"/>
              <a:gd name="connsiteX6" fmla="*/ 1155700 w 1803400"/>
              <a:gd name="connsiteY6" fmla="*/ 13006 h 1069398"/>
              <a:gd name="connsiteX7" fmla="*/ 1263650 w 1803400"/>
              <a:gd name="connsiteY7" fmla="*/ 159056 h 1069398"/>
              <a:gd name="connsiteX8" fmla="*/ 1346200 w 1803400"/>
              <a:gd name="connsiteY8" fmla="*/ 622606 h 1069398"/>
              <a:gd name="connsiteX9" fmla="*/ 1428750 w 1803400"/>
              <a:gd name="connsiteY9" fmla="*/ 997256 h 1069398"/>
              <a:gd name="connsiteX10" fmla="*/ 1466850 w 1803400"/>
              <a:gd name="connsiteY10" fmla="*/ 1067106 h 1069398"/>
              <a:gd name="connsiteX11" fmla="*/ 1568450 w 1803400"/>
              <a:gd name="connsiteY11" fmla="*/ 959156 h 1069398"/>
              <a:gd name="connsiteX12" fmla="*/ 1739900 w 1803400"/>
              <a:gd name="connsiteY12" fmla="*/ 1016306 h 1069398"/>
              <a:gd name="connsiteX13" fmla="*/ 1803400 w 1803400"/>
              <a:gd name="connsiteY13" fmla="*/ 997256 h 106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03400" h="1069398">
                <a:moveTo>
                  <a:pt x="0" y="990906"/>
                </a:moveTo>
                <a:lnTo>
                  <a:pt x="190500" y="997256"/>
                </a:lnTo>
                <a:cubicBezTo>
                  <a:pt x="231775" y="999373"/>
                  <a:pt x="220133" y="1012073"/>
                  <a:pt x="247650" y="1003606"/>
                </a:cubicBezTo>
                <a:cubicBezTo>
                  <a:pt x="275167" y="995139"/>
                  <a:pt x="314325" y="1037473"/>
                  <a:pt x="355600" y="946456"/>
                </a:cubicBezTo>
                <a:cubicBezTo>
                  <a:pt x="396875" y="855439"/>
                  <a:pt x="450850" y="605673"/>
                  <a:pt x="495300" y="457506"/>
                </a:cubicBezTo>
                <a:cubicBezTo>
                  <a:pt x="539750" y="309339"/>
                  <a:pt x="512233" y="131539"/>
                  <a:pt x="622300" y="57456"/>
                </a:cubicBezTo>
                <a:cubicBezTo>
                  <a:pt x="732367" y="-16627"/>
                  <a:pt x="1048808" y="-3927"/>
                  <a:pt x="1155700" y="13006"/>
                </a:cubicBezTo>
                <a:cubicBezTo>
                  <a:pt x="1262592" y="29939"/>
                  <a:pt x="1231900" y="57456"/>
                  <a:pt x="1263650" y="159056"/>
                </a:cubicBezTo>
                <a:cubicBezTo>
                  <a:pt x="1295400" y="260656"/>
                  <a:pt x="1318683" y="482906"/>
                  <a:pt x="1346200" y="622606"/>
                </a:cubicBezTo>
                <a:cubicBezTo>
                  <a:pt x="1373717" y="762306"/>
                  <a:pt x="1408642" y="923173"/>
                  <a:pt x="1428750" y="997256"/>
                </a:cubicBezTo>
                <a:cubicBezTo>
                  <a:pt x="1448858" y="1071339"/>
                  <a:pt x="1443567" y="1073456"/>
                  <a:pt x="1466850" y="1067106"/>
                </a:cubicBezTo>
                <a:cubicBezTo>
                  <a:pt x="1490133" y="1060756"/>
                  <a:pt x="1522942" y="967623"/>
                  <a:pt x="1568450" y="959156"/>
                </a:cubicBezTo>
                <a:cubicBezTo>
                  <a:pt x="1613958" y="950689"/>
                  <a:pt x="1700742" y="1009956"/>
                  <a:pt x="1739900" y="1016306"/>
                </a:cubicBezTo>
                <a:cubicBezTo>
                  <a:pt x="1779058" y="1022656"/>
                  <a:pt x="1803400" y="997256"/>
                  <a:pt x="1803400" y="997256"/>
                </a:cubicBezTo>
              </a:path>
            </a:pathLst>
          </a:cu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28001" tIns="64001" rIns="128001" bIns="64001" rtlCol="0" anchor="ctr"/>
          <a:lstStyle/>
          <a:p>
            <a:pPr algn="ctr"/>
            <a:endParaRPr lang="en-US"/>
          </a:p>
        </p:txBody>
      </p:sp>
      <p:sp>
        <p:nvSpPr>
          <p:cNvPr id="168" name="Slide Number Placeholder 3"/>
          <p:cNvSpPr txBox="1">
            <a:spLocks/>
          </p:cNvSpPr>
          <p:nvPr/>
        </p:nvSpPr>
        <p:spPr>
          <a:xfrm>
            <a:off x="9219701" y="8798081"/>
            <a:ext cx="29870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169" name="Freeform 168"/>
          <p:cNvSpPr/>
          <p:nvPr/>
        </p:nvSpPr>
        <p:spPr>
          <a:xfrm>
            <a:off x="7671423" y="5412547"/>
            <a:ext cx="2459391" cy="3326770"/>
          </a:xfrm>
          <a:custGeom>
            <a:avLst/>
            <a:gdLst>
              <a:gd name="connsiteX0" fmla="*/ 0 w 2476788"/>
              <a:gd name="connsiteY0" fmla="*/ 2368954 h 2406148"/>
              <a:gd name="connsiteX1" fmla="*/ 402281 w 2476788"/>
              <a:gd name="connsiteY1" fmla="*/ 2368954 h 2406148"/>
              <a:gd name="connsiteX2" fmla="*/ 859777 w 2476788"/>
              <a:gd name="connsiteY2" fmla="*/ 1982421 h 2406148"/>
              <a:gd name="connsiteX3" fmla="*/ 1798432 w 2476788"/>
              <a:gd name="connsiteY3" fmla="*/ 341629 h 2406148"/>
              <a:gd name="connsiteX4" fmla="*/ 2106058 w 2476788"/>
              <a:gd name="connsiteY4" fmla="*/ 41868 h 2406148"/>
              <a:gd name="connsiteX5" fmla="*/ 2476788 w 2476788"/>
              <a:gd name="connsiteY5" fmla="*/ 2426 h 240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6788" h="2406148">
                <a:moveTo>
                  <a:pt x="0" y="2368954"/>
                </a:moveTo>
                <a:cubicBezTo>
                  <a:pt x="129492" y="2401165"/>
                  <a:pt x="258985" y="2433376"/>
                  <a:pt x="402281" y="2368954"/>
                </a:cubicBezTo>
                <a:cubicBezTo>
                  <a:pt x="545577" y="2304532"/>
                  <a:pt x="627085" y="2320308"/>
                  <a:pt x="859777" y="1982421"/>
                </a:cubicBezTo>
                <a:cubicBezTo>
                  <a:pt x="1092469" y="1644533"/>
                  <a:pt x="1590719" y="665054"/>
                  <a:pt x="1798432" y="341629"/>
                </a:cubicBezTo>
                <a:cubicBezTo>
                  <a:pt x="2006145" y="18204"/>
                  <a:pt x="1992999" y="98402"/>
                  <a:pt x="2106058" y="41868"/>
                </a:cubicBezTo>
                <a:cubicBezTo>
                  <a:pt x="2219117" y="-14666"/>
                  <a:pt x="2476788" y="2426"/>
                  <a:pt x="2476788" y="2426"/>
                </a:cubicBezTo>
              </a:path>
            </a:pathLst>
          </a:cu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28001" tIns="64001" rIns="128001" bIns="64001" rtlCol="0" anchor="ctr"/>
          <a:lstStyle/>
          <a:p>
            <a:pPr algn="ctr"/>
            <a:endParaRPr lang="en-US"/>
          </a:p>
        </p:txBody>
      </p:sp>
      <p:cxnSp>
        <p:nvCxnSpPr>
          <p:cNvPr id="170" name="Straight Connector 169"/>
          <p:cNvCxnSpPr/>
          <p:nvPr/>
        </p:nvCxnSpPr>
        <p:spPr>
          <a:xfrm>
            <a:off x="7106478" y="4505246"/>
            <a:ext cx="0" cy="4637315"/>
          </a:xfrm>
          <a:prstGeom prst="line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6703235" y="8739317"/>
            <a:ext cx="4939749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V="1">
            <a:off x="7812157" y="5412547"/>
            <a:ext cx="0" cy="33267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7812157" y="5412547"/>
            <a:ext cx="383082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9122703" y="8840128"/>
            <a:ext cx="959063" cy="513988"/>
          </a:xfrm>
          <a:prstGeom prst="rect">
            <a:avLst/>
          </a:prstGeom>
          <a:noFill/>
        </p:spPr>
        <p:txBody>
          <a:bodyPr wrap="none" lIns="128001" tIns="64001" rIns="128001" bIns="64001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175" name="TextBox 174"/>
          <p:cNvSpPr txBox="1"/>
          <p:nvPr/>
        </p:nvSpPr>
        <p:spPr>
          <a:xfrm rot="16200000">
            <a:off x="5669786" y="6259048"/>
            <a:ext cx="2154709" cy="437044"/>
          </a:xfrm>
          <a:prstGeom prst="rect">
            <a:avLst/>
          </a:prstGeom>
          <a:noFill/>
        </p:spPr>
        <p:txBody>
          <a:bodyPr wrap="none" lIns="128001" tIns="64001" rIns="128001" bIns="64001" rtlCol="0">
            <a:spAutoFit/>
          </a:bodyPr>
          <a:lstStyle/>
          <a:p>
            <a:r>
              <a:rPr lang="en-US" sz="2000" dirty="0"/>
              <a:t>Position / Output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7383590" y="8010813"/>
            <a:ext cx="403245" cy="7056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/>
          </a:p>
        </p:txBody>
      </p:sp>
      <p:cxnSp>
        <p:nvCxnSpPr>
          <p:cNvPr id="177" name="Straight Connector 176"/>
          <p:cNvCxnSpPr/>
          <p:nvPr/>
        </p:nvCxnSpPr>
        <p:spPr>
          <a:xfrm>
            <a:off x="7106478" y="8739317"/>
            <a:ext cx="69394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>
            <a:off x="10231627" y="5412547"/>
            <a:ext cx="907301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Freeform 178"/>
          <p:cNvSpPr/>
          <p:nvPr/>
        </p:nvSpPr>
        <p:spPr>
          <a:xfrm>
            <a:off x="8013779" y="5405470"/>
            <a:ext cx="2217846" cy="3333849"/>
          </a:xfrm>
          <a:custGeom>
            <a:avLst/>
            <a:gdLst>
              <a:gd name="connsiteX0" fmla="*/ 0 w 1893086"/>
              <a:gd name="connsiteY0" fmla="*/ 2413985 h 2418425"/>
              <a:gd name="connsiteX1" fmla="*/ 165645 w 1893086"/>
              <a:gd name="connsiteY1" fmla="*/ 2413985 h 2418425"/>
              <a:gd name="connsiteX2" fmla="*/ 252412 w 1893086"/>
              <a:gd name="connsiteY2" fmla="*/ 2382432 h 2418425"/>
              <a:gd name="connsiteX3" fmla="*/ 457496 w 1893086"/>
              <a:gd name="connsiteY3" fmla="*/ 2059006 h 2418425"/>
              <a:gd name="connsiteX4" fmla="*/ 859777 w 1893086"/>
              <a:gd name="connsiteY4" fmla="*/ 1238610 h 2418425"/>
              <a:gd name="connsiteX5" fmla="*/ 1025422 w 1893086"/>
              <a:gd name="connsiteY5" fmla="*/ 828412 h 2418425"/>
              <a:gd name="connsiteX6" fmla="*/ 1262058 w 1893086"/>
              <a:gd name="connsiteY6" fmla="*/ 378771 h 2418425"/>
              <a:gd name="connsiteX7" fmla="*/ 1538133 w 1893086"/>
              <a:gd name="connsiteY7" fmla="*/ 31681 h 2418425"/>
              <a:gd name="connsiteX8" fmla="*/ 1893086 w 1893086"/>
              <a:gd name="connsiteY8" fmla="*/ 15904 h 241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3086" h="2418425">
                <a:moveTo>
                  <a:pt x="0" y="2413985"/>
                </a:moveTo>
                <a:cubicBezTo>
                  <a:pt x="61788" y="2416614"/>
                  <a:pt x="123576" y="2419244"/>
                  <a:pt x="165645" y="2413985"/>
                </a:cubicBezTo>
                <a:cubicBezTo>
                  <a:pt x="207714" y="2408726"/>
                  <a:pt x="203770" y="2441595"/>
                  <a:pt x="252412" y="2382432"/>
                </a:cubicBezTo>
                <a:cubicBezTo>
                  <a:pt x="301054" y="2323269"/>
                  <a:pt x="356268" y="2249643"/>
                  <a:pt x="457496" y="2059006"/>
                </a:cubicBezTo>
                <a:cubicBezTo>
                  <a:pt x="558724" y="1868369"/>
                  <a:pt x="765123" y="1443709"/>
                  <a:pt x="859777" y="1238610"/>
                </a:cubicBezTo>
                <a:cubicBezTo>
                  <a:pt x="954431" y="1033511"/>
                  <a:pt x="958375" y="971718"/>
                  <a:pt x="1025422" y="828412"/>
                </a:cubicBezTo>
                <a:cubicBezTo>
                  <a:pt x="1092469" y="685106"/>
                  <a:pt x="1176606" y="511559"/>
                  <a:pt x="1262058" y="378771"/>
                </a:cubicBezTo>
                <a:cubicBezTo>
                  <a:pt x="1347510" y="245983"/>
                  <a:pt x="1432962" y="92159"/>
                  <a:pt x="1538133" y="31681"/>
                </a:cubicBezTo>
                <a:cubicBezTo>
                  <a:pt x="1643304" y="-28797"/>
                  <a:pt x="1893086" y="15904"/>
                  <a:pt x="1893086" y="15904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28001" tIns="64001" rIns="128001" bIns="64001" rtlCol="0" anchor="ctr"/>
          <a:lstStyle/>
          <a:p>
            <a:pPr algn="ctr"/>
            <a:endParaRPr lang="en-US"/>
          </a:p>
        </p:txBody>
      </p:sp>
      <p:sp>
        <p:nvSpPr>
          <p:cNvPr id="180" name="Freeform 179"/>
          <p:cNvSpPr/>
          <p:nvPr/>
        </p:nvSpPr>
        <p:spPr>
          <a:xfrm>
            <a:off x="8108895" y="7220070"/>
            <a:ext cx="408940" cy="1509911"/>
          </a:xfrm>
          <a:custGeom>
            <a:avLst/>
            <a:gdLst>
              <a:gd name="connsiteX0" fmla="*/ 0 w 292100"/>
              <a:gd name="connsiteY0" fmla="*/ 445501 h 445501"/>
              <a:gd name="connsiteX1" fmla="*/ 171450 w 292100"/>
              <a:gd name="connsiteY1" fmla="*/ 337551 h 445501"/>
              <a:gd name="connsiteX2" fmla="*/ 254000 w 292100"/>
              <a:gd name="connsiteY2" fmla="*/ 45451 h 445501"/>
              <a:gd name="connsiteX3" fmla="*/ 292100 w 292100"/>
              <a:gd name="connsiteY3" fmla="*/ 1001 h 44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100" h="445501">
                <a:moveTo>
                  <a:pt x="0" y="445501"/>
                </a:moveTo>
                <a:cubicBezTo>
                  <a:pt x="64558" y="424863"/>
                  <a:pt x="129117" y="404226"/>
                  <a:pt x="171450" y="337551"/>
                </a:cubicBezTo>
                <a:cubicBezTo>
                  <a:pt x="213783" y="270876"/>
                  <a:pt x="233892" y="101543"/>
                  <a:pt x="254000" y="45451"/>
                </a:cubicBezTo>
                <a:cubicBezTo>
                  <a:pt x="274108" y="-10641"/>
                  <a:pt x="292100" y="1001"/>
                  <a:pt x="292100" y="1001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28001" tIns="64001" rIns="128001" bIns="64001" rtlCol="0" anchor="ctr"/>
          <a:lstStyle/>
          <a:p>
            <a:pPr algn="ctr"/>
            <a:endParaRPr lang="en-US"/>
          </a:p>
        </p:txBody>
      </p:sp>
      <p:cxnSp>
        <p:nvCxnSpPr>
          <p:cNvPr id="181" name="Straight Connector 180"/>
          <p:cNvCxnSpPr>
            <a:endCxn id="182" idx="3"/>
          </p:cNvCxnSpPr>
          <p:nvPr/>
        </p:nvCxnSpPr>
        <p:spPr>
          <a:xfrm>
            <a:off x="8517835" y="7220071"/>
            <a:ext cx="901606" cy="33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2" name="Freeform 181"/>
          <p:cNvSpPr/>
          <p:nvPr/>
        </p:nvSpPr>
        <p:spPr>
          <a:xfrm flipH="1">
            <a:off x="9419441" y="7220069"/>
            <a:ext cx="408940" cy="1509911"/>
          </a:xfrm>
          <a:custGeom>
            <a:avLst/>
            <a:gdLst>
              <a:gd name="connsiteX0" fmla="*/ 0 w 292100"/>
              <a:gd name="connsiteY0" fmla="*/ 445501 h 445501"/>
              <a:gd name="connsiteX1" fmla="*/ 171450 w 292100"/>
              <a:gd name="connsiteY1" fmla="*/ 337551 h 445501"/>
              <a:gd name="connsiteX2" fmla="*/ 254000 w 292100"/>
              <a:gd name="connsiteY2" fmla="*/ 45451 h 445501"/>
              <a:gd name="connsiteX3" fmla="*/ 292100 w 292100"/>
              <a:gd name="connsiteY3" fmla="*/ 1001 h 44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100" h="445501">
                <a:moveTo>
                  <a:pt x="0" y="445501"/>
                </a:moveTo>
                <a:cubicBezTo>
                  <a:pt x="64558" y="424863"/>
                  <a:pt x="129117" y="404226"/>
                  <a:pt x="171450" y="337551"/>
                </a:cubicBezTo>
                <a:cubicBezTo>
                  <a:pt x="213783" y="270876"/>
                  <a:pt x="233892" y="101543"/>
                  <a:pt x="254000" y="45451"/>
                </a:cubicBezTo>
                <a:cubicBezTo>
                  <a:pt x="274108" y="-10641"/>
                  <a:pt x="292100" y="1001"/>
                  <a:pt x="292100" y="1001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28001" tIns="64001" rIns="128001" bIns="64001" rtlCol="0" anchor="ctr"/>
          <a:lstStyle/>
          <a:p>
            <a:pPr algn="ctr"/>
            <a:endParaRPr lang="en-US"/>
          </a:p>
        </p:txBody>
      </p:sp>
      <p:sp>
        <p:nvSpPr>
          <p:cNvPr id="184" name="Freeform 183"/>
          <p:cNvSpPr/>
          <p:nvPr/>
        </p:nvSpPr>
        <p:spPr>
          <a:xfrm>
            <a:off x="8027670" y="8666785"/>
            <a:ext cx="3004820" cy="125427"/>
          </a:xfrm>
          <a:custGeom>
            <a:avLst/>
            <a:gdLst>
              <a:gd name="connsiteX0" fmla="*/ 0 w 2146300"/>
              <a:gd name="connsiteY0" fmla="*/ 89591 h 89591"/>
              <a:gd name="connsiteX1" fmla="*/ 152400 w 2146300"/>
              <a:gd name="connsiteY1" fmla="*/ 691 h 89591"/>
              <a:gd name="connsiteX2" fmla="*/ 349250 w 2146300"/>
              <a:gd name="connsiteY2" fmla="*/ 83241 h 89591"/>
              <a:gd name="connsiteX3" fmla="*/ 482600 w 2146300"/>
              <a:gd name="connsiteY3" fmla="*/ 691 h 89591"/>
              <a:gd name="connsiteX4" fmla="*/ 704850 w 2146300"/>
              <a:gd name="connsiteY4" fmla="*/ 45141 h 89591"/>
              <a:gd name="connsiteX5" fmla="*/ 857250 w 2146300"/>
              <a:gd name="connsiteY5" fmla="*/ 70541 h 89591"/>
              <a:gd name="connsiteX6" fmla="*/ 946150 w 2146300"/>
              <a:gd name="connsiteY6" fmla="*/ 19741 h 89591"/>
              <a:gd name="connsiteX7" fmla="*/ 1143000 w 2146300"/>
              <a:gd name="connsiteY7" fmla="*/ 45141 h 89591"/>
              <a:gd name="connsiteX8" fmla="*/ 1263650 w 2146300"/>
              <a:gd name="connsiteY8" fmla="*/ 26091 h 89591"/>
              <a:gd name="connsiteX9" fmla="*/ 1466850 w 2146300"/>
              <a:gd name="connsiteY9" fmla="*/ 51491 h 89591"/>
              <a:gd name="connsiteX10" fmla="*/ 1574800 w 2146300"/>
              <a:gd name="connsiteY10" fmla="*/ 45141 h 89591"/>
              <a:gd name="connsiteX11" fmla="*/ 1695450 w 2146300"/>
              <a:gd name="connsiteY11" fmla="*/ 45141 h 89591"/>
              <a:gd name="connsiteX12" fmla="*/ 1835150 w 2146300"/>
              <a:gd name="connsiteY12" fmla="*/ 70541 h 89591"/>
              <a:gd name="connsiteX13" fmla="*/ 2051050 w 2146300"/>
              <a:gd name="connsiteY13" fmla="*/ 57841 h 89591"/>
              <a:gd name="connsiteX14" fmla="*/ 2146300 w 2146300"/>
              <a:gd name="connsiteY14" fmla="*/ 38791 h 89591"/>
              <a:gd name="connsiteX15" fmla="*/ 2146300 w 2146300"/>
              <a:gd name="connsiteY15" fmla="*/ 38791 h 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46300" h="89591">
                <a:moveTo>
                  <a:pt x="0" y="89591"/>
                </a:moveTo>
                <a:cubicBezTo>
                  <a:pt x="47096" y="45670"/>
                  <a:pt x="94192" y="1749"/>
                  <a:pt x="152400" y="691"/>
                </a:cubicBezTo>
                <a:cubicBezTo>
                  <a:pt x="210608" y="-367"/>
                  <a:pt x="294217" y="83241"/>
                  <a:pt x="349250" y="83241"/>
                </a:cubicBezTo>
                <a:cubicBezTo>
                  <a:pt x="404283" y="83241"/>
                  <a:pt x="423333" y="7041"/>
                  <a:pt x="482600" y="691"/>
                </a:cubicBezTo>
                <a:cubicBezTo>
                  <a:pt x="541867" y="-5659"/>
                  <a:pt x="642408" y="33499"/>
                  <a:pt x="704850" y="45141"/>
                </a:cubicBezTo>
                <a:cubicBezTo>
                  <a:pt x="767292" y="56783"/>
                  <a:pt x="817033" y="74774"/>
                  <a:pt x="857250" y="70541"/>
                </a:cubicBezTo>
                <a:cubicBezTo>
                  <a:pt x="897467" y="66308"/>
                  <a:pt x="898525" y="23974"/>
                  <a:pt x="946150" y="19741"/>
                </a:cubicBezTo>
                <a:cubicBezTo>
                  <a:pt x="993775" y="15508"/>
                  <a:pt x="1090083" y="44083"/>
                  <a:pt x="1143000" y="45141"/>
                </a:cubicBezTo>
                <a:cubicBezTo>
                  <a:pt x="1195917" y="46199"/>
                  <a:pt x="1209675" y="25033"/>
                  <a:pt x="1263650" y="26091"/>
                </a:cubicBezTo>
                <a:cubicBezTo>
                  <a:pt x="1317625" y="27149"/>
                  <a:pt x="1414992" y="48316"/>
                  <a:pt x="1466850" y="51491"/>
                </a:cubicBezTo>
                <a:cubicBezTo>
                  <a:pt x="1518708" y="54666"/>
                  <a:pt x="1536700" y="46199"/>
                  <a:pt x="1574800" y="45141"/>
                </a:cubicBezTo>
                <a:cubicBezTo>
                  <a:pt x="1612900" y="44083"/>
                  <a:pt x="1652058" y="40908"/>
                  <a:pt x="1695450" y="45141"/>
                </a:cubicBezTo>
                <a:cubicBezTo>
                  <a:pt x="1738842" y="49374"/>
                  <a:pt x="1775883" y="68424"/>
                  <a:pt x="1835150" y="70541"/>
                </a:cubicBezTo>
                <a:cubicBezTo>
                  <a:pt x="1894417" y="72658"/>
                  <a:pt x="1999192" y="63133"/>
                  <a:pt x="2051050" y="57841"/>
                </a:cubicBezTo>
                <a:cubicBezTo>
                  <a:pt x="2102908" y="52549"/>
                  <a:pt x="2146300" y="38791"/>
                  <a:pt x="2146300" y="38791"/>
                </a:cubicBezTo>
                <a:lnTo>
                  <a:pt x="2146300" y="38791"/>
                </a:lnTo>
              </a:path>
            </a:pathLst>
          </a:cu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28001" tIns="64001" rIns="128001" bIns="64001" rtlCol="0" anchor="ctr"/>
          <a:lstStyle/>
          <a:p>
            <a:pPr algn="ctr"/>
            <a:endParaRPr lang="en-US"/>
          </a:p>
        </p:txBody>
      </p:sp>
      <p:sp>
        <p:nvSpPr>
          <p:cNvPr id="185" name="Freeform 184"/>
          <p:cNvSpPr/>
          <p:nvPr/>
        </p:nvSpPr>
        <p:spPr>
          <a:xfrm>
            <a:off x="3981331" y="8676593"/>
            <a:ext cx="1108923" cy="64007"/>
          </a:xfrm>
          <a:custGeom>
            <a:avLst/>
            <a:gdLst>
              <a:gd name="connsiteX0" fmla="*/ 0 w 577850"/>
              <a:gd name="connsiteY0" fmla="*/ 44485 h 63535"/>
              <a:gd name="connsiteX1" fmla="*/ 107950 w 577850"/>
              <a:gd name="connsiteY1" fmla="*/ 35 h 63535"/>
              <a:gd name="connsiteX2" fmla="*/ 158750 w 577850"/>
              <a:gd name="connsiteY2" fmla="*/ 50835 h 63535"/>
              <a:gd name="connsiteX3" fmla="*/ 330200 w 577850"/>
              <a:gd name="connsiteY3" fmla="*/ 57185 h 63535"/>
              <a:gd name="connsiteX4" fmla="*/ 508000 w 577850"/>
              <a:gd name="connsiteY4" fmla="*/ 19085 h 63535"/>
              <a:gd name="connsiteX5" fmla="*/ 577850 w 577850"/>
              <a:gd name="connsiteY5" fmla="*/ 63535 h 63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850" h="63535">
                <a:moveTo>
                  <a:pt x="0" y="44485"/>
                </a:moveTo>
                <a:cubicBezTo>
                  <a:pt x="40746" y="21731"/>
                  <a:pt x="81492" y="-1023"/>
                  <a:pt x="107950" y="35"/>
                </a:cubicBezTo>
                <a:cubicBezTo>
                  <a:pt x="134408" y="1093"/>
                  <a:pt x="121708" y="41310"/>
                  <a:pt x="158750" y="50835"/>
                </a:cubicBezTo>
                <a:cubicBezTo>
                  <a:pt x="195792" y="60360"/>
                  <a:pt x="271992" y="62477"/>
                  <a:pt x="330200" y="57185"/>
                </a:cubicBezTo>
                <a:cubicBezTo>
                  <a:pt x="388408" y="51893"/>
                  <a:pt x="466725" y="18027"/>
                  <a:pt x="508000" y="19085"/>
                </a:cubicBezTo>
                <a:cubicBezTo>
                  <a:pt x="549275" y="20143"/>
                  <a:pt x="577850" y="63535"/>
                  <a:pt x="577850" y="63535"/>
                </a:cubicBezTo>
              </a:path>
            </a:pathLst>
          </a:cu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28001" tIns="64001" rIns="128001" bIns="64001"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2368353" y="4296544"/>
            <a:ext cx="2753050" cy="513988"/>
          </a:xfrm>
          <a:prstGeom prst="rect">
            <a:avLst/>
          </a:prstGeom>
          <a:noFill/>
        </p:spPr>
        <p:txBody>
          <a:bodyPr wrap="none" lIns="128001" tIns="64001" rIns="128001" bIns="64001" rtlCol="0">
            <a:spAutoFit/>
          </a:bodyPr>
          <a:lstStyle/>
          <a:p>
            <a:r>
              <a:rPr lang="en-US" dirty="0"/>
              <a:t>No Feed Forward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8215401" y="4296544"/>
            <a:ext cx="2254146" cy="513988"/>
          </a:xfrm>
          <a:prstGeom prst="rect">
            <a:avLst/>
          </a:prstGeom>
          <a:noFill/>
        </p:spPr>
        <p:txBody>
          <a:bodyPr wrap="none" lIns="128001" tIns="64001" rIns="128001" bIns="64001" rtlCol="0">
            <a:spAutoFit/>
          </a:bodyPr>
          <a:lstStyle/>
          <a:p>
            <a:r>
              <a:rPr lang="en-US" dirty="0"/>
              <a:t>Feed Forward</a:t>
            </a:r>
          </a:p>
        </p:txBody>
      </p:sp>
      <p:sp>
        <p:nvSpPr>
          <p:cNvPr id="188" name="Content Placeholder 2"/>
          <p:cNvSpPr>
            <a:spLocks noGrp="1"/>
          </p:cNvSpPr>
          <p:nvPr>
            <p:ph idx="4294967295"/>
          </p:nvPr>
        </p:nvSpPr>
        <p:spPr>
          <a:xfrm>
            <a:off x="4384576" y="2240281"/>
            <a:ext cx="8417024" cy="1955453"/>
          </a:xfrm>
          <a:prstGeom prst="rect">
            <a:avLst/>
          </a:prstGeom>
        </p:spPr>
        <p:txBody>
          <a:bodyPr lIns="128001" tIns="64001" rIns="128001" bIns="64001">
            <a:normAutofit/>
          </a:bodyPr>
          <a:lstStyle/>
          <a:p>
            <a:r>
              <a:rPr lang="en-US" sz="2800" dirty="0"/>
              <a:t>Already known changes can be fed forward to increase performance. </a:t>
            </a:r>
          </a:p>
          <a:p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/>
              <a:t>The error for the controller to handle will be smaller. </a:t>
            </a:r>
            <a:endParaRPr lang="en-US" sz="2800" dirty="0"/>
          </a:p>
        </p:txBody>
      </p:sp>
      <p:cxnSp>
        <p:nvCxnSpPr>
          <p:cNvPr id="190" name="Straight Arrow Connector 189"/>
          <p:cNvCxnSpPr/>
          <p:nvPr/>
        </p:nvCxnSpPr>
        <p:spPr>
          <a:xfrm flipH="1">
            <a:off x="9021891" y="7220069"/>
            <a:ext cx="1915413" cy="15121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10089493" y="5808714"/>
            <a:ext cx="2488221" cy="652485"/>
          </a:xfrm>
          <a:prstGeom prst="rect">
            <a:avLst/>
          </a:prstGeom>
          <a:noFill/>
        </p:spPr>
        <p:txBody>
          <a:bodyPr wrap="none" lIns="128001" tIns="64001" rIns="128001" bIns="64001" rtlCol="0">
            <a:spAutoFit/>
          </a:bodyPr>
          <a:lstStyle/>
          <a:p>
            <a:r>
              <a:rPr lang="en-US" sz="1700" dirty="0"/>
              <a:t>Feed Forward handles </a:t>
            </a:r>
          </a:p>
          <a:p>
            <a:r>
              <a:rPr lang="en-US" sz="1700" dirty="0"/>
              <a:t>main part of the control</a:t>
            </a:r>
          </a:p>
        </p:txBody>
      </p:sp>
      <p:cxnSp>
        <p:nvCxnSpPr>
          <p:cNvPr id="193" name="Straight Arrow Connector 192"/>
          <p:cNvCxnSpPr/>
          <p:nvPr/>
        </p:nvCxnSpPr>
        <p:spPr>
          <a:xfrm flipH="1">
            <a:off x="9425136" y="6413579"/>
            <a:ext cx="1512168" cy="8064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5" name="TextBox 194"/>
          <p:cNvSpPr txBox="1"/>
          <p:nvPr/>
        </p:nvSpPr>
        <p:spPr>
          <a:xfrm>
            <a:off x="10912239" y="6615203"/>
            <a:ext cx="2051993" cy="914096"/>
          </a:xfrm>
          <a:prstGeom prst="rect">
            <a:avLst/>
          </a:prstGeom>
          <a:noFill/>
        </p:spPr>
        <p:txBody>
          <a:bodyPr wrap="none" lIns="128001" tIns="64001" rIns="128001" bIns="64001" rtlCol="0">
            <a:spAutoFit/>
          </a:bodyPr>
          <a:lstStyle/>
          <a:p>
            <a:r>
              <a:rPr lang="en-US" sz="1700" dirty="0"/>
              <a:t>Position controller </a:t>
            </a:r>
          </a:p>
          <a:p>
            <a:r>
              <a:rPr lang="en-US" sz="1700" dirty="0"/>
              <a:t>only handles small </a:t>
            </a:r>
          </a:p>
          <a:p>
            <a:r>
              <a:rPr lang="en-US" sz="1700" dirty="0"/>
              <a:t>deviations </a:t>
            </a:r>
          </a:p>
        </p:txBody>
      </p:sp>
    </p:spTree>
    <p:extLst>
      <p:ext uri="{BB962C8B-B14F-4D97-AF65-F5344CB8AC3E}">
        <p14:creationId xmlns:p14="http://schemas.microsoft.com/office/powerpoint/2010/main" val="3626923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/>
          <p:cNvSpPr/>
          <p:nvPr/>
        </p:nvSpPr>
        <p:spPr>
          <a:xfrm>
            <a:off x="640080" y="384552"/>
            <a:ext cx="9993816" cy="1599192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 anchor="ctr"/>
          <a:lstStyle/>
          <a:p>
            <a:pPr>
              <a:lnSpc>
                <a:spcPct val="100000"/>
              </a:lnSpc>
            </a:pPr>
            <a:r>
              <a:rPr lang="en-US" sz="4500" dirty="0" err="1">
                <a:solidFill>
                  <a:srgbClr val="FFFFFF"/>
                </a:solidFill>
                <a:latin typeface="Calibri"/>
              </a:rPr>
              <a:t>EtherCAT</a:t>
            </a:r>
            <a:r>
              <a:rPr lang="en-US" sz="4500" dirty="0">
                <a:solidFill>
                  <a:srgbClr val="FFFFFF"/>
                </a:solidFill>
                <a:latin typeface="Calibri"/>
              </a:rPr>
              <a:t>: Overview</a:t>
            </a:r>
            <a:endParaRPr dirty="0"/>
          </a:p>
        </p:txBody>
      </p:sp>
      <p:sp>
        <p:nvSpPr>
          <p:cNvPr id="389" name="CustomShape 2"/>
          <p:cNvSpPr/>
          <p:nvPr/>
        </p:nvSpPr>
        <p:spPr>
          <a:xfrm>
            <a:off x="640080" y="2240280"/>
            <a:ext cx="11707416" cy="7095816"/>
          </a:xfrm>
          <a:prstGeom prst="rect">
            <a:avLst/>
          </a:prstGeom>
          <a:noFill/>
          <a:ln>
            <a:noFill/>
          </a:ln>
        </p:spPr>
        <p:txBody>
          <a:bodyPr lIns="125985" tIns="62993" rIns="125985" bIns="62993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EtherCAT = </a:t>
            </a:r>
            <a:r>
              <a:rPr lang="en-US" b="1" dirty="0">
                <a:solidFill>
                  <a:srgbClr val="06BD3D"/>
                </a:solidFill>
                <a:latin typeface="Calibri"/>
              </a:rPr>
              <a:t>Ether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net for </a:t>
            </a:r>
            <a:r>
              <a:rPr lang="en-US" b="1" dirty="0">
                <a:solidFill>
                  <a:srgbClr val="06BD3D"/>
                </a:solidFill>
                <a:latin typeface="Calibri"/>
              </a:rPr>
              <a:t>C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ontrol </a:t>
            </a:r>
            <a:r>
              <a:rPr lang="en-US" b="1" dirty="0">
                <a:solidFill>
                  <a:srgbClr val="06BD3D"/>
                </a:solidFill>
                <a:latin typeface="Calibri"/>
              </a:rPr>
              <a:t>A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utomation </a:t>
            </a:r>
            <a:r>
              <a:rPr lang="en-US" b="1" dirty="0">
                <a:solidFill>
                  <a:srgbClr val="06BD3D"/>
                </a:solidFill>
                <a:latin typeface="Calibri"/>
              </a:rPr>
              <a:t>T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echnology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Open fieldbus standard originally developed by Beckhoff GmbH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Maintained by EtherCAT Technology Group (</a:t>
            </a:r>
            <a:r>
              <a:rPr lang="en-US" dirty="0" err="1">
                <a:solidFill>
                  <a:srgbClr val="3366FF"/>
                </a:solidFill>
                <a:latin typeface="Calibri"/>
              </a:rPr>
              <a:t>www.EtherCAT.org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). 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Hardware requirements: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b="1" dirty="0">
                <a:solidFill>
                  <a:srgbClr val="000000"/>
                </a:solidFill>
                <a:latin typeface="Calibri"/>
              </a:rPr>
              <a:t>Master: standard computer hardware (NIC)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b="1" dirty="0">
                <a:solidFill>
                  <a:srgbClr val="000000"/>
                </a:solidFill>
                <a:latin typeface="Calibri"/>
              </a:rPr>
              <a:t>Slaves: dedicated hardware, EtherCAT Slave Controller (ESC)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Masters: Several commercial and </a:t>
            </a:r>
            <a:r>
              <a:rPr lang="en-US" b="1" dirty="0">
                <a:solidFill>
                  <a:srgbClr val="000000"/>
                </a:solidFill>
                <a:latin typeface="Calibri"/>
              </a:rPr>
              <a:t>open source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masters available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Slaves: Several 100 manufacturers of slaves (drives, I/O, sensors, robots)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Topologies: Line, Star, Ring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Media: Cat 5 cable, plastic fiber, glass fiber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  <a:latin typeface="Calibri"/>
              </a:rPr>
              <a:t>Supports Distributed Clock (DC) in slaves 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Bandwidth utilization: 80%-97% (100 Mbit/s , Ethernet, Full-Duplex) 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Applications: </a:t>
            </a:r>
            <a:r>
              <a:rPr lang="en-US" b="1" dirty="0">
                <a:solidFill>
                  <a:srgbClr val="000000"/>
                </a:solidFill>
                <a:latin typeface="Calibri"/>
              </a:rPr>
              <a:t>Motion, large or long distance systems, synchronized systems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Cycle times &gt; 50μs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4423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6758" y="3004932"/>
            <a:ext cx="2080260" cy="140462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254" y="3004932"/>
            <a:ext cx="2080260" cy="14046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582" y="3004932"/>
            <a:ext cx="2080260" cy="1404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kern="1200" dirty="0" err="1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EtherCAT</a:t>
            </a:r>
            <a:r>
              <a:rPr lang="en-US" sz="4500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: Control</a:t>
            </a:r>
            <a:r>
              <a:rPr lang="en-US" dirty="0"/>
              <a:t> </a:t>
            </a:r>
            <a:r>
              <a:rPr lang="en-US" sz="4500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Loop</a:t>
            </a:r>
            <a:r>
              <a:rPr lang="en-US" dirty="0"/>
              <a:t> </a:t>
            </a:r>
            <a:r>
              <a:rPr lang="en-US" sz="4500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Execution</a:t>
            </a:r>
            <a:r>
              <a:rPr lang="en-US" dirty="0"/>
              <a:t> </a:t>
            </a:r>
            <a:r>
              <a:rPr lang="en-US" sz="4500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012549" y="8926742"/>
            <a:ext cx="2987040" cy="511175"/>
          </a:xfrm>
          <a:prstGeom prst="rect">
            <a:avLst/>
          </a:prstGeom>
        </p:spPr>
        <p:txBody>
          <a:bodyPr lIns="128001" tIns="64001" rIns="128001" bIns="64001"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461051" y="4162416"/>
            <a:ext cx="0" cy="1008112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469163" y="6178641"/>
            <a:ext cx="0" cy="95281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862" y="7287563"/>
            <a:ext cx="1839449" cy="1226299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1259429" y="6178640"/>
            <a:ext cx="0" cy="13764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130" y="7287564"/>
            <a:ext cx="1500754" cy="111979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50508" y="4457316"/>
            <a:ext cx="1390319" cy="366240"/>
          </a:xfrm>
          <a:prstGeom prst="rect">
            <a:avLst/>
          </a:prstGeom>
          <a:noFill/>
        </p:spPr>
        <p:txBody>
          <a:bodyPr wrap="none" lIns="128001" tIns="64001" rIns="128001" bIns="64001" rtlCol="0">
            <a:spAutoFit/>
          </a:bodyPr>
          <a:lstStyle/>
          <a:p>
            <a:r>
              <a:rPr lang="en-US" sz="1500" i="1" dirty="0"/>
              <a:t>Act. position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48910" y="4457316"/>
            <a:ext cx="1493624" cy="366240"/>
          </a:xfrm>
          <a:prstGeom prst="rect">
            <a:avLst/>
          </a:prstGeom>
          <a:noFill/>
        </p:spPr>
        <p:txBody>
          <a:bodyPr wrap="none" lIns="128001" tIns="64001" rIns="128001" bIns="64001" rtlCol="0">
            <a:spAutoFit/>
          </a:bodyPr>
          <a:lstStyle/>
          <a:p>
            <a:r>
              <a:rPr lang="en-US" sz="1500" i="1" dirty="0"/>
              <a:t>Position </a:t>
            </a:r>
            <a:r>
              <a:rPr lang="en-US" sz="1500" i="1" dirty="0" err="1"/>
              <a:t>setp</a:t>
            </a:r>
            <a:r>
              <a:rPr lang="en-US" sz="1500" i="1" dirty="0"/>
              <a:t>.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5435165" y="4162416"/>
            <a:ext cx="0" cy="1008112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6443277" y="6178641"/>
            <a:ext cx="0" cy="95281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5978" y="7287563"/>
            <a:ext cx="1839449" cy="1226299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>
          <a:xfrm flipV="1">
            <a:off x="5233543" y="6178640"/>
            <a:ext cx="0" cy="13764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6244" y="7287564"/>
            <a:ext cx="1500754" cy="111979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283767" y="4457316"/>
            <a:ext cx="1390319" cy="366240"/>
          </a:xfrm>
          <a:prstGeom prst="rect">
            <a:avLst/>
          </a:prstGeom>
          <a:noFill/>
        </p:spPr>
        <p:txBody>
          <a:bodyPr wrap="none" lIns="128001" tIns="64001" rIns="128001" bIns="64001" rtlCol="0">
            <a:spAutoFit/>
          </a:bodyPr>
          <a:lstStyle/>
          <a:p>
            <a:r>
              <a:rPr lang="en-US" sz="1500" i="1" dirty="0"/>
              <a:t>Act. position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99990" y="4457316"/>
            <a:ext cx="1475205" cy="366240"/>
          </a:xfrm>
          <a:prstGeom prst="rect">
            <a:avLst/>
          </a:prstGeom>
          <a:noFill/>
        </p:spPr>
        <p:txBody>
          <a:bodyPr wrap="none" lIns="128001" tIns="64001" rIns="128001" bIns="64001" rtlCol="0">
            <a:spAutoFit/>
          </a:bodyPr>
          <a:lstStyle/>
          <a:p>
            <a:r>
              <a:rPr lang="en-US" sz="1500" i="1" dirty="0"/>
              <a:t>Velocity </a:t>
            </a:r>
            <a:r>
              <a:rPr lang="en-US" sz="1500" i="1" dirty="0" err="1"/>
              <a:t>setp</a:t>
            </a:r>
            <a:r>
              <a:rPr lang="en-US" sz="1500" i="1" dirty="0"/>
              <a:t>.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9968883" y="4190266"/>
            <a:ext cx="0" cy="1008112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10976995" y="6206492"/>
            <a:ext cx="0" cy="92496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9696" y="7315413"/>
            <a:ext cx="1839449" cy="1226299"/>
          </a:xfrm>
          <a:prstGeom prst="rect">
            <a:avLst/>
          </a:prstGeom>
        </p:spPr>
      </p:pic>
      <p:cxnSp>
        <p:nvCxnSpPr>
          <p:cNvPr id="51" name="Straight Arrow Connector 50"/>
          <p:cNvCxnSpPr/>
          <p:nvPr/>
        </p:nvCxnSpPr>
        <p:spPr>
          <a:xfrm flipV="1">
            <a:off x="9767261" y="6206490"/>
            <a:ext cx="0" cy="13764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9962" y="7315413"/>
            <a:ext cx="1500754" cy="1119793"/>
          </a:xfrm>
          <a:prstGeom prst="rect">
            <a:avLst/>
          </a:prstGeom>
        </p:spPr>
      </p:pic>
      <p:cxnSp>
        <p:nvCxnSpPr>
          <p:cNvPr id="53" name="Straight Arrow Connector 52"/>
          <p:cNvCxnSpPr/>
          <p:nvPr/>
        </p:nvCxnSpPr>
        <p:spPr>
          <a:xfrm flipV="1">
            <a:off x="10876184" y="4134969"/>
            <a:ext cx="0" cy="1008112"/>
          </a:xfrm>
          <a:prstGeom prst="straightConnector1">
            <a:avLst/>
          </a:prstGeom>
          <a:ln>
            <a:solidFill>
              <a:srgbClr val="008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820271" y="4457316"/>
            <a:ext cx="1390319" cy="366240"/>
          </a:xfrm>
          <a:prstGeom prst="rect">
            <a:avLst/>
          </a:prstGeom>
          <a:noFill/>
        </p:spPr>
        <p:txBody>
          <a:bodyPr wrap="none" lIns="128001" tIns="64001" rIns="128001" bIns="64001" rtlCol="0">
            <a:spAutoFit/>
          </a:bodyPr>
          <a:lstStyle/>
          <a:p>
            <a:r>
              <a:rPr lang="en-US" sz="1500" i="1" dirty="0"/>
              <a:t>Act. position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853460" y="4457316"/>
            <a:ext cx="1398639" cy="366240"/>
          </a:xfrm>
          <a:prstGeom prst="rect">
            <a:avLst/>
          </a:prstGeom>
          <a:noFill/>
        </p:spPr>
        <p:txBody>
          <a:bodyPr wrap="none" lIns="128001" tIns="64001" rIns="128001" bIns="64001" rtlCol="0">
            <a:spAutoFit/>
          </a:bodyPr>
          <a:lstStyle/>
          <a:p>
            <a:r>
              <a:rPr lang="en-US" sz="1500" i="1" dirty="0"/>
              <a:t>Torque </a:t>
            </a:r>
            <a:r>
              <a:rPr lang="en-US" sz="1500" i="1" dirty="0" err="1"/>
              <a:t>setp</a:t>
            </a:r>
            <a:r>
              <a:rPr lang="en-US" sz="1500" i="1" dirty="0"/>
              <a:t>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29649" y="2078699"/>
            <a:ext cx="2281817" cy="775597"/>
          </a:xfrm>
          <a:prstGeom prst="rect">
            <a:avLst/>
          </a:prstGeom>
          <a:noFill/>
        </p:spPr>
        <p:txBody>
          <a:bodyPr wrap="none" lIns="128001" tIns="64001" rIns="128001" bIns="64001" rtlCol="0">
            <a:spAutoFit/>
          </a:bodyPr>
          <a:lstStyle/>
          <a:p>
            <a:pPr algn="ctr"/>
            <a:r>
              <a:rPr lang="en-US" dirty="0"/>
              <a:t>CSP-Mode</a:t>
            </a:r>
          </a:p>
          <a:p>
            <a:pPr algn="ctr"/>
            <a:r>
              <a:rPr lang="en-US" sz="1700" dirty="0"/>
              <a:t>Cyclic Sync. Position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770456" y="2078699"/>
            <a:ext cx="2259081" cy="775597"/>
          </a:xfrm>
          <a:prstGeom prst="rect">
            <a:avLst/>
          </a:prstGeom>
          <a:noFill/>
        </p:spPr>
        <p:txBody>
          <a:bodyPr wrap="none" lIns="128001" tIns="64001" rIns="128001" bIns="64001" rtlCol="0">
            <a:spAutoFit/>
          </a:bodyPr>
          <a:lstStyle/>
          <a:p>
            <a:pPr algn="ctr"/>
            <a:r>
              <a:rPr lang="en-US" dirty="0"/>
              <a:t>CSV-Mode</a:t>
            </a:r>
          </a:p>
          <a:p>
            <a:pPr algn="ctr"/>
            <a:r>
              <a:rPr lang="en-US" sz="1700" dirty="0"/>
              <a:t>Cyclic Sync. Velocity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569976" y="5115233"/>
            <a:ext cx="1084369" cy="1077203"/>
          </a:xfrm>
          <a:prstGeom prst="rect">
            <a:avLst/>
          </a:prstGeom>
          <a:noFill/>
        </p:spPr>
        <p:txBody>
          <a:bodyPr wrap="none" lIns="128001" tIns="64001" rIns="128001" bIns="64001" rtlCol="0">
            <a:spAutoFit/>
          </a:bodyPr>
          <a:lstStyle/>
          <a:p>
            <a:r>
              <a:rPr lang="en-US" sz="1500" dirty="0"/>
              <a:t>Control:</a:t>
            </a:r>
          </a:p>
          <a:p>
            <a:pPr marL="240001" indent="-240001">
              <a:buFont typeface="Arial"/>
              <a:buChar char="•"/>
            </a:pPr>
            <a:r>
              <a:rPr lang="en-US" sz="1500" dirty="0"/>
              <a:t>Pos.</a:t>
            </a:r>
          </a:p>
          <a:p>
            <a:pPr marL="240001" indent="-240001">
              <a:buFont typeface="Arial"/>
              <a:buChar char="•"/>
            </a:pPr>
            <a:r>
              <a:rPr lang="en-US" sz="1500" dirty="0" err="1"/>
              <a:t>Velo</a:t>
            </a:r>
            <a:r>
              <a:rPr lang="en-US" sz="1500" dirty="0"/>
              <a:t>.</a:t>
            </a:r>
          </a:p>
          <a:p>
            <a:pPr marL="240001" indent="-240001">
              <a:buFont typeface="Arial"/>
              <a:buChar char="•"/>
            </a:pPr>
            <a:r>
              <a:rPr lang="en-US" sz="1500" dirty="0"/>
              <a:t>Torque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249769" y="5115230"/>
            <a:ext cx="1084369" cy="840216"/>
          </a:xfrm>
          <a:prstGeom prst="rect">
            <a:avLst/>
          </a:prstGeom>
          <a:noFill/>
        </p:spPr>
        <p:txBody>
          <a:bodyPr wrap="none" lIns="128001" tIns="64001" rIns="128001" bIns="64001" rtlCol="0">
            <a:spAutoFit/>
          </a:bodyPr>
          <a:lstStyle/>
          <a:p>
            <a:r>
              <a:rPr lang="en-US" sz="1500" dirty="0"/>
              <a:t>Control:</a:t>
            </a:r>
          </a:p>
          <a:p>
            <a:pPr marL="240001" indent="-240001">
              <a:buFont typeface="Arial"/>
              <a:buChar char="•"/>
            </a:pPr>
            <a:r>
              <a:rPr lang="en-US" sz="1500" dirty="0" err="1"/>
              <a:t>Velo</a:t>
            </a:r>
            <a:r>
              <a:rPr lang="en-US" sz="1500" dirty="0"/>
              <a:t>.</a:t>
            </a:r>
          </a:p>
          <a:p>
            <a:pPr marL="240001" indent="-240001">
              <a:buFont typeface="Arial"/>
              <a:buChar char="•"/>
            </a:pPr>
            <a:r>
              <a:rPr lang="en-US" sz="1500" dirty="0"/>
              <a:t>Torque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8619" y="5115233"/>
            <a:ext cx="1411357" cy="100958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6242" y="5115233"/>
            <a:ext cx="1411357" cy="100958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8410" y="5115233"/>
            <a:ext cx="1411357" cy="100958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9960" y="5143083"/>
            <a:ext cx="1411357" cy="100958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2128" y="5143083"/>
            <a:ext cx="1411357" cy="1009583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670788" y="3328481"/>
            <a:ext cx="1685386" cy="603228"/>
          </a:xfrm>
          <a:prstGeom prst="rect">
            <a:avLst/>
          </a:prstGeom>
          <a:noFill/>
        </p:spPr>
        <p:txBody>
          <a:bodyPr wrap="none" lIns="128001" tIns="64001" rIns="128001" bIns="64001" rtlCol="0">
            <a:spAutoFit/>
          </a:bodyPr>
          <a:lstStyle/>
          <a:p>
            <a:r>
              <a:rPr lang="en-US" sz="1500" dirty="0"/>
              <a:t>- Trajectory gen.</a:t>
            </a:r>
          </a:p>
          <a:p>
            <a:r>
              <a:rPr lang="en-US" sz="1500" dirty="0"/>
              <a:t>- No control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652151" y="3328481"/>
            <a:ext cx="1634084" cy="603228"/>
          </a:xfrm>
          <a:prstGeom prst="rect">
            <a:avLst/>
          </a:prstGeom>
          <a:noFill/>
        </p:spPr>
        <p:txBody>
          <a:bodyPr wrap="none" lIns="128001" tIns="64001" rIns="128001" bIns="64001" rtlCol="0">
            <a:spAutoFit/>
          </a:bodyPr>
          <a:lstStyle/>
          <a:p>
            <a:r>
              <a:rPr lang="en-US" sz="1500" dirty="0"/>
              <a:t>-Trajectory gen.</a:t>
            </a:r>
          </a:p>
          <a:p>
            <a:r>
              <a:rPr lang="en-US" sz="1500" dirty="0"/>
              <a:t>-Position cont.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1174188" y="3328479"/>
            <a:ext cx="1634084" cy="840216"/>
          </a:xfrm>
          <a:prstGeom prst="rect">
            <a:avLst/>
          </a:prstGeom>
          <a:noFill/>
        </p:spPr>
        <p:txBody>
          <a:bodyPr wrap="none" lIns="128001" tIns="64001" rIns="128001" bIns="64001" rtlCol="0">
            <a:spAutoFit/>
          </a:bodyPr>
          <a:lstStyle/>
          <a:p>
            <a:r>
              <a:rPr lang="en-US" sz="1500" dirty="0"/>
              <a:t>-Trajectory gen.</a:t>
            </a:r>
          </a:p>
          <a:p>
            <a:r>
              <a:rPr lang="en-US" sz="1500" dirty="0"/>
              <a:t>-Position cont.</a:t>
            </a:r>
          </a:p>
          <a:p>
            <a:r>
              <a:rPr lang="en-US" sz="1500" dirty="0"/>
              <a:t>-Velocity cont.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1786273" y="5115231"/>
            <a:ext cx="1084369" cy="603228"/>
          </a:xfrm>
          <a:prstGeom prst="rect">
            <a:avLst/>
          </a:prstGeom>
          <a:noFill/>
        </p:spPr>
        <p:txBody>
          <a:bodyPr wrap="none" lIns="128001" tIns="64001" rIns="128001" bIns="64001" rtlCol="0">
            <a:spAutoFit/>
          </a:bodyPr>
          <a:lstStyle/>
          <a:p>
            <a:r>
              <a:rPr lang="en-US" sz="1500" dirty="0"/>
              <a:t>Control:</a:t>
            </a:r>
          </a:p>
          <a:p>
            <a:pPr marL="240001" indent="-240001">
              <a:buFont typeface="Arial"/>
              <a:buChar char="•"/>
            </a:pPr>
            <a:r>
              <a:rPr lang="en-US" sz="1500" dirty="0"/>
              <a:t>Torque</a:t>
            </a:r>
          </a:p>
        </p:txBody>
      </p:sp>
      <p:sp>
        <p:nvSpPr>
          <p:cNvPr id="3" name="Rectangle 2"/>
          <p:cNvSpPr/>
          <p:nvPr/>
        </p:nvSpPr>
        <p:spPr>
          <a:xfrm>
            <a:off x="150506" y="4951708"/>
            <a:ext cx="12601400" cy="1512168"/>
          </a:xfrm>
          <a:prstGeom prst="rect">
            <a:avLst/>
          </a:prstGeom>
          <a:noFill/>
          <a:ln w="22225" cmpd="sng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50508" y="4913609"/>
            <a:ext cx="1084369" cy="603228"/>
          </a:xfrm>
          <a:prstGeom prst="rect">
            <a:avLst/>
          </a:prstGeom>
          <a:noFill/>
        </p:spPr>
        <p:txBody>
          <a:bodyPr wrap="none" lIns="128001" tIns="64001" rIns="128001" bIns="64001" rtlCol="0">
            <a:spAutoFit/>
          </a:bodyPr>
          <a:lstStyle/>
          <a:p>
            <a:r>
              <a:rPr lang="en-US" sz="1500" i="1" dirty="0"/>
              <a:t>Amplifier </a:t>
            </a:r>
          </a:p>
          <a:p>
            <a:r>
              <a:rPr lang="en-US" sz="1500" i="1" dirty="0"/>
              <a:t>Level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50507" y="8442000"/>
            <a:ext cx="3452266" cy="744820"/>
          </a:xfrm>
          <a:prstGeom prst="rect">
            <a:avLst/>
          </a:prstGeom>
          <a:noFill/>
        </p:spPr>
        <p:txBody>
          <a:bodyPr wrap="none" lIns="128001" tIns="64001" rIns="128001" bIns="64001" rtlCol="0">
            <a:spAutoFit/>
          </a:bodyPr>
          <a:lstStyle/>
          <a:p>
            <a:r>
              <a:rPr lang="en-US" sz="2000" dirty="0"/>
              <a:t>Controller: No loops needed</a:t>
            </a:r>
          </a:p>
          <a:p>
            <a:r>
              <a:rPr lang="en-US" sz="2000" dirty="0"/>
              <a:t>Drive: All control loops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182956" y="8442000"/>
            <a:ext cx="3808307" cy="744820"/>
          </a:xfrm>
          <a:prstGeom prst="rect">
            <a:avLst/>
          </a:prstGeom>
          <a:noFill/>
        </p:spPr>
        <p:txBody>
          <a:bodyPr wrap="none" lIns="128001" tIns="64001" rIns="128001" bIns="64001" rtlCol="0">
            <a:spAutoFit/>
          </a:bodyPr>
          <a:lstStyle/>
          <a:p>
            <a:r>
              <a:rPr lang="en-US" sz="2000" dirty="0"/>
              <a:t>Controller: Position loop</a:t>
            </a:r>
          </a:p>
          <a:p>
            <a:r>
              <a:rPr lang="en-US" sz="2000" dirty="0"/>
              <a:t>Drive: Velocity and current loop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820270" y="8442000"/>
            <a:ext cx="3979252" cy="744820"/>
          </a:xfrm>
          <a:prstGeom prst="rect">
            <a:avLst/>
          </a:prstGeom>
          <a:noFill/>
        </p:spPr>
        <p:txBody>
          <a:bodyPr wrap="none" lIns="128001" tIns="64001" rIns="128001" bIns="64001" rtlCol="0">
            <a:spAutoFit/>
          </a:bodyPr>
          <a:lstStyle/>
          <a:p>
            <a:r>
              <a:rPr lang="en-US" sz="2000" dirty="0"/>
              <a:t>Controller: Position, velocity loop</a:t>
            </a:r>
          </a:p>
          <a:p>
            <a:r>
              <a:rPr lang="en-US" sz="2000" dirty="0"/>
              <a:t>Drive: Current loop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9282248" y="2078697"/>
            <a:ext cx="2505992" cy="821764"/>
          </a:xfrm>
          <a:prstGeom prst="rect">
            <a:avLst/>
          </a:prstGeom>
          <a:noFill/>
        </p:spPr>
        <p:txBody>
          <a:bodyPr wrap="none" lIns="128001" tIns="64001" rIns="128001" bIns="64001" rtlCol="0">
            <a:spAutoFit/>
          </a:bodyPr>
          <a:lstStyle/>
          <a:p>
            <a:pPr algn="ctr"/>
            <a:r>
              <a:rPr lang="en-US" dirty="0"/>
              <a:t>CST-Mode</a:t>
            </a:r>
          </a:p>
          <a:p>
            <a:pPr algn="ctr"/>
            <a:r>
              <a:rPr lang="en-US" sz="2000" dirty="0"/>
              <a:t>Cyclic Sync. Torque</a:t>
            </a:r>
          </a:p>
        </p:txBody>
      </p:sp>
      <p:sp>
        <p:nvSpPr>
          <p:cNvPr id="5" name="Rectangle 4"/>
          <p:cNvSpPr/>
          <p:nvPr/>
        </p:nvSpPr>
        <p:spPr>
          <a:xfrm>
            <a:off x="4182953" y="2078699"/>
            <a:ext cx="4334882" cy="7157595"/>
          </a:xfrm>
          <a:prstGeom prst="rect">
            <a:avLst/>
          </a:prstGeom>
          <a:noFill/>
          <a:ln w="41275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6342466" y="4162416"/>
            <a:ext cx="0" cy="1008112"/>
          </a:xfrm>
          <a:prstGeom prst="straightConnector1">
            <a:avLst/>
          </a:prstGeom>
          <a:ln>
            <a:solidFill>
              <a:srgbClr val="008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166730" y="4162416"/>
            <a:ext cx="0" cy="1008112"/>
          </a:xfrm>
          <a:prstGeom prst="straightConnector1">
            <a:avLst/>
          </a:prstGeom>
          <a:ln>
            <a:solidFill>
              <a:srgbClr val="008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422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h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B92AB-78BC-4C78-8451-6C93EA327D00}" vid="{09D1907C-5BBC-45D0-9EBC-8615AFB12B8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29895</TotalTime>
  <Words>3228</Words>
  <Application>Microsoft Macintosh PowerPoint</Application>
  <PresentationFormat>A3 Paper (297x420 mm)</PresentationFormat>
  <Paragraphs>972</Paragraphs>
  <Slides>44</Slides>
  <Notes>38</Notes>
  <HiddenSlides>10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7" baseType="lpstr">
      <vt:lpstr>ＭＳ Ｐゴシック</vt:lpstr>
      <vt:lpstr>ヒラギノ角ゴ Pro W3</vt:lpstr>
      <vt:lpstr>Arial</vt:lpstr>
      <vt:lpstr>Calibri</vt:lpstr>
      <vt:lpstr>DejaVu Sans</vt:lpstr>
      <vt:lpstr>Lucida Grande</vt:lpstr>
      <vt:lpstr>StarSymbol</vt:lpstr>
      <vt:lpstr>Times</vt:lpstr>
      <vt:lpstr>Times New Roman</vt:lpstr>
      <vt:lpstr>Wingdings</vt:lpstr>
      <vt:lpstr>Office Theme</vt:lpstr>
      <vt:lpstr>Office Theme</vt:lpstr>
      <vt:lpstr>1_Chess Core Powerpoint</vt:lpstr>
      <vt:lpstr>PowerPoint Presentation</vt:lpstr>
      <vt:lpstr>PowerPoint Presentation</vt:lpstr>
      <vt:lpstr>PowerPoint Presentation</vt:lpstr>
      <vt:lpstr>Motion: Control Loops</vt:lpstr>
      <vt:lpstr>Motion: Control Loops cont.</vt:lpstr>
      <vt:lpstr>Motion: Feed Forward and Trajectory</vt:lpstr>
      <vt:lpstr>Motion: Feed Forward</vt:lpstr>
      <vt:lpstr>PowerPoint Presentation</vt:lpstr>
      <vt:lpstr>EtherCAT: Control Loop Execution Options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ECMC: Configuration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ECMC: TwinCAT Syntax</vt:lpstr>
      <vt:lpstr>ECMC: TwinCAT Syntax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Anders Sandström</cp:lastModifiedBy>
  <cp:revision>646</cp:revision>
  <cp:lastPrinted>2016-09-16T10:26:49Z</cp:lastPrinted>
  <dcterms:modified xsi:type="dcterms:W3CDTF">2018-11-27T10:18:53Z</dcterms:modified>
</cp:coreProperties>
</file>