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56" r:id="rId3"/>
    <p:sldId id="257" r:id="rId4"/>
    <p:sldId id="294" r:id="rId5"/>
    <p:sldId id="344" r:id="rId6"/>
    <p:sldId id="292" r:id="rId7"/>
    <p:sldId id="293" r:id="rId8"/>
    <p:sldId id="295" r:id="rId9"/>
    <p:sldId id="302" r:id="rId10"/>
    <p:sldId id="308" r:id="rId11"/>
    <p:sldId id="309" r:id="rId12"/>
    <p:sldId id="296" r:id="rId13"/>
    <p:sldId id="297" r:id="rId14"/>
    <p:sldId id="298" r:id="rId15"/>
    <p:sldId id="299" r:id="rId16"/>
    <p:sldId id="300" r:id="rId17"/>
    <p:sldId id="345" r:id="rId18"/>
    <p:sldId id="346" r:id="rId19"/>
    <p:sldId id="347" r:id="rId20"/>
    <p:sldId id="348" r:id="rId21"/>
    <p:sldId id="351" r:id="rId22"/>
    <p:sldId id="354" r:id="rId23"/>
    <p:sldId id="349" r:id="rId24"/>
    <p:sldId id="353" r:id="rId25"/>
    <p:sldId id="350" r:id="rId26"/>
    <p:sldId id="352" r:id="rId27"/>
    <p:sldId id="304" r:id="rId28"/>
    <p:sldId id="305" r:id="rId29"/>
    <p:sldId id="307" r:id="rId30"/>
    <p:sldId id="306" r:id="rId31"/>
  </p:sldIdLst>
  <p:sldSz cx="12801600" cy="9601200" type="A3"/>
  <p:notesSz cx="6858000" cy="9144000"/>
  <p:defaultTextStyle>
    <a:defPPr>
      <a:defRPr lang="en-US"/>
    </a:defPPr>
    <a:lvl1pPr marL="0" algn="l" defTabSz="640080" rtl="0" eaLnBrk="1" latinLnBrk="0" hangingPunct="1">
      <a:defRPr sz="2500" kern="1200">
        <a:solidFill>
          <a:schemeClr val="tx1"/>
        </a:solidFill>
        <a:latin typeface="+mn-lt"/>
        <a:ea typeface="+mn-ea"/>
        <a:cs typeface="+mn-cs"/>
      </a:defRPr>
    </a:lvl1pPr>
    <a:lvl2pPr marL="640080" algn="l" defTabSz="640080" rtl="0" eaLnBrk="1" latinLnBrk="0" hangingPunct="1">
      <a:defRPr sz="2500" kern="1200">
        <a:solidFill>
          <a:schemeClr val="tx1"/>
        </a:solidFill>
        <a:latin typeface="+mn-lt"/>
        <a:ea typeface="+mn-ea"/>
        <a:cs typeface="+mn-cs"/>
      </a:defRPr>
    </a:lvl2pPr>
    <a:lvl3pPr marL="1280160" algn="l" defTabSz="640080" rtl="0" eaLnBrk="1" latinLnBrk="0" hangingPunct="1">
      <a:defRPr sz="2500" kern="1200">
        <a:solidFill>
          <a:schemeClr val="tx1"/>
        </a:solidFill>
        <a:latin typeface="+mn-lt"/>
        <a:ea typeface="+mn-ea"/>
        <a:cs typeface="+mn-cs"/>
      </a:defRPr>
    </a:lvl3pPr>
    <a:lvl4pPr marL="1920240" algn="l" defTabSz="640080" rtl="0" eaLnBrk="1" latinLnBrk="0" hangingPunct="1">
      <a:defRPr sz="2500" kern="1200">
        <a:solidFill>
          <a:schemeClr val="tx1"/>
        </a:solidFill>
        <a:latin typeface="+mn-lt"/>
        <a:ea typeface="+mn-ea"/>
        <a:cs typeface="+mn-cs"/>
      </a:defRPr>
    </a:lvl4pPr>
    <a:lvl5pPr marL="2560320" algn="l" defTabSz="640080" rtl="0" eaLnBrk="1" latinLnBrk="0" hangingPunct="1">
      <a:defRPr sz="2500" kern="1200">
        <a:solidFill>
          <a:schemeClr val="tx1"/>
        </a:solidFill>
        <a:latin typeface="+mn-lt"/>
        <a:ea typeface="+mn-ea"/>
        <a:cs typeface="+mn-cs"/>
      </a:defRPr>
    </a:lvl5pPr>
    <a:lvl6pPr marL="3200400" algn="l" defTabSz="640080" rtl="0" eaLnBrk="1" latinLnBrk="0" hangingPunct="1">
      <a:defRPr sz="2500" kern="1200">
        <a:solidFill>
          <a:schemeClr val="tx1"/>
        </a:solidFill>
        <a:latin typeface="+mn-lt"/>
        <a:ea typeface="+mn-ea"/>
        <a:cs typeface="+mn-cs"/>
      </a:defRPr>
    </a:lvl6pPr>
    <a:lvl7pPr marL="3840480" algn="l" defTabSz="640080" rtl="0" eaLnBrk="1" latinLnBrk="0" hangingPunct="1">
      <a:defRPr sz="2500" kern="1200">
        <a:solidFill>
          <a:schemeClr val="tx1"/>
        </a:solidFill>
        <a:latin typeface="+mn-lt"/>
        <a:ea typeface="+mn-ea"/>
        <a:cs typeface="+mn-cs"/>
      </a:defRPr>
    </a:lvl7pPr>
    <a:lvl8pPr marL="4480560" algn="l" defTabSz="640080" rtl="0" eaLnBrk="1" latinLnBrk="0" hangingPunct="1">
      <a:defRPr sz="2500" kern="1200">
        <a:solidFill>
          <a:schemeClr val="tx1"/>
        </a:solidFill>
        <a:latin typeface="+mn-lt"/>
        <a:ea typeface="+mn-ea"/>
        <a:cs typeface="+mn-cs"/>
      </a:defRPr>
    </a:lvl8pPr>
    <a:lvl9pPr marL="5120640" algn="l" defTabSz="64008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clrMru>
    <a:srgbClr val="00D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p:restoredTop sz="85994" autoAdjust="0"/>
  </p:normalViewPr>
  <p:slideViewPr>
    <p:cSldViewPr snapToGrid="0" snapToObjects="1">
      <p:cViewPr varScale="1">
        <p:scale>
          <a:sx n="140" d="100"/>
          <a:sy n="140" d="100"/>
        </p:scale>
        <p:origin x="2616" y="192"/>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76"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77"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78"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79" name="PlaceHolder 5"/>
          <p:cNvSpPr>
            <a:spLocks noGrp="1"/>
          </p:cNvSpPr>
          <p:nvPr>
            <p:ph type="sldNum"/>
          </p:nvPr>
        </p:nvSpPr>
        <p:spPr>
          <a:xfrm>
            <a:off x="4399200" y="9555480"/>
            <a:ext cx="3372840" cy="502560"/>
          </a:xfrm>
          <a:prstGeom prst="rect">
            <a:avLst/>
          </a:prstGeom>
        </p:spPr>
        <p:txBody>
          <a:bodyPr lIns="0" tIns="0" rIns="0" bIns="0" anchor="b"/>
          <a:lstStyle/>
          <a:p>
            <a:pPr algn="r"/>
            <a:fld id="{5E196ED8-1FC7-40F7-B8C5-4DADC600CCC5}" type="slidenum">
              <a:rPr lang="en-US" sz="1400">
                <a:latin typeface="Times New Roman"/>
              </a:rPr>
              <a:t>‹#›</a:t>
            </a:fld>
            <a:endParaRPr/>
          </a:p>
        </p:txBody>
      </p:sp>
    </p:spTree>
    <p:extLst>
      <p:ext uri="{BB962C8B-B14F-4D97-AF65-F5344CB8AC3E}">
        <p14:creationId xmlns:p14="http://schemas.microsoft.com/office/powerpoint/2010/main" val="2831571758"/>
      </p:ext>
    </p:extLst>
  </p:cSld>
  <p:clrMap bg1="lt1" tx1="dk1" bg2="lt2" tx2="dk2" accent1="accent1" accent2="accent2" accent3="accent3" accent4="accent4" accent5="accent5" accent6="accent6" hlink="hlink" folHlink="folHlink"/>
  <p:notesStyle>
    <a:lvl1pPr marL="0" algn="l" defTabSz="640080" rtl="0" eaLnBrk="1" latinLnBrk="0" hangingPunct="1">
      <a:defRPr sz="1700" kern="1200">
        <a:solidFill>
          <a:schemeClr val="tx1"/>
        </a:solidFill>
        <a:latin typeface="+mn-lt"/>
        <a:ea typeface="+mn-ea"/>
        <a:cs typeface="+mn-cs"/>
      </a:defRPr>
    </a:lvl1pPr>
    <a:lvl2pPr marL="640080" algn="l" defTabSz="640080" rtl="0" eaLnBrk="1" latinLnBrk="0" hangingPunct="1">
      <a:defRPr sz="1700" kern="1200">
        <a:solidFill>
          <a:schemeClr val="tx1"/>
        </a:solidFill>
        <a:latin typeface="+mn-lt"/>
        <a:ea typeface="+mn-ea"/>
        <a:cs typeface="+mn-cs"/>
      </a:defRPr>
    </a:lvl2pPr>
    <a:lvl3pPr marL="1280160" algn="l" defTabSz="640080" rtl="0" eaLnBrk="1" latinLnBrk="0" hangingPunct="1">
      <a:defRPr sz="1700" kern="1200">
        <a:solidFill>
          <a:schemeClr val="tx1"/>
        </a:solidFill>
        <a:latin typeface="+mn-lt"/>
        <a:ea typeface="+mn-ea"/>
        <a:cs typeface="+mn-cs"/>
      </a:defRPr>
    </a:lvl3pPr>
    <a:lvl4pPr marL="1920240" algn="l" defTabSz="640080" rtl="0" eaLnBrk="1" latinLnBrk="0" hangingPunct="1">
      <a:defRPr sz="1700" kern="1200">
        <a:solidFill>
          <a:schemeClr val="tx1"/>
        </a:solidFill>
        <a:latin typeface="+mn-lt"/>
        <a:ea typeface="+mn-ea"/>
        <a:cs typeface="+mn-cs"/>
      </a:defRPr>
    </a:lvl4pPr>
    <a:lvl5pPr marL="2560320" algn="l" defTabSz="640080" rtl="0" eaLnBrk="1" latinLnBrk="0" hangingPunct="1">
      <a:defRPr sz="1700" kern="1200">
        <a:solidFill>
          <a:schemeClr val="tx1"/>
        </a:solidFill>
        <a:latin typeface="+mn-lt"/>
        <a:ea typeface="+mn-ea"/>
        <a:cs typeface="+mn-cs"/>
      </a:defRPr>
    </a:lvl5pPr>
    <a:lvl6pPr marL="3200400" algn="l" defTabSz="640080" rtl="0" eaLnBrk="1" latinLnBrk="0" hangingPunct="1">
      <a:defRPr sz="1700" kern="1200">
        <a:solidFill>
          <a:schemeClr val="tx1"/>
        </a:solidFill>
        <a:latin typeface="+mn-lt"/>
        <a:ea typeface="+mn-ea"/>
        <a:cs typeface="+mn-cs"/>
      </a:defRPr>
    </a:lvl6pPr>
    <a:lvl7pPr marL="3840480" algn="l" defTabSz="640080" rtl="0" eaLnBrk="1" latinLnBrk="0" hangingPunct="1">
      <a:defRPr sz="1700" kern="1200">
        <a:solidFill>
          <a:schemeClr val="tx1"/>
        </a:solidFill>
        <a:latin typeface="+mn-lt"/>
        <a:ea typeface="+mn-ea"/>
        <a:cs typeface="+mn-cs"/>
      </a:defRPr>
    </a:lvl7pPr>
    <a:lvl8pPr marL="4480560" algn="l" defTabSz="640080" rtl="0" eaLnBrk="1" latinLnBrk="0" hangingPunct="1">
      <a:defRPr sz="1700" kern="1200">
        <a:solidFill>
          <a:schemeClr val="tx1"/>
        </a:solidFill>
        <a:latin typeface="+mn-lt"/>
        <a:ea typeface="+mn-ea"/>
        <a:cs typeface="+mn-cs"/>
      </a:defRPr>
    </a:lvl8pPr>
    <a:lvl9pPr marL="5120640" algn="l" defTabSz="64008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1</a:t>
            </a:fld>
            <a:endParaRPr lang="en-US"/>
          </a:p>
        </p:txBody>
      </p:sp>
    </p:spTree>
    <p:extLst>
      <p:ext uri="{BB962C8B-B14F-4D97-AF65-F5344CB8AC3E}">
        <p14:creationId xmlns:p14="http://schemas.microsoft.com/office/powerpoint/2010/main" val="217643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10</a:t>
            </a:fld>
            <a:endParaRPr lang="en-US"/>
          </a:p>
        </p:txBody>
      </p:sp>
    </p:spTree>
    <p:extLst>
      <p:ext uri="{BB962C8B-B14F-4D97-AF65-F5344CB8AC3E}">
        <p14:creationId xmlns:p14="http://schemas.microsoft.com/office/powerpoint/2010/main" val="313116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13</a:t>
            </a:fld>
            <a:endParaRPr lang="en-US"/>
          </a:p>
        </p:txBody>
      </p:sp>
    </p:spTree>
    <p:extLst>
      <p:ext uri="{BB962C8B-B14F-4D97-AF65-F5344CB8AC3E}">
        <p14:creationId xmlns:p14="http://schemas.microsoft.com/office/powerpoint/2010/main" val="419660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Data storage used for sampling of data and</a:t>
            </a:r>
            <a:r>
              <a:rPr lang="en-US" baseline="0" dirty="0">
                <a:latin typeface="Arial" charset="0"/>
                <a:cs typeface="DejaVu Sans" charset="0"/>
              </a:rPr>
              <a:t> in future also to store trajectory arrays</a:t>
            </a: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14</a:t>
            </a:fld>
            <a:endParaRPr lang="en-US"/>
          </a:p>
        </p:txBody>
      </p:sp>
    </p:spTree>
    <p:extLst>
      <p:ext uri="{BB962C8B-B14F-4D97-AF65-F5344CB8AC3E}">
        <p14:creationId xmlns:p14="http://schemas.microsoft.com/office/powerpoint/2010/main" val="191035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15</a:t>
            </a:fld>
            <a:endParaRPr lang="en-US"/>
          </a:p>
        </p:txBody>
      </p:sp>
    </p:spTree>
    <p:extLst>
      <p:ext uri="{BB962C8B-B14F-4D97-AF65-F5344CB8AC3E}">
        <p14:creationId xmlns:p14="http://schemas.microsoft.com/office/powerpoint/2010/main" val="381187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16</a:t>
            </a:fld>
            <a:endParaRPr lang="en-US"/>
          </a:p>
        </p:txBody>
      </p:sp>
    </p:spTree>
    <p:extLst>
      <p:ext uri="{BB962C8B-B14F-4D97-AF65-F5344CB8AC3E}">
        <p14:creationId xmlns:p14="http://schemas.microsoft.com/office/powerpoint/2010/main" val="3162089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17</a:t>
            </a:fld>
            <a:endParaRPr lang="en-US"/>
          </a:p>
        </p:txBody>
      </p:sp>
    </p:spTree>
    <p:extLst>
      <p:ext uri="{BB962C8B-B14F-4D97-AF65-F5344CB8AC3E}">
        <p14:creationId xmlns:p14="http://schemas.microsoft.com/office/powerpoint/2010/main" val="182700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18</a:t>
            </a:fld>
            <a:endParaRPr lang="en-US"/>
          </a:p>
        </p:txBody>
      </p:sp>
    </p:spTree>
    <p:extLst>
      <p:ext uri="{BB962C8B-B14F-4D97-AF65-F5344CB8AC3E}">
        <p14:creationId xmlns:p14="http://schemas.microsoft.com/office/powerpoint/2010/main" val="235684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19</a:t>
            </a:fld>
            <a:endParaRPr lang="en-US"/>
          </a:p>
        </p:txBody>
      </p:sp>
    </p:spTree>
    <p:extLst>
      <p:ext uri="{BB962C8B-B14F-4D97-AF65-F5344CB8AC3E}">
        <p14:creationId xmlns:p14="http://schemas.microsoft.com/office/powerpoint/2010/main" val="173272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2</a:t>
            </a:fld>
            <a:endParaRPr lang="en-US"/>
          </a:p>
        </p:txBody>
      </p:sp>
    </p:spTree>
    <p:extLst>
      <p:ext uri="{BB962C8B-B14F-4D97-AF65-F5344CB8AC3E}">
        <p14:creationId xmlns:p14="http://schemas.microsoft.com/office/powerpoint/2010/main" val="318861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20</a:t>
            </a:fld>
            <a:endParaRPr lang="en-US"/>
          </a:p>
        </p:txBody>
      </p:sp>
    </p:spTree>
    <p:extLst>
      <p:ext uri="{BB962C8B-B14F-4D97-AF65-F5344CB8AC3E}">
        <p14:creationId xmlns:p14="http://schemas.microsoft.com/office/powerpoint/2010/main" val="979779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21</a:t>
            </a:fld>
            <a:endParaRPr lang="en-US"/>
          </a:p>
        </p:txBody>
      </p:sp>
    </p:spTree>
    <p:extLst>
      <p:ext uri="{BB962C8B-B14F-4D97-AF65-F5344CB8AC3E}">
        <p14:creationId xmlns:p14="http://schemas.microsoft.com/office/powerpoint/2010/main" val="378635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22</a:t>
            </a:fld>
            <a:endParaRPr lang="en-US"/>
          </a:p>
        </p:txBody>
      </p:sp>
    </p:spTree>
    <p:extLst>
      <p:ext uri="{BB962C8B-B14F-4D97-AF65-F5344CB8AC3E}">
        <p14:creationId xmlns:p14="http://schemas.microsoft.com/office/powerpoint/2010/main" val="160611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23</a:t>
            </a:fld>
            <a:endParaRPr lang="en-US"/>
          </a:p>
        </p:txBody>
      </p:sp>
    </p:spTree>
    <p:extLst>
      <p:ext uri="{BB962C8B-B14F-4D97-AF65-F5344CB8AC3E}">
        <p14:creationId xmlns:p14="http://schemas.microsoft.com/office/powerpoint/2010/main" val="236906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24</a:t>
            </a:fld>
            <a:endParaRPr lang="en-US"/>
          </a:p>
        </p:txBody>
      </p:sp>
    </p:spTree>
    <p:extLst>
      <p:ext uri="{BB962C8B-B14F-4D97-AF65-F5344CB8AC3E}">
        <p14:creationId xmlns:p14="http://schemas.microsoft.com/office/powerpoint/2010/main" val="2419500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25</a:t>
            </a:fld>
            <a:endParaRPr lang="en-US"/>
          </a:p>
        </p:txBody>
      </p:sp>
    </p:spTree>
    <p:extLst>
      <p:ext uri="{BB962C8B-B14F-4D97-AF65-F5344CB8AC3E}">
        <p14:creationId xmlns:p14="http://schemas.microsoft.com/office/powerpoint/2010/main" val="3042579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Thanks</a:t>
            </a:r>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29</a:t>
            </a:fld>
            <a:endParaRPr lang="en-US"/>
          </a:p>
        </p:txBody>
      </p:sp>
    </p:spTree>
    <p:extLst>
      <p:ext uri="{BB962C8B-B14F-4D97-AF65-F5344CB8AC3E}">
        <p14:creationId xmlns:p14="http://schemas.microsoft.com/office/powerpoint/2010/main" val="37176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baseline="0" dirty="0"/>
          </a:p>
          <a:p>
            <a:r>
              <a:rPr lang="en-US" baseline="0" dirty="0"/>
              <a:t>Encoder axis could be a timing system</a:t>
            </a:r>
          </a:p>
          <a:p>
            <a:endParaRPr lang="en-US" baseline="0" dirty="0"/>
          </a:p>
          <a:p>
            <a:r>
              <a:rPr lang="en-US" dirty="0"/>
              <a:t>Future ideas:</a:t>
            </a:r>
          </a:p>
          <a:p>
            <a:r>
              <a:rPr lang="en-US" dirty="0"/>
              <a:t>Axis group..</a:t>
            </a:r>
          </a:p>
          <a:p>
            <a:endParaRPr lang="en-US" dirty="0"/>
          </a:p>
        </p:txBody>
      </p:sp>
      <p:sp>
        <p:nvSpPr>
          <p:cNvPr id="4" name="Slide Number Placeholder 3"/>
          <p:cNvSpPr>
            <a:spLocks noGrp="1"/>
          </p:cNvSpPr>
          <p:nvPr>
            <p:ph type="sldNum" idx="10"/>
          </p:nvPr>
        </p:nvSpPr>
        <p:spPr/>
        <p:txBody>
          <a:bodyPr/>
          <a:lstStyle/>
          <a:p>
            <a:pPr algn="r"/>
            <a:fld id="{5E196ED8-1FC7-40F7-B8C5-4DADC600CCC5}" type="slidenum">
              <a:rPr lang="en-US" sz="1400" smtClean="0">
                <a:latin typeface="Times New Roman"/>
              </a:rPr>
              <a:t>3</a:t>
            </a:fld>
            <a:endParaRPr lang="en-US"/>
          </a:p>
        </p:txBody>
      </p:sp>
    </p:spTree>
    <p:extLst>
      <p:ext uri="{BB962C8B-B14F-4D97-AF65-F5344CB8AC3E}">
        <p14:creationId xmlns:p14="http://schemas.microsoft.com/office/powerpoint/2010/main" val="318861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4</a:t>
            </a:fld>
            <a:endParaRPr lang="en-US"/>
          </a:p>
        </p:txBody>
      </p:sp>
    </p:spTree>
    <p:extLst>
      <p:ext uri="{BB962C8B-B14F-4D97-AF65-F5344CB8AC3E}">
        <p14:creationId xmlns:p14="http://schemas.microsoft.com/office/powerpoint/2010/main" val="140288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atin typeface="Arial" charset="0"/>
                <a:cs typeface="DejaVu Sans" charset="0"/>
              </a:rPr>
              <a:t>For example a slit set with two virtual axes defining the slit center position as one axis and the slit gap as one axis.</a:t>
            </a:r>
          </a:p>
          <a:p>
            <a:pPr>
              <a:spcBef>
                <a:spcPct val="0"/>
              </a:spcBef>
            </a:pPr>
            <a:r>
              <a:rPr lang="en-US">
                <a:latin typeface="Arial" charset="0"/>
                <a:cs typeface="DejaVu Sans" charset="0"/>
              </a:rPr>
              <a:t>As you see in the picture then. Axis 1 and 2 is virtual and axes 3 and 4 is Normal kinked to hardware. </a:t>
            </a:r>
          </a:p>
          <a:p>
            <a:pPr>
              <a:spcBef>
                <a:spcPct val="0"/>
              </a:spcBef>
            </a:pPr>
            <a:r>
              <a:rPr lang="en-US">
                <a:latin typeface="Arial" charset="0"/>
                <a:cs typeface="DejaVu Sans" charset="0"/>
              </a:rPr>
              <a:t>‘To these axis 4 motor records can be connected.</a:t>
            </a:r>
          </a:p>
          <a:p>
            <a:pPr>
              <a:spcBef>
                <a:spcPct val="0"/>
              </a:spcBef>
            </a:pPr>
            <a:endParaRPr lang="en-US">
              <a:latin typeface="Arial" charset="0"/>
              <a:cs typeface="DejaVu Sans" charset="0"/>
            </a:endParaRPr>
          </a:p>
          <a:p>
            <a:pPr>
              <a:spcBef>
                <a:spcPct val="0"/>
              </a:spcBef>
            </a:pPr>
            <a:r>
              <a:rPr lang="en-US">
                <a:latin typeface="Arial" charset="0"/>
                <a:cs typeface="DejaVu Sans" charset="0"/>
              </a:rPr>
              <a:t>Forward kinematics:</a:t>
            </a:r>
          </a:p>
          <a:p>
            <a:pPr>
              <a:spcBef>
                <a:spcPct val="0"/>
              </a:spcBef>
            </a:pPr>
            <a:r>
              <a:rPr lang="en-US">
                <a:latin typeface="Arial" charset="0"/>
                <a:cs typeface="DejaVu Sans" charset="0"/>
              </a:rPr>
              <a:t>If we move axis 1 or 2 we need to move both axes 3 and 4. </a:t>
            </a:r>
          </a:p>
          <a:p>
            <a:pPr>
              <a:spcBef>
                <a:spcPct val="0"/>
              </a:spcBef>
            </a:pPr>
            <a:r>
              <a:rPr lang="en-US">
                <a:latin typeface="Arial" charset="0"/>
                <a:cs typeface="DejaVu Sans" charset="0"/>
              </a:rPr>
              <a:t>The relation could easily be calculated.. </a:t>
            </a:r>
          </a:p>
          <a:p>
            <a:pPr>
              <a:spcBef>
                <a:spcPct val="0"/>
              </a:spcBef>
            </a:pPr>
            <a:r>
              <a:rPr lang="en-US">
                <a:latin typeface="Arial" charset="0"/>
                <a:cs typeface="DejaVu Sans" charset="0"/>
              </a:rPr>
              <a:t>The setpoint for the normal axis 3 is the centerposiiton minus half the gap.</a:t>
            </a:r>
          </a:p>
          <a:p>
            <a:pPr>
              <a:spcBef>
                <a:spcPct val="0"/>
              </a:spcBef>
            </a:pPr>
            <a:r>
              <a:rPr lang="en-US">
                <a:latin typeface="Arial" charset="0"/>
                <a:cs typeface="DejaVu Sans" charset="0"/>
              </a:rPr>
              <a:t>The setpoint for the normal axis 4 is the centerposiiton plus half the gap.</a:t>
            </a:r>
          </a:p>
          <a:p>
            <a:pPr>
              <a:spcBef>
                <a:spcPct val="0"/>
              </a:spcBef>
            </a:pPr>
            <a:endParaRPr lang="en-US">
              <a:latin typeface="Arial" charset="0"/>
              <a:cs typeface="DejaVu Sans" charset="0"/>
            </a:endParaRPr>
          </a:p>
          <a:p>
            <a:pPr>
              <a:spcBef>
                <a:spcPct val="0"/>
              </a:spcBef>
            </a:pPr>
            <a:r>
              <a:rPr lang="en-US">
                <a:latin typeface="Arial" charset="0"/>
                <a:cs typeface="DejaVu Sans" charset="0"/>
              </a:rPr>
              <a:t>The inevrse kinematics then can be calculated:</a:t>
            </a:r>
          </a:p>
          <a:p>
            <a:pPr>
              <a:spcBef>
                <a:spcPct val="0"/>
              </a:spcBef>
            </a:pPr>
            <a:r>
              <a:rPr lang="en-US">
                <a:latin typeface="Arial" charset="0"/>
                <a:cs typeface="DejaVu Sans" charset="0"/>
              </a:rPr>
              <a:t>Actual position of axis 1 is the act 3 + act 4  diveded by2 </a:t>
            </a:r>
          </a:p>
          <a:p>
            <a:pPr>
              <a:spcBef>
                <a:spcPct val="0"/>
              </a:spcBef>
            </a:pPr>
            <a:endParaRPr lang="en-US">
              <a:latin typeface="Arial" charset="0"/>
              <a:cs typeface="DejaVu Sans" charset="0"/>
            </a:endParaRPr>
          </a:p>
          <a:p>
            <a:pPr>
              <a:spcBef>
                <a:spcPct val="0"/>
              </a:spcBef>
            </a:pPr>
            <a:r>
              <a:rPr lang="en-US">
                <a:latin typeface="Arial" charset="0"/>
                <a:cs typeface="DejaVu Sans" charset="0"/>
              </a:rPr>
              <a:t>And for axis 2 the actual value will be the differnce of the normal axes 3 and 4.</a:t>
            </a:r>
          </a:p>
          <a:p>
            <a:pPr>
              <a:spcBef>
                <a:spcPct val="0"/>
              </a:spcBef>
            </a:pPr>
            <a:endParaRPr lang="en-US">
              <a:latin typeface="Arial" charset="0"/>
              <a:cs typeface="DejaVu Sans" charset="0"/>
            </a:endParaRPr>
          </a:p>
          <a:p>
            <a:pPr>
              <a:spcBef>
                <a:spcPct val="0"/>
              </a:spcBef>
            </a:pPr>
            <a:endParaRPr lang="en-US">
              <a:latin typeface="Arial" charset="0"/>
              <a:cs typeface="DejaVu Sans" charset="0"/>
            </a:endParaRPr>
          </a:p>
          <a:p>
            <a:pPr>
              <a:spcBef>
                <a:spcPct val="0"/>
              </a:spcBef>
            </a:pPr>
            <a:r>
              <a:rPr lang="en-US">
                <a:latin typeface="Arial" charset="0"/>
                <a:cs typeface="DejaVu Sans" charset="0"/>
              </a:rPr>
              <a:t>Since the expressions are evaluated in the realtime loop the movements can be done on both the virtual axis simultaneously if needed and still ensuring a proper synchronization during the movement.</a:t>
            </a:r>
          </a:p>
          <a:p>
            <a:pPr>
              <a:spcBef>
                <a:spcPct val="0"/>
              </a:spcBef>
            </a:pPr>
            <a:r>
              <a:rPr lang="en-US">
                <a:latin typeface="Arial" charset="0"/>
                <a:cs typeface="DejaVu Sans" charset="0"/>
              </a:rPr>
              <a:t>Which then could result in sweeps with a different gap at different center positions for instance.</a:t>
            </a:r>
          </a:p>
          <a:p>
            <a:pPr>
              <a:spcBef>
                <a:spcPct val="0"/>
              </a:spcBef>
            </a:pPr>
            <a:endParaRPr lang="en-US">
              <a:latin typeface="Arial" charset="0"/>
              <a:cs typeface="DejaVu Sans" charset="0"/>
            </a:endParaRPr>
          </a:p>
          <a:p>
            <a:pPr>
              <a:spcBef>
                <a:spcPct val="0"/>
              </a:spcBef>
            </a:pPr>
            <a:r>
              <a:rPr lang="en-US">
                <a:latin typeface="Arial" charset="0"/>
                <a:cs typeface="DejaVu Sans" charset="0"/>
              </a:rPr>
              <a:t>An additional feature is that the enable of the amplifiers also can be linked between the axis by expressions. In this way when any axis is moved the amplifier for the normal axis will be enabled.</a:t>
            </a:r>
          </a:p>
          <a:p>
            <a:pPr>
              <a:spcBef>
                <a:spcPct val="0"/>
              </a:spcBef>
            </a:pPr>
            <a:endParaRPr lang="en-US">
              <a:latin typeface="Arial" charset="0"/>
              <a:cs typeface="DejaVu Sans" charset="0"/>
            </a:endParaRPr>
          </a:p>
          <a:p>
            <a:pPr>
              <a:spcBef>
                <a:spcPct val="0"/>
              </a:spcBef>
            </a:pPr>
            <a:endParaRPr lang="en-US">
              <a:latin typeface="Arial" charset="0"/>
              <a:cs typeface="DejaVu Sans" charset="0"/>
            </a:endParaRPr>
          </a:p>
          <a:p>
            <a:pPr>
              <a:spcBef>
                <a:spcPct val="0"/>
              </a:spcBef>
            </a:pPr>
            <a:endParaRPr lang="en-US">
              <a:latin typeface="Arial" charset="0"/>
              <a:cs typeface="DejaVu Sans" charset="0"/>
            </a:endParaRPr>
          </a:p>
        </p:txBody>
      </p:sp>
      <p:sp>
        <p:nvSpPr>
          <p:cNvPr id="64515"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FF90E13B-8D95-6049-B393-CCAC902A702B}" type="slidenum">
              <a:rPr lang="en-US" sz="1400">
                <a:latin typeface="Times New Roman" charset="0"/>
              </a: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a:latin typeface="Arial" charset="0"/>
              <a:cs typeface="DejaVu Sans" charset="0"/>
            </a:endParaRPr>
          </a:p>
        </p:txBody>
      </p:sp>
      <p:sp>
        <p:nvSpPr>
          <p:cNvPr id="65539"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F340F85C-7D09-C341-803A-8BCDACC660DE}" type="slidenum">
              <a:rPr lang="en-US" sz="1400">
                <a:latin typeface="Times New Roman" charset="0"/>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dirty="0">
                <a:latin typeface="Arial" charset="0"/>
                <a:cs typeface="DejaVu Sans" charset="0"/>
              </a:rPr>
              <a:t>Explain why </a:t>
            </a: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dirty="0">
              <a:latin typeface="Arial" charset="0"/>
              <a:cs typeface="DejaVu Sans" charset="0"/>
            </a:endParaRPr>
          </a:p>
        </p:txBody>
      </p:sp>
      <p:sp>
        <p:nvSpPr>
          <p:cNvPr id="63491" name="Slide Number Placeholder 3"/>
          <p:cNvSpPr>
            <a:spLocks noGrp="1"/>
          </p:cNvSpPr>
          <p:nvPr>
            <p:ph type="sldNum"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fld id="{5F905154-A959-314D-9C23-E9743B4EC695}" type="slidenum">
              <a:rPr lang="en-US" sz="1400">
                <a:latin typeface="Times New Roman" charset="0"/>
              </a:rPr>
              <a:pPr/>
              <a:t>9</a:t>
            </a:fld>
            <a:endParaRPr lang="en-US"/>
          </a:p>
        </p:txBody>
      </p:sp>
    </p:spTree>
    <p:extLst>
      <p:ext uri="{BB962C8B-B14F-4D97-AF65-F5344CB8AC3E}">
        <p14:creationId xmlns:p14="http://schemas.microsoft.com/office/powerpoint/2010/main" val="149342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25" name="PlaceHolder 2"/>
          <p:cNvSpPr>
            <a:spLocks noGrp="1"/>
          </p:cNvSpPr>
          <p:nvPr>
            <p:ph type="body"/>
          </p:nvPr>
        </p:nvSpPr>
        <p:spPr>
          <a:xfrm>
            <a:off x="640080" y="2246328"/>
            <a:ext cx="11520936" cy="2655576"/>
          </a:xfrm>
          <a:prstGeom prst="rect">
            <a:avLst/>
          </a:prstGeom>
        </p:spPr>
        <p:txBody>
          <a:bodyPr lIns="0" tIns="0" rIns="0" bIns="0"/>
          <a:lstStyle/>
          <a:p>
            <a:endParaRPr/>
          </a:p>
        </p:txBody>
      </p:sp>
      <p:sp>
        <p:nvSpPr>
          <p:cNvPr id="26" name="PlaceHolder 3"/>
          <p:cNvSpPr>
            <a:spLocks noGrp="1"/>
          </p:cNvSpPr>
          <p:nvPr>
            <p:ph type="body"/>
          </p:nvPr>
        </p:nvSpPr>
        <p:spPr>
          <a:xfrm>
            <a:off x="640080" y="5154912"/>
            <a:ext cx="11520936" cy="2655576"/>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28" name="PlaceHolder 2"/>
          <p:cNvSpPr>
            <a:spLocks noGrp="1"/>
          </p:cNvSpPr>
          <p:nvPr>
            <p:ph type="body"/>
          </p:nvPr>
        </p:nvSpPr>
        <p:spPr>
          <a:xfrm>
            <a:off x="640080" y="2246328"/>
            <a:ext cx="5622120" cy="2655576"/>
          </a:xfrm>
          <a:prstGeom prst="rect">
            <a:avLst/>
          </a:prstGeom>
        </p:spPr>
        <p:txBody>
          <a:bodyPr lIns="0" tIns="0" rIns="0" bIns="0"/>
          <a:lstStyle/>
          <a:p>
            <a:endParaRPr/>
          </a:p>
        </p:txBody>
      </p:sp>
      <p:sp>
        <p:nvSpPr>
          <p:cNvPr id="29" name="PlaceHolder 3"/>
          <p:cNvSpPr>
            <a:spLocks noGrp="1"/>
          </p:cNvSpPr>
          <p:nvPr>
            <p:ph type="body"/>
          </p:nvPr>
        </p:nvSpPr>
        <p:spPr>
          <a:xfrm>
            <a:off x="6543936" y="2246328"/>
            <a:ext cx="5622120" cy="2655576"/>
          </a:xfrm>
          <a:prstGeom prst="rect">
            <a:avLst/>
          </a:prstGeom>
        </p:spPr>
        <p:txBody>
          <a:bodyPr lIns="0" tIns="0" rIns="0" bIns="0"/>
          <a:lstStyle/>
          <a:p>
            <a:endParaRPr/>
          </a:p>
        </p:txBody>
      </p:sp>
      <p:sp>
        <p:nvSpPr>
          <p:cNvPr id="30" name="PlaceHolder 4"/>
          <p:cNvSpPr>
            <a:spLocks noGrp="1"/>
          </p:cNvSpPr>
          <p:nvPr>
            <p:ph type="body"/>
          </p:nvPr>
        </p:nvSpPr>
        <p:spPr>
          <a:xfrm>
            <a:off x="6543936" y="5154912"/>
            <a:ext cx="5622120" cy="2655576"/>
          </a:xfrm>
          <a:prstGeom prst="rect">
            <a:avLst/>
          </a:prstGeom>
        </p:spPr>
        <p:txBody>
          <a:bodyPr lIns="0" tIns="0" rIns="0" bIns="0"/>
          <a:lstStyle/>
          <a:p>
            <a:endParaRPr/>
          </a:p>
        </p:txBody>
      </p:sp>
      <p:sp>
        <p:nvSpPr>
          <p:cNvPr id="31" name="PlaceHolder 5"/>
          <p:cNvSpPr>
            <a:spLocks noGrp="1"/>
          </p:cNvSpPr>
          <p:nvPr>
            <p:ph type="body"/>
          </p:nvPr>
        </p:nvSpPr>
        <p:spPr>
          <a:xfrm>
            <a:off x="640080" y="5154912"/>
            <a:ext cx="5622120" cy="2655576"/>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33" name="PlaceHolder 2"/>
          <p:cNvSpPr>
            <a:spLocks noGrp="1"/>
          </p:cNvSpPr>
          <p:nvPr>
            <p:ph type="body"/>
          </p:nvPr>
        </p:nvSpPr>
        <p:spPr>
          <a:xfrm>
            <a:off x="640080" y="2246328"/>
            <a:ext cx="11520936" cy="5568192"/>
          </a:xfrm>
          <a:prstGeom prst="rect">
            <a:avLst/>
          </a:prstGeom>
        </p:spPr>
        <p:txBody>
          <a:bodyPr lIns="0" tIns="0" rIns="0" bIns="0"/>
          <a:lstStyle/>
          <a:p>
            <a:endParaRPr/>
          </a:p>
        </p:txBody>
      </p:sp>
      <p:sp>
        <p:nvSpPr>
          <p:cNvPr id="34" name="PlaceHolder 3"/>
          <p:cNvSpPr>
            <a:spLocks noGrp="1"/>
          </p:cNvSpPr>
          <p:nvPr>
            <p:ph type="body"/>
          </p:nvPr>
        </p:nvSpPr>
        <p:spPr>
          <a:xfrm>
            <a:off x="640080" y="2246328"/>
            <a:ext cx="11520936" cy="5568192"/>
          </a:xfrm>
          <a:prstGeom prst="rect">
            <a:avLst/>
          </a:prstGeom>
        </p:spPr>
        <p:txBody>
          <a:bodyPr lIns="0" tIns="0" rIns="0" bIns="0"/>
          <a:lstStyle/>
          <a:p>
            <a:endParaRPr/>
          </a:p>
        </p:txBody>
      </p:sp>
      <p:pic>
        <p:nvPicPr>
          <p:cNvPr id="35" name="Picture 34"/>
          <p:cNvPicPr/>
          <p:nvPr/>
        </p:nvPicPr>
        <p:blipFill>
          <a:blip r:embed="rId2"/>
          <a:stretch>
            <a:fillRect/>
          </a:stretch>
        </p:blipFill>
        <p:spPr>
          <a:xfrm>
            <a:off x="2910600" y="2246328"/>
            <a:ext cx="6978888" cy="5568192"/>
          </a:xfrm>
          <a:prstGeom prst="rect">
            <a:avLst/>
          </a:prstGeom>
          <a:ln>
            <a:noFill/>
          </a:ln>
        </p:spPr>
      </p:pic>
      <p:pic>
        <p:nvPicPr>
          <p:cNvPr id="36" name="Picture 35"/>
          <p:cNvPicPr/>
          <p:nvPr/>
        </p:nvPicPr>
        <p:blipFill>
          <a:blip r:embed="rId2"/>
          <a:stretch>
            <a:fillRect/>
          </a:stretch>
        </p:blipFill>
        <p:spPr>
          <a:xfrm>
            <a:off x="2910600" y="2246328"/>
            <a:ext cx="6978888" cy="5568192"/>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42" name="PlaceHolder 2"/>
          <p:cNvSpPr>
            <a:spLocks noGrp="1"/>
          </p:cNvSpPr>
          <p:nvPr>
            <p:ph type="subTitle"/>
          </p:nvPr>
        </p:nvSpPr>
        <p:spPr>
          <a:xfrm>
            <a:off x="640080" y="2246328"/>
            <a:ext cx="11520936" cy="5568696"/>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44" name="PlaceHolder 2"/>
          <p:cNvSpPr>
            <a:spLocks noGrp="1"/>
          </p:cNvSpPr>
          <p:nvPr>
            <p:ph type="body"/>
          </p:nvPr>
        </p:nvSpPr>
        <p:spPr>
          <a:xfrm>
            <a:off x="640080" y="2246328"/>
            <a:ext cx="11520936" cy="5568192"/>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46" name="PlaceHolder 2"/>
          <p:cNvSpPr>
            <a:spLocks noGrp="1"/>
          </p:cNvSpPr>
          <p:nvPr>
            <p:ph type="body"/>
          </p:nvPr>
        </p:nvSpPr>
        <p:spPr>
          <a:xfrm>
            <a:off x="640080" y="2246328"/>
            <a:ext cx="5622120" cy="5568192"/>
          </a:xfrm>
          <a:prstGeom prst="rect">
            <a:avLst/>
          </a:prstGeom>
        </p:spPr>
        <p:txBody>
          <a:bodyPr lIns="0" tIns="0" rIns="0" bIns="0"/>
          <a:lstStyle/>
          <a:p>
            <a:endParaRPr/>
          </a:p>
        </p:txBody>
      </p:sp>
      <p:sp>
        <p:nvSpPr>
          <p:cNvPr id="47" name="PlaceHolder 3"/>
          <p:cNvSpPr>
            <a:spLocks noGrp="1"/>
          </p:cNvSpPr>
          <p:nvPr>
            <p:ph type="body"/>
          </p:nvPr>
        </p:nvSpPr>
        <p:spPr>
          <a:xfrm>
            <a:off x="6543936" y="2246328"/>
            <a:ext cx="5622120" cy="5568192"/>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40080" y="383040"/>
            <a:ext cx="11520936" cy="743148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51" name="PlaceHolder 2"/>
          <p:cNvSpPr>
            <a:spLocks noGrp="1"/>
          </p:cNvSpPr>
          <p:nvPr>
            <p:ph type="body"/>
          </p:nvPr>
        </p:nvSpPr>
        <p:spPr>
          <a:xfrm>
            <a:off x="640080" y="2246328"/>
            <a:ext cx="5622120" cy="2655576"/>
          </a:xfrm>
          <a:prstGeom prst="rect">
            <a:avLst/>
          </a:prstGeom>
        </p:spPr>
        <p:txBody>
          <a:bodyPr lIns="0" tIns="0" rIns="0" bIns="0"/>
          <a:lstStyle/>
          <a:p>
            <a:endParaRPr/>
          </a:p>
        </p:txBody>
      </p:sp>
      <p:sp>
        <p:nvSpPr>
          <p:cNvPr id="52" name="PlaceHolder 3"/>
          <p:cNvSpPr>
            <a:spLocks noGrp="1"/>
          </p:cNvSpPr>
          <p:nvPr>
            <p:ph type="body"/>
          </p:nvPr>
        </p:nvSpPr>
        <p:spPr>
          <a:xfrm>
            <a:off x="640080" y="5154912"/>
            <a:ext cx="5622120" cy="2655576"/>
          </a:xfrm>
          <a:prstGeom prst="rect">
            <a:avLst/>
          </a:prstGeom>
        </p:spPr>
        <p:txBody>
          <a:bodyPr lIns="0" tIns="0" rIns="0" bIns="0"/>
          <a:lstStyle/>
          <a:p>
            <a:endParaRPr/>
          </a:p>
        </p:txBody>
      </p:sp>
      <p:sp>
        <p:nvSpPr>
          <p:cNvPr id="53" name="PlaceHolder 4"/>
          <p:cNvSpPr>
            <a:spLocks noGrp="1"/>
          </p:cNvSpPr>
          <p:nvPr>
            <p:ph type="body"/>
          </p:nvPr>
        </p:nvSpPr>
        <p:spPr>
          <a:xfrm>
            <a:off x="6543936" y="2246328"/>
            <a:ext cx="5622120" cy="5568192"/>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640080" y="2246328"/>
            <a:ext cx="11520936" cy="5568696"/>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55" name="PlaceHolder 2"/>
          <p:cNvSpPr>
            <a:spLocks noGrp="1"/>
          </p:cNvSpPr>
          <p:nvPr>
            <p:ph type="body"/>
          </p:nvPr>
        </p:nvSpPr>
        <p:spPr>
          <a:xfrm>
            <a:off x="640080" y="2246328"/>
            <a:ext cx="5622120" cy="5568192"/>
          </a:xfrm>
          <a:prstGeom prst="rect">
            <a:avLst/>
          </a:prstGeom>
        </p:spPr>
        <p:txBody>
          <a:bodyPr lIns="0" tIns="0" rIns="0" bIns="0"/>
          <a:lstStyle/>
          <a:p>
            <a:endParaRPr/>
          </a:p>
        </p:txBody>
      </p:sp>
      <p:sp>
        <p:nvSpPr>
          <p:cNvPr id="56" name="PlaceHolder 3"/>
          <p:cNvSpPr>
            <a:spLocks noGrp="1"/>
          </p:cNvSpPr>
          <p:nvPr>
            <p:ph type="body"/>
          </p:nvPr>
        </p:nvSpPr>
        <p:spPr>
          <a:xfrm>
            <a:off x="6543936" y="2246328"/>
            <a:ext cx="5622120" cy="2655576"/>
          </a:xfrm>
          <a:prstGeom prst="rect">
            <a:avLst/>
          </a:prstGeom>
        </p:spPr>
        <p:txBody>
          <a:bodyPr lIns="0" tIns="0" rIns="0" bIns="0"/>
          <a:lstStyle/>
          <a:p>
            <a:endParaRPr/>
          </a:p>
        </p:txBody>
      </p:sp>
      <p:sp>
        <p:nvSpPr>
          <p:cNvPr id="57" name="PlaceHolder 4"/>
          <p:cNvSpPr>
            <a:spLocks noGrp="1"/>
          </p:cNvSpPr>
          <p:nvPr>
            <p:ph type="body"/>
          </p:nvPr>
        </p:nvSpPr>
        <p:spPr>
          <a:xfrm>
            <a:off x="6543936" y="5154912"/>
            <a:ext cx="5622120" cy="2655576"/>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59" name="PlaceHolder 2"/>
          <p:cNvSpPr>
            <a:spLocks noGrp="1"/>
          </p:cNvSpPr>
          <p:nvPr>
            <p:ph type="body"/>
          </p:nvPr>
        </p:nvSpPr>
        <p:spPr>
          <a:xfrm>
            <a:off x="640080" y="2246328"/>
            <a:ext cx="5622120" cy="2655576"/>
          </a:xfrm>
          <a:prstGeom prst="rect">
            <a:avLst/>
          </a:prstGeom>
        </p:spPr>
        <p:txBody>
          <a:bodyPr lIns="0" tIns="0" rIns="0" bIns="0"/>
          <a:lstStyle/>
          <a:p>
            <a:endParaRPr/>
          </a:p>
        </p:txBody>
      </p:sp>
      <p:sp>
        <p:nvSpPr>
          <p:cNvPr id="60" name="PlaceHolder 3"/>
          <p:cNvSpPr>
            <a:spLocks noGrp="1"/>
          </p:cNvSpPr>
          <p:nvPr>
            <p:ph type="body"/>
          </p:nvPr>
        </p:nvSpPr>
        <p:spPr>
          <a:xfrm>
            <a:off x="6543936" y="2246328"/>
            <a:ext cx="5622120" cy="2655576"/>
          </a:xfrm>
          <a:prstGeom prst="rect">
            <a:avLst/>
          </a:prstGeom>
        </p:spPr>
        <p:txBody>
          <a:bodyPr lIns="0" tIns="0" rIns="0" bIns="0"/>
          <a:lstStyle/>
          <a:p>
            <a:endParaRPr/>
          </a:p>
        </p:txBody>
      </p:sp>
      <p:sp>
        <p:nvSpPr>
          <p:cNvPr id="61" name="PlaceHolder 4"/>
          <p:cNvSpPr>
            <a:spLocks noGrp="1"/>
          </p:cNvSpPr>
          <p:nvPr>
            <p:ph type="body"/>
          </p:nvPr>
        </p:nvSpPr>
        <p:spPr>
          <a:xfrm>
            <a:off x="640080" y="5154912"/>
            <a:ext cx="11520936" cy="2655576"/>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63" name="PlaceHolder 2"/>
          <p:cNvSpPr>
            <a:spLocks noGrp="1"/>
          </p:cNvSpPr>
          <p:nvPr>
            <p:ph type="body"/>
          </p:nvPr>
        </p:nvSpPr>
        <p:spPr>
          <a:xfrm>
            <a:off x="640080" y="2246328"/>
            <a:ext cx="11520936" cy="2655576"/>
          </a:xfrm>
          <a:prstGeom prst="rect">
            <a:avLst/>
          </a:prstGeom>
        </p:spPr>
        <p:txBody>
          <a:bodyPr lIns="0" tIns="0" rIns="0" bIns="0"/>
          <a:lstStyle/>
          <a:p>
            <a:endParaRPr/>
          </a:p>
        </p:txBody>
      </p:sp>
      <p:sp>
        <p:nvSpPr>
          <p:cNvPr id="64" name="PlaceHolder 3"/>
          <p:cNvSpPr>
            <a:spLocks noGrp="1"/>
          </p:cNvSpPr>
          <p:nvPr>
            <p:ph type="body"/>
          </p:nvPr>
        </p:nvSpPr>
        <p:spPr>
          <a:xfrm>
            <a:off x="640080" y="5154912"/>
            <a:ext cx="11520936" cy="2655576"/>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66" name="PlaceHolder 2"/>
          <p:cNvSpPr>
            <a:spLocks noGrp="1"/>
          </p:cNvSpPr>
          <p:nvPr>
            <p:ph type="body"/>
          </p:nvPr>
        </p:nvSpPr>
        <p:spPr>
          <a:xfrm>
            <a:off x="640080" y="2246328"/>
            <a:ext cx="5622120" cy="2655576"/>
          </a:xfrm>
          <a:prstGeom prst="rect">
            <a:avLst/>
          </a:prstGeom>
        </p:spPr>
        <p:txBody>
          <a:bodyPr lIns="0" tIns="0" rIns="0" bIns="0"/>
          <a:lstStyle/>
          <a:p>
            <a:endParaRPr/>
          </a:p>
        </p:txBody>
      </p:sp>
      <p:sp>
        <p:nvSpPr>
          <p:cNvPr id="67" name="PlaceHolder 3"/>
          <p:cNvSpPr>
            <a:spLocks noGrp="1"/>
          </p:cNvSpPr>
          <p:nvPr>
            <p:ph type="body"/>
          </p:nvPr>
        </p:nvSpPr>
        <p:spPr>
          <a:xfrm>
            <a:off x="6543936" y="2246328"/>
            <a:ext cx="5622120" cy="2655576"/>
          </a:xfrm>
          <a:prstGeom prst="rect">
            <a:avLst/>
          </a:prstGeom>
        </p:spPr>
        <p:txBody>
          <a:bodyPr lIns="0" tIns="0" rIns="0" bIns="0"/>
          <a:lstStyle/>
          <a:p>
            <a:endParaRPr/>
          </a:p>
        </p:txBody>
      </p:sp>
      <p:sp>
        <p:nvSpPr>
          <p:cNvPr id="68" name="PlaceHolder 4"/>
          <p:cNvSpPr>
            <a:spLocks noGrp="1"/>
          </p:cNvSpPr>
          <p:nvPr>
            <p:ph type="body"/>
          </p:nvPr>
        </p:nvSpPr>
        <p:spPr>
          <a:xfrm>
            <a:off x="6543936" y="5154912"/>
            <a:ext cx="5622120" cy="2655576"/>
          </a:xfrm>
          <a:prstGeom prst="rect">
            <a:avLst/>
          </a:prstGeom>
        </p:spPr>
        <p:txBody>
          <a:bodyPr lIns="0" tIns="0" rIns="0" bIns="0"/>
          <a:lstStyle/>
          <a:p>
            <a:endParaRPr/>
          </a:p>
        </p:txBody>
      </p:sp>
      <p:sp>
        <p:nvSpPr>
          <p:cNvPr id="69" name="PlaceHolder 5"/>
          <p:cNvSpPr>
            <a:spLocks noGrp="1"/>
          </p:cNvSpPr>
          <p:nvPr>
            <p:ph type="body"/>
          </p:nvPr>
        </p:nvSpPr>
        <p:spPr>
          <a:xfrm>
            <a:off x="640080" y="5154912"/>
            <a:ext cx="5622120" cy="2655576"/>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71" name="PlaceHolder 2"/>
          <p:cNvSpPr>
            <a:spLocks noGrp="1"/>
          </p:cNvSpPr>
          <p:nvPr>
            <p:ph type="body"/>
          </p:nvPr>
        </p:nvSpPr>
        <p:spPr>
          <a:xfrm>
            <a:off x="640080" y="2246328"/>
            <a:ext cx="11520936" cy="5568192"/>
          </a:xfrm>
          <a:prstGeom prst="rect">
            <a:avLst/>
          </a:prstGeom>
        </p:spPr>
        <p:txBody>
          <a:bodyPr lIns="0" tIns="0" rIns="0" bIns="0"/>
          <a:lstStyle/>
          <a:p>
            <a:endParaRPr/>
          </a:p>
        </p:txBody>
      </p:sp>
      <p:sp>
        <p:nvSpPr>
          <p:cNvPr id="72" name="PlaceHolder 3"/>
          <p:cNvSpPr>
            <a:spLocks noGrp="1"/>
          </p:cNvSpPr>
          <p:nvPr>
            <p:ph type="body"/>
          </p:nvPr>
        </p:nvSpPr>
        <p:spPr>
          <a:xfrm>
            <a:off x="640080" y="2246328"/>
            <a:ext cx="11520936" cy="5568192"/>
          </a:xfrm>
          <a:prstGeom prst="rect">
            <a:avLst/>
          </a:prstGeom>
        </p:spPr>
        <p:txBody>
          <a:bodyPr lIns="0" tIns="0" rIns="0" bIns="0"/>
          <a:lstStyle/>
          <a:p>
            <a:endParaRPr/>
          </a:p>
        </p:txBody>
      </p:sp>
      <p:pic>
        <p:nvPicPr>
          <p:cNvPr id="73" name="Picture 72"/>
          <p:cNvPicPr/>
          <p:nvPr/>
        </p:nvPicPr>
        <p:blipFill>
          <a:blip r:embed="rId2"/>
          <a:stretch>
            <a:fillRect/>
          </a:stretch>
        </p:blipFill>
        <p:spPr>
          <a:xfrm>
            <a:off x="2910600" y="2246328"/>
            <a:ext cx="6978888" cy="5568192"/>
          </a:xfrm>
          <a:prstGeom prst="rect">
            <a:avLst/>
          </a:prstGeom>
          <a:ln>
            <a:noFill/>
          </a:ln>
        </p:spPr>
      </p:pic>
      <p:pic>
        <p:nvPicPr>
          <p:cNvPr id="74" name="Picture 73"/>
          <p:cNvPicPr/>
          <p:nvPr/>
        </p:nvPicPr>
        <p:blipFill>
          <a:blip r:embed="rId2"/>
          <a:stretch>
            <a:fillRect/>
          </a:stretch>
        </p:blipFill>
        <p:spPr>
          <a:xfrm>
            <a:off x="2910600" y="2246328"/>
            <a:ext cx="6978888" cy="5568192"/>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6" name="PlaceHolder 2"/>
          <p:cNvSpPr>
            <a:spLocks noGrp="1"/>
          </p:cNvSpPr>
          <p:nvPr>
            <p:ph type="body"/>
          </p:nvPr>
        </p:nvSpPr>
        <p:spPr>
          <a:xfrm>
            <a:off x="640080" y="2246328"/>
            <a:ext cx="11520936" cy="5568192"/>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8" name="PlaceHolder 2"/>
          <p:cNvSpPr>
            <a:spLocks noGrp="1"/>
          </p:cNvSpPr>
          <p:nvPr>
            <p:ph type="body"/>
          </p:nvPr>
        </p:nvSpPr>
        <p:spPr>
          <a:xfrm>
            <a:off x="640080" y="2246328"/>
            <a:ext cx="5622120" cy="5568192"/>
          </a:xfrm>
          <a:prstGeom prst="rect">
            <a:avLst/>
          </a:prstGeom>
        </p:spPr>
        <p:txBody>
          <a:bodyPr lIns="0" tIns="0" rIns="0" bIns="0"/>
          <a:lstStyle/>
          <a:p>
            <a:endParaRPr/>
          </a:p>
        </p:txBody>
      </p:sp>
      <p:sp>
        <p:nvSpPr>
          <p:cNvPr id="9" name="PlaceHolder 3"/>
          <p:cNvSpPr>
            <a:spLocks noGrp="1"/>
          </p:cNvSpPr>
          <p:nvPr>
            <p:ph type="body"/>
          </p:nvPr>
        </p:nvSpPr>
        <p:spPr>
          <a:xfrm>
            <a:off x="6543936" y="2246328"/>
            <a:ext cx="5622120" cy="5568192"/>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40080" y="383040"/>
            <a:ext cx="11520936" cy="7431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13" name="PlaceHolder 2"/>
          <p:cNvSpPr>
            <a:spLocks noGrp="1"/>
          </p:cNvSpPr>
          <p:nvPr>
            <p:ph type="body"/>
          </p:nvPr>
        </p:nvSpPr>
        <p:spPr>
          <a:xfrm>
            <a:off x="640080" y="2246328"/>
            <a:ext cx="5622120" cy="2655576"/>
          </a:xfrm>
          <a:prstGeom prst="rect">
            <a:avLst/>
          </a:prstGeom>
        </p:spPr>
        <p:txBody>
          <a:bodyPr lIns="0" tIns="0" rIns="0" bIns="0"/>
          <a:lstStyle/>
          <a:p>
            <a:endParaRPr/>
          </a:p>
        </p:txBody>
      </p:sp>
      <p:sp>
        <p:nvSpPr>
          <p:cNvPr id="14" name="PlaceHolder 3"/>
          <p:cNvSpPr>
            <a:spLocks noGrp="1"/>
          </p:cNvSpPr>
          <p:nvPr>
            <p:ph type="body"/>
          </p:nvPr>
        </p:nvSpPr>
        <p:spPr>
          <a:xfrm>
            <a:off x="640080" y="5154912"/>
            <a:ext cx="5622120" cy="2655576"/>
          </a:xfrm>
          <a:prstGeom prst="rect">
            <a:avLst/>
          </a:prstGeom>
        </p:spPr>
        <p:txBody>
          <a:bodyPr lIns="0" tIns="0" rIns="0" bIns="0"/>
          <a:lstStyle/>
          <a:p>
            <a:endParaRPr/>
          </a:p>
        </p:txBody>
      </p:sp>
      <p:sp>
        <p:nvSpPr>
          <p:cNvPr id="15" name="PlaceHolder 4"/>
          <p:cNvSpPr>
            <a:spLocks noGrp="1"/>
          </p:cNvSpPr>
          <p:nvPr>
            <p:ph type="body"/>
          </p:nvPr>
        </p:nvSpPr>
        <p:spPr>
          <a:xfrm>
            <a:off x="6543936" y="2246328"/>
            <a:ext cx="5622120" cy="5568192"/>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17" name="PlaceHolder 2"/>
          <p:cNvSpPr>
            <a:spLocks noGrp="1"/>
          </p:cNvSpPr>
          <p:nvPr>
            <p:ph type="body"/>
          </p:nvPr>
        </p:nvSpPr>
        <p:spPr>
          <a:xfrm>
            <a:off x="640080" y="2246328"/>
            <a:ext cx="5622120" cy="5568192"/>
          </a:xfrm>
          <a:prstGeom prst="rect">
            <a:avLst/>
          </a:prstGeom>
        </p:spPr>
        <p:txBody>
          <a:bodyPr lIns="0" tIns="0" rIns="0" bIns="0"/>
          <a:lstStyle/>
          <a:p>
            <a:endParaRPr/>
          </a:p>
        </p:txBody>
      </p:sp>
      <p:sp>
        <p:nvSpPr>
          <p:cNvPr id="18" name="PlaceHolder 3"/>
          <p:cNvSpPr>
            <a:spLocks noGrp="1"/>
          </p:cNvSpPr>
          <p:nvPr>
            <p:ph type="body"/>
          </p:nvPr>
        </p:nvSpPr>
        <p:spPr>
          <a:xfrm>
            <a:off x="6543936" y="2246328"/>
            <a:ext cx="5622120" cy="2655576"/>
          </a:xfrm>
          <a:prstGeom prst="rect">
            <a:avLst/>
          </a:prstGeom>
        </p:spPr>
        <p:txBody>
          <a:bodyPr lIns="0" tIns="0" rIns="0" bIns="0"/>
          <a:lstStyle/>
          <a:p>
            <a:endParaRPr/>
          </a:p>
        </p:txBody>
      </p:sp>
      <p:sp>
        <p:nvSpPr>
          <p:cNvPr id="19" name="PlaceHolder 4"/>
          <p:cNvSpPr>
            <a:spLocks noGrp="1"/>
          </p:cNvSpPr>
          <p:nvPr>
            <p:ph type="body"/>
          </p:nvPr>
        </p:nvSpPr>
        <p:spPr>
          <a:xfrm>
            <a:off x="6543936" y="5154912"/>
            <a:ext cx="5622120" cy="2655576"/>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40080" y="383040"/>
            <a:ext cx="11520936" cy="1603224"/>
          </a:xfrm>
          <a:prstGeom prst="rect">
            <a:avLst/>
          </a:prstGeom>
        </p:spPr>
        <p:txBody>
          <a:bodyPr lIns="0" tIns="0" rIns="0" bIns="0" anchor="ctr"/>
          <a:lstStyle/>
          <a:p>
            <a:pPr algn="ctr"/>
            <a:endParaRPr/>
          </a:p>
        </p:txBody>
      </p:sp>
      <p:sp>
        <p:nvSpPr>
          <p:cNvPr id="21" name="PlaceHolder 2"/>
          <p:cNvSpPr>
            <a:spLocks noGrp="1"/>
          </p:cNvSpPr>
          <p:nvPr>
            <p:ph type="body"/>
          </p:nvPr>
        </p:nvSpPr>
        <p:spPr>
          <a:xfrm>
            <a:off x="640080" y="2246328"/>
            <a:ext cx="5622120" cy="2655576"/>
          </a:xfrm>
          <a:prstGeom prst="rect">
            <a:avLst/>
          </a:prstGeom>
        </p:spPr>
        <p:txBody>
          <a:bodyPr lIns="0" tIns="0" rIns="0" bIns="0"/>
          <a:lstStyle/>
          <a:p>
            <a:endParaRPr/>
          </a:p>
        </p:txBody>
      </p:sp>
      <p:sp>
        <p:nvSpPr>
          <p:cNvPr id="22" name="PlaceHolder 3"/>
          <p:cNvSpPr>
            <a:spLocks noGrp="1"/>
          </p:cNvSpPr>
          <p:nvPr>
            <p:ph type="body"/>
          </p:nvPr>
        </p:nvSpPr>
        <p:spPr>
          <a:xfrm>
            <a:off x="6543936" y="2246328"/>
            <a:ext cx="5622120" cy="2655576"/>
          </a:xfrm>
          <a:prstGeom prst="rect">
            <a:avLst/>
          </a:prstGeom>
        </p:spPr>
        <p:txBody>
          <a:bodyPr lIns="0" tIns="0" rIns="0" bIns="0"/>
          <a:lstStyle/>
          <a:p>
            <a:endParaRPr/>
          </a:p>
        </p:txBody>
      </p:sp>
      <p:sp>
        <p:nvSpPr>
          <p:cNvPr id="23" name="PlaceHolder 4"/>
          <p:cNvSpPr>
            <a:spLocks noGrp="1"/>
          </p:cNvSpPr>
          <p:nvPr>
            <p:ph type="body"/>
          </p:nvPr>
        </p:nvSpPr>
        <p:spPr>
          <a:xfrm>
            <a:off x="640080" y="5154912"/>
            <a:ext cx="11520936" cy="2655576"/>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3" name="Bildobjekt 7"/>
          <p:cNvPicPr/>
          <p:nvPr/>
        </p:nvPicPr>
        <p:blipFill>
          <a:blip r:embed="rId14"/>
          <a:stretch>
            <a:fillRect/>
          </a:stretch>
        </p:blipFill>
        <p:spPr>
          <a:xfrm>
            <a:off x="10231704" y="364896"/>
            <a:ext cx="2317896" cy="1239336"/>
          </a:xfrm>
          <a:prstGeom prst="rect">
            <a:avLst/>
          </a:prstGeom>
          <a:ln>
            <a:noFill/>
          </a:ln>
        </p:spPr>
      </p:pic>
      <p:sp>
        <p:nvSpPr>
          <p:cNvPr id="4" name="PlaceHolder 1"/>
          <p:cNvSpPr>
            <a:spLocks noGrp="1"/>
          </p:cNvSpPr>
          <p:nvPr>
            <p:ph type="title"/>
          </p:nvPr>
        </p:nvSpPr>
        <p:spPr>
          <a:xfrm>
            <a:off x="640080" y="384552"/>
            <a:ext cx="9993816" cy="1599696"/>
          </a:xfrm>
          <a:prstGeom prst="rect">
            <a:avLst/>
          </a:prstGeom>
        </p:spPr>
        <p:txBody>
          <a:bodyPr lIns="0" tIns="0" rIns="0" bIns="0" anchor="ctr"/>
          <a:lstStyle/>
          <a:p>
            <a:r>
              <a:rPr lang="en-US">
                <a:latin typeface="Arial"/>
              </a:rPr>
              <a:t>Click to edit the title text format</a:t>
            </a:r>
            <a:endParaRPr/>
          </a:p>
        </p:txBody>
      </p:sp>
      <p:sp>
        <p:nvSpPr>
          <p:cNvPr id="2" name="PlaceHolder 2"/>
          <p:cNvSpPr>
            <a:spLocks noGrp="1"/>
          </p:cNvSpPr>
          <p:nvPr>
            <p:ph type="body"/>
          </p:nvPr>
        </p:nvSpPr>
        <p:spPr>
          <a:xfrm>
            <a:off x="640080" y="2246328"/>
            <a:ext cx="11520936" cy="5568192"/>
          </a:xfrm>
          <a:prstGeom prst="rect">
            <a:avLst/>
          </a:prstGeom>
        </p:spPr>
        <p:txBody>
          <a:bodyPr lIns="0" tIns="0" rIns="0" bIns="0"/>
          <a:lstStyle/>
          <a:p>
            <a:pPr>
              <a:buSzPct val="45000"/>
              <a:buFont typeface="StarSymbol"/>
              <a:buChar char=""/>
            </a:pPr>
            <a:r>
              <a:rPr lang="en-US" sz="4500">
                <a:latin typeface="Arial"/>
              </a:rPr>
              <a:t>Click to edit the outline text format</a:t>
            </a:r>
            <a:endParaRPr/>
          </a:p>
          <a:p>
            <a:pPr lvl="1">
              <a:buSzPct val="75000"/>
              <a:buFont typeface="StarSymbol"/>
              <a:buChar char=""/>
            </a:pPr>
            <a:r>
              <a:rPr lang="en-US" sz="3900">
                <a:latin typeface="Arial"/>
              </a:rPr>
              <a:t>Second Outline Level</a:t>
            </a:r>
            <a:endParaRPr/>
          </a:p>
          <a:p>
            <a:pPr lvl="2">
              <a:buSzPct val="45000"/>
              <a:buFont typeface="StarSymbol"/>
              <a:buChar char=""/>
            </a:pPr>
            <a:r>
              <a:rPr lang="en-US" sz="3400">
                <a:latin typeface="Arial"/>
              </a:rPr>
              <a:t>Third Outline Level</a:t>
            </a:r>
            <a:endParaRPr/>
          </a:p>
          <a:p>
            <a:pPr lvl="3">
              <a:buSzPct val="75000"/>
              <a:buFont typeface="StarSymbol"/>
              <a:buChar char=""/>
            </a:pPr>
            <a:r>
              <a:rPr lang="en-US" sz="2800">
                <a:latin typeface="Arial"/>
              </a:rPr>
              <a:t>Fourth Outline Level</a:t>
            </a:r>
            <a:endParaRPr/>
          </a:p>
          <a:p>
            <a:pPr lvl="4">
              <a:buSzPct val="45000"/>
              <a:buFont typeface="StarSymbol"/>
              <a:buChar char=""/>
            </a:pPr>
            <a:r>
              <a:rPr lang="en-US" sz="2800">
                <a:latin typeface="Arial"/>
              </a:rPr>
              <a:t>Fifth Outline Level</a:t>
            </a:r>
            <a:endParaRPr/>
          </a:p>
          <a:p>
            <a:pPr lvl="5">
              <a:buSzPct val="45000"/>
              <a:buFont typeface="StarSymbol"/>
              <a:buChar char=""/>
            </a:pPr>
            <a:r>
              <a:rPr lang="en-US" sz="2800">
                <a:latin typeface="Arial"/>
              </a:rPr>
              <a:t>Sixth Outline Level</a:t>
            </a:r>
            <a:endParaRPr/>
          </a:p>
          <a:p>
            <a:pPr lvl="6">
              <a:buSzPct val="45000"/>
              <a:buFont typeface="StarSymbol"/>
              <a:buChar char=""/>
            </a:pPr>
            <a:r>
              <a:rPr lang="en-US" sz="28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CustomShape 1"/>
          <p:cNvSpPr/>
          <p:nvPr/>
        </p:nvSpPr>
        <p:spPr>
          <a:xfrm>
            <a:off x="0" y="0"/>
            <a:ext cx="12800592" cy="2006928"/>
          </a:xfrm>
          <a:prstGeom prst="rect">
            <a:avLst/>
          </a:prstGeom>
          <a:solidFill>
            <a:srgbClr val="0094CA"/>
          </a:solidFill>
          <a:ln w="9360">
            <a:noFill/>
          </a:ln>
        </p:spPr>
      </p:sp>
      <p:pic>
        <p:nvPicPr>
          <p:cNvPr id="38" name="Bildobjekt 5"/>
          <p:cNvPicPr/>
          <p:nvPr/>
        </p:nvPicPr>
        <p:blipFill>
          <a:blip r:embed="rId14"/>
          <a:stretch>
            <a:fillRect/>
          </a:stretch>
        </p:blipFill>
        <p:spPr>
          <a:xfrm>
            <a:off x="10631376" y="447552"/>
            <a:ext cx="1917720" cy="1025640"/>
          </a:xfrm>
          <a:prstGeom prst="rect">
            <a:avLst/>
          </a:prstGeom>
          <a:ln>
            <a:noFill/>
          </a:ln>
        </p:spPr>
      </p:pic>
      <p:sp>
        <p:nvSpPr>
          <p:cNvPr id="39" name="PlaceHolder 2"/>
          <p:cNvSpPr>
            <a:spLocks noGrp="1"/>
          </p:cNvSpPr>
          <p:nvPr>
            <p:ph type="title"/>
          </p:nvPr>
        </p:nvSpPr>
        <p:spPr>
          <a:xfrm>
            <a:off x="640080" y="383040"/>
            <a:ext cx="11520936" cy="1602720"/>
          </a:xfrm>
          <a:prstGeom prst="rect">
            <a:avLst/>
          </a:prstGeom>
        </p:spPr>
        <p:txBody>
          <a:bodyPr lIns="0" tIns="0" rIns="0" bIns="0" anchor="ctr"/>
          <a:lstStyle/>
          <a:p>
            <a:pPr algn="ctr"/>
            <a:r>
              <a:rPr lang="en-US" sz="6200">
                <a:latin typeface="Arial"/>
              </a:rPr>
              <a:t>Click to edit the title text format</a:t>
            </a:r>
            <a:endParaRPr/>
          </a:p>
        </p:txBody>
      </p:sp>
      <p:sp>
        <p:nvSpPr>
          <p:cNvPr id="40" name="PlaceHolder 3"/>
          <p:cNvSpPr>
            <a:spLocks noGrp="1"/>
          </p:cNvSpPr>
          <p:nvPr>
            <p:ph type="body"/>
          </p:nvPr>
        </p:nvSpPr>
        <p:spPr>
          <a:xfrm>
            <a:off x="640080" y="2246328"/>
            <a:ext cx="11520936" cy="5568192"/>
          </a:xfrm>
          <a:prstGeom prst="rect">
            <a:avLst/>
          </a:prstGeom>
        </p:spPr>
        <p:txBody>
          <a:bodyPr lIns="0" tIns="0" rIns="0" bIns="0"/>
          <a:lstStyle/>
          <a:p>
            <a:pPr>
              <a:buSzPct val="45000"/>
              <a:buFont typeface="StarSymbol"/>
              <a:buChar char=""/>
            </a:pPr>
            <a:r>
              <a:rPr lang="en-US" sz="4500">
                <a:latin typeface="Arial"/>
              </a:rPr>
              <a:t>Click to edit the outline text format</a:t>
            </a:r>
            <a:endParaRPr/>
          </a:p>
          <a:p>
            <a:pPr lvl="1">
              <a:buSzPct val="75000"/>
              <a:buFont typeface="StarSymbol"/>
              <a:buChar char=""/>
            </a:pPr>
            <a:r>
              <a:rPr lang="en-US" sz="3900">
                <a:latin typeface="Arial"/>
              </a:rPr>
              <a:t>Second Outline Level</a:t>
            </a:r>
            <a:endParaRPr/>
          </a:p>
          <a:p>
            <a:pPr lvl="2">
              <a:buSzPct val="45000"/>
              <a:buFont typeface="StarSymbol"/>
              <a:buChar char=""/>
            </a:pPr>
            <a:r>
              <a:rPr lang="en-US" sz="3400">
                <a:latin typeface="Arial"/>
              </a:rPr>
              <a:t>Third Outline Level</a:t>
            </a:r>
            <a:endParaRPr/>
          </a:p>
          <a:p>
            <a:pPr lvl="3">
              <a:buSzPct val="75000"/>
              <a:buFont typeface="StarSymbol"/>
              <a:buChar char=""/>
            </a:pPr>
            <a:r>
              <a:rPr lang="en-US" sz="2800">
                <a:latin typeface="Arial"/>
              </a:rPr>
              <a:t>Fourth Outline Level</a:t>
            </a:r>
            <a:endParaRPr/>
          </a:p>
          <a:p>
            <a:pPr lvl="4">
              <a:buSzPct val="45000"/>
              <a:buFont typeface="StarSymbol"/>
              <a:buChar char=""/>
            </a:pPr>
            <a:r>
              <a:rPr lang="en-US" sz="2800">
                <a:latin typeface="Arial"/>
              </a:rPr>
              <a:t>Fifth Outline Level</a:t>
            </a:r>
            <a:endParaRPr/>
          </a:p>
          <a:p>
            <a:pPr lvl="5">
              <a:buSzPct val="45000"/>
              <a:buFont typeface="StarSymbol"/>
              <a:buChar char=""/>
            </a:pPr>
            <a:r>
              <a:rPr lang="en-US" sz="2800">
                <a:latin typeface="Arial"/>
              </a:rPr>
              <a:t>Sixth Outline Level</a:t>
            </a:r>
            <a:endParaRPr/>
          </a:p>
          <a:p>
            <a:pPr lvl="6">
              <a:buSzPct val="45000"/>
              <a:buFont typeface="StarSymbol"/>
              <a:buChar char=""/>
            </a:pPr>
            <a:r>
              <a:rPr lang="en-US" sz="28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80" name="CustomShape 1"/>
          <p:cNvSpPr/>
          <p:nvPr/>
        </p:nvSpPr>
        <p:spPr>
          <a:xfrm>
            <a:off x="960120" y="2982672"/>
            <a:ext cx="10880352" cy="2056824"/>
          </a:xfrm>
          <a:prstGeom prst="rect">
            <a:avLst/>
          </a:prstGeom>
          <a:noFill/>
          <a:ln>
            <a:noFill/>
          </a:ln>
        </p:spPr>
        <p:txBody>
          <a:bodyPr lIns="126000" tIns="63000" rIns="126000" bIns="63000" anchor="ctr"/>
          <a:lstStyle/>
          <a:p>
            <a:pPr algn="ctr"/>
            <a:r>
              <a:rPr lang="en-US" sz="5600" dirty="0">
                <a:solidFill>
                  <a:srgbClr val="FFFFFF"/>
                </a:solidFill>
                <a:latin typeface="Calibri"/>
              </a:rPr>
              <a:t>Open Source Motion Control </a:t>
            </a:r>
          </a:p>
          <a:p>
            <a:pPr algn="ctr"/>
            <a:r>
              <a:rPr lang="en-US" sz="5600" dirty="0">
                <a:solidFill>
                  <a:srgbClr val="FFFFFF"/>
                </a:solidFill>
                <a:latin typeface="Calibri"/>
              </a:rPr>
              <a:t>Part 2 Advanced </a:t>
            </a:r>
            <a:endParaRPr dirty="0"/>
          </a:p>
          <a:p>
            <a:pPr algn="ctr">
              <a:lnSpc>
                <a:spcPct val="100000"/>
              </a:lnSpc>
            </a:pPr>
            <a:r>
              <a:rPr lang="en-US" sz="2800" dirty="0">
                <a:solidFill>
                  <a:srgbClr val="FFFFFF"/>
                </a:solidFill>
                <a:latin typeface="Calibri"/>
              </a:rPr>
              <a:t>Based on the </a:t>
            </a:r>
            <a:r>
              <a:rPr lang="en-US" sz="2800" dirty="0" err="1">
                <a:solidFill>
                  <a:srgbClr val="FFFFFF"/>
                </a:solidFill>
                <a:latin typeface="Calibri"/>
              </a:rPr>
              <a:t>Etherlab</a:t>
            </a:r>
            <a:r>
              <a:rPr lang="en-US" sz="2800" dirty="0">
                <a:solidFill>
                  <a:srgbClr val="FFFFFF"/>
                </a:solidFill>
                <a:latin typeface="Calibri"/>
              </a:rPr>
              <a:t> open source EtherCAT master (www.etherlab.org)</a:t>
            </a:r>
            <a:endParaRPr dirty="0"/>
          </a:p>
        </p:txBody>
      </p:sp>
      <p:sp>
        <p:nvSpPr>
          <p:cNvPr id="81" name="CustomShape 2"/>
          <p:cNvSpPr/>
          <p:nvPr/>
        </p:nvSpPr>
        <p:spPr>
          <a:xfrm>
            <a:off x="1920240" y="5440680"/>
            <a:ext cx="8960112" cy="2452464"/>
          </a:xfrm>
          <a:prstGeom prst="rect">
            <a:avLst/>
          </a:prstGeom>
          <a:noFill/>
          <a:ln>
            <a:noFill/>
          </a:ln>
        </p:spPr>
        <p:txBody>
          <a:bodyPr lIns="126000" tIns="63000" rIns="126000" bIns="63000"/>
          <a:lstStyle/>
          <a:p>
            <a:pPr algn="ctr">
              <a:lnSpc>
                <a:spcPct val="100000"/>
              </a:lnSpc>
            </a:pPr>
            <a:r>
              <a:rPr lang="en-US" sz="2800" dirty="0">
                <a:solidFill>
                  <a:srgbClr val="FFFFFF"/>
                </a:solidFill>
                <a:latin typeface="Calibri"/>
              </a:rPr>
              <a:t>Anders Sandström</a:t>
            </a:r>
          </a:p>
          <a:p>
            <a:pPr algn="ctr">
              <a:lnSpc>
                <a:spcPct val="100000"/>
              </a:lnSpc>
            </a:pPr>
            <a:r>
              <a:rPr lang="en-US" sz="2800" dirty="0">
                <a:solidFill>
                  <a:srgbClr val="FFFFFF"/>
                </a:solidFill>
                <a:latin typeface="Calibri"/>
              </a:rPr>
              <a:t>ESS Motion Control and Automation Group</a:t>
            </a:r>
            <a:endParaRPr dirty="0"/>
          </a:p>
        </p:txBody>
      </p:sp>
      <p:sp>
        <p:nvSpPr>
          <p:cNvPr id="82" name="CustomShape 3"/>
          <p:cNvSpPr/>
          <p:nvPr/>
        </p:nvSpPr>
        <p:spPr>
          <a:xfrm>
            <a:off x="3200400" y="8329104"/>
            <a:ext cx="6399792" cy="765072"/>
          </a:xfrm>
          <a:prstGeom prst="rect">
            <a:avLst/>
          </a:prstGeom>
          <a:noFill/>
          <a:ln>
            <a:noFill/>
          </a:ln>
        </p:spPr>
        <p:txBody>
          <a:bodyPr lIns="126000" tIns="63000" rIns="126000" bIns="63000"/>
          <a:lstStyle/>
          <a:p>
            <a:pPr algn="ctr">
              <a:lnSpc>
                <a:spcPct val="120000"/>
              </a:lnSpc>
            </a:pPr>
            <a:r>
              <a:rPr lang="en-US" sz="2200" dirty="0" err="1">
                <a:solidFill>
                  <a:srgbClr val="FFFFFF"/>
                </a:solidFill>
                <a:latin typeface="Calibri"/>
              </a:rPr>
              <a:t>www.europeanspallationsource.se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ECMC data access over </a:t>
            </a:r>
            <a:r>
              <a:rPr lang="en-US" sz="4500" dirty="0" err="1">
                <a:solidFill>
                  <a:srgbClr val="FFFFFF"/>
                </a:solidFill>
                <a:latin typeface="Calibri" charset="0"/>
              </a:rPr>
              <a:t>Asyn</a:t>
            </a:r>
            <a:r>
              <a:rPr lang="en-US" sz="4500" dirty="0">
                <a:solidFill>
                  <a:srgbClr val="FFFFFF"/>
                </a:solidFill>
                <a:latin typeface="Calibri" charset="0"/>
              </a:rPr>
              <a:t>: Motion</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US" sz="2000" i="1" dirty="0" err="1"/>
              <a:t>ecmcAsynPortDriverAddParameter</a:t>
            </a:r>
            <a:r>
              <a:rPr lang="en-US" sz="2000" i="1" dirty="0"/>
              <a:t>("&lt;</a:t>
            </a:r>
            <a:r>
              <a:rPr lang="en-US" sz="2000" i="1" dirty="0" err="1"/>
              <a:t>asyn</a:t>
            </a:r>
            <a:r>
              <a:rPr lang="en-US" sz="2000" i="1" dirty="0"/>
              <a:t> port name&gt;", ”&lt;parameter name/path&gt;", "&lt;</a:t>
            </a:r>
            <a:r>
              <a:rPr lang="en-US" sz="2000" i="1" dirty="0" err="1"/>
              <a:t>asyn</a:t>
            </a:r>
            <a:r>
              <a:rPr lang="en-US" sz="2000" i="1" dirty="0"/>
              <a:t> type&gt;",&lt;skip cycles&gt;)</a:t>
            </a:r>
          </a:p>
          <a:p>
            <a:endParaRPr lang="en-US" sz="2000" b="1" i="1" dirty="0"/>
          </a:p>
          <a:p>
            <a:r>
              <a:rPr lang="en-US" sz="2000" b="1" dirty="0"/>
              <a:t>Motion parameters (”&lt;parameter name/path&gt;”):</a:t>
            </a:r>
            <a:endParaRPr lang="en-US" sz="2000" dirty="0"/>
          </a:p>
          <a:p>
            <a:pPr marL="342900" indent="-342900">
              <a:buFontTx/>
              <a:buChar char="-"/>
            </a:pPr>
            <a:r>
              <a:rPr lang="en-US" sz="2000" dirty="0"/>
              <a:t>Motion thread time jitter:						“</a:t>
            </a:r>
            <a:r>
              <a:rPr lang="en-US" sz="2000" dirty="0" err="1"/>
              <a:t>thread.default</a:t>
            </a:r>
            <a:r>
              <a:rPr lang="en-US" sz="2000" dirty="0"/>
              <a:t>”</a:t>
            </a:r>
          </a:p>
          <a:p>
            <a:pPr marL="342900" indent="-342900">
              <a:buFontTx/>
              <a:buChar char="-"/>
            </a:pPr>
            <a:r>
              <a:rPr lang="en-US" sz="2000" dirty="0"/>
              <a:t>Motion Axis: </a:t>
            </a:r>
          </a:p>
          <a:p>
            <a:pPr marL="982980" lvl="1" indent="-342900">
              <a:buFontTx/>
              <a:buChar char="-"/>
            </a:pPr>
            <a:r>
              <a:rPr lang="en-US" sz="2000" dirty="0"/>
              <a:t>Trajectory </a:t>
            </a:r>
            <a:r>
              <a:rPr lang="en-US" sz="2000" dirty="0" err="1"/>
              <a:t>setpoint</a:t>
            </a:r>
            <a:r>
              <a:rPr lang="en-US" sz="2000" dirty="0"/>
              <a:t>, actual position:			“ax&lt;axis index&gt;.default”</a:t>
            </a:r>
          </a:p>
          <a:p>
            <a:pPr marL="982980" lvl="1" indent="-342900">
              <a:buFontTx/>
              <a:buChar char="-"/>
            </a:pPr>
            <a:r>
              <a:rPr lang="en-US" sz="2000" dirty="0"/>
              <a:t>Diagnostic string (most relevant axis data): 	“ax&lt;axis index&gt;.diagnostic”</a:t>
            </a:r>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10</a:t>
            </a:fld>
            <a:endParaRPr lang="en-US"/>
          </a:p>
        </p:txBody>
      </p:sp>
    </p:spTree>
    <p:extLst>
      <p:ext uri="{BB962C8B-B14F-4D97-AF65-F5344CB8AC3E}">
        <p14:creationId xmlns:p14="http://schemas.microsoft.com/office/powerpoint/2010/main" val="11437133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Commands from EPICS records:</a:t>
            </a:r>
            <a:endParaRPr lang="en-US" dirty="0"/>
          </a:p>
        </p:txBody>
      </p:sp>
      <p:sp>
        <p:nvSpPr>
          <p:cNvPr id="283" name="CustomShape 2"/>
          <p:cNvSpPr/>
          <p:nvPr/>
        </p:nvSpPr>
        <p:spPr>
          <a:xfrm>
            <a:off x="639763" y="2239963"/>
            <a:ext cx="6134663" cy="6335712"/>
          </a:xfrm>
          <a:prstGeom prst="rect">
            <a:avLst/>
          </a:prstGeom>
          <a:noFill/>
          <a:ln>
            <a:noFill/>
          </a:ln>
        </p:spPr>
        <p:txBody>
          <a:bodyPr lIns="126000" tIns="63000" rIns="126000" bIns="63000"/>
          <a:lstStyle/>
          <a:p>
            <a:r>
              <a:rPr lang="en-US" sz="2400" b="1" dirty="0"/>
              <a:t>All commands can be executed from EPICS records using stream device.</a:t>
            </a:r>
          </a:p>
          <a:p>
            <a:endParaRPr lang="en-US" sz="2400" b="1" dirty="0"/>
          </a:p>
          <a:p>
            <a:r>
              <a:rPr lang="en-US" sz="2400" b="1" dirty="0"/>
              <a:t>Typically settings and communication that are not handled by motor record or model 3 driver can be applied through stream device or ASYN record.</a:t>
            </a:r>
          </a:p>
          <a:p>
            <a:endParaRPr lang="en-US" sz="2400" b="1" dirty="0"/>
          </a:p>
          <a:p>
            <a:r>
              <a:rPr lang="en-US" sz="2400" b="1" dirty="0"/>
              <a:t>Example:</a:t>
            </a:r>
          </a:p>
          <a:p>
            <a:endParaRPr lang="en-US" sz="2400" b="1" dirty="0"/>
          </a:p>
          <a:p>
            <a:endParaRPr lang="en-US" sz="24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11</a:t>
            </a:fld>
            <a:endParaRPr lang="en-US"/>
          </a:p>
        </p:txBody>
      </p:sp>
      <p:pic>
        <p:nvPicPr>
          <p:cNvPr id="2" name="Picture 1" descr="Screen Shot 2016-11-20 at 10.06.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2" y="6498874"/>
            <a:ext cx="6769100" cy="2324100"/>
          </a:xfrm>
          <a:prstGeom prst="rect">
            <a:avLst/>
          </a:prstGeom>
        </p:spPr>
      </p:pic>
      <p:pic>
        <p:nvPicPr>
          <p:cNvPr id="3" name="Picture 2" descr="Screen Shot 2016-11-20 at 10.05.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117" y="6481941"/>
            <a:ext cx="4699000" cy="32512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19" t="16958" r="68533" b="6579"/>
          <a:stretch/>
        </p:blipFill>
        <p:spPr>
          <a:xfrm>
            <a:off x="9302392" y="2068231"/>
            <a:ext cx="2939845" cy="4413710"/>
          </a:xfrm>
          <a:prstGeom prst="rect">
            <a:avLst/>
          </a:prstGeom>
        </p:spPr>
      </p:pic>
      <p:cxnSp>
        <p:nvCxnSpPr>
          <p:cNvPr id="9" name="Straight Arrow Connector 8"/>
          <p:cNvCxnSpPr/>
          <p:nvPr/>
        </p:nvCxnSpPr>
        <p:spPr>
          <a:xfrm>
            <a:off x="8578920" y="2743200"/>
            <a:ext cx="595243" cy="206738"/>
          </a:xfrm>
          <a:prstGeom prst="straightConnector1">
            <a:avLst/>
          </a:prstGeom>
          <a:ln>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578920" y="4994787"/>
            <a:ext cx="595243" cy="157576"/>
          </a:xfrm>
          <a:prstGeom prst="straightConnector1">
            <a:avLst/>
          </a:prstGeom>
          <a:ln>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93853" y="2239963"/>
            <a:ext cx="1602659" cy="861774"/>
          </a:xfrm>
          <a:prstGeom prst="rect">
            <a:avLst/>
          </a:prstGeom>
          <a:noFill/>
        </p:spPr>
        <p:txBody>
          <a:bodyPr wrap="square" rtlCol="0">
            <a:spAutoFit/>
          </a:bodyPr>
          <a:lstStyle/>
          <a:p>
            <a:r>
              <a:rPr lang="en-US" dirty="0"/>
              <a:t>Motor </a:t>
            </a:r>
          </a:p>
          <a:p>
            <a:r>
              <a:rPr lang="en-US" dirty="0"/>
              <a:t>record</a:t>
            </a:r>
          </a:p>
        </p:txBody>
      </p:sp>
      <p:sp>
        <p:nvSpPr>
          <p:cNvPr id="13" name="TextBox 12"/>
          <p:cNvSpPr txBox="1"/>
          <p:nvPr/>
        </p:nvSpPr>
        <p:spPr>
          <a:xfrm>
            <a:off x="7423628" y="4431409"/>
            <a:ext cx="1602659" cy="861774"/>
          </a:xfrm>
          <a:prstGeom prst="rect">
            <a:avLst/>
          </a:prstGeom>
          <a:noFill/>
        </p:spPr>
        <p:txBody>
          <a:bodyPr wrap="square" rtlCol="0">
            <a:spAutoFit/>
          </a:bodyPr>
          <a:lstStyle/>
          <a:p>
            <a:r>
              <a:rPr lang="en-US" dirty="0"/>
              <a:t>Stream</a:t>
            </a:r>
          </a:p>
          <a:p>
            <a:r>
              <a:rPr lang="en-US" dirty="0"/>
              <a:t>Device</a:t>
            </a:r>
          </a:p>
        </p:txBody>
      </p:sp>
    </p:spTree>
    <p:extLst>
      <p:ext uri="{BB962C8B-B14F-4D97-AF65-F5344CB8AC3E}">
        <p14:creationId xmlns:p14="http://schemas.microsoft.com/office/powerpoint/2010/main" val="8917452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Motion Interlocks</a:t>
            </a:r>
            <a:endParaRPr lang="en-US" dirty="0"/>
          </a:p>
        </p:txBody>
      </p:sp>
      <p:sp>
        <p:nvSpPr>
          <p:cNvPr id="283" name="CustomShape 2"/>
          <p:cNvSpPr/>
          <p:nvPr/>
        </p:nvSpPr>
        <p:spPr>
          <a:xfrm>
            <a:off x="1281113" y="2099246"/>
            <a:ext cx="11520487" cy="7703121"/>
          </a:xfrm>
          <a:prstGeom prst="rect">
            <a:avLst/>
          </a:prstGeom>
          <a:noFill/>
          <a:ln>
            <a:noFill/>
          </a:ln>
        </p:spPr>
        <p:txBody>
          <a:bodyPr lIns="126000" tIns="63000" rIns="126000" bIns="63000"/>
          <a:lstStyle/>
          <a:p>
            <a:r>
              <a:rPr lang="en-US" sz="2000" b="1" dirty="0"/>
              <a:t>1. Interlock by I/O:</a:t>
            </a:r>
          </a:p>
          <a:p>
            <a:pPr marL="1097280" lvl="1" indent="-457200">
              <a:buFontTx/>
              <a:buChar char="•"/>
            </a:pPr>
            <a:r>
              <a:rPr lang="en-US" sz="2000" dirty="0"/>
              <a:t>Any digital EtherCAT entry can be linked to interlock motion</a:t>
            </a:r>
          </a:p>
          <a:p>
            <a:pPr marL="1097280" lvl="1" indent="-457200">
              <a:buFontTx/>
              <a:buChar char="•"/>
            </a:pPr>
            <a:endParaRPr lang="en-US" sz="2400" b="1" dirty="0"/>
          </a:p>
          <a:p>
            <a:r>
              <a:rPr lang="en-US" sz="1800" b="1" dirty="0"/>
              <a:t>Example: Link I/O to interlock axis </a:t>
            </a:r>
            <a:r>
              <a:rPr lang="en-US" sz="1800" b="1" i="1" dirty="0">
                <a:solidFill>
                  <a:srgbClr val="0000FF"/>
                </a:solidFill>
              </a:rPr>
              <a:t>n</a:t>
            </a:r>
          </a:p>
          <a:p>
            <a:r>
              <a:rPr lang="en-US" sz="1800" i="1" dirty="0" err="1"/>
              <a:t>EthercatMCConfigController</a:t>
            </a:r>
            <a:r>
              <a:rPr lang="en-US" sz="1800" i="1" dirty="0"/>
              <a:t>  "MCU1", "</a:t>
            </a:r>
            <a:r>
              <a:rPr lang="en-US" sz="1800" i="1" dirty="0" err="1"/>
              <a:t>Cfg.LinkEcEntryToAxisMonitor</a:t>
            </a:r>
            <a:r>
              <a:rPr lang="en-US" sz="1800" i="1" dirty="0"/>
              <a:t>(</a:t>
            </a:r>
            <a:r>
              <a:rPr lang="en-US" sz="1800" i="1" dirty="0">
                <a:solidFill>
                  <a:srgbClr val="008000"/>
                </a:solidFill>
              </a:rPr>
              <a:t>0,INPUT_7,</a:t>
            </a:r>
            <a:r>
              <a:rPr lang="en-US" sz="1800" b="1" i="1" dirty="0">
                <a:solidFill>
                  <a:srgbClr val="0000FF"/>
                </a:solidFill>
              </a:rPr>
              <a:t>n</a:t>
            </a:r>
            <a:r>
              <a:rPr lang="en-US" sz="1800" i="1" dirty="0">
                <a:solidFill>
                  <a:srgbClr val="008000"/>
                </a:solidFill>
              </a:rPr>
              <a:t>,3,0</a:t>
            </a:r>
            <a:r>
              <a:rPr lang="en-US" sz="1800" i="1" dirty="0"/>
              <a:t>)"</a:t>
            </a:r>
          </a:p>
          <a:p>
            <a:r>
              <a:rPr lang="en-US" sz="1800" i="1" dirty="0" err="1"/>
              <a:t>EthercatMCConfigController</a:t>
            </a:r>
            <a:r>
              <a:rPr lang="en-US" sz="1800" i="1" dirty="0"/>
              <a:t>  "MCU1", "</a:t>
            </a:r>
            <a:r>
              <a:rPr lang="en-US" sz="1800" i="1" dirty="0" err="1"/>
              <a:t>Cfg.SetAxisMonEnableExtHWInterlock</a:t>
            </a:r>
            <a:r>
              <a:rPr lang="en-US" sz="1800" i="1" dirty="0"/>
              <a:t>(</a:t>
            </a:r>
            <a:r>
              <a:rPr lang="en-US" sz="1800" b="1" i="1" dirty="0">
                <a:solidFill>
                  <a:srgbClr val="0000FF"/>
                </a:solidFill>
              </a:rPr>
              <a:t>n</a:t>
            </a:r>
            <a:r>
              <a:rPr lang="en-US" sz="1800" i="1" dirty="0">
                <a:solidFill>
                  <a:srgbClr val="008000"/>
                </a:solidFill>
              </a:rPr>
              <a:t>,1</a:t>
            </a:r>
            <a:r>
              <a:rPr lang="en-US" sz="1800" i="1" dirty="0"/>
              <a:t>)”</a:t>
            </a:r>
          </a:p>
          <a:p>
            <a:endParaRPr lang="en-US" sz="2400" b="1" dirty="0"/>
          </a:p>
          <a:p>
            <a:r>
              <a:rPr lang="en-US" sz="2000" b="1" dirty="0"/>
              <a:t>2. Interlock by I/O in motion terminal:</a:t>
            </a:r>
          </a:p>
          <a:p>
            <a:pPr marL="457200" indent="-457200">
              <a:buFont typeface="Arial"/>
              <a:buChar char="•"/>
            </a:pPr>
            <a:r>
              <a:rPr lang="en-US" sz="2000" dirty="0"/>
              <a:t>Inputs of some motion terminals, like Beckhoff Stepper terminals, can be configured to disable power of amplifier.</a:t>
            </a:r>
          </a:p>
          <a:p>
            <a:pPr marL="457200" indent="-457200">
              <a:buFont typeface="Arial"/>
              <a:buChar char="•"/>
            </a:pPr>
            <a:endParaRPr lang="en-US" sz="2000" dirty="0"/>
          </a:p>
          <a:p>
            <a:r>
              <a:rPr lang="en-US" sz="1800" b="1" dirty="0"/>
              <a:t>Example: Hardware enable on input 1 of EL7037 (slave bus position</a:t>
            </a:r>
            <a:r>
              <a:rPr lang="en-US" sz="1800" b="1" i="1" dirty="0"/>
              <a:t> </a:t>
            </a:r>
            <a:r>
              <a:rPr lang="en-US" sz="1800" b="1" i="1" dirty="0">
                <a:solidFill>
                  <a:srgbClr val="FF0000"/>
                </a:solidFill>
              </a:rPr>
              <a:t>m</a:t>
            </a:r>
            <a:r>
              <a:rPr lang="en-US" sz="1800" b="1" dirty="0"/>
              <a:t>)</a:t>
            </a:r>
          </a:p>
          <a:p>
            <a:r>
              <a:rPr lang="en-US" sz="1800" i="1" dirty="0" err="1"/>
              <a:t>EthercatMCConfigController</a:t>
            </a:r>
            <a:r>
              <a:rPr lang="en-US" sz="1800" i="1" dirty="0"/>
              <a:t>  "MCU1", "</a:t>
            </a:r>
            <a:r>
              <a:rPr lang="en-US" sz="1800" i="1" dirty="0" err="1"/>
              <a:t>Cfg.EcAddSdo</a:t>
            </a:r>
            <a:r>
              <a:rPr lang="en-US" sz="1800" i="1" dirty="0"/>
              <a:t>(</a:t>
            </a:r>
            <a:r>
              <a:rPr lang="en-US" sz="1800" b="1" i="1" dirty="0">
                <a:solidFill>
                  <a:srgbClr val="FF0000"/>
                </a:solidFill>
              </a:rPr>
              <a:t>m</a:t>
            </a:r>
            <a:r>
              <a:rPr lang="en-US" sz="1800" i="1" dirty="0">
                <a:solidFill>
                  <a:srgbClr val="008000"/>
                </a:solidFill>
              </a:rPr>
              <a:t>,0x8012,0x32,1,1</a:t>
            </a:r>
            <a:r>
              <a:rPr lang="en-US" sz="1800" i="1" dirty="0"/>
              <a:t>)"</a:t>
            </a:r>
          </a:p>
          <a:p>
            <a:endParaRPr lang="en-US" sz="1800" i="1" dirty="0"/>
          </a:p>
          <a:p>
            <a:r>
              <a:rPr lang="en-US" sz="2000" b="1" dirty="0"/>
              <a:t>3. Interlocks by Expressions:</a:t>
            </a:r>
          </a:p>
          <a:p>
            <a:pPr marL="457200" indent="-457200">
              <a:buFont typeface="Arial"/>
              <a:buChar char="•"/>
            </a:pPr>
            <a:r>
              <a:rPr lang="en-US" sz="2000" dirty="0"/>
              <a:t>Interlocks can be described through mathematical expressions.</a:t>
            </a:r>
          </a:p>
          <a:p>
            <a:endParaRPr lang="en-US" sz="2000" dirty="0"/>
          </a:p>
          <a:p>
            <a:r>
              <a:rPr lang="en-US" sz="1800" b="1" dirty="0"/>
              <a:t>Example: Interlock expression for axis n</a:t>
            </a:r>
          </a:p>
          <a:p>
            <a:r>
              <a:rPr lang="en-US" sz="1800" i="1" dirty="0" err="1"/>
              <a:t>EthercatMCConfigController</a:t>
            </a:r>
            <a:r>
              <a:rPr lang="en-US" sz="1800" i="1" dirty="0"/>
              <a:t>  "MCU1", "</a:t>
            </a:r>
            <a:r>
              <a:rPr lang="en-US" sz="1800" i="1" dirty="0" err="1"/>
              <a:t>Cfg.SetAxisTrajTransExpr</a:t>
            </a:r>
            <a:r>
              <a:rPr lang="en-US" sz="1800" i="1" dirty="0"/>
              <a:t>(</a:t>
            </a:r>
            <a:r>
              <a:rPr lang="en-US" sz="1800" b="1" i="1" dirty="0">
                <a:solidFill>
                  <a:srgbClr val="0000FF"/>
                </a:solidFill>
              </a:rPr>
              <a:t>n</a:t>
            </a:r>
            <a:r>
              <a:rPr lang="en-US" sz="1800" i="1" dirty="0"/>
              <a:t>)=</a:t>
            </a:r>
            <a:r>
              <a:rPr lang="en-US" sz="1800" i="1" dirty="0" err="1">
                <a:solidFill>
                  <a:srgbClr val="008000"/>
                </a:solidFill>
              </a:rPr>
              <a:t>xxxxilock</a:t>
            </a:r>
            <a:r>
              <a:rPr lang="en-US" sz="1800" i="1" dirty="0">
                <a:solidFill>
                  <a:srgbClr val="008000"/>
                </a:solidFill>
              </a:rPr>
              <a:t>:=enc3&gt;1*enc2&gt;enc1”</a:t>
            </a:r>
          </a:p>
          <a:p>
            <a:endParaRPr lang="en-US" sz="1800" b="1" i="1" dirty="0">
              <a:solidFill>
                <a:srgbClr val="008000"/>
              </a:solidFill>
            </a:endParaRPr>
          </a:p>
          <a:p>
            <a:r>
              <a:rPr lang="en-US" sz="2000" b="1" dirty="0"/>
              <a:t>4. Interlocks from PLC:</a:t>
            </a:r>
          </a:p>
          <a:p>
            <a:endParaRPr lang="en-US" sz="1800" b="1" dirty="0"/>
          </a:p>
          <a:p>
            <a:r>
              <a:rPr lang="en-US" sz="1800" b="1" dirty="0"/>
              <a:t>Example: Interlock axis 1 from plc</a:t>
            </a:r>
          </a:p>
          <a:p>
            <a:r>
              <a:rPr lang="en-US" sz="1800" i="1" dirty="0"/>
              <a:t>ax1.mon.ilock:=0;    </a:t>
            </a:r>
          </a:p>
          <a:p>
            <a:endParaRPr lang="en-US" sz="1800" b="1" i="1" dirty="0">
              <a:solidFill>
                <a:srgbClr val="008000"/>
              </a:solidFill>
            </a:endParaRPr>
          </a:p>
          <a:p>
            <a:endParaRPr lang="en-US" sz="2800" b="1" dirty="0">
              <a:solidFill>
                <a:srgbClr val="008000"/>
              </a:solidFill>
            </a:endParaRPr>
          </a:p>
          <a:p>
            <a:pPr marL="457200" indent="-457200">
              <a:buFont typeface="Arial"/>
              <a:buChar char="•"/>
            </a:pPr>
            <a:endParaRPr lang="en-US" sz="2800" b="1" dirty="0">
              <a:solidFill>
                <a:srgbClr val="008000"/>
              </a:solidFill>
            </a:endParaRPr>
          </a:p>
          <a:p>
            <a:pPr marL="457200" indent="-457200">
              <a:buFont typeface="Arial"/>
              <a:buChar char="•"/>
            </a:pPr>
            <a:endParaRPr lang="en-US" sz="2800" b="1" dirty="0"/>
          </a:p>
          <a:p>
            <a:endParaRPr lang="en-US" sz="2800" b="1" dirty="0"/>
          </a:p>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12</a:t>
            </a:fld>
            <a:endParaRPr lang="en-US"/>
          </a:p>
        </p:txBody>
      </p:sp>
    </p:spTree>
    <p:extLst>
      <p:ext uri="{BB962C8B-B14F-4D97-AF65-F5344CB8AC3E}">
        <p14:creationId xmlns:p14="http://schemas.microsoft.com/office/powerpoint/2010/main" val="18033206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Events</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GB" sz="2000" dirty="0"/>
              <a:t>Events can be generated at a fixed sample rate or by an signal transitions of an EtherCAT entry.</a:t>
            </a:r>
          </a:p>
          <a:p>
            <a:endParaRPr lang="en-GB" sz="2000" dirty="0"/>
          </a:p>
          <a:p>
            <a:r>
              <a:rPr lang="en-GB" sz="2000" b="1" dirty="0"/>
              <a:t>Commands:</a:t>
            </a:r>
          </a:p>
          <a:p>
            <a:r>
              <a:rPr lang="en-GB" sz="1800" i="1" dirty="0"/>
              <a:t>"</a:t>
            </a:r>
            <a:r>
              <a:rPr lang="en-GB" sz="1800" i="1" dirty="0" err="1"/>
              <a:t>Cfg.CreateEvent</a:t>
            </a:r>
            <a:r>
              <a:rPr lang="en-GB" sz="1800" i="1" dirty="0"/>
              <a:t>(…)”</a:t>
            </a:r>
          </a:p>
          <a:p>
            <a:r>
              <a:rPr lang="en-GB" sz="1800" i="1" dirty="0"/>
              <a:t>”</a:t>
            </a:r>
            <a:r>
              <a:rPr lang="en-GB" sz="1800" i="1" dirty="0" err="1"/>
              <a:t>Cfg.LinkEcEntryToEvent</a:t>
            </a:r>
            <a:r>
              <a:rPr lang="en-GB" sz="1800" i="1" dirty="0"/>
              <a:t>(…) ”			</a:t>
            </a:r>
          </a:p>
          <a:p>
            <a:r>
              <a:rPr lang="en-GB" sz="1800" i="1" dirty="0"/>
              <a:t>“</a:t>
            </a:r>
            <a:r>
              <a:rPr lang="en-GB" sz="1800" i="1" dirty="0" err="1"/>
              <a:t>Cfg.SetEventType</a:t>
            </a:r>
            <a:r>
              <a:rPr lang="en-GB" sz="1800" i="1" dirty="0"/>
              <a:t>(….)”					// Sampled or transition (rising/falling edge)</a:t>
            </a:r>
          </a:p>
          <a:p>
            <a:r>
              <a:rPr lang="en-GB" sz="1800" i="1" dirty="0"/>
              <a:t>“</a:t>
            </a:r>
            <a:r>
              <a:rPr lang="en-GB" sz="1800" i="1" dirty="0" err="1"/>
              <a:t>Cfg.SetEventSampleTime</a:t>
            </a:r>
            <a:r>
              <a:rPr lang="en-GB" sz="1800" i="1" dirty="0"/>
              <a:t>(….)”			</a:t>
            </a:r>
          </a:p>
          <a:p>
            <a:r>
              <a:rPr lang="en-GB" sz="1800" i="1" dirty="0"/>
              <a:t>“</a:t>
            </a:r>
            <a:r>
              <a:rPr lang="en-GB" sz="1800" i="1" dirty="0" err="1"/>
              <a:t>Cfg.SetEventTriggerEdge</a:t>
            </a:r>
            <a:r>
              <a:rPr lang="en-GB" sz="1800" i="1" dirty="0"/>
              <a:t>(….)”				// Rising or falling</a:t>
            </a:r>
          </a:p>
          <a:p>
            <a:r>
              <a:rPr lang="en-GB" sz="1800" i="1" dirty="0"/>
              <a:t>“</a:t>
            </a:r>
            <a:r>
              <a:rPr lang="en-GB" sz="1800" i="1" dirty="0" err="1"/>
              <a:t>Cfg.SetEventEnableArmSequence</a:t>
            </a:r>
            <a:r>
              <a:rPr lang="en-GB" sz="1800" i="1" dirty="0"/>
              <a:t>(….)”		// Arm state machine (latch hardware)</a:t>
            </a:r>
          </a:p>
          <a:p>
            <a:r>
              <a:rPr lang="en-US" sz="1800" i="1" dirty="0"/>
              <a:t>“</a:t>
            </a:r>
            <a:r>
              <a:rPr lang="en-US" sz="1800" i="1" dirty="0" err="1"/>
              <a:t>Cfg.SetEventExecute</a:t>
            </a:r>
            <a:r>
              <a:rPr lang="en-US" sz="1800" i="1" dirty="0"/>
              <a:t> (….)”</a:t>
            </a:r>
          </a:p>
          <a:p>
            <a:r>
              <a:rPr lang="en-US" sz="1800" i="1" dirty="0"/>
              <a:t>“</a:t>
            </a:r>
            <a:r>
              <a:rPr lang="en-US" sz="1800" i="1" dirty="0" err="1"/>
              <a:t>Cfg.SetEventEnableArmSequence</a:t>
            </a:r>
            <a:r>
              <a:rPr lang="en-US" sz="1800" i="1" dirty="0"/>
              <a:t> (….)”</a:t>
            </a:r>
          </a:p>
          <a:p>
            <a:r>
              <a:rPr lang="en-US" sz="1800" i="1" dirty="0"/>
              <a:t>“</a:t>
            </a:r>
            <a:r>
              <a:rPr lang="en-US" sz="1800" i="1" dirty="0" err="1"/>
              <a:t>Cfg.SetEventEnablePrintouts</a:t>
            </a:r>
            <a:r>
              <a:rPr lang="en-US" sz="1800" i="1" dirty="0"/>
              <a:t> (</a:t>
            </a:r>
            <a:r>
              <a:rPr lang="en-US" sz="1800" i="1" dirty="0" err="1"/>
              <a:t>int</a:t>
            </a:r>
            <a:r>
              <a:rPr lang="en-US" sz="1800" i="1" dirty="0"/>
              <a:t> </a:t>
            </a:r>
            <a:r>
              <a:rPr lang="en-US" sz="1800" i="1" dirty="0" err="1"/>
              <a:t>indexEvent</a:t>
            </a:r>
            <a:r>
              <a:rPr lang="en-US" sz="1800" i="1" dirty="0"/>
              <a:t>, </a:t>
            </a:r>
            <a:r>
              <a:rPr lang="en-US" sz="1800" i="1" dirty="0" err="1"/>
              <a:t>int</a:t>
            </a:r>
            <a:r>
              <a:rPr lang="en-US" sz="1800" i="1" dirty="0"/>
              <a:t> enable)”</a:t>
            </a:r>
          </a:p>
          <a:p>
            <a:r>
              <a:rPr lang="en-US" sz="1800" i="1" dirty="0"/>
              <a:t>“</a:t>
            </a:r>
            <a:r>
              <a:rPr lang="en-US" sz="1800" i="1" dirty="0" err="1"/>
              <a:t>Cfg.TriggerEvent</a:t>
            </a:r>
            <a:r>
              <a:rPr lang="en-US" sz="1800" i="1" dirty="0"/>
              <a:t> (</a:t>
            </a:r>
            <a:r>
              <a:rPr lang="en-US" sz="1800" i="1" dirty="0" err="1"/>
              <a:t>int</a:t>
            </a:r>
            <a:r>
              <a:rPr lang="en-US" sz="1800" i="1" dirty="0"/>
              <a:t> </a:t>
            </a:r>
            <a:r>
              <a:rPr lang="en-US" sz="1800" i="1" dirty="0" err="1"/>
              <a:t>indexEvent</a:t>
            </a:r>
            <a:r>
              <a:rPr lang="en-US" sz="1800" i="1" dirty="0"/>
              <a:t>)”</a:t>
            </a:r>
          </a:p>
          <a:p>
            <a:r>
              <a:rPr lang="en-US" sz="1800" i="1" dirty="0"/>
              <a:t>“</a:t>
            </a:r>
            <a:r>
              <a:rPr lang="en-US" sz="1800" i="1" dirty="0" err="1"/>
              <a:t>Cfg.ArmEvent</a:t>
            </a:r>
            <a:r>
              <a:rPr lang="en-US" sz="1800" i="1" dirty="0"/>
              <a:t> (</a:t>
            </a:r>
            <a:r>
              <a:rPr lang="en-US" sz="1800" i="1" dirty="0" err="1"/>
              <a:t>int</a:t>
            </a:r>
            <a:r>
              <a:rPr lang="en-US" sz="1800" i="1" dirty="0"/>
              <a:t> </a:t>
            </a:r>
            <a:r>
              <a:rPr lang="en-US" sz="1800" i="1" dirty="0" err="1"/>
              <a:t>indexEvent</a:t>
            </a:r>
            <a:r>
              <a:rPr lang="en-US" sz="1800" i="1" dirty="0"/>
              <a:t>)”</a:t>
            </a:r>
            <a:endParaRPr lang="en-GB" sz="1800" i="1" dirty="0"/>
          </a:p>
          <a:p>
            <a:endParaRPr lang="en-GB" sz="2400" b="1" dirty="0"/>
          </a:p>
          <a:p>
            <a:r>
              <a:rPr lang="en-GB" sz="2000" b="1" dirty="0"/>
              <a:t>Two types of object can be linked to an event as consumers:</a:t>
            </a:r>
          </a:p>
          <a:p>
            <a:pPr marL="514350" indent="-514350">
              <a:buFont typeface="+mj-lt"/>
              <a:buAutoNum type="arabicPeriod"/>
            </a:pPr>
            <a:r>
              <a:rPr lang="en-GB" sz="2000" dirty="0"/>
              <a:t>Data recorder: “</a:t>
            </a:r>
            <a:r>
              <a:rPr lang="en-GB" sz="2000" dirty="0" err="1"/>
              <a:t>Cfg.LinkRecorderToEvent</a:t>
            </a:r>
            <a:r>
              <a:rPr lang="en-GB" sz="2000" dirty="0"/>
              <a:t>(…)” </a:t>
            </a:r>
          </a:p>
          <a:p>
            <a:pPr marL="514350" indent="-514350">
              <a:buFont typeface="+mj-lt"/>
              <a:buAutoNum type="arabicPeriod"/>
            </a:pPr>
            <a:r>
              <a:rPr lang="en-GB" sz="2000" dirty="0"/>
              <a:t>Command list: “</a:t>
            </a:r>
            <a:r>
              <a:rPr lang="en-GB" sz="2000" dirty="0" err="1"/>
              <a:t>Cfg.LinkCommandListToEvent</a:t>
            </a:r>
            <a:r>
              <a:rPr lang="en-GB" sz="2000" dirty="0"/>
              <a:t>(…)” </a:t>
            </a:r>
          </a:p>
          <a:p>
            <a:pPr marL="514350" indent="-514350">
              <a:buFont typeface="+mj-lt"/>
              <a:buAutoNum type="arabicPeriod"/>
            </a:pPr>
            <a:endParaRPr lang="en-GB" sz="2000" dirty="0"/>
          </a:p>
          <a:p>
            <a:r>
              <a:rPr lang="en-GB" sz="2000" dirty="0">
                <a:solidFill>
                  <a:srgbClr val="FF0000"/>
                </a:solidFill>
              </a:rPr>
              <a:t>NOTE : Events are more or less obsolete since functionality can be </a:t>
            </a:r>
            <a:r>
              <a:rPr lang="en-GB" sz="2000" dirty="0" err="1">
                <a:solidFill>
                  <a:srgbClr val="FF0000"/>
                </a:solidFill>
              </a:rPr>
              <a:t>coverered</a:t>
            </a:r>
            <a:r>
              <a:rPr lang="en-GB" sz="2000" dirty="0">
                <a:solidFill>
                  <a:srgbClr val="FF0000"/>
                </a:solidFill>
              </a:rPr>
              <a:t> by PLCs</a:t>
            </a:r>
          </a:p>
          <a:p>
            <a:endParaRPr lang="en-GB" sz="2400"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13</a:t>
            </a:fld>
            <a:endParaRPr lang="en-US"/>
          </a:p>
        </p:txBody>
      </p:sp>
    </p:spTree>
    <p:extLst>
      <p:ext uri="{BB962C8B-B14F-4D97-AF65-F5344CB8AC3E}">
        <p14:creationId xmlns:p14="http://schemas.microsoft.com/office/powerpoint/2010/main" val="8553816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Data recorder / data storage</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GB" sz="2400" b="1" dirty="0"/>
              <a:t>Data Recorder Commands:</a:t>
            </a:r>
            <a:endParaRPr lang="en-US" sz="2400" b="1" dirty="0"/>
          </a:p>
          <a:p>
            <a:r>
              <a:rPr lang="en-US" sz="2000" i="1" dirty="0"/>
              <a:t>“</a:t>
            </a:r>
            <a:r>
              <a:rPr lang="en-US" sz="2000" i="1" dirty="0" err="1"/>
              <a:t>Cfg.createRecorder</a:t>
            </a:r>
            <a:r>
              <a:rPr lang="en-US" sz="2000" i="1" dirty="0"/>
              <a:t> (….)”		</a:t>
            </a:r>
          </a:p>
          <a:p>
            <a:r>
              <a:rPr lang="en-US" sz="2000" i="1" dirty="0"/>
              <a:t>“</a:t>
            </a:r>
            <a:r>
              <a:rPr lang="en-US" sz="2000" i="1" dirty="0" err="1"/>
              <a:t>Cfg.linkStorageToRecorder</a:t>
            </a:r>
            <a:r>
              <a:rPr lang="en-US" sz="2000" i="1" dirty="0"/>
              <a:t> (….)”	</a:t>
            </a:r>
          </a:p>
          <a:p>
            <a:r>
              <a:rPr lang="en-US" sz="2000" i="1" dirty="0"/>
              <a:t>“</a:t>
            </a:r>
            <a:r>
              <a:rPr lang="en-US" sz="2000" i="1" dirty="0" err="1"/>
              <a:t>Cfg.linkEcEntryToRecorder</a:t>
            </a:r>
            <a:r>
              <a:rPr lang="en-US" sz="2000" i="1" dirty="0"/>
              <a:t> (….)”	</a:t>
            </a:r>
          </a:p>
          <a:p>
            <a:r>
              <a:rPr lang="en-US" sz="2000" i="1" dirty="0"/>
              <a:t>“</a:t>
            </a:r>
            <a:r>
              <a:rPr lang="en-US" sz="2000" i="1" dirty="0" err="1"/>
              <a:t>Cfg.SetRecorderExecute</a:t>
            </a:r>
            <a:r>
              <a:rPr lang="en-US" sz="2000" i="1" dirty="0"/>
              <a:t> (….)”	</a:t>
            </a:r>
          </a:p>
          <a:p>
            <a:r>
              <a:rPr lang="en-US" sz="2000" i="1" dirty="0"/>
              <a:t>“</a:t>
            </a:r>
            <a:r>
              <a:rPr lang="en-US" sz="2000" i="1" dirty="0" err="1"/>
              <a:t>Cfg.SetRecorderEnablePrintouts</a:t>
            </a:r>
            <a:r>
              <a:rPr lang="en-US" sz="2000" i="1" dirty="0"/>
              <a:t> (….)”</a:t>
            </a:r>
          </a:p>
          <a:p>
            <a:r>
              <a:rPr lang="en-US" sz="2000" i="1" dirty="0"/>
              <a:t>“</a:t>
            </a:r>
            <a:r>
              <a:rPr lang="en-US" sz="2000" i="1" dirty="0" err="1"/>
              <a:t>Cfg.LinkRecorderToEvent</a:t>
            </a:r>
            <a:r>
              <a:rPr lang="en-US" sz="2000" i="1" dirty="0"/>
              <a:t> (….)”			</a:t>
            </a:r>
          </a:p>
          <a:p>
            <a:r>
              <a:rPr lang="en-US" sz="2000" i="1" dirty="0"/>
              <a:t>“</a:t>
            </a:r>
            <a:r>
              <a:rPr lang="en-US" sz="2000" i="1" dirty="0" err="1"/>
              <a:t>Cfg.TriggerRecorder</a:t>
            </a:r>
            <a:r>
              <a:rPr lang="en-US" sz="2000" i="1" dirty="0"/>
              <a:t> (….)”	</a:t>
            </a:r>
          </a:p>
          <a:p>
            <a:endParaRPr lang="en-US" sz="2000" i="1" dirty="0"/>
          </a:p>
          <a:p>
            <a:r>
              <a:rPr lang="en-GB" sz="2400" b="1" dirty="0"/>
              <a:t>Data Storage Commands:</a:t>
            </a:r>
            <a:endParaRPr lang="en-US" sz="2400" b="1" dirty="0"/>
          </a:p>
          <a:p>
            <a:r>
              <a:rPr lang="en-US" sz="2000" i="1" dirty="0"/>
              <a:t>“</a:t>
            </a:r>
            <a:r>
              <a:rPr lang="en-US" sz="2000" i="1" dirty="0" err="1"/>
              <a:t>Cfg.</a:t>
            </a:r>
            <a:r>
              <a:rPr lang="en-US" sz="2000" dirty="0" err="1"/>
              <a:t>CreateDataStorage</a:t>
            </a:r>
            <a:r>
              <a:rPr lang="en-US" sz="2000" dirty="0"/>
              <a:t> (….)”</a:t>
            </a:r>
          </a:p>
          <a:p>
            <a:r>
              <a:rPr lang="en-US" sz="2000" i="1" dirty="0"/>
              <a:t>“</a:t>
            </a:r>
            <a:r>
              <a:rPr lang="en-US" sz="2000" i="1" dirty="0" err="1"/>
              <a:t>Cfg.</a:t>
            </a:r>
            <a:r>
              <a:rPr lang="en-US" sz="2000" dirty="0" err="1"/>
              <a:t>ClearStorage</a:t>
            </a:r>
            <a:r>
              <a:rPr lang="en-US" sz="2000" dirty="0"/>
              <a:t> (….)”</a:t>
            </a:r>
          </a:p>
          <a:p>
            <a:r>
              <a:rPr lang="en-US" sz="2000" dirty="0"/>
              <a:t>“</a:t>
            </a:r>
            <a:r>
              <a:rPr lang="en-US" sz="2000" dirty="0" err="1"/>
              <a:t>ReadStorageBuffer</a:t>
            </a:r>
            <a:r>
              <a:rPr lang="en-US" sz="2000" dirty="0"/>
              <a:t>(….)”</a:t>
            </a:r>
          </a:p>
          <a:p>
            <a:r>
              <a:rPr lang="en-US" sz="2000" dirty="0"/>
              <a:t>“</a:t>
            </a:r>
            <a:r>
              <a:rPr lang="en-US" sz="2000" dirty="0" err="1"/>
              <a:t>Cfg.SetStorageEnablePrintouts</a:t>
            </a:r>
            <a:r>
              <a:rPr lang="en-US" sz="2000" dirty="0"/>
              <a:t> (….)”</a:t>
            </a:r>
          </a:p>
          <a:p>
            <a:r>
              <a:rPr lang="en-US" sz="2000" i="1" dirty="0"/>
              <a:t>“</a:t>
            </a:r>
            <a:r>
              <a:rPr lang="en-US" sz="2000" i="1" dirty="0" err="1"/>
              <a:t>Cfg.</a:t>
            </a:r>
            <a:r>
              <a:rPr lang="en-US" sz="2000" dirty="0" err="1"/>
              <a:t>PrintStorageBuffer</a:t>
            </a:r>
            <a:r>
              <a:rPr lang="en-US" sz="2000" dirty="0"/>
              <a:t> (….)”</a:t>
            </a:r>
          </a:p>
          <a:p>
            <a:r>
              <a:rPr lang="en-US" sz="2000" i="1" dirty="0"/>
              <a:t>“</a:t>
            </a:r>
            <a:r>
              <a:rPr lang="en-US" sz="2000" i="1" dirty="0" err="1"/>
              <a:t>Cfg.</a:t>
            </a:r>
            <a:r>
              <a:rPr lang="en-US" sz="2000" dirty="0" err="1"/>
              <a:t>LinkStorageToRecorder</a:t>
            </a:r>
            <a:r>
              <a:rPr lang="en-US" sz="2000" dirty="0"/>
              <a:t> (….)“</a:t>
            </a:r>
            <a:endParaRPr lang="en-US" sz="2000" i="1" dirty="0"/>
          </a:p>
          <a:p>
            <a:endParaRPr lang="en-US" sz="2000" i="1" dirty="0"/>
          </a:p>
          <a:p>
            <a:endParaRPr lang="en-US" sz="2000" i="1" dirty="0"/>
          </a:p>
          <a:p>
            <a:r>
              <a:rPr lang="en-US" sz="2000" i="1" dirty="0"/>
              <a:t>Future: data storage will be used for trajectories from epics/motor record model 3…</a:t>
            </a:r>
          </a:p>
          <a:p>
            <a:endParaRPr lang="en-US" sz="2000" i="1" dirty="0"/>
          </a:p>
          <a:p>
            <a:r>
              <a:rPr lang="en-US" sz="2000" i="1" dirty="0">
                <a:solidFill>
                  <a:srgbClr val="FF0000"/>
                </a:solidFill>
              </a:rPr>
              <a:t>NOTE: For most data, this functionality can also be accomplished by feeding the data directly to EPICS records over </a:t>
            </a:r>
            <a:r>
              <a:rPr lang="en-US" sz="2000" i="1" dirty="0" err="1">
                <a:solidFill>
                  <a:srgbClr val="FF0000"/>
                </a:solidFill>
              </a:rPr>
              <a:t>Asyn</a:t>
            </a:r>
            <a:r>
              <a:rPr lang="en-US" sz="2000" i="1" dirty="0">
                <a:solidFill>
                  <a:srgbClr val="FF0000"/>
                </a:solidFill>
              </a:rPr>
              <a:t>. However using a data recorder can be more efficient.</a:t>
            </a:r>
          </a:p>
          <a:p>
            <a:endParaRPr lang="en-US" sz="2000" i="1" dirty="0"/>
          </a:p>
          <a:p>
            <a:endParaRPr lang="en-US" sz="2000" i="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14</a:t>
            </a:fld>
            <a:endParaRPr lang="en-US"/>
          </a:p>
        </p:txBody>
      </p:sp>
    </p:spTree>
    <p:extLst>
      <p:ext uri="{BB962C8B-B14F-4D97-AF65-F5344CB8AC3E}">
        <p14:creationId xmlns:p14="http://schemas.microsoft.com/office/powerpoint/2010/main" val="2909628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Command list</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US" sz="2000" b="1" dirty="0"/>
              <a:t>Commands can be added to command lists.</a:t>
            </a:r>
          </a:p>
          <a:p>
            <a:r>
              <a:rPr lang="en-US" sz="1800" i="1" dirty="0"/>
              <a:t>“</a:t>
            </a:r>
            <a:r>
              <a:rPr lang="en-US" sz="1800" i="1" dirty="0" err="1"/>
              <a:t>Cfg.CreateCommandList</a:t>
            </a:r>
            <a:r>
              <a:rPr lang="en-US" sz="1800" i="1" dirty="0"/>
              <a:t> (….)”	 		</a:t>
            </a:r>
          </a:p>
          <a:p>
            <a:r>
              <a:rPr lang="en-US" sz="1800" i="1" dirty="0"/>
              <a:t>“</a:t>
            </a:r>
            <a:r>
              <a:rPr lang="en-US" sz="1800" i="1" dirty="0" err="1"/>
              <a:t>Cfg.LinkCommandListToEvent</a:t>
            </a:r>
            <a:r>
              <a:rPr lang="en-US" sz="1800" i="1" dirty="0"/>
              <a:t> (…..)”</a:t>
            </a:r>
          </a:p>
          <a:p>
            <a:r>
              <a:rPr lang="en-US" sz="1800" i="1" dirty="0"/>
              <a:t>“</a:t>
            </a:r>
            <a:r>
              <a:rPr lang="en-US" sz="1800" i="1" dirty="0" err="1"/>
              <a:t>Cfg.SetCommandListExecute</a:t>
            </a:r>
            <a:r>
              <a:rPr lang="en-US" sz="1800" i="1" dirty="0"/>
              <a:t> (….)”</a:t>
            </a:r>
          </a:p>
          <a:p>
            <a:r>
              <a:rPr lang="en-US" sz="1800" i="1" dirty="0"/>
              <a:t>“</a:t>
            </a:r>
            <a:r>
              <a:rPr lang="en-US" sz="1800" i="1" dirty="0" err="1"/>
              <a:t>Cfg.SetCommandListEnablePrintouts</a:t>
            </a:r>
            <a:r>
              <a:rPr lang="en-US" sz="1800" i="1" dirty="0"/>
              <a:t> (….)”</a:t>
            </a:r>
          </a:p>
          <a:p>
            <a:r>
              <a:rPr lang="en-US" sz="1800" i="1" dirty="0"/>
              <a:t>“</a:t>
            </a:r>
            <a:r>
              <a:rPr lang="en-US" sz="1800" i="1" dirty="0" err="1"/>
              <a:t>Cfg.AddCommandListCommand</a:t>
            </a:r>
            <a:r>
              <a:rPr lang="en-US" sz="1800" i="1" dirty="0"/>
              <a:t>(….)”</a:t>
            </a:r>
          </a:p>
          <a:p>
            <a:r>
              <a:rPr lang="en-US" sz="1800" i="1" dirty="0"/>
              <a:t>“</a:t>
            </a:r>
            <a:r>
              <a:rPr lang="en-US" sz="1800" i="1" dirty="0" err="1"/>
              <a:t>Cfg.TriggerCommandList</a:t>
            </a:r>
            <a:r>
              <a:rPr lang="en-US" sz="1800" i="1" dirty="0"/>
              <a:t> (….)”</a:t>
            </a:r>
          </a:p>
          <a:p>
            <a:endParaRPr lang="en-US" sz="1800" i="1" dirty="0"/>
          </a:p>
          <a:p>
            <a:r>
              <a:rPr lang="en-US" sz="1800" b="1" dirty="0"/>
              <a:t>Example: Command List to start a homing sequence for axis 4:</a:t>
            </a:r>
          </a:p>
          <a:p>
            <a:r>
              <a:rPr lang="en-US" sz="1800" i="1" dirty="0" err="1"/>
              <a:t>EthercatMCConfigController</a:t>
            </a:r>
            <a:r>
              <a:rPr lang="en-US" sz="1800" i="1" dirty="0"/>
              <a:t>  "MCU1", "</a:t>
            </a:r>
            <a:r>
              <a:rPr lang="en-US" sz="1800" i="1" dirty="0" err="1"/>
              <a:t>Cfg.CreateCommandList</a:t>
            </a:r>
            <a:r>
              <a:rPr lang="en-US" sz="1800" i="1" dirty="0"/>
              <a:t>(0)”</a:t>
            </a:r>
          </a:p>
          <a:p>
            <a:r>
              <a:rPr lang="en-US" sz="1800" i="1" dirty="0" err="1"/>
              <a:t>EthercatMCConfigController</a:t>
            </a:r>
            <a:r>
              <a:rPr lang="en-US" sz="1800" i="1" dirty="0"/>
              <a:t>  "MCU1", "</a:t>
            </a:r>
            <a:r>
              <a:rPr lang="en-US" sz="1800" i="1" dirty="0" err="1"/>
              <a:t>Cfg.AddCommandToCommandList</a:t>
            </a:r>
            <a:r>
              <a:rPr lang="en-US" sz="1800" i="1" dirty="0"/>
              <a:t>(0)=Main.M4.bExecute=0”</a:t>
            </a:r>
          </a:p>
          <a:p>
            <a:r>
              <a:rPr lang="en-US" sz="1800" i="1" dirty="0" err="1"/>
              <a:t>EthercatMCConfigController</a:t>
            </a:r>
            <a:r>
              <a:rPr lang="en-US" sz="1800" i="1" dirty="0"/>
              <a:t>  "MCU1", "</a:t>
            </a:r>
            <a:r>
              <a:rPr lang="en-US" sz="1800" i="1" dirty="0" err="1"/>
              <a:t>Cfg.AddCommandToCommandList</a:t>
            </a:r>
            <a:r>
              <a:rPr lang="en-US" sz="1800" i="1" dirty="0"/>
              <a:t>(0)=Main.M4.nCommand=10”</a:t>
            </a:r>
          </a:p>
          <a:p>
            <a:r>
              <a:rPr lang="en-US" sz="1800" i="1" dirty="0" err="1"/>
              <a:t>EthercatMCConfigController</a:t>
            </a:r>
            <a:r>
              <a:rPr lang="en-US" sz="1800" i="1" dirty="0"/>
              <a:t>  "MCU1", "</a:t>
            </a:r>
            <a:r>
              <a:rPr lang="en-US" sz="1800" i="1" dirty="0" err="1"/>
              <a:t>Cfg.AddCommandToCommandList</a:t>
            </a:r>
            <a:r>
              <a:rPr lang="en-US" sz="1800" i="1" dirty="0"/>
              <a:t>(0)=Main.M4.nCmdData=3”</a:t>
            </a:r>
          </a:p>
          <a:p>
            <a:r>
              <a:rPr lang="en-US" sz="1800" i="1" dirty="0" err="1"/>
              <a:t>EthercatMCConfigController</a:t>
            </a:r>
            <a:r>
              <a:rPr lang="en-US" sz="1800" i="1" dirty="0"/>
              <a:t>  "MCU1", "</a:t>
            </a:r>
            <a:r>
              <a:rPr lang="en-US" sz="1800" i="1" dirty="0" err="1"/>
              <a:t>Cfg.AddCommandToCommandList</a:t>
            </a:r>
            <a:r>
              <a:rPr lang="en-US" sz="1800" i="1" dirty="0"/>
              <a:t>(0)=Main.M4.fVelocity=5”</a:t>
            </a:r>
          </a:p>
          <a:p>
            <a:r>
              <a:rPr lang="en-US" sz="1800" i="1" dirty="0" err="1"/>
              <a:t>EthercatMCConfigController</a:t>
            </a:r>
            <a:r>
              <a:rPr lang="en-US" sz="1800" i="1" dirty="0"/>
              <a:t>  "MCU1", "</a:t>
            </a:r>
            <a:r>
              <a:rPr lang="en-US" sz="1800" i="1" dirty="0" err="1"/>
              <a:t>Cfg.AddCommandToCommandList</a:t>
            </a:r>
            <a:r>
              <a:rPr lang="en-US" sz="1800" i="1" dirty="0"/>
              <a:t>(0)=Main.M4.bExecute=1"</a:t>
            </a:r>
          </a:p>
          <a:p>
            <a:endParaRPr lang="en-US" sz="1800" i="1" dirty="0"/>
          </a:p>
          <a:p>
            <a:r>
              <a:rPr lang="en-US" sz="1800" b="1" dirty="0"/>
              <a:t>Note: </a:t>
            </a:r>
            <a:r>
              <a:rPr lang="en-US" sz="1800" dirty="0"/>
              <a:t>Command lists are executed in real time thread (not in command parser thread like normal). Special care needs to be taken in order to </a:t>
            </a:r>
            <a:r>
              <a:rPr lang="en-US" sz="1800" b="1" dirty="0"/>
              <a:t>not disturb </a:t>
            </a:r>
            <a:r>
              <a:rPr lang="en-US" sz="1800" dirty="0"/>
              <a:t>the real time thread. Commands which are </a:t>
            </a:r>
            <a:r>
              <a:rPr lang="en-US" sz="1800" b="1" dirty="0"/>
              <a:t>allocating memory or have a long execution time </a:t>
            </a:r>
            <a:r>
              <a:rPr lang="en-US" sz="1800" dirty="0"/>
              <a:t>like “</a:t>
            </a:r>
            <a:r>
              <a:rPr lang="en-US" sz="1800" dirty="0" err="1"/>
              <a:t>Cfg.CreateXxxxxx</a:t>
            </a:r>
            <a:r>
              <a:rPr lang="en-US" sz="1800" dirty="0"/>
              <a:t>()” should be </a:t>
            </a:r>
            <a:r>
              <a:rPr lang="en-US" sz="1800" b="1" dirty="0"/>
              <a:t>avoided</a:t>
            </a:r>
            <a:r>
              <a:rPr lang="en-US" sz="1800" dirty="0"/>
              <a:t>.</a:t>
            </a:r>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15</a:t>
            </a:fld>
            <a:endParaRPr lang="en-US"/>
          </a:p>
        </p:txBody>
      </p:sp>
    </p:spTree>
    <p:extLst>
      <p:ext uri="{BB962C8B-B14F-4D97-AF65-F5344CB8AC3E}">
        <p14:creationId xmlns:p14="http://schemas.microsoft.com/office/powerpoint/2010/main" val="8034922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Command list</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US" sz="2400" b="1" dirty="0"/>
              <a:t>Commands can be added to command lists.</a:t>
            </a:r>
          </a:p>
          <a:p>
            <a:r>
              <a:rPr lang="en-US" sz="2000" i="1" dirty="0"/>
              <a:t>“</a:t>
            </a:r>
            <a:r>
              <a:rPr lang="en-US" sz="2000" i="1" dirty="0" err="1"/>
              <a:t>Cfg.CreateCommandList</a:t>
            </a:r>
            <a:r>
              <a:rPr lang="en-US" sz="2000" i="1" dirty="0"/>
              <a:t> (….)”	 		</a:t>
            </a:r>
          </a:p>
          <a:p>
            <a:r>
              <a:rPr lang="en-US" sz="2000" i="1" dirty="0"/>
              <a:t>“</a:t>
            </a:r>
            <a:r>
              <a:rPr lang="en-US" sz="2000" i="1" dirty="0" err="1"/>
              <a:t>Cfg.LinkCommandListToEvent</a:t>
            </a:r>
            <a:r>
              <a:rPr lang="en-US" sz="2000" i="1" dirty="0"/>
              <a:t> (…..)”</a:t>
            </a:r>
          </a:p>
          <a:p>
            <a:r>
              <a:rPr lang="en-US" sz="2000" i="1" dirty="0"/>
              <a:t>“</a:t>
            </a:r>
            <a:r>
              <a:rPr lang="en-US" sz="2000" i="1" dirty="0" err="1"/>
              <a:t>Cfg.SetCommandListExecute</a:t>
            </a:r>
            <a:r>
              <a:rPr lang="en-US" sz="2000" i="1" dirty="0"/>
              <a:t> (….)”</a:t>
            </a:r>
          </a:p>
          <a:p>
            <a:r>
              <a:rPr lang="en-US" sz="2000" i="1" dirty="0"/>
              <a:t>“</a:t>
            </a:r>
            <a:r>
              <a:rPr lang="en-US" sz="2000" i="1" dirty="0" err="1"/>
              <a:t>Cfg.SetCommandListEnablePrintouts</a:t>
            </a:r>
            <a:r>
              <a:rPr lang="en-US" sz="2000" i="1" dirty="0"/>
              <a:t> (….)”</a:t>
            </a:r>
          </a:p>
          <a:p>
            <a:r>
              <a:rPr lang="en-US" sz="2000" i="1" dirty="0"/>
              <a:t>“</a:t>
            </a:r>
            <a:r>
              <a:rPr lang="en-US" sz="2000" i="1" dirty="0" err="1"/>
              <a:t>Cfg.AddCommandListCommand</a:t>
            </a:r>
            <a:r>
              <a:rPr lang="en-US" sz="2000" i="1" dirty="0"/>
              <a:t>(….)”</a:t>
            </a:r>
          </a:p>
          <a:p>
            <a:r>
              <a:rPr lang="en-US" sz="2000" i="1" dirty="0"/>
              <a:t>“</a:t>
            </a:r>
            <a:r>
              <a:rPr lang="en-US" sz="2000" i="1" dirty="0" err="1"/>
              <a:t>Cfg.TriggerCommandList</a:t>
            </a:r>
            <a:r>
              <a:rPr lang="en-US" sz="2000" i="1" dirty="0"/>
              <a:t> (….)”</a:t>
            </a:r>
          </a:p>
          <a:p>
            <a:endParaRPr lang="en-US" sz="2000" i="1" dirty="0"/>
          </a:p>
          <a:p>
            <a:r>
              <a:rPr lang="en-US" sz="2000" b="1" dirty="0"/>
              <a:t>Example: Command List to start a homing sequence for axis 4:</a:t>
            </a:r>
          </a:p>
          <a:p>
            <a:r>
              <a:rPr lang="en-US" sz="2000" i="1" dirty="0" err="1"/>
              <a:t>EthercatMCConfigController</a:t>
            </a:r>
            <a:r>
              <a:rPr lang="en-US" sz="2000" i="1" dirty="0"/>
              <a:t>  "MCU1", "</a:t>
            </a:r>
            <a:r>
              <a:rPr lang="en-US" sz="2000" i="1" dirty="0" err="1"/>
              <a:t>Cfg.CreateCommandList</a:t>
            </a:r>
            <a:r>
              <a:rPr lang="en-US" sz="2000" i="1" dirty="0"/>
              <a:t>(0)”</a:t>
            </a:r>
          </a:p>
          <a:p>
            <a:r>
              <a:rPr lang="en-US" sz="2000" i="1" dirty="0" err="1"/>
              <a:t>EthercatMCConfigController</a:t>
            </a:r>
            <a:r>
              <a:rPr lang="en-US" sz="2000" i="1" dirty="0"/>
              <a:t>  "MCU1", "</a:t>
            </a:r>
            <a:r>
              <a:rPr lang="en-US" sz="2000" i="1" dirty="0" err="1"/>
              <a:t>Cfg.AddCommandToCommandList</a:t>
            </a:r>
            <a:r>
              <a:rPr lang="en-US" sz="2000" i="1" dirty="0"/>
              <a:t>(0)=Main.M4.bExecute=0”</a:t>
            </a:r>
          </a:p>
          <a:p>
            <a:r>
              <a:rPr lang="en-US" sz="2000" i="1" dirty="0" err="1"/>
              <a:t>EthercatMCConfigController</a:t>
            </a:r>
            <a:r>
              <a:rPr lang="en-US" sz="2000" i="1" dirty="0"/>
              <a:t>  "MCU1", "</a:t>
            </a:r>
            <a:r>
              <a:rPr lang="en-US" sz="2000" i="1" dirty="0" err="1"/>
              <a:t>Cfg.AddCommandToCommandList</a:t>
            </a:r>
            <a:r>
              <a:rPr lang="en-US" sz="2000" i="1" dirty="0"/>
              <a:t>(0)=Main.M4.nCommand=10”</a:t>
            </a:r>
          </a:p>
          <a:p>
            <a:r>
              <a:rPr lang="en-US" sz="2000" i="1" dirty="0" err="1"/>
              <a:t>EthercatMCConfigController</a:t>
            </a:r>
            <a:r>
              <a:rPr lang="en-US" sz="2000" i="1" dirty="0"/>
              <a:t>  "MCU1", "</a:t>
            </a:r>
            <a:r>
              <a:rPr lang="en-US" sz="2000" i="1" dirty="0" err="1"/>
              <a:t>Cfg.AddCommandToCommandList</a:t>
            </a:r>
            <a:r>
              <a:rPr lang="en-US" sz="2000" i="1" dirty="0"/>
              <a:t>(0)=Main.M4.nCmdData=3”</a:t>
            </a:r>
          </a:p>
          <a:p>
            <a:r>
              <a:rPr lang="en-US" sz="2000" i="1" dirty="0" err="1"/>
              <a:t>EthercatMCConfigController</a:t>
            </a:r>
            <a:r>
              <a:rPr lang="en-US" sz="2000" i="1" dirty="0"/>
              <a:t>  "MCU1", "</a:t>
            </a:r>
            <a:r>
              <a:rPr lang="en-US" sz="2000" i="1" dirty="0" err="1"/>
              <a:t>Cfg.AddCommandToCommandList</a:t>
            </a:r>
            <a:r>
              <a:rPr lang="en-US" sz="2000" i="1" dirty="0"/>
              <a:t>(0)=Main.M4.fVelocity=5”</a:t>
            </a:r>
          </a:p>
          <a:p>
            <a:r>
              <a:rPr lang="en-US" sz="2000" i="1" dirty="0" err="1"/>
              <a:t>EthercatMCConfigController</a:t>
            </a:r>
            <a:r>
              <a:rPr lang="en-US" sz="2000" i="1" dirty="0"/>
              <a:t>  "MCU1", "</a:t>
            </a:r>
            <a:r>
              <a:rPr lang="en-US" sz="2000" i="1" dirty="0" err="1"/>
              <a:t>Cfg.AddCommandToCommandList</a:t>
            </a:r>
            <a:r>
              <a:rPr lang="en-US" sz="2000" i="1" dirty="0"/>
              <a:t>(0)=Main.M4.bExecute=1"</a:t>
            </a:r>
          </a:p>
          <a:p>
            <a:endParaRPr lang="en-US" sz="2000" i="1" dirty="0"/>
          </a:p>
          <a:p>
            <a:r>
              <a:rPr lang="en-US" sz="2000" b="1" dirty="0"/>
              <a:t>Note: </a:t>
            </a:r>
            <a:r>
              <a:rPr lang="en-US" sz="2000" dirty="0"/>
              <a:t>Command lists are executed in real time thread (not in command parser thread like normal). Special care needs to be taken in order to </a:t>
            </a:r>
            <a:r>
              <a:rPr lang="en-US" sz="2000" b="1" dirty="0"/>
              <a:t>not disturb </a:t>
            </a:r>
            <a:r>
              <a:rPr lang="en-US" sz="2000" dirty="0"/>
              <a:t>the real time thread. Commands which are </a:t>
            </a:r>
            <a:r>
              <a:rPr lang="en-US" sz="2000" b="1" dirty="0"/>
              <a:t>allocating memory or have a long execution time </a:t>
            </a:r>
            <a:r>
              <a:rPr lang="en-US" sz="2000" dirty="0"/>
              <a:t>like “</a:t>
            </a:r>
            <a:r>
              <a:rPr lang="en-US" sz="2000" dirty="0" err="1"/>
              <a:t>Cfg.CreateXxxxxx</a:t>
            </a:r>
            <a:r>
              <a:rPr lang="en-US" sz="2000" dirty="0"/>
              <a:t>()” should be </a:t>
            </a:r>
            <a:r>
              <a:rPr lang="en-US" sz="2000" b="1" dirty="0"/>
              <a:t>avoided</a:t>
            </a:r>
            <a:r>
              <a:rPr lang="en-US" sz="2000" dirty="0"/>
              <a:t>.</a:t>
            </a:r>
          </a:p>
          <a:p>
            <a:endParaRPr lang="en-US" sz="20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16</a:t>
            </a:fld>
            <a:endParaRPr lang="en-US"/>
          </a:p>
        </p:txBody>
      </p:sp>
    </p:spTree>
    <p:extLst>
      <p:ext uri="{BB962C8B-B14F-4D97-AF65-F5344CB8AC3E}">
        <p14:creationId xmlns:p14="http://schemas.microsoft.com/office/powerpoint/2010/main" val="30195321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pPr marL="457200" indent="-457200">
              <a:buAutoNum type="arabicPeriod"/>
            </a:pPr>
            <a:r>
              <a:rPr lang="en-US" sz="2400" b="1" dirty="0"/>
              <a:t>PLC functionality can be added by PLC objects</a:t>
            </a:r>
          </a:p>
          <a:p>
            <a:pPr marL="457200" indent="-457200">
              <a:buAutoNum type="arabicPeriod"/>
            </a:pPr>
            <a:r>
              <a:rPr lang="en-US" sz="2400" b="1" dirty="0"/>
              <a:t>PLC source files can be transferred and executed in the PLC object. Syntax based on </a:t>
            </a:r>
            <a:r>
              <a:rPr lang="en-US" sz="2400" b="1" dirty="0" err="1"/>
              <a:t>exprtk</a:t>
            </a:r>
            <a:r>
              <a:rPr lang="en-US" sz="2400" b="1" dirty="0"/>
              <a:t> parser (however extended with a few more features)</a:t>
            </a:r>
          </a:p>
          <a:p>
            <a:pPr marL="457200" indent="-457200">
              <a:buAutoNum type="arabicPeriod"/>
            </a:pPr>
            <a:r>
              <a:rPr lang="en-US" sz="2400" b="1" dirty="0"/>
              <a:t>Accessible Variables:</a:t>
            </a:r>
          </a:p>
          <a:p>
            <a:pPr marL="1097280" lvl="1" indent="-457200">
              <a:buAutoNum type="arabicPeriod"/>
            </a:pPr>
            <a:r>
              <a:rPr lang="en-US" sz="2400" dirty="0" err="1"/>
              <a:t>EtherCAT</a:t>
            </a:r>
            <a:r>
              <a:rPr lang="en-US" sz="2400" dirty="0"/>
              <a:t> </a:t>
            </a:r>
            <a:r>
              <a:rPr lang="en-US" sz="2400" dirty="0" err="1"/>
              <a:t>pdo</a:t>
            </a:r>
            <a:r>
              <a:rPr lang="en-US" sz="2400" dirty="0"/>
              <a:t> entries: </a:t>
            </a:r>
            <a:r>
              <a:rPr lang="en-US" sz="2400" dirty="0" err="1"/>
              <a:t>ec</a:t>
            </a:r>
            <a:r>
              <a:rPr lang="en-US" sz="2400" dirty="0"/>
              <a:t>&lt;id&gt;.s&lt;id&gt;.alias  	(</a:t>
            </a:r>
            <a:r>
              <a:rPr lang="en-US" sz="2400" i="1" dirty="0"/>
              <a:t>ec0.s1.POSITION</a:t>
            </a:r>
            <a:r>
              <a:rPr lang="en-US" sz="2400" dirty="0"/>
              <a:t>)</a:t>
            </a:r>
          </a:p>
          <a:p>
            <a:pPr marL="1097280" lvl="1" indent="-457200">
              <a:buAutoNum type="arabicPeriod"/>
            </a:pPr>
            <a:r>
              <a:rPr lang="en-US" sz="2400" dirty="0"/>
              <a:t>Motion data: ax&lt;id&gt;.&lt;</a:t>
            </a:r>
            <a:r>
              <a:rPr lang="en-US" sz="2400" dirty="0" err="1"/>
              <a:t>obj</a:t>
            </a:r>
            <a:r>
              <a:rPr lang="en-US" sz="2400" dirty="0"/>
              <a:t>&gt;.&lt;data&gt;  		(</a:t>
            </a:r>
            <a:r>
              <a:rPr lang="en-US" sz="2400" i="1" dirty="0"/>
              <a:t>ax1.enc.actpos</a:t>
            </a:r>
            <a:r>
              <a:rPr lang="en-US" sz="2400" dirty="0"/>
              <a:t>)</a:t>
            </a:r>
          </a:p>
          <a:p>
            <a:pPr marL="1097280" lvl="1" indent="-457200">
              <a:buAutoNum type="arabicPeriod"/>
            </a:pPr>
            <a:r>
              <a:rPr lang="en-US" sz="2400" dirty="0"/>
              <a:t>PLC variables: plc&lt;id&gt;.&lt;data&gt;  			(</a:t>
            </a:r>
            <a:r>
              <a:rPr lang="en-US" sz="2400" i="1" dirty="0"/>
              <a:t>plc0.error</a:t>
            </a:r>
            <a:r>
              <a:rPr lang="en-US" sz="2400" dirty="0"/>
              <a:t>)</a:t>
            </a:r>
          </a:p>
          <a:p>
            <a:pPr marL="1097280" lvl="1" indent="-457200">
              <a:buAutoNum type="arabicPeriod"/>
            </a:pPr>
            <a:r>
              <a:rPr lang="en-US" sz="2400" dirty="0"/>
              <a:t>Local variables: </a:t>
            </a:r>
            <a:r>
              <a:rPr lang="en-US" sz="2400" dirty="0" err="1"/>
              <a:t>var</a:t>
            </a:r>
            <a:r>
              <a:rPr lang="en-US" sz="2400" dirty="0"/>
              <a:t> &lt;any name&gt; 			(</a:t>
            </a:r>
            <a:r>
              <a:rPr lang="en-US" sz="2400" i="1" dirty="0" err="1"/>
              <a:t>var</a:t>
            </a:r>
            <a:r>
              <a:rPr lang="en-US" sz="2400" i="1" dirty="0"/>
              <a:t> </a:t>
            </a:r>
            <a:r>
              <a:rPr lang="en-US" sz="2400" i="1" dirty="0" err="1"/>
              <a:t>errorCode</a:t>
            </a:r>
            <a:r>
              <a:rPr lang="en-US" sz="2400" dirty="0"/>
              <a:t>)</a:t>
            </a:r>
          </a:p>
          <a:p>
            <a:pPr marL="1097280" lvl="1" indent="-457200">
              <a:buAutoNum type="arabicPeriod"/>
            </a:pPr>
            <a:r>
              <a:rPr lang="en-US" sz="2400" dirty="0"/>
              <a:t>Static variables: static.&lt;any name&gt;    		(</a:t>
            </a:r>
            <a:r>
              <a:rPr lang="en-US" sz="2400" i="1" dirty="0" err="1"/>
              <a:t>static.cycleCounter</a:t>
            </a:r>
            <a:r>
              <a:rPr lang="en-US" sz="2400" dirty="0"/>
              <a:t>)</a:t>
            </a:r>
          </a:p>
          <a:p>
            <a:pPr marL="1097280" lvl="1" indent="-457200">
              <a:buAutoNum type="arabicPeriod"/>
            </a:pPr>
            <a:r>
              <a:rPr lang="en-US" sz="2400" dirty="0"/>
              <a:t>Global variables: global.&lt;any name&gt; 		(</a:t>
            </a:r>
            <a:r>
              <a:rPr lang="en-US" sz="2400" i="1" dirty="0" err="1"/>
              <a:t>global.scaleFactor</a:t>
            </a:r>
            <a:r>
              <a:rPr lang="en-US" sz="2400" dirty="0"/>
              <a:t>)</a:t>
            </a:r>
          </a:p>
          <a:p>
            <a:r>
              <a:rPr lang="en-US" sz="2400" b="1" dirty="0"/>
              <a:t>4. Accessible functions:</a:t>
            </a:r>
          </a:p>
          <a:p>
            <a:pPr lvl="1"/>
            <a:r>
              <a:rPr lang="en-US" sz="2400" dirty="0"/>
              <a:t>1. Expr </a:t>
            </a:r>
            <a:r>
              <a:rPr lang="en-US" sz="2400" dirty="0" err="1"/>
              <a:t>tk</a:t>
            </a:r>
            <a:r>
              <a:rPr lang="en-US" sz="2400" dirty="0"/>
              <a:t> functions: 	math, </a:t>
            </a:r>
            <a:r>
              <a:rPr lang="en-US" sz="2400" dirty="0" err="1"/>
              <a:t>println</a:t>
            </a:r>
            <a:r>
              <a:rPr lang="en-US" sz="2400" dirty="0"/>
              <a:t>,…., see </a:t>
            </a:r>
            <a:r>
              <a:rPr lang="en-US" sz="2400" dirty="0" err="1"/>
              <a:t>exprtk</a:t>
            </a:r>
            <a:r>
              <a:rPr lang="en-US" sz="2400" dirty="0"/>
              <a:t> readme</a:t>
            </a:r>
          </a:p>
          <a:p>
            <a:pPr lvl="1"/>
            <a:r>
              <a:rPr lang="en-US" sz="2400" dirty="0"/>
              <a:t>2. MC Lib: 			Motion functions</a:t>
            </a:r>
          </a:p>
          <a:p>
            <a:pPr lvl="1"/>
            <a:r>
              <a:rPr lang="en-US" sz="2400" dirty="0"/>
              <a:t>3. DS Lib: 			Access do data storages</a:t>
            </a:r>
          </a:p>
          <a:p>
            <a:pPr lvl="1"/>
            <a:r>
              <a:rPr lang="en-US" sz="2400" dirty="0"/>
              <a:t>4. EC Lib: 			Bit functions        </a:t>
            </a:r>
          </a:p>
          <a:p>
            <a:endParaRPr lang="en-US" sz="2400" b="1" dirty="0"/>
          </a:p>
          <a:p>
            <a:r>
              <a:rPr lang="en-US" sz="2400" b="1" dirty="0"/>
              <a:t>   </a:t>
            </a:r>
          </a:p>
          <a:p>
            <a:endParaRPr lang="en-US" sz="2400" b="1" dirty="0"/>
          </a:p>
          <a:p>
            <a:endParaRPr lang="en-US" sz="2800" b="1" dirty="0">
              <a:solidFill>
                <a:srgbClr val="008000"/>
              </a:solidFill>
            </a:endParaRPr>
          </a:p>
          <a:p>
            <a:pPr marL="457200" indent="-457200">
              <a:buFont typeface="Arial"/>
              <a:buChar char="•"/>
            </a:pPr>
            <a:endParaRPr lang="en-US" sz="2800" b="1" dirty="0"/>
          </a:p>
          <a:p>
            <a:endParaRPr lang="en-US" sz="2800" b="1" dirty="0"/>
          </a:p>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17</a:t>
            </a:fld>
            <a:endParaRPr lang="en-US"/>
          </a:p>
        </p:txBody>
      </p:sp>
    </p:spTree>
    <p:extLst>
      <p:ext uri="{BB962C8B-B14F-4D97-AF65-F5344CB8AC3E}">
        <p14:creationId xmlns:p14="http://schemas.microsoft.com/office/powerpoint/2010/main" val="22956481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Simple Example Code:</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r>
              <a:rPr lang="sv-SE" sz="1800" dirty="0" err="1"/>
              <a:t>if</a:t>
            </a:r>
            <a:r>
              <a:rPr lang="sv-SE" sz="1800" dirty="0"/>
              <a:t>(plc0.firstscan){       					# Initiations</a:t>
            </a:r>
          </a:p>
          <a:p>
            <a:r>
              <a:rPr lang="sv-SE" sz="1800" dirty="0"/>
              <a:t>  plc3.enable:=0;                                  		# Block </a:t>
            </a:r>
            <a:r>
              <a:rPr lang="sv-SE" sz="1800" dirty="0" err="1"/>
              <a:t>other</a:t>
            </a:r>
            <a:r>
              <a:rPr lang="sv-SE" sz="1800" dirty="0"/>
              <a:t> motion </a:t>
            </a:r>
            <a:r>
              <a:rPr lang="sv-SE" sz="1800" dirty="0" err="1"/>
              <a:t>plc</a:t>
            </a:r>
            <a:endParaRPr lang="sv-SE" sz="1800" dirty="0"/>
          </a:p>
          <a:p>
            <a:r>
              <a:rPr lang="sv-SE" sz="1800" dirty="0"/>
              <a:t>  ax1.blockcom:=1;                                           	# Block Epics Communication</a:t>
            </a:r>
          </a:p>
          <a:p>
            <a:r>
              <a:rPr lang="sv-SE" sz="1800" dirty="0"/>
              <a:t>  </a:t>
            </a:r>
            <a:r>
              <a:rPr lang="sv-SE" sz="1800" dirty="0" err="1"/>
              <a:t>println</a:t>
            </a:r>
            <a:r>
              <a:rPr lang="sv-SE" sz="1800" dirty="0"/>
              <a:t>('Startup </a:t>
            </a:r>
            <a:r>
              <a:rPr lang="sv-SE" sz="1800" dirty="0" err="1"/>
              <a:t>sequence</a:t>
            </a:r>
            <a:r>
              <a:rPr lang="sv-SE" sz="1800" dirty="0"/>
              <a:t> PLC0 </a:t>
            </a:r>
            <a:r>
              <a:rPr lang="sv-SE" sz="1800" dirty="0" err="1"/>
              <a:t>starting</a:t>
            </a:r>
            <a:r>
              <a:rPr lang="sv-SE" sz="1800" dirty="0"/>
              <a:t>!’);       	# Print </a:t>
            </a:r>
            <a:r>
              <a:rPr lang="sv-SE" sz="1800" dirty="0" err="1"/>
              <a:t>Diagnostics</a:t>
            </a:r>
            <a:endParaRPr lang="sv-SE" sz="1800" dirty="0"/>
          </a:p>
          <a:p>
            <a:r>
              <a:rPr lang="sv-SE" sz="1800" dirty="0"/>
              <a:t>};</a:t>
            </a:r>
          </a:p>
          <a:p>
            <a:endParaRPr lang="sv-SE" sz="1800" dirty="0"/>
          </a:p>
          <a:p>
            <a:r>
              <a:rPr lang="sv-SE" sz="1800" dirty="0"/>
              <a:t>var </a:t>
            </a:r>
            <a:r>
              <a:rPr lang="sv-SE" sz="1800" dirty="0" err="1"/>
              <a:t>blink_cycles</a:t>
            </a:r>
            <a:r>
              <a:rPr lang="sv-SE" sz="1800" dirty="0"/>
              <a:t>:=1/plc0.scantime;                      	# </a:t>
            </a:r>
            <a:r>
              <a:rPr lang="sv-SE" sz="1800" dirty="0" err="1"/>
              <a:t>Local</a:t>
            </a:r>
            <a:r>
              <a:rPr lang="sv-SE" sz="1800" dirty="0"/>
              <a:t> </a:t>
            </a:r>
            <a:r>
              <a:rPr lang="sv-SE" sz="1800" dirty="0" err="1"/>
              <a:t>variable</a:t>
            </a:r>
            <a:r>
              <a:rPr lang="sv-SE" sz="1800" dirty="0"/>
              <a:t> (</a:t>
            </a:r>
            <a:r>
              <a:rPr lang="sv-SE" sz="1800" dirty="0" err="1"/>
              <a:t>losses</a:t>
            </a:r>
            <a:r>
              <a:rPr lang="sv-SE" sz="1800" dirty="0"/>
              <a:t> </a:t>
            </a:r>
            <a:r>
              <a:rPr lang="sv-SE" sz="1800" dirty="0" err="1"/>
              <a:t>value</a:t>
            </a:r>
            <a:r>
              <a:rPr lang="sv-SE" sz="1800" dirty="0"/>
              <a:t> </a:t>
            </a:r>
            <a:r>
              <a:rPr lang="sv-SE" sz="1800" dirty="0" err="1"/>
              <a:t>between</a:t>
            </a:r>
            <a:r>
              <a:rPr lang="sv-SE" sz="1800" dirty="0"/>
              <a:t> </a:t>
            </a:r>
            <a:r>
              <a:rPr lang="sv-SE" sz="1800" dirty="0" err="1"/>
              <a:t>cycles</a:t>
            </a:r>
            <a:r>
              <a:rPr lang="sv-SE" sz="1800" dirty="0"/>
              <a:t>)</a:t>
            </a:r>
          </a:p>
          <a:p>
            <a:r>
              <a:rPr lang="sv-SE" sz="1800" dirty="0"/>
              <a:t>var </a:t>
            </a:r>
            <a:r>
              <a:rPr lang="sv-SE" sz="1800" dirty="0" err="1"/>
              <a:t>warning_light</a:t>
            </a:r>
            <a:r>
              <a:rPr lang="sv-SE" sz="1800" dirty="0"/>
              <a:t>:=ec0.s2.OUPIN_4.0;</a:t>
            </a:r>
          </a:p>
          <a:p>
            <a:br>
              <a:rPr lang="sv-SE" sz="1800" dirty="0"/>
            </a:br>
            <a:r>
              <a:rPr lang="sv-SE" sz="1800" dirty="0"/>
              <a:t>ec0.s2.OUPIN_8.0:=ec0.s1.INPIN_1.0 and ax1.enc.actpos&gt;0;  # Set output</a:t>
            </a:r>
          </a:p>
          <a:p>
            <a:br>
              <a:rPr lang="sv-SE" sz="1800" dirty="0"/>
            </a:br>
            <a:r>
              <a:rPr lang="sv-SE" sz="1800" dirty="0" err="1"/>
              <a:t>static.counter</a:t>
            </a:r>
            <a:r>
              <a:rPr lang="sv-SE" sz="1800" dirty="0"/>
              <a:t>+=1;                                                	# </a:t>
            </a:r>
            <a:r>
              <a:rPr lang="sv-SE" sz="1800" dirty="0" err="1"/>
              <a:t>Static</a:t>
            </a:r>
            <a:r>
              <a:rPr lang="sv-SE" sz="1800" dirty="0"/>
              <a:t> </a:t>
            </a:r>
            <a:r>
              <a:rPr lang="sv-SE" sz="1800" dirty="0" err="1"/>
              <a:t>variable</a:t>
            </a:r>
            <a:r>
              <a:rPr lang="sv-SE" sz="1800" dirty="0"/>
              <a:t> (</a:t>
            </a:r>
            <a:r>
              <a:rPr lang="sv-SE" sz="1800" dirty="0" err="1"/>
              <a:t>keeps</a:t>
            </a:r>
            <a:r>
              <a:rPr lang="sv-SE" sz="1800" dirty="0"/>
              <a:t> </a:t>
            </a:r>
            <a:r>
              <a:rPr lang="sv-SE" sz="1800" dirty="0" err="1"/>
              <a:t>value</a:t>
            </a:r>
            <a:r>
              <a:rPr lang="sv-SE" sz="1800" dirty="0"/>
              <a:t> </a:t>
            </a:r>
            <a:r>
              <a:rPr lang="sv-SE" sz="1800" dirty="0" err="1"/>
              <a:t>between</a:t>
            </a:r>
            <a:r>
              <a:rPr lang="sv-SE" sz="1800" dirty="0"/>
              <a:t> </a:t>
            </a:r>
            <a:r>
              <a:rPr lang="sv-SE" sz="1800" dirty="0" err="1"/>
              <a:t>cycles</a:t>
            </a:r>
            <a:r>
              <a:rPr lang="sv-SE" sz="1800" dirty="0"/>
              <a:t>)</a:t>
            </a:r>
          </a:p>
          <a:p>
            <a:endParaRPr lang="sv-SE" sz="1800" dirty="0"/>
          </a:p>
          <a:p>
            <a:r>
              <a:rPr lang="sv-SE" sz="1800" dirty="0" err="1"/>
              <a:t>if</a:t>
            </a:r>
            <a:r>
              <a:rPr lang="sv-SE" sz="1800" dirty="0"/>
              <a:t>(</a:t>
            </a:r>
            <a:r>
              <a:rPr lang="sv-SE" sz="1800" dirty="0" err="1"/>
              <a:t>static.counter</a:t>
            </a:r>
            <a:r>
              <a:rPr lang="sv-SE" sz="1800" dirty="0"/>
              <a:t>&gt;=</a:t>
            </a:r>
            <a:r>
              <a:rPr lang="sv-SE" sz="1800" dirty="0" err="1"/>
              <a:t>blink_cycles</a:t>
            </a:r>
            <a:r>
              <a:rPr lang="sv-SE" sz="1800" dirty="0"/>
              <a:t>)</a:t>
            </a:r>
          </a:p>
          <a:p>
            <a:r>
              <a:rPr lang="sv-SE" sz="1800" dirty="0"/>
              <a:t>{</a:t>
            </a:r>
          </a:p>
          <a:p>
            <a:r>
              <a:rPr lang="sv-SE" sz="1800" dirty="0"/>
              <a:t>  </a:t>
            </a:r>
            <a:r>
              <a:rPr lang="sv-SE" sz="1800" dirty="0" err="1"/>
              <a:t>warning_light</a:t>
            </a:r>
            <a:r>
              <a:rPr lang="sv-SE" sz="1800" dirty="0"/>
              <a:t>:=not(</a:t>
            </a:r>
            <a:r>
              <a:rPr lang="sv-SE" sz="1800" dirty="0" err="1"/>
              <a:t>warning_light</a:t>
            </a:r>
            <a:r>
              <a:rPr lang="sv-SE" sz="1800" dirty="0"/>
              <a:t>);</a:t>
            </a:r>
          </a:p>
          <a:p>
            <a:r>
              <a:rPr lang="sv-SE" sz="1800" dirty="0"/>
              <a:t>  </a:t>
            </a:r>
            <a:r>
              <a:rPr lang="sv-SE" sz="1800" dirty="0" err="1"/>
              <a:t>static.counter</a:t>
            </a:r>
            <a:r>
              <a:rPr lang="sv-SE" sz="1800" dirty="0"/>
              <a:t>:=0;</a:t>
            </a:r>
          </a:p>
          <a:p>
            <a:r>
              <a:rPr lang="sv-SE" sz="1800" dirty="0"/>
              <a:t>  plc0.error:=123;                                                    	# PLC </a:t>
            </a:r>
            <a:r>
              <a:rPr lang="sv-SE" sz="1800" dirty="0" err="1"/>
              <a:t>error</a:t>
            </a:r>
            <a:r>
              <a:rPr lang="sv-SE" sz="1800" dirty="0"/>
              <a:t> </a:t>
            </a:r>
            <a:r>
              <a:rPr lang="sv-SE" sz="1800" dirty="0" err="1"/>
              <a:t>code</a:t>
            </a:r>
            <a:endParaRPr lang="sv-SE" sz="1800" dirty="0"/>
          </a:p>
          <a:p>
            <a:r>
              <a:rPr lang="sv-SE" sz="1800" dirty="0"/>
              <a:t>};</a:t>
            </a:r>
          </a:p>
          <a:p>
            <a:endParaRPr lang="sv-SE" sz="1800" dirty="0"/>
          </a:p>
          <a:p>
            <a:r>
              <a:rPr lang="sv-SE" sz="1800" dirty="0" err="1"/>
              <a:t>global.test</a:t>
            </a:r>
            <a:r>
              <a:rPr lang="sv-SE" sz="1800" dirty="0"/>
              <a:t>:=</a:t>
            </a:r>
            <a:r>
              <a:rPr lang="sv-SE" sz="1800" dirty="0" err="1"/>
              <a:t>warning_light</a:t>
            </a:r>
            <a:r>
              <a:rPr lang="sv-SE" sz="1800" dirty="0"/>
              <a:t>;                                    	# </a:t>
            </a:r>
            <a:r>
              <a:rPr lang="sv-SE" sz="1800" dirty="0" err="1"/>
              <a:t>global.test</a:t>
            </a:r>
            <a:r>
              <a:rPr lang="sv-SE" sz="1800" dirty="0"/>
              <a:t> is </a:t>
            </a:r>
            <a:r>
              <a:rPr lang="sv-SE" sz="1800" dirty="0" err="1"/>
              <a:t>accessible</a:t>
            </a:r>
            <a:r>
              <a:rPr lang="sv-SE" sz="1800" dirty="0"/>
              <a:t> in all PLC </a:t>
            </a:r>
            <a:r>
              <a:rPr lang="sv-SE" sz="1800" dirty="0" err="1"/>
              <a:t>objects</a:t>
            </a:r>
            <a:r>
              <a:rPr lang="sv-SE" sz="1800" dirty="0"/>
              <a:t> </a:t>
            </a:r>
          </a:p>
          <a:p>
            <a:r>
              <a:rPr lang="sv-SE" sz="1800" dirty="0"/>
              <a:t>ec0.s2.OUPIN_4.0:= </a:t>
            </a:r>
            <a:r>
              <a:rPr lang="sv-SE" sz="1800" dirty="0" err="1"/>
              <a:t>warning_light</a:t>
            </a:r>
            <a:r>
              <a:rPr lang="sv-SE" sz="1800" dirty="0"/>
              <a:t>;			# Output </a:t>
            </a:r>
            <a:r>
              <a:rPr lang="sv-SE" sz="1800" dirty="0" err="1"/>
              <a:t>will</a:t>
            </a:r>
            <a:r>
              <a:rPr lang="sv-SE" sz="1800" dirty="0"/>
              <a:t> flash in 1Hz</a:t>
            </a:r>
          </a:p>
          <a:p>
            <a:endParaRPr lang="en-US" sz="1800" dirty="0"/>
          </a:p>
          <a:p>
            <a:r>
              <a:rPr lang="en-US" sz="1800" dirty="0"/>
              <a:t># This is a comment</a:t>
            </a:r>
          </a:p>
          <a:p>
            <a:r>
              <a:rPr lang="en-US" sz="1800" dirty="0"/>
              <a:t>return []							# Returns</a:t>
            </a:r>
          </a:p>
          <a:p>
            <a:r>
              <a:rPr lang="en-US" sz="1800" dirty="0" err="1"/>
              <a:t>println</a:t>
            </a:r>
            <a:r>
              <a:rPr lang="en-US" sz="1800" dirty="0"/>
              <a:t>(‘Never here!!!’);					# Will never execute</a:t>
            </a:r>
          </a:p>
          <a:p>
            <a:r>
              <a:rPr lang="en-US" sz="2400" b="1" dirty="0"/>
              <a:t>   </a:t>
            </a:r>
          </a:p>
          <a:p>
            <a:endParaRPr lang="en-US" sz="2400" b="1" dirty="0"/>
          </a:p>
          <a:p>
            <a:endParaRPr lang="en-US" sz="2800" b="1" dirty="0">
              <a:solidFill>
                <a:srgbClr val="008000"/>
              </a:solidFill>
            </a:endParaRPr>
          </a:p>
          <a:p>
            <a:pPr marL="457200" indent="-457200">
              <a:buFont typeface="Arial"/>
              <a:buChar char="•"/>
            </a:pPr>
            <a:endParaRPr lang="en-US" sz="2800" b="1" dirty="0"/>
          </a:p>
          <a:p>
            <a:endParaRPr lang="en-US" sz="2800" b="1" dirty="0"/>
          </a:p>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18</a:t>
            </a:fld>
            <a:endParaRPr lang="en-US"/>
          </a:p>
        </p:txBody>
      </p:sp>
    </p:spTree>
    <p:extLst>
      <p:ext uri="{BB962C8B-B14F-4D97-AF65-F5344CB8AC3E}">
        <p14:creationId xmlns:p14="http://schemas.microsoft.com/office/powerpoint/2010/main" val="23573805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Motion Example Code:</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19</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200" dirty="0" err="1"/>
              <a:t>if</a:t>
            </a:r>
            <a:r>
              <a:rPr lang="sv-SE" sz="1200" dirty="0"/>
              <a:t>(</a:t>
            </a:r>
            <a:r>
              <a:rPr lang="sv-SE" sz="1200" dirty="0" err="1"/>
              <a:t>static.seqStep</a:t>
            </a:r>
            <a:r>
              <a:rPr lang="sv-SE" sz="1200" dirty="0"/>
              <a:t>==1)							 # State 1. </a:t>
            </a:r>
            <a:r>
              <a:rPr lang="sv-SE" sz="1200" dirty="0" err="1"/>
              <a:t>Put</a:t>
            </a:r>
            <a:r>
              <a:rPr lang="sv-SE" sz="1200" dirty="0"/>
              <a:t> </a:t>
            </a:r>
            <a:r>
              <a:rPr lang="sv-SE" sz="1200" dirty="0" err="1"/>
              <a:t>power</a:t>
            </a:r>
            <a:r>
              <a:rPr lang="sv-SE" sz="1200" dirty="0"/>
              <a:t> on </a:t>
            </a:r>
            <a:r>
              <a:rPr lang="sv-SE" sz="1200" dirty="0" err="1"/>
              <a:t>axis</a:t>
            </a:r>
            <a:r>
              <a:rPr lang="sv-SE" sz="1200" dirty="0"/>
              <a:t> (</a:t>
            </a:r>
            <a:r>
              <a:rPr lang="sv-SE" sz="1200" dirty="0" err="1"/>
              <a:t>run</a:t>
            </a:r>
            <a:r>
              <a:rPr lang="sv-SE" sz="1200" dirty="0"/>
              <a:t> </a:t>
            </a:r>
            <a:r>
              <a:rPr lang="sv-SE" sz="1200" dirty="0" err="1"/>
              <a:t>mc_power</a:t>
            </a:r>
            <a:r>
              <a:rPr lang="sv-SE" sz="1200" dirty="0"/>
              <a:t>())</a:t>
            </a:r>
          </a:p>
          <a:p>
            <a:r>
              <a:rPr lang="sv-SE" sz="1200" dirty="0"/>
              <a:t>{</a:t>
            </a:r>
          </a:p>
          <a:p>
            <a:r>
              <a:rPr lang="sv-SE" sz="1200" dirty="0"/>
              <a:t>  </a:t>
            </a:r>
            <a:r>
              <a:rPr lang="sv-SE" sz="1200" dirty="0" err="1"/>
              <a:t>if</a:t>
            </a:r>
            <a:r>
              <a:rPr lang="sv-SE" sz="1200" dirty="0"/>
              <a:t>(not(ax1.error))</a:t>
            </a:r>
          </a:p>
          <a:p>
            <a:r>
              <a:rPr lang="sv-SE" sz="1200" dirty="0"/>
              <a:t>  {</a:t>
            </a:r>
          </a:p>
          <a:p>
            <a:r>
              <a:rPr lang="sv-SE" sz="1200" dirty="0"/>
              <a:t>    </a:t>
            </a:r>
            <a:r>
              <a:rPr lang="sv-SE" sz="1200" dirty="0" err="1"/>
              <a:t>errorCode</a:t>
            </a:r>
            <a:r>
              <a:rPr lang="sv-SE" sz="1200" dirty="0"/>
              <a:t>=</a:t>
            </a:r>
            <a:r>
              <a:rPr lang="sv-SE" sz="1200" b="1" dirty="0" err="1"/>
              <a:t>mc_power</a:t>
            </a:r>
            <a:r>
              <a:rPr lang="sv-SE" sz="1200" dirty="0"/>
              <a:t>(1,1);						# </a:t>
            </a:r>
            <a:r>
              <a:rPr lang="sv-SE" sz="1200" dirty="0" err="1"/>
              <a:t>Put</a:t>
            </a:r>
            <a:r>
              <a:rPr lang="sv-SE" sz="1200" dirty="0"/>
              <a:t> </a:t>
            </a:r>
            <a:r>
              <a:rPr lang="sv-SE" sz="1200" dirty="0" err="1"/>
              <a:t>power</a:t>
            </a:r>
            <a:r>
              <a:rPr lang="sv-SE" sz="1200" dirty="0"/>
              <a:t> on </a:t>
            </a:r>
            <a:r>
              <a:rPr lang="sv-SE" sz="1200" dirty="0" err="1"/>
              <a:t>axis</a:t>
            </a:r>
            <a:r>
              <a:rPr lang="sv-SE" sz="1200" dirty="0"/>
              <a:t> 1						  </a:t>
            </a:r>
          </a:p>
          <a:p>
            <a:r>
              <a:rPr lang="sv-SE" sz="1200" dirty="0"/>
              <a:t>    </a:t>
            </a:r>
            <a:r>
              <a:rPr lang="sv-SE" sz="1200" dirty="0" err="1"/>
              <a:t>if</a:t>
            </a:r>
            <a:r>
              <a:rPr lang="sv-SE" sz="1200" dirty="0"/>
              <a:t>(</a:t>
            </a:r>
            <a:r>
              <a:rPr lang="sv-SE" sz="1200" dirty="0" err="1"/>
              <a:t>errorCode</a:t>
            </a:r>
            <a:r>
              <a:rPr lang="sv-SE" sz="1200" dirty="0"/>
              <a:t>)</a:t>
            </a:r>
          </a:p>
          <a:p>
            <a:r>
              <a:rPr lang="sv-SE" sz="1200" dirty="0"/>
              <a:t>    {</a:t>
            </a:r>
          </a:p>
          <a:p>
            <a:r>
              <a:rPr lang="sv-SE" sz="1200" dirty="0"/>
              <a:t>      </a:t>
            </a:r>
            <a:r>
              <a:rPr lang="sv-SE" sz="1200" dirty="0" err="1"/>
              <a:t>println</a:t>
            </a:r>
            <a:r>
              <a:rPr lang="sv-SE" sz="1200" dirty="0"/>
              <a:t>('</a:t>
            </a:r>
            <a:r>
              <a:rPr lang="sv-SE" sz="1200" dirty="0" err="1"/>
              <a:t>Function</a:t>
            </a:r>
            <a:r>
              <a:rPr lang="sv-SE" sz="1200" dirty="0"/>
              <a:t> </a:t>
            </a:r>
            <a:r>
              <a:rPr lang="sv-SE" sz="1200" dirty="0" err="1"/>
              <a:t>mc_power</a:t>
            </a:r>
            <a:r>
              <a:rPr lang="sv-SE" sz="1200" dirty="0"/>
              <a:t>() </a:t>
            </a:r>
            <a:r>
              <a:rPr lang="sv-SE" sz="1200" dirty="0" err="1"/>
              <a:t>returned</a:t>
            </a:r>
            <a:r>
              <a:rPr lang="sv-SE" sz="1200" dirty="0"/>
              <a:t> </a:t>
            </a:r>
            <a:r>
              <a:rPr lang="sv-SE" sz="1200" dirty="0" err="1"/>
              <a:t>error</a:t>
            </a:r>
            <a:r>
              <a:rPr lang="sv-SE" sz="1200" dirty="0"/>
              <a:t>: ', </a:t>
            </a:r>
            <a:r>
              <a:rPr lang="sv-SE" sz="1200" dirty="0" err="1"/>
              <a:t>errorCode</a:t>
            </a:r>
            <a:r>
              <a:rPr lang="sv-SE" sz="1200" dirty="0"/>
              <a:t>);			# </a:t>
            </a:r>
            <a:r>
              <a:rPr lang="sv-SE" sz="1200" dirty="0" err="1"/>
              <a:t>Printout</a:t>
            </a:r>
            <a:r>
              <a:rPr lang="sv-SE" sz="1200" dirty="0"/>
              <a:t> in </a:t>
            </a:r>
            <a:r>
              <a:rPr lang="sv-SE" sz="1200" dirty="0" err="1"/>
              <a:t>iocsh</a:t>
            </a:r>
            <a:r>
              <a:rPr lang="sv-SE" sz="1200" dirty="0"/>
              <a:t> </a:t>
            </a:r>
            <a:r>
              <a:rPr lang="sv-SE" sz="1200" dirty="0" err="1"/>
              <a:t>window</a:t>
            </a:r>
            <a:endParaRPr lang="sv-SE" sz="1200" dirty="0"/>
          </a:p>
          <a:p>
            <a:r>
              <a:rPr lang="sv-SE" sz="1200" dirty="0"/>
              <a:t>      plc3.error:=</a:t>
            </a:r>
            <a:r>
              <a:rPr lang="sv-SE" sz="1200" dirty="0" err="1"/>
              <a:t>errorCode</a:t>
            </a:r>
            <a:r>
              <a:rPr lang="sv-SE" sz="1200" dirty="0"/>
              <a:t>;							# </a:t>
            </a:r>
            <a:r>
              <a:rPr lang="sv-SE" sz="1200" dirty="0" err="1"/>
              <a:t>Error</a:t>
            </a:r>
            <a:r>
              <a:rPr lang="sv-SE" sz="1200" dirty="0"/>
              <a:t> </a:t>
            </a:r>
            <a:r>
              <a:rPr lang="sv-SE" sz="1200" dirty="0" err="1"/>
              <a:t>code</a:t>
            </a:r>
            <a:endParaRPr lang="sv-SE" sz="1200" dirty="0"/>
          </a:p>
          <a:p>
            <a:r>
              <a:rPr lang="sv-SE" sz="1200" dirty="0"/>
              <a:t>    };</a:t>
            </a:r>
          </a:p>
          <a:p>
            <a:r>
              <a:rPr lang="sv-SE" sz="1200" dirty="0"/>
              <a:t>  }</a:t>
            </a:r>
          </a:p>
          <a:p>
            <a:r>
              <a:rPr lang="sv-SE" sz="1200" dirty="0"/>
              <a:t>  </a:t>
            </a:r>
            <a:r>
              <a:rPr lang="sv-SE" sz="1200" dirty="0" err="1"/>
              <a:t>else</a:t>
            </a:r>
            <a:endParaRPr lang="sv-SE" sz="1200" dirty="0"/>
          </a:p>
          <a:p>
            <a:r>
              <a:rPr lang="sv-SE" sz="1200" dirty="0"/>
              <a:t>  {</a:t>
            </a:r>
          </a:p>
          <a:p>
            <a:r>
              <a:rPr lang="sv-SE" sz="1200" dirty="0"/>
              <a:t>    </a:t>
            </a:r>
            <a:r>
              <a:rPr lang="sv-SE" sz="1200" b="1" dirty="0" err="1"/>
              <a:t>mc_reset</a:t>
            </a:r>
            <a:r>
              <a:rPr lang="sv-SE" sz="1200" dirty="0"/>
              <a:t>(1);								# </a:t>
            </a:r>
            <a:r>
              <a:rPr lang="sv-SE" sz="1200" dirty="0" err="1"/>
              <a:t>Reset</a:t>
            </a:r>
            <a:r>
              <a:rPr lang="sv-SE" sz="1200" dirty="0"/>
              <a:t> </a:t>
            </a:r>
            <a:r>
              <a:rPr lang="sv-SE" sz="1200" dirty="0" err="1"/>
              <a:t>error</a:t>
            </a:r>
            <a:r>
              <a:rPr lang="sv-SE" sz="1200" dirty="0"/>
              <a:t> on </a:t>
            </a:r>
            <a:r>
              <a:rPr lang="sv-SE" sz="1200" dirty="0" err="1"/>
              <a:t>axis</a:t>
            </a:r>
            <a:r>
              <a:rPr lang="sv-SE" sz="1200" dirty="0"/>
              <a:t> 1</a:t>
            </a:r>
          </a:p>
          <a:p>
            <a:r>
              <a:rPr lang="sv-SE" sz="1200" dirty="0"/>
              <a:t>  };</a:t>
            </a:r>
          </a:p>
          <a:p>
            <a:r>
              <a:rPr lang="sv-SE" sz="1200" dirty="0"/>
              <a:t>  </a:t>
            </a:r>
            <a:r>
              <a:rPr lang="sv-SE" sz="1200" dirty="0" err="1"/>
              <a:t>if</a:t>
            </a:r>
            <a:r>
              <a:rPr lang="sv-SE" sz="1200" dirty="0"/>
              <a:t>(ax1.drv.enabled){</a:t>
            </a:r>
          </a:p>
          <a:p>
            <a:r>
              <a:rPr lang="sv-SE" sz="1200" dirty="0"/>
              <a:t>    </a:t>
            </a:r>
            <a:r>
              <a:rPr lang="sv-SE" sz="1200" dirty="0" err="1"/>
              <a:t>static.seqStep</a:t>
            </a:r>
            <a:r>
              <a:rPr lang="sv-SE" sz="1200" dirty="0"/>
              <a:t>:=2;							# Start </a:t>
            </a:r>
            <a:r>
              <a:rPr lang="sv-SE" sz="1200" dirty="0" err="1"/>
              <a:t>homing</a:t>
            </a:r>
            <a:r>
              <a:rPr lang="sv-SE" sz="1200" dirty="0"/>
              <a:t> </a:t>
            </a:r>
            <a:r>
              <a:rPr lang="sv-SE" sz="1200" dirty="0" err="1"/>
              <a:t>if</a:t>
            </a:r>
            <a:r>
              <a:rPr lang="sv-SE" sz="1200" dirty="0"/>
              <a:t> </a:t>
            </a:r>
            <a:r>
              <a:rPr lang="sv-SE" sz="1200" dirty="0" err="1"/>
              <a:t>enabled</a:t>
            </a:r>
            <a:endParaRPr lang="sv-SE" sz="1200" dirty="0"/>
          </a:p>
          <a:p>
            <a:r>
              <a:rPr lang="sv-SE" sz="1200" dirty="0"/>
              <a:t>    </a:t>
            </a:r>
            <a:r>
              <a:rPr lang="sv-SE" sz="1200" dirty="0" err="1"/>
              <a:t>println</a:t>
            </a:r>
            <a:r>
              <a:rPr lang="sv-SE" sz="1200" dirty="0"/>
              <a:t>('2. </a:t>
            </a:r>
            <a:r>
              <a:rPr lang="sv-SE" sz="1200" dirty="0" err="1"/>
              <a:t>Function</a:t>
            </a:r>
            <a:r>
              <a:rPr lang="sv-SE" sz="1200" dirty="0"/>
              <a:t> </a:t>
            </a:r>
            <a:r>
              <a:rPr lang="sv-SE" sz="1200" dirty="0" err="1"/>
              <a:t>mc_home</a:t>
            </a:r>
            <a:r>
              <a:rPr lang="sv-SE" sz="1200" dirty="0"/>
              <a:t>()  </a:t>
            </a:r>
            <a:r>
              <a:rPr lang="sv-SE" sz="1200" dirty="0" err="1"/>
              <a:t>triggered</a:t>
            </a:r>
            <a:r>
              <a:rPr lang="sv-SE" sz="1200" dirty="0"/>
              <a:t>!');</a:t>
            </a:r>
          </a:p>
          <a:p>
            <a:r>
              <a:rPr lang="sv-SE" sz="1200" dirty="0"/>
              <a:t>  };</a:t>
            </a:r>
          </a:p>
          <a:p>
            <a:r>
              <a:rPr lang="sv-SE" sz="1200" dirty="0"/>
              <a:t>};</a:t>
            </a:r>
          </a:p>
          <a:p>
            <a:endParaRPr lang="sv-SE" sz="1200" dirty="0"/>
          </a:p>
          <a:p>
            <a:r>
              <a:rPr lang="sv-SE" sz="1200" dirty="0" err="1"/>
              <a:t>if</a:t>
            </a:r>
            <a:r>
              <a:rPr lang="sv-SE" sz="1200" dirty="0"/>
              <a:t>(</a:t>
            </a:r>
            <a:r>
              <a:rPr lang="sv-SE" sz="1200" dirty="0" err="1"/>
              <a:t>static.seqStep</a:t>
            </a:r>
            <a:r>
              <a:rPr lang="sv-SE" sz="1200" dirty="0"/>
              <a:t>==2) 							 # State 2. Do </a:t>
            </a:r>
            <a:r>
              <a:rPr lang="sv-SE" sz="1200" dirty="0" err="1"/>
              <a:t>homing</a:t>
            </a:r>
            <a:r>
              <a:rPr lang="sv-SE" sz="1200" dirty="0"/>
              <a:t> </a:t>
            </a:r>
            <a:r>
              <a:rPr lang="sv-SE" sz="1200" dirty="0" err="1"/>
              <a:t>sequence</a:t>
            </a:r>
            <a:r>
              <a:rPr lang="sv-SE" sz="1200" dirty="0"/>
              <a:t> (</a:t>
            </a:r>
            <a:r>
              <a:rPr lang="sv-SE" sz="1200" dirty="0" err="1"/>
              <a:t>run</a:t>
            </a:r>
            <a:r>
              <a:rPr lang="sv-SE" sz="1200" dirty="0"/>
              <a:t> </a:t>
            </a:r>
            <a:r>
              <a:rPr lang="sv-SE" sz="1200" dirty="0" err="1"/>
              <a:t>mc_home</a:t>
            </a:r>
            <a:r>
              <a:rPr lang="sv-SE" sz="1200" dirty="0"/>
              <a:t>())</a:t>
            </a:r>
          </a:p>
          <a:p>
            <a:r>
              <a:rPr lang="sv-SE" sz="1200" dirty="0"/>
              <a:t>{</a:t>
            </a:r>
          </a:p>
          <a:p>
            <a:r>
              <a:rPr lang="sv-SE" sz="1200" dirty="0"/>
              <a:t>  var </a:t>
            </a:r>
            <a:r>
              <a:rPr lang="sv-SE" sz="1200" dirty="0" err="1"/>
              <a:t>homingSeq</a:t>
            </a:r>
            <a:r>
              <a:rPr lang="sv-SE" sz="1200" dirty="0"/>
              <a:t>:=3;</a:t>
            </a:r>
          </a:p>
          <a:p>
            <a:r>
              <a:rPr lang="sv-SE" sz="1200" dirty="0"/>
              <a:t>  var </a:t>
            </a:r>
            <a:r>
              <a:rPr lang="sv-SE" sz="1200" dirty="0" err="1"/>
              <a:t>velTwoardsCam</a:t>
            </a:r>
            <a:r>
              <a:rPr lang="sv-SE" sz="1200" dirty="0"/>
              <a:t>:=5;</a:t>
            </a:r>
          </a:p>
          <a:p>
            <a:r>
              <a:rPr lang="sv-SE" sz="1200" dirty="0"/>
              <a:t>  var </a:t>
            </a:r>
            <a:r>
              <a:rPr lang="sv-SE" sz="1200" dirty="0" err="1"/>
              <a:t>velOffCam</a:t>
            </a:r>
            <a:r>
              <a:rPr lang="sv-SE" sz="1200" dirty="0"/>
              <a:t>:=4;</a:t>
            </a:r>
          </a:p>
          <a:p>
            <a:r>
              <a:rPr lang="sv-SE" sz="1200" dirty="0"/>
              <a:t>  </a:t>
            </a:r>
            <a:r>
              <a:rPr lang="sv-SE" sz="1200" dirty="0" err="1"/>
              <a:t>errorCode</a:t>
            </a:r>
            <a:r>
              <a:rPr lang="sv-SE" sz="1200" dirty="0"/>
              <a:t>=</a:t>
            </a:r>
            <a:r>
              <a:rPr lang="sv-SE" sz="1200" b="1" dirty="0" err="1"/>
              <a:t>mc_home</a:t>
            </a:r>
            <a:r>
              <a:rPr lang="sv-SE" sz="1200" dirty="0"/>
              <a:t>(1,1,homingSeq,velTwoardsCam,velOffCam);		# </a:t>
            </a:r>
            <a:r>
              <a:rPr lang="sv-SE" sz="1200" dirty="0" err="1"/>
              <a:t>Home</a:t>
            </a:r>
            <a:r>
              <a:rPr lang="sv-SE" sz="1200" dirty="0"/>
              <a:t> </a:t>
            </a:r>
            <a:r>
              <a:rPr lang="sv-SE" sz="1200" dirty="0" err="1"/>
              <a:t>axis</a:t>
            </a:r>
            <a:r>
              <a:rPr lang="sv-SE" sz="1200" dirty="0"/>
              <a:t> 1</a:t>
            </a:r>
          </a:p>
          <a:p>
            <a:r>
              <a:rPr lang="sv-SE" sz="1200" dirty="0"/>
              <a:t>  </a:t>
            </a:r>
            <a:r>
              <a:rPr lang="sv-SE" sz="1200" dirty="0" err="1"/>
              <a:t>if</a:t>
            </a:r>
            <a:r>
              <a:rPr lang="sv-SE" sz="1200" dirty="0"/>
              <a:t>(</a:t>
            </a:r>
            <a:r>
              <a:rPr lang="sv-SE" sz="1200" dirty="0" err="1"/>
              <a:t>errorCode</a:t>
            </a:r>
            <a:r>
              <a:rPr lang="sv-SE" sz="1200" dirty="0"/>
              <a:t>){</a:t>
            </a:r>
          </a:p>
          <a:p>
            <a:r>
              <a:rPr lang="sv-SE" sz="1200" dirty="0"/>
              <a:t>    </a:t>
            </a:r>
            <a:r>
              <a:rPr lang="sv-SE" sz="1200" dirty="0" err="1"/>
              <a:t>println</a:t>
            </a:r>
            <a:r>
              <a:rPr lang="sv-SE" sz="1200" dirty="0"/>
              <a:t>('</a:t>
            </a:r>
            <a:r>
              <a:rPr lang="sv-SE" sz="1200" dirty="0" err="1"/>
              <a:t>Function</a:t>
            </a:r>
            <a:r>
              <a:rPr lang="sv-SE" sz="1200" dirty="0"/>
              <a:t> </a:t>
            </a:r>
            <a:r>
              <a:rPr lang="sv-SE" sz="1200" dirty="0" err="1"/>
              <a:t>mc_home</a:t>
            </a:r>
            <a:r>
              <a:rPr lang="sv-SE" sz="1200" dirty="0"/>
              <a:t>() </a:t>
            </a:r>
            <a:r>
              <a:rPr lang="sv-SE" sz="1200" dirty="0" err="1"/>
              <a:t>returned</a:t>
            </a:r>
            <a:r>
              <a:rPr lang="sv-SE" sz="1200" dirty="0"/>
              <a:t> </a:t>
            </a:r>
            <a:r>
              <a:rPr lang="sv-SE" sz="1200" dirty="0" err="1"/>
              <a:t>error</a:t>
            </a:r>
            <a:r>
              <a:rPr lang="sv-SE" sz="1200" dirty="0"/>
              <a:t>: ', </a:t>
            </a:r>
            <a:r>
              <a:rPr lang="sv-SE" sz="1200" dirty="0" err="1"/>
              <a:t>errorCode</a:t>
            </a:r>
            <a:r>
              <a:rPr lang="sv-SE" sz="1200" dirty="0"/>
              <a:t>);</a:t>
            </a:r>
          </a:p>
          <a:p>
            <a:r>
              <a:rPr lang="sv-SE" sz="1200" dirty="0"/>
              <a:t>    plc3.error:=</a:t>
            </a:r>
            <a:r>
              <a:rPr lang="sv-SE" sz="1200" dirty="0" err="1"/>
              <a:t>errorCode</a:t>
            </a:r>
            <a:r>
              <a:rPr lang="sv-SE" sz="1200" dirty="0"/>
              <a:t>;</a:t>
            </a:r>
          </a:p>
          <a:p>
            <a:r>
              <a:rPr lang="sv-SE" sz="1200" dirty="0"/>
              <a:t>  };</a:t>
            </a:r>
          </a:p>
          <a:p>
            <a:r>
              <a:rPr lang="sv-SE" sz="1200" dirty="0"/>
              <a:t>  </a:t>
            </a:r>
            <a:r>
              <a:rPr lang="sv-SE" sz="1200" dirty="0" err="1"/>
              <a:t>if</a:t>
            </a:r>
            <a:r>
              <a:rPr lang="sv-SE" sz="1200" dirty="0"/>
              <a:t>(</a:t>
            </a:r>
            <a:r>
              <a:rPr lang="sv-SE" sz="1200" b="1" dirty="0" err="1"/>
              <a:t>mc_get_homed</a:t>
            </a:r>
            <a:r>
              <a:rPr lang="sv-SE" sz="1200" dirty="0"/>
              <a:t>(1) and not(</a:t>
            </a:r>
            <a:r>
              <a:rPr lang="sv-SE" sz="1200" b="1" dirty="0" err="1"/>
              <a:t>mc_get_busy</a:t>
            </a:r>
            <a:r>
              <a:rPr lang="sv-SE" sz="1200" dirty="0"/>
              <a:t>(1)))				# </a:t>
            </a:r>
            <a:r>
              <a:rPr lang="sv-SE" sz="1200" dirty="0" err="1"/>
              <a:t>Homing</a:t>
            </a:r>
            <a:r>
              <a:rPr lang="sv-SE" sz="1200" dirty="0"/>
              <a:t> ready?.. </a:t>
            </a:r>
          </a:p>
          <a:p>
            <a:r>
              <a:rPr lang="sv-SE" sz="1200" dirty="0"/>
              <a:t>  {</a:t>
            </a:r>
          </a:p>
          <a:p>
            <a:r>
              <a:rPr lang="sv-SE" sz="1200" dirty="0"/>
              <a:t>    </a:t>
            </a:r>
            <a:r>
              <a:rPr lang="sv-SE" sz="1200" dirty="0" err="1"/>
              <a:t>static.seqStep</a:t>
            </a:r>
            <a:r>
              <a:rPr lang="sv-SE" sz="1200" dirty="0"/>
              <a:t>:=3;</a:t>
            </a:r>
          </a:p>
          <a:p>
            <a:r>
              <a:rPr lang="sv-SE" sz="1200" dirty="0"/>
              <a:t>    </a:t>
            </a:r>
            <a:r>
              <a:rPr lang="sv-SE" sz="1200" dirty="0" err="1"/>
              <a:t>println</a:t>
            </a:r>
            <a:r>
              <a:rPr lang="sv-SE" sz="1200" dirty="0"/>
              <a:t>('3. </a:t>
            </a:r>
            <a:r>
              <a:rPr lang="sv-SE" sz="1200" dirty="0" err="1"/>
              <a:t>Function</a:t>
            </a:r>
            <a:r>
              <a:rPr lang="sv-SE" sz="1200" dirty="0"/>
              <a:t> </a:t>
            </a:r>
            <a:r>
              <a:rPr lang="sv-SE" sz="1200" dirty="0" err="1"/>
              <a:t>mc_move_abs</a:t>
            </a:r>
            <a:r>
              <a:rPr lang="sv-SE" sz="1200" dirty="0"/>
              <a:t>() </a:t>
            </a:r>
            <a:r>
              <a:rPr lang="sv-SE" sz="1200" dirty="0" err="1"/>
              <a:t>triggered</a:t>
            </a:r>
            <a:r>
              <a:rPr lang="sv-SE" sz="1200" dirty="0"/>
              <a:t>!');</a:t>
            </a:r>
          </a:p>
          <a:p>
            <a:r>
              <a:rPr lang="sv-SE" sz="1200" dirty="0"/>
              <a:t>  };</a:t>
            </a:r>
          </a:p>
          <a:p>
            <a:r>
              <a:rPr lang="sv-SE" sz="1200" dirty="0"/>
              <a:t>};</a:t>
            </a:r>
          </a:p>
          <a:p>
            <a:r>
              <a:rPr lang="sv-SE" sz="1200" dirty="0"/>
              <a:t>…</a:t>
            </a:r>
          </a:p>
          <a:p>
            <a:endParaRPr lang="sv-SE" sz="1200" dirty="0"/>
          </a:p>
        </p:txBody>
      </p:sp>
    </p:spTree>
    <p:extLst>
      <p:ext uri="{BB962C8B-B14F-4D97-AF65-F5344CB8AC3E}">
        <p14:creationId xmlns:p14="http://schemas.microsoft.com/office/powerpoint/2010/main" val="25957452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640080" y="384552"/>
            <a:ext cx="9993816" cy="1599192"/>
          </a:xfrm>
          <a:prstGeom prst="rect">
            <a:avLst/>
          </a:prstGeom>
          <a:noFill/>
          <a:ln>
            <a:noFill/>
          </a:ln>
        </p:spPr>
        <p:txBody>
          <a:bodyPr lIns="126000" tIns="63000" rIns="126000" bIns="63000" anchor="ctr"/>
          <a:lstStyle/>
          <a:p>
            <a:pPr>
              <a:lnSpc>
                <a:spcPct val="100000"/>
              </a:lnSpc>
            </a:pPr>
            <a:r>
              <a:rPr lang="en-US" sz="4500">
                <a:solidFill>
                  <a:srgbClr val="FFFFFF"/>
                </a:solidFill>
                <a:latin typeface="Calibri"/>
              </a:rPr>
              <a:t>Outline</a:t>
            </a:r>
            <a:endParaRPr/>
          </a:p>
        </p:txBody>
      </p:sp>
      <p:sp>
        <p:nvSpPr>
          <p:cNvPr id="84" name="CustomShape 2"/>
          <p:cNvSpPr/>
          <p:nvPr/>
        </p:nvSpPr>
        <p:spPr>
          <a:xfrm>
            <a:off x="640080" y="2240280"/>
            <a:ext cx="11520432" cy="6335280"/>
          </a:xfrm>
          <a:prstGeom prst="rect">
            <a:avLst/>
          </a:prstGeom>
          <a:noFill/>
          <a:ln>
            <a:noFill/>
          </a:ln>
        </p:spPr>
        <p:txBody>
          <a:bodyPr lIns="126000" tIns="63000" rIns="126000" bIns="63000"/>
          <a:lstStyle/>
          <a:p>
            <a:pPr>
              <a:lnSpc>
                <a:spcPct val="100000"/>
              </a:lnSpc>
            </a:pPr>
            <a:endParaRPr lang="en-GB" dirty="0">
              <a:solidFill>
                <a:srgbClr val="FF0000"/>
              </a:solidFill>
            </a:endParaRPr>
          </a:p>
          <a:p>
            <a:pPr marL="640080" indent="-640080">
              <a:buFont typeface="Arial"/>
              <a:buChar char="•"/>
            </a:pPr>
            <a:r>
              <a:rPr lang="en-GB" sz="3900" dirty="0">
                <a:latin typeface="Calibri"/>
              </a:rPr>
              <a:t>Synchronization</a:t>
            </a:r>
          </a:p>
          <a:p>
            <a:pPr marL="640080" indent="-640080">
              <a:buFont typeface="Arial"/>
              <a:buChar char="•"/>
            </a:pPr>
            <a:r>
              <a:rPr lang="en-GB" sz="3900" dirty="0">
                <a:latin typeface="Calibri"/>
              </a:rPr>
              <a:t>ECMC and </a:t>
            </a:r>
            <a:r>
              <a:rPr lang="en-GB" sz="3900" dirty="0" err="1">
                <a:latin typeface="Calibri"/>
              </a:rPr>
              <a:t>EtherCAT</a:t>
            </a:r>
            <a:r>
              <a:rPr lang="en-GB" sz="3900" dirty="0">
                <a:latin typeface="Calibri"/>
              </a:rPr>
              <a:t> data access </a:t>
            </a:r>
            <a:endParaRPr lang="en-GB" dirty="0"/>
          </a:p>
          <a:p>
            <a:pPr marL="640080" indent="-640080">
              <a:buFont typeface="Arial"/>
              <a:buChar char="•"/>
            </a:pPr>
            <a:r>
              <a:rPr lang="en-GB" sz="3900" dirty="0">
                <a:latin typeface="Calibri"/>
              </a:rPr>
              <a:t>Commands from EPICS records</a:t>
            </a:r>
            <a:endParaRPr lang="en-GB" dirty="0"/>
          </a:p>
          <a:p>
            <a:pPr marL="640080" indent="-640080">
              <a:buFont typeface="Arial"/>
              <a:buChar char="•"/>
            </a:pPr>
            <a:r>
              <a:rPr lang="en-GB" sz="3900" dirty="0">
                <a:latin typeface="Calibri"/>
              </a:rPr>
              <a:t>Motion Interlocks</a:t>
            </a:r>
            <a:endParaRPr lang="en-GB" dirty="0"/>
          </a:p>
          <a:p>
            <a:pPr marL="640080" indent="-640080">
              <a:buFont typeface="Arial"/>
              <a:buChar char="•"/>
            </a:pPr>
            <a:r>
              <a:rPr lang="en-GB" sz="3900" dirty="0">
                <a:latin typeface="Calibri"/>
              </a:rPr>
              <a:t>Event, Recorder, Storage, Command List</a:t>
            </a:r>
          </a:p>
          <a:p>
            <a:pPr marL="640080" indent="-640080">
              <a:buFont typeface="Arial"/>
              <a:buChar char="•"/>
            </a:pPr>
            <a:r>
              <a:rPr lang="en-GB" sz="3900" dirty="0">
                <a:latin typeface="Calibri"/>
              </a:rPr>
              <a:t>PLC:s</a:t>
            </a:r>
          </a:p>
          <a:p>
            <a:pPr marL="640080" indent="-640080">
              <a:buFont typeface="Arial"/>
              <a:buChar char="•"/>
            </a:pPr>
            <a:r>
              <a:rPr lang="en-GB" sz="3900" dirty="0">
                <a:latin typeface="Calibri"/>
              </a:rPr>
              <a:t>Distributed Clocks</a:t>
            </a:r>
            <a:endParaRPr lang="en-GB" dirty="0"/>
          </a:p>
          <a:p>
            <a:pPr>
              <a:lnSpc>
                <a:spcPct val="100000"/>
              </a:lnSpc>
            </a:pPr>
            <a:endParaRPr lang="en-GB" dirty="0"/>
          </a:p>
          <a:p>
            <a:pPr>
              <a:lnSpc>
                <a:spcPct val="100000"/>
              </a:lnSpc>
            </a:pPr>
            <a:endParaRPr lang="en-GB" dirty="0"/>
          </a:p>
          <a:p>
            <a:pPr>
              <a:lnSpc>
                <a:spcPct val="100000"/>
              </a:lnSpc>
            </a:pPr>
            <a:endParaRPr lang="en-GB" dirty="0"/>
          </a:p>
        </p:txBody>
      </p:sp>
      <p:sp>
        <p:nvSpPr>
          <p:cNvPr id="85" name="CustomShape 3"/>
          <p:cNvSpPr/>
          <p:nvPr/>
        </p:nvSpPr>
        <p:spPr>
          <a:xfrm>
            <a:off x="9174312" y="8899128"/>
            <a:ext cx="2986200" cy="510048"/>
          </a:xfrm>
          <a:prstGeom prst="rect">
            <a:avLst/>
          </a:prstGeom>
          <a:noFill/>
          <a:ln>
            <a:noFill/>
          </a:ln>
        </p:spPr>
        <p:txBody>
          <a:bodyPr lIns="126000" tIns="63000" rIns="126000" bIns="63000" anchor="ctr"/>
          <a:lstStyle/>
          <a:p>
            <a:pPr algn="r">
              <a:lnSpc>
                <a:spcPct val="100000"/>
              </a:lnSpc>
            </a:pPr>
            <a:fld id="{4262F43B-3414-4A65-B8DE-ECFFDA432439}" type="slidenum">
              <a:rPr lang="en-US" sz="1700">
                <a:solidFill>
                  <a:srgbClr val="8B8B8B"/>
                </a:solidFill>
                <a:latin typeface="Calibri"/>
              </a:rPr>
              <a:t>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Variables</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20</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800" dirty="0"/>
              <a:t>  </a:t>
            </a:r>
            <a:r>
              <a:rPr lang="sv-SE" sz="1800" b="1" dirty="0"/>
              <a:t>1.  </a:t>
            </a:r>
            <a:r>
              <a:rPr lang="sv-SE" sz="1800" b="1" dirty="0" err="1"/>
              <a:t>static</a:t>
            </a:r>
            <a:r>
              <a:rPr lang="sv-SE" sz="1800" b="1" dirty="0"/>
              <a:t>.&lt;</a:t>
            </a:r>
            <a:r>
              <a:rPr lang="sv-SE" sz="1800" b="1" dirty="0" err="1"/>
              <a:t>varname</a:t>
            </a:r>
            <a:r>
              <a:rPr lang="sv-SE" sz="1800" b="1" dirty="0"/>
              <a:t>&gt;</a:t>
            </a:r>
            <a:r>
              <a:rPr lang="sv-SE" sz="1800" dirty="0"/>
              <a:t>          		</a:t>
            </a:r>
            <a:r>
              <a:rPr lang="sv-SE" sz="1800" dirty="0" err="1"/>
              <a:t>Static</a:t>
            </a:r>
            <a:r>
              <a:rPr lang="sv-SE" sz="1800" dirty="0"/>
              <a:t> </a:t>
            </a:r>
            <a:r>
              <a:rPr lang="sv-SE" sz="1800" dirty="0" err="1"/>
              <a:t>variable</a:t>
            </a:r>
            <a:r>
              <a:rPr lang="sv-SE" sz="1800" dirty="0"/>
              <a:t>. </a:t>
            </a:r>
            <a:r>
              <a:rPr lang="sv-SE" sz="1800" dirty="0" err="1"/>
              <a:t>Initiated</a:t>
            </a:r>
            <a:r>
              <a:rPr lang="sv-SE" sz="1800" dirty="0"/>
              <a:t> to 0. 			(</a:t>
            </a:r>
            <a:r>
              <a:rPr lang="sv-SE" sz="1800" dirty="0" err="1"/>
              <a:t>rw</a:t>
            </a:r>
            <a:r>
              <a:rPr lang="sv-SE" sz="1800" dirty="0"/>
              <a:t>)                                    </a:t>
            </a:r>
          </a:p>
          <a:p>
            <a:r>
              <a:rPr lang="sv-SE" sz="1800" dirty="0"/>
              <a:t>                                    			Access </a:t>
            </a:r>
            <a:r>
              <a:rPr lang="sv-SE" sz="1800" dirty="0" err="1"/>
              <a:t>only</a:t>
            </a:r>
            <a:r>
              <a:rPr lang="sv-SE" sz="1800" dirty="0"/>
              <a:t> in the PLC </a:t>
            </a:r>
            <a:r>
              <a:rPr lang="sv-SE" sz="1800" dirty="0" err="1"/>
              <a:t>where</a:t>
            </a:r>
            <a:r>
              <a:rPr lang="sv-SE" sz="1800" dirty="0"/>
              <a:t> </a:t>
            </a:r>
            <a:r>
              <a:rPr lang="sv-SE" sz="1800" dirty="0" err="1"/>
              <a:t>defined</a:t>
            </a:r>
            <a:r>
              <a:rPr lang="sv-SE" sz="1800" dirty="0"/>
              <a:t>.</a:t>
            </a:r>
          </a:p>
          <a:p>
            <a:r>
              <a:rPr lang="sv-SE" sz="1800" dirty="0"/>
              <a:t>                                    			Will </a:t>
            </a:r>
            <a:r>
              <a:rPr lang="sv-SE" sz="1800" dirty="0" err="1"/>
              <a:t>keep</a:t>
            </a:r>
            <a:r>
              <a:rPr lang="sv-SE" sz="1800" dirty="0"/>
              <a:t> </a:t>
            </a:r>
            <a:r>
              <a:rPr lang="sv-SE" sz="1800" dirty="0" err="1"/>
              <a:t>value</a:t>
            </a:r>
            <a:r>
              <a:rPr lang="sv-SE" sz="1800" dirty="0"/>
              <a:t> </a:t>
            </a:r>
            <a:r>
              <a:rPr lang="sv-SE" sz="1800" dirty="0" err="1"/>
              <a:t>between</a:t>
            </a:r>
            <a:r>
              <a:rPr lang="sv-SE" sz="1800" dirty="0"/>
              <a:t> </a:t>
            </a:r>
            <a:r>
              <a:rPr lang="sv-SE" sz="1800" dirty="0" err="1"/>
              <a:t>execution</a:t>
            </a:r>
            <a:r>
              <a:rPr lang="sv-SE" sz="1800" dirty="0"/>
              <a:t> loops.</a:t>
            </a:r>
          </a:p>
          <a:p>
            <a:r>
              <a:rPr lang="sv-SE" sz="1800" dirty="0"/>
              <a:t>    </a:t>
            </a:r>
          </a:p>
          <a:p>
            <a:r>
              <a:rPr lang="sv-SE" sz="1800" i="1" dirty="0" err="1"/>
              <a:t>Example</a:t>
            </a:r>
            <a:r>
              <a:rPr lang="sv-SE" sz="1800" i="1" dirty="0"/>
              <a:t>: </a:t>
            </a:r>
            <a:r>
              <a:rPr lang="sv-SE" sz="1800" i="1" dirty="0" err="1"/>
              <a:t>static.cycleCounter</a:t>
            </a:r>
            <a:r>
              <a:rPr lang="sv-SE" sz="1800" i="1" dirty="0"/>
              <a:t>+=1;   	# </a:t>
            </a:r>
            <a:r>
              <a:rPr lang="sv-SE" sz="1800" i="1" dirty="0" err="1"/>
              <a:t>Add</a:t>
            </a:r>
            <a:r>
              <a:rPr lang="sv-SE" sz="1800" i="1" dirty="0"/>
              <a:t> </a:t>
            </a:r>
            <a:r>
              <a:rPr lang="sv-SE" sz="1800" i="1" dirty="0" err="1"/>
              <a:t>one</a:t>
            </a:r>
            <a:r>
              <a:rPr lang="sv-SE" sz="1800" i="1" dirty="0"/>
              <a:t> </a:t>
            </a:r>
            <a:r>
              <a:rPr lang="sv-SE" sz="1800" i="1" dirty="0" err="1"/>
              <a:t>each</a:t>
            </a:r>
            <a:r>
              <a:rPr lang="sv-SE" sz="1800" i="1" dirty="0"/>
              <a:t> </a:t>
            </a:r>
            <a:r>
              <a:rPr lang="sv-SE" sz="1800" i="1" dirty="0" err="1"/>
              <a:t>execution</a:t>
            </a:r>
            <a:endParaRPr lang="sv-SE" sz="1800" i="1" dirty="0"/>
          </a:p>
          <a:p>
            <a:endParaRPr lang="sv-SE" sz="1800" dirty="0"/>
          </a:p>
          <a:p>
            <a:r>
              <a:rPr lang="sv-SE" sz="1800" dirty="0"/>
              <a:t>  </a:t>
            </a:r>
            <a:r>
              <a:rPr lang="sv-SE" sz="1800" b="1" dirty="0"/>
              <a:t> 2.  global.&lt;</a:t>
            </a:r>
            <a:r>
              <a:rPr lang="sv-SE" sz="1800" b="1" dirty="0" err="1"/>
              <a:t>varname</a:t>
            </a:r>
            <a:r>
              <a:rPr lang="sv-SE" sz="1800" b="1" dirty="0"/>
              <a:t>&gt; </a:t>
            </a:r>
            <a:r>
              <a:rPr lang="sv-SE" sz="1800" dirty="0"/>
              <a:t>            	Global </a:t>
            </a:r>
            <a:r>
              <a:rPr lang="sv-SE" sz="1800" dirty="0" err="1"/>
              <a:t>variable</a:t>
            </a:r>
            <a:r>
              <a:rPr lang="sv-SE" sz="1800" dirty="0"/>
              <a:t>. </a:t>
            </a:r>
            <a:r>
              <a:rPr lang="sv-SE" sz="1800" dirty="0" err="1"/>
              <a:t>Initiated</a:t>
            </a:r>
            <a:r>
              <a:rPr lang="sv-SE" sz="1800" dirty="0"/>
              <a:t> to 0. 			(</a:t>
            </a:r>
            <a:r>
              <a:rPr lang="sv-SE" sz="1800" dirty="0" err="1"/>
              <a:t>rw</a:t>
            </a:r>
            <a:r>
              <a:rPr lang="sv-SE" sz="1800" dirty="0"/>
              <a:t>)</a:t>
            </a:r>
          </a:p>
          <a:p>
            <a:r>
              <a:rPr lang="sv-SE" sz="1800" dirty="0"/>
              <a:t>                                    			Access from all </a:t>
            </a:r>
            <a:r>
              <a:rPr lang="sv-SE" sz="1800" dirty="0" err="1"/>
              <a:t>PLCs</a:t>
            </a:r>
            <a:r>
              <a:rPr lang="sv-SE" sz="1800" dirty="0"/>
              <a:t>.</a:t>
            </a:r>
          </a:p>
          <a:p>
            <a:r>
              <a:rPr lang="sv-SE" sz="1800" dirty="0"/>
              <a:t>                                    			Will </a:t>
            </a:r>
            <a:r>
              <a:rPr lang="sv-SE" sz="1800" dirty="0" err="1"/>
              <a:t>keep</a:t>
            </a:r>
            <a:r>
              <a:rPr lang="sv-SE" sz="1800" dirty="0"/>
              <a:t> </a:t>
            </a:r>
            <a:r>
              <a:rPr lang="sv-SE" sz="1800" dirty="0" err="1"/>
              <a:t>value</a:t>
            </a:r>
            <a:r>
              <a:rPr lang="sv-SE" sz="1800" dirty="0"/>
              <a:t> </a:t>
            </a:r>
            <a:r>
              <a:rPr lang="sv-SE" sz="1800" dirty="0" err="1"/>
              <a:t>between</a:t>
            </a:r>
            <a:r>
              <a:rPr lang="sv-SE" sz="1800" dirty="0"/>
              <a:t> </a:t>
            </a:r>
            <a:r>
              <a:rPr lang="sv-SE" sz="1800" dirty="0" err="1"/>
              <a:t>execution</a:t>
            </a:r>
            <a:r>
              <a:rPr lang="sv-SE" sz="1800" dirty="0"/>
              <a:t> loops.</a:t>
            </a:r>
          </a:p>
          <a:p>
            <a:endParaRPr lang="sv-SE" sz="1800" dirty="0"/>
          </a:p>
          <a:p>
            <a:r>
              <a:rPr lang="sv-SE" sz="1800" i="1" dirty="0" err="1"/>
              <a:t>Example</a:t>
            </a:r>
            <a:r>
              <a:rPr lang="sv-SE" sz="1800" i="1" dirty="0"/>
              <a:t>: </a:t>
            </a:r>
            <a:r>
              <a:rPr lang="sv-SE" sz="1800" i="1" dirty="0" err="1"/>
              <a:t>global.enableAll</a:t>
            </a:r>
            <a:r>
              <a:rPr lang="sv-SE" sz="1800" i="1" dirty="0"/>
              <a:t>:=1;   	# Global var set to 1</a:t>
            </a:r>
          </a:p>
          <a:p>
            <a:endParaRPr lang="sv-SE" sz="1800" dirty="0"/>
          </a:p>
          <a:p>
            <a:r>
              <a:rPr lang="sv-SE" sz="1800" dirty="0"/>
              <a:t>   </a:t>
            </a:r>
            <a:r>
              <a:rPr lang="sv-SE" sz="1800" b="1" dirty="0"/>
              <a:t>3.  var &lt;</a:t>
            </a:r>
            <a:r>
              <a:rPr lang="sv-SE" sz="1800" b="1" dirty="0" err="1"/>
              <a:t>varname</a:t>
            </a:r>
            <a:r>
              <a:rPr lang="sv-SE" sz="1800" b="1" dirty="0"/>
              <a:t>&gt;</a:t>
            </a:r>
            <a:r>
              <a:rPr lang="sv-SE" sz="1800" dirty="0"/>
              <a:t>                		</a:t>
            </a:r>
            <a:r>
              <a:rPr lang="sv-SE" sz="1800" dirty="0" err="1"/>
              <a:t>Local</a:t>
            </a:r>
            <a:r>
              <a:rPr lang="sv-SE" sz="1800" dirty="0"/>
              <a:t> </a:t>
            </a:r>
            <a:r>
              <a:rPr lang="sv-SE" sz="1800" dirty="0" err="1"/>
              <a:t>variable</a:t>
            </a:r>
            <a:r>
              <a:rPr lang="sv-SE" sz="1800" dirty="0"/>
              <a:t> (</a:t>
            </a:r>
            <a:r>
              <a:rPr lang="sv-SE" sz="1800" dirty="0" err="1"/>
              <a:t>exprtk</a:t>
            </a:r>
            <a:r>
              <a:rPr lang="sv-SE" sz="1800" dirty="0"/>
              <a:t> syntax)   			(</a:t>
            </a:r>
            <a:r>
              <a:rPr lang="sv-SE" sz="1800" dirty="0" err="1"/>
              <a:t>rw</a:t>
            </a:r>
            <a:r>
              <a:rPr lang="sv-SE" sz="1800" dirty="0"/>
              <a:t>)</a:t>
            </a:r>
          </a:p>
          <a:p>
            <a:r>
              <a:rPr lang="sv-SE" sz="1800" dirty="0"/>
              <a:t>                                    			Will NOT </a:t>
            </a:r>
            <a:r>
              <a:rPr lang="sv-SE" sz="1800" dirty="0" err="1"/>
              <a:t>keep</a:t>
            </a:r>
            <a:r>
              <a:rPr lang="sv-SE" sz="1800" dirty="0"/>
              <a:t> </a:t>
            </a:r>
            <a:r>
              <a:rPr lang="sv-SE" sz="1800" dirty="0" err="1"/>
              <a:t>value</a:t>
            </a:r>
            <a:r>
              <a:rPr lang="sv-SE" sz="1800" dirty="0"/>
              <a:t> </a:t>
            </a:r>
            <a:r>
              <a:rPr lang="sv-SE" sz="1800" dirty="0" err="1"/>
              <a:t>between</a:t>
            </a:r>
            <a:r>
              <a:rPr lang="sv-SE" sz="1800" dirty="0"/>
              <a:t> </a:t>
            </a:r>
            <a:r>
              <a:rPr lang="sv-SE" sz="1800" dirty="0" err="1"/>
              <a:t>execution</a:t>
            </a:r>
            <a:r>
              <a:rPr lang="sv-SE" sz="1800" dirty="0"/>
              <a:t> loops.</a:t>
            </a:r>
          </a:p>
          <a:p>
            <a:endParaRPr lang="sv-SE" sz="1800" dirty="0"/>
          </a:p>
          <a:p>
            <a:r>
              <a:rPr lang="sv-SE" sz="1800" i="1" dirty="0" err="1"/>
              <a:t>Example</a:t>
            </a:r>
            <a:r>
              <a:rPr lang="sv-SE" sz="1800" i="1" dirty="0"/>
              <a:t>: var </a:t>
            </a:r>
            <a:r>
              <a:rPr lang="sv-SE" sz="1800" i="1" dirty="0" err="1"/>
              <a:t>errorCode</a:t>
            </a:r>
            <a:r>
              <a:rPr lang="sv-SE" sz="1800" i="1" dirty="0"/>
              <a:t>:=100;   	# </a:t>
            </a:r>
            <a:r>
              <a:rPr lang="sv-SE" sz="1800" i="1" dirty="0" err="1"/>
              <a:t>Local</a:t>
            </a:r>
            <a:r>
              <a:rPr lang="sv-SE" sz="1800" i="1" dirty="0"/>
              <a:t> var set to 100</a:t>
            </a:r>
          </a:p>
          <a:p>
            <a:endParaRPr lang="sv-SE" sz="1800" dirty="0"/>
          </a:p>
          <a:p>
            <a:endParaRPr lang="sv-SE" dirty="0"/>
          </a:p>
          <a:p>
            <a:endParaRPr lang="sv-SE" sz="1200" dirty="0"/>
          </a:p>
          <a:p>
            <a:endParaRPr lang="sv-SE" sz="1200" dirty="0"/>
          </a:p>
        </p:txBody>
      </p:sp>
    </p:spTree>
    <p:extLst>
      <p:ext uri="{BB962C8B-B14F-4D97-AF65-F5344CB8AC3E}">
        <p14:creationId xmlns:p14="http://schemas.microsoft.com/office/powerpoint/2010/main" val="29511144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PLC and </a:t>
            </a:r>
            <a:r>
              <a:rPr lang="en-US" sz="4500" dirty="0" err="1">
                <a:solidFill>
                  <a:srgbClr val="FFFFFF"/>
                </a:solidFill>
                <a:latin typeface="Calibri" charset="0"/>
              </a:rPr>
              <a:t>EtherCAT</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21</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200" b="1" dirty="0"/>
              <a:t> </a:t>
            </a:r>
            <a:r>
              <a:rPr lang="sv-SE" sz="1600" b="1" dirty="0"/>
              <a:t>PLC </a:t>
            </a:r>
            <a:r>
              <a:rPr lang="sv-SE" sz="1600" b="1" dirty="0" err="1"/>
              <a:t>variables</a:t>
            </a:r>
            <a:r>
              <a:rPr lang="sv-SE" sz="1600" b="1" dirty="0"/>
              <a:t>:</a:t>
            </a:r>
            <a:r>
              <a:rPr lang="sv-SE" sz="1600" dirty="0"/>
              <a:t> </a:t>
            </a:r>
          </a:p>
          <a:p>
            <a:r>
              <a:rPr lang="sv-SE" sz="1600" dirty="0"/>
              <a:t> 1.  </a:t>
            </a:r>
            <a:r>
              <a:rPr lang="sv-SE" sz="1600" dirty="0" err="1"/>
              <a:t>plc</a:t>
            </a:r>
            <a:r>
              <a:rPr lang="sv-SE" sz="1600" dirty="0"/>
              <a:t>&lt;id&gt;.</a:t>
            </a:r>
            <a:r>
              <a:rPr lang="sv-SE" sz="1600" dirty="0" err="1"/>
              <a:t>enable</a:t>
            </a:r>
            <a:r>
              <a:rPr lang="sv-SE" sz="1600" dirty="0"/>
              <a:t>               		</a:t>
            </a:r>
            <a:r>
              <a:rPr lang="sv-SE" sz="1600" dirty="0" err="1"/>
              <a:t>plc</a:t>
            </a:r>
            <a:r>
              <a:rPr lang="sv-SE" sz="1600" dirty="0"/>
              <a:t> </a:t>
            </a:r>
            <a:r>
              <a:rPr lang="sv-SE" sz="1600" dirty="0" err="1"/>
              <a:t>enable</a:t>
            </a:r>
            <a:r>
              <a:rPr lang="sv-SE" sz="1600" dirty="0"/>
              <a:t>                       				(</a:t>
            </a:r>
            <a:r>
              <a:rPr lang="sv-SE" sz="1600" dirty="0" err="1"/>
              <a:t>rw</a:t>
            </a:r>
            <a:r>
              <a:rPr lang="sv-SE" sz="1600" dirty="0"/>
              <a:t>)</a:t>
            </a:r>
          </a:p>
          <a:p>
            <a:r>
              <a:rPr lang="sv-SE" sz="1600" dirty="0"/>
              <a:t>                                   		(end </a:t>
            </a:r>
            <a:r>
              <a:rPr lang="sv-SE" sz="1600" dirty="0" err="1"/>
              <a:t>exe</a:t>
            </a:r>
            <a:r>
              <a:rPr lang="sv-SE" sz="1600" dirty="0"/>
              <a:t> </a:t>
            </a:r>
            <a:r>
              <a:rPr lang="sv-SE" sz="1600" dirty="0" err="1"/>
              <a:t>with</a:t>
            </a:r>
            <a:r>
              <a:rPr lang="sv-SE" sz="1600" dirty="0"/>
              <a:t> "</a:t>
            </a:r>
            <a:r>
              <a:rPr lang="sv-SE" sz="1600" dirty="0" err="1"/>
              <a:t>plc</a:t>
            </a:r>
            <a:r>
              <a:rPr lang="sv-SE" sz="1600" dirty="0"/>
              <a:t>&lt;id&gt;.</a:t>
            </a:r>
            <a:r>
              <a:rPr lang="sv-SE" sz="1600" dirty="0" err="1"/>
              <a:t>enable</a:t>
            </a:r>
            <a:r>
              <a:rPr lang="sv-SE" sz="1600" dirty="0"/>
              <a:t>:=0"</a:t>
            </a:r>
          </a:p>
          <a:p>
            <a:r>
              <a:rPr lang="sv-SE" sz="1600" dirty="0"/>
              <a:t>                                   		</a:t>
            </a:r>
            <a:r>
              <a:rPr lang="sv-SE" sz="1600" dirty="0" err="1"/>
              <a:t>Could</a:t>
            </a:r>
            <a:r>
              <a:rPr lang="sv-SE" sz="1600" dirty="0"/>
              <a:t> be </a:t>
            </a:r>
            <a:r>
              <a:rPr lang="sv-SE" sz="1600" dirty="0" err="1"/>
              <a:t>usefull</a:t>
            </a:r>
            <a:r>
              <a:rPr lang="sv-SE" sz="1600" dirty="0"/>
              <a:t> for startup </a:t>
            </a:r>
            <a:r>
              <a:rPr lang="sv-SE" sz="1600" dirty="0" err="1"/>
              <a:t>sequences</a:t>
            </a:r>
            <a:r>
              <a:rPr lang="sv-SE" sz="1600" dirty="0"/>
              <a:t>)</a:t>
            </a:r>
          </a:p>
          <a:p>
            <a:r>
              <a:rPr lang="sv-SE" sz="1600" dirty="0"/>
              <a:t>  2.  </a:t>
            </a:r>
            <a:r>
              <a:rPr lang="sv-SE" sz="1600" dirty="0" err="1"/>
              <a:t>plc</a:t>
            </a:r>
            <a:r>
              <a:rPr lang="sv-SE" sz="1600" dirty="0"/>
              <a:t>&lt;id&gt;.</a:t>
            </a:r>
            <a:r>
              <a:rPr lang="sv-SE" sz="1600" dirty="0" err="1"/>
              <a:t>error</a:t>
            </a:r>
            <a:r>
              <a:rPr lang="sv-SE" sz="1600" dirty="0"/>
              <a:t>                		</a:t>
            </a:r>
            <a:r>
              <a:rPr lang="sv-SE" sz="1600" dirty="0" err="1"/>
              <a:t>plc</a:t>
            </a:r>
            <a:r>
              <a:rPr lang="sv-SE" sz="1600" dirty="0"/>
              <a:t> </a:t>
            </a:r>
            <a:r>
              <a:rPr lang="sv-SE" sz="1600" dirty="0" err="1"/>
              <a:t>error</a:t>
            </a:r>
            <a:r>
              <a:rPr lang="sv-SE" sz="1600" dirty="0"/>
              <a:t>                        				(</a:t>
            </a:r>
            <a:r>
              <a:rPr lang="sv-SE" sz="1600" dirty="0" err="1"/>
              <a:t>rw</a:t>
            </a:r>
            <a:r>
              <a:rPr lang="sv-SE" sz="1600" dirty="0"/>
              <a:t>)</a:t>
            </a:r>
          </a:p>
          <a:p>
            <a:r>
              <a:rPr lang="sv-SE" sz="1600" dirty="0"/>
              <a:t>                                   		Will be </a:t>
            </a:r>
            <a:r>
              <a:rPr lang="sv-SE" sz="1600" dirty="0" err="1"/>
              <a:t>forwarded</a:t>
            </a:r>
            <a:r>
              <a:rPr lang="sv-SE" sz="1600" dirty="0"/>
              <a:t> to </a:t>
            </a:r>
            <a:r>
              <a:rPr lang="sv-SE" sz="1600" dirty="0" err="1"/>
              <a:t>user</a:t>
            </a:r>
            <a:r>
              <a:rPr lang="sv-SE" sz="1600" dirty="0"/>
              <a:t> as controller </a:t>
            </a:r>
            <a:r>
              <a:rPr lang="sv-SE" sz="1600" dirty="0" err="1"/>
              <a:t>error</a:t>
            </a:r>
            <a:r>
              <a:rPr lang="sv-SE" sz="1600" dirty="0"/>
              <a:t>.</a:t>
            </a:r>
          </a:p>
          <a:p>
            <a:r>
              <a:rPr lang="sv-SE" sz="1600" dirty="0"/>
              <a:t>  3.  </a:t>
            </a:r>
            <a:r>
              <a:rPr lang="sv-SE" sz="1600" dirty="0" err="1"/>
              <a:t>plc</a:t>
            </a:r>
            <a:r>
              <a:rPr lang="sv-SE" sz="1600" dirty="0"/>
              <a:t>&lt;id&gt;.</a:t>
            </a:r>
            <a:r>
              <a:rPr lang="sv-SE" sz="1600" dirty="0" err="1"/>
              <a:t>scantime</a:t>
            </a:r>
            <a:r>
              <a:rPr lang="sv-SE" sz="1600" dirty="0"/>
              <a:t>             	</a:t>
            </a:r>
            <a:r>
              <a:rPr lang="sv-SE" sz="1600" dirty="0" err="1"/>
              <a:t>plc</a:t>
            </a:r>
            <a:r>
              <a:rPr lang="sv-SE" sz="1600" dirty="0"/>
              <a:t> </a:t>
            </a:r>
            <a:r>
              <a:rPr lang="sv-SE" sz="1600" dirty="0" err="1"/>
              <a:t>sample</a:t>
            </a:r>
            <a:r>
              <a:rPr lang="sv-SE" sz="1600" dirty="0"/>
              <a:t> </a:t>
            </a:r>
            <a:r>
              <a:rPr lang="sv-SE" sz="1600" dirty="0" err="1"/>
              <a:t>time</a:t>
            </a:r>
            <a:r>
              <a:rPr lang="sv-SE" sz="1600" dirty="0"/>
              <a:t> in </a:t>
            </a:r>
            <a:r>
              <a:rPr lang="sv-SE" sz="1600" dirty="0" err="1"/>
              <a:t>seconds</a:t>
            </a:r>
            <a:r>
              <a:rPr lang="sv-SE" sz="1600" dirty="0"/>
              <a:t>       			(ro)</a:t>
            </a:r>
          </a:p>
          <a:p>
            <a:r>
              <a:rPr lang="sv-SE" sz="1600" dirty="0"/>
              <a:t>  4.  </a:t>
            </a:r>
            <a:r>
              <a:rPr lang="sv-SE" sz="1600" dirty="0" err="1"/>
              <a:t>plc</a:t>
            </a:r>
            <a:r>
              <a:rPr lang="sv-SE" sz="1600" dirty="0"/>
              <a:t>&lt;id&gt;.</a:t>
            </a:r>
            <a:r>
              <a:rPr lang="sv-SE" sz="1600" dirty="0" err="1"/>
              <a:t>firstscan</a:t>
            </a:r>
            <a:r>
              <a:rPr lang="sv-SE" sz="1600" dirty="0"/>
              <a:t>           		</a:t>
            </a:r>
            <a:r>
              <a:rPr lang="sv-SE" sz="1600" dirty="0" err="1"/>
              <a:t>true</a:t>
            </a:r>
            <a:r>
              <a:rPr lang="sv-SE" sz="1600" dirty="0"/>
              <a:t> </a:t>
            </a:r>
            <a:r>
              <a:rPr lang="sv-SE" sz="1600" dirty="0" err="1"/>
              <a:t>during</a:t>
            </a:r>
            <a:r>
              <a:rPr lang="sv-SE" sz="1600" dirty="0"/>
              <a:t> </a:t>
            </a:r>
            <a:r>
              <a:rPr lang="sv-SE" sz="1600" dirty="0" err="1"/>
              <a:t>first</a:t>
            </a:r>
            <a:r>
              <a:rPr lang="sv-SE" sz="1600" dirty="0"/>
              <a:t> </a:t>
            </a:r>
            <a:r>
              <a:rPr lang="sv-SE" sz="1600" dirty="0" err="1"/>
              <a:t>plc</a:t>
            </a:r>
            <a:r>
              <a:rPr lang="sv-SE" sz="1600" dirty="0"/>
              <a:t> </a:t>
            </a:r>
            <a:r>
              <a:rPr lang="sv-SE" sz="1600" dirty="0" err="1"/>
              <a:t>scan</a:t>
            </a:r>
            <a:r>
              <a:rPr lang="sv-SE" sz="1600" dirty="0"/>
              <a:t> </a:t>
            </a:r>
            <a:r>
              <a:rPr lang="sv-SE" sz="1600" dirty="0" err="1"/>
              <a:t>only</a:t>
            </a:r>
            <a:r>
              <a:rPr lang="sv-SE" sz="1600" dirty="0"/>
              <a:t>  			(ro)</a:t>
            </a:r>
          </a:p>
          <a:p>
            <a:r>
              <a:rPr lang="sv-SE" sz="1600" dirty="0"/>
              <a:t>					</a:t>
            </a:r>
            <a:r>
              <a:rPr lang="sv-SE" sz="1600" dirty="0" err="1"/>
              <a:t>usefull</a:t>
            </a:r>
            <a:r>
              <a:rPr lang="sv-SE" sz="1600" dirty="0"/>
              <a:t> for initiations </a:t>
            </a:r>
            <a:r>
              <a:rPr lang="sv-SE" sz="1600" dirty="0" err="1"/>
              <a:t>of</a:t>
            </a:r>
            <a:r>
              <a:rPr lang="sv-SE" sz="1600" dirty="0"/>
              <a:t> </a:t>
            </a:r>
            <a:r>
              <a:rPr lang="sv-SE" sz="1600" dirty="0" err="1"/>
              <a:t>variables</a:t>
            </a:r>
            <a:endParaRPr lang="sv-SE" sz="1600" dirty="0"/>
          </a:p>
          <a:p>
            <a:endParaRPr lang="sv-SE" sz="1600" dirty="0"/>
          </a:p>
          <a:p>
            <a:r>
              <a:rPr lang="sv-SE" sz="1600" i="1" dirty="0" err="1"/>
              <a:t>Example</a:t>
            </a:r>
            <a:r>
              <a:rPr lang="sv-SE" sz="1600" i="1" dirty="0"/>
              <a:t>: plc1.enable:=0;		</a:t>
            </a:r>
            <a:r>
              <a:rPr lang="sv-SE" sz="1600" i="1" dirty="0" err="1"/>
              <a:t>Disable</a:t>
            </a:r>
            <a:r>
              <a:rPr lang="sv-SE" sz="1600" i="1" dirty="0"/>
              <a:t> PLC 1 (stop </a:t>
            </a:r>
            <a:r>
              <a:rPr lang="sv-SE" sz="1600" i="1" dirty="0" err="1"/>
              <a:t>execution</a:t>
            </a:r>
            <a:r>
              <a:rPr lang="sv-SE" sz="1600" i="1" dirty="0"/>
              <a:t>)</a:t>
            </a:r>
          </a:p>
          <a:p>
            <a:endParaRPr lang="sv-SE" sz="1600" b="1" dirty="0"/>
          </a:p>
          <a:p>
            <a:r>
              <a:rPr lang="sv-SE" sz="1600" b="1" dirty="0"/>
              <a:t> </a:t>
            </a:r>
            <a:r>
              <a:rPr lang="sv-SE" sz="1600" b="1" dirty="0" err="1"/>
              <a:t>EtherCAT</a:t>
            </a:r>
            <a:r>
              <a:rPr lang="sv-SE" sz="1600" b="1" dirty="0"/>
              <a:t> data:</a:t>
            </a:r>
          </a:p>
          <a:p>
            <a:r>
              <a:rPr lang="sv-SE" sz="1600" dirty="0"/>
              <a:t>   1.  </a:t>
            </a:r>
            <a:r>
              <a:rPr lang="sv-SE" sz="1600" dirty="0" err="1"/>
              <a:t>ec</a:t>
            </a:r>
            <a:r>
              <a:rPr lang="sv-SE" sz="1600" dirty="0"/>
              <a:t>&lt;</a:t>
            </a:r>
            <a:r>
              <a:rPr lang="sv-SE" sz="1600" dirty="0" err="1"/>
              <a:t>ecid</a:t>
            </a:r>
            <a:r>
              <a:rPr lang="sv-SE" sz="1600" dirty="0"/>
              <a:t>&gt;.s&lt;sid&gt;.&lt;alias&gt;.&lt;</a:t>
            </a:r>
            <a:r>
              <a:rPr lang="sv-SE" sz="1600" dirty="0" err="1"/>
              <a:t>bitid</a:t>
            </a:r>
            <a:r>
              <a:rPr lang="sv-SE" sz="1600" dirty="0"/>
              <a:t>&gt;  </a:t>
            </a:r>
            <a:r>
              <a:rPr lang="sv-SE" sz="1600" dirty="0" err="1"/>
              <a:t>ethetcat</a:t>
            </a:r>
            <a:r>
              <a:rPr lang="sv-SE" sz="1600" dirty="0"/>
              <a:t> data                				(</a:t>
            </a:r>
            <a:r>
              <a:rPr lang="sv-SE" sz="1600" dirty="0" err="1"/>
              <a:t>rw</a:t>
            </a:r>
            <a:r>
              <a:rPr lang="sv-SE" sz="1600" dirty="0"/>
              <a:t>)</a:t>
            </a:r>
          </a:p>
          <a:p>
            <a:r>
              <a:rPr lang="sv-SE" sz="1600" dirty="0"/>
              <a:t>                                    		</a:t>
            </a:r>
            <a:r>
              <a:rPr lang="sv-SE" sz="1600" dirty="0" err="1"/>
              <a:t>ecid</a:t>
            </a:r>
            <a:r>
              <a:rPr lang="sv-SE" sz="1600" dirty="0"/>
              <a:t>:  </a:t>
            </a:r>
            <a:r>
              <a:rPr lang="sv-SE" sz="1600" dirty="0" err="1"/>
              <a:t>ethercat</a:t>
            </a:r>
            <a:r>
              <a:rPr lang="sv-SE" sz="1600" dirty="0"/>
              <a:t> master index</a:t>
            </a:r>
          </a:p>
          <a:p>
            <a:r>
              <a:rPr lang="sv-SE" sz="1600" dirty="0"/>
              <a:t>                                    		sid:   </a:t>
            </a:r>
            <a:r>
              <a:rPr lang="sv-SE" sz="1600" dirty="0" err="1"/>
              <a:t>ethercat</a:t>
            </a:r>
            <a:r>
              <a:rPr lang="sv-SE" sz="1600" dirty="0"/>
              <a:t> </a:t>
            </a:r>
            <a:r>
              <a:rPr lang="sv-SE" sz="1600" dirty="0" err="1"/>
              <a:t>slave</a:t>
            </a:r>
            <a:r>
              <a:rPr lang="sv-SE" sz="1600" dirty="0"/>
              <a:t> bus position</a:t>
            </a:r>
          </a:p>
          <a:p>
            <a:r>
              <a:rPr lang="sv-SE" sz="1600" dirty="0"/>
              <a:t>                                    		alias: </a:t>
            </a:r>
            <a:r>
              <a:rPr lang="sv-SE" sz="1600" dirty="0" err="1"/>
              <a:t>entry</a:t>
            </a:r>
            <a:r>
              <a:rPr lang="sv-SE" sz="1600" dirty="0"/>
              <a:t> </a:t>
            </a:r>
            <a:r>
              <a:rPr lang="sv-SE" sz="1600" dirty="0" err="1"/>
              <a:t>name</a:t>
            </a:r>
            <a:r>
              <a:rPr lang="sv-SE" sz="1600" dirty="0"/>
              <a:t> as </a:t>
            </a:r>
            <a:r>
              <a:rPr lang="sv-SE" sz="1600" dirty="0" err="1"/>
              <a:t>defined</a:t>
            </a:r>
            <a:r>
              <a:rPr lang="sv-SE" sz="1600" dirty="0"/>
              <a:t> in "</a:t>
            </a:r>
            <a:r>
              <a:rPr lang="sv-SE" sz="1600" dirty="0" err="1"/>
              <a:t>Cfg.EcAddEntryComplete</a:t>
            </a:r>
            <a:r>
              <a:rPr lang="sv-SE" sz="1600" dirty="0"/>
              <a:t>()</a:t>
            </a:r>
          </a:p>
          <a:p>
            <a:r>
              <a:rPr lang="sv-SE" sz="1600" dirty="0"/>
              <a:t>                                    		</a:t>
            </a:r>
            <a:r>
              <a:rPr lang="sv-SE" sz="1600" dirty="0" err="1"/>
              <a:t>bitid</a:t>
            </a:r>
            <a:r>
              <a:rPr lang="sv-SE" sz="1600" dirty="0"/>
              <a:t>: bit index (</a:t>
            </a:r>
            <a:r>
              <a:rPr lang="sv-SE" sz="1600" dirty="0" err="1"/>
              <a:t>optional</a:t>
            </a:r>
            <a:r>
              <a:rPr lang="sv-SE" sz="1600" dirty="0"/>
              <a:t>)</a:t>
            </a:r>
          </a:p>
          <a:p>
            <a:endParaRPr lang="sv-SE" sz="1600" dirty="0"/>
          </a:p>
          <a:p>
            <a:r>
              <a:rPr lang="sv-SE" sz="1600" i="1" dirty="0"/>
              <a:t>   </a:t>
            </a:r>
            <a:r>
              <a:rPr lang="sv-SE" sz="1600" i="1" dirty="0" err="1"/>
              <a:t>Example</a:t>
            </a:r>
            <a:r>
              <a:rPr lang="sv-SE" sz="1600" i="1" dirty="0"/>
              <a:t>: ec0.s1.POSITION:=100;	 Set </a:t>
            </a:r>
            <a:r>
              <a:rPr lang="sv-SE" sz="1600" i="1" dirty="0" err="1"/>
              <a:t>ethercat</a:t>
            </a:r>
            <a:r>
              <a:rPr lang="sv-SE" sz="1600" i="1" dirty="0"/>
              <a:t> </a:t>
            </a:r>
            <a:r>
              <a:rPr lang="sv-SE" sz="1600" i="1" dirty="0" err="1"/>
              <a:t>value</a:t>
            </a:r>
            <a:r>
              <a:rPr lang="sv-SE" sz="1600" i="1" dirty="0"/>
              <a:t> to 100;</a:t>
            </a:r>
          </a:p>
          <a:p>
            <a:endParaRPr lang="sv-SE" sz="1600" b="1" dirty="0"/>
          </a:p>
          <a:p>
            <a:r>
              <a:rPr lang="sv-SE" sz="1600" b="1" dirty="0" err="1"/>
              <a:t>Function</a:t>
            </a:r>
            <a:r>
              <a:rPr lang="sv-SE" sz="1600" b="1" dirty="0"/>
              <a:t> </a:t>
            </a:r>
            <a:r>
              <a:rPr lang="sv-SE" sz="1600" b="1" dirty="0" err="1"/>
              <a:t>Lib</a:t>
            </a:r>
            <a:r>
              <a:rPr lang="sv-SE" sz="1600" b="1" dirty="0"/>
              <a:t>: EC</a:t>
            </a:r>
          </a:p>
          <a:p>
            <a:r>
              <a:rPr lang="sv-SE" sz="1600" dirty="0"/>
              <a:t>   1. </a:t>
            </a:r>
            <a:r>
              <a:rPr lang="sv-SE" sz="1600" dirty="0" err="1"/>
              <a:t>retvalue</a:t>
            </a:r>
            <a:r>
              <a:rPr lang="sv-SE" sz="1600" dirty="0"/>
              <a:t> = </a:t>
            </a:r>
            <a:r>
              <a:rPr lang="sv-SE" sz="1600" b="1" dirty="0" err="1"/>
              <a:t>ec_set_bit</a:t>
            </a:r>
            <a:r>
              <a:rPr lang="sv-SE" sz="1600" dirty="0"/>
              <a:t>(&lt;</a:t>
            </a:r>
            <a:r>
              <a:rPr lang="sv-SE" sz="1600" dirty="0" err="1"/>
              <a:t>value</a:t>
            </a:r>
            <a:r>
              <a:rPr lang="sv-SE" sz="1600" dirty="0"/>
              <a:t>&gt;, &lt;bitindex&gt;);   	Sets bit at bitindex position </a:t>
            </a:r>
            <a:r>
              <a:rPr lang="sv-SE" sz="1600" dirty="0" err="1"/>
              <a:t>of</a:t>
            </a:r>
            <a:r>
              <a:rPr lang="sv-SE" sz="1600" dirty="0"/>
              <a:t> </a:t>
            </a:r>
            <a:r>
              <a:rPr lang="sv-SE" sz="1600" dirty="0" err="1"/>
              <a:t>value</a:t>
            </a:r>
            <a:r>
              <a:rPr lang="sv-SE" sz="1600" dirty="0"/>
              <a:t>. </a:t>
            </a:r>
            <a:r>
              <a:rPr lang="sv-SE" sz="1600" dirty="0" err="1"/>
              <a:t>Returns</a:t>
            </a:r>
            <a:r>
              <a:rPr lang="sv-SE" sz="1600" dirty="0"/>
              <a:t> the new </a:t>
            </a:r>
            <a:r>
              <a:rPr lang="sv-SE" sz="1600" dirty="0" err="1"/>
              <a:t>value</a:t>
            </a:r>
            <a:r>
              <a:rPr lang="sv-SE" sz="1600" dirty="0"/>
              <a:t>.</a:t>
            </a:r>
          </a:p>
          <a:p>
            <a:r>
              <a:rPr lang="sv-SE" sz="1600" dirty="0"/>
              <a:t>   2. </a:t>
            </a:r>
            <a:r>
              <a:rPr lang="sv-SE" sz="1600" dirty="0" err="1"/>
              <a:t>retvalue</a:t>
            </a:r>
            <a:r>
              <a:rPr lang="sv-SE" sz="1600" dirty="0"/>
              <a:t> = </a:t>
            </a:r>
            <a:r>
              <a:rPr lang="sv-SE" sz="1600" b="1" dirty="0" err="1"/>
              <a:t>ec_clr_bit</a:t>
            </a:r>
            <a:r>
              <a:rPr lang="sv-SE" sz="1600" dirty="0"/>
              <a:t>(&lt;</a:t>
            </a:r>
            <a:r>
              <a:rPr lang="sv-SE" sz="1600" dirty="0" err="1"/>
              <a:t>value</a:t>
            </a:r>
            <a:r>
              <a:rPr lang="sv-SE" sz="1600" dirty="0"/>
              <a:t>&gt;, &lt;bitindex&gt;);		Clears bit at bitindex position </a:t>
            </a:r>
            <a:r>
              <a:rPr lang="sv-SE" sz="1600" dirty="0" err="1"/>
              <a:t>of</a:t>
            </a:r>
            <a:r>
              <a:rPr lang="sv-SE" sz="1600" dirty="0"/>
              <a:t> </a:t>
            </a:r>
            <a:r>
              <a:rPr lang="sv-SE" sz="1600" dirty="0" err="1"/>
              <a:t>value</a:t>
            </a:r>
            <a:r>
              <a:rPr lang="sv-SE" sz="1600" dirty="0"/>
              <a:t>. </a:t>
            </a:r>
            <a:r>
              <a:rPr lang="sv-SE" sz="1600" dirty="0" err="1"/>
              <a:t>Returns</a:t>
            </a:r>
            <a:r>
              <a:rPr lang="sv-SE" sz="1600" dirty="0"/>
              <a:t> the new </a:t>
            </a:r>
            <a:r>
              <a:rPr lang="sv-SE" sz="1600" dirty="0" err="1"/>
              <a:t>value</a:t>
            </a:r>
            <a:r>
              <a:rPr lang="sv-SE" sz="1600" dirty="0"/>
              <a:t>.</a:t>
            </a:r>
          </a:p>
          <a:p>
            <a:r>
              <a:rPr lang="sv-SE" sz="1600" dirty="0"/>
              <a:t>   3. </a:t>
            </a:r>
            <a:r>
              <a:rPr lang="sv-SE" sz="1600" dirty="0" err="1"/>
              <a:t>retvalue</a:t>
            </a:r>
            <a:r>
              <a:rPr lang="sv-SE" sz="1600" dirty="0"/>
              <a:t> = </a:t>
            </a:r>
            <a:r>
              <a:rPr lang="sv-SE" sz="1600" b="1" dirty="0" err="1"/>
              <a:t>ec_flp_bit</a:t>
            </a:r>
            <a:r>
              <a:rPr lang="sv-SE" sz="1600" dirty="0"/>
              <a:t>(&lt;</a:t>
            </a:r>
            <a:r>
              <a:rPr lang="sv-SE" sz="1600" dirty="0" err="1"/>
              <a:t>value</a:t>
            </a:r>
            <a:r>
              <a:rPr lang="sv-SE" sz="1600" dirty="0"/>
              <a:t>&gt;, &lt;bitindex&gt;);      	</a:t>
            </a:r>
            <a:r>
              <a:rPr lang="sv-SE" sz="1600" dirty="0" err="1"/>
              <a:t>Flips</a:t>
            </a:r>
            <a:r>
              <a:rPr lang="sv-SE" sz="1600" dirty="0"/>
              <a:t> bit at bitindex position </a:t>
            </a:r>
            <a:r>
              <a:rPr lang="sv-SE" sz="1600" dirty="0" err="1"/>
              <a:t>of</a:t>
            </a:r>
            <a:r>
              <a:rPr lang="sv-SE" sz="1600" dirty="0"/>
              <a:t> </a:t>
            </a:r>
            <a:r>
              <a:rPr lang="sv-SE" sz="1600" dirty="0" err="1"/>
              <a:t>value</a:t>
            </a:r>
            <a:r>
              <a:rPr lang="sv-SE" sz="1600" dirty="0"/>
              <a:t>. </a:t>
            </a:r>
            <a:r>
              <a:rPr lang="sv-SE" sz="1600" dirty="0" err="1"/>
              <a:t>Returns</a:t>
            </a:r>
            <a:r>
              <a:rPr lang="sv-SE" sz="1600" dirty="0"/>
              <a:t> the new </a:t>
            </a:r>
            <a:r>
              <a:rPr lang="sv-SE" sz="1600" dirty="0" err="1"/>
              <a:t>value</a:t>
            </a:r>
            <a:r>
              <a:rPr lang="sv-SE" sz="1600" dirty="0"/>
              <a:t>.</a:t>
            </a:r>
          </a:p>
          <a:p>
            <a:r>
              <a:rPr lang="sv-SE" sz="1600" dirty="0"/>
              <a:t>   4. </a:t>
            </a:r>
            <a:r>
              <a:rPr lang="sv-SE" sz="1600" dirty="0" err="1"/>
              <a:t>retvalue</a:t>
            </a:r>
            <a:r>
              <a:rPr lang="sv-SE" sz="1600" dirty="0"/>
              <a:t> = </a:t>
            </a:r>
            <a:r>
              <a:rPr lang="sv-SE" sz="1600" b="1" dirty="0" err="1"/>
              <a:t>ec_chk_bit</a:t>
            </a:r>
            <a:r>
              <a:rPr lang="sv-SE" sz="1600" dirty="0"/>
              <a:t>(&lt;</a:t>
            </a:r>
            <a:r>
              <a:rPr lang="sv-SE" sz="1600" dirty="0" err="1"/>
              <a:t>value</a:t>
            </a:r>
            <a:r>
              <a:rPr lang="sv-SE" sz="1600" dirty="0"/>
              <a:t>&gt;, &lt;bitindex&gt;);      	Checks bit at bitindex position </a:t>
            </a:r>
            <a:r>
              <a:rPr lang="sv-SE" sz="1600" dirty="0" err="1"/>
              <a:t>of</a:t>
            </a:r>
            <a:r>
              <a:rPr lang="sv-SE" sz="1600" dirty="0"/>
              <a:t> </a:t>
            </a:r>
            <a:r>
              <a:rPr lang="sv-SE" sz="1600" dirty="0" err="1"/>
              <a:t>value</a:t>
            </a:r>
            <a:r>
              <a:rPr lang="sv-SE" sz="1600" dirty="0"/>
              <a:t>. </a:t>
            </a:r>
            <a:r>
              <a:rPr lang="sv-SE" sz="1600" dirty="0" err="1"/>
              <a:t>Returns</a:t>
            </a:r>
            <a:r>
              <a:rPr lang="sv-SE" sz="1600" dirty="0"/>
              <a:t> the </a:t>
            </a:r>
            <a:r>
              <a:rPr lang="sv-SE" sz="1600" dirty="0" err="1"/>
              <a:t>value</a:t>
            </a:r>
            <a:r>
              <a:rPr lang="sv-SE" sz="1600" dirty="0"/>
              <a:t> </a:t>
            </a:r>
            <a:r>
              <a:rPr lang="sv-SE" sz="1600" dirty="0" err="1"/>
              <a:t>of</a:t>
            </a:r>
            <a:r>
              <a:rPr lang="sv-SE" sz="1600" dirty="0"/>
              <a:t> bit.</a:t>
            </a:r>
          </a:p>
          <a:p>
            <a:r>
              <a:rPr lang="sv-SE" sz="1600" dirty="0"/>
              <a:t>   5. </a:t>
            </a:r>
            <a:r>
              <a:rPr lang="sv-SE" sz="1600" dirty="0" err="1"/>
              <a:t>retvalue</a:t>
            </a:r>
            <a:r>
              <a:rPr lang="sv-SE" sz="1600" dirty="0"/>
              <a:t> = </a:t>
            </a:r>
            <a:r>
              <a:rPr lang="sv-SE" sz="1600" b="1" dirty="0" err="1"/>
              <a:t>ec_get_err</a:t>
            </a:r>
            <a:r>
              <a:rPr lang="sv-SE" sz="1600" dirty="0"/>
              <a:t>():      				</a:t>
            </a:r>
            <a:r>
              <a:rPr lang="sv-SE" sz="1600" dirty="0" err="1"/>
              <a:t>Returns</a:t>
            </a:r>
            <a:r>
              <a:rPr lang="sv-SE" sz="1600" dirty="0"/>
              <a:t> </a:t>
            </a:r>
            <a:r>
              <a:rPr lang="sv-SE" sz="1600" dirty="0" err="1"/>
              <a:t>error</a:t>
            </a:r>
            <a:r>
              <a:rPr lang="sv-SE" sz="1600" dirty="0"/>
              <a:t> </a:t>
            </a:r>
            <a:r>
              <a:rPr lang="sv-SE" sz="1600" dirty="0" err="1"/>
              <a:t>code</a:t>
            </a:r>
            <a:r>
              <a:rPr lang="sv-SE" sz="1600" dirty="0"/>
              <a:t> from last </a:t>
            </a:r>
            <a:r>
              <a:rPr lang="sv-SE" sz="1600" dirty="0" err="1"/>
              <a:t>lib</a:t>
            </a:r>
            <a:r>
              <a:rPr lang="sv-SE" sz="1600" dirty="0"/>
              <a:t> call.</a:t>
            </a:r>
          </a:p>
        </p:txBody>
      </p:sp>
    </p:spTree>
    <p:extLst>
      <p:ext uri="{BB962C8B-B14F-4D97-AF65-F5344CB8AC3E}">
        <p14:creationId xmlns:p14="http://schemas.microsoft.com/office/powerpoint/2010/main" val="34341212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Motion Variables</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22</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200" dirty="0"/>
              <a:t>  1.  ax&lt;id&gt;.id                    		</a:t>
            </a:r>
            <a:r>
              <a:rPr lang="sv-SE" sz="1200" dirty="0" err="1"/>
              <a:t>axis</a:t>
            </a:r>
            <a:r>
              <a:rPr lang="sv-SE" sz="1200" dirty="0"/>
              <a:t> id                          			(ro)</a:t>
            </a:r>
          </a:p>
          <a:p>
            <a:r>
              <a:rPr lang="sv-SE" sz="1200" dirty="0"/>
              <a:t>  2.  ax&lt;id&gt;.</a:t>
            </a:r>
            <a:r>
              <a:rPr lang="sv-SE" sz="1200" dirty="0" err="1"/>
              <a:t>reset</a:t>
            </a:r>
            <a:r>
              <a:rPr lang="sv-SE" sz="1200" dirty="0"/>
              <a:t>                 		</a:t>
            </a:r>
            <a:r>
              <a:rPr lang="sv-SE" sz="1200" dirty="0" err="1"/>
              <a:t>reset</a:t>
            </a:r>
            <a:r>
              <a:rPr lang="sv-SE" sz="1200" dirty="0"/>
              <a:t> </a:t>
            </a:r>
            <a:r>
              <a:rPr lang="sv-SE" sz="1200" dirty="0" err="1"/>
              <a:t>axis</a:t>
            </a:r>
            <a:r>
              <a:rPr lang="sv-SE" sz="1200" dirty="0"/>
              <a:t> </a:t>
            </a:r>
            <a:r>
              <a:rPr lang="sv-SE" sz="1200" dirty="0" err="1"/>
              <a:t>error</a:t>
            </a:r>
            <a:r>
              <a:rPr lang="sv-SE" sz="1200" dirty="0"/>
              <a:t>                	 		(</a:t>
            </a:r>
            <a:r>
              <a:rPr lang="sv-SE" sz="1200" dirty="0" err="1"/>
              <a:t>rw</a:t>
            </a:r>
            <a:r>
              <a:rPr lang="sv-SE" sz="1200" dirty="0"/>
              <a:t>)</a:t>
            </a:r>
          </a:p>
          <a:p>
            <a:r>
              <a:rPr lang="sv-SE" sz="1200" dirty="0"/>
              <a:t>  3.  ax&lt;id&gt;.</a:t>
            </a:r>
            <a:r>
              <a:rPr lang="sv-SE" sz="1200" dirty="0" err="1"/>
              <a:t>counter</a:t>
            </a:r>
            <a:r>
              <a:rPr lang="sv-SE" sz="1200" dirty="0"/>
              <a:t>              		</a:t>
            </a:r>
            <a:r>
              <a:rPr lang="sv-SE" sz="1200" dirty="0" err="1"/>
              <a:t>execution</a:t>
            </a:r>
            <a:r>
              <a:rPr lang="sv-SE" sz="1200" dirty="0"/>
              <a:t> </a:t>
            </a:r>
            <a:r>
              <a:rPr lang="sv-SE" sz="1200" dirty="0" err="1"/>
              <a:t>counter</a:t>
            </a:r>
            <a:r>
              <a:rPr lang="sv-SE" sz="1200" dirty="0"/>
              <a:t>                			(ro)</a:t>
            </a:r>
          </a:p>
          <a:p>
            <a:r>
              <a:rPr lang="sv-SE" sz="1200" dirty="0"/>
              <a:t>  4.  ax&lt;id&gt;.</a:t>
            </a:r>
            <a:r>
              <a:rPr lang="sv-SE" sz="1200" dirty="0" err="1"/>
              <a:t>error</a:t>
            </a:r>
            <a:r>
              <a:rPr lang="sv-SE" sz="1200" dirty="0"/>
              <a:t>                 		</a:t>
            </a:r>
            <a:r>
              <a:rPr lang="sv-SE" sz="1200" dirty="0" err="1"/>
              <a:t>error</a:t>
            </a:r>
            <a:r>
              <a:rPr lang="sv-SE" sz="1200" dirty="0"/>
              <a:t>                            			(ro)</a:t>
            </a:r>
          </a:p>
          <a:p>
            <a:r>
              <a:rPr lang="sv-SE" sz="1200" dirty="0"/>
              <a:t>  5.  ax&lt;id&gt;.</a:t>
            </a:r>
            <a:r>
              <a:rPr lang="sv-SE" sz="1200" dirty="0" err="1"/>
              <a:t>enc.actpos</a:t>
            </a:r>
            <a:r>
              <a:rPr lang="sv-SE" sz="1200" dirty="0"/>
              <a:t>         		</a:t>
            </a:r>
            <a:r>
              <a:rPr lang="sv-SE" sz="1200" dirty="0" err="1"/>
              <a:t>actual</a:t>
            </a:r>
            <a:r>
              <a:rPr lang="sv-SE" sz="1200" dirty="0"/>
              <a:t> position                  			(ro)</a:t>
            </a:r>
          </a:p>
          <a:p>
            <a:r>
              <a:rPr lang="sv-SE" sz="1200" dirty="0"/>
              <a:t>  6.  ax&lt;id&gt;.</a:t>
            </a:r>
            <a:r>
              <a:rPr lang="sv-SE" sz="1200" dirty="0" err="1"/>
              <a:t>enc.actvel</a:t>
            </a:r>
            <a:r>
              <a:rPr lang="sv-SE" sz="1200" dirty="0"/>
              <a:t>       		</a:t>
            </a:r>
            <a:r>
              <a:rPr lang="sv-SE" sz="1200" dirty="0" err="1"/>
              <a:t>actual</a:t>
            </a:r>
            <a:r>
              <a:rPr lang="sv-SE" sz="1200" dirty="0"/>
              <a:t> </a:t>
            </a:r>
            <a:r>
              <a:rPr lang="sv-SE" sz="1200" dirty="0" err="1"/>
              <a:t>velocity</a:t>
            </a:r>
            <a:r>
              <a:rPr lang="sv-SE" sz="1200" dirty="0"/>
              <a:t>                  			(ro)</a:t>
            </a:r>
          </a:p>
          <a:p>
            <a:r>
              <a:rPr lang="sv-SE" sz="1200" dirty="0"/>
              <a:t>  7.  ax&lt;id&gt;.</a:t>
            </a:r>
            <a:r>
              <a:rPr lang="sv-SE" sz="1200" dirty="0" err="1"/>
              <a:t>enc.rawpos</a:t>
            </a:r>
            <a:r>
              <a:rPr lang="sv-SE" sz="1200" dirty="0"/>
              <a:t>      		</a:t>
            </a:r>
            <a:r>
              <a:rPr lang="sv-SE" sz="1200" dirty="0" err="1"/>
              <a:t>actual</a:t>
            </a:r>
            <a:r>
              <a:rPr lang="sv-SE" sz="1200" dirty="0"/>
              <a:t> </a:t>
            </a:r>
            <a:r>
              <a:rPr lang="sv-SE" sz="1200" dirty="0" err="1"/>
              <a:t>raw</a:t>
            </a:r>
            <a:r>
              <a:rPr lang="sv-SE" sz="1200" dirty="0"/>
              <a:t> position              			(ro)</a:t>
            </a:r>
          </a:p>
          <a:p>
            <a:r>
              <a:rPr lang="sv-SE" sz="1200" dirty="0"/>
              <a:t>  8.  ax&lt;id&gt;.</a:t>
            </a:r>
            <a:r>
              <a:rPr lang="sv-SE" sz="1200" dirty="0" err="1"/>
              <a:t>enc.source</a:t>
            </a:r>
            <a:r>
              <a:rPr lang="sv-SE" sz="1200" dirty="0"/>
              <a:t>       		</a:t>
            </a:r>
            <a:r>
              <a:rPr lang="sv-SE" sz="1200" dirty="0" err="1"/>
              <a:t>internal</a:t>
            </a:r>
            <a:r>
              <a:rPr lang="sv-SE" sz="1200" dirty="0"/>
              <a:t> source or expressions   		(ro)</a:t>
            </a:r>
          </a:p>
          <a:p>
            <a:r>
              <a:rPr lang="sv-SE" sz="1200" dirty="0"/>
              <a:t>                                   			source = 0: </a:t>
            </a:r>
            <a:r>
              <a:rPr lang="sv-SE" sz="1200" dirty="0" err="1"/>
              <a:t>internal</a:t>
            </a:r>
            <a:r>
              <a:rPr lang="sv-SE" sz="1200" dirty="0"/>
              <a:t> </a:t>
            </a:r>
            <a:r>
              <a:rPr lang="sv-SE" sz="1200" dirty="0" err="1"/>
              <a:t>encoder</a:t>
            </a:r>
            <a:endParaRPr lang="sv-SE" sz="1200" dirty="0"/>
          </a:p>
          <a:p>
            <a:r>
              <a:rPr lang="sv-SE" sz="1200" dirty="0"/>
              <a:t>                                   			source &gt; 0: </a:t>
            </a:r>
            <a:r>
              <a:rPr lang="sv-SE" sz="1200" dirty="0" err="1"/>
              <a:t>actual</a:t>
            </a:r>
            <a:r>
              <a:rPr lang="sv-SE" sz="1200" dirty="0"/>
              <a:t> </a:t>
            </a:r>
            <a:r>
              <a:rPr lang="sv-SE" sz="1200" dirty="0" err="1"/>
              <a:t>pos</a:t>
            </a:r>
            <a:r>
              <a:rPr lang="sv-SE" sz="1200" dirty="0"/>
              <a:t> from </a:t>
            </a:r>
            <a:r>
              <a:rPr lang="sv-SE" sz="1200" dirty="0" err="1"/>
              <a:t>expr</a:t>
            </a:r>
            <a:endParaRPr lang="sv-SE" sz="1200" dirty="0"/>
          </a:p>
          <a:p>
            <a:r>
              <a:rPr lang="sv-SE" sz="1200" dirty="0"/>
              <a:t>  9.  ax&lt;id&gt;.</a:t>
            </a:r>
            <a:r>
              <a:rPr lang="sv-SE" sz="1200" dirty="0" err="1"/>
              <a:t>enc.homed</a:t>
            </a:r>
            <a:r>
              <a:rPr lang="sv-SE" sz="1200" dirty="0"/>
              <a:t>      		</a:t>
            </a:r>
            <a:r>
              <a:rPr lang="sv-SE" sz="1200" dirty="0" err="1"/>
              <a:t>encoder</a:t>
            </a:r>
            <a:r>
              <a:rPr lang="sv-SE" sz="1200" dirty="0"/>
              <a:t> </a:t>
            </a:r>
            <a:r>
              <a:rPr lang="sv-SE" sz="1200" dirty="0" err="1"/>
              <a:t>homed</a:t>
            </a:r>
            <a:r>
              <a:rPr lang="sv-SE" sz="1200" dirty="0"/>
              <a:t>                    			(</a:t>
            </a:r>
            <a:r>
              <a:rPr lang="sv-SE" sz="1200" dirty="0" err="1"/>
              <a:t>rw</a:t>
            </a:r>
            <a:r>
              <a:rPr lang="sv-SE" sz="1200" dirty="0"/>
              <a:t>)</a:t>
            </a:r>
          </a:p>
          <a:p>
            <a:r>
              <a:rPr lang="sv-SE" sz="1200" dirty="0"/>
              <a:t>  10. ax&lt;id&gt;.</a:t>
            </a:r>
            <a:r>
              <a:rPr lang="sv-SE" sz="1200" dirty="0" err="1"/>
              <a:t>enc.homepos</a:t>
            </a:r>
            <a:r>
              <a:rPr lang="sv-SE" sz="1200" dirty="0"/>
              <a:t>   		</a:t>
            </a:r>
            <a:r>
              <a:rPr lang="sv-SE" sz="1200" dirty="0" err="1"/>
              <a:t>homing</a:t>
            </a:r>
            <a:r>
              <a:rPr lang="sv-SE" sz="1200" dirty="0"/>
              <a:t> position                  			(</a:t>
            </a:r>
            <a:r>
              <a:rPr lang="sv-SE" sz="1200" dirty="0" err="1"/>
              <a:t>rw</a:t>
            </a:r>
            <a:r>
              <a:rPr lang="sv-SE" sz="1200" dirty="0"/>
              <a:t>)</a:t>
            </a:r>
          </a:p>
          <a:p>
            <a:r>
              <a:rPr lang="sv-SE" sz="1200" dirty="0"/>
              <a:t>  11. ax&lt;id&gt;.</a:t>
            </a:r>
            <a:r>
              <a:rPr lang="sv-SE" sz="1200" dirty="0" err="1"/>
              <a:t>traj.setpos</a:t>
            </a:r>
            <a:r>
              <a:rPr lang="sv-SE" sz="1200" dirty="0"/>
              <a:t>       		</a:t>
            </a:r>
            <a:r>
              <a:rPr lang="sv-SE" sz="1200" dirty="0" err="1"/>
              <a:t>current</a:t>
            </a:r>
            <a:r>
              <a:rPr lang="sv-SE" sz="1200" dirty="0"/>
              <a:t> </a:t>
            </a:r>
            <a:r>
              <a:rPr lang="sv-SE" sz="1200" dirty="0" err="1"/>
              <a:t>trajectory</a:t>
            </a:r>
            <a:r>
              <a:rPr lang="sv-SE" sz="1200" dirty="0"/>
              <a:t> </a:t>
            </a:r>
            <a:r>
              <a:rPr lang="sv-SE" sz="1200" dirty="0" err="1"/>
              <a:t>setpoint</a:t>
            </a:r>
            <a:r>
              <a:rPr lang="sv-SE" sz="1200" dirty="0"/>
              <a:t>       		(ro)</a:t>
            </a:r>
          </a:p>
          <a:p>
            <a:r>
              <a:rPr lang="sv-SE" sz="1200" dirty="0"/>
              <a:t>  12. ax&lt;id&gt;.</a:t>
            </a:r>
            <a:r>
              <a:rPr lang="sv-SE" sz="1200" dirty="0" err="1"/>
              <a:t>traj.targetpos</a:t>
            </a:r>
            <a:r>
              <a:rPr lang="sv-SE" sz="1200" dirty="0"/>
              <a:t>        	</a:t>
            </a:r>
            <a:r>
              <a:rPr lang="sv-SE" sz="1200" dirty="0" err="1"/>
              <a:t>target</a:t>
            </a:r>
            <a:r>
              <a:rPr lang="sv-SE" sz="1200" dirty="0"/>
              <a:t> position                  			(</a:t>
            </a:r>
            <a:r>
              <a:rPr lang="sv-SE" sz="1200" dirty="0" err="1"/>
              <a:t>rw</a:t>
            </a:r>
            <a:r>
              <a:rPr lang="sv-SE" sz="1200" dirty="0"/>
              <a:t>)</a:t>
            </a:r>
          </a:p>
          <a:p>
            <a:r>
              <a:rPr lang="sv-SE" sz="1200" dirty="0"/>
              <a:t>  13. ax&lt;id&gt;.</a:t>
            </a:r>
            <a:r>
              <a:rPr lang="sv-SE" sz="1200" dirty="0" err="1"/>
              <a:t>traj.targetvel</a:t>
            </a:r>
            <a:r>
              <a:rPr lang="sv-SE" sz="1200" dirty="0"/>
              <a:t>        	</a:t>
            </a:r>
            <a:r>
              <a:rPr lang="sv-SE" sz="1200" dirty="0" err="1"/>
              <a:t>target</a:t>
            </a:r>
            <a:r>
              <a:rPr lang="sv-SE" sz="1200" dirty="0"/>
              <a:t> </a:t>
            </a:r>
            <a:r>
              <a:rPr lang="sv-SE" sz="1200" dirty="0" err="1"/>
              <a:t>velocity</a:t>
            </a:r>
            <a:r>
              <a:rPr lang="sv-SE" sz="1200" dirty="0"/>
              <a:t> </a:t>
            </a:r>
            <a:r>
              <a:rPr lang="sv-SE" sz="1200" dirty="0" err="1"/>
              <a:t>setpoint</a:t>
            </a:r>
            <a:r>
              <a:rPr lang="sv-SE" sz="1200" dirty="0"/>
              <a:t>         			(</a:t>
            </a:r>
            <a:r>
              <a:rPr lang="sv-SE" sz="1200" dirty="0" err="1"/>
              <a:t>rw</a:t>
            </a:r>
            <a:r>
              <a:rPr lang="sv-SE" sz="1200" dirty="0"/>
              <a:t>)</a:t>
            </a:r>
          </a:p>
          <a:p>
            <a:r>
              <a:rPr lang="sv-SE" sz="1200" dirty="0"/>
              <a:t>  14. ax&lt;id&gt;.</a:t>
            </a:r>
            <a:r>
              <a:rPr lang="sv-SE" sz="1200" dirty="0" err="1"/>
              <a:t>traj.targetacc</a:t>
            </a:r>
            <a:r>
              <a:rPr lang="sv-SE" sz="1200" dirty="0"/>
              <a:t>        	</a:t>
            </a:r>
            <a:r>
              <a:rPr lang="sv-SE" sz="1200" dirty="0" err="1"/>
              <a:t>target</a:t>
            </a:r>
            <a:r>
              <a:rPr lang="sv-SE" sz="1200" dirty="0"/>
              <a:t> acceleration </a:t>
            </a:r>
            <a:r>
              <a:rPr lang="sv-SE" sz="1200" dirty="0" err="1"/>
              <a:t>setpoint</a:t>
            </a:r>
            <a:r>
              <a:rPr lang="sv-SE" sz="1200" dirty="0"/>
              <a:t>     		(</a:t>
            </a:r>
            <a:r>
              <a:rPr lang="sv-SE" sz="1200" dirty="0" err="1"/>
              <a:t>rw</a:t>
            </a:r>
            <a:r>
              <a:rPr lang="sv-SE" sz="1200" dirty="0"/>
              <a:t>)</a:t>
            </a:r>
          </a:p>
          <a:p>
            <a:r>
              <a:rPr lang="sv-SE" sz="1200" dirty="0"/>
              <a:t>  15. ax&lt;id&gt;.</a:t>
            </a:r>
            <a:r>
              <a:rPr lang="sv-SE" sz="1200" dirty="0" err="1"/>
              <a:t>traj.targetdec</a:t>
            </a:r>
            <a:r>
              <a:rPr lang="sv-SE" sz="1200" dirty="0"/>
              <a:t>        	</a:t>
            </a:r>
            <a:r>
              <a:rPr lang="sv-SE" sz="1200" dirty="0" err="1"/>
              <a:t>target</a:t>
            </a:r>
            <a:r>
              <a:rPr lang="sv-SE" sz="1200" dirty="0"/>
              <a:t> </a:t>
            </a:r>
            <a:r>
              <a:rPr lang="sv-SE" sz="1200" dirty="0" err="1"/>
              <a:t>deceleration</a:t>
            </a:r>
            <a:r>
              <a:rPr lang="sv-SE" sz="1200" dirty="0"/>
              <a:t> </a:t>
            </a:r>
            <a:r>
              <a:rPr lang="sv-SE" sz="1200" dirty="0" err="1"/>
              <a:t>setpoint</a:t>
            </a:r>
            <a:r>
              <a:rPr lang="sv-SE" sz="1200" dirty="0"/>
              <a:t>     		(</a:t>
            </a:r>
            <a:r>
              <a:rPr lang="sv-SE" sz="1200" dirty="0" err="1"/>
              <a:t>rw</a:t>
            </a:r>
            <a:r>
              <a:rPr lang="sv-SE" sz="1200" dirty="0"/>
              <a:t>)</a:t>
            </a:r>
          </a:p>
          <a:p>
            <a:r>
              <a:rPr lang="sv-SE" sz="1200" dirty="0"/>
              <a:t>  16. ax&lt;id&gt;.</a:t>
            </a:r>
            <a:r>
              <a:rPr lang="sv-SE" sz="1200" dirty="0" err="1"/>
              <a:t>traj.setvel</a:t>
            </a:r>
            <a:r>
              <a:rPr lang="sv-SE" sz="1200" dirty="0"/>
              <a:t>           	</a:t>
            </a:r>
            <a:r>
              <a:rPr lang="sv-SE" sz="1200" dirty="0" err="1"/>
              <a:t>current</a:t>
            </a:r>
            <a:r>
              <a:rPr lang="sv-SE" sz="1200" dirty="0"/>
              <a:t> </a:t>
            </a:r>
            <a:r>
              <a:rPr lang="sv-SE" sz="1200" dirty="0" err="1"/>
              <a:t>velocity</a:t>
            </a:r>
            <a:r>
              <a:rPr lang="sv-SE" sz="1200" dirty="0"/>
              <a:t> </a:t>
            </a:r>
            <a:r>
              <a:rPr lang="sv-SE" sz="1200" dirty="0" err="1"/>
              <a:t>setpoint</a:t>
            </a:r>
            <a:r>
              <a:rPr lang="sv-SE" sz="1200" dirty="0"/>
              <a:t>        		(ro)</a:t>
            </a:r>
          </a:p>
          <a:p>
            <a:r>
              <a:rPr lang="sv-SE" sz="1200" dirty="0"/>
              <a:t>  17. ax&lt;id&gt;.</a:t>
            </a:r>
            <a:r>
              <a:rPr lang="sv-SE" sz="1200" dirty="0" err="1"/>
              <a:t>traj.setvelffraw</a:t>
            </a:r>
            <a:r>
              <a:rPr lang="sv-SE" sz="1200" dirty="0"/>
              <a:t>      	</a:t>
            </a:r>
            <a:r>
              <a:rPr lang="sv-SE" sz="1200" dirty="0" err="1"/>
              <a:t>feed</a:t>
            </a:r>
            <a:r>
              <a:rPr lang="sv-SE" sz="1200" dirty="0"/>
              <a:t> forward </a:t>
            </a:r>
            <a:r>
              <a:rPr lang="sv-SE" sz="1200" dirty="0" err="1"/>
              <a:t>raw</a:t>
            </a:r>
            <a:r>
              <a:rPr lang="sv-SE" sz="1200" dirty="0"/>
              <a:t> </a:t>
            </a:r>
            <a:r>
              <a:rPr lang="sv-SE" sz="1200" dirty="0" err="1"/>
              <a:t>velocity</a:t>
            </a:r>
            <a:r>
              <a:rPr lang="sv-SE" sz="1200" dirty="0"/>
              <a:t>        		(ro)</a:t>
            </a:r>
          </a:p>
          <a:p>
            <a:r>
              <a:rPr lang="sv-SE" sz="1200" dirty="0"/>
              <a:t>  18. ax&lt;id&gt;.</a:t>
            </a:r>
            <a:r>
              <a:rPr lang="sv-SE" sz="1200" dirty="0" err="1"/>
              <a:t>traj.command</a:t>
            </a:r>
            <a:r>
              <a:rPr lang="sv-SE" sz="1200" dirty="0"/>
              <a:t>          	</a:t>
            </a:r>
            <a:r>
              <a:rPr lang="sv-SE" sz="1200" dirty="0" err="1"/>
              <a:t>command</a:t>
            </a:r>
            <a:r>
              <a:rPr lang="sv-SE" sz="1200" dirty="0"/>
              <a:t>                          			(</a:t>
            </a:r>
            <a:r>
              <a:rPr lang="sv-SE" sz="1200" dirty="0" err="1"/>
              <a:t>rw</a:t>
            </a:r>
            <a:r>
              <a:rPr lang="sv-SE" sz="1200" dirty="0"/>
              <a:t>)</a:t>
            </a:r>
          </a:p>
          <a:p>
            <a:r>
              <a:rPr lang="sv-SE" sz="1200" dirty="0"/>
              <a:t>                                  			</a:t>
            </a:r>
            <a:r>
              <a:rPr lang="sv-SE" sz="1200" dirty="0" err="1"/>
              <a:t>command</a:t>
            </a:r>
            <a:r>
              <a:rPr lang="sv-SE" sz="1200" dirty="0"/>
              <a:t>=1: </a:t>
            </a:r>
            <a:r>
              <a:rPr lang="sv-SE" sz="1200" dirty="0" err="1"/>
              <a:t>move</a:t>
            </a:r>
            <a:r>
              <a:rPr lang="sv-SE" sz="1200" dirty="0"/>
              <a:t> </a:t>
            </a:r>
            <a:r>
              <a:rPr lang="sv-SE" sz="1200" dirty="0" err="1"/>
              <a:t>velocity</a:t>
            </a:r>
            <a:r>
              <a:rPr lang="sv-SE" sz="1200" dirty="0"/>
              <a:t>  </a:t>
            </a:r>
          </a:p>
          <a:p>
            <a:r>
              <a:rPr lang="sv-SE" sz="1200" dirty="0"/>
              <a:t>                                  			</a:t>
            </a:r>
            <a:r>
              <a:rPr lang="sv-SE" sz="1200" dirty="0" err="1"/>
              <a:t>command</a:t>
            </a:r>
            <a:r>
              <a:rPr lang="sv-SE" sz="1200" dirty="0"/>
              <a:t>=2: </a:t>
            </a:r>
            <a:r>
              <a:rPr lang="sv-SE" sz="1200" dirty="0" err="1"/>
              <a:t>move</a:t>
            </a:r>
            <a:r>
              <a:rPr lang="sv-SE" sz="1200" dirty="0"/>
              <a:t> rel. </a:t>
            </a:r>
            <a:r>
              <a:rPr lang="sv-SE" sz="1200" dirty="0" err="1"/>
              <a:t>pos</a:t>
            </a:r>
            <a:endParaRPr lang="sv-SE" sz="1200" dirty="0"/>
          </a:p>
          <a:p>
            <a:r>
              <a:rPr lang="sv-SE" sz="1200" dirty="0"/>
              <a:t>                                   			</a:t>
            </a:r>
            <a:r>
              <a:rPr lang="sv-SE" sz="1200" dirty="0" err="1"/>
              <a:t>command</a:t>
            </a:r>
            <a:r>
              <a:rPr lang="sv-SE" sz="1200" dirty="0"/>
              <a:t>=3: </a:t>
            </a:r>
            <a:r>
              <a:rPr lang="sv-SE" sz="1200" dirty="0" err="1"/>
              <a:t>move</a:t>
            </a:r>
            <a:r>
              <a:rPr lang="sv-SE" sz="1200" dirty="0"/>
              <a:t> </a:t>
            </a:r>
            <a:r>
              <a:rPr lang="sv-SE" sz="1200" dirty="0" err="1"/>
              <a:t>abs</a:t>
            </a:r>
            <a:r>
              <a:rPr lang="sv-SE" sz="1200" dirty="0"/>
              <a:t>. </a:t>
            </a:r>
            <a:r>
              <a:rPr lang="sv-SE" sz="1200" dirty="0" err="1"/>
              <a:t>pos</a:t>
            </a:r>
            <a:endParaRPr lang="sv-SE" sz="1200" dirty="0"/>
          </a:p>
          <a:p>
            <a:r>
              <a:rPr lang="sv-SE" sz="1200" dirty="0"/>
              <a:t>                                   			</a:t>
            </a:r>
            <a:r>
              <a:rPr lang="sv-SE" sz="1200" dirty="0" err="1"/>
              <a:t>command</a:t>
            </a:r>
            <a:r>
              <a:rPr lang="sv-SE" sz="1200" dirty="0"/>
              <a:t>=10: </a:t>
            </a:r>
            <a:r>
              <a:rPr lang="sv-SE" sz="1200" dirty="0" err="1"/>
              <a:t>homing</a:t>
            </a:r>
            <a:endParaRPr lang="sv-SE" sz="1200" dirty="0"/>
          </a:p>
          <a:p>
            <a:r>
              <a:rPr lang="sv-SE" sz="1200" dirty="0"/>
              <a:t>  19. ax&lt;id&gt;.</a:t>
            </a:r>
            <a:r>
              <a:rPr lang="sv-SE" sz="1200" dirty="0" err="1"/>
              <a:t>traj.cmddata</a:t>
            </a:r>
            <a:r>
              <a:rPr lang="sv-SE" sz="1200" dirty="0"/>
              <a:t>          	</a:t>
            </a:r>
            <a:r>
              <a:rPr lang="sv-SE" sz="1200" dirty="0" err="1"/>
              <a:t>cmddat</a:t>
            </a:r>
            <a:r>
              <a:rPr lang="sv-SE" sz="1200" dirty="0"/>
              <a:t>. </a:t>
            </a:r>
            <a:r>
              <a:rPr lang="sv-SE" sz="1200" dirty="0" err="1"/>
              <a:t>Homing</a:t>
            </a:r>
            <a:r>
              <a:rPr lang="sv-SE" sz="1200" dirty="0"/>
              <a:t> </a:t>
            </a:r>
            <a:r>
              <a:rPr lang="sv-SE" sz="1200" dirty="0" err="1"/>
              <a:t>procedure</a:t>
            </a:r>
            <a:r>
              <a:rPr lang="sv-SE" sz="1200" dirty="0"/>
              <a:t>			(</a:t>
            </a:r>
            <a:r>
              <a:rPr lang="sv-SE" sz="1200" dirty="0" err="1"/>
              <a:t>rw</a:t>
            </a:r>
            <a:r>
              <a:rPr lang="sv-SE" sz="1200" dirty="0"/>
              <a:t>)</a:t>
            </a:r>
          </a:p>
          <a:p>
            <a:r>
              <a:rPr lang="sv-SE" sz="1200" dirty="0"/>
              <a:t>                                  			</a:t>
            </a:r>
            <a:r>
              <a:rPr lang="sv-SE" sz="1200" dirty="0" err="1"/>
              <a:t>only</a:t>
            </a:r>
            <a:r>
              <a:rPr lang="sv-SE" sz="1200" dirty="0"/>
              <a:t> valid </a:t>
            </a:r>
            <a:r>
              <a:rPr lang="sv-SE" sz="1200" dirty="0" err="1"/>
              <a:t>if</a:t>
            </a:r>
            <a:r>
              <a:rPr lang="sv-SE" sz="1200" dirty="0"/>
              <a:t> ax&lt;id&gt;.</a:t>
            </a:r>
            <a:r>
              <a:rPr lang="sv-SE" sz="1200" dirty="0" err="1"/>
              <a:t>traj.command</a:t>
            </a:r>
            <a:r>
              <a:rPr lang="sv-SE" sz="1200" dirty="0"/>
              <a:t>=10</a:t>
            </a:r>
          </a:p>
          <a:p>
            <a:r>
              <a:rPr lang="sv-SE" sz="1200" dirty="0"/>
              <a:t>                                  			</a:t>
            </a:r>
            <a:r>
              <a:rPr lang="sv-SE" sz="1200" dirty="0" err="1"/>
              <a:t>cmddata</a:t>
            </a:r>
            <a:r>
              <a:rPr lang="sv-SE" sz="1200" dirty="0"/>
              <a:t>=1 : ref </a:t>
            </a:r>
            <a:r>
              <a:rPr lang="sv-SE" sz="1200" dirty="0" err="1"/>
              <a:t>low</a:t>
            </a:r>
            <a:r>
              <a:rPr lang="sv-SE" sz="1200" dirty="0"/>
              <a:t> limit</a:t>
            </a:r>
          </a:p>
          <a:p>
            <a:r>
              <a:rPr lang="sv-SE" sz="1200" dirty="0"/>
              <a:t>                                   			</a:t>
            </a:r>
            <a:r>
              <a:rPr lang="sv-SE" sz="1200" dirty="0" err="1"/>
              <a:t>cmddata</a:t>
            </a:r>
            <a:r>
              <a:rPr lang="sv-SE" sz="1200" dirty="0"/>
              <a:t>=2 : ref </a:t>
            </a:r>
            <a:r>
              <a:rPr lang="sv-SE" sz="1200" dirty="0" err="1"/>
              <a:t>high</a:t>
            </a:r>
            <a:r>
              <a:rPr lang="sv-SE" sz="1200" dirty="0"/>
              <a:t> limit</a:t>
            </a:r>
          </a:p>
          <a:p>
            <a:r>
              <a:rPr lang="sv-SE" sz="1200" dirty="0"/>
              <a:t>                                   			</a:t>
            </a:r>
            <a:r>
              <a:rPr lang="sv-SE" sz="1200" dirty="0" err="1"/>
              <a:t>cmddata</a:t>
            </a:r>
            <a:r>
              <a:rPr lang="sv-SE" sz="1200" dirty="0"/>
              <a:t>=3 : ref </a:t>
            </a:r>
            <a:r>
              <a:rPr lang="sv-SE" sz="1200" dirty="0" err="1"/>
              <a:t>home</a:t>
            </a:r>
            <a:r>
              <a:rPr lang="sv-SE" sz="1200" dirty="0"/>
              <a:t> sensor (via </a:t>
            </a:r>
            <a:r>
              <a:rPr lang="sv-SE" sz="1200" dirty="0" err="1"/>
              <a:t>low</a:t>
            </a:r>
            <a:r>
              <a:rPr lang="sv-SE" sz="1200" dirty="0"/>
              <a:t> limit)</a:t>
            </a:r>
          </a:p>
          <a:p>
            <a:r>
              <a:rPr lang="sv-SE" sz="1200" dirty="0"/>
              <a:t>			                         	</a:t>
            </a:r>
            <a:r>
              <a:rPr lang="sv-SE" sz="1200" dirty="0" err="1"/>
              <a:t>cmddata</a:t>
            </a:r>
            <a:r>
              <a:rPr lang="sv-SE" sz="1200" dirty="0"/>
              <a:t>=4 : ref </a:t>
            </a:r>
            <a:r>
              <a:rPr lang="sv-SE" sz="1200" dirty="0" err="1"/>
              <a:t>home</a:t>
            </a:r>
            <a:r>
              <a:rPr lang="sv-SE" sz="1200" dirty="0"/>
              <a:t> sensor (via </a:t>
            </a:r>
            <a:r>
              <a:rPr lang="sv-SE" sz="1200" dirty="0" err="1"/>
              <a:t>high</a:t>
            </a:r>
            <a:r>
              <a:rPr lang="sv-SE" sz="1200" dirty="0"/>
              <a:t> limit)</a:t>
            </a:r>
          </a:p>
          <a:p>
            <a:r>
              <a:rPr lang="sv-SE" sz="1200" dirty="0"/>
              <a:t>                                   			</a:t>
            </a:r>
            <a:r>
              <a:rPr lang="sv-SE" sz="1200" dirty="0" err="1"/>
              <a:t>cmddata</a:t>
            </a:r>
            <a:r>
              <a:rPr lang="sv-SE" sz="1200" dirty="0"/>
              <a:t>=5 : ref center </a:t>
            </a:r>
            <a:r>
              <a:rPr lang="sv-SE" sz="1200" dirty="0" err="1"/>
              <a:t>of</a:t>
            </a:r>
            <a:r>
              <a:rPr lang="sv-SE" sz="1200" dirty="0"/>
              <a:t> </a:t>
            </a:r>
            <a:r>
              <a:rPr lang="sv-SE" sz="1200" dirty="0" err="1"/>
              <a:t>home</a:t>
            </a:r>
            <a:r>
              <a:rPr lang="sv-SE" sz="1200" dirty="0"/>
              <a:t> sensor (via </a:t>
            </a:r>
            <a:r>
              <a:rPr lang="sv-SE" sz="1200" dirty="0" err="1"/>
              <a:t>low</a:t>
            </a:r>
            <a:r>
              <a:rPr lang="sv-SE" sz="1200" dirty="0"/>
              <a:t> limit)</a:t>
            </a:r>
          </a:p>
          <a:p>
            <a:r>
              <a:rPr lang="sv-SE" sz="1200" dirty="0"/>
              <a:t>                                   			</a:t>
            </a:r>
            <a:r>
              <a:rPr lang="sv-SE" sz="1200" dirty="0" err="1"/>
              <a:t>cmddata</a:t>
            </a:r>
            <a:r>
              <a:rPr lang="sv-SE" sz="1200" dirty="0"/>
              <a:t>=6 : ref center </a:t>
            </a:r>
            <a:r>
              <a:rPr lang="sv-SE" sz="1200" dirty="0" err="1"/>
              <a:t>of</a:t>
            </a:r>
            <a:r>
              <a:rPr lang="sv-SE" sz="1200" dirty="0"/>
              <a:t> </a:t>
            </a:r>
            <a:r>
              <a:rPr lang="sv-SE" sz="1200" dirty="0" err="1"/>
              <a:t>home</a:t>
            </a:r>
            <a:r>
              <a:rPr lang="sv-SE" sz="1200" dirty="0"/>
              <a:t> sensor (via </a:t>
            </a:r>
            <a:r>
              <a:rPr lang="sv-SE" sz="1200" dirty="0" err="1"/>
              <a:t>high</a:t>
            </a:r>
            <a:r>
              <a:rPr lang="sv-SE" sz="1200" dirty="0"/>
              <a:t> limit)</a:t>
            </a:r>
          </a:p>
          <a:p>
            <a:r>
              <a:rPr lang="sv-SE" sz="1200" dirty="0"/>
              <a:t>                                   			</a:t>
            </a:r>
            <a:r>
              <a:rPr lang="sv-SE" sz="1200" dirty="0" err="1"/>
              <a:t>cmddata</a:t>
            </a:r>
            <a:r>
              <a:rPr lang="sv-SE" sz="1200" dirty="0"/>
              <a:t>=15 : </a:t>
            </a:r>
            <a:r>
              <a:rPr lang="sv-SE" sz="1200" dirty="0" err="1"/>
              <a:t>direct</a:t>
            </a:r>
            <a:r>
              <a:rPr lang="sv-SE" sz="1200" dirty="0"/>
              <a:t> </a:t>
            </a:r>
            <a:r>
              <a:rPr lang="sv-SE" sz="1200" dirty="0" err="1"/>
              <a:t>homing</a:t>
            </a:r>
            <a:endParaRPr lang="sv-SE" sz="1200" dirty="0"/>
          </a:p>
          <a:p>
            <a:r>
              <a:rPr lang="sv-SE" sz="1200" dirty="0"/>
              <a:t>                                   			</a:t>
            </a:r>
            <a:r>
              <a:rPr lang="sv-SE" sz="1200" dirty="0" err="1"/>
              <a:t>cmddata</a:t>
            </a:r>
            <a:r>
              <a:rPr lang="sv-SE" sz="1200" dirty="0"/>
              <a:t>=21 : ref </a:t>
            </a:r>
            <a:r>
              <a:rPr lang="sv-SE" sz="1200" dirty="0" err="1"/>
              <a:t>partly</a:t>
            </a:r>
            <a:r>
              <a:rPr lang="sv-SE" sz="1200" dirty="0"/>
              <a:t> </a:t>
            </a:r>
            <a:r>
              <a:rPr lang="sv-SE" sz="1200" dirty="0" err="1"/>
              <a:t>abs</a:t>
            </a:r>
            <a:r>
              <a:rPr lang="sv-SE" sz="1200" dirty="0"/>
              <a:t>. </a:t>
            </a:r>
            <a:r>
              <a:rPr lang="sv-SE" sz="1200" dirty="0" err="1"/>
              <a:t>Encoder</a:t>
            </a:r>
            <a:r>
              <a:rPr lang="sv-SE" sz="1200" dirty="0"/>
              <a:t> (via </a:t>
            </a:r>
            <a:r>
              <a:rPr lang="sv-SE" sz="1200" dirty="0" err="1"/>
              <a:t>low</a:t>
            </a:r>
            <a:r>
              <a:rPr lang="sv-SE" sz="1200" dirty="0"/>
              <a:t> limit). ref at </a:t>
            </a:r>
            <a:r>
              <a:rPr lang="sv-SE" sz="1200" dirty="0" err="1"/>
              <a:t>abs</a:t>
            </a:r>
            <a:r>
              <a:rPr lang="sv-SE" sz="1200" dirty="0"/>
              <a:t> bits over/under-</a:t>
            </a:r>
            <a:r>
              <a:rPr lang="sv-SE" sz="1200" dirty="0" err="1"/>
              <a:t>flow</a:t>
            </a:r>
            <a:r>
              <a:rPr lang="sv-SE" sz="1200" dirty="0"/>
              <a:t>..</a:t>
            </a:r>
          </a:p>
          <a:p>
            <a:r>
              <a:rPr lang="sv-SE" sz="1200" dirty="0"/>
              <a:t>                                   			</a:t>
            </a:r>
            <a:r>
              <a:rPr lang="sv-SE" sz="1200" dirty="0" err="1"/>
              <a:t>cmddata</a:t>
            </a:r>
            <a:r>
              <a:rPr lang="sv-SE" sz="1200" dirty="0"/>
              <a:t>=22 : ref </a:t>
            </a:r>
            <a:r>
              <a:rPr lang="sv-SE" sz="1200" dirty="0" err="1"/>
              <a:t>partly</a:t>
            </a:r>
            <a:r>
              <a:rPr lang="sv-SE" sz="1200" dirty="0"/>
              <a:t> </a:t>
            </a:r>
            <a:r>
              <a:rPr lang="sv-SE" sz="1200" dirty="0" err="1"/>
              <a:t>abs</a:t>
            </a:r>
            <a:r>
              <a:rPr lang="sv-SE" sz="1200" dirty="0"/>
              <a:t>. </a:t>
            </a:r>
            <a:r>
              <a:rPr lang="sv-SE" sz="1200" dirty="0" err="1"/>
              <a:t>Encoder</a:t>
            </a:r>
            <a:r>
              <a:rPr lang="sv-SE" sz="1200" dirty="0"/>
              <a:t> (via </a:t>
            </a:r>
            <a:r>
              <a:rPr lang="sv-SE" sz="1200" dirty="0" err="1"/>
              <a:t>high</a:t>
            </a:r>
            <a:r>
              <a:rPr lang="sv-SE" sz="1200" dirty="0"/>
              <a:t> limit).  ref at </a:t>
            </a:r>
            <a:r>
              <a:rPr lang="sv-SE" sz="1200" dirty="0" err="1"/>
              <a:t>abs</a:t>
            </a:r>
            <a:r>
              <a:rPr lang="sv-SE" sz="1200" dirty="0"/>
              <a:t> bits over/under-</a:t>
            </a:r>
            <a:r>
              <a:rPr lang="sv-SE" sz="1200" dirty="0" err="1"/>
              <a:t>flow</a:t>
            </a:r>
            <a:r>
              <a:rPr lang="sv-SE" sz="1200" dirty="0"/>
              <a:t>..</a:t>
            </a:r>
          </a:p>
          <a:p>
            <a:endParaRPr lang="sv-SE" sz="1200" dirty="0"/>
          </a:p>
        </p:txBody>
      </p:sp>
    </p:spTree>
    <p:extLst>
      <p:ext uri="{BB962C8B-B14F-4D97-AF65-F5344CB8AC3E}">
        <p14:creationId xmlns:p14="http://schemas.microsoft.com/office/powerpoint/2010/main" val="18445683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Motion Functions</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23</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200" dirty="0"/>
              <a:t>  20. ax&lt;id&gt;.</a:t>
            </a:r>
            <a:r>
              <a:rPr lang="sv-SE" sz="1200" dirty="0" err="1"/>
              <a:t>traj.source</a:t>
            </a:r>
            <a:r>
              <a:rPr lang="sv-SE" sz="1200" dirty="0"/>
              <a:t>           	</a:t>
            </a:r>
            <a:r>
              <a:rPr lang="sv-SE" sz="1200" dirty="0" err="1"/>
              <a:t>internal</a:t>
            </a:r>
            <a:r>
              <a:rPr lang="sv-SE" sz="1200" dirty="0"/>
              <a:t> source or expressions   		(ro)</a:t>
            </a:r>
          </a:p>
          <a:p>
            <a:r>
              <a:rPr lang="sv-SE" sz="1200" dirty="0"/>
              <a:t>                                   			source = 0: </a:t>
            </a:r>
            <a:r>
              <a:rPr lang="sv-SE" sz="1200" dirty="0" err="1"/>
              <a:t>internal</a:t>
            </a:r>
            <a:r>
              <a:rPr lang="sv-SE" sz="1200" dirty="0"/>
              <a:t> traj</a:t>
            </a:r>
          </a:p>
          <a:p>
            <a:r>
              <a:rPr lang="sv-SE" sz="1200" dirty="0"/>
              <a:t>                                   			source &gt; 0: </a:t>
            </a:r>
            <a:r>
              <a:rPr lang="sv-SE" sz="1200" dirty="0" err="1"/>
              <a:t>setpoints</a:t>
            </a:r>
            <a:r>
              <a:rPr lang="sv-SE" sz="1200" dirty="0"/>
              <a:t> from </a:t>
            </a:r>
            <a:r>
              <a:rPr lang="sv-SE" sz="1200" dirty="0" err="1"/>
              <a:t>expr</a:t>
            </a:r>
            <a:endParaRPr lang="sv-SE" sz="1200" dirty="0"/>
          </a:p>
          <a:p>
            <a:r>
              <a:rPr lang="sv-SE" sz="1200" dirty="0"/>
              <a:t>  21. ax&lt;id&gt;.</a:t>
            </a:r>
            <a:r>
              <a:rPr lang="sv-SE" sz="1200" dirty="0" err="1"/>
              <a:t>traj.execute</a:t>
            </a:r>
            <a:r>
              <a:rPr lang="sv-SE" sz="1200" dirty="0"/>
              <a:t>          	</a:t>
            </a:r>
            <a:r>
              <a:rPr lang="sv-SE" sz="1200" dirty="0" err="1"/>
              <a:t>execute</a:t>
            </a:r>
            <a:r>
              <a:rPr lang="sv-SE" sz="1200" dirty="0"/>
              <a:t> motion </a:t>
            </a:r>
            <a:r>
              <a:rPr lang="sv-SE" sz="1200" dirty="0" err="1"/>
              <a:t>command</a:t>
            </a:r>
            <a:r>
              <a:rPr lang="sv-SE" sz="1200" dirty="0"/>
              <a:t>           		(</a:t>
            </a:r>
            <a:r>
              <a:rPr lang="sv-SE" sz="1200" dirty="0" err="1"/>
              <a:t>rw</a:t>
            </a:r>
            <a:r>
              <a:rPr lang="sv-SE" sz="1200" dirty="0"/>
              <a:t>)</a:t>
            </a:r>
          </a:p>
          <a:p>
            <a:r>
              <a:rPr lang="sv-SE" sz="1200" dirty="0"/>
              <a:t>  22. ax&lt;id&gt;.</a:t>
            </a:r>
            <a:r>
              <a:rPr lang="sv-SE" sz="1200" dirty="0" err="1"/>
              <a:t>traj.busy</a:t>
            </a:r>
            <a:r>
              <a:rPr lang="sv-SE" sz="1200" dirty="0"/>
              <a:t>             	</a:t>
            </a:r>
            <a:r>
              <a:rPr lang="sv-SE" sz="1200" dirty="0" err="1"/>
              <a:t>axis</a:t>
            </a:r>
            <a:r>
              <a:rPr lang="sv-SE" sz="1200" dirty="0"/>
              <a:t> </a:t>
            </a:r>
            <a:r>
              <a:rPr lang="sv-SE" sz="1200" dirty="0" err="1"/>
              <a:t>busy</a:t>
            </a:r>
            <a:r>
              <a:rPr lang="sv-SE" sz="1200" dirty="0"/>
              <a:t>                        			(ro)</a:t>
            </a:r>
          </a:p>
          <a:p>
            <a:r>
              <a:rPr lang="sv-SE" sz="1200" dirty="0"/>
              <a:t>  23. ax&lt;id&gt;.</a:t>
            </a:r>
            <a:r>
              <a:rPr lang="sv-SE" sz="1200" dirty="0" err="1"/>
              <a:t>traj.dir</a:t>
            </a:r>
            <a:r>
              <a:rPr lang="sv-SE" sz="1200" dirty="0"/>
              <a:t>              		</a:t>
            </a:r>
            <a:r>
              <a:rPr lang="sv-SE" sz="1200" dirty="0" err="1"/>
              <a:t>axis</a:t>
            </a:r>
            <a:r>
              <a:rPr lang="sv-SE" sz="1200" dirty="0"/>
              <a:t> </a:t>
            </a:r>
            <a:r>
              <a:rPr lang="sv-SE" sz="1200" dirty="0" err="1"/>
              <a:t>setpoint</a:t>
            </a:r>
            <a:r>
              <a:rPr lang="sv-SE" sz="1200" dirty="0"/>
              <a:t> </a:t>
            </a:r>
            <a:r>
              <a:rPr lang="sv-SE" sz="1200" dirty="0" err="1"/>
              <a:t>direction</a:t>
            </a:r>
            <a:r>
              <a:rPr lang="sv-SE" sz="1200" dirty="0"/>
              <a:t>          			(ro)</a:t>
            </a:r>
          </a:p>
          <a:p>
            <a:r>
              <a:rPr lang="sv-SE" sz="1200" dirty="0"/>
              <a:t>                                   			ax&lt;id&gt;.</a:t>
            </a:r>
            <a:r>
              <a:rPr lang="sv-SE" sz="1200" dirty="0" err="1"/>
              <a:t>traj.dir</a:t>
            </a:r>
            <a:r>
              <a:rPr lang="sv-SE" sz="1200" dirty="0"/>
              <a:t>&gt;0: forward</a:t>
            </a:r>
          </a:p>
          <a:p>
            <a:r>
              <a:rPr lang="sv-SE" sz="1200" dirty="0"/>
              <a:t>                                   			ax&lt;id&gt;.</a:t>
            </a:r>
            <a:r>
              <a:rPr lang="sv-SE" sz="1200" dirty="0" err="1"/>
              <a:t>traj.dir</a:t>
            </a:r>
            <a:r>
              <a:rPr lang="sv-SE" sz="1200" dirty="0"/>
              <a:t>&lt;0: </a:t>
            </a:r>
            <a:r>
              <a:rPr lang="sv-SE" sz="1200" dirty="0" err="1"/>
              <a:t>backward</a:t>
            </a:r>
            <a:endParaRPr lang="sv-SE" sz="1200" dirty="0"/>
          </a:p>
          <a:p>
            <a:r>
              <a:rPr lang="sv-SE" sz="1200" dirty="0"/>
              <a:t>                                   			ax&lt;id&gt;.</a:t>
            </a:r>
            <a:r>
              <a:rPr lang="sv-SE" sz="1200" dirty="0" err="1"/>
              <a:t>traj.dir</a:t>
            </a:r>
            <a:r>
              <a:rPr lang="sv-SE" sz="1200" dirty="0"/>
              <a:t>=0: </a:t>
            </a:r>
            <a:r>
              <a:rPr lang="sv-SE" sz="1200" dirty="0" err="1"/>
              <a:t>standstill</a:t>
            </a:r>
            <a:endParaRPr lang="sv-SE" sz="1200" dirty="0"/>
          </a:p>
          <a:p>
            <a:r>
              <a:rPr lang="sv-SE" sz="1200" dirty="0"/>
              <a:t>  24. ax&lt;id&gt;.</a:t>
            </a:r>
            <a:r>
              <a:rPr lang="sv-SE" sz="1200" dirty="0" err="1"/>
              <a:t>cntrl.error</a:t>
            </a:r>
            <a:r>
              <a:rPr lang="sv-SE" sz="1200" dirty="0"/>
              <a:t>           	</a:t>
            </a:r>
            <a:r>
              <a:rPr lang="sv-SE" sz="1200" dirty="0" err="1"/>
              <a:t>actual</a:t>
            </a:r>
            <a:r>
              <a:rPr lang="sv-SE" sz="1200" dirty="0"/>
              <a:t> controller </a:t>
            </a:r>
            <a:r>
              <a:rPr lang="sv-SE" sz="1200" dirty="0" err="1"/>
              <a:t>error</a:t>
            </a:r>
            <a:r>
              <a:rPr lang="sv-SE" sz="1200" dirty="0"/>
              <a:t>          			(ro)</a:t>
            </a:r>
          </a:p>
          <a:p>
            <a:r>
              <a:rPr lang="sv-SE" sz="1200" dirty="0"/>
              <a:t>  25. ax&lt;id&gt;.</a:t>
            </a:r>
            <a:r>
              <a:rPr lang="sv-SE" sz="1200" dirty="0" err="1"/>
              <a:t>cntrl.poserror</a:t>
            </a:r>
            <a:r>
              <a:rPr lang="sv-SE" sz="1200" dirty="0"/>
              <a:t>        	</a:t>
            </a:r>
            <a:r>
              <a:rPr lang="sv-SE" sz="1200" dirty="0" err="1"/>
              <a:t>actual</a:t>
            </a:r>
            <a:r>
              <a:rPr lang="sv-SE" sz="1200" dirty="0"/>
              <a:t> position </a:t>
            </a:r>
            <a:r>
              <a:rPr lang="sv-SE" sz="1200" dirty="0" err="1"/>
              <a:t>error</a:t>
            </a:r>
            <a:r>
              <a:rPr lang="sv-SE" sz="1200" dirty="0"/>
              <a:t>            			(ro)</a:t>
            </a:r>
          </a:p>
          <a:p>
            <a:r>
              <a:rPr lang="sv-SE" sz="1200" dirty="0"/>
              <a:t>  26. ax&lt;id&gt;.</a:t>
            </a:r>
            <a:r>
              <a:rPr lang="sv-SE" sz="1200" dirty="0" err="1"/>
              <a:t>cntrl.output</a:t>
            </a:r>
            <a:r>
              <a:rPr lang="sv-SE" sz="1200" dirty="0"/>
              <a:t>          	</a:t>
            </a:r>
            <a:r>
              <a:rPr lang="sv-SE" sz="1200" dirty="0" err="1"/>
              <a:t>actual</a:t>
            </a:r>
            <a:r>
              <a:rPr lang="sv-SE" sz="1200" dirty="0"/>
              <a:t> controller output        			(ro)</a:t>
            </a:r>
          </a:p>
          <a:p>
            <a:r>
              <a:rPr lang="sv-SE" sz="1200" dirty="0"/>
              <a:t>  27. ax&lt;id&gt;.</a:t>
            </a:r>
            <a:r>
              <a:rPr lang="sv-SE" sz="1200" dirty="0" err="1"/>
              <a:t>drv.setvelraw</a:t>
            </a:r>
            <a:r>
              <a:rPr lang="sv-SE" sz="1200" dirty="0"/>
              <a:t>         	</a:t>
            </a:r>
            <a:r>
              <a:rPr lang="sv-SE" sz="1200" dirty="0" err="1"/>
              <a:t>actual</a:t>
            </a:r>
            <a:r>
              <a:rPr lang="sv-SE" sz="1200" dirty="0"/>
              <a:t> </a:t>
            </a:r>
            <a:r>
              <a:rPr lang="sv-SE" sz="1200" dirty="0" err="1"/>
              <a:t>raw</a:t>
            </a:r>
            <a:r>
              <a:rPr lang="sv-SE" sz="1200" dirty="0"/>
              <a:t> </a:t>
            </a:r>
            <a:r>
              <a:rPr lang="sv-SE" sz="1200" dirty="0" err="1"/>
              <a:t>velocity</a:t>
            </a:r>
            <a:r>
              <a:rPr lang="sv-SE" sz="1200" dirty="0"/>
              <a:t> </a:t>
            </a:r>
            <a:r>
              <a:rPr lang="sv-SE" sz="1200" dirty="0" err="1"/>
              <a:t>setpoint</a:t>
            </a:r>
            <a:r>
              <a:rPr lang="sv-SE" sz="1200" dirty="0"/>
              <a:t>     		(ro)</a:t>
            </a:r>
          </a:p>
          <a:p>
            <a:r>
              <a:rPr lang="sv-SE" sz="1200" dirty="0"/>
              <a:t>  28. ax&lt;id&gt;.</a:t>
            </a:r>
            <a:r>
              <a:rPr lang="sv-SE" sz="1200" dirty="0" err="1"/>
              <a:t>drv.enable</a:t>
            </a:r>
            <a:r>
              <a:rPr lang="sv-SE" sz="1200" dirty="0"/>
              <a:t>            	</a:t>
            </a:r>
            <a:r>
              <a:rPr lang="sv-SE" sz="1200" dirty="0" err="1"/>
              <a:t>enable</a:t>
            </a:r>
            <a:r>
              <a:rPr lang="sv-SE" sz="1200" dirty="0"/>
              <a:t> drive </a:t>
            </a:r>
            <a:r>
              <a:rPr lang="sv-SE" sz="1200" dirty="0" err="1"/>
              <a:t>command</a:t>
            </a:r>
            <a:r>
              <a:rPr lang="sv-SE" sz="1200" dirty="0"/>
              <a:t>             		(</a:t>
            </a:r>
            <a:r>
              <a:rPr lang="sv-SE" sz="1200" dirty="0" err="1"/>
              <a:t>rw</a:t>
            </a:r>
            <a:r>
              <a:rPr lang="sv-SE" sz="1200" dirty="0"/>
              <a:t>)</a:t>
            </a:r>
          </a:p>
          <a:p>
            <a:r>
              <a:rPr lang="sv-SE" sz="1200" dirty="0"/>
              <a:t>  29. ax&lt;id&gt;.</a:t>
            </a:r>
            <a:r>
              <a:rPr lang="sv-SE" sz="1200" dirty="0" err="1"/>
              <a:t>drv.enabled</a:t>
            </a:r>
            <a:r>
              <a:rPr lang="sv-SE" sz="1200" dirty="0"/>
              <a:t>           	drive </a:t>
            </a:r>
            <a:r>
              <a:rPr lang="sv-SE" sz="1200" dirty="0" err="1"/>
              <a:t>enabled</a:t>
            </a:r>
            <a:r>
              <a:rPr lang="sv-SE" sz="1200" dirty="0"/>
              <a:t>                    			(ro)</a:t>
            </a:r>
          </a:p>
          <a:p>
            <a:r>
              <a:rPr lang="sv-SE" sz="1200" dirty="0"/>
              <a:t>  30. ax&lt;id&gt;.</a:t>
            </a:r>
            <a:r>
              <a:rPr lang="sv-SE" sz="1200" dirty="0" err="1"/>
              <a:t>seq.state</a:t>
            </a:r>
            <a:r>
              <a:rPr lang="sv-SE" sz="1200" dirty="0"/>
              <a:t>             	</a:t>
            </a:r>
            <a:r>
              <a:rPr lang="sv-SE" sz="1200" dirty="0" err="1"/>
              <a:t>sequence</a:t>
            </a:r>
            <a:r>
              <a:rPr lang="sv-SE" sz="1200" dirty="0"/>
              <a:t> </a:t>
            </a:r>
            <a:r>
              <a:rPr lang="sv-SE" sz="1200" dirty="0" err="1"/>
              <a:t>state</a:t>
            </a:r>
            <a:r>
              <a:rPr lang="sv-SE" sz="1200" dirty="0"/>
              <a:t> (</a:t>
            </a:r>
            <a:r>
              <a:rPr lang="sv-SE" sz="1200" dirty="0" err="1"/>
              <a:t>homing</a:t>
            </a:r>
            <a:r>
              <a:rPr lang="sv-SE" sz="1200" dirty="0"/>
              <a:t>)          		(ro)</a:t>
            </a:r>
          </a:p>
          <a:p>
            <a:r>
              <a:rPr lang="sv-SE" sz="1200" dirty="0"/>
              <a:t>  31. ax&lt;id&gt;.</a:t>
            </a:r>
            <a:r>
              <a:rPr lang="sv-SE" sz="1200" dirty="0" err="1"/>
              <a:t>mon.ilock</a:t>
            </a:r>
            <a:r>
              <a:rPr lang="sv-SE" sz="1200" dirty="0"/>
              <a:t>             	motion interlock                 			(</a:t>
            </a:r>
            <a:r>
              <a:rPr lang="sv-SE" sz="1200" dirty="0" err="1"/>
              <a:t>rw</a:t>
            </a:r>
            <a:r>
              <a:rPr lang="sv-SE" sz="1200" dirty="0"/>
              <a:t>)</a:t>
            </a:r>
          </a:p>
          <a:p>
            <a:r>
              <a:rPr lang="sv-SE" sz="1200" dirty="0"/>
              <a:t>                                   			ax&lt;id&gt;.</a:t>
            </a:r>
            <a:r>
              <a:rPr lang="sv-SE" sz="1200" dirty="0" err="1"/>
              <a:t>mon.ilock</a:t>
            </a:r>
            <a:r>
              <a:rPr lang="sv-SE" sz="1200" dirty="0"/>
              <a:t>=1: motion </a:t>
            </a:r>
            <a:r>
              <a:rPr lang="sv-SE" sz="1200" dirty="0" err="1"/>
              <a:t>allowed</a:t>
            </a:r>
            <a:endParaRPr lang="sv-SE" sz="1200" dirty="0"/>
          </a:p>
          <a:p>
            <a:r>
              <a:rPr lang="sv-SE" sz="1200" dirty="0"/>
              <a:t>                                   			ax&lt;id&gt;.</a:t>
            </a:r>
            <a:r>
              <a:rPr lang="sv-SE" sz="1200" dirty="0" err="1"/>
              <a:t>mon.ilock</a:t>
            </a:r>
            <a:r>
              <a:rPr lang="sv-SE" sz="1200" dirty="0"/>
              <a:t>=0: motion not </a:t>
            </a:r>
            <a:r>
              <a:rPr lang="sv-SE" sz="1200" dirty="0" err="1"/>
              <a:t>allowed</a:t>
            </a:r>
            <a:r>
              <a:rPr lang="sv-SE" sz="1200" dirty="0"/>
              <a:t>                                      </a:t>
            </a:r>
          </a:p>
          <a:p>
            <a:r>
              <a:rPr lang="sv-SE" sz="1200" dirty="0"/>
              <a:t>  32. ax&lt;id&gt;.</a:t>
            </a:r>
            <a:r>
              <a:rPr lang="sv-SE" sz="1200" dirty="0" err="1"/>
              <a:t>mon.attarget</a:t>
            </a:r>
            <a:r>
              <a:rPr lang="sv-SE" sz="1200" dirty="0"/>
              <a:t>          	</a:t>
            </a:r>
            <a:r>
              <a:rPr lang="sv-SE" sz="1200" dirty="0" err="1"/>
              <a:t>axis</a:t>
            </a:r>
            <a:r>
              <a:rPr lang="sv-SE" sz="1200" dirty="0"/>
              <a:t> at taget                    			(ro)</a:t>
            </a:r>
          </a:p>
          <a:p>
            <a:r>
              <a:rPr lang="sv-SE" sz="1200" dirty="0"/>
              <a:t>  33. ax&lt;id&gt;.</a:t>
            </a:r>
            <a:r>
              <a:rPr lang="sv-SE" sz="1200" dirty="0" err="1"/>
              <a:t>mon.lowlim</a:t>
            </a:r>
            <a:r>
              <a:rPr lang="sv-SE" sz="1200" dirty="0"/>
              <a:t>            	</a:t>
            </a:r>
            <a:r>
              <a:rPr lang="sv-SE" sz="1200" dirty="0" err="1"/>
              <a:t>low</a:t>
            </a:r>
            <a:r>
              <a:rPr lang="sv-SE" sz="1200" dirty="0"/>
              <a:t> limit switch                 			(ro)</a:t>
            </a:r>
          </a:p>
          <a:p>
            <a:r>
              <a:rPr lang="sv-SE" sz="1200" dirty="0"/>
              <a:t>  34. ax&lt;id&gt;.</a:t>
            </a:r>
            <a:r>
              <a:rPr lang="sv-SE" sz="1200" dirty="0" err="1"/>
              <a:t>mon.highlim</a:t>
            </a:r>
            <a:r>
              <a:rPr lang="sv-SE" sz="1200" dirty="0"/>
              <a:t>           	</a:t>
            </a:r>
            <a:r>
              <a:rPr lang="sv-SE" sz="1200" dirty="0" err="1"/>
              <a:t>high</a:t>
            </a:r>
            <a:r>
              <a:rPr lang="sv-SE" sz="1200" dirty="0"/>
              <a:t> limit switch                			(ro)</a:t>
            </a:r>
          </a:p>
          <a:p>
            <a:r>
              <a:rPr lang="sv-SE" sz="1200" dirty="0"/>
              <a:t>  35. ax&lt;id&gt;.</a:t>
            </a:r>
            <a:r>
              <a:rPr lang="sv-SE" sz="1200" dirty="0" err="1"/>
              <a:t>mon.homesensor</a:t>
            </a:r>
            <a:r>
              <a:rPr lang="sv-SE" sz="1200" dirty="0"/>
              <a:t>        	</a:t>
            </a:r>
            <a:r>
              <a:rPr lang="sv-SE" sz="1200" dirty="0" err="1"/>
              <a:t>home</a:t>
            </a:r>
            <a:r>
              <a:rPr lang="sv-SE" sz="1200" dirty="0"/>
              <a:t> sensor                      			(ro)</a:t>
            </a:r>
          </a:p>
          <a:p>
            <a:r>
              <a:rPr lang="sv-SE" sz="1200" dirty="0"/>
              <a:t>  36. ax&lt;id&gt;.</a:t>
            </a:r>
            <a:r>
              <a:rPr lang="sv-SE" sz="1200" dirty="0" err="1"/>
              <a:t>mon.lowsoftlim</a:t>
            </a:r>
            <a:r>
              <a:rPr lang="sv-SE" sz="1200" dirty="0"/>
              <a:t>        	</a:t>
            </a:r>
            <a:r>
              <a:rPr lang="sv-SE" sz="1200" dirty="0" err="1"/>
              <a:t>low</a:t>
            </a:r>
            <a:r>
              <a:rPr lang="sv-SE" sz="1200" dirty="0"/>
              <a:t> soft limit                   			(</a:t>
            </a:r>
            <a:r>
              <a:rPr lang="sv-SE" sz="1200" dirty="0" err="1"/>
              <a:t>rw</a:t>
            </a:r>
            <a:r>
              <a:rPr lang="sv-SE" sz="1200" dirty="0"/>
              <a:t>)</a:t>
            </a:r>
          </a:p>
          <a:p>
            <a:r>
              <a:rPr lang="sv-SE" sz="1200" dirty="0"/>
              <a:t>  37. ax&lt;id&gt;.</a:t>
            </a:r>
            <a:r>
              <a:rPr lang="sv-SE" sz="1200" dirty="0" err="1"/>
              <a:t>mon.highsoftlim</a:t>
            </a:r>
            <a:r>
              <a:rPr lang="sv-SE" sz="1200" dirty="0"/>
              <a:t>       	</a:t>
            </a:r>
            <a:r>
              <a:rPr lang="sv-SE" sz="1200" dirty="0" err="1"/>
              <a:t>high</a:t>
            </a:r>
            <a:r>
              <a:rPr lang="sv-SE" sz="1200" dirty="0"/>
              <a:t> soft limit                  			(</a:t>
            </a:r>
            <a:r>
              <a:rPr lang="sv-SE" sz="1200" dirty="0" err="1"/>
              <a:t>rw</a:t>
            </a:r>
            <a:r>
              <a:rPr lang="sv-SE" sz="1200" dirty="0"/>
              <a:t>)</a:t>
            </a:r>
          </a:p>
          <a:p>
            <a:r>
              <a:rPr lang="sv-SE" sz="1200" dirty="0"/>
              <a:t>  38. ax&lt;id&gt;.</a:t>
            </a:r>
            <a:r>
              <a:rPr lang="sv-SE" sz="1200" dirty="0" err="1"/>
              <a:t>mon.lowsoftlimenable</a:t>
            </a:r>
            <a:r>
              <a:rPr lang="sv-SE" sz="1200" dirty="0"/>
              <a:t>  	</a:t>
            </a:r>
            <a:r>
              <a:rPr lang="sv-SE" sz="1200" dirty="0" err="1"/>
              <a:t>low</a:t>
            </a:r>
            <a:r>
              <a:rPr lang="sv-SE" sz="1200" dirty="0"/>
              <a:t> soft limit </a:t>
            </a:r>
            <a:r>
              <a:rPr lang="sv-SE" sz="1200" dirty="0" err="1"/>
              <a:t>enable</a:t>
            </a:r>
            <a:r>
              <a:rPr lang="sv-SE" sz="1200" dirty="0"/>
              <a:t>            			(</a:t>
            </a:r>
            <a:r>
              <a:rPr lang="sv-SE" sz="1200" dirty="0" err="1"/>
              <a:t>rw</a:t>
            </a:r>
            <a:r>
              <a:rPr lang="sv-SE" sz="1200" dirty="0"/>
              <a:t>)</a:t>
            </a:r>
          </a:p>
          <a:p>
            <a:r>
              <a:rPr lang="sv-SE" sz="1200" dirty="0"/>
              <a:t>  39. ax&lt;id&gt;.</a:t>
            </a:r>
            <a:r>
              <a:rPr lang="sv-SE" sz="1200" dirty="0" err="1"/>
              <a:t>mon.highsoftlimenable</a:t>
            </a:r>
            <a:r>
              <a:rPr lang="sv-SE" sz="1200" dirty="0"/>
              <a:t> 	</a:t>
            </a:r>
            <a:r>
              <a:rPr lang="sv-SE" sz="1200" dirty="0" err="1"/>
              <a:t>high</a:t>
            </a:r>
            <a:r>
              <a:rPr lang="sv-SE" sz="1200" dirty="0"/>
              <a:t> soft limit </a:t>
            </a:r>
            <a:r>
              <a:rPr lang="sv-SE" sz="1200" dirty="0" err="1"/>
              <a:t>enable</a:t>
            </a:r>
            <a:r>
              <a:rPr lang="sv-SE" sz="1200" dirty="0"/>
              <a:t>           			(</a:t>
            </a:r>
            <a:r>
              <a:rPr lang="sv-SE" sz="1200" dirty="0" err="1"/>
              <a:t>rw</a:t>
            </a:r>
            <a:r>
              <a:rPr lang="sv-SE" sz="1200" dirty="0"/>
              <a:t>)</a:t>
            </a:r>
          </a:p>
          <a:p>
            <a:r>
              <a:rPr lang="sv-SE" sz="1200" dirty="0"/>
              <a:t>  40. ax&lt;id&gt;.</a:t>
            </a:r>
            <a:r>
              <a:rPr lang="sv-SE" sz="1200" dirty="0" err="1"/>
              <a:t>blockcom</a:t>
            </a:r>
            <a:r>
              <a:rPr lang="sv-SE" sz="1200" dirty="0"/>
              <a:t>              	</a:t>
            </a:r>
            <a:r>
              <a:rPr lang="sv-SE" sz="1200" dirty="0" err="1"/>
              <a:t>enables</a:t>
            </a:r>
            <a:r>
              <a:rPr lang="sv-SE" sz="1200" dirty="0"/>
              <a:t>/</a:t>
            </a:r>
            <a:r>
              <a:rPr lang="sv-SE" sz="1200" dirty="0" err="1"/>
              <a:t>disables</a:t>
            </a:r>
            <a:r>
              <a:rPr lang="sv-SE" sz="1200" dirty="0"/>
              <a:t> "set" </a:t>
            </a:r>
            <a:r>
              <a:rPr lang="sv-SE" sz="1200" dirty="0" err="1"/>
              <a:t>commands</a:t>
            </a:r>
            <a:r>
              <a:rPr lang="sv-SE" sz="1200" dirty="0"/>
              <a:t>   		(</a:t>
            </a:r>
            <a:r>
              <a:rPr lang="sv-SE" sz="1200" dirty="0" err="1"/>
              <a:t>rw</a:t>
            </a:r>
            <a:r>
              <a:rPr lang="sv-SE" sz="1200" dirty="0"/>
              <a:t>)</a:t>
            </a:r>
          </a:p>
          <a:p>
            <a:r>
              <a:rPr lang="sv-SE" sz="1200" dirty="0"/>
              <a:t>                                   		via </a:t>
            </a:r>
            <a:r>
              <a:rPr lang="sv-SE" sz="1200" dirty="0" err="1"/>
              <a:t>command</a:t>
            </a:r>
            <a:r>
              <a:rPr lang="sv-SE" sz="1200" dirty="0"/>
              <a:t> parser (</a:t>
            </a:r>
            <a:r>
              <a:rPr lang="sv-SE" sz="1200" dirty="0" err="1"/>
              <a:t>ascii</a:t>
            </a:r>
            <a:r>
              <a:rPr lang="sv-SE" sz="1200" dirty="0"/>
              <a:t> </a:t>
            </a:r>
            <a:r>
              <a:rPr lang="sv-SE" sz="1200" dirty="0" err="1"/>
              <a:t>commands</a:t>
            </a:r>
            <a:r>
              <a:rPr lang="sv-SE" sz="1200" dirty="0"/>
              <a:t>)</a:t>
            </a:r>
          </a:p>
          <a:p>
            <a:r>
              <a:rPr lang="sv-SE" sz="1200" dirty="0"/>
              <a:t>                                   		</a:t>
            </a:r>
            <a:r>
              <a:rPr lang="sv-SE" sz="1200" dirty="0" err="1"/>
              <a:t>Statuses</a:t>
            </a:r>
            <a:r>
              <a:rPr lang="sv-SE" sz="1200" dirty="0"/>
              <a:t> </a:t>
            </a:r>
            <a:r>
              <a:rPr lang="sv-SE" sz="1200" dirty="0" err="1"/>
              <a:t>can</a:t>
            </a:r>
            <a:r>
              <a:rPr lang="sv-SE" sz="1200" dirty="0"/>
              <a:t> still be read.</a:t>
            </a:r>
          </a:p>
          <a:p>
            <a:r>
              <a:rPr lang="sv-SE" sz="1200" dirty="0"/>
              <a:t>                                   		</a:t>
            </a:r>
            <a:r>
              <a:rPr lang="sv-SE" sz="1200" dirty="0" err="1"/>
              <a:t>Exceptions</a:t>
            </a:r>
            <a:r>
              <a:rPr lang="sv-SE" sz="1200" dirty="0"/>
              <a:t> ("set"-</a:t>
            </a:r>
            <a:r>
              <a:rPr lang="sv-SE" sz="1200" dirty="0" err="1"/>
              <a:t>commands</a:t>
            </a:r>
            <a:r>
              <a:rPr lang="sv-SE" sz="1200" dirty="0"/>
              <a:t>) </a:t>
            </a:r>
            <a:r>
              <a:rPr lang="sv-SE" sz="1200" dirty="0" err="1"/>
              <a:t>that</a:t>
            </a:r>
            <a:r>
              <a:rPr lang="sv-SE" sz="1200" dirty="0"/>
              <a:t> </a:t>
            </a:r>
            <a:r>
              <a:rPr lang="sv-SE" sz="1200" dirty="0" err="1"/>
              <a:t>will</a:t>
            </a:r>
            <a:r>
              <a:rPr lang="sv-SE" sz="1200" dirty="0"/>
              <a:t> </a:t>
            </a:r>
            <a:r>
              <a:rPr lang="sv-SE" sz="1200" dirty="0" err="1"/>
              <a:t>work</a:t>
            </a:r>
            <a:r>
              <a:rPr lang="sv-SE" sz="1200" dirty="0"/>
              <a:t>: </a:t>
            </a:r>
          </a:p>
          <a:p>
            <a:r>
              <a:rPr lang="sv-SE" sz="1200" dirty="0"/>
              <a:t>		                                   	- "</a:t>
            </a:r>
            <a:r>
              <a:rPr lang="sv-SE" sz="1200" dirty="0" err="1"/>
              <a:t>StopMotion</a:t>
            </a:r>
            <a:r>
              <a:rPr lang="sv-SE" sz="1200" dirty="0"/>
              <a:t>(</a:t>
            </a:r>
            <a:r>
              <a:rPr lang="sv-SE" sz="1200" dirty="0" err="1"/>
              <a:t>axid</a:t>
            </a:r>
            <a:r>
              <a:rPr lang="sv-SE" sz="1200" dirty="0"/>
              <a:t>)"</a:t>
            </a:r>
          </a:p>
          <a:p>
            <a:r>
              <a:rPr lang="sv-SE" sz="1200" dirty="0"/>
              <a:t>                                  			- "</a:t>
            </a:r>
            <a:r>
              <a:rPr lang="sv-SE" sz="1200" dirty="0" err="1"/>
              <a:t>Cfg.SetAxisBlockCom</a:t>
            </a:r>
            <a:r>
              <a:rPr lang="sv-SE" sz="1200" dirty="0"/>
              <a:t>(</a:t>
            </a:r>
            <a:r>
              <a:rPr lang="sv-SE" sz="1200" dirty="0" err="1"/>
              <a:t>axid,block</a:t>
            </a:r>
            <a:r>
              <a:rPr lang="sv-SE" sz="1200" dirty="0"/>
              <a:t>)"</a:t>
            </a:r>
          </a:p>
        </p:txBody>
      </p:sp>
    </p:spTree>
    <p:extLst>
      <p:ext uri="{BB962C8B-B14F-4D97-AF65-F5344CB8AC3E}">
        <p14:creationId xmlns:p14="http://schemas.microsoft.com/office/powerpoint/2010/main" val="38801756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Motion Functions</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24</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200" b="1" dirty="0" err="1"/>
              <a:t>Function</a:t>
            </a:r>
            <a:r>
              <a:rPr lang="sv-SE" sz="1200" b="1" dirty="0"/>
              <a:t> </a:t>
            </a:r>
            <a:r>
              <a:rPr lang="sv-SE" sz="1200" b="1" dirty="0" err="1"/>
              <a:t>Lib</a:t>
            </a:r>
            <a:r>
              <a:rPr lang="sv-SE" sz="1200" b="1" dirty="0"/>
              <a:t>: MC</a:t>
            </a:r>
          </a:p>
          <a:p>
            <a:r>
              <a:rPr lang="sv-SE" sz="1200" dirty="0"/>
              <a:t>   1. </a:t>
            </a:r>
            <a:r>
              <a:rPr lang="sv-SE" sz="1200" dirty="0" err="1"/>
              <a:t>retvalue</a:t>
            </a:r>
            <a:r>
              <a:rPr lang="sv-SE" sz="1200" dirty="0"/>
              <a:t> = </a:t>
            </a:r>
            <a:r>
              <a:rPr lang="sv-SE" sz="1200" b="1" dirty="0" err="1"/>
              <a:t>mc_move_abs</a:t>
            </a:r>
            <a:r>
              <a:rPr lang="sv-SE" sz="1200" dirty="0"/>
              <a:t>(&lt;</a:t>
            </a:r>
            <a:r>
              <a:rPr lang="sv-SE" sz="1200" dirty="0" err="1"/>
              <a:t>axIndex</a:t>
            </a:r>
            <a:r>
              <a:rPr lang="sv-SE" sz="1200" dirty="0"/>
              <a:t>&gt;, &lt;</a:t>
            </a:r>
            <a:r>
              <a:rPr lang="sv-SE" sz="1200" dirty="0" err="1"/>
              <a:t>execute</a:t>
            </a:r>
            <a:r>
              <a:rPr lang="sv-SE" sz="1200" dirty="0"/>
              <a:t>&gt;, &lt;</a:t>
            </a:r>
            <a:r>
              <a:rPr lang="sv-SE" sz="1200" dirty="0" err="1"/>
              <a:t>pos</a:t>
            </a:r>
            <a:r>
              <a:rPr lang="sv-SE" sz="1200" dirty="0"/>
              <a:t>&gt;, &lt;</a:t>
            </a:r>
            <a:r>
              <a:rPr lang="sv-SE" sz="1200" dirty="0" err="1"/>
              <a:t>vel</a:t>
            </a:r>
            <a:r>
              <a:rPr lang="sv-SE" sz="1200" dirty="0"/>
              <a:t>&gt;, &lt;</a:t>
            </a:r>
            <a:r>
              <a:rPr lang="sv-SE" sz="1200" dirty="0" err="1"/>
              <a:t>acc</a:t>
            </a:r>
            <a:r>
              <a:rPr lang="sv-SE" sz="1200" dirty="0"/>
              <a:t>&gt;, &lt;dec&gt;); 		Absolute motion </a:t>
            </a:r>
            <a:r>
              <a:rPr lang="sv-SE" sz="1200" dirty="0" err="1"/>
              <a:t>of</a:t>
            </a:r>
            <a:r>
              <a:rPr lang="sv-SE" sz="1200" dirty="0"/>
              <a:t> </a:t>
            </a:r>
            <a:r>
              <a:rPr lang="sv-SE" sz="1200" dirty="0" err="1"/>
              <a:t>axis</a:t>
            </a:r>
            <a:r>
              <a:rPr lang="sv-SE" sz="1200" dirty="0"/>
              <a:t>.</a:t>
            </a:r>
          </a:p>
          <a:p>
            <a:r>
              <a:rPr lang="sv-SE" sz="1200" dirty="0"/>
              <a:t>      										Motion is </a:t>
            </a:r>
            <a:r>
              <a:rPr lang="sv-SE" sz="1200" dirty="0" err="1"/>
              <a:t>triggerd</a:t>
            </a:r>
            <a:r>
              <a:rPr lang="sv-SE" sz="1200" dirty="0"/>
              <a:t> </a:t>
            </a:r>
            <a:r>
              <a:rPr lang="sv-SE" sz="1200" dirty="0" err="1"/>
              <a:t>with</a:t>
            </a:r>
            <a:r>
              <a:rPr lang="sv-SE" sz="1200" dirty="0"/>
              <a:t> a positive </a:t>
            </a:r>
            <a:r>
              <a:rPr lang="sv-SE" sz="1200" dirty="0" err="1"/>
              <a:t>edge</a:t>
            </a:r>
            <a:r>
              <a:rPr lang="sv-SE" sz="1200" dirty="0"/>
              <a:t> on &lt;</a:t>
            </a:r>
            <a:r>
              <a:rPr lang="sv-SE" sz="1200" dirty="0" err="1"/>
              <a:t>execute</a:t>
            </a:r>
            <a:r>
              <a:rPr lang="sv-SE" sz="1200" dirty="0"/>
              <a:t>&gt; input.</a:t>
            </a:r>
          </a:p>
          <a:p>
            <a:r>
              <a:rPr lang="sv-SE" sz="1200" dirty="0"/>
              <a:t>     										</a:t>
            </a:r>
            <a:r>
              <a:rPr lang="sv-SE" sz="1200" dirty="0" err="1"/>
              <a:t>returns</a:t>
            </a:r>
            <a:r>
              <a:rPr lang="sv-SE" sz="1200" dirty="0"/>
              <a:t> 0 </a:t>
            </a:r>
            <a:r>
              <a:rPr lang="sv-SE" sz="1200" dirty="0" err="1"/>
              <a:t>if</a:t>
            </a:r>
            <a:r>
              <a:rPr lang="sv-SE" sz="1200" dirty="0"/>
              <a:t> </a:t>
            </a:r>
            <a:r>
              <a:rPr lang="sv-SE" sz="1200" dirty="0" err="1"/>
              <a:t>success</a:t>
            </a:r>
            <a:r>
              <a:rPr lang="sv-SE" sz="1200" dirty="0"/>
              <a:t> or </a:t>
            </a:r>
            <a:r>
              <a:rPr lang="sv-SE" sz="1200" dirty="0" err="1"/>
              <a:t>error</a:t>
            </a:r>
            <a:r>
              <a:rPr lang="sv-SE" sz="1200" dirty="0"/>
              <a:t> </a:t>
            </a:r>
            <a:r>
              <a:rPr lang="sv-SE" sz="1200" dirty="0" err="1"/>
              <a:t>code</a:t>
            </a:r>
            <a:r>
              <a:rPr lang="sv-SE" sz="1200" dirty="0"/>
              <a:t>.</a:t>
            </a:r>
          </a:p>
          <a:p>
            <a:r>
              <a:rPr lang="sv-SE" sz="1200" dirty="0"/>
              <a:t>      </a:t>
            </a:r>
          </a:p>
          <a:p>
            <a:r>
              <a:rPr lang="sv-SE" sz="1200" dirty="0"/>
              <a:t>   2. </a:t>
            </a:r>
            <a:r>
              <a:rPr lang="sv-SE" sz="1200" dirty="0" err="1"/>
              <a:t>retvalue</a:t>
            </a:r>
            <a:r>
              <a:rPr lang="sv-SE" sz="1200" dirty="0"/>
              <a:t> = </a:t>
            </a:r>
            <a:r>
              <a:rPr lang="sv-SE" sz="1200" b="1" dirty="0" err="1"/>
              <a:t>mc_move_rel</a:t>
            </a:r>
            <a:r>
              <a:rPr lang="sv-SE" sz="1200" dirty="0"/>
              <a:t>(&lt;</a:t>
            </a:r>
            <a:r>
              <a:rPr lang="sv-SE" sz="1200" dirty="0" err="1"/>
              <a:t>axIndex</a:t>
            </a:r>
            <a:r>
              <a:rPr lang="sv-SE" sz="1200" dirty="0"/>
              <a:t>&gt;, &lt;</a:t>
            </a:r>
            <a:r>
              <a:rPr lang="sv-SE" sz="1200" dirty="0" err="1"/>
              <a:t>execute</a:t>
            </a:r>
            <a:r>
              <a:rPr lang="sv-SE" sz="1200" dirty="0"/>
              <a:t>&gt;, &lt;</a:t>
            </a:r>
            <a:r>
              <a:rPr lang="sv-SE" sz="1200" dirty="0" err="1"/>
              <a:t>pos</a:t>
            </a:r>
            <a:r>
              <a:rPr lang="sv-SE" sz="1200" dirty="0"/>
              <a:t>&gt;, &lt;</a:t>
            </a:r>
            <a:r>
              <a:rPr lang="sv-SE" sz="1200" dirty="0" err="1"/>
              <a:t>vel</a:t>
            </a:r>
            <a:r>
              <a:rPr lang="sv-SE" sz="1200" dirty="0"/>
              <a:t>&gt;, &lt;</a:t>
            </a:r>
            <a:r>
              <a:rPr lang="sv-SE" sz="1200" dirty="0" err="1"/>
              <a:t>acc</a:t>
            </a:r>
            <a:r>
              <a:rPr lang="sv-SE" sz="1200" dirty="0"/>
              <a:t>&gt;, &lt;dec&gt;);	 	Relative motion </a:t>
            </a:r>
            <a:r>
              <a:rPr lang="sv-SE" sz="1200" dirty="0" err="1"/>
              <a:t>of</a:t>
            </a:r>
            <a:r>
              <a:rPr lang="sv-SE" sz="1200" dirty="0"/>
              <a:t> </a:t>
            </a:r>
            <a:r>
              <a:rPr lang="sv-SE" sz="1200" dirty="0" err="1"/>
              <a:t>axis</a:t>
            </a:r>
            <a:r>
              <a:rPr lang="sv-SE" sz="1200" dirty="0"/>
              <a:t> &lt;</a:t>
            </a:r>
            <a:r>
              <a:rPr lang="sv-SE" sz="1200" dirty="0" err="1"/>
              <a:t>axIndex</a:t>
            </a:r>
            <a:r>
              <a:rPr lang="sv-SE" sz="1200" dirty="0"/>
              <a:t>&gt;.</a:t>
            </a:r>
          </a:p>
          <a:p>
            <a:r>
              <a:rPr lang="sv-SE" sz="1200" dirty="0"/>
              <a:t>      										Motion is </a:t>
            </a:r>
            <a:r>
              <a:rPr lang="sv-SE" sz="1200" dirty="0" err="1"/>
              <a:t>triggerd</a:t>
            </a:r>
            <a:r>
              <a:rPr lang="sv-SE" sz="1200" dirty="0"/>
              <a:t> </a:t>
            </a:r>
            <a:r>
              <a:rPr lang="sv-SE" sz="1200" dirty="0" err="1"/>
              <a:t>with</a:t>
            </a:r>
            <a:r>
              <a:rPr lang="sv-SE" sz="1200" dirty="0"/>
              <a:t> a positive </a:t>
            </a:r>
            <a:r>
              <a:rPr lang="sv-SE" sz="1200" dirty="0" err="1"/>
              <a:t>edge</a:t>
            </a:r>
            <a:r>
              <a:rPr lang="sv-SE" sz="1200" dirty="0"/>
              <a:t> on &lt;</a:t>
            </a:r>
            <a:r>
              <a:rPr lang="sv-SE" sz="1200" dirty="0" err="1"/>
              <a:t>execute</a:t>
            </a:r>
            <a:r>
              <a:rPr lang="sv-SE" sz="1200" dirty="0"/>
              <a:t>&gt; input.</a:t>
            </a:r>
          </a:p>
          <a:p>
            <a:r>
              <a:rPr lang="sv-SE" sz="1200" dirty="0"/>
              <a:t>      										</a:t>
            </a:r>
            <a:r>
              <a:rPr lang="sv-SE" sz="1200" dirty="0" err="1"/>
              <a:t>returns</a:t>
            </a:r>
            <a:r>
              <a:rPr lang="sv-SE" sz="1200" dirty="0"/>
              <a:t> 0 </a:t>
            </a:r>
            <a:r>
              <a:rPr lang="sv-SE" sz="1200" dirty="0" err="1"/>
              <a:t>if</a:t>
            </a:r>
            <a:r>
              <a:rPr lang="sv-SE" sz="1200" dirty="0"/>
              <a:t> </a:t>
            </a:r>
            <a:r>
              <a:rPr lang="sv-SE" sz="1200" dirty="0" err="1"/>
              <a:t>success</a:t>
            </a:r>
            <a:r>
              <a:rPr lang="sv-SE" sz="1200" dirty="0"/>
              <a:t> or </a:t>
            </a:r>
            <a:r>
              <a:rPr lang="sv-SE" sz="1200" dirty="0" err="1"/>
              <a:t>error</a:t>
            </a:r>
            <a:r>
              <a:rPr lang="sv-SE" sz="1200" dirty="0"/>
              <a:t> </a:t>
            </a:r>
            <a:r>
              <a:rPr lang="sv-SE" sz="1200" dirty="0" err="1"/>
              <a:t>code</a:t>
            </a:r>
            <a:r>
              <a:rPr lang="sv-SE" sz="1200" dirty="0"/>
              <a:t>.</a:t>
            </a:r>
          </a:p>
          <a:p>
            <a:r>
              <a:rPr lang="sv-SE" sz="1200" dirty="0"/>
              <a:t> </a:t>
            </a:r>
          </a:p>
          <a:p>
            <a:r>
              <a:rPr lang="sv-SE" sz="1200" dirty="0"/>
              <a:t>   3. </a:t>
            </a:r>
            <a:r>
              <a:rPr lang="sv-SE" sz="1200" dirty="0" err="1"/>
              <a:t>retvalue</a:t>
            </a:r>
            <a:r>
              <a:rPr lang="sv-SE" sz="1200" dirty="0"/>
              <a:t> = </a:t>
            </a:r>
            <a:r>
              <a:rPr lang="sv-SE" sz="1200" b="1" dirty="0" err="1"/>
              <a:t>mc_move_vel</a:t>
            </a:r>
            <a:r>
              <a:rPr lang="sv-SE" sz="1200" dirty="0"/>
              <a:t>(&lt;</a:t>
            </a:r>
            <a:r>
              <a:rPr lang="sv-SE" sz="1200" dirty="0" err="1"/>
              <a:t>axIndex</a:t>
            </a:r>
            <a:r>
              <a:rPr lang="sv-SE" sz="1200" dirty="0"/>
              <a:t>&gt;, &lt;</a:t>
            </a:r>
            <a:r>
              <a:rPr lang="sv-SE" sz="1200" dirty="0" err="1"/>
              <a:t>execute</a:t>
            </a:r>
            <a:r>
              <a:rPr lang="sv-SE" sz="1200" dirty="0"/>
              <a:t>&gt;, &lt;</a:t>
            </a:r>
            <a:r>
              <a:rPr lang="sv-SE" sz="1200" dirty="0" err="1"/>
              <a:t>vel</a:t>
            </a:r>
            <a:r>
              <a:rPr lang="sv-SE" sz="1200" dirty="0"/>
              <a:t>&gt;, &lt;</a:t>
            </a:r>
            <a:r>
              <a:rPr lang="sv-SE" sz="1200" dirty="0" err="1"/>
              <a:t>acc</a:t>
            </a:r>
            <a:r>
              <a:rPr lang="sv-SE" sz="1200" dirty="0"/>
              <a:t>&gt;, &lt;dec&gt;);     		</a:t>
            </a:r>
            <a:r>
              <a:rPr lang="sv-SE" sz="1200" dirty="0" err="1"/>
              <a:t>Constant</a:t>
            </a:r>
            <a:r>
              <a:rPr lang="sv-SE" sz="1200" dirty="0"/>
              <a:t> </a:t>
            </a:r>
            <a:r>
              <a:rPr lang="sv-SE" sz="1200" dirty="0" err="1"/>
              <a:t>velocity</a:t>
            </a:r>
            <a:r>
              <a:rPr lang="sv-SE" sz="1200" dirty="0"/>
              <a:t> motion </a:t>
            </a:r>
            <a:r>
              <a:rPr lang="sv-SE" sz="1200" dirty="0" err="1"/>
              <a:t>of</a:t>
            </a:r>
            <a:r>
              <a:rPr lang="sv-SE" sz="1200" dirty="0"/>
              <a:t> </a:t>
            </a:r>
            <a:r>
              <a:rPr lang="sv-SE" sz="1200" dirty="0" err="1"/>
              <a:t>axis</a:t>
            </a:r>
            <a:r>
              <a:rPr lang="sv-SE" sz="1200" dirty="0"/>
              <a:t> &lt;</a:t>
            </a:r>
            <a:r>
              <a:rPr lang="sv-SE" sz="1200" dirty="0" err="1"/>
              <a:t>axIndex</a:t>
            </a:r>
            <a:r>
              <a:rPr lang="sv-SE" sz="1200" dirty="0"/>
              <a:t>&gt;.</a:t>
            </a:r>
          </a:p>
          <a:p>
            <a:r>
              <a:rPr lang="sv-SE" sz="1200" dirty="0"/>
              <a:t>      										Motion is </a:t>
            </a:r>
            <a:r>
              <a:rPr lang="sv-SE" sz="1200" dirty="0" err="1"/>
              <a:t>triggerd</a:t>
            </a:r>
            <a:r>
              <a:rPr lang="sv-SE" sz="1200" dirty="0"/>
              <a:t> </a:t>
            </a:r>
            <a:r>
              <a:rPr lang="sv-SE" sz="1200" dirty="0" err="1"/>
              <a:t>with</a:t>
            </a:r>
            <a:r>
              <a:rPr lang="sv-SE" sz="1200" dirty="0"/>
              <a:t> a positive </a:t>
            </a:r>
            <a:r>
              <a:rPr lang="sv-SE" sz="1200" dirty="0" err="1"/>
              <a:t>edge</a:t>
            </a:r>
            <a:r>
              <a:rPr lang="sv-SE" sz="1200" dirty="0"/>
              <a:t> on &lt;</a:t>
            </a:r>
            <a:r>
              <a:rPr lang="sv-SE" sz="1200" dirty="0" err="1"/>
              <a:t>execute</a:t>
            </a:r>
            <a:r>
              <a:rPr lang="sv-SE" sz="1200" dirty="0"/>
              <a:t>&gt; input.</a:t>
            </a:r>
          </a:p>
          <a:p>
            <a:r>
              <a:rPr lang="sv-SE" sz="1200" dirty="0"/>
              <a:t>      										</a:t>
            </a:r>
            <a:r>
              <a:rPr lang="sv-SE" sz="1200" dirty="0" err="1"/>
              <a:t>returns</a:t>
            </a:r>
            <a:r>
              <a:rPr lang="sv-SE" sz="1200" dirty="0"/>
              <a:t> 0 </a:t>
            </a:r>
            <a:r>
              <a:rPr lang="sv-SE" sz="1200" dirty="0" err="1"/>
              <a:t>if</a:t>
            </a:r>
            <a:r>
              <a:rPr lang="sv-SE" sz="1200" dirty="0"/>
              <a:t> </a:t>
            </a:r>
            <a:r>
              <a:rPr lang="sv-SE" sz="1200" dirty="0" err="1"/>
              <a:t>success</a:t>
            </a:r>
            <a:r>
              <a:rPr lang="sv-SE" sz="1200" dirty="0"/>
              <a:t> or </a:t>
            </a:r>
            <a:r>
              <a:rPr lang="sv-SE" sz="1200" dirty="0" err="1"/>
              <a:t>error</a:t>
            </a:r>
            <a:r>
              <a:rPr lang="sv-SE" sz="1200" dirty="0"/>
              <a:t> </a:t>
            </a:r>
            <a:r>
              <a:rPr lang="sv-SE" sz="1200" dirty="0" err="1"/>
              <a:t>code</a:t>
            </a:r>
            <a:r>
              <a:rPr lang="sv-SE" sz="1200" dirty="0"/>
              <a:t>.</a:t>
            </a:r>
          </a:p>
          <a:p>
            <a:r>
              <a:rPr lang="sv-SE" sz="1200" dirty="0"/>
              <a:t> </a:t>
            </a:r>
          </a:p>
          <a:p>
            <a:r>
              <a:rPr lang="sv-SE" sz="1200" dirty="0"/>
              <a:t>   4. </a:t>
            </a:r>
            <a:r>
              <a:rPr lang="sv-SE" sz="1200" dirty="0" err="1"/>
              <a:t>retvalue</a:t>
            </a:r>
            <a:r>
              <a:rPr lang="sv-SE" sz="1200" dirty="0"/>
              <a:t> = </a:t>
            </a:r>
            <a:r>
              <a:rPr lang="sv-SE" sz="1200" b="1" dirty="0" err="1"/>
              <a:t>mc_home</a:t>
            </a:r>
            <a:r>
              <a:rPr lang="sv-SE" sz="1200" dirty="0"/>
              <a:t>(&lt;</a:t>
            </a:r>
            <a:r>
              <a:rPr lang="sv-SE" sz="1200" dirty="0" err="1"/>
              <a:t>axIndex</a:t>
            </a:r>
            <a:r>
              <a:rPr lang="sv-SE" sz="1200" dirty="0"/>
              <a:t>&gt;, &lt;</a:t>
            </a:r>
            <a:r>
              <a:rPr lang="sv-SE" sz="1200" dirty="0" err="1"/>
              <a:t>execute</a:t>
            </a:r>
            <a:r>
              <a:rPr lang="sv-SE" sz="1200" dirty="0"/>
              <a:t>&gt;, &lt;</a:t>
            </a:r>
            <a:r>
              <a:rPr lang="sv-SE" sz="1200" dirty="0" err="1"/>
              <a:t>seqId</a:t>
            </a:r>
            <a:r>
              <a:rPr lang="sv-SE" sz="1200" dirty="0"/>
              <a:t>&gt;, &lt;</a:t>
            </a:r>
            <a:r>
              <a:rPr lang="sv-SE" sz="1200" dirty="0" err="1"/>
              <a:t>velTwoardsCam</a:t>
            </a:r>
            <a:r>
              <a:rPr lang="sv-SE" sz="1200" dirty="0"/>
              <a:t>&gt;, &lt;</a:t>
            </a:r>
            <a:r>
              <a:rPr lang="sv-SE" sz="1200" dirty="0" err="1"/>
              <a:t>velOffCam</a:t>
            </a:r>
            <a:r>
              <a:rPr lang="sv-SE" sz="1200" dirty="0"/>
              <a:t>&gt;);	</a:t>
            </a:r>
            <a:r>
              <a:rPr lang="sv-SE" sz="1200" dirty="0" err="1"/>
              <a:t>Perform</a:t>
            </a:r>
            <a:r>
              <a:rPr lang="sv-SE" sz="1200" dirty="0"/>
              <a:t> a </a:t>
            </a:r>
            <a:r>
              <a:rPr lang="sv-SE" sz="1200" dirty="0" err="1"/>
              <a:t>homing</a:t>
            </a:r>
            <a:r>
              <a:rPr lang="sv-SE" sz="1200" dirty="0"/>
              <a:t> </a:t>
            </a:r>
            <a:r>
              <a:rPr lang="sv-SE" sz="1200" dirty="0" err="1"/>
              <a:t>sequence</a:t>
            </a:r>
            <a:r>
              <a:rPr lang="sv-SE" sz="1200" dirty="0"/>
              <a:t> </a:t>
            </a:r>
            <a:r>
              <a:rPr lang="sv-SE" sz="1200" dirty="0" err="1"/>
              <a:t>of</a:t>
            </a:r>
            <a:r>
              <a:rPr lang="sv-SE" sz="1200" dirty="0"/>
              <a:t> </a:t>
            </a:r>
            <a:r>
              <a:rPr lang="sv-SE" sz="1200" dirty="0" err="1"/>
              <a:t>axis</a:t>
            </a:r>
            <a:r>
              <a:rPr lang="sv-SE" sz="1200" dirty="0"/>
              <a:t> &lt;</a:t>
            </a:r>
            <a:r>
              <a:rPr lang="sv-SE" sz="1200" dirty="0" err="1"/>
              <a:t>axIndex</a:t>
            </a:r>
            <a:r>
              <a:rPr lang="sv-SE" sz="1200" dirty="0"/>
              <a:t>&gt;.</a:t>
            </a:r>
          </a:p>
          <a:p>
            <a:r>
              <a:rPr lang="sv-SE" sz="1200" dirty="0"/>
              <a:t>      										Motion is </a:t>
            </a:r>
            <a:r>
              <a:rPr lang="sv-SE" sz="1200" dirty="0" err="1"/>
              <a:t>triggerd</a:t>
            </a:r>
            <a:r>
              <a:rPr lang="sv-SE" sz="1200" dirty="0"/>
              <a:t> </a:t>
            </a:r>
            <a:r>
              <a:rPr lang="sv-SE" sz="1200" dirty="0" err="1"/>
              <a:t>with</a:t>
            </a:r>
            <a:r>
              <a:rPr lang="sv-SE" sz="1200" dirty="0"/>
              <a:t> a positive </a:t>
            </a:r>
            <a:r>
              <a:rPr lang="sv-SE" sz="1200" dirty="0" err="1"/>
              <a:t>edge</a:t>
            </a:r>
            <a:r>
              <a:rPr lang="sv-SE" sz="1200" dirty="0"/>
              <a:t> on &lt;</a:t>
            </a:r>
            <a:r>
              <a:rPr lang="sv-SE" sz="1200" dirty="0" err="1"/>
              <a:t>execute</a:t>
            </a:r>
            <a:r>
              <a:rPr lang="sv-SE" sz="1200" dirty="0"/>
              <a:t>&gt; input.</a:t>
            </a:r>
          </a:p>
          <a:p>
            <a:r>
              <a:rPr lang="sv-SE" sz="1200" dirty="0"/>
              <a:t>      										</a:t>
            </a:r>
            <a:r>
              <a:rPr lang="sv-SE" sz="1200" dirty="0" err="1"/>
              <a:t>returns</a:t>
            </a:r>
            <a:r>
              <a:rPr lang="sv-SE" sz="1200" dirty="0"/>
              <a:t> 0 </a:t>
            </a:r>
            <a:r>
              <a:rPr lang="sv-SE" sz="1200" dirty="0" err="1"/>
              <a:t>if</a:t>
            </a:r>
            <a:r>
              <a:rPr lang="sv-SE" sz="1200" dirty="0"/>
              <a:t> </a:t>
            </a:r>
            <a:r>
              <a:rPr lang="sv-SE" sz="1200" dirty="0" err="1"/>
              <a:t>success</a:t>
            </a:r>
            <a:r>
              <a:rPr lang="sv-SE" sz="1200" dirty="0"/>
              <a:t> or </a:t>
            </a:r>
            <a:r>
              <a:rPr lang="sv-SE" sz="1200" dirty="0" err="1"/>
              <a:t>error</a:t>
            </a:r>
            <a:r>
              <a:rPr lang="sv-SE" sz="1200" dirty="0"/>
              <a:t> </a:t>
            </a:r>
            <a:r>
              <a:rPr lang="sv-SE" sz="1200" dirty="0" err="1"/>
              <a:t>code</a:t>
            </a:r>
            <a:r>
              <a:rPr lang="sv-SE" sz="1200" dirty="0"/>
              <a:t>.</a:t>
            </a:r>
          </a:p>
          <a:p>
            <a:r>
              <a:rPr lang="sv-SE" sz="1200" dirty="0"/>
              <a:t> </a:t>
            </a:r>
          </a:p>
          <a:p>
            <a:r>
              <a:rPr lang="sv-SE" sz="1200" dirty="0"/>
              <a:t>   5. </a:t>
            </a:r>
            <a:r>
              <a:rPr lang="sv-SE" sz="1200" dirty="0" err="1"/>
              <a:t>retvalue</a:t>
            </a:r>
            <a:r>
              <a:rPr lang="sv-SE" sz="1200" dirty="0"/>
              <a:t> = </a:t>
            </a:r>
            <a:r>
              <a:rPr lang="sv-SE" sz="1200" b="1" dirty="0" err="1"/>
              <a:t>mc_halt</a:t>
            </a:r>
            <a:r>
              <a:rPr lang="sv-SE" sz="1200" dirty="0"/>
              <a:t>(&lt;</a:t>
            </a:r>
            <a:r>
              <a:rPr lang="sv-SE" sz="1200" dirty="0" err="1"/>
              <a:t>axIndex</a:t>
            </a:r>
            <a:r>
              <a:rPr lang="sv-SE" sz="1200" dirty="0"/>
              <a:t>&gt;, &lt;</a:t>
            </a:r>
            <a:r>
              <a:rPr lang="sv-SE" sz="1200" dirty="0" err="1"/>
              <a:t>execute</a:t>
            </a:r>
            <a:r>
              <a:rPr lang="sv-SE" sz="1200" dirty="0"/>
              <a:t>&gt;);      					Stop motion </a:t>
            </a:r>
            <a:r>
              <a:rPr lang="sv-SE" sz="1200" dirty="0" err="1"/>
              <a:t>of</a:t>
            </a:r>
            <a:r>
              <a:rPr lang="sv-SE" sz="1200" dirty="0"/>
              <a:t> </a:t>
            </a:r>
            <a:r>
              <a:rPr lang="sv-SE" sz="1200" dirty="0" err="1"/>
              <a:t>axis</a:t>
            </a:r>
            <a:r>
              <a:rPr lang="sv-SE" sz="1200" dirty="0"/>
              <a:t> &lt;</a:t>
            </a:r>
            <a:r>
              <a:rPr lang="sv-SE" sz="1200" dirty="0" err="1"/>
              <a:t>axIndex</a:t>
            </a:r>
            <a:r>
              <a:rPr lang="sv-SE" sz="1200" dirty="0"/>
              <a:t>&gt;.</a:t>
            </a:r>
          </a:p>
          <a:p>
            <a:r>
              <a:rPr lang="sv-SE" sz="1200" dirty="0"/>
              <a:t>      										Motion is </a:t>
            </a:r>
            <a:r>
              <a:rPr lang="sv-SE" sz="1200" dirty="0" err="1"/>
              <a:t>triggerd</a:t>
            </a:r>
            <a:r>
              <a:rPr lang="sv-SE" sz="1200" dirty="0"/>
              <a:t> </a:t>
            </a:r>
            <a:r>
              <a:rPr lang="sv-SE" sz="1200" dirty="0" err="1"/>
              <a:t>with</a:t>
            </a:r>
            <a:r>
              <a:rPr lang="sv-SE" sz="1200" dirty="0"/>
              <a:t> a positive </a:t>
            </a:r>
            <a:r>
              <a:rPr lang="sv-SE" sz="1200" dirty="0" err="1"/>
              <a:t>edge</a:t>
            </a:r>
            <a:r>
              <a:rPr lang="sv-SE" sz="1200" dirty="0"/>
              <a:t> on &lt;</a:t>
            </a:r>
            <a:r>
              <a:rPr lang="sv-SE" sz="1200" dirty="0" err="1"/>
              <a:t>execute</a:t>
            </a:r>
            <a:r>
              <a:rPr lang="sv-SE" sz="1200" dirty="0"/>
              <a:t>&gt; input.</a:t>
            </a:r>
          </a:p>
          <a:p>
            <a:r>
              <a:rPr lang="sv-SE" sz="1200" dirty="0"/>
              <a:t>      										</a:t>
            </a:r>
            <a:r>
              <a:rPr lang="sv-SE" sz="1200" dirty="0" err="1"/>
              <a:t>returns</a:t>
            </a:r>
            <a:r>
              <a:rPr lang="sv-SE" sz="1200" dirty="0"/>
              <a:t> 0 </a:t>
            </a:r>
            <a:r>
              <a:rPr lang="sv-SE" sz="1200" dirty="0" err="1"/>
              <a:t>if</a:t>
            </a:r>
            <a:r>
              <a:rPr lang="sv-SE" sz="1200" dirty="0"/>
              <a:t> </a:t>
            </a:r>
            <a:r>
              <a:rPr lang="sv-SE" sz="1200" dirty="0" err="1"/>
              <a:t>success</a:t>
            </a:r>
            <a:r>
              <a:rPr lang="sv-SE" sz="1200" dirty="0"/>
              <a:t> or </a:t>
            </a:r>
            <a:r>
              <a:rPr lang="sv-SE" sz="1200" dirty="0" err="1"/>
              <a:t>error</a:t>
            </a:r>
            <a:r>
              <a:rPr lang="sv-SE" sz="1200" dirty="0"/>
              <a:t> </a:t>
            </a:r>
            <a:r>
              <a:rPr lang="sv-SE" sz="1200" dirty="0" err="1"/>
              <a:t>code</a:t>
            </a:r>
            <a:r>
              <a:rPr lang="sv-SE" sz="1200" dirty="0"/>
              <a:t>.</a:t>
            </a:r>
          </a:p>
          <a:p>
            <a:r>
              <a:rPr lang="sv-SE" sz="1200" dirty="0"/>
              <a:t> </a:t>
            </a:r>
          </a:p>
          <a:p>
            <a:r>
              <a:rPr lang="sv-SE" sz="1200" dirty="0"/>
              <a:t>   6. </a:t>
            </a:r>
            <a:r>
              <a:rPr lang="sv-SE" sz="1200" dirty="0" err="1"/>
              <a:t>retvalue</a:t>
            </a:r>
            <a:r>
              <a:rPr lang="sv-SE" sz="1200" dirty="0"/>
              <a:t> = </a:t>
            </a:r>
            <a:r>
              <a:rPr lang="sv-SE" sz="1200" b="1" dirty="0" err="1"/>
              <a:t>mc_power</a:t>
            </a:r>
            <a:r>
              <a:rPr lang="sv-SE" sz="1200" dirty="0"/>
              <a:t>(&lt;</a:t>
            </a:r>
            <a:r>
              <a:rPr lang="sv-SE" sz="1200" dirty="0" err="1"/>
              <a:t>axIndex</a:t>
            </a:r>
            <a:r>
              <a:rPr lang="sv-SE" sz="1200" dirty="0"/>
              <a:t>&gt;, &lt;</a:t>
            </a:r>
            <a:r>
              <a:rPr lang="sv-SE" sz="1200" dirty="0" err="1"/>
              <a:t>enable</a:t>
            </a:r>
            <a:r>
              <a:rPr lang="sv-SE" sz="1200" dirty="0"/>
              <a:t>&gt;);      					</a:t>
            </a:r>
            <a:r>
              <a:rPr lang="sv-SE" sz="1200" dirty="0" err="1"/>
              <a:t>Enable</a:t>
            </a:r>
            <a:r>
              <a:rPr lang="sv-SE" sz="1200" dirty="0"/>
              <a:t> </a:t>
            </a:r>
            <a:r>
              <a:rPr lang="sv-SE" sz="1200" dirty="0" err="1"/>
              <a:t>power</a:t>
            </a:r>
            <a:r>
              <a:rPr lang="sv-SE" sz="1200" dirty="0"/>
              <a:t> </a:t>
            </a:r>
            <a:r>
              <a:rPr lang="sv-SE" sz="1200" dirty="0" err="1"/>
              <a:t>of</a:t>
            </a:r>
            <a:r>
              <a:rPr lang="sv-SE" sz="1200" dirty="0"/>
              <a:t>  </a:t>
            </a:r>
            <a:r>
              <a:rPr lang="sv-SE" sz="1200" dirty="0" err="1"/>
              <a:t>axis</a:t>
            </a:r>
            <a:r>
              <a:rPr lang="sv-SE" sz="1200" dirty="0"/>
              <a:t> &lt;</a:t>
            </a:r>
            <a:r>
              <a:rPr lang="sv-SE" sz="1200" dirty="0" err="1"/>
              <a:t>axIndex</a:t>
            </a:r>
            <a:r>
              <a:rPr lang="sv-SE" sz="1200" dirty="0"/>
              <a:t>&gt;.</a:t>
            </a:r>
          </a:p>
          <a:p>
            <a:r>
              <a:rPr lang="sv-SE" sz="1200" dirty="0"/>
              <a:t>      										Motion is </a:t>
            </a:r>
            <a:r>
              <a:rPr lang="sv-SE" sz="1200" dirty="0" err="1"/>
              <a:t>triggerd</a:t>
            </a:r>
            <a:r>
              <a:rPr lang="sv-SE" sz="1200" dirty="0"/>
              <a:t> </a:t>
            </a:r>
            <a:r>
              <a:rPr lang="sv-SE" sz="1200" dirty="0" err="1"/>
              <a:t>with</a:t>
            </a:r>
            <a:r>
              <a:rPr lang="sv-SE" sz="1200" dirty="0"/>
              <a:t> a positive </a:t>
            </a:r>
            <a:r>
              <a:rPr lang="sv-SE" sz="1200" dirty="0" err="1"/>
              <a:t>edge</a:t>
            </a:r>
            <a:r>
              <a:rPr lang="sv-SE" sz="1200" dirty="0"/>
              <a:t> on &lt;</a:t>
            </a:r>
            <a:r>
              <a:rPr lang="sv-SE" sz="1200" dirty="0" err="1"/>
              <a:t>execute</a:t>
            </a:r>
            <a:r>
              <a:rPr lang="sv-SE" sz="1200" dirty="0"/>
              <a:t>&gt; input.</a:t>
            </a:r>
          </a:p>
          <a:p>
            <a:r>
              <a:rPr lang="sv-SE" sz="1200" dirty="0"/>
              <a:t>      										</a:t>
            </a:r>
            <a:r>
              <a:rPr lang="sv-SE" sz="1200" dirty="0" err="1"/>
              <a:t>returns</a:t>
            </a:r>
            <a:r>
              <a:rPr lang="sv-SE" sz="1200" dirty="0"/>
              <a:t> 0 </a:t>
            </a:r>
            <a:r>
              <a:rPr lang="sv-SE" sz="1200" dirty="0" err="1"/>
              <a:t>if</a:t>
            </a:r>
            <a:r>
              <a:rPr lang="sv-SE" sz="1200" dirty="0"/>
              <a:t> </a:t>
            </a:r>
            <a:r>
              <a:rPr lang="sv-SE" sz="1200" dirty="0" err="1"/>
              <a:t>success</a:t>
            </a:r>
            <a:r>
              <a:rPr lang="sv-SE" sz="1200" dirty="0"/>
              <a:t> or </a:t>
            </a:r>
            <a:r>
              <a:rPr lang="sv-SE" sz="1200" dirty="0" err="1"/>
              <a:t>error</a:t>
            </a:r>
            <a:r>
              <a:rPr lang="sv-SE" sz="1200" dirty="0"/>
              <a:t> </a:t>
            </a:r>
            <a:r>
              <a:rPr lang="sv-SE" sz="1200" dirty="0" err="1"/>
              <a:t>code</a:t>
            </a:r>
            <a:r>
              <a:rPr lang="sv-SE" sz="1200" dirty="0"/>
              <a:t>.</a:t>
            </a:r>
          </a:p>
          <a:p>
            <a:endParaRPr lang="sv-SE" sz="1200" dirty="0"/>
          </a:p>
          <a:p>
            <a:r>
              <a:rPr lang="sv-SE" sz="1200" dirty="0"/>
              <a:t>   7. </a:t>
            </a:r>
            <a:r>
              <a:rPr lang="sv-SE" sz="1200" dirty="0" err="1"/>
              <a:t>retvalue</a:t>
            </a:r>
            <a:r>
              <a:rPr lang="sv-SE" sz="1200" dirty="0"/>
              <a:t> = </a:t>
            </a:r>
            <a:r>
              <a:rPr lang="sv-SE" sz="1200" b="1" dirty="0" err="1"/>
              <a:t>mc_get_err</a:t>
            </a:r>
            <a:r>
              <a:rPr lang="sv-SE" sz="1200" dirty="0"/>
              <a:t>();							</a:t>
            </a:r>
            <a:r>
              <a:rPr lang="sv-SE" sz="1200" dirty="0" err="1"/>
              <a:t>Returns</a:t>
            </a:r>
            <a:r>
              <a:rPr lang="sv-SE" sz="1200" dirty="0"/>
              <a:t> </a:t>
            </a:r>
            <a:r>
              <a:rPr lang="sv-SE" sz="1200" dirty="0" err="1"/>
              <a:t>error</a:t>
            </a:r>
            <a:r>
              <a:rPr lang="sv-SE" sz="1200" dirty="0"/>
              <a:t> </a:t>
            </a:r>
            <a:r>
              <a:rPr lang="sv-SE" sz="1200" dirty="0" err="1"/>
              <a:t>code</a:t>
            </a:r>
            <a:r>
              <a:rPr lang="sv-SE" sz="1200" dirty="0"/>
              <a:t> for last </a:t>
            </a:r>
            <a:r>
              <a:rPr lang="sv-SE" sz="1200" dirty="0" err="1"/>
              <a:t>lib</a:t>
            </a:r>
            <a:r>
              <a:rPr lang="sv-SE" sz="1200" dirty="0"/>
              <a:t> call.</a:t>
            </a:r>
          </a:p>
          <a:p>
            <a:endParaRPr lang="sv-SE" sz="1200" dirty="0"/>
          </a:p>
        </p:txBody>
      </p:sp>
    </p:spTree>
    <p:extLst>
      <p:ext uri="{BB962C8B-B14F-4D97-AF65-F5344CB8AC3E}">
        <p14:creationId xmlns:p14="http://schemas.microsoft.com/office/powerpoint/2010/main" val="17645817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PLCs: Data Storage</a:t>
            </a:r>
            <a:endParaRPr lang="en-US" dirty="0"/>
          </a:p>
        </p:txBody>
      </p:sp>
      <p:sp>
        <p:nvSpPr>
          <p:cNvPr id="283" name="CustomShape 2"/>
          <p:cNvSpPr/>
          <p:nvPr/>
        </p:nvSpPr>
        <p:spPr>
          <a:xfrm>
            <a:off x="639763" y="2227263"/>
            <a:ext cx="11520487" cy="6335712"/>
          </a:xfrm>
          <a:prstGeom prst="rect">
            <a:avLst/>
          </a:prstGeom>
          <a:noFill/>
          <a:ln>
            <a:noFill/>
          </a:ln>
        </p:spPr>
        <p:txBody>
          <a:bodyPr lIns="126000" tIns="63000" rIns="126000" bIns="63000"/>
          <a:lstStyle/>
          <a:p>
            <a:endParaRPr lang="en-US" sz="28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25</a:t>
            </a:fld>
            <a:endParaRPr lang="en-US"/>
          </a:p>
        </p:txBody>
      </p:sp>
      <p:sp>
        <p:nvSpPr>
          <p:cNvPr id="6" name="CustomShape 2">
            <a:extLst>
              <a:ext uri="{FF2B5EF4-FFF2-40B4-BE49-F238E27FC236}">
                <a16:creationId xmlns:a16="http://schemas.microsoft.com/office/drawing/2014/main" id="{1B77DEFA-C9D1-514A-95DF-C74BA2E20809}"/>
              </a:ext>
            </a:extLst>
          </p:cNvPr>
          <p:cNvSpPr/>
          <p:nvPr/>
        </p:nvSpPr>
        <p:spPr>
          <a:xfrm>
            <a:off x="792163" y="2379663"/>
            <a:ext cx="11520487" cy="6335712"/>
          </a:xfrm>
          <a:prstGeom prst="rect">
            <a:avLst/>
          </a:prstGeom>
          <a:noFill/>
          <a:ln>
            <a:noFill/>
          </a:ln>
        </p:spPr>
        <p:txBody>
          <a:bodyPr lIns="126000" tIns="63000" rIns="126000" bIns="63000"/>
          <a:lstStyle/>
          <a:p>
            <a:r>
              <a:rPr lang="sv-SE" sz="1600" b="1" dirty="0" err="1"/>
              <a:t>Variables</a:t>
            </a:r>
            <a:r>
              <a:rPr lang="sv-SE" sz="1600" b="1" dirty="0"/>
              <a:t>:</a:t>
            </a:r>
          </a:p>
          <a:p>
            <a:r>
              <a:rPr lang="sv-SE" sz="1600" dirty="0"/>
              <a:t>   1.  ds&lt;id&gt;.</a:t>
            </a:r>
            <a:r>
              <a:rPr lang="sv-SE" sz="1600" dirty="0" err="1"/>
              <a:t>size</a:t>
            </a:r>
            <a:r>
              <a:rPr lang="sv-SE" sz="1600" dirty="0"/>
              <a:t>                  	Set/get </a:t>
            </a:r>
            <a:r>
              <a:rPr lang="sv-SE" sz="1600" dirty="0" err="1"/>
              <a:t>size</a:t>
            </a:r>
            <a:r>
              <a:rPr lang="sv-SE" sz="1600" dirty="0"/>
              <a:t> </a:t>
            </a:r>
            <a:r>
              <a:rPr lang="sv-SE" sz="1600" dirty="0" err="1"/>
              <a:t>of</a:t>
            </a:r>
            <a:r>
              <a:rPr lang="sv-SE" sz="1600" dirty="0"/>
              <a:t> data </a:t>
            </a:r>
            <a:r>
              <a:rPr lang="sv-SE" sz="1600" dirty="0" err="1"/>
              <a:t>storage</a:t>
            </a:r>
            <a:r>
              <a:rPr lang="sv-SE" sz="1600" dirty="0"/>
              <a:t>     		(</a:t>
            </a:r>
            <a:r>
              <a:rPr lang="sv-SE" sz="1600" dirty="0" err="1"/>
              <a:t>rw</a:t>
            </a:r>
            <a:r>
              <a:rPr lang="sv-SE" sz="1600" dirty="0"/>
              <a:t>)</a:t>
            </a:r>
          </a:p>
          <a:p>
            <a:r>
              <a:rPr lang="sv-SE" sz="1600" dirty="0"/>
              <a:t>                                    	Set </a:t>
            </a:r>
            <a:r>
              <a:rPr lang="sv-SE" sz="1600" dirty="0" err="1"/>
              <a:t>will</a:t>
            </a:r>
            <a:r>
              <a:rPr lang="sv-SE" sz="1600" dirty="0"/>
              <a:t> </a:t>
            </a:r>
            <a:r>
              <a:rPr lang="sv-SE" sz="1600" dirty="0" err="1"/>
              <a:t>clear</a:t>
            </a:r>
            <a:r>
              <a:rPr lang="sv-SE" sz="1600" dirty="0"/>
              <a:t> the data </a:t>
            </a:r>
            <a:r>
              <a:rPr lang="sv-SE" sz="1600" dirty="0" err="1"/>
              <a:t>storage</a:t>
            </a:r>
            <a:r>
              <a:rPr lang="sv-SE" sz="1600" dirty="0"/>
              <a:t> </a:t>
            </a:r>
          </a:p>
          <a:p>
            <a:r>
              <a:rPr lang="sv-SE" sz="1600" dirty="0"/>
              <a:t>   2.  ds&lt;id&gt;.</a:t>
            </a:r>
            <a:r>
              <a:rPr lang="sv-SE" sz="1600" dirty="0" err="1"/>
              <a:t>append</a:t>
            </a:r>
            <a:r>
              <a:rPr lang="sv-SE" sz="1600" dirty="0"/>
              <a:t>             	</a:t>
            </a:r>
            <a:r>
              <a:rPr lang="sv-SE" sz="1600" dirty="0" err="1"/>
              <a:t>Add</a:t>
            </a:r>
            <a:r>
              <a:rPr lang="sv-SE" sz="1600" dirty="0"/>
              <a:t> new data at end              		(</a:t>
            </a:r>
            <a:r>
              <a:rPr lang="sv-SE" sz="1600" dirty="0" err="1"/>
              <a:t>rw</a:t>
            </a:r>
            <a:r>
              <a:rPr lang="sv-SE" sz="1600" dirty="0"/>
              <a:t>)</a:t>
            </a:r>
          </a:p>
          <a:p>
            <a:r>
              <a:rPr lang="sv-SE" sz="1600" dirty="0"/>
              <a:t>                                    	</a:t>
            </a:r>
            <a:r>
              <a:rPr lang="sv-SE" sz="1600" dirty="0" err="1"/>
              <a:t>Current</a:t>
            </a:r>
            <a:r>
              <a:rPr lang="sv-SE" sz="1600" dirty="0"/>
              <a:t> position index </a:t>
            </a:r>
            <a:r>
              <a:rPr lang="sv-SE" sz="1600" dirty="0" err="1"/>
              <a:t>will</a:t>
            </a:r>
            <a:r>
              <a:rPr lang="sv-SE" sz="1600" dirty="0"/>
              <a:t> be </a:t>
            </a:r>
            <a:r>
              <a:rPr lang="sv-SE" sz="1600" dirty="0" err="1"/>
              <a:t>increased</a:t>
            </a:r>
            <a:endParaRPr lang="sv-SE" sz="1600" dirty="0"/>
          </a:p>
          <a:p>
            <a:r>
              <a:rPr lang="sv-SE" sz="1600" dirty="0"/>
              <a:t>   3.  ds&lt;id&gt;.data                 	Set/get data ar </a:t>
            </a:r>
            <a:r>
              <a:rPr lang="sv-SE" sz="1600" dirty="0" err="1"/>
              <a:t>current</a:t>
            </a:r>
            <a:r>
              <a:rPr lang="sv-SE" sz="1600" dirty="0"/>
              <a:t> position 		(</a:t>
            </a:r>
            <a:r>
              <a:rPr lang="sv-SE" sz="1600" dirty="0" err="1"/>
              <a:t>rw</a:t>
            </a:r>
            <a:r>
              <a:rPr lang="sv-SE" sz="1600" dirty="0"/>
              <a:t>)</a:t>
            </a:r>
          </a:p>
          <a:p>
            <a:r>
              <a:rPr lang="sv-SE" sz="1600" dirty="0"/>
              <a:t>   4.  ds&lt;id&gt;.index               	Set/get </a:t>
            </a:r>
            <a:r>
              <a:rPr lang="sv-SE" sz="1600" dirty="0" err="1"/>
              <a:t>current</a:t>
            </a:r>
            <a:r>
              <a:rPr lang="sv-SE" sz="1600" dirty="0"/>
              <a:t> position index   		(</a:t>
            </a:r>
            <a:r>
              <a:rPr lang="sv-SE" sz="1600" dirty="0" err="1"/>
              <a:t>rw</a:t>
            </a:r>
            <a:r>
              <a:rPr lang="sv-SE" sz="1600" dirty="0"/>
              <a:t>)</a:t>
            </a:r>
          </a:p>
          <a:p>
            <a:r>
              <a:rPr lang="sv-SE" sz="1600" dirty="0"/>
              <a:t>   5.  ds&lt;id&gt;.</a:t>
            </a:r>
            <a:r>
              <a:rPr lang="sv-SE" sz="1600" dirty="0" err="1"/>
              <a:t>error</a:t>
            </a:r>
            <a:r>
              <a:rPr lang="sv-SE" sz="1600" dirty="0"/>
              <a:t>               	Data </a:t>
            </a:r>
            <a:r>
              <a:rPr lang="sv-SE" sz="1600" dirty="0" err="1"/>
              <a:t>storage</a:t>
            </a:r>
            <a:r>
              <a:rPr lang="sv-SE" sz="1600" dirty="0"/>
              <a:t> </a:t>
            </a:r>
            <a:r>
              <a:rPr lang="sv-SE" sz="1600" dirty="0" err="1"/>
              <a:t>class</a:t>
            </a:r>
            <a:r>
              <a:rPr lang="sv-SE" sz="1600" dirty="0"/>
              <a:t> </a:t>
            </a:r>
            <a:r>
              <a:rPr lang="sv-SE" sz="1600" dirty="0" err="1"/>
              <a:t>error</a:t>
            </a:r>
            <a:r>
              <a:rPr lang="sv-SE" sz="1600" dirty="0"/>
              <a:t>         		(ro)</a:t>
            </a:r>
          </a:p>
          <a:p>
            <a:r>
              <a:rPr lang="sv-SE" sz="1600" dirty="0"/>
              <a:t>   6.  ds&lt;id&gt;.</a:t>
            </a:r>
            <a:r>
              <a:rPr lang="sv-SE" sz="1600" dirty="0" err="1"/>
              <a:t>clear</a:t>
            </a:r>
            <a:r>
              <a:rPr lang="sv-SE" sz="1600" dirty="0"/>
              <a:t>               	Data </a:t>
            </a:r>
            <a:r>
              <a:rPr lang="sv-SE" sz="1600" dirty="0" err="1"/>
              <a:t>buffer</a:t>
            </a:r>
            <a:r>
              <a:rPr lang="sv-SE" sz="1600" dirty="0"/>
              <a:t> </a:t>
            </a:r>
            <a:r>
              <a:rPr lang="sv-SE" sz="1600" dirty="0" err="1"/>
              <a:t>clear</a:t>
            </a:r>
            <a:r>
              <a:rPr lang="sv-SE" sz="1600" dirty="0"/>
              <a:t> (set to </a:t>
            </a:r>
            <a:r>
              <a:rPr lang="sv-SE" sz="1600" dirty="0" err="1"/>
              <a:t>zero</a:t>
            </a:r>
            <a:r>
              <a:rPr lang="sv-SE" sz="1600" dirty="0"/>
              <a:t>)  		(ro)</a:t>
            </a:r>
          </a:p>
          <a:p>
            <a:r>
              <a:rPr lang="sv-SE" sz="1600" dirty="0"/>
              <a:t>   7.  ds&lt;id&gt;.full                 	</a:t>
            </a:r>
            <a:r>
              <a:rPr lang="sv-SE" sz="1600" dirty="0" err="1"/>
              <a:t>True</a:t>
            </a:r>
            <a:r>
              <a:rPr lang="sv-SE" sz="1600" dirty="0"/>
              <a:t> </a:t>
            </a:r>
            <a:r>
              <a:rPr lang="sv-SE" sz="1600" dirty="0" err="1"/>
              <a:t>if</a:t>
            </a:r>
            <a:r>
              <a:rPr lang="sv-SE" sz="1600" dirty="0"/>
              <a:t> data </a:t>
            </a:r>
            <a:r>
              <a:rPr lang="sv-SE" sz="1600" dirty="0" err="1"/>
              <a:t>storage</a:t>
            </a:r>
            <a:r>
              <a:rPr lang="sv-SE" sz="1600" dirty="0"/>
              <a:t> is full     		(ro)</a:t>
            </a:r>
          </a:p>
          <a:p>
            <a:endParaRPr lang="sv-SE" sz="1600" dirty="0"/>
          </a:p>
          <a:p>
            <a:r>
              <a:rPr lang="sv-SE" sz="1600" dirty="0"/>
              <a:t> </a:t>
            </a:r>
            <a:r>
              <a:rPr lang="sv-SE" sz="1600" b="1" dirty="0" err="1"/>
              <a:t>Function</a:t>
            </a:r>
            <a:r>
              <a:rPr lang="sv-SE" sz="1600" b="1" dirty="0"/>
              <a:t> </a:t>
            </a:r>
            <a:r>
              <a:rPr lang="sv-SE" sz="1600" b="1" dirty="0" err="1"/>
              <a:t>Lib</a:t>
            </a:r>
            <a:r>
              <a:rPr lang="sv-SE" sz="1600" b="1" dirty="0"/>
              <a:t>: DS</a:t>
            </a:r>
          </a:p>
          <a:p>
            <a:r>
              <a:rPr lang="sv-SE" sz="1600" dirty="0"/>
              <a:t>  1. </a:t>
            </a:r>
            <a:r>
              <a:rPr lang="sv-SE" sz="1600" dirty="0" err="1"/>
              <a:t>retvalue</a:t>
            </a:r>
            <a:r>
              <a:rPr lang="sv-SE" sz="1600" dirty="0"/>
              <a:t> = </a:t>
            </a:r>
            <a:r>
              <a:rPr lang="sv-SE" sz="1600" b="1" dirty="0" err="1"/>
              <a:t>ds_append_data</a:t>
            </a:r>
            <a:r>
              <a:rPr lang="sv-SE" sz="1600" dirty="0"/>
              <a:t>(&lt;</a:t>
            </a:r>
            <a:r>
              <a:rPr lang="sv-SE" sz="1600" dirty="0" err="1"/>
              <a:t>dsIndex</a:t>
            </a:r>
            <a:r>
              <a:rPr lang="sv-SE" sz="1600" dirty="0"/>
              <a:t>&gt;,&lt;data&gt;);   		</a:t>
            </a:r>
            <a:r>
              <a:rPr lang="sv-SE" sz="1600" dirty="0" err="1"/>
              <a:t>Append</a:t>
            </a:r>
            <a:r>
              <a:rPr lang="sv-SE" sz="1600" dirty="0"/>
              <a:t> data to data </a:t>
            </a:r>
            <a:r>
              <a:rPr lang="sv-SE" sz="1600" dirty="0" err="1"/>
              <a:t>storage</a:t>
            </a:r>
            <a:endParaRPr lang="sv-SE" sz="1600" dirty="0"/>
          </a:p>
          <a:p>
            <a:r>
              <a:rPr lang="sv-SE" sz="1600" dirty="0"/>
              <a:t>  2. </a:t>
            </a:r>
            <a:r>
              <a:rPr lang="sv-SE" sz="1600" dirty="0" err="1"/>
              <a:t>retvalue</a:t>
            </a:r>
            <a:r>
              <a:rPr lang="sv-SE" sz="1600" dirty="0"/>
              <a:t> = </a:t>
            </a:r>
            <a:r>
              <a:rPr lang="sv-SE" sz="1600" b="1" dirty="0" err="1"/>
              <a:t>ds_clear_data</a:t>
            </a:r>
            <a:r>
              <a:rPr lang="sv-SE" sz="1600" dirty="0"/>
              <a:t>(&lt;</a:t>
            </a:r>
            <a:r>
              <a:rPr lang="sv-SE" sz="1600" dirty="0" err="1"/>
              <a:t>dsIndex</a:t>
            </a:r>
            <a:r>
              <a:rPr lang="sv-SE" sz="1600" dirty="0"/>
              <a:t>&gt;); 			      	Clear data to data </a:t>
            </a:r>
            <a:r>
              <a:rPr lang="sv-SE" sz="1600" dirty="0" err="1"/>
              <a:t>storage</a:t>
            </a:r>
            <a:r>
              <a:rPr lang="sv-SE" sz="1600" dirty="0"/>
              <a:t>. </a:t>
            </a:r>
          </a:p>
          <a:p>
            <a:r>
              <a:rPr lang="sv-SE" sz="1600" dirty="0"/>
              <a:t>  3. </a:t>
            </a:r>
            <a:r>
              <a:rPr lang="sv-SE" sz="1600" dirty="0" err="1"/>
              <a:t>retvalue</a:t>
            </a:r>
            <a:r>
              <a:rPr lang="sv-SE" sz="1600" dirty="0"/>
              <a:t> = </a:t>
            </a:r>
            <a:r>
              <a:rPr lang="sv-SE" sz="1600" b="1" dirty="0" err="1"/>
              <a:t>ds_get_data</a:t>
            </a:r>
            <a:r>
              <a:rPr lang="sv-SE" sz="1600" dirty="0"/>
              <a:t>(&lt;</a:t>
            </a:r>
            <a:r>
              <a:rPr lang="sv-SE" sz="1600" dirty="0" err="1"/>
              <a:t>dsIndex</a:t>
            </a:r>
            <a:r>
              <a:rPr lang="sv-SE" sz="1600" dirty="0"/>
              <a:t>&gt;, &lt;</a:t>
            </a:r>
            <a:r>
              <a:rPr lang="sv-SE" sz="1600" dirty="0" err="1"/>
              <a:t>bufferIndex</a:t>
            </a:r>
            <a:r>
              <a:rPr lang="sv-SE" sz="1600" dirty="0"/>
              <a:t>&gt;); 		</a:t>
            </a:r>
            <a:r>
              <a:rPr lang="sv-SE" sz="1600" dirty="0" err="1"/>
              <a:t>Returns</a:t>
            </a:r>
            <a:r>
              <a:rPr lang="sv-SE" sz="1600" dirty="0"/>
              <a:t> data from </a:t>
            </a:r>
            <a:r>
              <a:rPr lang="sv-SE" sz="1600" dirty="0" err="1"/>
              <a:t>buffer</a:t>
            </a:r>
            <a:r>
              <a:rPr lang="sv-SE" sz="1600" dirty="0"/>
              <a:t>.</a:t>
            </a:r>
          </a:p>
          <a:p>
            <a:r>
              <a:rPr lang="sv-SE" sz="1600" dirty="0"/>
              <a:t>  4. </a:t>
            </a:r>
            <a:r>
              <a:rPr lang="sv-SE" sz="1600" dirty="0" err="1"/>
              <a:t>retvalue</a:t>
            </a:r>
            <a:r>
              <a:rPr lang="sv-SE" sz="1600" dirty="0"/>
              <a:t> = </a:t>
            </a:r>
            <a:r>
              <a:rPr lang="sv-SE" sz="1600" b="1" dirty="0" err="1"/>
              <a:t>ds_set_data</a:t>
            </a:r>
            <a:r>
              <a:rPr lang="sv-SE" sz="1600" dirty="0"/>
              <a:t>(&lt;</a:t>
            </a:r>
            <a:r>
              <a:rPr lang="sv-SE" sz="1600" dirty="0" err="1"/>
              <a:t>dsIndex</a:t>
            </a:r>
            <a:r>
              <a:rPr lang="sv-SE" sz="1600" dirty="0"/>
              <a:t>&gt;, &lt;</a:t>
            </a:r>
            <a:r>
              <a:rPr lang="sv-SE" sz="1600" dirty="0" err="1"/>
              <a:t>bufferIndex</a:t>
            </a:r>
            <a:r>
              <a:rPr lang="sv-SE" sz="1600" dirty="0"/>
              <a:t>&gt;);      	Sets data in data </a:t>
            </a:r>
            <a:r>
              <a:rPr lang="sv-SE" sz="1600" dirty="0" err="1"/>
              <a:t>storage</a:t>
            </a:r>
            <a:r>
              <a:rPr lang="sv-SE" sz="1600" dirty="0"/>
              <a:t> </a:t>
            </a:r>
            <a:r>
              <a:rPr lang="sv-SE" sz="1600" dirty="0" err="1"/>
              <a:t>buffer</a:t>
            </a:r>
            <a:r>
              <a:rPr lang="sv-SE" sz="1600" dirty="0"/>
              <a:t>. </a:t>
            </a:r>
          </a:p>
          <a:p>
            <a:r>
              <a:rPr lang="sv-SE" sz="1600" dirty="0"/>
              <a:t>  5. </a:t>
            </a:r>
            <a:r>
              <a:rPr lang="sv-SE" sz="1600" dirty="0" err="1"/>
              <a:t>retvalue</a:t>
            </a:r>
            <a:r>
              <a:rPr lang="sv-SE" sz="1600" dirty="0"/>
              <a:t> = </a:t>
            </a:r>
            <a:r>
              <a:rPr lang="sv-SE" sz="1600" b="1" dirty="0" err="1"/>
              <a:t>ds_get_buff_id</a:t>
            </a:r>
            <a:r>
              <a:rPr lang="sv-SE" sz="1600" dirty="0"/>
              <a:t>(&lt;</a:t>
            </a:r>
            <a:r>
              <a:rPr lang="sv-SE" sz="1600" dirty="0" err="1"/>
              <a:t>dsIndex</a:t>
            </a:r>
            <a:r>
              <a:rPr lang="sv-SE" sz="1600" dirty="0"/>
              <a:t>&gt;); 				</a:t>
            </a:r>
            <a:r>
              <a:rPr lang="sv-SE" sz="1600" dirty="0" err="1"/>
              <a:t>Returns</a:t>
            </a:r>
            <a:r>
              <a:rPr lang="sv-SE" sz="1600" dirty="0"/>
              <a:t> </a:t>
            </a:r>
            <a:r>
              <a:rPr lang="sv-SE" sz="1600" dirty="0" err="1"/>
              <a:t>current</a:t>
            </a:r>
            <a:r>
              <a:rPr lang="sv-SE" sz="1600" dirty="0"/>
              <a:t> </a:t>
            </a:r>
            <a:r>
              <a:rPr lang="sv-SE" sz="1600" dirty="0" err="1"/>
              <a:t>buffer</a:t>
            </a:r>
            <a:r>
              <a:rPr lang="sv-SE" sz="1600" dirty="0"/>
              <a:t> index.</a:t>
            </a:r>
          </a:p>
          <a:p>
            <a:r>
              <a:rPr lang="sv-SE" sz="1600" dirty="0"/>
              <a:t>  6. </a:t>
            </a:r>
            <a:r>
              <a:rPr lang="sv-SE" sz="1600" dirty="0" err="1"/>
              <a:t>retvalue</a:t>
            </a:r>
            <a:r>
              <a:rPr lang="sv-SE" sz="1600" dirty="0"/>
              <a:t> = </a:t>
            </a:r>
            <a:r>
              <a:rPr lang="sv-SE" sz="1600" b="1" dirty="0" err="1"/>
              <a:t>ds_set_buff_id</a:t>
            </a:r>
            <a:r>
              <a:rPr lang="sv-SE" sz="1600" dirty="0"/>
              <a:t>(&lt;</a:t>
            </a:r>
            <a:r>
              <a:rPr lang="sv-SE" sz="1600" dirty="0" err="1"/>
              <a:t>dsIndex</a:t>
            </a:r>
            <a:r>
              <a:rPr lang="sv-SE" sz="1600" dirty="0"/>
              <a:t>&gt;, &lt;</a:t>
            </a:r>
            <a:r>
              <a:rPr lang="sv-SE" sz="1600" dirty="0" err="1"/>
              <a:t>bufferIndex</a:t>
            </a:r>
            <a:r>
              <a:rPr lang="sv-SE" sz="1600" dirty="0"/>
              <a:t>&gt;);	Sets </a:t>
            </a:r>
            <a:r>
              <a:rPr lang="sv-SE" sz="1600" dirty="0" err="1"/>
              <a:t>current</a:t>
            </a:r>
            <a:r>
              <a:rPr lang="sv-SE" sz="1600" dirty="0"/>
              <a:t> </a:t>
            </a:r>
            <a:r>
              <a:rPr lang="sv-SE" sz="1600" dirty="0" err="1"/>
              <a:t>buffer</a:t>
            </a:r>
            <a:r>
              <a:rPr lang="sv-SE" sz="1600" dirty="0"/>
              <a:t> index in data </a:t>
            </a:r>
            <a:r>
              <a:rPr lang="sv-SE" sz="1600" dirty="0" err="1"/>
              <a:t>storage</a:t>
            </a:r>
            <a:r>
              <a:rPr lang="sv-SE" sz="1600" dirty="0"/>
              <a:t> </a:t>
            </a:r>
            <a:r>
              <a:rPr lang="sv-SE" sz="1600" dirty="0" err="1"/>
              <a:t>buffer</a:t>
            </a:r>
            <a:r>
              <a:rPr lang="sv-SE" sz="1600" dirty="0"/>
              <a:t>.</a:t>
            </a:r>
          </a:p>
          <a:p>
            <a:r>
              <a:rPr lang="sv-SE" sz="1600" dirty="0"/>
              <a:t>  7. </a:t>
            </a:r>
            <a:r>
              <a:rPr lang="sv-SE" sz="1600" dirty="0" err="1"/>
              <a:t>retvalue</a:t>
            </a:r>
            <a:r>
              <a:rPr lang="sv-SE" sz="1600" dirty="0"/>
              <a:t> = </a:t>
            </a:r>
            <a:r>
              <a:rPr lang="sv-SE" sz="1600" b="1" dirty="0" err="1"/>
              <a:t>ds_is_full</a:t>
            </a:r>
            <a:r>
              <a:rPr lang="sv-SE" sz="1600" dirty="0"/>
              <a:t>(&lt;</a:t>
            </a:r>
            <a:r>
              <a:rPr lang="sv-SE" sz="1600" dirty="0" err="1"/>
              <a:t>dsIndex</a:t>
            </a:r>
            <a:r>
              <a:rPr lang="sv-SE" sz="1600" dirty="0"/>
              <a:t>&gt;);				</a:t>
            </a:r>
            <a:r>
              <a:rPr lang="sv-SE" sz="1600" dirty="0" err="1"/>
              <a:t>Returns</a:t>
            </a:r>
            <a:r>
              <a:rPr lang="sv-SE" sz="1600" dirty="0"/>
              <a:t> </a:t>
            </a:r>
            <a:r>
              <a:rPr lang="sv-SE" sz="1600" dirty="0" err="1"/>
              <a:t>true</a:t>
            </a:r>
            <a:r>
              <a:rPr lang="sv-SE" sz="1600" dirty="0"/>
              <a:t> </a:t>
            </a:r>
            <a:r>
              <a:rPr lang="sv-SE" sz="1600" dirty="0" err="1"/>
              <a:t>if</a:t>
            </a:r>
            <a:r>
              <a:rPr lang="sv-SE" sz="1600" dirty="0"/>
              <a:t> </a:t>
            </a:r>
            <a:r>
              <a:rPr lang="sv-SE" sz="1600" dirty="0" err="1"/>
              <a:t>buffer</a:t>
            </a:r>
            <a:r>
              <a:rPr lang="sv-SE" sz="1600" dirty="0"/>
              <a:t> is full.</a:t>
            </a:r>
          </a:p>
          <a:p>
            <a:r>
              <a:rPr lang="sv-SE" sz="1600" dirty="0"/>
              <a:t>  8. </a:t>
            </a:r>
            <a:r>
              <a:rPr lang="sv-SE" sz="1600" dirty="0" err="1"/>
              <a:t>retvalue</a:t>
            </a:r>
            <a:r>
              <a:rPr lang="sv-SE" sz="1600" dirty="0"/>
              <a:t> = </a:t>
            </a:r>
            <a:r>
              <a:rPr lang="sv-SE" sz="1600" b="1" dirty="0" err="1"/>
              <a:t>ds_get_size</a:t>
            </a:r>
            <a:r>
              <a:rPr lang="sv-SE" sz="1600" dirty="0"/>
              <a:t>(&lt;</a:t>
            </a:r>
            <a:r>
              <a:rPr lang="sv-SE" sz="1600" dirty="0" err="1"/>
              <a:t>dsIndex</a:t>
            </a:r>
            <a:r>
              <a:rPr lang="sv-SE" sz="1600" dirty="0"/>
              <a:t>&gt;); 				</a:t>
            </a:r>
            <a:r>
              <a:rPr lang="sv-SE" sz="1600" dirty="0" err="1"/>
              <a:t>Returns</a:t>
            </a:r>
            <a:r>
              <a:rPr lang="sv-SE" sz="1600" dirty="0"/>
              <a:t> </a:t>
            </a:r>
            <a:r>
              <a:rPr lang="sv-SE" sz="1600" dirty="0" err="1"/>
              <a:t>buffer</a:t>
            </a:r>
            <a:r>
              <a:rPr lang="sv-SE" sz="1600" dirty="0"/>
              <a:t> </a:t>
            </a:r>
            <a:r>
              <a:rPr lang="sv-SE" sz="1600" dirty="0" err="1"/>
              <a:t>size</a:t>
            </a:r>
            <a:r>
              <a:rPr lang="sv-SE" sz="1600" dirty="0"/>
              <a:t> </a:t>
            </a:r>
            <a:r>
              <a:rPr lang="sv-SE" sz="1600" dirty="0" err="1"/>
              <a:t>of</a:t>
            </a:r>
            <a:r>
              <a:rPr lang="sv-SE" sz="1600" dirty="0"/>
              <a:t> data </a:t>
            </a:r>
            <a:r>
              <a:rPr lang="sv-SE" sz="1600" dirty="0" err="1"/>
              <a:t>storage</a:t>
            </a:r>
            <a:r>
              <a:rPr lang="sv-SE" sz="1600" dirty="0"/>
              <a:t>.</a:t>
            </a:r>
          </a:p>
          <a:p>
            <a:r>
              <a:rPr lang="sv-SE" sz="1600" dirty="0"/>
              <a:t>  9. </a:t>
            </a:r>
            <a:r>
              <a:rPr lang="sv-SE" sz="1600" dirty="0" err="1"/>
              <a:t>retvalue</a:t>
            </a:r>
            <a:r>
              <a:rPr lang="sv-SE" sz="1600" dirty="0"/>
              <a:t> = </a:t>
            </a:r>
            <a:r>
              <a:rPr lang="sv-SE" sz="1600" b="1" dirty="0" err="1"/>
              <a:t>ds_get_err</a:t>
            </a:r>
            <a:r>
              <a:rPr lang="sv-SE" sz="1600" dirty="0"/>
              <a:t>();						</a:t>
            </a:r>
            <a:r>
              <a:rPr lang="sv-SE" sz="1600" dirty="0" err="1"/>
              <a:t>Returns</a:t>
            </a:r>
            <a:r>
              <a:rPr lang="sv-SE" sz="1600" dirty="0"/>
              <a:t> </a:t>
            </a:r>
            <a:r>
              <a:rPr lang="sv-SE" sz="1600" dirty="0" err="1"/>
              <a:t>error</a:t>
            </a:r>
            <a:r>
              <a:rPr lang="sv-SE" sz="1600" dirty="0"/>
              <a:t> </a:t>
            </a:r>
            <a:r>
              <a:rPr lang="sv-SE" sz="1600" dirty="0" err="1"/>
              <a:t>code</a:t>
            </a:r>
            <a:r>
              <a:rPr lang="sv-SE" sz="1600" dirty="0"/>
              <a:t> for last </a:t>
            </a:r>
            <a:r>
              <a:rPr lang="sv-SE" sz="1600" dirty="0" err="1"/>
              <a:t>lib</a:t>
            </a:r>
            <a:r>
              <a:rPr lang="sv-SE" sz="1600" dirty="0"/>
              <a:t> call.</a:t>
            </a:r>
          </a:p>
          <a:p>
            <a:endParaRPr lang="sv-SE" sz="3200" dirty="0"/>
          </a:p>
        </p:txBody>
      </p:sp>
    </p:spTree>
    <p:extLst>
      <p:ext uri="{BB962C8B-B14F-4D97-AF65-F5344CB8AC3E}">
        <p14:creationId xmlns:p14="http://schemas.microsoft.com/office/powerpoint/2010/main" val="1877347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Distributed Clocks</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US" sz="2400" b="1" dirty="0"/>
              <a:t>Commands</a:t>
            </a:r>
            <a:r>
              <a:rPr lang="en-US" sz="2000" i="1" dirty="0"/>
              <a:t>:</a:t>
            </a:r>
          </a:p>
          <a:p>
            <a:r>
              <a:rPr lang="en-US" sz="2000" i="1" dirty="0"/>
              <a:t>“</a:t>
            </a:r>
            <a:r>
              <a:rPr lang="en-US" sz="2000" i="1" dirty="0" err="1"/>
              <a:t>Cfg.EcSlaveConfigDC</a:t>
            </a:r>
            <a:r>
              <a:rPr lang="en-US" sz="2000" i="1" dirty="0"/>
              <a:t>(….)”	</a:t>
            </a:r>
          </a:p>
          <a:p>
            <a:r>
              <a:rPr lang="en-US" sz="2000" i="1" dirty="0"/>
              <a:t>“</a:t>
            </a:r>
            <a:r>
              <a:rPr lang="en-US" sz="2000" i="1" dirty="0" err="1"/>
              <a:t>Cfg.EcSelectReferenceDC</a:t>
            </a:r>
            <a:r>
              <a:rPr lang="en-US" sz="2000" i="1" dirty="0"/>
              <a:t> (….)”	</a:t>
            </a:r>
          </a:p>
          <a:p>
            <a:endParaRPr lang="en-US" sz="2000" i="1" dirty="0"/>
          </a:p>
          <a:p>
            <a:r>
              <a:rPr lang="en-US" sz="2000" b="1" dirty="0"/>
              <a:t>Note: </a:t>
            </a:r>
            <a:r>
              <a:rPr lang="en-US" sz="2000" b="1" dirty="0" err="1"/>
              <a:t>Etherlab</a:t>
            </a:r>
            <a:r>
              <a:rPr lang="en-US" sz="2000" b="1" dirty="0"/>
              <a:t> master seems to have some bugs in the support of distributed slave clocks.</a:t>
            </a:r>
          </a:p>
          <a:p>
            <a:r>
              <a:rPr lang="en-US" sz="2000" b="1" dirty="0"/>
              <a:t>Several patches, at least 4, exists however none of them have been accepted / included in the master branch. Not to worry to much, the code works but all benefits of DC might not be available! We must investigate if we need any of these patches.</a:t>
            </a:r>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26</a:t>
            </a:fld>
            <a:endParaRPr lang="en-US"/>
          </a:p>
        </p:txBody>
      </p:sp>
    </p:spTree>
    <p:extLst>
      <p:ext uri="{BB962C8B-B14F-4D97-AF65-F5344CB8AC3E}">
        <p14:creationId xmlns:p14="http://schemas.microsoft.com/office/powerpoint/2010/main" val="30783311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Future work</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pPr marL="457200" indent="-457200">
              <a:buFont typeface="+mj-lt"/>
              <a:buAutoNum type="arabicPeriod"/>
            </a:pPr>
            <a:r>
              <a:rPr lang="en-US" sz="2800" dirty="0"/>
              <a:t>Expand supported hardware catalog</a:t>
            </a:r>
          </a:p>
          <a:p>
            <a:pPr marL="457200" indent="-457200">
              <a:buFont typeface="+mj-lt"/>
              <a:buAutoNum type="arabicPeriod"/>
            </a:pPr>
            <a:r>
              <a:rPr lang="en-US" sz="2800" dirty="0"/>
              <a:t>Improve hardware </a:t>
            </a:r>
            <a:r>
              <a:rPr lang="en-US" sz="2800" dirty="0" err="1"/>
              <a:t>config</a:t>
            </a:r>
            <a:endParaRPr lang="en-US" sz="2800" dirty="0"/>
          </a:p>
          <a:p>
            <a:pPr marL="457200" indent="-457200">
              <a:buFont typeface="+mj-lt"/>
              <a:buAutoNum type="arabicPeriod"/>
            </a:pPr>
            <a:endParaRPr lang="en-US" sz="2800" dirty="0"/>
          </a:p>
          <a:p>
            <a:pPr marL="342900" indent="-342900">
              <a:buFont typeface="Arial"/>
              <a:buChar char="•"/>
            </a:pPr>
            <a:endParaRPr lang="en-US" sz="2400" b="1" dirty="0"/>
          </a:p>
          <a:p>
            <a:endParaRPr lang="en-US" sz="20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27</a:t>
            </a:fld>
            <a:endParaRPr lang="en-US"/>
          </a:p>
        </p:txBody>
      </p:sp>
    </p:spTree>
    <p:extLst>
      <p:ext uri="{BB962C8B-B14F-4D97-AF65-F5344CB8AC3E}">
        <p14:creationId xmlns:p14="http://schemas.microsoft.com/office/powerpoint/2010/main" val="15477306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Demo session:</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pPr marL="457200" indent="-457200">
              <a:buFont typeface="+mj-lt"/>
              <a:buAutoNum type="arabicPeriod"/>
            </a:pPr>
            <a:r>
              <a:rPr lang="en-US" sz="2800" dirty="0"/>
              <a:t>Demo of synchronization on two axes slit system.</a:t>
            </a:r>
          </a:p>
          <a:p>
            <a:pPr marL="457200" indent="-457200">
              <a:buFont typeface="+mj-lt"/>
              <a:buAutoNum type="arabicPeriod"/>
            </a:pPr>
            <a:r>
              <a:rPr lang="en-US" sz="2800" dirty="0"/>
              <a:t>Demo of wire-scanner application:</a:t>
            </a:r>
          </a:p>
          <a:p>
            <a:pPr marL="1097280" lvl="1" indent="-457200">
              <a:buFont typeface="+mj-lt"/>
              <a:buAutoNum type="arabicPeriod"/>
            </a:pPr>
            <a:r>
              <a:rPr lang="en-US" sz="2800" dirty="0"/>
              <a:t>Interlocks</a:t>
            </a:r>
          </a:p>
          <a:p>
            <a:pPr marL="1097280" lvl="1" indent="-457200">
              <a:buFont typeface="+mj-lt"/>
              <a:buAutoNum type="arabicPeriod"/>
            </a:pPr>
            <a:r>
              <a:rPr lang="en-US" sz="2800" dirty="0"/>
              <a:t>Position capture</a:t>
            </a:r>
          </a:p>
          <a:p>
            <a:pPr marL="457200" indent="-457200">
              <a:buFont typeface="+mj-lt"/>
              <a:buAutoNum type="arabicPeriod"/>
            </a:pPr>
            <a:endParaRPr lang="en-US" sz="2800" dirty="0"/>
          </a:p>
          <a:p>
            <a:pPr marL="342900" indent="-342900">
              <a:buFont typeface="Arial"/>
              <a:buChar char="•"/>
            </a:pPr>
            <a:endParaRPr lang="en-US" sz="2400" b="1" dirty="0"/>
          </a:p>
          <a:p>
            <a:endParaRPr lang="en-US" sz="2000" b="1" dirty="0"/>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28</a:t>
            </a:fld>
            <a:endParaRPr lang="en-US"/>
          </a:p>
        </p:txBody>
      </p:sp>
    </p:spTree>
    <p:extLst>
      <p:ext uri="{BB962C8B-B14F-4D97-AF65-F5344CB8AC3E}">
        <p14:creationId xmlns:p14="http://schemas.microsoft.com/office/powerpoint/2010/main" val="37499194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640080" y="384552"/>
            <a:ext cx="9993816" cy="1599192"/>
          </a:xfrm>
          <a:prstGeom prst="rect">
            <a:avLst/>
          </a:prstGeom>
          <a:noFill/>
          <a:ln>
            <a:noFill/>
          </a:ln>
        </p:spPr>
        <p:txBody>
          <a:bodyPr lIns="126000" tIns="63000" rIns="126000" bIns="63000" anchor="ctr"/>
          <a:lstStyle/>
          <a:p>
            <a:pPr>
              <a:lnSpc>
                <a:spcPct val="100000"/>
              </a:lnSpc>
            </a:pPr>
            <a:r>
              <a:rPr lang="en-US" sz="4500">
                <a:solidFill>
                  <a:srgbClr val="FFFFFF"/>
                </a:solidFill>
                <a:latin typeface="Calibri"/>
              </a:rPr>
              <a:t>Acknowledgments</a:t>
            </a:r>
            <a:endParaRPr/>
          </a:p>
        </p:txBody>
      </p:sp>
      <p:sp>
        <p:nvSpPr>
          <p:cNvPr id="305" name="CustomShape 2"/>
          <p:cNvSpPr/>
          <p:nvPr/>
        </p:nvSpPr>
        <p:spPr>
          <a:xfrm>
            <a:off x="562968" y="2369304"/>
            <a:ext cx="11520432" cy="6335280"/>
          </a:xfrm>
          <a:prstGeom prst="rect">
            <a:avLst/>
          </a:prstGeom>
          <a:noFill/>
          <a:ln>
            <a:noFill/>
          </a:ln>
        </p:spPr>
        <p:txBody>
          <a:bodyPr lIns="126000" tIns="63000" rIns="126000" bIns="63000"/>
          <a:lstStyle/>
          <a:p>
            <a:pPr>
              <a:lnSpc>
                <a:spcPct val="100000"/>
              </a:lnSpc>
            </a:pPr>
            <a:endParaRPr dirty="0"/>
          </a:p>
          <a:p>
            <a:pPr marL="480060" indent="-480060">
              <a:buFont typeface="Arial"/>
              <a:buChar char="•"/>
            </a:pPr>
            <a:r>
              <a:rPr lang="en-US" sz="3400" dirty="0">
                <a:solidFill>
                  <a:srgbClr val="000000"/>
                </a:solidFill>
                <a:latin typeface="Calibri"/>
              </a:rPr>
              <a:t>Igh open source EtherCAT master (www.etherlab.org)</a:t>
            </a:r>
            <a:endParaRPr dirty="0"/>
          </a:p>
          <a:p>
            <a:pPr marL="480060" indent="-480060">
              <a:buFont typeface="Arial"/>
              <a:buChar char="•"/>
            </a:pPr>
            <a:r>
              <a:rPr lang="en-US" sz="3400" dirty="0">
                <a:solidFill>
                  <a:srgbClr val="000000"/>
                </a:solidFill>
                <a:latin typeface="Calibri"/>
              </a:rPr>
              <a:t>EPICS community (base, motor, </a:t>
            </a:r>
            <a:r>
              <a:rPr lang="en-US" sz="3400" dirty="0" err="1">
                <a:solidFill>
                  <a:srgbClr val="000000"/>
                </a:solidFill>
                <a:latin typeface="Calibri"/>
              </a:rPr>
              <a:t>asyn</a:t>
            </a:r>
            <a:r>
              <a:rPr lang="en-US" sz="3400" dirty="0">
                <a:solidFill>
                  <a:srgbClr val="000000"/>
                </a:solidFill>
                <a:latin typeface="Calibri"/>
              </a:rPr>
              <a:t>, stream device)</a:t>
            </a:r>
            <a:endParaRPr dirty="0"/>
          </a:p>
          <a:p>
            <a:pPr marL="480060" indent="-480060">
              <a:buFont typeface="Arial"/>
              <a:buChar char="•"/>
            </a:pPr>
            <a:r>
              <a:rPr lang="en-US" sz="3400" dirty="0">
                <a:solidFill>
                  <a:srgbClr val="000000"/>
                </a:solidFill>
                <a:latin typeface="Calibri"/>
              </a:rPr>
              <a:t>ExprTK C++ Mathematical Expression Library </a:t>
            </a:r>
            <a:endParaRPr dirty="0"/>
          </a:p>
          <a:p>
            <a:pPr>
              <a:lnSpc>
                <a:spcPct val="100000"/>
              </a:lnSpc>
            </a:pPr>
            <a:r>
              <a:rPr lang="en-US" sz="3400" dirty="0">
                <a:solidFill>
                  <a:srgbClr val="000000"/>
                </a:solidFill>
                <a:latin typeface="Calibri"/>
              </a:rPr>
              <a:t>	(www.partow.net/programming/</a:t>
            </a:r>
            <a:r>
              <a:rPr lang="en-US" sz="3400" dirty="0" err="1">
                <a:solidFill>
                  <a:srgbClr val="000000"/>
                </a:solidFill>
                <a:latin typeface="Calibri"/>
              </a:rPr>
              <a:t>exprtk</a:t>
            </a:r>
            <a:r>
              <a:rPr lang="en-US" sz="3400" dirty="0">
                <a:solidFill>
                  <a:srgbClr val="000000"/>
                </a:solidFill>
                <a:latin typeface="Calibri"/>
              </a:rPr>
              <a:t>)</a:t>
            </a:r>
            <a:endParaRPr dirty="0"/>
          </a:p>
          <a:p>
            <a:pPr>
              <a:lnSpc>
                <a:spcPct val="100000"/>
              </a:lnSpc>
            </a:pPr>
            <a:endParaRPr dirty="0"/>
          </a:p>
          <a:p>
            <a:pPr>
              <a:lnSpc>
                <a:spcPct val="100000"/>
              </a:lnSpc>
            </a:pPr>
            <a:endParaRPr dirty="0"/>
          </a:p>
          <a:p>
            <a:pPr>
              <a:lnSpc>
                <a:spcPct val="100000"/>
              </a:lnSpc>
            </a:pPr>
            <a:r>
              <a:rPr lang="en-US" sz="3400" dirty="0">
                <a:solidFill>
                  <a:srgbClr val="000000"/>
                </a:solidFill>
                <a:latin typeface="Calibri"/>
              </a:rPr>
              <a:t>Questions? </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306" name="CustomShape 3"/>
          <p:cNvSpPr/>
          <p:nvPr/>
        </p:nvSpPr>
        <p:spPr>
          <a:xfrm>
            <a:off x="9174312" y="8899128"/>
            <a:ext cx="2986200" cy="510048"/>
          </a:xfrm>
          <a:prstGeom prst="rect">
            <a:avLst/>
          </a:prstGeom>
          <a:noFill/>
          <a:ln>
            <a:noFill/>
          </a:ln>
        </p:spPr>
        <p:txBody>
          <a:bodyPr lIns="126000" tIns="63000" rIns="126000" bIns="63000" anchor="ctr"/>
          <a:lstStyle/>
          <a:p>
            <a:pPr algn="r">
              <a:lnSpc>
                <a:spcPct val="100000"/>
              </a:lnSpc>
            </a:pPr>
            <a:fld id="{B29E1C79-2628-4709-ABB5-37D928D11740}" type="slidenum">
              <a:rPr lang="en-US" sz="1700">
                <a:solidFill>
                  <a:srgbClr val="8B8B8B"/>
                </a:solidFill>
                <a:latin typeface="Calibri"/>
              </a:rPr>
              <a:t>29</a:t>
            </a:fld>
            <a:endParaRPr/>
          </a:p>
        </p:txBody>
      </p:sp>
    </p:spTree>
    <p:extLst>
      <p:ext uri="{BB962C8B-B14F-4D97-AF65-F5344CB8AC3E}">
        <p14:creationId xmlns:p14="http://schemas.microsoft.com/office/powerpoint/2010/main" val="118205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640080" y="384552"/>
            <a:ext cx="9993816" cy="1599192"/>
          </a:xfrm>
          <a:prstGeom prst="rect">
            <a:avLst/>
          </a:prstGeom>
          <a:noFill/>
          <a:ln>
            <a:noFill/>
          </a:ln>
        </p:spPr>
        <p:txBody>
          <a:bodyPr lIns="126000" tIns="63000" rIns="126000" bIns="63000" anchor="ctr"/>
          <a:lstStyle/>
          <a:p>
            <a:pPr>
              <a:lnSpc>
                <a:spcPct val="100000"/>
              </a:lnSpc>
            </a:pPr>
            <a:r>
              <a:rPr lang="en-US" sz="4500" dirty="0">
                <a:solidFill>
                  <a:srgbClr val="FFFFFF"/>
                </a:solidFill>
                <a:latin typeface="Calibri"/>
              </a:rPr>
              <a:t>Synchronization: Axes types</a:t>
            </a:r>
            <a:endParaRPr dirty="0"/>
          </a:p>
        </p:txBody>
      </p:sp>
      <p:sp>
        <p:nvSpPr>
          <p:cNvPr id="84" name="CustomShape 2"/>
          <p:cNvSpPr/>
          <p:nvPr/>
        </p:nvSpPr>
        <p:spPr>
          <a:xfrm>
            <a:off x="640080" y="2240280"/>
            <a:ext cx="11520432" cy="6335280"/>
          </a:xfrm>
          <a:prstGeom prst="rect">
            <a:avLst/>
          </a:prstGeom>
          <a:noFill/>
          <a:ln>
            <a:noFill/>
          </a:ln>
        </p:spPr>
        <p:txBody>
          <a:bodyPr lIns="126000" tIns="63000" rIns="126000" bIns="63000"/>
          <a:lstStyle/>
          <a:p>
            <a:pPr marL="640080" indent="-640080">
              <a:buFont typeface="Arial"/>
              <a:buChar char="•"/>
            </a:pPr>
            <a:r>
              <a:rPr lang="en-US" sz="2800" dirty="0">
                <a:latin typeface="Calibri"/>
              </a:rPr>
              <a:t>Normal axis:</a:t>
            </a:r>
          </a:p>
          <a:p>
            <a:pPr marL="1280160" lvl="1" indent="-640080">
              <a:buFont typeface="Arial"/>
              <a:buChar char="•"/>
            </a:pPr>
            <a:r>
              <a:rPr lang="en-US" sz="2400" dirty="0">
                <a:latin typeface="Calibri"/>
              </a:rPr>
              <a:t>Controller</a:t>
            </a:r>
          </a:p>
          <a:p>
            <a:pPr marL="1280160" lvl="1" indent="-640080">
              <a:buFont typeface="Arial"/>
              <a:buChar char="•"/>
            </a:pPr>
            <a:r>
              <a:rPr lang="en-US" sz="2400" dirty="0">
                <a:latin typeface="Calibri"/>
              </a:rPr>
              <a:t>Drive</a:t>
            </a:r>
          </a:p>
          <a:p>
            <a:pPr marL="1280160" lvl="1" indent="-640080">
              <a:buFont typeface="Arial"/>
              <a:buChar char="•"/>
            </a:pPr>
            <a:r>
              <a:rPr lang="en-US" sz="2400" dirty="0">
                <a:latin typeface="Calibri"/>
              </a:rPr>
              <a:t>Trajectory</a:t>
            </a:r>
          </a:p>
          <a:p>
            <a:pPr marL="1280160" lvl="1" indent="-640080">
              <a:buFont typeface="Arial"/>
              <a:buChar char="•"/>
            </a:pPr>
            <a:r>
              <a:rPr lang="en-US" sz="2400" dirty="0">
                <a:latin typeface="Calibri"/>
              </a:rPr>
              <a:t>Encoders</a:t>
            </a:r>
          </a:p>
          <a:p>
            <a:pPr marL="1280160" lvl="1" indent="-640080">
              <a:buFont typeface="Arial"/>
              <a:buChar char="•"/>
            </a:pPr>
            <a:r>
              <a:rPr lang="en-US" sz="2400" dirty="0">
                <a:latin typeface="Calibri"/>
              </a:rPr>
              <a:t>Monitor</a:t>
            </a:r>
          </a:p>
          <a:p>
            <a:pPr marL="640080" indent="-640080">
              <a:buFont typeface="Arial"/>
              <a:buChar char="•"/>
            </a:pPr>
            <a:r>
              <a:rPr lang="en-US" sz="2800" dirty="0">
                <a:latin typeface="Calibri"/>
              </a:rPr>
              <a:t>Virtual axis (used for kinematics / synchronization):</a:t>
            </a:r>
          </a:p>
          <a:p>
            <a:pPr marL="1280160" lvl="1" indent="-640080">
              <a:buFont typeface="Arial"/>
              <a:buChar char="•"/>
            </a:pPr>
            <a:r>
              <a:rPr lang="en-US" sz="2400" dirty="0">
                <a:latin typeface="Calibri"/>
              </a:rPr>
              <a:t>Trajectory</a:t>
            </a:r>
          </a:p>
          <a:p>
            <a:pPr marL="1280160" lvl="1" indent="-640080">
              <a:buFont typeface="Arial"/>
              <a:buChar char="•"/>
            </a:pPr>
            <a:r>
              <a:rPr lang="en-US" sz="2400" dirty="0">
                <a:latin typeface="Calibri"/>
              </a:rPr>
              <a:t>Encoder</a:t>
            </a:r>
          </a:p>
          <a:p>
            <a:pPr marL="1280160" lvl="1" indent="-640080">
              <a:buFont typeface="Arial"/>
              <a:buChar char="•"/>
            </a:pPr>
            <a:r>
              <a:rPr lang="en-US" sz="2400" dirty="0">
                <a:latin typeface="Calibri"/>
              </a:rPr>
              <a:t>Monitor</a:t>
            </a:r>
          </a:p>
        </p:txBody>
      </p:sp>
      <p:sp>
        <p:nvSpPr>
          <p:cNvPr id="85" name="CustomShape 3"/>
          <p:cNvSpPr/>
          <p:nvPr/>
        </p:nvSpPr>
        <p:spPr>
          <a:xfrm>
            <a:off x="9174312" y="8899128"/>
            <a:ext cx="2986200" cy="510048"/>
          </a:xfrm>
          <a:prstGeom prst="rect">
            <a:avLst/>
          </a:prstGeom>
          <a:noFill/>
          <a:ln>
            <a:noFill/>
          </a:ln>
        </p:spPr>
        <p:txBody>
          <a:bodyPr lIns="126000" tIns="63000" rIns="126000" bIns="63000" anchor="ctr"/>
          <a:lstStyle/>
          <a:p>
            <a:pPr algn="r">
              <a:lnSpc>
                <a:spcPct val="100000"/>
              </a:lnSpc>
            </a:pPr>
            <a:fld id="{4262F43B-3414-4A65-B8DE-ECFFDA432439}" type="slidenum">
              <a:rPr lang="en-US" sz="1700">
                <a:solidFill>
                  <a:srgbClr val="8B8B8B"/>
                </a:solidFill>
                <a:latin typeface="Calibri"/>
              </a:rPr>
              <a:t>3</a:t>
            </a:fld>
            <a:endParaRPr/>
          </a:p>
        </p:txBody>
      </p:sp>
    </p:spTree>
    <p:extLst>
      <p:ext uri="{BB962C8B-B14F-4D97-AF65-F5344CB8AC3E}">
        <p14:creationId xmlns:p14="http://schemas.microsoft.com/office/powerpoint/2010/main" val="26663225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5" y="634090"/>
            <a:ext cx="9994901" cy="15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2889" tIns="61446" rIns="122889" bIns="61446" anchor="ctr"/>
          <a:lstStyle/>
          <a:p>
            <a:r>
              <a:rPr lang="en-US" sz="4431">
                <a:solidFill>
                  <a:srgbClr val="FFFFFF"/>
                </a:solidFill>
                <a:latin typeface="Calibri" charset="0"/>
              </a:rPr>
              <a:t>ECMC: Synchronization</a:t>
            </a:r>
            <a:endParaRPr lang="en-US" sz="2994"/>
          </a:p>
        </p:txBody>
      </p:sp>
      <p:sp>
        <p:nvSpPr>
          <p:cNvPr id="283" name="CustomShape 2"/>
          <p:cNvSpPr/>
          <p:nvPr/>
        </p:nvSpPr>
        <p:spPr>
          <a:xfrm>
            <a:off x="639765" y="2477185"/>
            <a:ext cx="11520487" cy="6852363"/>
          </a:xfrm>
          <a:prstGeom prst="rect">
            <a:avLst/>
          </a:prstGeom>
          <a:noFill/>
          <a:ln>
            <a:noFill/>
          </a:ln>
        </p:spPr>
        <p:txBody>
          <a:bodyPr lIns="122889" tIns="61446" rIns="122889" bIns="61446"/>
          <a:lstStyle/>
          <a:p>
            <a:pPr marL="468218" indent="-468218" defTabSz="624290">
              <a:buFont typeface="Arial"/>
              <a:buChar char="•"/>
              <a:defRPr/>
            </a:pPr>
            <a:r>
              <a:rPr lang="en-US" sz="2400" dirty="0">
                <a:solidFill>
                  <a:srgbClr val="000000"/>
                </a:solidFill>
                <a:latin typeface="Calibri"/>
              </a:rPr>
              <a:t>Synchronization of axes by expressions (</a:t>
            </a:r>
            <a:r>
              <a:rPr lang="en-US" sz="2400" dirty="0" err="1">
                <a:solidFill>
                  <a:srgbClr val="000000"/>
                </a:solidFill>
                <a:latin typeface="Calibri"/>
              </a:rPr>
              <a:t>exprTk</a:t>
            </a:r>
            <a:r>
              <a:rPr lang="en-US" sz="2400" dirty="0">
                <a:solidFill>
                  <a:srgbClr val="000000"/>
                </a:solidFill>
                <a:latin typeface="Calibri"/>
              </a:rPr>
              <a:t>) [14].</a:t>
            </a:r>
          </a:p>
          <a:p>
            <a:pPr defTabSz="624290">
              <a:defRPr/>
            </a:pPr>
            <a:endParaRPr lang="en-US" sz="2400" dirty="0">
              <a:solidFill>
                <a:srgbClr val="000000"/>
              </a:solidFill>
              <a:latin typeface="Calibri"/>
            </a:endParaRPr>
          </a:p>
          <a:p>
            <a:pPr marL="958659" lvl="1" indent="-334443">
              <a:buSzPct val="75000"/>
              <a:buFont typeface=".AppleSystemUIFont" charset="-120"/>
              <a:buChar char="-"/>
              <a:defRPr/>
            </a:pPr>
            <a:r>
              <a:rPr lang="en-US" sz="2400" dirty="0" err="1">
                <a:latin typeface="Calibri" charset="0"/>
                <a:ea typeface="Calibri" charset="0"/>
                <a:cs typeface="Calibri" charset="0"/>
              </a:rPr>
              <a:t>setPosx</a:t>
            </a:r>
            <a:r>
              <a:rPr lang="en-US" sz="2400" dirty="0">
                <a:latin typeface="Calibri" charset="0"/>
                <a:ea typeface="Calibri" charset="0"/>
                <a:cs typeface="Calibri" charset="0"/>
              </a:rPr>
              <a:t> 	= 	Trajectory generated </a:t>
            </a:r>
            <a:r>
              <a:rPr lang="en-US" sz="2400" dirty="0" err="1">
                <a:latin typeface="Calibri" charset="0"/>
                <a:ea typeface="Calibri" charset="0"/>
                <a:cs typeface="Calibri" charset="0"/>
              </a:rPr>
              <a:t>setpoint</a:t>
            </a:r>
            <a:r>
              <a:rPr lang="en-US" sz="2400" dirty="0">
                <a:latin typeface="Calibri" charset="0"/>
                <a:ea typeface="Calibri" charset="0"/>
                <a:cs typeface="Calibri" charset="0"/>
              </a:rPr>
              <a:t> for axis x</a:t>
            </a:r>
          </a:p>
          <a:p>
            <a:pPr marL="958659" lvl="1" indent="-334443">
              <a:buSzPct val="75000"/>
              <a:buFont typeface=".AppleSystemUIFont" charset="-120"/>
              <a:buChar char="-"/>
              <a:defRPr/>
            </a:pPr>
            <a:r>
              <a:rPr lang="en-US" sz="2400" dirty="0" err="1">
                <a:latin typeface="Calibri" charset="0"/>
                <a:ea typeface="Calibri" charset="0"/>
                <a:cs typeface="Calibri" charset="0"/>
              </a:rPr>
              <a:t>actPosx</a:t>
            </a:r>
            <a:r>
              <a:rPr lang="en-US" sz="2400" dirty="0">
                <a:latin typeface="Calibri" charset="0"/>
                <a:ea typeface="Calibri" charset="0"/>
                <a:cs typeface="Calibri" charset="0"/>
              </a:rPr>
              <a:t>	= 	Actual position of axis x</a:t>
            </a:r>
          </a:p>
          <a:p>
            <a:pPr marL="958659" lvl="1" indent="-334443">
              <a:buSzPct val="75000"/>
              <a:buFont typeface=".AppleSystemUIFont" charset="-120"/>
              <a:buChar char="-"/>
              <a:defRPr/>
            </a:pPr>
            <a:r>
              <a:rPr lang="en-US" sz="2400" dirty="0" err="1">
                <a:latin typeface="Calibri" charset="0"/>
                <a:ea typeface="Calibri" charset="0"/>
                <a:cs typeface="Calibri" charset="0"/>
              </a:rPr>
              <a:t>enx</a:t>
            </a:r>
            <a:r>
              <a:rPr lang="en-US" sz="2400" dirty="0">
                <a:latin typeface="Calibri" charset="0"/>
                <a:ea typeface="Calibri" charset="0"/>
                <a:cs typeface="Calibri" charset="0"/>
              </a:rPr>
              <a:t>		=	Enable amplifier of axis x</a:t>
            </a:r>
          </a:p>
          <a:p>
            <a:pPr marL="958659" lvl="1" indent="-334443">
              <a:buSzPct val="75000"/>
              <a:buFont typeface=".AppleSystemUIFont" charset="-120"/>
              <a:buChar char="-"/>
              <a:defRPr/>
            </a:pPr>
            <a:r>
              <a:rPr lang="en-US" sz="2400" dirty="0" err="1">
                <a:latin typeface="Calibri" charset="0"/>
                <a:ea typeface="Calibri" charset="0"/>
                <a:cs typeface="Calibri" charset="0"/>
              </a:rPr>
              <a:t>ilx</a:t>
            </a:r>
            <a:r>
              <a:rPr lang="en-US" sz="2400" dirty="0">
                <a:latin typeface="Calibri" charset="0"/>
                <a:ea typeface="Calibri" charset="0"/>
                <a:cs typeface="Calibri" charset="0"/>
              </a:rPr>
              <a:t>			=	Motion interlock of axis x (allowed to move if true)</a:t>
            </a:r>
          </a:p>
          <a:p>
            <a:pPr marL="958659" lvl="1" indent="-334443">
              <a:buSzPct val="75000"/>
              <a:buFont typeface=".AppleSystemUIFont" charset="-120"/>
              <a:buChar char="-"/>
              <a:defRPr/>
            </a:pPr>
            <a:endParaRPr lang="en-US" sz="2400" dirty="0">
              <a:latin typeface="Calibri" charset="0"/>
              <a:ea typeface="Calibri" charset="0"/>
              <a:cs typeface="Calibri" charset="0"/>
            </a:endParaRPr>
          </a:p>
          <a:p>
            <a:pPr marL="468218" indent="-468218" defTabSz="624290">
              <a:buFont typeface="Arial"/>
              <a:buChar char="•"/>
              <a:defRPr/>
            </a:pPr>
            <a:r>
              <a:rPr lang="en-US" sz="2400" dirty="0">
                <a:solidFill>
                  <a:srgbClr val="000000"/>
                </a:solidFill>
                <a:latin typeface="Calibri"/>
              </a:rPr>
              <a:t>Update of expression at runtime possible (evaluated in 1kHz).</a:t>
            </a:r>
          </a:p>
          <a:p>
            <a:pPr marL="468218" indent="-468218" defTabSz="624290">
              <a:buFont typeface="Arial"/>
              <a:buChar char="•"/>
              <a:defRPr/>
            </a:pPr>
            <a:endParaRPr lang="en-US" sz="2400" dirty="0">
              <a:solidFill>
                <a:srgbClr val="000000"/>
              </a:solidFill>
              <a:latin typeface="Calibri"/>
            </a:endParaRPr>
          </a:p>
          <a:p>
            <a:pPr>
              <a:buSzPct val="75000"/>
              <a:defRPr/>
            </a:pPr>
            <a:r>
              <a:rPr lang="en-US" sz="2400" b="1" u="sng" dirty="0">
                <a:latin typeface="Calibri" charset="0"/>
                <a:ea typeface="Calibri" charset="0"/>
                <a:cs typeface="Calibri" charset="0"/>
              </a:rPr>
              <a:t>Examples</a:t>
            </a:r>
            <a:r>
              <a:rPr lang="en-US" sz="2400" u="sng" dirty="0">
                <a:latin typeface="Calibri" charset="0"/>
                <a:ea typeface="Calibri" charset="0"/>
                <a:cs typeface="Calibri" charset="0"/>
              </a:rPr>
              <a:t>:</a:t>
            </a:r>
          </a:p>
          <a:p>
            <a:pPr defTabSz="624290">
              <a:defRPr/>
            </a:pPr>
            <a:r>
              <a:rPr lang="en-US" sz="2400" dirty="0">
                <a:solidFill>
                  <a:srgbClr val="000000"/>
                </a:solidFill>
                <a:latin typeface="Calibri"/>
              </a:rPr>
              <a:t>Slaving: 				setPos2:=actPos1;</a:t>
            </a:r>
          </a:p>
          <a:p>
            <a:pPr defTabSz="624290">
              <a:defRPr/>
            </a:pPr>
            <a:r>
              <a:rPr lang="en-US" sz="2400" dirty="0">
                <a:solidFill>
                  <a:srgbClr val="000000"/>
                </a:solidFill>
                <a:latin typeface="Calibri"/>
              </a:rPr>
              <a:t>Synchronization: 		setPos2:=setPos1;</a:t>
            </a:r>
          </a:p>
          <a:p>
            <a:pPr defTabSz="624290">
              <a:defRPr/>
            </a:pPr>
            <a:r>
              <a:rPr lang="en-US" sz="2400" dirty="0">
                <a:solidFill>
                  <a:srgbClr val="000000"/>
                </a:solidFill>
                <a:latin typeface="Calibri"/>
              </a:rPr>
              <a:t>Gearing:				setPos2:=0.5*setPos1;</a:t>
            </a:r>
          </a:p>
          <a:p>
            <a:pPr defTabSz="624290">
              <a:defRPr/>
            </a:pPr>
            <a:r>
              <a:rPr lang="en-US" sz="2400" dirty="0">
                <a:solidFill>
                  <a:srgbClr val="000000"/>
                </a:solidFill>
                <a:latin typeface="Calibri"/>
              </a:rPr>
              <a:t>Phasing:				setPos3:=setPos1+setPos2;</a:t>
            </a:r>
          </a:p>
          <a:p>
            <a:pPr defTabSz="624290">
              <a:defRPr/>
            </a:pPr>
            <a:r>
              <a:rPr lang="en-US" sz="2400" dirty="0">
                <a:solidFill>
                  <a:srgbClr val="000000"/>
                </a:solidFill>
                <a:latin typeface="Calibri"/>
              </a:rPr>
              <a:t>Advanced:			setPos1:=10*sin(setPos2+actPos3);</a:t>
            </a:r>
            <a:endParaRPr sz="2400" dirty="0"/>
          </a:p>
          <a:p>
            <a:pPr defTabSz="624290">
              <a:defRPr/>
            </a:pPr>
            <a:r>
              <a:rPr lang="en-US" sz="2400" dirty="0">
                <a:solidFill>
                  <a:srgbClr val="000000"/>
                </a:solidFill>
                <a:latin typeface="Calibri"/>
              </a:rPr>
              <a:t>Interlocks: 			il1:=il2 and il5 and actPos4&gt;actPos3;</a:t>
            </a:r>
          </a:p>
          <a:p>
            <a:pPr defTabSz="624290">
              <a:defRPr/>
            </a:pPr>
            <a:r>
              <a:rPr lang="en-US" sz="2400" dirty="0">
                <a:solidFill>
                  <a:srgbClr val="000000"/>
                </a:solidFill>
                <a:latin typeface="Calibri"/>
              </a:rPr>
              <a:t>Enable:				en2:=en1;  </a:t>
            </a:r>
          </a:p>
          <a:p>
            <a:pPr defTabSz="624290">
              <a:defRPr/>
            </a:pPr>
            <a:endParaRPr sz="2400" dirty="0"/>
          </a:p>
          <a:p>
            <a:pPr defTabSz="624290">
              <a:defRPr/>
            </a:pPr>
            <a:endParaRPr sz="2400" dirty="0"/>
          </a:p>
        </p:txBody>
      </p:sp>
      <p:sp>
        <p:nvSpPr>
          <p:cNvPr id="34819" name="CustomShape 3"/>
          <p:cNvSpPr>
            <a:spLocks noChangeArrowheads="1"/>
          </p:cNvSpPr>
          <p:nvPr/>
        </p:nvSpPr>
        <p:spPr bwMode="auto">
          <a:xfrm>
            <a:off x="9174163" y="8667580"/>
            <a:ext cx="2986087" cy="48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2889" tIns="61446" rIns="122889" bIns="61446" anchor="ctr"/>
          <a:lstStyle/>
          <a:p>
            <a:pPr algn="r"/>
            <a:fld id="{34263D88-684B-9746-8947-75858DBAAA48}" type="slidenum">
              <a:rPr lang="en-US" sz="1677">
                <a:solidFill>
                  <a:srgbClr val="8B8B8B"/>
                </a:solidFill>
                <a:latin typeface="Calibri" charset="0"/>
              </a:rPr>
              <a:pPr algn="r"/>
              <a:t>4</a:t>
            </a:fld>
            <a:endParaRPr lang="en-US" sz="2994"/>
          </a:p>
        </p:txBody>
      </p:sp>
    </p:spTree>
    <p:extLst>
      <p:ext uri="{BB962C8B-B14F-4D97-AF65-F5344CB8AC3E}">
        <p14:creationId xmlns:p14="http://schemas.microsoft.com/office/powerpoint/2010/main" val="3301651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a:solidFill>
                  <a:srgbClr val="FFFFFF"/>
                </a:solidFill>
                <a:latin typeface="Calibri" charset="0"/>
              </a:rPr>
              <a:t>Kinematics Example: 2 axes slit set</a:t>
            </a:r>
            <a:endParaRPr lang="en-US"/>
          </a:p>
        </p:txBody>
      </p:sp>
      <p:sp>
        <p:nvSpPr>
          <p:cNvPr id="287" name="CustomShape 2"/>
          <p:cNvSpPr/>
          <p:nvPr/>
        </p:nvSpPr>
        <p:spPr>
          <a:xfrm>
            <a:off x="639763" y="2276475"/>
            <a:ext cx="11520487" cy="6334125"/>
          </a:xfrm>
          <a:prstGeom prst="rect">
            <a:avLst/>
          </a:prstGeom>
          <a:noFill/>
          <a:ln>
            <a:noFill/>
          </a:ln>
        </p:spPr>
        <p:txBody>
          <a:bodyPr lIns="126000" tIns="63000" rIns="126000" bIns="63000"/>
          <a:lstStyle/>
          <a:p>
            <a:pPr defTabSz="640080" fontAlgn="auto">
              <a:spcBef>
                <a:spcPts val="0"/>
              </a:spcBef>
              <a:spcAft>
                <a:spcPts val="0"/>
              </a:spcAft>
              <a:defRPr/>
            </a:pPr>
            <a:endParaRPr dirty="0">
              <a:latin typeface="+mn-lt"/>
              <a:ea typeface="+mn-ea"/>
              <a:cs typeface="+mn-cs"/>
            </a:endParaRPr>
          </a:p>
          <a:p>
            <a:pPr marL="480060" indent="-480060" defTabSz="640080" fontAlgn="auto">
              <a:spcBef>
                <a:spcPts val="0"/>
              </a:spcBef>
              <a:spcAft>
                <a:spcPts val="0"/>
              </a:spcAft>
              <a:buFont typeface="Arial"/>
              <a:buChar char="•"/>
              <a:defRPr/>
            </a:pPr>
            <a:r>
              <a:rPr lang="en-US" sz="3400" dirty="0">
                <a:solidFill>
                  <a:srgbClr val="000000"/>
                </a:solidFill>
                <a:latin typeface="Calibri"/>
                <a:ea typeface="+mn-ea"/>
                <a:cs typeface="+mn-cs"/>
              </a:rPr>
              <a:t>2 virtual axes </a:t>
            </a:r>
          </a:p>
          <a:p>
            <a:pPr marL="1120140" lvl="1" indent="-480060" defTabSz="640080" fontAlgn="auto">
              <a:spcBef>
                <a:spcPts val="0"/>
              </a:spcBef>
              <a:spcAft>
                <a:spcPts val="0"/>
              </a:spcAft>
              <a:buFont typeface="Arial"/>
              <a:buChar char="•"/>
              <a:defRPr/>
            </a:pPr>
            <a:r>
              <a:rPr lang="en-US" dirty="0">
                <a:solidFill>
                  <a:srgbClr val="000000"/>
                </a:solidFill>
                <a:latin typeface="Calibri"/>
                <a:ea typeface="+mn-ea"/>
                <a:cs typeface="+mn-cs"/>
              </a:rPr>
              <a:t>Slit center position</a:t>
            </a:r>
          </a:p>
          <a:p>
            <a:pPr marL="1120140" lvl="1" indent="-480060" defTabSz="640080" fontAlgn="auto">
              <a:spcBef>
                <a:spcPts val="0"/>
              </a:spcBef>
              <a:spcAft>
                <a:spcPts val="0"/>
              </a:spcAft>
              <a:buFont typeface="Arial"/>
              <a:buChar char="•"/>
              <a:defRPr/>
            </a:pPr>
            <a:r>
              <a:rPr lang="en-US" dirty="0">
                <a:solidFill>
                  <a:srgbClr val="000000"/>
                </a:solidFill>
                <a:latin typeface="Calibri"/>
                <a:ea typeface="+mn-ea"/>
                <a:cs typeface="+mn-cs"/>
              </a:rPr>
              <a:t>Slit gap</a:t>
            </a:r>
            <a:endParaRPr sz="2000" dirty="0">
              <a:latin typeface="+mn-lt"/>
              <a:ea typeface="+mn-ea"/>
              <a:cs typeface="+mn-cs"/>
            </a:endParaRPr>
          </a:p>
          <a:p>
            <a:pPr marL="480060" indent="-480060" defTabSz="640080" fontAlgn="auto">
              <a:spcBef>
                <a:spcPts val="0"/>
              </a:spcBef>
              <a:spcAft>
                <a:spcPts val="0"/>
              </a:spcAft>
              <a:buFont typeface="Arial"/>
              <a:buChar char="•"/>
              <a:defRPr/>
            </a:pPr>
            <a:r>
              <a:rPr lang="en-US" sz="3400" dirty="0">
                <a:solidFill>
                  <a:srgbClr val="000000"/>
                </a:solidFill>
                <a:latin typeface="Calibri"/>
                <a:ea typeface="+mn-ea"/>
                <a:cs typeface="+mn-cs"/>
              </a:rPr>
              <a:t>2 normal axes (blade positions)</a:t>
            </a:r>
          </a:p>
          <a:p>
            <a:pPr marL="640080" lvl="1" indent="0" defTabSz="640080" fontAlgn="auto">
              <a:spcBef>
                <a:spcPts val="0"/>
              </a:spcBef>
              <a:spcAft>
                <a:spcPts val="0"/>
              </a:spcAft>
              <a:defRPr/>
            </a:pPr>
            <a:endParaRPr lang="en-US" sz="2000" dirty="0">
              <a:latin typeface="+mn-lt"/>
              <a:ea typeface="+mn-ea"/>
              <a:cs typeface="+mn-cs"/>
            </a:endParaRPr>
          </a:p>
          <a:p>
            <a:pPr marL="480060" indent="-480060" defTabSz="640080" fontAlgn="auto">
              <a:spcBef>
                <a:spcPts val="0"/>
              </a:spcBef>
              <a:spcAft>
                <a:spcPts val="0"/>
              </a:spcAft>
              <a:buFont typeface="Arial"/>
              <a:buChar char="•"/>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p:txBody>
      </p:sp>
      <p:sp>
        <p:nvSpPr>
          <p:cNvPr id="35843" name="CustomShape 3"/>
          <p:cNvSpPr>
            <a:spLocks noChangeArrowheads="1"/>
          </p:cNvSpPr>
          <p:nvPr/>
        </p:nvSpPr>
        <p:spPr bwMode="auto">
          <a:xfrm>
            <a:off x="2468563" y="7523163"/>
            <a:ext cx="1008062" cy="1409700"/>
          </a:xfrm>
          <a:prstGeom prst="rect">
            <a:avLst/>
          </a:prstGeom>
          <a:gradFill rotWithShape="0">
            <a:gsLst>
              <a:gs pos="0">
                <a:srgbClr val="3C7AC7"/>
              </a:gs>
              <a:gs pos="100000">
                <a:srgbClr val="2E5F99"/>
              </a:gs>
            </a:gsLst>
            <a:lin ang="5400000"/>
          </a:gradFill>
          <a:ln w="9360">
            <a:solidFill>
              <a:srgbClr val="4A7EBB"/>
            </a:solidFill>
            <a:round/>
            <a:headEnd/>
            <a:tailEnd/>
          </a:ln>
        </p:spPr>
        <p:txBody>
          <a:bodyPr lIns="126000" tIns="63000" rIns="126000" bIns="63000" anchor="ctr"/>
          <a:lstStyle/>
          <a:p>
            <a:pPr algn="ctr"/>
            <a:r>
              <a:rPr lang="en-US">
                <a:solidFill>
                  <a:srgbClr val="FFFFFF"/>
                </a:solidFill>
                <a:latin typeface="Calibri" charset="0"/>
              </a:rPr>
              <a:t>Blade</a:t>
            </a:r>
            <a:endParaRPr lang="en-US"/>
          </a:p>
          <a:p>
            <a:pPr algn="ctr"/>
            <a:r>
              <a:rPr lang="en-US">
                <a:solidFill>
                  <a:srgbClr val="FFFFFF"/>
                </a:solidFill>
                <a:latin typeface="Calibri" charset="0"/>
              </a:rPr>
              <a:t>Axis 3</a:t>
            </a:r>
            <a:endParaRPr lang="en-US"/>
          </a:p>
        </p:txBody>
      </p:sp>
      <p:sp>
        <p:nvSpPr>
          <p:cNvPr id="35844" name="CustomShape 4"/>
          <p:cNvSpPr>
            <a:spLocks noChangeArrowheads="1"/>
          </p:cNvSpPr>
          <p:nvPr/>
        </p:nvSpPr>
        <p:spPr bwMode="auto">
          <a:xfrm>
            <a:off x="4486275" y="7523163"/>
            <a:ext cx="1006475" cy="1409700"/>
          </a:xfrm>
          <a:prstGeom prst="rect">
            <a:avLst/>
          </a:prstGeom>
          <a:gradFill rotWithShape="0">
            <a:gsLst>
              <a:gs pos="0">
                <a:srgbClr val="3C7AC7"/>
              </a:gs>
              <a:gs pos="100000">
                <a:srgbClr val="2E5F99"/>
              </a:gs>
            </a:gsLst>
            <a:lin ang="5400000"/>
          </a:gradFill>
          <a:ln w="9360">
            <a:solidFill>
              <a:srgbClr val="4A7EBB"/>
            </a:solidFill>
            <a:round/>
            <a:headEnd/>
            <a:tailEnd/>
          </a:ln>
        </p:spPr>
        <p:txBody>
          <a:bodyPr lIns="126000" tIns="63000" rIns="126000" bIns="63000" anchor="ctr"/>
          <a:lstStyle/>
          <a:p>
            <a:pPr algn="ctr"/>
            <a:r>
              <a:rPr lang="en-US">
                <a:solidFill>
                  <a:srgbClr val="FFFFFF"/>
                </a:solidFill>
                <a:latin typeface="Calibri" charset="0"/>
              </a:rPr>
              <a:t>Blade</a:t>
            </a:r>
            <a:endParaRPr lang="en-US"/>
          </a:p>
          <a:p>
            <a:pPr algn="ctr"/>
            <a:r>
              <a:rPr lang="en-US">
                <a:solidFill>
                  <a:srgbClr val="FFFFFF"/>
                </a:solidFill>
                <a:latin typeface="Calibri" charset="0"/>
              </a:rPr>
              <a:t>Axis 4</a:t>
            </a:r>
            <a:endParaRPr lang="en-US"/>
          </a:p>
        </p:txBody>
      </p:sp>
      <p:cxnSp>
        <p:nvCxnSpPr>
          <p:cNvPr id="35845" name="CustomShape 5"/>
          <p:cNvCxnSpPr>
            <a:cxnSpLocks noChangeShapeType="1"/>
          </p:cNvCxnSpPr>
          <p:nvPr/>
        </p:nvCxnSpPr>
        <p:spPr bwMode="auto">
          <a:xfrm>
            <a:off x="452438" y="9034463"/>
            <a:ext cx="5846762" cy="0"/>
          </a:xfrm>
          <a:prstGeom prst="straightConnector1">
            <a:avLst/>
          </a:prstGeom>
          <a:noFill/>
          <a:ln w="25560">
            <a:solidFill>
              <a:srgbClr val="4F81BD"/>
            </a:solidFill>
            <a:round/>
            <a:headEnd/>
            <a:tailEnd type="arrow" w="med" len="med"/>
          </a:ln>
          <a:extLst>
            <a:ext uri="{909E8E84-426E-40dd-AFC4-6F175D3DCCD1}">
              <a14:hiddenFill xmlns:a14="http://schemas.microsoft.com/office/drawing/2010/main" xmlns="">
                <a:noFill/>
              </a14:hiddenFill>
            </a:ext>
          </a:extLst>
        </p:spPr>
      </p:cxnSp>
      <p:cxnSp>
        <p:nvCxnSpPr>
          <p:cNvPr id="35846" name="CustomShape 7"/>
          <p:cNvCxnSpPr>
            <a:cxnSpLocks noChangeShapeType="1"/>
          </p:cNvCxnSpPr>
          <p:nvPr/>
        </p:nvCxnSpPr>
        <p:spPr bwMode="auto">
          <a:xfrm>
            <a:off x="654050" y="7119938"/>
            <a:ext cx="3832225" cy="0"/>
          </a:xfrm>
          <a:prstGeom prst="straightConnector1">
            <a:avLst/>
          </a:prstGeom>
          <a:noFill/>
          <a:ln w="2556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35847" name="Line 8"/>
          <p:cNvSpPr>
            <a:spLocks noChangeShapeType="1"/>
          </p:cNvSpPr>
          <p:nvPr/>
        </p:nvSpPr>
        <p:spPr bwMode="auto">
          <a:xfrm>
            <a:off x="3476625" y="5707063"/>
            <a:ext cx="0" cy="3327400"/>
          </a:xfrm>
          <a:prstGeom prst="line">
            <a:avLst/>
          </a:prstGeom>
          <a:noFill/>
          <a:ln w="12600" cap="rnd">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48" name="Line 9"/>
          <p:cNvSpPr>
            <a:spLocks noChangeShapeType="1"/>
          </p:cNvSpPr>
          <p:nvPr/>
        </p:nvSpPr>
        <p:spPr bwMode="auto">
          <a:xfrm>
            <a:off x="4484688" y="5707063"/>
            <a:ext cx="0" cy="3327400"/>
          </a:xfrm>
          <a:prstGeom prst="line">
            <a:avLst/>
          </a:prstGeom>
          <a:noFill/>
          <a:ln w="12600" cap="rnd">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cxnSp>
        <p:nvCxnSpPr>
          <p:cNvPr id="35849" name="CustomShape 10"/>
          <p:cNvCxnSpPr>
            <a:cxnSpLocks noChangeShapeType="1"/>
          </p:cNvCxnSpPr>
          <p:nvPr/>
        </p:nvCxnSpPr>
        <p:spPr bwMode="auto">
          <a:xfrm>
            <a:off x="654050" y="6715125"/>
            <a:ext cx="2822575" cy="1588"/>
          </a:xfrm>
          <a:prstGeom prst="straightConnector1">
            <a:avLst/>
          </a:prstGeom>
          <a:noFill/>
          <a:ln w="2556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35850" name="Line 11"/>
          <p:cNvSpPr>
            <a:spLocks noChangeShapeType="1"/>
          </p:cNvSpPr>
          <p:nvPr/>
        </p:nvSpPr>
        <p:spPr bwMode="auto">
          <a:xfrm>
            <a:off x="3981450" y="5707063"/>
            <a:ext cx="0" cy="3327400"/>
          </a:xfrm>
          <a:prstGeom prst="line">
            <a:avLst/>
          </a:prstGeom>
          <a:noFill/>
          <a:ln w="12600" cap="rnd">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cxnSp>
        <p:nvCxnSpPr>
          <p:cNvPr id="35851" name="CustomShape 12"/>
          <p:cNvCxnSpPr>
            <a:cxnSpLocks noChangeShapeType="1"/>
          </p:cNvCxnSpPr>
          <p:nvPr/>
        </p:nvCxnSpPr>
        <p:spPr bwMode="auto">
          <a:xfrm>
            <a:off x="654050" y="5908675"/>
            <a:ext cx="3325813" cy="1588"/>
          </a:xfrm>
          <a:prstGeom prst="straightConnector1">
            <a:avLst/>
          </a:prstGeom>
          <a:noFill/>
          <a:ln w="25560">
            <a:solidFill>
              <a:srgbClr val="008000"/>
            </a:solidFill>
            <a:round/>
            <a:headEnd/>
            <a:tailEnd type="arrow" w="med" len="med"/>
          </a:ln>
          <a:extLst>
            <a:ext uri="{909E8E84-426E-40dd-AFC4-6F175D3DCCD1}">
              <a14:hiddenFill xmlns:a14="http://schemas.microsoft.com/office/drawing/2010/main" xmlns="">
                <a:noFill/>
              </a14:hiddenFill>
            </a:ext>
          </a:extLst>
        </p:spPr>
      </p:cxnSp>
      <p:cxnSp>
        <p:nvCxnSpPr>
          <p:cNvPr id="35852" name="CustomShape 13"/>
          <p:cNvCxnSpPr>
            <a:cxnSpLocks noChangeShapeType="1"/>
          </p:cNvCxnSpPr>
          <p:nvPr/>
        </p:nvCxnSpPr>
        <p:spPr bwMode="auto">
          <a:xfrm>
            <a:off x="3476625" y="6303963"/>
            <a:ext cx="1008063" cy="0"/>
          </a:xfrm>
          <a:prstGeom prst="straightConnector1">
            <a:avLst/>
          </a:prstGeom>
          <a:noFill/>
          <a:ln w="25560">
            <a:solidFill>
              <a:srgbClr val="008000"/>
            </a:solidFill>
            <a:round/>
            <a:headEnd type="arrow" w="med" len="med"/>
            <a:tailEnd type="arrow" w="med" len="med"/>
          </a:ln>
          <a:extLst>
            <a:ext uri="{909E8E84-426E-40dd-AFC4-6F175D3DCCD1}">
              <a14:hiddenFill xmlns:a14="http://schemas.microsoft.com/office/drawing/2010/main" xmlns="">
                <a:noFill/>
              </a14:hiddenFill>
            </a:ext>
          </a:extLst>
        </p:spPr>
      </p:cxnSp>
      <p:sp>
        <p:nvSpPr>
          <p:cNvPr id="35853" name="CustomShape 14"/>
          <p:cNvSpPr>
            <a:spLocks noChangeArrowheads="1"/>
          </p:cNvSpPr>
          <p:nvPr/>
        </p:nvSpPr>
        <p:spPr bwMode="auto">
          <a:xfrm>
            <a:off x="4706938" y="6816725"/>
            <a:ext cx="2759075"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6000" tIns="63000" rIns="126000" bIns="63000"/>
          <a:lstStyle/>
          <a:p>
            <a:r>
              <a:rPr lang="en-US" sz="2000">
                <a:solidFill>
                  <a:srgbClr val="000000"/>
                </a:solidFill>
                <a:latin typeface="Calibri" charset="0"/>
              </a:rPr>
              <a:t>Axis 4 (Normal: Blade position)</a:t>
            </a:r>
            <a:endParaRPr lang="en-US"/>
          </a:p>
        </p:txBody>
      </p:sp>
      <p:sp>
        <p:nvSpPr>
          <p:cNvPr id="35854" name="CustomShape 15"/>
          <p:cNvSpPr>
            <a:spLocks noChangeArrowheads="1"/>
          </p:cNvSpPr>
          <p:nvPr/>
        </p:nvSpPr>
        <p:spPr bwMode="auto">
          <a:xfrm>
            <a:off x="4706938" y="6446838"/>
            <a:ext cx="275907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6000" tIns="63000" rIns="126000" bIns="63000"/>
          <a:lstStyle/>
          <a:p>
            <a:r>
              <a:rPr lang="en-US" sz="2000">
                <a:solidFill>
                  <a:srgbClr val="000000"/>
                </a:solidFill>
                <a:latin typeface="Calibri" charset="0"/>
              </a:rPr>
              <a:t>Axis 3 (Normal: Blade position)</a:t>
            </a:r>
            <a:endParaRPr lang="en-US"/>
          </a:p>
        </p:txBody>
      </p:sp>
      <p:sp>
        <p:nvSpPr>
          <p:cNvPr id="35855" name="CustomShape 16"/>
          <p:cNvSpPr>
            <a:spLocks noChangeArrowheads="1"/>
          </p:cNvSpPr>
          <p:nvPr/>
        </p:nvSpPr>
        <p:spPr bwMode="auto">
          <a:xfrm>
            <a:off x="4706938" y="5707063"/>
            <a:ext cx="308768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6000" tIns="63000" rIns="126000" bIns="63000"/>
          <a:lstStyle/>
          <a:p>
            <a:r>
              <a:rPr lang="en-US" sz="2000">
                <a:solidFill>
                  <a:srgbClr val="000000"/>
                </a:solidFill>
                <a:latin typeface="Calibri" charset="0"/>
              </a:rPr>
              <a:t>Axis 1 (Virt: Center position)</a:t>
            </a:r>
            <a:endParaRPr lang="en-US"/>
          </a:p>
        </p:txBody>
      </p:sp>
      <p:sp>
        <p:nvSpPr>
          <p:cNvPr id="35856" name="CustomShape 17"/>
          <p:cNvSpPr>
            <a:spLocks noChangeArrowheads="1"/>
          </p:cNvSpPr>
          <p:nvPr/>
        </p:nvSpPr>
        <p:spPr bwMode="auto">
          <a:xfrm>
            <a:off x="4697413" y="6076950"/>
            <a:ext cx="1947862"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6000" tIns="63000" rIns="126000" bIns="63000"/>
          <a:lstStyle/>
          <a:p>
            <a:r>
              <a:rPr lang="en-US" sz="2000">
                <a:solidFill>
                  <a:srgbClr val="000000"/>
                </a:solidFill>
                <a:latin typeface="Calibri" charset="0"/>
              </a:rPr>
              <a:t>Axis 2 (Virt: Gap)</a:t>
            </a:r>
            <a:endParaRPr lang="en-US"/>
          </a:p>
        </p:txBody>
      </p:sp>
      <p:sp>
        <p:nvSpPr>
          <p:cNvPr id="35857" name="CustomShape 18"/>
          <p:cNvSpPr>
            <a:spLocks noChangeArrowheads="1"/>
          </p:cNvSpPr>
          <p:nvPr/>
        </p:nvSpPr>
        <p:spPr bwMode="auto">
          <a:xfrm>
            <a:off x="8430683" y="5113338"/>
            <a:ext cx="4777317" cy="351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lstStyle/>
          <a:p>
            <a:r>
              <a:rPr lang="en-US" b="1" dirty="0">
                <a:solidFill>
                  <a:srgbClr val="000000"/>
                </a:solidFill>
                <a:latin typeface="Calibri" charset="0"/>
              </a:rPr>
              <a:t>Forward Kinematics:</a:t>
            </a:r>
            <a:endParaRPr lang="en-US" dirty="0"/>
          </a:p>
          <a:p>
            <a:r>
              <a:rPr lang="en-US" dirty="0">
                <a:solidFill>
                  <a:srgbClr val="000000"/>
                </a:solidFill>
                <a:latin typeface="Calibri" charset="0"/>
              </a:rPr>
              <a:t>setPos3:=setPos1-setPos2/2;</a:t>
            </a:r>
            <a:endParaRPr lang="en-US" dirty="0"/>
          </a:p>
          <a:p>
            <a:r>
              <a:rPr lang="en-US" dirty="0">
                <a:solidFill>
                  <a:srgbClr val="000000"/>
                </a:solidFill>
                <a:latin typeface="Calibri" charset="0"/>
              </a:rPr>
              <a:t>setPos4:=setPos1+setPos2/2;</a:t>
            </a:r>
            <a:endParaRPr lang="en-US" dirty="0"/>
          </a:p>
          <a:p>
            <a:endParaRPr lang="en-US" dirty="0"/>
          </a:p>
          <a:p>
            <a:r>
              <a:rPr lang="en-US" b="1" dirty="0">
                <a:solidFill>
                  <a:srgbClr val="000000"/>
                </a:solidFill>
                <a:latin typeface="Calibri" charset="0"/>
              </a:rPr>
              <a:t>Inverse Kinematics:</a:t>
            </a:r>
            <a:endParaRPr lang="en-US" dirty="0"/>
          </a:p>
          <a:p>
            <a:r>
              <a:rPr lang="en-US" dirty="0">
                <a:solidFill>
                  <a:srgbClr val="000000"/>
                </a:solidFill>
                <a:latin typeface="Calibri" charset="0"/>
              </a:rPr>
              <a:t>actPos1:=(actPos3+actPos4)/2;</a:t>
            </a:r>
            <a:endParaRPr lang="en-US" dirty="0"/>
          </a:p>
          <a:p>
            <a:r>
              <a:rPr lang="en-US" dirty="0">
                <a:solidFill>
                  <a:srgbClr val="000000"/>
                </a:solidFill>
                <a:latin typeface="Calibri" charset="0"/>
              </a:rPr>
              <a:t>actPos2:=(actPos4-actPos3);</a:t>
            </a:r>
          </a:p>
          <a:p>
            <a:endParaRPr lang="en-US" dirty="0">
              <a:solidFill>
                <a:srgbClr val="000000"/>
              </a:solidFill>
              <a:latin typeface="Calibri" charset="0"/>
            </a:endParaRPr>
          </a:p>
          <a:p>
            <a:r>
              <a:rPr lang="en-US" b="1" dirty="0">
                <a:solidFill>
                  <a:srgbClr val="000000"/>
                </a:solidFill>
                <a:latin typeface="Calibri" charset="0"/>
              </a:rPr>
              <a:t>Amplifier enable:</a:t>
            </a:r>
          </a:p>
          <a:p>
            <a:r>
              <a:rPr lang="en-US" dirty="0">
                <a:solidFill>
                  <a:srgbClr val="000000"/>
                </a:solidFill>
                <a:latin typeface="Calibri" charset="0"/>
              </a:rPr>
              <a:t>En3:=En1 or En2;</a:t>
            </a:r>
          </a:p>
          <a:p>
            <a:r>
              <a:rPr lang="en-US" dirty="0">
                <a:solidFill>
                  <a:srgbClr val="000000"/>
                </a:solidFill>
                <a:latin typeface="Calibri" charset="0"/>
              </a:rPr>
              <a:t>En4:=En1 or En2;</a:t>
            </a:r>
            <a:endParaRPr lang="en-US" dirty="0"/>
          </a:p>
          <a:p>
            <a:endParaRPr lang="en-US" dirty="0"/>
          </a:p>
        </p:txBody>
      </p:sp>
      <p:sp>
        <p:nvSpPr>
          <p:cNvPr id="35858" name="Line 8"/>
          <p:cNvSpPr>
            <a:spLocks noChangeShapeType="1"/>
          </p:cNvSpPr>
          <p:nvPr/>
        </p:nvSpPr>
        <p:spPr bwMode="auto">
          <a:xfrm>
            <a:off x="654050" y="5707063"/>
            <a:ext cx="0" cy="3325812"/>
          </a:xfrm>
          <a:prstGeom prst="line">
            <a:avLst/>
          </a:prstGeom>
          <a:noFill/>
          <a:ln w="12600" cap="rnd">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5859" name="Picture 2" descr="photo.JPG"/>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brightnessContrast bright="40000" contrast="20000"/>
                    </a14:imgEffect>
                  </a14:imgLayer>
                </a14:imgProps>
              </a:ext>
              <a:ext uri="{28A0092B-C50C-407E-A947-70E740481C1C}">
                <a14:useLocalDpi xmlns:a14="http://schemas.microsoft.com/office/drawing/2010/main"/>
              </a:ext>
            </a:extLst>
          </a:blip>
          <a:srcRect t="6282" b="57"/>
          <a:stretch/>
        </p:blipFill>
        <p:spPr bwMode="auto">
          <a:xfrm>
            <a:off x="8918575" y="2159000"/>
            <a:ext cx="3706813" cy="260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473474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a:solidFill>
                  <a:srgbClr val="FFFFFF"/>
                </a:solidFill>
                <a:latin typeface="Calibri" charset="0"/>
              </a:rPr>
              <a:t>Kinematics Example: 2 Axes slit set</a:t>
            </a:r>
            <a:endParaRPr lang="en-US"/>
          </a:p>
        </p:txBody>
      </p:sp>
      <p:sp>
        <p:nvSpPr>
          <p:cNvPr id="287" name="CustomShape 2"/>
          <p:cNvSpPr/>
          <p:nvPr/>
        </p:nvSpPr>
        <p:spPr>
          <a:xfrm>
            <a:off x="796925" y="2506663"/>
            <a:ext cx="11520488" cy="6335712"/>
          </a:xfrm>
          <a:prstGeom prst="rect">
            <a:avLst/>
          </a:prstGeom>
          <a:noFill/>
          <a:ln>
            <a:noFill/>
          </a:ln>
        </p:spPr>
        <p:txBody>
          <a:bodyPr lIns="126000" tIns="63000" rIns="126000" bIns="63000"/>
          <a:lstStyle/>
          <a:p>
            <a:pPr defTabSz="640080" fontAlgn="auto">
              <a:spcBef>
                <a:spcPts val="0"/>
              </a:spcBef>
              <a:spcAft>
                <a:spcPts val="0"/>
              </a:spcAft>
              <a:defRPr/>
            </a:pPr>
            <a:endParaRPr dirty="0">
              <a:latin typeface="+mn-lt"/>
              <a:ea typeface="+mn-ea"/>
              <a:cs typeface="+mn-cs"/>
            </a:endParaRPr>
          </a:p>
          <a:p>
            <a:pPr marL="480060" indent="-480060" defTabSz="640080" fontAlgn="auto">
              <a:spcBef>
                <a:spcPts val="0"/>
              </a:spcBef>
              <a:spcAft>
                <a:spcPts val="0"/>
              </a:spcAft>
              <a:buFont typeface="Arial"/>
              <a:buChar char="•"/>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a:p>
            <a:pPr defTabSz="640080" fontAlgn="auto">
              <a:spcBef>
                <a:spcPts val="0"/>
              </a:spcBef>
              <a:spcAft>
                <a:spcPts val="0"/>
              </a:spcAft>
              <a:defRPr/>
            </a:pPr>
            <a:endParaRPr dirty="0">
              <a:latin typeface="+mn-lt"/>
              <a:ea typeface="+mn-ea"/>
              <a:cs typeface="+mn-cs"/>
            </a:endParaRPr>
          </a:p>
        </p:txBody>
      </p:sp>
      <p:pic>
        <p:nvPicPr>
          <p:cNvPr id="36867" name="Picture 3" descr="Screen Shot 2016-05-25 at 17.52.2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4200" y="2474913"/>
            <a:ext cx="9852025" cy="636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p:nvPr/>
        </p:nvCxnSpPr>
        <p:spPr>
          <a:xfrm flipH="1" flipV="1">
            <a:off x="10063163" y="5138738"/>
            <a:ext cx="727075" cy="130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0063163" y="4657725"/>
            <a:ext cx="727075" cy="17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10036175" y="3422650"/>
            <a:ext cx="754063" cy="133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871" name="TextBox 10"/>
          <p:cNvSpPr txBox="1">
            <a:spLocks noChangeArrowheads="1"/>
          </p:cNvSpPr>
          <p:nvPr/>
        </p:nvSpPr>
        <p:spPr bwMode="auto">
          <a:xfrm>
            <a:off x="10790238" y="3419475"/>
            <a:ext cx="8143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8016" tIns="64008" rIns="128016" bIns="64008">
            <a:spAutoFit/>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r>
              <a:rPr lang="en-US" sz="1500"/>
              <a:t>Axis 4</a:t>
            </a:r>
          </a:p>
        </p:txBody>
      </p:sp>
      <p:sp>
        <p:nvSpPr>
          <p:cNvPr id="36872" name="TextBox 32"/>
          <p:cNvSpPr txBox="1">
            <a:spLocks noChangeArrowheads="1"/>
          </p:cNvSpPr>
          <p:nvPr/>
        </p:nvSpPr>
        <p:spPr bwMode="auto">
          <a:xfrm>
            <a:off x="10790238" y="4652963"/>
            <a:ext cx="159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8016" tIns="64008" rIns="128016" bIns="64008">
            <a:spAutoFit/>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r>
              <a:rPr lang="en-US" sz="1500"/>
              <a:t>Axis 1 (Centre)</a:t>
            </a:r>
          </a:p>
        </p:txBody>
      </p:sp>
      <p:sp>
        <p:nvSpPr>
          <p:cNvPr id="36873" name="TextBox 33"/>
          <p:cNvSpPr txBox="1">
            <a:spLocks noChangeArrowheads="1"/>
          </p:cNvSpPr>
          <p:nvPr/>
        </p:nvSpPr>
        <p:spPr bwMode="auto">
          <a:xfrm>
            <a:off x="10779125" y="5100638"/>
            <a:ext cx="13731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8016" tIns="64008" rIns="128016" bIns="64008">
            <a:spAutoFit/>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r>
              <a:rPr lang="en-US" sz="1500"/>
              <a:t>Axis 2 (Gap)</a:t>
            </a:r>
          </a:p>
        </p:txBody>
      </p:sp>
      <p:cxnSp>
        <p:nvCxnSpPr>
          <p:cNvPr id="35" name="Straight Arrow Connector 34"/>
          <p:cNvCxnSpPr/>
          <p:nvPr/>
        </p:nvCxnSpPr>
        <p:spPr>
          <a:xfrm flipH="1" flipV="1">
            <a:off x="9947275" y="7191375"/>
            <a:ext cx="842963" cy="160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875" name="TextBox 35"/>
          <p:cNvSpPr txBox="1">
            <a:spLocks noChangeArrowheads="1"/>
          </p:cNvSpPr>
          <p:nvPr/>
        </p:nvSpPr>
        <p:spPr bwMode="auto">
          <a:xfrm>
            <a:off x="10790238" y="7191375"/>
            <a:ext cx="8143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8016" tIns="64008" rIns="128016" bIns="64008">
            <a:spAutoFit/>
          </a:bodyPr>
          <a:lstStyle>
            <a:lvl1pPr>
              <a:defRPr sz="2500">
                <a:solidFill>
                  <a:schemeClr val="tx1"/>
                </a:solidFill>
                <a:latin typeface="Arial" charset="0"/>
                <a:ea typeface="ＭＳ Ｐゴシック" charset="0"/>
                <a:cs typeface="DejaVu Sans" charset="0"/>
              </a:defRPr>
            </a:lvl1pPr>
            <a:lvl2pPr marL="742950" indent="-285750">
              <a:defRPr sz="2500">
                <a:solidFill>
                  <a:schemeClr val="tx1"/>
                </a:solidFill>
                <a:latin typeface="Arial" charset="0"/>
                <a:ea typeface="DejaVu Sans" charset="0"/>
                <a:cs typeface="DejaVu Sans" charset="0"/>
              </a:defRPr>
            </a:lvl2pPr>
            <a:lvl3pPr marL="1143000" indent="-228600">
              <a:defRPr sz="2500">
                <a:solidFill>
                  <a:schemeClr val="tx1"/>
                </a:solidFill>
                <a:latin typeface="Arial" charset="0"/>
                <a:ea typeface="DejaVu Sans" charset="0"/>
                <a:cs typeface="DejaVu Sans" charset="0"/>
              </a:defRPr>
            </a:lvl3pPr>
            <a:lvl4pPr marL="1600200" indent="-228600">
              <a:defRPr sz="2500">
                <a:solidFill>
                  <a:schemeClr val="tx1"/>
                </a:solidFill>
                <a:latin typeface="Arial" charset="0"/>
                <a:ea typeface="DejaVu Sans" charset="0"/>
                <a:cs typeface="DejaVu Sans" charset="0"/>
              </a:defRPr>
            </a:lvl4pPr>
            <a:lvl5pPr marL="2057400" indent="-228600">
              <a:defRPr sz="2500">
                <a:solidFill>
                  <a:schemeClr val="tx1"/>
                </a:solidFill>
                <a:latin typeface="Arial" charset="0"/>
                <a:ea typeface="DejaVu Sans" charset="0"/>
                <a:cs typeface="DejaVu Sans" charset="0"/>
              </a:defRPr>
            </a:lvl5pPr>
            <a:lvl6pPr marL="2514600" indent="-228600" defTabSz="639763" fontAlgn="base">
              <a:spcBef>
                <a:spcPct val="0"/>
              </a:spcBef>
              <a:spcAft>
                <a:spcPct val="0"/>
              </a:spcAft>
              <a:defRPr sz="2500">
                <a:solidFill>
                  <a:schemeClr val="tx1"/>
                </a:solidFill>
                <a:latin typeface="Arial" charset="0"/>
                <a:ea typeface="DejaVu Sans" charset="0"/>
                <a:cs typeface="DejaVu Sans" charset="0"/>
              </a:defRPr>
            </a:lvl6pPr>
            <a:lvl7pPr marL="2971800" indent="-228600" defTabSz="639763" fontAlgn="base">
              <a:spcBef>
                <a:spcPct val="0"/>
              </a:spcBef>
              <a:spcAft>
                <a:spcPct val="0"/>
              </a:spcAft>
              <a:defRPr sz="2500">
                <a:solidFill>
                  <a:schemeClr val="tx1"/>
                </a:solidFill>
                <a:latin typeface="Arial" charset="0"/>
                <a:ea typeface="DejaVu Sans" charset="0"/>
                <a:cs typeface="DejaVu Sans" charset="0"/>
              </a:defRPr>
            </a:lvl7pPr>
            <a:lvl8pPr marL="3429000" indent="-228600" defTabSz="639763" fontAlgn="base">
              <a:spcBef>
                <a:spcPct val="0"/>
              </a:spcBef>
              <a:spcAft>
                <a:spcPct val="0"/>
              </a:spcAft>
              <a:defRPr sz="2500">
                <a:solidFill>
                  <a:schemeClr val="tx1"/>
                </a:solidFill>
                <a:latin typeface="Arial" charset="0"/>
                <a:ea typeface="DejaVu Sans" charset="0"/>
                <a:cs typeface="DejaVu Sans" charset="0"/>
              </a:defRPr>
            </a:lvl8pPr>
            <a:lvl9pPr marL="3886200" indent="-228600" defTabSz="639763" fontAlgn="base">
              <a:spcBef>
                <a:spcPct val="0"/>
              </a:spcBef>
              <a:spcAft>
                <a:spcPct val="0"/>
              </a:spcAft>
              <a:defRPr sz="2500">
                <a:solidFill>
                  <a:schemeClr val="tx1"/>
                </a:solidFill>
                <a:latin typeface="Arial" charset="0"/>
                <a:ea typeface="DejaVu Sans" charset="0"/>
                <a:cs typeface="DejaVu Sans" charset="0"/>
              </a:defRPr>
            </a:lvl9pPr>
          </a:lstStyle>
          <a:p>
            <a:r>
              <a:rPr lang="en-US" sz="1500"/>
              <a:t>Axis 3</a:t>
            </a:r>
          </a:p>
        </p:txBody>
      </p:sp>
      <p:sp>
        <p:nvSpPr>
          <p:cNvPr id="21" name="Oval 20"/>
          <p:cNvSpPr/>
          <p:nvPr/>
        </p:nvSpPr>
        <p:spPr>
          <a:xfrm>
            <a:off x="796925" y="6845300"/>
            <a:ext cx="3822700" cy="622300"/>
          </a:xfrm>
          <a:prstGeom prst="ellipse">
            <a:avLst/>
          </a:prstGeom>
          <a:noFill/>
          <a:ln w="22225">
            <a:solidFill>
              <a:srgbClr val="008000"/>
            </a:solidFill>
          </a:ln>
        </p:spPr>
        <p:style>
          <a:lnRef idx="1">
            <a:schemeClr val="accent1"/>
          </a:lnRef>
          <a:fillRef idx="3">
            <a:schemeClr val="accent1"/>
          </a:fillRef>
          <a:effectRef idx="2">
            <a:schemeClr val="accent1"/>
          </a:effectRef>
          <a:fontRef idx="minor">
            <a:schemeClr val="lt1"/>
          </a:fontRef>
        </p:style>
        <p:txBody>
          <a:bodyPr lIns="128016" tIns="64008" rIns="128016" bIns="64008" anchor="ctr"/>
          <a:lstStyle/>
          <a:p>
            <a:pPr algn="ctr" defTabSz="640080" fontAlgn="auto">
              <a:spcBef>
                <a:spcPts val="0"/>
              </a:spcBef>
              <a:spcAft>
                <a:spcPts val="0"/>
              </a:spcAft>
              <a:defRPr/>
            </a:pPr>
            <a:endParaRPr lang="en-US"/>
          </a:p>
        </p:txBody>
      </p:sp>
    </p:spTree>
    <p:extLst>
      <p:ext uri="{BB962C8B-B14F-4D97-AF65-F5344CB8AC3E}">
        <p14:creationId xmlns:p14="http://schemas.microsoft.com/office/powerpoint/2010/main" val="3122759586"/>
      </p:ext>
    </p:extLst>
  </p:cSld>
  <p:clrMapOvr>
    <a:masterClrMapping/>
  </p:clrMapOvr>
  <p:transition spd="slow"/>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Synchronization Commands</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GB" sz="2000" b="1" dirty="0"/>
              <a:t>Commands:</a:t>
            </a:r>
            <a:endParaRPr lang="en-US" sz="2000" i="1" dirty="0"/>
          </a:p>
          <a:p>
            <a:r>
              <a:rPr lang="en-US" sz="2000" i="1" dirty="0"/>
              <a:t>"</a:t>
            </a:r>
            <a:r>
              <a:rPr lang="en-US" sz="2000" i="1" dirty="0" err="1"/>
              <a:t>Cfg.SetAxisEncTransExpr</a:t>
            </a:r>
            <a:r>
              <a:rPr lang="en-US" sz="2000" i="1" dirty="0"/>
              <a:t>(</a:t>
            </a:r>
            <a:r>
              <a:rPr lang="en-US" sz="2000" b="1" i="1" dirty="0">
                <a:solidFill>
                  <a:srgbClr val="0000FF"/>
                </a:solidFill>
              </a:rPr>
              <a:t>n</a:t>
            </a:r>
            <a:r>
              <a:rPr lang="en-US" sz="2000" i="1" dirty="0"/>
              <a:t>)=</a:t>
            </a:r>
            <a:r>
              <a:rPr lang="en-US" sz="2000" i="1" dirty="0">
                <a:solidFill>
                  <a:srgbClr val="008000"/>
                </a:solidFill>
              </a:rPr>
              <a:t>out:=(enc3+22+enc4-20)/2ilock:=1</a:t>
            </a:r>
            <a:r>
              <a:rPr lang="en-US" sz="2000" i="1" dirty="0"/>
              <a:t>”</a:t>
            </a:r>
          </a:p>
          <a:p>
            <a:r>
              <a:rPr lang="en-US" sz="2000" i="1" dirty="0"/>
              <a:t>"</a:t>
            </a:r>
            <a:r>
              <a:rPr lang="en-US" sz="2000" i="1" dirty="0" err="1"/>
              <a:t>Cfg.SetAxisEncSourceType</a:t>
            </a:r>
            <a:r>
              <a:rPr lang="en-US" sz="2000" i="1" dirty="0"/>
              <a:t>(</a:t>
            </a:r>
            <a:r>
              <a:rPr lang="en-US" sz="2000" b="1" i="1" dirty="0">
                <a:solidFill>
                  <a:srgbClr val="0000FF"/>
                </a:solidFill>
              </a:rPr>
              <a:t>n</a:t>
            </a:r>
            <a:r>
              <a:rPr lang="en-US" sz="2000" i="1" dirty="0"/>
              <a:t>,</a:t>
            </a:r>
            <a:r>
              <a:rPr lang="en-US" sz="2000" i="1" dirty="0">
                <a:solidFill>
                  <a:srgbClr val="008000"/>
                </a:solidFill>
              </a:rPr>
              <a:t>1</a:t>
            </a:r>
            <a:r>
              <a:rPr lang="en-US" sz="2000" i="1" dirty="0"/>
              <a:t>)”		// 0 = </a:t>
            </a:r>
            <a:r>
              <a:rPr lang="en-US" sz="2000" i="1" dirty="0" err="1"/>
              <a:t>EtherCAT</a:t>
            </a:r>
            <a:r>
              <a:rPr lang="en-US" sz="2000" i="1" dirty="0"/>
              <a:t> entry, 1=Expression	</a:t>
            </a:r>
          </a:p>
          <a:p>
            <a:r>
              <a:rPr lang="en-US" sz="2000" i="1" dirty="0"/>
              <a:t>"</a:t>
            </a:r>
            <a:r>
              <a:rPr lang="en-US" sz="2000" i="1" dirty="0" err="1"/>
              <a:t>Cfg.SetAxisTrajTransExpr</a:t>
            </a:r>
            <a:r>
              <a:rPr lang="en-US" sz="2000" i="1" dirty="0"/>
              <a:t>(</a:t>
            </a:r>
            <a:r>
              <a:rPr lang="en-US" sz="2000" b="1" i="1" dirty="0">
                <a:solidFill>
                  <a:srgbClr val="0000FF"/>
                </a:solidFill>
              </a:rPr>
              <a:t>n</a:t>
            </a:r>
            <a:r>
              <a:rPr lang="en-US" sz="2000" i="1" dirty="0"/>
              <a:t>)=</a:t>
            </a:r>
            <a:r>
              <a:rPr lang="en-US" sz="2000" i="1" dirty="0">
                <a:solidFill>
                  <a:srgbClr val="008000"/>
                </a:solidFill>
              </a:rPr>
              <a:t>out:=traj1+traj2/2-22ilock:=1</a:t>
            </a:r>
            <a:r>
              <a:rPr lang="en-US" sz="2000" i="1" dirty="0"/>
              <a:t>”</a:t>
            </a:r>
          </a:p>
          <a:p>
            <a:r>
              <a:rPr lang="en-US" sz="2000" i="1" dirty="0"/>
              <a:t>"</a:t>
            </a:r>
            <a:r>
              <a:rPr lang="en-US" sz="2000" i="1" dirty="0" err="1"/>
              <a:t>Cfg.SetAxisTrajSourceType</a:t>
            </a:r>
            <a:r>
              <a:rPr lang="en-US" sz="2000" i="1" dirty="0"/>
              <a:t>(</a:t>
            </a:r>
            <a:r>
              <a:rPr lang="en-US" sz="2000" b="1" i="1" dirty="0">
                <a:solidFill>
                  <a:srgbClr val="0000FF"/>
                </a:solidFill>
              </a:rPr>
              <a:t>n</a:t>
            </a:r>
            <a:r>
              <a:rPr lang="en-US" sz="2000" i="1" dirty="0"/>
              <a:t>,</a:t>
            </a:r>
            <a:r>
              <a:rPr lang="en-US" sz="2000" i="1" dirty="0">
                <a:solidFill>
                  <a:srgbClr val="008000"/>
                </a:solidFill>
              </a:rPr>
              <a:t>0</a:t>
            </a:r>
            <a:r>
              <a:rPr lang="en-US" sz="2000" i="1" dirty="0"/>
              <a:t>)” 	// 0 = Internal, 1=Expression</a:t>
            </a:r>
          </a:p>
          <a:p>
            <a:r>
              <a:rPr lang="en-US" sz="2000" i="1" dirty="0"/>
              <a:t>"</a:t>
            </a:r>
            <a:r>
              <a:rPr lang="en-US" sz="2000" i="1" dirty="0" err="1"/>
              <a:t>Cfg.SetAxisEnableCommandsFromOtherAxis</a:t>
            </a:r>
            <a:r>
              <a:rPr lang="en-US" sz="2000" i="1" dirty="0"/>
              <a:t>(</a:t>
            </a:r>
            <a:r>
              <a:rPr lang="en-US" sz="2000" b="1" i="1" dirty="0">
                <a:solidFill>
                  <a:srgbClr val="0000FF"/>
                </a:solidFill>
              </a:rPr>
              <a:t>n</a:t>
            </a:r>
            <a:r>
              <a:rPr lang="en-US" sz="2000" i="1" dirty="0"/>
              <a:t>,</a:t>
            </a:r>
            <a:r>
              <a:rPr lang="en-US" sz="2000" i="1" dirty="0">
                <a:solidFill>
                  <a:srgbClr val="008000"/>
                </a:solidFill>
              </a:rPr>
              <a:t>1</a:t>
            </a:r>
            <a:r>
              <a:rPr lang="en-US" sz="2000" i="1" dirty="0"/>
              <a:t>)”</a:t>
            </a:r>
          </a:p>
          <a:p>
            <a:r>
              <a:rPr lang="en-US" sz="2000" i="1" dirty="0"/>
              <a:t>"</a:t>
            </a:r>
            <a:r>
              <a:rPr lang="en-US" sz="2000" i="1" dirty="0" err="1"/>
              <a:t>Cfg.SetAxisEnableCommandsTransform</a:t>
            </a:r>
            <a:r>
              <a:rPr lang="en-US" sz="2000" i="1" dirty="0"/>
              <a:t>(</a:t>
            </a:r>
            <a:r>
              <a:rPr lang="en-US" sz="2000" b="1" i="1" dirty="0">
                <a:solidFill>
                  <a:srgbClr val="0000FF"/>
                </a:solidFill>
              </a:rPr>
              <a:t>n</a:t>
            </a:r>
            <a:r>
              <a:rPr lang="en-US" sz="2000" i="1" dirty="0"/>
              <a:t>,</a:t>
            </a:r>
            <a:r>
              <a:rPr lang="en-US" sz="2000" i="1" dirty="0">
                <a:solidFill>
                  <a:srgbClr val="008000"/>
                </a:solidFill>
              </a:rPr>
              <a:t>1</a:t>
            </a:r>
            <a:r>
              <a:rPr lang="en-US" sz="2000" i="1" dirty="0"/>
              <a:t>)”</a:t>
            </a:r>
          </a:p>
          <a:p>
            <a:r>
              <a:rPr lang="en-US" sz="2000" i="1" dirty="0"/>
              <a:t>"</a:t>
            </a:r>
            <a:r>
              <a:rPr lang="en-US" sz="2000" i="1" dirty="0" err="1"/>
              <a:t>Cfg.SetAxisTransformCommandExpr</a:t>
            </a:r>
            <a:r>
              <a:rPr lang="en-US" sz="2000" i="1" dirty="0"/>
              <a:t>(</a:t>
            </a:r>
            <a:r>
              <a:rPr lang="en-US" sz="2000" b="1" i="1" dirty="0">
                <a:solidFill>
                  <a:srgbClr val="0000FF"/>
                </a:solidFill>
              </a:rPr>
              <a:t>n</a:t>
            </a:r>
            <a:r>
              <a:rPr lang="en-US" sz="2000" i="1" dirty="0"/>
              <a:t>)=</a:t>
            </a:r>
            <a:r>
              <a:rPr lang="en-US" sz="2000" i="1" dirty="0">
                <a:solidFill>
                  <a:srgbClr val="008000"/>
                </a:solidFill>
              </a:rPr>
              <a:t>ex3:=ex1+ex2</a:t>
            </a:r>
            <a:r>
              <a:rPr lang="en-US" sz="2000" i="1" dirty="0"/>
              <a:t>”</a:t>
            </a:r>
          </a:p>
          <a:p>
            <a:r>
              <a:rPr lang="en-US" sz="2000" i="1" dirty="0"/>
              <a:t>"</a:t>
            </a:r>
            <a:r>
              <a:rPr lang="en-US" sz="2000" i="1" dirty="0" err="1"/>
              <a:t>Cfg.SetAxisEnableCommandsTransform</a:t>
            </a:r>
            <a:r>
              <a:rPr lang="en-US" sz="2000" i="1" dirty="0"/>
              <a:t>(</a:t>
            </a:r>
            <a:r>
              <a:rPr lang="en-US" sz="2000" b="1" i="1" dirty="0">
                <a:solidFill>
                  <a:srgbClr val="0000FF"/>
                </a:solidFill>
              </a:rPr>
              <a:t>n</a:t>
            </a:r>
            <a:r>
              <a:rPr lang="en-US" sz="2000" i="1" dirty="0"/>
              <a:t>,</a:t>
            </a:r>
            <a:r>
              <a:rPr lang="en-US" sz="2000" i="1" dirty="0">
                <a:solidFill>
                  <a:srgbClr val="008000"/>
                </a:solidFill>
              </a:rPr>
              <a:t>1</a:t>
            </a:r>
            <a:r>
              <a:rPr lang="en-US" sz="2000" i="1" dirty="0"/>
              <a:t>)”</a:t>
            </a:r>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7</a:t>
            </a:fld>
            <a:endParaRPr lang="en-US"/>
          </a:p>
        </p:txBody>
      </p:sp>
    </p:spTree>
    <p:extLst>
      <p:ext uri="{BB962C8B-B14F-4D97-AF65-F5344CB8AC3E}">
        <p14:creationId xmlns:p14="http://schemas.microsoft.com/office/powerpoint/2010/main" val="38478475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ECMC data access over </a:t>
            </a:r>
            <a:r>
              <a:rPr lang="en-US" sz="4500" dirty="0" err="1">
                <a:solidFill>
                  <a:srgbClr val="FFFFFF"/>
                </a:solidFill>
                <a:latin typeface="Calibri" charset="0"/>
              </a:rPr>
              <a:t>Asyn</a:t>
            </a:r>
            <a:r>
              <a:rPr lang="en-US" sz="4500" dirty="0">
                <a:solidFill>
                  <a:srgbClr val="FFFFFF"/>
                </a:solidFill>
                <a:latin typeface="Calibri" charset="0"/>
              </a:rPr>
              <a:t>:</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US" sz="2000" b="1" dirty="0"/>
              <a:t>Data in ECMC can be exposed in EPICS records over </a:t>
            </a:r>
            <a:r>
              <a:rPr lang="en-US" sz="2000" b="1" dirty="0" err="1"/>
              <a:t>Asyn</a:t>
            </a:r>
            <a:r>
              <a:rPr lang="en-US" sz="2000" b="1" dirty="0"/>
              <a:t> framework (“I/O </a:t>
            </a:r>
            <a:r>
              <a:rPr lang="en-US" sz="2000" b="1" dirty="0" err="1"/>
              <a:t>Intr</a:t>
            </a:r>
            <a:r>
              <a:rPr lang="en-US" sz="2000" b="1" dirty="0"/>
              <a:t>”):</a:t>
            </a:r>
          </a:p>
          <a:p>
            <a:pPr marL="342900" indent="-342900">
              <a:buFontTx/>
              <a:buChar char="-"/>
            </a:pPr>
            <a:r>
              <a:rPr lang="en-US" sz="2000" b="1" dirty="0" err="1"/>
              <a:t>EtherCAT</a:t>
            </a:r>
            <a:r>
              <a:rPr lang="en-US" sz="2000" b="1" dirty="0"/>
              <a:t>:</a:t>
            </a:r>
          </a:p>
          <a:p>
            <a:pPr marL="982980" lvl="1" indent="-342900">
              <a:buFontTx/>
              <a:buChar char="-"/>
            </a:pPr>
            <a:r>
              <a:rPr lang="en-US" sz="2000" b="1" dirty="0" err="1"/>
              <a:t>EtherCAT</a:t>
            </a:r>
            <a:r>
              <a:rPr lang="en-US" sz="2000" b="1" dirty="0"/>
              <a:t> entries (also waveforms from oversampling cards)</a:t>
            </a:r>
          </a:p>
          <a:p>
            <a:pPr marL="982980" lvl="1" indent="-342900">
              <a:buFontTx/>
              <a:buChar char="-"/>
            </a:pPr>
            <a:r>
              <a:rPr lang="en-US" sz="2000" b="1" dirty="0" err="1"/>
              <a:t>EtherCAT</a:t>
            </a:r>
            <a:r>
              <a:rPr lang="en-US" sz="2000" b="1" dirty="0"/>
              <a:t> slave diagnostics</a:t>
            </a:r>
          </a:p>
          <a:p>
            <a:pPr marL="982980" lvl="1" indent="-342900">
              <a:buFontTx/>
              <a:buChar char="-"/>
            </a:pPr>
            <a:r>
              <a:rPr lang="en-US" sz="2000" b="1" dirty="0" err="1"/>
              <a:t>EtherCAT</a:t>
            </a:r>
            <a:r>
              <a:rPr lang="en-US" sz="2000" b="1" dirty="0"/>
              <a:t> master diagnostics</a:t>
            </a:r>
          </a:p>
          <a:p>
            <a:pPr marL="342900" indent="-342900">
              <a:buFontTx/>
              <a:buChar char="-"/>
            </a:pPr>
            <a:r>
              <a:rPr lang="en-US" sz="2000" b="1" dirty="0"/>
              <a:t>Diagnostics:</a:t>
            </a:r>
          </a:p>
          <a:p>
            <a:pPr marL="982980" lvl="1" indent="-342900">
              <a:buFontTx/>
              <a:buChar char="-"/>
            </a:pPr>
            <a:r>
              <a:rPr lang="en-US" sz="2000" b="1" dirty="0"/>
              <a:t>Motion thread time jitter</a:t>
            </a:r>
          </a:p>
          <a:p>
            <a:pPr marL="342900" indent="-342900">
              <a:buFontTx/>
              <a:buChar char="-"/>
            </a:pPr>
            <a:r>
              <a:rPr lang="en-US" sz="2000" b="1" dirty="0"/>
              <a:t>Motion Axis:</a:t>
            </a:r>
          </a:p>
          <a:p>
            <a:pPr marL="982980" lvl="1" indent="-342900">
              <a:buFontTx/>
              <a:buChar char="-"/>
            </a:pPr>
            <a:r>
              <a:rPr lang="en-US" sz="2000" b="1" dirty="0"/>
              <a:t>Trajectory generated </a:t>
            </a:r>
            <a:r>
              <a:rPr lang="en-US" sz="2000" b="1" dirty="0" err="1"/>
              <a:t>setpoint</a:t>
            </a:r>
            <a:endParaRPr lang="en-US" sz="2000" b="1" dirty="0"/>
          </a:p>
          <a:p>
            <a:pPr marL="982980" lvl="1" indent="-342900">
              <a:buFontTx/>
              <a:buChar char="-"/>
            </a:pPr>
            <a:r>
              <a:rPr lang="en-US" sz="2000" b="1" dirty="0"/>
              <a:t>Actual position</a:t>
            </a:r>
          </a:p>
          <a:p>
            <a:pPr marL="982980" lvl="1" indent="-342900">
              <a:buFontTx/>
              <a:buChar char="-"/>
            </a:pPr>
            <a:r>
              <a:rPr lang="en-US" sz="2000" b="1" dirty="0"/>
              <a:t>Diagnostic string (containing most info of axis)</a:t>
            </a:r>
          </a:p>
          <a:p>
            <a:pPr lvl="1"/>
            <a:endParaRPr lang="en-US" sz="2000" b="1" dirty="0"/>
          </a:p>
          <a:p>
            <a:r>
              <a:rPr lang="en-US" sz="2000" b="1" dirty="0"/>
              <a:t>Maximum update rate of the data is the frequency of  the real time loop (default 1kHz).</a:t>
            </a:r>
          </a:p>
          <a:p>
            <a:pPr lvl="1"/>
            <a:endParaRPr lang="en-US" sz="2000" b="1" dirty="0"/>
          </a:p>
          <a:p>
            <a:r>
              <a:rPr lang="en-US" sz="2000" b="1" dirty="0" err="1"/>
              <a:t>Asyn</a:t>
            </a:r>
            <a:r>
              <a:rPr lang="en-US" sz="2000" b="1" dirty="0"/>
              <a:t> parameters can be added with the </a:t>
            </a:r>
            <a:r>
              <a:rPr lang="en-US" sz="2000" b="1" dirty="0" err="1"/>
              <a:t>iocsh</a:t>
            </a:r>
            <a:r>
              <a:rPr lang="en-US" sz="2000" b="1" dirty="0"/>
              <a:t> command: </a:t>
            </a:r>
            <a:r>
              <a:rPr lang="en-US" sz="2000" i="1" dirty="0" err="1"/>
              <a:t>ecmcAsynPortDriverAddParameter</a:t>
            </a:r>
            <a:r>
              <a:rPr lang="en-US" sz="2000" i="1" dirty="0"/>
              <a:t>("&lt;</a:t>
            </a:r>
            <a:r>
              <a:rPr lang="en-US" sz="2000" i="1" dirty="0" err="1"/>
              <a:t>asyn</a:t>
            </a:r>
            <a:r>
              <a:rPr lang="en-US" sz="2000" i="1" dirty="0"/>
              <a:t> port name&gt;", ”&lt;parameter name/path&gt;", "&lt;</a:t>
            </a:r>
            <a:r>
              <a:rPr lang="en-US" sz="2000" i="1" dirty="0" err="1"/>
              <a:t>asyn</a:t>
            </a:r>
            <a:r>
              <a:rPr lang="en-US" sz="2000" i="1" dirty="0"/>
              <a:t> type&gt;",&lt;skip cycles&gt;)</a:t>
            </a:r>
          </a:p>
          <a:p>
            <a:r>
              <a:rPr lang="en-US" sz="2000" i="1" dirty="0"/>
              <a:t>&lt;</a:t>
            </a:r>
            <a:r>
              <a:rPr lang="en-US" sz="2000" i="1" dirty="0" err="1"/>
              <a:t>asyn</a:t>
            </a:r>
            <a:r>
              <a:rPr lang="en-US" sz="2000" i="1" dirty="0"/>
              <a:t> port name&gt; = Name of ECMC </a:t>
            </a:r>
            <a:r>
              <a:rPr lang="en-US" sz="2000" i="1" dirty="0" err="1"/>
              <a:t>Asyn</a:t>
            </a:r>
            <a:r>
              <a:rPr lang="en-US" sz="2000" i="1" dirty="0"/>
              <a:t> port</a:t>
            </a:r>
          </a:p>
          <a:p>
            <a:r>
              <a:rPr lang="en-US" sz="2000" i="1" dirty="0"/>
              <a:t>&lt;skip cycles&gt; = Update rate of parameter (0= update in every </a:t>
            </a:r>
            <a:r>
              <a:rPr lang="en-US" sz="2000" i="1" dirty="0" err="1"/>
              <a:t>realtime</a:t>
            </a:r>
            <a:r>
              <a:rPr lang="en-US" sz="2000" i="1" dirty="0"/>
              <a:t> loop, default 1kHz).</a:t>
            </a:r>
          </a:p>
          <a:p>
            <a:r>
              <a:rPr lang="en-US" sz="2000" i="1" dirty="0"/>
              <a:t>”&lt;parameter name/path&gt;"= String defining data to link to </a:t>
            </a:r>
            <a:r>
              <a:rPr lang="en-US" sz="2000" i="1" dirty="0" err="1"/>
              <a:t>Asyn</a:t>
            </a:r>
            <a:r>
              <a:rPr lang="en-US" sz="2000" i="1" dirty="0"/>
              <a:t> parameter (“</a:t>
            </a:r>
            <a:r>
              <a:rPr lang="en-US" sz="2000" i="1" dirty="0" err="1"/>
              <a:t>drvInfo</a:t>
            </a:r>
            <a:r>
              <a:rPr lang="en-US" sz="2000" i="1" dirty="0"/>
              <a:t>” string):</a:t>
            </a:r>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8</a:t>
            </a:fld>
            <a:endParaRPr lang="en-US"/>
          </a:p>
        </p:txBody>
      </p:sp>
    </p:spTree>
    <p:extLst>
      <p:ext uri="{BB962C8B-B14F-4D97-AF65-F5344CB8AC3E}">
        <p14:creationId xmlns:p14="http://schemas.microsoft.com/office/powerpoint/2010/main" val="34827812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ustomShape 1"/>
          <p:cNvSpPr>
            <a:spLocks noChangeArrowheads="1"/>
          </p:cNvSpPr>
          <p:nvPr/>
        </p:nvSpPr>
        <p:spPr bwMode="auto">
          <a:xfrm>
            <a:off x="639763" y="384175"/>
            <a:ext cx="999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r>
              <a:rPr lang="en-US" sz="4500" dirty="0">
                <a:solidFill>
                  <a:srgbClr val="FFFFFF"/>
                </a:solidFill>
                <a:latin typeface="Calibri" charset="0"/>
              </a:rPr>
              <a:t>ECMC data access over </a:t>
            </a:r>
            <a:r>
              <a:rPr lang="en-US" sz="4500" dirty="0" err="1">
                <a:solidFill>
                  <a:srgbClr val="FFFFFF"/>
                </a:solidFill>
                <a:latin typeface="Calibri" charset="0"/>
              </a:rPr>
              <a:t>Asyn</a:t>
            </a:r>
            <a:r>
              <a:rPr lang="en-US" sz="4500" dirty="0">
                <a:solidFill>
                  <a:srgbClr val="FFFFFF"/>
                </a:solidFill>
                <a:latin typeface="Calibri" charset="0"/>
              </a:rPr>
              <a:t>: </a:t>
            </a:r>
            <a:r>
              <a:rPr lang="en-US" sz="4500" dirty="0" err="1">
                <a:solidFill>
                  <a:srgbClr val="FFFFFF"/>
                </a:solidFill>
                <a:latin typeface="Calibri" charset="0"/>
              </a:rPr>
              <a:t>EtherCAT</a:t>
            </a:r>
            <a:endParaRPr lang="en-US" dirty="0"/>
          </a:p>
        </p:txBody>
      </p:sp>
      <p:sp>
        <p:nvSpPr>
          <p:cNvPr id="283" name="CustomShape 2"/>
          <p:cNvSpPr/>
          <p:nvPr/>
        </p:nvSpPr>
        <p:spPr>
          <a:xfrm>
            <a:off x="639763" y="2239963"/>
            <a:ext cx="11520487" cy="6335712"/>
          </a:xfrm>
          <a:prstGeom prst="rect">
            <a:avLst/>
          </a:prstGeom>
          <a:noFill/>
          <a:ln>
            <a:noFill/>
          </a:ln>
        </p:spPr>
        <p:txBody>
          <a:bodyPr lIns="126000" tIns="63000" rIns="126000" bIns="63000"/>
          <a:lstStyle/>
          <a:p>
            <a:r>
              <a:rPr lang="en-US" sz="2000" i="1" dirty="0" err="1"/>
              <a:t>ecmcAsynPortDriverAddParameter</a:t>
            </a:r>
            <a:r>
              <a:rPr lang="en-US" sz="2000" i="1" dirty="0"/>
              <a:t>("&lt;</a:t>
            </a:r>
            <a:r>
              <a:rPr lang="en-US" sz="2000" i="1" dirty="0" err="1"/>
              <a:t>asyn</a:t>
            </a:r>
            <a:r>
              <a:rPr lang="en-US" sz="2000" i="1" dirty="0"/>
              <a:t> port name&gt;", ”&lt;parameter name/path&gt;", "&lt;</a:t>
            </a:r>
            <a:r>
              <a:rPr lang="en-US" sz="2000" i="1" dirty="0" err="1"/>
              <a:t>asyn</a:t>
            </a:r>
            <a:r>
              <a:rPr lang="en-US" sz="2000" i="1" dirty="0"/>
              <a:t> type&gt;",&lt;skip cycles&gt;)</a:t>
            </a:r>
          </a:p>
          <a:p>
            <a:endParaRPr lang="en-US" sz="2000" b="1" i="1" dirty="0"/>
          </a:p>
          <a:p>
            <a:r>
              <a:rPr lang="en-US" sz="2000" b="1" dirty="0" err="1"/>
              <a:t>EtherCAT</a:t>
            </a:r>
            <a:r>
              <a:rPr lang="en-US" sz="2000" b="1" dirty="0"/>
              <a:t> related parameters (”&lt;parameter name/path&gt;”):</a:t>
            </a:r>
          </a:p>
          <a:p>
            <a:pPr marL="342900" indent="-342900">
              <a:buFontTx/>
              <a:buChar char="-"/>
            </a:pPr>
            <a:r>
              <a:rPr lang="en-US" sz="2000" dirty="0"/>
              <a:t>Entries: 					“</a:t>
            </a:r>
            <a:r>
              <a:rPr lang="en-US" sz="2000" dirty="0" err="1"/>
              <a:t>ec</a:t>
            </a:r>
            <a:r>
              <a:rPr lang="en-US" sz="2000" dirty="0"/>
              <a:t>&lt;master index&gt;.s&lt;slave index&gt;.&lt;data alias&gt;” </a:t>
            </a:r>
          </a:p>
          <a:p>
            <a:pPr marL="342900" indent="-342900">
              <a:buFontTx/>
              <a:buChar char="-"/>
            </a:pPr>
            <a:r>
              <a:rPr lang="en-US" sz="2000" dirty="0"/>
              <a:t>Memory area:				“</a:t>
            </a:r>
            <a:r>
              <a:rPr lang="en-US" sz="2000" dirty="0" err="1"/>
              <a:t>ec</a:t>
            </a:r>
            <a:r>
              <a:rPr lang="en-US" sz="2000" dirty="0"/>
              <a:t>&lt;master index&gt;.mm&lt;memory map alias&gt;” </a:t>
            </a:r>
          </a:p>
          <a:p>
            <a:pPr marL="342900" indent="-342900">
              <a:buFontTx/>
              <a:buChar char="-"/>
            </a:pPr>
            <a:r>
              <a:rPr lang="en-US" sz="2000" dirty="0"/>
              <a:t>Slave diagnostics:			“</a:t>
            </a:r>
            <a:r>
              <a:rPr lang="en-US" sz="2000" dirty="0" err="1"/>
              <a:t>ec</a:t>
            </a:r>
            <a:r>
              <a:rPr lang="en-US" sz="2000" dirty="0"/>
              <a:t>&lt;master index&gt;.s&lt;slave index&gt;.default”</a:t>
            </a:r>
          </a:p>
          <a:p>
            <a:pPr marL="342900" indent="-342900">
              <a:buFontTx/>
              <a:buChar char="-"/>
            </a:pPr>
            <a:r>
              <a:rPr lang="en-US" sz="2000" dirty="0"/>
              <a:t>Master diagnostics:			“</a:t>
            </a:r>
            <a:r>
              <a:rPr lang="en-US" sz="2000" dirty="0" err="1"/>
              <a:t>ec</a:t>
            </a:r>
            <a:r>
              <a:rPr lang="en-US" sz="2000" dirty="0"/>
              <a:t>&lt;master index&gt;.default”</a:t>
            </a:r>
          </a:p>
          <a:p>
            <a:pPr marL="342900" indent="-342900">
              <a:buFontTx/>
              <a:buChar char="-"/>
            </a:pPr>
            <a:endParaRPr lang="en-US" sz="2000" dirty="0"/>
          </a:p>
          <a:p>
            <a:r>
              <a:rPr lang="en-US" sz="2000" b="1" dirty="0">
                <a:solidFill>
                  <a:srgbClr val="000000"/>
                </a:solidFill>
                <a:latin typeface="Calibri"/>
              </a:rPr>
              <a:t>Example of analog input EL3002:</a:t>
            </a:r>
          </a:p>
          <a:p>
            <a:r>
              <a:rPr lang="en-US" sz="2000" i="1" dirty="0"/>
              <a:t>master=0, slave=2, data alias = “CH1_VALUE”, skip cycles=0 (default 1kHz):</a:t>
            </a:r>
          </a:p>
          <a:p>
            <a:r>
              <a:rPr lang="en-US" sz="2000" i="1" dirty="0" err="1"/>
              <a:t>ecmcAsynPortDriverAddParameter</a:t>
            </a:r>
            <a:r>
              <a:rPr lang="en-US" sz="2000" i="1" dirty="0"/>
              <a:t>(”</a:t>
            </a:r>
            <a:r>
              <a:rPr lang="en-US" sz="2000" i="1" dirty="0">
                <a:solidFill>
                  <a:schemeClr val="tx2"/>
                </a:solidFill>
              </a:rPr>
              <a:t>TEST</a:t>
            </a:r>
            <a:r>
              <a:rPr lang="en-US" sz="2000" i="1" dirty="0"/>
              <a:t>”,"</a:t>
            </a:r>
            <a:r>
              <a:rPr lang="en-US" sz="2000" i="1" dirty="0">
                <a:solidFill>
                  <a:srgbClr val="0070C0"/>
                </a:solidFill>
              </a:rPr>
              <a:t>ec0.s2.CH1_VALUE</a:t>
            </a:r>
            <a:r>
              <a:rPr lang="en-US" sz="2000" i="1" dirty="0"/>
              <a:t>","</a:t>
            </a:r>
            <a:r>
              <a:rPr lang="en-US" sz="2000" i="1" dirty="0">
                <a:solidFill>
                  <a:srgbClr val="00B0F0"/>
                </a:solidFill>
              </a:rPr>
              <a:t>asynInt32</a:t>
            </a:r>
            <a:r>
              <a:rPr lang="en-US" sz="2000" i="1" dirty="0"/>
              <a:t>",0)</a:t>
            </a:r>
          </a:p>
          <a:p>
            <a:endParaRPr lang="en-US" sz="2000" i="1" dirty="0"/>
          </a:p>
          <a:p>
            <a:r>
              <a:rPr lang="en-US" sz="2000" i="1" dirty="0"/>
              <a:t>Record definition:</a:t>
            </a:r>
          </a:p>
          <a:p>
            <a:r>
              <a:rPr lang="en-US" sz="2000" i="1" dirty="0"/>
              <a:t>record(ai,”IOC:ec0-s2-EL3002-AI1")</a:t>
            </a:r>
          </a:p>
          <a:p>
            <a:r>
              <a:rPr lang="en-US" sz="2000" i="1" dirty="0"/>
              <a:t>{</a:t>
            </a:r>
          </a:p>
          <a:p>
            <a:r>
              <a:rPr lang="en-US" sz="2000" i="1" dirty="0"/>
              <a:t>	field(INP,		"@</a:t>
            </a:r>
            <a:r>
              <a:rPr lang="en-US" sz="2000" i="1" dirty="0" err="1"/>
              <a:t>asyn</a:t>
            </a:r>
            <a:r>
              <a:rPr lang="en-US" sz="2000" i="1" dirty="0"/>
              <a:t>(</a:t>
            </a:r>
            <a:r>
              <a:rPr lang="en-US" sz="2000" i="1" dirty="0">
                <a:solidFill>
                  <a:schemeClr val="tx2"/>
                </a:solidFill>
              </a:rPr>
              <a:t>TEST</a:t>
            </a:r>
            <a:r>
              <a:rPr lang="en-US" sz="2000" i="1" dirty="0"/>
              <a:t>,0,1)</a:t>
            </a:r>
            <a:r>
              <a:rPr lang="en-US" sz="2000" i="1" dirty="0">
                <a:solidFill>
                  <a:srgbClr val="0070C0"/>
                </a:solidFill>
              </a:rPr>
              <a:t>ec0.s2.CH1_VALUE</a:t>
            </a:r>
            <a:r>
              <a:rPr lang="en-US" sz="2000" i="1" dirty="0"/>
              <a:t>")</a:t>
            </a:r>
          </a:p>
          <a:p>
            <a:r>
              <a:rPr lang="en-US" sz="2000" i="1" dirty="0"/>
              <a:t>	field(DTYP, 	"</a:t>
            </a:r>
            <a:r>
              <a:rPr lang="en-US" sz="2000" i="1" dirty="0">
                <a:solidFill>
                  <a:srgbClr val="00B0F0"/>
                </a:solidFill>
              </a:rPr>
              <a:t>asynInt32</a:t>
            </a:r>
            <a:r>
              <a:rPr lang="en-US" sz="2000" i="1" dirty="0"/>
              <a:t>")</a:t>
            </a:r>
          </a:p>
          <a:p>
            <a:r>
              <a:rPr lang="en-US" sz="2000" i="1" dirty="0"/>
              <a:t>	field(SCAN, 	"I/O </a:t>
            </a:r>
            <a:r>
              <a:rPr lang="en-US" sz="2000" i="1" dirty="0" err="1"/>
              <a:t>Intr</a:t>
            </a:r>
            <a:r>
              <a:rPr lang="en-US" sz="2000" i="1" dirty="0"/>
              <a:t>")                                    </a:t>
            </a:r>
          </a:p>
          <a:p>
            <a:r>
              <a:rPr lang="en-US" sz="2000" i="1" dirty="0"/>
              <a:t>	………</a:t>
            </a:r>
          </a:p>
          <a:p>
            <a:r>
              <a:rPr lang="en-US" sz="2000" i="1" dirty="0"/>
              <a:t>	…..</a:t>
            </a:r>
          </a:p>
          <a:p>
            <a:r>
              <a:rPr lang="en-US" sz="2000" i="1" dirty="0"/>
              <a:t>}</a:t>
            </a:r>
          </a:p>
          <a:p>
            <a:r>
              <a:rPr lang="en-US" sz="2000" i="1" dirty="0"/>
              <a:t>Generation of PVs for </a:t>
            </a:r>
            <a:r>
              <a:rPr lang="en-US" sz="2000" i="1" dirty="0" err="1"/>
              <a:t>EtherCAT</a:t>
            </a:r>
            <a:r>
              <a:rPr lang="en-US" sz="2000" i="1" dirty="0"/>
              <a:t> entries are simplified when using </a:t>
            </a:r>
            <a:r>
              <a:rPr lang="en-US" sz="2000" i="1" dirty="0" err="1"/>
              <a:t>ecmctraining</a:t>
            </a:r>
            <a:r>
              <a:rPr lang="en-US" sz="2000" i="1" dirty="0"/>
              <a:t> repo.</a:t>
            </a:r>
          </a:p>
        </p:txBody>
      </p:sp>
      <p:sp>
        <p:nvSpPr>
          <p:cNvPr id="34819" name="CustomShape 3"/>
          <p:cNvSpPr>
            <a:spLocks noChangeArrowheads="1"/>
          </p:cNvSpPr>
          <p:nvPr/>
        </p:nvSpPr>
        <p:spPr bwMode="auto">
          <a:xfrm>
            <a:off x="9174163" y="8899525"/>
            <a:ext cx="29860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000" tIns="63000" rIns="126000" bIns="63000" anchor="ctr"/>
          <a:lstStyle/>
          <a:p>
            <a:pPr algn="r"/>
            <a:fld id="{34263D88-684B-9746-8947-75858DBAAA48}" type="slidenum">
              <a:rPr lang="en-US" sz="1700">
                <a:solidFill>
                  <a:srgbClr val="8B8B8B"/>
                </a:solidFill>
                <a:latin typeface="Calibri" charset="0"/>
              </a:rPr>
              <a:pPr algn="r"/>
              <a:t>9</a:t>
            </a:fld>
            <a:endParaRPr lang="en-US"/>
          </a:p>
        </p:txBody>
      </p:sp>
    </p:spTree>
    <p:extLst>
      <p:ext uri="{BB962C8B-B14F-4D97-AF65-F5344CB8AC3E}">
        <p14:creationId xmlns:p14="http://schemas.microsoft.com/office/powerpoint/2010/main" val="40205003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35075</TotalTime>
  <Words>1309</Words>
  <Application>Microsoft Macintosh PowerPoint</Application>
  <PresentationFormat>A3 Paper (297x420 mm)</PresentationFormat>
  <Paragraphs>639</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ＭＳ Ｐゴシック</vt:lpstr>
      <vt:lpstr>.AppleSystemUIFont</vt:lpstr>
      <vt:lpstr>Arial</vt:lpstr>
      <vt:lpstr>Calibri</vt:lpstr>
      <vt:lpstr>DejaVu Sans</vt:lpstr>
      <vt:lpstr>StarSymbol</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Anders Sandström</cp:lastModifiedBy>
  <cp:revision>766</cp:revision>
  <cp:lastPrinted>2016-09-16T10:26:49Z</cp:lastPrinted>
  <dcterms:modified xsi:type="dcterms:W3CDTF">2018-11-27T10:09:16Z</dcterms:modified>
</cp:coreProperties>
</file>