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embeddings/oleObject3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1" r:id="rId4"/>
    <p:sldId id="283" r:id="rId5"/>
    <p:sldId id="284" r:id="rId6"/>
    <p:sldId id="285" r:id="rId7"/>
    <p:sldId id="286" r:id="rId8"/>
    <p:sldId id="287" r:id="rId9"/>
    <p:sldId id="288" r:id="rId10"/>
    <p:sldId id="260" r:id="rId11"/>
    <p:sldId id="269" r:id="rId12"/>
    <p:sldId id="280" r:id="rId13"/>
    <p:sldId id="272" r:id="rId14"/>
    <p:sldId id="279" r:id="rId15"/>
    <p:sldId id="281" r:id="rId16"/>
    <p:sldId id="282" r:id="rId17"/>
    <p:sldId id="265" r:id="rId18"/>
    <p:sldId id="270" r:id="rId19"/>
    <p:sldId id="289" r:id="rId20"/>
    <p:sldId id="266" r:id="rId21"/>
    <p:sldId id="273" r:id="rId22"/>
    <p:sldId id="274" r:id="rId23"/>
    <p:sldId id="262" r:id="rId24"/>
    <p:sldId id="267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0"/>
    <a:srgbClr val="0C377B"/>
    <a:srgbClr val="104282"/>
    <a:srgbClr val="0B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5276" autoAdjust="0"/>
  </p:normalViewPr>
  <p:slideViewPr>
    <p:cSldViewPr snapToGrid="0" snapToObjects="1">
      <p:cViewPr varScale="1">
        <p:scale>
          <a:sx n="137" d="100"/>
          <a:sy n="137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6D101-C752-4F3D-A953-334DA0B2C666}" type="datetimeFigureOut">
              <a:rPr lang="en-GB" smtClean="0"/>
              <a:t>9/4/13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C8A27-5840-4B34-9472-28C7D3973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1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4A87-64D4-42A1-B463-DB1A32CF208B}" type="datetimeFigureOut">
              <a:rPr lang="en-GB" smtClean="0"/>
              <a:t>9/4/13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F445F-1864-4E30-B10E-9A5F038B1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4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3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86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8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6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86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45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66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7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90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13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5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99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28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6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37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28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63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3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2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2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2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2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2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2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445F-1864-4E30-B10E-9A5F038B15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2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40" y="866633"/>
            <a:ext cx="1328381" cy="131503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9/4/13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9/4/13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9/4/13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519642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9/4/13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07440"/>
            <a:ext cx="8226854" cy="49885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1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PLC workshop – Lund 29.08.2013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8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ivan.romera.ramirez@cern.ch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9/4/13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9/4/13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2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74186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107440"/>
            <a:ext cx="8226854" cy="48855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asdfasdfdasf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6" y="2695433"/>
            <a:ext cx="7813964" cy="144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100" b="1" dirty="0" smtClean="0">
                <a:solidFill>
                  <a:schemeClr val="tx1"/>
                </a:solidFill>
              </a:rPr>
              <a:t>PLCs</a:t>
            </a:r>
            <a:r>
              <a:rPr lang="en-GB" sz="2100" b="1" baseline="0" dirty="0" smtClean="0">
                <a:solidFill>
                  <a:schemeClr val="tx1"/>
                </a:solidFill>
              </a:rPr>
              <a:t> at CERN for machine protection and access interlocks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Session: Machine Protection and interlock systems at different labs</a:t>
            </a:r>
            <a:endParaRPr lang="en-GB" sz="1600" baseline="0" dirty="0" smtClean="0">
              <a:solidFill>
                <a:schemeClr val="tx1"/>
              </a:solidFill>
            </a:endParaRPr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I. Romera Ram</a:t>
            </a:r>
            <a:r>
              <a:rPr lang="es-ES" sz="1600" dirty="0">
                <a:solidFill>
                  <a:schemeClr val="tx1"/>
                </a:solidFill>
              </a:rPr>
              <a:t>í</a:t>
            </a:r>
            <a:r>
              <a:rPr lang="en-GB" sz="1600" dirty="0" err="1" smtClean="0">
                <a:solidFill>
                  <a:schemeClr val="tx1"/>
                </a:solidFill>
              </a:rPr>
              <a:t>rez</a:t>
            </a:r>
            <a:r>
              <a:rPr lang="en-GB" sz="1600" dirty="0" smtClean="0">
                <a:solidFill>
                  <a:schemeClr val="tx1"/>
                </a:solidFill>
              </a:rPr>
              <a:t> (CERN / TE-MPE)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1691" y="5255753"/>
            <a:ext cx="7253785" cy="144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PLC Workshop - Lund – 29</a:t>
            </a:r>
            <a:r>
              <a:rPr lang="en-GB" sz="1100" baseline="30000" dirty="0" smtClean="0">
                <a:solidFill>
                  <a:schemeClr val="tx1"/>
                </a:solidFill>
              </a:rPr>
              <a:t>th</a:t>
            </a:r>
            <a:r>
              <a:rPr lang="en-GB" sz="1100" dirty="0" smtClean="0">
                <a:solidFill>
                  <a:schemeClr val="tx1"/>
                </a:solidFill>
              </a:rPr>
              <a:t>-30</a:t>
            </a:r>
            <a:r>
              <a:rPr lang="en-GB" sz="1100" baseline="30000" dirty="0" smtClean="0">
                <a:solidFill>
                  <a:schemeClr val="tx1"/>
                </a:solidFill>
              </a:rPr>
              <a:t>th</a:t>
            </a:r>
            <a:r>
              <a:rPr lang="en-GB" sz="1100" dirty="0" smtClean="0">
                <a:solidFill>
                  <a:schemeClr val="tx1"/>
                </a:solidFill>
              </a:rPr>
              <a:t> August 2013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9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Why are protection systems needed?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7440"/>
            <a:ext cx="8515350" cy="498856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itchFamily="34" charset="0"/>
              </a:rPr>
              <a:t>LHC needs </a:t>
            </a:r>
            <a:r>
              <a:rPr lang="en-GB" sz="2000" b="1" dirty="0" smtClean="0">
                <a:latin typeface="Calibri" pitchFamily="34" charset="0"/>
              </a:rPr>
              <a:t>8.3T </a:t>
            </a:r>
            <a:r>
              <a:rPr lang="en-GB" sz="2000" b="1" dirty="0">
                <a:latin typeface="Calibri" pitchFamily="34" charset="0"/>
              </a:rPr>
              <a:t>dipole fields </a:t>
            </a:r>
            <a:r>
              <a:rPr lang="en-GB" sz="2000" dirty="0">
                <a:latin typeface="Calibri" pitchFamily="34" charset="0"/>
              </a:rPr>
              <a:t>with </a:t>
            </a:r>
            <a:r>
              <a:rPr lang="en-GB" sz="2000" dirty="0" smtClean="0">
                <a:latin typeface="Calibri" pitchFamily="34" charset="0"/>
              </a:rPr>
              <a:t>circumference </a:t>
            </a:r>
            <a:r>
              <a:rPr lang="en-GB" sz="2000" dirty="0">
                <a:latin typeface="Calibri" pitchFamily="34" charset="0"/>
              </a:rPr>
              <a:t>of 27 </a:t>
            </a:r>
            <a:r>
              <a:rPr lang="en-GB" sz="2000" dirty="0" smtClean="0">
                <a:latin typeface="Calibri" pitchFamily="34" charset="0"/>
              </a:rPr>
              <a:t>km</a:t>
            </a:r>
          </a:p>
          <a:p>
            <a:r>
              <a:rPr lang="en-GB" sz="2000" dirty="0" smtClean="0">
                <a:latin typeface="Calibri" pitchFamily="34" charset="0"/>
              </a:rPr>
              <a:t>Superconducting </a:t>
            </a:r>
            <a:r>
              <a:rPr lang="en-GB" sz="2000" dirty="0">
                <a:latin typeface="Calibri" pitchFamily="34" charset="0"/>
              </a:rPr>
              <a:t>magnets </a:t>
            </a:r>
            <a:r>
              <a:rPr lang="en-GB" sz="2000" dirty="0" smtClean="0">
                <a:latin typeface="Calibri" pitchFamily="34" charset="0"/>
              </a:rPr>
              <a:t>at </a:t>
            </a:r>
            <a:r>
              <a:rPr lang="en-GB" sz="2000" b="1" dirty="0" smtClean="0">
                <a:latin typeface="Calibri" pitchFamily="34" charset="0"/>
              </a:rPr>
              <a:t>1.9</a:t>
            </a:r>
            <a:r>
              <a:rPr lang="en-US" sz="2000" b="1" dirty="0" smtClean="0">
                <a:latin typeface="Calibri" pitchFamily="34" charset="0"/>
              </a:rPr>
              <a:t>°K with operational current of 13kA</a:t>
            </a:r>
          </a:p>
          <a:p>
            <a:r>
              <a:rPr lang="en-US" sz="2000" dirty="0" smtClean="0">
                <a:latin typeface="Calibri" pitchFamily="34" charset="0"/>
              </a:rPr>
              <a:t>Stored energy in </a:t>
            </a:r>
            <a:r>
              <a:rPr lang="en-US" sz="2000" b="1" dirty="0" smtClean="0">
                <a:latin typeface="Calibri" pitchFamily="34" charset="0"/>
              </a:rPr>
              <a:t>the magnet circuits is about 9GJ</a:t>
            </a:r>
          </a:p>
          <a:p>
            <a:r>
              <a:rPr lang="en-US" sz="2000" dirty="0" smtClean="0">
                <a:latin typeface="Calibri" pitchFamily="34" charset="0"/>
              </a:rPr>
              <a:t>Stored </a:t>
            </a:r>
            <a:r>
              <a:rPr lang="en-US" sz="2000" b="1" dirty="0" smtClean="0">
                <a:latin typeface="Calibri" pitchFamily="34" charset="0"/>
              </a:rPr>
              <a:t>beam energy of 360MJ </a:t>
            </a:r>
            <a:r>
              <a:rPr lang="en-US" sz="2000" dirty="0" smtClean="0">
                <a:latin typeface="Calibri" pitchFamily="34" charset="0"/>
              </a:rPr>
              <a:t>per beam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GB" sz="1800" dirty="0">
              <a:latin typeface="Calibri" pitchFamily="34" charset="0"/>
            </a:endParaRPr>
          </a:p>
          <a:p>
            <a:endParaRPr lang="en-GB" sz="1800" dirty="0" smtClean="0">
              <a:latin typeface="Calibri" pitchFamily="34" charset="0"/>
            </a:endParaRPr>
          </a:p>
          <a:p>
            <a:endParaRPr lang="en-GB" sz="18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10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8" name="Picture 4" descr="USSKittyHaw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62743" y="3765550"/>
            <a:ext cx="2819400" cy="2139950"/>
          </a:xfrm>
          <a:prstGeom prst="rect">
            <a:avLst/>
          </a:prstGeom>
          <a:noFill/>
          <a:ln/>
        </p:spPr>
      </p:pic>
      <p:sp>
        <p:nvSpPr>
          <p:cNvPr id="10" name="Rectangle 9"/>
          <p:cNvSpPr/>
          <p:nvPr/>
        </p:nvSpPr>
        <p:spPr>
          <a:xfrm>
            <a:off x="619805" y="5945822"/>
            <a:ext cx="4048125" cy="357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libri" pitchFamily="34" charset="0"/>
              </a:rPr>
              <a:t>Kinetic energy </a:t>
            </a:r>
            <a:r>
              <a:rPr lang="en-GB" sz="1200" dirty="0">
                <a:solidFill>
                  <a:schemeClr val="tx1"/>
                </a:solidFill>
                <a:latin typeface="Calibri" pitchFamily="34" charset="0"/>
              </a:rPr>
              <a:t>of </a:t>
            </a:r>
            <a:r>
              <a:rPr lang="en-GB" sz="1200" dirty="0" smtClean="0">
                <a:solidFill>
                  <a:schemeClr val="tx1"/>
                </a:solidFill>
                <a:latin typeface="Calibri" pitchFamily="34" charset="0"/>
              </a:rPr>
              <a:t>Aircraft </a:t>
            </a:r>
            <a:r>
              <a:rPr lang="en-GB" sz="1200" dirty="0">
                <a:solidFill>
                  <a:schemeClr val="tx1"/>
                </a:solidFill>
                <a:latin typeface="Calibri" pitchFamily="34" charset="0"/>
              </a:rPr>
              <a:t>Carrier </a:t>
            </a:r>
            <a:endParaRPr lang="en-GB" sz="1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  <a:latin typeface="Calibri" pitchFamily="34" charset="0"/>
              </a:rPr>
              <a:t>at </a:t>
            </a:r>
            <a:r>
              <a:rPr lang="en-GB" sz="1200" dirty="0">
                <a:solidFill>
                  <a:schemeClr val="tx1"/>
                </a:solidFill>
                <a:latin typeface="Calibri" pitchFamily="34" charset="0"/>
              </a:rPr>
              <a:t>50km/h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≈  </a:t>
            </a: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9GJ</a:t>
            </a:r>
            <a:endParaRPr lang="en-GB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2743" y="2677636"/>
            <a:ext cx="6815613" cy="550227"/>
          </a:xfrm>
          <a:prstGeom prst="rect">
            <a:avLst/>
          </a:prstGeom>
          <a:noFill/>
          <a:ln w="317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If beam or magnet energy is released in an uncontrolled way =&gt; massive damage !!</a:t>
            </a:r>
            <a:endParaRPr lang="en-GB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468319" y="3344208"/>
            <a:ext cx="3086955" cy="3144778"/>
            <a:chOff x="5508573" y="2492897"/>
            <a:chExt cx="3893766" cy="3966701"/>
          </a:xfrm>
        </p:grpSpPr>
        <p:sp>
          <p:nvSpPr>
            <p:cNvPr id="14" name="TextBox 13"/>
            <p:cNvSpPr txBox="1"/>
            <p:nvPr/>
          </p:nvSpPr>
          <p:spPr>
            <a:xfrm>
              <a:off x="5508573" y="5877272"/>
              <a:ext cx="3893766" cy="582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Result </a:t>
              </a:r>
              <a:r>
                <a:rPr lang="en-US" sz="1200" dirty="0">
                  <a:latin typeface="Calibri" pitchFamily="34" charset="0"/>
                </a:rPr>
                <a:t>of a chain of events triggered by a </a:t>
              </a:r>
              <a:r>
                <a:rPr lang="en-US" sz="1200" b="1" dirty="0">
                  <a:latin typeface="Calibri" pitchFamily="34" charset="0"/>
                </a:rPr>
                <a:t>quench in </a:t>
              </a:r>
              <a:r>
                <a:rPr lang="en-US" sz="1200" b="1" dirty="0" smtClean="0">
                  <a:latin typeface="Calibri" pitchFamily="34" charset="0"/>
                </a:rPr>
                <a:t>a </a:t>
              </a:r>
              <a:r>
                <a:rPr lang="en-US" sz="1200" b="1" dirty="0">
                  <a:latin typeface="Calibri" pitchFamily="34" charset="0"/>
                </a:rPr>
                <a:t>LHC bus-bar</a:t>
              </a: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492897"/>
              <a:ext cx="2557330" cy="3416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4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233493"/>
            <a:ext cx="8798354" cy="741868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latin typeface="Calibri" pitchFamily="34" charset="0"/>
              </a:rPr>
              <a:t>Requirements for a Protection System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7440"/>
            <a:ext cx="8515350" cy="49885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1" dirty="0" smtClean="0">
                <a:latin typeface="Calibri" pitchFamily="34" charset="0"/>
              </a:rPr>
              <a:t>Failsafe: </a:t>
            </a:r>
            <a:r>
              <a:rPr lang="en-US" sz="1800" dirty="0" smtClean="0">
                <a:latin typeface="Calibri" pitchFamily="34" charset="0"/>
              </a:rPr>
              <a:t>System has to be safe by design and react under any failure mode</a:t>
            </a:r>
          </a:p>
          <a:p>
            <a:pPr algn="just"/>
            <a:endParaRPr lang="en-US" sz="1800" dirty="0" smtClean="0">
              <a:latin typeface="Calibri" pitchFamily="34" charset="0"/>
            </a:endParaRPr>
          </a:p>
          <a:p>
            <a:pPr algn="just"/>
            <a:r>
              <a:rPr lang="en-US" sz="1800" b="1" dirty="0" smtClean="0">
                <a:latin typeface="Calibri" pitchFamily="34" charset="0"/>
              </a:rPr>
              <a:t>Redundancy: </a:t>
            </a:r>
            <a:r>
              <a:rPr lang="en-US" sz="1800" dirty="0" smtClean="0">
                <a:latin typeface="Calibri" pitchFamily="34" charset="0"/>
              </a:rPr>
              <a:t>All critical paths have to be duplicated (and if possible using diversity in components, algorithms, etc…) to increase safety integrity.</a:t>
            </a:r>
          </a:p>
          <a:p>
            <a:pPr algn="just"/>
            <a:endParaRPr lang="en-US" sz="1800" dirty="0" smtClean="0">
              <a:latin typeface="Calibri" pitchFamily="34" charset="0"/>
            </a:endParaRPr>
          </a:p>
          <a:p>
            <a:pPr algn="just"/>
            <a:r>
              <a:rPr lang="en-US" sz="1800" b="1" dirty="0" smtClean="0">
                <a:latin typeface="Calibri" pitchFamily="34" charset="0"/>
              </a:rPr>
              <a:t>Critical actions by hardware:</a:t>
            </a:r>
            <a:r>
              <a:rPr lang="en-US" sz="1800" dirty="0" smtClean="0">
                <a:latin typeface="Calibri" pitchFamily="34" charset="0"/>
              </a:rPr>
              <a:t> No software involved on the critical path</a:t>
            </a:r>
          </a:p>
          <a:p>
            <a:pPr algn="just"/>
            <a:endParaRPr lang="en-US" sz="1800" b="1" dirty="0" smtClean="0">
              <a:latin typeface="Calibri" pitchFamily="34" charset="0"/>
            </a:endParaRPr>
          </a:p>
          <a:p>
            <a:pPr algn="just"/>
            <a:r>
              <a:rPr lang="en-US" sz="1800" b="1" dirty="0" smtClean="0">
                <a:latin typeface="Calibri" pitchFamily="34" charset="0"/>
              </a:rPr>
              <a:t>Dependable system: </a:t>
            </a:r>
            <a:r>
              <a:rPr lang="en-US" sz="1800" dirty="0" smtClean="0">
                <a:latin typeface="Calibri" pitchFamily="34" charset="0"/>
              </a:rPr>
              <a:t>Safe/Available/Reliable</a:t>
            </a:r>
          </a:p>
          <a:p>
            <a:pPr algn="just"/>
            <a:endParaRPr lang="en-US" sz="1800" b="1" dirty="0" smtClean="0">
              <a:latin typeface="Calibri" pitchFamily="34" charset="0"/>
            </a:endParaRPr>
          </a:p>
          <a:p>
            <a:pPr algn="just"/>
            <a:r>
              <a:rPr lang="en-US" sz="1800" b="1" dirty="0" smtClean="0">
                <a:latin typeface="Calibri" pitchFamily="34" charset="0"/>
              </a:rPr>
              <a:t>Masking:</a:t>
            </a:r>
            <a:r>
              <a:rPr lang="en-US" sz="1800" dirty="0" smtClean="0">
                <a:latin typeface="Calibri" pitchFamily="34" charset="0"/>
              </a:rPr>
              <a:t> Only possible if safety is not compromised (highly desirable for commissioning)</a:t>
            </a:r>
            <a:endParaRPr lang="en-US" sz="1800" b="1" dirty="0" smtClean="0">
              <a:latin typeface="Calibri" pitchFamily="34" charset="0"/>
            </a:endParaRPr>
          </a:p>
          <a:p>
            <a:pPr algn="just"/>
            <a:endParaRPr lang="en-US" sz="1800" b="1" dirty="0" smtClean="0">
              <a:latin typeface="Calibri" pitchFamily="34" charset="0"/>
            </a:endParaRPr>
          </a:p>
          <a:p>
            <a:pPr algn="just"/>
            <a:r>
              <a:rPr lang="en-US" sz="1800" b="1" dirty="0" smtClean="0">
                <a:latin typeface="Calibri" pitchFamily="34" charset="0"/>
              </a:rPr>
              <a:t>Integration in the control system: </a:t>
            </a:r>
            <a:r>
              <a:rPr lang="en-US" sz="1800" dirty="0" smtClean="0">
                <a:latin typeface="Calibri" pitchFamily="34" charset="0"/>
              </a:rPr>
              <a:t>Configuration data, logging, SCADA</a:t>
            </a:r>
            <a:endParaRPr lang="en-US" sz="1800" b="1" dirty="0" smtClean="0">
              <a:latin typeface="Calibri" pitchFamily="34" charset="0"/>
            </a:endParaRPr>
          </a:p>
          <a:p>
            <a:pPr algn="just"/>
            <a:endParaRPr lang="en-US" sz="1800" b="1" dirty="0" smtClean="0">
              <a:latin typeface="Calibri" pitchFamily="34" charset="0"/>
            </a:endParaRPr>
          </a:p>
          <a:p>
            <a:pPr algn="just"/>
            <a:r>
              <a:rPr lang="en-US" sz="1800" b="1" dirty="0" smtClean="0">
                <a:latin typeface="Calibri" pitchFamily="34" charset="0"/>
              </a:rPr>
              <a:t>Technology choice normally driven from technical requirements and environment: </a:t>
            </a:r>
            <a:r>
              <a:rPr lang="en-US" sz="1800" dirty="0" smtClean="0">
                <a:latin typeface="Calibri" pitchFamily="34" charset="0"/>
              </a:rPr>
              <a:t>reaction times, EMC, radiation,…</a:t>
            </a:r>
          </a:p>
          <a:p>
            <a:pPr algn="just"/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11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1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 pitchFamily="34" charset="0"/>
              </a:rPr>
              <a:t>A case study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GB" sz="3200" dirty="0">
                <a:latin typeface="Calibri" pitchFamily="34" charset="0"/>
              </a:rPr>
              <a:t>	</a:t>
            </a:r>
            <a:endParaRPr lang="en-GB" sz="3200" dirty="0" smtClean="0">
              <a:latin typeface="Calibri" pitchFamily="34" charset="0"/>
            </a:endParaRPr>
          </a:p>
          <a:p>
            <a:pPr marL="36576" indent="0" algn="ctr">
              <a:buNone/>
            </a:pPr>
            <a:endParaRPr lang="en-GB" sz="4800" dirty="0" smtClean="0">
              <a:latin typeface="Calibri" pitchFamily="34" charset="0"/>
            </a:endParaRPr>
          </a:p>
          <a:p>
            <a:pPr marL="36576" indent="0" algn="ctr">
              <a:buNone/>
            </a:pPr>
            <a:r>
              <a:rPr lang="en-GB" sz="4800" dirty="0" smtClean="0">
                <a:latin typeface="Calibri" pitchFamily="34" charset="0"/>
              </a:rPr>
              <a:t>Powering </a:t>
            </a:r>
            <a:r>
              <a:rPr lang="en-GB" sz="4800" dirty="0">
                <a:latin typeface="Calibri" pitchFamily="34" charset="0"/>
              </a:rPr>
              <a:t>Interlock </a:t>
            </a:r>
            <a:r>
              <a:rPr lang="en-GB" sz="4800" dirty="0" smtClean="0">
                <a:latin typeface="Calibri" pitchFamily="34" charset="0"/>
              </a:rPr>
              <a:t>System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>
                <a:latin typeface="Calibri" pitchFamily="34" charset="0"/>
              </a:rPr>
              <a:t>PLC workshop – Lund 29.08.2013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12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0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33493"/>
            <a:ext cx="7934754" cy="741868"/>
          </a:xfrm>
        </p:spPr>
        <p:txBody>
          <a:bodyPr>
            <a:noAutofit/>
          </a:bodyPr>
          <a:lstStyle/>
          <a:p>
            <a:pPr algn="r"/>
            <a:r>
              <a:rPr lang="en-GB" dirty="0" smtClean="0">
                <a:latin typeface="Calibri" pitchFamily="34" charset="0"/>
              </a:rPr>
              <a:t>Powering Interlock System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7440"/>
            <a:ext cx="8515350" cy="4988560"/>
          </a:xfrm>
        </p:spPr>
        <p:txBody>
          <a:bodyPr>
            <a:noAutofit/>
          </a:bodyPr>
          <a:lstStyle/>
          <a:p>
            <a:pPr marL="493776" lvl="1" algn="just">
              <a:buSzPct val="80000"/>
            </a:pPr>
            <a:r>
              <a:rPr lang="en-GB" sz="1800" dirty="0" smtClean="0">
                <a:latin typeface="Calibri" pitchFamily="34" charset="0"/>
              </a:rPr>
              <a:t>PLC-based system in charge of </a:t>
            </a:r>
            <a:r>
              <a:rPr lang="en-GB" sz="1800" b="1" dirty="0" smtClean="0">
                <a:latin typeface="Calibri" pitchFamily="34" charset="0"/>
              </a:rPr>
              <a:t>ensuring correct powering conditions </a:t>
            </a:r>
            <a:r>
              <a:rPr lang="en-GB" sz="1800" dirty="0" smtClean="0">
                <a:latin typeface="Calibri" pitchFamily="34" charset="0"/>
              </a:rPr>
              <a:t>(&gt;10.000 </a:t>
            </a:r>
            <a:r>
              <a:rPr lang="en-GB" sz="1800" dirty="0" err="1" smtClean="0">
                <a:latin typeface="Calibri" pitchFamily="34" charset="0"/>
              </a:rPr>
              <a:t>sc</a:t>
            </a:r>
            <a:r>
              <a:rPr lang="en-GB" sz="1800" dirty="0" smtClean="0">
                <a:latin typeface="Calibri" pitchFamily="34" charset="0"/>
              </a:rPr>
              <a:t> magnets powered in 1700 circuits)	</a:t>
            </a:r>
          </a:p>
          <a:p>
            <a:pPr marL="493776" lvl="1" algn="just">
              <a:buSzPct val="80000"/>
            </a:pPr>
            <a:r>
              <a:rPr lang="en-GB" sz="1800" b="1" dirty="0" smtClean="0">
                <a:latin typeface="Calibri" pitchFamily="34" charset="0"/>
              </a:rPr>
              <a:t>Interfaces with Power Converters and Quench Protection Systems </a:t>
            </a:r>
            <a:r>
              <a:rPr lang="en-GB" sz="1800" dirty="0" smtClean="0">
                <a:latin typeface="Calibri" pitchFamily="34" charset="0"/>
              </a:rPr>
              <a:t>(several 1000s of channels) and </a:t>
            </a:r>
            <a:r>
              <a:rPr lang="en-GB" sz="1800" b="1" dirty="0" smtClean="0">
                <a:latin typeface="Calibri" pitchFamily="34" charset="0"/>
              </a:rPr>
              <a:t>technical infrastructure </a:t>
            </a:r>
            <a:r>
              <a:rPr lang="en-GB" sz="1800" dirty="0" smtClean="0">
                <a:latin typeface="Calibri" pitchFamily="34" charset="0"/>
              </a:rPr>
              <a:t>(Cryogenics, UPS, AUG and Controls)</a:t>
            </a:r>
          </a:p>
          <a:p>
            <a:pPr marL="493776" lvl="1" algn="just">
              <a:buSzPct val="80000"/>
            </a:pPr>
            <a:r>
              <a:rPr lang="en-GB" sz="1800" b="1" dirty="0" smtClean="0">
                <a:latin typeface="Calibri" pitchFamily="34" charset="0"/>
              </a:rPr>
              <a:t>Distributed system </a:t>
            </a:r>
            <a:r>
              <a:rPr lang="en-GB" sz="1800" dirty="0" smtClean="0">
                <a:latin typeface="Calibri" pitchFamily="34" charset="0"/>
              </a:rPr>
              <a:t>(36 controllers SIEMENS PLCs grouped by powering subsectors) and close to main clients (EMC and radiation tolerant design)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13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200" y="2945043"/>
            <a:ext cx="3723418" cy="4988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lvl="1" algn="just">
              <a:buSzPct val="80000"/>
            </a:pPr>
            <a:r>
              <a:rPr lang="en-GB" sz="1800" dirty="0">
                <a:latin typeface="Calibri" pitchFamily="34" charset="0"/>
              </a:rPr>
              <a:t>Handling very </a:t>
            </a:r>
            <a:r>
              <a:rPr lang="en-GB" sz="1800" b="1" dirty="0">
                <a:latin typeface="Calibri" pitchFamily="34" charset="0"/>
              </a:rPr>
              <a:t>high stored energies </a:t>
            </a:r>
            <a:r>
              <a:rPr lang="en-GB" sz="1800" dirty="0">
                <a:latin typeface="Calibri" pitchFamily="34" charset="0"/>
              </a:rPr>
              <a:t>(GJ), system must be fast and </a:t>
            </a:r>
            <a:r>
              <a:rPr lang="en-GB" sz="1800" dirty="0" smtClean="0">
                <a:latin typeface="Calibri" pitchFamily="34" charset="0"/>
              </a:rPr>
              <a:t>reliable</a:t>
            </a:r>
          </a:p>
          <a:p>
            <a:pPr marL="493776" lvl="1">
              <a:buSzPct val="80000"/>
            </a:pPr>
            <a:r>
              <a:rPr lang="en-GB" sz="1800" b="1" dirty="0">
                <a:latin typeface="Calibri" pitchFamily="34" charset="0"/>
              </a:rPr>
              <a:t>Hybrid technology </a:t>
            </a:r>
            <a:r>
              <a:rPr lang="en-GB" sz="1800" b="1" dirty="0" smtClean="0">
                <a:latin typeface="Calibri" pitchFamily="34" charset="0"/>
              </a:rPr>
              <a:t>using </a:t>
            </a:r>
            <a:r>
              <a:rPr lang="en-GB" sz="1800" dirty="0" smtClean="0">
                <a:latin typeface="Calibri" pitchFamily="34" charset="0"/>
              </a:rPr>
              <a:t>PLC-based + custom electronics</a:t>
            </a:r>
            <a:endParaRPr lang="en-GB" sz="1800" dirty="0">
              <a:latin typeface="Calibri" pitchFamily="34" charset="0"/>
            </a:endParaRPr>
          </a:p>
          <a:p>
            <a:pPr marL="493776" lvl="1">
              <a:buSzPct val="80000"/>
            </a:pPr>
            <a:r>
              <a:rPr lang="en-GB" sz="1800" dirty="0">
                <a:latin typeface="Calibri" pitchFamily="34" charset="0"/>
              </a:rPr>
              <a:t>It represents </a:t>
            </a:r>
            <a:r>
              <a:rPr lang="en-GB" sz="1800" b="1" dirty="0">
                <a:latin typeface="Calibri" pitchFamily="34" charset="0"/>
              </a:rPr>
              <a:t>25% of the inputs to the Beam Interlock System</a:t>
            </a:r>
          </a:p>
          <a:p>
            <a:pPr algn="just"/>
            <a:endParaRPr lang="en-GB" sz="1600" dirty="0">
              <a:latin typeface="Calibri" pitchFamily="34" charset="0"/>
            </a:endParaRPr>
          </a:p>
        </p:txBody>
      </p:sp>
      <p:pic>
        <p:nvPicPr>
          <p:cNvPr id="11" name="Picture 159" descr="Installations-AL8 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73" y="3228973"/>
            <a:ext cx="1908268" cy="29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27" y="4275686"/>
            <a:ext cx="21256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97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 pitchFamily="34" charset="0"/>
              </a:rPr>
              <a:t>Interlock signals and criticality (1/3)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Calibri" pitchFamily="34" charset="0"/>
              </a:rPr>
              <a:t>3 levels of </a:t>
            </a:r>
            <a:r>
              <a:rPr lang="en-US" sz="1800" b="1" dirty="0" smtClean="0">
                <a:latin typeface="Calibri" pitchFamily="34" charset="0"/>
              </a:rPr>
              <a:t>interlock signals </a:t>
            </a:r>
            <a:r>
              <a:rPr lang="en-US" sz="1800" dirty="0" smtClean="0">
                <a:latin typeface="Calibri" pitchFamily="34" charset="0"/>
              </a:rPr>
              <a:t>exchanged </a:t>
            </a:r>
            <a:r>
              <a:rPr lang="en-US" sz="1800" b="1" dirty="0" smtClean="0">
                <a:latin typeface="Calibri" pitchFamily="34" charset="0"/>
              </a:rPr>
              <a:t>depending on the criticality</a:t>
            </a:r>
            <a:r>
              <a:rPr lang="en-US" sz="1800" dirty="0" smtClean="0">
                <a:latin typeface="Calibri" pitchFamily="34" charset="0"/>
              </a:rPr>
              <a:t> of the protection function</a:t>
            </a:r>
          </a:p>
          <a:p>
            <a:pPr algn="just"/>
            <a:r>
              <a:rPr lang="en-US" sz="1800" b="1" dirty="0" smtClean="0">
                <a:latin typeface="Calibri" pitchFamily="34" charset="0"/>
              </a:rPr>
              <a:t>1) Circuit level </a:t>
            </a:r>
            <a:r>
              <a:rPr lang="en-US" sz="1800" dirty="0" smtClean="0">
                <a:latin typeface="Calibri" pitchFamily="34" charset="0"/>
              </a:rPr>
              <a:t>interlocks: High critical signals are implemented via </a:t>
            </a:r>
            <a:r>
              <a:rPr lang="en-US" sz="1800" b="1" dirty="0" smtClean="0">
                <a:latin typeface="Calibri" pitchFamily="34" charset="0"/>
              </a:rPr>
              <a:t>hardwired current loops </a:t>
            </a:r>
            <a:r>
              <a:rPr lang="en-US" sz="1800" dirty="0" smtClean="0">
                <a:latin typeface="Calibri" pitchFamily="34" charset="0"/>
              </a:rPr>
              <a:t>and no PLC dependent. Up to 2500 current loops in the LHC!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Line 238"/>
          <p:cNvSpPr>
            <a:spLocks noChangeShapeType="1"/>
          </p:cNvSpPr>
          <p:nvPr/>
        </p:nvSpPr>
        <p:spPr bwMode="auto">
          <a:xfrm>
            <a:off x="2665413" y="5498306"/>
            <a:ext cx="1511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39"/>
          <p:cNvSpPr txBox="1">
            <a:spLocks noChangeArrowheads="1"/>
          </p:cNvSpPr>
          <p:nvPr/>
        </p:nvSpPr>
        <p:spPr bwMode="auto">
          <a:xfrm>
            <a:off x="2592388" y="5282406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  <a:latin typeface="Verdana" charset="0"/>
              </a:rPr>
              <a:t>CIRCUIT_QUENCH</a:t>
            </a:r>
          </a:p>
        </p:txBody>
      </p:sp>
      <p:sp>
        <p:nvSpPr>
          <p:cNvPr id="13" name="Line 240"/>
          <p:cNvSpPr>
            <a:spLocks noChangeShapeType="1"/>
          </p:cNvSpPr>
          <p:nvPr/>
        </p:nvSpPr>
        <p:spPr bwMode="auto">
          <a:xfrm flipH="1">
            <a:off x="2665413" y="6014244"/>
            <a:ext cx="15113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41"/>
          <p:cNvSpPr txBox="1">
            <a:spLocks noChangeArrowheads="1"/>
          </p:cNvSpPr>
          <p:nvPr/>
        </p:nvSpPr>
        <p:spPr bwMode="auto">
          <a:xfrm>
            <a:off x="5256213" y="5511006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3333CC"/>
                </a:solidFill>
                <a:latin typeface="Verdana" charset="0"/>
              </a:rPr>
              <a:t>POWERING_FAILURE</a:t>
            </a:r>
          </a:p>
        </p:txBody>
      </p:sp>
      <p:sp>
        <p:nvSpPr>
          <p:cNvPr id="15" name="Line 242"/>
          <p:cNvSpPr>
            <a:spLocks noChangeShapeType="1"/>
          </p:cNvSpPr>
          <p:nvPr/>
        </p:nvSpPr>
        <p:spPr bwMode="auto">
          <a:xfrm>
            <a:off x="5329238" y="5187156"/>
            <a:ext cx="15113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43"/>
          <p:cNvSpPr txBox="1">
            <a:spLocks noChangeArrowheads="1"/>
          </p:cNvSpPr>
          <p:nvPr/>
        </p:nvSpPr>
        <p:spPr bwMode="auto">
          <a:xfrm>
            <a:off x="5256213" y="4934744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009900"/>
                </a:solidFill>
                <a:latin typeface="Verdana" charset="0"/>
              </a:rPr>
              <a:t>PC_PERMIT</a:t>
            </a:r>
          </a:p>
        </p:txBody>
      </p:sp>
      <p:sp>
        <p:nvSpPr>
          <p:cNvPr id="17" name="Line 244"/>
          <p:cNvSpPr>
            <a:spLocks noChangeShapeType="1"/>
          </p:cNvSpPr>
          <p:nvPr/>
        </p:nvSpPr>
        <p:spPr bwMode="auto">
          <a:xfrm>
            <a:off x="5329238" y="5464969"/>
            <a:ext cx="1511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45"/>
          <p:cNvSpPr txBox="1">
            <a:spLocks noChangeArrowheads="1"/>
          </p:cNvSpPr>
          <p:nvPr/>
        </p:nvSpPr>
        <p:spPr bwMode="auto">
          <a:xfrm>
            <a:off x="5256213" y="5223669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  <a:latin typeface="Verdana" charset="0"/>
              </a:rPr>
              <a:t>PC_FAST_ABORT</a:t>
            </a:r>
          </a:p>
        </p:txBody>
      </p:sp>
      <p:sp>
        <p:nvSpPr>
          <p:cNvPr id="19" name="Line 246"/>
          <p:cNvSpPr>
            <a:spLocks noChangeShapeType="1"/>
          </p:cNvSpPr>
          <p:nvPr/>
        </p:nvSpPr>
        <p:spPr bwMode="auto">
          <a:xfrm flipH="1">
            <a:off x="5329238" y="5742781"/>
            <a:ext cx="15113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47"/>
          <p:cNvSpPr txBox="1">
            <a:spLocks noChangeArrowheads="1"/>
          </p:cNvSpPr>
          <p:nvPr/>
        </p:nvSpPr>
        <p:spPr bwMode="auto">
          <a:xfrm>
            <a:off x="2592388" y="5798344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6699FF"/>
                </a:solidFill>
                <a:latin typeface="Verdana" charset="0"/>
              </a:rPr>
              <a:t>DISCHARGE_REQUEST</a:t>
            </a:r>
          </a:p>
        </p:txBody>
      </p:sp>
      <p:sp>
        <p:nvSpPr>
          <p:cNvPr id="21" name="Text Box 248"/>
          <p:cNvSpPr txBox="1">
            <a:spLocks noChangeArrowheads="1"/>
          </p:cNvSpPr>
          <p:nvPr/>
        </p:nvSpPr>
        <p:spPr bwMode="auto">
          <a:xfrm>
            <a:off x="4968875" y="5785644"/>
            <a:ext cx="2232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6699FF"/>
                </a:solidFill>
                <a:latin typeface="Verdana" charset="0"/>
              </a:rPr>
              <a:t>PC_DISCHARGE_REQUEST</a:t>
            </a:r>
          </a:p>
        </p:txBody>
      </p:sp>
      <p:sp>
        <p:nvSpPr>
          <p:cNvPr id="22" name="Line 249"/>
          <p:cNvSpPr>
            <a:spLocks noChangeShapeType="1"/>
          </p:cNvSpPr>
          <p:nvPr/>
        </p:nvSpPr>
        <p:spPr bwMode="auto">
          <a:xfrm flipH="1">
            <a:off x="5329238" y="6022181"/>
            <a:ext cx="15113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11288" y="2893219"/>
            <a:ext cx="6787427" cy="3194050"/>
            <a:chOff x="1411288" y="2893219"/>
            <a:chExt cx="6787427" cy="3194050"/>
          </a:xfrm>
        </p:grpSpPr>
        <p:sp>
          <p:nvSpPr>
            <p:cNvPr id="122" name="Line 399"/>
            <p:cNvSpPr>
              <a:spLocks noChangeShapeType="1"/>
            </p:cNvSpPr>
            <p:nvPr/>
          </p:nvSpPr>
          <p:spPr bwMode="auto">
            <a:xfrm flipV="1">
              <a:off x="7672388" y="4317206"/>
              <a:ext cx="0" cy="6889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401"/>
            <p:cNvSpPr>
              <a:spLocks noChangeShapeType="1"/>
            </p:cNvSpPr>
            <p:nvPr/>
          </p:nvSpPr>
          <p:spPr bwMode="auto">
            <a:xfrm flipV="1">
              <a:off x="8080375" y="4768056"/>
              <a:ext cx="0" cy="1292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04"/>
            <p:cNvSpPr>
              <a:spLocks noChangeShapeType="1"/>
            </p:cNvSpPr>
            <p:nvPr/>
          </p:nvSpPr>
          <p:spPr bwMode="auto">
            <a:xfrm>
              <a:off x="2154238" y="4263231"/>
              <a:ext cx="0" cy="6461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405"/>
            <p:cNvSpPr>
              <a:spLocks noChangeShapeType="1"/>
            </p:cNvSpPr>
            <p:nvPr/>
          </p:nvSpPr>
          <p:spPr bwMode="auto">
            <a:xfrm>
              <a:off x="2270125" y="4364831"/>
              <a:ext cx="0" cy="5492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11288" y="2893219"/>
              <a:ext cx="6787427" cy="3194050"/>
              <a:chOff x="1411288" y="2893219"/>
              <a:chExt cx="6787427" cy="3194050"/>
            </a:xfrm>
          </p:grpSpPr>
          <p:sp>
            <p:nvSpPr>
              <p:cNvPr id="9" name="Text Box 235"/>
              <p:cNvSpPr txBox="1">
                <a:spLocks noChangeArrowheads="1"/>
              </p:cNvSpPr>
              <p:nvPr/>
            </p:nvSpPr>
            <p:spPr bwMode="auto">
              <a:xfrm>
                <a:off x="1657350" y="5006181"/>
                <a:ext cx="935038" cy="10810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bIns="50292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latin typeface="Verdana" charset="0"/>
                  </a:rPr>
                  <a:t>QPS</a:t>
                </a:r>
              </a:p>
            </p:txBody>
          </p:sp>
          <p:sp>
            <p:nvSpPr>
              <p:cNvPr id="10" name="Text Box 237"/>
              <p:cNvSpPr txBox="1">
                <a:spLocks noChangeArrowheads="1"/>
              </p:cNvSpPr>
              <p:nvPr/>
            </p:nvSpPr>
            <p:spPr bwMode="auto">
              <a:xfrm>
                <a:off x="6986588" y="5006181"/>
                <a:ext cx="935037" cy="10810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Verdana" charset="0"/>
                  </a:rPr>
                  <a:t>PC</a:t>
                </a:r>
              </a:p>
            </p:txBody>
          </p:sp>
          <p:graphicFrame>
            <p:nvGraphicFramePr>
              <p:cNvPr id="23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5287394"/>
                  </p:ext>
                </p:extLst>
              </p:nvPr>
            </p:nvGraphicFramePr>
            <p:xfrm>
              <a:off x="1936750" y="5620544"/>
              <a:ext cx="388938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1" name="Clip" r:id="rId4" imgW="1490400" imgH="1490760" progId="MS_ClipArt_Gallery.5">
                      <p:embed/>
                    </p:oleObj>
                  </mc:Choice>
                  <mc:Fallback>
                    <p:oleObj name="Clip" r:id="rId4" imgW="1490400" imgH="149076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6750" y="5620544"/>
                            <a:ext cx="388938" cy="371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>
                <a:off x="7489825" y="5299869"/>
                <a:ext cx="354013" cy="312737"/>
              </a:xfrm>
              <a:prstGeom prst="ellipse">
                <a:avLst/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9"/>
              <p:cNvSpPr>
                <a:spLocks noChangeArrowheads="1"/>
              </p:cNvSpPr>
              <p:nvPr/>
            </p:nvSpPr>
            <p:spPr bwMode="auto">
              <a:xfrm>
                <a:off x="7489825" y="5487194"/>
                <a:ext cx="354013" cy="312737"/>
              </a:xfrm>
              <a:prstGeom prst="ellipse">
                <a:avLst/>
              </a:prstGeom>
              <a:solidFill>
                <a:srgbClr val="00FFFF">
                  <a:alpha val="50195"/>
                </a:srgbClr>
              </a:solidFill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7670800" y="5041106"/>
                <a:ext cx="0" cy="2508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7670800" y="5788819"/>
                <a:ext cx="0" cy="24923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H="1">
                <a:off x="7670800" y="5342731"/>
                <a:ext cx="0" cy="3667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1"/>
              <p:cNvGrpSpPr>
                <a:grpSpLocks/>
              </p:cNvGrpSpPr>
              <p:nvPr/>
            </p:nvGrpSpPr>
            <p:grpSpPr bwMode="auto">
              <a:xfrm>
                <a:off x="4249738" y="5006181"/>
                <a:ext cx="935037" cy="1081088"/>
                <a:chOff x="2506" y="2060"/>
                <a:chExt cx="589" cy="681"/>
              </a:xfrm>
            </p:grpSpPr>
            <p:sp>
              <p:nvSpPr>
                <p:cNvPr id="30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2506" y="2060"/>
                  <a:ext cx="589" cy="68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 wrap="none" tIns="0" bIns="50292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>
                      <a:latin typeface="Verdana" charset="0"/>
                    </a:rPr>
                    <a:t>PIC</a:t>
                  </a:r>
                </a:p>
              </p:txBody>
            </p:sp>
            <p:pic>
              <p:nvPicPr>
                <p:cNvPr id="31" name="Picture 251" descr="MCj01986060000[1]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4" y="2343"/>
                  <a:ext cx="306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" name="Rectangle 300"/>
              <p:cNvSpPr>
                <a:spLocks noChangeArrowheads="1"/>
              </p:cNvSpPr>
              <p:nvPr/>
            </p:nvSpPr>
            <p:spPr bwMode="auto">
              <a:xfrm>
                <a:off x="3225800" y="2893219"/>
                <a:ext cx="1638300" cy="12954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302"/>
              <p:cNvGrpSpPr>
                <a:grpSpLocks/>
              </p:cNvGrpSpPr>
              <p:nvPr/>
            </p:nvGrpSpPr>
            <p:grpSpPr bwMode="auto">
              <a:xfrm>
                <a:off x="3660775" y="3432969"/>
                <a:ext cx="857250" cy="365125"/>
                <a:chOff x="3944" y="2401"/>
                <a:chExt cx="625" cy="327"/>
              </a:xfrm>
            </p:grpSpPr>
            <p:grpSp>
              <p:nvGrpSpPr>
                <p:cNvPr id="34" name="Group 303"/>
                <p:cNvGrpSpPr>
                  <a:grpSpLocks/>
                </p:cNvGrpSpPr>
                <p:nvPr/>
              </p:nvGrpSpPr>
              <p:grpSpPr bwMode="auto">
                <a:xfrm>
                  <a:off x="3956" y="2401"/>
                  <a:ext cx="600" cy="312"/>
                  <a:chOff x="860" y="2816"/>
                  <a:chExt cx="1924" cy="496"/>
                </a:xfrm>
              </p:grpSpPr>
              <p:sp>
                <p:nvSpPr>
                  <p:cNvPr id="37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3072"/>
                    <a:ext cx="0" cy="240"/>
                  </a:xfrm>
                  <a:prstGeom prst="line">
                    <a:avLst/>
                  </a:pr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Arc 305"/>
                  <p:cNvSpPr>
                    <a:spLocks/>
                  </p:cNvSpPr>
                  <p:nvPr/>
                </p:nvSpPr>
                <p:spPr bwMode="auto">
                  <a:xfrm rot="16058654" flipV="1">
                    <a:off x="921" y="2759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Arc 306"/>
                  <p:cNvSpPr>
                    <a:spLocks/>
                  </p:cNvSpPr>
                  <p:nvPr/>
                </p:nvSpPr>
                <p:spPr bwMode="auto">
                  <a:xfrm rot="16058654" flipV="1">
                    <a:off x="1308" y="2765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Arc 307"/>
                  <p:cNvSpPr>
                    <a:spLocks/>
                  </p:cNvSpPr>
                  <p:nvPr/>
                </p:nvSpPr>
                <p:spPr bwMode="auto">
                  <a:xfrm rot="16058654" flipV="1">
                    <a:off x="1689" y="2767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Arc 308"/>
                  <p:cNvSpPr>
                    <a:spLocks/>
                  </p:cNvSpPr>
                  <p:nvPr/>
                </p:nvSpPr>
                <p:spPr bwMode="auto">
                  <a:xfrm rot="16058654" flipV="1">
                    <a:off x="2072" y="2773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Arc 309"/>
                  <p:cNvSpPr>
                    <a:spLocks/>
                  </p:cNvSpPr>
                  <p:nvPr/>
                </p:nvSpPr>
                <p:spPr bwMode="auto">
                  <a:xfrm rot="16058654" flipV="1">
                    <a:off x="2456" y="2755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4" y="3072"/>
                    <a:ext cx="0" cy="240"/>
                  </a:xfrm>
                  <a:prstGeom prst="line">
                    <a:avLst/>
                  </a:pr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" name="Oval 311"/>
                <p:cNvSpPr>
                  <a:spLocks noChangeArrowheads="1"/>
                </p:cNvSpPr>
                <p:nvPr/>
              </p:nvSpPr>
              <p:spPr bwMode="auto">
                <a:xfrm>
                  <a:off x="3944" y="2705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312"/>
                <p:cNvSpPr>
                  <a:spLocks noChangeArrowheads="1"/>
                </p:cNvSpPr>
                <p:nvPr/>
              </p:nvSpPr>
              <p:spPr bwMode="auto">
                <a:xfrm>
                  <a:off x="4546" y="2701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Text Box 313"/>
              <p:cNvSpPr txBox="1">
                <a:spLocks noChangeArrowheads="1"/>
              </p:cNvSpPr>
              <p:nvPr/>
            </p:nvSpPr>
            <p:spPr bwMode="auto">
              <a:xfrm>
                <a:off x="3805238" y="3861594"/>
                <a:ext cx="638175" cy="2476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CH" sz="1400"/>
                  <a:t>Magnet</a:t>
                </a:r>
                <a:endParaRPr lang="en-US" sz="1400"/>
              </a:p>
            </p:txBody>
          </p:sp>
          <p:sp>
            <p:nvSpPr>
              <p:cNvPr id="45" name="Line 314"/>
              <p:cNvSpPr>
                <a:spLocks noChangeShapeType="1"/>
              </p:cNvSpPr>
              <p:nvPr/>
            </p:nvSpPr>
            <p:spPr bwMode="auto">
              <a:xfrm>
                <a:off x="4864100" y="3283744"/>
                <a:ext cx="165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15"/>
              <p:cNvSpPr>
                <a:spLocks noChangeShapeType="1"/>
              </p:cNvSpPr>
              <p:nvPr/>
            </p:nvSpPr>
            <p:spPr bwMode="auto">
              <a:xfrm>
                <a:off x="4862513" y="3431381"/>
                <a:ext cx="165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16"/>
              <p:cNvSpPr>
                <a:spLocks noChangeShapeType="1"/>
              </p:cNvSpPr>
              <p:nvPr/>
            </p:nvSpPr>
            <p:spPr bwMode="auto">
              <a:xfrm>
                <a:off x="4864100" y="3694906"/>
                <a:ext cx="165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17"/>
              <p:cNvSpPr>
                <a:spLocks noChangeShapeType="1"/>
              </p:cNvSpPr>
              <p:nvPr/>
            </p:nvSpPr>
            <p:spPr bwMode="auto">
              <a:xfrm>
                <a:off x="4862513" y="3836194"/>
                <a:ext cx="165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19"/>
              <p:cNvSpPr>
                <a:spLocks noChangeArrowheads="1"/>
              </p:cNvSpPr>
              <p:nvPr/>
            </p:nvSpPr>
            <p:spPr bwMode="auto">
              <a:xfrm>
                <a:off x="5029200" y="2893219"/>
                <a:ext cx="2406650" cy="12954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320"/>
              <p:cNvSpPr txBox="1">
                <a:spLocks noChangeArrowheads="1"/>
              </p:cNvSpPr>
              <p:nvPr/>
            </p:nvSpPr>
            <p:spPr bwMode="auto">
              <a:xfrm>
                <a:off x="6016625" y="2899569"/>
                <a:ext cx="9413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tx2"/>
                    </a:solidFill>
                  </a:rPr>
                  <a:t>Cryostat</a:t>
                </a:r>
                <a:endParaRPr lang="en-GB" sz="160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51" name="Group 322"/>
              <p:cNvGrpSpPr>
                <a:grpSpLocks/>
              </p:cNvGrpSpPr>
              <p:nvPr/>
            </p:nvGrpSpPr>
            <p:grpSpPr bwMode="auto">
              <a:xfrm>
                <a:off x="5507038" y="3428206"/>
                <a:ext cx="857250" cy="363538"/>
                <a:chOff x="3944" y="2401"/>
                <a:chExt cx="625" cy="327"/>
              </a:xfrm>
            </p:grpSpPr>
            <p:grpSp>
              <p:nvGrpSpPr>
                <p:cNvPr id="52" name="Group 323"/>
                <p:cNvGrpSpPr>
                  <a:grpSpLocks/>
                </p:cNvGrpSpPr>
                <p:nvPr/>
              </p:nvGrpSpPr>
              <p:grpSpPr bwMode="auto">
                <a:xfrm>
                  <a:off x="3956" y="2401"/>
                  <a:ext cx="600" cy="312"/>
                  <a:chOff x="860" y="2816"/>
                  <a:chExt cx="1924" cy="496"/>
                </a:xfrm>
              </p:grpSpPr>
              <p:sp>
                <p:nvSpPr>
                  <p:cNvPr id="55" name="Line 3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3072"/>
                    <a:ext cx="0" cy="240"/>
                  </a:xfrm>
                  <a:prstGeom prst="line">
                    <a:avLst/>
                  </a:pr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Arc 325"/>
                  <p:cNvSpPr>
                    <a:spLocks/>
                  </p:cNvSpPr>
                  <p:nvPr/>
                </p:nvSpPr>
                <p:spPr bwMode="auto">
                  <a:xfrm rot="16058654" flipV="1">
                    <a:off x="921" y="2759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Arc 326"/>
                  <p:cNvSpPr>
                    <a:spLocks/>
                  </p:cNvSpPr>
                  <p:nvPr/>
                </p:nvSpPr>
                <p:spPr bwMode="auto">
                  <a:xfrm rot="16058654" flipV="1">
                    <a:off x="1308" y="2765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Arc 327"/>
                  <p:cNvSpPr>
                    <a:spLocks/>
                  </p:cNvSpPr>
                  <p:nvPr/>
                </p:nvSpPr>
                <p:spPr bwMode="auto">
                  <a:xfrm rot="16058654" flipV="1">
                    <a:off x="1689" y="2767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Arc 328"/>
                  <p:cNvSpPr>
                    <a:spLocks/>
                  </p:cNvSpPr>
                  <p:nvPr/>
                </p:nvSpPr>
                <p:spPr bwMode="auto">
                  <a:xfrm rot="16058654" flipV="1">
                    <a:off x="2072" y="2773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Arc 329"/>
                  <p:cNvSpPr>
                    <a:spLocks/>
                  </p:cNvSpPr>
                  <p:nvPr/>
                </p:nvSpPr>
                <p:spPr bwMode="auto">
                  <a:xfrm rot="16058654" flipV="1">
                    <a:off x="2456" y="2755"/>
                    <a:ext cx="262" cy="384"/>
                  </a:xfrm>
                  <a:custGeom>
                    <a:avLst/>
                    <a:gdLst>
                      <a:gd name="T0" fmla="*/ 0 w 23649"/>
                      <a:gd name="T1" fmla="*/ 0 h 43200"/>
                      <a:gd name="T2" fmla="*/ 0 w 23649"/>
                      <a:gd name="T3" fmla="*/ 0 h 43200"/>
                      <a:gd name="T4" fmla="*/ 0 w 23649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23649"/>
                      <a:gd name="T10" fmla="*/ 0 h 43200"/>
                      <a:gd name="T11" fmla="*/ 23649 w 23649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3649" h="43200" fill="none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</a:path>
                      <a:path w="23649" h="43200" stroke="0" extrusionOk="0">
                        <a:moveTo>
                          <a:pt x="0" y="97"/>
                        </a:moveTo>
                        <a:cubicBezTo>
                          <a:pt x="681" y="32"/>
                          <a:pt x="1364" y="-1"/>
                          <a:pt x="2049" y="0"/>
                        </a:cubicBezTo>
                        <a:cubicBezTo>
                          <a:pt x="13978" y="0"/>
                          <a:pt x="23649" y="9670"/>
                          <a:pt x="23649" y="21600"/>
                        </a:cubicBezTo>
                        <a:cubicBezTo>
                          <a:pt x="23649" y="33529"/>
                          <a:pt x="13978" y="43200"/>
                          <a:pt x="2049" y="43200"/>
                        </a:cubicBezTo>
                        <a:cubicBezTo>
                          <a:pt x="1767" y="43200"/>
                          <a:pt x="1486" y="43194"/>
                          <a:pt x="1204" y="43183"/>
                        </a:cubicBezTo>
                        <a:lnTo>
                          <a:pt x="2049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4" y="3072"/>
                    <a:ext cx="0" cy="240"/>
                  </a:xfrm>
                  <a:prstGeom prst="line">
                    <a:avLst/>
                  </a:prstGeom>
                  <a:noFill/>
                  <a:ln w="25400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Oval 331"/>
                <p:cNvSpPr>
                  <a:spLocks noChangeArrowheads="1"/>
                </p:cNvSpPr>
                <p:nvPr/>
              </p:nvSpPr>
              <p:spPr bwMode="auto">
                <a:xfrm>
                  <a:off x="3944" y="2705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332"/>
                <p:cNvSpPr>
                  <a:spLocks noChangeArrowheads="1"/>
                </p:cNvSpPr>
                <p:nvPr/>
              </p:nvSpPr>
              <p:spPr bwMode="auto">
                <a:xfrm>
                  <a:off x="4546" y="2701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" name="Text Box 333"/>
              <p:cNvSpPr txBox="1">
                <a:spLocks noChangeArrowheads="1"/>
              </p:cNvSpPr>
              <p:nvPr/>
            </p:nvSpPr>
            <p:spPr bwMode="auto">
              <a:xfrm>
                <a:off x="5651500" y="3855244"/>
                <a:ext cx="638175" cy="2476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000" tIns="10800" rIns="18000" bIns="10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CH" sz="1400" dirty="0" err="1"/>
                  <a:t>Magnet</a:t>
                </a:r>
                <a:endParaRPr lang="en-US" sz="1400" dirty="0"/>
              </a:p>
            </p:txBody>
          </p:sp>
          <p:grpSp>
            <p:nvGrpSpPr>
              <p:cNvPr id="63" name="Group 335"/>
              <p:cNvGrpSpPr>
                <a:grpSpLocks/>
              </p:cNvGrpSpPr>
              <p:nvPr/>
            </p:nvGrpSpPr>
            <p:grpSpPr bwMode="auto">
              <a:xfrm>
                <a:off x="7391398" y="2893219"/>
                <a:ext cx="807317" cy="1293812"/>
                <a:chOff x="4558" y="2213"/>
                <a:chExt cx="589" cy="1161"/>
              </a:xfrm>
            </p:grpSpPr>
            <p:grpSp>
              <p:nvGrpSpPr>
                <p:cNvPr id="64" name="Group 336"/>
                <p:cNvGrpSpPr>
                  <a:grpSpLocks/>
                </p:cNvGrpSpPr>
                <p:nvPr/>
              </p:nvGrpSpPr>
              <p:grpSpPr bwMode="auto">
                <a:xfrm>
                  <a:off x="4641" y="2213"/>
                  <a:ext cx="506" cy="1161"/>
                  <a:chOff x="4528" y="2167"/>
                  <a:chExt cx="571" cy="1161"/>
                </a:xfrm>
              </p:grpSpPr>
              <p:sp>
                <p:nvSpPr>
                  <p:cNvPr id="7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4528" y="2167"/>
                    <a:ext cx="521" cy="1161"/>
                  </a:xfrm>
                  <a:prstGeom prst="rect">
                    <a:avLst/>
                  </a:prstGeom>
                  <a:solidFill>
                    <a:srgbClr val="CCECFF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Text Box 3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5" y="2173"/>
                    <a:ext cx="484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600">
                        <a:solidFill>
                          <a:schemeClr val="tx2"/>
                        </a:solidFill>
                      </a:rPr>
                      <a:t>DFB</a:t>
                    </a:r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65" name="Rectangle 339"/>
                <p:cNvSpPr>
                  <a:spLocks noChangeArrowheads="1"/>
                </p:cNvSpPr>
                <p:nvPr/>
              </p:nvSpPr>
              <p:spPr bwMode="auto">
                <a:xfrm>
                  <a:off x="4558" y="2555"/>
                  <a:ext cx="111" cy="134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CCEC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Rectangle 340"/>
                <p:cNvSpPr>
                  <a:spLocks noChangeArrowheads="1"/>
                </p:cNvSpPr>
                <p:nvPr/>
              </p:nvSpPr>
              <p:spPr bwMode="auto">
                <a:xfrm>
                  <a:off x="4558" y="2939"/>
                  <a:ext cx="111" cy="134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CCEC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341"/>
                <p:cNvSpPr>
                  <a:spLocks noChangeShapeType="1"/>
                </p:cNvSpPr>
                <p:nvPr/>
              </p:nvSpPr>
              <p:spPr bwMode="auto">
                <a:xfrm>
                  <a:off x="4586" y="2555"/>
                  <a:ext cx="6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42"/>
                <p:cNvSpPr>
                  <a:spLocks noChangeShapeType="1"/>
                </p:cNvSpPr>
                <p:nvPr/>
              </p:nvSpPr>
              <p:spPr bwMode="auto">
                <a:xfrm>
                  <a:off x="4594" y="2689"/>
                  <a:ext cx="5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343"/>
                <p:cNvSpPr>
                  <a:spLocks noChangeShapeType="1"/>
                </p:cNvSpPr>
                <p:nvPr/>
              </p:nvSpPr>
              <p:spPr bwMode="auto">
                <a:xfrm>
                  <a:off x="4590" y="2939"/>
                  <a:ext cx="5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344"/>
                <p:cNvSpPr>
                  <a:spLocks noChangeShapeType="1"/>
                </p:cNvSpPr>
                <p:nvPr/>
              </p:nvSpPr>
              <p:spPr bwMode="auto">
                <a:xfrm>
                  <a:off x="4590" y="3073"/>
                  <a:ext cx="5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73" name="AutoShape 345"/>
              <p:cNvCxnSpPr>
                <a:cxnSpLocks noChangeShapeType="1"/>
              </p:cNvCxnSpPr>
              <p:nvPr/>
            </p:nvCxnSpPr>
            <p:spPr bwMode="auto">
              <a:xfrm>
                <a:off x="7499350" y="3366294"/>
                <a:ext cx="368300" cy="552450"/>
              </a:xfrm>
              <a:prstGeom prst="bentConnector2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346"/>
              <p:cNvCxnSpPr>
                <a:cxnSpLocks noChangeShapeType="1"/>
              </p:cNvCxnSpPr>
              <p:nvPr/>
            </p:nvCxnSpPr>
            <p:spPr bwMode="auto">
              <a:xfrm>
                <a:off x="7505700" y="3775869"/>
                <a:ext cx="166688" cy="146050"/>
              </a:xfrm>
              <a:prstGeom prst="bentConnector2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5" name="Group 349"/>
              <p:cNvGrpSpPr>
                <a:grpSpLocks/>
              </p:cNvGrpSpPr>
              <p:nvPr/>
            </p:nvGrpSpPr>
            <p:grpSpPr bwMode="auto">
              <a:xfrm>
                <a:off x="7607300" y="3926681"/>
                <a:ext cx="327025" cy="376238"/>
                <a:chOff x="3563" y="2584"/>
                <a:chExt cx="239" cy="339"/>
              </a:xfrm>
            </p:grpSpPr>
            <p:sp>
              <p:nvSpPr>
                <p:cNvPr id="76" name="Rectangle 350"/>
                <p:cNvSpPr>
                  <a:spLocks noChangeArrowheads="1"/>
                </p:cNvSpPr>
                <p:nvPr/>
              </p:nvSpPr>
              <p:spPr bwMode="auto">
                <a:xfrm rot="10800000">
                  <a:off x="3705" y="2584"/>
                  <a:ext cx="96" cy="336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351"/>
                <p:cNvSpPr>
                  <a:spLocks noChangeArrowheads="1"/>
                </p:cNvSpPr>
                <p:nvPr/>
              </p:nvSpPr>
              <p:spPr bwMode="auto">
                <a:xfrm rot="10800000">
                  <a:off x="3563" y="2587"/>
                  <a:ext cx="96" cy="336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52"/>
                <p:cNvSpPr>
                  <a:spLocks noChangeShapeType="1"/>
                </p:cNvSpPr>
                <p:nvPr/>
              </p:nvSpPr>
              <p:spPr bwMode="auto">
                <a:xfrm>
                  <a:off x="3565" y="2819"/>
                  <a:ext cx="0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53"/>
                <p:cNvSpPr>
                  <a:spLocks noChangeShapeType="1"/>
                </p:cNvSpPr>
                <p:nvPr/>
              </p:nvSpPr>
              <p:spPr bwMode="auto">
                <a:xfrm>
                  <a:off x="3564" y="2922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354"/>
                <p:cNvSpPr>
                  <a:spLocks noChangeShapeType="1"/>
                </p:cNvSpPr>
                <p:nvPr/>
              </p:nvSpPr>
              <p:spPr bwMode="auto">
                <a:xfrm>
                  <a:off x="3708" y="2919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355"/>
                <p:cNvSpPr>
                  <a:spLocks noChangeShapeType="1"/>
                </p:cNvSpPr>
                <p:nvPr/>
              </p:nvSpPr>
              <p:spPr bwMode="auto">
                <a:xfrm>
                  <a:off x="3655" y="2818"/>
                  <a:ext cx="0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356"/>
                <p:cNvSpPr>
                  <a:spLocks noChangeShapeType="1"/>
                </p:cNvSpPr>
                <p:nvPr/>
              </p:nvSpPr>
              <p:spPr bwMode="auto">
                <a:xfrm>
                  <a:off x="3709" y="2817"/>
                  <a:ext cx="0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357"/>
                <p:cNvSpPr>
                  <a:spLocks noChangeShapeType="1"/>
                </p:cNvSpPr>
                <p:nvPr/>
              </p:nvSpPr>
              <p:spPr bwMode="auto">
                <a:xfrm>
                  <a:off x="3799" y="2816"/>
                  <a:ext cx="0" cy="1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" name="Line 359"/>
              <p:cNvSpPr>
                <a:spLocks noChangeShapeType="1"/>
              </p:cNvSpPr>
              <p:nvPr/>
            </p:nvSpPr>
            <p:spPr bwMode="auto">
              <a:xfrm>
                <a:off x="7672388" y="3929856"/>
                <a:ext cx="0" cy="369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360"/>
              <p:cNvSpPr>
                <a:spLocks noChangeShapeType="1"/>
              </p:cNvSpPr>
              <p:nvPr/>
            </p:nvSpPr>
            <p:spPr bwMode="auto">
              <a:xfrm>
                <a:off x="7867650" y="3926681"/>
                <a:ext cx="0" cy="369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86" name="AutoShape 361"/>
              <p:cNvCxnSpPr>
                <a:cxnSpLocks noChangeShapeType="1"/>
                <a:stCxn id="54" idx="6"/>
                <a:endCxn id="88" idx="2"/>
              </p:cNvCxnSpPr>
              <p:nvPr/>
            </p:nvCxnSpPr>
            <p:spPr bwMode="auto">
              <a:xfrm>
                <a:off x="6364288" y="3774281"/>
                <a:ext cx="1079500" cy="1588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" name="Oval 362"/>
              <p:cNvSpPr>
                <a:spLocks noChangeArrowheads="1"/>
              </p:cNvSpPr>
              <p:nvPr/>
            </p:nvSpPr>
            <p:spPr bwMode="auto">
              <a:xfrm>
                <a:off x="7437438" y="3340894"/>
                <a:ext cx="61912" cy="4921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363"/>
              <p:cNvSpPr>
                <a:spLocks noChangeArrowheads="1"/>
              </p:cNvSpPr>
              <p:nvPr/>
            </p:nvSpPr>
            <p:spPr bwMode="auto">
              <a:xfrm>
                <a:off x="7443788" y="3750469"/>
                <a:ext cx="61912" cy="4921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364"/>
              <p:cNvSpPr>
                <a:spLocks noChangeArrowheads="1"/>
              </p:cNvSpPr>
              <p:nvPr/>
            </p:nvSpPr>
            <p:spPr bwMode="auto">
              <a:xfrm>
                <a:off x="4843463" y="3288506"/>
                <a:ext cx="247650" cy="14128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365"/>
              <p:cNvSpPr>
                <a:spLocks noChangeArrowheads="1"/>
              </p:cNvSpPr>
              <p:nvPr/>
            </p:nvSpPr>
            <p:spPr bwMode="auto">
              <a:xfrm>
                <a:off x="4843463" y="3702844"/>
                <a:ext cx="247650" cy="13176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366"/>
              <p:cNvSpPr>
                <a:spLocks noChangeArrowheads="1"/>
              </p:cNvSpPr>
              <p:nvPr/>
            </p:nvSpPr>
            <p:spPr bwMode="auto">
              <a:xfrm>
                <a:off x="4903788" y="3340894"/>
                <a:ext cx="61912" cy="47625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2" name="AutoShape 367"/>
              <p:cNvCxnSpPr>
                <a:cxnSpLocks noChangeShapeType="1"/>
                <a:stCxn id="36" idx="6"/>
                <a:endCxn id="93" idx="2"/>
              </p:cNvCxnSpPr>
              <p:nvPr/>
            </p:nvCxnSpPr>
            <p:spPr bwMode="auto">
              <a:xfrm>
                <a:off x="4518025" y="3780631"/>
                <a:ext cx="385763" cy="1588"/>
              </a:xfrm>
              <a:prstGeom prst="bentConnector3">
                <a:avLst>
                  <a:gd name="adj1" fmla="val 49796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3" name="Oval 368"/>
              <p:cNvSpPr>
                <a:spLocks noChangeArrowheads="1"/>
              </p:cNvSpPr>
              <p:nvPr/>
            </p:nvSpPr>
            <p:spPr bwMode="auto">
              <a:xfrm>
                <a:off x="4903788" y="3756819"/>
                <a:ext cx="61912" cy="4921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4" name="AutoShape 369"/>
              <p:cNvCxnSpPr>
                <a:cxnSpLocks noChangeShapeType="1"/>
                <a:stCxn id="93" idx="6"/>
                <a:endCxn id="53" idx="2"/>
              </p:cNvCxnSpPr>
              <p:nvPr/>
            </p:nvCxnSpPr>
            <p:spPr bwMode="auto">
              <a:xfrm flipV="1">
                <a:off x="4965700" y="3779044"/>
                <a:ext cx="541338" cy="3175"/>
              </a:xfrm>
              <a:prstGeom prst="bentConnector3">
                <a:avLst>
                  <a:gd name="adj1" fmla="val 49852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AutoShape 370"/>
              <p:cNvCxnSpPr>
                <a:cxnSpLocks noChangeShapeType="1"/>
                <a:stCxn id="91" idx="6"/>
                <a:endCxn id="87" idx="2"/>
              </p:cNvCxnSpPr>
              <p:nvPr/>
            </p:nvCxnSpPr>
            <p:spPr bwMode="auto">
              <a:xfrm>
                <a:off x="4965700" y="3364706"/>
                <a:ext cx="2471738" cy="1588"/>
              </a:xfrm>
              <a:prstGeom prst="bentConnector3">
                <a:avLst>
                  <a:gd name="adj1" fmla="val 49972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Rectangle 371"/>
              <p:cNvSpPr>
                <a:spLocks noChangeArrowheads="1"/>
              </p:cNvSpPr>
              <p:nvPr/>
            </p:nvSpPr>
            <p:spPr bwMode="auto">
              <a:xfrm>
                <a:off x="1411288" y="2897981"/>
                <a:ext cx="1638300" cy="12954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" name="Group 372"/>
              <p:cNvGrpSpPr>
                <a:grpSpLocks/>
              </p:cNvGrpSpPr>
              <p:nvPr/>
            </p:nvGrpSpPr>
            <p:grpSpPr bwMode="auto">
              <a:xfrm>
                <a:off x="1847850" y="3437731"/>
                <a:ext cx="855663" cy="676275"/>
                <a:chOff x="3139" y="2658"/>
                <a:chExt cx="625" cy="606"/>
              </a:xfrm>
            </p:grpSpPr>
            <p:grpSp>
              <p:nvGrpSpPr>
                <p:cNvPr id="98" name="Group 373"/>
                <p:cNvGrpSpPr>
                  <a:grpSpLocks/>
                </p:cNvGrpSpPr>
                <p:nvPr/>
              </p:nvGrpSpPr>
              <p:grpSpPr bwMode="auto">
                <a:xfrm>
                  <a:off x="3139" y="2658"/>
                  <a:ext cx="625" cy="327"/>
                  <a:chOff x="3944" y="2401"/>
                  <a:chExt cx="625" cy="327"/>
                </a:xfrm>
              </p:grpSpPr>
              <p:grpSp>
                <p:nvGrpSpPr>
                  <p:cNvPr id="100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3956" y="2401"/>
                    <a:ext cx="600" cy="312"/>
                    <a:chOff x="860" y="2816"/>
                    <a:chExt cx="1924" cy="496"/>
                  </a:xfrm>
                </p:grpSpPr>
                <p:sp>
                  <p:nvSpPr>
                    <p:cNvPr id="103" name="Line 3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4" y="3072"/>
                      <a:ext cx="0" cy="2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Arc 376"/>
                    <p:cNvSpPr>
                      <a:spLocks/>
                    </p:cNvSpPr>
                    <p:nvPr/>
                  </p:nvSpPr>
                  <p:spPr bwMode="auto">
                    <a:xfrm rot="16058654" flipV="1">
                      <a:off x="921" y="2759"/>
                      <a:ext cx="262" cy="384"/>
                    </a:xfrm>
                    <a:custGeom>
                      <a:avLst/>
                      <a:gdLst>
                        <a:gd name="T0" fmla="*/ 0 w 23649"/>
                        <a:gd name="T1" fmla="*/ 0 h 43200"/>
                        <a:gd name="T2" fmla="*/ 0 w 23649"/>
                        <a:gd name="T3" fmla="*/ 0 h 43200"/>
                        <a:gd name="T4" fmla="*/ 0 w 23649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3649"/>
                        <a:gd name="T10" fmla="*/ 0 h 43200"/>
                        <a:gd name="T11" fmla="*/ 23649 w 23649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649" h="43200" fill="none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</a:path>
                        <a:path w="23649" h="43200" stroke="0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  <a:lnTo>
                            <a:pt x="2049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Arc 377"/>
                    <p:cNvSpPr>
                      <a:spLocks/>
                    </p:cNvSpPr>
                    <p:nvPr/>
                  </p:nvSpPr>
                  <p:spPr bwMode="auto">
                    <a:xfrm rot="16058654" flipV="1">
                      <a:off x="1308" y="2765"/>
                      <a:ext cx="262" cy="384"/>
                    </a:xfrm>
                    <a:custGeom>
                      <a:avLst/>
                      <a:gdLst>
                        <a:gd name="T0" fmla="*/ 0 w 23649"/>
                        <a:gd name="T1" fmla="*/ 0 h 43200"/>
                        <a:gd name="T2" fmla="*/ 0 w 23649"/>
                        <a:gd name="T3" fmla="*/ 0 h 43200"/>
                        <a:gd name="T4" fmla="*/ 0 w 23649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3649"/>
                        <a:gd name="T10" fmla="*/ 0 h 43200"/>
                        <a:gd name="T11" fmla="*/ 23649 w 23649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649" h="43200" fill="none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</a:path>
                        <a:path w="23649" h="43200" stroke="0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  <a:lnTo>
                            <a:pt x="2049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Arc 378"/>
                    <p:cNvSpPr>
                      <a:spLocks/>
                    </p:cNvSpPr>
                    <p:nvPr/>
                  </p:nvSpPr>
                  <p:spPr bwMode="auto">
                    <a:xfrm rot="16058654" flipV="1">
                      <a:off x="1689" y="2767"/>
                      <a:ext cx="262" cy="384"/>
                    </a:xfrm>
                    <a:custGeom>
                      <a:avLst/>
                      <a:gdLst>
                        <a:gd name="T0" fmla="*/ 0 w 23649"/>
                        <a:gd name="T1" fmla="*/ 0 h 43200"/>
                        <a:gd name="T2" fmla="*/ 0 w 23649"/>
                        <a:gd name="T3" fmla="*/ 0 h 43200"/>
                        <a:gd name="T4" fmla="*/ 0 w 23649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3649"/>
                        <a:gd name="T10" fmla="*/ 0 h 43200"/>
                        <a:gd name="T11" fmla="*/ 23649 w 23649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649" h="43200" fill="none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</a:path>
                        <a:path w="23649" h="43200" stroke="0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  <a:lnTo>
                            <a:pt x="2049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Arc 379"/>
                    <p:cNvSpPr>
                      <a:spLocks/>
                    </p:cNvSpPr>
                    <p:nvPr/>
                  </p:nvSpPr>
                  <p:spPr bwMode="auto">
                    <a:xfrm rot="16058654" flipV="1">
                      <a:off x="2072" y="2773"/>
                      <a:ext cx="262" cy="384"/>
                    </a:xfrm>
                    <a:custGeom>
                      <a:avLst/>
                      <a:gdLst>
                        <a:gd name="T0" fmla="*/ 0 w 23649"/>
                        <a:gd name="T1" fmla="*/ 0 h 43200"/>
                        <a:gd name="T2" fmla="*/ 0 w 23649"/>
                        <a:gd name="T3" fmla="*/ 0 h 43200"/>
                        <a:gd name="T4" fmla="*/ 0 w 23649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3649"/>
                        <a:gd name="T10" fmla="*/ 0 h 43200"/>
                        <a:gd name="T11" fmla="*/ 23649 w 23649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649" h="43200" fill="none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</a:path>
                        <a:path w="23649" h="43200" stroke="0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  <a:lnTo>
                            <a:pt x="2049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Arc 380"/>
                    <p:cNvSpPr>
                      <a:spLocks/>
                    </p:cNvSpPr>
                    <p:nvPr/>
                  </p:nvSpPr>
                  <p:spPr bwMode="auto">
                    <a:xfrm rot="16058654" flipV="1">
                      <a:off x="2456" y="2755"/>
                      <a:ext cx="262" cy="384"/>
                    </a:xfrm>
                    <a:custGeom>
                      <a:avLst/>
                      <a:gdLst>
                        <a:gd name="T0" fmla="*/ 0 w 23649"/>
                        <a:gd name="T1" fmla="*/ 0 h 43200"/>
                        <a:gd name="T2" fmla="*/ 0 w 23649"/>
                        <a:gd name="T3" fmla="*/ 0 h 43200"/>
                        <a:gd name="T4" fmla="*/ 0 w 23649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3649"/>
                        <a:gd name="T10" fmla="*/ 0 h 43200"/>
                        <a:gd name="T11" fmla="*/ 23649 w 23649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649" h="43200" fill="none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</a:path>
                        <a:path w="23649" h="43200" stroke="0" extrusionOk="0">
                          <a:moveTo>
                            <a:pt x="0" y="97"/>
                          </a:moveTo>
                          <a:cubicBezTo>
                            <a:pt x="681" y="32"/>
                            <a:pt x="1364" y="-1"/>
                            <a:pt x="2049" y="0"/>
                          </a:cubicBezTo>
                          <a:cubicBezTo>
                            <a:pt x="13978" y="0"/>
                            <a:pt x="23649" y="9670"/>
                            <a:pt x="23649" y="21600"/>
                          </a:cubicBezTo>
                          <a:cubicBezTo>
                            <a:pt x="23649" y="33529"/>
                            <a:pt x="13978" y="43200"/>
                            <a:pt x="2049" y="43200"/>
                          </a:cubicBezTo>
                          <a:cubicBezTo>
                            <a:pt x="1767" y="43200"/>
                            <a:pt x="1486" y="43194"/>
                            <a:pt x="1204" y="43183"/>
                          </a:cubicBezTo>
                          <a:lnTo>
                            <a:pt x="2049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3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84" y="3072"/>
                      <a:ext cx="0" cy="2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1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2705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4546" y="270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" name="Text Box 384"/>
                <p:cNvSpPr txBox="1">
                  <a:spLocks noChangeArrowheads="1"/>
                </p:cNvSpPr>
                <p:nvPr/>
              </p:nvSpPr>
              <p:spPr bwMode="auto">
                <a:xfrm>
                  <a:off x="3245" y="3042"/>
                  <a:ext cx="466" cy="22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fr-CH" sz="1400"/>
                    <a:t>Magnet</a:t>
                  </a:r>
                  <a:endParaRPr lang="en-US" sz="1400"/>
                </a:p>
              </p:txBody>
            </p:sp>
          </p:grpSp>
          <p:sp>
            <p:nvSpPr>
              <p:cNvPr id="110" name="Line 385"/>
              <p:cNvSpPr>
                <a:spLocks noChangeShapeType="1"/>
              </p:cNvSpPr>
              <p:nvPr/>
            </p:nvSpPr>
            <p:spPr bwMode="auto">
              <a:xfrm>
                <a:off x="3049588" y="3282156"/>
                <a:ext cx="166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386"/>
              <p:cNvSpPr>
                <a:spLocks noChangeShapeType="1"/>
              </p:cNvSpPr>
              <p:nvPr/>
            </p:nvSpPr>
            <p:spPr bwMode="auto">
              <a:xfrm>
                <a:off x="3048000" y="3429794"/>
                <a:ext cx="166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387"/>
              <p:cNvSpPr>
                <a:spLocks noChangeShapeType="1"/>
              </p:cNvSpPr>
              <p:nvPr/>
            </p:nvSpPr>
            <p:spPr bwMode="auto">
              <a:xfrm>
                <a:off x="3049588" y="3693319"/>
                <a:ext cx="166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388"/>
              <p:cNvSpPr>
                <a:spLocks noChangeShapeType="1"/>
              </p:cNvSpPr>
              <p:nvPr/>
            </p:nvSpPr>
            <p:spPr bwMode="auto">
              <a:xfrm>
                <a:off x="3048000" y="3834606"/>
                <a:ext cx="166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389"/>
              <p:cNvSpPr>
                <a:spLocks noChangeArrowheads="1"/>
              </p:cNvSpPr>
              <p:nvPr/>
            </p:nvSpPr>
            <p:spPr bwMode="auto">
              <a:xfrm>
                <a:off x="3028950" y="3286919"/>
                <a:ext cx="247650" cy="13970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390"/>
              <p:cNvSpPr>
                <a:spLocks noChangeArrowheads="1"/>
              </p:cNvSpPr>
              <p:nvPr/>
            </p:nvSpPr>
            <p:spPr bwMode="auto">
              <a:xfrm>
                <a:off x="3028950" y="3699669"/>
                <a:ext cx="247650" cy="13176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391"/>
              <p:cNvSpPr>
                <a:spLocks noChangeArrowheads="1"/>
              </p:cNvSpPr>
              <p:nvPr/>
            </p:nvSpPr>
            <p:spPr bwMode="auto">
              <a:xfrm>
                <a:off x="3090863" y="3344069"/>
                <a:ext cx="61912" cy="4921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7" name="AutoShape 392"/>
              <p:cNvCxnSpPr>
                <a:cxnSpLocks noChangeShapeType="1"/>
                <a:stCxn id="101" idx="2"/>
                <a:endCxn id="116" idx="2"/>
              </p:cNvCxnSpPr>
              <p:nvPr/>
            </p:nvCxnSpPr>
            <p:spPr bwMode="auto">
              <a:xfrm rot="10800000" flipH="1">
                <a:off x="1847850" y="3369469"/>
                <a:ext cx="1243013" cy="420687"/>
              </a:xfrm>
              <a:prstGeom prst="bentConnector3">
                <a:avLst>
                  <a:gd name="adj1" fmla="val -18389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AutoShape 393"/>
              <p:cNvCxnSpPr>
                <a:cxnSpLocks noChangeShapeType="1"/>
                <a:stCxn id="102" idx="6"/>
                <a:endCxn id="119" idx="2"/>
              </p:cNvCxnSpPr>
              <p:nvPr/>
            </p:nvCxnSpPr>
            <p:spPr bwMode="auto">
              <a:xfrm>
                <a:off x="2703513" y="3785394"/>
                <a:ext cx="387350" cy="1587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Oval 394"/>
              <p:cNvSpPr>
                <a:spLocks noChangeArrowheads="1"/>
              </p:cNvSpPr>
              <p:nvPr/>
            </p:nvSpPr>
            <p:spPr bwMode="auto">
              <a:xfrm>
                <a:off x="3090863" y="3761581"/>
                <a:ext cx="61912" cy="4921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20" name="AutoShape 395"/>
              <p:cNvCxnSpPr>
                <a:cxnSpLocks noChangeShapeType="1"/>
                <a:stCxn id="116" idx="6"/>
                <a:endCxn id="91" idx="2"/>
              </p:cNvCxnSpPr>
              <p:nvPr/>
            </p:nvCxnSpPr>
            <p:spPr bwMode="auto">
              <a:xfrm flipV="1">
                <a:off x="3152775" y="3364706"/>
                <a:ext cx="1751013" cy="4763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396"/>
              <p:cNvCxnSpPr>
                <a:cxnSpLocks noChangeShapeType="1"/>
                <a:stCxn id="119" idx="6"/>
                <a:endCxn id="35" idx="2"/>
              </p:cNvCxnSpPr>
              <p:nvPr/>
            </p:nvCxnSpPr>
            <p:spPr bwMode="auto">
              <a:xfrm flipV="1">
                <a:off x="3152775" y="3785394"/>
                <a:ext cx="508000" cy="1587"/>
              </a:xfrm>
              <a:prstGeom prst="bentConnector3">
                <a:avLst>
                  <a:gd name="adj1" fmla="val 4969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3" name="Line 400"/>
              <p:cNvSpPr>
                <a:spLocks noChangeShapeType="1"/>
              </p:cNvSpPr>
              <p:nvPr/>
            </p:nvSpPr>
            <p:spPr bwMode="auto">
              <a:xfrm flipV="1">
                <a:off x="7866063" y="4274344"/>
                <a:ext cx="0" cy="5064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402"/>
              <p:cNvSpPr>
                <a:spLocks noChangeShapeType="1"/>
              </p:cNvSpPr>
              <p:nvPr/>
            </p:nvSpPr>
            <p:spPr bwMode="auto">
              <a:xfrm flipH="1">
                <a:off x="7845425" y="4768056"/>
                <a:ext cx="24765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403"/>
              <p:cNvSpPr>
                <a:spLocks noChangeShapeType="1"/>
              </p:cNvSpPr>
              <p:nvPr/>
            </p:nvSpPr>
            <p:spPr bwMode="auto">
              <a:xfrm flipH="1">
                <a:off x="7664450" y="6038056"/>
                <a:ext cx="398463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406"/>
              <p:cNvSpPr>
                <a:spLocks noChangeShapeType="1"/>
              </p:cNvSpPr>
              <p:nvPr/>
            </p:nvSpPr>
            <p:spPr bwMode="auto">
              <a:xfrm>
                <a:off x="2271713" y="4372769"/>
                <a:ext cx="179705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407"/>
              <p:cNvSpPr>
                <a:spLocks noChangeShapeType="1"/>
              </p:cNvSpPr>
              <p:nvPr/>
            </p:nvSpPr>
            <p:spPr bwMode="auto">
              <a:xfrm flipV="1">
                <a:off x="4068763" y="4221956"/>
                <a:ext cx="0" cy="15081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Text Box 408"/>
              <p:cNvSpPr txBox="1">
                <a:spLocks noChangeArrowheads="1"/>
              </p:cNvSpPr>
              <p:nvPr/>
            </p:nvSpPr>
            <p:spPr bwMode="auto">
              <a:xfrm>
                <a:off x="2287588" y="4534694"/>
                <a:ext cx="336550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41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 pitchFamily="34" charset="0"/>
              </a:rPr>
              <a:t>Interlock signals and criticality (2/3)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b="1" dirty="0">
                <a:latin typeface="Calibri" pitchFamily="34" charset="0"/>
              </a:rPr>
              <a:t>2</a:t>
            </a:r>
            <a:r>
              <a:rPr lang="en-US" sz="1800" b="1" dirty="0" smtClean="0">
                <a:latin typeface="Calibri" pitchFamily="34" charset="0"/>
              </a:rPr>
              <a:t>) Global level</a:t>
            </a:r>
            <a:r>
              <a:rPr lang="en-US" sz="1800" dirty="0" smtClean="0">
                <a:latin typeface="Calibri" pitchFamily="34" charset="0"/>
              </a:rPr>
              <a:t> interlocks: In addition to the circuit level protection, global interlocks will provoke runtime aborts in all circuits in a subsector</a:t>
            </a:r>
          </a:p>
          <a:p>
            <a:pPr algn="just"/>
            <a:r>
              <a:rPr lang="en-US" sz="1800" dirty="0" smtClean="0">
                <a:latin typeface="Calibri" pitchFamily="34" charset="0"/>
              </a:rPr>
              <a:t>Signals </a:t>
            </a:r>
            <a:r>
              <a:rPr lang="en-US" sz="1800" b="1" dirty="0" smtClean="0">
                <a:latin typeface="Calibri" pitchFamily="34" charset="0"/>
              </a:rPr>
              <a:t>exchange via hardware </a:t>
            </a:r>
            <a:r>
              <a:rPr lang="en-US" sz="1800" dirty="0" smtClean="0">
                <a:latin typeface="Calibri" pitchFamily="34" charset="0"/>
              </a:rPr>
              <a:t>(UPS, Emergency stop buttons) or </a:t>
            </a:r>
            <a:r>
              <a:rPr lang="en-US" sz="1800" b="1" dirty="0" smtClean="0">
                <a:latin typeface="Calibri" pitchFamily="34" charset="0"/>
              </a:rPr>
              <a:t>via PLC-PLC communication </a:t>
            </a:r>
            <a:r>
              <a:rPr lang="en-US" sz="1800" dirty="0" smtClean="0">
                <a:latin typeface="Calibri" pitchFamily="34" charset="0"/>
              </a:rPr>
              <a:t>(Cryogenics)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2" name="Text Box 2"/>
          <p:cNvSpPr txBox="1">
            <a:spLocks noChangeArrowheads="1"/>
          </p:cNvSpPr>
          <p:nvPr/>
        </p:nvSpPr>
        <p:spPr bwMode="auto">
          <a:xfrm>
            <a:off x="7111300" y="4850741"/>
            <a:ext cx="93503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PC</a:t>
            </a:r>
          </a:p>
        </p:txBody>
      </p:sp>
      <p:sp>
        <p:nvSpPr>
          <p:cNvPr id="133" name="Text Box 3"/>
          <p:cNvSpPr txBox="1">
            <a:spLocks noChangeArrowheads="1"/>
          </p:cNvSpPr>
          <p:nvPr/>
        </p:nvSpPr>
        <p:spPr bwMode="auto">
          <a:xfrm>
            <a:off x="7068438" y="4904716"/>
            <a:ext cx="935037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PC</a:t>
            </a:r>
          </a:p>
        </p:txBody>
      </p:sp>
      <p:sp>
        <p:nvSpPr>
          <p:cNvPr id="134" name="Text Box 4"/>
          <p:cNvSpPr txBox="1">
            <a:spLocks noChangeArrowheads="1"/>
          </p:cNvSpPr>
          <p:nvPr/>
        </p:nvSpPr>
        <p:spPr bwMode="auto">
          <a:xfrm>
            <a:off x="1745550" y="4860266"/>
            <a:ext cx="93503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bIns="5029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QPS</a:t>
            </a:r>
          </a:p>
        </p:txBody>
      </p:sp>
      <p:sp>
        <p:nvSpPr>
          <p:cNvPr id="135" name="Text Box 5"/>
          <p:cNvSpPr txBox="1">
            <a:spLocks noChangeArrowheads="1"/>
          </p:cNvSpPr>
          <p:nvPr/>
        </p:nvSpPr>
        <p:spPr bwMode="auto">
          <a:xfrm>
            <a:off x="1713800" y="4915829"/>
            <a:ext cx="935038" cy="1081087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bIns="5029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QPS</a:t>
            </a:r>
          </a:p>
        </p:txBody>
      </p:sp>
      <p:sp>
        <p:nvSpPr>
          <p:cNvPr id="136" name="Text Box 6"/>
          <p:cNvSpPr txBox="1">
            <a:spLocks noChangeArrowheads="1"/>
          </p:cNvSpPr>
          <p:nvPr/>
        </p:nvSpPr>
        <p:spPr bwMode="auto">
          <a:xfrm>
            <a:off x="1670938" y="4996791"/>
            <a:ext cx="935037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bIns="5029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Verdana" charset="0"/>
              </a:rPr>
              <a:t>QPS</a:t>
            </a:r>
          </a:p>
        </p:txBody>
      </p:sp>
      <p:sp>
        <p:nvSpPr>
          <p:cNvPr id="137" name="Text Box 7"/>
          <p:cNvSpPr txBox="1">
            <a:spLocks noChangeArrowheads="1"/>
          </p:cNvSpPr>
          <p:nvPr/>
        </p:nvSpPr>
        <p:spPr bwMode="auto">
          <a:xfrm>
            <a:off x="4263325" y="4996791"/>
            <a:ext cx="93503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tIns="0" bIns="5029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1 PIC</a:t>
            </a:r>
          </a:p>
        </p:txBody>
      </p:sp>
      <p:sp>
        <p:nvSpPr>
          <p:cNvPr id="138" name="Text Box 8"/>
          <p:cNvSpPr txBox="1">
            <a:spLocks noChangeArrowheads="1"/>
          </p:cNvSpPr>
          <p:nvPr/>
        </p:nvSpPr>
        <p:spPr bwMode="auto">
          <a:xfrm>
            <a:off x="7000175" y="4996791"/>
            <a:ext cx="93503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PC</a:t>
            </a:r>
          </a:p>
        </p:txBody>
      </p:sp>
      <p:sp>
        <p:nvSpPr>
          <p:cNvPr id="139" name="Line 9"/>
          <p:cNvSpPr>
            <a:spLocks noChangeShapeType="1"/>
          </p:cNvSpPr>
          <p:nvPr/>
        </p:nvSpPr>
        <p:spPr bwMode="auto">
          <a:xfrm>
            <a:off x="2679000" y="5488916"/>
            <a:ext cx="1511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Text Box 10"/>
          <p:cNvSpPr txBox="1">
            <a:spLocks noChangeArrowheads="1"/>
          </p:cNvSpPr>
          <p:nvPr/>
        </p:nvSpPr>
        <p:spPr bwMode="auto">
          <a:xfrm>
            <a:off x="2605975" y="5273016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  <a:latin typeface="Verdana" charset="0"/>
              </a:rPr>
              <a:t>CIRCUIT_QUENCH</a:t>
            </a:r>
          </a:p>
        </p:txBody>
      </p:sp>
      <p:sp>
        <p:nvSpPr>
          <p:cNvPr id="141" name="Line 11"/>
          <p:cNvSpPr>
            <a:spLocks noChangeShapeType="1"/>
          </p:cNvSpPr>
          <p:nvPr/>
        </p:nvSpPr>
        <p:spPr bwMode="auto">
          <a:xfrm flipH="1">
            <a:off x="2679000" y="6004854"/>
            <a:ext cx="15113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Text Box 12"/>
          <p:cNvSpPr txBox="1">
            <a:spLocks noChangeArrowheads="1"/>
          </p:cNvSpPr>
          <p:nvPr/>
        </p:nvSpPr>
        <p:spPr bwMode="auto">
          <a:xfrm>
            <a:off x="5269800" y="5501616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3333CC"/>
                </a:solidFill>
                <a:latin typeface="Verdana" charset="0"/>
              </a:rPr>
              <a:t>POWERING_FAILURE</a:t>
            </a:r>
          </a:p>
        </p:txBody>
      </p:sp>
      <p:sp>
        <p:nvSpPr>
          <p:cNvPr id="143" name="Line 13"/>
          <p:cNvSpPr>
            <a:spLocks noChangeShapeType="1"/>
          </p:cNvSpPr>
          <p:nvPr/>
        </p:nvSpPr>
        <p:spPr bwMode="auto">
          <a:xfrm>
            <a:off x="5342825" y="5177766"/>
            <a:ext cx="15113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Text Box 14"/>
          <p:cNvSpPr txBox="1">
            <a:spLocks noChangeArrowheads="1"/>
          </p:cNvSpPr>
          <p:nvPr/>
        </p:nvSpPr>
        <p:spPr bwMode="auto">
          <a:xfrm>
            <a:off x="5269800" y="4925354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009900"/>
                </a:solidFill>
                <a:latin typeface="Verdana" charset="0"/>
              </a:rPr>
              <a:t>PC_PERMIT</a:t>
            </a:r>
          </a:p>
        </p:txBody>
      </p:sp>
      <p:sp>
        <p:nvSpPr>
          <p:cNvPr id="145" name="Line 15"/>
          <p:cNvSpPr>
            <a:spLocks noChangeShapeType="1"/>
          </p:cNvSpPr>
          <p:nvPr/>
        </p:nvSpPr>
        <p:spPr bwMode="auto">
          <a:xfrm>
            <a:off x="5342825" y="5455579"/>
            <a:ext cx="1511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Text Box 16"/>
          <p:cNvSpPr txBox="1">
            <a:spLocks noChangeArrowheads="1"/>
          </p:cNvSpPr>
          <p:nvPr/>
        </p:nvSpPr>
        <p:spPr bwMode="auto">
          <a:xfrm>
            <a:off x="5269800" y="5214279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  <a:latin typeface="Verdana" charset="0"/>
              </a:rPr>
              <a:t>PC_FAST_ABORT</a:t>
            </a:r>
          </a:p>
        </p:txBody>
      </p:sp>
      <p:sp>
        <p:nvSpPr>
          <p:cNvPr id="147" name="Line 17"/>
          <p:cNvSpPr>
            <a:spLocks noChangeShapeType="1"/>
          </p:cNvSpPr>
          <p:nvPr/>
        </p:nvSpPr>
        <p:spPr bwMode="auto">
          <a:xfrm flipH="1">
            <a:off x="5342825" y="5733391"/>
            <a:ext cx="15113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Text Box 18"/>
          <p:cNvSpPr txBox="1">
            <a:spLocks noChangeArrowheads="1"/>
          </p:cNvSpPr>
          <p:nvPr/>
        </p:nvSpPr>
        <p:spPr bwMode="auto">
          <a:xfrm>
            <a:off x="2605975" y="5788954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6699FF"/>
                </a:solidFill>
                <a:latin typeface="Verdana" charset="0"/>
              </a:rPr>
              <a:t>DISCHARGE_REQUEST</a:t>
            </a:r>
          </a:p>
        </p:txBody>
      </p:sp>
      <p:sp>
        <p:nvSpPr>
          <p:cNvPr id="149" name="Text Box 19"/>
          <p:cNvSpPr txBox="1">
            <a:spLocks noChangeArrowheads="1"/>
          </p:cNvSpPr>
          <p:nvPr/>
        </p:nvSpPr>
        <p:spPr bwMode="auto">
          <a:xfrm>
            <a:off x="4982463" y="5776254"/>
            <a:ext cx="2232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6699FF"/>
                </a:solidFill>
                <a:latin typeface="Verdana" charset="0"/>
              </a:rPr>
              <a:t>PC_DISCHARGE_REQUEST</a:t>
            </a:r>
          </a:p>
        </p:txBody>
      </p:sp>
      <p:sp>
        <p:nvSpPr>
          <p:cNvPr id="150" name="Line 20"/>
          <p:cNvSpPr>
            <a:spLocks noChangeShapeType="1"/>
          </p:cNvSpPr>
          <p:nvPr/>
        </p:nvSpPr>
        <p:spPr bwMode="auto">
          <a:xfrm flipH="1">
            <a:off x="5342825" y="6012791"/>
            <a:ext cx="15113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371886"/>
              </p:ext>
            </p:extLst>
          </p:nvPr>
        </p:nvGraphicFramePr>
        <p:xfrm>
          <a:off x="1950338" y="5611154"/>
          <a:ext cx="388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Clip" r:id="rId4" imgW="1490400" imgH="1490760" progId="MS_ClipArt_Gallery.5">
                  <p:embed/>
                </p:oleObj>
              </mc:Choice>
              <mc:Fallback>
                <p:oleObj name="Clip" r:id="rId4" imgW="1490400" imgH="1490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338" y="5611154"/>
                        <a:ext cx="388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Oval 23"/>
          <p:cNvSpPr>
            <a:spLocks noChangeArrowheads="1"/>
          </p:cNvSpPr>
          <p:nvPr/>
        </p:nvSpPr>
        <p:spPr bwMode="auto">
          <a:xfrm>
            <a:off x="7503413" y="5290479"/>
            <a:ext cx="354012" cy="312737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24"/>
          <p:cNvSpPr>
            <a:spLocks noChangeArrowheads="1"/>
          </p:cNvSpPr>
          <p:nvPr/>
        </p:nvSpPr>
        <p:spPr bwMode="auto">
          <a:xfrm>
            <a:off x="7503413" y="5477804"/>
            <a:ext cx="354012" cy="312737"/>
          </a:xfrm>
          <a:prstGeom prst="ellipse">
            <a:avLst/>
          </a:prstGeom>
          <a:solidFill>
            <a:srgbClr val="00FFFF">
              <a:alpha val="50195"/>
            </a:srgbClr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5"/>
          <p:cNvSpPr>
            <a:spLocks noChangeShapeType="1"/>
          </p:cNvSpPr>
          <p:nvPr/>
        </p:nvSpPr>
        <p:spPr bwMode="auto">
          <a:xfrm flipV="1">
            <a:off x="7684388" y="5031716"/>
            <a:ext cx="0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6"/>
          <p:cNvSpPr>
            <a:spLocks noChangeShapeType="1"/>
          </p:cNvSpPr>
          <p:nvPr/>
        </p:nvSpPr>
        <p:spPr bwMode="auto">
          <a:xfrm flipV="1">
            <a:off x="7684388" y="5779429"/>
            <a:ext cx="0" cy="249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27"/>
          <p:cNvSpPr>
            <a:spLocks noChangeShapeType="1"/>
          </p:cNvSpPr>
          <p:nvPr/>
        </p:nvSpPr>
        <p:spPr bwMode="auto">
          <a:xfrm flipH="1">
            <a:off x="7684388" y="5333341"/>
            <a:ext cx="0" cy="366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" name="Picture 28" descr="MCj0198606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75" y="5446054"/>
            <a:ext cx="4857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Rectangle 29"/>
          <p:cNvSpPr>
            <a:spLocks noChangeArrowheads="1"/>
          </p:cNvSpPr>
          <p:nvPr/>
        </p:nvSpPr>
        <p:spPr bwMode="auto">
          <a:xfrm>
            <a:off x="3239388" y="2883829"/>
            <a:ext cx="1638300" cy="1295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" name="Group 30"/>
          <p:cNvGrpSpPr>
            <a:grpSpLocks/>
          </p:cNvGrpSpPr>
          <p:nvPr/>
        </p:nvGrpSpPr>
        <p:grpSpPr bwMode="auto">
          <a:xfrm>
            <a:off x="3674363" y="3423579"/>
            <a:ext cx="857250" cy="365125"/>
            <a:chOff x="3944" y="2401"/>
            <a:chExt cx="625" cy="327"/>
          </a:xfrm>
        </p:grpSpPr>
        <p:grpSp>
          <p:nvGrpSpPr>
            <p:cNvPr id="160" name="Group 31"/>
            <p:cNvGrpSpPr>
              <a:grpSpLocks/>
            </p:cNvGrpSpPr>
            <p:nvPr/>
          </p:nvGrpSpPr>
          <p:grpSpPr bwMode="auto">
            <a:xfrm>
              <a:off x="3956" y="2401"/>
              <a:ext cx="600" cy="312"/>
              <a:chOff x="860" y="2816"/>
              <a:chExt cx="1924" cy="496"/>
            </a:xfrm>
          </p:grpSpPr>
          <p:sp>
            <p:nvSpPr>
              <p:cNvPr id="163" name="Line 32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Arc 33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Arc 34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rc 35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Arc 36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Arc 37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38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" name="Oval 39"/>
            <p:cNvSpPr>
              <a:spLocks noChangeArrowheads="1"/>
            </p:cNvSpPr>
            <p:nvPr/>
          </p:nvSpPr>
          <p:spPr bwMode="auto">
            <a:xfrm>
              <a:off x="3944" y="2705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40"/>
            <p:cNvSpPr>
              <a:spLocks noChangeArrowheads="1"/>
            </p:cNvSpPr>
            <p:nvPr/>
          </p:nvSpPr>
          <p:spPr bwMode="auto">
            <a:xfrm>
              <a:off x="4546" y="270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0" name="Text Box 41"/>
          <p:cNvSpPr txBox="1">
            <a:spLocks noChangeArrowheads="1"/>
          </p:cNvSpPr>
          <p:nvPr/>
        </p:nvSpPr>
        <p:spPr bwMode="auto">
          <a:xfrm>
            <a:off x="3818825" y="3852204"/>
            <a:ext cx="638175" cy="247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/>
              <a:t>Magnet</a:t>
            </a:r>
            <a:endParaRPr lang="en-US" sz="1400"/>
          </a:p>
        </p:txBody>
      </p:sp>
      <p:sp>
        <p:nvSpPr>
          <p:cNvPr id="171" name="Line 42"/>
          <p:cNvSpPr>
            <a:spLocks noChangeShapeType="1"/>
          </p:cNvSpPr>
          <p:nvPr/>
        </p:nvSpPr>
        <p:spPr bwMode="auto">
          <a:xfrm>
            <a:off x="4877688" y="3274354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/>
        </p:nvSpPr>
        <p:spPr bwMode="auto">
          <a:xfrm>
            <a:off x="4876100" y="3421991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44"/>
          <p:cNvSpPr>
            <a:spLocks noChangeShapeType="1"/>
          </p:cNvSpPr>
          <p:nvPr/>
        </p:nvSpPr>
        <p:spPr bwMode="auto">
          <a:xfrm>
            <a:off x="4877688" y="3685516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45"/>
          <p:cNvSpPr>
            <a:spLocks noChangeShapeType="1"/>
          </p:cNvSpPr>
          <p:nvPr/>
        </p:nvSpPr>
        <p:spPr bwMode="auto">
          <a:xfrm>
            <a:off x="4876100" y="3826804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Rectangle 46"/>
          <p:cNvSpPr>
            <a:spLocks noChangeArrowheads="1"/>
          </p:cNvSpPr>
          <p:nvPr/>
        </p:nvSpPr>
        <p:spPr bwMode="auto">
          <a:xfrm>
            <a:off x="5042788" y="2883829"/>
            <a:ext cx="2406650" cy="1295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Text Box 47"/>
          <p:cNvSpPr txBox="1">
            <a:spLocks noChangeArrowheads="1"/>
          </p:cNvSpPr>
          <p:nvPr/>
        </p:nvSpPr>
        <p:spPr bwMode="auto">
          <a:xfrm>
            <a:off x="6030213" y="2890179"/>
            <a:ext cx="941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</a:rPr>
              <a:t>Cryostat</a:t>
            </a:r>
            <a:endParaRPr lang="en-GB" sz="1600">
              <a:solidFill>
                <a:schemeClr val="tx2"/>
              </a:solidFill>
            </a:endParaRPr>
          </a:p>
        </p:txBody>
      </p:sp>
      <p:grpSp>
        <p:nvGrpSpPr>
          <p:cNvPr id="177" name="Group 48"/>
          <p:cNvGrpSpPr>
            <a:grpSpLocks/>
          </p:cNvGrpSpPr>
          <p:nvPr/>
        </p:nvGrpSpPr>
        <p:grpSpPr bwMode="auto">
          <a:xfrm>
            <a:off x="5520625" y="3418816"/>
            <a:ext cx="857250" cy="363538"/>
            <a:chOff x="3944" y="2401"/>
            <a:chExt cx="625" cy="327"/>
          </a:xfrm>
        </p:grpSpPr>
        <p:grpSp>
          <p:nvGrpSpPr>
            <p:cNvPr id="178" name="Group 49"/>
            <p:cNvGrpSpPr>
              <a:grpSpLocks/>
            </p:cNvGrpSpPr>
            <p:nvPr/>
          </p:nvGrpSpPr>
          <p:grpSpPr bwMode="auto">
            <a:xfrm>
              <a:off x="3956" y="2401"/>
              <a:ext cx="600" cy="312"/>
              <a:chOff x="860" y="2816"/>
              <a:chExt cx="1924" cy="496"/>
            </a:xfrm>
          </p:grpSpPr>
          <p:sp>
            <p:nvSpPr>
              <p:cNvPr id="181" name="Line 50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Arc 51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rc 52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Arc 53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Arc 54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rc 55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0 h 43200"/>
                  <a:gd name="T2" fmla="*/ 0 w 23649"/>
                  <a:gd name="T3" fmla="*/ 0 h 43200"/>
                  <a:gd name="T4" fmla="*/ 0 w 2364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649"/>
                  <a:gd name="T10" fmla="*/ 0 h 43200"/>
                  <a:gd name="T11" fmla="*/ 23649 w 2364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-1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56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9" name="Oval 57"/>
            <p:cNvSpPr>
              <a:spLocks noChangeArrowheads="1"/>
            </p:cNvSpPr>
            <p:nvPr/>
          </p:nvSpPr>
          <p:spPr bwMode="auto">
            <a:xfrm>
              <a:off x="3944" y="2705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58"/>
            <p:cNvSpPr>
              <a:spLocks noChangeArrowheads="1"/>
            </p:cNvSpPr>
            <p:nvPr/>
          </p:nvSpPr>
          <p:spPr bwMode="auto">
            <a:xfrm>
              <a:off x="4546" y="270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" name="Text Box 59"/>
          <p:cNvSpPr txBox="1">
            <a:spLocks noChangeArrowheads="1"/>
          </p:cNvSpPr>
          <p:nvPr/>
        </p:nvSpPr>
        <p:spPr bwMode="auto">
          <a:xfrm>
            <a:off x="5665088" y="3845854"/>
            <a:ext cx="638175" cy="247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/>
              <a:t>Magnet</a:t>
            </a:r>
            <a:endParaRPr lang="en-US" sz="1400"/>
          </a:p>
        </p:txBody>
      </p:sp>
      <p:grpSp>
        <p:nvGrpSpPr>
          <p:cNvPr id="189" name="Group 60"/>
          <p:cNvGrpSpPr>
            <a:grpSpLocks/>
          </p:cNvGrpSpPr>
          <p:nvPr/>
        </p:nvGrpSpPr>
        <p:grpSpPr bwMode="auto">
          <a:xfrm>
            <a:off x="7404988" y="2883829"/>
            <a:ext cx="812800" cy="1293812"/>
            <a:chOff x="4558" y="2213"/>
            <a:chExt cx="593" cy="1161"/>
          </a:xfrm>
        </p:grpSpPr>
        <p:grpSp>
          <p:nvGrpSpPr>
            <p:cNvPr id="190" name="Group 61"/>
            <p:cNvGrpSpPr>
              <a:grpSpLocks/>
            </p:cNvGrpSpPr>
            <p:nvPr/>
          </p:nvGrpSpPr>
          <p:grpSpPr bwMode="auto">
            <a:xfrm>
              <a:off x="4647" y="2213"/>
              <a:ext cx="504" cy="1161"/>
              <a:chOff x="4528" y="2167"/>
              <a:chExt cx="568" cy="1161"/>
            </a:xfrm>
          </p:grpSpPr>
          <p:sp>
            <p:nvSpPr>
              <p:cNvPr id="197" name="Rectangle 62"/>
              <p:cNvSpPr>
                <a:spLocks noChangeArrowheads="1"/>
              </p:cNvSpPr>
              <p:nvPr/>
            </p:nvSpPr>
            <p:spPr bwMode="auto">
              <a:xfrm>
                <a:off x="4528" y="2167"/>
                <a:ext cx="521" cy="1161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Text Box 63"/>
              <p:cNvSpPr txBox="1">
                <a:spLocks noChangeArrowheads="1"/>
              </p:cNvSpPr>
              <p:nvPr/>
            </p:nvSpPr>
            <p:spPr bwMode="auto">
              <a:xfrm>
                <a:off x="4612" y="2173"/>
                <a:ext cx="484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tx2"/>
                    </a:solidFill>
                  </a:rPr>
                  <a:t>DFB</a:t>
                </a:r>
                <a:endParaRPr lang="en-GB" sz="16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91" name="Rectangle 64"/>
            <p:cNvSpPr>
              <a:spLocks noChangeArrowheads="1"/>
            </p:cNvSpPr>
            <p:nvPr/>
          </p:nvSpPr>
          <p:spPr bwMode="auto">
            <a:xfrm>
              <a:off x="4558" y="2555"/>
              <a:ext cx="111" cy="134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65"/>
            <p:cNvSpPr>
              <a:spLocks noChangeArrowheads="1"/>
            </p:cNvSpPr>
            <p:nvPr/>
          </p:nvSpPr>
          <p:spPr bwMode="auto">
            <a:xfrm>
              <a:off x="4558" y="2939"/>
              <a:ext cx="111" cy="134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CCE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Line 66"/>
            <p:cNvSpPr>
              <a:spLocks noChangeShapeType="1"/>
            </p:cNvSpPr>
            <p:nvPr/>
          </p:nvSpPr>
          <p:spPr bwMode="auto">
            <a:xfrm>
              <a:off x="4586" y="2555"/>
              <a:ext cx="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67"/>
            <p:cNvSpPr>
              <a:spLocks noChangeShapeType="1"/>
            </p:cNvSpPr>
            <p:nvPr/>
          </p:nvSpPr>
          <p:spPr bwMode="auto">
            <a:xfrm>
              <a:off x="4594" y="2689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68"/>
            <p:cNvSpPr>
              <a:spLocks noChangeShapeType="1"/>
            </p:cNvSpPr>
            <p:nvPr/>
          </p:nvSpPr>
          <p:spPr bwMode="auto">
            <a:xfrm>
              <a:off x="4590" y="2939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69"/>
            <p:cNvSpPr>
              <a:spLocks noChangeShapeType="1"/>
            </p:cNvSpPr>
            <p:nvPr/>
          </p:nvSpPr>
          <p:spPr bwMode="auto">
            <a:xfrm>
              <a:off x="4590" y="3073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99" name="AutoShape 70"/>
          <p:cNvCxnSpPr>
            <a:cxnSpLocks noChangeShapeType="1"/>
          </p:cNvCxnSpPr>
          <p:nvPr/>
        </p:nvCxnSpPr>
        <p:spPr bwMode="auto">
          <a:xfrm>
            <a:off x="7512938" y="3356904"/>
            <a:ext cx="368300" cy="552450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71"/>
          <p:cNvCxnSpPr>
            <a:cxnSpLocks noChangeShapeType="1"/>
          </p:cNvCxnSpPr>
          <p:nvPr/>
        </p:nvCxnSpPr>
        <p:spPr bwMode="auto">
          <a:xfrm>
            <a:off x="7519288" y="3766479"/>
            <a:ext cx="166687" cy="146050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1" name="Group 72"/>
          <p:cNvGrpSpPr>
            <a:grpSpLocks/>
          </p:cNvGrpSpPr>
          <p:nvPr/>
        </p:nvGrpSpPr>
        <p:grpSpPr bwMode="auto">
          <a:xfrm>
            <a:off x="7620888" y="3917291"/>
            <a:ext cx="327025" cy="376238"/>
            <a:chOff x="3563" y="2584"/>
            <a:chExt cx="239" cy="339"/>
          </a:xfrm>
        </p:grpSpPr>
        <p:sp>
          <p:nvSpPr>
            <p:cNvPr id="202" name="Rectangle 73"/>
            <p:cNvSpPr>
              <a:spLocks noChangeArrowheads="1"/>
            </p:cNvSpPr>
            <p:nvPr/>
          </p:nvSpPr>
          <p:spPr bwMode="auto">
            <a:xfrm rot="10800000">
              <a:off x="3705" y="2584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Rectangle 74"/>
            <p:cNvSpPr>
              <a:spLocks noChangeArrowheads="1"/>
            </p:cNvSpPr>
            <p:nvPr/>
          </p:nvSpPr>
          <p:spPr bwMode="auto">
            <a:xfrm rot="10800000">
              <a:off x="3563" y="2587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75"/>
            <p:cNvSpPr>
              <a:spLocks noChangeShapeType="1"/>
            </p:cNvSpPr>
            <p:nvPr/>
          </p:nvSpPr>
          <p:spPr bwMode="auto">
            <a:xfrm>
              <a:off x="3565" y="2819"/>
              <a:ext cx="0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76"/>
            <p:cNvSpPr>
              <a:spLocks noChangeShapeType="1"/>
            </p:cNvSpPr>
            <p:nvPr/>
          </p:nvSpPr>
          <p:spPr bwMode="auto">
            <a:xfrm>
              <a:off x="3564" y="2922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77"/>
            <p:cNvSpPr>
              <a:spLocks noChangeShapeType="1"/>
            </p:cNvSpPr>
            <p:nvPr/>
          </p:nvSpPr>
          <p:spPr bwMode="auto">
            <a:xfrm>
              <a:off x="3708" y="2919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78"/>
            <p:cNvSpPr>
              <a:spLocks noChangeShapeType="1"/>
            </p:cNvSpPr>
            <p:nvPr/>
          </p:nvSpPr>
          <p:spPr bwMode="auto">
            <a:xfrm>
              <a:off x="3655" y="2818"/>
              <a:ext cx="0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79"/>
            <p:cNvSpPr>
              <a:spLocks noChangeShapeType="1"/>
            </p:cNvSpPr>
            <p:nvPr/>
          </p:nvSpPr>
          <p:spPr bwMode="auto">
            <a:xfrm>
              <a:off x="3709" y="2817"/>
              <a:ext cx="0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80"/>
            <p:cNvSpPr>
              <a:spLocks noChangeShapeType="1"/>
            </p:cNvSpPr>
            <p:nvPr/>
          </p:nvSpPr>
          <p:spPr bwMode="auto">
            <a:xfrm>
              <a:off x="3799" y="2816"/>
              <a:ext cx="0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" name="Line 81"/>
          <p:cNvSpPr>
            <a:spLocks noChangeShapeType="1"/>
          </p:cNvSpPr>
          <p:nvPr/>
        </p:nvSpPr>
        <p:spPr bwMode="auto">
          <a:xfrm>
            <a:off x="7685975" y="3920466"/>
            <a:ext cx="0" cy="369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Line 82"/>
          <p:cNvSpPr>
            <a:spLocks noChangeShapeType="1"/>
          </p:cNvSpPr>
          <p:nvPr/>
        </p:nvSpPr>
        <p:spPr bwMode="auto">
          <a:xfrm>
            <a:off x="7881238" y="3917291"/>
            <a:ext cx="0" cy="369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2" name="AutoShape 83"/>
          <p:cNvCxnSpPr>
            <a:cxnSpLocks noChangeShapeType="1"/>
            <a:stCxn id="180" idx="6"/>
            <a:endCxn id="214" idx="2"/>
          </p:cNvCxnSpPr>
          <p:nvPr/>
        </p:nvCxnSpPr>
        <p:spPr bwMode="auto">
          <a:xfrm>
            <a:off x="6377875" y="3764891"/>
            <a:ext cx="1079500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Oval 84"/>
          <p:cNvSpPr>
            <a:spLocks noChangeArrowheads="1"/>
          </p:cNvSpPr>
          <p:nvPr/>
        </p:nvSpPr>
        <p:spPr bwMode="auto">
          <a:xfrm>
            <a:off x="7451025" y="3331504"/>
            <a:ext cx="61913" cy="49212"/>
          </a:xfrm>
          <a:prstGeom prst="ellips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Oval 85"/>
          <p:cNvSpPr>
            <a:spLocks noChangeArrowheads="1"/>
          </p:cNvSpPr>
          <p:nvPr/>
        </p:nvSpPr>
        <p:spPr bwMode="auto">
          <a:xfrm>
            <a:off x="7457375" y="3741079"/>
            <a:ext cx="61913" cy="49212"/>
          </a:xfrm>
          <a:prstGeom prst="ellips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Rectangle 86"/>
          <p:cNvSpPr>
            <a:spLocks noChangeArrowheads="1"/>
          </p:cNvSpPr>
          <p:nvPr/>
        </p:nvSpPr>
        <p:spPr bwMode="auto">
          <a:xfrm>
            <a:off x="4857050" y="3279116"/>
            <a:ext cx="247650" cy="1412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Rectangle 87"/>
          <p:cNvSpPr>
            <a:spLocks noChangeArrowheads="1"/>
          </p:cNvSpPr>
          <p:nvPr/>
        </p:nvSpPr>
        <p:spPr bwMode="auto">
          <a:xfrm>
            <a:off x="4857050" y="3693454"/>
            <a:ext cx="247650" cy="1317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88"/>
          <p:cNvSpPr>
            <a:spLocks noChangeArrowheads="1"/>
          </p:cNvSpPr>
          <p:nvPr/>
        </p:nvSpPr>
        <p:spPr bwMode="auto">
          <a:xfrm>
            <a:off x="4917375" y="3331504"/>
            <a:ext cx="61913" cy="47625"/>
          </a:xfrm>
          <a:prstGeom prst="ellips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8" name="AutoShape 89"/>
          <p:cNvCxnSpPr>
            <a:cxnSpLocks noChangeShapeType="1"/>
            <a:stCxn id="162" idx="6"/>
            <a:endCxn id="219" idx="2"/>
          </p:cNvCxnSpPr>
          <p:nvPr/>
        </p:nvCxnSpPr>
        <p:spPr bwMode="auto">
          <a:xfrm>
            <a:off x="4531613" y="3771241"/>
            <a:ext cx="385762" cy="1588"/>
          </a:xfrm>
          <a:prstGeom prst="bentConnector3">
            <a:avLst>
              <a:gd name="adj1" fmla="val 49796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9" name="Oval 90"/>
          <p:cNvSpPr>
            <a:spLocks noChangeArrowheads="1"/>
          </p:cNvSpPr>
          <p:nvPr/>
        </p:nvSpPr>
        <p:spPr bwMode="auto">
          <a:xfrm>
            <a:off x="4917375" y="3747429"/>
            <a:ext cx="61913" cy="49212"/>
          </a:xfrm>
          <a:prstGeom prst="ellips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0" name="AutoShape 91"/>
          <p:cNvCxnSpPr>
            <a:cxnSpLocks noChangeShapeType="1"/>
            <a:stCxn id="219" idx="6"/>
            <a:endCxn id="179" idx="2"/>
          </p:cNvCxnSpPr>
          <p:nvPr/>
        </p:nvCxnSpPr>
        <p:spPr bwMode="auto">
          <a:xfrm flipV="1">
            <a:off x="4979288" y="3769654"/>
            <a:ext cx="541337" cy="3175"/>
          </a:xfrm>
          <a:prstGeom prst="bentConnector3">
            <a:avLst>
              <a:gd name="adj1" fmla="val 49852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AutoShape 92"/>
          <p:cNvCxnSpPr>
            <a:cxnSpLocks noChangeShapeType="1"/>
            <a:stCxn id="217" idx="6"/>
            <a:endCxn id="213" idx="2"/>
          </p:cNvCxnSpPr>
          <p:nvPr/>
        </p:nvCxnSpPr>
        <p:spPr bwMode="auto">
          <a:xfrm>
            <a:off x="4979288" y="3355316"/>
            <a:ext cx="2471737" cy="1588"/>
          </a:xfrm>
          <a:prstGeom prst="bentConnector3">
            <a:avLst>
              <a:gd name="adj1" fmla="val 49972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2" name="Rectangle 93"/>
          <p:cNvSpPr>
            <a:spLocks noChangeArrowheads="1"/>
          </p:cNvSpPr>
          <p:nvPr/>
        </p:nvSpPr>
        <p:spPr bwMode="auto">
          <a:xfrm>
            <a:off x="1424875" y="2888591"/>
            <a:ext cx="1638300" cy="1295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" name="Group 94"/>
          <p:cNvGrpSpPr>
            <a:grpSpLocks/>
          </p:cNvGrpSpPr>
          <p:nvPr/>
        </p:nvGrpSpPr>
        <p:grpSpPr bwMode="auto">
          <a:xfrm>
            <a:off x="1861438" y="3428341"/>
            <a:ext cx="855662" cy="676275"/>
            <a:chOff x="3139" y="2658"/>
            <a:chExt cx="625" cy="606"/>
          </a:xfrm>
        </p:grpSpPr>
        <p:grpSp>
          <p:nvGrpSpPr>
            <p:cNvPr id="224" name="Group 95"/>
            <p:cNvGrpSpPr>
              <a:grpSpLocks/>
            </p:cNvGrpSpPr>
            <p:nvPr/>
          </p:nvGrpSpPr>
          <p:grpSpPr bwMode="auto">
            <a:xfrm>
              <a:off x="3139" y="2658"/>
              <a:ext cx="625" cy="327"/>
              <a:chOff x="3944" y="2401"/>
              <a:chExt cx="625" cy="327"/>
            </a:xfrm>
          </p:grpSpPr>
          <p:grpSp>
            <p:nvGrpSpPr>
              <p:cNvPr id="226" name="Group 96"/>
              <p:cNvGrpSpPr>
                <a:grpSpLocks/>
              </p:cNvGrpSpPr>
              <p:nvPr/>
            </p:nvGrpSpPr>
            <p:grpSpPr bwMode="auto">
              <a:xfrm>
                <a:off x="3956" y="2401"/>
                <a:ext cx="600" cy="312"/>
                <a:chOff x="860" y="2816"/>
                <a:chExt cx="1924" cy="496"/>
              </a:xfrm>
            </p:grpSpPr>
            <p:sp>
              <p:nvSpPr>
                <p:cNvPr id="22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864" y="3072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Arc 98"/>
                <p:cNvSpPr>
                  <a:spLocks/>
                </p:cNvSpPr>
                <p:nvPr/>
              </p:nvSpPr>
              <p:spPr bwMode="auto">
                <a:xfrm rot="16058654" flipV="1">
                  <a:off x="921" y="2759"/>
                  <a:ext cx="262" cy="384"/>
                </a:xfrm>
                <a:custGeom>
                  <a:avLst/>
                  <a:gdLst>
                    <a:gd name="T0" fmla="*/ 0 w 23649"/>
                    <a:gd name="T1" fmla="*/ 0 h 43200"/>
                    <a:gd name="T2" fmla="*/ 0 w 23649"/>
                    <a:gd name="T3" fmla="*/ 0 h 43200"/>
                    <a:gd name="T4" fmla="*/ 0 w 2364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649"/>
                    <a:gd name="T10" fmla="*/ 0 h 43200"/>
                    <a:gd name="T11" fmla="*/ 23649 w 2364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649" h="43200" fill="none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</a:path>
                    <a:path w="23649" h="43200" stroke="0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  <a:lnTo>
                        <a:pt x="2049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Arc 99"/>
                <p:cNvSpPr>
                  <a:spLocks/>
                </p:cNvSpPr>
                <p:nvPr/>
              </p:nvSpPr>
              <p:spPr bwMode="auto">
                <a:xfrm rot="16058654" flipV="1">
                  <a:off x="1308" y="2765"/>
                  <a:ext cx="262" cy="384"/>
                </a:xfrm>
                <a:custGeom>
                  <a:avLst/>
                  <a:gdLst>
                    <a:gd name="T0" fmla="*/ 0 w 23649"/>
                    <a:gd name="T1" fmla="*/ 0 h 43200"/>
                    <a:gd name="T2" fmla="*/ 0 w 23649"/>
                    <a:gd name="T3" fmla="*/ 0 h 43200"/>
                    <a:gd name="T4" fmla="*/ 0 w 2364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649"/>
                    <a:gd name="T10" fmla="*/ 0 h 43200"/>
                    <a:gd name="T11" fmla="*/ 23649 w 2364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649" h="43200" fill="none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</a:path>
                    <a:path w="23649" h="43200" stroke="0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  <a:lnTo>
                        <a:pt x="2049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Arc 100"/>
                <p:cNvSpPr>
                  <a:spLocks/>
                </p:cNvSpPr>
                <p:nvPr/>
              </p:nvSpPr>
              <p:spPr bwMode="auto">
                <a:xfrm rot="16058654" flipV="1">
                  <a:off x="1689" y="2767"/>
                  <a:ext cx="262" cy="384"/>
                </a:xfrm>
                <a:custGeom>
                  <a:avLst/>
                  <a:gdLst>
                    <a:gd name="T0" fmla="*/ 0 w 23649"/>
                    <a:gd name="T1" fmla="*/ 0 h 43200"/>
                    <a:gd name="T2" fmla="*/ 0 w 23649"/>
                    <a:gd name="T3" fmla="*/ 0 h 43200"/>
                    <a:gd name="T4" fmla="*/ 0 w 2364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649"/>
                    <a:gd name="T10" fmla="*/ 0 h 43200"/>
                    <a:gd name="T11" fmla="*/ 23649 w 2364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649" h="43200" fill="none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</a:path>
                    <a:path w="23649" h="43200" stroke="0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  <a:lnTo>
                        <a:pt x="2049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Arc 101"/>
                <p:cNvSpPr>
                  <a:spLocks/>
                </p:cNvSpPr>
                <p:nvPr/>
              </p:nvSpPr>
              <p:spPr bwMode="auto">
                <a:xfrm rot="16058654" flipV="1">
                  <a:off x="2072" y="2773"/>
                  <a:ext cx="262" cy="384"/>
                </a:xfrm>
                <a:custGeom>
                  <a:avLst/>
                  <a:gdLst>
                    <a:gd name="T0" fmla="*/ 0 w 23649"/>
                    <a:gd name="T1" fmla="*/ 0 h 43200"/>
                    <a:gd name="T2" fmla="*/ 0 w 23649"/>
                    <a:gd name="T3" fmla="*/ 0 h 43200"/>
                    <a:gd name="T4" fmla="*/ 0 w 2364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649"/>
                    <a:gd name="T10" fmla="*/ 0 h 43200"/>
                    <a:gd name="T11" fmla="*/ 23649 w 2364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649" h="43200" fill="none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</a:path>
                    <a:path w="23649" h="43200" stroke="0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  <a:lnTo>
                        <a:pt x="2049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Arc 102"/>
                <p:cNvSpPr>
                  <a:spLocks/>
                </p:cNvSpPr>
                <p:nvPr/>
              </p:nvSpPr>
              <p:spPr bwMode="auto">
                <a:xfrm rot="16058654" flipV="1">
                  <a:off x="2456" y="2755"/>
                  <a:ext cx="262" cy="384"/>
                </a:xfrm>
                <a:custGeom>
                  <a:avLst/>
                  <a:gdLst>
                    <a:gd name="T0" fmla="*/ 0 w 23649"/>
                    <a:gd name="T1" fmla="*/ 0 h 43200"/>
                    <a:gd name="T2" fmla="*/ 0 w 23649"/>
                    <a:gd name="T3" fmla="*/ 0 h 43200"/>
                    <a:gd name="T4" fmla="*/ 0 w 23649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649"/>
                    <a:gd name="T10" fmla="*/ 0 h 43200"/>
                    <a:gd name="T11" fmla="*/ 23649 w 23649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649" h="43200" fill="none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</a:path>
                    <a:path w="23649" h="43200" stroke="0" extrusionOk="0">
                      <a:moveTo>
                        <a:pt x="0" y="97"/>
                      </a:moveTo>
                      <a:cubicBezTo>
                        <a:pt x="681" y="32"/>
                        <a:pt x="1364" y="-1"/>
                        <a:pt x="2049" y="0"/>
                      </a:cubicBezTo>
                      <a:cubicBezTo>
                        <a:pt x="13978" y="0"/>
                        <a:pt x="23649" y="9670"/>
                        <a:pt x="23649" y="21600"/>
                      </a:cubicBezTo>
                      <a:cubicBezTo>
                        <a:pt x="23649" y="33529"/>
                        <a:pt x="13978" y="43200"/>
                        <a:pt x="2049" y="43200"/>
                      </a:cubicBezTo>
                      <a:cubicBezTo>
                        <a:pt x="1767" y="43200"/>
                        <a:pt x="1486" y="43194"/>
                        <a:pt x="1204" y="43183"/>
                      </a:cubicBezTo>
                      <a:lnTo>
                        <a:pt x="2049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784" y="3072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" name="Oval 104"/>
              <p:cNvSpPr>
                <a:spLocks noChangeArrowheads="1"/>
              </p:cNvSpPr>
              <p:nvPr/>
            </p:nvSpPr>
            <p:spPr bwMode="auto">
              <a:xfrm>
                <a:off x="3944" y="2705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Oval 105"/>
              <p:cNvSpPr>
                <a:spLocks noChangeArrowheads="1"/>
              </p:cNvSpPr>
              <p:nvPr/>
            </p:nvSpPr>
            <p:spPr bwMode="auto">
              <a:xfrm>
                <a:off x="4546" y="270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" name="Text Box 106"/>
            <p:cNvSpPr txBox="1">
              <a:spLocks noChangeArrowheads="1"/>
            </p:cNvSpPr>
            <p:nvPr/>
          </p:nvSpPr>
          <p:spPr bwMode="auto">
            <a:xfrm>
              <a:off x="3245" y="3042"/>
              <a:ext cx="466" cy="22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H" sz="1400"/>
                <a:t>Magnet</a:t>
              </a:r>
              <a:endParaRPr lang="en-US" sz="1400"/>
            </a:p>
          </p:txBody>
        </p:sp>
      </p:grpSp>
      <p:sp>
        <p:nvSpPr>
          <p:cNvPr id="236" name="Line 107"/>
          <p:cNvSpPr>
            <a:spLocks noChangeShapeType="1"/>
          </p:cNvSpPr>
          <p:nvPr/>
        </p:nvSpPr>
        <p:spPr bwMode="auto">
          <a:xfrm>
            <a:off x="3063175" y="3272766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" name="Line 108"/>
          <p:cNvSpPr>
            <a:spLocks noChangeShapeType="1"/>
          </p:cNvSpPr>
          <p:nvPr/>
        </p:nvSpPr>
        <p:spPr bwMode="auto">
          <a:xfrm>
            <a:off x="3061588" y="3420404"/>
            <a:ext cx="16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" name="Line 109"/>
          <p:cNvSpPr>
            <a:spLocks noChangeShapeType="1"/>
          </p:cNvSpPr>
          <p:nvPr/>
        </p:nvSpPr>
        <p:spPr bwMode="auto">
          <a:xfrm>
            <a:off x="3063175" y="3683929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Line 110"/>
          <p:cNvSpPr>
            <a:spLocks noChangeShapeType="1"/>
          </p:cNvSpPr>
          <p:nvPr/>
        </p:nvSpPr>
        <p:spPr bwMode="auto">
          <a:xfrm>
            <a:off x="3061588" y="3825216"/>
            <a:ext cx="166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" name="Rectangle 111"/>
          <p:cNvSpPr>
            <a:spLocks noChangeArrowheads="1"/>
          </p:cNvSpPr>
          <p:nvPr/>
        </p:nvSpPr>
        <p:spPr bwMode="auto">
          <a:xfrm>
            <a:off x="3042538" y="3277529"/>
            <a:ext cx="247650" cy="1397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Rectangle 112"/>
          <p:cNvSpPr>
            <a:spLocks noChangeArrowheads="1"/>
          </p:cNvSpPr>
          <p:nvPr/>
        </p:nvSpPr>
        <p:spPr bwMode="auto">
          <a:xfrm>
            <a:off x="3042538" y="3690279"/>
            <a:ext cx="247650" cy="1317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3"/>
          <p:cNvSpPr>
            <a:spLocks noChangeArrowheads="1"/>
          </p:cNvSpPr>
          <p:nvPr/>
        </p:nvSpPr>
        <p:spPr bwMode="auto">
          <a:xfrm>
            <a:off x="3104450" y="3334679"/>
            <a:ext cx="61913" cy="49212"/>
          </a:xfrm>
          <a:prstGeom prst="ellips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3" name="AutoShape 114"/>
          <p:cNvCxnSpPr>
            <a:cxnSpLocks noChangeShapeType="1"/>
            <a:stCxn id="227" idx="2"/>
            <a:endCxn id="242" idx="2"/>
          </p:cNvCxnSpPr>
          <p:nvPr/>
        </p:nvCxnSpPr>
        <p:spPr bwMode="auto">
          <a:xfrm rot="10800000" flipH="1">
            <a:off x="1861438" y="3360079"/>
            <a:ext cx="1243012" cy="420687"/>
          </a:xfrm>
          <a:prstGeom prst="bentConnector3">
            <a:avLst>
              <a:gd name="adj1" fmla="val -18389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15"/>
          <p:cNvCxnSpPr>
            <a:cxnSpLocks noChangeShapeType="1"/>
            <a:stCxn id="228" idx="6"/>
            <a:endCxn id="245" idx="2"/>
          </p:cNvCxnSpPr>
          <p:nvPr/>
        </p:nvCxnSpPr>
        <p:spPr bwMode="auto">
          <a:xfrm>
            <a:off x="2717100" y="3776004"/>
            <a:ext cx="38735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" name="Oval 116"/>
          <p:cNvSpPr>
            <a:spLocks noChangeArrowheads="1"/>
          </p:cNvSpPr>
          <p:nvPr/>
        </p:nvSpPr>
        <p:spPr bwMode="auto">
          <a:xfrm>
            <a:off x="3104450" y="3752191"/>
            <a:ext cx="61913" cy="49213"/>
          </a:xfrm>
          <a:prstGeom prst="ellips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6" name="AutoShape 117"/>
          <p:cNvCxnSpPr>
            <a:cxnSpLocks noChangeShapeType="1"/>
            <a:stCxn id="242" idx="6"/>
            <a:endCxn id="217" idx="2"/>
          </p:cNvCxnSpPr>
          <p:nvPr/>
        </p:nvCxnSpPr>
        <p:spPr bwMode="auto">
          <a:xfrm flipV="1">
            <a:off x="3166363" y="3355316"/>
            <a:ext cx="1751012" cy="47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AutoShape 118"/>
          <p:cNvCxnSpPr>
            <a:cxnSpLocks noChangeShapeType="1"/>
            <a:stCxn id="245" idx="6"/>
            <a:endCxn id="161" idx="2"/>
          </p:cNvCxnSpPr>
          <p:nvPr/>
        </p:nvCxnSpPr>
        <p:spPr bwMode="auto">
          <a:xfrm flipV="1">
            <a:off x="3166363" y="3776004"/>
            <a:ext cx="508000" cy="1587"/>
          </a:xfrm>
          <a:prstGeom prst="bentConnector3">
            <a:avLst>
              <a:gd name="adj1" fmla="val 4969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8" name="Line 119"/>
          <p:cNvSpPr>
            <a:spLocks noChangeShapeType="1"/>
          </p:cNvSpPr>
          <p:nvPr/>
        </p:nvSpPr>
        <p:spPr bwMode="auto">
          <a:xfrm flipV="1">
            <a:off x="7685975" y="4307816"/>
            <a:ext cx="0" cy="688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" name="Line 120"/>
          <p:cNvSpPr>
            <a:spLocks noChangeShapeType="1"/>
          </p:cNvSpPr>
          <p:nvPr/>
        </p:nvSpPr>
        <p:spPr bwMode="auto">
          <a:xfrm flipV="1">
            <a:off x="7879650" y="4264954"/>
            <a:ext cx="0" cy="50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" name="Line 121"/>
          <p:cNvSpPr>
            <a:spLocks noChangeShapeType="1"/>
          </p:cNvSpPr>
          <p:nvPr/>
        </p:nvSpPr>
        <p:spPr bwMode="auto">
          <a:xfrm flipV="1">
            <a:off x="8093963" y="4758666"/>
            <a:ext cx="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" name="Line 122"/>
          <p:cNvSpPr>
            <a:spLocks noChangeShapeType="1"/>
          </p:cNvSpPr>
          <p:nvPr/>
        </p:nvSpPr>
        <p:spPr bwMode="auto">
          <a:xfrm flipH="1">
            <a:off x="7859013" y="4758666"/>
            <a:ext cx="2476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" name="Line 123"/>
          <p:cNvSpPr>
            <a:spLocks noChangeShapeType="1"/>
          </p:cNvSpPr>
          <p:nvPr/>
        </p:nvSpPr>
        <p:spPr bwMode="auto">
          <a:xfrm flipH="1">
            <a:off x="7678038" y="6028666"/>
            <a:ext cx="3984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" name="Line 124"/>
          <p:cNvSpPr>
            <a:spLocks noChangeShapeType="1"/>
          </p:cNvSpPr>
          <p:nvPr/>
        </p:nvSpPr>
        <p:spPr bwMode="auto">
          <a:xfrm>
            <a:off x="2167825" y="4253841"/>
            <a:ext cx="0" cy="646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" name="Line 125"/>
          <p:cNvSpPr>
            <a:spLocks noChangeShapeType="1"/>
          </p:cNvSpPr>
          <p:nvPr/>
        </p:nvSpPr>
        <p:spPr bwMode="auto">
          <a:xfrm>
            <a:off x="2283713" y="4355441"/>
            <a:ext cx="0" cy="5492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" name="Line 126"/>
          <p:cNvSpPr>
            <a:spLocks noChangeShapeType="1"/>
          </p:cNvSpPr>
          <p:nvPr/>
        </p:nvSpPr>
        <p:spPr bwMode="auto">
          <a:xfrm>
            <a:off x="2285300" y="4363379"/>
            <a:ext cx="17970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" name="Line 127"/>
          <p:cNvSpPr>
            <a:spLocks noChangeShapeType="1"/>
          </p:cNvSpPr>
          <p:nvPr/>
        </p:nvSpPr>
        <p:spPr bwMode="auto">
          <a:xfrm flipV="1">
            <a:off x="4082350" y="4212566"/>
            <a:ext cx="0" cy="1508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" name="Text Box 128"/>
          <p:cNvSpPr txBox="1">
            <a:spLocks noChangeArrowheads="1"/>
          </p:cNvSpPr>
          <p:nvPr/>
        </p:nvSpPr>
        <p:spPr bwMode="auto">
          <a:xfrm>
            <a:off x="2301175" y="4525304"/>
            <a:ext cx="33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58" name="Text Box 134"/>
          <p:cNvSpPr txBox="1">
            <a:spLocks noChangeArrowheads="1"/>
          </p:cNvSpPr>
          <p:nvPr/>
        </p:nvSpPr>
        <p:spPr bwMode="auto">
          <a:xfrm>
            <a:off x="8427338" y="5434941"/>
            <a:ext cx="620712" cy="379413"/>
          </a:xfrm>
          <a:prstGeom prst="rect">
            <a:avLst/>
          </a:prstGeom>
          <a:solidFill>
            <a:srgbClr val="F0F8A6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8000"/>
                </a:solidFill>
                <a:latin typeface="Verdana" charset="0"/>
              </a:rPr>
              <a:t>x N</a:t>
            </a:r>
          </a:p>
        </p:txBody>
      </p:sp>
      <p:sp>
        <p:nvSpPr>
          <p:cNvPr id="259" name="Text Box 135"/>
          <p:cNvSpPr txBox="1">
            <a:spLocks noChangeArrowheads="1"/>
          </p:cNvSpPr>
          <p:nvPr/>
        </p:nvSpPr>
        <p:spPr bwMode="auto">
          <a:xfrm>
            <a:off x="756538" y="5407954"/>
            <a:ext cx="642937" cy="379412"/>
          </a:xfrm>
          <a:prstGeom prst="rect">
            <a:avLst/>
          </a:prstGeom>
          <a:solidFill>
            <a:srgbClr val="F0F8A6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8000"/>
                </a:solidFill>
                <a:latin typeface="Verdana" charset="0"/>
              </a:rPr>
              <a:t>x M</a:t>
            </a:r>
          </a:p>
        </p:txBody>
      </p:sp>
    </p:spTree>
    <p:extLst>
      <p:ext uri="{BB962C8B-B14F-4D97-AF65-F5344CB8AC3E}">
        <p14:creationId xmlns:p14="http://schemas.microsoft.com/office/powerpoint/2010/main" val="20763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 pitchFamily="34" charset="0"/>
              </a:rPr>
              <a:t>Interlock </a:t>
            </a:r>
            <a:r>
              <a:rPr lang="en-US" dirty="0">
                <a:latin typeface="Calibri" pitchFamily="34" charset="0"/>
              </a:rPr>
              <a:t>signals</a:t>
            </a:r>
            <a:r>
              <a:rPr lang="en-US" dirty="0" smtClean="0">
                <a:latin typeface="Calibri" pitchFamily="34" charset="0"/>
              </a:rPr>
              <a:t> and criticality (3/3)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440"/>
            <a:ext cx="8344788" cy="498856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>
                <a:latin typeface="Calibri" pitchFamily="34" charset="0"/>
              </a:rPr>
              <a:t>3) Start-up interlocks: </a:t>
            </a:r>
            <a:r>
              <a:rPr lang="en-US" sz="1800" dirty="0" smtClean="0">
                <a:latin typeface="Calibri" pitchFamily="34" charset="0"/>
              </a:rPr>
              <a:t>In addition to hardwired interlocks, several software interlocks exist</a:t>
            </a:r>
          </a:p>
          <a:p>
            <a:pPr algn="just"/>
            <a:r>
              <a:rPr lang="en-US" sz="1800" b="1" dirty="0" smtClean="0">
                <a:latin typeface="Calibri" pitchFamily="34" charset="0"/>
              </a:rPr>
              <a:t>Exchange via the controls middleware </a:t>
            </a:r>
            <a:r>
              <a:rPr lang="en-US" sz="1800" dirty="0" smtClean="0">
                <a:latin typeface="Calibri" pitchFamily="34" charset="0"/>
              </a:rPr>
              <a:t>between SCADA systems</a:t>
            </a:r>
          </a:p>
          <a:p>
            <a:pPr algn="just"/>
            <a:r>
              <a:rPr lang="en-US" sz="1800" b="1" dirty="0" smtClean="0">
                <a:latin typeface="Calibri" pitchFamily="34" charset="0"/>
              </a:rPr>
              <a:t>Verified only at start-up </a:t>
            </a:r>
            <a:r>
              <a:rPr lang="en-US" sz="1800" dirty="0" smtClean="0">
                <a:latin typeface="Calibri" pitchFamily="34" charset="0"/>
              </a:rPr>
              <a:t>and never provoke aborts during powering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60" name="Text Box 2"/>
          <p:cNvSpPr txBox="1">
            <a:spLocks noChangeArrowheads="1"/>
          </p:cNvSpPr>
          <p:nvPr/>
        </p:nvSpPr>
        <p:spPr bwMode="auto">
          <a:xfrm>
            <a:off x="1696338" y="4972800"/>
            <a:ext cx="935037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bIns="5029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QPS</a:t>
            </a:r>
          </a:p>
        </p:txBody>
      </p:sp>
      <p:sp>
        <p:nvSpPr>
          <p:cNvPr id="261" name="Text Box 3"/>
          <p:cNvSpPr txBox="1">
            <a:spLocks noChangeArrowheads="1"/>
          </p:cNvSpPr>
          <p:nvPr/>
        </p:nvSpPr>
        <p:spPr bwMode="auto">
          <a:xfrm>
            <a:off x="4288725" y="4972800"/>
            <a:ext cx="93503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tIns="0" bIns="5029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Verdana" charset="0"/>
              </a:rPr>
              <a:t>PIC</a:t>
            </a:r>
          </a:p>
        </p:txBody>
      </p:sp>
      <p:sp>
        <p:nvSpPr>
          <p:cNvPr id="262" name="Text Box 4"/>
          <p:cNvSpPr txBox="1">
            <a:spLocks noChangeArrowheads="1"/>
          </p:cNvSpPr>
          <p:nvPr/>
        </p:nvSpPr>
        <p:spPr bwMode="auto">
          <a:xfrm>
            <a:off x="7025575" y="4972800"/>
            <a:ext cx="93503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PC</a:t>
            </a:r>
          </a:p>
        </p:txBody>
      </p:sp>
      <p:sp>
        <p:nvSpPr>
          <p:cNvPr id="263" name="Line 5"/>
          <p:cNvSpPr>
            <a:spLocks noChangeShapeType="1"/>
          </p:cNvSpPr>
          <p:nvPr/>
        </p:nvSpPr>
        <p:spPr bwMode="auto">
          <a:xfrm>
            <a:off x="2704400" y="5464925"/>
            <a:ext cx="1511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" name="Text Box 6"/>
          <p:cNvSpPr txBox="1">
            <a:spLocks noChangeArrowheads="1"/>
          </p:cNvSpPr>
          <p:nvPr/>
        </p:nvSpPr>
        <p:spPr bwMode="auto">
          <a:xfrm>
            <a:off x="2631375" y="5249025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  <a:latin typeface="Verdana" charset="0"/>
              </a:rPr>
              <a:t>CIRCUIT_QUENCH</a:t>
            </a:r>
          </a:p>
        </p:txBody>
      </p:sp>
      <p:sp>
        <p:nvSpPr>
          <p:cNvPr id="265" name="Line 7"/>
          <p:cNvSpPr>
            <a:spLocks noChangeShapeType="1"/>
          </p:cNvSpPr>
          <p:nvPr/>
        </p:nvSpPr>
        <p:spPr bwMode="auto">
          <a:xfrm flipH="1">
            <a:off x="2704400" y="5980863"/>
            <a:ext cx="15113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" name="Text Box 8"/>
          <p:cNvSpPr txBox="1">
            <a:spLocks noChangeArrowheads="1"/>
          </p:cNvSpPr>
          <p:nvPr/>
        </p:nvSpPr>
        <p:spPr bwMode="auto">
          <a:xfrm>
            <a:off x="5295200" y="5477625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3333CC"/>
                </a:solidFill>
                <a:latin typeface="Verdana" charset="0"/>
              </a:rPr>
              <a:t>POWERING_FAILURE</a:t>
            </a:r>
          </a:p>
        </p:txBody>
      </p:sp>
      <p:sp>
        <p:nvSpPr>
          <p:cNvPr id="267" name="Line 9"/>
          <p:cNvSpPr>
            <a:spLocks noChangeShapeType="1"/>
          </p:cNvSpPr>
          <p:nvPr/>
        </p:nvSpPr>
        <p:spPr bwMode="auto">
          <a:xfrm>
            <a:off x="5368225" y="5153775"/>
            <a:ext cx="15113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" name="Text Box 10"/>
          <p:cNvSpPr txBox="1">
            <a:spLocks noChangeArrowheads="1"/>
          </p:cNvSpPr>
          <p:nvPr/>
        </p:nvSpPr>
        <p:spPr bwMode="auto">
          <a:xfrm>
            <a:off x="5295200" y="4901363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009900"/>
                </a:solidFill>
                <a:latin typeface="Verdana" charset="0"/>
              </a:rPr>
              <a:t>PC_PERMIT</a:t>
            </a:r>
          </a:p>
        </p:txBody>
      </p:sp>
      <p:sp>
        <p:nvSpPr>
          <p:cNvPr id="269" name="Line 11"/>
          <p:cNvSpPr>
            <a:spLocks noChangeShapeType="1"/>
          </p:cNvSpPr>
          <p:nvPr/>
        </p:nvSpPr>
        <p:spPr bwMode="auto">
          <a:xfrm>
            <a:off x="5368225" y="5431588"/>
            <a:ext cx="1511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" name="Text Box 12"/>
          <p:cNvSpPr txBox="1">
            <a:spLocks noChangeArrowheads="1"/>
          </p:cNvSpPr>
          <p:nvPr/>
        </p:nvSpPr>
        <p:spPr bwMode="auto">
          <a:xfrm>
            <a:off x="5295200" y="5190288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  <a:latin typeface="Verdana" charset="0"/>
              </a:rPr>
              <a:t>PC_FAST_ABORT</a:t>
            </a:r>
          </a:p>
        </p:txBody>
      </p:sp>
      <p:sp>
        <p:nvSpPr>
          <p:cNvPr id="271" name="Line 13"/>
          <p:cNvSpPr>
            <a:spLocks noChangeShapeType="1"/>
          </p:cNvSpPr>
          <p:nvPr/>
        </p:nvSpPr>
        <p:spPr bwMode="auto">
          <a:xfrm flipH="1">
            <a:off x="5368225" y="5709400"/>
            <a:ext cx="15113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" name="Text Box 14"/>
          <p:cNvSpPr txBox="1">
            <a:spLocks noChangeArrowheads="1"/>
          </p:cNvSpPr>
          <p:nvPr/>
        </p:nvSpPr>
        <p:spPr bwMode="auto">
          <a:xfrm>
            <a:off x="2631375" y="5764963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6699FF"/>
                </a:solidFill>
                <a:latin typeface="Verdana" charset="0"/>
              </a:rPr>
              <a:t>DISCHARGE_REQUEST</a:t>
            </a:r>
          </a:p>
        </p:txBody>
      </p:sp>
      <p:sp>
        <p:nvSpPr>
          <p:cNvPr id="273" name="Text Box 15"/>
          <p:cNvSpPr txBox="1">
            <a:spLocks noChangeArrowheads="1"/>
          </p:cNvSpPr>
          <p:nvPr/>
        </p:nvSpPr>
        <p:spPr bwMode="auto">
          <a:xfrm>
            <a:off x="5007863" y="5752263"/>
            <a:ext cx="2232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6699FF"/>
                </a:solidFill>
                <a:latin typeface="Verdana" charset="0"/>
              </a:rPr>
              <a:t>PC_DISCHARGE_REQUEST</a:t>
            </a:r>
          </a:p>
        </p:txBody>
      </p:sp>
      <p:sp>
        <p:nvSpPr>
          <p:cNvPr id="274" name="Line 16"/>
          <p:cNvSpPr>
            <a:spLocks noChangeShapeType="1"/>
          </p:cNvSpPr>
          <p:nvPr/>
        </p:nvSpPr>
        <p:spPr bwMode="auto">
          <a:xfrm flipH="1">
            <a:off x="5368225" y="5988800"/>
            <a:ext cx="15113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73685"/>
              </p:ext>
            </p:extLst>
          </p:nvPr>
        </p:nvGraphicFramePr>
        <p:xfrm>
          <a:off x="1975738" y="5587163"/>
          <a:ext cx="388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Clip" r:id="rId4" imgW="1490400" imgH="1490760" progId="MS_ClipArt_Gallery.5">
                  <p:embed/>
                </p:oleObj>
              </mc:Choice>
              <mc:Fallback>
                <p:oleObj name="Clip" r:id="rId4" imgW="1490400" imgH="1490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738" y="5587163"/>
                        <a:ext cx="388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Oval 19"/>
          <p:cNvSpPr>
            <a:spLocks noChangeArrowheads="1"/>
          </p:cNvSpPr>
          <p:nvPr/>
        </p:nvSpPr>
        <p:spPr bwMode="auto">
          <a:xfrm>
            <a:off x="7528813" y="5266488"/>
            <a:ext cx="354012" cy="312737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Oval 20"/>
          <p:cNvSpPr>
            <a:spLocks noChangeArrowheads="1"/>
          </p:cNvSpPr>
          <p:nvPr/>
        </p:nvSpPr>
        <p:spPr bwMode="auto">
          <a:xfrm>
            <a:off x="7528813" y="5453813"/>
            <a:ext cx="354012" cy="312737"/>
          </a:xfrm>
          <a:prstGeom prst="ellipse">
            <a:avLst/>
          </a:prstGeom>
          <a:solidFill>
            <a:srgbClr val="00FFFF">
              <a:alpha val="50195"/>
            </a:srgbClr>
          </a:solidFill>
          <a:ln w="285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Line 21"/>
          <p:cNvSpPr>
            <a:spLocks noChangeShapeType="1"/>
          </p:cNvSpPr>
          <p:nvPr/>
        </p:nvSpPr>
        <p:spPr bwMode="auto">
          <a:xfrm flipV="1">
            <a:off x="7709788" y="5007725"/>
            <a:ext cx="0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Line 22"/>
          <p:cNvSpPr>
            <a:spLocks noChangeShapeType="1"/>
          </p:cNvSpPr>
          <p:nvPr/>
        </p:nvSpPr>
        <p:spPr bwMode="auto">
          <a:xfrm flipV="1">
            <a:off x="7709788" y="5755438"/>
            <a:ext cx="0" cy="249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Line 23"/>
          <p:cNvSpPr>
            <a:spLocks noChangeShapeType="1"/>
          </p:cNvSpPr>
          <p:nvPr/>
        </p:nvSpPr>
        <p:spPr bwMode="auto">
          <a:xfrm flipH="1">
            <a:off x="7709788" y="5309350"/>
            <a:ext cx="0" cy="366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1" name="Picture 24" descr="MCj0198606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5" y="5422063"/>
            <a:ext cx="4857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Picture 126" descr="pos-with-flat-scre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50" y="2704263"/>
            <a:ext cx="132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" name="Text Box 127"/>
          <p:cNvSpPr txBox="1">
            <a:spLocks noChangeArrowheads="1"/>
          </p:cNvSpPr>
          <p:nvPr/>
        </p:nvSpPr>
        <p:spPr bwMode="auto">
          <a:xfrm>
            <a:off x="5570903" y="4469563"/>
            <a:ext cx="3436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accent4"/>
                </a:solidFill>
                <a:latin typeface="Verdana" charset="0"/>
              </a:rPr>
              <a:t>Tunnel – Hardwired signal exchange</a:t>
            </a:r>
          </a:p>
        </p:txBody>
      </p:sp>
      <p:sp>
        <p:nvSpPr>
          <p:cNvPr id="284" name="Text Box 128"/>
          <p:cNvSpPr txBox="1">
            <a:spLocks noChangeArrowheads="1"/>
          </p:cNvSpPr>
          <p:nvPr/>
        </p:nvSpPr>
        <p:spPr bwMode="auto">
          <a:xfrm>
            <a:off x="5487288" y="4058400"/>
            <a:ext cx="3487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600"/>
                </a:solidFill>
                <a:latin typeface="Verdana" charset="0"/>
              </a:rPr>
              <a:t>Surface – </a:t>
            </a:r>
            <a:r>
              <a:rPr lang="ja-JP" altLang="en-US" sz="1400" dirty="0">
                <a:solidFill>
                  <a:srgbClr val="006600"/>
                </a:solidFill>
                <a:latin typeface="Verdana" charset="0"/>
              </a:rPr>
              <a:t>‘</a:t>
            </a:r>
            <a:r>
              <a:rPr lang="en-US" sz="1400" dirty="0">
                <a:solidFill>
                  <a:srgbClr val="006600"/>
                </a:solidFill>
                <a:latin typeface="Verdana" charset="0"/>
              </a:rPr>
              <a:t>Software</a:t>
            </a:r>
            <a:r>
              <a:rPr lang="ja-JP" altLang="en-US" sz="1400" dirty="0">
                <a:solidFill>
                  <a:srgbClr val="006600"/>
                </a:solidFill>
                <a:latin typeface="Verdana" charset="0"/>
              </a:rPr>
              <a:t>’</a:t>
            </a:r>
            <a:r>
              <a:rPr lang="en-US" sz="1400" dirty="0">
                <a:solidFill>
                  <a:srgbClr val="006600"/>
                </a:solidFill>
                <a:latin typeface="Verdana" charset="0"/>
              </a:rPr>
              <a:t> signal exchange</a:t>
            </a:r>
          </a:p>
        </p:txBody>
      </p:sp>
      <p:pic>
        <p:nvPicPr>
          <p:cNvPr id="285" name="Picture 129" descr="pos-with-flat-scre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75" y="2705850"/>
            <a:ext cx="132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AutoShape 130"/>
          <p:cNvSpPr>
            <a:spLocks noChangeArrowheads="1"/>
          </p:cNvSpPr>
          <p:nvPr/>
        </p:nvSpPr>
        <p:spPr bwMode="auto">
          <a:xfrm>
            <a:off x="4571300" y="4126663"/>
            <a:ext cx="139700" cy="538162"/>
          </a:xfrm>
          <a:prstGeom prst="upDownArrow">
            <a:avLst>
              <a:gd name="adj1" fmla="val 50000"/>
              <a:gd name="adj2" fmla="val 770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7" name="AutoShape 131"/>
          <p:cNvSpPr>
            <a:spLocks noChangeArrowheads="1"/>
          </p:cNvSpPr>
          <p:nvPr/>
        </p:nvSpPr>
        <p:spPr bwMode="auto">
          <a:xfrm>
            <a:off x="2012250" y="4106025"/>
            <a:ext cx="139700" cy="538163"/>
          </a:xfrm>
          <a:prstGeom prst="upDownArrow">
            <a:avLst>
              <a:gd name="adj1" fmla="val 50000"/>
              <a:gd name="adj2" fmla="val 7704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8" name="Text Box 132"/>
          <p:cNvSpPr txBox="1">
            <a:spLocks noChangeArrowheads="1"/>
          </p:cNvSpPr>
          <p:nvPr/>
        </p:nvSpPr>
        <p:spPr bwMode="auto">
          <a:xfrm>
            <a:off x="1551875" y="3752013"/>
            <a:ext cx="1243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  <a:latin typeface="Verdana" charset="0"/>
              </a:rPr>
              <a:t>QPS SCADA</a:t>
            </a:r>
          </a:p>
        </p:txBody>
      </p:sp>
      <p:sp>
        <p:nvSpPr>
          <p:cNvPr id="289" name="Text Box 133"/>
          <p:cNvSpPr txBox="1">
            <a:spLocks noChangeArrowheads="1"/>
          </p:cNvSpPr>
          <p:nvPr/>
        </p:nvSpPr>
        <p:spPr bwMode="auto">
          <a:xfrm>
            <a:off x="4114100" y="3763125"/>
            <a:ext cx="1179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80"/>
                </a:solidFill>
                <a:latin typeface="Verdana" charset="0"/>
              </a:rPr>
              <a:t>PIC SCADA</a:t>
            </a:r>
          </a:p>
        </p:txBody>
      </p:sp>
      <p:sp>
        <p:nvSpPr>
          <p:cNvPr id="290" name="Line 134"/>
          <p:cNvSpPr>
            <a:spLocks noChangeShapeType="1"/>
          </p:cNvSpPr>
          <p:nvPr/>
        </p:nvSpPr>
        <p:spPr bwMode="auto">
          <a:xfrm>
            <a:off x="2925063" y="2990013"/>
            <a:ext cx="1214437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" name="Text Box 135"/>
          <p:cNvSpPr txBox="1">
            <a:spLocks noChangeArrowheads="1"/>
          </p:cNvSpPr>
          <p:nvPr/>
        </p:nvSpPr>
        <p:spPr bwMode="auto">
          <a:xfrm>
            <a:off x="2680588" y="2767763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009900"/>
                </a:solidFill>
                <a:latin typeface="Verdana" charset="0"/>
              </a:rPr>
              <a:t>QPS_OK</a:t>
            </a:r>
          </a:p>
        </p:txBody>
      </p:sp>
      <p:pic>
        <p:nvPicPr>
          <p:cNvPr id="292" name="Picture 37" descr="pos-with-flat-scre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75" y="2685213"/>
            <a:ext cx="132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" name="Text Box 38"/>
          <p:cNvSpPr txBox="1">
            <a:spLocks noChangeArrowheads="1"/>
          </p:cNvSpPr>
          <p:nvPr/>
        </p:nvSpPr>
        <p:spPr bwMode="auto">
          <a:xfrm>
            <a:off x="7431975" y="3731375"/>
            <a:ext cx="1370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8080"/>
                </a:solidFill>
                <a:latin typeface="Verdana" charset="0"/>
              </a:rPr>
              <a:t>CRYO SCADA</a:t>
            </a:r>
          </a:p>
        </p:txBody>
      </p:sp>
      <p:sp>
        <p:nvSpPr>
          <p:cNvPr id="294" name="Line 39"/>
          <p:cNvSpPr>
            <a:spLocks noChangeShapeType="1"/>
          </p:cNvSpPr>
          <p:nvPr/>
        </p:nvSpPr>
        <p:spPr bwMode="auto">
          <a:xfrm>
            <a:off x="5857175" y="3097963"/>
            <a:ext cx="1214438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" name="Text Box 40"/>
          <p:cNvSpPr txBox="1">
            <a:spLocks noChangeArrowheads="1"/>
          </p:cNvSpPr>
          <p:nvPr/>
        </p:nvSpPr>
        <p:spPr bwMode="auto">
          <a:xfrm>
            <a:off x="5614288" y="2802688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009900"/>
                </a:solidFill>
                <a:latin typeface="Verdana" charset="0"/>
              </a:rPr>
              <a:t>CRYO_START</a:t>
            </a:r>
          </a:p>
        </p:txBody>
      </p:sp>
      <p:sp>
        <p:nvSpPr>
          <p:cNvPr id="296" name="Line 125"/>
          <p:cNvSpPr>
            <a:spLocks noChangeShapeType="1"/>
          </p:cNvSpPr>
          <p:nvPr/>
        </p:nvSpPr>
        <p:spPr bwMode="auto">
          <a:xfrm>
            <a:off x="402525" y="4469563"/>
            <a:ext cx="8616950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Safety critical hardwired current loops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dirty="0" smtClean="0">
                <a:latin typeface="Calibri" pitchFamily="34" charset="0"/>
              </a:rPr>
              <a:t>Safety critical signals exchanged via </a:t>
            </a:r>
            <a:r>
              <a:rPr lang="en-GB" sz="2000" b="1" dirty="0" smtClean="0">
                <a:latin typeface="Calibri" pitchFamily="34" charset="0"/>
              </a:rPr>
              <a:t>hardware loops between clients </a:t>
            </a:r>
            <a:r>
              <a:rPr lang="en-GB" sz="2000" dirty="0" smtClean="0">
                <a:latin typeface="Calibri" pitchFamily="34" charset="0"/>
              </a:rPr>
              <a:t>(reliable, simple low cost solution, EMC…)</a:t>
            </a:r>
          </a:p>
          <a:p>
            <a:pPr algn="just"/>
            <a:r>
              <a:rPr lang="en-GB" sz="2000" b="1" dirty="0" smtClean="0">
                <a:latin typeface="Calibri" pitchFamily="34" charset="0"/>
              </a:rPr>
              <a:t>System requesting signal provides current </a:t>
            </a:r>
            <a:r>
              <a:rPr lang="en-GB" sz="2000" dirty="0" smtClean="0">
                <a:latin typeface="Calibri" pitchFamily="34" charset="0"/>
              </a:rPr>
              <a:t>source to the loop</a:t>
            </a:r>
          </a:p>
          <a:p>
            <a:pPr algn="just"/>
            <a:r>
              <a:rPr lang="en-GB" sz="2000" dirty="0" smtClean="0">
                <a:latin typeface="Calibri" pitchFamily="34" charset="0"/>
              </a:rPr>
              <a:t>Loops driven by 15-24V and </a:t>
            </a:r>
            <a:r>
              <a:rPr lang="en-GB" sz="2000" b="1" dirty="0" smtClean="0">
                <a:latin typeface="Calibri" pitchFamily="34" charset="0"/>
              </a:rPr>
              <a:t>10-20mA</a:t>
            </a:r>
          </a:p>
          <a:p>
            <a:pPr algn="just"/>
            <a:r>
              <a:rPr lang="en-GB" sz="2000" b="1" dirty="0" err="1" smtClean="0">
                <a:latin typeface="Calibri" pitchFamily="34" charset="0"/>
              </a:rPr>
              <a:t>Optocouplers</a:t>
            </a:r>
            <a:r>
              <a:rPr lang="en-GB" sz="2000" dirty="0" smtClean="0">
                <a:latin typeface="Calibri" pitchFamily="34" charset="0"/>
              </a:rPr>
              <a:t> used to read signal status (galvanic isolation)</a:t>
            </a:r>
          </a:p>
          <a:p>
            <a:pPr algn="just"/>
            <a:r>
              <a:rPr lang="en-GB" sz="2000" b="1" dirty="0" smtClean="0">
                <a:latin typeface="Calibri" pitchFamily="34" charset="0"/>
              </a:rPr>
              <a:t>Fail-safe</a:t>
            </a:r>
            <a:r>
              <a:rPr lang="en-GB" sz="2000" dirty="0" smtClean="0">
                <a:latin typeface="Calibri" pitchFamily="34" charset="0"/>
              </a:rPr>
              <a:t> by design and do not rely on a PLC program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639712"/>
            <a:ext cx="3890961" cy="258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4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 pitchFamily="34" charset="0"/>
              </a:rPr>
              <a:t>Redundancy and diversity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Calibri" pitchFamily="34" charset="0"/>
              </a:rPr>
              <a:t>Beam dump requests </a:t>
            </a:r>
            <a:r>
              <a:rPr lang="en-US" sz="2000" dirty="0" smtClean="0">
                <a:latin typeface="Calibri" pitchFamily="34" charset="0"/>
              </a:rPr>
              <a:t>following powering failures must be transmitted in a </a:t>
            </a:r>
            <a:r>
              <a:rPr lang="en-US" sz="2000" b="1" dirty="0" smtClean="0">
                <a:latin typeface="Calibri" pitchFamily="34" charset="0"/>
              </a:rPr>
              <a:t>fast and reliable way to the Beam Interlock System</a:t>
            </a:r>
          </a:p>
          <a:p>
            <a:pPr algn="just"/>
            <a:r>
              <a:rPr lang="en-US" sz="2000" b="1" dirty="0" smtClean="0">
                <a:latin typeface="Calibri" pitchFamily="34" charset="0"/>
              </a:rPr>
              <a:t>For speed and redundancy </a:t>
            </a:r>
            <a:r>
              <a:rPr lang="en-US" sz="2000" dirty="0" smtClean="0">
                <a:latin typeface="Calibri" pitchFamily="34" charset="0"/>
              </a:rPr>
              <a:t>a hybrid technology based on</a:t>
            </a:r>
            <a:r>
              <a:rPr lang="en-US" sz="2000" b="1" dirty="0" smtClean="0">
                <a:latin typeface="Calibri" pitchFamily="34" charset="0"/>
              </a:rPr>
              <a:t> PLC + CPLD (MATRIX)</a:t>
            </a:r>
          </a:p>
          <a:p>
            <a:pPr algn="just"/>
            <a:r>
              <a:rPr lang="en-GB" sz="2000" b="1" dirty="0">
                <a:latin typeface="Calibri" pitchFamily="34" charset="0"/>
              </a:rPr>
              <a:t>Common mode and systematic </a:t>
            </a:r>
            <a:r>
              <a:rPr lang="en-GB" sz="2000" b="1" dirty="0" smtClean="0">
                <a:latin typeface="Calibri" pitchFamily="34" charset="0"/>
              </a:rPr>
              <a:t>failures </a:t>
            </a:r>
            <a:r>
              <a:rPr lang="en-GB" sz="2000" dirty="0" smtClean="0">
                <a:latin typeface="Calibri" pitchFamily="34" charset="0"/>
              </a:rPr>
              <a:t>such </a:t>
            </a:r>
            <a:r>
              <a:rPr lang="en-GB" sz="2000" dirty="0">
                <a:latin typeface="Calibri" pitchFamily="34" charset="0"/>
              </a:rPr>
              <a:t>as those caused by design </a:t>
            </a:r>
            <a:r>
              <a:rPr lang="en-GB" sz="2000" dirty="0" smtClean="0">
                <a:latin typeface="Calibri" pitchFamily="34" charset="0"/>
              </a:rPr>
              <a:t>flaws are reduced to the minimum</a:t>
            </a:r>
            <a:endParaRPr lang="en-US" sz="2000" b="1" dirty="0" smtClean="0">
              <a:latin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</a:endParaRPr>
          </a:p>
          <a:p>
            <a:pPr algn="just"/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76551" y="3594887"/>
            <a:ext cx="8215313" cy="2620064"/>
            <a:chOff x="351856" y="3594887"/>
            <a:chExt cx="8215313" cy="2620064"/>
          </a:xfrm>
        </p:grpSpPr>
        <p:pic>
          <p:nvPicPr>
            <p:cNvPr id="7" name="Picture 54" descr="PIC_Proto&amp;Tester 01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" t="11810" r="2214" b="23622"/>
            <a:stretch>
              <a:fillRect/>
            </a:stretch>
          </p:blipFill>
          <p:spPr bwMode="auto">
            <a:xfrm>
              <a:off x="4268219" y="4193374"/>
              <a:ext cx="1598612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5" descr="PIC_Proto&amp;Tester 02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" t="32480" r="887" b="8858"/>
            <a:stretch>
              <a:fillRect/>
            </a:stretch>
          </p:blipFill>
          <p:spPr bwMode="auto">
            <a:xfrm>
              <a:off x="3660206" y="3820312"/>
              <a:ext cx="1655763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6" descr="np1150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881" y="3877462"/>
              <a:ext cx="1665288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7"/>
            <p:cNvSpPr txBox="1">
              <a:spLocks noChangeArrowheads="1"/>
            </p:cNvSpPr>
            <p:nvPr/>
          </p:nvSpPr>
          <p:spPr bwMode="auto">
            <a:xfrm>
              <a:off x="6982844" y="4958292"/>
              <a:ext cx="1584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dirty="0"/>
                <a:t>SIEMENS</a:t>
              </a:r>
              <a:r>
                <a:rPr lang="en-GB" dirty="0"/>
                <a:t> </a:t>
              </a:r>
              <a:r>
                <a:rPr lang="en-GB" sz="1200" dirty="0"/>
                <a:t>319</a:t>
              </a:r>
              <a:r>
                <a:rPr lang="en-GB" dirty="0"/>
                <a:t> </a:t>
              </a:r>
              <a:r>
                <a:rPr lang="en-GB" sz="1200" dirty="0"/>
                <a:t>CPU</a:t>
              </a:r>
              <a:endParaRPr lang="en-US" dirty="0"/>
            </a:p>
          </p:txBody>
        </p:sp>
        <p:sp>
          <p:nvSpPr>
            <p:cNvPr id="11" name="AutoShape 58"/>
            <p:cNvSpPr>
              <a:spLocks noChangeArrowheads="1"/>
            </p:cNvSpPr>
            <p:nvPr/>
          </p:nvSpPr>
          <p:spPr bwMode="auto">
            <a:xfrm>
              <a:off x="1734569" y="4118762"/>
              <a:ext cx="1738312" cy="171450"/>
            </a:xfrm>
            <a:prstGeom prst="rightArrow">
              <a:avLst>
                <a:gd name="adj1" fmla="val 50000"/>
                <a:gd name="adj2" fmla="val 253472"/>
              </a:avLst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>
                <a:solidFill>
                  <a:srgbClr val="99CCFF"/>
                </a:solidFill>
              </a:endParaRPr>
            </a:p>
          </p:txBody>
        </p:sp>
        <p:sp>
          <p:nvSpPr>
            <p:cNvPr id="12" name="Text Box 59"/>
            <p:cNvSpPr txBox="1">
              <a:spLocks noChangeArrowheads="1"/>
            </p:cNvSpPr>
            <p:nvPr/>
          </p:nvSpPr>
          <p:spPr bwMode="auto">
            <a:xfrm>
              <a:off x="1623444" y="3594887"/>
              <a:ext cx="2106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dirty="0" smtClean="0"/>
                <a:t>Max 16 Inputs / Patch Panel</a:t>
              </a:r>
            </a:p>
            <a:p>
              <a:pPr eaLnBrk="1" hangingPunct="1"/>
              <a:r>
                <a:rPr lang="en-GB" sz="1200" dirty="0" smtClean="0"/>
                <a:t>Max 96 Inputs / Total</a:t>
              </a:r>
              <a:endParaRPr lang="en-US" sz="1200" dirty="0"/>
            </a:p>
          </p:txBody>
        </p:sp>
        <p:sp>
          <p:nvSpPr>
            <p:cNvPr id="13" name="Text Box 60"/>
            <p:cNvSpPr txBox="1">
              <a:spLocks noChangeArrowheads="1"/>
            </p:cNvSpPr>
            <p:nvPr/>
          </p:nvSpPr>
          <p:spPr bwMode="auto">
            <a:xfrm>
              <a:off x="5870551" y="4133049"/>
              <a:ext cx="9715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dirty="0"/>
                <a:t>PROFIBUS</a:t>
              </a:r>
              <a:endParaRPr lang="en-US" dirty="0"/>
            </a:p>
          </p:txBody>
        </p:sp>
        <p:sp>
          <p:nvSpPr>
            <p:cNvPr id="14" name="AutoShape 61"/>
            <p:cNvSpPr>
              <a:spLocks noChangeArrowheads="1"/>
            </p:cNvSpPr>
            <p:nvPr/>
          </p:nvSpPr>
          <p:spPr bwMode="auto">
            <a:xfrm>
              <a:off x="5974781" y="4417212"/>
              <a:ext cx="765175" cy="158750"/>
            </a:xfrm>
            <a:prstGeom prst="leftRightArrow">
              <a:avLst>
                <a:gd name="adj1" fmla="val 50000"/>
                <a:gd name="adj2" fmla="val 96400"/>
              </a:avLst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16" name="AutoShape 63"/>
            <p:cNvSpPr>
              <a:spLocks noChangeArrowheads="1"/>
            </p:cNvSpPr>
            <p:nvPr/>
          </p:nvSpPr>
          <p:spPr bwMode="auto">
            <a:xfrm rot="5400000">
              <a:off x="3497447" y="5461809"/>
              <a:ext cx="636667" cy="171450"/>
            </a:xfrm>
            <a:prstGeom prst="rightArrow">
              <a:avLst>
                <a:gd name="adj1" fmla="val 50000"/>
                <a:gd name="adj2" fmla="val 141667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rot="10800000" vert="eaVert" wrap="none" lIns="91435" tIns="45718" rIns="91435" bIns="45718" anchor="ctr"/>
            <a:lstStyle/>
            <a:p>
              <a:endParaRPr lang="en-US">
                <a:solidFill>
                  <a:srgbClr val="99CCFF"/>
                </a:solidFill>
              </a:endParaRPr>
            </a:p>
          </p:txBody>
        </p:sp>
        <p:pic>
          <p:nvPicPr>
            <p:cNvPr id="17" name="Picture 64" descr="fpga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956" y="4644224"/>
              <a:ext cx="830263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65"/>
            <p:cNvSpPr txBox="1">
              <a:spLocks noChangeArrowheads="1"/>
            </p:cNvSpPr>
            <p:nvPr/>
          </p:nvSpPr>
          <p:spPr bwMode="auto">
            <a:xfrm>
              <a:off x="539552" y="4725144"/>
              <a:ext cx="851680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dirty="0" smtClean="0"/>
                <a:t>QPS / PC</a:t>
              </a:r>
            </a:p>
          </p:txBody>
        </p:sp>
        <p:sp>
          <p:nvSpPr>
            <p:cNvPr id="22" name="Rectangle 71"/>
            <p:cNvSpPr>
              <a:spLocks noChangeArrowheads="1"/>
            </p:cNvSpPr>
            <p:nvPr/>
          </p:nvSpPr>
          <p:spPr bwMode="auto">
            <a:xfrm>
              <a:off x="2548956" y="4206074"/>
              <a:ext cx="92075" cy="7667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3" name="AutoShape 72"/>
            <p:cNvSpPr>
              <a:spLocks noChangeArrowheads="1"/>
            </p:cNvSpPr>
            <p:nvPr/>
          </p:nvSpPr>
          <p:spPr bwMode="auto">
            <a:xfrm>
              <a:off x="2548956" y="4821120"/>
              <a:ext cx="881062" cy="249458"/>
            </a:xfrm>
            <a:prstGeom prst="rightArrow">
              <a:avLst>
                <a:gd name="adj1" fmla="val 50000"/>
                <a:gd name="adj2" fmla="val 143937"/>
              </a:avLst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>
                <a:solidFill>
                  <a:srgbClr val="99CCFF"/>
                </a:solidFill>
              </a:endParaRPr>
            </a:p>
          </p:txBody>
        </p:sp>
        <p:pic>
          <p:nvPicPr>
            <p:cNvPr id="24" name="Picture 73" descr="Dipol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56" y="3707599"/>
              <a:ext cx="1176338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63"/>
            <p:cNvSpPr>
              <a:spLocks noChangeArrowheads="1"/>
            </p:cNvSpPr>
            <p:nvPr/>
          </p:nvSpPr>
          <p:spPr bwMode="auto">
            <a:xfrm rot="5400000">
              <a:off x="4911274" y="5461809"/>
              <a:ext cx="636667" cy="171450"/>
            </a:xfrm>
            <a:prstGeom prst="rightArrow">
              <a:avLst>
                <a:gd name="adj1" fmla="val 50000"/>
                <a:gd name="adj2" fmla="val 141667"/>
              </a:avLst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rot="10800000" vert="eaVert" wrap="none" lIns="91435" tIns="45718" rIns="91435" bIns="45718" anchor="ctr"/>
            <a:lstStyle/>
            <a:p>
              <a:endParaRPr lang="en-US">
                <a:solidFill>
                  <a:srgbClr val="99CCFF"/>
                </a:solidFill>
              </a:endParaRPr>
            </a:p>
          </p:txBody>
        </p:sp>
        <p:sp>
          <p:nvSpPr>
            <p:cNvPr id="26" name="Text Box 60"/>
            <p:cNvSpPr txBox="1">
              <a:spLocks noChangeArrowheads="1"/>
            </p:cNvSpPr>
            <p:nvPr/>
          </p:nvSpPr>
          <p:spPr bwMode="auto">
            <a:xfrm>
              <a:off x="2758506" y="5162545"/>
              <a:ext cx="754599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dirty="0" smtClean="0"/>
                <a:t>MATRIX</a:t>
              </a:r>
              <a:endParaRPr lang="en-US" dirty="0"/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3437956" y="5937956"/>
              <a:ext cx="2544752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dirty="0"/>
                <a:t>t</a:t>
              </a:r>
              <a:r>
                <a:rPr lang="en-GB" sz="1200" dirty="0" smtClean="0"/>
                <a:t>o BEAM INTERLOCK SYSTEM…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03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alibri" pitchFamily="34" charset="0"/>
              </a:rPr>
              <a:t>Remote IOs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7440"/>
            <a:ext cx="8404167" cy="4988560"/>
          </a:xfrm>
        </p:spPr>
        <p:txBody>
          <a:bodyPr>
            <a:normAutofit/>
          </a:bodyPr>
          <a:lstStyle/>
          <a:p>
            <a:pPr algn="just"/>
            <a:r>
              <a:rPr lang="en-GB" sz="1800" dirty="0">
                <a:latin typeface="Calibri" pitchFamily="34" charset="0"/>
              </a:rPr>
              <a:t>The Powering Interlock System combines the </a:t>
            </a:r>
            <a:r>
              <a:rPr lang="en-GB" sz="1800" b="1" dirty="0">
                <a:latin typeface="Calibri" pitchFamily="34" charset="0"/>
              </a:rPr>
              <a:t>use of standard SIEMENS PLCs with custom electronics  </a:t>
            </a:r>
          </a:p>
          <a:p>
            <a:pPr algn="just"/>
            <a:r>
              <a:rPr lang="en-GB" sz="1800" dirty="0">
                <a:latin typeface="Calibri" pitchFamily="34" charset="0"/>
              </a:rPr>
              <a:t>Remote IOs are installed </a:t>
            </a:r>
            <a:r>
              <a:rPr lang="en-GB" sz="1800" b="1" dirty="0">
                <a:latin typeface="Calibri" pitchFamily="34" charset="0"/>
              </a:rPr>
              <a:t>close to main clients </a:t>
            </a:r>
            <a:r>
              <a:rPr lang="en-GB" sz="1800" dirty="0">
                <a:latin typeface="Calibri" pitchFamily="34" charset="0"/>
              </a:rPr>
              <a:t>(dedicated EMC and radiation tests campaigns performed to all sensitive </a:t>
            </a:r>
            <a:r>
              <a:rPr lang="en-GB" sz="1800" dirty="0" smtClean="0">
                <a:latin typeface="Calibri" pitchFamily="34" charset="0"/>
              </a:rPr>
              <a:t>components: </a:t>
            </a:r>
            <a:r>
              <a:rPr lang="en-GB" sz="1800" dirty="0" err="1" smtClean="0">
                <a:latin typeface="Calibri" pitchFamily="34" charset="0"/>
              </a:rPr>
              <a:t>optocouplers</a:t>
            </a:r>
            <a:r>
              <a:rPr lang="en-GB" sz="1800" dirty="0">
                <a:latin typeface="Calibri" pitchFamily="34" charset="0"/>
              </a:rPr>
              <a:t>, AC-DC, CPLDs, …)</a:t>
            </a:r>
          </a:p>
          <a:p>
            <a:pPr algn="just"/>
            <a:r>
              <a:rPr lang="en-GB" sz="1800" dirty="0">
                <a:latin typeface="Calibri" pitchFamily="34" charset="0"/>
              </a:rPr>
              <a:t>SIEMENS </a:t>
            </a:r>
            <a:r>
              <a:rPr lang="en-GB" sz="1800" b="1" dirty="0">
                <a:latin typeface="Calibri" pitchFamily="34" charset="0"/>
              </a:rPr>
              <a:t>ET200 modules</a:t>
            </a:r>
            <a:r>
              <a:rPr lang="en-GB" sz="1800" dirty="0">
                <a:latin typeface="Calibri" pitchFamily="34" charset="0"/>
              </a:rPr>
              <a:t> </a:t>
            </a:r>
            <a:r>
              <a:rPr lang="en-GB" sz="1800" b="1" dirty="0">
                <a:latin typeface="Calibri" pitchFamily="34" charset="0"/>
              </a:rPr>
              <a:t>not adequate to radiation environments</a:t>
            </a:r>
            <a:r>
              <a:rPr lang="en-GB" sz="1800" dirty="0">
                <a:latin typeface="Calibri" pitchFamily="34" charset="0"/>
              </a:rPr>
              <a:t>, thus ANYBUS 32 I/O modules for </a:t>
            </a:r>
            <a:r>
              <a:rPr lang="en-GB" sz="1800" dirty="0" err="1">
                <a:latin typeface="Calibri" pitchFamily="34" charset="0"/>
              </a:rPr>
              <a:t>Profibus</a:t>
            </a:r>
            <a:r>
              <a:rPr lang="en-GB" sz="1800" dirty="0">
                <a:latin typeface="Calibri" pitchFamily="34" charset="0"/>
              </a:rPr>
              <a:t>-DP communication (size, cost, radiation tolerant…) </a:t>
            </a:r>
            <a:endParaRPr lang="en-GB" sz="1800" dirty="0" smtClean="0">
              <a:latin typeface="Calibri" pitchFamily="34" charset="0"/>
            </a:endParaRPr>
          </a:p>
          <a:p>
            <a:pPr algn="just"/>
            <a:r>
              <a:rPr lang="en-GB" sz="1800" dirty="0">
                <a:latin typeface="Calibri" pitchFamily="34" charset="0"/>
              </a:rPr>
              <a:t>Interlock </a:t>
            </a:r>
            <a:r>
              <a:rPr lang="en-GB" sz="1800" b="1" dirty="0">
                <a:latin typeface="Calibri" pitchFamily="34" charset="0"/>
              </a:rPr>
              <a:t>cabling connections directly routed through patch panels</a:t>
            </a:r>
            <a:r>
              <a:rPr lang="en-GB" sz="1800" dirty="0">
                <a:latin typeface="Calibri" pitchFamily="34" charset="0"/>
              </a:rPr>
              <a:t> (better for MTBF)</a:t>
            </a:r>
          </a:p>
          <a:p>
            <a:pPr algn="just"/>
            <a:endParaRPr lang="en-GB" sz="1800" dirty="0">
              <a:latin typeface="Calibri" pitchFamily="34" charset="0"/>
            </a:endParaRPr>
          </a:p>
          <a:p>
            <a:pPr algn="just"/>
            <a:endParaRPr lang="en-US" sz="1800" dirty="0" smtClean="0">
              <a:latin typeface="Calibri" pitchFamily="34" charset="0"/>
            </a:endParaRPr>
          </a:p>
          <a:p>
            <a:pPr algn="just"/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9" name="Picture 159" descr="Installations-AL8 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6" y="3458396"/>
            <a:ext cx="1908268" cy="29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04" y="4647735"/>
            <a:ext cx="2043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1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/>
                <a:cs typeface="Calibri"/>
              </a:rPr>
              <a:t>Outline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7440"/>
            <a:ext cx="8686801" cy="4988560"/>
          </a:xfrm>
        </p:spPr>
        <p:txBody>
          <a:bodyPr>
            <a:normAutofit/>
          </a:bodyPr>
          <a:lstStyle/>
          <a:p>
            <a:pPr lvl="0"/>
            <a:r>
              <a:rPr lang="en-GB" sz="3200" dirty="0">
                <a:latin typeface="Calibri"/>
                <a:cs typeface="Calibri"/>
              </a:rPr>
              <a:t>General overview of use of PLCs </a:t>
            </a:r>
            <a:r>
              <a:rPr lang="en-GB" sz="3200" dirty="0" smtClean="0">
                <a:latin typeface="Calibri"/>
                <a:cs typeface="Calibri"/>
              </a:rPr>
              <a:t>at CERN</a:t>
            </a:r>
            <a:endParaRPr lang="en-GB" sz="3200" dirty="0">
              <a:latin typeface="Calibri"/>
              <a:cs typeface="Calibri"/>
            </a:endParaRPr>
          </a:p>
          <a:p>
            <a:pPr lvl="0"/>
            <a:endParaRPr lang="en-GB" sz="3200" dirty="0" smtClean="0">
              <a:latin typeface="Calibri"/>
              <a:cs typeface="Calibri"/>
            </a:endParaRPr>
          </a:p>
          <a:p>
            <a:r>
              <a:rPr lang="en-GB" sz="3200" dirty="0" smtClean="0">
                <a:latin typeface="Calibri"/>
                <a:cs typeface="Calibri"/>
              </a:rPr>
              <a:t>Requirements for Machine Protection Systems</a:t>
            </a:r>
          </a:p>
          <a:p>
            <a:pPr lvl="0"/>
            <a:endParaRPr lang="en-GB" sz="3200" dirty="0">
              <a:latin typeface="Calibri"/>
              <a:cs typeface="Calibri"/>
            </a:endParaRPr>
          </a:p>
          <a:p>
            <a:pPr lvl="0"/>
            <a:r>
              <a:rPr lang="en-GB" sz="3200" dirty="0" smtClean="0">
                <a:latin typeface="Calibri"/>
                <a:cs typeface="Calibri"/>
              </a:rPr>
              <a:t>A case study: Powering Interlock System</a:t>
            </a:r>
          </a:p>
          <a:p>
            <a:pPr lvl="1"/>
            <a:r>
              <a:rPr lang="en-GB" sz="2800" dirty="0" smtClean="0">
                <a:latin typeface="Calibri"/>
                <a:cs typeface="Calibri"/>
              </a:rPr>
              <a:t>Design choices</a:t>
            </a:r>
          </a:p>
          <a:p>
            <a:pPr lvl="1"/>
            <a:r>
              <a:rPr lang="en-GB" sz="2800" dirty="0" smtClean="0">
                <a:latin typeface="Calibri"/>
                <a:cs typeface="Calibri"/>
              </a:rPr>
              <a:t>Hardwired current loops</a:t>
            </a:r>
          </a:p>
          <a:p>
            <a:pPr lvl="1"/>
            <a:r>
              <a:rPr lang="en-GB" sz="2800" dirty="0" smtClean="0">
                <a:latin typeface="Calibri"/>
                <a:cs typeface="Calibri"/>
              </a:rPr>
              <a:t>Software and configuration aspects</a:t>
            </a:r>
          </a:p>
          <a:p>
            <a:pPr lvl="1"/>
            <a:r>
              <a:rPr lang="en-GB" sz="2800" dirty="0" smtClean="0">
                <a:latin typeface="Calibri"/>
                <a:cs typeface="Calibri"/>
              </a:rPr>
              <a:t>Operational experience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05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Software aspects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algn="just"/>
            <a:r>
              <a:rPr lang="en-GB" sz="1800" dirty="0">
                <a:latin typeface="Calibri" pitchFamily="34" charset="0"/>
              </a:rPr>
              <a:t>Each of the </a:t>
            </a:r>
            <a:r>
              <a:rPr lang="en-GB" sz="1800" b="1" dirty="0">
                <a:latin typeface="Calibri" pitchFamily="34" charset="0"/>
              </a:rPr>
              <a:t>36 PLC instances runs a generic program </a:t>
            </a:r>
            <a:r>
              <a:rPr lang="en-GB" sz="1800" dirty="0">
                <a:latin typeface="Calibri" pitchFamily="34" charset="0"/>
              </a:rPr>
              <a:t>configurable from </a:t>
            </a:r>
            <a:r>
              <a:rPr lang="en-GB" sz="1800" dirty="0" smtClean="0">
                <a:latin typeface="Calibri" pitchFamily="34" charset="0"/>
              </a:rPr>
              <a:t>database</a:t>
            </a:r>
          </a:p>
          <a:p>
            <a:pPr algn="just"/>
            <a:r>
              <a:rPr lang="en-GB" sz="1800" dirty="0" smtClean="0">
                <a:latin typeface="Calibri" pitchFamily="34" charset="0"/>
              </a:rPr>
              <a:t>Clear </a:t>
            </a:r>
            <a:r>
              <a:rPr lang="en-GB" sz="1800" b="1" dirty="0">
                <a:latin typeface="Calibri" pitchFamily="34" charset="0"/>
              </a:rPr>
              <a:t>separation between safety and monitoring functions </a:t>
            </a:r>
            <a:r>
              <a:rPr lang="en-GB" sz="1800" dirty="0">
                <a:latin typeface="Calibri" pitchFamily="34" charset="0"/>
              </a:rPr>
              <a:t>(higher priority to critical actions)</a:t>
            </a:r>
          </a:p>
          <a:p>
            <a:pPr lvl="1"/>
            <a:r>
              <a:rPr lang="en-GB" sz="1600" dirty="0" smtClean="0">
                <a:latin typeface="Calibri" pitchFamily="34" charset="0"/>
              </a:rPr>
              <a:t>OB1 </a:t>
            </a:r>
            <a:r>
              <a:rPr lang="en-GB" sz="1600" dirty="0">
                <a:latin typeface="Calibri" pitchFamily="34" charset="0"/>
              </a:rPr>
              <a:t>Free running block: in charge of SCADA dialogue, cryogenics, </a:t>
            </a:r>
            <a:r>
              <a:rPr lang="en-GB" sz="1600" dirty="0" smtClean="0">
                <a:latin typeface="Calibri" pitchFamily="34" charset="0"/>
              </a:rPr>
              <a:t>history extraction…</a:t>
            </a:r>
            <a:endParaRPr lang="en-GB" sz="1600" dirty="0">
              <a:latin typeface="Calibri" pitchFamily="34" charset="0"/>
            </a:endParaRPr>
          </a:p>
          <a:p>
            <a:pPr lvl="1"/>
            <a:r>
              <a:rPr lang="en-GB" sz="1600" dirty="0">
                <a:latin typeface="Calibri" pitchFamily="34" charset="0"/>
              </a:rPr>
              <a:t>OB35 Cyclic interrupt (1ms cycle): reads system configuration, executes interlock function calls, local history…</a:t>
            </a:r>
          </a:p>
          <a:p>
            <a:pPr lvl="1"/>
            <a:r>
              <a:rPr lang="en-GB" sz="1600" dirty="0">
                <a:latin typeface="Calibri" pitchFamily="34" charset="0"/>
              </a:rPr>
              <a:t>OB100 System restart block: counts number of PLC </a:t>
            </a:r>
            <a:r>
              <a:rPr lang="en-GB" sz="1600" dirty="0" smtClean="0">
                <a:latin typeface="Calibri" pitchFamily="34" charset="0"/>
              </a:rPr>
              <a:t>restarts</a:t>
            </a:r>
            <a:endParaRPr lang="en-GB" sz="1800" dirty="0">
              <a:latin typeface="Calibri" pitchFamily="34" charset="0"/>
            </a:endParaRPr>
          </a:p>
          <a:p>
            <a:pPr algn="just"/>
            <a:r>
              <a:rPr lang="en-GB" sz="1800" dirty="0">
                <a:latin typeface="Calibri" pitchFamily="34" charset="0"/>
              </a:rPr>
              <a:t>Interlock </a:t>
            </a:r>
            <a:r>
              <a:rPr lang="en-GB" sz="1800" dirty="0" smtClean="0">
                <a:latin typeface="Calibri" pitchFamily="34" charset="0"/>
              </a:rPr>
              <a:t>functionality implemented </a:t>
            </a:r>
            <a:r>
              <a:rPr lang="en-GB" sz="1800" dirty="0">
                <a:latin typeface="Calibri" pitchFamily="34" charset="0"/>
              </a:rPr>
              <a:t>on </a:t>
            </a:r>
            <a:r>
              <a:rPr lang="en-GB" sz="1800" b="1" dirty="0">
                <a:latin typeface="Calibri" pitchFamily="34" charset="0"/>
              </a:rPr>
              <a:t>sate machines defining the different interlock states</a:t>
            </a:r>
          </a:p>
          <a:p>
            <a:pPr algn="just"/>
            <a:r>
              <a:rPr lang="en-GB" sz="1800" b="1" dirty="0">
                <a:latin typeface="Calibri" pitchFamily="34" charset="0"/>
              </a:rPr>
              <a:t>Configuration data </a:t>
            </a:r>
            <a:r>
              <a:rPr lang="en-GB" sz="1800" dirty="0">
                <a:latin typeface="Calibri" pitchFamily="34" charset="0"/>
              </a:rPr>
              <a:t>containing information about circuits and operational data is available </a:t>
            </a:r>
            <a:r>
              <a:rPr lang="en-GB" sz="1800" b="1" dirty="0">
                <a:latin typeface="Calibri" pitchFamily="34" charset="0"/>
              </a:rPr>
              <a:t>from FC10 and FC11</a:t>
            </a:r>
          </a:p>
          <a:p>
            <a:pPr algn="just"/>
            <a:endParaRPr lang="en-GB" sz="1800" b="1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>
                <a:latin typeface="Calibri" pitchFamily="34" charset="0"/>
              </a:rPr>
              <a:t>PLC workshop – Lund 29.08.2013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20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54" y="4190585"/>
            <a:ext cx="4165561" cy="22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6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900" dirty="0" smtClean="0">
                <a:latin typeface="Calibri" pitchFamily="34" charset="0"/>
              </a:rPr>
              <a:t>Mechanisms for secure configuration (1/2)</a:t>
            </a:r>
            <a:endParaRPr lang="en-US" sz="29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440"/>
            <a:ext cx="8494486" cy="111143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>
                <a:latin typeface="Calibri" pitchFamily="34" charset="0"/>
              </a:rPr>
              <a:t>LHC </a:t>
            </a:r>
            <a:r>
              <a:rPr lang="en-US" sz="1800" dirty="0">
                <a:latin typeface="Calibri" pitchFamily="34" charset="0"/>
              </a:rPr>
              <a:t>Functional Layout </a:t>
            </a:r>
            <a:r>
              <a:rPr lang="en-US" sz="1800" dirty="0" smtClean="0">
                <a:latin typeface="Calibri" pitchFamily="34" charset="0"/>
              </a:rPr>
              <a:t>DB as </a:t>
            </a:r>
            <a:r>
              <a:rPr lang="en-US" sz="1800" b="1" dirty="0">
                <a:latin typeface="Calibri" pitchFamily="34" charset="0"/>
              </a:rPr>
              <a:t>unique source of information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libri" pitchFamily="34" charset="0"/>
              </a:rPr>
              <a:t>Configuration data required for </a:t>
            </a:r>
            <a:r>
              <a:rPr lang="en-US" sz="1800" b="1" dirty="0">
                <a:latin typeface="Calibri" pitchFamily="34" charset="0"/>
              </a:rPr>
              <a:t>PLCs, </a:t>
            </a:r>
            <a:r>
              <a:rPr lang="en-US" sz="1800" b="1" dirty="0" smtClean="0">
                <a:latin typeface="Calibri" pitchFamily="34" charset="0"/>
              </a:rPr>
              <a:t>MATRIX and </a:t>
            </a:r>
            <a:r>
              <a:rPr lang="en-US" sz="1800" b="1" dirty="0">
                <a:latin typeface="Calibri" pitchFamily="34" charset="0"/>
              </a:rPr>
              <a:t>SCADA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>
                <a:latin typeface="Calibri" pitchFamily="34" charset="0"/>
              </a:rPr>
              <a:t>PLC workshop – Lund 29.08.2013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21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49" y="2067208"/>
            <a:ext cx="305593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9954" y="1870500"/>
            <a:ext cx="5188995" cy="4988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 dirty="0" smtClean="0">
                <a:latin typeface="Calibri" pitchFamily="34" charset="0"/>
              </a:rPr>
              <a:t>Consistency guaranteed with strict versioning scheme </a:t>
            </a:r>
            <a:r>
              <a:rPr lang="en-US" sz="1800" dirty="0" smtClean="0">
                <a:latin typeface="Calibri" pitchFamily="34" charset="0"/>
              </a:rPr>
              <a:t>and approval process before migration to new data version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Calibri" pitchFamily="34" charset="0"/>
              </a:rPr>
              <a:t>Dedicated </a:t>
            </a:r>
            <a:r>
              <a:rPr lang="en-US" sz="1800" b="1" dirty="0" smtClean="0">
                <a:latin typeface="Calibri" pitchFamily="34" charset="0"/>
              </a:rPr>
              <a:t>script for the generation </a:t>
            </a:r>
            <a:r>
              <a:rPr lang="en-US" sz="1800" dirty="0" smtClean="0">
                <a:latin typeface="Calibri" pitchFamily="34" charset="0"/>
              </a:rPr>
              <a:t>of configuration data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Calibri" pitchFamily="34" charset="0"/>
              </a:rPr>
              <a:t>Files signed with </a:t>
            </a:r>
            <a:r>
              <a:rPr lang="en-US" sz="1800" b="1" dirty="0" smtClean="0">
                <a:latin typeface="Calibri" pitchFamily="34" charset="0"/>
              </a:rPr>
              <a:t>Cyclical Redundancy Check (CRC)</a:t>
            </a:r>
          </a:p>
          <a:p>
            <a:pPr>
              <a:lnSpc>
                <a:spcPct val="120000"/>
              </a:lnSpc>
            </a:pPr>
            <a:r>
              <a:rPr lang="en-US" sz="1800" b="1" dirty="0" smtClean="0">
                <a:latin typeface="Calibri" pitchFamily="34" charset="0"/>
              </a:rPr>
              <a:t>SCADA configuration file will contain all checksums for validation</a:t>
            </a:r>
          </a:p>
          <a:p>
            <a:pPr>
              <a:lnSpc>
                <a:spcPct val="120000"/>
              </a:lnSpc>
            </a:pPr>
            <a:r>
              <a:rPr lang="en-US" sz="1800" b="1" dirty="0" smtClean="0">
                <a:latin typeface="Calibri" pitchFamily="34" charset="0"/>
              </a:rPr>
              <a:t>Flexibility</a:t>
            </a:r>
            <a:r>
              <a:rPr lang="en-US" sz="1800" dirty="0" smtClean="0">
                <a:latin typeface="Calibri" pitchFamily="34" charset="0"/>
              </a:rPr>
              <a:t> for Commissioning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Calibri" pitchFamily="34" charset="0"/>
              </a:rPr>
              <a:t>No changes during operation without repeating all commissioning procedures!!</a:t>
            </a:r>
          </a:p>
          <a:p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900" dirty="0" smtClean="0">
                <a:latin typeface="Calibri" pitchFamily="34" charset="0"/>
              </a:rPr>
              <a:t>Mechanisms for secure configuration (2/2)</a:t>
            </a:r>
            <a:endParaRPr lang="en-US" sz="29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PLC workshop – Lund 29.08.2013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22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990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09600" y="3124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1371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1219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67818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19050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905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10200"/>
            <a:ext cx="990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43434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343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990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73914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7391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6388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…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352800" y="1295400"/>
            <a:ext cx="72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/>
              <a:t>PVSS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553200" y="1295400"/>
            <a:ext cx="47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/>
              <a:t>DB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981200" y="3681413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/>
              <a:t>PLC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419600" y="3657600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/>
              <a:t>PLC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7467600" y="3657600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/>
              <a:t>PLC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1981200" y="5105400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matrix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495800" y="5105400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matrix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7467600" y="5105400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matrix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114800" y="2819400"/>
            <a:ext cx="758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Ethernet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066800" y="4876800"/>
            <a:ext cx="83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/>
              <a:t>PROFIBUS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29000" y="4876800"/>
            <a:ext cx="83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PROFIBUS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6477000" y="4876800"/>
            <a:ext cx="83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/>
              <a:t>PROFIBUS</a:t>
            </a: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 rot="16200000">
            <a:off x="2133600" y="3962400"/>
            <a:ext cx="3200400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2514600" y="4114800"/>
            <a:ext cx="838200" cy="685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/>
              <a:t>Version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/>
              <a:t>PLC HW CRC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/>
              <a:t>PLC SW CRC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2514600" y="5562600"/>
            <a:ext cx="838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/>
              <a:t>Version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/>
              <a:t>Matrix CRC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4419600" y="4419600"/>
            <a:ext cx="19812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latin typeface="+mj-lt"/>
                <a:ea typeface="+mj-ea"/>
                <a:cs typeface="+mj-cs"/>
              </a:rPr>
              <a:t>PUBLISH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2362200" y="1524000"/>
            <a:ext cx="838200" cy="1371600"/>
          </a:xfrm>
          <a:prstGeom prst="rect">
            <a:avLst/>
          </a:prstGeom>
          <a:noFill/>
          <a:ln w="9525">
            <a:solidFill>
              <a:srgbClr val="96969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/>
              <a:t>Version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/>
              <a:t>PLC HW CRC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/>
              <a:t>PLC SW CRC</a:t>
            </a:r>
          </a:p>
          <a:p>
            <a:pPr eaLnBrk="1" hangingPunct="1">
              <a:spcBef>
                <a:spcPct val="50000"/>
              </a:spcBef>
            </a:pPr>
            <a:endParaRPr lang="en-US" sz="1000"/>
          </a:p>
          <a:p>
            <a:pPr eaLnBrk="1" hangingPunct="1">
              <a:spcBef>
                <a:spcPct val="50000"/>
              </a:spcBef>
            </a:pPr>
            <a:r>
              <a:rPr lang="en-US" sz="1000"/>
              <a:t>Version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/>
              <a:t>Matrix CRC</a:t>
            </a: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1905000" y="1600200"/>
            <a:ext cx="381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1905000" y="1828800"/>
            <a:ext cx="381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1905000" y="2057400"/>
            <a:ext cx="381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1905000" y="2514600"/>
            <a:ext cx="381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1905000" y="2743200"/>
            <a:ext cx="381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3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0.0191 0.0088 0.07309 -0.00116 0.09323 -0.00208 C 0.09202 -0.07708 0.09011 -0.15185 0.08837 -0.22662 C 0.08768 -0.25856 0.08889 -0.29051 0.08664 -0.32222 C 0.08646 -0.32454 0.08334 -0.32361 0.0816 -0.32431 C 0.0783 -0.32569 0.075 -0.32731 0.0717 -0.3287 C 0.06268 -0.33287 0.05556 -0.34028 0.0467 -0.34444 C 0.04063 -0.35208 0.0448 -0.34815 0.03334 -0.35324 L 0.03334 -0.35301 C 0.03004 -0.35625 0.02657 -0.35903 0.02327 -0.36204 C 0.02188 -0.36319 0.02136 -0.36551 0.01997 -0.36667 C 0.01702 -0.36921 0.01302 -0.36898 0.0099 -0.37106 C 0.00295 -0.37569 -0.16267 -0.37662 -0.17083 -0.37662 " pathEditMode="relative" rAng="0" ptsTypes="fffffffFfffff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184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747 0.00162 0.01424 0.00417 0.0217 0.00649 C 0.03993 0.00579 0.05834 0.00556 0.07657 0.0044 C 0.08768 0.00371 0.08542 0.00463 0.08993 -0.00463 C 0.09584 -0.09467 0.10122 -0.19537 0.08993 -0.2824 C 0.08941 -0.35578 0.08941 -0.42893 0.08837 -0.50231 C 0.08802 -0.52129 0.09514 -0.51643 0.08577 -0.51342 C 0.079 -0.50439 0.06389 -0.49537 0.05504 -0.4912 C 0.04618 -0.47986 0.02674 -0.47314 0.01563 -0.46435 C 0.01025 -0.45995 0.00365 -0.4581 -0.00243 -0.45555 C -0.01823 -0.44861 -0.11753 -0.45115 -0.17083 -0.45115 " pathEditMode="relative" rAng="0" ptsTypes="fffffffffff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57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Commissioning and operation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7440"/>
            <a:ext cx="8414657" cy="4988560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 smtClean="0">
                <a:latin typeface="Calibri" pitchFamily="34" charset="0"/>
              </a:rPr>
              <a:t>100% automated functional test </a:t>
            </a:r>
            <a:r>
              <a:rPr lang="en-GB" sz="1800" dirty="0" smtClean="0">
                <a:latin typeface="Calibri" pitchFamily="34" charset="0"/>
              </a:rPr>
              <a:t>in the lab before installation in the LHC tunnel (PLC-based test bench simulating clients behaviour)</a:t>
            </a:r>
          </a:p>
          <a:p>
            <a:pPr algn="just"/>
            <a:r>
              <a:rPr lang="en-GB" sz="1800" dirty="0" smtClean="0">
                <a:latin typeface="Calibri" pitchFamily="34" charset="0"/>
              </a:rPr>
              <a:t>Interface tests after installation </a:t>
            </a:r>
            <a:r>
              <a:rPr lang="en-GB" sz="1800" b="1" dirty="0" smtClean="0">
                <a:latin typeface="Calibri" pitchFamily="34" charset="0"/>
              </a:rPr>
              <a:t>to detect major cabling problems </a:t>
            </a:r>
          </a:p>
          <a:p>
            <a:pPr algn="just"/>
            <a:r>
              <a:rPr lang="en-GB" sz="1800" dirty="0" smtClean="0">
                <a:latin typeface="Calibri" pitchFamily="34" charset="0"/>
              </a:rPr>
              <a:t>System is 100% </a:t>
            </a:r>
            <a:r>
              <a:rPr lang="en-GB" sz="1800" b="1" dirty="0" smtClean="0">
                <a:latin typeface="Calibri" pitchFamily="34" charset="0"/>
              </a:rPr>
              <a:t>commissioned during a dedicated Hardware Commissioning campaign </a:t>
            </a:r>
            <a:r>
              <a:rPr lang="en-GB" sz="1800" dirty="0" smtClean="0">
                <a:latin typeface="Calibri" pitchFamily="34" charset="0"/>
              </a:rPr>
              <a:t>(PC, QPS, CRYO, UPS, …)</a:t>
            </a:r>
          </a:p>
          <a:p>
            <a:pPr algn="just"/>
            <a:r>
              <a:rPr lang="en-GB" sz="1800" b="1" dirty="0" smtClean="0">
                <a:latin typeface="Calibri" pitchFamily="34" charset="0"/>
              </a:rPr>
              <a:t>High level software tools </a:t>
            </a:r>
            <a:r>
              <a:rPr lang="en-GB" sz="1800" dirty="0" smtClean="0">
                <a:latin typeface="Calibri" pitchFamily="34" charset="0"/>
              </a:rPr>
              <a:t>to automate the execution and </a:t>
            </a:r>
            <a:r>
              <a:rPr lang="en-GB" sz="1800" b="1" dirty="0" smtClean="0">
                <a:latin typeface="Calibri" pitchFamily="34" charset="0"/>
              </a:rPr>
              <a:t>validation of interlock tests</a:t>
            </a:r>
            <a:r>
              <a:rPr lang="en-GB" sz="1800" dirty="0" smtClean="0">
                <a:latin typeface="Calibri" pitchFamily="34" charset="0"/>
              </a:rPr>
              <a:t> (more than 3000 tests executed!)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>
                <a:latin typeface="Calibri" pitchFamily="34" charset="0"/>
              </a:rPr>
              <a:t>PLC workshop – Lund 29.08.2013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23</a:t>
            </a:fld>
            <a:endParaRPr lang="en-US" dirty="0">
              <a:latin typeface="Calibri" pitchFamily="34" charset="0"/>
            </a:endParaRPr>
          </a:p>
        </p:txBody>
      </p:sp>
      <p:pic>
        <p:nvPicPr>
          <p:cNvPr id="7" name="Picture 4" descr="sequencer-gui1024x8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7" y="3638667"/>
            <a:ext cx="2890520" cy="224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17" y="3710235"/>
            <a:ext cx="3621963" cy="21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7489" y="6017438"/>
            <a:ext cx="3635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Sequencer to automate test execution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87687" y="6038857"/>
            <a:ext cx="3959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Analysis tools to automate test validation</a:t>
            </a:r>
          </a:p>
        </p:txBody>
      </p:sp>
      <p:sp>
        <p:nvSpPr>
          <p:cNvPr id="11" name="Left-Right Arrow 11"/>
          <p:cNvSpPr>
            <a:spLocks noChangeArrowheads="1"/>
          </p:cNvSpPr>
          <p:nvPr/>
        </p:nvSpPr>
        <p:spPr bwMode="auto">
          <a:xfrm>
            <a:off x="4383317" y="4645583"/>
            <a:ext cx="493503" cy="183368"/>
          </a:xfrm>
          <a:prstGeom prst="left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3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Operational experience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7440"/>
            <a:ext cx="8354291" cy="4988560"/>
          </a:xfrm>
        </p:spPr>
        <p:txBody>
          <a:bodyPr>
            <a:normAutofit/>
          </a:bodyPr>
          <a:lstStyle/>
          <a:p>
            <a:pPr algn="just"/>
            <a:r>
              <a:rPr lang="en-GB" sz="2000" dirty="0">
                <a:latin typeface="Calibri" pitchFamily="34" charset="0"/>
              </a:rPr>
              <a:t>Good experience so far with </a:t>
            </a:r>
            <a:r>
              <a:rPr lang="en-GB" sz="2000" b="1" dirty="0" smtClean="0">
                <a:latin typeface="Calibri" pitchFamily="34" charset="0"/>
              </a:rPr>
              <a:t>standard industrial </a:t>
            </a:r>
            <a:r>
              <a:rPr lang="en-GB" sz="2000" b="1" dirty="0">
                <a:latin typeface="Calibri" pitchFamily="34" charset="0"/>
              </a:rPr>
              <a:t>controllers and custom </a:t>
            </a:r>
            <a:r>
              <a:rPr lang="en-GB" sz="2000" b="1" dirty="0" smtClean="0">
                <a:latin typeface="Calibri" pitchFamily="34" charset="0"/>
              </a:rPr>
              <a:t>electronics, </a:t>
            </a:r>
            <a:r>
              <a:rPr lang="en-GB" sz="2000" b="1" dirty="0">
                <a:latin typeface="Calibri" pitchFamily="34" charset="0"/>
              </a:rPr>
              <a:t>exceeding reliability predictions</a:t>
            </a:r>
          </a:p>
          <a:p>
            <a:pPr algn="just"/>
            <a:r>
              <a:rPr lang="en-GB" sz="2000" b="1" dirty="0" smtClean="0">
                <a:latin typeface="Calibri" pitchFamily="34" charset="0"/>
              </a:rPr>
              <a:t>Minimized downtime </a:t>
            </a:r>
            <a:r>
              <a:rPr lang="en-GB" sz="2000" dirty="0" smtClean="0">
                <a:latin typeface="Calibri" pitchFamily="34" charset="0"/>
              </a:rPr>
              <a:t>from Powering Interlock System due to component failures</a:t>
            </a:r>
          </a:p>
          <a:p>
            <a:pPr lvl="1" algn="just"/>
            <a:r>
              <a:rPr lang="en-GB" sz="1600" b="1" dirty="0" smtClean="0">
                <a:latin typeface="Calibri" pitchFamily="34" charset="0"/>
              </a:rPr>
              <a:t>1x Faulty </a:t>
            </a:r>
            <a:r>
              <a:rPr lang="en-GB" sz="1600" b="1" dirty="0" err="1" smtClean="0">
                <a:latin typeface="Calibri" pitchFamily="34" charset="0"/>
              </a:rPr>
              <a:t>optocoupler</a:t>
            </a:r>
            <a:r>
              <a:rPr lang="en-GB" sz="1600" b="1" dirty="0">
                <a:latin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</a:rPr>
              <a:t>(related to a circuit intervention)</a:t>
            </a:r>
          </a:p>
          <a:p>
            <a:pPr lvl="1" algn="just"/>
            <a:r>
              <a:rPr lang="en-GB" sz="1600" b="1" dirty="0">
                <a:latin typeface="Calibri" pitchFamily="34" charset="0"/>
              </a:rPr>
              <a:t>3</a:t>
            </a:r>
            <a:r>
              <a:rPr lang="en-GB" sz="1600" b="1" dirty="0" smtClean="0">
                <a:latin typeface="Calibri" pitchFamily="34" charset="0"/>
              </a:rPr>
              <a:t>x Power supplies faults </a:t>
            </a:r>
            <a:r>
              <a:rPr lang="en-GB" sz="1600" dirty="0" smtClean="0">
                <a:latin typeface="Calibri" pitchFamily="34" charset="0"/>
              </a:rPr>
              <a:t>(not affecting operation)</a:t>
            </a:r>
          </a:p>
          <a:p>
            <a:pPr lvl="1" algn="just"/>
            <a:r>
              <a:rPr lang="en-GB" sz="1600" b="1" dirty="0" smtClean="0">
                <a:latin typeface="Calibri" pitchFamily="34" charset="0"/>
              </a:rPr>
              <a:t>4x Spurious triggers on current loops </a:t>
            </a:r>
            <a:r>
              <a:rPr lang="en-GB" sz="1600" dirty="0" smtClean="0">
                <a:latin typeface="Calibri" pitchFamily="34" charset="0"/>
              </a:rPr>
              <a:t>(connectivity issues not excluded)</a:t>
            </a:r>
          </a:p>
          <a:p>
            <a:pPr lvl="1" algn="just"/>
            <a:r>
              <a:rPr lang="en-GB" sz="1600" b="1" dirty="0" smtClean="0">
                <a:latin typeface="Calibri" pitchFamily="34" charset="0"/>
              </a:rPr>
              <a:t>4x PLC memory corruption </a:t>
            </a:r>
            <a:r>
              <a:rPr lang="en-GB" sz="1600" dirty="0" smtClean="0">
                <a:latin typeface="Calibri" pitchFamily="34" charset="0"/>
              </a:rPr>
              <a:t>due to Single Event Upsets</a:t>
            </a:r>
            <a:r>
              <a:rPr lang="en-GB" sz="1600" dirty="0">
                <a:latin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</a:rPr>
              <a:t>(radiation)</a:t>
            </a:r>
          </a:p>
          <a:p>
            <a:pPr algn="just"/>
            <a:r>
              <a:rPr lang="en-GB" sz="2000" b="1" dirty="0" smtClean="0">
                <a:latin typeface="Calibri" pitchFamily="34" charset="0"/>
              </a:rPr>
              <a:t>Current loops demonstrated to be a reliable solution for safety </a:t>
            </a:r>
            <a:r>
              <a:rPr lang="en-GB" sz="2000" dirty="0" smtClean="0">
                <a:latin typeface="Calibri" pitchFamily="34" charset="0"/>
              </a:rPr>
              <a:t>critical protection (simple, reliable, low cost solution…)</a:t>
            </a:r>
          </a:p>
          <a:p>
            <a:pPr algn="just"/>
            <a:r>
              <a:rPr lang="en-GB" sz="2000" b="1" dirty="0" smtClean="0">
                <a:latin typeface="Calibri" pitchFamily="34" charset="0"/>
              </a:rPr>
              <a:t>No hardware changes required</a:t>
            </a:r>
            <a:r>
              <a:rPr lang="en-GB" sz="2000" dirty="0" smtClean="0">
                <a:latin typeface="Calibri" pitchFamily="34" charset="0"/>
              </a:rPr>
              <a:t> to the system, only few software improvements to fulfil operational requirements</a:t>
            </a:r>
          </a:p>
          <a:p>
            <a:pPr algn="just"/>
            <a:r>
              <a:rPr lang="en-GB" sz="2000" dirty="0" smtClean="0">
                <a:latin typeface="Calibri" pitchFamily="34" charset="0"/>
              </a:rPr>
              <a:t>Good performance of the system is based on </a:t>
            </a:r>
            <a:r>
              <a:rPr lang="en-GB" sz="2000" b="1" dirty="0" smtClean="0">
                <a:latin typeface="Calibri" pitchFamily="34" charset="0"/>
              </a:rPr>
              <a:t>full commissioning </a:t>
            </a:r>
          </a:p>
          <a:p>
            <a:pPr marL="36576" indent="0" algn="just">
              <a:buNone/>
            </a:pPr>
            <a:endParaRPr lang="en-GB" sz="2000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en-GB" sz="4800" dirty="0" smtClean="0"/>
          </a:p>
          <a:p>
            <a:pPr marL="36576" indent="0" algn="ctr">
              <a:buNone/>
            </a:pPr>
            <a:endParaRPr lang="en-GB" sz="4800" dirty="0"/>
          </a:p>
          <a:p>
            <a:pPr marL="36576" indent="0" algn="ctr">
              <a:buNone/>
            </a:pPr>
            <a:r>
              <a:rPr lang="en-GB" sz="4800" dirty="0" smtClean="0"/>
              <a:t>Thank you for your attention</a:t>
            </a: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en-GB" sz="4800" dirty="0" smtClean="0"/>
          </a:p>
          <a:p>
            <a:pPr marL="36576" indent="0" algn="ctr">
              <a:buNone/>
            </a:pPr>
            <a:endParaRPr lang="en-GB" sz="4800" dirty="0"/>
          </a:p>
          <a:p>
            <a:pPr marL="36576" indent="0" algn="ctr">
              <a:buNone/>
            </a:pPr>
            <a:r>
              <a:rPr lang="en-GB" sz="4800" dirty="0" smtClean="0"/>
              <a:t>Spare slides</a:t>
            </a: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Warm Magnet Interlock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dirty="0" smtClean="0"/>
              <a:t>148 </a:t>
            </a:r>
            <a:r>
              <a:rPr lang="en-GB" sz="2000" dirty="0" err="1" smtClean="0"/>
              <a:t>nc</a:t>
            </a:r>
            <a:r>
              <a:rPr lang="en-GB" sz="2000" dirty="0" smtClean="0"/>
              <a:t> magnets powered in 45 circuits in the LHC</a:t>
            </a:r>
          </a:p>
          <a:p>
            <a:pPr algn="just"/>
            <a:r>
              <a:rPr lang="en-GB" sz="2000" dirty="0" smtClean="0"/>
              <a:t>Classical protection of </a:t>
            </a:r>
            <a:r>
              <a:rPr lang="en-GB" sz="2000" dirty="0" err="1" smtClean="0"/>
              <a:t>nc</a:t>
            </a:r>
            <a:r>
              <a:rPr lang="en-GB" sz="2000" dirty="0" smtClean="0"/>
              <a:t> magnets based on thermo-switches, flow-meters, emergency buttons…</a:t>
            </a:r>
          </a:p>
          <a:p>
            <a:pPr algn="just"/>
            <a:r>
              <a:rPr lang="en-GB" sz="2000" dirty="0" smtClean="0"/>
              <a:t>Use of fail-safe PLCs and remote IO modules</a:t>
            </a:r>
          </a:p>
          <a:p>
            <a:endParaRPr lang="en-GB" sz="2000" dirty="0"/>
          </a:p>
          <a:p>
            <a:pPr marL="36576" indent="0" algn="ctr">
              <a:buNone/>
            </a:pP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PLC workshop – Lund 29.08.2013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4662488"/>
            <a:ext cx="157638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01_0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233738"/>
            <a:ext cx="1833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4311650" y="5830888"/>
            <a:ext cx="1588" cy="1841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5421313" y="5830888"/>
            <a:ext cx="1587" cy="1841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2397125" y="5830888"/>
            <a:ext cx="1588" cy="1841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1303338" y="5830888"/>
            <a:ext cx="1587" cy="1841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303338" y="5400675"/>
            <a:ext cx="1093787" cy="430213"/>
            <a:chOff x="860" y="2816"/>
            <a:chExt cx="1924" cy="496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64" y="3072"/>
              <a:ext cx="0" cy="24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 rot="16058654" flipV="1">
              <a:off x="921" y="2759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058654" flipV="1">
              <a:off x="1308" y="2765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058654" flipV="1">
              <a:off x="1689" y="2767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8" name="Arc 16"/>
            <p:cNvSpPr>
              <a:spLocks/>
            </p:cNvSpPr>
            <p:nvPr/>
          </p:nvSpPr>
          <p:spPr bwMode="auto">
            <a:xfrm rot="16058654" flipV="1">
              <a:off x="2072" y="2773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9" name="Arc 17"/>
            <p:cNvSpPr>
              <a:spLocks/>
            </p:cNvSpPr>
            <p:nvPr/>
          </p:nvSpPr>
          <p:spPr bwMode="auto">
            <a:xfrm rot="16058654" flipV="1">
              <a:off x="2456" y="2755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784" y="3072"/>
              <a:ext cx="0" cy="24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744538" y="6015038"/>
            <a:ext cx="395287" cy="15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744538" y="6015038"/>
            <a:ext cx="1587" cy="3063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 flipV="1">
            <a:off x="744538" y="6321425"/>
            <a:ext cx="5918200" cy="15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4311650" y="5400675"/>
            <a:ext cx="1109663" cy="430213"/>
            <a:chOff x="860" y="2816"/>
            <a:chExt cx="1924" cy="496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864" y="3072"/>
              <a:ext cx="0" cy="24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rc 24"/>
            <p:cNvSpPr>
              <a:spLocks/>
            </p:cNvSpPr>
            <p:nvPr/>
          </p:nvSpPr>
          <p:spPr bwMode="auto">
            <a:xfrm rot="16058654" flipV="1">
              <a:off x="921" y="2759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7" name="Arc 25"/>
            <p:cNvSpPr>
              <a:spLocks/>
            </p:cNvSpPr>
            <p:nvPr/>
          </p:nvSpPr>
          <p:spPr bwMode="auto">
            <a:xfrm rot="16058654" flipV="1">
              <a:off x="1308" y="2765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8" name="Arc 26"/>
            <p:cNvSpPr>
              <a:spLocks/>
            </p:cNvSpPr>
            <p:nvPr/>
          </p:nvSpPr>
          <p:spPr bwMode="auto">
            <a:xfrm rot="16058654" flipV="1">
              <a:off x="1689" y="2767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9" name="Arc 27"/>
            <p:cNvSpPr>
              <a:spLocks/>
            </p:cNvSpPr>
            <p:nvPr/>
          </p:nvSpPr>
          <p:spPr bwMode="auto">
            <a:xfrm rot="16058654" flipV="1">
              <a:off x="2072" y="2773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" name="Arc 28"/>
            <p:cNvSpPr>
              <a:spLocks/>
            </p:cNvSpPr>
            <p:nvPr/>
          </p:nvSpPr>
          <p:spPr bwMode="auto">
            <a:xfrm rot="16058654" flipV="1">
              <a:off x="2456" y="2755"/>
              <a:ext cx="262" cy="384"/>
            </a:xfrm>
            <a:custGeom>
              <a:avLst/>
              <a:gdLst>
                <a:gd name="T0" fmla="*/ 0 w 23649"/>
                <a:gd name="T1" fmla="*/ 0 h 43200"/>
                <a:gd name="T2" fmla="*/ 0 w 23649"/>
                <a:gd name="T3" fmla="*/ 0 h 43200"/>
                <a:gd name="T4" fmla="*/ 0 w 23649"/>
                <a:gd name="T5" fmla="*/ 0 h 43200"/>
                <a:gd name="T6" fmla="*/ 0 60000 65536"/>
                <a:gd name="T7" fmla="*/ 0 60000 65536"/>
                <a:gd name="T8" fmla="*/ 0 60000 65536"/>
                <a:gd name="T9" fmla="*/ 0 w 23649"/>
                <a:gd name="T10" fmla="*/ 0 h 43200"/>
                <a:gd name="T11" fmla="*/ 23649 w 2364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-1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784" y="3072"/>
              <a:ext cx="0" cy="24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401763" y="5700713"/>
            <a:ext cx="871537" cy="523875"/>
          </a:xfrm>
          <a:prstGeom prst="rect">
            <a:avLst/>
          </a:prstGeom>
          <a:solidFill>
            <a:srgbClr val="FBFED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Magnet 1</a:t>
            </a:r>
            <a:endParaRPr lang="en-US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594475" y="2898775"/>
            <a:ext cx="1435100" cy="307975"/>
          </a:xfrm>
          <a:prstGeom prst="rect">
            <a:avLst/>
          </a:prstGeom>
          <a:solidFill>
            <a:srgbClr val="FBFEDA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Power Converter</a:t>
            </a:r>
            <a:endParaRPr lang="en-US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492625" y="5711825"/>
            <a:ext cx="893763" cy="307975"/>
          </a:xfrm>
          <a:prstGeom prst="rect">
            <a:avLst/>
          </a:prstGeom>
          <a:solidFill>
            <a:srgbClr val="FBFED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Magnet 2</a:t>
            </a:r>
            <a:endParaRPr lang="en-US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106488" y="6013450"/>
            <a:ext cx="195262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2387600" y="6011863"/>
            <a:ext cx="195263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4154488" y="6019800"/>
            <a:ext cx="15557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411788" y="6000750"/>
            <a:ext cx="919162" cy="31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4098925" y="5953125"/>
            <a:ext cx="131763" cy="122238"/>
          </a:xfrm>
          <a:prstGeom prst="ellipse">
            <a:avLst/>
          </a:prstGeom>
          <a:solidFill>
            <a:srgbClr val="0066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2519363" y="5953125"/>
            <a:ext cx="131762" cy="122238"/>
          </a:xfrm>
          <a:prstGeom prst="ellipse">
            <a:avLst/>
          </a:prstGeom>
          <a:solidFill>
            <a:srgbClr val="0066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1073150" y="5953125"/>
            <a:ext cx="131763" cy="122238"/>
          </a:xfrm>
          <a:prstGeom prst="ellipse">
            <a:avLst/>
          </a:prstGeom>
          <a:solidFill>
            <a:srgbClr val="0066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H="1">
            <a:off x="3876675" y="3641725"/>
            <a:ext cx="2433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990975" y="3317875"/>
            <a:ext cx="237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de-CH" sz="1400">
                <a:latin typeface="Calibri" charset="0"/>
              </a:rPr>
              <a:t>Status info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2665413" y="6000750"/>
            <a:ext cx="1428750" cy="31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224338" y="4714875"/>
            <a:ext cx="1450975" cy="668338"/>
          </a:xfrm>
          <a:prstGeom prst="rect">
            <a:avLst/>
          </a:prstGeom>
          <a:solidFill>
            <a:srgbClr val="FBFED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Thermoswitches </a:t>
            </a:r>
          </a:p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Water Flow</a:t>
            </a:r>
          </a:p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Red button…</a:t>
            </a:r>
            <a:endParaRPr lang="en-US" sz="14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066800" y="4713288"/>
            <a:ext cx="1414463" cy="523875"/>
          </a:xfrm>
          <a:prstGeom prst="rect">
            <a:avLst/>
          </a:prstGeom>
          <a:solidFill>
            <a:srgbClr val="FBFED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Several thermo-switches @ 60</a:t>
            </a:r>
            <a:r>
              <a:rPr lang="en-US" sz="1400" b="1">
                <a:solidFill>
                  <a:srgbClr val="000000"/>
                </a:solidFill>
                <a:latin typeface="Calibri" charset="0"/>
                <a:cs typeface="Arial" charset="0"/>
              </a:rPr>
              <a:t>°C</a:t>
            </a:r>
          </a:p>
        </p:txBody>
      </p:sp>
      <p:sp>
        <p:nvSpPr>
          <p:cNvPr id="47" name="Oval 45"/>
          <p:cNvSpPr>
            <a:spLocks noChangeAspect="1" noChangeArrowheads="1"/>
          </p:cNvSpPr>
          <p:nvPr/>
        </p:nvSpPr>
        <p:spPr bwMode="auto">
          <a:xfrm>
            <a:off x="2665413" y="4784725"/>
            <a:ext cx="112712" cy="92075"/>
          </a:xfrm>
          <a:prstGeom prst="ellips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48" name="Oval 46"/>
          <p:cNvSpPr>
            <a:spLocks noChangeAspect="1" noChangeArrowheads="1"/>
          </p:cNvSpPr>
          <p:nvPr/>
        </p:nvSpPr>
        <p:spPr bwMode="auto">
          <a:xfrm>
            <a:off x="3224213" y="4768850"/>
            <a:ext cx="112712" cy="115888"/>
          </a:xfrm>
          <a:prstGeom prst="ellips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>
            <a:off x="3921125" y="3986213"/>
            <a:ext cx="2432050" cy="0"/>
          </a:xfrm>
          <a:prstGeom prst="line">
            <a:avLst/>
          </a:prstGeom>
          <a:noFill/>
          <a:ln w="9525">
            <a:solidFill>
              <a:srgbClr val="3B75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975100" y="3675063"/>
            <a:ext cx="2225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de-CH" sz="1400">
                <a:solidFill>
                  <a:srgbClr val="3B7533"/>
                </a:solidFill>
                <a:latin typeface="Calibri" charset="0"/>
              </a:rPr>
              <a:t>Power Permit</a:t>
            </a: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 flipV="1">
            <a:off x="6662738" y="5707063"/>
            <a:ext cx="9525" cy="622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6326188" y="4659313"/>
            <a:ext cx="7937" cy="1339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662738" y="5707063"/>
            <a:ext cx="1512887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23013" y="4654550"/>
            <a:ext cx="92075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7312025" y="4414838"/>
            <a:ext cx="460375" cy="4286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7510463" y="4414838"/>
            <a:ext cx="460375" cy="4286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8164513" y="4659313"/>
            <a:ext cx="3175" cy="1049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7181850" y="4598988"/>
            <a:ext cx="130175" cy="122237"/>
          </a:xfrm>
          <a:prstGeom prst="ellipse">
            <a:avLst/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7970838" y="4598988"/>
            <a:ext cx="130175" cy="122237"/>
          </a:xfrm>
          <a:prstGeom prst="ellipse">
            <a:avLst/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8045450" y="4665663"/>
            <a:ext cx="1206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 flipV="1">
            <a:off x="3148013" y="4475163"/>
            <a:ext cx="19065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flipV="1">
            <a:off x="3160713" y="4211638"/>
            <a:ext cx="0" cy="2682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 flipV="1">
            <a:off x="1651000" y="4479925"/>
            <a:ext cx="0" cy="2254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 flipV="1">
            <a:off x="2024063" y="4481513"/>
            <a:ext cx="0" cy="227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 flipV="1">
            <a:off x="5057775" y="4478338"/>
            <a:ext cx="0" cy="2270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 flipV="1">
            <a:off x="4751388" y="4481513"/>
            <a:ext cx="0" cy="2254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7" name="Line 69"/>
          <p:cNvSpPr>
            <a:spLocks noChangeShapeType="1"/>
          </p:cNvSpPr>
          <p:nvPr/>
        </p:nvSpPr>
        <p:spPr bwMode="auto">
          <a:xfrm flipV="1">
            <a:off x="1627188" y="4471988"/>
            <a:ext cx="151923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8" name="Text Box 61"/>
          <p:cNvSpPr txBox="1">
            <a:spLocks noChangeArrowheads="1"/>
          </p:cNvSpPr>
          <p:nvPr/>
        </p:nvSpPr>
        <p:spPr bwMode="auto">
          <a:xfrm>
            <a:off x="1182688" y="3325813"/>
            <a:ext cx="1255712" cy="742950"/>
          </a:xfrm>
          <a:prstGeom prst="rect">
            <a:avLst/>
          </a:prstGeom>
          <a:solidFill>
            <a:srgbClr val="FBFEDA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Warm </a:t>
            </a:r>
            <a:r>
              <a:rPr lang="en-US" sz="1400" b="1">
                <a:solidFill>
                  <a:srgbClr val="000000"/>
                </a:solidFill>
                <a:latin typeface="Calibri" charset="0"/>
              </a:rPr>
              <a:t>magnet</a:t>
            </a:r>
            <a:r>
              <a:rPr lang="fr-CH" sz="14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Interlock </a:t>
            </a:r>
          </a:p>
          <a:p>
            <a:pPr eaLnBrk="1" hangingPunct="1"/>
            <a:r>
              <a:rPr lang="fr-CH" sz="1400" b="1">
                <a:solidFill>
                  <a:srgbClr val="000000"/>
                </a:solidFill>
                <a:latin typeface="Calibri" charset="0"/>
              </a:rPr>
              <a:t>Controller </a:t>
            </a:r>
            <a:endParaRPr lang="en-US" sz="1400" b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9" name="Picture 4" descr="PIC_0296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751138"/>
            <a:ext cx="10699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116769" y="16759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8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/>
                <a:cs typeface="Calibri"/>
              </a:rPr>
              <a:t>LHC safety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57199" y="1107440"/>
            <a:ext cx="8462357" cy="498856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endParaRPr lang="en-GB" sz="2800" dirty="0" smtClean="0">
              <a:latin typeface="Calibri"/>
              <a:cs typeface="Calibri"/>
            </a:endParaRPr>
          </a:p>
          <a:p>
            <a:pPr marL="36576" indent="0" algn="just">
              <a:buNone/>
            </a:pPr>
            <a:r>
              <a:rPr lang="en-GB" sz="2800" dirty="0" smtClean="0">
                <a:latin typeface="Calibri"/>
                <a:cs typeface="Calibri"/>
              </a:rPr>
              <a:t>LHC and accelerators in general follow </a:t>
            </a:r>
            <a:r>
              <a:rPr lang="en-GB" sz="2800" dirty="0">
                <a:latin typeface="Calibri"/>
                <a:cs typeface="Calibri"/>
              </a:rPr>
              <a:t>some </a:t>
            </a:r>
            <a:r>
              <a:rPr lang="en-GB" sz="2800" b="1" dirty="0">
                <a:latin typeface="Calibri"/>
                <a:cs typeface="Calibri"/>
              </a:rPr>
              <a:t>general principles with respect to safety</a:t>
            </a:r>
            <a:r>
              <a:rPr lang="en-GB" sz="2800" dirty="0">
                <a:latin typeface="Calibri"/>
                <a:cs typeface="Calibri"/>
              </a:rPr>
              <a:t>:</a:t>
            </a:r>
          </a:p>
          <a:p>
            <a:pPr algn="just"/>
            <a:endParaRPr lang="en-GB" sz="2800" dirty="0">
              <a:latin typeface="Calibri"/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2800" b="1" dirty="0">
                <a:latin typeface="Calibri"/>
                <a:cs typeface="Calibri"/>
              </a:rPr>
              <a:t>Protect the equipment </a:t>
            </a:r>
            <a:r>
              <a:rPr lang="en-GB" sz="2800" dirty="0">
                <a:latin typeface="Calibri"/>
                <a:cs typeface="Calibri"/>
              </a:rPr>
              <a:t>=&gt; Machine </a:t>
            </a:r>
            <a:r>
              <a:rPr lang="en-GB" sz="2800" dirty="0" smtClean="0">
                <a:latin typeface="Calibri"/>
                <a:cs typeface="Calibri"/>
              </a:rPr>
              <a:t>Protection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2800" b="1" dirty="0" smtClean="0">
                <a:latin typeface="Calibri"/>
                <a:cs typeface="Calibri"/>
              </a:rPr>
              <a:t>Protect </a:t>
            </a:r>
            <a:r>
              <a:rPr lang="en-GB" sz="2800" b="1" dirty="0">
                <a:latin typeface="Calibri"/>
                <a:cs typeface="Calibri"/>
              </a:rPr>
              <a:t>the </a:t>
            </a:r>
            <a:r>
              <a:rPr lang="en-GB" sz="2800" b="1" dirty="0" smtClean="0">
                <a:latin typeface="Calibri"/>
                <a:cs typeface="Calibri"/>
              </a:rPr>
              <a:t>personnel </a:t>
            </a:r>
            <a:r>
              <a:rPr lang="en-GB" sz="2800" dirty="0" smtClean="0">
                <a:latin typeface="Calibri"/>
                <a:cs typeface="Calibri"/>
              </a:rPr>
              <a:t>(</a:t>
            </a:r>
            <a:r>
              <a:rPr lang="en-GB" sz="2800" dirty="0" err="1">
                <a:latin typeface="Calibri"/>
                <a:cs typeface="Calibri"/>
              </a:rPr>
              <a:t>e.g</a:t>
            </a:r>
            <a:r>
              <a:rPr lang="en-GB" sz="2800" dirty="0">
                <a:latin typeface="Calibri"/>
                <a:cs typeface="Calibri"/>
              </a:rPr>
              <a:t>: </a:t>
            </a:r>
            <a:r>
              <a:rPr lang="en-GB" sz="2800" dirty="0" smtClean="0">
                <a:latin typeface="Calibri"/>
                <a:cs typeface="Calibri"/>
              </a:rPr>
              <a:t>LHC Access Safety System, Evacuation alarms, ODH…)</a:t>
            </a:r>
            <a:endParaRPr lang="en-GB" sz="2800" dirty="0">
              <a:latin typeface="Calibri"/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2800" b="1" dirty="0">
                <a:latin typeface="Calibri"/>
                <a:cs typeface="Calibri"/>
              </a:rPr>
              <a:t>Protect the environment </a:t>
            </a:r>
            <a:r>
              <a:rPr lang="en-GB" sz="2800" dirty="0">
                <a:latin typeface="Calibri"/>
                <a:cs typeface="Calibri"/>
              </a:rPr>
              <a:t>(</a:t>
            </a:r>
            <a:r>
              <a:rPr lang="en-GB" sz="2800" dirty="0" err="1">
                <a:latin typeface="Calibri"/>
                <a:cs typeface="Calibri"/>
              </a:rPr>
              <a:t>e.g</a:t>
            </a:r>
            <a:r>
              <a:rPr lang="en-GB" sz="2800" dirty="0">
                <a:latin typeface="Calibri"/>
                <a:cs typeface="Calibri"/>
              </a:rPr>
              <a:t>: </a:t>
            </a:r>
            <a:r>
              <a:rPr lang="en-GB" sz="2800" dirty="0" smtClean="0">
                <a:latin typeface="Calibri"/>
                <a:cs typeface="Calibri"/>
              </a:rPr>
              <a:t>Ventilation systems follow </a:t>
            </a:r>
            <a:r>
              <a:rPr lang="en-GB" sz="2800" dirty="0">
                <a:latin typeface="Calibri"/>
                <a:cs typeface="Calibri"/>
              </a:rPr>
              <a:t>legal requirements)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  <a:p>
            <a:endParaRPr lang="en-GB" sz="1800" dirty="0">
              <a:latin typeface="Calibri"/>
              <a:cs typeface="Calibri"/>
            </a:endParaRPr>
          </a:p>
          <a:p>
            <a:endParaRPr lang="en-GB" sz="1800" dirty="0" smtClean="0">
              <a:latin typeface="Calibri"/>
              <a:cs typeface="Calibri"/>
            </a:endParaRPr>
          </a:p>
          <a:p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PLC workshop – Lund 29.08.2013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15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58" y="906745"/>
            <a:ext cx="70040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LHC Machine Protection Systems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4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25" y="3900499"/>
            <a:ext cx="2872335" cy="178540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LHC Machine Protection relies on  by highly dependable interlock systems</a:t>
            </a:r>
          </a:p>
          <a:p>
            <a:pPr marL="171450" indent="-171450" algn="just">
              <a:buFont typeface="Arial"/>
              <a:buChar char="•"/>
            </a:pPr>
            <a:endParaRPr lang="en-GB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 algn="just">
              <a:buFont typeface="Arial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Due to the complexity and the high energy stored in the magnet system, magnet protection systems are decoupled from beam protection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50422" y="1271451"/>
            <a:ext cx="2508069" cy="218585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41223" y="1710292"/>
            <a:ext cx="2338252" cy="397561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LHC Machine Protection Systems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25" y="4264429"/>
            <a:ext cx="3695295" cy="1263535"/>
          </a:xfrm>
          <a:prstGeom prst="rect">
            <a:avLst/>
          </a:prstGeom>
          <a:noFill/>
          <a:ln w="22225">
            <a:solidFill>
              <a:srgbClr val="0055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</a:rPr>
              <a:t>Cryogenics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Biggest PLC installation in the LHC accelerator complex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About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80 redundant-failsafe PLCs deployed for cryogenics control system. Several </a:t>
            </a: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1000s of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I/O channels to monitor and control temperature, pressure, helium levels, …</a:t>
            </a:r>
          </a:p>
          <a:p>
            <a:pPr algn="just"/>
            <a:endParaRPr lang="en-GB" sz="11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" y="4029544"/>
            <a:ext cx="519113" cy="284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55" y="907200"/>
            <a:ext cx="70040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55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LHC Machine Protection Systems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6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25" y="4264429"/>
            <a:ext cx="3653731" cy="1263535"/>
          </a:xfrm>
          <a:prstGeom prst="rect">
            <a:avLst/>
          </a:prstGeom>
          <a:noFill/>
          <a:ln w="22225">
            <a:solidFill>
              <a:srgbClr val="0055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</a:rPr>
              <a:t>Access Safety System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In charge of personnel protection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10 failsafe-redundant PLCs in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charge of monitoring the access conditions 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</a:rPr>
              <a:t>and beam important safety elements and taking the necessary safety actions</a:t>
            </a:r>
            <a:endParaRPr lang="en-GB" sz="1100" dirty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en-GB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" y="4038920"/>
            <a:ext cx="519113" cy="284763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82" y="975361"/>
            <a:ext cx="70040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3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LHC Machine Protection Systems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7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26" y="4264429"/>
            <a:ext cx="3711920" cy="1263535"/>
          </a:xfrm>
          <a:prstGeom prst="rect">
            <a:avLst/>
          </a:prstGeom>
          <a:noFill/>
          <a:ln w="22225">
            <a:solidFill>
              <a:srgbClr val="0055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100" b="1" dirty="0">
                <a:solidFill>
                  <a:schemeClr val="tx1"/>
                </a:solidFill>
                <a:latin typeface="Calibri" pitchFamily="34" charset="0"/>
              </a:rPr>
              <a:t>Magnet Interlock Systems: </a:t>
            </a:r>
            <a:endParaRPr lang="en-GB" sz="11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In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charge of the protection of the superconducting and normal conducting magnets and discharging the magnet energy in the LHC</a:t>
            </a: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It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accounts with more than 40 PLCs</a:t>
            </a: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  <a:endParaRPr lang="en-GB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" y="4122047"/>
            <a:ext cx="519113" cy="284763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5" y="975361"/>
            <a:ext cx="70040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9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LHC Machine Protection Systems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8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25" y="4264429"/>
            <a:ext cx="3619051" cy="1263535"/>
          </a:xfrm>
          <a:prstGeom prst="rect">
            <a:avLst/>
          </a:prstGeom>
          <a:noFill/>
          <a:ln w="22225">
            <a:solidFill>
              <a:srgbClr val="0055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</a:rPr>
              <a:t>Collimation Systems:</a:t>
            </a:r>
          </a:p>
          <a:p>
            <a:pPr marL="171450" indent="-171450" algn="just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More than 100 collimators </a:t>
            </a: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absorb beam losses in the LHC. </a:t>
            </a:r>
            <a:endParaRPr lang="en-GB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PLCs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used to monitor collimator temperature and cooling water </a:t>
            </a: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temperature, acting as a backup interlock if needed</a:t>
            </a:r>
            <a:endParaRPr lang="en-GB" sz="11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" y="4122047"/>
            <a:ext cx="519113" cy="284763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82" y="975361"/>
            <a:ext cx="70040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10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libri" pitchFamily="34" charset="0"/>
              </a:rPr>
              <a:t>LHC Machine Protection Systems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latin typeface="Calibri" pitchFamily="34" charset="0"/>
              </a:rPr>
              <a:pPr/>
              <a:t>9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26" y="4264429"/>
            <a:ext cx="3755134" cy="1263535"/>
          </a:xfrm>
          <a:prstGeom prst="rect">
            <a:avLst/>
          </a:prstGeom>
          <a:noFill/>
          <a:ln w="22225">
            <a:solidFill>
              <a:srgbClr val="0055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Calibri" pitchFamily="34" charset="0"/>
              </a:rPr>
              <a:t>Vacuum system: </a:t>
            </a:r>
            <a:endParaRPr lang="en-GB" sz="11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 28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PLCs to control </a:t>
            </a: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vacuum gauges </a:t>
            </a:r>
            <a:r>
              <a:rPr lang="en-GB" sz="1100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valves</a:t>
            </a:r>
          </a:p>
          <a:p>
            <a:endParaRPr lang="en-GB" sz="11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GB" sz="1100" b="1" dirty="0" smtClean="0">
                <a:solidFill>
                  <a:schemeClr val="tx1"/>
                </a:solidFill>
                <a:latin typeface="Calibri" pitchFamily="34" charset="0"/>
              </a:rPr>
              <a:t>Detector safety system: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Detects abnormal situations in the experimental facilities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Calibri" pitchFamily="34" charset="0"/>
              </a:rPr>
              <a:t>Redundant PLCs take the safety actions</a:t>
            </a:r>
            <a:endParaRPr lang="en-GB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" y="4122047"/>
            <a:ext cx="519113" cy="284763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5" y="948028"/>
            <a:ext cx="700405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8670" y="6386830"/>
            <a:ext cx="2870050" cy="365125"/>
          </a:xfrm>
        </p:spPr>
        <p:txBody>
          <a:bodyPr/>
          <a:lstStyle/>
          <a:p>
            <a:r>
              <a:rPr lang="en-GB" dirty="0" smtClean="0"/>
              <a:t>PLC workshop – Lund 29.08.2013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47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branding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</Template>
  <TotalTime>8744</TotalTime>
  <Words>1752</Words>
  <Application>Microsoft Macintosh PowerPoint</Application>
  <PresentationFormat>On-screen Show (4:3)</PresentationFormat>
  <Paragraphs>332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CERNCobranding4-3</vt:lpstr>
      <vt:lpstr>Clip</vt:lpstr>
      <vt:lpstr>PowerPoint Presentation</vt:lpstr>
      <vt:lpstr>Outline</vt:lpstr>
      <vt:lpstr>LHC safety</vt:lpstr>
      <vt:lpstr>LHC Machine Protection Systems</vt:lpstr>
      <vt:lpstr>LHC Machine Protection Systems</vt:lpstr>
      <vt:lpstr>LHC Machine Protection Systems</vt:lpstr>
      <vt:lpstr>LHC Machine Protection Systems</vt:lpstr>
      <vt:lpstr>LHC Machine Protection Systems</vt:lpstr>
      <vt:lpstr>LHC Machine Protection Systems</vt:lpstr>
      <vt:lpstr>Why are protection systems needed?</vt:lpstr>
      <vt:lpstr>Requirements for a Protection System</vt:lpstr>
      <vt:lpstr>A case study</vt:lpstr>
      <vt:lpstr>Powering Interlock System</vt:lpstr>
      <vt:lpstr>Interlock signals and criticality (1/3)</vt:lpstr>
      <vt:lpstr>Interlock signals and criticality (2/3)</vt:lpstr>
      <vt:lpstr>Interlock signals and criticality (3/3)</vt:lpstr>
      <vt:lpstr>Safety critical hardwired current loops</vt:lpstr>
      <vt:lpstr>Redundancy and diversity</vt:lpstr>
      <vt:lpstr>Remote IOs</vt:lpstr>
      <vt:lpstr>Software aspects</vt:lpstr>
      <vt:lpstr>Mechanisms for secure configuration (1/2)</vt:lpstr>
      <vt:lpstr>Mechanisms for secure configuration (2/2)</vt:lpstr>
      <vt:lpstr>Commissioning and operation </vt:lpstr>
      <vt:lpstr>Operational experience</vt:lpstr>
      <vt:lpstr>PowerPoint Presentation</vt:lpstr>
      <vt:lpstr>PowerPoint Presentation</vt:lpstr>
      <vt:lpstr>Warm Magnet Interlock System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Ivan Romera Ramirez</dc:creator>
  <cp:keywords/>
  <dc:description/>
  <cp:lastModifiedBy>Annika  Nordt</cp:lastModifiedBy>
  <cp:revision>202</cp:revision>
  <dcterms:created xsi:type="dcterms:W3CDTF">2013-08-01T09:32:02Z</dcterms:created>
  <dcterms:modified xsi:type="dcterms:W3CDTF">2013-09-04T16:30:25Z</dcterms:modified>
  <cp:category/>
</cp:coreProperties>
</file>