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56" r:id="rId2"/>
    <p:sldId id="355" r:id="rId3"/>
    <p:sldId id="373" r:id="rId4"/>
    <p:sldId id="345" r:id="rId5"/>
    <p:sldId id="350" r:id="rId6"/>
    <p:sldId id="348" r:id="rId7"/>
    <p:sldId id="351" r:id="rId8"/>
    <p:sldId id="353" r:id="rId9"/>
    <p:sldId id="358" r:id="rId10"/>
    <p:sldId id="261" r:id="rId11"/>
    <p:sldId id="259" r:id="rId12"/>
    <p:sldId id="344" r:id="rId13"/>
    <p:sldId id="375" r:id="rId14"/>
    <p:sldId id="376" r:id="rId15"/>
    <p:sldId id="363" r:id="rId16"/>
    <p:sldId id="260" r:id="rId17"/>
    <p:sldId id="364" r:id="rId18"/>
    <p:sldId id="374" r:id="rId19"/>
    <p:sldId id="360" r:id="rId20"/>
    <p:sldId id="362" r:id="rId21"/>
    <p:sldId id="367" r:id="rId22"/>
    <p:sldId id="359" r:id="rId23"/>
    <p:sldId id="371" r:id="rId24"/>
    <p:sldId id="372" r:id="rId25"/>
    <p:sldId id="365" r:id="rId26"/>
    <p:sldId id="368" r:id="rId27"/>
    <p:sldId id="369" r:id="rId28"/>
    <p:sldId id="370" r:id="rId29"/>
    <p:sldId id="380" r:id="rId30"/>
    <p:sldId id="377" r:id="rId31"/>
    <p:sldId id="366" r:id="rId32"/>
    <p:sldId id="354" r:id="rId33"/>
    <p:sldId id="37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12" userDrawn="1">
          <p15:clr>
            <a:srgbClr val="A4A3A4"/>
          </p15:clr>
        </p15:guide>
        <p15:guide id="3" orient="horz" pos="39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D17"/>
    <a:srgbClr val="F5F1B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4" autoAdjust="0"/>
    <p:restoredTop sz="97325" autoAdjust="0"/>
  </p:normalViewPr>
  <p:slideViewPr>
    <p:cSldViewPr>
      <p:cViewPr varScale="1">
        <p:scale>
          <a:sx n="173" d="100"/>
          <a:sy n="173" d="100"/>
        </p:scale>
        <p:origin x="1584" y="184"/>
      </p:cViewPr>
      <p:guideLst>
        <p:guide pos="5512"/>
        <p:guide orient="horz" pos="3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2019-01-22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82589"/>
            <a:ext cx="713913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3B-D569-4A6E-878F-CDE152514C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ektangel 6"/>
          <p:cNvSpPr/>
          <p:nvPr userDrawn="1"/>
        </p:nvSpPr>
        <p:spPr>
          <a:xfrm>
            <a:off x="0" y="2636912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0" y="3429000"/>
            <a:ext cx="9144000" cy="858290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8" name="Rektangel 6"/>
          <p:cNvSpPr/>
          <p:nvPr userDrawn="1"/>
        </p:nvSpPr>
        <p:spPr>
          <a:xfrm>
            <a:off x="2495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94112"/>
            <a:ext cx="7139136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2019-01-22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3C9AD-1187-834A-A2C7-EAE83AF27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da-DK" b="1"/>
              <a:t>Detector Bulk Interface </a:t>
            </a:r>
            <a:br>
              <a:rPr lang="da-DK" b="1"/>
            </a:br>
            <a:r>
              <a:rPr lang="da-DK" b="1"/>
              <a:t>and Slow Control Workshop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06CD9B9-2D45-434D-8548-A8A8166DC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>
                <a:solidFill>
                  <a:srgbClr val="F5F1B7"/>
                </a:solidFill>
              </a:rPr>
              <a:t>Bulk Data Interface Requirements</a:t>
            </a:r>
            <a:endParaRPr lang="da-DK">
              <a:solidFill>
                <a:srgbClr val="F5F1B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6B561-29DA-7C4C-B517-0DDB0DD3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26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14A7E1E-2356-6745-B1C0-C1B758014F0F}"/>
              </a:ext>
            </a:extLst>
          </p:cNvPr>
          <p:cNvGrpSpPr/>
          <p:nvPr/>
        </p:nvGrpSpPr>
        <p:grpSpPr>
          <a:xfrm>
            <a:off x="1556541" y="2688288"/>
            <a:ext cx="6028040" cy="2900952"/>
            <a:chOff x="2075388" y="1422707"/>
            <a:chExt cx="8037386" cy="38679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0C2654-5B16-974A-BC77-A4DCAB5BAF73}"/>
                </a:ext>
              </a:extLst>
            </p:cNvPr>
            <p:cNvSpPr/>
            <p:nvPr/>
          </p:nvSpPr>
          <p:spPr>
            <a:xfrm>
              <a:off x="5664007" y="3252235"/>
              <a:ext cx="1554291" cy="2384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A183D6-C5D7-2745-AF3D-0D9F2A669577}"/>
                </a:ext>
              </a:extLst>
            </p:cNvPr>
            <p:cNvGrpSpPr/>
            <p:nvPr/>
          </p:nvGrpSpPr>
          <p:grpSpPr>
            <a:xfrm>
              <a:off x="2075388" y="2550324"/>
              <a:ext cx="1821210" cy="1609543"/>
              <a:chOff x="3394856" y="1168162"/>
              <a:chExt cx="4233646" cy="3741598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D44C37F-E576-C348-B922-0615AF120444}"/>
                  </a:ext>
                </a:extLst>
              </p:cNvPr>
              <p:cNvSpPr/>
              <p:nvPr/>
            </p:nvSpPr>
            <p:spPr>
              <a:xfrm>
                <a:off x="3394856" y="1168162"/>
                <a:ext cx="4233646" cy="3741598"/>
              </a:xfrm>
              <a:prstGeom prst="roundRect">
                <a:avLst>
                  <a:gd name="adj" fmla="val 2476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da-DK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24C95-39A7-464F-A341-DF2553BE0CA7}"/>
                  </a:ext>
                </a:extLst>
              </p:cNvPr>
              <p:cNvSpPr/>
              <p:nvPr/>
            </p:nvSpPr>
            <p:spPr>
              <a:xfrm>
                <a:off x="5305093" y="1168162"/>
                <a:ext cx="443652" cy="374159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da-DK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7FED93-6E76-4C45-95FE-856CFB9C07BC}"/>
                  </a:ext>
                </a:extLst>
              </p:cNvPr>
              <p:cNvSpPr/>
              <p:nvPr/>
            </p:nvSpPr>
            <p:spPr>
              <a:xfrm>
                <a:off x="3398808" y="2829464"/>
                <a:ext cx="4218317" cy="39681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da-DK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B541F6D-0B45-FD43-A2FA-94D113EAA8E5}"/>
                  </a:ext>
                </a:extLst>
              </p:cNvPr>
              <p:cNvCxnSpPr>
                <a:stCxn id="6" idx="0"/>
                <a:endCxn id="6" idx="0"/>
              </p:cNvCxnSpPr>
              <p:nvPr/>
            </p:nvCxnSpPr>
            <p:spPr>
              <a:xfrm>
                <a:off x="5511679" y="116816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4301F8-A079-F447-90A8-D10BAF80E699}"/>
                </a:ext>
              </a:extLst>
            </p:cNvPr>
            <p:cNvSpPr txBox="1"/>
            <p:nvPr/>
          </p:nvSpPr>
          <p:spPr>
            <a:xfrm>
              <a:off x="2359257" y="276915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440D5B-AE90-8E40-9F0E-2866F99B4251}"/>
                </a:ext>
              </a:extLst>
            </p:cNvPr>
            <p:cNvSpPr txBox="1"/>
            <p:nvPr/>
          </p:nvSpPr>
          <p:spPr>
            <a:xfrm>
              <a:off x="3369963" y="276915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87261-8C52-BA42-BFC5-2E4F4F1E085D}"/>
                </a:ext>
              </a:extLst>
            </p:cNvPr>
            <p:cNvSpPr txBox="1"/>
            <p:nvPr/>
          </p:nvSpPr>
          <p:spPr>
            <a:xfrm>
              <a:off x="2359257" y="3654502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B22B64-4B9F-6847-86BA-79A82DFFCEEC}"/>
                </a:ext>
              </a:extLst>
            </p:cNvPr>
            <p:cNvSpPr txBox="1"/>
            <p:nvPr/>
          </p:nvSpPr>
          <p:spPr>
            <a:xfrm>
              <a:off x="3369963" y="3654502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9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EAC32B-B014-C54C-9615-853C39E867A7}"/>
                </a:ext>
              </a:extLst>
            </p:cNvPr>
            <p:cNvSpPr/>
            <p:nvPr/>
          </p:nvSpPr>
          <p:spPr>
            <a:xfrm>
              <a:off x="6267958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C64554-F1B8-AC4D-A972-9454418AAB19}"/>
                </a:ext>
              </a:extLst>
            </p:cNvPr>
            <p:cNvSpPr/>
            <p:nvPr/>
          </p:nvSpPr>
          <p:spPr>
            <a:xfrm>
              <a:off x="6422405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657E9F-AB6F-5946-B3F2-7773596521D3}"/>
                </a:ext>
              </a:extLst>
            </p:cNvPr>
            <p:cNvSpPr/>
            <p:nvPr/>
          </p:nvSpPr>
          <p:spPr>
            <a:xfrm>
              <a:off x="6576852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729C57-20DA-6043-AEA4-B065EB84F0CB}"/>
                </a:ext>
              </a:extLst>
            </p:cNvPr>
            <p:cNvSpPr/>
            <p:nvPr/>
          </p:nvSpPr>
          <p:spPr>
            <a:xfrm>
              <a:off x="6731299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6FC559-110E-A648-8846-5C1C2902D10F}"/>
                </a:ext>
              </a:extLst>
            </p:cNvPr>
            <p:cNvSpPr/>
            <p:nvPr/>
          </p:nvSpPr>
          <p:spPr>
            <a:xfrm>
              <a:off x="6885746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BE5B27-D16C-9D4C-BE99-F68BE9B556CE}"/>
                </a:ext>
              </a:extLst>
            </p:cNvPr>
            <p:cNvSpPr/>
            <p:nvPr/>
          </p:nvSpPr>
          <p:spPr>
            <a:xfrm>
              <a:off x="7040193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EA4760-9F48-634C-B2D5-3179E01FD6AB}"/>
                </a:ext>
              </a:extLst>
            </p:cNvPr>
            <p:cNvCxnSpPr>
              <a:cxnSpLocks/>
            </p:cNvCxnSpPr>
            <p:nvPr/>
          </p:nvCxnSpPr>
          <p:spPr>
            <a:xfrm>
              <a:off x="5075174" y="3362706"/>
              <a:ext cx="64894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0E07F-0AB7-084E-8B85-9001D03EBBCE}"/>
                </a:ext>
              </a:extLst>
            </p:cNvPr>
            <p:cNvSpPr/>
            <p:nvPr/>
          </p:nvSpPr>
          <p:spPr>
            <a:xfrm>
              <a:off x="5724114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8406CD-358F-8B4F-BCAE-1341358FBE73}"/>
                </a:ext>
              </a:extLst>
            </p:cNvPr>
            <p:cNvSpPr/>
            <p:nvPr/>
          </p:nvSpPr>
          <p:spPr>
            <a:xfrm>
              <a:off x="4348255" y="2881046"/>
              <a:ext cx="864096" cy="938557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Calibri"/>
                </a:rPr>
                <a:t>Frontend</a:t>
              </a:r>
            </a:p>
            <a:p>
              <a:pPr algn="ctr" defTabSz="685800"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Calibri"/>
                </a:rPr>
                <a:t>Master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36C8C2C-1702-6C48-BDF6-F8D0A1725851}"/>
                </a:ext>
              </a:extLst>
            </p:cNvPr>
            <p:cNvGrpSpPr/>
            <p:nvPr/>
          </p:nvGrpSpPr>
          <p:grpSpPr>
            <a:xfrm>
              <a:off x="8095364" y="1422707"/>
              <a:ext cx="2017410" cy="749119"/>
              <a:chOff x="5401392" y="3409485"/>
              <a:chExt cx="2017410" cy="74911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4192B5A-5F57-BE4F-9638-4CFF16A2395A}"/>
                  </a:ext>
                </a:extLst>
              </p:cNvPr>
              <p:cNvSpPr/>
              <p:nvPr/>
            </p:nvSpPr>
            <p:spPr>
              <a:xfrm>
                <a:off x="5401392" y="3409485"/>
                <a:ext cx="2017410" cy="749119"/>
              </a:xfrm>
              <a:prstGeom prst="rect">
                <a:avLst/>
              </a:prstGeom>
              <a:solidFill>
                <a:srgbClr val="EEECE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endParaRPr lang="en-US" sz="9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AEB17B7-C837-BB4B-8002-F311FC43C555}"/>
                  </a:ext>
                </a:extLst>
              </p:cNvPr>
              <p:cNvCxnSpPr/>
              <p:nvPr/>
            </p:nvCxnSpPr>
            <p:spPr>
              <a:xfrm>
                <a:off x="5883871" y="3632062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2152A78-1B0A-9844-85C2-D46D814D619C}"/>
                  </a:ext>
                </a:extLst>
              </p:cNvPr>
              <p:cNvCxnSpPr/>
              <p:nvPr/>
            </p:nvCxnSpPr>
            <p:spPr>
              <a:xfrm>
                <a:off x="5883871" y="3966156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214E4DC-9026-264D-A16D-B823618ADB9E}"/>
                  </a:ext>
                </a:extLst>
              </p:cNvPr>
              <p:cNvSpPr/>
              <p:nvPr/>
            </p:nvSpPr>
            <p:spPr>
              <a:xfrm>
                <a:off x="5987008" y="3462100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B1BF3BF-1134-6D4C-AC9E-7C8D9383A868}"/>
                  </a:ext>
                </a:extLst>
              </p:cNvPr>
              <p:cNvSpPr/>
              <p:nvPr/>
            </p:nvSpPr>
            <p:spPr>
              <a:xfrm>
                <a:off x="6406922" y="3462100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CPU01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FBFF75A-AAB9-FE4D-B356-63232317CFE1}"/>
                  </a:ext>
                </a:extLst>
              </p:cNvPr>
              <p:cNvSpPr/>
              <p:nvPr/>
            </p:nvSpPr>
            <p:spPr>
              <a:xfrm>
                <a:off x="5987008" y="3808562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CPU02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9392662-1FF3-B344-B294-4E0FC1A9BBB9}"/>
                  </a:ext>
                </a:extLst>
              </p:cNvPr>
              <p:cNvSpPr/>
              <p:nvPr/>
            </p:nvSpPr>
            <p:spPr>
              <a:xfrm>
                <a:off x="6406922" y="3808562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CPU03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ABCA600-D2E9-1943-A67D-04CAA890FF8B}"/>
                  </a:ext>
                </a:extLst>
              </p:cNvPr>
              <p:cNvSpPr/>
              <p:nvPr/>
            </p:nvSpPr>
            <p:spPr>
              <a:xfrm>
                <a:off x="6812632" y="3460715"/>
                <a:ext cx="314370" cy="649457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CPU04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5713B11-E7CA-6B4E-973C-308D172CF67A}"/>
                  </a:ext>
                </a:extLst>
              </p:cNvPr>
              <p:cNvGrpSpPr/>
              <p:nvPr/>
            </p:nvGrpSpPr>
            <p:grpSpPr>
              <a:xfrm>
                <a:off x="5564815" y="3511682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5621A39-24F3-8945-BFDA-34A2F0FC06A9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0EEEE4ED-8E0B-D744-83C9-512F392937B5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E44B6B0-E9A3-CA46-A6DA-2F5725504E63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EA25A6E-A223-A447-BB25-6A3F64B225AA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F8CF237F-EB52-2740-8E29-B9CE3ED9C1FB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D1179B6-4259-E449-A6A6-F6D08F173C2F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9F4498D-5DDD-4743-8310-B7EF024B1E34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F40EBBB-55BB-B74F-A210-A9AFA578A201}"/>
                  </a:ext>
                </a:extLst>
              </p:cNvPr>
              <p:cNvGrpSpPr/>
              <p:nvPr/>
            </p:nvGrpSpPr>
            <p:grpSpPr>
              <a:xfrm>
                <a:off x="5564815" y="3839317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CF503C2-FEA6-044B-BA12-005C550E7CDC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0EFB3CA8-90C8-664E-89D1-47A7E2426742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8D68C71-81BE-4749-8998-5BE7170DA30E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3EC17AB-9862-CE46-BEA9-7A8301CBF83C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90FBBA1B-86D9-B541-9775-DDF414415FD6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D463FF7B-877E-F54C-B983-C0C89B82C88E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B0BC9B7-7E49-244C-9C88-53BCFDE95028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CA4160A-32CF-624B-8BB7-58806AE97AA0}"/>
                </a:ext>
              </a:extLst>
            </p:cNvPr>
            <p:cNvGrpSpPr/>
            <p:nvPr/>
          </p:nvGrpSpPr>
          <p:grpSpPr>
            <a:xfrm>
              <a:off x="8087872" y="2303380"/>
              <a:ext cx="2017410" cy="749119"/>
              <a:chOff x="5401392" y="3409485"/>
              <a:chExt cx="2017410" cy="749119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B4D188A-BFF5-F041-8D8E-5C07E7808B53}"/>
                  </a:ext>
                </a:extLst>
              </p:cNvPr>
              <p:cNvSpPr/>
              <p:nvPr/>
            </p:nvSpPr>
            <p:spPr>
              <a:xfrm>
                <a:off x="5401392" y="3409485"/>
                <a:ext cx="2017410" cy="749119"/>
              </a:xfrm>
              <a:prstGeom prst="rect">
                <a:avLst/>
              </a:prstGeom>
              <a:solidFill>
                <a:srgbClr val="EEECE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endParaRPr lang="en-US" sz="9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387825E-4FE4-9C4B-8E19-1DAF0F16A4C6}"/>
                  </a:ext>
                </a:extLst>
              </p:cNvPr>
              <p:cNvCxnSpPr/>
              <p:nvPr/>
            </p:nvCxnSpPr>
            <p:spPr>
              <a:xfrm>
                <a:off x="5883871" y="3632062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78FFECC-F109-9245-AA33-26E79579300F}"/>
                  </a:ext>
                </a:extLst>
              </p:cNvPr>
              <p:cNvCxnSpPr/>
              <p:nvPr/>
            </p:nvCxnSpPr>
            <p:spPr>
              <a:xfrm>
                <a:off x="5883871" y="3966156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714A2CD-D0F9-5C44-BD8C-985F863302DE}"/>
                  </a:ext>
                </a:extLst>
              </p:cNvPr>
              <p:cNvSpPr/>
              <p:nvPr/>
            </p:nvSpPr>
            <p:spPr>
              <a:xfrm>
                <a:off x="5987008" y="3462100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B559C8D-79A2-1049-9861-E6CBBA18094B}"/>
                  </a:ext>
                </a:extLst>
              </p:cNvPr>
              <p:cNvSpPr/>
              <p:nvPr/>
            </p:nvSpPr>
            <p:spPr>
              <a:xfrm>
                <a:off x="6406922" y="3462100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CPU01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2BC135A-952B-EA46-9108-E06988DA39A1}"/>
                  </a:ext>
                </a:extLst>
              </p:cNvPr>
              <p:cNvSpPr/>
              <p:nvPr/>
            </p:nvSpPr>
            <p:spPr>
              <a:xfrm>
                <a:off x="5987008" y="3808562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CPU02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7F8893E-5A73-4842-A007-DC7B591BD744}"/>
                  </a:ext>
                </a:extLst>
              </p:cNvPr>
              <p:cNvSpPr/>
              <p:nvPr/>
            </p:nvSpPr>
            <p:spPr>
              <a:xfrm>
                <a:off x="6406922" y="3808562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CPU03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C8A92DF-8274-6340-BAAB-6B983B3087FF}"/>
                  </a:ext>
                </a:extLst>
              </p:cNvPr>
              <p:cNvSpPr/>
              <p:nvPr/>
            </p:nvSpPr>
            <p:spPr>
              <a:xfrm>
                <a:off x="6812632" y="3460715"/>
                <a:ext cx="314370" cy="649457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CPU04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0C8038B-66D8-C744-9B2A-83BE1AEB340D}"/>
                  </a:ext>
                </a:extLst>
              </p:cNvPr>
              <p:cNvGrpSpPr/>
              <p:nvPr/>
            </p:nvGrpSpPr>
            <p:grpSpPr>
              <a:xfrm>
                <a:off x="5564815" y="3511682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CA9C135-2C9B-744E-A5FF-034E72B0447B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893E364-DA57-4549-97B2-EBD00831609C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5AB84FD-B6E3-4049-A7B2-505BC69A96CF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34CD134E-7011-7840-9DB3-9E32D56106E8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EB786EB6-A143-2943-A62A-374D983C7583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B0C9C719-AC40-5F45-A730-3B426E6CA8FD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0B5F16F-BBB8-3246-BE0B-621E7460394D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2195CD6-952D-E24F-B26D-1A8D44D837BF}"/>
                  </a:ext>
                </a:extLst>
              </p:cNvPr>
              <p:cNvGrpSpPr/>
              <p:nvPr/>
            </p:nvGrpSpPr>
            <p:grpSpPr>
              <a:xfrm>
                <a:off x="5564815" y="3839317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2E35B595-B30A-EE4D-B5CD-A7956E3098BE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0CBBD820-CE9A-D44D-954D-9E41AA05ECC4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BB3E6486-DC4B-8E44-9CCE-BACED1A99485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590A0215-7420-C145-ACD7-0A5947FAE9CF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B42F1303-2D52-AC4B-A62A-BAAF83FFDC9B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C073D41C-54C2-E846-A291-D26104BC8368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673DF681-31FC-514C-93DC-D8325A42E603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2C7B85C-DBF4-694F-A69F-DF19E1EA66F8}"/>
                </a:ext>
              </a:extLst>
            </p:cNvPr>
            <p:cNvGrpSpPr/>
            <p:nvPr/>
          </p:nvGrpSpPr>
          <p:grpSpPr>
            <a:xfrm>
              <a:off x="8095364" y="3660851"/>
              <a:ext cx="2017410" cy="749119"/>
              <a:chOff x="5401392" y="3409485"/>
              <a:chExt cx="2017410" cy="749119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87C108F-13AF-204D-8B68-1652E1965112}"/>
                  </a:ext>
                </a:extLst>
              </p:cNvPr>
              <p:cNvSpPr/>
              <p:nvPr/>
            </p:nvSpPr>
            <p:spPr>
              <a:xfrm>
                <a:off x="5401392" y="3409485"/>
                <a:ext cx="2017410" cy="749119"/>
              </a:xfrm>
              <a:prstGeom prst="rect">
                <a:avLst/>
              </a:prstGeom>
              <a:solidFill>
                <a:srgbClr val="EEECE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endParaRPr lang="en-US" sz="9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77E8CA1-4CFD-CC46-AE9C-598D26C726DB}"/>
                  </a:ext>
                </a:extLst>
              </p:cNvPr>
              <p:cNvCxnSpPr/>
              <p:nvPr/>
            </p:nvCxnSpPr>
            <p:spPr>
              <a:xfrm>
                <a:off x="5883871" y="3632062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D0C3BE0-E24E-9B41-BD6C-8E7752DB75D9}"/>
                  </a:ext>
                </a:extLst>
              </p:cNvPr>
              <p:cNvCxnSpPr/>
              <p:nvPr/>
            </p:nvCxnSpPr>
            <p:spPr>
              <a:xfrm>
                <a:off x="5883871" y="3966156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4A95C9-5181-7D4F-9918-827ECC663A97}"/>
                  </a:ext>
                </a:extLst>
              </p:cNvPr>
              <p:cNvSpPr/>
              <p:nvPr/>
            </p:nvSpPr>
            <p:spPr>
              <a:xfrm>
                <a:off x="5987008" y="3462100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CPU00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2E97049-AD7C-6B46-BE0C-DF6CF576CBC2}"/>
                  </a:ext>
                </a:extLst>
              </p:cNvPr>
              <p:cNvSpPr/>
              <p:nvPr/>
            </p:nvSpPr>
            <p:spPr>
              <a:xfrm>
                <a:off x="6406922" y="3462100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CPU01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46E9A22-9097-2E42-9C9C-230CA90C6F48}"/>
                  </a:ext>
                </a:extLst>
              </p:cNvPr>
              <p:cNvSpPr/>
              <p:nvPr/>
            </p:nvSpPr>
            <p:spPr>
              <a:xfrm>
                <a:off x="5987008" y="3808562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CPU02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AECEF40-C08E-2740-B4E8-F3996767AD38}"/>
                  </a:ext>
                </a:extLst>
              </p:cNvPr>
              <p:cNvSpPr/>
              <p:nvPr/>
            </p:nvSpPr>
            <p:spPr>
              <a:xfrm>
                <a:off x="6406922" y="3808562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CPU03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4A3F19A-C668-424B-A56A-B723BD6BE8B9}"/>
                  </a:ext>
                </a:extLst>
              </p:cNvPr>
              <p:cNvSpPr/>
              <p:nvPr/>
            </p:nvSpPr>
            <p:spPr>
              <a:xfrm>
                <a:off x="6812632" y="3460715"/>
                <a:ext cx="314370" cy="649457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CPU04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CFDEF0AF-2C42-4848-8AFF-0B63B4D3205A}"/>
                  </a:ext>
                </a:extLst>
              </p:cNvPr>
              <p:cNvGrpSpPr/>
              <p:nvPr/>
            </p:nvGrpSpPr>
            <p:grpSpPr>
              <a:xfrm>
                <a:off x="5564815" y="3511682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F11406AB-AF2C-B74D-BAFD-64DDF40600B7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A6CA7749-379E-744A-8210-68979F5C0490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00E37F45-101E-864D-ACAF-E987C804B9F6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B15275F-3F11-AA40-8BEE-98C53A212D33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01D3CA65-CF8C-6F40-B298-6EB923981B13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065605B-B1B6-2C49-B40A-C014088E1D88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C2484DD7-9AEB-614C-9B93-71A5F6A0DF6A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FAEA672-6D79-7F4A-A8D2-0E2B3CE725B6}"/>
                  </a:ext>
                </a:extLst>
              </p:cNvPr>
              <p:cNvGrpSpPr/>
              <p:nvPr/>
            </p:nvGrpSpPr>
            <p:grpSpPr>
              <a:xfrm>
                <a:off x="5564815" y="3839317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0DFFDA4C-D0CE-4A47-9230-EBA60558CCB5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97FB8A5-2EBD-5547-9844-695BE43EB4F5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013FF9F6-AB95-064E-BAD2-BAF4DA10E83F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29FC789-2858-1442-B212-2A907D1DCE6E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D128FC1-E1E5-9344-AF85-3AD091A636CA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AD27AD50-AB9E-9C43-97CE-03FD6C0C5A76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27A0ADA3-C377-8A44-9155-55E537CF6E15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BF6990C-F4AE-514C-B208-F9DD16A16934}"/>
                </a:ext>
              </a:extLst>
            </p:cNvPr>
            <p:cNvGrpSpPr/>
            <p:nvPr/>
          </p:nvGrpSpPr>
          <p:grpSpPr>
            <a:xfrm>
              <a:off x="8087872" y="4541524"/>
              <a:ext cx="2017410" cy="749119"/>
              <a:chOff x="5401392" y="3409485"/>
              <a:chExt cx="2017410" cy="749119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E71A842-B92E-C043-A643-A5C665E4BB7F}"/>
                  </a:ext>
                </a:extLst>
              </p:cNvPr>
              <p:cNvSpPr/>
              <p:nvPr/>
            </p:nvSpPr>
            <p:spPr>
              <a:xfrm>
                <a:off x="5401392" y="3409485"/>
                <a:ext cx="2017410" cy="749119"/>
              </a:xfrm>
              <a:prstGeom prst="rect">
                <a:avLst/>
              </a:prstGeom>
              <a:solidFill>
                <a:srgbClr val="EEECE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endParaRPr lang="en-US" sz="900" kern="0">
                  <a:solidFill>
                    <a:srgbClr val="000000"/>
                  </a:solidFill>
                  <a:latin typeface="Calibri"/>
                </a:endParaRP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C81316C5-5973-0A40-B918-85849F08AF12}"/>
                  </a:ext>
                </a:extLst>
              </p:cNvPr>
              <p:cNvCxnSpPr/>
              <p:nvPr/>
            </p:nvCxnSpPr>
            <p:spPr>
              <a:xfrm>
                <a:off x="5883871" y="3632062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D91221A-FF49-6A4B-BC0E-BD023686531E}"/>
                  </a:ext>
                </a:extLst>
              </p:cNvPr>
              <p:cNvCxnSpPr/>
              <p:nvPr/>
            </p:nvCxnSpPr>
            <p:spPr>
              <a:xfrm>
                <a:off x="5883871" y="3966156"/>
                <a:ext cx="14244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39937F1-9B8A-7B46-9BA5-4F07CEA6F678}"/>
                  </a:ext>
                </a:extLst>
              </p:cNvPr>
              <p:cNvSpPr/>
              <p:nvPr/>
            </p:nvSpPr>
            <p:spPr>
              <a:xfrm>
                <a:off x="5987008" y="3462100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CPU00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5752501-6D3D-C14B-9FA7-4383657B6A6C}"/>
                  </a:ext>
                </a:extLst>
              </p:cNvPr>
              <p:cNvSpPr/>
              <p:nvPr/>
            </p:nvSpPr>
            <p:spPr>
              <a:xfrm>
                <a:off x="6406922" y="3462100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CPU01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A11480C-7620-5A4F-BD25-F50E0A7152DB}"/>
                  </a:ext>
                </a:extLst>
              </p:cNvPr>
              <p:cNvSpPr/>
              <p:nvPr/>
            </p:nvSpPr>
            <p:spPr>
              <a:xfrm>
                <a:off x="5987008" y="3808562"/>
                <a:ext cx="314370" cy="30161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CPU02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32C59A8-23E0-4C47-9FDB-3477654A51DD}"/>
                  </a:ext>
                </a:extLst>
              </p:cNvPr>
              <p:cNvSpPr/>
              <p:nvPr/>
            </p:nvSpPr>
            <p:spPr>
              <a:xfrm>
                <a:off x="6406922" y="3808562"/>
                <a:ext cx="314370" cy="30161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CPU03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A9BDF257-1D5E-9649-B34C-E3818860A84D}"/>
                  </a:ext>
                </a:extLst>
              </p:cNvPr>
              <p:cNvSpPr/>
              <p:nvPr/>
            </p:nvSpPr>
            <p:spPr>
              <a:xfrm>
                <a:off x="6812632" y="3460715"/>
                <a:ext cx="314370" cy="649457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>
                  <a:defRPr/>
                </a:pPr>
                <a:r>
                  <a:rPr lang="en-US" sz="600" kern="0">
                    <a:solidFill>
                      <a:srgbClr val="000000"/>
                    </a:solidFill>
                    <a:latin typeface="Calibri"/>
                  </a:rPr>
                  <a:t>CPU04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DC4546-DF69-654D-9A82-2ADBD3E5B50A}"/>
                  </a:ext>
                </a:extLst>
              </p:cNvPr>
              <p:cNvGrpSpPr/>
              <p:nvPr/>
            </p:nvGrpSpPr>
            <p:grpSpPr>
              <a:xfrm>
                <a:off x="5564815" y="3511682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9DB12CB5-6C7D-9F4F-8073-8E1D79A1AA23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65953E9D-F40F-C942-A733-D41E266BDC68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7CAE1EF5-59D4-C348-8961-268EC040F7F0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CE1A1E7C-4D48-584C-9535-2C5EE4FCD5AD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149F7D97-026A-6448-8EFF-0884CD4D1578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44756728-0509-6847-AD41-8C75C2543097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3B8F457A-0D6C-C844-B77A-9198D0E7543C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95022226-416A-4248-A69A-A603B84A251A}"/>
                  </a:ext>
                </a:extLst>
              </p:cNvPr>
              <p:cNvGrpSpPr/>
              <p:nvPr/>
            </p:nvGrpSpPr>
            <p:grpSpPr>
              <a:xfrm>
                <a:off x="5564815" y="3839317"/>
                <a:ext cx="159313" cy="252028"/>
                <a:chOff x="1475656" y="2348880"/>
                <a:chExt cx="216024" cy="360040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D3C2C2E-A1EA-5A4A-A33F-2D76DDBFA852}"/>
                    </a:ext>
                  </a:extLst>
                </p:cNvPr>
                <p:cNvCxnSpPr/>
                <p:nvPr/>
              </p:nvCxnSpPr>
              <p:spPr>
                <a:xfrm flipV="1">
                  <a:off x="1691680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216F4FAE-5C59-9D4B-B3B6-7CD3CE04B66D}"/>
                    </a:ext>
                  </a:extLst>
                </p:cNvPr>
                <p:cNvCxnSpPr/>
                <p:nvPr/>
              </p:nvCxnSpPr>
              <p:spPr>
                <a:xfrm flipV="1">
                  <a:off x="1475656" y="2348880"/>
                  <a:ext cx="0" cy="36004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BF5B673D-CC86-8D4F-B6AB-7E98FABFED6B}"/>
                    </a:ext>
                  </a:extLst>
                </p:cNvPr>
                <p:cNvCxnSpPr/>
                <p:nvPr/>
              </p:nvCxnSpPr>
              <p:spPr>
                <a:xfrm>
                  <a:off x="1475656" y="2708920"/>
                  <a:ext cx="216024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9438FAE-F052-E44B-9ED7-46B10A7E32EA}"/>
                    </a:ext>
                  </a:extLst>
                </p:cNvPr>
                <p:cNvCxnSpPr/>
                <p:nvPr/>
              </p:nvCxnSpPr>
              <p:spPr>
                <a:xfrm>
                  <a:off x="1511994" y="2636912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CF70843D-A0D4-1E40-B049-E2B672AF3CBB}"/>
                    </a:ext>
                  </a:extLst>
                </p:cNvPr>
                <p:cNvCxnSpPr/>
                <p:nvPr/>
              </p:nvCxnSpPr>
              <p:spPr>
                <a:xfrm>
                  <a:off x="1511994" y="2564904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1DCCC5AB-9C42-3C48-8CEF-341FC574D14A}"/>
                    </a:ext>
                  </a:extLst>
                </p:cNvPr>
                <p:cNvCxnSpPr/>
                <p:nvPr/>
              </p:nvCxnSpPr>
              <p:spPr>
                <a:xfrm>
                  <a:off x="1511994" y="2492896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EA1297D4-603F-0742-8968-25B74AA1CCA7}"/>
                    </a:ext>
                  </a:extLst>
                </p:cNvPr>
                <p:cNvCxnSpPr/>
                <p:nvPr/>
              </p:nvCxnSpPr>
              <p:spPr>
                <a:xfrm>
                  <a:off x="1511994" y="2420888"/>
                  <a:ext cx="144016" cy="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ysClr val="windowText" lastClr="000000"/>
                  </a:solidFill>
                  <a:prstDash val="solid"/>
                  <a:tailEnd type="none" w="med" len="med"/>
                </a:ln>
                <a:effectLst/>
              </p:spPr>
            </p:cxnSp>
          </p:grpSp>
        </p:grp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81B041C-3465-1642-8330-B1A9B33E93C3}"/>
                </a:ext>
              </a:extLst>
            </p:cNvPr>
            <p:cNvCxnSpPr>
              <a:cxnSpLocks/>
            </p:cNvCxnSpPr>
            <p:nvPr/>
          </p:nvCxnSpPr>
          <p:spPr>
            <a:xfrm>
              <a:off x="2992549" y="2556699"/>
              <a:ext cx="0" cy="1609543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FAD3E47-0334-5A48-81D2-9F0A44A4611C}"/>
                </a:ext>
              </a:extLst>
            </p:cNvPr>
            <p:cNvCxnSpPr>
              <a:cxnSpLocks/>
              <a:stCxn id="8" idx="3"/>
              <a:endCxn id="8" idx="1"/>
            </p:cNvCxnSpPr>
            <p:nvPr/>
          </p:nvCxnSpPr>
          <p:spPr>
            <a:xfrm flipH="1">
              <a:off x="2077088" y="3350325"/>
              <a:ext cx="1814616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EC8124-2401-E948-ACD1-9E6432C725B1}"/>
                </a:ext>
              </a:extLst>
            </p:cNvPr>
            <p:cNvSpPr txBox="1"/>
            <p:nvPr/>
          </p:nvSpPr>
          <p:spPr>
            <a:xfrm>
              <a:off x="2867257" y="277550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26AD73-501D-7A46-AB86-7FFDB656FD7E}"/>
                </a:ext>
              </a:extLst>
            </p:cNvPr>
            <p:cNvSpPr txBox="1"/>
            <p:nvPr/>
          </p:nvSpPr>
          <p:spPr>
            <a:xfrm>
              <a:off x="2359257" y="321365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D7CF37-1974-C34A-A184-75F30B03249E}"/>
                </a:ext>
              </a:extLst>
            </p:cNvPr>
            <p:cNvSpPr txBox="1"/>
            <p:nvPr/>
          </p:nvSpPr>
          <p:spPr>
            <a:xfrm>
              <a:off x="3369963" y="321365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C1BAEF-5FB5-DF44-91D7-3E9DB15D34C3}"/>
                </a:ext>
              </a:extLst>
            </p:cNvPr>
            <p:cNvSpPr txBox="1"/>
            <p:nvPr/>
          </p:nvSpPr>
          <p:spPr>
            <a:xfrm>
              <a:off x="2867257" y="3220000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242B8-A5DE-1D44-AFDA-54534CAA1C1F}"/>
                </a:ext>
              </a:extLst>
            </p:cNvPr>
            <p:cNvSpPr txBox="1"/>
            <p:nvPr/>
          </p:nvSpPr>
          <p:spPr>
            <a:xfrm>
              <a:off x="2867257" y="3660851"/>
              <a:ext cx="2540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900">
                  <a:solidFill>
                    <a:prstClr val="black"/>
                  </a:solidFill>
                  <a:latin typeface="Calibri" panose="020F0502020204030204"/>
                </a:rPr>
                <a:t>8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20877A9-7E38-D249-9FEA-274105C285EF}"/>
                </a:ext>
              </a:extLst>
            </p:cNvPr>
            <p:cNvGrpSpPr/>
            <p:nvPr/>
          </p:nvGrpSpPr>
          <p:grpSpPr>
            <a:xfrm>
              <a:off x="5997575" y="1803616"/>
              <a:ext cx="2144794" cy="1514229"/>
              <a:chOff x="5997575" y="1803616"/>
              <a:chExt cx="2144794" cy="1514229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5BB53EC4-0B86-2744-9C82-FBB67C2E82C1}"/>
                  </a:ext>
                </a:extLst>
              </p:cNvPr>
              <p:cNvCxnSpPr>
                <a:cxnSpLocks/>
                <a:endCxn id="196" idx="3"/>
              </p:cNvCxnSpPr>
              <p:nvPr/>
            </p:nvCxnSpPr>
            <p:spPr>
              <a:xfrm flipV="1">
                <a:off x="5997575" y="1815231"/>
                <a:ext cx="2144794" cy="870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92575A91-1085-6842-A9EC-4DD1DBBBE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791" y="1803616"/>
                <a:ext cx="0" cy="1514229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4E836FD-9A35-6345-BC15-8A4A633B4097}"/>
                </a:ext>
              </a:extLst>
            </p:cNvPr>
            <p:cNvSpPr/>
            <p:nvPr/>
          </p:nvSpPr>
          <p:spPr>
            <a:xfrm>
              <a:off x="8048359" y="1771014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35B84A-CDA2-5E45-9000-28D7752A63B2}"/>
                </a:ext>
              </a:extLst>
            </p:cNvPr>
            <p:cNvSpPr/>
            <p:nvPr/>
          </p:nvSpPr>
          <p:spPr>
            <a:xfrm>
              <a:off x="5959064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CBCB4B1-3469-0B42-B013-F5CB75E79533}"/>
                </a:ext>
              </a:extLst>
            </p:cNvPr>
            <p:cNvGrpSpPr/>
            <p:nvPr/>
          </p:nvGrpSpPr>
          <p:grpSpPr>
            <a:xfrm>
              <a:off x="6149975" y="2689441"/>
              <a:ext cx="1979261" cy="682000"/>
              <a:chOff x="5997575" y="1803616"/>
              <a:chExt cx="1979261" cy="682000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76E0974-E2DC-9B49-B93E-F897E98B6D43}"/>
                  </a:ext>
                </a:extLst>
              </p:cNvPr>
              <p:cNvCxnSpPr>
                <a:cxnSpLocks/>
                <a:endCxn id="197" idx="3"/>
              </p:cNvCxnSpPr>
              <p:nvPr/>
            </p:nvCxnSpPr>
            <p:spPr>
              <a:xfrm>
                <a:off x="5997575" y="1816101"/>
                <a:ext cx="1979261" cy="531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1B1031CC-C892-1349-81A0-94E130B84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791" y="1803616"/>
                <a:ext cx="0" cy="682000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01763AC-42C4-0443-BBF3-0644484B0E56}"/>
                </a:ext>
              </a:extLst>
            </p:cNvPr>
            <p:cNvSpPr/>
            <p:nvPr/>
          </p:nvSpPr>
          <p:spPr>
            <a:xfrm>
              <a:off x="8035226" y="2658240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A9EA4C-3FE0-8943-AB26-937FBF93A8CF}"/>
                </a:ext>
              </a:extLst>
            </p:cNvPr>
            <p:cNvSpPr/>
            <p:nvPr/>
          </p:nvSpPr>
          <p:spPr>
            <a:xfrm>
              <a:off x="6113511" y="3314282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CB9D3AA-3C35-E74B-B503-E00AB9ACDE73}"/>
                </a:ext>
              </a:extLst>
            </p:cNvPr>
            <p:cNvGrpSpPr/>
            <p:nvPr/>
          </p:nvGrpSpPr>
          <p:grpSpPr>
            <a:xfrm flipV="1">
              <a:off x="6456470" y="3405992"/>
              <a:ext cx="1685899" cy="670577"/>
              <a:chOff x="5997575" y="1803616"/>
              <a:chExt cx="1685899" cy="682000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6C4F28C5-B8FC-3247-9A18-4387A36BC405}"/>
                  </a:ext>
                </a:extLst>
              </p:cNvPr>
              <p:cNvCxnSpPr>
                <a:cxnSpLocks/>
                <a:endCxn id="198" idx="3"/>
              </p:cNvCxnSpPr>
              <p:nvPr/>
            </p:nvCxnSpPr>
            <p:spPr>
              <a:xfrm>
                <a:off x="5997575" y="1816100"/>
                <a:ext cx="1685899" cy="4440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007D2C9-7543-B04D-93BA-4F6E56573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791" y="1803616"/>
                <a:ext cx="0" cy="682000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0D4EC65-B35B-2C4F-9822-C5107CBA5D92}"/>
                </a:ext>
              </a:extLst>
            </p:cNvPr>
            <p:cNvSpPr/>
            <p:nvPr/>
          </p:nvSpPr>
          <p:spPr>
            <a:xfrm>
              <a:off x="8048359" y="4015711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F9098C20-6AEF-7441-B5C4-69EB6755026E}"/>
                </a:ext>
              </a:extLst>
            </p:cNvPr>
            <p:cNvGrpSpPr/>
            <p:nvPr/>
          </p:nvGrpSpPr>
          <p:grpSpPr>
            <a:xfrm flipV="1">
              <a:off x="6302375" y="3403569"/>
              <a:ext cx="1839994" cy="1543080"/>
              <a:chOff x="5997575" y="1803616"/>
              <a:chExt cx="1839994" cy="151422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EC8DBB58-1403-B447-98BC-64FDF73DD536}"/>
                  </a:ext>
                </a:extLst>
              </p:cNvPr>
              <p:cNvCxnSpPr>
                <a:cxnSpLocks/>
                <a:endCxn id="199" idx="3"/>
              </p:cNvCxnSpPr>
              <p:nvPr/>
            </p:nvCxnSpPr>
            <p:spPr>
              <a:xfrm flipV="1">
                <a:off x="5997575" y="1810174"/>
                <a:ext cx="1839994" cy="5927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0D1C31F-ECC0-0443-A2A0-65A093973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791" y="1803616"/>
                <a:ext cx="0" cy="1514229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F4F86B6-BE3B-9544-8A15-AE7485BDAE32}"/>
                </a:ext>
              </a:extLst>
            </p:cNvPr>
            <p:cNvSpPr/>
            <p:nvPr/>
          </p:nvSpPr>
          <p:spPr>
            <a:xfrm>
              <a:off x="8048359" y="4895749"/>
              <a:ext cx="94010" cy="884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DE8741-2670-454B-9813-081FD53668C1}"/>
                </a:ext>
              </a:extLst>
            </p:cNvPr>
            <p:cNvSpPr txBox="1"/>
            <p:nvPr/>
          </p:nvSpPr>
          <p:spPr>
            <a:xfrm>
              <a:off x="5887756" y="3358499"/>
              <a:ext cx="14382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a-DK" sz="375">
                  <a:solidFill>
                    <a:prstClr val="black"/>
                  </a:solidFill>
                  <a:latin typeface="Calibri" panose="020F0502020204030204"/>
                </a:rPr>
                <a:t>P1      P2      P3       P4      P5      P6      P7       P8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D01BF7-7C5A-A848-BE92-5F06F0E4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52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A793AA-CAAE-A648-89EE-FC5FD3AA8B18}"/>
              </a:ext>
            </a:extLst>
          </p:cNvPr>
          <p:cNvGrpSpPr/>
          <p:nvPr/>
        </p:nvGrpSpPr>
        <p:grpSpPr>
          <a:xfrm>
            <a:off x="850151" y="4038354"/>
            <a:ext cx="1365908" cy="1207157"/>
            <a:chOff x="3394856" y="1168162"/>
            <a:chExt cx="4233646" cy="374159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543543F-0FF8-AF46-A1FC-1452ABC2D1C4}"/>
                </a:ext>
              </a:extLst>
            </p:cNvPr>
            <p:cNvSpPr/>
            <p:nvPr/>
          </p:nvSpPr>
          <p:spPr>
            <a:xfrm>
              <a:off x="3394856" y="1168162"/>
              <a:ext cx="4233646" cy="3741598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C874D9-3017-5542-8919-5A4DBAE37C27}"/>
                </a:ext>
              </a:extLst>
            </p:cNvPr>
            <p:cNvSpPr/>
            <p:nvPr/>
          </p:nvSpPr>
          <p:spPr>
            <a:xfrm>
              <a:off x="5365630" y="1168162"/>
              <a:ext cx="301925" cy="374159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4CA174-B79A-F241-8D3B-2B23FB410328}"/>
                </a:ext>
              </a:extLst>
            </p:cNvPr>
            <p:cNvSpPr/>
            <p:nvPr/>
          </p:nvSpPr>
          <p:spPr>
            <a:xfrm>
              <a:off x="3398808" y="2829464"/>
              <a:ext cx="4218317" cy="39681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016D37-16C3-CB4E-A168-64B014347ED3}"/>
                </a:ext>
              </a:extLst>
            </p:cNvPr>
            <p:cNvCxnSpPr>
              <a:stCxn id="4" idx="0"/>
              <a:endCxn id="4" idx="0"/>
            </p:cNvCxnSpPr>
            <p:nvPr/>
          </p:nvCxnSpPr>
          <p:spPr>
            <a:xfrm>
              <a:off x="5511679" y="116816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588504-A7AA-0143-91A4-BEF7F5A1F938}"/>
                </a:ext>
              </a:extLst>
            </p:cNvPr>
            <p:cNvCxnSpPr>
              <a:stCxn id="4" idx="0"/>
              <a:endCxn id="4" idx="2"/>
            </p:cNvCxnSpPr>
            <p:nvPr/>
          </p:nvCxnSpPr>
          <p:spPr>
            <a:xfrm>
              <a:off x="5511679" y="1168162"/>
              <a:ext cx="0" cy="374159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168FEA-A556-2C47-9D4E-D7C1A3A9EC8E}"/>
                </a:ext>
              </a:extLst>
            </p:cNvPr>
            <p:cNvCxnSpPr>
              <a:cxnSpLocks/>
              <a:stCxn id="4" idx="3"/>
              <a:endCxn id="4" idx="1"/>
            </p:cNvCxnSpPr>
            <p:nvPr/>
          </p:nvCxnSpPr>
          <p:spPr>
            <a:xfrm flipH="1">
              <a:off x="3394856" y="3038961"/>
              <a:ext cx="423364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EC8FB-BD8B-6349-8DF2-E3FA1496F717}"/>
              </a:ext>
            </a:extLst>
          </p:cNvPr>
          <p:cNvGrpSpPr/>
          <p:nvPr/>
        </p:nvGrpSpPr>
        <p:grpSpPr>
          <a:xfrm>
            <a:off x="855814" y="5576013"/>
            <a:ext cx="1369043" cy="1183435"/>
            <a:chOff x="1272309" y="2899196"/>
            <a:chExt cx="3385955" cy="230828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1EBC65D-6647-7E4A-8999-013BC44B5DA0}"/>
                </a:ext>
              </a:extLst>
            </p:cNvPr>
            <p:cNvSpPr/>
            <p:nvPr/>
          </p:nvSpPr>
          <p:spPr>
            <a:xfrm>
              <a:off x="1281384" y="2899196"/>
              <a:ext cx="3376880" cy="2302532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BF36B6-F960-AD47-BE66-6FB21073C1A0}"/>
                </a:ext>
              </a:extLst>
            </p:cNvPr>
            <p:cNvSpPr/>
            <p:nvPr/>
          </p:nvSpPr>
          <p:spPr>
            <a:xfrm>
              <a:off x="2266741" y="2899196"/>
              <a:ext cx="240824" cy="23025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DB860-3A3A-664F-A2C5-2B9C48960C3A}"/>
                </a:ext>
              </a:extLst>
            </p:cNvPr>
            <p:cNvSpPr/>
            <p:nvPr/>
          </p:nvSpPr>
          <p:spPr>
            <a:xfrm>
              <a:off x="1284536" y="3575044"/>
              <a:ext cx="3364653" cy="24419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504E73-B27E-4547-A67E-1210D9E90287}"/>
                </a:ext>
              </a:extLst>
            </p:cNvPr>
            <p:cNvCxnSpPr>
              <a:stCxn id="17" idx="0"/>
              <a:endCxn id="17" idx="0"/>
            </p:cNvCxnSpPr>
            <p:nvPr/>
          </p:nvCxnSpPr>
          <p:spPr>
            <a:xfrm>
              <a:off x="2969824" y="289919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6AF960-3940-C542-9617-1FDA905855B6}"/>
                </a:ext>
              </a:extLst>
            </p:cNvPr>
            <p:cNvCxnSpPr>
              <a:cxnSpLocks/>
            </p:cNvCxnSpPr>
            <p:nvPr/>
          </p:nvCxnSpPr>
          <p:spPr>
            <a:xfrm>
              <a:off x="2383234" y="2899196"/>
              <a:ext cx="0" cy="2302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66E485-F10C-5A45-A4BB-16C51FF11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384" y="3703966"/>
              <a:ext cx="337688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B82025-A1B2-5547-983B-89C0B3E94694}"/>
                </a:ext>
              </a:extLst>
            </p:cNvPr>
            <p:cNvSpPr/>
            <p:nvPr/>
          </p:nvSpPr>
          <p:spPr>
            <a:xfrm>
              <a:off x="3419797" y="2904950"/>
              <a:ext cx="240824" cy="23025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77BA9E-6E70-7C40-8C7E-D1D564B39E98}"/>
                </a:ext>
              </a:extLst>
            </p:cNvPr>
            <p:cNvCxnSpPr/>
            <p:nvPr/>
          </p:nvCxnSpPr>
          <p:spPr>
            <a:xfrm>
              <a:off x="3536290" y="2904950"/>
              <a:ext cx="0" cy="2302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6A4DB9-DD9F-194D-97CA-2DD88B4126FE}"/>
                </a:ext>
              </a:extLst>
            </p:cNvPr>
            <p:cNvSpPr/>
            <p:nvPr/>
          </p:nvSpPr>
          <p:spPr>
            <a:xfrm>
              <a:off x="1275461" y="4420155"/>
              <a:ext cx="3364653" cy="24419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8ED6FF-3E7A-D64A-AC66-3DF222310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309" y="4549077"/>
              <a:ext cx="337688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4B82D8-69FB-8F49-BB9D-6D205FA2F232}"/>
              </a:ext>
            </a:extLst>
          </p:cNvPr>
          <p:cNvGrpSpPr/>
          <p:nvPr/>
        </p:nvGrpSpPr>
        <p:grpSpPr>
          <a:xfrm>
            <a:off x="3952708" y="4062076"/>
            <a:ext cx="1369043" cy="1181054"/>
            <a:chOff x="1295525" y="4765802"/>
            <a:chExt cx="1825391" cy="1574738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23BB35A-894A-5F4C-87B8-B3575523764D}"/>
                </a:ext>
              </a:extLst>
            </p:cNvPr>
            <p:cNvSpPr/>
            <p:nvPr/>
          </p:nvSpPr>
          <p:spPr>
            <a:xfrm>
              <a:off x="1300417" y="4765802"/>
              <a:ext cx="1820499" cy="1573980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5A39A3-17D8-F84E-80F3-8A8E70A53E3C}"/>
                </a:ext>
              </a:extLst>
            </p:cNvPr>
            <p:cNvSpPr/>
            <p:nvPr/>
          </p:nvSpPr>
          <p:spPr>
            <a:xfrm>
              <a:off x="1693182" y="4766560"/>
              <a:ext cx="129830" cy="15739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532592-B630-0A46-B6CA-871DE4D39704}"/>
                </a:ext>
              </a:extLst>
            </p:cNvPr>
            <p:cNvSpPr/>
            <p:nvPr/>
          </p:nvSpPr>
          <p:spPr>
            <a:xfrm>
              <a:off x="1302117" y="5227803"/>
              <a:ext cx="1813907" cy="16692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EA57E5F-8DCA-8747-8C9C-DCAA4786EE03}"/>
                </a:ext>
              </a:extLst>
            </p:cNvPr>
            <p:cNvCxnSpPr>
              <a:stCxn id="29" idx="0"/>
              <a:endCxn id="29" idx="0"/>
            </p:cNvCxnSpPr>
            <p:nvPr/>
          </p:nvCxnSpPr>
          <p:spPr>
            <a:xfrm>
              <a:off x="2210667" y="476580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4B9D71-ED91-D341-9666-7F9E90B905F8}"/>
                </a:ext>
              </a:extLst>
            </p:cNvPr>
            <p:cNvCxnSpPr>
              <a:cxnSpLocks/>
            </p:cNvCxnSpPr>
            <p:nvPr/>
          </p:nvCxnSpPr>
          <p:spPr>
            <a:xfrm>
              <a:off x="1755984" y="4766560"/>
              <a:ext cx="0" cy="15739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DC8F71-5B9A-7F4B-BFEE-A2F88548A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0417" y="5315932"/>
              <a:ext cx="182049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E67526-08F8-B14C-8DBC-1FD66F4F3214}"/>
                </a:ext>
              </a:extLst>
            </p:cNvPr>
            <p:cNvSpPr/>
            <p:nvPr/>
          </p:nvSpPr>
          <p:spPr>
            <a:xfrm>
              <a:off x="2658578" y="4766560"/>
              <a:ext cx="129830" cy="15739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20FA747-BFF3-014B-8CA2-FEF5A809D785}"/>
                </a:ext>
              </a:extLst>
            </p:cNvPr>
            <p:cNvCxnSpPr/>
            <p:nvPr/>
          </p:nvCxnSpPr>
          <p:spPr>
            <a:xfrm>
              <a:off x="2721380" y="4766560"/>
              <a:ext cx="0" cy="15739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9AC591F-409D-E346-A3A0-2F452B6EF16A}"/>
                </a:ext>
              </a:extLst>
            </p:cNvPr>
            <p:cNvSpPr/>
            <p:nvPr/>
          </p:nvSpPr>
          <p:spPr>
            <a:xfrm>
              <a:off x="1297224" y="5805509"/>
              <a:ext cx="1813907" cy="16692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BC8EDB-4295-C04F-AC39-7B52BCC6A1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5525" y="5893638"/>
              <a:ext cx="182049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8327D9-E19A-E94A-9394-1ADFA0E234B9}"/>
                </a:ext>
              </a:extLst>
            </p:cNvPr>
            <p:cNvSpPr/>
            <p:nvPr/>
          </p:nvSpPr>
          <p:spPr>
            <a:xfrm>
              <a:off x="2196241" y="4765802"/>
              <a:ext cx="129830" cy="15739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57B29A4-6CC2-5242-9DA3-7664340F19EB}"/>
                </a:ext>
              </a:extLst>
            </p:cNvPr>
            <p:cNvCxnSpPr>
              <a:cxnSpLocks/>
            </p:cNvCxnSpPr>
            <p:nvPr/>
          </p:nvCxnSpPr>
          <p:spPr>
            <a:xfrm>
              <a:off x="2259043" y="4765802"/>
              <a:ext cx="0" cy="15739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0CC4C39-CF6B-534B-8F18-7C6C212DD168}"/>
              </a:ext>
            </a:extLst>
          </p:cNvPr>
          <p:cNvSpPr txBox="1"/>
          <p:nvPr/>
        </p:nvSpPr>
        <p:spPr>
          <a:xfrm>
            <a:off x="2400352" y="4284142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panel	4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x2	4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x3	1</a:t>
            </a:r>
          </a:p>
          <a:p>
            <a:pPr defTabSz="685800"/>
            <a:r>
              <a:rPr lang="da-DK" sz="1050" b="1">
                <a:solidFill>
                  <a:prstClr val="black"/>
                </a:solidFill>
                <a:latin typeface="Calibri" panose="020F0502020204030204"/>
              </a:rPr>
              <a:t>Regions	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3909DF-D8D0-1943-A219-6E4878F406C7}"/>
              </a:ext>
            </a:extLst>
          </p:cNvPr>
          <p:cNvSpPr txBox="1"/>
          <p:nvPr/>
        </p:nvSpPr>
        <p:spPr>
          <a:xfrm>
            <a:off x="2400352" y="5808465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panel	9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x2	12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x3	4</a:t>
            </a:r>
          </a:p>
          <a:p>
            <a:pPr defTabSz="685800"/>
            <a:r>
              <a:rPr lang="da-DK" sz="1050" b="1">
                <a:solidFill>
                  <a:prstClr val="black"/>
                </a:solidFill>
              </a:rPr>
              <a:t>Regions 	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BACFA4-EE71-2845-8690-0C234D7157D7}"/>
              </a:ext>
            </a:extLst>
          </p:cNvPr>
          <p:cNvSpPr txBox="1"/>
          <p:nvPr/>
        </p:nvSpPr>
        <p:spPr>
          <a:xfrm>
            <a:off x="5492303" y="4295971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panel	12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x2	17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x3	6</a:t>
            </a:r>
          </a:p>
          <a:p>
            <a:pPr defTabSz="685800"/>
            <a:r>
              <a:rPr lang="da-DK" sz="1050" b="1">
                <a:solidFill>
                  <a:prstClr val="black"/>
                </a:solidFill>
                <a:latin typeface="Calibri" panose="020F0502020204030204"/>
              </a:rPr>
              <a:t>Regions	35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7F70C86-C331-B942-9728-57ECBB535932}"/>
              </a:ext>
            </a:extLst>
          </p:cNvPr>
          <p:cNvSpPr/>
          <p:nvPr/>
        </p:nvSpPr>
        <p:spPr>
          <a:xfrm>
            <a:off x="3961321" y="5576013"/>
            <a:ext cx="1365374" cy="1180485"/>
          </a:xfrm>
          <a:prstGeom prst="roundRect">
            <a:avLst>
              <a:gd name="adj" fmla="val 247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027CFB-E979-644F-98C6-AED2CF01F011}"/>
              </a:ext>
            </a:extLst>
          </p:cNvPr>
          <p:cNvSpPr/>
          <p:nvPr/>
        </p:nvSpPr>
        <p:spPr>
          <a:xfrm>
            <a:off x="4255894" y="5578963"/>
            <a:ext cx="97373" cy="11804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932A8C-CC98-CF4E-9260-CD9FACD94DC8}"/>
              </a:ext>
            </a:extLst>
          </p:cNvPr>
          <p:cNvSpPr/>
          <p:nvPr/>
        </p:nvSpPr>
        <p:spPr>
          <a:xfrm>
            <a:off x="3960034" y="5794095"/>
            <a:ext cx="1360430" cy="1251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DDD97E-0F66-FC42-9A11-6BD3FB0FC9D6}"/>
              </a:ext>
            </a:extLst>
          </p:cNvPr>
          <p:cNvCxnSpPr>
            <a:stCxn id="46" idx="0"/>
            <a:endCxn id="46" idx="0"/>
          </p:cNvCxnSpPr>
          <p:nvPr/>
        </p:nvCxnSpPr>
        <p:spPr>
          <a:xfrm>
            <a:off x="4644008" y="55760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52DEED-D3AA-9F46-8E8F-57D3611E1D54}"/>
              </a:ext>
            </a:extLst>
          </p:cNvPr>
          <p:cNvCxnSpPr>
            <a:cxnSpLocks/>
          </p:cNvCxnSpPr>
          <p:nvPr/>
        </p:nvCxnSpPr>
        <p:spPr>
          <a:xfrm>
            <a:off x="4302996" y="5578963"/>
            <a:ext cx="0" cy="11804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A55C87-EB25-BD47-8A9E-F26E95936A50}"/>
              </a:ext>
            </a:extLst>
          </p:cNvPr>
          <p:cNvCxnSpPr>
            <a:cxnSpLocks/>
          </p:cNvCxnSpPr>
          <p:nvPr/>
        </p:nvCxnSpPr>
        <p:spPr>
          <a:xfrm flipH="1">
            <a:off x="3958759" y="5860192"/>
            <a:ext cx="136537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006A19E-EA4C-DC47-8516-C924C81FE219}"/>
              </a:ext>
            </a:extLst>
          </p:cNvPr>
          <p:cNvSpPr/>
          <p:nvPr/>
        </p:nvSpPr>
        <p:spPr>
          <a:xfrm>
            <a:off x="4972798" y="5578963"/>
            <a:ext cx="97373" cy="11804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ABFCCD-88EB-6647-810A-D01385881393}"/>
              </a:ext>
            </a:extLst>
          </p:cNvPr>
          <p:cNvCxnSpPr/>
          <p:nvPr/>
        </p:nvCxnSpPr>
        <p:spPr>
          <a:xfrm>
            <a:off x="5019899" y="5578963"/>
            <a:ext cx="0" cy="11804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E37CE56-CF50-1646-AE70-92610BE4D28B}"/>
              </a:ext>
            </a:extLst>
          </p:cNvPr>
          <p:cNvSpPr/>
          <p:nvPr/>
        </p:nvSpPr>
        <p:spPr>
          <a:xfrm>
            <a:off x="3968100" y="6460998"/>
            <a:ext cx="1360430" cy="1251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BCF626-D476-B74E-A455-B561A848B13D}"/>
              </a:ext>
            </a:extLst>
          </p:cNvPr>
          <p:cNvCxnSpPr>
            <a:cxnSpLocks/>
          </p:cNvCxnSpPr>
          <p:nvPr/>
        </p:nvCxnSpPr>
        <p:spPr>
          <a:xfrm flipH="1">
            <a:off x="3966826" y="6527095"/>
            <a:ext cx="136537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52D218F-FA84-1A44-AF26-EF2727D24E75}"/>
              </a:ext>
            </a:extLst>
          </p:cNvPr>
          <p:cNvSpPr/>
          <p:nvPr/>
        </p:nvSpPr>
        <p:spPr>
          <a:xfrm>
            <a:off x="4611757" y="5576013"/>
            <a:ext cx="97373" cy="118048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73F53E-15F5-0341-B925-CCF126FDB205}"/>
              </a:ext>
            </a:extLst>
          </p:cNvPr>
          <p:cNvCxnSpPr>
            <a:cxnSpLocks/>
          </p:cNvCxnSpPr>
          <p:nvPr/>
        </p:nvCxnSpPr>
        <p:spPr>
          <a:xfrm>
            <a:off x="4658859" y="5576013"/>
            <a:ext cx="0" cy="11804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3DCBCC0-898D-5C49-A32E-6CCF62601FF5}"/>
              </a:ext>
            </a:extLst>
          </p:cNvPr>
          <p:cNvSpPr txBox="1"/>
          <p:nvPr/>
        </p:nvSpPr>
        <p:spPr>
          <a:xfrm>
            <a:off x="5483318" y="5806957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panel	16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x2	24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x3	9</a:t>
            </a:r>
          </a:p>
          <a:p>
            <a:pPr defTabSz="685800"/>
            <a:r>
              <a:rPr lang="da-DK" sz="1050" b="1">
                <a:solidFill>
                  <a:prstClr val="black"/>
                </a:solidFill>
              </a:rPr>
              <a:t>Regions 	49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255DC9-D896-014A-8306-948C3488B97B}"/>
              </a:ext>
            </a:extLst>
          </p:cNvPr>
          <p:cNvSpPr/>
          <p:nvPr/>
        </p:nvSpPr>
        <p:spPr>
          <a:xfrm>
            <a:off x="3966265" y="6127546"/>
            <a:ext cx="1360430" cy="1251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E1E08B-A8BC-1443-88BC-9F623611A3AE}"/>
              </a:ext>
            </a:extLst>
          </p:cNvPr>
          <p:cNvCxnSpPr>
            <a:cxnSpLocks/>
          </p:cNvCxnSpPr>
          <p:nvPr/>
        </p:nvCxnSpPr>
        <p:spPr>
          <a:xfrm flipH="1">
            <a:off x="3964990" y="6193643"/>
            <a:ext cx="136537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A79236E-62A2-904E-80FB-D2B6C61D9347}"/>
              </a:ext>
            </a:extLst>
          </p:cNvPr>
          <p:cNvSpPr txBox="1"/>
          <p:nvPr/>
        </p:nvSpPr>
        <p:spPr>
          <a:xfrm>
            <a:off x="870520" y="677421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da-DK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54C37-9581-774C-9284-B6D0326D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Partitions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226F89F-3DDA-854D-A8BF-821AA50BEAC1}"/>
              </a:ext>
            </a:extLst>
          </p:cNvPr>
          <p:cNvGrpSpPr/>
          <p:nvPr/>
        </p:nvGrpSpPr>
        <p:grpSpPr>
          <a:xfrm>
            <a:off x="855280" y="2420888"/>
            <a:ext cx="1365908" cy="1207157"/>
            <a:chOff x="3394856" y="1168162"/>
            <a:chExt cx="4233646" cy="3741598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538459F6-3FD6-1647-A9B4-86D32434E982}"/>
                </a:ext>
              </a:extLst>
            </p:cNvPr>
            <p:cNvSpPr/>
            <p:nvPr/>
          </p:nvSpPr>
          <p:spPr>
            <a:xfrm>
              <a:off x="3394856" y="1168162"/>
              <a:ext cx="4233646" cy="3741598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C85E702-1190-514F-A0ED-D75B60512EC9}"/>
                </a:ext>
              </a:extLst>
            </p:cNvPr>
            <p:cNvCxnSpPr>
              <a:stCxn id="63" idx="0"/>
              <a:endCxn id="63" idx="0"/>
            </p:cNvCxnSpPr>
            <p:nvPr/>
          </p:nvCxnSpPr>
          <p:spPr>
            <a:xfrm>
              <a:off x="5511679" y="116816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B49D496-5134-664D-AE40-AB6E52405CBB}"/>
              </a:ext>
            </a:extLst>
          </p:cNvPr>
          <p:cNvSpPr txBox="1"/>
          <p:nvPr/>
        </p:nvSpPr>
        <p:spPr>
          <a:xfrm>
            <a:off x="2400352" y="2662782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panel	1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x2	0</a:t>
            </a:r>
          </a:p>
          <a:p>
            <a:pPr defTabSz="685800"/>
            <a:r>
              <a:rPr lang="da-DK" sz="1050">
                <a:solidFill>
                  <a:prstClr val="black"/>
                </a:solidFill>
                <a:latin typeface="Calibri" panose="020F0502020204030204"/>
              </a:rPr>
              <a:t>overlap x3	0</a:t>
            </a:r>
          </a:p>
          <a:p>
            <a:pPr defTabSz="685800"/>
            <a:r>
              <a:rPr lang="da-DK" sz="1050" b="1">
                <a:solidFill>
                  <a:prstClr val="black"/>
                </a:solidFill>
                <a:latin typeface="Calibri" panose="020F0502020204030204"/>
              </a:rPr>
              <a:t>Regions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B35C3-2A4D-1744-B90D-1DF8284C8B78}"/>
              </a:ext>
            </a:extLst>
          </p:cNvPr>
          <p:cNvSpPr txBox="1"/>
          <p:nvPr/>
        </p:nvSpPr>
        <p:spPr>
          <a:xfrm>
            <a:off x="2268421" y="1458342"/>
            <a:ext cx="44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# regions equals # of required output queues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8FC55B-914E-A84B-85EE-5DF4A9854087}"/>
              </a:ext>
            </a:extLst>
          </p:cNvPr>
          <p:cNvGrpSpPr/>
          <p:nvPr/>
        </p:nvGrpSpPr>
        <p:grpSpPr>
          <a:xfrm>
            <a:off x="5070171" y="2056190"/>
            <a:ext cx="4065578" cy="1876866"/>
            <a:chOff x="5070171" y="2056190"/>
            <a:chExt cx="4065578" cy="1876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ACFE74-B120-0F4D-B30B-BF940433890D}"/>
                    </a:ext>
                  </a:extLst>
                </p:cNvPr>
                <p:cNvSpPr txBox="1"/>
                <p:nvPr/>
              </p:nvSpPr>
              <p:spPr>
                <a:xfrm>
                  <a:off x="5220072" y="2056190"/>
                  <a:ext cx="3606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𝑅𝑒𝑔𝑖𝑜𝑛𝑠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𝑟𝑐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−2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da-DK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5ACFE74-B120-0F4D-B30B-BF9404338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2056190"/>
                  <a:ext cx="360675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404" t="-4348" r="-702" b="-34783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D40F28-5B17-D641-B1D9-EDCB3AB11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" t="6659" r="2347"/>
            <a:stretch/>
          </p:blipFill>
          <p:spPr>
            <a:xfrm>
              <a:off x="5070171" y="2401578"/>
              <a:ext cx="4065578" cy="1531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0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Considerations: Data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569BC4-35BC-FA42-ABAC-FDB5AA3985C7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Topology</a:t>
            </a:r>
          </a:p>
          <a:p>
            <a:pPr lvl="1"/>
            <a:r>
              <a:rPr lang="en-US" dirty="0"/>
              <a:t>A readout master sends to one or more EFUs</a:t>
            </a:r>
          </a:p>
          <a:p>
            <a:pPr lvl="1"/>
            <a:r>
              <a:rPr lang="en-US" dirty="0"/>
              <a:t>EFUs receive from one or more RO Masters</a:t>
            </a:r>
          </a:p>
          <a:p>
            <a:r>
              <a:rPr lang="en-US" dirty="0"/>
              <a:t>How to get the relevant readout data to the right destination?</a:t>
            </a:r>
          </a:p>
          <a:p>
            <a:pPr lvl="1"/>
            <a:r>
              <a:rPr lang="en-US" dirty="0"/>
              <a:t>mapping ‘channels’ to IP/UDP destinations</a:t>
            </a:r>
          </a:p>
          <a:p>
            <a:pPr lvl="1"/>
            <a:r>
              <a:rPr lang="en-US" dirty="0"/>
              <a:t>a single IP/UDP port may not be sufficient</a:t>
            </a:r>
          </a:p>
          <a:p>
            <a:r>
              <a:rPr lang="en-US" dirty="0"/>
              <a:t>Duplication?</a:t>
            </a:r>
          </a:p>
          <a:p>
            <a:pPr lvl="1"/>
            <a:r>
              <a:rPr lang="en-US" dirty="0"/>
              <a:t>‘overlapping’ regions, can they be transmitted to multiple receivers?</a:t>
            </a:r>
          </a:p>
        </p:txBody>
      </p:sp>
    </p:spTree>
    <p:extLst>
      <p:ext uri="{BB962C8B-B14F-4D97-AF65-F5344CB8AC3E}">
        <p14:creationId xmlns:p14="http://schemas.microsoft.com/office/powerpoint/2010/main" val="9928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Considerations: Data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Topology</a:t>
            </a:r>
          </a:p>
          <a:p>
            <a:pPr lvl="1"/>
            <a:r>
              <a:rPr lang="en-US" dirty="0"/>
              <a:t>A readout master sends to one or more EFUs</a:t>
            </a:r>
          </a:p>
          <a:p>
            <a:pPr lvl="1"/>
            <a:r>
              <a:rPr lang="en-US" dirty="0"/>
              <a:t>EFUs receive from one or more RO Masters</a:t>
            </a:r>
          </a:p>
          <a:p>
            <a:r>
              <a:rPr lang="en-US" dirty="0"/>
              <a:t>How to get the relevant readout data to the right destination?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mapping ‘channels’ to IP/UDP destinations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single IP/UDP port may not be sufficient</a:t>
            </a:r>
          </a:p>
          <a:p>
            <a:r>
              <a:rPr lang="en-US" dirty="0"/>
              <a:t>Duplication?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‘overlapping’ regions, can they be transmitted to multiple receivers?</a:t>
            </a:r>
          </a:p>
        </p:txBody>
      </p:sp>
    </p:spTree>
    <p:extLst>
      <p:ext uri="{BB962C8B-B14F-4D97-AF65-F5344CB8AC3E}">
        <p14:creationId xmlns:p14="http://schemas.microsoft.com/office/powerpoint/2010/main" val="118738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95ED-1F3F-4A45-B08C-303E8D2D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Basic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7DB8-7A67-A84C-BD86-487D81FC0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Source based readout redirection to different output queues</a:t>
            </a:r>
          </a:p>
          <a:p>
            <a:endParaRPr lang="da-DK"/>
          </a:p>
          <a:p>
            <a:r>
              <a:rPr lang="da-DK"/>
              <a:t>Ensapsulate in suitable Ethernet/IP/UDP packets</a:t>
            </a:r>
          </a:p>
          <a:p>
            <a:endParaRPr lang="da-DK"/>
          </a:p>
          <a:p>
            <a:r>
              <a:rPr lang="da-DK"/>
              <a:t>Use IEEE 802.1 switches to distribute packets to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77DBF-FAC4-6B4E-8C2E-6A451A58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1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1B723-059F-084A-A43A-04C3E7453A0E}"/>
              </a:ext>
            </a:extLst>
          </p:cNvPr>
          <p:cNvSpPr/>
          <p:nvPr/>
        </p:nvSpPr>
        <p:spPr>
          <a:xfrm>
            <a:off x="2838532" y="4324606"/>
            <a:ext cx="1393842" cy="1743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FA0D5-3F21-7244-8AFD-F510022AC14B}"/>
              </a:ext>
            </a:extLst>
          </p:cNvPr>
          <p:cNvSpPr/>
          <p:nvPr/>
        </p:nvSpPr>
        <p:spPr>
          <a:xfrm>
            <a:off x="2838532" y="5047546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A9F80-9656-CF49-B473-426E7951AFAE}"/>
              </a:ext>
            </a:extLst>
          </p:cNvPr>
          <p:cNvSpPr/>
          <p:nvPr/>
        </p:nvSpPr>
        <p:spPr>
          <a:xfrm>
            <a:off x="3930097" y="5636191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1908CE-D671-214B-BCC7-6802380F0209}"/>
              </a:ext>
            </a:extLst>
          </p:cNvPr>
          <p:cNvSpPr/>
          <p:nvPr/>
        </p:nvSpPr>
        <p:spPr>
          <a:xfrm>
            <a:off x="3930097" y="4458901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P10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CE0041C-3837-FB43-B2FD-7EE2D138FAC5}"/>
              </a:ext>
            </a:extLst>
          </p:cNvPr>
          <p:cNvSpPr/>
          <p:nvPr/>
        </p:nvSpPr>
        <p:spPr>
          <a:xfrm>
            <a:off x="2477869" y="5143265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C22C01-7F6B-324A-B868-56D69DDDE8BD}"/>
              </a:ext>
            </a:extLst>
          </p:cNvPr>
          <p:cNvSpPr/>
          <p:nvPr/>
        </p:nvSpPr>
        <p:spPr>
          <a:xfrm>
            <a:off x="4315860" y="455462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428C819-66BF-C24F-BFC0-A13B3F550C28}"/>
              </a:ext>
            </a:extLst>
          </p:cNvPr>
          <p:cNvSpPr/>
          <p:nvPr/>
        </p:nvSpPr>
        <p:spPr>
          <a:xfrm>
            <a:off x="4315860" y="573191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B956AD-7E62-F140-9109-415963540281}"/>
              </a:ext>
            </a:extLst>
          </p:cNvPr>
          <p:cNvSpPr/>
          <p:nvPr/>
        </p:nvSpPr>
        <p:spPr>
          <a:xfrm>
            <a:off x="1386304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B0AD9-F7DE-3D49-BD02-EE694FAC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IP unicast – no overlap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0A4E1B-8F4C-004A-A3E0-748531C9BDDE}"/>
              </a:ext>
            </a:extLst>
          </p:cNvPr>
          <p:cNvGrpSpPr/>
          <p:nvPr/>
        </p:nvGrpSpPr>
        <p:grpSpPr>
          <a:xfrm>
            <a:off x="1748358" y="2276872"/>
            <a:ext cx="1365908" cy="1207157"/>
            <a:chOff x="3394856" y="1168162"/>
            <a:chExt cx="4233646" cy="374159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4965864-C1AB-E844-9499-716D16EB89E8}"/>
                </a:ext>
              </a:extLst>
            </p:cNvPr>
            <p:cNvSpPr/>
            <p:nvPr/>
          </p:nvSpPr>
          <p:spPr>
            <a:xfrm>
              <a:off x="3394856" y="1168162"/>
              <a:ext cx="4233646" cy="3741598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D049F1-5054-A44D-BA52-D23C3C543B65}"/>
                </a:ext>
              </a:extLst>
            </p:cNvPr>
            <p:cNvCxnSpPr>
              <a:cxnSpLocks/>
              <a:stCxn id="25" idx="0"/>
              <a:endCxn id="25" idx="0"/>
            </p:cNvCxnSpPr>
            <p:nvPr/>
          </p:nvCxnSpPr>
          <p:spPr>
            <a:xfrm>
              <a:off x="5511679" y="116816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11616A-B485-2C44-9AD1-DCEF87A5CEA6}"/>
              </a:ext>
            </a:extLst>
          </p:cNvPr>
          <p:cNvSpPr txBox="1"/>
          <p:nvPr/>
        </p:nvSpPr>
        <p:spPr>
          <a:xfrm>
            <a:off x="1847734" y="2686456"/>
            <a:ext cx="13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  1           2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3B2B-EFCD-AC40-83CB-4F2699A33BB5}"/>
              </a:ext>
            </a:extLst>
          </p:cNvPr>
          <p:cNvSpPr txBox="1"/>
          <p:nvPr/>
        </p:nvSpPr>
        <p:spPr>
          <a:xfrm>
            <a:off x="1707893" y="18256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2 regions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868ECE-2F75-B649-87E3-8B5F4567435E}"/>
              </a:ext>
            </a:extLst>
          </p:cNvPr>
          <p:cNvSpPr/>
          <p:nvPr/>
        </p:nvSpPr>
        <p:spPr>
          <a:xfrm>
            <a:off x="1942104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E4B970-DF5F-294F-8867-3CF48A88A15D}"/>
              </a:ext>
            </a:extLst>
          </p:cNvPr>
          <p:cNvSpPr/>
          <p:nvPr/>
        </p:nvSpPr>
        <p:spPr>
          <a:xfrm>
            <a:off x="4778362" y="4500514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A05BE0-75C2-4843-996C-AB81E013F070}"/>
              </a:ext>
            </a:extLst>
          </p:cNvPr>
          <p:cNvCxnSpPr>
            <a:cxnSpLocks/>
          </p:cNvCxnSpPr>
          <p:nvPr/>
        </p:nvCxnSpPr>
        <p:spPr>
          <a:xfrm>
            <a:off x="2431312" y="2308074"/>
            <a:ext cx="0" cy="118333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B88F0D1-2558-594B-99EE-831AE0C11DE0}"/>
              </a:ext>
            </a:extLst>
          </p:cNvPr>
          <p:cNvSpPr txBox="1"/>
          <p:nvPr/>
        </p:nvSpPr>
        <p:spPr>
          <a:xfrm>
            <a:off x="2914513" y="6067353"/>
            <a:ext cx="1241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/>
              <a:t>Switch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0C45C3-C777-0D48-8F98-3D46A99823E3}"/>
              </a:ext>
            </a:extLst>
          </p:cNvPr>
          <p:cNvSpPr/>
          <p:nvPr/>
        </p:nvSpPr>
        <p:spPr>
          <a:xfrm>
            <a:off x="4778362" y="5684050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627EAE-A77D-294F-A107-70BAC326AB44}"/>
              </a:ext>
            </a:extLst>
          </p:cNvPr>
          <p:cNvSpPr txBox="1"/>
          <p:nvPr/>
        </p:nvSpPr>
        <p:spPr>
          <a:xfrm>
            <a:off x="4356100" y="1440639"/>
            <a:ext cx="478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/>
              <a:t>Use ethernet switch mac address table to ensure </a:t>
            </a:r>
            <a:r>
              <a:rPr lang="da-DK" sz="1600" b="1" i="1"/>
              <a:t>line speed</a:t>
            </a:r>
            <a:r>
              <a:rPr lang="da-DK" sz="1600" i="1"/>
              <a:t> forwarding of unicast packets.</a:t>
            </a:r>
          </a:p>
          <a:p>
            <a:endParaRPr lang="da-DK" sz="1600" i="1"/>
          </a:p>
          <a:p>
            <a:r>
              <a:rPr lang="da-DK" sz="1600" i="1"/>
              <a:t>Requires population of switch mac address tables by ping, arp or other communication across switch.</a:t>
            </a:r>
          </a:p>
        </p:txBody>
      </p:sp>
    </p:spTree>
    <p:extLst>
      <p:ext uri="{BB962C8B-B14F-4D97-AF65-F5344CB8AC3E}">
        <p14:creationId xmlns:p14="http://schemas.microsoft.com/office/powerpoint/2010/main" val="258398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1B723-059F-084A-A43A-04C3E7453A0E}"/>
              </a:ext>
            </a:extLst>
          </p:cNvPr>
          <p:cNvSpPr/>
          <p:nvPr/>
        </p:nvSpPr>
        <p:spPr>
          <a:xfrm>
            <a:off x="3707904" y="4581128"/>
            <a:ext cx="1393842" cy="1743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FA0D5-3F21-7244-8AFD-F510022AC14B}"/>
              </a:ext>
            </a:extLst>
          </p:cNvPr>
          <p:cNvSpPr/>
          <p:nvPr/>
        </p:nvSpPr>
        <p:spPr>
          <a:xfrm>
            <a:off x="3707904" y="5304068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A9F80-9656-CF49-B473-426E7951AFAE}"/>
              </a:ext>
            </a:extLst>
          </p:cNvPr>
          <p:cNvSpPr/>
          <p:nvPr/>
        </p:nvSpPr>
        <p:spPr>
          <a:xfrm>
            <a:off x="4799469" y="5892713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1908CE-D671-214B-BCC7-6802380F0209}"/>
              </a:ext>
            </a:extLst>
          </p:cNvPr>
          <p:cNvSpPr/>
          <p:nvPr/>
        </p:nvSpPr>
        <p:spPr>
          <a:xfrm>
            <a:off x="4799469" y="4715423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P10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CE0041C-3837-FB43-B2FD-7EE2D138FAC5}"/>
              </a:ext>
            </a:extLst>
          </p:cNvPr>
          <p:cNvSpPr/>
          <p:nvPr/>
        </p:nvSpPr>
        <p:spPr>
          <a:xfrm>
            <a:off x="3347241" y="5399787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C22C01-7F6B-324A-B868-56D69DDDE8BD}"/>
              </a:ext>
            </a:extLst>
          </p:cNvPr>
          <p:cNvSpPr/>
          <p:nvPr/>
        </p:nvSpPr>
        <p:spPr>
          <a:xfrm>
            <a:off x="5185232" y="4811142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428C819-66BF-C24F-BFC0-A13B3F550C28}"/>
              </a:ext>
            </a:extLst>
          </p:cNvPr>
          <p:cNvSpPr/>
          <p:nvPr/>
        </p:nvSpPr>
        <p:spPr>
          <a:xfrm>
            <a:off x="5185232" y="5988432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9A7CEE-68F9-1841-A357-4198165BB0AF}"/>
              </a:ext>
            </a:extLst>
          </p:cNvPr>
          <p:cNvSpPr/>
          <p:nvPr/>
        </p:nvSpPr>
        <p:spPr>
          <a:xfrm>
            <a:off x="2757141" y="5351928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B956AD-7E62-F140-9109-415963540281}"/>
              </a:ext>
            </a:extLst>
          </p:cNvPr>
          <p:cNvSpPr/>
          <p:nvPr/>
        </p:nvSpPr>
        <p:spPr>
          <a:xfrm>
            <a:off x="2167041" y="5351926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2C8C-6FCA-4849-8739-40CBB820AB47}"/>
              </a:ext>
            </a:extLst>
          </p:cNvPr>
          <p:cNvSpPr txBox="1"/>
          <p:nvPr/>
        </p:nvSpPr>
        <p:spPr>
          <a:xfrm>
            <a:off x="3673757" y="3611729"/>
            <a:ext cx="1462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da-DK" sz="1400" b="1">
                <a:solidFill>
                  <a:prstClr val="black"/>
                </a:solidFill>
                <a:latin typeface="Calibri" panose="020F0502020204030204"/>
              </a:rPr>
              <a:t>port        vlans</a:t>
            </a:r>
          </a:p>
          <a:p>
            <a:pPr algn="ctr" defTabSz="685800"/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     1         </a:t>
            </a:r>
            <a:r>
              <a:rPr lang="da-DK" sz="1400" b="1">
                <a:solidFill>
                  <a:srgbClr val="00B0F0"/>
                </a:solidFill>
                <a:latin typeface="Calibri" panose="020F0502020204030204"/>
              </a:rPr>
              <a:t>5</a:t>
            </a:r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a-DK" sz="1400" b="1">
                <a:solidFill>
                  <a:srgbClr val="00B050"/>
                </a:solidFill>
                <a:latin typeface="Calibri" panose="020F0502020204030204"/>
              </a:rPr>
              <a:t>6</a:t>
            </a:r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a-DK" sz="1400" b="1">
                <a:solidFill>
                  <a:srgbClr val="FF0000"/>
                </a:solidFill>
                <a:latin typeface="Calibri" panose="020F0502020204030204"/>
              </a:rPr>
              <a:t>7</a:t>
            </a:r>
          </a:p>
          <a:p>
            <a:pPr algn="ctr" defTabSz="685800"/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 10           </a:t>
            </a:r>
            <a:r>
              <a:rPr lang="da-DK" sz="1400" b="1">
                <a:solidFill>
                  <a:srgbClr val="00B0F0"/>
                </a:solidFill>
                <a:latin typeface="Calibri" panose="020F0502020204030204"/>
              </a:rPr>
              <a:t>5</a:t>
            </a:r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a-DK" sz="1400" b="1">
                <a:solidFill>
                  <a:srgbClr val="00B050"/>
                </a:solidFill>
                <a:latin typeface="Calibri" panose="020F0502020204030204"/>
              </a:rPr>
              <a:t>6</a:t>
            </a:r>
          </a:p>
          <a:p>
            <a:pPr algn="ctr" defTabSz="685800"/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 11           </a:t>
            </a:r>
            <a:r>
              <a:rPr lang="da-DK" sz="1400" b="1">
                <a:solidFill>
                  <a:srgbClr val="00B050"/>
                </a:solidFill>
                <a:latin typeface="Calibri" panose="020F0502020204030204"/>
              </a:rPr>
              <a:t>6</a:t>
            </a:r>
            <a:r>
              <a:rPr lang="da-DK" sz="1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a-DK" sz="1400" b="1">
                <a:solidFill>
                  <a:srgbClr val="FF00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B0AD9-F7DE-3D49-BD02-EE694FAC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VLAN – unicast + broadcast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0A4E1B-8F4C-004A-A3E0-748531C9BDDE}"/>
              </a:ext>
            </a:extLst>
          </p:cNvPr>
          <p:cNvGrpSpPr/>
          <p:nvPr/>
        </p:nvGrpSpPr>
        <p:grpSpPr>
          <a:xfrm>
            <a:off x="1748358" y="2276872"/>
            <a:ext cx="1365908" cy="1214532"/>
            <a:chOff x="3394856" y="1168162"/>
            <a:chExt cx="4233646" cy="3764457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4965864-C1AB-E844-9499-716D16EB89E8}"/>
                </a:ext>
              </a:extLst>
            </p:cNvPr>
            <p:cNvSpPr/>
            <p:nvPr/>
          </p:nvSpPr>
          <p:spPr>
            <a:xfrm>
              <a:off x="3394856" y="1168162"/>
              <a:ext cx="4233646" cy="3741598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956950-05A0-A045-B71D-90BDFA2452B1}"/>
                </a:ext>
              </a:extLst>
            </p:cNvPr>
            <p:cNvSpPr/>
            <p:nvPr/>
          </p:nvSpPr>
          <p:spPr>
            <a:xfrm>
              <a:off x="4954217" y="1191021"/>
              <a:ext cx="1149519" cy="374159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D049F1-5054-A44D-BA52-D23C3C543B65}"/>
                </a:ext>
              </a:extLst>
            </p:cNvPr>
            <p:cNvCxnSpPr>
              <a:cxnSpLocks/>
              <a:stCxn id="25" idx="0"/>
              <a:endCxn id="25" idx="0"/>
            </p:cNvCxnSpPr>
            <p:nvPr/>
          </p:nvCxnSpPr>
          <p:spPr>
            <a:xfrm>
              <a:off x="5511679" y="116816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11616A-B485-2C44-9AD1-DCEF87A5CEA6}"/>
              </a:ext>
            </a:extLst>
          </p:cNvPr>
          <p:cNvSpPr txBox="1"/>
          <p:nvPr/>
        </p:nvSpPr>
        <p:spPr>
          <a:xfrm>
            <a:off x="1847734" y="2686456"/>
            <a:ext cx="13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1      2      3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3B2B-EFCD-AC40-83CB-4F2699A33BB5}"/>
              </a:ext>
            </a:extLst>
          </p:cNvPr>
          <p:cNvSpPr txBox="1"/>
          <p:nvPr/>
        </p:nvSpPr>
        <p:spPr>
          <a:xfrm>
            <a:off x="1707893" y="18256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3 regions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868ECE-2F75-B649-87E3-8B5F4567435E}"/>
              </a:ext>
            </a:extLst>
          </p:cNvPr>
          <p:cNvSpPr/>
          <p:nvPr/>
        </p:nvSpPr>
        <p:spPr>
          <a:xfrm>
            <a:off x="1580656" y="5351926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E4B970-DF5F-294F-8867-3CF48A88A15D}"/>
              </a:ext>
            </a:extLst>
          </p:cNvPr>
          <p:cNvSpPr/>
          <p:nvPr/>
        </p:nvSpPr>
        <p:spPr>
          <a:xfrm>
            <a:off x="5622429" y="476328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E29BF2-FBC8-E748-BDC6-EF85220128F9}"/>
              </a:ext>
            </a:extLst>
          </p:cNvPr>
          <p:cNvSpPr/>
          <p:nvPr/>
        </p:nvSpPr>
        <p:spPr>
          <a:xfrm>
            <a:off x="6251697" y="476328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955EE4-A178-7D4C-A071-72DD4D75C177}"/>
              </a:ext>
            </a:extLst>
          </p:cNvPr>
          <p:cNvSpPr/>
          <p:nvPr/>
        </p:nvSpPr>
        <p:spPr>
          <a:xfrm>
            <a:off x="6251697" y="594057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ADBACB-C1B4-7F42-B548-119EEE37406E}"/>
              </a:ext>
            </a:extLst>
          </p:cNvPr>
          <p:cNvSpPr/>
          <p:nvPr/>
        </p:nvSpPr>
        <p:spPr>
          <a:xfrm>
            <a:off x="5622429" y="594057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A05BE0-75C2-4843-996C-AB81E013F070}"/>
              </a:ext>
            </a:extLst>
          </p:cNvPr>
          <p:cNvCxnSpPr>
            <a:cxnSpLocks/>
          </p:cNvCxnSpPr>
          <p:nvPr/>
        </p:nvCxnSpPr>
        <p:spPr>
          <a:xfrm>
            <a:off x="2431312" y="2308074"/>
            <a:ext cx="0" cy="118333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B88F0D1-2558-594B-99EE-831AE0C11DE0}"/>
              </a:ext>
            </a:extLst>
          </p:cNvPr>
          <p:cNvSpPr txBox="1"/>
          <p:nvPr/>
        </p:nvSpPr>
        <p:spPr>
          <a:xfrm>
            <a:off x="3783885" y="6323875"/>
            <a:ext cx="1241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/>
              <a:t>Switch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7E0851-DB27-7542-9771-FCE870327771}"/>
              </a:ext>
            </a:extLst>
          </p:cNvPr>
          <p:cNvSpPr txBox="1"/>
          <p:nvPr/>
        </p:nvSpPr>
        <p:spPr>
          <a:xfrm>
            <a:off x="4355977" y="1458141"/>
            <a:ext cx="4788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/>
              <a:t>Use ethernet vlan to replicate packets in same vlan to all member ports.</a:t>
            </a:r>
          </a:p>
          <a:p>
            <a:endParaRPr lang="da-DK" sz="1600" i="1"/>
          </a:p>
          <a:p>
            <a:r>
              <a:rPr lang="da-DK" sz="1600" i="1"/>
              <a:t>Requires population of switch’s mac address tables by ping, arp or other communication across switch.</a:t>
            </a:r>
          </a:p>
          <a:p>
            <a:endParaRPr lang="da-DK" sz="1600" i="1"/>
          </a:p>
          <a:p>
            <a:r>
              <a:rPr lang="da-DK" sz="1600" i="1"/>
              <a:t>Requires special NICs allowing hw stripping of vlan tags.</a:t>
            </a:r>
          </a:p>
        </p:txBody>
      </p:sp>
    </p:spTree>
    <p:extLst>
      <p:ext uri="{BB962C8B-B14F-4D97-AF65-F5344CB8AC3E}">
        <p14:creationId xmlns:p14="http://schemas.microsoft.com/office/powerpoint/2010/main" val="257444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1B723-059F-084A-A43A-04C3E7453A0E}"/>
              </a:ext>
            </a:extLst>
          </p:cNvPr>
          <p:cNvSpPr/>
          <p:nvPr/>
        </p:nvSpPr>
        <p:spPr>
          <a:xfrm>
            <a:off x="2838532" y="4324606"/>
            <a:ext cx="1393842" cy="1743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FA0D5-3F21-7244-8AFD-F510022AC14B}"/>
              </a:ext>
            </a:extLst>
          </p:cNvPr>
          <p:cNvSpPr/>
          <p:nvPr/>
        </p:nvSpPr>
        <p:spPr>
          <a:xfrm>
            <a:off x="2838532" y="5047546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A9F80-9656-CF49-B473-426E7951AFAE}"/>
              </a:ext>
            </a:extLst>
          </p:cNvPr>
          <p:cNvSpPr/>
          <p:nvPr/>
        </p:nvSpPr>
        <p:spPr>
          <a:xfrm>
            <a:off x="3930097" y="5636191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1908CE-D671-214B-BCC7-6802380F0209}"/>
              </a:ext>
            </a:extLst>
          </p:cNvPr>
          <p:cNvSpPr/>
          <p:nvPr/>
        </p:nvSpPr>
        <p:spPr>
          <a:xfrm>
            <a:off x="3930097" y="4458901"/>
            <a:ext cx="302277" cy="297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P10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CE0041C-3837-FB43-B2FD-7EE2D138FAC5}"/>
              </a:ext>
            </a:extLst>
          </p:cNvPr>
          <p:cNvSpPr/>
          <p:nvPr/>
        </p:nvSpPr>
        <p:spPr>
          <a:xfrm>
            <a:off x="2477869" y="5143265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C22C01-7F6B-324A-B868-56D69DDDE8BD}"/>
              </a:ext>
            </a:extLst>
          </p:cNvPr>
          <p:cNvSpPr/>
          <p:nvPr/>
        </p:nvSpPr>
        <p:spPr>
          <a:xfrm>
            <a:off x="4315860" y="455462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428C819-66BF-C24F-BFC0-A13B3F550C28}"/>
              </a:ext>
            </a:extLst>
          </p:cNvPr>
          <p:cNvSpPr/>
          <p:nvPr/>
        </p:nvSpPr>
        <p:spPr>
          <a:xfrm>
            <a:off x="4315860" y="573191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9A7CEE-68F9-1841-A357-4198165BB0AF}"/>
              </a:ext>
            </a:extLst>
          </p:cNvPr>
          <p:cNvSpPr/>
          <p:nvPr/>
        </p:nvSpPr>
        <p:spPr>
          <a:xfrm>
            <a:off x="825078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B956AD-7E62-F140-9109-415963540281}"/>
              </a:ext>
            </a:extLst>
          </p:cNvPr>
          <p:cNvSpPr/>
          <p:nvPr/>
        </p:nvSpPr>
        <p:spPr>
          <a:xfrm>
            <a:off x="1386304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B0AD9-F7DE-3D49-BD02-EE694FAC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IP unicast + multicast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0A4E1B-8F4C-004A-A3E0-748531C9BDDE}"/>
              </a:ext>
            </a:extLst>
          </p:cNvPr>
          <p:cNvGrpSpPr/>
          <p:nvPr/>
        </p:nvGrpSpPr>
        <p:grpSpPr>
          <a:xfrm>
            <a:off x="1748358" y="2276872"/>
            <a:ext cx="1365908" cy="1214532"/>
            <a:chOff x="3394856" y="1168162"/>
            <a:chExt cx="4233646" cy="3764457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4965864-C1AB-E844-9499-716D16EB89E8}"/>
                </a:ext>
              </a:extLst>
            </p:cNvPr>
            <p:cNvSpPr/>
            <p:nvPr/>
          </p:nvSpPr>
          <p:spPr>
            <a:xfrm>
              <a:off x="3394856" y="1168162"/>
              <a:ext cx="4233646" cy="3741598"/>
            </a:xfrm>
            <a:prstGeom prst="roundRect">
              <a:avLst>
                <a:gd name="adj" fmla="val 2476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956950-05A0-A045-B71D-90BDFA2452B1}"/>
                </a:ext>
              </a:extLst>
            </p:cNvPr>
            <p:cNvSpPr/>
            <p:nvPr/>
          </p:nvSpPr>
          <p:spPr>
            <a:xfrm>
              <a:off x="4954217" y="1191021"/>
              <a:ext cx="1149519" cy="374159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a-DK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D049F1-5054-A44D-BA52-D23C3C543B65}"/>
                </a:ext>
              </a:extLst>
            </p:cNvPr>
            <p:cNvCxnSpPr>
              <a:cxnSpLocks/>
              <a:stCxn id="25" idx="0"/>
              <a:endCxn id="25" idx="0"/>
            </p:cNvCxnSpPr>
            <p:nvPr/>
          </p:nvCxnSpPr>
          <p:spPr>
            <a:xfrm>
              <a:off x="5511679" y="116816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11616A-B485-2C44-9AD1-DCEF87A5CEA6}"/>
              </a:ext>
            </a:extLst>
          </p:cNvPr>
          <p:cNvSpPr txBox="1"/>
          <p:nvPr/>
        </p:nvSpPr>
        <p:spPr>
          <a:xfrm>
            <a:off x="1847734" y="2686456"/>
            <a:ext cx="13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1      2      3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3B2B-EFCD-AC40-83CB-4F2699A33BB5}"/>
              </a:ext>
            </a:extLst>
          </p:cNvPr>
          <p:cNvSpPr txBox="1"/>
          <p:nvPr/>
        </p:nvSpPr>
        <p:spPr>
          <a:xfrm>
            <a:off x="1707893" y="18256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3 regions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868ECE-2F75-B649-87E3-8B5F4567435E}"/>
              </a:ext>
            </a:extLst>
          </p:cNvPr>
          <p:cNvSpPr/>
          <p:nvPr/>
        </p:nvSpPr>
        <p:spPr>
          <a:xfrm>
            <a:off x="1942104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E4B970-DF5F-294F-8867-3CF48A88A15D}"/>
              </a:ext>
            </a:extLst>
          </p:cNvPr>
          <p:cNvSpPr/>
          <p:nvPr/>
        </p:nvSpPr>
        <p:spPr>
          <a:xfrm>
            <a:off x="5882779" y="4506760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E29BF2-FBC8-E748-BDC6-EF85220128F9}"/>
              </a:ext>
            </a:extLst>
          </p:cNvPr>
          <p:cNvSpPr/>
          <p:nvPr/>
        </p:nvSpPr>
        <p:spPr>
          <a:xfrm>
            <a:off x="5276500" y="450643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A05BE0-75C2-4843-996C-AB81E013F070}"/>
              </a:ext>
            </a:extLst>
          </p:cNvPr>
          <p:cNvCxnSpPr>
            <a:cxnSpLocks/>
          </p:cNvCxnSpPr>
          <p:nvPr/>
        </p:nvCxnSpPr>
        <p:spPr>
          <a:xfrm>
            <a:off x="2431312" y="2308074"/>
            <a:ext cx="0" cy="118333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B88F0D1-2558-594B-99EE-831AE0C11DE0}"/>
              </a:ext>
            </a:extLst>
          </p:cNvPr>
          <p:cNvSpPr txBox="1"/>
          <p:nvPr/>
        </p:nvSpPr>
        <p:spPr>
          <a:xfrm>
            <a:off x="2914513" y="6067353"/>
            <a:ext cx="1241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/>
              <a:t>Switch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0C45C3-C777-0D48-8F98-3D46A99823E3}"/>
              </a:ext>
            </a:extLst>
          </p:cNvPr>
          <p:cNvSpPr/>
          <p:nvPr/>
        </p:nvSpPr>
        <p:spPr>
          <a:xfrm>
            <a:off x="5276500" y="571545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9157B5-DF3C-3D48-8825-34056CFEBC7D}"/>
              </a:ext>
            </a:extLst>
          </p:cNvPr>
          <p:cNvSpPr/>
          <p:nvPr/>
        </p:nvSpPr>
        <p:spPr>
          <a:xfrm>
            <a:off x="5905768" y="571545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24898-8716-FB4D-8303-FB53BE16138F}"/>
              </a:ext>
            </a:extLst>
          </p:cNvPr>
          <p:cNvSpPr/>
          <p:nvPr/>
        </p:nvSpPr>
        <p:spPr>
          <a:xfrm>
            <a:off x="6870980" y="4402357"/>
            <a:ext cx="648072" cy="410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NIC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EFA4FF-92DC-E14F-8DC2-388C6CE73EA0}"/>
              </a:ext>
            </a:extLst>
          </p:cNvPr>
          <p:cNvSpPr/>
          <p:nvPr/>
        </p:nvSpPr>
        <p:spPr>
          <a:xfrm>
            <a:off x="6870980" y="5611049"/>
            <a:ext cx="648072" cy="410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NIC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F492A2-1A87-7A4C-A151-156583B51155}"/>
              </a:ext>
            </a:extLst>
          </p:cNvPr>
          <p:cNvSpPr/>
          <p:nvPr/>
        </p:nvSpPr>
        <p:spPr>
          <a:xfrm>
            <a:off x="7897896" y="4506760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AB0AA-53BB-D04D-8F64-8AE106E9F56D}"/>
              </a:ext>
            </a:extLst>
          </p:cNvPr>
          <p:cNvSpPr/>
          <p:nvPr/>
        </p:nvSpPr>
        <p:spPr>
          <a:xfrm>
            <a:off x="8527164" y="4506760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C86DB9-C7EF-CA49-9F13-3BB510C6934A}"/>
              </a:ext>
            </a:extLst>
          </p:cNvPr>
          <p:cNvSpPr/>
          <p:nvPr/>
        </p:nvSpPr>
        <p:spPr>
          <a:xfrm>
            <a:off x="7897896" y="571545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0FB62F-3DD5-A446-9134-399485807897}"/>
              </a:ext>
            </a:extLst>
          </p:cNvPr>
          <p:cNvSpPr/>
          <p:nvPr/>
        </p:nvSpPr>
        <p:spPr>
          <a:xfrm>
            <a:off x="8527164" y="5715452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9632AD-8D83-A14E-88D2-1097B9129A64}"/>
              </a:ext>
            </a:extLst>
          </p:cNvPr>
          <p:cNvSpPr/>
          <p:nvPr/>
        </p:nvSpPr>
        <p:spPr>
          <a:xfrm>
            <a:off x="251520" y="509540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571CC0-CC79-7348-AAB5-FB9AC7FCE024}"/>
              </a:ext>
            </a:extLst>
          </p:cNvPr>
          <p:cNvSpPr/>
          <p:nvPr/>
        </p:nvSpPr>
        <p:spPr>
          <a:xfrm>
            <a:off x="4679211" y="4506435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0BC7BB27-2730-A54A-9124-D740D5A52373}"/>
              </a:ext>
            </a:extLst>
          </p:cNvPr>
          <p:cNvSpPr/>
          <p:nvPr/>
        </p:nvSpPr>
        <p:spPr>
          <a:xfrm>
            <a:off x="6458265" y="455462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7099B0-24A3-4546-A3B1-48314C9C37C9}"/>
              </a:ext>
            </a:extLst>
          </p:cNvPr>
          <p:cNvSpPr/>
          <p:nvPr/>
        </p:nvSpPr>
        <p:spPr>
          <a:xfrm>
            <a:off x="4679211" y="5715451"/>
            <a:ext cx="390912" cy="201454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reg 3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FAC7A92A-ECA6-9248-9CAC-F72A15A78C14}"/>
              </a:ext>
            </a:extLst>
          </p:cNvPr>
          <p:cNvSpPr/>
          <p:nvPr/>
        </p:nvSpPr>
        <p:spPr>
          <a:xfrm>
            <a:off x="6464657" y="5763310"/>
            <a:ext cx="268605" cy="10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a-DK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FE07EE-FA27-6347-A036-29969D38B32E}"/>
              </a:ext>
            </a:extLst>
          </p:cNvPr>
          <p:cNvSpPr txBox="1"/>
          <p:nvPr/>
        </p:nvSpPr>
        <p:spPr>
          <a:xfrm>
            <a:off x="4356100" y="1459729"/>
            <a:ext cx="4679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/>
              <a:t>Use ethernet switch’s flooding of multicast packets to send overlap data to all hosts and use NIC multicast address tables to filter out unwanted traffic in hw.</a:t>
            </a:r>
          </a:p>
          <a:p>
            <a:endParaRPr lang="da-DK" sz="1600" i="1"/>
          </a:p>
          <a:p>
            <a:r>
              <a:rPr lang="da-DK" sz="1600" i="1"/>
              <a:t>Requires population of switch’s mac address tables by ping, arp or other communication across switch.</a:t>
            </a:r>
          </a:p>
        </p:txBody>
      </p:sp>
    </p:spTree>
    <p:extLst>
      <p:ext uri="{BB962C8B-B14F-4D97-AF65-F5344CB8AC3E}">
        <p14:creationId xmlns:p14="http://schemas.microsoft.com/office/powerpoint/2010/main" val="403437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3083B5-2341-2844-B72E-974EBC8F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FPGA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221842-1B0A-BB45-A641-F8B13E7434D5}"/>
              </a:ext>
            </a:extLst>
          </p:cNvPr>
          <p:cNvSpPr/>
          <p:nvPr/>
        </p:nvSpPr>
        <p:spPr>
          <a:xfrm>
            <a:off x="755576" y="3615089"/>
            <a:ext cx="2088232" cy="111005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8091FB-78B4-1540-85E9-3A9F0ADCE63E}"/>
              </a:ext>
            </a:extLst>
          </p:cNvPr>
          <p:cNvSpPr/>
          <p:nvPr/>
        </p:nvSpPr>
        <p:spPr>
          <a:xfrm>
            <a:off x="7020272" y="3212976"/>
            <a:ext cx="1368152" cy="129614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70E1E2-007B-054A-9909-F6047B8984A2}"/>
              </a:ext>
            </a:extLst>
          </p:cNvPr>
          <p:cNvSpPr/>
          <p:nvPr/>
        </p:nvSpPr>
        <p:spPr>
          <a:xfrm>
            <a:off x="7236296" y="4509120"/>
            <a:ext cx="1450504" cy="1440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3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B729-669C-7440-B049-758D063D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FEE/FR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A214-B7FE-084F-A5E5-EABAAB0E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/>
              <a:t>Number of supported channels</a:t>
            </a:r>
          </a:p>
          <a:p>
            <a:pPr lvl="1"/>
            <a:r>
              <a:rPr lang="da-DK"/>
              <a:t>Minumum 128 (NMX/VMM)</a:t>
            </a:r>
          </a:p>
          <a:p>
            <a:r>
              <a:rPr lang="da-DK"/>
              <a:t>Data format</a:t>
            </a:r>
          </a:p>
          <a:p>
            <a:pPr lvl="1"/>
            <a:r>
              <a:rPr lang="da-DK"/>
              <a:t>Draft version should be proposed and reviewed</a:t>
            </a:r>
          </a:p>
          <a:p>
            <a:pPr lvl="1"/>
            <a:r>
              <a:rPr lang="da-DK"/>
              <a:t>{FEEid, Channel}, readout specific data </a:t>
            </a:r>
          </a:p>
          <a:p>
            <a:pPr lvl="1"/>
            <a:r>
              <a:rPr lang="da-DK"/>
              <a:t>channel unwrapping – 2 x 64 chs should be represented as 1 x 128</a:t>
            </a:r>
          </a:p>
          <a:p>
            <a:pPr lvl="1"/>
            <a:r>
              <a:rPr lang="da-DK"/>
              <a:t>where is timestamping added?</a:t>
            </a:r>
          </a:p>
          <a:p>
            <a:endParaRPr lang="da-DK"/>
          </a:p>
          <a:p>
            <a:r>
              <a:rPr lang="da-DK"/>
              <a:t>How many FEEs are supported per 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9E07-8155-BE4F-938B-2BE49DD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32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FPGA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22E30-41A3-214A-84ED-929072F6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0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B729-669C-7440-B049-758D063D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Frontend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A214-B7FE-084F-A5E5-EABAAB0E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What is the number of supported output queues?</a:t>
            </a:r>
          </a:p>
          <a:p>
            <a:pPr lvl="1"/>
            <a:r>
              <a:rPr lang="da-DK"/>
              <a:t>Some ‘magic’ numbers would be 49, 35, 27, 25</a:t>
            </a:r>
          </a:p>
          <a:p>
            <a:r>
              <a:rPr lang="da-DK"/>
              <a:t>FEE/channel multiplexer proposed</a:t>
            </a:r>
          </a:p>
          <a:p>
            <a:pPr lvl="1"/>
            <a:endParaRPr lang="da-DK"/>
          </a:p>
          <a:p>
            <a:r>
              <a:rPr lang="da-DK"/>
              <a:t>Output queue encapsulations</a:t>
            </a:r>
          </a:p>
          <a:p>
            <a:pPr lvl="1"/>
            <a:r>
              <a:rPr lang="da-DK"/>
              <a:t>UDP/IP unicast, multicast</a:t>
            </a:r>
          </a:p>
          <a:p>
            <a:pPr lvl="1"/>
            <a:r>
              <a:rPr lang="da-DK"/>
              <a:t>VLAN + UDP/IP broadcast</a:t>
            </a:r>
          </a:p>
          <a:p>
            <a:pPr lvl="1"/>
            <a:r>
              <a:rPr lang="da-DK"/>
              <a:t>Source UDP port range</a:t>
            </a:r>
          </a:p>
          <a:p>
            <a:r>
              <a:rPr lang="da-DK"/>
              <a:t>Packet needs to contain</a:t>
            </a:r>
          </a:p>
          <a:p>
            <a:pPr lvl="1"/>
            <a:r>
              <a:rPr lang="da-DK"/>
              <a:t>FEE#, channel#, FR# to correctly identify readout source </a:t>
            </a:r>
          </a:p>
          <a:p>
            <a:r>
              <a:rPr lang="da-DK"/>
              <a:t>Per output queue sequence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9E07-8155-BE4F-938B-2BE49DD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22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3C9AD-1187-834A-A2C7-EAE83AF27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da-DK" b="1"/>
              <a:t>Detector Bulk Interface </a:t>
            </a:r>
            <a:br>
              <a:rPr lang="da-DK" b="1"/>
            </a:br>
            <a:r>
              <a:rPr lang="da-DK" b="1"/>
              <a:t>and Slow Control Workshop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06CD9B9-2D45-434D-8548-A8A8166DC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>
                <a:solidFill>
                  <a:srgbClr val="F5F1B7"/>
                </a:solidFill>
              </a:rPr>
              <a:t>Deployability Considerations</a:t>
            </a:r>
            <a:endParaRPr lang="da-DK">
              <a:solidFill>
                <a:srgbClr val="F5F1B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6B561-29DA-7C4C-B517-0DDB0DD3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388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14D6CF-BE38-DE4F-9376-9859D2D36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55E2C6-F29E-104A-8455-BA47593CBD92}"/>
              </a:ext>
            </a:extLst>
          </p:cNvPr>
          <p:cNvSpPr/>
          <p:nvPr/>
        </p:nvSpPr>
        <p:spPr>
          <a:xfrm>
            <a:off x="3275856" y="3933056"/>
            <a:ext cx="72008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31E498-0A3D-D641-8BD7-3CA251DE5F8B}"/>
              </a:ext>
            </a:extLst>
          </p:cNvPr>
          <p:cNvSpPr/>
          <p:nvPr/>
        </p:nvSpPr>
        <p:spPr>
          <a:xfrm>
            <a:off x="4537282" y="5805264"/>
            <a:ext cx="1402870" cy="5510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07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D941-E5A2-CA41-A573-E1549D73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0D2A5-3B19-CA4C-A09D-5FF8CFCA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1CAD6-0A6E-2F49-AC64-88537C7E5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0723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A1B2-9B86-F444-AC87-71239C58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653345-1956-0144-8DEB-78DE6E7E0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2164"/>
            <a:ext cx="8229600" cy="23820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ACE4E-4294-A14F-8145-0ADF5385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98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0DEA-D8C4-2545-92F6-23FCCF13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Standalone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21B97-C110-F846-A0FE-C937C558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C66568-8781-AD4C-90C9-414A612C7672}"/>
              </a:ext>
            </a:extLst>
          </p:cNvPr>
          <p:cNvSpPr/>
          <p:nvPr/>
        </p:nvSpPr>
        <p:spPr>
          <a:xfrm>
            <a:off x="3707905" y="3039829"/>
            <a:ext cx="1536005" cy="504056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</a:rPr>
              <a:t>Frontend</a:t>
            </a:r>
          </a:p>
          <a:p>
            <a:pPr algn="ctr" defTabSz="685800"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</a:rPr>
              <a:t>Master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FED69-7F5C-F141-B105-3A7DE05D5740}"/>
              </a:ext>
            </a:extLst>
          </p:cNvPr>
          <p:cNvSpPr/>
          <p:nvPr/>
        </p:nvSpPr>
        <p:spPr>
          <a:xfrm>
            <a:off x="3707904" y="4191957"/>
            <a:ext cx="1536005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900" kern="0" dirty="0">
                <a:solidFill>
                  <a:srgbClr val="000000"/>
                </a:solidFill>
                <a:latin typeface="Calibri"/>
              </a:rPr>
              <a:t>EFU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BE844C-E62B-9849-B290-E15B343033CF}"/>
              </a:ext>
            </a:extLst>
          </p:cNvPr>
          <p:cNvCxnSpPr/>
          <p:nvPr/>
        </p:nvCxnSpPr>
        <p:spPr>
          <a:xfrm>
            <a:off x="4788025" y="3543885"/>
            <a:ext cx="0" cy="6480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BE66D1-BB84-5B45-AA41-A3F594977CC4}"/>
              </a:ext>
            </a:extLst>
          </p:cNvPr>
          <p:cNvCxnSpPr/>
          <p:nvPr/>
        </p:nvCxnSpPr>
        <p:spPr>
          <a:xfrm>
            <a:off x="4211961" y="3543885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6E37C2-806B-A648-9765-63878405C009}"/>
              </a:ext>
            </a:extLst>
          </p:cNvPr>
          <p:cNvSpPr txBox="1"/>
          <p:nvPr/>
        </p:nvSpPr>
        <p:spPr>
          <a:xfrm>
            <a:off x="5004048" y="374849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10G/100G  –  bulk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40E06-10AA-4448-BB5B-D7FBA9E90EB0}"/>
              </a:ext>
            </a:extLst>
          </p:cNvPr>
          <p:cNvSpPr txBox="1"/>
          <p:nvPr/>
        </p:nvSpPr>
        <p:spPr>
          <a:xfrm>
            <a:off x="1802084" y="3725127"/>
            <a:ext cx="2121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/>
              <a:t>control &amp; config  –  100M/1G</a:t>
            </a:r>
          </a:p>
        </p:txBody>
      </p:sp>
    </p:spTree>
    <p:extLst>
      <p:ext uri="{BB962C8B-B14F-4D97-AF65-F5344CB8AC3E}">
        <p14:creationId xmlns:p14="http://schemas.microsoft.com/office/powerpoint/2010/main" val="973103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DB18-AFEE-D24D-A10C-13BEBD13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Wishlist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B45A-3FBD-5B43-9E88-9564686E0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Standalone Master operation</a:t>
            </a:r>
          </a:p>
          <a:p>
            <a:pPr lvl="1"/>
            <a:r>
              <a:rPr lang="da-DK"/>
              <a:t>Integrated EPICS interface (i5)</a:t>
            </a:r>
          </a:p>
          <a:p>
            <a:pPr lvl="1"/>
            <a:r>
              <a:rPr lang="da-DK"/>
              <a:t>”Timing hw less” operation</a:t>
            </a:r>
          </a:p>
          <a:p>
            <a:pPr lvl="1"/>
            <a:r>
              <a:rPr lang="da-DK"/>
              <a:t>Single 100G port configuration option</a:t>
            </a:r>
          </a:p>
          <a:p>
            <a:r>
              <a:rPr lang="da-DK"/>
              <a:t>Ethernet interface for config</a:t>
            </a:r>
          </a:p>
          <a:p>
            <a:r>
              <a:rPr lang="da-DK"/>
              <a:t>Support for efficient configuration</a:t>
            </a:r>
          </a:p>
          <a:p>
            <a:pPr lvl="1"/>
            <a:r>
              <a:rPr lang="da-DK"/>
              <a:t>Waveform/bulk configuration</a:t>
            </a:r>
          </a:p>
          <a:p>
            <a:r>
              <a:rPr lang="da-DK"/>
              <a:t>Support for efficient operation/test</a:t>
            </a:r>
          </a:p>
          <a:p>
            <a:pPr lvl="1"/>
            <a:r>
              <a:rPr lang="da-DK"/>
              <a:t>Interface for querying counters and stats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6C00-DE35-0244-A66B-E52C1F91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652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DC49-1788-F448-87C0-D8DDDAAA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Output queues / Ethernet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D9276-D164-4546-8FAE-A9C5B8E8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1AAAB-49A1-464D-A60D-9CD7E7D108A6}"/>
              </a:ext>
            </a:extLst>
          </p:cNvPr>
          <p:cNvSpPr/>
          <p:nvPr/>
        </p:nvSpPr>
        <p:spPr>
          <a:xfrm>
            <a:off x="476206" y="2204864"/>
            <a:ext cx="1532995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DMAC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EFEE4-1E98-A247-BA7C-36C9C043EBD4}"/>
              </a:ext>
            </a:extLst>
          </p:cNvPr>
          <p:cNvSpPr/>
          <p:nvPr/>
        </p:nvSpPr>
        <p:spPr>
          <a:xfrm>
            <a:off x="2009201" y="2204864"/>
            <a:ext cx="1532995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SMAC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5ABE8-C832-374D-9E6A-8C1499E11B27}"/>
              </a:ext>
            </a:extLst>
          </p:cNvPr>
          <p:cNvSpPr/>
          <p:nvPr/>
        </p:nvSpPr>
        <p:spPr>
          <a:xfrm>
            <a:off x="3542197" y="2204864"/>
            <a:ext cx="525748" cy="21602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VID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EA88F-F21D-1C4F-882F-9D72D70B8A0A}"/>
              </a:ext>
            </a:extLst>
          </p:cNvPr>
          <p:cNvSpPr/>
          <p:nvPr/>
        </p:nvSpPr>
        <p:spPr>
          <a:xfrm>
            <a:off x="4067944" y="2204864"/>
            <a:ext cx="720079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SIP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D9CD32-D6EA-BB43-A2F1-3D9B5630F845}"/>
              </a:ext>
            </a:extLst>
          </p:cNvPr>
          <p:cNvSpPr/>
          <p:nvPr/>
        </p:nvSpPr>
        <p:spPr>
          <a:xfrm>
            <a:off x="4788023" y="2204864"/>
            <a:ext cx="720079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DIP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ACBBA-E8C9-7740-942B-169F9A75F5CF}"/>
              </a:ext>
            </a:extLst>
          </p:cNvPr>
          <p:cNvSpPr/>
          <p:nvPr/>
        </p:nvSpPr>
        <p:spPr>
          <a:xfrm>
            <a:off x="5508101" y="2204864"/>
            <a:ext cx="72007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67C7C-C815-0F43-B67D-0B79D7C22F4F}"/>
              </a:ext>
            </a:extLst>
          </p:cNvPr>
          <p:cNvSpPr/>
          <p:nvPr/>
        </p:nvSpPr>
        <p:spPr>
          <a:xfrm>
            <a:off x="6228180" y="2204864"/>
            <a:ext cx="72007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/>
              <a:t>DPORT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2B03D-4DCB-4445-97DE-BCC9A4ACFF49}"/>
              </a:ext>
            </a:extLst>
          </p:cNvPr>
          <p:cNvSpPr txBox="1"/>
          <p:nvPr/>
        </p:nvSpPr>
        <p:spPr>
          <a:xfrm>
            <a:off x="382105" y="1822580"/>
            <a:ext cx="640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/>
              <a:t>Ethernet                                                               IP                            UDP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BBFDF-E6B9-0448-8A1F-2B2D796123E0}"/>
              </a:ext>
            </a:extLst>
          </p:cNvPr>
          <p:cNvSpPr txBox="1"/>
          <p:nvPr/>
        </p:nvSpPr>
        <p:spPr>
          <a:xfrm>
            <a:off x="457200" y="2698624"/>
            <a:ext cx="317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00:01:02:03:04:05	unicast</a:t>
            </a:r>
          </a:p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01:00:5e:xx:yy:zz	ip multicast</a:t>
            </a:r>
          </a:p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ff:ff:ff:ff:ff:ff	broadcast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C8A1C-4815-DE49-BDC8-5AD10C9444DB}"/>
              </a:ext>
            </a:extLst>
          </p:cNvPr>
          <p:cNvSpPr txBox="1"/>
          <p:nvPr/>
        </p:nvSpPr>
        <p:spPr>
          <a:xfrm>
            <a:off x="465056" y="3426978"/>
            <a:ext cx="317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00:01:02:03:04:05	unicast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1221-7B5F-8A40-B8E3-093E5F98DEDD}"/>
              </a:ext>
            </a:extLst>
          </p:cNvPr>
          <p:cNvSpPr txBox="1"/>
          <p:nvPr/>
        </p:nvSpPr>
        <p:spPr>
          <a:xfrm>
            <a:off x="457200" y="3789040"/>
            <a:ext cx="317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0-4095		VID (vlan id)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11C78-751D-AE4F-A03D-46B239B29D82}"/>
              </a:ext>
            </a:extLst>
          </p:cNvPr>
          <p:cNvSpPr txBox="1"/>
          <p:nvPr/>
        </p:nvSpPr>
        <p:spPr>
          <a:xfrm>
            <a:off x="454982" y="4109533"/>
            <a:ext cx="317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10.20.30.40   	unicast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6B325-5D64-6A49-B221-79C7AEB21150}"/>
              </a:ext>
            </a:extLst>
          </p:cNvPr>
          <p:cNvSpPr txBox="1"/>
          <p:nvPr/>
        </p:nvSpPr>
        <p:spPr>
          <a:xfrm>
            <a:off x="454982" y="4468555"/>
            <a:ext cx="317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10.20.30.40     	unicast</a:t>
            </a:r>
          </a:p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224.xx.yy.zz    	multicast</a:t>
            </a:r>
          </a:p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255.255.255.255 	broadcast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3EC306-E76E-F745-8091-F6C9D8D3B7CE}"/>
              </a:ext>
            </a:extLst>
          </p:cNvPr>
          <p:cNvSpPr txBox="1"/>
          <p:nvPr/>
        </p:nvSpPr>
        <p:spPr>
          <a:xfrm>
            <a:off x="454982" y="5199094"/>
            <a:ext cx="317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0 - 65535   	variable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1495E0-A940-9F45-95F7-2E860C43A33F}"/>
              </a:ext>
            </a:extLst>
          </p:cNvPr>
          <p:cNvSpPr txBox="1"/>
          <p:nvPr/>
        </p:nvSpPr>
        <p:spPr>
          <a:xfrm>
            <a:off x="454982" y="5560301"/>
            <a:ext cx="3350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latin typeface="Consolas" panose="020B0609020204030204" pitchFamily="49" charset="0"/>
                <a:cs typeface="Consolas" panose="020B0609020204030204" pitchFamily="49" charset="0"/>
              </a:rPr>
              <a:t>0 - 65535   	specific value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EC26A-2AFC-C743-BD3E-723A066AC29D}"/>
              </a:ext>
            </a:extLst>
          </p:cNvPr>
          <p:cNvSpPr/>
          <p:nvPr/>
        </p:nvSpPr>
        <p:spPr>
          <a:xfrm>
            <a:off x="382105" y="2676831"/>
            <a:ext cx="3243182" cy="135685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6F0C5-E9A2-7447-99A1-FAB908C87E7C}"/>
              </a:ext>
            </a:extLst>
          </p:cNvPr>
          <p:cNvSpPr/>
          <p:nvPr/>
        </p:nvSpPr>
        <p:spPr>
          <a:xfrm>
            <a:off x="383422" y="4119240"/>
            <a:ext cx="3243182" cy="101319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FCE16-415C-A048-A154-4DB45BA105F6}"/>
              </a:ext>
            </a:extLst>
          </p:cNvPr>
          <p:cNvSpPr/>
          <p:nvPr/>
        </p:nvSpPr>
        <p:spPr>
          <a:xfrm>
            <a:off x="373590" y="5208163"/>
            <a:ext cx="3243182" cy="6469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D25ED-4D92-074F-8F7E-4F7890C3106C}"/>
              </a:ext>
            </a:extLst>
          </p:cNvPr>
          <p:cNvSpPr txBox="1"/>
          <p:nvPr/>
        </p:nvSpPr>
        <p:spPr>
          <a:xfrm>
            <a:off x="3805071" y="3426978"/>
            <a:ext cx="367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Source MAC addresses can only be unicast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4A2731-6209-C147-9A3C-47E969AC47A7}"/>
              </a:ext>
            </a:extLst>
          </p:cNvPr>
          <p:cNvSpPr txBox="1"/>
          <p:nvPr/>
        </p:nvSpPr>
        <p:spPr>
          <a:xfrm>
            <a:off x="3805071" y="4105900"/>
            <a:ext cx="367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Source IP addresses can only be unicast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DDF80-84BC-E647-88BE-ACA9DE72F24B}"/>
              </a:ext>
            </a:extLst>
          </p:cNvPr>
          <p:cNvSpPr txBox="1"/>
          <p:nvPr/>
        </p:nvSpPr>
        <p:spPr>
          <a:xfrm>
            <a:off x="3805071" y="5199093"/>
            <a:ext cx="367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Source port needs to vary for multi-cpu distribution since all other fields are constant once configured.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440B18-130E-8246-9311-1103DD3A0773}"/>
              </a:ext>
            </a:extLst>
          </p:cNvPr>
          <p:cNvCxnSpPr>
            <a:cxnSpLocks/>
          </p:cNvCxnSpPr>
          <p:nvPr/>
        </p:nvCxnSpPr>
        <p:spPr>
          <a:xfrm>
            <a:off x="434497" y="3395158"/>
            <a:ext cx="3160091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75EDB5-E2C5-2A4B-8696-76CD5080D3C9}"/>
              </a:ext>
            </a:extLst>
          </p:cNvPr>
          <p:cNvCxnSpPr>
            <a:cxnSpLocks/>
          </p:cNvCxnSpPr>
          <p:nvPr/>
        </p:nvCxnSpPr>
        <p:spPr>
          <a:xfrm>
            <a:off x="403797" y="3768783"/>
            <a:ext cx="322149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15DC9A-CB3D-4746-9114-D73464A33779}"/>
              </a:ext>
            </a:extLst>
          </p:cNvPr>
          <p:cNvCxnSpPr>
            <a:cxnSpLocks/>
          </p:cNvCxnSpPr>
          <p:nvPr/>
        </p:nvCxnSpPr>
        <p:spPr>
          <a:xfrm>
            <a:off x="403797" y="4415253"/>
            <a:ext cx="3221490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DEFEFF-F2D4-394F-9C04-912C92990CD4}"/>
              </a:ext>
            </a:extLst>
          </p:cNvPr>
          <p:cNvCxnSpPr>
            <a:cxnSpLocks/>
          </p:cNvCxnSpPr>
          <p:nvPr/>
        </p:nvCxnSpPr>
        <p:spPr>
          <a:xfrm>
            <a:off x="434497" y="5518923"/>
            <a:ext cx="3160091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CBBF42-EA18-CB4B-A687-3A14BFE3B91D}"/>
              </a:ext>
            </a:extLst>
          </p:cNvPr>
          <p:cNvSpPr txBox="1"/>
          <p:nvPr/>
        </p:nvSpPr>
        <p:spPr>
          <a:xfrm>
            <a:off x="3792154" y="3766439"/>
            <a:ext cx="367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/>
              <a:t>VLAN tag not present when not using VLAN</a:t>
            </a:r>
          </a:p>
        </p:txBody>
      </p:sp>
    </p:spTree>
    <p:extLst>
      <p:ext uri="{BB962C8B-B14F-4D97-AF65-F5344CB8AC3E}">
        <p14:creationId xmlns:p14="http://schemas.microsoft.com/office/powerpoint/2010/main" val="544226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ED08-F7BF-2E47-AF85-8109D05F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Configuration data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D52D-DB96-FF4D-9388-24275195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NMX</a:t>
            </a:r>
          </a:p>
          <a:p>
            <a:pPr lvl="1"/>
            <a:r>
              <a:rPr lang="da-DK"/>
              <a:t>3 panels with</a:t>
            </a:r>
          </a:p>
          <a:p>
            <a:pPr lvl="1"/>
            <a:r>
              <a:rPr lang="da-DK"/>
              <a:t>80 VMM ASICS having</a:t>
            </a:r>
          </a:p>
          <a:p>
            <a:pPr lvl="1"/>
            <a:r>
              <a:rPr lang="da-DK"/>
              <a:t>18 registers of</a:t>
            </a:r>
          </a:p>
          <a:p>
            <a:pPr lvl="1"/>
            <a:r>
              <a:rPr lang="da-DK"/>
              <a:t>3 x 32 bits</a:t>
            </a:r>
          </a:p>
          <a:p>
            <a:pPr lvl="1"/>
            <a:r>
              <a:rPr lang="da-DK" b="1"/>
              <a:t>~ 13.000  </a:t>
            </a:r>
            <a:r>
              <a:rPr lang="da-DK"/>
              <a:t>32-bit writes (51840 bytes)</a:t>
            </a:r>
          </a:p>
          <a:p>
            <a:r>
              <a:rPr lang="da-DK"/>
              <a:t>Input queue config</a:t>
            </a:r>
          </a:p>
          <a:p>
            <a:pPr lvl="1"/>
            <a:r>
              <a:rPr lang="da-DK"/>
              <a:t>24 IQs with tables of </a:t>
            </a:r>
          </a:p>
          <a:p>
            <a:pPr lvl="1"/>
            <a:r>
              <a:rPr lang="da-DK"/>
              <a:t>16 (?) FEEs having 16 OQ descriptors</a:t>
            </a:r>
          </a:p>
          <a:p>
            <a:pPr lvl="1"/>
            <a:r>
              <a:rPr lang="da-DK" b="1"/>
              <a:t>~ 6.100 </a:t>
            </a:r>
            <a:r>
              <a:rPr lang="da-DK"/>
              <a:t>8-bit writes (6144 bytes)</a:t>
            </a:r>
          </a:p>
          <a:p>
            <a:r>
              <a:rPr lang="da-DK"/>
              <a:t>Output queue config</a:t>
            </a:r>
          </a:p>
          <a:p>
            <a:pPr lvl="1"/>
            <a:r>
              <a:rPr lang="da-DK"/>
              <a:t>49 (?) queues of 26 bytes</a:t>
            </a:r>
          </a:p>
          <a:p>
            <a:pPr lvl="1"/>
            <a:r>
              <a:rPr lang="da-DK" b="1"/>
              <a:t>~ 320 </a:t>
            </a:r>
            <a:r>
              <a:rPr lang="da-DK"/>
              <a:t>32-bit writes (1247 bytes)</a:t>
            </a:r>
          </a:p>
          <a:p>
            <a:pPr lvl="1"/>
            <a:endParaRPr lang="da-DK"/>
          </a:p>
          <a:p>
            <a:pPr lvl="1"/>
            <a:endParaRPr lang="da-DK"/>
          </a:p>
          <a:p>
            <a:pPr lvl="1"/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93243-AC5B-5F4C-ADE0-36CA689A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BE4F86-1450-2841-BA3E-B2E083B6A5C2}"/>
              </a:ext>
            </a:extLst>
          </p:cNvPr>
          <p:cNvGrpSpPr/>
          <p:nvPr/>
        </p:nvGrpSpPr>
        <p:grpSpPr>
          <a:xfrm>
            <a:off x="6084168" y="2708920"/>
            <a:ext cx="2814822" cy="2606453"/>
            <a:chOff x="2010576" y="2780928"/>
            <a:chExt cx="1222232" cy="12241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0C4F0D-9EB5-E849-84A8-006DF46422AF}"/>
                </a:ext>
              </a:extLst>
            </p:cNvPr>
            <p:cNvGrpSpPr/>
            <p:nvPr/>
          </p:nvGrpSpPr>
          <p:grpSpPr>
            <a:xfrm>
              <a:off x="2010576" y="2780928"/>
              <a:ext cx="1222232" cy="1224136"/>
              <a:chOff x="2658648" y="2823977"/>
              <a:chExt cx="1222232" cy="122413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4B07A5-7652-6E47-9DF2-CF81A295B914}"/>
                  </a:ext>
                </a:extLst>
              </p:cNvPr>
              <p:cNvSpPr/>
              <p:nvPr/>
            </p:nvSpPr>
            <p:spPr>
              <a:xfrm>
                <a:off x="2771800" y="2924944"/>
                <a:ext cx="1008112" cy="1008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E4387A2-404C-0D4A-B528-DEB033F12662}"/>
                  </a:ext>
                </a:extLst>
              </p:cNvPr>
              <p:cNvGrpSpPr/>
              <p:nvPr/>
            </p:nvGrpSpPr>
            <p:grpSpPr>
              <a:xfrm>
                <a:off x="2843808" y="2823977"/>
                <a:ext cx="864096" cy="1224136"/>
                <a:chOff x="2843808" y="2823977"/>
                <a:chExt cx="864096" cy="122413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9AC94AE-7A9F-2345-9EB2-43F40BE4F8D6}"/>
                    </a:ext>
                  </a:extLst>
                </p:cNvPr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6265C1B-316E-A046-B1B8-7AA54ADB154A}"/>
                    </a:ext>
                  </a:extLst>
                </p:cNvPr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B8B04FE-1139-7A4F-9EBF-1C763B11175B}"/>
                    </a:ext>
                  </a:extLst>
                </p:cNvPr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433A6ED-EC45-D541-9102-2399CFE08563}"/>
                    </a:ext>
                  </a:extLst>
                </p:cNvPr>
                <p:cNvSpPr/>
                <p:nvPr/>
              </p:nvSpPr>
              <p:spPr>
                <a:xfrm>
                  <a:off x="33310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DA71F75-02E4-1348-96E6-FD019101FA8F}"/>
                    </a:ext>
                  </a:extLst>
                </p:cNvPr>
                <p:cNvSpPr/>
                <p:nvPr/>
              </p:nvSpPr>
              <p:spPr>
                <a:xfrm>
                  <a:off x="34834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27B163F-ADB4-AB42-8C02-81EB8E438712}"/>
                    </a:ext>
                  </a:extLst>
                </p:cNvPr>
                <p:cNvSpPr/>
                <p:nvPr/>
              </p:nvSpPr>
              <p:spPr>
                <a:xfrm>
                  <a:off x="36358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D186A92-F832-274C-BE73-38159188BDA6}"/>
                    </a:ext>
                  </a:extLst>
                </p:cNvPr>
                <p:cNvSpPr/>
                <p:nvPr/>
              </p:nvSpPr>
              <p:spPr>
                <a:xfrm>
                  <a:off x="28438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7AA80EA-5C85-4C49-9737-0EF8E6E54315}"/>
                    </a:ext>
                  </a:extLst>
                </p:cNvPr>
                <p:cNvSpPr/>
                <p:nvPr/>
              </p:nvSpPr>
              <p:spPr>
                <a:xfrm>
                  <a:off x="29962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AFCA9A0-3943-5041-8744-D4E802669456}"/>
                    </a:ext>
                  </a:extLst>
                </p:cNvPr>
                <p:cNvSpPr/>
                <p:nvPr/>
              </p:nvSpPr>
              <p:spPr>
                <a:xfrm>
                  <a:off x="31486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0E07D14-F71F-124F-8988-5DB7889CA1C1}"/>
                    </a:ext>
                  </a:extLst>
                </p:cNvPr>
                <p:cNvSpPr/>
                <p:nvPr/>
              </p:nvSpPr>
              <p:spPr>
                <a:xfrm>
                  <a:off x="33310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A87C574-E4F2-414D-8EDB-6B5CA3012639}"/>
                    </a:ext>
                  </a:extLst>
                </p:cNvPr>
                <p:cNvSpPr/>
                <p:nvPr/>
              </p:nvSpPr>
              <p:spPr>
                <a:xfrm>
                  <a:off x="34834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58DBFC-53F9-2143-A45A-14ABDFE8AEEB}"/>
                    </a:ext>
                  </a:extLst>
                </p:cNvPr>
                <p:cNvSpPr/>
                <p:nvPr/>
              </p:nvSpPr>
              <p:spPr>
                <a:xfrm>
                  <a:off x="36358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86A8679-26D2-764E-B9F6-987748BA73C4}"/>
                  </a:ext>
                </a:extLst>
              </p:cNvPr>
              <p:cNvGrpSpPr/>
              <p:nvPr/>
            </p:nvGrpSpPr>
            <p:grpSpPr>
              <a:xfrm rot="5400000">
                <a:off x="2851112" y="2817191"/>
                <a:ext cx="837304" cy="1222232"/>
                <a:chOff x="2840512" y="2823977"/>
                <a:chExt cx="837304" cy="122223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53F6DC2-8B95-3A49-B16B-C1BA437C7423}"/>
                    </a:ext>
                  </a:extLst>
                </p:cNvPr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7A931E1-EB49-8448-9BA4-A158CFA1412D}"/>
                    </a:ext>
                  </a:extLst>
                </p:cNvPr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78E616-2F2E-0547-A060-7EBCCA494C21}"/>
                    </a:ext>
                  </a:extLst>
                </p:cNvPr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4EB713-0BC8-AD41-8B89-79FBFA9F16B8}"/>
                    </a:ext>
                  </a:extLst>
                </p:cNvPr>
                <p:cNvSpPr/>
                <p:nvPr/>
              </p:nvSpPr>
              <p:spPr>
                <a:xfrm>
                  <a:off x="33010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8C10C0A-B827-5640-AF11-E6D9DA584F4B}"/>
                    </a:ext>
                  </a:extLst>
                </p:cNvPr>
                <p:cNvSpPr/>
                <p:nvPr/>
              </p:nvSpPr>
              <p:spPr>
                <a:xfrm>
                  <a:off x="34534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733EEE8-9CBB-DC43-8183-6B1740F05441}"/>
                    </a:ext>
                  </a:extLst>
                </p:cNvPr>
                <p:cNvSpPr/>
                <p:nvPr/>
              </p:nvSpPr>
              <p:spPr>
                <a:xfrm>
                  <a:off x="3605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9868478-11DD-624F-A440-72992DD311C1}"/>
                    </a:ext>
                  </a:extLst>
                </p:cNvPr>
                <p:cNvSpPr/>
                <p:nvPr/>
              </p:nvSpPr>
              <p:spPr>
                <a:xfrm>
                  <a:off x="2840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F4405E8-F4EA-FD44-89F7-2E0F69B7A09E}"/>
                    </a:ext>
                  </a:extLst>
                </p:cNvPr>
                <p:cNvSpPr/>
                <p:nvPr/>
              </p:nvSpPr>
              <p:spPr>
                <a:xfrm>
                  <a:off x="29929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246D0AB-D29E-F144-ABB9-6514799B8B63}"/>
                    </a:ext>
                  </a:extLst>
                </p:cNvPr>
                <p:cNvSpPr/>
                <p:nvPr/>
              </p:nvSpPr>
              <p:spPr>
                <a:xfrm>
                  <a:off x="31453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7479932-38F1-AD47-AC81-A1DD034E1414}"/>
                    </a:ext>
                  </a:extLst>
                </p:cNvPr>
                <p:cNvSpPr/>
                <p:nvPr/>
              </p:nvSpPr>
              <p:spPr>
                <a:xfrm>
                  <a:off x="32977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CED0C2-9551-0744-B1F9-4A3B5DF7D977}"/>
                    </a:ext>
                  </a:extLst>
                </p:cNvPr>
                <p:cNvSpPr/>
                <p:nvPr/>
              </p:nvSpPr>
              <p:spPr>
                <a:xfrm>
                  <a:off x="34501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D09788A-D1E4-B345-A327-B70C439F22B6}"/>
                    </a:ext>
                  </a:extLst>
                </p:cNvPr>
                <p:cNvSpPr/>
                <p:nvPr/>
              </p:nvSpPr>
              <p:spPr>
                <a:xfrm>
                  <a:off x="3602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167AF6-7C47-1542-A67C-497C090BFF81}"/>
                </a:ext>
              </a:extLst>
            </p:cNvPr>
            <p:cNvCxnSpPr/>
            <p:nvPr/>
          </p:nvCxnSpPr>
          <p:spPr>
            <a:xfrm>
              <a:off x="2123728" y="338668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D736A8-26F3-5E42-A6F1-C47DF5DE305F}"/>
                </a:ext>
              </a:extLst>
            </p:cNvPr>
            <p:cNvCxnSpPr/>
            <p:nvPr/>
          </p:nvCxnSpPr>
          <p:spPr>
            <a:xfrm flipV="1">
              <a:off x="2623926" y="2881895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12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FFDD-87F1-664F-A093-9CCD1D6D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92328-E0ED-F94B-8AAC-91C55C99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481E6-950A-534E-9BB9-5F8A9D4615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657395"/>
            <a:ext cx="48679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3083B5-2341-2844-B72E-974EBC8F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FPGA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221842-1B0A-BB45-A641-F8B13E7434D5}"/>
              </a:ext>
            </a:extLst>
          </p:cNvPr>
          <p:cNvSpPr/>
          <p:nvPr/>
        </p:nvSpPr>
        <p:spPr>
          <a:xfrm>
            <a:off x="3419872" y="2762721"/>
            <a:ext cx="577084" cy="75537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8091FB-78B4-1540-85E9-3A9F0ADCE63E}"/>
              </a:ext>
            </a:extLst>
          </p:cNvPr>
          <p:cNvSpPr/>
          <p:nvPr/>
        </p:nvSpPr>
        <p:spPr>
          <a:xfrm>
            <a:off x="6372200" y="3356992"/>
            <a:ext cx="360040" cy="5018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70E1E2-007B-054A-9909-F6047B8984A2}"/>
              </a:ext>
            </a:extLst>
          </p:cNvPr>
          <p:cNvSpPr/>
          <p:nvPr/>
        </p:nvSpPr>
        <p:spPr>
          <a:xfrm>
            <a:off x="3851920" y="4612786"/>
            <a:ext cx="504056" cy="61641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0420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14D6CF-BE38-DE4F-9376-9859D2D36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C7011-3249-C248-AD10-4180B77A8397}"/>
              </a:ext>
            </a:extLst>
          </p:cNvPr>
          <p:cNvSpPr/>
          <p:nvPr/>
        </p:nvSpPr>
        <p:spPr>
          <a:xfrm>
            <a:off x="3779912" y="393305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/>
              <a:t>IOC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771E3-ED59-0849-B50F-3A2D1354C1A7}"/>
              </a:ext>
            </a:extLst>
          </p:cNvPr>
          <p:cNvCxnSpPr>
            <a:cxnSpLocks/>
          </p:cNvCxnSpPr>
          <p:nvPr/>
        </p:nvCxnSpPr>
        <p:spPr>
          <a:xfrm flipV="1">
            <a:off x="5364088" y="5885656"/>
            <a:ext cx="360040" cy="3516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FC2834-367F-0F44-9DD4-1B994084B87B}"/>
              </a:ext>
            </a:extLst>
          </p:cNvPr>
          <p:cNvCxnSpPr>
            <a:cxnSpLocks/>
          </p:cNvCxnSpPr>
          <p:nvPr/>
        </p:nvCxnSpPr>
        <p:spPr>
          <a:xfrm>
            <a:off x="5436096" y="5885656"/>
            <a:ext cx="216024" cy="2796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493889F-E5B6-E748-8543-2D5155B9582C}"/>
              </a:ext>
            </a:extLst>
          </p:cNvPr>
          <p:cNvSpPr txBox="1"/>
          <p:nvPr/>
        </p:nvSpPr>
        <p:spPr>
          <a:xfrm>
            <a:off x="2958545" y="40501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Eth</a:t>
            </a:r>
          </a:p>
        </p:txBody>
      </p:sp>
    </p:spTree>
    <p:extLst>
      <p:ext uri="{BB962C8B-B14F-4D97-AF65-F5344CB8AC3E}">
        <p14:creationId xmlns:p14="http://schemas.microsoft.com/office/powerpoint/2010/main" val="121761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D2338E-DBA7-CC41-A0E0-94F13BA12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0D1F97-F29E-4042-9415-2B7B69372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BAD62-9F17-AF46-8A53-38B25B98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444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Wish list for the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Roadmap for the DG/DMSC interface</a:t>
            </a:r>
          </a:p>
          <a:p>
            <a:r>
              <a:rPr lang="en-US" dirty="0"/>
              <a:t>Roles and responsibilities </a:t>
            </a:r>
          </a:p>
          <a:p>
            <a:r>
              <a:rPr lang="en-US" dirty="0"/>
              <a:t>Early detector readout prototype</a:t>
            </a:r>
          </a:p>
          <a:p>
            <a:pPr lvl="1"/>
            <a:r>
              <a:rPr lang="en-US" dirty="0"/>
              <a:t>first expected instrument, easiest implementation or most common readout technology (</a:t>
            </a:r>
            <a:r>
              <a:rPr lang="en-US" dirty="0" err="1"/>
              <a:t>vmm</a:t>
            </a:r>
            <a:r>
              <a:rPr lang="en-US" dirty="0"/>
              <a:t>?)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Architecture specification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Use case for configuration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Use case for operation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Design of FE for VMM3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3E5398-5D00-5D41-A685-8C9155CD1704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</p:spTree>
    <p:extLst>
      <p:ext uri="{BB962C8B-B14F-4D97-AF65-F5344CB8AC3E}">
        <p14:creationId xmlns:p14="http://schemas.microsoft.com/office/powerpoint/2010/main" val="35283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3D1F-8532-C246-9C39-9A95EA4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FPGA 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DF4F-01C9-AB43-A959-3E90375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22E30-41A3-214A-84ED-929072F6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3693"/>
            <a:ext cx="8487186" cy="473019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449468-3623-6F46-AAD2-00166FAF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818">
            <a:off x="1906457" y="1760616"/>
            <a:ext cx="5593293" cy="39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Detector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0370" y="2679998"/>
            <a:ext cx="2814822" cy="2606453"/>
            <a:chOff x="2010576" y="2780928"/>
            <a:chExt cx="1222232" cy="1224136"/>
          </a:xfrm>
        </p:grpSpPr>
        <p:grpSp>
          <p:nvGrpSpPr>
            <p:cNvPr id="14" name="Group 13"/>
            <p:cNvGrpSpPr/>
            <p:nvPr/>
          </p:nvGrpSpPr>
          <p:grpSpPr>
            <a:xfrm>
              <a:off x="2010576" y="2780928"/>
              <a:ext cx="1222232" cy="1224136"/>
              <a:chOff x="2658648" y="2823977"/>
              <a:chExt cx="1222232" cy="122413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771800" y="2924944"/>
                <a:ext cx="1008112" cy="1008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843808" y="2823977"/>
                <a:ext cx="864096" cy="1224136"/>
                <a:chOff x="2843808" y="2823977"/>
                <a:chExt cx="864096" cy="122413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3310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4834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6358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28438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29962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31486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33310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4834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6358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5400000">
                <a:off x="2851112" y="2817191"/>
                <a:ext cx="837304" cy="1222232"/>
                <a:chOff x="2840512" y="2823977"/>
                <a:chExt cx="837304" cy="1222232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3010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4534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605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840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29929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31453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32977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34501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602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235" name="Straight Connector 234"/>
            <p:cNvCxnSpPr/>
            <p:nvPr/>
          </p:nvCxnSpPr>
          <p:spPr>
            <a:xfrm>
              <a:off x="2123728" y="338668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2623926" y="2881895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Rectangle 259"/>
          <p:cNvSpPr/>
          <p:nvPr/>
        </p:nvSpPr>
        <p:spPr>
          <a:xfrm>
            <a:off x="5508104" y="3191137"/>
            <a:ext cx="1584176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08" name="Straight Connector 307"/>
          <p:cNvCxnSpPr/>
          <p:nvPr/>
        </p:nvCxnSpPr>
        <p:spPr>
          <a:xfrm>
            <a:off x="5595839" y="3505115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5595839" y="3839209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595839" y="4173303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595839" y="4507397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/>
          <p:nvPr/>
        </p:nvSpPr>
        <p:spPr>
          <a:xfrm>
            <a:off x="5698976" y="3335153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CPU00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6118890" y="3335153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6524600" y="3335153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CPU02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5698976" y="3681615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CPU03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6118890" y="3681615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CPU04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6524600" y="3681615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CPU05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5698976" y="4028077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CPU06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6118890" y="4028077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CPU07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524600" y="4028077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CPU08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5698976" y="4374539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CPU09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6118890" y="4374539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CPU10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524600" y="4374539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CPU11</a:t>
            </a:r>
          </a:p>
        </p:txBody>
      </p:sp>
      <p:cxnSp>
        <p:nvCxnSpPr>
          <p:cNvPr id="312" name="Straight Connector 311"/>
          <p:cNvCxnSpPr/>
          <p:nvPr/>
        </p:nvCxnSpPr>
        <p:spPr>
          <a:xfrm>
            <a:off x="2512928" y="3399551"/>
            <a:ext cx="2923168" cy="105564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512928" y="4507397"/>
            <a:ext cx="2923168" cy="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5436096" y="2944916"/>
            <a:ext cx="15854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Intel x86_64CPU 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93355" y="2210966"/>
            <a:ext cx="2568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onsolas"/>
              </a:rPr>
              <a:t>NMX panel, VMM3 readout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48268" y="2210965"/>
            <a:ext cx="2568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onsolas"/>
              </a:rPr>
              <a:t>NMX panel, VMM3 readout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932797" y="2690974"/>
            <a:ext cx="865497" cy="2442156"/>
          </a:xfrm>
          <a:prstGeom prst="roundRect">
            <a:avLst>
              <a:gd name="adj" fmla="val 66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readout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A0ED1EA-735F-454C-AC10-618E0053B2C9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</p:spTree>
    <p:extLst>
      <p:ext uri="{BB962C8B-B14F-4D97-AF65-F5344CB8AC3E}">
        <p14:creationId xmlns:p14="http://schemas.microsoft.com/office/powerpoint/2010/main" val="198477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Detector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0370" y="2679998"/>
            <a:ext cx="2814822" cy="2606453"/>
            <a:chOff x="2010576" y="2780928"/>
            <a:chExt cx="1222232" cy="1224136"/>
          </a:xfrm>
        </p:grpSpPr>
        <p:grpSp>
          <p:nvGrpSpPr>
            <p:cNvPr id="14" name="Group 13"/>
            <p:cNvGrpSpPr/>
            <p:nvPr/>
          </p:nvGrpSpPr>
          <p:grpSpPr>
            <a:xfrm>
              <a:off x="2010576" y="2780928"/>
              <a:ext cx="1222232" cy="1224136"/>
              <a:chOff x="2658648" y="2823977"/>
              <a:chExt cx="1222232" cy="122413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771800" y="2924944"/>
                <a:ext cx="1008112" cy="10081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843808" y="2823977"/>
                <a:ext cx="864096" cy="1224136"/>
                <a:chOff x="2843808" y="2823977"/>
                <a:chExt cx="864096" cy="122413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3310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4834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635896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28438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29962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3148608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33310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4834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635896" y="3976105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5400000">
                <a:off x="2851112" y="2817191"/>
                <a:ext cx="837304" cy="1222232"/>
                <a:chOff x="2840512" y="2823977"/>
                <a:chExt cx="837304" cy="1222232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843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9962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1486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3010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4534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605808" y="2823977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840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29929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31453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32977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34501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3602512" y="3974201"/>
                  <a:ext cx="72008" cy="7200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235" name="Straight Connector 234"/>
            <p:cNvCxnSpPr/>
            <p:nvPr/>
          </p:nvCxnSpPr>
          <p:spPr>
            <a:xfrm>
              <a:off x="2123728" y="3386688"/>
              <a:ext cx="100811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2623926" y="2881895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Rectangle 259"/>
          <p:cNvSpPr/>
          <p:nvPr/>
        </p:nvSpPr>
        <p:spPr>
          <a:xfrm>
            <a:off x="5508104" y="3191137"/>
            <a:ext cx="1584176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08" name="Straight Connector 307"/>
          <p:cNvCxnSpPr/>
          <p:nvPr/>
        </p:nvCxnSpPr>
        <p:spPr>
          <a:xfrm>
            <a:off x="5595839" y="3505115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5595839" y="3839209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595839" y="4173303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595839" y="4507397"/>
            <a:ext cx="1424433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/>
          <p:nvPr/>
        </p:nvSpPr>
        <p:spPr>
          <a:xfrm>
            <a:off x="5698976" y="3335153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CPU00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6118890" y="3335153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6524600" y="3335153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CPU02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5698976" y="3681615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CPU03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6118890" y="3681615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CPU04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6524600" y="3681615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CPU05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5698976" y="4028077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CPU06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6118890" y="4028077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CPU07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6524600" y="4028077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CPU08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5698976" y="4374539"/>
            <a:ext cx="314370" cy="30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CPU09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6118890" y="4374539"/>
            <a:ext cx="314370" cy="30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CPU10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524600" y="4374539"/>
            <a:ext cx="314370" cy="30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CPU11</a:t>
            </a:r>
          </a:p>
        </p:txBody>
      </p:sp>
      <p:cxnSp>
        <p:nvCxnSpPr>
          <p:cNvPr id="312" name="Straight Connector 311"/>
          <p:cNvCxnSpPr/>
          <p:nvPr/>
        </p:nvCxnSpPr>
        <p:spPr>
          <a:xfrm flipV="1">
            <a:off x="2512928" y="3505115"/>
            <a:ext cx="2923168" cy="452117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512928" y="3957232"/>
            <a:ext cx="2923168" cy="55016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5436096" y="2944916"/>
            <a:ext cx="158545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Intel x86_64CPU 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93355" y="2210966"/>
            <a:ext cx="2568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onsolas"/>
              </a:rPr>
              <a:t>NMX panel, VMM3 readout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48268" y="2210965"/>
            <a:ext cx="25689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onsolas"/>
              </a:rPr>
              <a:t>NMX panel, VMM3 readout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932797" y="2690974"/>
            <a:ext cx="865497" cy="2442156"/>
          </a:xfrm>
          <a:prstGeom prst="roundRect">
            <a:avLst>
              <a:gd name="adj" fmla="val 66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readout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13F99A8-6D45-024F-87A6-C4FBF62DEE0F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</p:spTree>
    <p:extLst>
      <p:ext uri="{BB962C8B-B14F-4D97-AF65-F5344CB8AC3E}">
        <p14:creationId xmlns:p14="http://schemas.microsoft.com/office/powerpoint/2010/main" val="151619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Consideration: Speed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by </a:t>
            </a:r>
            <a:r>
              <a:rPr lang="en-US" dirty="0" err="1"/>
              <a:t>parallelisation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General solution</a:t>
            </a:r>
          </a:p>
          <a:p>
            <a:pPr lvl="1"/>
            <a:r>
              <a:rPr lang="en-US" dirty="0"/>
              <a:t>distribute readouts across multiple EFU’s </a:t>
            </a:r>
          </a:p>
          <a:p>
            <a:pPr lvl="1"/>
            <a:r>
              <a:rPr lang="en-US" dirty="0"/>
              <a:t>distribute readouts to a EFU across multiple queues</a:t>
            </a:r>
          </a:p>
          <a:p>
            <a:pPr lvl="1"/>
            <a:r>
              <a:rPr lang="en-US" dirty="0"/>
              <a:t>can have implications for design of readout backend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E7DDDC-A443-5E41-90A5-1096437FBAAC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</p:spTree>
    <p:extLst>
      <p:ext uri="{BB962C8B-B14F-4D97-AF65-F5344CB8AC3E}">
        <p14:creationId xmlns:p14="http://schemas.microsoft.com/office/powerpoint/2010/main" val="163762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 by </a:t>
            </a:r>
            <a:r>
              <a:rPr lang="en-US" dirty="0" err="1"/>
              <a:t>parallelisation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0AB9434-456F-2245-A1BB-A7EFCC666A22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Some detectors are easy</a:t>
            </a:r>
          </a:p>
          <a:p>
            <a:pPr lvl="1"/>
            <a:r>
              <a:rPr lang="en-US" dirty="0" err="1"/>
              <a:t>Multiblade</a:t>
            </a:r>
            <a:r>
              <a:rPr lang="en-US" dirty="0"/>
              <a:t> - blades are independent</a:t>
            </a:r>
          </a:p>
          <a:p>
            <a:pPr lvl="1"/>
            <a:r>
              <a:rPr lang="en-US" dirty="0"/>
              <a:t>Multigrid – grid stacks are independent</a:t>
            </a:r>
          </a:p>
          <a:p>
            <a:pPr lvl="1"/>
            <a:r>
              <a:rPr lang="en-US" dirty="0" err="1"/>
              <a:t>SoNDe</a:t>
            </a:r>
            <a:r>
              <a:rPr lang="en-US" dirty="0"/>
              <a:t> – comes as detector pixels (more or less)</a:t>
            </a:r>
          </a:p>
          <a:p>
            <a:pPr lvl="1"/>
            <a:r>
              <a:rPr lang="en-US" dirty="0"/>
              <a:t>DREAM – comes as detector pixels (more or less)</a:t>
            </a:r>
          </a:p>
          <a:p>
            <a:r>
              <a:rPr lang="en-US" dirty="0"/>
              <a:t>At least one is complicated</a:t>
            </a:r>
          </a:p>
          <a:p>
            <a:pPr lvl="1"/>
            <a:r>
              <a:rPr lang="en-US" dirty="0" err="1"/>
              <a:t>Gd</a:t>
            </a:r>
            <a:r>
              <a:rPr lang="en-US" dirty="0"/>
              <a:t>-GEM – panels are independent, but cannot easily be segmented</a:t>
            </a:r>
          </a:p>
        </p:txBody>
      </p:sp>
    </p:spTree>
    <p:extLst>
      <p:ext uri="{BB962C8B-B14F-4D97-AF65-F5344CB8AC3E}">
        <p14:creationId xmlns:p14="http://schemas.microsoft.com/office/powerpoint/2010/main" val="99132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NMX Speedup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504864" cy="3785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902040" cy="396277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789F5B-389C-BE4A-BC41-02CE534237F1}"/>
              </a:ext>
            </a:extLst>
          </p:cNvPr>
          <p:cNvSpPr/>
          <p:nvPr/>
        </p:nvSpPr>
        <p:spPr>
          <a:xfrm rot="19930530">
            <a:off x="6102401" y="4968768"/>
            <a:ext cx="2857702" cy="1094531"/>
          </a:xfrm>
          <a:prstGeom prst="roundRect">
            <a:avLst/>
          </a:prstGeom>
          <a:noFill/>
          <a:ln w="41275">
            <a:solidFill>
              <a:srgbClr val="D53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Reused Slide</a:t>
            </a:r>
          </a:p>
          <a:p>
            <a:pPr algn="ctr"/>
            <a:r>
              <a:rPr lang="da-DK" sz="2000" b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 2018 mtg.</a:t>
            </a:r>
          </a:p>
        </p:txBody>
      </p:sp>
    </p:spTree>
    <p:extLst>
      <p:ext uri="{BB962C8B-B14F-4D97-AF65-F5344CB8AC3E}">
        <p14:creationId xmlns:p14="http://schemas.microsoft.com/office/powerpoint/2010/main" val="2688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NMX Speedup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/>
        </p:blipFill>
        <p:spPr>
          <a:xfrm>
            <a:off x="323528" y="2204864"/>
            <a:ext cx="3902040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F7BB33-1A93-9042-8A01-120C3FE1C3A5}"/>
                  </a:ext>
                </a:extLst>
              </p:cNvPr>
              <p:cNvSpPr txBox="1"/>
              <p:nvPr/>
            </p:nvSpPr>
            <p:spPr>
              <a:xfrm>
                <a:off x="4544160" y="2622758"/>
                <a:ext cx="2512867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1280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1280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a-DK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F7BB33-1A93-9042-8A01-120C3FE1C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160" y="2622758"/>
                <a:ext cx="2512867" cy="747320"/>
              </a:xfrm>
              <a:prstGeom prst="rect">
                <a:avLst/>
              </a:prstGeom>
              <a:blipFill>
                <a:blip r:embed="rId3"/>
                <a:stretch>
                  <a:fillRect l="-1508" t="-1695" b="-339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95DEC-7DF6-D647-8E16-C9F0D6454C22}"/>
                  </a:ext>
                </a:extLst>
              </p:cNvPr>
              <p:cNvSpPr txBox="1"/>
              <p:nvPr/>
            </p:nvSpPr>
            <p:spPr>
              <a:xfrm>
                <a:off x="4547126" y="4869160"/>
                <a:ext cx="1502078" cy="580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1280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a-DK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95DEC-7DF6-D647-8E16-C9F0D645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26" y="4869160"/>
                <a:ext cx="1502078" cy="580736"/>
              </a:xfrm>
              <a:prstGeom prst="rect">
                <a:avLst/>
              </a:prstGeom>
              <a:blipFill>
                <a:blip r:embed="rId4"/>
                <a:stretch>
                  <a:fillRect l="-2521" r="-840" b="-106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E4FFD15-E247-D441-B6D0-6D8E22C1E6B7}"/>
              </a:ext>
            </a:extLst>
          </p:cNvPr>
          <p:cNvSpPr txBox="1"/>
          <p:nvPr/>
        </p:nvSpPr>
        <p:spPr>
          <a:xfrm>
            <a:off x="7845165" y="2811752"/>
            <a:ext cx="104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Corners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B8009-636D-B24A-8CE6-727188160805}"/>
              </a:ext>
            </a:extLst>
          </p:cNvPr>
          <p:cNvSpPr txBox="1"/>
          <p:nvPr/>
        </p:nvSpPr>
        <p:spPr>
          <a:xfrm>
            <a:off x="7845165" y="3933056"/>
            <a:ext cx="143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Centers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B6AC2D-0DC7-4743-A95A-2B329723CEA6}"/>
                  </a:ext>
                </a:extLst>
              </p:cNvPr>
              <p:cNvSpPr txBox="1"/>
              <p:nvPr/>
            </p:nvSpPr>
            <p:spPr>
              <a:xfrm>
                <a:off x="4537268" y="3660331"/>
                <a:ext cx="2809423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1280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1280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a-DK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B6AC2D-0DC7-4743-A95A-2B329723C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68" y="3660331"/>
                <a:ext cx="2809423" cy="747320"/>
              </a:xfrm>
              <a:prstGeom prst="rect">
                <a:avLst/>
              </a:prstGeom>
              <a:blipFill>
                <a:blip r:embed="rId5"/>
                <a:stretch>
                  <a:fillRect l="-901" t="-1695" b="-339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0508CAC-1CCC-3343-973A-D13EDF113D0D}"/>
              </a:ext>
            </a:extLst>
          </p:cNvPr>
          <p:cNvSpPr txBox="1"/>
          <p:nvPr/>
        </p:nvSpPr>
        <p:spPr>
          <a:xfrm>
            <a:off x="7845165" y="4945117"/>
            <a:ext cx="8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FCC16-ACC2-B447-964A-18348427DA44}"/>
              </a:ext>
            </a:extLst>
          </p:cNvPr>
          <p:cNvSpPr txBox="1"/>
          <p:nvPr/>
        </p:nvSpPr>
        <p:spPr>
          <a:xfrm>
            <a:off x="2555776" y="61716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‘Worst case‘ a region receives 127%</a:t>
            </a:r>
          </a:p>
        </p:txBody>
      </p:sp>
    </p:spTree>
    <p:extLst>
      <p:ext uri="{BB962C8B-B14F-4D97-AF65-F5344CB8AC3E}">
        <p14:creationId xmlns:p14="http://schemas.microsoft.com/office/powerpoint/2010/main" val="575525230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14008</TotalTime>
  <Words>1087</Words>
  <Application>Microsoft Macintosh PowerPoint</Application>
  <PresentationFormat>On-screen Show (4:3)</PresentationFormat>
  <Paragraphs>339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Consolas</vt:lpstr>
      <vt:lpstr>ESS Core Powerpoint</vt:lpstr>
      <vt:lpstr>Detector Bulk Interface  and Slow Control Workshop</vt:lpstr>
      <vt:lpstr>FPGA Master</vt:lpstr>
      <vt:lpstr>FPGA Master</vt:lpstr>
      <vt:lpstr>Single Detector Panel</vt:lpstr>
      <vt:lpstr>Single Detector Panel</vt:lpstr>
      <vt:lpstr>Consideration: Speed up</vt:lpstr>
      <vt:lpstr>Speed up by parallelisation</vt:lpstr>
      <vt:lpstr>NMX Speedup</vt:lpstr>
      <vt:lpstr>NMX Speedup</vt:lpstr>
      <vt:lpstr>PowerPoint Presentation</vt:lpstr>
      <vt:lpstr>Partitions</vt:lpstr>
      <vt:lpstr>Considerations: Data path</vt:lpstr>
      <vt:lpstr>Considerations: Data path</vt:lpstr>
      <vt:lpstr>Basic operation</vt:lpstr>
      <vt:lpstr>IP unicast – no overlap</vt:lpstr>
      <vt:lpstr>VLAN – unicast + broadcast</vt:lpstr>
      <vt:lpstr>IP unicast + multicast</vt:lpstr>
      <vt:lpstr>FPGA Master</vt:lpstr>
      <vt:lpstr>FEE/FR</vt:lpstr>
      <vt:lpstr>Frontend Master</vt:lpstr>
      <vt:lpstr>Detector Bulk Interface  and Slow Control Workshop</vt:lpstr>
      <vt:lpstr>PowerPoint Presentation</vt:lpstr>
      <vt:lpstr>PowerPoint Presentation</vt:lpstr>
      <vt:lpstr>PowerPoint Presentation</vt:lpstr>
      <vt:lpstr>Standalone Master</vt:lpstr>
      <vt:lpstr>Wishlist</vt:lpstr>
      <vt:lpstr>Output queues / Ethernet parameters</vt:lpstr>
      <vt:lpstr>Configuration data size</vt:lpstr>
      <vt:lpstr>PowerPoint Presentation</vt:lpstr>
      <vt:lpstr>PowerPoint Presentation</vt:lpstr>
      <vt:lpstr>PowerPoint Presentation</vt:lpstr>
      <vt:lpstr>Wish list for the collaboration</vt:lpstr>
      <vt:lpstr>FPGA Master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338</cp:revision>
  <cp:lastPrinted>2017-12-14T08:59:07Z</cp:lastPrinted>
  <dcterms:created xsi:type="dcterms:W3CDTF">2013-10-29T16:05:10Z</dcterms:created>
  <dcterms:modified xsi:type="dcterms:W3CDTF">2019-01-22T08:33:18Z</dcterms:modified>
</cp:coreProperties>
</file>