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59" r:id="rId4"/>
    <p:sldId id="265" r:id="rId5"/>
    <p:sldId id="263" r:id="rId6"/>
    <p:sldId id="258" r:id="rId7"/>
    <p:sldId id="260" r:id="rId8"/>
    <p:sldId id="261" r:id="rId9"/>
    <p:sldId id="267" r:id="rId10"/>
    <p:sldId id="264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80"/>
  </p:normalViewPr>
  <p:slideViewPr>
    <p:cSldViewPr snapToGrid="0" snapToObjects="1">
      <p:cViewPr varScale="1">
        <p:scale>
          <a:sx n="137" d="100"/>
          <a:sy n="137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AEB41-E2E9-1745-B6C2-431DEEC651D1}" type="datetimeFigureOut">
              <a:rPr lang="en-US" smtClean="0"/>
              <a:t>2/8/19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E8126-D569-BE4F-AB97-5C893823D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02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E7707-1630-1F4D-82C5-56DF02062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D6277-4246-5A47-BFF7-AD4D31E5A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48EA0-0C60-214F-AFDC-231FCC26E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9BAC5-B724-5F46-ADFF-C7A678B56713}" type="datetime1">
              <a:rPr lang="sv-SE" smtClean="0"/>
              <a:t>2019-02-08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96767-E34D-B544-BBD0-EEF30C0D1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4BDDC-030A-9A43-9E99-68146108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5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2E65-BA56-A84E-BFE7-5D28E3B23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7EAF47-9256-1048-8286-56DD81765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D65AF-778D-AD40-820A-D4F7E40DB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B69-2B13-BE44-8BA3-BB9173204972}" type="datetime1">
              <a:rPr lang="sv-SE" smtClean="0"/>
              <a:t>2019-02-08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6ED3F-2320-EB46-BEAD-B838F742E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6CB9E-0758-F04C-8282-4C1368530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32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76E716-01BC-C24A-9C91-8951016101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15586-B1EF-9B44-BABF-08AD8D604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DA73D-8A53-4F4D-811C-49BA26603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4DB36-A854-1E44-BBAC-CD9DC3A7FC84}" type="datetime1">
              <a:rPr lang="sv-SE" smtClean="0"/>
              <a:t>2019-02-08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139CF-DCD4-B448-8B7D-B65CE9DED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9874-1280-6748-A47E-4B47F329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8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DA845-247B-6643-B020-5136EB07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FE194-6933-714F-A8CE-995F9F530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794C5-3131-0B4E-B602-EB25778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03165-E387-3243-9184-781B3DE40921}" type="datetime1">
              <a:rPr lang="sv-SE" smtClean="0"/>
              <a:t>2019-02-08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C6AFB-0272-1848-9612-F112283E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4BAB0-CCBE-E849-99D6-E883FB91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9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53F52-5AC0-194C-9E5D-4C4197FB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54A9B-F12E-124D-BB97-0E4A116A3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061A7-6C95-664E-9EE4-E06DA922A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80644-6D85-A947-BA37-74EF6EB08B65}" type="datetime1">
              <a:rPr lang="sv-SE" smtClean="0"/>
              <a:t>2019-02-08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2E771-7C4C-F749-9F34-9E90ED92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77F6A-21DB-7248-89B9-153B37EF6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1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859C-32B7-E942-9E5E-81E1E7569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993C0-D726-1646-B54C-5D8FDE039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95525-4975-A64B-B0F2-0EAD46D04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54F521-0565-A645-A498-19AF4762F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DE385-1AD8-DF4A-8D35-2CC343466DF1}" type="datetime1">
              <a:rPr lang="sv-SE" smtClean="0"/>
              <a:t>2019-02-08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D227B-569F-3441-8BA9-182076D7E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FFA88-20A9-9C4E-BADD-AA8532F0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0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A5359-E2C6-4244-8BEE-57B4EC4DC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756B35-4E56-5042-A463-2B6762404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0F7A4-379D-DA4D-91D6-4A67FF828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12FE7-B15F-FC46-8FD3-02C9C7EC5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27E364-B122-334B-8A4E-DB0C198283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E5259C-1D40-564E-BC03-A2F53F36A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C81FE-E651-1445-AEC4-7D84AED4AD3F}" type="datetime1">
              <a:rPr lang="sv-SE" smtClean="0"/>
              <a:t>2019-02-08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6BE90-E2D2-414E-B58F-02A77022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37C6E3-25C5-444C-A0CE-192FAEAA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01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AC-74E3-214A-B2CC-BB0CA4783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885822-C6BC-AE47-9742-C51748907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B31B-E9CD-E946-9E33-CDFB8EB538B8}" type="datetime1">
              <a:rPr lang="sv-SE" smtClean="0"/>
              <a:t>2019-02-08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DA7467-03BC-B94E-A6F9-1D65BF8B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941A7-79A2-344F-8A14-209AC43B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26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845AF6-306D-2D46-869A-D5192CE0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96BF1-1804-D342-8899-29C6BE6F6CF7}" type="datetime1">
              <a:rPr lang="sv-SE" smtClean="0"/>
              <a:t>2019-02-08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80827C-0C46-9344-9560-7A9E0A80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100E31-4818-6A48-B8FD-F4DA3B6FB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81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B54A-ED3D-E54C-8598-395A6F106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B9D3-7F7F-A442-B5AD-9B9B00216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7FD4-31A2-FA4F-9EC0-DB29D1CC3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FC5D1C-26A3-204E-8A4B-A241DEAF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71031-169D-8A42-A33D-DBA2E289F9F8}" type="datetime1">
              <a:rPr lang="sv-SE" smtClean="0"/>
              <a:t>2019-02-08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4E3E5-E4A6-C14F-91C1-B9B17C58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45702-FB81-8749-B1A8-495337D7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1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45A2D-984F-AC43-A23A-B1327CFC6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B1AED3-EBFC-594E-A56C-D99694E7DD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1B5EF-81B6-5A4E-93BC-F9B3D2C66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B62F4-3E25-5D4F-8332-B7A64A7DF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BBFCB-A516-A948-B794-F248AAA34A56}" type="datetime1">
              <a:rPr lang="sv-SE" smtClean="0"/>
              <a:t>2019-02-08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81573-BE43-F845-8ECE-508FEC39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93D2C9-B068-B342-BAF8-09CF7E600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6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7F8EE-2FAC-7842-B2A6-C9F16FAA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EBFD1E-B63E-5841-B557-6B3690BF5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2006E-CB3D-9443-AE3A-938FF90839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9B612-40E9-F643-8C97-E4E19D5380A8}" type="datetime1">
              <a:rPr lang="sv-SE" smtClean="0"/>
              <a:t>2019-02-08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EF18B-9C52-5244-983F-E9AC8508B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4D35F-C809-904B-8442-88DF434206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D057F-6ADE-C94C-B9C0-2662F70FF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3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confluence.esss.lu.se/display/DG/Beam+monitors+common+projec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bitbucket.org/europeanspallationsource/nosg-baselines/src/dev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BB520-E98F-8A4A-AA35-176A58F71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4507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beam monitors</a:t>
            </a:r>
            <a:br>
              <a:rPr lang="en-US" dirty="0"/>
            </a:br>
            <a:r>
              <a:rPr lang="en-US" dirty="0"/>
              <a:t> common project</a:t>
            </a:r>
            <a:br>
              <a:rPr lang="en-US" dirty="0"/>
            </a:br>
            <a:r>
              <a:rPr lang="en-US" dirty="0"/>
              <a:t>at 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9C3F9-2B6D-CD49-B730-DB436EBCE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359" y="3602038"/>
            <a:ext cx="10394302" cy="2584158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Kalliopi</a:t>
            </a:r>
            <a:r>
              <a:rPr lang="en-US" dirty="0"/>
              <a:t> </a:t>
            </a:r>
            <a:r>
              <a:rPr lang="en-US" dirty="0" err="1"/>
              <a:t>Kanaki</a:t>
            </a:r>
            <a:endParaRPr lang="en-US" dirty="0"/>
          </a:p>
          <a:p>
            <a:r>
              <a:rPr lang="en-US" dirty="0"/>
              <a:t>Steven </a:t>
            </a:r>
            <a:r>
              <a:rPr lang="en-US" dirty="0" err="1"/>
              <a:t>Alcock</a:t>
            </a:r>
            <a:r>
              <a:rPr lang="en-US" dirty="0"/>
              <a:t>, </a:t>
            </a:r>
            <a:r>
              <a:rPr lang="en-US" dirty="0" err="1"/>
              <a:t>Ioannis</a:t>
            </a:r>
            <a:r>
              <a:rPr lang="en-US" dirty="0"/>
              <a:t> </a:t>
            </a:r>
            <a:r>
              <a:rPr lang="en-US" dirty="0" err="1"/>
              <a:t>Apostolidis</a:t>
            </a:r>
            <a:r>
              <a:rPr lang="en-US" dirty="0"/>
              <a:t>, </a:t>
            </a:r>
            <a:r>
              <a:rPr lang="en-US" dirty="0" err="1"/>
              <a:t>Vendula</a:t>
            </a:r>
            <a:r>
              <a:rPr lang="en-US" dirty="0"/>
              <a:t> </a:t>
            </a:r>
            <a:r>
              <a:rPr lang="en-US" dirty="0" err="1"/>
              <a:t>Maulerová</a:t>
            </a:r>
            <a:endParaRPr lang="en-US" dirty="0"/>
          </a:p>
          <a:p>
            <a:r>
              <a:rPr lang="en-US" dirty="0"/>
              <a:t>Richard Hall-Wilton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IKON16, 12.02.19</a:t>
            </a:r>
          </a:p>
        </p:txBody>
      </p:sp>
    </p:spTree>
    <p:extLst>
      <p:ext uri="{BB962C8B-B14F-4D97-AF65-F5344CB8AC3E}">
        <p14:creationId xmlns:p14="http://schemas.microsoft.com/office/powerpoint/2010/main" val="4089918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B8D5D-AF8C-FF46-A1DC-E99DFE42D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and qualification for use at 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B7833-E9A0-4241-9ADA-B2B3B62FE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Detection efficiency </a:t>
            </a:r>
          </a:p>
          <a:p>
            <a:pPr lvl="1"/>
            <a:r>
              <a:rPr lang="en-US" dirty="0"/>
              <a:t>Response both at high and at low fluxes</a:t>
            </a:r>
          </a:p>
          <a:p>
            <a:r>
              <a:rPr lang="en-US" dirty="0"/>
              <a:t>Beam attenuation including vacuum windows and realistic mechanical integration</a:t>
            </a:r>
          </a:p>
          <a:p>
            <a:r>
              <a:rPr lang="en-US" dirty="0"/>
              <a:t>Time resolution</a:t>
            </a:r>
          </a:p>
          <a:p>
            <a:r>
              <a:rPr lang="en-US" dirty="0"/>
              <a:t>Discrimination against fast n and </a:t>
            </a:r>
            <a:r>
              <a:rPr lang="el-GR" dirty="0"/>
              <a:t>γ</a:t>
            </a:r>
            <a:r>
              <a:rPr lang="en-US" dirty="0"/>
              <a:t> background</a:t>
            </a:r>
          </a:p>
          <a:p>
            <a:r>
              <a:rPr lang="en-US" dirty="0"/>
              <a:t>Stability</a:t>
            </a:r>
          </a:p>
          <a:p>
            <a:r>
              <a:rPr lang="en-US" dirty="0"/>
              <a:t>Simplicity of integration with the ESS backend readout</a:t>
            </a:r>
          </a:p>
          <a:p>
            <a:r>
              <a:rPr lang="en-US" dirty="0"/>
              <a:t>Maintenance plan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7E49A-C65F-5B41-81FD-F8C4FF18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04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B2AE-103F-AD45-B06A-653A8E554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D0FFB-5885-A048-88FC-5140550C33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7" y="1825625"/>
            <a:ext cx="10515600" cy="4351338"/>
          </a:xfrm>
        </p:spPr>
        <p:txBody>
          <a:bodyPr/>
          <a:lstStyle/>
          <a:p>
            <a:r>
              <a:rPr lang="en-US" dirty="0"/>
              <a:t>Turn-key provision of beam monitoring solutions</a:t>
            </a:r>
          </a:p>
          <a:p>
            <a:pPr lvl="1"/>
            <a:r>
              <a:rPr lang="en-US" dirty="0"/>
              <a:t>For each instrument</a:t>
            </a:r>
          </a:p>
          <a:p>
            <a:pPr lvl="1"/>
            <a:r>
              <a:rPr lang="en-US" dirty="0"/>
              <a:t>From design to provision, installation and cold commissioning</a:t>
            </a:r>
          </a:p>
          <a:p>
            <a:pPr lvl="1"/>
            <a:r>
              <a:rPr lang="en-US" dirty="0"/>
              <a:t>Operating up to 2 MW</a:t>
            </a:r>
          </a:p>
          <a:p>
            <a:pPr lvl="1"/>
            <a:r>
              <a:rPr lang="en-US" dirty="0"/>
              <a:t>Standardization</a:t>
            </a:r>
          </a:p>
          <a:p>
            <a:pPr lvl="1"/>
            <a:endParaRPr lang="en-US" dirty="0"/>
          </a:p>
          <a:p>
            <a:r>
              <a:rPr lang="en-US" dirty="0"/>
              <a:t>2 phases foreseen</a:t>
            </a:r>
          </a:p>
          <a:p>
            <a:pPr lvl="1"/>
            <a:r>
              <a:rPr lang="en-US" dirty="0"/>
              <a:t>Design phase: 2019</a:t>
            </a:r>
          </a:p>
          <a:p>
            <a:pPr lvl="1"/>
            <a:r>
              <a:rPr lang="en-US" dirty="0"/>
              <a:t>Provision phase: 2020-2025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91459-858A-FA4D-87A9-4ED538B30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7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8B82E-A776-D442-816D-53E0D5174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01" y="-1501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Phase 1 (2019):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6EFF8-A754-2544-B6F5-FB8F137A3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1" y="1407555"/>
            <a:ext cx="11722813" cy="5087902"/>
          </a:xfrm>
        </p:spPr>
        <p:txBody>
          <a:bodyPr>
            <a:normAutofit/>
          </a:bodyPr>
          <a:lstStyle/>
          <a:p>
            <a:r>
              <a:rPr lang="en-US" dirty="0"/>
              <a:t>Preliminary Design Report PDR by September 2019 (initial project scope)</a:t>
            </a:r>
          </a:p>
          <a:p>
            <a:r>
              <a:rPr lang="en-US" dirty="0"/>
              <a:t>Critical Design Report CDR by January 2020 (what will be built/procured)</a:t>
            </a:r>
          </a:p>
          <a:p>
            <a:endParaRPr lang="en-US" dirty="0"/>
          </a:p>
          <a:p>
            <a:r>
              <a:rPr lang="en-US" dirty="0"/>
              <a:t>DG public confluence page for sharing results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confluence.esss.lu.se</a:t>
            </a:r>
            <a:r>
              <a:rPr lang="en-US" dirty="0">
                <a:hlinkClick r:id="rId2"/>
              </a:rPr>
              <a:t>/display/DG/</a:t>
            </a:r>
            <a:r>
              <a:rPr lang="en-US" dirty="0" err="1">
                <a:hlinkClick r:id="rId2"/>
              </a:rPr>
              <a:t>Beam+monitors+common+project</a:t>
            </a:r>
            <a:endParaRPr lang="en-US" dirty="0"/>
          </a:p>
          <a:p>
            <a:pPr lvl="1"/>
            <a:r>
              <a:rPr lang="en-US" dirty="0"/>
              <a:t>Contains list of BM needed by ESS instruments (~50)</a:t>
            </a:r>
          </a:p>
          <a:p>
            <a:pPr lvl="1"/>
            <a:r>
              <a:rPr lang="en-US" dirty="0"/>
              <a:t>Requirements as currently understood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8CDB7-83AB-9844-B7AB-DA744A14A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85FE-EE9A-9B46-BBD6-6B78CFCA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2: provision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4EF03-73FA-B54C-B4BE-C39E118FE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Starts in 2020 after completion of design phase</a:t>
            </a:r>
          </a:p>
          <a:p>
            <a:r>
              <a:rPr lang="en-US" dirty="0"/>
              <a:t>Includes </a:t>
            </a:r>
          </a:p>
          <a:p>
            <a:pPr lvl="1"/>
            <a:r>
              <a:rPr lang="en-US" dirty="0"/>
              <a:t>Procurement</a:t>
            </a:r>
          </a:p>
          <a:p>
            <a:pPr lvl="1"/>
            <a:r>
              <a:rPr lang="en-US" dirty="0"/>
              <a:t>Site acceptance tests (SAT)</a:t>
            </a:r>
          </a:p>
          <a:p>
            <a:pPr lvl="1"/>
            <a:r>
              <a:rPr lang="en-US" dirty="0"/>
              <a:t>Installation</a:t>
            </a:r>
          </a:p>
          <a:p>
            <a:pPr lvl="1"/>
            <a:r>
              <a:rPr lang="en-US" dirty="0"/>
              <a:t>Cold commissioning</a:t>
            </a:r>
          </a:p>
          <a:p>
            <a:r>
              <a:rPr lang="en-US" dirty="0"/>
              <a:t>High fraction of instrument participation is expected.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B789A-3BFD-0E4E-8D9A-10D27882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79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5540DC-7275-5A4C-9A8D-F43F021D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0521"/>
            <a:ext cx="10515600" cy="1325563"/>
          </a:xfrm>
        </p:spPr>
        <p:txBody>
          <a:bodyPr/>
          <a:lstStyle/>
          <a:p>
            <a:r>
              <a:rPr lang="en-US" dirty="0"/>
              <a:t>BM zones with different focus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4757D-501C-5348-9D62-64C7B2321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96395-C694-E54D-A0BB-B23A1A298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180" y="2027291"/>
            <a:ext cx="93599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59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FC3E3-C9C6-A046-8CCF-6C15F4FDB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23" y="-736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Requirements depend on location and function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35078F-E00F-2041-A1B8-C567DA56B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7537" y="970384"/>
            <a:ext cx="9597599" cy="575109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95A6E-FA33-7A4C-9A95-67B125BB5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78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91B6A-FA0F-B94B-97BD-A79BDA5AC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49" y="103867"/>
            <a:ext cx="10515600" cy="1325563"/>
          </a:xfrm>
        </p:spPr>
        <p:txBody>
          <a:bodyPr/>
          <a:lstStyle/>
          <a:p>
            <a:r>
              <a:rPr lang="en-US" dirty="0"/>
              <a:t>Preliminary BM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90DEE-3F09-2D45-A9C2-CAD3798FC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15" y="1825625"/>
            <a:ext cx="1141133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Qualified per location (rate capability, saturation)</a:t>
            </a:r>
          </a:p>
          <a:p>
            <a:pPr lvl="1"/>
            <a:r>
              <a:rPr lang="en-US" dirty="0"/>
              <a:t>Bunker: fission chambers, ionization chambers, GEM</a:t>
            </a:r>
          </a:p>
          <a:p>
            <a:pPr lvl="1"/>
            <a:r>
              <a:rPr lang="en-US" dirty="0"/>
              <a:t>Guide/choppers: </a:t>
            </a:r>
            <a:r>
              <a:rPr lang="el-GR" dirty="0"/>
              <a:t>γ</a:t>
            </a:r>
            <a:r>
              <a:rPr lang="en-US" dirty="0"/>
              <a:t> monitor, V monitor, external efforts (B-GEM, N-GEM, ESS Bilbao)</a:t>
            </a:r>
          </a:p>
          <a:p>
            <a:pPr lvl="1"/>
            <a:r>
              <a:rPr lang="en-US" dirty="0"/>
              <a:t>Sample: wire detectors</a:t>
            </a:r>
          </a:p>
          <a:p>
            <a:pPr lvl="1"/>
            <a:r>
              <a:rPr lang="en-US" dirty="0"/>
              <a:t>Transmission: wire detectors</a:t>
            </a:r>
          </a:p>
          <a:p>
            <a:r>
              <a:rPr lang="en-US" dirty="0"/>
              <a:t>Qualification per function</a:t>
            </a:r>
          </a:p>
          <a:p>
            <a:pPr lvl="1"/>
            <a:r>
              <a:rPr lang="en-US" dirty="0"/>
              <a:t>Only flux?</a:t>
            </a:r>
          </a:p>
          <a:p>
            <a:pPr lvl="1"/>
            <a:r>
              <a:rPr lang="en-US" dirty="0"/>
              <a:t>Flux and time resolution?</a:t>
            </a:r>
          </a:p>
          <a:p>
            <a:pPr lvl="1"/>
            <a:r>
              <a:rPr lang="en-US" dirty="0"/>
              <a:t>Efficiency? Only for thermal neutrons?</a:t>
            </a:r>
          </a:p>
          <a:p>
            <a:r>
              <a:rPr lang="en-US" dirty="0"/>
              <a:t>Input from instruments</a:t>
            </a:r>
          </a:p>
          <a:p>
            <a:pPr lvl="1"/>
            <a:r>
              <a:rPr lang="en-US" dirty="0"/>
              <a:t>McStas models (please upload to </a:t>
            </a:r>
            <a:r>
              <a:rPr lang="en-US" dirty="0">
                <a:hlinkClick r:id="rId2"/>
              </a:rPr>
              <a:t>nosg-baselines</a:t>
            </a:r>
            <a:r>
              <a:rPr lang="en-US" dirty="0"/>
              <a:t> repository)</a:t>
            </a:r>
          </a:p>
          <a:p>
            <a:pPr lvl="1"/>
            <a:r>
              <a:rPr lang="en-US" dirty="0"/>
              <a:t>Commissioning plan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5595B5-DDA1-B74E-95C4-6D2521D67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1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F49A7-97B0-054C-87FA-0F5E8BCD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05" y="-56113"/>
            <a:ext cx="10515600" cy="1325563"/>
          </a:xfrm>
        </p:spPr>
        <p:txBody>
          <a:bodyPr/>
          <a:lstStyle/>
          <a:p>
            <a:r>
              <a:rPr lang="en-US" dirty="0"/>
              <a:t>Priorities of DG in the coming months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A9942-70C1-D640-A7BA-20A0EF91D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63" y="1007706"/>
            <a:ext cx="10901737" cy="54677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Analyze requirements for bunker and guides/choppers (</a:t>
            </a:r>
            <a:r>
              <a:rPr lang="en-US" dirty="0" err="1"/>
              <a:t>Kalliopi</a:t>
            </a:r>
            <a:r>
              <a:rPr lang="en-US" dirty="0"/>
              <a:t>: 50% of time, already started)</a:t>
            </a:r>
          </a:p>
          <a:p>
            <a:pPr lvl="1"/>
            <a:r>
              <a:rPr lang="en-US" dirty="0"/>
              <a:t>Identify which detector choices need further development</a:t>
            </a:r>
          </a:p>
          <a:p>
            <a:pPr lvl="1"/>
            <a:r>
              <a:rPr lang="en-US" dirty="0"/>
              <a:t>Prepare in-beam tests at high flux environments (to be performed latest by end of year)</a:t>
            </a:r>
          </a:p>
          <a:p>
            <a:r>
              <a:rPr lang="en-US" dirty="0"/>
              <a:t>Mechanical integration (</a:t>
            </a:r>
            <a:r>
              <a:rPr lang="en-US" dirty="0" err="1"/>
              <a:t>Ioannis</a:t>
            </a:r>
            <a:r>
              <a:rPr lang="en-US" dirty="0"/>
              <a:t>, up to 50% of time, already started)</a:t>
            </a:r>
          </a:p>
          <a:p>
            <a:pPr lvl="1"/>
            <a:r>
              <a:rPr lang="en-US" dirty="0"/>
              <a:t>Reserve envelopes in instrument CAD drawings</a:t>
            </a:r>
          </a:p>
          <a:p>
            <a:pPr lvl="1"/>
            <a:r>
              <a:rPr lang="en-US" dirty="0"/>
              <a:t>Determine utilities</a:t>
            </a:r>
          </a:p>
          <a:p>
            <a:pPr lvl="1"/>
            <a:r>
              <a:rPr lang="en-US" dirty="0"/>
              <a:t>Meetings with instrument engineers over IKON16</a:t>
            </a:r>
          </a:p>
          <a:p>
            <a:r>
              <a:rPr lang="en-US" dirty="0"/>
              <a:t>Standard readout integration (Steven, 10-15% of time)</a:t>
            </a:r>
          </a:p>
          <a:p>
            <a:r>
              <a:rPr lang="en-US" dirty="0"/>
              <a:t>Continue other monitor efforts (parasitic and quasi-parasitic)</a:t>
            </a:r>
          </a:p>
          <a:p>
            <a:pPr lvl="1"/>
            <a:r>
              <a:rPr lang="en-US" dirty="0">
                <a:sym typeface="Wingdings" pitchFamily="2" charset="2"/>
              </a:rPr>
              <a:t>Proof of concept for </a:t>
            </a:r>
            <a:r>
              <a:rPr lang="el-GR" dirty="0">
                <a:sym typeface="Wingdings" pitchFamily="2" charset="2"/>
              </a:rPr>
              <a:t>γ</a:t>
            </a:r>
            <a:r>
              <a:rPr lang="en-US" dirty="0">
                <a:sym typeface="Wingdings" pitchFamily="2" charset="2"/>
              </a:rPr>
              <a:t> monitor in place (publication in progress, Fatima/Richard)</a:t>
            </a:r>
          </a:p>
          <a:p>
            <a:pPr lvl="1"/>
            <a:r>
              <a:rPr lang="en-US" dirty="0">
                <a:sym typeface="Wingdings" pitchFamily="2" charset="2"/>
              </a:rPr>
              <a:t>Upcoming in-beam tests at HZB (V17, V20) for Vanadium monitor (</a:t>
            </a:r>
            <a:r>
              <a:rPr lang="en-US" dirty="0" err="1">
                <a:sym typeface="Wingdings" pitchFamily="2" charset="2"/>
              </a:rPr>
              <a:t>Vendula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lvl="1"/>
            <a:r>
              <a:rPr lang="en-US" dirty="0">
                <a:sym typeface="Wingdings" pitchFamily="2" charset="2"/>
              </a:rPr>
              <a:t>See also talks in 2</a:t>
            </a:r>
            <a:r>
              <a:rPr lang="en-US" baseline="30000" dirty="0">
                <a:sym typeface="Wingdings" pitchFamily="2" charset="2"/>
              </a:rPr>
              <a:t>nd</a:t>
            </a:r>
            <a:r>
              <a:rPr lang="en-US" dirty="0">
                <a:sym typeface="Wingdings" pitchFamily="2" charset="2"/>
              </a:rPr>
              <a:t> part of BM session</a:t>
            </a:r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0371C-EA41-9646-B68F-5EB537082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82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515705-A1AF-AE4E-863B-9A3B787E7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32" y="1006475"/>
            <a:ext cx="4254965" cy="5532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2D43AC-673D-F641-886E-897A025C4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6" y="0"/>
            <a:ext cx="10515600" cy="1325563"/>
          </a:xfrm>
        </p:spPr>
        <p:txBody>
          <a:bodyPr/>
          <a:lstStyle/>
          <a:p>
            <a:r>
              <a:rPr lang="en-US" dirty="0"/>
              <a:t>Envelope example from NMX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E9597-5784-F04E-A17A-B200BEB9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D057F-6ADE-C94C-B9C0-2662F70FFA9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302ADE-8E2E-F143-B650-6658DA8DD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776" y="353360"/>
            <a:ext cx="3618722" cy="60794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DC469D-1E2A-C544-9797-E73D4235B0AB}"/>
              </a:ext>
            </a:extLst>
          </p:cNvPr>
          <p:cNvSpPr txBox="1"/>
          <p:nvPr/>
        </p:nvSpPr>
        <p:spPr>
          <a:xfrm>
            <a:off x="970384" y="1325563"/>
            <a:ext cx="129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1st chopper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CEE0C-98E2-1D46-9751-9B10C9967707}"/>
              </a:ext>
            </a:extLst>
          </p:cNvPr>
          <p:cNvSpPr txBox="1"/>
          <p:nvPr/>
        </p:nvSpPr>
        <p:spPr>
          <a:xfrm>
            <a:off x="8204719" y="478115"/>
            <a:ext cx="137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2nd chopper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4A7B7E-1581-DD42-8EF8-125205B40ED7}"/>
              </a:ext>
            </a:extLst>
          </p:cNvPr>
          <p:cNvSpPr txBox="1"/>
          <p:nvPr/>
        </p:nvSpPr>
        <p:spPr>
          <a:xfrm>
            <a:off x="5103845" y="2211355"/>
            <a:ext cx="264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Reserved space in green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58E74F-8EF0-0D4B-A9F0-A69445406BC2}"/>
              </a:ext>
            </a:extLst>
          </p:cNvPr>
          <p:cNvCxnSpPr>
            <a:cxnSpLocks/>
          </p:cNvCxnSpPr>
          <p:nvPr/>
        </p:nvCxnSpPr>
        <p:spPr>
          <a:xfrm flipH="1">
            <a:off x="3396343" y="2580687"/>
            <a:ext cx="1829690" cy="1552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3A9BE4-DE1E-1B40-93E0-92449807F326}"/>
              </a:ext>
            </a:extLst>
          </p:cNvPr>
          <p:cNvCxnSpPr>
            <a:cxnSpLocks/>
          </p:cNvCxnSpPr>
          <p:nvPr/>
        </p:nvCxnSpPr>
        <p:spPr>
          <a:xfrm>
            <a:off x="6876661" y="2580687"/>
            <a:ext cx="2575249" cy="16834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812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5695</TotalTime>
  <Words>464</Words>
  <Application>Microsoft Macintosh PowerPoint</Application>
  <PresentationFormat>Widescreen</PresentationFormat>
  <Paragraphs>85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The beam monitors  common project at ESS</vt:lpstr>
      <vt:lpstr>Goal of the project</vt:lpstr>
      <vt:lpstr>Phase 1 (2019): design</vt:lpstr>
      <vt:lpstr>Phase 2: provision</vt:lpstr>
      <vt:lpstr>BM zones with different focus</vt:lpstr>
      <vt:lpstr>Requirements depend on location and function</vt:lpstr>
      <vt:lpstr>Preliminary BM choices</vt:lpstr>
      <vt:lpstr>Priorities of DG in the coming months</vt:lpstr>
      <vt:lpstr>Envelope example from NMX</vt:lpstr>
      <vt:lpstr>Validation and qualification for use at ESS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 kickoff meeting</dc:title>
  <dc:creator>Microsoft Office User</dc:creator>
  <cp:lastModifiedBy>Microsoft Office User</cp:lastModifiedBy>
  <cp:revision>326</cp:revision>
  <cp:lastPrinted>2019-02-11T22:09:52Z</cp:lastPrinted>
  <dcterms:created xsi:type="dcterms:W3CDTF">2019-01-16T10:26:12Z</dcterms:created>
  <dcterms:modified xsi:type="dcterms:W3CDTF">2019-02-11T22:17:42Z</dcterms:modified>
</cp:coreProperties>
</file>