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5"/>
    <p:sldMasterId id="2147483684" r:id="rId6"/>
  </p:sldMasterIdLst>
  <p:notesMasterIdLst>
    <p:notesMasterId r:id="rId20"/>
  </p:notesMasterIdLst>
  <p:sldIdLst>
    <p:sldId id="405" r:id="rId7"/>
    <p:sldId id="406" r:id="rId8"/>
    <p:sldId id="407" r:id="rId9"/>
    <p:sldId id="411" r:id="rId10"/>
    <p:sldId id="413" r:id="rId11"/>
    <p:sldId id="412" r:id="rId12"/>
    <p:sldId id="414" r:id="rId13"/>
    <p:sldId id="415" r:id="rId14"/>
    <p:sldId id="417" r:id="rId15"/>
    <p:sldId id="416" r:id="rId16"/>
    <p:sldId id="418" r:id="rId17"/>
    <p:sldId id="420" r:id="rId18"/>
    <p:sldId id="421" r:id="rId19"/>
  </p:sldIdLst>
  <p:sldSz cx="9144000" cy="5143500" type="screen16x9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 pitchFamily="84" charset="0"/>
        <a:ea typeface="ヒラギノ角ゴ Pro W3"/>
        <a:cs typeface="ヒラギノ角ゴ Pro W3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 pitchFamily="84" charset="0"/>
        <a:ea typeface="ヒラギノ角ゴ Pro W3"/>
        <a:cs typeface="ヒラギノ角ゴ Pro W3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 pitchFamily="84" charset="0"/>
        <a:ea typeface="ヒラギノ角ゴ Pro W3"/>
        <a:cs typeface="ヒラギノ角ゴ Pro W3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 pitchFamily="84" charset="0"/>
        <a:ea typeface="ヒラギノ角ゴ Pro W3"/>
        <a:cs typeface="ヒラギノ角ゴ Pro W3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 pitchFamily="84" charset="0"/>
        <a:ea typeface="ヒラギノ角ゴ Pro W3"/>
        <a:cs typeface="ヒラギノ角ゴ Pro W3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Lucida Grande" pitchFamily="84" charset="0"/>
        <a:ea typeface="ヒラギノ角ゴ Pro W3"/>
        <a:cs typeface="ヒラギノ角ゴ Pro W3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Lucida Grande" pitchFamily="84" charset="0"/>
        <a:ea typeface="ヒラギノ角ゴ Pro W3"/>
        <a:cs typeface="ヒラギノ角ゴ Pro W3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Lucida Grande" pitchFamily="84" charset="0"/>
        <a:ea typeface="ヒラギノ角ゴ Pro W3"/>
        <a:cs typeface="ヒラギノ角ゴ Pro W3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Lucida Grande" pitchFamily="84" charset="0"/>
        <a:ea typeface="ヒラギノ角ゴ Pro W3"/>
        <a:cs typeface="ヒラギノ角ゴ Pro W3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00"/>
    <a:srgbClr val="88ACFC"/>
    <a:srgbClr val="FFFF66"/>
    <a:srgbClr val="E1E1FF"/>
    <a:srgbClr val="D0EA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6607" autoAdjust="0"/>
  </p:normalViewPr>
  <p:slideViewPr>
    <p:cSldViewPr>
      <p:cViewPr varScale="1">
        <p:scale>
          <a:sx n="82" d="100"/>
          <a:sy n="82" d="100"/>
        </p:scale>
        <p:origin x="40" y="4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2060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Sheet1!$A$1:$A$5</c:f>
              <c:numCache>
                <c:formatCode>General</c:formatCode>
                <c:ptCount val="5"/>
                <c:pt idx="0">
                  <c:v>1</c:v>
                </c:pt>
                <c:pt idx="1">
                  <c:v>10</c:v>
                </c:pt>
                <c:pt idx="2">
                  <c:v>25</c:v>
                </c:pt>
                <c:pt idx="3">
                  <c:v>50</c:v>
                </c:pt>
                <c:pt idx="4">
                  <c:v>75</c:v>
                </c:pt>
              </c:numCache>
            </c:numRef>
          </c:xVal>
          <c:yVal>
            <c:numRef>
              <c:f>Sheet1!$B$1:$B$5</c:f>
              <c:numCache>
                <c:formatCode>General</c:formatCode>
                <c:ptCount val="5"/>
                <c:pt idx="0">
                  <c:v>440</c:v>
                </c:pt>
                <c:pt idx="1">
                  <c:v>500</c:v>
                </c:pt>
                <c:pt idx="2">
                  <c:v>570</c:v>
                </c:pt>
                <c:pt idx="3">
                  <c:v>670</c:v>
                </c:pt>
                <c:pt idx="4">
                  <c:v>750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64C-4954-8977-4D7E7D44E1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1503440"/>
        <c:axId val="208412568"/>
      </c:scatterChart>
      <c:valAx>
        <c:axId val="4215034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Nitrogen (%)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412568"/>
        <c:crosses val="autoZero"/>
        <c:crossBetween val="midCat"/>
      </c:valAx>
      <c:valAx>
        <c:axId val="208412568"/>
        <c:scaling>
          <c:orientation val="minMax"/>
          <c:max val="900"/>
          <c:min val="2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Vgem (V)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150344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2060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Sheet1!$A$1:$A$5</c:f>
              <c:numCache>
                <c:formatCode>General</c:formatCode>
                <c:ptCount val="5"/>
                <c:pt idx="0">
                  <c:v>1</c:v>
                </c:pt>
                <c:pt idx="1">
                  <c:v>10</c:v>
                </c:pt>
                <c:pt idx="2">
                  <c:v>25</c:v>
                </c:pt>
                <c:pt idx="3">
                  <c:v>50</c:v>
                </c:pt>
                <c:pt idx="4">
                  <c:v>75</c:v>
                </c:pt>
              </c:numCache>
            </c:numRef>
          </c:xVal>
          <c:yVal>
            <c:numRef>
              <c:f>Sheet1!$B$1:$B$5</c:f>
              <c:numCache>
                <c:formatCode>General</c:formatCode>
                <c:ptCount val="5"/>
                <c:pt idx="0">
                  <c:v>440</c:v>
                </c:pt>
                <c:pt idx="1">
                  <c:v>500</c:v>
                </c:pt>
                <c:pt idx="2">
                  <c:v>570</c:v>
                </c:pt>
                <c:pt idx="3">
                  <c:v>670</c:v>
                </c:pt>
                <c:pt idx="4">
                  <c:v>750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94B-44E5-908E-EFC3B99109FB}"/>
            </c:ext>
          </c:extLst>
        </c:ser>
        <c:ser>
          <c:idx val="1"/>
          <c:order val="1"/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Sheet1!$A$8</c:f>
              <c:numCache>
                <c:formatCode>General</c:formatCode>
                <c:ptCount val="1"/>
                <c:pt idx="0">
                  <c:v>50</c:v>
                </c:pt>
              </c:numCache>
            </c:numRef>
          </c:xVal>
          <c:yVal>
            <c:numRef>
              <c:f>Sheet1!$B$8</c:f>
              <c:numCache>
                <c:formatCode>General</c:formatCode>
                <c:ptCount val="1"/>
                <c:pt idx="0">
                  <c:v>530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94B-44E5-908E-EFC3B99109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1503440"/>
        <c:axId val="208412568"/>
      </c:scatterChart>
      <c:valAx>
        <c:axId val="4215034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Nitrogen (%)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412568"/>
        <c:crosses val="autoZero"/>
        <c:crossBetween val="midCat"/>
      </c:valAx>
      <c:valAx>
        <c:axId val="208412568"/>
        <c:scaling>
          <c:orientation val="minMax"/>
          <c:max val="900"/>
          <c:min val="2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Vgem (V)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150344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6463"/>
            <a:ext cx="49847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F585B11F-4B6F-401B-9E14-596E4E4813E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pitchFamily="84" charset="0"/>
        <a:ea typeface="ヒラギノ角ゴ Pro W3" pitchFamily="84" charset="-128"/>
        <a:cs typeface="ヒラギノ角ゴ Pro W3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pitchFamily="84" charset="0"/>
        <a:ea typeface="ヒラギノ角ゴ Pro W3" pitchFamily="84" charset="-128"/>
        <a:cs typeface="ヒラギノ角ゴ Pro W3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pitchFamily="84" charset="0"/>
        <a:ea typeface="ヒラギノ角ゴ Pro W3" pitchFamily="84" charset="-128"/>
        <a:cs typeface="ヒラギノ角ゴ Pro W3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pitchFamily="84" charset="0"/>
        <a:ea typeface="ヒラギノ角ゴ Pro W3" pitchFamily="84" charset="-128"/>
        <a:cs typeface="ヒラギノ角ゴ Pro W3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pitchFamily="84" charset="0"/>
        <a:ea typeface="ヒラギノ角ゴ Pro W3" pitchFamily="84" charset="-128"/>
        <a:cs typeface="ヒラギノ角ゴ Pro W3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97819"/>
            <a:ext cx="9144000" cy="1102519"/>
          </a:xfrm>
        </p:spPr>
        <p:txBody>
          <a:bodyPr/>
          <a:lstStyle>
            <a:lvl1pPr>
              <a:defRPr sz="44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 sz="2400"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B00D0E-28B1-4E90-B36E-CC81AAEF81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6023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2481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3813582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2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638564"/>
          </a:xfrm>
        </p:spPr>
        <p:txBody>
          <a:bodyPr/>
          <a:lstStyle>
            <a:lvl1pPr marL="0" indent="0">
              <a:buNone/>
              <a:defRPr sz="2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19699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053956"/>
            <a:ext cx="5486400" cy="425054"/>
          </a:xfrm>
        </p:spPr>
        <p:txBody>
          <a:bodyPr anchor="b"/>
          <a:lstStyle>
            <a:lvl1pPr algn="l">
              <a:defRPr sz="2800" b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25943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3479010"/>
            <a:ext cx="5486400" cy="603647"/>
          </a:xfrm>
        </p:spPr>
        <p:txBody>
          <a:bodyPr/>
          <a:lstStyle>
            <a:lvl1pPr marL="0" indent="0">
              <a:buNone/>
              <a:defRPr sz="2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90686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14500"/>
            <a:ext cx="9144000" cy="857250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B085E5-38CB-4904-972D-1C3435CAF3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2608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154759-3C2E-48A8-951D-4421FCF4B6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6184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41480"/>
            <a:ext cx="9144000" cy="1102519"/>
          </a:xfrm>
        </p:spPr>
        <p:txBody>
          <a:bodyPr/>
          <a:lstStyle>
            <a:lvl1pPr>
              <a:defRPr sz="44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477549"/>
            <a:ext cx="6400800" cy="1314450"/>
          </a:xfrm>
        </p:spPr>
        <p:txBody>
          <a:bodyPr/>
          <a:lstStyle>
            <a:lvl1pPr marL="0" indent="0" algn="ctr">
              <a:buNone/>
              <a:defRPr sz="2400"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626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68004"/>
            <a:ext cx="7772400" cy="2850366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  <a:cs typeface="Arial" pitchFamily="34" charset="0"/>
              </a:defRPr>
            </a:lvl1pPr>
            <a:lvl2pPr>
              <a:defRPr sz="220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2pPr>
            <a:lvl3pPr>
              <a:defRPr sz="200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3pPr>
            <a:lvl4pPr>
              <a:buNone/>
              <a:defRPr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232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089536"/>
            <a:ext cx="7848872" cy="1021556"/>
          </a:xfrm>
        </p:spPr>
        <p:txBody>
          <a:bodyPr anchor="t"/>
          <a:lstStyle>
            <a:lvl1pPr algn="l">
              <a:defRPr sz="4400" b="1" cap="none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964396"/>
            <a:ext cx="7772400" cy="1125140"/>
          </a:xfrm>
        </p:spPr>
        <p:txBody>
          <a:bodyPr anchor="b"/>
          <a:lstStyle>
            <a:lvl1pPr marL="0" indent="0">
              <a:buNone/>
              <a:defRPr sz="2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0470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168004"/>
            <a:ext cx="3810000" cy="33861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2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68004"/>
            <a:ext cx="3810000" cy="2850366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2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90182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5979"/>
            <a:ext cx="9144000" cy="857250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113588"/>
            <a:ext cx="4040188" cy="479822"/>
          </a:xfrm>
        </p:spPr>
        <p:txBody>
          <a:bodyPr anchor="b"/>
          <a:lstStyle>
            <a:lvl1pPr marL="0" indent="0">
              <a:buNone/>
              <a:defRPr sz="2800" b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7"/>
            <a:ext cx="4040188" cy="292299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  <a:cs typeface="Arial" pitchFamily="34" charset="0"/>
              </a:defRPr>
            </a:lvl1pPr>
            <a:lvl2pPr>
              <a:defRPr sz="220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800" b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7"/>
            <a:ext cx="4041775" cy="2387213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  <a:cs typeface="Arial" pitchFamily="34" charset="0"/>
              </a:defRPr>
            </a:lvl1pPr>
            <a:lvl2pPr>
              <a:defRPr sz="220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762043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78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image" Target="../media/image2.emf"/><Relationship Id="rId5" Type="http://schemas.openxmlformats.org/officeDocument/2006/relationships/slideLayout" Target="../slideLayouts/slideLayout8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5132388"/>
            <a:ext cx="19046826" cy="1069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714500"/>
            <a:ext cx="9144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946400"/>
            <a:ext cx="77724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4686300"/>
            <a:ext cx="1905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6300"/>
            <a:ext cx="1905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8B69B10-2B0E-4722-B784-9D8BFCB7733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16" r:id="rId1"/>
    <p:sldLayoutId id="2147484617" r:id="rId2"/>
    <p:sldLayoutId id="2147484618" r:id="rId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C8C93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C8C93"/>
          </a:solidFill>
          <a:latin typeface="Arial" charset="0"/>
          <a:ea typeface="ヒラギノ角ゴ Pro W3" pitchFamily="8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C8C93"/>
          </a:solidFill>
          <a:latin typeface="Arial" charset="0"/>
          <a:ea typeface="ヒラギノ角ゴ Pro W3" pitchFamily="8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C8C93"/>
          </a:solidFill>
          <a:latin typeface="Arial" charset="0"/>
          <a:ea typeface="ヒラギノ角ゴ Pro W3" pitchFamily="8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C8C93"/>
          </a:solidFill>
          <a:latin typeface="Arial" charset="0"/>
          <a:ea typeface="ヒラギノ角ゴ Pro W3" pitchFamily="84" charset="-128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3767138"/>
            <a:ext cx="23760113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49238"/>
            <a:ext cx="9144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68400"/>
            <a:ext cx="7772400" cy="340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4686300"/>
            <a:ext cx="1905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6300"/>
            <a:ext cx="1905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fld id="{28230F7D-B77E-4B84-84DD-0ED1503E036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19" r:id="rId1"/>
    <p:sldLayoutId id="2147484620" r:id="rId2"/>
    <p:sldLayoutId id="2147484621" r:id="rId3"/>
    <p:sldLayoutId id="2147484622" r:id="rId4"/>
    <p:sldLayoutId id="2147484623" r:id="rId5"/>
    <p:sldLayoutId id="2147484624" r:id="rId6"/>
    <p:sldLayoutId id="2147484625" r:id="rId7"/>
    <p:sldLayoutId id="2147484626" r:id="rId8"/>
    <p:sldLayoutId id="2147484627" r:id="rId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C8C93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C8C93"/>
          </a:solidFill>
          <a:latin typeface="Arial" charset="0"/>
          <a:ea typeface="ヒラギノ角ゴ Pro W3" pitchFamily="8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C8C93"/>
          </a:solidFill>
          <a:latin typeface="Arial" charset="0"/>
          <a:ea typeface="ヒラギノ角ゴ Pro W3" pitchFamily="8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C8C93"/>
          </a:solidFill>
          <a:latin typeface="Arial" charset="0"/>
          <a:ea typeface="ヒラギノ角ゴ Pro W3" pitchFamily="8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C8C93"/>
          </a:solidFill>
          <a:latin typeface="Arial" charset="0"/>
          <a:ea typeface="ヒラギノ角ゴ Pro W3" pitchFamily="84" charset="-128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rgbClr val="3C8C93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ctrTitle"/>
          </p:nvPr>
        </p:nvSpPr>
        <p:spPr>
          <a:xfrm>
            <a:off x="0" y="1598613"/>
            <a:ext cx="9144000" cy="1101725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3C8C93"/>
                </a:solidFill>
                <a:latin typeface="Calibri" panose="020F0502020204030204" pitchFamily="34" charset="0"/>
              </a:rPr>
              <a:t>Development of the </a:t>
            </a:r>
            <a:r>
              <a:rPr lang="en-US" altLang="en-US" dirty="0" err="1" smtClean="0">
                <a:solidFill>
                  <a:srgbClr val="3C8C93"/>
                </a:solidFill>
                <a:latin typeface="Calibri" panose="020F0502020204030204" pitchFamily="34" charset="0"/>
              </a:rPr>
              <a:t>NitroGEM</a:t>
            </a:r>
            <a:r>
              <a:rPr lang="en-US" altLang="en-US" dirty="0" smtClean="0">
                <a:solidFill>
                  <a:srgbClr val="3C8C93"/>
                </a:solidFill>
                <a:latin typeface="Calibri" panose="020F0502020204030204" pitchFamily="34" charset="0"/>
              </a:rPr>
              <a:t> monitor at ISIS</a:t>
            </a:r>
          </a:p>
        </p:txBody>
      </p:sp>
      <p:sp>
        <p:nvSpPr>
          <p:cNvPr id="12291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 u="sng" dirty="0" smtClean="0">
                <a:latin typeface="Calibri" panose="020F0502020204030204" pitchFamily="34" charset="0"/>
              </a:rPr>
              <a:t>Davide Raspino</a:t>
            </a:r>
            <a:r>
              <a:rPr lang="en-US" altLang="en-US" dirty="0" smtClean="0">
                <a:latin typeface="Calibri" panose="020F0502020204030204" pitchFamily="34" charset="0"/>
              </a:rPr>
              <a:t>, Jacob Young</a:t>
            </a:r>
          </a:p>
          <a:p>
            <a:pPr eaLnBrk="1" hangingPunct="1"/>
            <a:r>
              <a:rPr lang="en-US" altLang="en-US" dirty="0" smtClean="0">
                <a:latin typeface="Calibri" panose="020F0502020204030204" pitchFamily="34" charset="0"/>
              </a:rPr>
              <a:t>IKON16, Lund</a:t>
            </a:r>
          </a:p>
          <a:p>
            <a:pPr eaLnBrk="1" hangingPunct="1"/>
            <a:r>
              <a:rPr lang="en-US" altLang="en-US" dirty="0" smtClean="0">
                <a:latin typeface="Calibri" panose="020F0502020204030204" pitchFamily="34" charset="0"/>
              </a:rPr>
              <a:t>Feb 2019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2546"/>
            <a:ext cx="9144000" cy="857250"/>
          </a:xfrm>
        </p:spPr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555526"/>
            <a:ext cx="7486600" cy="2850366"/>
          </a:xfrm>
        </p:spPr>
        <p:txBody>
          <a:bodyPr/>
          <a:lstStyle/>
          <a:p>
            <a:r>
              <a:rPr lang="en-GB" sz="1600" dirty="0" smtClean="0">
                <a:latin typeface="+mj-lt"/>
              </a:rPr>
              <a:t>A single GEM in  Nitrogen based gas mixture has enough gain to detect neutrons, at a </a:t>
            </a:r>
            <a:r>
              <a:rPr lang="en-GB" sz="1600" dirty="0" err="1" smtClean="0">
                <a:latin typeface="+mj-lt"/>
              </a:rPr>
              <a:t>V</a:t>
            </a:r>
            <a:r>
              <a:rPr lang="en-GB" sz="1600" baseline="-25000" dirty="0" err="1" smtClean="0">
                <a:latin typeface="+mj-lt"/>
              </a:rPr>
              <a:t>gem</a:t>
            </a:r>
            <a:r>
              <a:rPr lang="en-GB" sz="1600" dirty="0" smtClean="0">
                <a:latin typeface="+mj-lt"/>
              </a:rPr>
              <a:t> safe against </a:t>
            </a:r>
            <a:r>
              <a:rPr lang="en-GB" sz="1600" dirty="0" smtClean="0">
                <a:latin typeface="+mj-lt"/>
              </a:rPr>
              <a:t>spark</a:t>
            </a:r>
          </a:p>
          <a:p>
            <a:endParaRPr lang="en-GB" sz="800" dirty="0" smtClean="0">
              <a:latin typeface="+mj-lt"/>
            </a:endParaRPr>
          </a:p>
          <a:p>
            <a:r>
              <a:rPr lang="en-GB" sz="1600" dirty="0" smtClean="0">
                <a:latin typeface="+mj-lt"/>
              </a:rPr>
              <a:t>The </a:t>
            </a:r>
            <a:r>
              <a:rPr lang="el-GR" sz="1600" dirty="0" smtClean="0">
                <a:latin typeface="+mj-lt"/>
                <a:cs typeface="Times New Roman" panose="02020603050405020304" pitchFamily="18" charset="0"/>
              </a:rPr>
              <a:t>γ</a:t>
            </a:r>
            <a:r>
              <a:rPr lang="en-GB" sz="1600" dirty="0" smtClean="0">
                <a:latin typeface="+mj-lt"/>
                <a:cs typeface="Times New Roman" panose="02020603050405020304" pitchFamily="18" charset="0"/>
              </a:rPr>
              <a:t>/n discrimination from the pulse height look very similar to the </a:t>
            </a:r>
            <a:r>
              <a:rPr lang="en-GB" sz="1600" baseline="30000" dirty="0" smtClean="0">
                <a:latin typeface="+mj-lt"/>
                <a:cs typeface="Times New Roman" panose="02020603050405020304" pitchFamily="18" charset="0"/>
              </a:rPr>
              <a:t>3</a:t>
            </a:r>
            <a:r>
              <a:rPr lang="en-GB" sz="1600" dirty="0" smtClean="0">
                <a:latin typeface="+mj-lt"/>
                <a:cs typeface="Times New Roman" panose="02020603050405020304" pitchFamily="18" charset="0"/>
              </a:rPr>
              <a:t>He </a:t>
            </a:r>
            <a:r>
              <a:rPr lang="en-GB" sz="1600" dirty="0" smtClean="0">
                <a:latin typeface="+mj-lt"/>
                <a:cs typeface="Times New Roman" panose="02020603050405020304" pitchFamily="18" charset="0"/>
              </a:rPr>
              <a:t>detectors</a:t>
            </a:r>
          </a:p>
          <a:p>
            <a:endParaRPr lang="en-GB" sz="800" dirty="0" smtClean="0">
              <a:latin typeface="+mj-lt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GB" sz="1600" dirty="0" smtClean="0">
                <a:latin typeface="+mj-lt"/>
                <a:cs typeface="Times New Roman" panose="02020603050405020304" pitchFamily="18" charset="0"/>
              </a:rPr>
              <a:t>Good agreement between the </a:t>
            </a:r>
            <a:r>
              <a:rPr lang="en-GB" sz="1600" dirty="0">
                <a:latin typeface="+mj-lt"/>
                <a:cs typeface="Times New Roman" panose="02020603050405020304" pitchFamily="18" charset="0"/>
              </a:rPr>
              <a:t>measured </a:t>
            </a:r>
            <a:r>
              <a:rPr lang="en-GB" sz="1600" dirty="0" smtClean="0">
                <a:latin typeface="+mj-lt"/>
                <a:cs typeface="Times New Roman" panose="02020603050405020304" pitchFamily="18" charset="0"/>
              </a:rPr>
              <a:t>and calculated </a:t>
            </a:r>
            <a:r>
              <a:rPr lang="en-GB" sz="1600" dirty="0" smtClean="0">
                <a:latin typeface="+mj-lt"/>
                <a:cs typeface="Times New Roman" panose="02020603050405020304" pitchFamily="18" charset="0"/>
              </a:rPr>
              <a:t>efficiency</a:t>
            </a:r>
          </a:p>
          <a:p>
            <a:pPr marL="0" indent="0">
              <a:lnSpc>
                <a:spcPct val="150000"/>
              </a:lnSpc>
              <a:buNone/>
            </a:pPr>
            <a:endParaRPr lang="en-GB" sz="800" dirty="0" smtClean="0">
              <a:latin typeface="+mj-lt"/>
              <a:cs typeface="Times New Roman" panose="02020603050405020304" pitchFamily="18" charset="0"/>
            </a:endParaRPr>
          </a:p>
          <a:p>
            <a:r>
              <a:rPr lang="en-GB" sz="1600" dirty="0" smtClean="0">
                <a:latin typeface="+mj-lt"/>
                <a:cs typeface="Times New Roman" panose="02020603050405020304" pitchFamily="18" charset="0"/>
              </a:rPr>
              <a:t>The efficiency can be tuned by a factor 100 just changing the gas mixture in the range between 10</a:t>
            </a:r>
            <a:r>
              <a:rPr lang="en-GB" sz="1600" baseline="30000" dirty="0" smtClean="0">
                <a:latin typeface="+mj-lt"/>
                <a:cs typeface="Times New Roman" panose="02020603050405020304" pitchFamily="18" charset="0"/>
              </a:rPr>
              <a:t>-7</a:t>
            </a:r>
            <a:r>
              <a:rPr lang="en-GB" sz="1600" dirty="0" smtClean="0">
                <a:latin typeface="+mj-lt"/>
                <a:cs typeface="Times New Roman" panose="02020603050405020304" pitchFamily="18" charset="0"/>
              </a:rPr>
              <a:t> and 10</a:t>
            </a:r>
            <a:r>
              <a:rPr lang="en-GB" sz="1600" baseline="30000" dirty="0" smtClean="0">
                <a:latin typeface="+mj-lt"/>
                <a:cs typeface="Times New Roman" panose="02020603050405020304" pitchFamily="18" charset="0"/>
              </a:rPr>
              <a:t>-5</a:t>
            </a:r>
          </a:p>
          <a:p>
            <a:endParaRPr lang="en-GB" sz="800" dirty="0" smtClean="0">
              <a:latin typeface="+mj-lt"/>
              <a:cs typeface="Times New Roman" panose="02020603050405020304" pitchFamily="18" charset="0"/>
            </a:endParaRPr>
          </a:p>
          <a:p>
            <a:r>
              <a:rPr lang="en-GB" sz="1600" dirty="0" smtClean="0">
                <a:latin typeface="+mj-lt"/>
                <a:cs typeface="Times New Roman" panose="02020603050405020304" pitchFamily="18" charset="0"/>
              </a:rPr>
              <a:t>The </a:t>
            </a:r>
            <a:r>
              <a:rPr lang="en-GB" sz="1600" dirty="0" smtClean="0">
                <a:latin typeface="+mj-lt"/>
                <a:cs typeface="Times New Roman" panose="02020603050405020304" pitchFamily="18" charset="0"/>
              </a:rPr>
              <a:t>operation in a </a:t>
            </a:r>
            <a:r>
              <a:rPr lang="en-GB" sz="1600" dirty="0" smtClean="0">
                <a:latin typeface="+mj-lt"/>
                <a:cs typeface="Times New Roman" panose="02020603050405020304" pitchFamily="18" charset="0"/>
              </a:rPr>
              <a:t>sealed </a:t>
            </a:r>
            <a:r>
              <a:rPr lang="en-GB" sz="1600" dirty="0" smtClean="0">
                <a:latin typeface="+mj-lt"/>
                <a:cs typeface="Times New Roman" panose="02020603050405020304" pitchFamily="18" charset="0"/>
              </a:rPr>
              <a:t>volume </a:t>
            </a:r>
            <a:r>
              <a:rPr lang="en-GB" sz="1600" dirty="0">
                <a:latin typeface="+mj-lt"/>
                <a:cs typeface="Times New Roman" panose="02020603050405020304" pitchFamily="18" charset="0"/>
              </a:rPr>
              <a:t>drastically </a:t>
            </a:r>
            <a:r>
              <a:rPr lang="en-GB" sz="1600" dirty="0" smtClean="0">
                <a:latin typeface="+mj-lt"/>
                <a:cs typeface="Times New Roman" panose="02020603050405020304" pitchFamily="18" charset="0"/>
              </a:rPr>
              <a:t>simplifies </a:t>
            </a:r>
            <a:r>
              <a:rPr lang="en-GB" sz="1600" dirty="0">
                <a:latin typeface="+mj-lt"/>
                <a:cs typeface="Times New Roman" panose="02020603050405020304" pitchFamily="18" charset="0"/>
              </a:rPr>
              <a:t>the operation on a beamline </a:t>
            </a:r>
            <a:r>
              <a:rPr lang="en-GB" sz="1600" dirty="0" smtClean="0">
                <a:latin typeface="+mj-lt"/>
                <a:cs typeface="Times New Roman" panose="02020603050405020304" pitchFamily="18" charset="0"/>
              </a:rPr>
              <a:t>even if </a:t>
            </a:r>
            <a:r>
              <a:rPr lang="en-GB" sz="1600" dirty="0" smtClean="0">
                <a:latin typeface="+mj-lt"/>
                <a:cs typeface="Times New Roman" panose="02020603050405020304" pitchFamily="18" charset="0"/>
              </a:rPr>
              <a:t>it requires </a:t>
            </a:r>
            <a:r>
              <a:rPr lang="en-GB" sz="1600" dirty="0" smtClean="0">
                <a:latin typeface="+mj-lt"/>
                <a:cs typeface="Times New Roman" panose="02020603050405020304" pitchFamily="18" charset="0"/>
              </a:rPr>
              <a:t>a very careful procedure to assemble and fill the detector</a:t>
            </a:r>
          </a:p>
        </p:txBody>
      </p:sp>
    </p:spTree>
    <p:extLst>
      <p:ext uri="{BB962C8B-B14F-4D97-AF65-F5344CB8AC3E}">
        <p14:creationId xmlns:p14="http://schemas.microsoft.com/office/powerpoint/2010/main" val="83707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620688" y="-20538"/>
            <a:ext cx="9144000" cy="857250"/>
          </a:xfrm>
        </p:spPr>
        <p:txBody>
          <a:bodyPr/>
          <a:lstStyle/>
          <a:p>
            <a:r>
              <a:rPr lang="en-GB" dirty="0"/>
              <a:t>Development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699542"/>
            <a:ext cx="5110336" cy="2850366"/>
          </a:xfrm>
        </p:spPr>
        <p:txBody>
          <a:bodyPr/>
          <a:lstStyle/>
          <a:p>
            <a:pPr lvl="0">
              <a:lnSpc>
                <a:spcPct val="150000"/>
              </a:lnSpc>
            </a:pPr>
            <a:r>
              <a:rPr lang="en-GB" sz="1200" dirty="0" smtClean="0"/>
              <a:t>Build the new detector </a:t>
            </a:r>
            <a:r>
              <a:rPr lang="en-GB" sz="1200" dirty="0" smtClean="0"/>
              <a:t>vessel		</a:t>
            </a:r>
            <a:endParaRPr lang="en-GB" sz="1200" dirty="0"/>
          </a:p>
          <a:p>
            <a:pPr lvl="0">
              <a:lnSpc>
                <a:spcPct val="150000"/>
              </a:lnSpc>
            </a:pPr>
            <a:r>
              <a:rPr lang="en-GB" sz="1200" dirty="0" smtClean="0"/>
              <a:t>Perform transmission measurement</a:t>
            </a:r>
            <a:endParaRPr lang="en-GB" sz="1200" dirty="0"/>
          </a:p>
          <a:p>
            <a:pPr lvl="0">
              <a:lnSpc>
                <a:spcPct val="150000"/>
              </a:lnSpc>
            </a:pPr>
            <a:r>
              <a:rPr lang="en-GB" sz="1200" dirty="0"/>
              <a:t>Measure the pulse height as a function of the thickness of the active </a:t>
            </a:r>
            <a:r>
              <a:rPr lang="en-GB" sz="1200" dirty="0" smtClean="0"/>
              <a:t>volume and with different stopping gas (CO</a:t>
            </a:r>
            <a:r>
              <a:rPr lang="en-GB" sz="1200" baseline="-25000" dirty="0" smtClean="0"/>
              <a:t>2</a:t>
            </a:r>
            <a:r>
              <a:rPr lang="en-GB" sz="1200" dirty="0" smtClean="0"/>
              <a:t>, CF</a:t>
            </a:r>
            <a:r>
              <a:rPr lang="en-GB" sz="1200" baseline="-25000" dirty="0" smtClean="0"/>
              <a:t>4</a:t>
            </a:r>
            <a:r>
              <a:rPr lang="en-GB" sz="1200" dirty="0" smtClean="0"/>
              <a:t>, C</a:t>
            </a:r>
            <a:r>
              <a:rPr lang="en-GB" sz="1200" baseline="-25000" dirty="0" smtClean="0"/>
              <a:t>3</a:t>
            </a:r>
            <a:r>
              <a:rPr lang="en-GB" sz="1200" dirty="0" smtClean="0"/>
              <a:t>F</a:t>
            </a:r>
            <a:r>
              <a:rPr lang="en-GB" sz="1200" baseline="-25000" dirty="0" smtClean="0"/>
              <a:t>8</a:t>
            </a:r>
            <a:r>
              <a:rPr lang="en-GB" sz="1200" dirty="0" smtClean="0"/>
              <a:t>) and total pressure</a:t>
            </a:r>
            <a:endParaRPr lang="en-GB" sz="1200" dirty="0"/>
          </a:p>
          <a:p>
            <a:pPr lvl="0">
              <a:lnSpc>
                <a:spcPct val="150000"/>
              </a:lnSpc>
            </a:pPr>
            <a:r>
              <a:rPr lang="en-GB" sz="1200" dirty="0" smtClean="0"/>
              <a:t>Quantify </a:t>
            </a:r>
            <a:r>
              <a:rPr lang="en-GB" sz="1200" dirty="0"/>
              <a:t>the gamma and high energy neutron sensitivity.</a:t>
            </a:r>
          </a:p>
          <a:p>
            <a:pPr lvl="0">
              <a:lnSpc>
                <a:spcPct val="150000"/>
              </a:lnSpc>
            </a:pPr>
            <a:r>
              <a:rPr lang="en-GB" sz="1200" dirty="0"/>
              <a:t>Test the detector with faster electronics to:</a:t>
            </a:r>
          </a:p>
          <a:p>
            <a:pPr lvl="1"/>
            <a:r>
              <a:rPr lang="en-GB" sz="1200" dirty="0"/>
              <a:t>d</a:t>
            </a:r>
            <a:r>
              <a:rPr lang="en-GB" sz="1200" dirty="0" smtClean="0"/>
              <a:t>etermine pulse </a:t>
            </a:r>
            <a:r>
              <a:rPr lang="en-GB" sz="1200" dirty="0"/>
              <a:t>shape gamma/neutron discrimination.</a:t>
            </a:r>
          </a:p>
          <a:p>
            <a:pPr lvl="1"/>
            <a:r>
              <a:rPr lang="en-GB" sz="1200" dirty="0"/>
              <a:t>m</a:t>
            </a:r>
            <a:r>
              <a:rPr lang="en-GB" sz="1200" dirty="0" smtClean="0"/>
              <a:t>easure the maximum </a:t>
            </a:r>
            <a:r>
              <a:rPr lang="en-GB" sz="1200" dirty="0"/>
              <a:t>rate achievable with the </a:t>
            </a:r>
            <a:r>
              <a:rPr lang="en-GB" sz="1200" dirty="0" err="1"/>
              <a:t>NitroGEM</a:t>
            </a:r>
            <a:r>
              <a:rPr lang="en-GB" sz="1200" dirty="0"/>
              <a:t> monitor.</a:t>
            </a:r>
          </a:p>
          <a:p>
            <a:pPr lvl="1"/>
            <a:r>
              <a:rPr lang="en-GB" sz="1200" dirty="0"/>
              <a:t>v</a:t>
            </a:r>
            <a:r>
              <a:rPr lang="en-GB" sz="1200" dirty="0" smtClean="0"/>
              <a:t>erify </a:t>
            </a:r>
            <a:r>
              <a:rPr lang="en-GB" sz="1200" dirty="0"/>
              <a:t>that the </a:t>
            </a:r>
            <a:r>
              <a:rPr lang="en-GB" sz="1200" dirty="0" err="1"/>
              <a:t>NitroGEM</a:t>
            </a:r>
            <a:r>
              <a:rPr lang="en-GB" sz="1200" dirty="0"/>
              <a:t> monitor is able to provide sufficient time resolution to allow the time setting of complex chopper systems.</a:t>
            </a:r>
          </a:p>
          <a:p>
            <a:pPr lvl="0">
              <a:lnSpc>
                <a:spcPct val="150000"/>
              </a:lnSpc>
            </a:pPr>
            <a:r>
              <a:rPr lang="en-GB" sz="1200" dirty="0"/>
              <a:t>Measure the stability of the detector as a function of time and temperature.</a:t>
            </a:r>
          </a:p>
          <a:p>
            <a:pPr lvl="0">
              <a:lnSpc>
                <a:spcPct val="150000"/>
              </a:lnSpc>
            </a:pPr>
            <a:r>
              <a:rPr lang="en-GB" sz="1200" dirty="0"/>
              <a:t>Integrate the monitor into the facility data acquisition system.</a:t>
            </a:r>
          </a:p>
          <a:p>
            <a:pPr marL="0" indent="0">
              <a:buNone/>
            </a:pPr>
            <a:endParaRPr lang="en-GB" sz="1100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5868144" y="483518"/>
            <a:ext cx="2487016" cy="1584176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5868144" y="2190836"/>
            <a:ext cx="2487016" cy="17281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68144" y="3651870"/>
            <a:ext cx="11512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Abi Basham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75533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Filling rig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131557" y="1513110"/>
            <a:ext cx="195001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buFont typeface="+mj-lt"/>
              <a:buAutoNum type="arabicPeriod"/>
            </a:pPr>
            <a:r>
              <a:rPr lang="en-GB" sz="1200" dirty="0"/>
              <a:t>Pressure set with an error of ±1 mbar</a:t>
            </a:r>
          </a:p>
          <a:p>
            <a:pPr marL="257175" indent="-257175">
              <a:buFont typeface="+mj-lt"/>
              <a:buAutoNum type="arabicPeriod"/>
            </a:pPr>
            <a:r>
              <a:rPr lang="en-GB" sz="1200" dirty="0"/>
              <a:t>No plastic components in any part of the rig</a:t>
            </a:r>
          </a:p>
          <a:p>
            <a:pPr marL="257175" indent="-257175">
              <a:buFont typeface="+mj-lt"/>
              <a:buAutoNum type="arabicPeriod"/>
            </a:pPr>
            <a:r>
              <a:rPr lang="en-GB" sz="1200" dirty="0"/>
              <a:t>Problems with relief valves</a:t>
            </a:r>
          </a:p>
          <a:p>
            <a:pPr marL="600075" lvl="1" indent="-257175">
              <a:buFont typeface="+mj-lt"/>
              <a:buAutoNum type="arabicPeriod"/>
            </a:pPr>
            <a:r>
              <a:rPr lang="en-GB" sz="1200" dirty="0"/>
              <a:t>Set to too low pressure for their spring</a:t>
            </a:r>
          </a:p>
          <a:p>
            <a:pPr marL="600075" lvl="1" indent="-257175">
              <a:buFont typeface="+mj-lt"/>
              <a:buAutoNum type="arabicPeriod"/>
            </a:pPr>
            <a:r>
              <a:rPr lang="en-GB" sz="1200" dirty="0"/>
              <a:t>By-passed to avoid pollution inside the monitor vessel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640" y="1200863"/>
            <a:ext cx="6438267" cy="3171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1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60483"/>
            <a:ext cx="7886700" cy="994172"/>
          </a:xfrm>
        </p:spPr>
        <p:txBody>
          <a:bodyPr/>
          <a:lstStyle/>
          <a:p>
            <a:r>
              <a:rPr lang="en-GB" dirty="0" smtClean="0"/>
              <a:t>Procedure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7886700" cy="4114800"/>
          </a:xfrm>
        </p:spPr>
        <p:txBody>
          <a:bodyPr>
            <a:noAutofit/>
          </a:bodyPr>
          <a:lstStyle/>
          <a:p>
            <a:pPr marL="385763" indent="-385763">
              <a:buFont typeface="+mj-lt"/>
              <a:buAutoNum type="arabicPeriod"/>
            </a:pPr>
            <a:r>
              <a:rPr lang="en-GB" sz="900" dirty="0"/>
              <a:t>Vent the N</a:t>
            </a:r>
            <a:r>
              <a:rPr lang="en-GB" sz="900" baseline="-25000" dirty="0"/>
              <a:t>2</a:t>
            </a:r>
            <a:r>
              <a:rPr lang="en-GB" sz="900" dirty="0"/>
              <a:t> line for few minutes to clean from any impurities in the pipe: valves 1 and 3 open, valves 2 and 4 closed</a:t>
            </a:r>
          </a:p>
          <a:p>
            <a:pPr marL="385763" indent="-385763">
              <a:buFont typeface="+mj-lt"/>
              <a:buAutoNum type="arabicPeriod"/>
            </a:pPr>
            <a:r>
              <a:rPr lang="en-GB" sz="900" dirty="0"/>
              <a:t>Vent the </a:t>
            </a:r>
            <a:r>
              <a:rPr lang="en-GB" sz="900" dirty="0" err="1"/>
              <a:t>Ar</a:t>
            </a:r>
            <a:r>
              <a:rPr lang="en-GB" sz="900" dirty="0"/>
              <a:t>/CO</a:t>
            </a:r>
            <a:r>
              <a:rPr lang="en-GB" sz="900" baseline="-25000" dirty="0"/>
              <a:t>2</a:t>
            </a:r>
            <a:r>
              <a:rPr lang="en-GB" sz="900" dirty="0"/>
              <a:t> line for few minutes to clean from any impurities in the pipe: valves 2 and 3 open, valves 1 and 4 closed</a:t>
            </a:r>
          </a:p>
          <a:p>
            <a:pPr marL="385763" indent="-385763">
              <a:buFont typeface="+mj-lt"/>
              <a:buAutoNum type="arabicPeriod"/>
            </a:pPr>
            <a:r>
              <a:rPr lang="en-GB" sz="900" dirty="0"/>
              <a:t>Evacuate the detector vessel down to ~10</a:t>
            </a:r>
            <a:r>
              <a:rPr lang="en-GB" sz="900" baseline="30000" dirty="0"/>
              <a:t>-6</a:t>
            </a:r>
            <a:r>
              <a:rPr lang="en-GB" sz="900" dirty="0"/>
              <a:t> mbar: valves 5, 6 and 7 open, valve 4 close</a:t>
            </a:r>
          </a:p>
          <a:p>
            <a:pPr marL="385763" indent="-385763">
              <a:buFont typeface="+mj-lt"/>
              <a:buAutoNum type="arabicPeriod"/>
            </a:pPr>
            <a:r>
              <a:rPr lang="en-GB" sz="900" dirty="0"/>
              <a:t>These three steps can happen at the same time</a:t>
            </a:r>
          </a:p>
          <a:p>
            <a:pPr marL="385763" indent="-385763">
              <a:buFont typeface="+mj-lt"/>
              <a:buAutoNum type="arabicPeriod"/>
            </a:pPr>
            <a:r>
              <a:rPr lang="en-GB" sz="900" dirty="0"/>
              <a:t>Fill the detector vessel with the N</a:t>
            </a:r>
            <a:r>
              <a:rPr lang="en-GB" sz="900" baseline="-25000" dirty="0"/>
              <a:t>2</a:t>
            </a:r>
            <a:r>
              <a:rPr lang="en-GB" sz="900" dirty="0"/>
              <a:t>:</a:t>
            </a:r>
          </a:p>
          <a:p>
            <a:pPr marL="728663" lvl="1" indent="-385763">
              <a:buFont typeface="+mj-lt"/>
              <a:buAutoNum type="arabicPeriod"/>
            </a:pPr>
            <a:r>
              <a:rPr lang="en-GB" sz="825" dirty="0"/>
              <a:t>Valves 1, 6 and 7 open, valve 2,3 and 5 closed</a:t>
            </a:r>
          </a:p>
          <a:p>
            <a:pPr marL="728663" lvl="1" indent="-385763">
              <a:buFont typeface="+mj-lt"/>
              <a:buAutoNum type="arabicPeriod"/>
            </a:pPr>
            <a:r>
              <a:rPr lang="en-GB" sz="825" dirty="0"/>
              <a:t>Gradually open valve 4 </a:t>
            </a:r>
          </a:p>
          <a:p>
            <a:pPr marL="728663" lvl="1" indent="-385763">
              <a:buFont typeface="+mj-lt"/>
              <a:buAutoNum type="arabicPeriod"/>
            </a:pPr>
            <a:r>
              <a:rPr lang="en-GB" sz="825" dirty="0"/>
              <a:t>Close valve 4 when the desired N</a:t>
            </a:r>
            <a:r>
              <a:rPr lang="en-GB" sz="825" baseline="-25000" dirty="0"/>
              <a:t>2</a:t>
            </a:r>
            <a:r>
              <a:rPr lang="en-GB" sz="825" dirty="0"/>
              <a:t> pressure is reached</a:t>
            </a:r>
          </a:p>
          <a:p>
            <a:pPr marL="728663" lvl="1" indent="-385763">
              <a:buFont typeface="+mj-lt"/>
              <a:buAutoNum type="arabicPeriod"/>
            </a:pPr>
            <a:r>
              <a:rPr lang="en-GB" sz="825" dirty="0"/>
              <a:t>Close valve 7 to isolate the detector</a:t>
            </a:r>
          </a:p>
          <a:p>
            <a:pPr marL="728663" lvl="1" indent="-385763">
              <a:buFont typeface="+mj-lt"/>
              <a:buAutoNum type="arabicPeriod"/>
            </a:pPr>
            <a:r>
              <a:rPr lang="en-GB" sz="825" dirty="0"/>
              <a:t>Close valve 1 to isolate the N</a:t>
            </a:r>
            <a:r>
              <a:rPr lang="en-GB" sz="825" baseline="-25000" dirty="0"/>
              <a:t>2</a:t>
            </a:r>
            <a:r>
              <a:rPr lang="en-GB" sz="825" dirty="0"/>
              <a:t> line</a:t>
            </a:r>
          </a:p>
          <a:p>
            <a:pPr marL="385763" indent="-385763">
              <a:buFont typeface="+mj-lt"/>
              <a:buAutoNum type="arabicPeriod"/>
            </a:pPr>
            <a:r>
              <a:rPr lang="en-GB" sz="900" dirty="0"/>
              <a:t>Fill the detector vessel with the </a:t>
            </a:r>
            <a:r>
              <a:rPr lang="en-GB" sz="900" dirty="0" err="1"/>
              <a:t>Ar</a:t>
            </a:r>
            <a:r>
              <a:rPr lang="en-GB" sz="900" dirty="0"/>
              <a:t>/CO</a:t>
            </a:r>
            <a:r>
              <a:rPr lang="en-GB" sz="900" baseline="-25000" dirty="0"/>
              <a:t>2</a:t>
            </a:r>
            <a:r>
              <a:rPr lang="en-GB" sz="900" dirty="0"/>
              <a:t>:</a:t>
            </a:r>
          </a:p>
          <a:p>
            <a:pPr marL="728663" lvl="1" indent="-385763">
              <a:buFont typeface="+mj-lt"/>
              <a:buAutoNum type="arabicPeriod"/>
            </a:pPr>
            <a:r>
              <a:rPr lang="en-GB" sz="825" dirty="0"/>
              <a:t>Valves 1,2,3 and 7 close, 4,5 and 6 open</a:t>
            </a:r>
          </a:p>
          <a:p>
            <a:pPr marL="728663" lvl="1" indent="-385763">
              <a:buFont typeface="+mj-lt"/>
              <a:buAutoNum type="arabicPeriod"/>
            </a:pPr>
            <a:r>
              <a:rPr lang="en-GB" sz="825" dirty="0"/>
              <a:t>Evacuate the filling rig that was previously filled with N</a:t>
            </a:r>
            <a:r>
              <a:rPr lang="en-GB" sz="825" baseline="-25000" dirty="0"/>
              <a:t>2</a:t>
            </a:r>
            <a:r>
              <a:rPr lang="en-GB" sz="825" dirty="0"/>
              <a:t> down to 10</a:t>
            </a:r>
            <a:r>
              <a:rPr lang="en-GB" sz="825" baseline="30000" dirty="0"/>
              <a:t>-6</a:t>
            </a:r>
            <a:r>
              <a:rPr lang="en-GB" sz="825" dirty="0"/>
              <a:t> mbar</a:t>
            </a:r>
          </a:p>
          <a:p>
            <a:pPr marL="728663" lvl="1" indent="-385763">
              <a:buFont typeface="+mj-lt"/>
              <a:buAutoNum type="arabicPeriod"/>
            </a:pPr>
            <a:r>
              <a:rPr lang="en-GB" sz="825" dirty="0"/>
              <a:t>close valve 5</a:t>
            </a:r>
          </a:p>
          <a:p>
            <a:pPr marL="728663" lvl="1" indent="-385763">
              <a:buFont typeface="+mj-lt"/>
              <a:buAutoNum type="arabicPeriod"/>
            </a:pPr>
            <a:r>
              <a:rPr lang="en-GB" sz="825" dirty="0"/>
              <a:t>Fill the rig with </a:t>
            </a:r>
            <a:r>
              <a:rPr lang="en-GB" sz="825" dirty="0" err="1"/>
              <a:t>Ar</a:t>
            </a:r>
            <a:r>
              <a:rPr lang="en-GB" sz="825" dirty="0"/>
              <a:t>/CO</a:t>
            </a:r>
            <a:r>
              <a:rPr lang="en-GB" sz="825" baseline="-25000" dirty="0"/>
              <a:t>2</a:t>
            </a:r>
            <a:r>
              <a:rPr lang="en-GB" sz="825" dirty="0"/>
              <a:t> at a pressure higher than the N</a:t>
            </a:r>
            <a:r>
              <a:rPr lang="en-GB" sz="825" baseline="-25000" dirty="0"/>
              <a:t>2</a:t>
            </a:r>
            <a:r>
              <a:rPr lang="en-GB" sz="825" dirty="0"/>
              <a:t> pressure inside the vessel:</a:t>
            </a:r>
          </a:p>
          <a:p>
            <a:pPr marL="1071563" lvl="2" indent="-385763">
              <a:buFont typeface="+mj-lt"/>
              <a:buAutoNum type="arabicPeriod"/>
            </a:pPr>
            <a:r>
              <a:rPr lang="en-GB" sz="788" dirty="0"/>
              <a:t>Close valve 4, open valve 2</a:t>
            </a:r>
          </a:p>
          <a:p>
            <a:pPr marL="1071563" lvl="2" indent="-385763">
              <a:buFont typeface="+mj-lt"/>
              <a:buAutoNum type="arabicPeriod"/>
            </a:pPr>
            <a:r>
              <a:rPr lang="en-GB" sz="788" dirty="0"/>
              <a:t>Open valve 4 until the desired pressure is reached</a:t>
            </a:r>
          </a:p>
          <a:p>
            <a:pPr marL="1071563" lvl="2" indent="-385763">
              <a:buFont typeface="+mj-lt"/>
              <a:buAutoNum type="arabicPeriod"/>
            </a:pPr>
            <a:r>
              <a:rPr lang="en-GB" sz="788" dirty="0"/>
              <a:t>Close valve 4</a:t>
            </a:r>
          </a:p>
          <a:p>
            <a:pPr marL="1071563" lvl="2" indent="-385763">
              <a:buFont typeface="+mj-lt"/>
              <a:buAutoNum type="arabicPeriod"/>
            </a:pPr>
            <a:r>
              <a:rPr lang="en-GB" sz="788" dirty="0"/>
              <a:t>Open valve 7</a:t>
            </a:r>
          </a:p>
          <a:p>
            <a:pPr marL="728663" lvl="1" indent="-385763">
              <a:buFont typeface="+mj-lt"/>
              <a:buAutoNum type="arabicPeriod"/>
            </a:pPr>
            <a:r>
              <a:rPr lang="en-GB" sz="825" dirty="0"/>
              <a:t>Gradually open valve 4 until the desire pressure of </a:t>
            </a:r>
            <a:r>
              <a:rPr lang="en-GB" sz="825" dirty="0" err="1"/>
              <a:t>Ar</a:t>
            </a:r>
            <a:r>
              <a:rPr lang="en-GB" sz="825" dirty="0"/>
              <a:t>/CO2 inside the vessel is reached</a:t>
            </a:r>
          </a:p>
          <a:p>
            <a:pPr marL="728663" lvl="1" indent="-385763">
              <a:buFont typeface="+mj-lt"/>
              <a:buAutoNum type="arabicPeriod"/>
            </a:pPr>
            <a:r>
              <a:rPr lang="en-GB" sz="825" dirty="0"/>
              <a:t>Close valve 4 and 7</a:t>
            </a:r>
          </a:p>
          <a:p>
            <a:pPr marL="728663" lvl="1" indent="-385763">
              <a:buFont typeface="+mj-lt"/>
              <a:buAutoNum type="arabicPeriod"/>
            </a:pPr>
            <a:r>
              <a:rPr lang="en-GB" sz="825" dirty="0"/>
              <a:t>Close valve 6</a:t>
            </a:r>
          </a:p>
          <a:p>
            <a:pPr marL="385763" indent="-385763">
              <a:buFont typeface="+mj-lt"/>
              <a:buAutoNum type="arabicPeriod"/>
            </a:pPr>
            <a:r>
              <a:rPr lang="en-GB" sz="900" dirty="0"/>
              <a:t>Disconnect the detector from the rig</a:t>
            </a:r>
          </a:p>
          <a:p>
            <a:pPr marL="385763" indent="-385763">
              <a:buFont typeface="+mj-lt"/>
              <a:buAutoNum type="arabicPeriod"/>
            </a:pPr>
            <a:endParaRPr lang="en-GB" sz="900" baseline="-25000" dirty="0"/>
          </a:p>
          <a:p>
            <a:pPr marL="385763" indent="-385763">
              <a:buFont typeface="+mj-lt"/>
              <a:buAutoNum type="arabicPeriod"/>
            </a:pPr>
            <a:endParaRPr lang="en-GB" sz="900" baseline="-25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112" y="1679973"/>
            <a:ext cx="3709853" cy="1825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05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rgbClr val="3C8C93"/>
                </a:solidFill>
              </a:rPr>
              <a:t>Introduction</a:t>
            </a:r>
          </a:p>
        </p:txBody>
      </p:sp>
      <p:sp>
        <p:nvSpPr>
          <p:cNvPr id="13315" name="Content Placeholder 12"/>
          <p:cNvSpPr>
            <a:spLocks noGrp="1"/>
          </p:cNvSpPr>
          <p:nvPr>
            <p:ph idx="1"/>
          </p:nvPr>
        </p:nvSpPr>
        <p:spPr>
          <a:xfrm>
            <a:off x="685800" y="1234355"/>
            <a:ext cx="7772400" cy="2849563"/>
          </a:xfrm>
        </p:spPr>
        <p:txBody>
          <a:bodyPr/>
          <a:lstStyle/>
          <a:p>
            <a:r>
              <a:rPr lang="en-GB" sz="2000" dirty="0" smtClean="0"/>
              <a:t>The </a:t>
            </a:r>
            <a:r>
              <a:rPr lang="en-GB" sz="2000" dirty="0" err="1"/>
              <a:t>NitroGEM</a:t>
            </a:r>
            <a:r>
              <a:rPr lang="en-GB" sz="2000" dirty="0"/>
              <a:t> monitor has been designed for use on high intensity </a:t>
            </a:r>
            <a:r>
              <a:rPr lang="en-GB" sz="2000" dirty="0" smtClean="0"/>
              <a:t>neutron beamlines </a:t>
            </a:r>
          </a:p>
          <a:p>
            <a:r>
              <a:rPr lang="en-GB" altLang="en-US" sz="2000" dirty="0" smtClean="0"/>
              <a:t>Nitrogen:</a:t>
            </a:r>
          </a:p>
          <a:p>
            <a:pPr lvl="1"/>
            <a:r>
              <a:rPr lang="en-GB" altLang="en-US" sz="1800" dirty="0" smtClean="0"/>
              <a:t>Low efficiency: N</a:t>
            </a:r>
            <a:r>
              <a:rPr lang="en-GB" altLang="en-US" sz="1800" baseline="-25000" dirty="0" smtClean="0"/>
              <a:t>2</a:t>
            </a:r>
            <a:r>
              <a:rPr lang="en-GB" altLang="en-US" sz="1800" dirty="0" smtClean="0"/>
              <a:t> absorption cross section 1.9 barn at 1.8 Å</a:t>
            </a:r>
          </a:p>
          <a:p>
            <a:pPr lvl="1"/>
            <a:r>
              <a:rPr lang="en-GB" altLang="en-US" sz="1800" dirty="0" smtClean="0"/>
              <a:t>Reaction n+</a:t>
            </a:r>
            <a:r>
              <a:rPr lang="en-GB" altLang="en-US" sz="1800" baseline="30000" dirty="0" smtClean="0"/>
              <a:t>14</a:t>
            </a:r>
            <a:r>
              <a:rPr lang="en-GB" altLang="en-US" sz="1800" dirty="0" smtClean="0"/>
              <a:t>N</a:t>
            </a:r>
            <a:r>
              <a:rPr lang="en-GB" altLang="en-US" sz="1800" dirty="0" smtClean="0">
                <a:sym typeface="Wingdings" panose="05000000000000000000" pitchFamily="2" charset="2"/>
              </a:rPr>
              <a:t>p+</a:t>
            </a:r>
            <a:r>
              <a:rPr lang="en-GB" altLang="en-US" sz="1800" baseline="30000" dirty="0" smtClean="0">
                <a:sym typeface="Wingdings" panose="05000000000000000000" pitchFamily="2" charset="2"/>
              </a:rPr>
              <a:t>14</a:t>
            </a:r>
            <a:r>
              <a:rPr lang="en-GB" altLang="en-US" sz="1800" dirty="0" smtClean="0">
                <a:sym typeface="Wingdings" panose="05000000000000000000" pitchFamily="2" charset="2"/>
              </a:rPr>
              <a:t>C, 620 </a:t>
            </a:r>
            <a:r>
              <a:rPr lang="en-GB" altLang="en-US" sz="1800" dirty="0" err="1" smtClean="0">
                <a:sym typeface="Wingdings" panose="05000000000000000000" pitchFamily="2" charset="2"/>
              </a:rPr>
              <a:t>keV</a:t>
            </a:r>
            <a:r>
              <a:rPr lang="en-GB" altLang="en-US" sz="1800" dirty="0" smtClean="0">
                <a:sym typeface="Wingdings" panose="05000000000000000000" pitchFamily="2" charset="2"/>
              </a:rPr>
              <a:t> proton energy</a:t>
            </a:r>
          </a:p>
          <a:p>
            <a:r>
              <a:rPr lang="en-GB" altLang="en-US" sz="2000" dirty="0" smtClean="0">
                <a:sym typeface="Wingdings" panose="05000000000000000000" pitchFamily="2" charset="2"/>
              </a:rPr>
              <a:t>GEM: </a:t>
            </a:r>
          </a:p>
          <a:p>
            <a:pPr lvl="1"/>
            <a:r>
              <a:rPr lang="en-GB" altLang="en-US" sz="1800" dirty="0" smtClean="0">
                <a:sym typeface="Wingdings" panose="05000000000000000000" pitchFamily="2" charset="2"/>
              </a:rPr>
              <a:t>technology proven to be able to work at high neutron rate (~MHz/cm</a:t>
            </a:r>
            <a:r>
              <a:rPr lang="en-GB" altLang="en-US" sz="1800" baseline="30000" dirty="0" smtClean="0">
                <a:sym typeface="Wingdings" panose="05000000000000000000" pitchFamily="2" charset="2"/>
              </a:rPr>
              <a:t>2</a:t>
            </a:r>
            <a:r>
              <a:rPr lang="en-GB" altLang="en-US" sz="1800" dirty="0" smtClean="0">
                <a:sym typeface="Wingdings" panose="05000000000000000000" pitchFamily="2" charset="2"/>
              </a:rPr>
              <a:t>)</a:t>
            </a:r>
            <a:r>
              <a:rPr lang="en-GB" altLang="en-US" sz="1800" dirty="0" smtClean="0"/>
              <a:t> </a:t>
            </a:r>
          </a:p>
          <a:p>
            <a:pPr lvl="1"/>
            <a:r>
              <a:rPr lang="en-GB" altLang="en-US" sz="1800" dirty="0" smtClean="0"/>
              <a:t>Low gain needed</a:t>
            </a:r>
          </a:p>
          <a:p>
            <a:r>
              <a:rPr lang="en-GB" altLang="en-US" sz="2000" dirty="0" smtClean="0"/>
              <a:t>Transparency</a:t>
            </a:r>
            <a:endParaRPr lang="en-US" alt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rgbClr val="3C8C93"/>
                </a:solidFill>
              </a:rPr>
              <a:t>Detector Layout</a:t>
            </a:r>
          </a:p>
        </p:txBody>
      </p:sp>
      <p:grpSp>
        <p:nvGrpSpPr>
          <p:cNvPr id="14348" name="Group 14347"/>
          <p:cNvGrpSpPr/>
          <p:nvPr/>
        </p:nvGrpSpPr>
        <p:grpSpPr>
          <a:xfrm>
            <a:off x="4192646" y="1821273"/>
            <a:ext cx="461019" cy="1644970"/>
            <a:chOff x="2752486" y="1821273"/>
            <a:chExt cx="461019" cy="164497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2486" y="1821273"/>
              <a:ext cx="163330" cy="164497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0175" y="1821273"/>
              <a:ext cx="163330" cy="1644970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821273"/>
            <a:ext cx="163330" cy="1644970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 bwMode="auto">
          <a:xfrm>
            <a:off x="3707904" y="1779662"/>
            <a:ext cx="0" cy="1728192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Rectangle 27"/>
          <p:cNvSpPr/>
          <p:nvPr/>
        </p:nvSpPr>
        <p:spPr bwMode="auto">
          <a:xfrm>
            <a:off x="3347864" y="1106488"/>
            <a:ext cx="2232248" cy="385142"/>
          </a:xfrm>
          <a:prstGeom prst="rect">
            <a:avLst/>
          </a:prstGeom>
          <a:solidFill>
            <a:srgbClr val="88ACF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Grande" pitchFamily="84" charset="0"/>
                <a:ea typeface="ヒラギノ角ゴ Pro W3" pitchFamily="84" charset="-128"/>
              </a:rPr>
              <a:t>Al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3347864" y="3795886"/>
            <a:ext cx="2232248" cy="385142"/>
          </a:xfrm>
          <a:prstGeom prst="rect">
            <a:avLst/>
          </a:prstGeom>
          <a:solidFill>
            <a:srgbClr val="88ACF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5344775" y="1491630"/>
            <a:ext cx="235337" cy="472108"/>
          </a:xfrm>
          <a:prstGeom prst="rect">
            <a:avLst/>
          </a:prstGeom>
          <a:solidFill>
            <a:srgbClr val="88ACF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5344775" y="3323778"/>
            <a:ext cx="235337" cy="472108"/>
          </a:xfrm>
          <a:prstGeom prst="rect">
            <a:avLst/>
          </a:prstGeom>
          <a:solidFill>
            <a:srgbClr val="88ACF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3347864" y="3323778"/>
            <a:ext cx="235337" cy="472108"/>
          </a:xfrm>
          <a:prstGeom prst="rect">
            <a:avLst/>
          </a:prstGeom>
          <a:solidFill>
            <a:srgbClr val="88ACF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3347864" y="1491630"/>
            <a:ext cx="235337" cy="472108"/>
          </a:xfrm>
          <a:prstGeom prst="rect">
            <a:avLst/>
          </a:prstGeom>
          <a:solidFill>
            <a:srgbClr val="88ACF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5534393" y="1955626"/>
            <a:ext cx="45719" cy="1368152"/>
          </a:xfrm>
          <a:prstGeom prst="rect">
            <a:avLst/>
          </a:prstGeom>
          <a:solidFill>
            <a:srgbClr val="88ACF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3347864" y="1955626"/>
            <a:ext cx="45719" cy="1408212"/>
          </a:xfrm>
          <a:prstGeom prst="rect">
            <a:avLst/>
          </a:prstGeom>
          <a:solidFill>
            <a:srgbClr val="88ACF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grpSp>
        <p:nvGrpSpPr>
          <p:cNvPr id="14347" name="Group 14346"/>
          <p:cNvGrpSpPr/>
          <p:nvPr/>
        </p:nvGrpSpPr>
        <p:grpSpPr>
          <a:xfrm>
            <a:off x="5148064" y="1779662"/>
            <a:ext cx="432048" cy="2664296"/>
            <a:chOff x="3707904" y="1779662"/>
            <a:chExt cx="432048" cy="2664296"/>
          </a:xfrm>
        </p:grpSpPr>
        <p:cxnSp>
          <p:nvCxnSpPr>
            <p:cNvPr id="23" name="Straight Connector 22"/>
            <p:cNvCxnSpPr/>
            <p:nvPr/>
          </p:nvCxnSpPr>
          <p:spPr bwMode="auto">
            <a:xfrm>
              <a:off x="3707904" y="1779662"/>
              <a:ext cx="0" cy="1728192"/>
            </a:xfrm>
            <a:prstGeom prst="line">
              <a:avLst/>
            </a:prstGeom>
            <a:solidFill>
              <a:schemeClr val="accent1"/>
            </a:solidFill>
            <a:ln w="349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>
              <a:off x="3707904" y="3323778"/>
              <a:ext cx="72008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340" name="Straight Connector 14339"/>
            <p:cNvCxnSpPr/>
            <p:nvPr/>
          </p:nvCxnSpPr>
          <p:spPr bwMode="auto">
            <a:xfrm>
              <a:off x="3779912" y="3323778"/>
              <a:ext cx="0" cy="103406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342" name="Straight Connector 14341"/>
            <p:cNvCxnSpPr>
              <a:endCxn id="14343" idx="3"/>
            </p:cNvCxnSpPr>
            <p:nvPr/>
          </p:nvCxnSpPr>
          <p:spPr bwMode="auto">
            <a:xfrm flipV="1">
              <a:off x="3779912" y="4357847"/>
              <a:ext cx="152319" cy="7052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343" name="Isosceles Triangle 14342"/>
            <p:cNvSpPr/>
            <p:nvPr/>
          </p:nvSpPr>
          <p:spPr bwMode="auto">
            <a:xfrm rot="5400000">
              <a:off x="3949980" y="4253986"/>
              <a:ext cx="172223" cy="207721"/>
            </a:xfrm>
            <a:prstGeom prst="triangl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Grande" pitchFamily="84" charset="0"/>
                <a:ea typeface="ヒラギノ角ゴ Pro W3" pitchFamily="84" charset="-128"/>
              </a:endParaRPr>
            </a:p>
          </p:txBody>
        </p:sp>
      </p:grpSp>
      <p:grpSp>
        <p:nvGrpSpPr>
          <p:cNvPr id="14349" name="Group 14348"/>
          <p:cNvGrpSpPr/>
          <p:nvPr/>
        </p:nvGrpSpPr>
        <p:grpSpPr>
          <a:xfrm>
            <a:off x="4950000" y="3323778"/>
            <a:ext cx="432048" cy="1120180"/>
            <a:chOff x="1835696" y="3476178"/>
            <a:chExt cx="432048" cy="1120180"/>
          </a:xfrm>
        </p:grpSpPr>
        <p:cxnSp>
          <p:nvCxnSpPr>
            <p:cNvPr id="51" name="Straight Connector 50"/>
            <p:cNvCxnSpPr/>
            <p:nvPr/>
          </p:nvCxnSpPr>
          <p:spPr bwMode="auto">
            <a:xfrm>
              <a:off x="1835696" y="3476178"/>
              <a:ext cx="72008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" name="Straight Connector 51"/>
            <p:cNvCxnSpPr/>
            <p:nvPr/>
          </p:nvCxnSpPr>
          <p:spPr bwMode="auto">
            <a:xfrm>
              <a:off x="1907704" y="3476178"/>
              <a:ext cx="0" cy="103406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" name="Straight Connector 52"/>
            <p:cNvCxnSpPr>
              <a:endCxn id="54" idx="3"/>
            </p:cNvCxnSpPr>
            <p:nvPr/>
          </p:nvCxnSpPr>
          <p:spPr bwMode="auto">
            <a:xfrm flipV="1">
              <a:off x="1907704" y="4510247"/>
              <a:ext cx="152319" cy="7052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4" name="Isosceles Triangle 53"/>
            <p:cNvSpPr/>
            <p:nvPr/>
          </p:nvSpPr>
          <p:spPr bwMode="auto">
            <a:xfrm rot="5400000">
              <a:off x="2077772" y="4406386"/>
              <a:ext cx="172223" cy="207721"/>
            </a:xfrm>
            <a:prstGeom prst="triangl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Grande" pitchFamily="84" charset="0"/>
                <a:ea typeface="ヒラギノ角ゴ Pro W3" pitchFamily="84" charset="-128"/>
              </a:endParaRPr>
            </a:p>
          </p:txBody>
        </p:sp>
      </p:grpSp>
      <p:sp>
        <p:nvSpPr>
          <p:cNvPr id="14350" name="TextBox 14349"/>
          <p:cNvSpPr txBox="1"/>
          <p:nvPr/>
        </p:nvSpPr>
        <p:spPr>
          <a:xfrm>
            <a:off x="4050067" y="1502663"/>
            <a:ext cx="8980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smtClean="0"/>
              <a:t>N</a:t>
            </a:r>
            <a:r>
              <a:rPr lang="en-GB" sz="1200" b="1" baseline="-25000" dirty="0" smtClean="0"/>
              <a:t>2</a:t>
            </a:r>
            <a:r>
              <a:rPr lang="en-GB" sz="1200" b="1" dirty="0" smtClean="0"/>
              <a:t>/</a:t>
            </a:r>
            <a:r>
              <a:rPr lang="en-GB" sz="1200" b="1" dirty="0" err="1" smtClean="0"/>
              <a:t>Ar</a:t>
            </a:r>
            <a:r>
              <a:rPr lang="en-GB" sz="1200" b="1" dirty="0" smtClean="0"/>
              <a:t>/CO</a:t>
            </a:r>
            <a:r>
              <a:rPr lang="en-GB" sz="1200" b="1" baseline="-25000" dirty="0" smtClean="0"/>
              <a:t>2</a:t>
            </a:r>
            <a:endParaRPr lang="en-GB" sz="1200" b="1" baseline="-25000" dirty="0"/>
          </a:p>
        </p:txBody>
      </p:sp>
      <p:cxnSp>
        <p:nvCxnSpPr>
          <p:cNvPr id="14352" name="Straight Arrow Connector 14351"/>
          <p:cNvCxnSpPr/>
          <p:nvPr/>
        </p:nvCxnSpPr>
        <p:spPr bwMode="auto">
          <a:xfrm>
            <a:off x="1187624" y="2571750"/>
            <a:ext cx="180020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353" name="TextBox 14352"/>
          <p:cNvSpPr txBox="1"/>
          <p:nvPr/>
        </p:nvSpPr>
        <p:spPr>
          <a:xfrm>
            <a:off x="1835696" y="2182093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n</a:t>
            </a:r>
            <a:endParaRPr lang="en-GB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Transparency</a:t>
            </a:r>
            <a:endParaRPr lang="en-GB" dirty="0"/>
          </a:p>
        </p:txBody>
      </p:sp>
      <p:pic>
        <p:nvPicPr>
          <p:cNvPr id="20485" name="Picture 1" descr="image00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34"/>
          <a:stretch/>
        </p:blipFill>
        <p:spPr bwMode="auto">
          <a:xfrm>
            <a:off x="4253235" y="1913493"/>
            <a:ext cx="2983061" cy="2242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3" y="1923678"/>
            <a:ext cx="1656184" cy="287705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60032" y="4227934"/>
            <a:ext cx="18277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Thanks to R. Bewley</a:t>
            </a:r>
            <a:endParaRPr lang="en-GB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915566"/>
            <a:ext cx="58592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 smtClean="0"/>
              <a:t>Preliminary measurement, against a standard ISIS monitor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 smtClean="0"/>
              <a:t>ALF beamline at ISIS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 smtClean="0"/>
              <a:t>A GEM between two 0.5 mm thick plates of aluminium</a:t>
            </a:r>
            <a:endParaRPr lang="en-GB" sz="1600" dirty="0"/>
          </a:p>
        </p:txBody>
      </p:sp>
      <p:pic>
        <p:nvPicPr>
          <p:cNvPr id="20487" name="Picture 7" descr="https://quantumdetectors.com/wp-content/uploads/2018/06/ISIS-Neutron-Beam-Monitor-300x300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15" r="36885"/>
          <a:stretch/>
        </p:blipFill>
        <p:spPr bwMode="auto">
          <a:xfrm>
            <a:off x="2915815" y="2572959"/>
            <a:ext cx="720081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109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First Prototype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68004"/>
            <a:ext cx="3958208" cy="2850366"/>
          </a:xfrm>
        </p:spPr>
        <p:txBody>
          <a:bodyPr/>
          <a:lstStyle/>
          <a:p>
            <a:r>
              <a:rPr lang="en-GB" sz="1600" dirty="0" smtClean="0"/>
              <a:t>Old vessel from a previous detector development project</a:t>
            </a:r>
          </a:p>
          <a:p>
            <a:r>
              <a:rPr lang="en-GB" sz="1600" dirty="0" smtClean="0"/>
              <a:t>Thick entrance and exit window</a:t>
            </a:r>
          </a:p>
          <a:p>
            <a:r>
              <a:rPr lang="en-GB" sz="1600" dirty="0" smtClean="0"/>
              <a:t>16 mm thick active volume</a:t>
            </a:r>
          </a:p>
          <a:p>
            <a:r>
              <a:rPr lang="en-GB" sz="1600" dirty="0" smtClean="0"/>
              <a:t>Good to measure gamma/neutron separation, efficiency</a:t>
            </a:r>
          </a:p>
          <a:p>
            <a:r>
              <a:rPr lang="en-GB" sz="1600" dirty="0" smtClean="0"/>
              <a:t>Standard GEM from CERN: </a:t>
            </a:r>
          </a:p>
          <a:p>
            <a:pPr lvl="1"/>
            <a:r>
              <a:rPr lang="en-GB" sz="1400" dirty="0" smtClean="0"/>
              <a:t>50x50 mm</a:t>
            </a:r>
            <a:r>
              <a:rPr lang="en-GB" sz="1400" baseline="30000" dirty="0" smtClean="0"/>
              <a:t>2</a:t>
            </a:r>
            <a:r>
              <a:rPr lang="en-GB" sz="1400" dirty="0" smtClean="0"/>
              <a:t> active area</a:t>
            </a:r>
          </a:p>
          <a:p>
            <a:pPr lvl="1"/>
            <a:r>
              <a:rPr lang="en-GB" sz="1400" dirty="0" smtClean="0"/>
              <a:t>Framed</a:t>
            </a:r>
          </a:p>
          <a:p>
            <a:pPr lvl="1"/>
            <a:r>
              <a:rPr lang="en-GB" sz="1400" dirty="0" smtClean="0"/>
              <a:t>Capacitance: 2 </a:t>
            </a:r>
            <a:r>
              <a:rPr lang="en-GB" sz="1400" dirty="0" err="1" smtClean="0"/>
              <a:t>nF</a:t>
            </a:r>
            <a:endParaRPr lang="en-GB" sz="1400" dirty="0" smtClean="0"/>
          </a:p>
          <a:p>
            <a:r>
              <a:rPr lang="en-GB" sz="1600" dirty="0" smtClean="0"/>
              <a:t>Standard electronics used to readout </a:t>
            </a:r>
            <a:r>
              <a:rPr lang="en-GB" sz="1600" baseline="30000" dirty="0" smtClean="0"/>
              <a:t>3</a:t>
            </a:r>
            <a:r>
              <a:rPr lang="en-GB" sz="1600" dirty="0" smtClean="0"/>
              <a:t>He tubes at ISIS</a:t>
            </a:r>
            <a:endParaRPr lang="en-GB" sz="1600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666" y="1113279"/>
            <a:ext cx="1738630" cy="1674495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911574"/>
            <a:ext cx="279781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88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Pulse Height</a:t>
            </a:r>
            <a:endParaRPr lang="en-GB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202432"/>
            <a:ext cx="3528392" cy="30415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29522" y="915566"/>
            <a:ext cx="3314886" cy="3370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+mj-lt"/>
              </a:rPr>
              <a:t>Emma Beamline at ISIS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+mj-lt"/>
              </a:rPr>
              <a:t>Gas mixture: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+mj-lt"/>
              </a:rPr>
              <a:t>75% Nitrogen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+mj-lt"/>
              </a:rPr>
              <a:t>25% </a:t>
            </a:r>
            <a:r>
              <a:rPr lang="en-GB" sz="1600" dirty="0" err="1" smtClean="0">
                <a:latin typeface="+mj-lt"/>
              </a:rPr>
              <a:t>Ar</a:t>
            </a:r>
            <a:r>
              <a:rPr lang="en-GB" sz="1600" dirty="0" smtClean="0">
                <a:latin typeface="+mj-lt"/>
              </a:rPr>
              <a:t>/CO</a:t>
            </a:r>
            <a:r>
              <a:rPr lang="en-GB" sz="1600" baseline="-25000" dirty="0" smtClean="0">
                <a:latin typeface="+mj-lt"/>
              </a:rPr>
              <a:t>2</a:t>
            </a:r>
            <a:r>
              <a:rPr lang="en-GB" sz="1600" dirty="0" smtClean="0">
                <a:latin typeface="+mj-lt"/>
              </a:rPr>
              <a:t> (70/30)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 err="1" smtClean="0">
                <a:latin typeface="+mj-lt"/>
              </a:rPr>
              <a:t>V</a:t>
            </a:r>
            <a:r>
              <a:rPr lang="en-GB" sz="1600" baseline="-25000" dirty="0" err="1" smtClean="0">
                <a:latin typeface="+mj-lt"/>
              </a:rPr>
              <a:t>gem</a:t>
            </a:r>
            <a:r>
              <a:rPr lang="en-GB" sz="1600" dirty="0" smtClean="0">
                <a:latin typeface="+mj-lt"/>
              </a:rPr>
              <a:t>=700 V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+mj-lt"/>
              </a:rPr>
              <a:t>E</a:t>
            </a:r>
            <a:r>
              <a:rPr lang="en-GB" sz="1600" baseline="-25000" dirty="0" smtClean="0">
                <a:latin typeface="+mj-lt"/>
              </a:rPr>
              <a:t>d</a:t>
            </a:r>
            <a:r>
              <a:rPr lang="en-GB" sz="1600" dirty="0" smtClean="0">
                <a:latin typeface="+mj-lt"/>
              </a:rPr>
              <a:t>=1.2 kV/cm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+mj-lt"/>
              </a:rPr>
              <a:t>Good </a:t>
            </a:r>
            <a:r>
              <a:rPr lang="el-GR" sz="1600" dirty="0" smtClean="0">
                <a:latin typeface="+mj-lt"/>
                <a:cs typeface="Times New Roman" panose="02020603050405020304" pitchFamily="18" charset="0"/>
              </a:rPr>
              <a:t>γ</a:t>
            </a:r>
            <a:r>
              <a:rPr lang="en-GB" sz="1600" dirty="0" smtClean="0">
                <a:latin typeface="+mj-lt"/>
                <a:cs typeface="Times New Roman" panose="02020603050405020304" pitchFamily="18" charset="0"/>
              </a:rPr>
              <a:t>/n separation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+mj-lt"/>
                <a:cs typeface="Times New Roman" panose="02020603050405020304" pitchFamily="18" charset="0"/>
              </a:rPr>
              <a:t>Gas flushing through the detector</a:t>
            </a:r>
            <a:endParaRPr lang="en-GB" sz="1600" dirty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111" y="1106488"/>
            <a:ext cx="3611321" cy="301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12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V</a:t>
            </a:r>
            <a:r>
              <a:rPr lang="en-GB" baseline="-25000" dirty="0" err="1" smtClean="0"/>
              <a:t>gem</a:t>
            </a:r>
            <a:r>
              <a:rPr lang="en-GB" dirty="0" smtClean="0"/>
              <a:t> vs Gas Mixture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3594469"/>
              </p:ext>
            </p:extLst>
          </p:nvPr>
        </p:nvGraphicFramePr>
        <p:xfrm>
          <a:off x="3886200" y="110648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97426" y="1707654"/>
            <a:ext cx="239039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 smtClean="0"/>
              <a:t>1 bar total pressure</a:t>
            </a:r>
          </a:p>
          <a:p>
            <a:pPr>
              <a:lnSpc>
                <a:spcPct val="150000"/>
              </a:lnSpc>
            </a:pPr>
            <a:r>
              <a:rPr lang="en-GB" sz="2000" dirty="0" smtClean="0"/>
              <a:t>N</a:t>
            </a:r>
            <a:r>
              <a:rPr lang="en-GB" sz="2000" baseline="-25000" dirty="0" smtClean="0"/>
              <a:t>2</a:t>
            </a:r>
            <a:r>
              <a:rPr lang="en-GB" sz="2000" dirty="0" smtClean="0"/>
              <a:t>+Ar/CO</a:t>
            </a:r>
            <a:r>
              <a:rPr lang="en-GB" sz="2000" baseline="-25000" dirty="0" smtClean="0"/>
              <a:t>2</a:t>
            </a:r>
            <a:r>
              <a:rPr lang="en-GB" sz="2000" dirty="0" smtClean="0"/>
              <a:t>(70/30)</a:t>
            </a:r>
          </a:p>
          <a:p>
            <a:pPr>
              <a:lnSpc>
                <a:spcPct val="150000"/>
              </a:lnSpc>
            </a:pPr>
            <a:r>
              <a:rPr lang="en-GB" sz="2000" dirty="0" smtClean="0"/>
              <a:t>Sealed vessel</a:t>
            </a: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3769516"/>
              </p:ext>
            </p:extLst>
          </p:nvPr>
        </p:nvGraphicFramePr>
        <p:xfrm>
          <a:off x="3886200" y="110648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7974000" y="771550"/>
            <a:ext cx="990488" cy="792088"/>
            <a:chOff x="7974000" y="771550"/>
            <a:chExt cx="990488" cy="792088"/>
          </a:xfrm>
        </p:grpSpPr>
        <p:sp>
          <p:nvSpPr>
            <p:cNvPr id="7" name="TextBox 6"/>
            <p:cNvSpPr txBox="1"/>
            <p:nvPr/>
          </p:nvSpPr>
          <p:spPr>
            <a:xfrm>
              <a:off x="8141827" y="771550"/>
              <a:ext cx="82266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>
                  <a:solidFill>
                    <a:srgbClr val="FF0000"/>
                  </a:solidFill>
                </a:rPr>
                <a:t>Sparks</a:t>
              </a:r>
              <a:endParaRPr lang="en-GB" sz="1600" dirty="0">
                <a:solidFill>
                  <a:srgbClr val="FF0000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7974000" y="1491630"/>
              <a:ext cx="72008" cy="72008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Grande" pitchFamily="84" charset="0"/>
                <a:ea typeface="ヒラギノ角ゴ Pro W3" pitchFamily="84" charset="-128"/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 bwMode="auto">
            <a:xfrm flipH="1">
              <a:off x="8028384" y="1106488"/>
              <a:ext cx="144016" cy="38514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15" name="TextBox 14"/>
          <p:cNvSpPr txBox="1"/>
          <p:nvPr/>
        </p:nvSpPr>
        <p:spPr>
          <a:xfrm>
            <a:off x="6948264" y="2161188"/>
            <a:ext cx="824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rgbClr val="006600"/>
                </a:solidFill>
              </a:rPr>
              <a:t>0.6 bar</a:t>
            </a:r>
            <a:endParaRPr lang="en-GB" sz="1600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45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Efficiency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95" t="12944" r="2874" b="1423"/>
          <a:stretch/>
        </p:blipFill>
        <p:spPr>
          <a:xfrm>
            <a:off x="4591559" y="987574"/>
            <a:ext cx="4176464" cy="33392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36512" y="1129843"/>
            <a:ext cx="4464496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 smtClean="0"/>
              <a:t>Measured against an ISIS monitor: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 smtClean="0"/>
              <a:t>0.25 mm thick GS1 scintillator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 smtClean="0"/>
              <a:t>35x35 mm</a:t>
            </a:r>
            <a:r>
              <a:rPr lang="en-GB" sz="1400" baseline="30000" dirty="0" smtClean="0"/>
              <a:t>2</a:t>
            </a:r>
            <a:r>
              <a:rPr lang="en-GB" sz="1400" dirty="0" smtClean="0"/>
              <a:t> active area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 smtClean="0"/>
              <a:t>1.1% efficiency at 1.8 Å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 smtClean="0"/>
              <a:t>20x20 mm</a:t>
            </a:r>
            <a:r>
              <a:rPr lang="en-GB" sz="1400" baseline="30000" dirty="0" smtClean="0"/>
              <a:t>2 </a:t>
            </a:r>
            <a:r>
              <a:rPr lang="en-GB" sz="1400" dirty="0" smtClean="0"/>
              <a:t>collimated beam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 smtClean="0"/>
              <a:t>Gas mixture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 smtClean="0"/>
              <a:t>Sealed gas volume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 smtClean="0"/>
              <a:t>N</a:t>
            </a:r>
            <a:r>
              <a:rPr lang="en-GB" sz="1400" baseline="-25000" dirty="0" smtClean="0"/>
              <a:t>2</a:t>
            </a:r>
            <a:r>
              <a:rPr lang="en-GB" sz="1400" dirty="0" smtClean="0"/>
              <a:t>/</a:t>
            </a:r>
            <a:r>
              <a:rPr lang="en-GB" sz="1400" dirty="0" err="1" smtClean="0"/>
              <a:t>Ar</a:t>
            </a:r>
            <a:r>
              <a:rPr lang="en-GB" sz="1400" dirty="0" smtClean="0"/>
              <a:t>/CO</a:t>
            </a:r>
            <a:r>
              <a:rPr lang="en-GB" sz="1400" baseline="-25000" dirty="0" smtClean="0"/>
              <a:t>2</a:t>
            </a:r>
            <a:r>
              <a:rPr lang="en-GB" sz="1400" dirty="0" smtClean="0"/>
              <a:t> mixture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 smtClean="0"/>
              <a:t>1 bar total pressure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 smtClean="0"/>
              <a:t>N</a:t>
            </a:r>
            <a:r>
              <a:rPr lang="en-GB" sz="1400" baseline="-25000" dirty="0" smtClean="0"/>
              <a:t>2</a:t>
            </a:r>
            <a:r>
              <a:rPr lang="en-GB" sz="1400" dirty="0" smtClean="0"/>
              <a:t> between 1 and 75%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 smtClean="0"/>
              <a:t>Precision 1 mbar</a:t>
            </a:r>
            <a:endParaRPr lang="en-GB" sz="1400" dirty="0"/>
          </a:p>
        </p:txBody>
      </p:sp>
      <p:pic>
        <p:nvPicPr>
          <p:cNvPr id="6" name="Content Placeholder 6"/>
          <p:cNvPicPr>
            <a:picLocks noChangeAspect="1"/>
          </p:cNvPicPr>
          <p:nvPr/>
        </p:nvPicPr>
        <p:blipFill rotWithShape="1">
          <a:blip r:embed="rId3"/>
          <a:srcRect l="467" t="15571" r="2403" b="898"/>
          <a:stretch/>
        </p:blipFill>
        <p:spPr bwMode="auto">
          <a:xfrm>
            <a:off x="4591559" y="987574"/>
            <a:ext cx="4243471" cy="3278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4"/>
          <a:srcRect l="488" t="14808" r="983" b="1168"/>
          <a:stretch/>
        </p:blipFill>
        <p:spPr bwMode="auto">
          <a:xfrm>
            <a:off x="4591559" y="987574"/>
            <a:ext cx="4322960" cy="3312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Content Placeholder 5"/>
          <p:cNvPicPr>
            <a:picLocks noChangeAspect="1"/>
          </p:cNvPicPr>
          <p:nvPr/>
        </p:nvPicPr>
        <p:blipFill rotWithShape="1">
          <a:blip r:embed="rId5"/>
          <a:srcRect l="691" t="15337" r="2559" b="1201"/>
          <a:stretch/>
        </p:blipFill>
        <p:spPr bwMode="auto">
          <a:xfrm>
            <a:off x="4591559" y="987574"/>
            <a:ext cx="4229312" cy="327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1818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Long Wavelength Efficiency</a:t>
            </a:r>
            <a:endParaRPr lang="en-GB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453" y="1168400"/>
            <a:ext cx="3388899" cy="28495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7426" y="1203598"/>
            <a:ext cx="2642711" cy="27764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GB" sz="1800" dirty="0" smtClean="0"/>
              <a:t>On the CRISP beamline</a:t>
            </a:r>
          </a:p>
          <a:p>
            <a:pPr>
              <a:lnSpc>
                <a:spcPct val="200000"/>
              </a:lnSpc>
            </a:pPr>
            <a:r>
              <a:rPr lang="en-GB" sz="1800" dirty="0" smtClean="0"/>
              <a:t>0.6 bar total pressure</a:t>
            </a:r>
          </a:p>
          <a:p>
            <a:pPr>
              <a:lnSpc>
                <a:spcPct val="200000"/>
              </a:lnSpc>
            </a:pPr>
            <a:r>
              <a:rPr lang="en-GB" sz="1800" dirty="0" smtClean="0"/>
              <a:t>N</a:t>
            </a:r>
            <a:r>
              <a:rPr lang="en-GB" sz="1800" baseline="-25000" dirty="0" smtClean="0"/>
              <a:t>2</a:t>
            </a:r>
            <a:r>
              <a:rPr lang="en-GB" sz="1800" dirty="0" smtClean="0"/>
              <a:t>/(</a:t>
            </a:r>
            <a:r>
              <a:rPr lang="en-GB" sz="1800" dirty="0" err="1" smtClean="0"/>
              <a:t>Ar</a:t>
            </a:r>
            <a:r>
              <a:rPr lang="en-GB" sz="1800" dirty="0" smtClean="0"/>
              <a:t>/CO</a:t>
            </a:r>
            <a:r>
              <a:rPr lang="en-GB" sz="1800" baseline="-25000" dirty="0" smtClean="0"/>
              <a:t>2</a:t>
            </a:r>
            <a:r>
              <a:rPr lang="en-GB" sz="1800" dirty="0" smtClean="0"/>
              <a:t>)(50/50)</a:t>
            </a:r>
          </a:p>
          <a:p>
            <a:pPr>
              <a:lnSpc>
                <a:spcPct val="200000"/>
              </a:lnSpc>
            </a:pPr>
            <a:r>
              <a:rPr lang="en-GB" sz="1800" dirty="0" err="1" smtClean="0"/>
              <a:t>V</a:t>
            </a:r>
            <a:r>
              <a:rPr lang="en-GB" sz="1800" baseline="-25000" dirty="0" err="1" smtClean="0"/>
              <a:t>gem</a:t>
            </a:r>
            <a:r>
              <a:rPr lang="en-GB" sz="1800" dirty="0" smtClean="0"/>
              <a:t>=480 V</a:t>
            </a:r>
          </a:p>
          <a:p>
            <a:pPr>
              <a:lnSpc>
                <a:spcPct val="200000"/>
              </a:lnSpc>
            </a:pPr>
            <a:r>
              <a:rPr lang="en-GB" sz="1800" dirty="0" smtClean="0"/>
              <a:t>Sealed vessel</a:t>
            </a:r>
          </a:p>
        </p:txBody>
      </p:sp>
    </p:spTree>
    <p:extLst>
      <p:ext uri="{BB962C8B-B14F-4D97-AF65-F5344CB8AC3E}">
        <p14:creationId xmlns:p14="http://schemas.microsoft.com/office/powerpoint/2010/main" val="172590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FC_PowerPoint_template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Lucida Grande"/>
        <a:ea typeface="ヒラギノ角ゴ Pro W3"/>
        <a:cs typeface=""/>
      </a:majorFont>
      <a:minorFont>
        <a:latin typeface="Lucida Grande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Lucida Grande"/>
        <a:ea typeface="ヒラギノ角ゴ Pro W3"/>
        <a:cs typeface=""/>
      </a:majorFont>
      <a:minorFont>
        <a:latin typeface="Lucida Grande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LongProperties xmlns="http://schemas.microsoft.com/office/2006/metadata/longPropertie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ABF215B8A3384E874FC40A3B0B2302" ma:contentTypeVersion="4" ma:contentTypeDescription="Create a new document." ma:contentTypeScope="" ma:versionID="098309142ee90672dd325a1bf5abdf8c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a4759411a1d50091fc5acb248322c8eb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6560A4A3-C5A6-4A0A-937A-5BCFBD0EF23D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588EA5A1-49DC-4BF7-9FC5-8EF4622FB9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2BA4417-EAE4-4F10-9DE0-06D03A995C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14F74446-C745-483E-9EC8-6D923B77ECAF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STFC_PowerPoint_template</Template>
  <TotalTime>9527</TotalTime>
  <Words>662</Words>
  <Application>Microsoft Office PowerPoint</Application>
  <PresentationFormat>On-screen Show (16:9)</PresentationFormat>
  <Paragraphs>121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Lucida Grande</vt:lpstr>
      <vt:lpstr>Times New Roman</vt:lpstr>
      <vt:lpstr>Wingdings</vt:lpstr>
      <vt:lpstr>ヒラギノ角ゴ Pro W3</vt:lpstr>
      <vt:lpstr>STFC_PowerPoint_template</vt:lpstr>
      <vt:lpstr>1_Blank Presentation</vt:lpstr>
      <vt:lpstr>Development of the NitroGEM monitor at ISIS</vt:lpstr>
      <vt:lpstr>Introduction</vt:lpstr>
      <vt:lpstr>Detector Layout</vt:lpstr>
      <vt:lpstr>Transparency</vt:lpstr>
      <vt:lpstr>First Prototype</vt:lpstr>
      <vt:lpstr>Pulse Height</vt:lpstr>
      <vt:lpstr>Vgem vs Gas Mixture</vt:lpstr>
      <vt:lpstr>Efficiency</vt:lpstr>
      <vt:lpstr>Long Wavelength Efficiency</vt:lpstr>
      <vt:lpstr>Conclusions</vt:lpstr>
      <vt:lpstr>Development activities</vt:lpstr>
      <vt:lpstr>Filling rig</vt:lpstr>
      <vt:lpstr>Procedure</vt:lpstr>
    </vt:vector>
  </TitlesOfParts>
  <Company>STFC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Template: STFC UKRI Powerpoint - 16:9 widescreen (ppt)</dc:title>
  <dc:creator>kw77</dc:creator>
  <cp:lastModifiedBy>Raspino, Davide (STFC,RAL,ISIS)</cp:lastModifiedBy>
  <cp:revision>55</cp:revision>
  <dcterms:created xsi:type="dcterms:W3CDTF">2012-07-12T11:46:55Z</dcterms:created>
  <dcterms:modified xsi:type="dcterms:W3CDTF">2019-02-11T08:35:11Z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  <property fmtid="{D5CDD505-2E9C-101B-9397-08002B2CF9AE}" pid="3" name="display_urn:schemas-microsoft-com:office:office#Editor">
    <vt:lpwstr>Summers, Karen (STFC,RAL,OBR)</vt:lpwstr>
  </property>
  <property fmtid="{D5CDD505-2E9C-101B-9397-08002B2CF9AE}" pid="4" name="xd_Signature">
    <vt:lpwstr/>
  </property>
  <property fmtid="{D5CDD505-2E9C-101B-9397-08002B2CF9AE}" pid="5" name="display_urn:schemas-microsoft-com:office:office#Author">
    <vt:lpwstr>Summers, Karen (STFC,RAL,OBR)</vt:lpwstr>
  </property>
  <property fmtid="{D5CDD505-2E9C-101B-9397-08002B2CF9AE}" pid="6" name="TemplateUrl">
    <vt:lpwstr/>
  </property>
  <property fmtid="{D5CDD505-2E9C-101B-9397-08002B2CF9AE}" pid="7" name="xd_ProgID">
    <vt:lpwstr/>
  </property>
  <property fmtid="{D5CDD505-2E9C-101B-9397-08002B2CF9AE}" pid="8" name="ContentTypeId">
    <vt:lpwstr>0x010100F731947B08D5984288BC8B16A979FF50</vt:lpwstr>
  </property>
</Properties>
</file>