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303" r:id="rId3"/>
    <p:sldId id="257" r:id="rId4"/>
    <p:sldId id="296" r:id="rId5"/>
    <p:sldId id="259" r:id="rId6"/>
    <p:sldId id="302" r:id="rId7"/>
    <p:sldId id="271" r:id="rId8"/>
    <p:sldId id="312" r:id="rId9"/>
    <p:sldId id="309" r:id="rId10"/>
    <p:sldId id="310" r:id="rId11"/>
    <p:sldId id="262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05"/>
    <p:restoredTop sz="93478"/>
  </p:normalViewPr>
  <p:slideViewPr>
    <p:cSldViewPr snapToGrid="0" snapToObjects="1">
      <p:cViewPr varScale="1">
        <p:scale>
          <a:sx n="88" d="100"/>
          <a:sy n="88" d="100"/>
        </p:scale>
        <p:origin x="7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2EC4F-5BA4-204C-82D9-8EBC80DD576D}" type="datetimeFigureOut">
              <a:rPr lang="sv-SE" smtClean="0"/>
              <a:t>2019-02-04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2CCEE-63DE-3048-839D-801D9BD884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240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82717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586F7-8F63-8744-A4B2-478977A40FAA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08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2100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EA7A9-7CA7-A447-B9E9-D3453472C9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976DA-7567-3F4B-BDA1-D94259D2A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B4495-6EC2-4A4E-91B1-8FE78863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BD2B-4CFF-6441-AF7E-59C94FE496D2}" type="datetimeFigureOut">
              <a:rPr lang="sv-SE" smtClean="0"/>
              <a:t>2019-02-04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2ACAB-E717-4848-95D5-1E174D7CB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4C21F-E574-E84A-A541-7DE97B9F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2B82-C1B4-7641-9A4E-94B3AD070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6098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31302-9345-DF49-B4BC-F8039217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181A6-1250-A148-95B2-4D0EA3CB6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AC238-0A13-BE43-878F-D56F10444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BD2B-4CFF-6441-AF7E-59C94FE496D2}" type="datetimeFigureOut">
              <a:rPr lang="sv-SE" smtClean="0"/>
              <a:t>2019-02-04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C66B-B5C0-FC45-9697-E0AE8BDC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7366E-31B6-434D-8BD3-9007AECF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2B82-C1B4-7641-9A4E-94B3AD070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0003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2CFCE-33CE-EE45-A74F-38F939110E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15A56-FFFE-0C43-9288-F098F488B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ACC8D-2135-2541-A612-20AE0EE11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BD2B-4CFF-6441-AF7E-59C94FE496D2}" type="datetimeFigureOut">
              <a:rPr lang="sv-SE" smtClean="0"/>
              <a:t>2019-02-04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515E2-F4FD-AC4D-A897-93C4DE5F4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19E2-7D7B-B146-9F7F-D5BF5BFEC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2B82-C1B4-7641-9A4E-94B3AD070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76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99596-1EA3-DB46-A6DB-E309FD279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EC1C8-D84F-724B-8CB8-A0E005C4D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22F4-9614-B24D-AADA-297BDC556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BD2B-4CFF-6441-AF7E-59C94FE496D2}" type="datetimeFigureOut">
              <a:rPr lang="sv-SE" smtClean="0"/>
              <a:t>2019-02-04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43F9B-0241-5941-BBE6-1F634F85D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AAF3D-7EEE-F443-A1A1-4A5281C38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2B82-C1B4-7641-9A4E-94B3AD070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0314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5925F-E569-014D-9729-09F3A2297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BB2E0-BDBC-4E49-8E5C-69E83B48C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50963-4020-0C48-B604-505AF6BCF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BD2B-4CFF-6441-AF7E-59C94FE496D2}" type="datetimeFigureOut">
              <a:rPr lang="sv-SE" smtClean="0"/>
              <a:t>2019-02-04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AD42-DC21-FB48-BFC4-D02C82034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127C2-920B-CB42-84B0-38C093C9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2B82-C1B4-7641-9A4E-94B3AD070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5192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E83C3-C4B9-1543-8F33-97ED4F7B4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BC9F5-BEEA-B847-961B-547EAC074D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F8BDFD-FB35-4D4C-B0E5-FC700441D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9BEB4-9202-A844-BB23-5FCE6053A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BD2B-4CFF-6441-AF7E-59C94FE496D2}" type="datetimeFigureOut">
              <a:rPr lang="sv-SE" smtClean="0"/>
              <a:t>2019-02-04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6C1D3-E3D5-A44D-9248-DFB739F70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8F9A0-0298-E94E-A888-05A0A5D6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2B82-C1B4-7641-9A4E-94B3AD070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835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FB2E4-F388-8C49-A330-166840895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6D71C-D626-AB45-A93D-6BD7C20C3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8C3D8-BD0E-BD48-94DF-C94FC7A32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F99B0-FD21-434B-92A7-C9ED1BB20C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BAE8D2-60BC-AE4C-BFAE-8B3BA6A54F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194CA0-A031-4044-9BAE-205BB99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BD2B-4CFF-6441-AF7E-59C94FE496D2}" type="datetimeFigureOut">
              <a:rPr lang="sv-SE" smtClean="0"/>
              <a:t>2019-02-04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E77ED9-39E7-1D46-A8A7-1A351AAED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C4274-33A3-084D-969D-6A57389B3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2B82-C1B4-7641-9A4E-94B3AD070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2850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F5125-9D7D-2441-9125-B918983F3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9887FE-0DD7-E84F-9624-0CC46C05C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BD2B-4CFF-6441-AF7E-59C94FE496D2}" type="datetimeFigureOut">
              <a:rPr lang="sv-SE" smtClean="0"/>
              <a:t>2019-02-04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DF2E57-7E94-CD42-A993-177F70F2B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C542D-3FEC-5E49-838A-E57F093EA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2B82-C1B4-7641-9A4E-94B3AD070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074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5546B-534F-FD4D-B516-4E3DFDBA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BD2B-4CFF-6441-AF7E-59C94FE496D2}" type="datetimeFigureOut">
              <a:rPr lang="sv-SE" smtClean="0"/>
              <a:t>2019-02-04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079FF2-643F-CD44-AA04-ABA2A6BAB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B15CE-E07B-6141-8966-B09D0FFCB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2B82-C1B4-7641-9A4E-94B3AD070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49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55D58-6140-1345-BA0F-7F0EE94F7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11973-47B1-9748-A5BF-044E5AD3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9A3EE-BF12-024F-B28E-DFF155F25D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86C94-1E1F-9F4E-AC1F-25995ADFC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BD2B-4CFF-6441-AF7E-59C94FE496D2}" type="datetimeFigureOut">
              <a:rPr lang="sv-SE" smtClean="0"/>
              <a:t>2019-02-04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18217-C659-1C42-A138-46AF3246B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25C2C-572B-2443-9946-13F8574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2B82-C1B4-7641-9A4E-94B3AD070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6867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F2FF7-7D3A-6346-B254-ADA7E735C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849148-D41E-B445-B01D-55CDE39254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40F36F-F71C-B14A-AE90-55A210BBE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A15E7-7CB2-9B48-9A2B-FC8EFCF80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BD2B-4CFF-6441-AF7E-59C94FE496D2}" type="datetimeFigureOut">
              <a:rPr lang="sv-SE" smtClean="0"/>
              <a:t>2019-02-04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8DC5D-E1B5-0D42-B44F-D4FFA7142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89FC0-BA1A-1B48-88E7-3C5B8FF29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2B82-C1B4-7641-9A4E-94B3AD070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1719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B70D71-63CF-EC4F-8E44-AA48A59C7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D55DD-A8EB-414C-92BE-809C94048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EF9AB-B9AA-9947-A2D4-0A55B7B49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9BD2B-4CFF-6441-AF7E-59C94FE496D2}" type="datetimeFigureOut">
              <a:rPr lang="sv-SE" smtClean="0"/>
              <a:t>2019-02-04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33C9E-2C20-E24A-A498-FF0A89D1E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B3582-E0CE-0D4E-8907-9F3705A41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B2B82-C1B4-7641-9A4E-94B3AD070D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214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1AC01-8760-9741-B49E-94BDAC757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97428"/>
            <a:ext cx="9144000" cy="2609417"/>
          </a:xfrm>
        </p:spPr>
        <p:txBody>
          <a:bodyPr/>
          <a:lstStyle/>
          <a:p>
            <a:r>
              <a:rPr lang="sv-SE" dirty="0"/>
              <a:t>DEMAX: the ESS support </a:t>
            </a:r>
            <a:r>
              <a:rPr lang="sv-SE" dirty="0" err="1"/>
              <a:t>lab</a:t>
            </a:r>
            <a:r>
              <a:rPr lang="sv-SE" dirty="0"/>
              <a:t> for </a:t>
            </a:r>
            <a:r>
              <a:rPr lang="sv-SE" dirty="0" err="1"/>
              <a:t>deuteration</a:t>
            </a:r>
            <a:r>
              <a:rPr lang="sv-SE" dirty="0"/>
              <a:t> &amp; </a:t>
            </a:r>
            <a:r>
              <a:rPr lang="sv-SE" dirty="0" err="1"/>
              <a:t>crystallization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716E19-C05A-C54C-9E73-73B1DC77A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2338"/>
            <a:ext cx="9144000" cy="1655762"/>
          </a:xfrm>
        </p:spPr>
        <p:txBody>
          <a:bodyPr/>
          <a:lstStyle/>
          <a:p>
            <a:r>
              <a:rPr lang="sv-SE" dirty="0"/>
              <a:t>IKON16</a:t>
            </a:r>
          </a:p>
          <a:p>
            <a:r>
              <a:rPr lang="sv-SE" dirty="0"/>
              <a:t>13 </a:t>
            </a:r>
            <a:r>
              <a:rPr lang="sv-SE" dirty="0" err="1"/>
              <a:t>February</a:t>
            </a:r>
            <a:r>
              <a:rPr lang="sv-SE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797854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42C16-2291-4C4D-A53F-47476D16A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830" y="696686"/>
            <a:ext cx="9483799" cy="5952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DACB26-DC8F-5645-99BC-9102F3D98BB1}"/>
              </a:ext>
            </a:extLst>
          </p:cNvPr>
          <p:cNvSpPr txBox="1"/>
          <p:nvPr/>
        </p:nvSpPr>
        <p:spPr>
          <a:xfrm>
            <a:off x="3335300" y="173466"/>
            <a:ext cx="6749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rgbClr val="00B0F0"/>
                </a:solidFill>
              </a:rPr>
              <a:t>http://scicat02.esss.lu.se:8080/</a:t>
            </a:r>
          </a:p>
        </p:txBody>
      </p:sp>
    </p:spTree>
    <p:extLst>
      <p:ext uri="{BB962C8B-B14F-4D97-AF65-F5344CB8AC3E}">
        <p14:creationId xmlns:p14="http://schemas.microsoft.com/office/powerpoint/2010/main" val="3720081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2DE7A5-8206-E346-934F-724601FEA2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60385"/>
              </p:ext>
            </p:extLst>
          </p:nvPr>
        </p:nvGraphicFramePr>
        <p:xfrm>
          <a:off x="493947" y="3853252"/>
          <a:ext cx="11149441" cy="1328348"/>
        </p:xfrm>
        <a:graphic>
          <a:graphicData uri="http://schemas.openxmlformats.org/drawingml/2006/table">
            <a:tbl>
              <a:tblPr/>
              <a:tblGrid>
                <a:gridCol w="1114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4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7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2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8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21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591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0985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6228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5077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 FEB – </a:t>
                      </a:r>
                    </a:p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APR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5 - 19 APR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 APR – </a:t>
                      </a: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MAY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06-19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07-19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08-19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09-19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10-19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11-19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12-19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PROPOSAL SUBMISSION OPEN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INTERNAL REVIEW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EXTERNAL REVIEW &amp; NOTIFY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 PROG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 PROG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 PROG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PROG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PROG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PROG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WRAP-UP, MAIL OUT, REPORT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928EF8-DDAF-3D4B-BA54-F4995AD21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947" y="720127"/>
            <a:ext cx="10986853" cy="2618496"/>
          </a:xfrm>
        </p:spPr>
        <p:txBody>
          <a:bodyPr>
            <a:noAutofit/>
          </a:bodyPr>
          <a:lstStyle/>
          <a:p>
            <a:r>
              <a:rPr lang="sv-SE" dirty="0" err="1"/>
              <a:t>Keep</a:t>
            </a:r>
            <a:r>
              <a:rPr lang="sv-SE" dirty="0"/>
              <a:t> an </a:t>
            </a:r>
            <a:r>
              <a:rPr lang="sv-SE" dirty="0" err="1"/>
              <a:t>eye</a:t>
            </a:r>
            <a:r>
              <a:rPr lang="sv-SE" dirty="0"/>
              <a:t> on the dates and look for the </a:t>
            </a:r>
            <a:r>
              <a:rPr lang="sv-SE" dirty="0" err="1"/>
              <a:t>announcement</a:t>
            </a:r>
            <a:endParaRPr lang="sv-SE" dirty="0"/>
          </a:p>
          <a:p>
            <a:r>
              <a:rPr lang="sv-SE" dirty="0" err="1"/>
              <a:t>Please</a:t>
            </a:r>
            <a:r>
              <a:rPr lang="sv-SE" dirty="0"/>
              <a:t> </a:t>
            </a:r>
            <a:r>
              <a:rPr lang="sv-SE" dirty="0" err="1"/>
              <a:t>spread</a:t>
            </a:r>
            <a:r>
              <a:rPr lang="sv-SE" dirty="0"/>
              <a:t> the </a:t>
            </a:r>
            <a:r>
              <a:rPr lang="sv-SE" dirty="0" err="1"/>
              <a:t>word</a:t>
            </a:r>
            <a:r>
              <a:rPr lang="sv-SE" dirty="0"/>
              <a:t> </a:t>
            </a:r>
            <a:r>
              <a:rPr lang="sv-SE" dirty="0" err="1"/>
              <a:t>within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community</a:t>
            </a:r>
            <a:r>
              <a:rPr lang="sv-SE" dirty="0"/>
              <a:t> and </a:t>
            </a:r>
            <a:r>
              <a:rPr lang="sv-SE" dirty="0" err="1"/>
              <a:t>networks</a:t>
            </a:r>
            <a:endParaRPr lang="sv-SE" dirty="0"/>
          </a:p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encourage</a:t>
            </a:r>
            <a:r>
              <a:rPr lang="sv-SE" dirty="0"/>
              <a:t> </a:t>
            </a:r>
            <a:r>
              <a:rPr lang="sv-SE" dirty="0" err="1"/>
              <a:t>people</a:t>
            </a:r>
            <a:r>
              <a:rPr lang="sv-SE" dirty="0"/>
              <a:t> to </a:t>
            </a:r>
            <a:r>
              <a:rPr lang="sv-SE" dirty="0" err="1"/>
              <a:t>reach</a:t>
            </a:r>
            <a:r>
              <a:rPr lang="sv-SE" dirty="0"/>
              <a:t> </a:t>
            </a:r>
            <a:r>
              <a:rPr lang="sv-SE" dirty="0" err="1"/>
              <a:t>out</a:t>
            </a:r>
            <a:r>
              <a:rPr lang="sv-SE" dirty="0"/>
              <a:t> to </a:t>
            </a:r>
            <a:r>
              <a:rPr lang="sv-SE" dirty="0" err="1"/>
              <a:t>us</a:t>
            </a:r>
            <a:r>
              <a:rPr lang="sv-SE" dirty="0"/>
              <a:t> BEFORE </a:t>
            </a:r>
            <a:r>
              <a:rPr lang="sv-SE" dirty="0" err="1"/>
              <a:t>submitting</a:t>
            </a:r>
            <a:r>
              <a:rPr lang="sv-SE" dirty="0"/>
              <a:t> a </a:t>
            </a:r>
            <a:r>
              <a:rPr lang="sv-SE" dirty="0" err="1"/>
              <a:t>proposal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 algn="ctr">
              <a:buNone/>
            </a:pPr>
            <a:r>
              <a:rPr lang="sv-SE" dirty="0">
                <a:solidFill>
                  <a:srgbClr val="00B0F0"/>
                </a:solidFill>
              </a:rPr>
              <a:t> </a:t>
            </a:r>
            <a:r>
              <a:rPr lang="sv-SE" sz="3400" dirty="0" err="1">
                <a:solidFill>
                  <a:srgbClr val="00B0F0"/>
                </a:solidFill>
              </a:rPr>
              <a:t>demax@esss.se</a:t>
            </a:r>
            <a:endParaRPr lang="sv-SE" sz="3400" dirty="0">
              <a:solidFill>
                <a:srgbClr val="00B0F0"/>
              </a:solidFill>
            </a:endParaRP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marL="0" indent="0" algn="ctr">
              <a:buNone/>
            </a:pPr>
            <a:r>
              <a:rPr lang="sv-SE" dirty="0" err="1"/>
              <a:t>We</a:t>
            </a:r>
            <a:r>
              <a:rPr lang="sv-SE" dirty="0"/>
              <a:t> look forward to hearing from </a:t>
            </a:r>
            <a:r>
              <a:rPr lang="sv-SE" dirty="0" err="1"/>
              <a:t>you</a:t>
            </a:r>
            <a:r>
              <a:rPr lang="sv-S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96871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A85C-6FDF-CF49-AE8A-8A9DABDE1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60426"/>
            <a:ext cx="10515600" cy="784802"/>
          </a:xfrm>
        </p:spPr>
        <p:txBody>
          <a:bodyPr/>
          <a:lstStyle/>
          <a:p>
            <a:r>
              <a:rPr lang="sv-SE" dirty="0" err="1"/>
              <a:t>Deuteration</a:t>
            </a:r>
            <a:r>
              <a:rPr lang="sv-SE" dirty="0"/>
              <a:t> and </a:t>
            </a:r>
            <a:r>
              <a:rPr lang="sv-SE" dirty="0" err="1"/>
              <a:t>Macromolecular</a:t>
            </a:r>
            <a:r>
              <a:rPr lang="sv-SE" dirty="0"/>
              <a:t> </a:t>
            </a:r>
            <a:r>
              <a:rPr lang="sv-SE" dirty="0" err="1"/>
              <a:t>Xtallization</a:t>
            </a:r>
            <a:r>
              <a:rPr lang="sv-SE" dirty="0"/>
              <a:t> (DEMAX)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75AC4-81F4-0448-9E21-149C813DF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436" y="2311399"/>
            <a:ext cx="9989127" cy="4324927"/>
          </a:xfrm>
        </p:spPr>
        <p:txBody>
          <a:bodyPr/>
          <a:lstStyle/>
          <a:p>
            <a:pPr marL="0" indent="0">
              <a:buNone/>
            </a:pPr>
            <a:r>
              <a:rPr lang="sv-SE" dirty="0" err="1"/>
              <a:t>Outline</a:t>
            </a:r>
            <a:endParaRPr lang="sv-SE" dirty="0"/>
          </a:p>
          <a:p>
            <a:pPr marL="0" indent="0">
              <a:buNone/>
            </a:pPr>
            <a:r>
              <a:rPr lang="sv-SE" dirty="0"/>
              <a:t>- </a:t>
            </a:r>
            <a:r>
              <a:rPr lang="sv-SE" dirty="0" err="1"/>
              <a:t>Who</a:t>
            </a:r>
            <a:r>
              <a:rPr lang="sv-SE" dirty="0"/>
              <a:t> and </a:t>
            </a:r>
            <a:r>
              <a:rPr lang="sv-SE" dirty="0" err="1"/>
              <a:t>what</a:t>
            </a:r>
            <a:r>
              <a:rPr lang="sv-SE" dirty="0"/>
              <a:t> is DEMAX?</a:t>
            </a:r>
          </a:p>
          <a:p>
            <a:pPr marL="0" indent="0">
              <a:buNone/>
            </a:pPr>
            <a:r>
              <a:rPr lang="sv-SE" dirty="0"/>
              <a:t>- </a:t>
            </a:r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organized</a:t>
            </a:r>
            <a:r>
              <a:rPr lang="sv-SE" dirty="0"/>
              <a:t>?</a:t>
            </a:r>
          </a:p>
          <a:p>
            <a:pPr marL="0" indent="0">
              <a:buNone/>
            </a:pPr>
            <a:r>
              <a:rPr lang="sv-SE" dirty="0"/>
              <a:t>- </a:t>
            </a:r>
            <a:r>
              <a:rPr lang="sv-SE" dirty="0" err="1"/>
              <a:t>What</a:t>
            </a:r>
            <a:r>
              <a:rPr lang="sv-SE" dirty="0"/>
              <a:t> do </a:t>
            </a:r>
            <a:r>
              <a:rPr lang="sv-SE" dirty="0" err="1"/>
              <a:t>we</a:t>
            </a:r>
            <a:r>
              <a:rPr lang="sv-SE" dirty="0"/>
              <a:t> offer and to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communities</a:t>
            </a:r>
            <a:r>
              <a:rPr lang="sv-SE" dirty="0"/>
              <a:t>?</a:t>
            </a:r>
          </a:p>
          <a:p>
            <a:pPr marL="0" indent="0">
              <a:buNone/>
            </a:pPr>
            <a:r>
              <a:rPr lang="sv-SE" dirty="0"/>
              <a:t>- </a:t>
            </a:r>
            <a:r>
              <a:rPr lang="sv-SE" dirty="0" err="1"/>
              <a:t>Proposal</a:t>
            </a:r>
            <a:r>
              <a:rPr lang="sv-SE" dirty="0"/>
              <a:t> call, </a:t>
            </a:r>
            <a:r>
              <a:rPr lang="sv-SE" dirty="0" err="1"/>
              <a:t>proposal</a:t>
            </a:r>
            <a:r>
              <a:rPr lang="sv-SE" dirty="0"/>
              <a:t> </a:t>
            </a:r>
            <a:r>
              <a:rPr lang="sv-SE" dirty="0" err="1"/>
              <a:t>review</a:t>
            </a:r>
            <a:r>
              <a:rPr lang="sv-SE" dirty="0"/>
              <a:t> </a:t>
            </a:r>
            <a:r>
              <a:rPr lang="sv-SE" dirty="0" err="1"/>
              <a:t>details</a:t>
            </a:r>
            <a:r>
              <a:rPr lang="sv-SE" dirty="0"/>
              <a:t> &amp; </a:t>
            </a:r>
            <a:r>
              <a:rPr lang="sv-SE" dirty="0" err="1"/>
              <a:t>timeline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6148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48AEA87-C6E1-4148-89FD-DE6010E7DCD2}"/>
              </a:ext>
            </a:extLst>
          </p:cNvPr>
          <p:cNvSpPr/>
          <p:nvPr/>
        </p:nvSpPr>
        <p:spPr>
          <a:xfrm>
            <a:off x="158793" y="5854678"/>
            <a:ext cx="872033" cy="87416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13" name="TextBox 12"/>
          <p:cNvSpPr txBox="1"/>
          <p:nvPr/>
        </p:nvSpPr>
        <p:spPr>
          <a:xfrm>
            <a:off x="4766095" y="1254238"/>
            <a:ext cx="3240360" cy="923330"/>
          </a:xfrm>
          <a:prstGeom prst="rect">
            <a:avLst/>
          </a:prstGeom>
          <a:noFill/>
          <a:ln w="44450">
            <a:solidFill>
              <a:srgbClr val="0094C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94CA"/>
                </a:solidFill>
              </a:rPr>
              <a:t>ESS Deuteration and Macromolecular Crystallization (DEMAX) Platform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06454" y="2654868"/>
            <a:ext cx="3221527" cy="2585323"/>
          </a:xfrm>
          <a:prstGeom prst="rect">
            <a:avLst/>
          </a:prstGeom>
          <a:noFill/>
          <a:ln w="44450">
            <a:solidFill>
              <a:srgbClr val="0094C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94CA"/>
                </a:solidFill>
              </a:rPr>
              <a:t>Macromolecular Crystallization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94CA"/>
                </a:solidFill>
              </a:rPr>
              <a:t>High- and low-throughput screening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94CA"/>
                </a:solidFill>
              </a:rPr>
              <a:t>Large volume crystallization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94CA"/>
                </a:solidFill>
              </a:rPr>
              <a:t>Optimization (seeding, fine-screening, temperature)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94CA"/>
                </a:solidFill>
              </a:rPr>
              <a:t>X-ray testing 100 K @ MAX lab (with LP3)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94CA"/>
                </a:solidFill>
              </a:rPr>
              <a:t>Support for </a:t>
            </a:r>
            <a:r>
              <a:rPr lang="en-US" sz="1600" dirty="0" err="1">
                <a:solidFill>
                  <a:srgbClr val="0094CA"/>
                </a:solidFill>
              </a:rPr>
              <a:t>xtal</a:t>
            </a:r>
            <a:r>
              <a:rPr lang="en-US" sz="1600" dirty="0">
                <a:solidFill>
                  <a:srgbClr val="0094CA"/>
                </a:solidFill>
              </a:rPr>
              <a:t> mounting &amp; H/D exchange for RT measurements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39849" y="2654868"/>
            <a:ext cx="2906638" cy="2585323"/>
          </a:xfrm>
          <a:prstGeom prst="rect">
            <a:avLst/>
          </a:prstGeom>
          <a:noFill/>
          <a:ln w="44450">
            <a:solidFill>
              <a:srgbClr val="0094C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94CA"/>
                </a:solidFill>
              </a:rPr>
              <a:t>Chemical Deuteration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94CA"/>
                </a:solidFill>
              </a:rPr>
              <a:t>Organic (chemical) synthesis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94CA"/>
                </a:solidFill>
              </a:rPr>
              <a:t>Enzymatic Synthesis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94CA"/>
                </a:solidFill>
              </a:rPr>
              <a:t>Separate, analyze a range of molecules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94CA"/>
                </a:solidFill>
              </a:rPr>
              <a:t>Yeast-derived total lipid preparation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94CA"/>
                </a:solidFill>
              </a:rPr>
              <a:t>Future: extraction of lipids, oils and other small molecules from biomass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64185" y="2654867"/>
            <a:ext cx="2898676" cy="2585323"/>
          </a:xfrm>
          <a:prstGeom prst="rect">
            <a:avLst/>
          </a:prstGeom>
          <a:noFill/>
          <a:ln w="44450">
            <a:solidFill>
              <a:srgbClr val="0094C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94CA"/>
                </a:solidFill>
              </a:rPr>
              <a:t>Biological Deuteration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94CA"/>
                </a:solidFill>
              </a:rPr>
              <a:t>Deuterated biomass production (algae, bacteria)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94CA"/>
                </a:solidFill>
              </a:rPr>
              <a:t>Protein expression &amp; purification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94CA"/>
                </a:solidFill>
              </a:rPr>
              <a:t>Biophysical characterization (DLS, </a:t>
            </a:r>
            <a:r>
              <a:rPr lang="en-US" sz="1600" dirty="0" err="1">
                <a:solidFill>
                  <a:srgbClr val="0094CA"/>
                </a:solidFill>
              </a:rPr>
              <a:t>thermofluor</a:t>
            </a:r>
            <a:r>
              <a:rPr lang="en-US" sz="1600" dirty="0">
                <a:solidFill>
                  <a:srgbClr val="0094CA"/>
                </a:solidFill>
              </a:rPr>
              <a:t>, </a:t>
            </a:r>
            <a:r>
              <a:rPr lang="en-US" sz="1600" dirty="0" err="1">
                <a:solidFill>
                  <a:srgbClr val="0094CA"/>
                </a:solidFill>
              </a:rPr>
              <a:t>nanotemper</a:t>
            </a:r>
            <a:r>
              <a:rPr lang="en-US" sz="1600" dirty="0">
                <a:solidFill>
                  <a:srgbClr val="0094CA"/>
                </a:solidFill>
              </a:rPr>
              <a:t>, purity)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94CA"/>
                </a:solidFill>
              </a:rPr>
              <a:t>D incorporation with ESI-MS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94CA"/>
                </a:solidFill>
              </a:rPr>
              <a:t>Future: yeast biomass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386819" y="2401405"/>
            <a:ext cx="6062625" cy="8462"/>
          </a:xfrm>
          <a:prstGeom prst="line">
            <a:avLst/>
          </a:prstGeom>
          <a:ln w="44450">
            <a:solidFill>
              <a:srgbClr val="0094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3" idx="2"/>
          </p:cNvCxnSpPr>
          <p:nvPr/>
        </p:nvCxnSpPr>
        <p:spPr>
          <a:xfrm>
            <a:off x="6386275" y="2177569"/>
            <a:ext cx="0" cy="477299"/>
          </a:xfrm>
          <a:prstGeom prst="line">
            <a:avLst/>
          </a:prstGeom>
          <a:ln w="44450">
            <a:solidFill>
              <a:srgbClr val="0094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428681" y="2393820"/>
            <a:ext cx="0" cy="247112"/>
          </a:xfrm>
          <a:prstGeom prst="line">
            <a:avLst/>
          </a:prstGeom>
          <a:ln w="44450">
            <a:solidFill>
              <a:srgbClr val="0094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lund-university-log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298" y="1027516"/>
            <a:ext cx="713937" cy="951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A85E4E-C872-E247-A605-1B62944F4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2505" y="104917"/>
            <a:ext cx="862896" cy="844339"/>
          </a:xfrm>
          <a:prstGeom prst="rect">
            <a:avLst/>
          </a:prstGeom>
        </p:spPr>
      </p:pic>
      <p:pic>
        <p:nvPicPr>
          <p:cNvPr id="21" name="pasted-image.pdf">
            <a:extLst>
              <a:ext uri="{FF2B5EF4-FFF2-40B4-BE49-F238E27FC236}">
                <a16:creationId xmlns:a16="http://schemas.microsoft.com/office/drawing/2014/main" id="{4DB474DB-D8A8-1540-8422-DE39E18505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l="83386" t="24348" r="2022" b="54997"/>
          <a:stretch/>
        </p:blipFill>
        <p:spPr>
          <a:xfrm>
            <a:off x="158797" y="2698151"/>
            <a:ext cx="872032" cy="935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4E2360-F37C-824F-AC0C-E1009B568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5" y="3757267"/>
            <a:ext cx="872033" cy="8720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613114-B12E-4E4B-88AF-BC003E281A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4" y="4699103"/>
            <a:ext cx="872033" cy="10668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C65BDDD-6197-E440-A81F-A7FA70DE53BA}"/>
              </a:ext>
            </a:extLst>
          </p:cNvPr>
          <p:cNvSpPr txBox="1"/>
          <p:nvPr/>
        </p:nvSpPr>
        <p:spPr>
          <a:xfrm>
            <a:off x="158793" y="5983982"/>
            <a:ext cx="8856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700" dirty="0"/>
              <a:t>0.5 FTE</a:t>
            </a:r>
          </a:p>
          <a:p>
            <a:r>
              <a:rPr lang="sv-SE" sz="1700" dirty="0"/>
              <a:t>(LU)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D86C29-B72D-4641-B1F2-C35598E456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6" t="4754" r="63592" b="48362"/>
          <a:stretch/>
        </p:blipFill>
        <p:spPr>
          <a:xfrm>
            <a:off x="158795" y="1385191"/>
            <a:ext cx="872034" cy="121437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2DC6339-8ED5-AA41-A05F-19B04F1F6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4802"/>
          </a:xfrm>
        </p:spPr>
        <p:txBody>
          <a:bodyPr/>
          <a:lstStyle/>
          <a:p>
            <a:r>
              <a:rPr lang="sv-SE" dirty="0"/>
              <a:t>DEMAX offers 3 </a:t>
            </a:r>
            <a:r>
              <a:rPr lang="sv-SE" dirty="0" err="1"/>
              <a:t>pillars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support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3C8228-1439-8D41-918B-E44B85FAB019}"/>
              </a:ext>
            </a:extLst>
          </p:cNvPr>
          <p:cNvCxnSpPr/>
          <p:nvPr/>
        </p:nvCxnSpPr>
        <p:spPr>
          <a:xfrm>
            <a:off x="3388139" y="2378830"/>
            <a:ext cx="0" cy="247112"/>
          </a:xfrm>
          <a:prstGeom prst="line">
            <a:avLst/>
          </a:prstGeom>
          <a:ln w="44450">
            <a:solidFill>
              <a:srgbClr val="0094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208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5D3D80-146C-8945-98DA-79337B456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837" y="4020059"/>
            <a:ext cx="1899684" cy="1668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161623" cy="993775"/>
          </a:xfrm>
        </p:spPr>
        <p:txBody>
          <a:bodyPr>
            <a:normAutofit/>
          </a:bodyPr>
          <a:lstStyle/>
          <a:p>
            <a:r>
              <a:rPr lang="en-US" dirty="0"/>
              <a:t>Chemical Deuteration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6076" y="1088112"/>
            <a:ext cx="4669469" cy="3494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/>
              <a:t>Leased space in MV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/>
              <a:t>Functioning chemistry lab, essential equipment is in place for synthesis, separation, characterization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/>
              <a:t>For some characterization needs (e.g. NMR, GC-MS) we have service arrangements with Red Glead &amp; LU Chemistry.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076" y="5049722"/>
            <a:ext cx="11806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0094CA"/>
                </a:solidFill>
              </a:rPr>
              <a:t>Current capabilities:</a:t>
            </a:r>
            <a:r>
              <a:rPr lang="en-GB" sz="2400" dirty="0">
                <a:solidFill>
                  <a:srgbClr val="0094CA"/>
                </a:solidFill>
              </a:rPr>
              <a:t> </a:t>
            </a:r>
          </a:p>
          <a:p>
            <a:endParaRPr lang="en-GB" sz="2400" dirty="0">
              <a:solidFill>
                <a:srgbClr val="0094CA"/>
              </a:solidFill>
            </a:endParaRPr>
          </a:p>
          <a:p>
            <a:r>
              <a:rPr lang="en-GB" sz="2400" dirty="0">
                <a:solidFill>
                  <a:srgbClr val="0094CA"/>
                </a:solidFill>
              </a:rPr>
              <a:t>Deuterated chemical synthesis using “standard” and enzymatic techniques; purification and analysis; lipid and other small molecule extraction/separation/ characterisation from biomass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110054-F7A6-874F-B0CC-2F37252AC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545" y="937999"/>
            <a:ext cx="726058" cy="710444"/>
          </a:xfrm>
          <a:prstGeom prst="rect">
            <a:avLst/>
          </a:prstGeom>
        </p:spPr>
      </p:pic>
      <p:pic>
        <p:nvPicPr>
          <p:cNvPr id="12" name="Picture 11" descr="IMG_0411.jpg">
            <a:extLst>
              <a:ext uri="{FF2B5EF4-FFF2-40B4-BE49-F238E27FC236}">
                <a16:creationId xmlns:a16="http://schemas.microsoft.com/office/drawing/2014/main" id="{6CBB844C-C0E4-6A49-8C0D-EABD8A737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09" y="231651"/>
            <a:ext cx="1627111" cy="21694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BBF045-79B1-7B49-8AD1-67DCA5906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1684" y="231651"/>
            <a:ext cx="1652491" cy="2169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F160C-5D14-DE4E-8C42-BAD3ACE661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535" t="3525"/>
          <a:stretch/>
        </p:blipFill>
        <p:spPr>
          <a:xfrm>
            <a:off x="7879596" y="4770843"/>
            <a:ext cx="3583120" cy="917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78BA3B-33DB-7343-8BD0-642F155F7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987240" y="2670695"/>
            <a:ext cx="2156499" cy="16173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0B58FE-644D-8A47-A16C-C976CEDCE9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9179" y="231651"/>
            <a:ext cx="2892641" cy="21694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32DD3A-0DE1-C04A-A007-0D80AFA171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8388334" y="2670694"/>
            <a:ext cx="2156501" cy="16173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DD0DB3-988D-274E-B49F-76EFB7D3A7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1737" y="2396803"/>
            <a:ext cx="2984630" cy="2138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D32675-D269-5E46-BB20-0D8B7C0CC5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1974" y="4773332"/>
            <a:ext cx="9144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42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36" y="223665"/>
            <a:ext cx="7216833" cy="935684"/>
          </a:xfrm>
        </p:spPr>
        <p:txBody>
          <a:bodyPr>
            <a:noAutofit/>
          </a:bodyPr>
          <a:lstStyle/>
          <a:p>
            <a:r>
              <a:rPr lang="en-US" dirty="0"/>
              <a:t>Biological Deuteration &amp; Crystallization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10803" y="2575638"/>
            <a:ext cx="45064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Co-located with LP3 in Biology Department (LU)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Service agreement, shared tech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Essential equipment in place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X-ray screening/data collection at MAX lab; ESI-MS for D-incorporation measurements with Karolinska I.</a:t>
            </a:r>
          </a:p>
        </p:txBody>
      </p:sp>
      <p:pic>
        <p:nvPicPr>
          <p:cNvPr id="5" name="Picture 4" descr="biologihusetweb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12" y="210217"/>
            <a:ext cx="2804489" cy="18654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3936" y="5273808"/>
            <a:ext cx="12028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rgbClr val="0094CA"/>
                </a:solidFill>
              </a:rPr>
              <a:t>Current capabilities: </a:t>
            </a:r>
          </a:p>
          <a:p>
            <a:endParaRPr lang="en-GB" sz="2400" dirty="0">
              <a:solidFill>
                <a:srgbClr val="0094CA"/>
              </a:solidFill>
            </a:endParaRPr>
          </a:p>
          <a:p>
            <a:r>
              <a:rPr lang="en-GB" sz="2400" dirty="0">
                <a:solidFill>
                  <a:srgbClr val="0094CA"/>
                </a:solidFill>
              </a:rPr>
              <a:t>Culture algae &amp; bacteria in D</a:t>
            </a:r>
            <a:r>
              <a:rPr lang="en-GB" sz="2400" baseline="-25000" dirty="0">
                <a:solidFill>
                  <a:srgbClr val="0094CA"/>
                </a:solidFill>
              </a:rPr>
              <a:t>2</a:t>
            </a:r>
            <a:r>
              <a:rPr lang="en-GB" sz="2400" dirty="0">
                <a:solidFill>
                  <a:srgbClr val="0094CA"/>
                </a:solidFill>
              </a:rPr>
              <a:t>O (yeast), deuterated biomass, protein purification, protein crystallisation (large volume); X-ray screening, biophysical characterization of labelled proteins.</a:t>
            </a:r>
          </a:p>
        </p:txBody>
      </p:sp>
      <p:pic>
        <p:nvPicPr>
          <p:cNvPr id="8" name="Picture 7" descr="lund-university-logo2.png">
            <a:extLst>
              <a:ext uri="{FF2B5EF4-FFF2-40B4-BE49-F238E27FC236}">
                <a16:creationId xmlns:a16="http://schemas.microsoft.com/office/drawing/2014/main" id="{44CF4E01-E6C4-EA42-A2FC-2B23E1152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289" y="806216"/>
            <a:ext cx="568717" cy="757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D04D77-A3AA-8441-A856-2615DD2E1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18" y="2364291"/>
            <a:ext cx="1450096" cy="1342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5E1D68-E6E6-5E42-A434-D27130FAAA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519"/>
          <a:stretch/>
        </p:blipFill>
        <p:spPr>
          <a:xfrm>
            <a:off x="424593" y="3292056"/>
            <a:ext cx="3107182" cy="18988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BAB19B-DBD7-A84F-81DA-B97424E23C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027" b="14010"/>
          <a:stretch/>
        </p:blipFill>
        <p:spPr>
          <a:xfrm>
            <a:off x="4039769" y="4106920"/>
            <a:ext cx="3234267" cy="1866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FF11273-6BF4-9A4C-9F26-E05F749EEA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68" t="19517" r="18273"/>
          <a:stretch/>
        </p:blipFill>
        <p:spPr>
          <a:xfrm>
            <a:off x="6432070" y="336768"/>
            <a:ext cx="1569525" cy="15914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90B2D1-6723-E64F-914D-8E98EB9367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657" t="14788" r="15476" b="40833"/>
          <a:stretch/>
        </p:blipFill>
        <p:spPr>
          <a:xfrm>
            <a:off x="277307" y="1461836"/>
            <a:ext cx="2965456" cy="1412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690A992-7878-634C-835E-A839274E83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3665" y="1230115"/>
            <a:ext cx="1992486" cy="269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29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443" y="371863"/>
            <a:ext cx="9074947" cy="1448506"/>
          </a:xfrm>
        </p:spPr>
        <p:txBody>
          <a:bodyPr>
            <a:normAutofit fontScale="90000"/>
          </a:bodyPr>
          <a:lstStyle/>
          <a:p>
            <a:r>
              <a:rPr lang="en-US" dirty="0"/>
              <a:t>DEMAX will accept service requests end of February 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31" y="2131256"/>
            <a:ext cx="10296939" cy="3654628"/>
          </a:xfrm>
        </p:spPr>
        <p:txBody>
          <a:bodyPr>
            <a:noAutofit/>
          </a:bodyPr>
          <a:lstStyle/>
          <a:p>
            <a:r>
              <a:rPr lang="en-US" sz="2400" dirty="0"/>
              <a:t>We will issue our first call at the end of February</a:t>
            </a:r>
          </a:p>
          <a:p>
            <a:r>
              <a:rPr lang="en-US" sz="2400" dirty="0"/>
              <a:t>We will aim to service ~12 of the requests within a 6 month period</a:t>
            </a:r>
          </a:p>
          <a:p>
            <a:r>
              <a:rPr lang="en-US" sz="2400" dirty="0"/>
              <a:t>Limited capabilities so we can not take all proposals and not too difficult</a:t>
            </a:r>
          </a:p>
          <a:p>
            <a:r>
              <a:rPr lang="en-US" sz="2400" dirty="0"/>
              <a:t>Access will be granted on both Technical/Safety/Feasibility (internal) and Scientific Peer (external) review</a:t>
            </a:r>
          </a:p>
          <a:p>
            <a:r>
              <a:rPr lang="en-US" sz="2400" dirty="0"/>
              <a:t>Customer should demonstrate awarded beam time, draft beamtime proposal, or explain intention/plan to apply for beamtime</a:t>
            </a:r>
          </a:p>
        </p:txBody>
      </p:sp>
    </p:spTree>
    <p:extLst>
      <p:ext uri="{BB962C8B-B14F-4D97-AF65-F5344CB8AC3E}">
        <p14:creationId xmlns:p14="http://schemas.microsoft.com/office/powerpoint/2010/main" val="631392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474" y="1085846"/>
            <a:ext cx="10931514" cy="1953013"/>
          </a:xfrm>
        </p:spPr>
        <p:txBody>
          <a:bodyPr>
            <a:noAutofit/>
          </a:bodyPr>
          <a:lstStyle/>
          <a:p>
            <a:r>
              <a:rPr lang="en-GB" sz="2400" dirty="0"/>
              <a:t>2019-2021 gives us 3 chances to run these pilot calls, positions us to support early scientific success for a number of ESS instruments entering hot commissioning in 2022.</a:t>
            </a:r>
          </a:p>
          <a:p>
            <a:r>
              <a:rPr lang="en-GB" sz="2400" dirty="0"/>
              <a:t>Access is not limited to ESS member countries, scientific excellence should be the main objective (ESS access policy will be respected once in place).</a:t>
            </a:r>
          </a:p>
          <a:p>
            <a:r>
              <a:rPr lang="en-GB" sz="2400" dirty="0"/>
              <a:t>*Free of charge to users, as we are growing and developing methods and expanding capabilities. (*S&amp;H will be paid by users)</a:t>
            </a:r>
          </a:p>
          <a:p>
            <a:endParaRPr lang="en-GB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011903"/>
          </a:xfrm>
        </p:spPr>
        <p:txBody>
          <a:bodyPr/>
          <a:lstStyle/>
          <a:p>
            <a:r>
              <a:rPr lang="en-US" dirty="0"/>
              <a:t>First round(s) of proposals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767724"/>
              </p:ext>
            </p:extLst>
          </p:nvPr>
        </p:nvGraphicFramePr>
        <p:xfrm>
          <a:off x="493947" y="3954852"/>
          <a:ext cx="11149441" cy="1328348"/>
        </p:xfrm>
        <a:graphic>
          <a:graphicData uri="http://schemas.openxmlformats.org/drawingml/2006/table">
            <a:tbl>
              <a:tblPr/>
              <a:tblGrid>
                <a:gridCol w="1114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4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7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2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8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21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591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0985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6228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5077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 FEB – </a:t>
                      </a:r>
                    </a:p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APR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5 - 19 APR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 APR – </a:t>
                      </a: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MAY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06-19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07-19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08-19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09-19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10-19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11-19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12-19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PROPOSAL SUBMISSION OPEN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INTERNAL REVIEW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EXTERNAL REVIEW &amp; NOTIFY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 PROG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 PROG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 PROG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PROG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PROG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PROG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WRAP-UP, MAIL OUT, REPORT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58778" y="5525126"/>
            <a:ext cx="102197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600" dirty="0"/>
              <a:t>Call will go out via ESS website and community mailing lists</a:t>
            </a:r>
          </a:p>
          <a:p>
            <a:pPr marL="285750" indent="-285750">
              <a:buFont typeface="Arial"/>
              <a:buChar char="•"/>
            </a:pPr>
            <a:r>
              <a:rPr lang="en-GB" sz="2600" dirty="0"/>
              <a:t>A survey will be sent out at the end of this pilot call</a:t>
            </a:r>
          </a:p>
        </p:txBody>
      </p:sp>
    </p:spTree>
    <p:extLst>
      <p:ext uri="{BB962C8B-B14F-4D97-AF65-F5344CB8AC3E}">
        <p14:creationId xmlns:p14="http://schemas.microsoft.com/office/powerpoint/2010/main" val="1377570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E38C-36E9-5840-80D5-E5D0D4B3E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52200" cy="1325563"/>
          </a:xfrm>
        </p:spPr>
        <p:txBody>
          <a:bodyPr/>
          <a:lstStyle/>
          <a:p>
            <a:r>
              <a:rPr lang="sv-SE" i="1" dirty="0"/>
              <a:t>Non-</a:t>
            </a:r>
            <a:r>
              <a:rPr lang="sv-SE" i="1" dirty="0" err="1"/>
              <a:t>commercial</a:t>
            </a:r>
            <a:r>
              <a:rPr lang="sv-SE" dirty="0"/>
              <a:t> materials and services </a:t>
            </a:r>
            <a:r>
              <a:rPr lang="sv-SE" dirty="0" err="1"/>
              <a:t>offered</a:t>
            </a:r>
            <a:r>
              <a:rPr lang="sv-SE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96A11-330E-2F47-980B-B6F002138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470703"/>
            <a:ext cx="10515600" cy="3690937"/>
          </a:xfrm>
        </p:spPr>
        <p:txBody>
          <a:bodyPr>
            <a:normAutofit/>
          </a:bodyPr>
          <a:lstStyle/>
          <a:p>
            <a:r>
              <a:rPr lang="en-US" sz="2400" dirty="0"/>
              <a:t>Deuterated bacterial cell paste</a:t>
            </a:r>
          </a:p>
          <a:p>
            <a:r>
              <a:rPr lang="en-US" sz="2400" dirty="0"/>
              <a:t>Purified recombinant proteins</a:t>
            </a:r>
            <a:r>
              <a:rPr lang="sv-SE" sz="2400" dirty="0"/>
              <a:t> </a:t>
            </a:r>
          </a:p>
          <a:p>
            <a:r>
              <a:rPr lang="sv-SE" sz="2400" dirty="0"/>
              <a:t>Y</a:t>
            </a:r>
            <a:r>
              <a:rPr lang="en-US" sz="2400" dirty="0"/>
              <a:t>east-derived total lipid extract</a:t>
            </a:r>
          </a:p>
          <a:p>
            <a:r>
              <a:rPr lang="en-US" sz="2400" dirty="0"/>
              <a:t>Fatty alcohols/halides/thiols, lactic acid</a:t>
            </a:r>
          </a:p>
          <a:p>
            <a:r>
              <a:rPr lang="sv-SE" sz="2400" dirty="0"/>
              <a:t>S</a:t>
            </a:r>
            <a:r>
              <a:rPr lang="en-US" sz="2400" dirty="0" err="1"/>
              <a:t>aturated</a:t>
            </a:r>
            <a:r>
              <a:rPr lang="en-US" sz="2400" dirty="0"/>
              <a:t> fatty acids and oleic acid</a:t>
            </a:r>
          </a:p>
          <a:p>
            <a:r>
              <a:rPr lang="sv-SE" sz="2400" dirty="0" err="1"/>
              <a:t>Surfactants</a:t>
            </a:r>
            <a:r>
              <a:rPr lang="sv-SE" sz="2400" dirty="0"/>
              <a:t> (</a:t>
            </a:r>
            <a:r>
              <a:rPr lang="sv-SE" sz="2400" dirty="0" err="1"/>
              <a:t>e.g</a:t>
            </a:r>
            <a:r>
              <a:rPr lang="sv-SE" sz="2400" dirty="0"/>
              <a:t>. sugar, </a:t>
            </a:r>
            <a:r>
              <a:rPr lang="sv-SE" sz="2400" dirty="0" err="1"/>
              <a:t>amino</a:t>
            </a:r>
            <a:r>
              <a:rPr lang="sv-SE" sz="2400" dirty="0"/>
              <a:t> </a:t>
            </a:r>
            <a:r>
              <a:rPr lang="sv-SE" sz="2400" dirty="0" err="1"/>
              <a:t>acid</a:t>
            </a:r>
            <a:r>
              <a:rPr lang="sv-SE" sz="2400" dirty="0"/>
              <a:t>) </a:t>
            </a:r>
          </a:p>
          <a:p>
            <a:r>
              <a:rPr lang="en-US" sz="2400" dirty="0"/>
              <a:t>Support for large crystal growth (large volume optimization in </a:t>
            </a:r>
            <a:r>
              <a:rPr lang="en-US" sz="2400" dirty="0" err="1"/>
              <a:t>vapour</a:t>
            </a:r>
            <a:r>
              <a:rPr lang="en-US" sz="2400" dirty="0"/>
              <a:t> diffusion &amp; dialysis, temperature control, fine-screening and optimization)</a:t>
            </a:r>
            <a:endParaRPr lang="sv-SE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9AEB46-FEC2-BF45-971C-0E19177DFC12}"/>
              </a:ext>
            </a:extLst>
          </p:cNvPr>
          <p:cNvSpPr txBox="1">
            <a:spLocks/>
          </p:cNvSpPr>
          <p:nvPr/>
        </p:nvSpPr>
        <p:spPr>
          <a:xfrm>
            <a:off x="635000" y="5156200"/>
            <a:ext cx="10515600" cy="1587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400" dirty="0">
                <a:solidFill>
                  <a:srgbClr val="00B0F0"/>
                </a:solidFill>
              </a:rPr>
              <a:t>If </a:t>
            </a:r>
            <a:r>
              <a:rPr lang="sv-SE" sz="2400" dirty="0" err="1">
                <a:solidFill>
                  <a:srgbClr val="00B0F0"/>
                </a:solidFill>
              </a:rPr>
              <a:t>you</a:t>
            </a:r>
            <a:r>
              <a:rPr lang="sv-SE" sz="2400" dirty="0">
                <a:solidFill>
                  <a:srgbClr val="00B0F0"/>
                </a:solidFill>
              </a:rPr>
              <a:t> ask for </a:t>
            </a:r>
            <a:r>
              <a:rPr lang="sv-SE" sz="2400" dirty="0" err="1">
                <a:solidFill>
                  <a:srgbClr val="00B0F0"/>
                </a:solidFill>
              </a:rPr>
              <a:t>something</a:t>
            </a:r>
            <a:r>
              <a:rPr lang="sv-SE" sz="2400" dirty="0">
                <a:solidFill>
                  <a:srgbClr val="00B0F0"/>
                </a:solidFill>
              </a:rPr>
              <a:t> </a:t>
            </a:r>
            <a:r>
              <a:rPr lang="sv-SE" sz="2400" dirty="0" err="1">
                <a:solidFill>
                  <a:srgbClr val="00B0F0"/>
                </a:solidFill>
              </a:rPr>
              <a:t>we</a:t>
            </a:r>
            <a:r>
              <a:rPr lang="sv-SE" sz="2400" dirty="0">
                <a:solidFill>
                  <a:srgbClr val="00B0F0"/>
                </a:solidFill>
              </a:rPr>
              <a:t> </a:t>
            </a:r>
            <a:r>
              <a:rPr lang="sv-SE" sz="2400" dirty="0" err="1">
                <a:solidFill>
                  <a:srgbClr val="00B0F0"/>
                </a:solidFill>
              </a:rPr>
              <a:t>can</a:t>
            </a:r>
            <a:r>
              <a:rPr lang="sv-SE" sz="2400" dirty="0">
                <a:solidFill>
                  <a:srgbClr val="00B0F0"/>
                </a:solidFill>
              </a:rPr>
              <a:t> not </a:t>
            </a:r>
            <a:r>
              <a:rPr lang="sv-SE" sz="2400" dirty="0" err="1">
                <a:solidFill>
                  <a:srgbClr val="00B0F0"/>
                </a:solidFill>
              </a:rPr>
              <a:t>currently</a:t>
            </a:r>
            <a:r>
              <a:rPr lang="sv-SE" sz="2400" dirty="0">
                <a:solidFill>
                  <a:srgbClr val="00B0F0"/>
                </a:solidFill>
              </a:rPr>
              <a:t> make, </a:t>
            </a:r>
            <a:r>
              <a:rPr lang="sv-SE" sz="2400" dirty="0" err="1">
                <a:solidFill>
                  <a:srgbClr val="00B0F0"/>
                </a:solidFill>
              </a:rPr>
              <a:t>we</a:t>
            </a:r>
            <a:r>
              <a:rPr lang="sv-SE" sz="2400" dirty="0">
                <a:solidFill>
                  <a:srgbClr val="00B0F0"/>
                </a:solidFill>
              </a:rPr>
              <a:t> </a:t>
            </a:r>
            <a:r>
              <a:rPr lang="sv-SE" sz="2400" dirty="0" err="1">
                <a:solidFill>
                  <a:srgbClr val="00B0F0"/>
                </a:solidFill>
              </a:rPr>
              <a:t>collect</a:t>
            </a:r>
            <a:r>
              <a:rPr lang="sv-SE" sz="2400" dirty="0">
                <a:solidFill>
                  <a:srgbClr val="00B0F0"/>
                </a:solidFill>
              </a:rPr>
              <a:t> the information as an ”expression </a:t>
            </a:r>
            <a:r>
              <a:rPr lang="sv-SE" sz="2400" dirty="0" err="1">
                <a:solidFill>
                  <a:srgbClr val="00B0F0"/>
                </a:solidFill>
              </a:rPr>
              <a:t>of</a:t>
            </a:r>
            <a:r>
              <a:rPr lang="sv-SE" sz="2400" dirty="0">
                <a:solidFill>
                  <a:srgbClr val="00B0F0"/>
                </a:solidFill>
              </a:rPr>
              <a:t> </a:t>
            </a:r>
            <a:r>
              <a:rPr lang="sv-SE" sz="2400" dirty="0" err="1">
                <a:solidFill>
                  <a:srgbClr val="00B0F0"/>
                </a:solidFill>
              </a:rPr>
              <a:t>interest</a:t>
            </a:r>
            <a:r>
              <a:rPr lang="sv-SE" sz="2400" dirty="0">
                <a:solidFill>
                  <a:srgbClr val="00B0F0"/>
                </a:solidFill>
              </a:rPr>
              <a:t>”.</a:t>
            </a:r>
          </a:p>
          <a:p>
            <a:pPr marL="0" indent="0">
              <a:buNone/>
            </a:pPr>
            <a:r>
              <a:rPr lang="sv-SE" sz="2400" dirty="0" err="1">
                <a:solidFill>
                  <a:srgbClr val="00B0F0"/>
                </a:solidFill>
              </a:rPr>
              <a:t>This</a:t>
            </a:r>
            <a:r>
              <a:rPr lang="sv-SE" sz="2400" dirty="0">
                <a:solidFill>
                  <a:srgbClr val="00B0F0"/>
                </a:solidFill>
              </a:rPr>
              <a:t> is </a:t>
            </a:r>
            <a:r>
              <a:rPr lang="sv-SE" sz="2400" dirty="0" err="1">
                <a:solidFill>
                  <a:srgbClr val="00B0F0"/>
                </a:solidFill>
              </a:rPr>
              <a:t>very</a:t>
            </a:r>
            <a:r>
              <a:rPr lang="sv-SE" sz="2400" dirty="0">
                <a:solidFill>
                  <a:srgbClr val="00B0F0"/>
                </a:solidFill>
              </a:rPr>
              <a:t> </a:t>
            </a:r>
            <a:r>
              <a:rPr lang="sv-SE" sz="2400" dirty="0" err="1">
                <a:solidFill>
                  <a:srgbClr val="00B0F0"/>
                </a:solidFill>
              </a:rPr>
              <a:t>important</a:t>
            </a:r>
            <a:r>
              <a:rPr lang="sv-SE" sz="2400" dirty="0">
                <a:solidFill>
                  <a:srgbClr val="00B0F0"/>
                </a:solidFill>
              </a:rPr>
              <a:t> for </a:t>
            </a:r>
            <a:r>
              <a:rPr lang="sv-SE" sz="2400" dirty="0" err="1">
                <a:solidFill>
                  <a:srgbClr val="00B0F0"/>
                </a:solidFill>
              </a:rPr>
              <a:t>our</a:t>
            </a:r>
            <a:r>
              <a:rPr lang="sv-SE" sz="2400" dirty="0">
                <a:solidFill>
                  <a:srgbClr val="00B0F0"/>
                </a:solidFill>
              </a:rPr>
              <a:t> </a:t>
            </a:r>
            <a:r>
              <a:rPr lang="sv-SE" sz="2400" dirty="0" err="1">
                <a:solidFill>
                  <a:srgbClr val="00B0F0"/>
                </a:solidFill>
              </a:rPr>
              <a:t>future</a:t>
            </a:r>
            <a:r>
              <a:rPr lang="sv-SE" sz="2400" dirty="0">
                <a:solidFill>
                  <a:srgbClr val="00B0F0"/>
                </a:solidFill>
              </a:rPr>
              <a:t> expansion and </a:t>
            </a:r>
            <a:r>
              <a:rPr lang="sv-SE" sz="2400" dirty="0" err="1">
                <a:solidFill>
                  <a:srgbClr val="00B0F0"/>
                </a:solidFill>
              </a:rPr>
              <a:t>capability</a:t>
            </a:r>
            <a:r>
              <a:rPr lang="sv-SE" sz="2400" dirty="0">
                <a:solidFill>
                  <a:srgbClr val="00B0F0"/>
                </a:solidFill>
              </a:rPr>
              <a:t> </a:t>
            </a:r>
            <a:r>
              <a:rPr lang="sv-SE" sz="2400" dirty="0" err="1">
                <a:solidFill>
                  <a:srgbClr val="00B0F0"/>
                </a:solidFill>
              </a:rPr>
              <a:t>growth</a:t>
            </a:r>
            <a:r>
              <a:rPr lang="sv-SE" sz="2400" dirty="0">
                <a:solidFill>
                  <a:srgbClr val="00B0F0"/>
                </a:solidFill>
              </a:rPr>
              <a:t> and </a:t>
            </a:r>
            <a:r>
              <a:rPr lang="sv-SE" sz="2400" dirty="0" err="1">
                <a:solidFill>
                  <a:srgbClr val="00B0F0"/>
                </a:solidFill>
              </a:rPr>
              <a:t>keep</a:t>
            </a:r>
            <a:r>
              <a:rPr lang="sv-SE" sz="2400" dirty="0">
                <a:solidFill>
                  <a:srgbClr val="00B0F0"/>
                </a:solidFill>
              </a:rPr>
              <a:t> </a:t>
            </a:r>
            <a:r>
              <a:rPr lang="sv-SE" sz="2400" dirty="0" err="1">
                <a:solidFill>
                  <a:srgbClr val="00B0F0"/>
                </a:solidFill>
              </a:rPr>
              <a:t>us</a:t>
            </a:r>
            <a:r>
              <a:rPr lang="sv-SE" sz="2400" dirty="0">
                <a:solidFill>
                  <a:srgbClr val="00B0F0"/>
                </a:solidFill>
              </a:rPr>
              <a:t> </a:t>
            </a:r>
            <a:r>
              <a:rPr lang="sv-SE" sz="2400" dirty="0" err="1">
                <a:solidFill>
                  <a:srgbClr val="00B0F0"/>
                </a:solidFill>
              </a:rPr>
              <a:t>informed</a:t>
            </a:r>
            <a:r>
              <a:rPr lang="sv-SE" sz="2400" dirty="0">
                <a:solidFill>
                  <a:srgbClr val="00B0F0"/>
                </a:solidFill>
              </a:rPr>
              <a:t> on the </a:t>
            </a:r>
            <a:r>
              <a:rPr lang="sv-SE" sz="2400" dirty="0" err="1">
                <a:solidFill>
                  <a:srgbClr val="00B0F0"/>
                </a:solidFill>
              </a:rPr>
              <a:t>user</a:t>
            </a:r>
            <a:r>
              <a:rPr lang="sv-SE" sz="2400" dirty="0">
                <a:solidFill>
                  <a:srgbClr val="00B0F0"/>
                </a:solidFill>
              </a:rPr>
              <a:t> </a:t>
            </a:r>
            <a:r>
              <a:rPr lang="sv-SE" sz="2400" dirty="0" err="1">
                <a:solidFill>
                  <a:srgbClr val="00B0F0"/>
                </a:solidFill>
              </a:rPr>
              <a:t>community’s</a:t>
            </a:r>
            <a:r>
              <a:rPr lang="sv-SE" sz="2400" dirty="0">
                <a:solidFill>
                  <a:srgbClr val="00B0F0"/>
                </a:solidFill>
              </a:rPr>
              <a:t> </a:t>
            </a:r>
            <a:r>
              <a:rPr lang="sv-SE" sz="2400" dirty="0" err="1">
                <a:solidFill>
                  <a:srgbClr val="00B0F0"/>
                </a:solidFill>
              </a:rPr>
              <a:t>evolving</a:t>
            </a:r>
            <a:r>
              <a:rPr lang="sv-SE" sz="2400" dirty="0">
                <a:solidFill>
                  <a:srgbClr val="00B0F0"/>
                </a:solidFill>
              </a:rPr>
              <a:t> </a:t>
            </a:r>
            <a:r>
              <a:rPr lang="sv-SE" sz="2400" dirty="0" err="1">
                <a:solidFill>
                  <a:srgbClr val="00B0F0"/>
                </a:solidFill>
              </a:rPr>
              <a:t>needs</a:t>
            </a:r>
            <a:endParaRPr lang="sv-SE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33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B49EE-00A5-5A4A-8BD9-250B4760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12" y="457201"/>
            <a:ext cx="10515600" cy="928688"/>
          </a:xfrm>
        </p:spPr>
        <p:txBody>
          <a:bodyPr>
            <a:normAutofit/>
          </a:bodyPr>
          <a:lstStyle/>
          <a:p>
            <a:r>
              <a:rPr lang="sv-SE" dirty="0"/>
              <a:t>User </a:t>
            </a:r>
            <a:r>
              <a:rPr lang="sv-SE" dirty="0" err="1"/>
              <a:t>office</a:t>
            </a:r>
            <a:r>
              <a:rPr lang="sv-SE" dirty="0"/>
              <a:t> software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600E479-4E80-3E46-A8E4-960A74F83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12" y="1870076"/>
            <a:ext cx="11436927" cy="4073524"/>
          </a:xfrm>
        </p:spPr>
        <p:txBody>
          <a:bodyPr>
            <a:noAutofit/>
          </a:bodyPr>
          <a:lstStyle/>
          <a:p>
            <a:r>
              <a:rPr lang="sv-SE" sz="3200" dirty="0" err="1"/>
              <a:t>Supported</a:t>
            </a:r>
            <a:r>
              <a:rPr lang="sv-SE" sz="3200" dirty="0"/>
              <a:t> by DMSC under </a:t>
            </a:r>
            <a:r>
              <a:rPr lang="sv-SE" sz="3200" dirty="0" err="1"/>
              <a:t>direction</a:t>
            </a:r>
            <a:r>
              <a:rPr lang="sv-SE" sz="3200" dirty="0"/>
              <a:t> </a:t>
            </a:r>
            <a:r>
              <a:rPr lang="sv-SE" sz="3200" dirty="0" err="1"/>
              <a:t>of</a:t>
            </a:r>
            <a:r>
              <a:rPr lang="sv-SE" sz="3200" dirty="0"/>
              <a:t> Tobias Richter (Gareth Murphy, Jeremias </a:t>
            </a:r>
            <a:r>
              <a:rPr lang="sv-SE" sz="3200" dirty="0" err="1"/>
              <a:t>Hillerberg</a:t>
            </a:r>
            <a:r>
              <a:rPr lang="sv-SE" sz="3200" dirty="0"/>
              <a:t>)</a:t>
            </a:r>
          </a:p>
          <a:p>
            <a:r>
              <a:rPr lang="sv-SE" sz="3200" dirty="0" err="1"/>
              <a:t>There</a:t>
            </a:r>
            <a:r>
              <a:rPr lang="sv-SE" sz="3200" dirty="0"/>
              <a:t> is a </a:t>
            </a:r>
            <a:r>
              <a:rPr lang="sv-SE" sz="3200" dirty="0" err="1"/>
              <a:t>working</a:t>
            </a:r>
            <a:r>
              <a:rPr lang="sv-SE" sz="3200" dirty="0"/>
              <a:t> version </a:t>
            </a:r>
            <a:r>
              <a:rPr lang="sv-SE" sz="3200" dirty="0" err="1"/>
              <a:t>with</a:t>
            </a:r>
            <a:r>
              <a:rPr lang="sv-SE" sz="3200" dirty="0"/>
              <a:t> all the </a:t>
            </a:r>
            <a:r>
              <a:rPr lang="sv-SE" sz="3200" dirty="0" err="1"/>
              <a:t>basic</a:t>
            </a:r>
            <a:r>
              <a:rPr lang="sv-SE" sz="3200" dirty="0"/>
              <a:t> </a:t>
            </a:r>
            <a:r>
              <a:rPr lang="sv-SE" sz="3200" dirty="0" err="1"/>
              <a:t>functionality</a:t>
            </a:r>
            <a:r>
              <a:rPr lang="sv-SE" sz="3200" dirty="0"/>
              <a:t> in </a:t>
            </a:r>
            <a:r>
              <a:rPr lang="sv-SE" sz="3200" dirty="0" err="1"/>
              <a:t>place</a:t>
            </a:r>
            <a:r>
              <a:rPr lang="sv-SE" sz="3200" dirty="0"/>
              <a:t> </a:t>
            </a:r>
          </a:p>
          <a:p>
            <a:r>
              <a:rPr lang="sv-SE" sz="3200" dirty="0"/>
              <a:t>User </a:t>
            </a:r>
            <a:r>
              <a:rPr lang="sv-SE" sz="3200" dirty="0" err="1"/>
              <a:t>registration</a:t>
            </a:r>
            <a:r>
              <a:rPr lang="sv-SE" sz="3200" dirty="0"/>
              <a:t>, </a:t>
            </a:r>
            <a:r>
              <a:rPr lang="sv-SE" sz="3200" dirty="0" err="1"/>
              <a:t>generate</a:t>
            </a:r>
            <a:r>
              <a:rPr lang="sv-SE" sz="3200" dirty="0"/>
              <a:t> new </a:t>
            </a:r>
            <a:r>
              <a:rPr lang="sv-SE" sz="3200" dirty="0" err="1"/>
              <a:t>proposal</a:t>
            </a:r>
            <a:r>
              <a:rPr lang="sv-SE" sz="3200" dirty="0"/>
              <a:t>, </a:t>
            </a:r>
            <a:r>
              <a:rPr lang="sv-SE" sz="3200" dirty="0" err="1"/>
              <a:t>fill</a:t>
            </a:r>
            <a:r>
              <a:rPr lang="sv-SE" sz="3200" dirty="0"/>
              <a:t> in information, </a:t>
            </a:r>
            <a:r>
              <a:rPr lang="sv-SE" sz="3200" dirty="0" err="1"/>
              <a:t>attach</a:t>
            </a:r>
            <a:r>
              <a:rPr lang="sv-SE" sz="3200" dirty="0"/>
              <a:t> </a:t>
            </a:r>
            <a:r>
              <a:rPr lang="sv-SE" sz="3200" dirty="0" err="1"/>
              <a:t>references</a:t>
            </a:r>
            <a:r>
              <a:rPr lang="sv-SE" sz="3200" dirty="0"/>
              <a:t>/images/</a:t>
            </a:r>
            <a:r>
              <a:rPr lang="sv-SE" sz="3200" dirty="0" err="1"/>
              <a:t>protocols</a:t>
            </a:r>
            <a:r>
              <a:rPr lang="sv-SE" sz="3200" dirty="0"/>
              <a:t>, save and </a:t>
            </a:r>
            <a:r>
              <a:rPr lang="sv-SE" sz="3200" dirty="0" err="1"/>
              <a:t>generate</a:t>
            </a:r>
            <a:r>
              <a:rPr lang="sv-SE" sz="3200" dirty="0"/>
              <a:t> </a:t>
            </a:r>
            <a:r>
              <a:rPr lang="sv-SE" sz="3200" dirty="0" err="1"/>
              <a:t>integrated</a:t>
            </a:r>
            <a:r>
              <a:rPr lang="sv-SE" sz="3200" dirty="0"/>
              <a:t> PDF </a:t>
            </a:r>
            <a:r>
              <a:rPr lang="sv-SE" sz="3200" dirty="0" err="1"/>
              <a:t>of</a:t>
            </a:r>
            <a:r>
              <a:rPr lang="sv-SE" sz="3200" dirty="0"/>
              <a:t> the </a:t>
            </a:r>
            <a:r>
              <a:rPr lang="sv-SE" sz="3200" dirty="0" err="1"/>
              <a:t>entire</a:t>
            </a:r>
            <a:r>
              <a:rPr lang="sv-SE" sz="3200" dirty="0"/>
              <a:t> </a:t>
            </a:r>
            <a:r>
              <a:rPr lang="sv-SE" sz="3200" dirty="0" err="1"/>
              <a:t>application</a:t>
            </a:r>
            <a:r>
              <a:rPr lang="sv-SE" sz="3200" dirty="0"/>
              <a:t> for </a:t>
            </a:r>
            <a:r>
              <a:rPr lang="sv-SE" sz="3200" dirty="0" err="1"/>
              <a:t>review</a:t>
            </a:r>
            <a:endParaRPr lang="sv-SE" sz="3200" dirty="0"/>
          </a:p>
          <a:p>
            <a:r>
              <a:rPr lang="sv-SE" sz="3200" dirty="0"/>
              <a:t>It </a:t>
            </a:r>
            <a:r>
              <a:rPr lang="sv-SE" sz="3200" dirty="0" err="1"/>
              <a:t>will</a:t>
            </a:r>
            <a:r>
              <a:rPr lang="sv-SE" sz="3200" dirty="0"/>
              <a:t> go live </a:t>
            </a:r>
            <a:r>
              <a:rPr lang="sv-SE" sz="3200" dirty="0" err="1"/>
              <a:t>when</a:t>
            </a:r>
            <a:r>
              <a:rPr lang="sv-SE" sz="3200" dirty="0"/>
              <a:t> calls is </a:t>
            </a:r>
            <a:r>
              <a:rPr lang="sv-SE" sz="3200" dirty="0" err="1"/>
              <a:t>published</a:t>
            </a:r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1434241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21807</TotalTime>
  <Words>866</Words>
  <Application>Microsoft Macintosh PowerPoint</Application>
  <PresentationFormat>Widescreen</PresentationFormat>
  <Paragraphs>132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DEMAX: the ESS support lab for deuteration &amp; crystallization</vt:lpstr>
      <vt:lpstr>Deuteration and Macromolecular Xtallization (DEMAX) </vt:lpstr>
      <vt:lpstr>DEMAX offers 3 pillars of support</vt:lpstr>
      <vt:lpstr>Chemical Deuteration</vt:lpstr>
      <vt:lpstr>Biological Deuteration &amp; Crystallization</vt:lpstr>
      <vt:lpstr>DEMAX will accept service requests end of February 2019</vt:lpstr>
      <vt:lpstr>First round(s) of proposals</vt:lpstr>
      <vt:lpstr>Non-commercial materials and services offered:</vt:lpstr>
      <vt:lpstr>User office software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DEMAX project update</dc:title>
  <dc:creator>Microsoft Office User</dc:creator>
  <cp:lastModifiedBy>Microsoft Office User</cp:lastModifiedBy>
  <cp:revision>87</cp:revision>
  <dcterms:created xsi:type="dcterms:W3CDTF">2018-08-28T15:15:28Z</dcterms:created>
  <dcterms:modified xsi:type="dcterms:W3CDTF">2019-02-04T10:28:07Z</dcterms:modified>
</cp:coreProperties>
</file>