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6" r:id="rId2"/>
  </p:sldMasterIdLst>
  <p:notesMasterIdLst>
    <p:notesMasterId r:id="rId17"/>
  </p:notesMasterIdLst>
  <p:sldIdLst>
    <p:sldId id="349" r:id="rId3"/>
    <p:sldId id="357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8" r:id="rId12"/>
    <p:sldId id="363" r:id="rId13"/>
    <p:sldId id="359" r:id="rId14"/>
    <p:sldId id="360" r:id="rId15"/>
    <p:sldId id="361" r:id="rId1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1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BFBFBF"/>
    <a:srgbClr val="1E9FDB"/>
    <a:srgbClr val="76D6FF"/>
    <a:srgbClr val="0094CA"/>
    <a:srgbClr val="13A1DD"/>
    <a:srgbClr val="FFFFFF"/>
    <a:srgbClr val="13A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1" autoAdjust="0"/>
    <p:restoredTop sz="93243" autoAdjust="0"/>
  </p:normalViewPr>
  <p:slideViewPr>
    <p:cSldViewPr>
      <p:cViewPr varScale="1">
        <p:scale>
          <a:sx n="110" d="100"/>
          <a:sy n="110" d="100"/>
        </p:scale>
        <p:origin x="176" y="224"/>
      </p:cViewPr>
      <p:guideLst>
        <p:guide pos="2880"/>
        <p:guide orient="horz" pos="1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2019-02-12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13A0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>
            <a:normAutofit/>
          </a:bodyPr>
          <a:lstStyle>
            <a:lvl1pPr algn="ctr"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Presenter name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53337"/>
            <a:ext cx="21336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D7AC81-318B-4D49-A602-9E30227C87EC}" type="datetime1">
              <a:rPr lang="en-GB" smtClean="0"/>
              <a:pPr/>
              <a:t>12/02/2019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3337"/>
            <a:ext cx="28956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53337"/>
            <a:ext cx="21336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260652"/>
            <a:ext cx="1656184" cy="8860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77A986-290F-D34E-872B-A89DF3BE5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6553200" y="260651"/>
            <a:ext cx="2590801" cy="13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3" y="1535116"/>
            <a:ext cx="4040188" cy="639762"/>
          </a:xfrm>
        </p:spPr>
        <p:txBody>
          <a:bodyPr anchor="b"/>
          <a:lstStyle>
            <a:lvl1pPr marL="0" indent="0">
              <a:buNone/>
              <a:defRPr sz="1246" b="1"/>
            </a:lvl1pPr>
            <a:lvl2pPr marL="236486" indent="0">
              <a:buNone/>
              <a:defRPr sz="1039" b="1"/>
            </a:lvl2pPr>
            <a:lvl3pPr marL="472973" indent="0">
              <a:buNone/>
              <a:defRPr sz="935" b="1"/>
            </a:lvl3pPr>
            <a:lvl4pPr marL="709460" indent="0">
              <a:buNone/>
              <a:defRPr sz="831" b="1"/>
            </a:lvl4pPr>
            <a:lvl5pPr marL="945949" indent="0">
              <a:buNone/>
              <a:defRPr sz="831" b="1"/>
            </a:lvl5pPr>
            <a:lvl6pPr marL="1182441" indent="0">
              <a:buNone/>
              <a:defRPr sz="831" b="1"/>
            </a:lvl6pPr>
            <a:lvl7pPr marL="1418928" indent="0">
              <a:buNone/>
              <a:defRPr sz="831" b="1"/>
            </a:lvl7pPr>
            <a:lvl8pPr marL="1655419" indent="0">
              <a:buNone/>
              <a:defRPr sz="831" b="1"/>
            </a:lvl8pPr>
            <a:lvl9pPr marL="1891907" indent="0">
              <a:buNone/>
              <a:defRPr sz="831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3" y="2174878"/>
            <a:ext cx="4040188" cy="3951288"/>
          </a:xfrm>
        </p:spPr>
        <p:txBody>
          <a:bodyPr/>
          <a:lstStyle>
            <a:lvl1pPr>
              <a:defRPr sz="1246"/>
            </a:lvl1pPr>
            <a:lvl2pPr>
              <a:defRPr sz="1039"/>
            </a:lvl2pPr>
            <a:lvl3pPr>
              <a:defRPr sz="935"/>
            </a:lvl3pPr>
            <a:lvl4pPr>
              <a:defRPr sz="831"/>
            </a:lvl4pPr>
            <a:lvl5pPr>
              <a:defRPr sz="831"/>
            </a:lvl5pPr>
            <a:lvl6pPr>
              <a:defRPr sz="831"/>
            </a:lvl6pPr>
            <a:lvl7pPr>
              <a:defRPr sz="831"/>
            </a:lvl7pPr>
            <a:lvl8pPr>
              <a:defRPr sz="831"/>
            </a:lvl8pPr>
            <a:lvl9pPr>
              <a:defRPr sz="831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31" y="1535116"/>
            <a:ext cx="4041775" cy="639762"/>
          </a:xfrm>
        </p:spPr>
        <p:txBody>
          <a:bodyPr anchor="b"/>
          <a:lstStyle>
            <a:lvl1pPr marL="0" indent="0">
              <a:buNone/>
              <a:defRPr sz="1246" b="1"/>
            </a:lvl1pPr>
            <a:lvl2pPr marL="236486" indent="0">
              <a:buNone/>
              <a:defRPr sz="1039" b="1"/>
            </a:lvl2pPr>
            <a:lvl3pPr marL="472973" indent="0">
              <a:buNone/>
              <a:defRPr sz="935" b="1"/>
            </a:lvl3pPr>
            <a:lvl4pPr marL="709460" indent="0">
              <a:buNone/>
              <a:defRPr sz="831" b="1"/>
            </a:lvl4pPr>
            <a:lvl5pPr marL="945949" indent="0">
              <a:buNone/>
              <a:defRPr sz="831" b="1"/>
            </a:lvl5pPr>
            <a:lvl6pPr marL="1182441" indent="0">
              <a:buNone/>
              <a:defRPr sz="831" b="1"/>
            </a:lvl6pPr>
            <a:lvl7pPr marL="1418928" indent="0">
              <a:buNone/>
              <a:defRPr sz="831" b="1"/>
            </a:lvl7pPr>
            <a:lvl8pPr marL="1655419" indent="0">
              <a:buNone/>
              <a:defRPr sz="831" b="1"/>
            </a:lvl8pPr>
            <a:lvl9pPr marL="1891907" indent="0">
              <a:buNone/>
              <a:defRPr sz="831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31" y="2174878"/>
            <a:ext cx="4041775" cy="3951288"/>
          </a:xfrm>
        </p:spPr>
        <p:txBody>
          <a:bodyPr/>
          <a:lstStyle>
            <a:lvl1pPr>
              <a:defRPr sz="1246"/>
            </a:lvl1pPr>
            <a:lvl2pPr>
              <a:defRPr sz="1039"/>
            </a:lvl2pPr>
            <a:lvl3pPr>
              <a:defRPr sz="935"/>
            </a:lvl3pPr>
            <a:lvl4pPr>
              <a:defRPr sz="831"/>
            </a:lvl4pPr>
            <a:lvl5pPr>
              <a:defRPr sz="831"/>
            </a:lvl5pPr>
            <a:lvl6pPr>
              <a:defRPr sz="831"/>
            </a:lvl6pPr>
            <a:lvl7pPr>
              <a:defRPr sz="831"/>
            </a:lvl7pPr>
            <a:lvl8pPr>
              <a:defRPr sz="831"/>
            </a:lvl8pPr>
            <a:lvl9pPr>
              <a:defRPr sz="831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2019-02-12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4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2019-02-12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16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2019-02-12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42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1039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7" y="273402"/>
            <a:ext cx="5111751" cy="5853113"/>
          </a:xfrm>
        </p:spPr>
        <p:txBody>
          <a:bodyPr/>
          <a:lstStyle>
            <a:lvl1pPr>
              <a:defRPr sz="1662"/>
            </a:lvl1pPr>
            <a:lvl2pPr>
              <a:defRPr sz="1454"/>
            </a:lvl2pPr>
            <a:lvl3pPr>
              <a:defRPr sz="1246"/>
            </a:lvl3pPr>
            <a:lvl4pPr>
              <a:defRPr sz="1039"/>
            </a:lvl4pPr>
            <a:lvl5pPr>
              <a:defRPr sz="1039"/>
            </a:lvl5pPr>
            <a:lvl6pPr>
              <a:defRPr sz="1039"/>
            </a:lvl6pPr>
            <a:lvl7pPr>
              <a:defRPr sz="1039"/>
            </a:lvl7pPr>
            <a:lvl8pPr>
              <a:defRPr sz="1039"/>
            </a:lvl8pPr>
            <a:lvl9pPr>
              <a:defRPr sz="1039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727"/>
            </a:lvl1pPr>
            <a:lvl2pPr marL="236486" indent="0">
              <a:buNone/>
              <a:defRPr sz="623"/>
            </a:lvl2pPr>
            <a:lvl3pPr marL="472973" indent="0">
              <a:buNone/>
              <a:defRPr sz="519"/>
            </a:lvl3pPr>
            <a:lvl4pPr marL="709460" indent="0">
              <a:buNone/>
              <a:defRPr sz="467"/>
            </a:lvl4pPr>
            <a:lvl5pPr marL="945949" indent="0">
              <a:buNone/>
              <a:defRPr sz="467"/>
            </a:lvl5pPr>
            <a:lvl6pPr marL="1182441" indent="0">
              <a:buNone/>
              <a:defRPr sz="467"/>
            </a:lvl6pPr>
            <a:lvl7pPr marL="1418928" indent="0">
              <a:buNone/>
              <a:defRPr sz="467"/>
            </a:lvl7pPr>
            <a:lvl8pPr marL="1655419" indent="0">
              <a:buNone/>
              <a:defRPr sz="467"/>
            </a:lvl8pPr>
            <a:lvl9pPr marL="1891907" indent="0">
              <a:buNone/>
              <a:defRPr sz="467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2019-02-12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30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8"/>
          </a:xfrm>
        </p:spPr>
        <p:txBody>
          <a:bodyPr anchor="b"/>
          <a:lstStyle>
            <a:lvl1pPr algn="l">
              <a:defRPr sz="1039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662"/>
            </a:lvl1pPr>
            <a:lvl2pPr marL="236486" indent="0">
              <a:buNone/>
              <a:defRPr sz="1454"/>
            </a:lvl2pPr>
            <a:lvl3pPr marL="472973" indent="0">
              <a:buNone/>
              <a:defRPr sz="1246"/>
            </a:lvl3pPr>
            <a:lvl4pPr marL="709460" indent="0">
              <a:buNone/>
              <a:defRPr sz="1039"/>
            </a:lvl4pPr>
            <a:lvl5pPr marL="945949" indent="0">
              <a:buNone/>
              <a:defRPr sz="1039"/>
            </a:lvl5pPr>
            <a:lvl6pPr marL="1182441" indent="0">
              <a:buNone/>
              <a:defRPr sz="1039"/>
            </a:lvl6pPr>
            <a:lvl7pPr marL="1418928" indent="0">
              <a:buNone/>
              <a:defRPr sz="1039"/>
            </a:lvl7pPr>
            <a:lvl8pPr marL="1655419" indent="0">
              <a:buNone/>
              <a:defRPr sz="1039"/>
            </a:lvl8pPr>
            <a:lvl9pPr marL="1891907" indent="0">
              <a:buNone/>
              <a:defRPr sz="1039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2"/>
          </a:xfrm>
        </p:spPr>
        <p:txBody>
          <a:bodyPr/>
          <a:lstStyle>
            <a:lvl1pPr marL="0" indent="0">
              <a:buNone/>
              <a:defRPr sz="727"/>
            </a:lvl1pPr>
            <a:lvl2pPr marL="236486" indent="0">
              <a:buNone/>
              <a:defRPr sz="623"/>
            </a:lvl2pPr>
            <a:lvl3pPr marL="472973" indent="0">
              <a:buNone/>
              <a:defRPr sz="519"/>
            </a:lvl3pPr>
            <a:lvl4pPr marL="709460" indent="0">
              <a:buNone/>
              <a:defRPr sz="467"/>
            </a:lvl4pPr>
            <a:lvl5pPr marL="945949" indent="0">
              <a:buNone/>
              <a:defRPr sz="467"/>
            </a:lvl5pPr>
            <a:lvl6pPr marL="1182441" indent="0">
              <a:buNone/>
              <a:defRPr sz="467"/>
            </a:lvl6pPr>
            <a:lvl7pPr marL="1418928" indent="0">
              <a:buNone/>
              <a:defRPr sz="467"/>
            </a:lvl7pPr>
            <a:lvl8pPr marL="1655419" indent="0">
              <a:buNone/>
              <a:defRPr sz="467"/>
            </a:lvl8pPr>
            <a:lvl9pPr marL="1891907" indent="0">
              <a:buNone/>
              <a:defRPr sz="467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2019-02-12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22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2019-02-12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47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5037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5037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2019-02-12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03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302"/>
            <a:ext cx="5762624" cy="1441451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cxnSp>
        <p:nvCxnSpPr>
          <p:cNvPr id="3" name="Rak 7"/>
          <p:cNvCxnSpPr/>
          <p:nvPr userDrawn="1"/>
        </p:nvCxnSpPr>
        <p:spPr>
          <a:xfrm>
            <a:off x="-326070" y="1452400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3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6DC40F-55C4-384F-A14E-20FF4C53AB90}"/>
              </a:ext>
            </a:extLst>
          </p:cNvPr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684BB-AC49-4844-95DA-6540E04D6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7236296" y="256034"/>
            <a:ext cx="1873792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6646"/>
            <a:ext cx="7139136" cy="562074"/>
          </a:xfrm>
        </p:spPr>
        <p:txBody>
          <a:bodyPr lIns="90000" anchor="b">
            <a:noAutofit/>
          </a:bodyPr>
          <a:lstStyle>
            <a:lvl1pPr algn="l">
              <a:defRPr sz="24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781000"/>
            <a:ext cx="8229600" cy="4345166"/>
          </a:xfrm>
        </p:spPr>
        <p:txBody>
          <a:bodyPr lIns="90000">
            <a:noAutofit/>
          </a:bodyPr>
          <a:lstStyle>
            <a:lvl1pPr marL="257175" indent="-25717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3337"/>
            <a:ext cx="28956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53337"/>
            <a:ext cx="21336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011E48-F5AC-104B-BB7F-6322AAB1F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7780"/>
            <a:ext cx="7139136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18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636088-FAD8-024C-A1D7-D74763A458C9}"/>
              </a:ext>
            </a:extLst>
          </p:cNvPr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781000"/>
            <a:ext cx="4038600" cy="4345166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781000"/>
            <a:ext cx="4038600" cy="4345166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48252"/>
            <a:ext cx="28956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48252"/>
            <a:ext cx="21336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7D9470-03DC-FB43-B831-D8BEB3394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7596336" y="256034"/>
            <a:ext cx="1513752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1282D3D-8FD4-E041-9B14-07B58C6C3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46646"/>
            <a:ext cx="7139136" cy="562074"/>
          </a:xfrm>
        </p:spPr>
        <p:txBody>
          <a:bodyPr lIns="90000" anchor="b">
            <a:noAutofit/>
          </a:bodyPr>
          <a:lstStyle>
            <a:lvl1pPr algn="l">
              <a:defRPr sz="24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2852DFA2-0FC7-BC44-83D5-11A0ECDA5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7780"/>
            <a:ext cx="7139136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18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 dirty="0"/>
              <a:t>Avoid text less than 16 points.</a:t>
            </a:r>
          </a:p>
          <a:p>
            <a:pPr lvl="0"/>
            <a:r>
              <a:rPr lang="en-US" noProof="0" dirty="0"/>
              <a:t>Always use Calibri font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53337"/>
            <a:ext cx="28956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53337"/>
            <a:ext cx="21336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46646"/>
            <a:ext cx="7139136" cy="562074"/>
          </a:xfrm>
        </p:spPr>
        <p:txBody>
          <a:bodyPr anchor="b">
            <a:noAutofit/>
          </a:bodyPr>
          <a:lstStyle>
            <a:lvl1pPr algn="l">
              <a:defRPr sz="24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7596336" y="256034"/>
            <a:ext cx="1513752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7780"/>
            <a:ext cx="7139136" cy="590550"/>
          </a:xfrm>
        </p:spPr>
        <p:txBody>
          <a:bodyPr>
            <a:normAutofit/>
          </a:bodyPr>
          <a:lstStyle>
            <a:lvl1pPr marL="0" indent="0">
              <a:buNone/>
              <a:defRPr lang="sv-SE" sz="18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53337"/>
            <a:ext cx="2133600" cy="365125"/>
          </a:xfrm>
        </p:spPr>
        <p:txBody>
          <a:bodyPr anchor="b"/>
          <a:lstStyle/>
          <a:p>
            <a:fld id="{3C7D23FA-05C4-4CC1-B281-2F815585BC1C}" type="datetime1">
              <a:rPr lang="en-GB" noProof="0" smtClean="0"/>
              <a:t>12/02/2019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53337"/>
            <a:ext cx="2895600" cy="365125"/>
          </a:xfrm>
        </p:spPr>
        <p:txBody>
          <a:bodyPr anchor="b"/>
          <a:lstStyle/>
          <a:p>
            <a:r>
              <a:rPr lang="en-GB" dirty="0"/>
              <a:t>© European Spallation Source ERIC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53337"/>
            <a:ext cx="2133600" cy="365125"/>
          </a:xfrm>
        </p:spPr>
        <p:txBody>
          <a:bodyPr anchor="b"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46646"/>
            <a:ext cx="7139136" cy="562074"/>
          </a:xfrm>
        </p:spPr>
        <p:txBody>
          <a:bodyPr anchor="b">
            <a:noAutofit/>
          </a:bodyPr>
          <a:lstStyle>
            <a:lvl1pPr algn="l">
              <a:defRPr sz="24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7596336" y="256034"/>
            <a:ext cx="1513752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7780"/>
            <a:ext cx="7139136" cy="590550"/>
          </a:xfrm>
        </p:spPr>
        <p:txBody>
          <a:bodyPr>
            <a:normAutofit/>
          </a:bodyPr>
          <a:lstStyle>
            <a:lvl1pPr marL="0" indent="0">
              <a:buNone/>
              <a:defRPr lang="sv-SE" sz="18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49880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6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2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5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8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8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55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91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8360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2019-02-12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3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5" y="4407120"/>
            <a:ext cx="7772400" cy="1362076"/>
          </a:xfrm>
        </p:spPr>
        <p:txBody>
          <a:bodyPr anchor="t"/>
          <a:lstStyle>
            <a:lvl1pPr algn="l">
              <a:defRPr sz="2025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5" y="2906723"/>
            <a:ext cx="7772400" cy="1500187"/>
          </a:xfrm>
        </p:spPr>
        <p:txBody>
          <a:bodyPr anchor="b"/>
          <a:lstStyle>
            <a:lvl1pPr marL="0" indent="0">
              <a:buNone/>
              <a:defRPr sz="1039">
                <a:solidFill>
                  <a:schemeClr val="tx1">
                    <a:tint val="75000"/>
                  </a:schemeClr>
                </a:solidFill>
              </a:defRPr>
            </a:lvl1pPr>
            <a:lvl2pPr marL="236486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2pPr>
            <a:lvl3pPr marL="472973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3pPr>
            <a:lvl4pPr marL="709460" indent="0">
              <a:buNone/>
              <a:defRPr sz="727">
                <a:solidFill>
                  <a:schemeClr val="tx1">
                    <a:tint val="75000"/>
                  </a:schemeClr>
                </a:solidFill>
              </a:defRPr>
            </a:lvl4pPr>
            <a:lvl5pPr marL="945949" indent="0">
              <a:buNone/>
              <a:defRPr sz="727">
                <a:solidFill>
                  <a:schemeClr val="tx1">
                    <a:tint val="75000"/>
                  </a:schemeClr>
                </a:solidFill>
              </a:defRPr>
            </a:lvl5pPr>
            <a:lvl6pPr marL="1182441" indent="0">
              <a:buNone/>
              <a:defRPr sz="727">
                <a:solidFill>
                  <a:schemeClr val="tx1">
                    <a:tint val="75000"/>
                  </a:schemeClr>
                </a:solidFill>
              </a:defRPr>
            </a:lvl6pPr>
            <a:lvl7pPr marL="1418928" indent="0">
              <a:buNone/>
              <a:defRPr sz="727">
                <a:solidFill>
                  <a:schemeClr val="tx1">
                    <a:tint val="75000"/>
                  </a:schemeClr>
                </a:solidFill>
              </a:defRPr>
            </a:lvl7pPr>
            <a:lvl8pPr marL="1655419" indent="0">
              <a:buNone/>
              <a:defRPr sz="727">
                <a:solidFill>
                  <a:schemeClr val="tx1">
                    <a:tint val="75000"/>
                  </a:schemeClr>
                </a:solidFill>
              </a:defRPr>
            </a:lvl8pPr>
            <a:lvl9pPr marL="1891907" indent="0">
              <a:buNone/>
              <a:defRPr sz="7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2019-02-12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5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1454"/>
            </a:lvl1pPr>
            <a:lvl2pPr>
              <a:defRPr sz="1246"/>
            </a:lvl2pPr>
            <a:lvl3pPr>
              <a:defRPr sz="1039"/>
            </a:lvl3pPr>
            <a:lvl4pPr>
              <a:defRPr sz="935"/>
            </a:lvl4pPr>
            <a:lvl5pPr>
              <a:defRPr sz="935"/>
            </a:lvl5pPr>
            <a:lvl6pPr>
              <a:defRPr sz="935"/>
            </a:lvl6pPr>
            <a:lvl7pPr>
              <a:defRPr sz="935"/>
            </a:lvl7pPr>
            <a:lvl8pPr>
              <a:defRPr sz="935"/>
            </a:lvl8pPr>
            <a:lvl9pPr>
              <a:defRPr sz="93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1454"/>
            </a:lvl1pPr>
            <a:lvl2pPr>
              <a:defRPr sz="1246"/>
            </a:lvl2pPr>
            <a:lvl3pPr>
              <a:defRPr sz="1039"/>
            </a:lvl3pPr>
            <a:lvl4pPr>
              <a:defRPr sz="935"/>
            </a:lvl4pPr>
            <a:lvl5pPr>
              <a:defRPr sz="935"/>
            </a:lvl5pPr>
            <a:lvl6pPr>
              <a:defRPr sz="935"/>
            </a:lvl6pPr>
            <a:lvl7pPr>
              <a:defRPr sz="935"/>
            </a:lvl7pPr>
            <a:lvl8pPr>
              <a:defRPr sz="935"/>
            </a:lvl8pPr>
            <a:lvl9pPr>
              <a:defRPr sz="93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2019-02-12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1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12/02/2019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9" r:id="rId5"/>
  </p:sldLayoutIdLst>
  <p:hf hdr="0" ftr="0" dt="0"/>
  <p:txStyles>
    <p:titleStyle>
      <a:lvl1pPr algn="l" defTabSz="514350" rtl="0" eaLnBrk="1" latinLnBrk="0" hangingPunct="1">
        <a:spcBef>
          <a:spcPct val="0"/>
        </a:spcBef>
        <a:buNone/>
        <a:defRPr sz="18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75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013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090" tIns="45549" rIns="91090" bIns="45549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090" tIns="45549" rIns="91090" bIns="45549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3" y="6356749"/>
            <a:ext cx="21336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l">
              <a:defRPr sz="6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36486"/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236486"/>
              <a:t>2019-02-12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749"/>
            <a:ext cx="28956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ctr">
              <a:defRPr sz="6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36486"/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749"/>
            <a:ext cx="21336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r">
              <a:defRPr sz="6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36486"/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236486"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ctr" defTabSz="236486" rtl="0" eaLnBrk="1" latinLnBrk="0" hangingPunct="1">
        <a:spcBef>
          <a:spcPct val="0"/>
        </a:spcBef>
        <a:buNone/>
        <a:defRPr sz="22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363" indent="-177363" algn="l" defTabSz="236486" rtl="0" eaLnBrk="1" latinLnBrk="0" hangingPunct="1">
        <a:spcBef>
          <a:spcPct val="20000"/>
        </a:spcBef>
        <a:buFont typeface="Arial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384293" indent="-147800" algn="l" defTabSz="236486" rtl="0" eaLnBrk="1" latinLnBrk="0" hangingPunct="1">
        <a:spcBef>
          <a:spcPct val="20000"/>
        </a:spcBef>
        <a:buFont typeface="Arial"/>
        <a:buChar char="–"/>
        <a:defRPr sz="1454" kern="1200">
          <a:solidFill>
            <a:schemeClr val="tx1"/>
          </a:solidFill>
          <a:latin typeface="+mn-lt"/>
          <a:ea typeface="+mn-ea"/>
          <a:cs typeface="+mn-cs"/>
        </a:defRPr>
      </a:lvl2pPr>
      <a:lvl3pPr marL="591207" indent="-118241" algn="l" defTabSz="236486" rtl="0" eaLnBrk="1" latinLnBrk="0" hangingPunct="1">
        <a:spcBef>
          <a:spcPct val="20000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827707" indent="-118241" algn="l" defTabSz="236486" rtl="0" eaLnBrk="1" latinLnBrk="0" hangingPunct="1">
        <a:spcBef>
          <a:spcPct val="20000"/>
        </a:spcBef>
        <a:buFont typeface="Arial"/>
        <a:buChar char="–"/>
        <a:defRPr sz="1039" kern="1200">
          <a:solidFill>
            <a:schemeClr val="tx1"/>
          </a:solidFill>
          <a:latin typeface="+mn-lt"/>
          <a:ea typeface="+mn-ea"/>
          <a:cs typeface="+mn-cs"/>
        </a:defRPr>
      </a:lvl4pPr>
      <a:lvl5pPr marL="1064197" indent="-118241" algn="l" defTabSz="236486" rtl="0" eaLnBrk="1" latinLnBrk="0" hangingPunct="1">
        <a:spcBef>
          <a:spcPct val="20000"/>
        </a:spcBef>
        <a:buFont typeface="Arial"/>
        <a:buChar char="»"/>
        <a:defRPr sz="1039" kern="1200">
          <a:solidFill>
            <a:schemeClr val="tx1"/>
          </a:solidFill>
          <a:latin typeface="+mn-lt"/>
          <a:ea typeface="+mn-ea"/>
          <a:cs typeface="+mn-cs"/>
        </a:defRPr>
      </a:lvl5pPr>
      <a:lvl6pPr marL="1300683" indent="-118241" algn="l" defTabSz="236486" rtl="0" eaLnBrk="1" latinLnBrk="0" hangingPunct="1">
        <a:spcBef>
          <a:spcPct val="20000"/>
        </a:spcBef>
        <a:buFont typeface="Arial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6pPr>
      <a:lvl7pPr marL="1537170" indent="-118241" algn="l" defTabSz="236486" rtl="0" eaLnBrk="1" latinLnBrk="0" hangingPunct="1">
        <a:spcBef>
          <a:spcPct val="20000"/>
        </a:spcBef>
        <a:buFont typeface="Arial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7pPr>
      <a:lvl8pPr marL="1773662" indent="-118241" algn="l" defTabSz="236486" rtl="0" eaLnBrk="1" latinLnBrk="0" hangingPunct="1">
        <a:spcBef>
          <a:spcPct val="20000"/>
        </a:spcBef>
        <a:buFont typeface="Arial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8pPr>
      <a:lvl9pPr marL="2010148" indent="-118241" algn="l" defTabSz="236486" rtl="0" eaLnBrk="1" latinLnBrk="0" hangingPunct="1">
        <a:spcBef>
          <a:spcPct val="20000"/>
        </a:spcBef>
        <a:buFont typeface="Arial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236486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1pPr>
      <a:lvl2pPr marL="236486" algn="l" defTabSz="236486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2pPr>
      <a:lvl3pPr marL="472973" algn="l" defTabSz="236486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3pPr>
      <a:lvl4pPr marL="709460" algn="l" defTabSz="236486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4pPr>
      <a:lvl5pPr marL="945949" algn="l" defTabSz="236486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5pPr>
      <a:lvl6pPr marL="1182441" algn="l" defTabSz="236486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6pPr>
      <a:lvl7pPr marL="1418928" algn="l" defTabSz="236486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7pPr>
      <a:lvl8pPr marL="1655419" algn="l" defTabSz="236486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8pPr>
      <a:lvl9pPr marL="1891907" algn="l" defTabSz="236486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2CE98-D5A2-0648-AD18-116338EADB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defTabSz="236486"/>
            <a:r>
              <a:rPr lang="en-GB" sz="3000" b="1" dirty="0">
                <a:solidFill>
                  <a:srgbClr val="FFFFFF"/>
                </a:solidFill>
              </a:rPr>
              <a:t>Services and labs for LoKI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47BB3A-0D99-9D43-ADAF-EC7E12B7F5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defTabSz="236486"/>
            <a:endParaRPr lang="en-GB" sz="1800" b="1" dirty="0">
              <a:solidFill>
                <a:prstClr val="white"/>
              </a:solidFill>
            </a:endParaRPr>
          </a:p>
          <a:p>
            <a:pPr defTabSz="236486"/>
            <a:r>
              <a:rPr lang="sv-SE" sz="2400">
                <a:solidFill>
                  <a:srgbClr val="FFFFFF"/>
                </a:solidFill>
              </a:rPr>
              <a:t>Andrew </a:t>
            </a:r>
            <a:r>
              <a:rPr lang="sv-SE" sz="2400" dirty="0">
                <a:solidFill>
                  <a:srgbClr val="FFFFFF"/>
                </a:solidFill>
              </a:rPr>
              <a:t>Jackson</a:t>
            </a:r>
            <a:r>
              <a:rPr lang="sv-SE" sz="2400">
                <a:solidFill>
                  <a:srgbClr val="FFFFFF"/>
                </a:solidFill>
              </a:rPr>
              <a:t>, Judith Houston, William </a:t>
            </a:r>
            <a:r>
              <a:rPr lang="sv-SE" sz="2400" dirty="0" err="1">
                <a:solidFill>
                  <a:srgbClr val="FFFFFF"/>
                </a:solidFill>
              </a:rPr>
              <a:t>Halcrow</a:t>
            </a:r>
            <a:r>
              <a:rPr lang="sv-SE" sz="2400" dirty="0">
                <a:solidFill>
                  <a:srgbClr val="FFFFFF"/>
                </a:solidFill>
              </a:rPr>
              <a:t>, Clara Ines Lopez, Jacob Cooper, Richard </a:t>
            </a:r>
            <a:r>
              <a:rPr lang="sv-SE" sz="2400" dirty="0" err="1">
                <a:solidFill>
                  <a:srgbClr val="FFFFFF"/>
                </a:solidFill>
              </a:rPr>
              <a:t>Heenan</a:t>
            </a:r>
            <a:endParaRPr lang="sv-SE" sz="2400" dirty="0">
              <a:solidFill>
                <a:srgbClr val="FFFFFF"/>
              </a:solidFill>
            </a:endParaRPr>
          </a:p>
          <a:p>
            <a:pPr defTabSz="236486"/>
            <a:endParaRPr lang="en-US" sz="2400" dirty="0">
              <a:solidFill>
                <a:prstClr val="white"/>
              </a:solidFill>
            </a:endParaRPr>
          </a:p>
          <a:p>
            <a:pPr defTabSz="236486"/>
            <a:r>
              <a:rPr lang="en-GB" sz="2400" dirty="0">
                <a:solidFill>
                  <a:srgbClr val="FFFFFF"/>
                </a:solidFill>
              </a:rPr>
              <a:t>IKON16</a:t>
            </a:r>
          </a:p>
          <a:p>
            <a:pPr defTabSz="236486"/>
            <a:endParaRPr lang="en-GB" sz="900" dirty="0">
              <a:solidFill>
                <a:srgbClr val="FFFFFF"/>
              </a:solidFill>
            </a:endParaRPr>
          </a:p>
          <a:p>
            <a:endParaRPr lang="sv-S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319409-8934-BA4E-BD75-05F039DC7A48}"/>
              </a:ext>
            </a:extLst>
          </p:cNvPr>
          <p:cNvSpPr txBox="1"/>
          <p:nvPr/>
        </p:nvSpPr>
        <p:spPr>
          <a:xfrm>
            <a:off x="7697165" y="93754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63847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b="0" kern="0" dirty="0"/>
              <a:t>Gallery Access – Ventilation &amp; other things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A03F19-98F0-1B42-A919-C942B161AA8C}"/>
              </a:ext>
            </a:extLst>
          </p:cNvPr>
          <p:cNvSpPr txBox="1"/>
          <p:nvPr/>
        </p:nvSpPr>
        <p:spPr>
          <a:xfrm>
            <a:off x="8210550" y="8001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en-GB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F48793-19CB-4846-9005-DF2513D5A930}"/>
              </a:ext>
            </a:extLst>
          </p:cNvPr>
          <p:cNvSpPr txBox="1"/>
          <p:nvPr/>
        </p:nvSpPr>
        <p:spPr>
          <a:xfrm>
            <a:off x="5144518" y="5464883"/>
            <a:ext cx="3368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…&amp; containment ventilation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42B07F-3FCF-9343-B0FA-478303F8F96C}"/>
              </a:ext>
            </a:extLst>
          </p:cNvPr>
          <p:cNvGrpSpPr/>
          <p:nvPr/>
        </p:nvGrpSpPr>
        <p:grpSpPr>
          <a:xfrm>
            <a:off x="2634015" y="1124744"/>
            <a:ext cx="6662643" cy="4165957"/>
            <a:chOff x="3076088" y="999721"/>
            <a:chExt cx="6662643" cy="416595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4852C08-9BEC-BD4F-8837-D39ADC10B6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705"/>
            <a:stretch/>
          </p:blipFill>
          <p:spPr>
            <a:xfrm>
              <a:off x="3186114" y="999721"/>
              <a:ext cx="6272212" cy="416595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670132D-8D56-9F44-9859-D195E48114EE}"/>
                </a:ext>
              </a:extLst>
            </p:cNvPr>
            <p:cNvSpPr txBox="1"/>
            <p:nvPr/>
          </p:nvSpPr>
          <p:spPr>
            <a:xfrm>
              <a:off x="8401418" y="3473386"/>
              <a:ext cx="1184131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Ar</a:t>
              </a: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, N</a:t>
              </a:r>
              <a:r>
                <a:rPr lang="en-GB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</a:p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deionised </a:t>
              </a:r>
            </a:p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GB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O, </a:t>
              </a:r>
            </a:p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air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9F0B472-D22F-2446-ADA6-D86CDF316A25}"/>
                </a:ext>
              </a:extLst>
            </p:cNvPr>
            <p:cNvSpPr txBox="1"/>
            <p:nvPr/>
          </p:nvSpPr>
          <p:spPr>
            <a:xfrm>
              <a:off x="8430352" y="2294568"/>
              <a:ext cx="106305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He gas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3EF10E9-FC00-CF4B-A088-F77016A145A7}"/>
                </a:ext>
              </a:extLst>
            </p:cNvPr>
            <p:cNvSpPr txBox="1"/>
            <p:nvPr/>
          </p:nvSpPr>
          <p:spPr>
            <a:xfrm>
              <a:off x="8408051" y="1803681"/>
              <a:ext cx="94197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Sprinkler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2E3CECE-F839-6442-A458-C4D42B3CD923}"/>
                </a:ext>
              </a:extLst>
            </p:cNvPr>
            <p:cNvSpPr txBox="1"/>
            <p:nvPr/>
          </p:nvSpPr>
          <p:spPr>
            <a:xfrm>
              <a:off x="8408050" y="1272346"/>
              <a:ext cx="133068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Conventional </a:t>
              </a:r>
            </a:p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ventilation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63E4FBB-B53B-AF41-92AB-9B5043FA4C36}"/>
                </a:ext>
              </a:extLst>
            </p:cNvPr>
            <p:cNvSpPr txBox="1"/>
            <p:nvPr/>
          </p:nvSpPr>
          <p:spPr>
            <a:xfrm>
              <a:off x="3087234" y="1695959"/>
              <a:ext cx="933597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Electrical conduit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24696D2-0865-164A-A4C7-317B45E46903}"/>
                </a:ext>
              </a:extLst>
            </p:cNvPr>
            <p:cNvSpPr txBox="1"/>
            <p:nvPr/>
          </p:nvSpPr>
          <p:spPr>
            <a:xfrm>
              <a:off x="3161573" y="2226894"/>
              <a:ext cx="79339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Cable trays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B843F33-B05A-2B48-9781-68D9F07954DA}"/>
                </a:ext>
              </a:extLst>
            </p:cNvPr>
            <p:cNvSpPr txBox="1"/>
            <p:nvPr/>
          </p:nvSpPr>
          <p:spPr>
            <a:xfrm>
              <a:off x="3076088" y="3835594"/>
              <a:ext cx="127949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Water waste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7423674-947C-C543-A55B-4D1B3CD1D7E9}"/>
                </a:ext>
              </a:extLst>
            </p:cNvPr>
            <p:cNvSpPr txBox="1"/>
            <p:nvPr/>
          </p:nvSpPr>
          <p:spPr>
            <a:xfrm>
              <a:off x="5935900" y="4742473"/>
              <a:ext cx="98823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2600 mm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C67EAD8-1FCE-D74B-8FDB-F5DB3207835E}"/>
                </a:ext>
              </a:extLst>
            </p:cNvPr>
            <p:cNvSpPr txBox="1"/>
            <p:nvPr/>
          </p:nvSpPr>
          <p:spPr>
            <a:xfrm>
              <a:off x="8430352" y="2839737"/>
              <a:ext cx="118413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Cooling water</a:t>
              </a:r>
            </a:p>
          </p:txBody>
        </p:sp>
      </p:grpSp>
      <p:pic>
        <p:nvPicPr>
          <p:cNvPr id="21" name="Picture 2">
            <a:extLst>
              <a:ext uri="{FF2B5EF4-FFF2-40B4-BE49-F238E27FC236}">
                <a16:creationId xmlns:a16="http://schemas.microsoft.com/office/drawing/2014/main" id="{1393D0E5-438D-3F43-A120-3803ECD91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7809"/>
            <a:ext cx="4492558" cy="410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0A38B6F-6130-3043-9F4D-3B4BBB331C7D}"/>
              </a:ext>
            </a:extLst>
          </p:cNvPr>
          <p:cNvSpPr/>
          <p:nvPr/>
        </p:nvSpPr>
        <p:spPr>
          <a:xfrm>
            <a:off x="1259632" y="5553236"/>
            <a:ext cx="45719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EFE70F0-488C-5746-8DD1-847211CA1278}"/>
              </a:ext>
            </a:extLst>
          </p:cNvPr>
          <p:cNvSpPr/>
          <p:nvPr/>
        </p:nvSpPr>
        <p:spPr>
          <a:xfrm flipH="1">
            <a:off x="1353845" y="5566380"/>
            <a:ext cx="45719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560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12E3A-EE3B-7F4D-9602-35BE9266E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kern="0" dirty="0"/>
              <a:t>Gallery Access – Ventilation &amp; other things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F42931-550C-4B45-A48B-5E2BD653C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FA4B90-863A-5E42-AC7C-DE773203E7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20F084-6774-9E41-98AF-CDD8A4CF74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5"/>
          <a:stretch/>
        </p:blipFill>
        <p:spPr>
          <a:xfrm>
            <a:off x="5471" y="1484784"/>
            <a:ext cx="9144000" cy="55446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E631D8-CD19-DD43-A075-D67B3F8B25CE}"/>
              </a:ext>
            </a:extLst>
          </p:cNvPr>
          <p:cNvSpPr txBox="1"/>
          <p:nvPr/>
        </p:nvSpPr>
        <p:spPr>
          <a:xfrm>
            <a:off x="7483361" y="1628800"/>
            <a:ext cx="1769159" cy="91440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ESS-0059877  </a:t>
            </a:r>
          </a:p>
          <a:p>
            <a:pPr algn="l">
              <a:lnSpc>
                <a:spcPct val="12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installation </a:t>
            </a:r>
          </a:p>
          <a:p>
            <a:pPr algn="l">
              <a:lnSpc>
                <a:spcPct val="12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gallery </a:t>
            </a:r>
          </a:p>
          <a:p>
            <a:pPr algn="l">
              <a:lnSpc>
                <a:spcPct val="12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1F9374-54C5-F646-9506-F826782CCDB4}"/>
              </a:ext>
            </a:extLst>
          </p:cNvPr>
          <p:cNvSpPr txBox="1"/>
          <p:nvPr/>
        </p:nvSpPr>
        <p:spPr>
          <a:xfrm>
            <a:off x="323528" y="4936812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FREIA access point: 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500 x 250 mm 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188BFBE-E28A-0348-8BD5-CE63A863A6B8}"/>
              </a:ext>
            </a:extLst>
          </p:cNvPr>
          <p:cNvCxnSpPr/>
          <p:nvPr/>
        </p:nvCxnSpPr>
        <p:spPr>
          <a:xfrm flipV="1">
            <a:off x="2267744" y="4365104"/>
            <a:ext cx="2088232" cy="8640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FB50A7D-DE7E-2F4C-AD96-987355BD75CE}"/>
              </a:ext>
            </a:extLst>
          </p:cNvPr>
          <p:cNvSpPr txBox="1"/>
          <p:nvPr/>
        </p:nvSpPr>
        <p:spPr>
          <a:xfrm>
            <a:off x="4716016" y="2266180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Large access point shared between LoKI &amp; Freia: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500 x 1000 mm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81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b="0" kern="0" dirty="0"/>
              <a:t>Containment vs conventional exhaust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12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A03F19-98F0-1B42-A919-C942B161AA8C}"/>
              </a:ext>
            </a:extLst>
          </p:cNvPr>
          <p:cNvSpPr txBox="1"/>
          <p:nvPr/>
        </p:nvSpPr>
        <p:spPr>
          <a:xfrm>
            <a:off x="8210550" y="8001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en-GB" sz="2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D72DD75-663F-9D4A-BCE6-E916FCF84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106" y="1839464"/>
            <a:ext cx="8218374" cy="4888282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Containment exhaust: goes to the main stack of ESS, can be used on sample area even if materials are radioactive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use: pump exhaust in experimental cave to provide containment for radioactive material or for gas flow experiments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 ventilation: goes to a regular exhaust (NO radioactive fumes are allowed!)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use: fume hood in instrument area for preparing samples or exhaust for flammable solvent/gas cylinder cabinet </a:t>
            </a:r>
          </a:p>
        </p:txBody>
      </p:sp>
    </p:spTree>
    <p:extLst>
      <p:ext uri="{BB962C8B-B14F-4D97-AF65-F5344CB8AC3E}">
        <p14:creationId xmlns:p14="http://schemas.microsoft.com/office/powerpoint/2010/main" val="762064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b="0" kern="0" dirty="0"/>
              <a:t>Containment ventilation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13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A03F19-98F0-1B42-A919-C942B161AA8C}"/>
              </a:ext>
            </a:extLst>
          </p:cNvPr>
          <p:cNvSpPr txBox="1"/>
          <p:nvPr/>
        </p:nvSpPr>
        <p:spPr>
          <a:xfrm>
            <a:off x="8210550" y="8001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en-GB" sz="2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12467E-126D-BB48-8E40-DEC4DB69B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847844"/>
            <a:ext cx="8186928" cy="4648200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Containment exhaust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inner diameter 250 mm</a:t>
            </a:r>
          </a:p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Usable for: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vacuum pump exhaust from sample area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 gas flow over sample</a:t>
            </a:r>
          </a:p>
          <a:p>
            <a:pPr>
              <a:buFont typeface="Symbol"/>
              <a:buChar char="Þ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 from the instrument teams: </a:t>
            </a:r>
          </a:p>
          <a:p>
            <a:pPr lvl="1">
              <a:buFont typeface="Symbol"/>
              <a:buChar char="Þ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pipe to the experimental cave area of instrument, </a:t>
            </a:r>
          </a:p>
          <a:p>
            <a:pPr lvl="1">
              <a:buFont typeface="Symbol"/>
              <a:buChar char="Þ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 HEPA filter to catch particles, </a:t>
            </a:r>
          </a:p>
          <a:p>
            <a:pPr lvl="1">
              <a:buFont typeface="Symbol"/>
              <a:buChar char="Þ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line closed when not in use</a:t>
            </a:r>
          </a:p>
          <a:p>
            <a:pPr>
              <a:buFont typeface="Symbol"/>
              <a:buChar char="Þ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Provided by ESS:  ESS-0040840 (will be updated)</a:t>
            </a:r>
          </a:p>
          <a:p>
            <a:pPr lvl="1">
              <a:buFont typeface="Symbol"/>
              <a:buChar char="Þ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Specifications for HEPA filters</a:t>
            </a:r>
          </a:p>
          <a:p>
            <a:pPr lvl="1">
              <a:buFont typeface="Symbol"/>
              <a:buChar char="Þ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Specify restrictions for use (e.g. no large amount of undiluted corrosives….)</a:t>
            </a:r>
          </a:p>
          <a:p>
            <a:pPr lvl="1">
              <a:buFont typeface="Symbol"/>
              <a:buChar char="Þ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403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b="0" kern="0" dirty="0"/>
              <a:t>Containment ventilation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14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A03F19-98F0-1B42-A919-C942B161AA8C}"/>
              </a:ext>
            </a:extLst>
          </p:cNvPr>
          <p:cNvSpPr txBox="1"/>
          <p:nvPr/>
        </p:nvSpPr>
        <p:spPr>
          <a:xfrm>
            <a:off x="8210550" y="8001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en-GB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579D82-0884-5D42-92FF-9642B0B0C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48" r="7234" b="4051"/>
          <a:stretch/>
        </p:blipFill>
        <p:spPr>
          <a:xfrm>
            <a:off x="570530" y="1570804"/>
            <a:ext cx="8033918" cy="502654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05754E-49D1-F940-9DFE-033FA8F56E4C}"/>
              </a:ext>
            </a:extLst>
          </p:cNvPr>
          <p:cNvCxnSpPr>
            <a:cxnSpLocks/>
          </p:cNvCxnSpPr>
          <p:nvPr/>
        </p:nvCxnSpPr>
        <p:spPr>
          <a:xfrm flipH="1">
            <a:off x="3370019" y="2215187"/>
            <a:ext cx="498063" cy="9423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B40FD3-315C-F24F-A41C-112656344B23}"/>
              </a:ext>
            </a:extLst>
          </p:cNvPr>
          <p:cNvCxnSpPr>
            <a:cxnSpLocks/>
          </p:cNvCxnSpPr>
          <p:nvPr/>
        </p:nvCxnSpPr>
        <p:spPr>
          <a:xfrm>
            <a:off x="3370019" y="3157532"/>
            <a:ext cx="38040" cy="2163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53468A-DCD8-E04C-832E-5A44AF97EDE2}"/>
              </a:ext>
            </a:extLst>
          </p:cNvPr>
          <p:cNvCxnSpPr>
            <a:cxnSpLocks/>
          </p:cNvCxnSpPr>
          <p:nvPr/>
        </p:nvCxnSpPr>
        <p:spPr>
          <a:xfrm>
            <a:off x="3621679" y="2677903"/>
            <a:ext cx="38040" cy="2163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E8B0CCA-AB85-E54D-81FF-5D0DD60CE9CE}"/>
              </a:ext>
            </a:extLst>
          </p:cNvPr>
          <p:cNvSpPr txBox="1"/>
          <p:nvPr/>
        </p:nvSpPr>
        <p:spPr>
          <a:xfrm>
            <a:off x="34320" y="3237365"/>
            <a:ext cx="22895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Containment ventilation for Loki and Freia: Location back wall, red line in the schematic </a:t>
            </a:r>
          </a:p>
        </p:txBody>
      </p:sp>
    </p:spTree>
    <p:extLst>
      <p:ext uri="{BB962C8B-B14F-4D97-AF65-F5344CB8AC3E}">
        <p14:creationId xmlns:p14="http://schemas.microsoft.com/office/powerpoint/2010/main" val="446665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kern="0" dirty="0"/>
              <a:t>Services and Labs for LoKI - Content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A03F19-98F0-1B42-A919-C942B161AA8C}"/>
              </a:ext>
            </a:extLst>
          </p:cNvPr>
          <p:cNvSpPr txBox="1"/>
          <p:nvPr/>
        </p:nvSpPr>
        <p:spPr>
          <a:xfrm>
            <a:off x="8210550" y="8001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en-GB" sz="2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9A444-9B9B-5741-80C8-BAACD513C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323" y="1758213"/>
            <a:ext cx="8736277" cy="5127171"/>
          </a:xfrm>
        </p:spPr>
        <p:txBody>
          <a:bodyPr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Layout of secondary flightpath (computer hutch, experimental cave, sample preparation area), nearest chemistry laboratory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Sample preparation area/instrument specific lab or any area used to prepare the experiment on the instrument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“sample/sample environment flow” into/out of the experimental cave </a:t>
            </a:r>
            <a:r>
              <a:rPr lang="en-150" sz="18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how will you get something into the instrument and back out of it (e.g. provisions for sample cabinets, tables etc.)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Schematic layout of experimental cave (sample area) and important components for sample conditioning/handling (gas cylinders, heater etc.)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Incorporation of containment ventilation and possibly chemical ventilation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455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kern="0" dirty="0"/>
              <a:t>LoKI Instrument Hall Allocation: D03 – N7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A03F19-98F0-1B42-A919-C942B161AA8C}"/>
              </a:ext>
            </a:extLst>
          </p:cNvPr>
          <p:cNvSpPr txBox="1"/>
          <p:nvPr/>
        </p:nvSpPr>
        <p:spPr>
          <a:xfrm>
            <a:off x="8210550" y="8001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en-GB" sz="2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0A9F484-AFE6-EA41-AF42-A25EB22275BA}"/>
              </a:ext>
            </a:extLst>
          </p:cNvPr>
          <p:cNvGrpSpPr/>
          <p:nvPr/>
        </p:nvGrpSpPr>
        <p:grpSpPr>
          <a:xfrm>
            <a:off x="261776" y="1484784"/>
            <a:ext cx="8253574" cy="5071310"/>
            <a:chOff x="-1795624" y="1111076"/>
            <a:chExt cx="8253574" cy="507131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0D1A5D4-42B7-5D4F-A9C6-B8610EFC0E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530" r="3839"/>
            <a:stretch/>
          </p:blipFill>
          <p:spPr>
            <a:xfrm>
              <a:off x="-1415441" y="1111076"/>
              <a:ext cx="7873391" cy="5071310"/>
            </a:xfrm>
            <a:prstGeom prst="rect">
              <a:avLst/>
            </a:prstGeom>
          </p:spPr>
        </p:pic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D0EA650A-72D4-CD4C-9467-9BB123D79B80}"/>
                </a:ext>
              </a:extLst>
            </p:cNvPr>
            <p:cNvSpPr/>
            <p:nvPr/>
          </p:nvSpPr>
          <p:spPr>
            <a:xfrm rot="12930517">
              <a:off x="1104606" y="4274016"/>
              <a:ext cx="418903" cy="674829"/>
            </a:xfrm>
            <a:prstGeom prst="parallelogram">
              <a:avLst>
                <a:gd name="adj" fmla="val 28477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ight Arrow 10">
              <a:extLst>
                <a:ext uri="{FF2B5EF4-FFF2-40B4-BE49-F238E27FC236}">
                  <a16:creationId xmlns:a16="http://schemas.microsoft.com/office/drawing/2014/main" id="{8F33B73C-71D6-5C44-AD84-AA97DDCD7DE9}"/>
                </a:ext>
              </a:extLst>
            </p:cNvPr>
            <p:cNvSpPr/>
            <p:nvPr/>
          </p:nvSpPr>
          <p:spPr>
            <a:xfrm rot="16200000">
              <a:off x="-1271459" y="4636091"/>
              <a:ext cx="452063" cy="390419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C7BAE2C8-49EF-5848-977F-F9BA1F3562C3}"/>
                </a:ext>
              </a:extLst>
            </p:cNvPr>
            <p:cNvSpPr/>
            <p:nvPr/>
          </p:nvSpPr>
          <p:spPr>
            <a:xfrm rot="11747775" flipH="1">
              <a:off x="-1182969" y="3673722"/>
              <a:ext cx="665503" cy="863431"/>
            </a:xfrm>
            <a:prstGeom prst="parallelogram">
              <a:avLst>
                <a:gd name="adj" fmla="val 796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CAC7786-F117-6743-96AE-AF9C36AC19BE}"/>
                </a:ext>
              </a:extLst>
            </p:cNvPr>
            <p:cNvSpPr txBox="1"/>
            <p:nvPr/>
          </p:nvSpPr>
          <p:spPr>
            <a:xfrm>
              <a:off x="-1795624" y="5048343"/>
              <a:ext cx="191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Chem. Lab: D04</a:t>
              </a:r>
              <a:endParaRPr lang="sv-SE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DC64F623-160D-5C45-8D21-9208A2597F76}"/>
                </a:ext>
              </a:extLst>
            </p:cNvPr>
            <p:cNvSpPr/>
            <p:nvPr/>
          </p:nvSpPr>
          <p:spPr>
            <a:xfrm rot="16200000">
              <a:off x="975261" y="5089006"/>
              <a:ext cx="452063" cy="390419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1274526-4C86-3C42-8AF6-2F6FA7F13AB5}"/>
                </a:ext>
              </a:extLst>
            </p:cNvPr>
            <p:cNvSpPr txBox="1"/>
            <p:nvPr/>
          </p:nvSpPr>
          <p:spPr>
            <a:xfrm>
              <a:off x="576357" y="5501258"/>
              <a:ext cx="1229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LoKI: D03</a:t>
              </a:r>
              <a:endParaRPr lang="sv-SE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F382A36-E9B4-CB4E-99A5-5C63D9622F25}"/>
              </a:ext>
            </a:extLst>
          </p:cNvPr>
          <p:cNvSpPr txBox="1"/>
          <p:nvPr/>
        </p:nvSpPr>
        <p:spPr>
          <a:xfrm>
            <a:off x="5641864" y="1545754"/>
            <a:ext cx="3322624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Chemistry laboratory: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Building D04 has a general chemistry labs with preparation and characterization possibilities</a:t>
            </a:r>
          </a:p>
          <a:p>
            <a:pPr marL="342891" indent="-342891">
              <a:buFont typeface="Symbol" panose="05050102010706020507" pitchFamily="18" charset="2"/>
              <a:buChar char="Þ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LOKI will make use of those for sample preparation</a:t>
            </a:r>
          </a:p>
          <a:p>
            <a:pPr marL="342891" indent="-342891">
              <a:buFont typeface="Symbol" panose="05050102010706020507" pitchFamily="18" charset="2"/>
              <a:buChar char="Þ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LOKI only needs a sample handling area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 the instrument and potentially a gas cylinder cabinet (chemical ventilation) to keep flammable gas cylinders for flow experiments (containment ventilation)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E1520E-DD9D-D84A-A9C4-D632F996D27B}"/>
              </a:ext>
            </a:extLst>
          </p:cNvPr>
          <p:cNvSpPr txBox="1"/>
          <p:nvPr/>
        </p:nvSpPr>
        <p:spPr>
          <a:xfrm>
            <a:off x="2734910" y="6516052"/>
            <a:ext cx="4231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Distance from sample cave to lab: 51 m</a:t>
            </a:r>
          </a:p>
        </p:txBody>
      </p:sp>
    </p:spTree>
    <p:extLst>
      <p:ext uri="{BB962C8B-B14F-4D97-AF65-F5344CB8AC3E}">
        <p14:creationId xmlns:p14="http://schemas.microsoft.com/office/powerpoint/2010/main" val="527374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kern="0" dirty="0"/>
              <a:t>LoKI Instrument Set-up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A03F19-98F0-1B42-A919-C942B161AA8C}"/>
              </a:ext>
            </a:extLst>
          </p:cNvPr>
          <p:cNvSpPr txBox="1"/>
          <p:nvPr/>
        </p:nvSpPr>
        <p:spPr>
          <a:xfrm>
            <a:off x="8210550" y="8001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en-GB" sz="2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69BFEC4-C114-0A4C-BF0B-053AE0E2F993}"/>
              </a:ext>
            </a:extLst>
          </p:cNvPr>
          <p:cNvGrpSpPr/>
          <p:nvPr/>
        </p:nvGrpSpPr>
        <p:grpSpPr>
          <a:xfrm>
            <a:off x="-87792" y="1423451"/>
            <a:ext cx="9657677" cy="3762372"/>
            <a:chOff x="358968" y="1360819"/>
            <a:chExt cx="11644198" cy="4115490"/>
          </a:xfrm>
        </p:grpSpPr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78ED5D6B-33EA-4F4D-95BD-B506D386C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991" y="1360819"/>
              <a:ext cx="11563175" cy="3882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80ACFCA-070B-8F44-84F8-154D7CDD768F}"/>
                </a:ext>
              </a:extLst>
            </p:cNvPr>
            <p:cNvSpPr txBox="1"/>
            <p:nvPr/>
          </p:nvSpPr>
          <p:spPr>
            <a:xfrm>
              <a:off x="358968" y="4005568"/>
              <a:ext cx="1446683" cy="639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Control hutch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76EACB-3A7D-F84F-93E7-8F7080B341F2}"/>
                </a:ext>
              </a:extLst>
            </p:cNvPr>
            <p:cNvSpPr txBox="1"/>
            <p:nvPr/>
          </p:nvSpPr>
          <p:spPr>
            <a:xfrm>
              <a:off x="1688124" y="4338078"/>
              <a:ext cx="1705641" cy="639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SES Staging space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FB2452-4BCC-D249-8184-0B1D80CFDC7D}"/>
                </a:ext>
              </a:extLst>
            </p:cNvPr>
            <p:cNvSpPr txBox="1"/>
            <p:nvPr/>
          </p:nvSpPr>
          <p:spPr>
            <a:xfrm>
              <a:off x="5766233" y="4833506"/>
              <a:ext cx="1523362" cy="639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Sample area cave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AA05736-13C2-C64F-9A76-4F7ED47AB841}"/>
                </a:ext>
              </a:extLst>
            </p:cNvPr>
            <p:cNvSpPr txBox="1"/>
            <p:nvPr/>
          </p:nvSpPr>
          <p:spPr>
            <a:xfrm>
              <a:off x="4052765" y="4891534"/>
              <a:ext cx="19534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Sample area access corridor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65D8B40-211F-EC46-AF9A-B9C4018161C3}"/>
                </a:ext>
              </a:extLst>
            </p:cNvPr>
            <p:cNvSpPr txBox="1"/>
            <p:nvPr/>
          </p:nvSpPr>
          <p:spPr>
            <a:xfrm>
              <a:off x="3019292" y="3487711"/>
              <a:ext cx="13659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Lifting platform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B3448F7-37C4-7244-B206-A4B96C7099B8}"/>
              </a:ext>
            </a:extLst>
          </p:cNvPr>
          <p:cNvSpPr txBox="1"/>
          <p:nvPr/>
        </p:nvSpPr>
        <p:spPr>
          <a:xfrm>
            <a:off x="5303396" y="2613367"/>
            <a:ext cx="1249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 crane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76C19287-FCC3-6C40-80B4-FDA9C67B147D}"/>
              </a:ext>
            </a:extLst>
          </p:cNvPr>
          <p:cNvSpPr/>
          <p:nvPr/>
        </p:nvSpPr>
        <p:spPr>
          <a:xfrm rot="4389606">
            <a:off x="4372906" y="2561431"/>
            <a:ext cx="504692" cy="1594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9B3F6F-B89A-5E49-AAC4-0F0889529361}"/>
              </a:ext>
            </a:extLst>
          </p:cNvPr>
          <p:cNvSpPr txBox="1"/>
          <p:nvPr/>
        </p:nvSpPr>
        <p:spPr>
          <a:xfrm>
            <a:off x="1041022" y="5428084"/>
            <a:ext cx="7109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Access to sample cave: hourly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Access to sample cave roof: hourly (during &lt;5% of beamtimes)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Access to control hutch: all the time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70F91C-7EE0-AA4A-8172-A0AF199245EA}"/>
              </a:ext>
            </a:extLst>
          </p:cNvPr>
          <p:cNvSpPr txBox="1"/>
          <p:nvPr/>
        </p:nvSpPr>
        <p:spPr>
          <a:xfrm>
            <a:off x="3587821" y="1732227"/>
            <a:ext cx="2074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Roof access to sample area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27D0AC9E-92A7-E64C-AE47-6C13802A12C2}"/>
              </a:ext>
            </a:extLst>
          </p:cNvPr>
          <p:cNvSpPr/>
          <p:nvPr/>
        </p:nvSpPr>
        <p:spPr>
          <a:xfrm rot="15273354">
            <a:off x="4582242" y="4226080"/>
            <a:ext cx="504692" cy="1594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D8600A8C-3682-2548-B7DF-B848ECB3FF11}"/>
              </a:ext>
            </a:extLst>
          </p:cNvPr>
          <p:cNvSpPr/>
          <p:nvPr/>
        </p:nvSpPr>
        <p:spPr>
          <a:xfrm rot="16200000">
            <a:off x="3772879" y="4326941"/>
            <a:ext cx="504692" cy="1594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2139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33D20DC-61C8-B64A-AD23-EC70407AD6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7" t="14090" r="56598" b="32774"/>
          <a:stretch/>
        </p:blipFill>
        <p:spPr>
          <a:xfrm>
            <a:off x="-204761" y="1572758"/>
            <a:ext cx="11185473" cy="47291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kern="0" dirty="0"/>
              <a:t>LoKI Sample Area Set-up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A03F19-98F0-1B42-A919-C942B161AA8C}"/>
              </a:ext>
            </a:extLst>
          </p:cNvPr>
          <p:cNvSpPr txBox="1"/>
          <p:nvPr/>
        </p:nvSpPr>
        <p:spPr>
          <a:xfrm>
            <a:off x="8210550" y="8001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en-GB" sz="2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28EB46A-6AA0-1545-9EB4-44FE3900BFB2}"/>
              </a:ext>
            </a:extLst>
          </p:cNvPr>
          <p:cNvGrpSpPr/>
          <p:nvPr/>
        </p:nvGrpSpPr>
        <p:grpSpPr>
          <a:xfrm>
            <a:off x="18260" y="2245853"/>
            <a:ext cx="9189235" cy="4535330"/>
            <a:chOff x="-7722" y="1974775"/>
            <a:chExt cx="9189234" cy="453532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8AD024D-9BBE-014B-A40B-1102DED402D4}"/>
                </a:ext>
              </a:extLst>
            </p:cNvPr>
            <p:cNvGrpSpPr/>
            <p:nvPr/>
          </p:nvGrpSpPr>
          <p:grpSpPr>
            <a:xfrm>
              <a:off x="3744234" y="1974775"/>
              <a:ext cx="5437278" cy="4535329"/>
              <a:chOff x="3744234" y="1974775"/>
              <a:chExt cx="5437278" cy="4535329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DF15DA1-F679-424A-9223-855B3583B273}"/>
                  </a:ext>
                </a:extLst>
              </p:cNvPr>
              <p:cNvSpPr txBox="1"/>
              <p:nvPr/>
            </p:nvSpPr>
            <p:spPr>
              <a:xfrm>
                <a:off x="3766115" y="4557075"/>
                <a:ext cx="11399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Lifting platform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2D08C96-33F4-5542-9207-372B98E60953}"/>
                  </a:ext>
                </a:extLst>
              </p:cNvPr>
              <p:cNvSpPr/>
              <p:nvPr/>
            </p:nvSpPr>
            <p:spPr>
              <a:xfrm>
                <a:off x="3744234" y="4264973"/>
                <a:ext cx="1233832" cy="1414795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E988451-8B8A-134A-8FFA-E34725E45DA6}"/>
                  </a:ext>
                </a:extLst>
              </p:cNvPr>
              <p:cNvSpPr/>
              <p:nvPr/>
            </p:nvSpPr>
            <p:spPr>
              <a:xfrm rot="590172">
                <a:off x="6419778" y="2849086"/>
                <a:ext cx="1861789" cy="102141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4809FE1-0EBC-F046-96C1-8F8DD33D6AC1}"/>
                  </a:ext>
                </a:extLst>
              </p:cNvPr>
              <p:cNvSpPr txBox="1"/>
              <p:nvPr/>
            </p:nvSpPr>
            <p:spPr>
              <a:xfrm>
                <a:off x="6706257" y="1974775"/>
                <a:ext cx="24752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Sliding roof for top access to sample area</a:t>
                </a: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FFA0F8F-25FF-B248-BAE7-6A36E8CC07F0}"/>
                  </a:ext>
                </a:extLst>
              </p:cNvPr>
              <p:cNvSpPr/>
              <p:nvPr/>
            </p:nvSpPr>
            <p:spPr>
              <a:xfrm rot="378895">
                <a:off x="6073984" y="4914494"/>
                <a:ext cx="1518362" cy="579477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AA47D5-8FE5-AE41-B7B5-43E2AD20D075}"/>
                  </a:ext>
                </a:extLst>
              </p:cNvPr>
              <p:cNvSpPr txBox="1"/>
              <p:nvPr/>
            </p:nvSpPr>
            <p:spPr>
              <a:xfrm>
                <a:off x="5562599" y="5925329"/>
                <a:ext cx="17106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Limited space for turning</a:t>
                </a:r>
              </a:p>
            </p:txBody>
          </p: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40476C20-3B34-824B-A41E-C7B529EFBC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61775" y="5558809"/>
                <a:ext cx="189902" cy="43902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D44AF19C-8D0B-E44A-82EB-513D5D2206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20281" y="2552154"/>
                <a:ext cx="136384" cy="43395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6BB01E1-CEF7-434F-94A1-FEE161B4C459}"/>
                </a:ext>
              </a:extLst>
            </p:cNvPr>
            <p:cNvSpPr/>
            <p:nvPr/>
          </p:nvSpPr>
          <p:spPr>
            <a:xfrm>
              <a:off x="-7722" y="3358460"/>
              <a:ext cx="1972194" cy="203171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8D34CE-13AF-B84C-AB78-B1B784C0985F}"/>
                </a:ext>
              </a:extLst>
            </p:cNvPr>
            <p:cNvSpPr txBox="1"/>
            <p:nvPr/>
          </p:nvSpPr>
          <p:spPr>
            <a:xfrm>
              <a:off x="30480" y="4335226"/>
              <a:ext cx="17987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External SEE staging area</a:t>
              </a:r>
            </a:p>
          </p:txBody>
        </p:sp>
      </p:grp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44645C6-30E4-4243-A723-2CB52F623499}"/>
              </a:ext>
            </a:extLst>
          </p:cNvPr>
          <p:cNvSpPr txBox="1">
            <a:spLocks/>
          </p:cNvSpPr>
          <p:nvPr/>
        </p:nvSpPr>
        <p:spPr>
          <a:xfrm>
            <a:off x="6932576" y="66806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sv-SE"/>
            </a:defPPr>
            <a:lvl1pPr marL="0" algn="r" defTabSz="914400" rtl="0" eaLnBrk="1" latinLnBrk="0" hangingPunct="1">
              <a:defRPr sz="67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FEC540-A0C7-3549-AA3E-CA73EDF94B6A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6AD9CB-AD52-8647-A4FC-824E7CAB917D}"/>
              </a:ext>
            </a:extLst>
          </p:cNvPr>
          <p:cNvSpPr txBox="1"/>
          <p:nvPr/>
        </p:nvSpPr>
        <p:spPr>
          <a:xfrm>
            <a:off x="22580" y="5561945"/>
            <a:ext cx="4184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lifting platform can be used to:</a:t>
            </a:r>
          </a:p>
          <a:p>
            <a:pPr marL="285744" indent="-285744">
              <a:buFontTx/>
              <a:buChar char="-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move sample environment equipment</a:t>
            </a:r>
          </a:p>
          <a:p>
            <a:pPr marL="285744" indent="-285744">
              <a:buFontTx/>
              <a:buChar char="-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gas cylinders/ liquid N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dewars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>
              <a:buFontTx/>
              <a:buChar char="-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other instrumentation</a:t>
            </a:r>
            <a:r>
              <a:rPr lang="en-150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without needing the crane.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1E03CD-D780-5C48-9275-C283AC3DDE9B}"/>
              </a:ext>
            </a:extLst>
          </p:cNvPr>
          <p:cNvSpPr txBox="1"/>
          <p:nvPr/>
        </p:nvSpPr>
        <p:spPr>
          <a:xfrm>
            <a:off x="129030" y="1467019"/>
            <a:ext cx="525243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LOKI is a side- &amp; top-loading instrument: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experimental cave has a door &amp; a hole in the roof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SEE will be wheeled in or craned in</a:t>
            </a:r>
          </a:p>
        </p:txBody>
      </p:sp>
    </p:spTree>
    <p:extLst>
      <p:ext uri="{BB962C8B-B14F-4D97-AF65-F5344CB8AC3E}">
        <p14:creationId xmlns:p14="http://schemas.microsoft.com/office/powerpoint/2010/main" val="1878160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kern="0" dirty="0"/>
              <a:t>Sample Area - Dimensions, Tools &amp; Utilities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A03F19-98F0-1B42-A919-C942B161AA8C}"/>
              </a:ext>
            </a:extLst>
          </p:cNvPr>
          <p:cNvSpPr txBox="1"/>
          <p:nvPr/>
        </p:nvSpPr>
        <p:spPr>
          <a:xfrm>
            <a:off x="8210550" y="8001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en-GB" sz="2000" dirty="0"/>
          </a:p>
        </p:txBody>
      </p:sp>
      <p:sp>
        <p:nvSpPr>
          <p:cNvPr id="7" name="Rettangolo 1">
            <a:extLst>
              <a:ext uri="{FF2B5EF4-FFF2-40B4-BE49-F238E27FC236}">
                <a16:creationId xmlns:a16="http://schemas.microsoft.com/office/drawing/2014/main" id="{6D42FC43-034D-624C-B02B-3172A4889D61}"/>
              </a:ext>
            </a:extLst>
          </p:cNvPr>
          <p:cNvSpPr/>
          <p:nvPr/>
        </p:nvSpPr>
        <p:spPr>
          <a:xfrm>
            <a:off x="1403648" y="4653136"/>
            <a:ext cx="2934598" cy="2145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Cooling</a:t>
            </a:r>
            <a:r>
              <a:rPr lang="it-IT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water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Pumps for vacuum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Power</a:t>
            </a:r>
            <a:r>
              <a:rPr lang="it-IT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supply</a:t>
            </a:r>
            <a:endParaRPr lang="it-IT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Active sample cabinet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Containment ventilation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HVAC for control </a:t>
            </a:r>
            <a:r>
              <a:rPr lang="it-IT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hutch</a:t>
            </a:r>
            <a:endParaRPr lang="it-IT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Utilities panel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791F6F2-38ED-C646-919C-38248BD6703F}"/>
              </a:ext>
            </a:extLst>
          </p:cNvPr>
          <p:cNvGrpSpPr/>
          <p:nvPr/>
        </p:nvGrpSpPr>
        <p:grpSpPr>
          <a:xfrm>
            <a:off x="1489338" y="1454341"/>
            <a:ext cx="6322323" cy="3322723"/>
            <a:chOff x="-15719" y="2318403"/>
            <a:chExt cx="6322323" cy="332272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388BEE4-3212-6348-86D1-C7850F8D08CD}"/>
                </a:ext>
              </a:extLst>
            </p:cNvPr>
            <p:cNvGrpSpPr/>
            <p:nvPr/>
          </p:nvGrpSpPr>
          <p:grpSpPr>
            <a:xfrm>
              <a:off x="-15719" y="2318403"/>
              <a:ext cx="6322323" cy="3322723"/>
              <a:chOff x="235078" y="1608755"/>
              <a:chExt cx="7622784" cy="3634576"/>
            </a:xfrm>
          </p:grpSpPr>
          <p:pic>
            <p:nvPicPr>
              <p:cNvPr id="15" name="Picture 5">
                <a:extLst>
                  <a:ext uri="{FF2B5EF4-FFF2-40B4-BE49-F238E27FC236}">
                    <a16:creationId xmlns:a16="http://schemas.microsoft.com/office/drawing/2014/main" id="{19DEA649-8BBD-0D44-A44F-ED1400486C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902" r="35849"/>
              <a:stretch/>
            </p:blipFill>
            <p:spPr bwMode="auto">
              <a:xfrm>
                <a:off x="235078" y="1608755"/>
                <a:ext cx="7622784" cy="3634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07F9255-DB77-8D4B-AEF9-B587C3A88C39}"/>
                  </a:ext>
                </a:extLst>
              </p:cNvPr>
              <p:cNvSpPr txBox="1"/>
              <p:nvPr/>
            </p:nvSpPr>
            <p:spPr>
              <a:xfrm>
                <a:off x="358968" y="4005568"/>
                <a:ext cx="1446683" cy="639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Control hutch 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47B22DD-5626-8F4E-B731-2F68734F059F}"/>
                  </a:ext>
                </a:extLst>
              </p:cNvPr>
              <p:cNvSpPr txBox="1"/>
              <p:nvPr/>
            </p:nvSpPr>
            <p:spPr>
              <a:xfrm>
                <a:off x="1688124" y="4338078"/>
                <a:ext cx="1705641" cy="639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SES Staging space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14EE5D-24B1-7E4E-AB09-518262499BD1}"/>
                  </a:ext>
                </a:extLst>
              </p:cNvPr>
              <p:cNvSpPr txBox="1"/>
              <p:nvPr/>
            </p:nvSpPr>
            <p:spPr>
              <a:xfrm>
                <a:off x="5488877" y="4373203"/>
                <a:ext cx="1523362" cy="639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Sample area cave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5AD8092-07F3-C84D-B4FB-76051D94D16D}"/>
                  </a:ext>
                </a:extLst>
              </p:cNvPr>
              <p:cNvSpPr txBox="1"/>
              <p:nvPr/>
            </p:nvSpPr>
            <p:spPr>
              <a:xfrm>
                <a:off x="3647955" y="4601763"/>
                <a:ext cx="19534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Sample area access corridor 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A3E7C0-EEFE-B649-8F21-EC1506CFB21F}"/>
                </a:ext>
              </a:extLst>
            </p:cNvPr>
            <p:cNvSpPr txBox="1"/>
            <p:nvPr/>
          </p:nvSpPr>
          <p:spPr>
            <a:xfrm>
              <a:off x="164155" y="3932421"/>
              <a:ext cx="1122755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area = 31 m</a:t>
              </a:r>
              <a:r>
                <a:rPr lang="en-GB" sz="1200" baseline="30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AFB183-DD7C-2F4B-AFFA-035B608AA4AA}"/>
                </a:ext>
              </a:extLst>
            </p:cNvPr>
            <p:cNvSpPr txBox="1"/>
            <p:nvPr/>
          </p:nvSpPr>
          <p:spPr>
            <a:xfrm>
              <a:off x="2888303" y="3775489"/>
              <a:ext cx="6624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 m</a:t>
              </a:r>
              <a:endParaRPr lang="en-GB" sz="14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AEBF393-017A-6A4A-934D-834729D6FE37}"/>
                </a:ext>
              </a:extLst>
            </p:cNvPr>
            <p:cNvCxnSpPr/>
            <p:nvPr/>
          </p:nvCxnSpPr>
          <p:spPr>
            <a:xfrm>
              <a:off x="1872336" y="3547541"/>
              <a:ext cx="2675048" cy="42708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0DAB82D-BCCF-9744-8B8E-B93DF7CE04CA}"/>
                </a:ext>
              </a:extLst>
            </p:cNvPr>
            <p:cNvSpPr txBox="1"/>
            <p:nvPr/>
          </p:nvSpPr>
          <p:spPr>
            <a:xfrm>
              <a:off x="4460868" y="4393612"/>
              <a:ext cx="125697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area = 10.7 m</a:t>
              </a:r>
              <a:r>
                <a:rPr lang="en-GB" sz="1200" baseline="30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DFEF90B-0835-D04A-9432-9A0C720C0570}"/>
                </a:ext>
              </a:extLst>
            </p:cNvPr>
            <p:cNvSpPr txBox="1"/>
            <p:nvPr/>
          </p:nvSpPr>
          <p:spPr>
            <a:xfrm>
              <a:off x="1422665" y="4292778"/>
              <a:ext cx="1025280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area = 6 m</a:t>
              </a:r>
              <a:r>
                <a:rPr lang="en-GB" sz="1200" baseline="30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0" name="Rettangolo 1">
            <a:extLst>
              <a:ext uri="{FF2B5EF4-FFF2-40B4-BE49-F238E27FC236}">
                <a16:creationId xmlns:a16="http://schemas.microsoft.com/office/drawing/2014/main" id="{0CADB377-1A5E-F440-AF8C-54FFA7C7D570}"/>
              </a:ext>
            </a:extLst>
          </p:cNvPr>
          <p:cNvSpPr/>
          <p:nvPr/>
        </p:nvSpPr>
        <p:spPr>
          <a:xfrm>
            <a:off x="4789590" y="4596037"/>
            <a:ext cx="3012723" cy="2145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it-IT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Racks</a:t>
            </a: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PSS (2x)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Racks</a:t>
            </a: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detectors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Racks</a:t>
            </a: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choppers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MCA </a:t>
            </a:r>
            <a:r>
              <a:rPr lang="it-IT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racks</a:t>
            </a: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it-IT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jaws</a:t>
            </a: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+sample </a:t>
            </a:r>
            <a:r>
              <a:rPr lang="it-IT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changer+stack</a:t>
            </a: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UPS for detectors</a:t>
            </a:r>
          </a:p>
        </p:txBody>
      </p:sp>
    </p:spTree>
    <p:extLst>
      <p:ext uri="{BB962C8B-B14F-4D97-AF65-F5344CB8AC3E}">
        <p14:creationId xmlns:p14="http://schemas.microsoft.com/office/powerpoint/2010/main" val="1810627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kern="0" dirty="0"/>
              <a:t>Installation &amp; Daily Operations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A03F19-98F0-1B42-A919-C942B161AA8C}"/>
              </a:ext>
            </a:extLst>
          </p:cNvPr>
          <p:cNvSpPr txBox="1"/>
          <p:nvPr/>
        </p:nvSpPr>
        <p:spPr>
          <a:xfrm>
            <a:off x="8210550" y="8001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en-GB" sz="2000" dirty="0"/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5F269B15-17BC-3C4A-84B2-BAD0495C425C}"/>
              </a:ext>
            </a:extLst>
          </p:cNvPr>
          <p:cNvSpPr txBox="1">
            <a:spLocks/>
          </p:cNvSpPr>
          <p:nvPr/>
        </p:nvSpPr>
        <p:spPr>
          <a:xfrm>
            <a:off x="610482" y="5700176"/>
            <a:ext cx="4519650" cy="1093623"/>
          </a:xfrm>
          <a:prstGeom prst="rect">
            <a:avLst/>
          </a:prstGeom>
        </p:spPr>
        <p:txBody>
          <a:bodyPr/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US" altLang="en-US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altLang="en-US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B1E13464-9862-D048-A827-9BE7183B445A}"/>
              </a:ext>
            </a:extLst>
          </p:cNvPr>
          <p:cNvSpPr txBox="1">
            <a:spLocks/>
          </p:cNvSpPr>
          <p:nvPr/>
        </p:nvSpPr>
        <p:spPr>
          <a:xfrm>
            <a:off x="610481" y="1628800"/>
            <a:ext cx="8930071" cy="1093623"/>
          </a:xfrm>
          <a:prstGeom prst="rect">
            <a:avLst/>
          </a:prstGeom>
        </p:spPr>
        <p:txBody>
          <a:bodyPr/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GB" alt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SEE Installation</a:t>
            </a:r>
            <a:r>
              <a:rPr lang="en-GB" alt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>
              <a:spcBef>
                <a:spcPts val="0"/>
              </a:spcBef>
              <a:buAutoNum type="arabicPeriod"/>
              <a:defRPr/>
            </a:pPr>
            <a:r>
              <a:rPr lang="en-GB" alt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Most SEE will be mounted on a pallet, and wheeled in through the cave door</a:t>
            </a:r>
          </a:p>
          <a:p>
            <a:pPr marL="342900" indent="-342900">
              <a:spcBef>
                <a:spcPts val="0"/>
              </a:spcBef>
              <a:buAutoNum type="arabicPeriod"/>
              <a:defRPr/>
            </a:pPr>
            <a:r>
              <a:rPr lang="en-GB" alt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Craned to onto the instrument roof and SE lifted through the hole in the roof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GB" altLang="en-US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altLang="en-US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B007FA23-2855-F445-BAF8-6D15655F6F37}"/>
              </a:ext>
            </a:extLst>
          </p:cNvPr>
          <p:cNvSpPr txBox="1">
            <a:spLocks/>
          </p:cNvSpPr>
          <p:nvPr/>
        </p:nvSpPr>
        <p:spPr>
          <a:xfrm>
            <a:off x="610482" y="2660476"/>
            <a:ext cx="8768146" cy="1093623"/>
          </a:xfrm>
          <a:prstGeom prst="rect">
            <a:avLst/>
          </a:prstGeom>
        </p:spPr>
        <p:txBody>
          <a:bodyPr/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Sample Preparation</a:t>
            </a:r>
            <a:r>
              <a:rPr lang="en-US" alt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  <a:defRPr/>
            </a:pPr>
            <a:r>
              <a:rPr lang="en-US" alt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- All sample preparation, e.g. dissolving powders, will happen in the chemistry lab </a:t>
            </a:r>
          </a:p>
        </p:txBody>
      </p:sp>
      <p:sp>
        <p:nvSpPr>
          <p:cNvPr id="10" name="Content Placeholder 12">
            <a:extLst>
              <a:ext uri="{FF2B5EF4-FFF2-40B4-BE49-F238E27FC236}">
                <a16:creationId xmlns:a16="http://schemas.microsoft.com/office/drawing/2014/main" id="{65DE033C-0E12-604D-956B-23D3443E92E1}"/>
              </a:ext>
            </a:extLst>
          </p:cNvPr>
          <p:cNvSpPr txBox="1">
            <a:spLocks/>
          </p:cNvSpPr>
          <p:nvPr/>
        </p:nvSpPr>
        <p:spPr>
          <a:xfrm>
            <a:off x="596194" y="3521612"/>
            <a:ext cx="8487159" cy="1693699"/>
          </a:xfrm>
          <a:prstGeom prst="rect">
            <a:avLst/>
          </a:prstGeom>
        </p:spPr>
        <p:txBody>
          <a:bodyPr/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Sample Handling</a:t>
            </a:r>
            <a:r>
              <a:rPr lang="en-US" alt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>
              <a:buAutoNum type="arabicPeriod"/>
              <a:defRPr/>
            </a:pPr>
            <a:r>
              <a:rPr lang="en-US" alt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Where possible samples will be loaded in the lab, e.g. quartz cuvettes</a:t>
            </a:r>
          </a:p>
          <a:p>
            <a:pPr marL="342900" indent="-342900">
              <a:buAutoNum type="arabicPeriod"/>
              <a:defRPr/>
            </a:pPr>
            <a:r>
              <a:rPr lang="en-US" alt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Rheometers, pressure cells, etc. will need to be loaded in the SEE staging area or directly in the sample area </a:t>
            </a:r>
          </a:p>
          <a:p>
            <a:pPr marL="342900" indent="-342900">
              <a:buAutoNum type="arabicPeriod"/>
              <a:defRPr/>
            </a:pPr>
            <a:r>
              <a:rPr lang="en-US" alt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Cryostats will be be loaded via the roof access </a:t>
            </a:r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A5A310C6-D004-FA48-AA74-E647805844AF}"/>
              </a:ext>
            </a:extLst>
          </p:cNvPr>
          <p:cNvSpPr txBox="1">
            <a:spLocks/>
          </p:cNvSpPr>
          <p:nvPr/>
        </p:nvSpPr>
        <p:spPr>
          <a:xfrm>
            <a:off x="610483" y="5312312"/>
            <a:ext cx="8590122" cy="1693699"/>
          </a:xfrm>
          <a:prstGeom prst="rect">
            <a:avLst/>
          </a:prstGeom>
        </p:spPr>
        <p:txBody>
          <a:bodyPr/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After the measurement</a:t>
            </a:r>
            <a:r>
              <a:rPr lang="en-US" alt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  <a:defRPr/>
            </a:pPr>
            <a:r>
              <a:rPr lang="en-US" alt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When necessary, activated samples will be stored at the instrument and left to cool down</a:t>
            </a:r>
          </a:p>
        </p:txBody>
      </p:sp>
    </p:spTree>
    <p:extLst>
      <p:ext uri="{BB962C8B-B14F-4D97-AF65-F5344CB8AC3E}">
        <p14:creationId xmlns:p14="http://schemas.microsoft.com/office/powerpoint/2010/main" val="2555546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kern="0" dirty="0"/>
              <a:t>LoKI Cave Layout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A03F19-98F0-1B42-A919-C942B161AA8C}"/>
              </a:ext>
            </a:extLst>
          </p:cNvPr>
          <p:cNvSpPr txBox="1"/>
          <p:nvPr/>
        </p:nvSpPr>
        <p:spPr>
          <a:xfrm>
            <a:off x="8210550" y="8001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en-GB" sz="2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B50F10-9D53-5547-A8C3-A60095D51F3E}"/>
              </a:ext>
            </a:extLst>
          </p:cNvPr>
          <p:cNvGrpSpPr/>
          <p:nvPr/>
        </p:nvGrpSpPr>
        <p:grpSpPr>
          <a:xfrm>
            <a:off x="1005940" y="1400182"/>
            <a:ext cx="7501958" cy="5463716"/>
            <a:chOff x="323630" y="1148973"/>
            <a:chExt cx="7501958" cy="546371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E006CC0-769D-AC4A-983C-AF19A7A4D490}"/>
                </a:ext>
              </a:extLst>
            </p:cNvPr>
            <p:cNvSpPr txBox="1"/>
            <p:nvPr/>
          </p:nvSpPr>
          <p:spPr>
            <a:xfrm>
              <a:off x="5977922" y="6274135"/>
              <a:ext cx="184766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Arial" panose="020B0604020202020204" pitchFamily="34" charset="0"/>
                  <a:ea typeface="Apple Symbols" panose="02000000000000000000" pitchFamily="2" charset="-79"/>
                  <a:cs typeface="Arial" panose="020B0604020202020204" pitchFamily="34" charset="0"/>
                </a:rPr>
                <a:t>Instrument crane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F759269-1E31-534B-ABC4-3971A5D68E52}"/>
                </a:ext>
              </a:extLst>
            </p:cNvPr>
            <p:cNvGrpSpPr/>
            <p:nvPr/>
          </p:nvGrpSpPr>
          <p:grpSpPr>
            <a:xfrm>
              <a:off x="323630" y="1148973"/>
              <a:ext cx="7098876" cy="5455005"/>
              <a:chOff x="323630" y="1148973"/>
              <a:chExt cx="7098876" cy="5455005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995E486-FF58-C34E-B3A3-41BBA87EDD83}"/>
                  </a:ext>
                </a:extLst>
              </p:cNvPr>
              <p:cNvPicPr/>
              <p:nvPr/>
            </p:nvPicPr>
            <p:blipFill rotWithShape="1">
              <a:blip r:embed="rId2"/>
              <a:srcRect l="17947" t="25875" r="69497" b="33200"/>
              <a:stretch/>
            </p:blipFill>
            <p:spPr bwMode="auto">
              <a:xfrm>
                <a:off x="2238571" y="1502457"/>
                <a:ext cx="4360580" cy="4732298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8020F29-44B1-194E-9BB3-8D4BA21B825F}"/>
                  </a:ext>
                </a:extLst>
              </p:cNvPr>
              <p:cNvSpPr txBox="1"/>
              <p:nvPr/>
            </p:nvSpPr>
            <p:spPr>
              <a:xfrm>
                <a:off x="737536" y="2094370"/>
                <a:ext cx="1520983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600" dirty="0">
                    <a:latin typeface="Arial" panose="020B0604020202020204" pitchFamily="34" charset="0"/>
                    <a:ea typeface="Apple Symbols" panose="02000000000000000000" pitchFamily="2" charset="-79"/>
                    <a:cs typeface="Arial" panose="020B0604020202020204" pitchFamily="34" charset="0"/>
                  </a:rPr>
                  <a:t>Sample table 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F1BA5A-9B3E-9F47-928A-C55757E7F754}"/>
                  </a:ext>
                </a:extLst>
              </p:cNvPr>
              <p:cNvSpPr txBox="1"/>
              <p:nvPr/>
            </p:nvSpPr>
            <p:spPr>
              <a:xfrm>
                <a:off x="618388" y="3438882"/>
                <a:ext cx="1520983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600" dirty="0">
                    <a:latin typeface="Arial" panose="020B0604020202020204" pitchFamily="34" charset="0"/>
                    <a:ea typeface="Apple Symbols" panose="02000000000000000000" pitchFamily="2" charset="-79"/>
                    <a:cs typeface="Arial" panose="020B0604020202020204" pitchFamily="34" charset="0"/>
                  </a:rPr>
                  <a:t>Detector tank window 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199CFC-C4B9-5E4C-BCF4-F0C33D70CBB1}"/>
                  </a:ext>
                </a:extLst>
              </p:cNvPr>
              <p:cNvSpPr txBox="1"/>
              <p:nvPr/>
            </p:nvSpPr>
            <p:spPr>
              <a:xfrm>
                <a:off x="3921315" y="1911071"/>
                <a:ext cx="12855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6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Apple Symbols" panose="02000000000000000000" pitchFamily="2" charset="-79"/>
                    <a:cs typeface="Arial" panose="020B0604020202020204" pitchFamily="34" charset="0"/>
                  </a:rPr>
                  <a:t>Julabos</a:t>
                </a:r>
                <a:endParaRPr lang="en-GB" sz="1600" dirty="0">
                  <a:solidFill>
                    <a:schemeClr val="bg1"/>
                  </a:solidFill>
                  <a:latin typeface="Arial" panose="020B0604020202020204" pitchFamily="34" charset="0"/>
                  <a:ea typeface="Apple Symbols" panose="02000000000000000000" pitchFamily="2" charset="-79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1E06A7-AE9D-024D-82FB-DA0E779EC1CF}"/>
                  </a:ext>
                </a:extLst>
              </p:cNvPr>
              <p:cNvSpPr txBox="1"/>
              <p:nvPr/>
            </p:nvSpPr>
            <p:spPr>
              <a:xfrm>
                <a:off x="2836200" y="5451698"/>
                <a:ext cx="12855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600" dirty="0">
                    <a:solidFill>
                      <a:schemeClr val="bg1"/>
                    </a:solidFill>
                    <a:latin typeface="Arial" panose="020B0604020202020204" pitchFamily="34" charset="0"/>
                    <a:ea typeface="Apple Symbols" panose="02000000000000000000" pitchFamily="2" charset="-79"/>
                    <a:cs typeface="Arial" panose="020B0604020202020204" pitchFamily="34" charset="0"/>
                  </a:rPr>
                  <a:t>Cave door 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5AF70D-759D-7F45-948C-243A0D65C1F9}"/>
                  </a:ext>
                </a:extLst>
              </p:cNvPr>
              <p:cNvSpPr txBox="1"/>
              <p:nvPr/>
            </p:nvSpPr>
            <p:spPr>
              <a:xfrm>
                <a:off x="850540" y="4210385"/>
                <a:ext cx="1285592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600" dirty="0">
                    <a:latin typeface="Arial" panose="020B0604020202020204" pitchFamily="34" charset="0"/>
                    <a:ea typeface="Apple Symbols" panose="02000000000000000000" pitchFamily="2" charset="-79"/>
                    <a:cs typeface="Arial" panose="020B0604020202020204" pitchFamily="34" charset="0"/>
                  </a:rPr>
                  <a:t>X-/y-/z- translation stage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E42D9DD-5FFF-9C47-8EF8-33FF296EAF66}"/>
                  </a:ext>
                </a:extLst>
              </p:cNvPr>
              <p:cNvSpPr txBox="1"/>
              <p:nvPr/>
            </p:nvSpPr>
            <p:spPr>
              <a:xfrm>
                <a:off x="3289268" y="6265424"/>
                <a:ext cx="2688654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latin typeface="Arial" panose="020B0604020202020204" pitchFamily="34" charset="0"/>
                    <a:ea typeface="Apple Symbols" panose="02000000000000000000" pitchFamily="2" charset="-79"/>
                    <a:cs typeface="Arial" panose="020B0604020202020204" pitchFamily="34" charset="0"/>
                  </a:rPr>
                  <a:t>Plug for future feedthrough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6F5DA31-45E6-3340-9A30-1687E94BC648}"/>
                  </a:ext>
                </a:extLst>
              </p:cNvPr>
              <p:cNvSpPr txBox="1"/>
              <p:nvPr/>
            </p:nvSpPr>
            <p:spPr>
              <a:xfrm>
                <a:off x="323630" y="5059712"/>
                <a:ext cx="1847346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600" dirty="0">
                    <a:latin typeface="Arial" panose="020B0604020202020204" pitchFamily="34" charset="0"/>
                    <a:ea typeface="Apple Symbols" panose="02000000000000000000" pitchFamily="2" charset="-79"/>
                    <a:cs typeface="Arial" panose="020B0604020202020204" pitchFamily="34" charset="0"/>
                  </a:rPr>
                  <a:t>Pull down table for storage or placing a laptop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FE5C791-B950-1C49-A74D-440987EE5769}"/>
                  </a:ext>
                </a:extLst>
              </p:cNvPr>
              <p:cNvSpPr txBox="1"/>
              <p:nvPr/>
            </p:nvSpPr>
            <p:spPr>
              <a:xfrm>
                <a:off x="705349" y="2542173"/>
                <a:ext cx="1520983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600" dirty="0">
                    <a:latin typeface="Arial" panose="020B0604020202020204" pitchFamily="34" charset="0"/>
                    <a:ea typeface="Apple Symbols" panose="02000000000000000000" pitchFamily="2" charset="-79"/>
                    <a:cs typeface="Arial" panose="020B0604020202020204" pitchFamily="34" charset="0"/>
                  </a:rPr>
                  <a:t>Adjustable collimation snout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00F6FCE0-14C9-0349-9D44-D9DFC050B3C9}"/>
                  </a:ext>
                </a:extLst>
              </p:cNvPr>
              <p:cNvSpPr/>
              <p:nvPr/>
            </p:nvSpPr>
            <p:spPr>
              <a:xfrm>
                <a:off x="3971320" y="3868606"/>
                <a:ext cx="790139" cy="722278"/>
              </a:xfrm>
              <a:prstGeom prst="ellipse">
                <a:avLst/>
              </a:prstGeom>
              <a:solidFill>
                <a:schemeClr val="accent5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A24FF26-E933-4943-A192-0F92A0975A34}"/>
                  </a:ext>
                </a:extLst>
              </p:cNvPr>
              <p:cNvSpPr txBox="1"/>
              <p:nvPr/>
            </p:nvSpPr>
            <p:spPr>
              <a:xfrm>
                <a:off x="3786920" y="3864549"/>
                <a:ext cx="110623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Liquid N</a:t>
                </a:r>
                <a:r>
                  <a:rPr lang="en-US" sz="1400" baseline="-25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/He 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dewars</a:t>
                </a:r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9B0F04B-E80C-814D-8167-4BDDAE6A18C2}"/>
                  </a:ext>
                </a:extLst>
              </p:cNvPr>
              <p:cNvSpPr txBox="1"/>
              <p:nvPr/>
            </p:nvSpPr>
            <p:spPr>
              <a:xfrm>
                <a:off x="1179972" y="1148973"/>
                <a:ext cx="39416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Arial" panose="020B0604020202020204" pitchFamily="34" charset="0"/>
                    <a:ea typeface="Apple Symbols" panose="02000000000000000000" pitchFamily="2" charset="-79"/>
                    <a:cs typeface="Arial" panose="020B0604020202020204" pitchFamily="34" charset="0"/>
                  </a:rPr>
                  <a:t>Chemical &amp; containment ventilations 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73B17624-CBCF-BA4D-9128-8B67BF014D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79310" y="1444289"/>
                <a:ext cx="214422" cy="231816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63A08AC1-0A42-D24E-B5FB-5A2BBF2EF9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10687" y="2293406"/>
                <a:ext cx="933035" cy="823434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8A757722-7FAA-604D-87EE-E92DE99C23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28132" y="2886482"/>
                <a:ext cx="1569884" cy="54162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5254065D-282B-AA48-8B34-15F8641F84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16835" y="3510197"/>
                <a:ext cx="355661" cy="159044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0233204B-B38A-684F-9BE6-73D9439971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36132" y="4030451"/>
                <a:ext cx="796077" cy="57276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A0C65639-8202-F54E-9D9C-A5C9F87337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03381" y="4906029"/>
                <a:ext cx="481848" cy="46106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8675DC5A-7B61-7147-BB15-565AA824FF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761459" y="5387798"/>
                <a:ext cx="439310" cy="898326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4F5CA710-411B-9C4B-B19B-3FED45C4D9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472436" y="6221801"/>
                <a:ext cx="154599" cy="16736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54D93CCF-5ED4-5E4F-921B-09FC48B629CD}"/>
                  </a:ext>
                </a:extLst>
              </p:cNvPr>
              <p:cNvPicPr/>
              <p:nvPr/>
            </p:nvPicPr>
            <p:blipFill rotWithShape="1">
              <a:blip r:embed="rId2"/>
              <a:srcRect l="23171" t="25963" r="75180" b="72701"/>
              <a:stretch/>
            </p:blipFill>
            <p:spPr bwMode="auto">
              <a:xfrm>
                <a:off x="4682145" y="1502457"/>
                <a:ext cx="572798" cy="17920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A4262218-593B-B34B-A3BA-8211E2ACCBAC}"/>
                  </a:ext>
                </a:extLst>
              </p:cNvPr>
              <p:cNvPicPr/>
              <p:nvPr/>
            </p:nvPicPr>
            <p:blipFill rotWithShape="1">
              <a:blip r:embed="rId2"/>
              <a:srcRect l="23171" t="25963" r="75180" b="72701"/>
              <a:stretch/>
            </p:blipFill>
            <p:spPr bwMode="auto">
              <a:xfrm>
                <a:off x="2932209" y="1502457"/>
                <a:ext cx="1078786" cy="17920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4FD79053-73DE-144B-A190-DB7A185910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3038" y="1437495"/>
                <a:ext cx="351752" cy="26651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2F17B86-A004-5746-9E13-B5CB16B639E5}"/>
                  </a:ext>
                </a:extLst>
              </p:cNvPr>
              <p:cNvSpPr/>
              <p:nvPr/>
            </p:nvSpPr>
            <p:spPr>
              <a:xfrm>
                <a:off x="5569914" y="1285731"/>
                <a:ext cx="1250930" cy="42256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12D842F-8B17-4943-8549-2B3A35E58C1A}"/>
                  </a:ext>
                </a:extLst>
              </p:cNvPr>
              <p:cNvSpPr txBox="1"/>
              <p:nvPr/>
            </p:nvSpPr>
            <p:spPr>
              <a:xfrm>
                <a:off x="5582152" y="4675379"/>
                <a:ext cx="1486973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Arial" panose="020B0604020202020204" pitchFamily="34" charset="0"/>
                    <a:ea typeface="Apple Symbols" panose="02000000000000000000" pitchFamily="2" charset="-79"/>
                    <a:cs typeface="Arial" panose="020B0604020202020204" pitchFamily="34" charset="0"/>
                  </a:rPr>
                  <a:t>Storage for activated samples</a:t>
                </a:r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FAC09C44-9946-624D-B87F-407DA0AC1159}"/>
                  </a:ext>
                </a:extLst>
              </p:cNvPr>
              <p:cNvPicPr/>
              <p:nvPr/>
            </p:nvPicPr>
            <p:blipFill rotWithShape="1">
              <a:blip r:embed="rId2"/>
              <a:srcRect l="23171" t="25963" r="75180" b="72701"/>
              <a:stretch/>
            </p:blipFill>
            <p:spPr bwMode="auto">
              <a:xfrm>
                <a:off x="5374248" y="2249625"/>
                <a:ext cx="180889" cy="3018063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A680F647-A67B-7B43-8E2C-A68AC7BF0C4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81114" y="4819830"/>
                <a:ext cx="678089" cy="23113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EA51E3F-8336-434A-9B06-3A7D16B4B12D}"/>
                  </a:ext>
                </a:extLst>
              </p:cNvPr>
              <p:cNvSpPr txBox="1"/>
              <p:nvPr/>
            </p:nvSpPr>
            <p:spPr>
              <a:xfrm>
                <a:off x="5582152" y="3754275"/>
                <a:ext cx="1840354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Arial" panose="020B0604020202020204" pitchFamily="34" charset="0"/>
                    <a:ea typeface="Apple Symbols" panose="02000000000000000000" pitchFamily="2" charset="-79"/>
                    <a:cs typeface="Arial" panose="020B0604020202020204" pitchFamily="34" charset="0"/>
                  </a:rPr>
                  <a:t>Panels with cooling water and electrical outlets </a:t>
                </a:r>
              </a:p>
            </p:txBody>
          </p:sp>
          <p:sp>
            <p:nvSpPr>
              <p:cNvPr id="38" name="Right Brace 37">
                <a:extLst>
                  <a:ext uri="{FF2B5EF4-FFF2-40B4-BE49-F238E27FC236}">
                    <a16:creationId xmlns:a16="http://schemas.microsoft.com/office/drawing/2014/main" id="{C07C9299-45FF-0D4A-88EA-4033790C7EDE}"/>
                  </a:ext>
                </a:extLst>
              </p:cNvPr>
              <p:cNvSpPr/>
              <p:nvPr/>
            </p:nvSpPr>
            <p:spPr>
              <a:xfrm>
                <a:off x="5403905" y="3669241"/>
                <a:ext cx="187429" cy="913550"/>
              </a:xfrm>
              <a:prstGeom prst="rightBrace">
                <a:avLst/>
              </a:prstGeom>
              <a:ln w="15875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D759E86-CD89-0E48-9F47-3C77A336361A}"/>
                  </a:ext>
                </a:extLst>
              </p:cNvPr>
              <p:cNvSpPr txBox="1"/>
              <p:nvPr/>
            </p:nvSpPr>
            <p:spPr>
              <a:xfrm>
                <a:off x="5591334" y="2611047"/>
                <a:ext cx="1320985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Arial" panose="020B0604020202020204" pitchFamily="34" charset="0"/>
                    <a:ea typeface="Apple Symbols" panose="02000000000000000000" pitchFamily="2" charset="-79"/>
                    <a:cs typeface="Arial" panose="020B0604020202020204" pitchFamily="34" charset="0"/>
                  </a:rPr>
                  <a:t>“Duck under” area </a:t>
                </a:r>
              </a:p>
            </p:txBody>
          </p: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75772D37-F997-7E42-AE58-1E5FA58327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62246" y="2913043"/>
                <a:ext cx="636643" cy="321244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36999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kern="0" dirty="0"/>
              <a:t>LoKI SEE Staging Area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A03F19-98F0-1B42-A919-C942B161AA8C}"/>
              </a:ext>
            </a:extLst>
          </p:cNvPr>
          <p:cNvSpPr txBox="1"/>
          <p:nvPr/>
        </p:nvSpPr>
        <p:spPr>
          <a:xfrm>
            <a:off x="8210550" y="8001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en-GB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3275A-5537-E942-819D-56671994CC6C}"/>
              </a:ext>
            </a:extLst>
          </p:cNvPr>
          <p:cNvSpPr txBox="1"/>
          <p:nvPr/>
        </p:nvSpPr>
        <p:spPr>
          <a:xfrm>
            <a:off x="411038" y="5746030"/>
            <a:ext cx="8553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Offline set-up &amp; alignment of SEE, e.g. rheometer, electromagnet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Sample preparation will be in the chemistry lab - however, some sample handling will occur at the instrument e.g. filling rheometer cells, pressure cells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C0CD2F4-D512-4D4E-A130-E98350C28B43}"/>
              </a:ext>
            </a:extLst>
          </p:cNvPr>
          <p:cNvGrpSpPr/>
          <p:nvPr/>
        </p:nvGrpSpPr>
        <p:grpSpPr>
          <a:xfrm>
            <a:off x="139330" y="1683045"/>
            <a:ext cx="7846413" cy="3913883"/>
            <a:chOff x="1520008" y="1320667"/>
            <a:chExt cx="7846413" cy="391388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1A42731-C3C2-074F-A8A6-09FB0D7BF449}"/>
                </a:ext>
              </a:extLst>
            </p:cNvPr>
            <p:cNvGrpSpPr/>
            <p:nvPr/>
          </p:nvGrpSpPr>
          <p:grpSpPr>
            <a:xfrm>
              <a:off x="1662816" y="1333384"/>
              <a:ext cx="7703605" cy="3901166"/>
              <a:chOff x="3182731" y="1082683"/>
              <a:chExt cx="7703605" cy="3901167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C1A805A-C9C2-5844-B691-179F58E90047}"/>
                  </a:ext>
                </a:extLst>
              </p:cNvPr>
              <p:cNvSpPr/>
              <p:nvPr/>
            </p:nvSpPr>
            <p:spPr>
              <a:xfrm>
                <a:off x="3182731" y="1082683"/>
                <a:ext cx="7703605" cy="3901167"/>
              </a:xfrm>
              <a:prstGeom prst="rect">
                <a:avLst/>
              </a:prstGeom>
              <a:solidFill>
                <a:srgbClr val="17B6E3">
                  <a:alpha val="36863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051EA9F-088F-E043-9041-452D6CE692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08210" y="4544114"/>
                <a:ext cx="767245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B5AF868-E463-7049-8A8B-D0CAE9512C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20008" y="1320667"/>
              <a:ext cx="0" cy="3913883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0E7BF9D-5382-C546-A4E6-E78513BBB9B5}"/>
                </a:ext>
              </a:extLst>
            </p:cNvPr>
            <p:cNvSpPr/>
            <p:nvPr/>
          </p:nvSpPr>
          <p:spPr>
            <a:xfrm>
              <a:off x="7919680" y="1382332"/>
              <a:ext cx="1371600" cy="1220826"/>
            </a:xfrm>
            <a:prstGeom prst="ellipse">
              <a:avLst/>
            </a:prstGeom>
            <a:solidFill>
              <a:srgbClr val="17B6E3">
                <a:alpha val="12157"/>
              </a:srgb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C0C465-9CA8-6F49-9396-4FAACBD4AEAF}"/>
                </a:ext>
              </a:extLst>
            </p:cNvPr>
            <p:cNvSpPr txBox="1"/>
            <p:nvPr/>
          </p:nvSpPr>
          <p:spPr>
            <a:xfrm>
              <a:off x="8073433" y="1507537"/>
              <a:ext cx="11062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Liquid N</a:t>
              </a:r>
              <a:r>
                <a:rPr lang="en-US" baseline="-25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/He </a:t>
              </a:r>
              <a:r>
                <a:rPr lang="en-US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dewars</a:t>
              </a:r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8F4982-5C77-4044-B383-680FEF84D293}"/>
                </a:ext>
              </a:extLst>
            </p:cNvPr>
            <p:cNvSpPr/>
            <p:nvPr/>
          </p:nvSpPr>
          <p:spPr>
            <a:xfrm>
              <a:off x="1687845" y="1338430"/>
              <a:ext cx="2752665" cy="1052150"/>
            </a:xfrm>
            <a:prstGeom prst="rect">
              <a:avLst/>
            </a:prstGeom>
            <a:solidFill>
              <a:srgbClr val="17B6E3">
                <a:alpha val="12157"/>
              </a:srgb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 benches with sample cabinet underneath</a:t>
              </a:r>
              <a:endPara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785082A-958E-7E4C-8D92-E21BC3154729}"/>
                </a:ext>
              </a:extLst>
            </p:cNvPr>
            <p:cNvSpPr/>
            <p:nvPr/>
          </p:nvSpPr>
          <p:spPr>
            <a:xfrm>
              <a:off x="5782692" y="1341442"/>
              <a:ext cx="1706766" cy="1052150"/>
            </a:xfrm>
            <a:prstGeom prst="rect">
              <a:avLst/>
            </a:prstGeom>
            <a:solidFill>
              <a:srgbClr val="17B6E3">
                <a:alpha val="12157"/>
              </a:srgb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Set-up area for off-line alignment</a:t>
              </a:r>
              <a:endPara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033311F-D344-ED4E-8B38-971C44D42F3A}"/>
                </a:ext>
              </a:extLst>
            </p:cNvPr>
            <p:cNvSpPr/>
            <p:nvPr/>
          </p:nvSpPr>
          <p:spPr>
            <a:xfrm>
              <a:off x="4449963" y="1342303"/>
              <a:ext cx="1335303" cy="1052150"/>
            </a:xfrm>
            <a:prstGeom prst="rect">
              <a:avLst/>
            </a:prstGeom>
            <a:solidFill>
              <a:srgbClr val="17B6E3">
                <a:alpha val="12157"/>
              </a:srgb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Computer for setting up SEE offline</a:t>
              </a:r>
              <a:endPara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782B222-D5F9-0C49-9620-0D9D6AD3F7FB}"/>
              </a:ext>
            </a:extLst>
          </p:cNvPr>
          <p:cNvSpPr/>
          <p:nvPr/>
        </p:nvSpPr>
        <p:spPr>
          <a:xfrm>
            <a:off x="7994745" y="1688654"/>
            <a:ext cx="1027679" cy="1067316"/>
          </a:xfrm>
          <a:prstGeom prst="rect">
            <a:avLst/>
          </a:prstGeom>
          <a:solidFill>
            <a:srgbClr val="17B6E3">
              <a:alpha val="12157"/>
            </a:srgb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24892F-D0CB-E94C-AC6D-86CAC252D951}"/>
              </a:ext>
            </a:extLst>
          </p:cNvPr>
          <p:cNvSpPr/>
          <p:nvPr/>
        </p:nvSpPr>
        <p:spPr>
          <a:xfrm>
            <a:off x="6747098" y="2965536"/>
            <a:ext cx="23336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Cabinet for instrument tools &amp; exchangeable parts, e.g. sample apertures 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C6CBA99-A0F4-3349-8D3E-911AC7DCDE9A}"/>
              </a:ext>
            </a:extLst>
          </p:cNvPr>
          <p:cNvCxnSpPr>
            <a:cxnSpLocks/>
          </p:cNvCxnSpPr>
          <p:nvPr/>
        </p:nvCxnSpPr>
        <p:spPr>
          <a:xfrm flipV="1">
            <a:off x="8154029" y="2229896"/>
            <a:ext cx="342718" cy="7356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032B0A4-2CF1-E647-9EA9-3E7BDD6FE98A}"/>
              </a:ext>
            </a:extLst>
          </p:cNvPr>
          <p:cNvSpPr txBox="1"/>
          <p:nvPr/>
        </p:nvSpPr>
        <p:spPr>
          <a:xfrm>
            <a:off x="179512" y="3573016"/>
            <a:ext cx="57606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2 m</a:t>
            </a:r>
            <a:endParaRPr lang="en-GB" sz="16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CD0064-79D7-494C-8C87-5DB8FC79043C}"/>
              </a:ext>
            </a:extLst>
          </p:cNvPr>
          <p:cNvSpPr txBox="1"/>
          <p:nvPr/>
        </p:nvSpPr>
        <p:spPr>
          <a:xfrm>
            <a:off x="3854448" y="5157192"/>
            <a:ext cx="57879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3 m</a:t>
            </a:r>
            <a:endParaRPr lang="en-GB" sz="16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43CBDD-7BBA-C243-A529-0EDCC3B23B21}"/>
              </a:ext>
            </a:extLst>
          </p:cNvPr>
          <p:cNvSpPr/>
          <p:nvPr/>
        </p:nvSpPr>
        <p:spPr>
          <a:xfrm>
            <a:off x="5679295" y="1693127"/>
            <a:ext cx="876973" cy="407671"/>
          </a:xfrm>
          <a:prstGeom prst="rect">
            <a:avLst/>
          </a:prstGeom>
          <a:solidFill>
            <a:srgbClr val="17B6E3">
              <a:alpha val="12157"/>
            </a:srgbClr>
          </a:solidFill>
          <a:ln w="127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06024A-51CC-344E-A719-09BB911F12AD}"/>
              </a:ext>
            </a:extLst>
          </p:cNvPr>
          <p:cNvSpPr/>
          <p:nvPr/>
        </p:nvSpPr>
        <p:spPr>
          <a:xfrm>
            <a:off x="4563498" y="3129718"/>
            <a:ext cx="20407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Utility panel for power, gas &amp; water supply rack 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191FCBC-799C-1942-97B1-1D656B1F893F}"/>
              </a:ext>
            </a:extLst>
          </p:cNvPr>
          <p:cNvCxnSpPr>
            <a:cxnSpLocks/>
          </p:cNvCxnSpPr>
          <p:nvPr/>
        </p:nvCxnSpPr>
        <p:spPr>
          <a:xfrm flipV="1">
            <a:off x="5648405" y="1999421"/>
            <a:ext cx="564569" cy="11302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320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C4EAEFBE-156F-4FEE-9F2B-BE5A854A00D8}"/>
    </a:ext>
  </a:extLst>
</a:theme>
</file>

<file path=ppt/theme/theme2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76958EC4-F568-4D68-98B3-6BA4183AD24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146</TotalTime>
  <Words>975</Words>
  <Application>Microsoft Macintosh PowerPoint</Application>
  <PresentationFormat>On-screen Show (4:3)</PresentationFormat>
  <Paragraphs>166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Apple Symbols</vt:lpstr>
      <vt:lpstr>Arial</vt:lpstr>
      <vt:lpstr>Calibri</vt:lpstr>
      <vt:lpstr>Symbol</vt:lpstr>
      <vt:lpstr>Wingdings</vt:lpstr>
      <vt:lpstr>Office-tema</vt:lpstr>
      <vt:lpstr>2_Anpassad formgivning</vt:lpstr>
      <vt:lpstr>Services and labs for LoKI</vt:lpstr>
      <vt:lpstr>Services and Labs for LoKI - Content</vt:lpstr>
      <vt:lpstr>LoKI Instrument Hall Allocation: D03 – N7 </vt:lpstr>
      <vt:lpstr>LoKI Instrument Set-up</vt:lpstr>
      <vt:lpstr>LoKI Sample Area Set-up</vt:lpstr>
      <vt:lpstr>Sample Area - Dimensions, Tools &amp; Utilities</vt:lpstr>
      <vt:lpstr>Installation &amp; Daily Operations </vt:lpstr>
      <vt:lpstr>LoKI Cave Layout</vt:lpstr>
      <vt:lpstr>LoKI SEE Staging Area </vt:lpstr>
      <vt:lpstr>Gallery Access – Ventilation &amp; other things</vt:lpstr>
      <vt:lpstr>Gallery Access – Ventilation &amp; other things</vt:lpstr>
      <vt:lpstr>Containment vs conventional exhaust </vt:lpstr>
      <vt:lpstr>Containment ventilation</vt:lpstr>
      <vt:lpstr>Containment ventilation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Spallation Source  </dc:title>
  <dc:creator>Microsoft Office User</dc:creator>
  <cp:lastModifiedBy>Microsoft Office User</cp:lastModifiedBy>
  <cp:revision>12</cp:revision>
  <dcterms:created xsi:type="dcterms:W3CDTF">2019-02-12T13:44:53Z</dcterms:created>
  <dcterms:modified xsi:type="dcterms:W3CDTF">2019-02-12T16:39:01Z</dcterms:modified>
</cp:coreProperties>
</file>