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26"/>
  </p:notesMasterIdLst>
  <p:sldIdLst>
    <p:sldId id="349" r:id="rId3"/>
    <p:sldId id="350" r:id="rId4"/>
    <p:sldId id="351" r:id="rId5"/>
    <p:sldId id="352" r:id="rId6"/>
    <p:sldId id="356" r:id="rId7"/>
    <p:sldId id="354" r:id="rId8"/>
    <p:sldId id="367" r:id="rId9"/>
    <p:sldId id="36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8" r:id="rId20"/>
    <p:sldId id="369" r:id="rId21"/>
    <p:sldId id="370" r:id="rId22"/>
    <p:sldId id="371" r:id="rId23"/>
    <p:sldId id="372" r:id="rId24"/>
    <p:sldId id="355" r:id="rId2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BFBFBF"/>
    <a:srgbClr val="1E9FDB"/>
    <a:srgbClr val="76D6FF"/>
    <a:srgbClr val="0094CA"/>
    <a:srgbClr val="13A1DD"/>
    <a:srgbClr val="FFFFFF"/>
    <a:srgbClr val="13A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3243" autoAdjust="0"/>
  </p:normalViewPr>
  <p:slideViewPr>
    <p:cSldViewPr>
      <p:cViewPr varScale="1">
        <p:scale>
          <a:sx n="161" d="100"/>
          <a:sy n="161" d="100"/>
        </p:scale>
        <p:origin x="150" y="198"/>
      </p:cViewPr>
      <p:guideLst>
        <p:guide pos="3840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2019-02-04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 name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7AC81-318B-4D49-A602-9E30227C87EC}" type="datetime1">
              <a:rPr lang="en-GB" smtClean="0"/>
              <a:pPr/>
              <a:t>04/02/2019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7" y="260651"/>
            <a:ext cx="2208245" cy="886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9219135" y="260651"/>
            <a:ext cx="2972865" cy="13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4" y="1535116"/>
            <a:ext cx="5386917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4" y="2174878"/>
            <a:ext cx="5386917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4" y="1535116"/>
            <a:ext cx="5389033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4" y="2174878"/>
            <a:ext cx="5389033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4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16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11" y="273052"/>
            <a:ext cx="4011084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43" y="273401"/>
            <a:ext cx="6815668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0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5314" indent="0">
              <a:buNone/>
              <a:defRPr sz="1939"/>
            </a:lvl2pPr>
            <a:lvl3pPr marL="630630" indent="0">
              <a:buNone/>
              <a:defRPr sz="1661"/>
            </a:lvl3pPr>
            <a:lvl4pPr marL="945947" indent="0">
              <a:buNone/>
              <a:defRPr sz="1385"/>
            </a:lvl4pPr>
            <a:lvl5pPr marL="1261265" indent="0">
              <a:buNone/>
              <a:defRPr sz="1385"/>
            </a:lvl5pPr>
            <a:lvl6pPr marL="1576588" indent="0">
              <a:buNone/>
              <a:defRPr sz="1385"/>
            </a:lvl6pPr>
            <a:lvl7pPr marL="1891904" indent="0">
              <a:buNone/>
              <a:defRPr sz="1385"/>
            </a:lvl7pPr>
            <a:lvl8pPr marL="2207225" indent="0">
              <a:buNone/>
              <a:defRPr sz="1385"/>
            </a:lvl8pPr>
            <a:lvl9pPr marL="2522543" indent="0">
              <a:buNone/>
              <a:defRPr sz="1385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5036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5036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3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349" y="301"/>
            <a:ext cx="7683499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434760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3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48251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/>
          <a:p>
            <a:fld id="{3C7D23FA-05C4-4CC1-B281-2F815585BC1C}" type="datetime1">
              <a:rPr lang="en-GB" noProof="0" smtClean="0"/>
              <a:t>04/02/2019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/>
          <a:p>
            <a:r>
              <a:rPr lang="en-GB" dirty="0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49880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7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0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2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8360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7" y="4407120"/>
            <a:ext cx="10363200" cy="1362076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7" y="2906723"/>
            <a:ext cx="103632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5314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063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594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126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7658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190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0722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2254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5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04/02/2019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9" r:id="rId5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090" tIns="45549" rIns="91090" bIns="45549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090" tIns="45549" rIns="91090" bIns="45549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4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2019-02-04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748"/>
            <a:ext cx="3860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defTabSz="315314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484" indent="-236484" algn="l" defTabSz="315314" rtl="0" eaLnBrk="1" latinLnBrk="0" hangingPunct="1">
        <a:spcBef>
          <a:spcPct val="20000"/>
        </a:spcBef>
        <a:buFont typeface="Arial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2390" indent="-197066" algn="l" defTabSz="315314" rtl="0" eaLnBrk="1" latinLnBrk="0" hangingPunct="1">
        <a:spcBef>
          <a:spcPct val="20000"/>
        </a:spcBef>
        <a:buFont typeface="Arial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88276" indent="-157655" algn="l" defTabSz="315314" rtl="0" eaLnBrk="1" latinLnBrk="0" hangingPunct="1">
        <a:spcBef>
          <a:spcPct val="20000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3609" indent="-157655" algn="l" defTabSz="315314" rtl="0" eaLnBrk="1" latinLnBrk="0" hangingPunct="1">
        <a:spcBef>
          <a:spcPct val="20000"/>
        </a:spcBef>
        <a:buFont typeface="Arial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18929" indent="-157655" algn="l" defTabSz="315314" rtl="0" eaLnBrk="1" latinLnBrk="0" hangingPunct="1">
        <a:spcBef>
          <a:spcPct val="20000"/>
        </a:spcBef>
        <a:buFont typeface="Arial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34244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49560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64882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80197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531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063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5947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126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76588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190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0722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22543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CE98-D5A2-0648-AD18-116338EADB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defTabSz="315314"/>
            <a:r>
              <a:rPr lang="en-GB" sz="4000" b="1" dirty="0">
                <a:solidFill>
                  <a:srgbClr val="FFFFFF"/>
                </a:solidFill>
              </a:rPr>
              <a:t>Instruments – Bunker Wall </a:t>
            </a:r>
            <a:r>
              <a:rPr lang="en-GB" sz="4000" b="1" dirty="0" smtClean="0">
                <a:solidFill>
                  <a:srgbClr val="FFFFFF"/>
                </a:solidFill>
              </a:rPr>
              <a:t>interfaces</a:t>
            </a:r>
            <a:br>
              <a:rPr lang="en-GB" sz="4000" b="1" dirty="0" smtClean="0">
                <a:solidFill>
                  <a:srgbClr val="FFFFFF"/>
                </a:solidFill>
              </a:rPr>
            </a:br>
            <a:r>
              <a:rPr lang="en-GB" b="1" dirty="0" smtClean="0">
                <a:solidFill>
                  <a:srgbClr val="FFFFFF"/>
                </a:solidFill>
              </a:rPr>
              <a:t>Follow-up</a:t>
            </a:r>
            <a:endParaRPr lang="sv-SE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7BB3A-0D99-9D43-ADAF-EC7E12B7F5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defTabSz="315314"/>
            <a:endParaRPr lang="en-GB" sz="2400" b="1" dirty="0">
              <a:solidFill>
                <a:prstClr val="white"/>
              </a:solidFill>
            </a:endParaRPr>
          </a:p>
          <a:p>
            <a:pPr defTabSz="315314"/>
            <a:r>
              <a:rPr lang="sv-SE" sz="1800" dirty="0" smtClean="0">
                <a:solidFill>
                  <a:srgbClr val="FFFFFF"/>
                </a:solidFill>
              </a:rPr>
              <a:t>Dawid Patrzalek </a:t>
            </a:r>
            <a:endParaRPr lang="en-US" sz="1400" dirty="0">
              <a:solidFill>
                <a:prstClr val="white"/>
              </a:solidFill>
            </a:endParaRP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European Spallation Source ERIC</a:t>
            </a:r>
          </a:p>
          <a:p>
            <a:pPr defTabSz="315314"/>
            <a:r>
              <a:rPr lang="en-GB" sz="1400" dirty="0" smtClean="0">
                <a:solidFill>
                  <a:srgbClr val="FFFFFF"/>
                </a:solidFill>
              </a:rPr>
              <a:t>12.02.2019</a:t>
            </a:r>
            <a:endParaRPr lang="en-GB" sz="1200" dirty="0">
              <a:solidFill>
                <a:srgbClr val="FFFFFF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384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8" b="8196"/>
          <a:stretch/>
        </p:blipFill>
        <p:spPr>
          <a:xfrm>
            <a:off x="479376" y="1556792"/>
            <a:ext cx="10540623" cy="5189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W2 (BEER) integration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47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41" y="1556792"/>
            <a:ext cx="10310893" cy="5189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W3 (C-SPEC) integration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53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51" y="1556792"/>
            <a:ext cx="10268073" cy="5189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W4 (BIFROST) integration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85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51" y="1588918"/>
            <a:ext cx="10268073" cy="51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W5 (MIRACLES) integration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930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51" y="1616847"/>
            <a:ext cx="10268073" cy="5069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W6 (MAGIC) integration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278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57" y="1616847"/>
            <a:ext cx="9827461" cy="5069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W7 (T-REX) integration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067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556792"/>
            <a:ext cx="10678358" cy="4940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W8 (HEIMDAL) integration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707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628800"/>
            <a:ext cx="11171797" cy="50615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W11 (TBL) integration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018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484784"/>
            <a:ext cx="7344816" cy="5291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S2</a:t>
            </a:r>
            <a:r>
              <a:rPr lang="en-US" dirty="0" smtClean="0"/>
              <a:t> (ODIN) integration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569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556792"/>
            <a:ext cx="7668913" cy="5157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S3</a:t>
            </a:r>
            <a:r>
              <a:rPr lang="en-US" dirty="0" smtClean="0"/>
              <a:t> (DREAM) integration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128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0" r="9709" b="2684"/>
          <a:stretch/>
        </p:blipFill>
        <p:spPr>
          <a:xfrm>
            <a:off x="4655840" y="1464210"/>
            <a:ext cx="7488832" cy="53491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 of interfaces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Follow up on:</a:t>
            </a:r>
          </a:p>
          <a:p>
            <a:r>
              <a:rPr lang="en-GB" sz="2000" dirty="0"/>
              <a:t>Neutron Guides – Bunker’s Wall Feed-through interface</a:t>
            </a:r>
          </a:p>
          <a:p>
            <a:r>
              <a:rPr lang="en-GB" sz="2000" dirty="0"/>
              <a:t>Neutron Guides – Bunker’s Upstream Supports interface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27374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461318"/>
            <a:ext cx="8496944" cy="5333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E2 (ESTIA) integration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441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00" y="1461318"/>
            <a:ext cx="8318903" cy="5333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E3 (SKADI) integration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966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484784"/>
            <a:ext cx="8568952" cy="5275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E7 (VESPA) integration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113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</a:t>
            </a:r>
            <a:r>
              <a:rPr lang="sv-SE" dirty="0" smtClean="0"/>
              <a:t>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Questions?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Remember</a:t>
            </a:r>
            <a:r>
              <a:rPr lang="en-US" b="1" dirty="0"/>
              <a:t>, follow the Confluence page!</a:t>
            </a:r>
          </a:p>
          <a:p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23</a:t>
            </a:fld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2927648" y="2929135"/>
            <a:ext cx="5048250" cy="3686175"/>
            <a:chOff x="2047875" y="2020093"/>
            <a:chExt cx="5048250" cy="36861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47875" y="2020093"/>
              <a:ext cx="5048250" cy="3686175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3059832" y="4797152"/>
              <a:ext cx="374441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075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r="14562" b="8559"/>
          <a:stretch/>
        </p:blipFill>
        <p:spPr>
          <a:xfrm>
            <a:off x="6816080" y="2872934"/>
            <a:ext cx="5328592" cy="3956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Neutron Guides – Bunker’s Wall Feed-through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81000"/>
            <a:ext cx="7214592" cy="4345166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All </a:t>
            </a:r>
            <a:r>
              <a:rPr lang="en-GB" sz="2400" dirty="0"/>
              <a:t>Neutron Guides – Bunker’s Wall Feed-through interfaces </a:t>
            </a:r>
            <a:r>
              <a:rPr lang="pl-PL" sz="2400" dirty="0"/>
              <a:t>have been fixed</a:t>
            </a:r>
            <a:r>
              <a:rPr lang="en-GB" sz="2400" dirty="0"/>
              <a:t>.</a:t>
            </a:r>
            <a:endParaRPr lang="pl-PL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pl-PL" sz="2400" dirty="0"/>
              <a:t>Final design of the whole Bunker Project has been handed over to the contractor</a:t>
            </a:r>
            <a:r>
              <a:rPr lang="en-US" sz="2400" dirty="0"/>
              <a:t>.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Manufacturing of concrete blocks will start </a:t>
            </a:r>
            <a:r>
              <a:rPr lang="en-US" sz="2400" dirty="0"/>
              <a:t>soon</a:t>
            </a:r>
            <a:r>
              <a:rPr lang="pl-PL" sz="2400" dirty="0"/>
              <a:t>.</a:t>
            </a:r>
            <a:endParaRPr lang="en-GB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354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0" t="3200" r="29372" b="4950"/>
          <a:stretch/>
        </p:blipFill>
        <p:spPr>
          <a:xfrm>
            <a:off x="7680176" y="2789042"/>
            <a:ext cx="4464496" cy="4024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6646"/>
            <a:ext cx="10022904" cy="562074"/>
          </a:xfrm>
        </p:spPr>
        <p:txBody>
          <a:bodyPr/>
          <a:lstStyle/>
          <a:p>
            <a:r>
              <a:rPr lang="en-US" dirty="0"/>
              <a:t>Neutron Guides – Bunker’s Upstream Supports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81000"/>
            <a:ext cx="8294712" cy="434516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After two feedback iterations between the Bunker Team and instrument teams, upstream supports interface has been fixed.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All details have been handed over to the contractor and manufacturing will start soon.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055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122" y="3471755"/>
            <a:ext cx="2594764" cy="3357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5" r="14054" b="7820"/>
          <a:stretch/>
        </p:blipFill>
        <p:spPr>
          <a:xfrm>
            <a:off x="119336" y="2532560"/>
            <a:ext cx="8424936" cy="4280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6646"/>
            <a:ext cx="10022904" cy="562074"/>
          </a:xfrm>
        </p:spPr>
        <p:txBody>
          <a:bodyPr/>
          <a:lstStyle/>
          <a:p>
            <a:r>
              <a:rPr lang="en-US" dirty="0"/>
              <a:t>Neutron Guides – Bunker’s Upstream Supports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4" y="1484784"/>
            <a:ext cx="9865096" cy="4345166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 smtClean="0"/>
              <a:t>In case of an insert realignment which requires usage of the upstream support, the wall must be disassembled to this level: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516264" y="2532560"/>
            <a:ext cx="2975024" cy="320376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 fontScale="92500" lnSpcReduction="20000"/>
          </a:bodyPr>
          <a:lstStyle/>
          <a:p>
            <a:pPr algn="l"/>
            <a:r>
              <a:rPr lang="pl-PL" dirty="0" smtClean="0"/>
              <a:t>Illustrative leveling module</a:t>
            </a:r>
            <a:endParaRPr lang="en-US" dirty="0" smtClean="0"/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>
            <a:off x="10003776" y="2852936"/>
            <a:ext cx="412704" cy="6188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918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design changes of an instrument wall envelopes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400" dirty="0"/>
              <a:t>What if </a:t>
            </a:r>
            <a:r>
              <a:rPr lang="pl-PL" sz="2400" dirty="0" smtClean="0"/>
              <a:t>a</a:t>
            </a:r>
            <a:r>
              <a:rPr lang="en-US" sz="2400" dirty="0" smtClean="0"/>
              <a:t>n instrument wall envelope </a:t>
            </a:r>
            <a:r>
              <a:rPr lang="pl-PL" sz="2400" dirty="0" smtClean="0"/>
              <a:t>design </a:t>
            </a:r>
            <a:r>
              <a:rPr lang="pl-PL" sz="2400" dirty="0"/>
              <a:t>change is requested from an instrument team?</a:t>
            </a:r>
          </a:p>
          <a:p>
            <a:r>
              <a:rPr lang="pl-PL" sz="2400" dirty="0"/>
              <a:t>Change request must be </a:t>
            </a:r>
            <a:r>
              <a:rPr lang="en-US" sz="2400" dirty="0"/>
              <a:t>prepared</a:t>
            </a:r>
            <a:r>
              <a:rPr lang="pl-PL" sz="2400" dirty="0"/>
              <a:t> by </a:t>
            </a:r>
            <a:r>
              <a:rPr lang="en-US" sz="2400" dirty="0"/>
              <a:t>an instrument team</a:t>
            </a:r>
          </a:p>
          <a:p>
            <a:r>
              <a:rPr lang="en-US" sz="2400" dirty="0"/>
              <a:t>Change request will be forwarded to the contractor</a:t>
            </a:r>
          </a:p>
          <a:p>
            <a:r>
              <a:rPr lang="en-US" sz="2400" dirty="0"/>
              <a:t>Contractor evaluates cost of the changes</a:t>
            </a:r>
          </a:p>
          <a:p>
            <a:r>
              <a:rPr lang="en-US" sz="2400" dirty="0" smtClean="0"/>
              <a:t>Changes </a:t>
            </a:r>
            <a:r>
              <a:rPr lang="en-US" sz="2400" dirty="0"/>
              <a:t>are implemented by the </a:t>
            </a:r>
            <a:r>
              <a:rPr lang="en-US" sz="2400" dirty="0" smtClean="0"/>
              <a:t>contractor</a:t>
            </a:r>
          </a:p>
          <a:p>
            <a:r>
              <a:rPr lang="en-US" sz="2400" dirty="0" smtClean="0"/>
              <a:t>An instrument team covers expenses</a:t>
            </a:r>
            <a:endParaRPr lang="pl-PL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74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169" y="1556792"/>
            <a:ext cx="8375677" cy="5271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N5</a:t>
            </a:r>
            <a:r>
              <a:rPr lang="en-US" dirty="0" smtClean="0"/>
              <a:t> (FREIA) integration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659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556792"/>
            <a:ext cx="8928992" cy="5271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N7</a:t>
            </a:r>
            <a:r>
              <a:rPr lang="en-US" dirty="0" smtClean="0"/>
              <a:t> (LOKI) integration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443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2" b="9959"/>
          <a:stretch/>
        </p:blipFill>
        <p:spPr>
          <a:xfrm>
            <a:off x="116195" y="1484784"/>
            <a:ext cx="11258567" cy="53336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W1 </a:t>
            </a:r>
            <a:r>
              <a:rPr lang="en-US" dirty="0" smtClean="0"/>
              <a:t>(NMX) integration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545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C4EAEFBE-156F-4FEE-9F2B-BE5A854A00D8}"/>
    </a:ext>
  </a:extLst>
</a:theme>
</file>

<file path=ppt/theme/theme2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76958EC4-F568-4D68-98B3-6BA4183AD24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ESS-0060907 - Chess Core Powerpoint</Template>
  <TotalTime>304</TotalTime>
  <Words>320</Words>
  <Application>Microsoft Office PowerPoint</Application>
  <PresentationFormat>Widescreen</PresentationFormat>
  <Paragraphs>71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Office-tema</vt:lpstr>
      <vt:lpstr>2_Anpassad formgivning</vt:lpstr>
      <vt:lpstr>Instruments – Bunker Wall interfaces Follow-up</vt:lpstr>
      <vt:lpstr>Type of interfaces</vt:lpstr>
      <vt:lpstr>Neutron Guides – Bunker’s Wall Feed-through interface</vt:lpstr>
      <vt:lpstr>Neutron Guides – Bunker’s Upstream Supports interface</vt:lpstr>
      <vt:lpstr>Neutron Guides – Bunker’s Upstream Supports interface</vt:lpstr>
      <vt:lpstr>Future design changes of an instrument wall envelopes</vt:lpstr>
      <vt:lpstr>N5 (FREIA) integration</vt:lpstr>
      <vt:lpstr>N7 (LOKI) integration</vt:lpstr>
      <vt:lpstr>W1 (NMX) integration</vt:lpstr>
      <vt:lpstr>W2 (BEER) integration</vt:lpstr>
      <vt:lpstr>W3 (C-SPEC) integration</vt:lpstr>
      <vt:lpstr>W4 (BIFROST) integration</vt:lpstr>
      <vt:lpstr>W5 (MIRACLES) integration</vt:lpstr>
      <vt:lpstr>W6 (MAGIC) integration</vt:lpstr>
      <vt:lpstr>W7 (T-REX) integration</vt:lpstr>
      <vt:lpstr>W8 (HEIMDAL) integration</vt:lpstr>
      <vt:lpstr>W11 (TBL) integration</vt:lpstr>
      <vt:lpstr>S2 (ODIN) integration</vt:lpstr>
      <vt:lpstr>S3 (DREAM) integration</vt:lpstr>
      <vt:lpstr>E2 (ESTIA) integration</vt:lpstr>
      <vt:lpstr>E3 (SKADI) integration</vt:lpstr>
      <vt:lpstr>E7 (VESPA) integration</vt:lpstr>
      <vt:lpstr>Q&amp;A</vt:lpstr>
    </vt:vector>
  </TitlesOfParts>
  <Company>European Spallation Source ERIC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Instruments – Bunker Wall interfaces Follow-up</dc:title>
  <dc:creator>Dawid Patrzalek</dc:creator>
  <cp:lastModifiedBy>Dawid Patrzalek</cp:lastModifiedBy>
  <cp:revision>20</cp:revision>
  <dcterms:created xsi:type="dcterms:W3CDTF">2019-01-30T11:23:47Z</dcterms:created>
  <dcterms:modified xsi:type="dcterms:W3CDTF">2019-02-04T13:11:26Z</dcterms:modified>
</cp:coreProperties>
</file>