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819" r:id="rId2"/>
    <p:sldId id="816" r:id="rId3"/>
    <p:sldId id="278" r:id="rId4"/>
    <p:sldId id="829" r:id="rId5"/>
    <p:sldId id="830" r:id="rId6"/>
    <p:sldId id="826" r:id="rId7"/>
    <p:sldId id="280" r:id="rId8"/>
    <p:sldId id="804" r:id="rId9"/>
    <p:sldId id="805" r:id="rId10"/>
    <p:sldId id="815" r:id="rId11"/>
    <p:sldId id="831" r:id="rId12"/>
    <p:sldId id="806" r:id="rId13"/>
    <p:sldId id="832" r:id="rId14"/>
    <p:sldId id="807" r:id="rId15"/>
    <p:sldId id="808" r:id="rId16"/>
    <p:sldId id="817" r:id="rId17"/>
    <p:sldId id="822" r:id="rId18"/>
    <p:sldId id="818" r:id="rId19"/>
    <p:sldId id="823" r:id="rId20"/>
    <p:sldId id="825" r:id="rId21"/>
    <p:sldId id="833" r:id="rId22"/>
    <p:sldId id="293" r:id="rId23"/>
    <p:sldId id="292" r:id="rId24"/>
    <p:sldId id="291" r:id="rId25"/>
    <p:sldId id="288" r:id="rId26"/>
    <p:sldId id="297" r:id="rId27"/>
    <p:sldId id="298" r:id="rId28"/>
    <p:sldId id="300" r:id="rId29"/>
    <p:sldId id="301" r:id="rId30"/>
    <p:sldId id="303" r:id="rId31"/>
    <p:sldId id="302" r:id="rId32"/>
    <p:sldId id="268" r:id="rId3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F"/>
    <a:srgbClr val="F6D86A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3" autoAdjust="0"/>
    <p:restoredTop sz="89814" autoAdjust="0"/>
  </p:normalViewPr>
  <p:slideViewPr>
    <p:cSldViewPr>
      <p:cViewPr varScale="1">
        <p:scale>
          <a:sx n="115" d="100"/>
          <a:sy n="115" d="100"/>
        </p:scale>
        <p:origin x="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15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900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PSR: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PSR verifies that enough information is available to start working on the PSS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PDR verifies that the conceptual design and the planned technical approach shall meet the requirements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CDR verifies that the specified requirements are met by the detailed, or critical design and demonstrates that maturity of the design is appropriate to proceed into implementation and installation.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TRR verifies that the product, its test equipment, support personnel, and test procedures are ready for verification and validation.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 Safety assessment (FSA):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Zurich University of Applied Sciences (ZHAW). The shortcomings of the items under assessment shall be specified and recommendations on modifications shall be proposed by Zurich University of Applied Sciences (ZHAW).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5906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863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0281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/>
              <a:t>Methods: </a:t>
            </a:r>
            <a:r>
              <a:rPr lang="en-GB" noProof="0" dirty="0"/>
              <a:t>Inspection and test,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checks insultation resistance, disruptive discharge, residual voltage etc </a:t>
            </a:r>
          </a:p>
          <a:p>
            <a:r>
              <a:rPr lang="en-GB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Tools: </a:t>
            </a:r>
            <a:r>
              <a:rPr lang="en-GB" sz="1200" b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Multimeter</a:t>
            </a:r>
            <a:r>
              <a:rPr lang="en-GB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Insulation tester, Loop calibrator, Windows laptop with a PLC programming tool to force and monitor signals to PLC modules</a:t>
            </a:r>
            <a:endParaRPr lang="en-GB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4710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98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1205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9727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850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53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985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608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977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50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51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Commercial of the shelf components</a:t>
            </a:r>
          </a:p>
          <a:p>
            <a:r>
              <a:rPr lang="en-GB" sz="2000" dirty="0"/>
              <a:t>Using TIA portal and standard Siemens safety function blocks and logic.</a:t>
            </a:r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0035E-6164-C447-BCFF-46EC70F7402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22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33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2019-02-11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2019-02-11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251570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PSS for Instruments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580" y="4426272"/>
            <a:ext cx="8136904" cy="625624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Stuart Birch </a:t>
            </a:r>
          </a:p>
          <a:p>
            <a:r>
              <a:rPr lang="en-GB" sz="1800" dirty="0">
                <a:solidFill>
                  <a:schemeClr val="bg1"/>
                </a:solidFill>
              </a:rPr>
              <a:t>ICS-Protection Systems Group- Senior Engineer Personnel Safety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916" y="5949280"/>
            <a:ext cx="4374232" cy="52321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sv-SE" sz="1400" dirty="0">
                <a:solidFill>
                  <a:srgbClr val="FFFFFF"/>
                </a:solidFill>
              </a:rPr>
              <a:t>ESS/ICS/PS</a:t>
            </a:r>
          </a:p>
          <a:p>
            <a:pPr algn="ctr"/>
            <a:r>
              <a:rPr lang="sv-SE" sz="1400" dirty="0">
                <a:solidFill>
                  <a:srgbClr val="FFFFFF"/>
                </a:solidFill>
              </a:rPr>
              <a:t>2019-02-12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32656"/>
            <a:ext cx="6768752" cy="4000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ea typeface="+mj-ea"/>
                <a:cs typeface="+mj-cs"/>
              </a:rPr>
              <a:t>IKON16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5762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E2D65-EADA-9A48-ADA6-99B78176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718159-9354-D24B-AE32-2C6BF1F5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Hazard</a:t>
            </a:r>
            <a:r>
              <a:rPr lang="sv-SE" dirty="0"/>
              <a:t> and Risk </a:t>
            </a:r>
            <a:r>
              <a:rPr lang="sv-SE" dirty="0" err="1"/>
              <a:t>Analysis</a:t>
            </a:r>
            <a:r>
              <a:rPr lang="sv-SE" dirty="0"/>
              <a:t> – </a:t>
            </a:r>
            <a:r>
              <a:rPr lang="sv-SE" dirty="0" err="1"/>
              <a:t>Example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BE0337-0F09-3741-8974-C8326F697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7508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Safety</a:t>
            </a:r>
            <a:r>
              <a:rPr lang="sv-SE" dirty="0"/>
              <a:t> Plan – ESS-0469185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830387"/>
            <a:ext cx="5122912" cy="3038773"/>
          </a:xfrm>
        </p:spPr>
        <p:txBody>
          <a:bodyPr/>
          <a:lstStyle/>
          <a:p>
            <a:r>
              <a:rPr lang="en-GB" sz="1800" dirty="0"/>
              <a:t>Safety Plan - ESS-0469185</a:t>
            </a:r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98B82-941D-BB4D-B2A7-C3C571C7B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7" y="1484784"/>
            <a:ext cx="2412776" cy="5329044"/>
          </a:xfrm>
          <a:prstGeom prst="rect">
            <a:avLst/>
          </a:prstGeom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86C226E6-6E58-7047-96B3-DFE4E111D3A1}"/>
              </a:ext>
            </a:extLst>
          </p:cNvPr>
          <p:cNvSpPr/>
          <p:nvPr/>
        </p:nvSpPr>
        <p:spPr>
          <a:xfrm>
            <a:off x="845333" y="2492896"/>
            <a:ext cx="1296144" cy="576064"/>
          </a:xfrm>
          <a:prstGeom prst="donut">
            <a:avLst>
              <a:gd name="adj" fmla="val 18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9DEA-8CB1-244B-8976-BAD0B639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Plan – ESS-0469185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8F9B2-D5D9-F243-A45E-A7D5BC88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C0E7A-DD28-A34E-80ED-C69943D3E586}"/>
              </a:ext>
            </a:extLst>
          </p:cNvPr>
          <p:cNvSpPr txBox="1"/>
          <p:nvPr/>
        </p:nvSpPr>
        <p:spPr>
          <a:xfrm>
            <a:off x="457200" y="1556792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u="sng" dirty="0"/>
          </a:p>
          <a:p>
            <a:r>
              <a:rPr lang="en-GB" dirty="0"/>
              <a:t>This safety plan defines the life-cycle activities for Personnel Safety Systems (PSS). </a:t>
            </a:r>
          </a:p>
          <a:p>
            <a:endParaRPr lang="en-GB" dirty="0"/>
          </a:p>
          <a:p>
            <a:r>
              <a:rPr lang="en-GB" dirty="0"/>
              <a:t>It establishes how the steps in the safety life-cycle are accomplished and ensures that the required activities during each life-cycle phase are adequately planned.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5B06F-7D61-2141-A324-36EE43937198}"/>
              </a:ext>
            </a:extLst>
          </p:cNvPr>
          <p:cNvSpPr txBox="1"/>
          <p:nvPr/>
        </p:nvSpPr>
        <p:spPr>
          <a:xfrm>
            <a:off x="457200" y="3147874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activities range from: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Ensuring proper risk and hazard analysis,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Compliance with safety requirements,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Planning and execution of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commissioning to ensuring functional safety during operation. </a:t>
            </a:r>
          </a:p>
          <a:p>
            <a:endParaRPr lang="en-GB" dirty="0"/>
          </a:p>
          <a:p>
            <a:r>
              <a:rPr lang="en-GB" dirty="0"/>
              <a:t>This safety plan also defines the roles and responsibilities related to the life-cycle activities. </a:t>
            </a:r>
          </a:p>
          <a:p>
            <a:endParaRPr lang="en-GB" dirty="0"/>
          </a:p>
          <a:p>
            <a:r>
              <a:rPr lang="en-GB" dirty="0"/>
              <a:t>The development of a PSS follows IEC 61511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52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A921B4-8640-FF4F-8353-82CF74A4A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19455" y="798335"/>
            <a:ext cx="4505904" cy="6471922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F6E32DEF-A4E3-B749-8797-3E35AA98122A}"/>
              </a:ext>
            </a:extLst>
          </p:cNvPr>
          <p:cNvSpPr/>
          <p:nvPr/>
        </p:nvSpPr>
        <p:spPr>
          <a:xfrm rot="-2700000" flipH="1">
            <a:off x="5328555" y="2840233"/>
            <a:ext cx="189414" cy="60846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B1131B8-D0B8-2841-8CBF-BFA2156A5009}"/>
              </a:ext>
            </a:extLst>
          </p:cNvPr>
          <p:cNvSpPr/>
          <p:nvPr/>
        </p:nvSpPr>
        <p:spPr>
          <a:xfrm rot="-2400000" flipH="1">
            <a:off x="6588384" y="3914976"/>
            <a:ext cx="189638" cy="755174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E1E4462-6B72-BD48-B6ED-63B5CD662BC0}"/>
              </a:ext>
            </a:extLst>
          </p:cNvPr>
          <p:cNvSpPr/>
          <p:nvPr/>
        </p:nvSpPr>
        <p:spPr>
          <a:xfrm rot="2040000">
            <a:off x="3128561" y="2864200"/>
            <a:ext cx="189414" cy="598154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CD4DC15D-64C7-714B-A63B-3B677EB2946C}"/>
              </a:ext>
            </a:extLst>
          </p:cNvPr>
          <p:cNvSpPr/>
          <p:nvPr/>
        </p:nvSpPr>
        <p:spPr>
          <a:xfrm rot="-2340000">
            <a:off x="3378694" y="4004654"/>
            <a:ext cx="189414" cy="631385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15CC45-4014-594A-90FB-A75C7CA6D04F}"/>
              </a:ext>
            </a:extLst>
          </p:cNvPr>
          <p:cNvSpPr txBox="1"/>
          <p:nvPr/>
        </p:nvSpPr>
        <p:spPr>
          <a:xfrm>
            <a:off x="2831687" y="2208125"/>
            <a:ext cx="1038169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/>
              <a:t>IEC 61508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D5B4C15-6484-5240-8AD7-65E6CCEA7533}"/>
              </a:ext>
            </a:extLst>
          </p:cNvPr>
          <p:cNvSpPr/>
          <p:nvPr/>
        </p:nvSpPr>
        <p:spPr>
          <a:xfrm>
            <a:off x="4031140" y="2217723"/>
            <a:ext cx="856660" cy="331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3A2EBF-0EDA-F54F-8236-67D050A6E4F8}"/>
              </a:ext>
            </a:extLst>
          </p:cNvPr>
          <p:cNvSpPr txBox="1"/>
          <p:nvPr/>
        </p:nvSpPr>
        <p:spPr>
          <a:xfrm>
            <a:off x="4887044" y="2208125"/>
            <a:ext cx="1038169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/>
              <a:t>IEC 61511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011AE-0B55-DE46-90D8-338FB8D400B1}"/>
              </a:ext>
            </a:extLst>
          </p:cNvPr>
          <p:cNvSpPr txBox="1"/>
          <p:nvPr/>
        </p:nvSpPr>
        <p:spPr>
          <a:xfrm>
            <a:off x="5829212" y="2194327"/>
            <a:ext cx="344966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DB503-9D06-C949-92F1-21CB90F37BED}"/>
              </a:ext>
            </a:extLst>
          </p:cNvPr>
          <p:cNvSpPr txBox="1"/>
          <p:nvPr/>
        </p:nvSpPr>
        <p:spPr>
          <a:xfrm>
            <a:off x="3686833" y="2208125"/>
            <a:ext cx="359394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AF8C828-5EC8-5A4E-94B2-25B89AFF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36765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/>
      <p:bldP spid="14" grpId="1"/>
      <p:bldP spid="15" grpId="0" animBg="1"/>
      <p:bldP spid="15" grpId="1" animBg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0D80-44E3-2A44-82C1-BEE8BE95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Plan – ESS-0469185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B1FB2-9894-8F4A-9283-074F07A4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81973-9F75-4145-92F0-00CD92461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435858"/>
            <a:ext cx="3696777" cy="5331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60C94F-E62A-2748-9A3C-3D5C746BC518}"/>
              </a:ext>
            </a:extLst>
          </p:cNvPr>
          <p:cNvSpPr txBox="1"/>
          <p:nvPr/>
        </p:nvSpPr>
        <p:spPr>
          <a:xfrm>
            <a:off x="4373360" y="1556792"/>
            <a:ext cx="4447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Lifecycle phases</a:t>
            </a:r>
          </a:p>
          <a:p>
            <a:r>
              <a:rPr lang="en-GB" dirty="0"/>
              <a:t>The plan describes each phase in the lifecycle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Each Phase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overall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Acceptance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Tools and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Responsibilities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C982-D9D6-7A43-90FA-CB5EF975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Plan – ESS-0469185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9018-271A-AB44-A775-CA629726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8739E9-1E00-6D41-BA84-8BD976B3F469}"/>
              </a:ext>
            </a:extLst>
          </p:cNvPr>
          <p:cNvSpPr txBox="1"/>
          <p:nvPr/>
        </p:nvSpPr>
        <p:spPr>
          <a:xfrm>
            <a:off x="323528" y="1556792"/>
            <a:ext cx="168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Lifecycle phases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13FBDC-9398-734E-BD5C-68A38458A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57158"/>
            <a:ext cx="3731900" cy="54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1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3B8B-610A-3F43-8733-AF022E58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Plan – ESS-0469185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EF60E-BDA2-C840-9AD5-62510E75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8EE1-A8E4-F144-8CDC-8557040FE054}"/>
              </a:ext>
            </a:extLst>
          </p:cNvPr>
          <p:cNvSpPr txBox="1"/>
          <p:nvPr/>
        </p:nvSpPr>
        <p:spPr>
          <a:xfrm>
            <a:off x="457200" y="1700808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Functional Safety Assessment</a:t>
            </a:r>
          </a:p>
          <a:p>
            <a:endParaRPr lang="en-GB" b="1" dirty="0"/>
          </a:p>
          <a:p>
            <a:r>
              <a:rPr lang="en-GB" dirty="0"/>
              <a:t>A FSA shall be performed to review the work carried out in the previous stage and the corresponding results at the following stages: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After safety life-cycle phase 3: Safety requirements specification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After safety life-cycle phase 4.1: Design and engineering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After safety life-cycle phase 5: Installation, commissioning and validation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In safety life-cycle phase 6: Operation and maintenance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In safety life-cycle phase 7: Modifications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At each of these stages, the external assessor shall review the documentation up to this point and evaluate the functional safety of the PSS under development.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03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3B8B-610A-3F43-8733-AF022E58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Plan – ESS-0469185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EF60E-BDA2-C840-9AD5-62510E75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8EE1-A8E4-F144-8CDC-8557040FE054}"/>
              </a:ext>
            </a:extLst>
          </p:cNvPr>
          <p:cNvSpPr txBox="1"/>
          <p:nvPr/>
        </p:nvSpPr>
        <p:spPr>
          <a:xfrm>
            <a:off x="323528" y="141763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Appendices</a:t>
            </a:r>
          </a:p>
          <a:p>
            <a:endParaRPr lang="en-GB" sz="1600" dirty="0"/>
          </a:p>
          <a:p>
            <a:r>
              <a:rPr lang="en-GB" sz="1600" b="1" dirty="0"/>
              <a:t>Appendix A - </a:t>
            </a:r>
            <a:r>
              <a:rPr lang="en-GB" sz="1600" dirty="0"/>
              <a:t>Initiating Event Register:</a:t>
            </a:r>
          </a:p>
          <a:p>
            <a:r>
              <a:rPr lang="en-GB" sz="1600" dirty="0"/>
              <a:t>The initiating event register summarizes all initiating events in relation to the hazards resulting from them and provides qualitative assessment of hazardous scenarios against a radiation and Conventional safety risk matrix. The appendix gives a step by step guide through this process.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10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3B8B-610A-3F43-8733-AF022E58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Plan – ESS-0469185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EF60E-BDA2-C840-9AD5-62510E75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792CD-3E43-A74F-9946-91E15303289A}"/>
              </a:ext>
            </a:extLst>
          </p:cNvPr>
          <p:cNvSpPr/>
          <p:nvPr/>
        </p:nvSpPr>
        <p:spPr>
          <a:xfrm>
            <a:off x="251520" y="1556792"/>
            <a:ext cx="868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Appendix B – </a:t>
            </a:r>
            <a:r>
              <a:rPr lang="en-GB" sz="1600" dirty="0"/>
              <a:t>Safety Integrity Level SIL. determination and Verification</a:t>
            </a:r>
          </a:p>
          <a:p>
            <a:r>
              <a:rPr lang="en-GB" sz="1600" dirty="0"/>
              <a:t>details the methodology used for determination and verification of SILs during the allocation of safety functions in the safety life-cycle.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General concepts of risk reduction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Safety Integrity Level SIL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Risk targets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Layer Of Protection Analysis LOPA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LOPA for low demand safety instrumented functions SIF’s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LOPA for High demand or continuous SIF’s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Independent protection layers</a:t>
            </a:r>
          </a:p>
          <a:p>
            <a:pPr lvl="1"/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Hardware reliability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Probability of failure on demand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Failure rate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Mean down time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Voting configuration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Common Cause failure</a:t>
            </a:r>
          </a:p>
        </p:txBody>
      </p:sp>
    </p:spTree>
    <p:extLst>
      <p:ext uri="{BB962C8B-B14F-4D97-AF65-F5344CB8AC3E}">
        <p14:creationId xmlns:p14="http://schemas.microsoft.com/office/powerpoint/2010/main" val="352517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3B8B-610A-3F43-8733-AF022E58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Plan – ESS-0469185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EF60E-BDA2-C840-9AD5-62510E75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792CD-3E43-A74F-9946-91E15303289A}"/>
              </a:ext>
            </a:extLst>
          </p:cNvPr>
          <p:cNvSpPr/>
          <p:nvPr/>
        </p:nvSpPr>
        <p:spPr>
          <a:xfrm>
            <a:off x="251520" y="1556792"/>
            <a:ext cx="8686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Appendix B (continued) – 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Architectural Assessment Methodology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Hardware fault tolerance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Safe Failure Fraction SFF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Architectural constraints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31E3D-7852-8844-A8FC-D86B8D767762}"/>
              </a:ext>
            </a:extLst>
          </p:cNvPr>
          <p:cNvSpPr txBox="1"/>
          <p:nvPr/>
        </p:nvSpPr>
        <p:spPr>
          <a:xfrm>
            <a:off x="251520" y="3157230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b="1" dirty="0"/>
              <a:t>Appendix C - </a:t>
            </a:r>
            <a:r>
              <a:rPr lang="en-GB" dirty="0"/>
              <a:t>Requirements formulation and naming</a:t>
            </a:r>
            <a:r>
              <a:rPr lang="en-GB" sz="1600" dirty="0"/>
              <a:t> :</a:t>
            </a:r>
          </a:p>
          <a:p>
            <a:endParaRPr lang="en-GB" sz="1600" dirty="0"/>
          </a:p>
          <a:p>
            <a:r>
              <a:rPr lang="en-GB" sz="1600" dirty="0"/>
              <a:t>Details the formulation and naming of the requirements developed in phase 3 of the lifecycle.</a:t>
            </a:r>
          </a:p>
          <a:p>
            <a:endParaRPr lang="en-GB" sz="1600" dirty="0"/>
          </a:p>
          <a:p>
            <a:r>
              <a:rPr lang="en-GB" sz="1600" dirty="0"/>
              <a:t>The requirements are to be formulated to be: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Unambiguous (Only one interpretation possible)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Traceable (Having a unique identifier)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Consistent (No conflict with other requirements)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Verifiable (It shall be possible to check whether the system meets the requirements)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Complete (No lack of relevant information)</a:t>
            </a:r>
          </a:p>
          <a:p>
            <a:r>
              <a:rPr lang="en-GB" sz="1600" dirty="0"/>
              <a:t>The requirements are written statements using either “shall” “should”, where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“shall” is a mandatory statement 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“should” is an optional statement.</a:t>
            </a:r>
          </a:p>
        </p:txBody>
      </p:sp>
    </p:spTree>
    <p:extLst>
      <p:ext uri="{BB962C8B-B14F-4D97-AF65-F5344CB8AC3E}">
        <p14:creationId xmlns:p14="http://schemas.microsoft.com/office/powerpoint/2010/main" val="263838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3B8B-610A-3F43-8733-AF022E58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PSS flow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EF60E-BDA2-C840-9AD5-62510E75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7B785-A3B1-6846-9A1A-05EAF8D715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89644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05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Verification</a:t>
            </a:r>
            <a:r>
              <a:rPr lang="sv-SE" dirty="0"/>
              <a:t> and </a:t>
            </a:r>
            <a:r>
              <a:rPr lang="sv-SE" dirty="0" err="1"/>
              <a:t>Validation</a:t>
            </a:r>
            <a:r>
              <a:rPr lang="sv-SE" dirty="0"/>
              <a:t> Plan – ESS-0328060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830387"/>
            <a:ext cx="5122912" cy="3038773"/>
          </a:xfrm>
        </p:spPr>
        <p:txBody>
          <a:bodyPr/>
          <a:lstStyle/>
          <a:p>
            <a:r>
              <a:rPr lang="en-GB" sz="1800" dirty="0"/>
              <a:t>Verification and Validation Plan- ESS- 0328060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98B82-941D-BB4D-B2A7-C3C571C7B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7" y="1484784"/>
            <a:ext cx="2412776" cy="5329044"/>
          </a:xfrm>
          <a:prstGeom prst="rect">
            <a:avLst/>
          </a:prstGeom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86C226E6-6E58-7047-96B3-DFE4E111D3A1}"/>
              </a:ext>
            </a:extLst>
          </p:cNvPr>
          <p:cNvSpPr/>
          <p:nvPr/>
        </p:nvSpPr>
        <p:spPr>
          <a:xfrm>
            <a:off x="971600" y="2773709"/>
            <a:ext cx="1296144" cy="576064"/>
          </a:xfrm>
          <a:prstGeom prst="donut">
            <a:avLst>
              <a:gd name="adj" fmla="val 18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and validation – ESS-0328060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Prior to any operation or energization of the systems interlocked by PSS, the PSS shall be verified and validated. </a:t>
            </a:r>
          </a:p>
          <a:p>
            <a:endParaRPr lang="en-US" sz="1600" dirty="0"/>
          </a:p>
          <a:p>
            <a:r>
              <a:rPr lang="en-GB" sz="1600" dirty="0"/>
              <a:t>It will not describe the test activities in detail, giving all complete approved test specifications and test reports.</a:t>
            </a:r>
          </a:p>
          <a:p>
            <a:r>
              <a:rPr lang="en-GB" sz="1600" dirty="0"/>
              <a:t>Provides an overview of </a:t>
            </a:r>
            <a:r>
              <a:rPr lang="en-GB" sz="1600" b="1" dirty="0"/>
              <a:t>standards, required tests, reviews and assessments</a:t>
            </a:r>
          </a:p>
          <a:p>
            <a:pPr lvl="1"/>
            <a:r>
              <a:rPr lang="sv-SE" sz="1600" dirty="0"/>
              <a:t>W</a:t>
            </a:r>
            <a:r>
              <a:rPr lang="en-GB" sz="1600" dirty="0"/>
              <a:t>hen (sequence), where, who and how!</a:t>
            </a:r>
          </a:p>
          <a:p>
            <a:pPr lvl="1"/>
            <a:r>
              <a:rPr lang="en-GB" sz="1600" dirty="0"/>
              <a:t>Inputs, outputs, entry criteria, acceptance criteria and roles for all:</a:t>
            </a:r>
          </a:p>
          <a:p>
            <a:pPr lvl="2"/>
            <a:r>
              <a:rPr lang="en-GB" sz="1600" dirty="0"/>
              <a:t>Reviews</a:t>
            </a:r>
          </a:p>
          <a:p>
            <a:pPr lvl="2"/>
            <a:r>
              <a:rPr lang="en-GB" sz="1600" dirty="0"/>
              <a:t>Tests</a:t>
            </a:r>
          </a:p>
          <a:p>
            <a:pPr lvl="3"/>
            <a:r>
              <a:rPr lang="en-GB" sz="1600" dirty="0"/>
              <a:t>Tools</a:t>
            </a:r>
          </a:p>
          <a:p>
            <a:pPr lvl="3"/>
            <a:r>
              <a:rPr lang="en-GB" sz="1600" dirty="0"/>
              <a:t>Methods</a:t>
            </a:r>
          </a:p>
          <a:p>
            <a:pPr lvl="2"/>
            <a:r>
              <a:rPr lang="en-GB" sz="1600" dirty="0"/>
              <a:t>Functional Safety Assessments</a:t>
            </a:r>
          </a:p>
          <a:p>
            <a:pPr lvl="1"/>
            <a:endParaRPr lang="en-GB" sz="1600" dirty="0"/>
          </a:p>
          <a:p>
            <a:r>
              <a:rPr lang="en-GB" sz="1600" dirty="0"/>
              <a:t>It shall be used as an input when designing the test specifications and test reports.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4807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V&amp;V FLOW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21850-9986-43DD-AC8D-81FBB004A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6191" y="1536136"/>
            <a:ext cx="11220191" cy="4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2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5"/>
            <a:ext cx="8229600" cy="18512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600" dirty="0"/>
              <a:t>HW and SW component tests, system integration tests, the tests planning, and documentation shall be carried out according to:</a:t>
            </a:r>
          </a:p>
          <a:p>
            <a:pPr lvl="1"/>
            <a:r>
              <a:rPr lang="en-GB" sz="1600" dirty="0"/>
              <a:t>Functional safety – Safety instrumented systems for the process industry sector </a:t>
            </a:r>
            <a:r>
              <a:rPr lang="en-GB" sz="1600" b="1" dirty="0"/>
              <a:t>(IEC 61511), </a:t>
            </a:r>
            <a:r>
              <a:rPr lang="en-GB" sz="1600" dirty="0"/>
              <a:t>2016. </a:t>
            </a:r>
          </a:p>
          <a:p>
            <a:pPr lvl="1" fontAlgn="t"/>
            <a:r>
              <a:rPr lang="en-GB" sz="1600" dirty="0"/>
              <a:t>Automation systems in the process industry – Factory acceptance test (FAT), site acceptance test (SAT), and site integration test (SIT) </a:t>
            </a:r>
            <a:r>
              <a:rPr lang="en-GB" sz="1600" b="1" dirty="0"/>
              <a:t>(SS-EN 62381)</a:t>
            </a:r>
            <a:r>
              <a:rPr lang="en-GB" sz="1600" dirty="0"/>
              <a:t>,</a:t>
            </a:r>
            <a:r>
              <a:rPr lang="en-GB" sz="1600" b="1" dirty="0"/>
              <a:t> </a:t>
            </a:r>
            <a:r>
              <a:rPr lang="en-GB" sz="1600" dirty="0"/>
              <a:t>2012.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06A8BA-E618-6347-BCDC-1668857E3195}"/>
              </a:ext>
            </a:extLst>
          </p:cNvPr>
          <p:cNvSpPr/>
          <p:nvPr/>
        </p:nvSpPr>
        <p:spPr>
          <a:xfrm>
            <a:off x="457200" y="3854626"/>
            <a:ext cx="8229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700" dirty="0"/>
              <a:t>All documents shall be reviewed and approved by appropriate reviewers</a:t>
            </a:r>
          </a:p>
          <a:p>
            <a:pPr lvl="1"/>
            <a:r>
              <a:rPr lang="en-GB" sz="1700" dirty="0"/>
              <a:t>NORA</a:t>
            </a:r>
          </a:p>
          <a:p>
            <a:pPr lvl="2"/>
            <a:r>
              <a:rPr lang="en-GB" sz="1700" b="1" dirty="0"/>
              <a:t>Notified</a:t>
            </a:r>
          </a:p>
          <a:p>
            <a:pPr lvl="2"/>
            <a:r>
              <a:rPr lang="en-GB" sz="1700" b="1" dirty="0"/>
              <a:t>Owner</a:t>
            </a:r>
          </a:p>
          <a:p>
            <a:pPr lvl="2"/>
            <a:r>
              <a:rPr lang="en-GB" sz="1700" b="1" dirty="0"/>
              <a:t>Reviewer</a:t>
            </a:r>
          </a:p>
          <a:p>
            <a:pPr lvl="2"/>
            <a:r>
              <a:rPr lang="en-GB" sz="1700" b="1" dirty="0"/>
              <a:t>Approver</a:t>
            </a:r>
          </a:p>
          <a:p>
            <a:r>
              <a:rPr lang="en-GB" sz="1700" dirty="0"/>
              <a:t>Reviews (PSR, PDR, CDR, TRR)</a:t>
            </a:r>
          </a:p>
          <a:p>
            <a:r>
              <a:rPr lang="en-GB" sz="1700" dirty="0"/>
              <a:t>Functional Safety Assessment</a:t>
            </a:r>
          </a:p>
          <a:p>
            <a:r>
              <a:rPr lang="en-GB" sz="1700" dirty="0"/>
              <a:t>The software shall have documented code reviews</a:t>
            </a:r>
          </a:p>
          <a:p>
            <a:r>
              <a:rPr lang="en-GB" sz="1700" dirty="0"/>
              <a:t>Traceability</a:t>
            </a:r>
          </a:p>
        </p:txBody>
      </p:sp>
    </p:spTree>
    <p:extLst>
      <p:ext uri="{BB962C8B-B14F-4D97-AF65-F5344CB8AC3E}">
        <p14:creationId xmlns:p14="http://schemas.microsoft.com/office/powerpoint/2010/main" val="769086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Traceability for instrument 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/>
          </a:bodyPr>
          <a:lstStyle/>
          <a:p>
            <a:r>
              <a:rPr lang="en-GB" sz="1600" dirty="0"/>
              <a:t>The Initiating Event Analysis document the Overall Safety Requirements.</a:t>
            </a:r>
          </a:p>
          <a:p>
            <a:r>
              <a:rPr lang="en-GB" sz="1600" dirty="0"/>
              <a:t>The Requirement Specification(s) (SRS)</a:t>
            </a:r>
          </a:p>
          <a:p>
            <a:pPr lvl="1"/>
            <a:r>
              <a:rPr lang="en-GB" sz="1600" dirty="0"/>
              <a:t>The safety requirements for each SIF. </a:t>
            </a:r>
          </a:p>
          <a:p>
            <a:pPr lvl="1"/>
            <a:r>
              <a:rPr lang="en-GB" sz="1600" dirty="0"/>
              <a:t>It includes specifications of both the functional and safety integrity requirements for the system. </a:t>
            </a:r>
          </a:p>
          <a:p>
            <a:r>
              <a:rPr lang="en-GB" sz="1600" dirty="0"/>
              <a:t>Each test and validation report template and report shall have a </a:t>
            </a:r>
            <a:r>
              <a:rPr lang="en-GB" sz="1600" b="1" dirty="0"/>
              <a:t>traceability matrix</a:t>
            </a:r>
          </a:p>
        </p:txBody>
      </p:sp>
    </p:spTree>
    <p:extLst>
      <p:ext uri="{BB962C8B-B14F-4D97-AF65-F5344CB8AC3E}">
        <p14:creationId xmlns:p14="http://schemas.microsoft.com/office/powerpoint/2010/main" val="3517178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Hardware FAT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/>
          </a:bodyPr>
          <a:lstStyle/>
          <a:p>
            <a:r>
              <a:rPr lang="en-GB" sz="1600" dirty="0"/>
              <a:t>Verifies that the as-built hardware system meets the specified design. </a:t>
            </a:r>
          </a:p>
          <a:p>
            <a:r>
              <a:rPr lang="en-GB" sz="1600" dirty="0"/>
              <a:t>Includes component test</a:t>
            </a:r>
          </a:p>
          <a:p>
            <a:r>
              <a:rPr lang="en-GB" sz="1600" dirty="0"/>
              <a:t>Performed by the vendor, but it should be designed and accepted by ESS. </a:t>
            </a:r>
          </a:p>
          <a:p>
            <a:pPr marL="0" indent="0">
              <a:buNone/>
            </a:pPr>
            <a:r>
              <a:rPr lang="en-GB" sz="1600" b="1" i="1" dirty="0"/>
              <a:t>Note: </a:t>
            </a:r>
            <a:endParaRPr lang="en-GB" sz="1600" dirty="0"/>
          </a:p>
          <a:p>
            <a:pPr lvl="0"/>
            <a:r>
              <a:rPr lang="en-GB" sz="1600" dirty="0"/>
              <a:t>The HWFAT follows the ESS guideline for FAT.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674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Hardware SAT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/>
          </a:bodyPr>
          <a:lstStyle/>
          <a:p>
            <a:r>
              <a:rPr lang="en-GB" sz="1600" dirty="0"/>
              <a:t>Verifies that the hardware system is installed as specified in its operational environment (On site). </a:t>
            </a:r>
          </a:p>
          <a:p>
            <a:r>
              <a:rPr lang="en-GB" sz="1600" dirty="0"/>
              <a:t>HWSAT include the same tests as the HWFAT and some additional </a:t>
            </a:r>
            <a:r>
              <a:rPr lang="en-GB" sz="1600" b="1" dirty="0"/>
              <a:t>field device tests </a:t>
            </a:r>
            <a:r>
              <a:rPr lang="en-GB" sz="1600" dirty="0"/>
              <a:t>and a </a:t>
            </a:r>
            <a:r>
              <a:rPr lang="en-GB" sz="1600" b="1" dirty="0"/>
              <a:t>loop check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594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600" dirty="0"/>
              <a:t>The Software FAT follows the recommendations from IEC 61511 standard and has two stages: </a:t>
            </a:r>
          </a:p>
          <a:p>
            <a:r>
              <a:rPr lang="en-GB" sz="1600" dirty="0"/>
              <a:t>Software Pre FAT - preparation for software FAT, where the software developer tests the code in test environment, mainly through simulation.</a:t>
            </a:r>
          </a:p>
          <a:p>
            <a:r>
              <a:rPr lang="en-GB" sz="1600" dirty="0"/>
              <a:t>Software FAT (included in PSS SIT and FIT)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441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Software Pre FAT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5"/>
            <a:ext cx="8229600" cy="1059120"/>
          </a:xfrm>
        </p:spPr>
        <p:txBody>
          <a:bodyPr>
            <a:normAutofit/>
          </a:bodyPr>
          <a:lstStyle/>
          <a:p>
            <a:r>
              <a:rPr lang="en-GB" sz="1600" dirty="0"/>
              <a:t>It includes the software code review</a:t>
            </a:r>
          </a:p>
          <a:p>
            <a:pPr lvl="1"/>
            <a:r>
              <a:rPr lang="en-GB" sz="1600" dirty="0"/>
              <a:t>shall include a confirmation from independent software code review that software is ready for SIT.</a:t>
            </a:r>
          </a:p>
        </p:txBody>
      </p:sp>
    </p:spTree>
    <p:extLst>
      <p:ext uri="{BB962C8B-B14F-4D97-AF65-F5344CB8AC3E}">
        <p14:creationId xmlns:p14="http://schemas.microsoft.com/office/powerpoint/2010/main" val="2270482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2D42-B8F4-4680-8A8A-CB25A306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Site Integration Test (SIT)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82ED-BA80-478A-B033-4146AF57D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300" dirty="0"/>
              <a:t>The SIT verifies that installed hardware and software work together properly.</a:t>
            </a:r>
          </a:p>
          <a:p>
            <a:pPr marL="0" indent="0">
              <a:buNone/>
            </a:pPr>
            <a:endParaRPr lang="en-GB" sz="2300" dirty="0"/>
          </a:p>
          <a:p>
            <a:r>
              <a:rPr lang="en-GB" sz="2300" dirty="0"/>
              <a:t>For software (A.12.5.3 in IEC 61511-2): </a:t>
            </a:r>
          </a:p>
          <a:p>
            <a:pPr lvl="1"/>
            <a:r>
              <a:rPr lang="en-US" sz="2300" dirty="0"/>
              <a:t>Performance tests </a:t>
            </a:r>
          </a:p>
          <a:p>
            <a:pPr lvl="1"/>
            <a:r>
              <a:rPr lang="en-US" sz="2300" dirty="0"/>
              <a:t>Integration-level structural tests </a:t>
            </a:r>
          </a:p>
          <a:p>
            <a:pPr lvl="1"/>
            <a:r>
              <a:rPr lang="en-US" sz="2300" dirty="0"/>
              <a:t>System-level integration tests</a:t>
            </a:r>
          </a:p>
          <a:p>
            <a:pPr marL="457200" lvl="1" indent="0">
              <a:buNone/>
            </a:pPr>
            <a:endParaRPr lang="en-US" sz="2300" dirty="0"/>
          </a:p>
          <a:p>
            <a:r>
              <a:rPr lang="en-US" sz="2300" dirty="0"/>
              <a:t>Tools: </a:t>
            </a:r>
          </a:p>
          <a:p>
            <a:pPr lvl="1"/>
            <a:r>
              <a:rPr lang="en-US" sz="2300" dirty="0"/>
              <a:t>Windows laptop with PLC programming tool</a:t>
            </a:r>
          </a:p>
          <a:p>
            <a:pPr lvl="1"/>
            <a:r>
              <a:rPr lang="en-US" sz="2300" dirty="0"/>
              <a:t>Multimeter for continuity tests</a:t>
            </a:r>
          </a:p>
          <a:p>
            <a:pPr lvl="1"/>
            <a:r>
              <a:rPr lang="en-US" sz="2300" dirty="0"/>
              <a:t>PSS PLCs</a:t>
            </a:r>
          </a:p>
          <a:p>
            <a:pPr lvl="1"/>
            <a:r>
              <a:rPr lang="en-US" sz="2300" dirty="0"/>
              <a:t>PSS HMI-s </a:t>
            </a:r>
          </a:p>
          <a:p>
            <a:pPr lvl="1"/>
            <a:endParaRPr lang="en-GB" sz="2300" dirty="0"/>
          </a:p>
          <a:p>
            <a:r>
              <a:rPr lang="en-GB" sz="2300" dirty="0"/>
              <a:t>Note: To reduce the risk of damaging the SAE due to repeated tests, the SAE shall be disconnected from PSS during PSS SIT.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5CC8-B52D-43BD-8769-33A5B7DA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351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Contents</a:t>
            </a:r>
            <a:r>
              <a:rPr lang="sv-SE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830387"/>
            <a:ext cx="5122912" cy="3038773"/>
          </a:xfrm>
        </p:spPr>
        <p:txBody>
          <a:bodyPr/>
          <a:lstStyle/>
          <a:p>
            <a:r>
              <a:rPr lang="en-GB" sz="1800" dirty="0"/>
              <a:t>Stakeholder Associated Equipment (SAE) Technical description.</a:t>
            </a:r>
          </a:p>
          <a:p>
            <a:r>
              <a:rPr lang="en-GB" sz="1800" dirty="0"/>
              <a:t>Global Hazard and risk assessment (operational)</a:t>
            </a:r>
          </a:p>
          <a:p>
            <a:r>
              <a:rPr lang="en-GB" sz="1800" dirty="0"/>
              <a:t>PSS Pre-start Review</a:t>
            </a:r>
          </a:p>
          <a:p>
            <a:r>
              <a:rPr lang="en-GB" sz="1800" dirty="0"/>
              <a:t>Safety Plan - ESS-0469185</a:t>
            </a:r>
          </a:p>
          <a:p>
            <a:r>
              <a:rPr lang="en-GB" sz="1800" dirty="0"/>
              <a:t>V&amp;V Plan - ESS-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98B82-941D-BB4D-B2A7-C3C571C7B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7" y="1484784"/>
            <a:ext cx="2412776" cy="5329044"/>
          </a:xfrm>
          <a:prstGeom prst="rect">
            <a:avLst/>
          </a:prstGeom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86C226E6-6E58-7047-96B3-DFE4E111D3A1}"/>
              </a:ext>
            </a:extLst>
          </p:cNvPr>
          <p:cNvSpPr/>
          <p:nvPr/>
        </p:nvSpPr>
        <p:spPr>
          <a:xfrm>
            <a:off x="107504" y="1490886"/>
            <a:ext cx="2376264" cy="1794098"/>
          </a:xfrm>
          <a:prstGeom prst="donut">
            <a:avLst>
              <a:gd name="adj" fmla="val 18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2D42-B8F4-4680-8A8A-CB25A306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Final Integration Test (FIT)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82ED-BA80-478A-B033-4146AF57D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The FIT is a repetition of SIT whilst SAE is operational and connected to PSS.</a:t>
            </a:r>
          </a:p>
          <a:p>
            <a:endParaRPr lang="en-GB" sz="1600" dirty="0"/>
          </a:p>
          <a:p>
            <a:r>
              <a:rPr lang="en-GB" sz="1600" dirty="0"/>
              <a:t>Stakeholder associated equipment (SAE)</a:t>
            </a:r>
          </a:p>
          <a:p>
            <a:pPr lvl="1"/>
            <a:r>
              <a:rPr lang="en-GB" sz="1600" dirty="0"/>
              <a:t>Equipment in that instrument PSS interlocks in order to mitigate risk associated with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5CC8-B52D-43BD-8769-33A5B7DA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0780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2D42-B8F4-4680-8A8A-CB25A306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System demonstration and handover</a:t>
            </a:r>
            <a:br>
              <a:rPr lang="en-GB" b="1" dirty="0"/>
            </a:b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82ED-BA80-478A-B033-4146AF57D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The demo covers the real system and the positive tests from the FIT</a:t>
            </a:r>
          </a:p>
          <a:p>
            <a:r>
              <a:rPr lang="en-GB" sz="1600" dirty="0"/>
              <a:t>To prove that PSS meets the safety and operational requirements</a:t>
            </a:r>
          </a:p>
          <a:p>
            <a:r>
              <a:rPr lang="en-GB" sz="1600" dirty="0"/>
              <a:t>Presented to all identified stakeholders </a:t>
            </a:r>
          </a:p>
          <a:p>
            <a:pPr lvl="1"/>
            <a:r>
              <a:rPr lang="en-GB" sz="1600" dirty="0"/>
              <a:t>The stakeholders shall have access to all PSS documentation before the handover and demonstration.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5CC8-B52D-43BD-8769-33A5B7DA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6138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</a:t>
            </a:r>
            <a:r>
              <a:rPr lang="sv-SE" noProof="0"/>
              <a:t>?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9752" y="1815408"/>
            <a:ext cx="4488160" cy="596179"/>
          </a:xfrm>
          <a:solidFill>
            <a:srgbClr val="FFCD2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Thank you for your attention!</a:t>
            </a:r>
          </a:p>
        </p:txBody>
      </p:sp>
      <p:pic>
        <p:nvPicPr>
          <p:cNvPr id="2052" name="Picture 4" descr="Image result for questions funny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1955910" cy="33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Instrument </a:t>
            </a:r>
            <a:r>
              <a:rPr lang="sv-SE" dirty="0" err="1"/>
              <a:t>Technical</a:t>
            </a:r>
            <a:r>
              <a:rPr lang="sv-SE" dirty="0"/>
              <a:t> </a:t>
            </a:r>
            <a:r>
              <a:rPr lang="sv-SE" dirty="0" err="1"/>
              <a:t>Description</a:t>
            </a:r>
            <a:r>
              <a:rPr lang="sv-SE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830387"/>
            <a:ext cx="5122912" cy="3038773"/>
          </a:xfrm>
        </p:spPr>
        <p:txBody>
          <a:bodyPr/>
          <a:lstStyle/>
          <a:p>
            <a:r>
              <a:rPr lang="en-GB" sz="1800" dirty="0"/>
              <a:t>Instrument Technical Description</a:t>
            </a:r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98B82-941D-BB4D-B2A7-C3C571C7B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7" y="1484784"/>
            <a:ext cx="2412776" cy="5329044"/>
          </a:xfrm>
          <a:prstGeom prst="rect">
            <a:avLst/>
          </a:prstGeom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86C226E6-6E58-7047-96B3-DFE4E111D3A1}"/>
              </a:ext>
            </a:extLst>
          </p:cNvPr>
          <p:cNvSpPr/>
          <p:nvPr/>
        </p:nvSpPr>
        <p:spPr>
          <a:xfrm>
            <a:off x="107504" y="1628800"/>
            <a:ext cx="1296144" cy="576064"/>
          </a:xfrm>
          <a:prstGeom prst="donut">
            <a:avLst>
              <a:gd name="adj" fmla="val 18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Instrument </a:t>
            </a:r>
            <a:r>
              <a:rPr lang="sv-SE" dirty="0" err="1"/>
              <a:t>Technical</a:t>
            </a:r>
            <a:r>
              <a:rPr lang="sv-SE" dirty="0"/>
              <a:t> </a:t>
            </a:r>
            <a:r>
              <a:rPr lang="sv-SE" dirty="0" err="1"/>
              <a:t>Description</a:t>
            </a:r>
            <a:r>
              <a:rPr lang="sv-SE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DBE8A-B38E-E943-A1D6-478C89A96775}"/>
              </a:ext>
            </a:extLst>
          </p:cNvPr>
          <p:cNvSpPr txBox="1"/>
          <p:nvPr/>
        </p:nvSpPr>
        <p:spPr>
          <a:xfrm>
            <a:off x="457200" y="1484784"/>
            <a:ext cx="74280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Most up to date technical description of the instrument from the target through to the </a:t>
            </a:r>
          </a:p>
          <a:p>
            <a:r>
              <a:rPr lang="en-GB" sz="1600" dirty="0"/>
              <a:t>beam stop including: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Light/neutron shutter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Bunker installations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Beamline guide equipment including: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Choppers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Collimation</a:t>
            </a:r>
          </a:p>
          <a:p>
            <a:pPr lvl="1"/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Cave and cave equipment including: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Sample positions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Detectors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Jaw sets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Moving equipment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Collimators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Any other instrument permanent equipment that is used in normal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/>
              <a:t>Please also provide:</a:t>
            </a:r>
          </a:p>
          <a:p>
            <a:r>
              <a:rPr lang="en-GB" sz="1600" dirty="0"/>
              <a:t>Concept of operations</a:t>
            </a:r>
          </a:p>
          <a:p>
            <a:r>
              <a:rPr lang="en-GB" sz="1600" dirty="0"/>
              <a:t>Cartoon/plan drawing showing all equipment and equipment positions</a:t>
            </a:r>
          </a:p>
        </p:txBody>
      </p:sp>
    </p:spTree>
    <p:extLst>
      <p:ext uri="{BB962C8B-B14F-4D97-AF65-F5344CB8AC3E}">
        <p14:creationId xmlns:p14="http://schemas.microsoft.com/office/powerpoint/2010/main" val="175411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Hazard</a:t>
            </a:r>
            <a:r>
              <a:rPr lang="sv-SE" dirty="0"/>
              <a:t> and Risk </a:t>
            </a:r>
            <a:r>
              <a:rPr lang="sv-SE" dirty="0" err="1"/>
              <a:t>Assessments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830387"/>
            <a:ext cx="5122912" cy="3038773"/>
          </a:xfrm>
        </p:spPr>
        <p:txBody>
          <a:bodyPr/>
          <a:lstStyle/>
          <a:p>
            <a:r>
              <a:rPr lang="en-GB" sz="1800" dirty="0"/>
              <a:t>Hazard and risk assessment.</a:t>
            </a:r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98B82-941D-BB4D-B2A7-C3C571C7B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7" y="1484784"/>
            <a:ext cx="2412776" cy="5329044"/>
          </a:xfrm>
          <a:prstGeom prst="rect">
            <a:avLst/>
          </a:prstGeom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86C226E6-6E58-7047-96B3-DFE4E111D3A1}"/>
              </a:ext>
            </a:extLst>
          </p:cNvPr>
          <p:cNvSpPr/>
          <p:nvPr/>
        </p:nvSpPr>
        <p:spPr>
          <a:xfrm>
            <a:off x="253906" y="1894637"/>
            <a:ext cx="1080120" cy="648072"/>
          </a:xfrm>
          <a:prstGeom prst="donut">
            <a:avLst>
              <a:gd name="adj" fmla="val 18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Hazard</a:t>
            </a:r>
            <a:r>
              <a:rPr lang="sv-SE" dirty="0"/>
              <a:t> and Risk </a:t>
            </a:r>
            <a:r>
              <a:rPr lang="sv-SE" dirty="0" err="1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04CC1F-ECE9-9A4D-93F6-C0D8912B1495}"/>
              </a:ext>
            </a:extLst>
          </p:cNvPr>
          <p:cNvSpPr/>
          <p:nvPr/>
        </p:nvSpPr>
        <p:spPr>
          <a:xfrm>
            <a:off x="251520" y="167100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Workshops shall be held with personnel from different groups representing the different systems involved. The system should divided into two nodes: equipment inside the bunker and equipment outside of the bunker.</a:t>
            </a:r>
            <a:r>
              <a:rPr lang="en-GB" dirty="0"/>
              <a:t>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E5D0446-EDE8-F84B-B8A9-C1660CC57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6" y="2570421"/>
            <a:ext cx="807705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Classification of risk.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Classification of risk for radiological hazards shall been carried out in accordance with: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General Safety Objectives </a:t>
            </a:r>
            <a:r>
              <a:rPr lang="en-GB" dirty="0"/>
              <a:t>ESS-0000004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Charter for Radiation Safety Committee ESS-0440582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Classification of risk for non radiological hazards shall be carried out in accordance with: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Risk matrix for conventional safety ESS-0379511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2D6F-4FA7-5F49-BA04-CCBA0931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Radiation Safety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E7BEF-BAAA-8A47-8007-ADE8AD59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E87A16-BB04-F247-A08E-2303C8929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7566"/>
            <a:ext cx="6143724" cy="4584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98EE37DA-5C76-7F48-8100-10D115EDF4A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71800" y="4094980"/>
              <a:ext cx="5668010" cy="26120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4170">
                      <a:extLst>
                        <a:ext uri="{9D8B030D-6E8A-4147-A177-3AD203B41FA5}">
                          <a16:colId xmlns:a16="http://schemas.microsoft.com/office/drawing/2014/main" val="1829546566"/>
                        </a:ext>
                      </a:extLst>
                    </a:gridCol>
                    <a:gridCol w="2250440">
                      <a:extLst>
                        <a:ext uri="{9D8B030D-6E8A-4147-A177-3AD203B41FA5}">
                          <a16:colId xmlns:a16="http://schemas.microsoft.com/office/drawing/2014/main" val="576715829"/>
                        </a:ext>
                      </a:extLst>
                    </a:gridCol>
                    <a:gridCol w="1803400">
                      <a:extLst>
                        <a:ext uri="{9D8B030D-6E8A-4147-A177-3AD203B41FA5}">
                          <a16:colId xmlns:a16="http://schemas.microsoft.com/office/drawing/2014/main" val="2110460434"/>
                        </a:ext>
                      </a:extLst>
                    </a:gridCol>
                  </a:tblGrid>
                  <a:tr h="2641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Acceptable range for exposure level (effective dose in mSv)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601988"/>
                      </a:ext>
                    </a:extLst>
                  </a:tr>
                  <a:tr h="2641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Event class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 algn="just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Likelihood 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Exposed  workers without safety task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Non exposed workers (including public on site)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extLst>
                      <a:ext uri="{0D108BD9-81ED-4DB2-BD59-A6C34878D82A}">
                        <a16:rowId xmlns:a16="http://schemas.microsoft.com/office/drawing/2014/main" val="2230065240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Anticipated events - H2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 algn="just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US" sz="1000">
                                  <a:effectLst/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000">
                              <a:effectLst/>
                            </a:rPr>
                            <a:t> 10</a:t>
                          </a:r>
                          <a:r>
                            <a:rPr lang="en-US" sz="1000" baseline="30000">
                              <a:effectLst/>
                            </a:rPr>
                            <a:t>-2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br>
                            <a:rPr lang="en-GB" sz="1000">
                              <a:effectLst/>
                            </a:rPr>
                          </a:br>
                          <a:br>
                            <a:rPr lang="en-GB" sz="1000">
                              <a:effectLst/>
                            </a:rPr>
                          </a:br>
                          <a:r>
                            <a:rPr lang="en-GB" sz="1000">
                              <a:effectLst/>
                            </a:rPr>
                            <a:t>order of magnitude for</a:t>
                          </a:r>
                          <a:br>
                            <a:rPr lang="en-GB" sz="1000">
                              <a:effectLst/>
                            </a:rPr>
                          </a:br>
                          <a:r>
                            <a:rPr lang="en-GB" sz="1000">
                              <a:effectLst/>
                            </a:rPr>
                            <a:t>  maximum value :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6 mSv for exposed workers Category B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20 mSv for exposed workers Category A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76200" marR="76200" marT="38100" marB="38100" anchor="ctr"/>
                    </a:tc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Order of magnitude for maximum value :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1 mSv for non-exposed workers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76200" marR="76200" marT="38100" marB="38100" anchor="ctr"/>
                    </a:tc>
                    <a:extLst>
                      <a:ext uri="{0D108BD9-81ED-4DB2-BD59-A6C34878D82A}">
                        <a16:rowId xmlns:a16="http://schemas.microsoft.com/office/drawing/2014/main" val="4100866454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Unanticipated events - H3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 algn="just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10</a:t>
                          </a:r>
                          <a:r>
                            <a:rPr lang="en-US" sz="1000" baseline="30000">
                              <a:effectLst/>
                            </a:rPr>
                            <a:t>-4</a:t>
                          </a:r>
                          <a:r>
                            <a:rPr lang="en-US" sz="1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0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000">
                              <a:effectLst/>
                            </a:rPr>
                            <a:t> F &lt; 10</a:t>
                          </a:r>
                          <a:r>
                            <a:rPr lang="en-US" sz="1000" baseline="30000">
                              <a:effectLst/>
                            </a:rPr>
                            <a:t>-2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0466630"/>
                      </a:ext>
                    </a:extLst>
                  </a:tr>
                  <a:tr h="54102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Improbable events  – H4A</a:t>
                          </a:r>
                          <a:endParaRPr lang="en-GB" sz="12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10</a:t>
                          </a:r>
                          <a:r>
                            <a:rPr lang="en-US" sz="1000" baseline="30000" dirty="0">
                              <a:effectLst/>
                            </a:rPr>
                            <a:t>-6</a:t>
                          </a:r>
                          <a:r>
                            <a:rPr lang="en-US" sz="1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0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000" dirty="0">
                              <a:effectLst/>
                            </a:rPr>
                            <a:t> F &lt; 10</a:t>
                          </a:r>
                          <a:r>
                            <a:rPr lang="en-US" sz="1000" baseline="30000" dirty="0">
                              <a:effectLst/>
                            </a:rPr>
                            <a:t>-4 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01097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98EE37DA-5C76-7F48-8100-10D115EDF4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8630308"/>
                  </p:ext>
                </p:extLst>
              </p:nvPr>
            </p:nvGraphicFramePr>
            <p:xfrm>
              <a:off x="2771800" y="4094980"/>
              <a:ext cx="5668010" cy="26120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4170">
                      <a:extLst>
                        <a:ext uri="{9D8B030D-6E8A-4147-A177-3AD203B41FA5}">
                          <a16:colId xmlns:a16="http://schemas.microsoft.com/office/drawing/2014/main" val="1829546566"/>
                        </a:ext>
                      </a:extLst>
                    </a:gridCol>
                    <a:gridCol w="2250440">
                      <a:extLst>
                        <a:ext uri="{9D8B030D-6E8A-4147-A177-3AD203B41FA5}">
                          <a16:colId xmlns:a16="http://schemas.microsoft.com/office/drawing/2014/main" val="576715829"/>
                        </a:ext>
                      </a:extLst>
                    </a:gridCol>
                    <a:gridCol w="1803400">
                      <a:extLst>
                        <a:ext uri="{9D8B030D-6E8A-4147-A177-3AD203B41FA5}">
                          <a16:colId xmlns:a16="http://schemas.microsoft.com/office/drawing/2014/main" val="2110460434"/>
                        </a:ext>
                      </a:extLst>
                    </a:gridCol>
                  </a:tblGrid>
                  <a:tr h="2641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Acceptable range for exposure level (effective dose in mSv)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601988"/>
                      </a:ext>
                    </a:extLst>
                  </a:tr>
                  <a:tr h="58724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Event class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 algn="just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Likelihood 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Exposed  workers without safety task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Non exposed workers (including public on site)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90805" marR="90805" marT="45085" marB="45085"/>
                    </a:tc>
                    <a:extLst>
                      <a:ext uri="{0D108BD9-81ED-4DB2-BD59-A6C34878D82A}">
                        <a16:rowId xmlns:a16="http://schemas.microsoft.com/office/drawing/2014/main" val="2230065240"/>
                      </a:ext>
                    </a:extLst>
                  </a:tr>
                  <a:tr h="5868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805" marR="90805" marT="45085" marB="45085">
                        <a:blipFill>
                          <a:blip r:embed="rId3"/>
                          <a:stretch>
                            <a:fillRect l="-787" t="-144681" r="-252756" b="-202128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br>
                            <a:rPr lang="en-GB" sz="1000">
                              <a:effectLst/>
                            </a:rPr>
                          </a:br>
                          <a:br>
                            <a:rPr lang="en-GB" sz="1000">
                              <a:effectLst/>
                            </a:rPr>
                          </a:br>
                          <a:r>
                            <a:rPr lang="en-GB" sz="1000">
                              <a:effectLst/>
                            </a:rPr>
                            <a:t>order of magnitude for</a:t>
                          </a:r>
                          <a:br>
                            <a:rPr lang="en-GB" sz="1000">
                              <a:effectLst/>
                            </a:rPr>
                          </a:br>
                          <a:r>
                            <a:rPr lang="en-GB" sz="1000">
                              <a:effectLst/>
                            </a:rPr>
                            <a:t>  maximum value :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6 mSv for exposed workers Category B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20 mSv for exposed workers Category A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76200" marR="76200" marT="38100" marB="38100" anchor="ctr"/>
                    </a:tc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Order of magnitude for maximum value :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1 mSv for non-exposed workers</a:t>
                          </a:r>
                          <a:endParaRPr lang="en-GB" sz="1200">
                            <a:effectLst/>
                          </a:endParaRPr>
                        </a:p>
                        <a:p>
                          <a:pPr algn="ctr">
                            <a:lnSpc>
                              <a:spcPts val="14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itchFamily="2" charset="0"/>
                          </a:endParaRPr>
                        </a:p>
                      </a:txBody>
                      <a:tcPr marL="76200" marR="76200" marT="38100" marB="38100" anchor="ctr"/>
                    </a:tc>
                    <a:extLst>
                      <a:ext uri="{0D108BD9-81ED-4DB2-BD59-A6C34878D82A}">
                        <a16:rowId xmlns:a16="http://schemas.microsoft.com/office/drawing/2014/main" val="4100866454"/>
                      </a:ext>
                    </a:extLst>
                  </a:tr>
                  <a:tr h="5868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805" marR="90805" marT="45085" marB="45085">
                        <a:blipFill>
                          <a:blip r:embed="rId3"/>
                          <a:stretch>
                            <a:fillRect l="-787" t="-250000" r="-252756" b="-1065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0466630"/>
                      </a:ext>
                    </a:extLst>
                  </a:tr>
                  <a:tr h="5868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805" marR="90805" marT="45085" marB="45085">
                        <a:blipFill>
                          <a:blip r:embed="rId3"/>
                          <a:stretch>
                            <a:fillRect l="-787" t="-342553" r="-252756" b="-425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01097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14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2D6F-4FA7-5F49-BA04-CCBA0931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Conventional Safety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E7BEF-BAAA-8A47-8007-ADE8AD59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B2B62-39D6-2F44-BC6E-7540843AC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0" y="2931235"/>
            <a:ext cx="2627784" cy="2639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B0ACCD-2983-144A-87D3-7EDD491B4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22" y="1708283"/>
            <a:ext cx="3641264" cy="22885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90652B-9EE2-0741-9F4C-A46E85BD8C58}"/>
              </a:ext>
            </a:extLst>
          </p:cNvPr>
          <p:cNvSpPr txBox="1"/>
          <p:nvPr/>
        </p:nvSpPr>
        <p:spPr>
          <a:xfrm>
            <a:off x="5894323" y="1417638"/>
            <a:ext cx="114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Likelihood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58502-5B13-E545-AAAB-2E4A298811A9}"/>
              </a:ext>
            </a:extLst>
          </p:cNvPr>
          <p:cNvSpPr txBox="1"/>
          <p:nvPr/>
        </p:nvSpPr>
        <p:spPr>
          <a:xfrm>
            <a:off x="5929182" y="3907383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Severity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0F7A0F-F40D-CD44-A4F1-863D7173C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22" y="4221088"/>
            <a:ext cx="3641264" cy="26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8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22677</TotalTime>
  <Words>1691</Words>
  <Application>Microsoft Macintosh PowerPoint</Application>
  <PresentationFormat>On-screen Show (4:3)</PresentationFormat>
  <Paragraphs>309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Courier New</vt:lpstr>
      <vt:lpstr>Times New Roman</vt:lpstr>
      <vt:lpstr>Office Theme</vt:lpstr>
      <vt:lpstr>PSS for Instruments</vt:lpstr>
      <vt:lpstr>PSS flow </vt:lpstr>
      <vt:lpstr>Contents </vt:lpstr>
      <vt:lpstr>Instrument Technical Description </vt:lpstr>
      <vt:lpstr>Instrument Technical Description </vt:lpstr>
      <vt:lpstr>Hazard and Risk Assessments</vt:lpstr>
      <vt:lpstr>Hazard and Risk Analysis</vt:lpstr>
      <vt:lpstr>Radiation Safety Matrix</vt:lpstr>
      <vt:lpstr>Conventional Safety Matrix</vt:lpstr>
      <vt:lpstr>Hazard and Risk Analysis – Example</vt:lpstr>
      <vt:lpstr>Safety Plan – ESS-0469185</vt:lpstr>
      <vt:lpstr>Safety Plan – ESS-0469185</vt:lpstr>
      <vt:lpstr>Standards</vt:lpstr>
      <vt:lpstr>Safety Plan – ESS-0469185</vt:lpstr>
      <vt:lpstr>Safety Plan – ESS-0469185</vt:lpstr>
      <vt:lpstr>Safety Plan – ESS-0469185</vt:lpstr>
      <vt:lpstr>Safety Plan – ESS-0469185</vt:lpstr>
      <vt:lpstr>Safety Plan – ESS-0469185</vt:lpstr>
      <vt:lpstr>Safety Plan – ESS-0469185</vt:lpstr>
      <vt:lpstr>Verification and Validation Plan – ESS-0328060 </vt:lpstr>
      <vt:lpstr>Verification and validation – ESS-0328060</vt:lpstr>
      <vt:lpstr>V&amp;V FLOW</vt:lpstr>
      <vt:lpstr>Verification strategy</vt:lpstr>
      <vt:lpstr>Traceability for instrument PSS</vt:lpstr>
      <vt:lpstr>Hardware FAT</vt:lpstr>
      <vt:lpstr>Hardware SAT</vt:lpstr>
      <vt:lpstr>Software verification</vt:lpstr>
      <vt:lpstr>Software Pre FAT</vt:lpstr>
      <vt:lpstr>Site Integration Test (SIT) </vt:lpstr>
      <vt:lpstr>Final Integration Test (FIT) </vt:lpstr>
      <vt:lpstr>System demonstration and handover  </vt:lpstr>
      <vt:lpstr>Questions?</vt:lpstr>
    </vt:vector>
  </TitlesOfParts>
  <Manager>Henrik.Carling@esss.se</Manager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Henrik.Carling@esss.se</dc:creator>
  <cp:lastModifiedBy>Stuart Birch</cp:lastModifiedBy>
  <cp:revision>321</cp:revision>
  <cp:lastPrinted>2019-02-07T14:57:13Z</cp:lastPrinted>
  <dcterms:created xsi:type="dcterms:W3CDTF">2013-10-29T16:05:10Z</dcterms:created>
  <dcterms:modified xsi:type="dcterms:W3CDTF">2019-02-12T08:06:17Z</dcterms:modified>
</cp:coreProperties>
</file>