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2"/>
  </p:notesMasterIdLst>
  <p:handoutMasterIdLst>
    <p:handoutMasterId r:id="rId13"/>
  </p:handoutMasterIdLst>
  <p:sldIdLst>
    <p:sldId id="259" r:id="rId2"/>
    <p:sldId id="346" r:id="rId3"/>
    <p:sldId id="327" r:id="rId4"/>
    <p:sldId id="576" r:id="rId5"/>
    <p:sldId id="458" r:id="rId6"/>
    <p:sldId id="423" r:id="rId7"/>
    <p:sldId id="579" r:id="rId8"/>
    <p:sldId id="578" r:id="rId9"/>
    <p:sldId id="556" r:id="rId10"/>
    <p:sldId id="580" r:id="rId11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  <p15:guide id="4" orient="horz" pos="63">
          <p15:clr>
            <a:srgbClr val="A4A3A4"/>
          </p15:clr>
        </p15:guide>
        <p15:guide id="5" pos="38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8AB805"/>
    <a:srgbClr val="C86BA4"/>
    <a:srgbClr val="82AA1E"/>
    <a:srgbClr val="82AF19"/>
    <a:srgbClr val="485156"/>
    <a:srgbClr val="82B819"/>
    <a:srgbClr val="82B80F"/>
    <a:srgbClr val="8AB80F"/>
    <a:srgbClr val="7D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21" autoAdjust="0"/>
    <p:restoredTop sz="93311"/>
  </p:normalViewPr>
  <p:slideViewPr>
    <p:cSldViewPr snapToGrid="0" snapToObjects="1">
      <p:cViewPr varScale="1">
        <p:scale>
          <a:sx n="133" d="100"/>
          <a:sy n="133" d="100"/>
        </p:scale>
        <p:origin x="216" y="624"/>
      </p:cViewPr>
      <p:guideLst>
        <p:guide orient="horz" pos="1620"/>
        <p:guide pos="2880"/>
        <p:guide pos="2776"/>
        <p:guide orient="horz" pos="63"/>
        <p:guide pos="3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9" d="100"/>
        <a:sy n="129" d="100"/>
      </p:scale>
      <p:origin x="0" y="128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0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9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-1" y="0"/>
            <a:ext cx="9144001" cy="107576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sz="2200"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pic>
        <p:nvPicPr>
          <p:cNvPr id="139" name="ESS-vit-logga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3" y="284069"/>
            <a:ext cx="1359827" cy="54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"/>
          <p:cNvSpPr/>
          <p:nvPr/>
        </p:nvSpPr>
        <p:spPr>
          <a:xfrm>
            <a:off x="8930" y="0"/>
            <a:ext cx="9144001" cy="107576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sz="2200"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98238" y="-152976"/>
            <a:ext cx="7139138" cy="113109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482146">
              <a:defRPr sz="221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200150"/>
            <a:ext cx="4038602" cy="394335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45377" indent="-245377" defTabSz="482146">
              <a:lnSpc>
                <a:spcPts val="1793"/>
              </a:lnSpc>
              <a:spcBef>
                <a:spcPts val="896"/>
              </a:spcBef>
              <a:buSzTx/>
              <a:buNone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93155" indent="-223651" defTabSz="482146">
              <a:lnSpc>
                <a:spcPts val="1793"/>
              </a:lnSpc>
              <a:spcBef>
                <a:spcPts val="896"/>
              </a:spcBef>
              <a:buSzPct val="100000"/>
              <a:buChar char="–"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5377" indent="93631" defTabSz="482146">
              <a:lnSpc>
                <a:spcPts val="1793"/>
              </a:lnSpc>
              <a:spcBef>
                <a:spcPts val="896"/>
              </a:spcBef>
              <a:buSzTx/>
              <a:buNone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7075" indent="-238562" defTabSz="482146">
              <a:lnSpc>
                <a:spcPts val="1793"/>
              </a:lnSpc>
              <a:spcBef>
                <a:spcPts val="896"/>
              </a:spcBef>
              <a:buSzPct val="100000"/>
              <a:buChar char="–"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16579" indent="-238562" defTabSz="482146">
              <a:lnSpc>
                <a:spcPts val="1793"/>
              </a:lnSpc>
              <a:spcBef>
                <a:spcPts val="896"/>
              </a:spcBef>
              <a:buSzPct val="100000"/>
              <a:buChar char="»"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7809" y="4823014"/>
            <a:ext cx="208991" cy="16234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82146">
              <a:defRPr sz="6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4" name="ESS-vit-logga.png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239647"/>
            <a:ext cx="1370481" cy="549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795974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" y="-14287"/>
            <a:ext cx="9175750" cy="77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1.png" descr="imag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274" y="7143"/>
            <a:ext cx="1360489" cy="54530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9969"/>
            <a:ext cx="2133601" cy="2745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342872">
              <a:defRPr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43675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"/>
          <p:cNvSpPr/>
          <p:nvPr/>
        </p:nvSpPr>
        <p:spPr>
          <a:xfrm>
            <a:off x="-1" y="-1"/>
            <a:ext cx="9144001" cy="863017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sz="2200"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pic>
        <p:nvPicPr>
          <p:cNvPr id="172" name="ESS-vit-logga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73" y="158693"/>
            <a:ext cx="1359827" cy="54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504612" y="-109037"/>
            <a:ext cx="5762624" cy="1081089"/>
          </a:xfrm>
          <a:prstGeom prst="rect">
            <a:avLst/>
          </a:prstGeom>
        </p:spPr>
        <p:txBody>
          <a:bodyPr lIns="0" tIns="0" rIns="0" bIns="0"/>
          <a:lstStyle>
            <a:lvl1pPr algn="l" defTabSz="342872">
              <a:defRPr sz="18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Line"/>
          <p:cNvSpPr/>
          <p:nvPr/>
        </p:nvSpPr>
        <p:spPr>
          <a:xfrm>
            <a:off x="-326074" y="1089299"/>
            <a:ext cx="9696395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algn="l" defTabSz="342872"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9969"/>
            <a:ext cx="2133601" cy="2745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342872">
              <a:defRPr sz="738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4903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537" y="71755"/>
            <a:ext cx="5918926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903"/>
            <a:ext cx="8229600" cy="3453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3028" y="205979"/>
            <a:ext cx="5918926" cy="8572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09/02/2019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112" y="188774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6" r:id="rId13"/>
    <p:sldLayoutId id="2147483697" r:id="rId14"/>
    <p:sldLayoutId id="2147483698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tif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tiff"/><Relationship Id="rId17" Type="http://schemas.openxmlformats.org/officeDocument/2006/relationships/image" Target="../media/image38.tiff"/><Relationship Id="rId2" Type="http://schemas.openxmlformats.org/officeDocument/2006/relationships/image" Target="../media/image23.png"/><Relationship Id="rId16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tiff"/><Relationship Id="rId5" Type="http://schemas.openxmlformats.org/officeDocument/2006/relationships/image" Target="../media/image26.png"/><Relationship Id="rId15" Type="http://schemas.openxmlformats.org/officeDocument/2006/relationships/image" Target="../media/image36.tiff"/><Relationship Id="rId10" Type="http://schemas.openxmlformats.org/officeDocument/2006/relationships/image" Target="../media/image31.tiff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gif"/><Relationship Id="rId7" Type="http://schemas.openxmlformats.org/officeDocument/2006/relationships/image" Target="../media/image14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7700" y="1657354"/>
            <a:ext cx="6017102" cy="1102519"/>
          </a:xfrm>
        </p:spPr>
        <p:txBody>
          <a:bodyPr>
            <a:normAutofit fontScale="90000"/>
          </a:bodyPr>
          <a:lstStyle/>
          <a:p>
            <a:r>
              <a:rPr lang="en-GB" dirty="0"/>
              <a:t>Time-Referenced </a:t>
            </a:r>
            <a:br>
              <a:rPr lang="en-GB" dirty="0"/>
            </a:br>
            <a:r>
              <a:rPr lang="en-GB" dirty="0"/>
              <a:t>Data Acquisition @ V20 (HZB)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06300" y="2485017"/>
            <a:ext cx="6299068" cy="207130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Tobias Richter</a:t>
            </a:r>
          </a:p>
          <a:p>
            <a:r>
              <a:rPr lang="en-US" dirty="0"/>
              <a:t>Beamline Controls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IKON 16, Lund, February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5268" y="4400362"/>
            <a:ext cx="485283" cy="5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A581-63F5-3A42-8BE5-8F63D240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03" y="56109"/>
            <a:ext cx="2499066" cy="85725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A723-4308-F94C-9256-686BFF9E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904" y="913359"/>
            <a:ext cx="2938229" cy="447312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3400" b="1" dirty="0"/>
              <a:t>Acknowledgements</a:t>
            </a:r>
          </a:p>
          <a:p>
            <a:pPr marL="0" indent="0">
              <a:buNone/>
            </a:pPr>
            <a:endParaRPr lang="en-GB" dirty="0"/>
          </a:p>
          <a:p>
            <a:pPr marL="400050" lvl="1" indent="0">
              <a:buNone/>
            </a:pPr>
            <a:r>
              <a:rPr lang="en-GB" dirty="0"/>
              <a:t>Afonso Mukai</a:t>
            </a:r>
          </a:p>
          <a:p>
            <a:pPr marL="400050" lvl="1" indent="0">
              <a:buNone/>
            </a:pPr>
            <a:r>
              <a:rPr lang="en-GB" dirty="0"/>
              <a:t>Gregor Nowak</a:t>
            </a:r>
          </a:p>
          <a:p>
            <a:pPr marL="400050" lvl="1" indent="0">
              <a:buNone/>
            </a:pPr>
            <a:r>
              <a:rPr lang="en-GB" dirty="0"/>
              <a:t>Irina </a:t>
            </a:r>
            <a:r>
              <a:rPr lang="en-GB" dirty="0" err="1"/>
              <a:t>Stefanescu</a:t>
            </a:r>
            <a:endParaRPr lang="en-GB" dirty="0"/>
          </a:p>
          <a:p>
            <a:pPr marL="400050" lvl="1" indent="0">
              <a:buNone/>
            </a:pPr>
            <a:r>
              <a:rPr lang="en-GB" dirty="0"/>
              <a:t>Jonas Nilsson</a:t>
            </a:r>
          </a:p>
          <a:p>
            <a:pPr marL="400050" lvl="1" indent="0">
              <a:buNone/>
            </a:pPr>
            <a:r>
              <a:rPr lang="en-GB" dirty="0"/>
              <a:t>Maria </a:t>
            </a:r>
            <a:r>
              <a:rPr lang="en-GB" dirty="0" err="1"/>
              <a:t>Romedahl</a:t>
            </a:r>
            <a:endParaRPr lang="en-GB" dirty="0"/>
          </a:p>
          <a:p>
            <a:pPr marL="400050" lvl="1" indent="0">
              <a:buNone/>
            </a:pPr>
            <a:r>
              <a:rPr lang="en-GB" dirty="0"/>
              <a:t>Markus Olsson</a:t>
            </a:r>
          </a:p>
          <a:p>
            <a:pPr marL="400050" lvl="1" indent="0">
              <a:buNone/>
            </a:pPr>
            <a:r>
              <a:rPr lang="en-GB" dirty="0"/>
              <a:t>Matt Clarke</a:t>
            </a:r>
          </a:p>
          <a:p>
            <a:pPr marL="400050" lvl="1" indent="0">
              <a:buNone/>
            </a:pPr>
            <a:r>
              <a:rPr lang="en-GB" dirty="0"/>
              <a:t>Matthew D Jones</a:t>
            </a:r>
          </a:p>
          <a:p>
            <a:pPr marL="400050" lvl="1" indent="0">
              <a:buNone/>
            </a:pPr>
            <a:r>
              <a:rPr lang="en-GB" dirty="0"/>
              <a:t>Michael Hart</a:t>
            </a:r>
          </a:p>
          <a:p>
            <a:pPr marL="400050" lvl="1" indent="0">
              <a:buNone/>
            </a:pPr>
            <a:r>
              <a:rPr lang="en-GB" dirty="0"/>
              <a:t>Neil </a:t>
            </a:r>
            <a:r>
              <a:rPr lang="en-GB" dirty="0" err="1"/>
              <a:t>Vaytet</a:t>
            </a:r>
            <a:endParaRPr lang="en-GB" dirty="0"/>
          </a:p>
          <a:p>
            <a:pPr marL="400050" lvl="1" indent="0">
              <a:buNone/>
            </a:pPr>
            <a:r>
              <a:rPr lang="en-GB" dirty="0"/>
              <a:t>Nicklas Holmberg</a:t>
            </a:r>
          </a:p>
          <a:p>
            <a:pPr marL="400050" lvl="1" indent="0">
              <a:buNone/>
            </a:pPr>
            <a:r>
              <a:rPr lang="en-GB" dirty="0"/>
              <a:t>Owen Arnold</a:t>
            </a:r>
          </a:p>
          <a:p>
            <a:pPr marL="400050" lvl="1" indent="0">
              <a:buNone/>
            </a:pPr>
            <a:r>
              <a:rPr lang="en-GB" dirty="0"/>
              <a:t>Peter </a:t>
            </a:r>
            <a:r>
              <a:rPr lang="en-GB" dirty="0" err="1"/>
              <a:t>Kadletz</a:t>
            </a:r>
            <a:endParaRPr lang="en-GB" dirty="0"/>
          </a:p>
          <a:p>
            <a:pPr marL="400050" lvl="1" indent="0">
              <a:buNone/>
            </a:pPr>
            <a:r>
              <a:rPr lang="en-GB" dirty="0"/>
              <a:t>Robin </a:t>
            </a:r>
            <a:r>
              <a:rPr lang="en-GB" dirty="0" err="1"/>
              <a:t>Woracek</a:t>
            </a:r>
            <a:endParaRPr lang="en-GB" dirty="0"/>
          </a:p>
          <a:p>
            <a:pPr marL="400050" lvl="1" indent="0">
              <a:buNone/>
            </a:pPr>
            <a:r>
              <a:rPr lang="en-GB" dirty="0"/>
              <a:t>Steven </a:t>
            </a:r>
            <a:r>
              <a:rPr lang="en-GB" dirty="0" err="1"/>
              <a:t>Alcock</a:t>
            </a:r>
            <a:endParaRPr lang="en-GB" dirty="0"/>
          </a:p>
          <a:p>
            <a:pPr marL="400050" lvl="1" indent="0">
              <a:buNone/>
            </a:pPr>
            <a:r>
              <a:rPr lang="en-GB" dirty="0"/>
              <a:t>Torben Nielsen</a:t>
            </a:r>
          </a:p>
          <a:p>
            <a:pPr marL="400050" lvl="1" indent="0">
              <a:buNone/>
            </a:pPr>
            <a:r>
              <a:rPr lang="en-GB" dirty="0"/>
              <a:t>Wayne Lewis</a:t>
            </a:r>
          </a:p>
          <a:p>
            <a:pPr marL="400050" lvl="1" indent="0">
              <a:buNone/>
            </a:pPr>
            <a:r>
              <a:rPr lang="en-GB" dirty="0"/>
              <a:t>Will Smith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70FB6-2EF9-4D47-B687-369B27285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6365" y="1703671"/>
            <a:ext cx="3850107" cy="28875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67A29E-9BC2-9A4E-9E31-DEC82C1126B9}"/>
              </a:ext>
            </a:extLst>
          </p:cNvPr>
          <p:cNvSpPr txBox="1">
            <a:spLocks/>
          </p:cNvSpPr>
          <p:nvPr/>
        </p:nvSpPr>
        <p:spPr>
          <a:xfrm>
            <a:off x="173255" y="1318660"/>
            <a:ext cx="3407343" cy="3675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Timing system and referenced data acquisition work.</a:t>
            </a:r>
          </a:p>
          <a:p>
            <a:r>
              <a:rPr lang="en-GB" dirty="0"/>
              <a:t>Running neutron detectors in a TTL-free setting can be done. Diagnostics capabilities exist.</a:t>
            </a:r>
          </a:p>
          <a:p>
            <a:r>
              <a:rPr lang="en-GB" dirty="0"/>
              <a:t>Gathered useful data we continue to analyse </a:t>
            </a:r>
            <a:br>
              <a:rPr lang="en-GB" dirty="0"/>
            </a:br>
            <a:r>
              <a:rPr lang="en-GB" dirty="0"/>
              <a:t>(e.g. for soft-veto).</a:t>
            </a:r>
          </a:p>
          <a:p>
            <a:r>
              <a:rPr lang="en-GB" dirty="0"/>
              <a:t>Running through the full use case gives excellent input in where to improve.</a:t>
            </a:r>
          </a:p>
          <a:p>
            <a:endParaRPr lang="en-GB" dirty="0"/>
          </a:p>
          <a:p>
            <a:r>
              <a:rPr lang="en-GB" dirty="0"/>
              <a:t>More tests at V20 coming up throughout 2019.</a:t>
            </a:r>
          </a:p>
        </p:txBody>
      </p:sp>
    </p:spTree>
    <p:extLst>
      <p:ext uri="{BB962C8B-B14F-4D97-AF65-F5344CB8AC3E}">
        <p14:creationId xmlns:p14="http://schemas.microsoft.com/office/powerpoint/2010/main" val="159214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V20 beam-line at HZB"/>
          <p:cNvSpPr txBox="1">
            <a:spLocks noGrp="1"/>
          </p:cNvSpPr>
          <p:nvPr>
            <p:ph type="title"/>
          </p:nvPr>
        </p:nvSpPr>
        <p:spPr>
          <a:xfrm>
            <a:off x="1612537" y="93731"/>
            <a:ext cx="5918926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Previous Experience</a:t>
            </a:r>
            <a:endParaRPr dirty="0"/>
          </a:p>
        </p:txBody>
      </p:sp>
      <p:sp>
        <p:nvSpPr>
          <p:cNvPr id="135" name="Rectangle"/>
          <p:cNvSpPr/>
          <p:nvPr/>
        </p:nvSpPr>
        <p:spPr>
          <a:xfrm>
            <a:off x="734065" y="4742651"/>
            <a:ext cx="204947" cy="1198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6" name="Line"/>
          <p:cNvSpPr/>
          <p:nvPr/>
        </p:nvSpPr>
        <p:spPr>
          <a:xfrm flipV="1">
            <a:off x="1116444" y="3105086"/>
            <a:ext cx="144048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7" name="Oval"/>
          <p:cNvSpPr/>
          <p:nvPr/>
        </p:nvSpPr>
        <p:spPr>
          <a:xfrm>
            <a:off x="2616917" y="3033259"/>
            <a:ext cx="269422" cy="575965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8" name="Oval"/>
          <p:cNvSpPr/>
          <p:nvPr/>
        </p:nvSpPr>
        <p:spPr>
          <a:xfrm>
            <a:off x="2730902" y="3052769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9" name="Line"/>
          <p:cNvSpPr/>
          <p:nvPr/>
        </p:nvSpPr>
        <p:spPr>
          <a:xfrm>
            <a:off x="2565203" y="3009828"/>
            <a:ext cx="367610" cy="65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0" name="Chopper"/>
          <p:cNvSpPr txBox="1"/>
          <p:nvPr/>
        </p:nvSpPr>
        <p:spPr>
          <a:xfrm>
            <a:off x="2316209" y="2655063"/>
            <a:ext cx="96781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Source </a:t>
            </a:r>
            <a:r>
              <a:rPr sz="1100" dirty="0"/>
              <a:t>Chopper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77FB46-E044-0B44-BDB6-F3902637755D}"/>
              </a:ext>
            </a:extLst>
          </p:cNvPr>
          <p:cNvGrpSpPr/>
          <p:nvPr/>
        </p:nvGrpSpPr>
        <p:grpSpPr>
          <a:xfrm>
            <a:off x="338423" y="2583101"/>
            <a:ext cx="758414" cy="1183869"/>
            <a:chOff x="258124" y="1381309"/>
            <a:chExt cx="758414" cy="118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504375-485B-8D45-B3BE-A8FA54368DDE}"/>
                </a:ext>
              </a:extLst>
            </p:cNvPr>
            <p:cNvGrpSpPr/>
            <p:nvPr/>
          </p:nvGrpSpPr>
          <p:grpSpPr>
            <a:xfrm>
              <a:off x="258124" y="1381309"/>
              <a:ext cx="758414" cy="917552"/>
              <a:chOff x="6869142" y="2342611"/>
              <a:chExt cx="758414" cy="917552"/>
            </a:xfrm>
          </p:grpSpPr>
          <p:pic>
            <p:nvPicPr>
              <p:cNvPr id="133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956522" y="2459277"/>
                <a:ext cx="647765" cy="64776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34" name="Rectangle"/>
              <p:cNvSpPr/>
              <p:nvPr/>
            </p:nvSpPr>
            <p:spPr>
              <a:xfrm>
                <a:off x="6869142" y="2342611"/>
                <a:ext cx="758414" cy="917552"/>
              </a:xfrm>
              <a:prstGeom prst="rect">
                <a:avLst/>
              </a:prstGeom>
              <a:ln w="63500">
                <a:solidFill>
                  <a:srgbClr val="000000"/>
                </a:solidFill>
                <a:miter lim="400000"/>
              </a:ln>
            </p:spPr>
            <p:txBody>
              <a:bodyPr lIns="26789" tIns="26789" rIns="26789" bIns="2678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00"/>
              </a:p>
            </p:txBody>
          </p:sp>
        </p:grpSp>
        <p:sp>
          <p:nvSpPr>
            <p:cNvPr id="141" name="Reactor"/>
            <p:cNvSpPr txBox="1"/>
            <p:nvPr/>
          </p:nvSpPr>
          <p:spPr>
            <a:xfrm>
              <a:off x="407420" y="2341800"/>
              <a:ext cx="498134" cy="223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9" tIns="26789" rIns="26789" bIns="26789" anchor="ctr">
              <a:spAutoFit/>
            </a:bodyPr>
            <a:lstStyle/>
            <a:p>
              <a:r>
                <a:rPr sz="1100" dirty="0"/>
                <a:t>Reactor</a:t>
              </a:r>
            </a:p>
          </p:txBody>
        </p:sp>
      </p:grpSp>
      <p:sp>
        <p:nvSpPr>
          <p:cNvPr id="142" name="Oval"/>
          <p:cNvSpPr/>
          <p:nvPr/>
        </p:nvSpPr>
        <p:spPr>
          <a:xfrm>
            <a:off x="5313614" y="3033259"/>
            <a:ext cx="269422" cy="575965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3" name="Oval"/>
          <p:cNvSpPr/>
          <p:nvPr/>
        </p:nvSpPr>
        <p:spPr>
          <a:xfrm>
            <a:off x="5427598" y="3052769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4" name="Line"/>
          <p:cNvSpPr/>
          <p:nvPr/>
        </p:nvSpPr>
        <p:spPr>
          <a:xfrm>
            <a:off x="5261899" y="3009828"/>
            <a:ext cx="367610" cy="65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5" name="Line"/>
          <p:cNvSpPr/>
          <p:nvPr/>
        </p:nvSpPr>
        <p:spPr>
          <a:xfrm flipV="1">
            <a:off x="2932813" y="3105086"/>
            <a:ext cx="141769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6" name="Oval"/>
          <p:cNvSpPr/>
          <p:nvPr/>
        </p:nvSpPr>
        <p:spPr>
          <a:xfrm>
            <a:off x="5427598" y="3461302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7" name="Mini-chopper"/>
          <p:cNvSpPr txBox="1"/>
          <p:nvPr/>
        </p:nvSpPr>
        <p:spPr>
          <a:xfrm>
            <a:off x="5088435" y="2652877"/>
            <a:ext cx="818734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Mini</a:t>
            </a:r>
            <a:r>
              <a:rPr lang="en-US" sz="1100" dirty="0"/>
              <a:t> </a:t>
            </a:r>
            <a:r>
              <a:rPr sz="1100" dirty="0"/>
              <a:t>chopper</a:t>
            </a:r>
          </a:p>
        </p:txBody>
      </p:sp>
      <p:sp>
        <p:nvSpPr>
          <p:cNvPr id="148" name="Rectangle"/>
          <p:cNvSpPr/>
          <p:nvPr/>
        </p:nvSpPr>
        <p:spPr>
          <a:xfrm>
            <a:off x="4396977" y="2959264"/>
            <a:ext cx="156278" cy="3250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9" name="Oval"/>
          <p:cNvSpPr/>
          <p:nvPr/>
        </p:nvSpPr>
        <p:spPr>
          <a:xfrm>
            <a:off x="5447690" y="3293871"/>
            <a:ext cx="11752" cy="5033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0" name="Oval"/>
          <p:cNvSpPr/>
          <p:nvPr/>
        </p:nvSpPr>
        <p:spPr>
          <a:xfrm>
            <a:off x="2737599" y="3300568"/>
            <a:ext cx="11752" cy="5033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1" name="Line"/>
          <p:cNvSpPr/>
          <p:nvPr/>
        </p:nvSpPr>
        <p:spPr>
          <a:xfrm>
            <a:off x="4652299" y="3099961"/>
            <a:ext cx="531461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4" name="Monitor 1"/>
          <p:cNvSpPr txBox="1"/>
          <p:nvPr/>
        </p:nvSpPr>
        <p:spPr>
          <a:xfrm>
            <a:off x="4094906" y="2654002"/>
            <a:ext cx="863618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Front </a:t>
            </a:r>
            <a:r>
              <a:rPr sz="1100" dirty="0"/>
              <a:t>Monitor</a:t>
            </a:r>
          </a:p>
        </p:txBody>
      </p:sp>
      <p:sp>
        <p:nvSpPr>
          <p:cNvPr id="155" name="Monitor 2"/>
          <p:cNvSpPr txBox="1"/>
          <p:nvPr/>
        </p:nvSpPr>
        <p:spPr>
          <a:xfrm>
            <a:off x="5977019" y="2663856"/>
            <a:ext cx="82354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Back </a:t>
            </a:r>
            <a:r>
              <a:rPr sz="1100" dirty="0"/>
              <a:t>Monitor</a:t>
            </a:r>
          </a:p>
        </p:txBody>
      </p:sp>
      <p:sp>
        <p:nvSpPr>
          <p:cNvPr id="156" name="Timing system"/>
          <p:cNvSpPr txBox="1"/>
          <p:nvPr/>
        </p:nvSpPr>
        <p:spPr>
          <a:xfrm>
            <a:off x="2351252" y="4200561"/>
            <a:ext cx="873236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Timing system</a:t>
            </a:r>
          </a:p>
        </p:txBody>
      </p:sp>
      <p:sp>
        <p:nvSpPr>
          <p:cNvPr id="157" name="Rectangle"/>
          <p:cNvSpPr/>
          <p:nvPr/>
        </p:nvSpPr>
        <p:spPr>
          <a:xfrm>
            <a:off x="2471642" y="3998500"/>
            <a:ext cx="546819" cy="140643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8" name="Line"/>
          <p:cNvSpPr/>
          <p:nvPr/>
        </p:nvSpPr>
        <p:spPr>
          <a:xfrm>
            <a:off x="3052238" y="4064195"/>
            <a:ext cx="661219" cy="23722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9" name="Line"/>
          <p:cNvSpPr/>
          <p:nvPr/>
        </p:nvSpPr>
        <p:spPr>
          <a:xfrm flipH="1" flipV="1">
            <a:off x="2745051" y="3684045"/>
            <a:ext cx="3533" cy="29423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2" name="Line"/>
          <p:cNvSpPr/>
          <p:nvPr/>
        </p:nvSpPr>
        <p:spPr>
          <a:xfrm>
            <a:off x="4478870" y="3445551"/>
            <a:ext cx="16207" cy="53739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3" name="Rectangle"/>
          <p:cNvSpPr/>
          <p:nvPr/>
        </p:nvSpPr>
        <p:spPr>
          <a:xfrm>
            <a:off x="2552458" y="4679287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4" name="EFU"/>
          <p:cNvSpPr txBox="1"/>
          <p:nvPr/>
        </p:nvSpPr>
        <p:spPr>
          <a:xfrm>
            <a:off x="2701834" y="4855779"/>
            <a:ext cx="276919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EFU</a:t>
            </a:r>
          </a:p>
        </p:txBody>
      </p:sp>
      <p:sp>
        <p:nvSpPr>
          <p:cNvPr id="165" name="Rectangle"/>
          <p:cNvSpPr/>
          <p:nvPr/>
        </p:nvSpPr>
        <p:spPr>
          <a:xfrm>
            <a:off x="1502447" y="4679287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6" name="Kafka"/>
          <p:cNvSpPr txBox="1"/>
          <p:nvPr/>
        </p:nvSpPr>
        <p:spPr>
          <a:xfrm>
            <a:off x="1592581" y="4853898"/>
            <a:ext cx="36989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Kafka</a:t>
            </a:r>
          </a:p>
        </p:txBody>
      </p:sp>
      <p:sp>
        <p:nvSpPr>
          <p:cNvPr id="167" name="Rectangle"/>
          <p:cNvSpPr/>
          <p:nvPr/>
        </p:nvSpPr>
        <p:spPr>
          <a:xfrm>
            <a:off x="452436" y="4679287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8" name="File writer"/>
          <p:cNvSpPr txBox="1"/>
          <p:nvPr/>
        </p:nvSpPr>
        <p:spPr>
          <a:xfrm>
            <a:off x="458549" y="4896074"/>
            <a:ext cx="634388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File writer</a:t>
            </a:r>
          </a:p>
        </p:txBody>
      </p:sp>
      <p:sp>
        <p:nvSpPr>
          <p:cNvPr id="169" name="Line"/>
          <p:cNvSpPr/>
          <p:nvPr/>
        </p:nvSpPr>
        <p:spPr>
          <a:xfrm flipH="1">
            <a:off x="1050635" y="4746913"/>
            <a:ext cx="400432" cy="53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73" name="Rectangle"/>
          <p:cNvSpPr/>
          <p:nvPr/>
        </p:nvSpPr>
        <p:spPr>
          <a:xfrm>
            <a:off x="1500951" y="3995709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74" name="EPICS Forwarder"/>
          <p:cNvSpPr txBox="1"/>
          <p:nvPr/>
        </p:nvSpPr>
        <p:spPr>
          <a:xfrm>
            <a:off x="465698" y="3959430"/>
            <a:ext cx="1001476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EPICS Forwarder</a:t>
            </a:r>
          </a:p>
        </p:txBody>
      </p:sp>
      <p:sp>
        <p:nvSpPr>
          <p:cNvPr id="179" name="Line"/>
          <p:cNvSpPr/>
          <p:nvPr/>
        </p:nvSpPr>
        <p:spPr>
          <a:xfrm flipH="1">
            <a:off x="3182730" y="4743923"/>
            <a:ext cx="617386" cy="1586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D3F45362-AB62-BD43-8574-5B24253A21B6}"/>
              </a:ext>
            </a:extLst>
          </p:cNvPr>
          <p:cNvSpPr/>
          <p:nvPr/>
        </p:nvSpPr>
        <p:spPr>
          <a:xfrm>
            <a:off x="6260014" y="2955109"/>
            <a:ext cx="156278" cy="3250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EA91BF97-3328-F840-8481-C7B9A7ECC8B0}"/>
              </a:ext>
            </a:extLst>
          </p:cNvPr>
          <p:cNvSpPr/>
          <p:nvPr/>
        </p:nvSpPr>
        <p:spPr>
          <a:xfrm>
            <a:off x="5629509" y="3099961"/>
            <a:ext cx="531461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pic>
        <p:nvPicPr>
          <p:cNvPr id="55" name="Image" descr="Image">
            <a:extLst>
              <a:ext uri="{FF2B5EF4-FFF2-40B4-BE49-F238E27FC236}">
                <a16:creationId xmlns:a16="http://schemas.microsoft.com/office/drawing/2014/main" id="{FD5FCA10-FF99-AB4A-9F64-DB92A096F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065" y="920046"/>
            <a:ext cx="3025143" cy="1513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>
            <a:extLst>
              <a:ext uri="{FF2B5EF4-FFF2-40B4-BE49-F238E27FC236}">
                <a16:creationId xmlns:a16="http://schemas.microsoft.com/office/drawing/2014/main" id="{1A72155B-0ADE-AD41-BFAF-36BD29C93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103" y="919338"/>
            <a:ext cx="3020727" cy="1513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1F397CF-51CD-5740-83C6-7300607BA008}"/>
              </a:ext>
            </a:extLst>
          </p:cNvPr>
          <p:cNvGrpSpPr/>
          <p:nvPr/>
        </p:nvGrpSpPr>
        <p:grpSpPr>
          <a:xfrm>
            <a:off x="3877726" y="4134018"/>
            <a:ext cx="3099744" cy="873745"/>
            <a:chOff x="4711485" y="1366502"/>
            <a:chExt cx="4343400" cy="122430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F26D611-4C9D-6A4C-A9F2-538E7A49C507}"/>
                </a:ext>
              </a:extLst>
            </p:cNvPr>
            <p:cNvGrpSpPr/>
            <p:nvPr/>
          </p:nvGrpSpPr>
          <p:grpSpPr>
            <a:xfrm>
              <a:off x="4711485" y="1385629"/>
              <a:ext cx="4343400" cy="1171575"/>
              <a:chOff x="0" y="159"/>
              <a:chExt cx="4343400" cy="117157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953A99A-8BF9-E840-91F8-CA5B6E806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0420" y="843198"/>
                <a:ext cx="731520" cy="15867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2CB4F58B-F102-3A44-87D0-956BB033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20" y="885298"/>
                <a:ext cx="548640" cy="12070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BC13CAD-C158-484E-B629-FAFDC9E07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00" y="245218"/>
                <a:ext cx="552482" cy="548640"/>
              </a:xfrm>
              <a:prstGeom prst="rect">
                <a:avLst/>
              </a:prstGeom>
            </p:spPr>
          </p:pic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345F37AB-E8A6-214B-A0D7-3888F76C0B87}"/>
                  </a:ext>
                </a:extLst>
              </p:cNvPr>
              <p:cNvSpPr/>
              <p:nvPr/>
            </p:nvSpPr>
            <p:spPr>
              <a:xfrm>
                <a:off x="1075250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32B13917-03F9-F04E-924C-D875B66A13CC}"/>
                  </a:ext>
                </a:extLst>
              </p:cNvPr>
              <p:cNvSpPr/>
              <p:nvPr/>
            </p:nvSpPr>
            <p:spPr>
              <a:xfrm>
                <a:off x="1230697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9B8F7A40-46C2-1F46-A1D7-883693806011}"/>
                  </a:ext>
                </a:extLst>
              </p:cNvPr>
              <p:cNvSpPr/>
              <p:nvPr/>
            </p:nvSpPr>
            <p:spPr>
              <a:xfrm>
                <a:off x="1394466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Hexagon 65">
                <a:extLst>
                  <a:ext uri="{FF2B5EF4-FFF2-40B4-BE49-F238E27FC236}">
                    <a16:creationId xmlns:a16="http://schemas.microsoft.com/office/drawing/2014/main" id="{061C3DDF-DAAF-7C4C-B1D2-7E1E29219779}"/>
                  </a:ext>
                </a:extLst>
              </p:cNvPr>
              <p:cNvSpPr/>
              <p:nvPr/>
            </p:nvSpPr>
            <p:spPr>
              <a:xfrm>
                <a:off x="1549913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4F3BB4A-E410-A645-AEDF-213B73415587}"/>
                  </a:ext>
                </a:extLst>
              </p:cNvPr>
              <p:cNvSpPr/>
              <p:nvPr/>
            </p:nvSpPr>
            <p:spPr>
              <a:xfrm>
                <a:off x="10287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14B939-C3B9-B847-9BCE-DF9E0D233A33}"/>
                  </a:ext>
                </a:extLst>
              </p:cNvPr>
              <p:cNvSpPr txBox="1"/>
              <p:nvPr/>
            </p:nvSpPr>
            <p:spPr>
              <a:xfrm>
                <a:off x="1248873" y="366543"/>
                <a:ext cx="199734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ADC</a:t>
                </a:r>
                <a:endParaRPr lang="en-US" dirty="0"/>
              </a:p>
            </p:txBody>
          </p:sp>
          <p:sp>
            <p:nvSpPr>
              <p:cNvPr id="69" name="Hexagon 68">
                <a:extLst>
                  <a:ext uri="{FF2B5EF4-FFF2-40B4-BE49-F238E27FC236}">
                    <a16:creationId xmlns:a16="http://schemas.microsoft.com/office/drawing/2014/main" id="{EF21F177-30CB-C243-BD38-6C142E530CD2}"/>
                  </a:ext>
                </a:extLst>
              </p:cNvPr>
              <p:cNvSpPr/>
              <p:nvPr/>
            </p:nvSpPr>
            <p:spPr>
              <a:xfrm>
                <a:off x="1759402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exagon 69">
                <a:extLst>
                  <a:ext uri="{FF2B5EF4-FFF2-40B4-BE49-F238E27FC236}">
                    <a16:creationId xmlns:a16="http://schemas.microsoft.com/office/drawing/2014/main" id="{4E33D11E-9DD0-184E-9D76-EC808151B18A}"/>
                  </a:ext>
                </a:extLst>
              </p:cNvPr>
              <p:cNvSpPr/>
              <p:nvPr/>
            </p:nvSpPr>
            <p:spPr>
              <a:xfrm>
                <a:off x="1914849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Hexagon 70">
                <a:extLst>
                  <a:ext uri="{FF2B5EF4-FFF2-40B4-BE49-F238E27FC236}">
                    <a16:creationId xmlns:a16="http://schemas.microsoft.com/office/drawing/2014/main" id="{7D5190AC-D8C8-DB4A-AC1A-4B8BD4B41318}"/>
                  </a:ext>
                </a:extLst>
              </p:cNvPr>
              <p:cNvSpPr/>
              <p:nvPr/>
            </p:nvSpPr>
            <p:spPr>
              <a:xfrm>
                <a:off x="2078618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Hexagon 71">
                <a:extLst>
                  <a:ext uri="{FF2B5EF4-FFF2-40B4-BE49-F238E27FC236}">
                    <a16:creationId xmlns:a16="http://schemas.microsoft.com/office/drawing/2014/main" id="{856F83E9-1FEB-8C4B-B390-AD9F6A0D7D9F}"/>
                  </a:ext>
                </a:extLst>
              </p:cNvPr>
              <p:cNvSpPr/>
              <p:nvPr/>
            </p:nvSpPr>
            <p:spPr>
              <a:xfrm>
                <a:off x="2234065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9EFF601C-8A1B-A945-B84A-AA13CB056A7C}"/>
                  </a:ext>
                </a:extLst>
              </p:cNvPr>
              <p:cNvSpPr/>
              <p:nvPr/>
            </p:nvSpPr>
            <p:spPr>
              <a:xfrm>
                <a:off x="17145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843ACDE-4BDA-884B-9015-01A51FCC19D4}"/>
                  </a:ext>
                </a:extLst>
              </p:cNvPr>
              <p:cNvSpPr txBox="1"/>
              <p:nvPr/>
            </p:nvSpPr>
            <p:spPr>
              <a:xfrm>
                <a:off x="1714500" y="366543"/>
                <a:ext cx="632388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TEST</a:t>
                </a:r>
                <a:endParaRPr lang="en-US" dirty="0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B55C6A-AE05-5F46-BBBE-46CA2293AFE3}"/>
                  </a:ext>
                </a:extLst>
              </p:cNvPr>
              <p:cNvGrpSpPr/>
              <p:nvPr/>
            </p:nvGrpSpPr>
            <p:grpSpPr>
              <a:xfrm>
                <a:off x="1028700" y="610978"/>
                <a:ext cx="640080" cy="382492"/>
                <a:chOff x="1028700" y="457355"/>
                <a:chExt cx="640080" cy="382492"/>
              </a:xfrm>
            </p:grpSpPr>
            <p:sp>
              <p:nvSpPr>
                <p:cNvPr id="107" name="Hexagon 106">
                  <a:extLst>
                    <a:ext uri="{FF2B5EF4-FFF2-40B4-BE49-F238E27FC236}">
                      <a16:creationId xmlns:a16="http://schemas.microsoft.com/office/drawing/2014/main" id="{B5A87741-E177-AB4C-8E10-65A2DDF67063}"/>
                    </a:ext>
                  </a:extLst>
                </p:cNvPr>
                <p:cNvSpPr/>
                <p:nvPr/>
              </p:nvSpPr>
              <p:spPr>
                <a:xfrm>
                  <a:off x="1074430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Hexagon 107">
                  <a:extLst>
                    <a:ext uri="{FF2B5EF4-FFF2-40B4-BE49-F238E27FC236}">
                      <a16:creationId xmlns:a16="http://schemas.microsoft.com/office/drawing/2014/main" id="{F0C647E5-2E0D-7543-B3E3-AF746450E433}"/>
                    </a:ext>
                  </a:extLst>
                </p:cNvPr>
                <p:cNvSpPr/>
                <p:nvPr/>
              </p:nvSpPr>
              <p:spPr>
                <a:xfrm>
                  <a:off x="1393646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8C21B486-9DBD-6A44-B257-3D7278791767}"/>
                    </a:ext>
                  </a:extLst>
                </p:cNvPr>
                <p:cNvSpPr/>
                <p:nvPr/>
              </p:nvSpPr>
              <p:spPr>
                <a:xfrm>
                  <a:off x="1028700" y="457355"/>
                  <a:ext cx="64008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B24728B0-4DC5-614E-B775-85F32C93930E}"/>
                    </a:ext>
                  </a:extLst>
                </p:cNvPr>
                <p:cNvSpPr txBox="1"/>
                <p:nvPr/>
              </p:nvSpPr>
              <p:spPr>
                <a:xfrm>
                  <a:off x="1028700" y="685959"/>
                  <a:ext cx="640080" cy="153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" dirty="0"/>
                    <a:t>DATA</a:t>
                  </a:r>
                  <a:endParaRPr lang="en-US" dirty="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5389F1B-E8BC-A141-B86B-5BF07F90443E}"/>
                  </a:ext>
                </a:extLst>
              </p:cNvPr>
              <p:cNvGrpSpPr/>
              <p:nvPr/>
            </p:nvGrpSpPr>
            <p:grpSpPr>
              <a:xfrm>
                <a:off x="1714500" y="610982"/>
                <a:ext cx="320040" cy="382488"/>
                <a:chOff x="1668780" y="457359"/>
                <a:chExt cx="320040" cy="382488"/>
              </a:xfrm>
            </p:grpSpPr>
            <p:sp>
              <p:nvSpPr>
                <p:cNvPr id="104" name="Hexagon 103">
                  <a:extLst>
                    <a:ext uri="{FF2B5EF4-FFF2-40B4-BE49-F238E27FC236}">
                      <a16:creationId xmlns:a16="http://schemas.microsoft.com/office/drawing/2014/main" id="{C36CDFB1-CF14-1248-BB97-5ED1B9310B2A}"/>
                    </a:ext>
                  </a:extLst>
                </p:cNvPr>
                <p:cNvSpPr/>
                <p:nvPr/>
              </p:nvSpPr>
              <p:spPr>
                <a:xfrm>
                  <a:off x="1712862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DEFE2E48-B99B-F244-87A1-0C9C9B2ECB5F}"/>
                    </a:ext>
                  </a:extLst>
                </p:cNvPr>
                <p:cNvSpPr/>
                <p:nvPr/>
              </p:nvSpPr>
              <p:spPr>
                <a:xfrm>
                  <a:off x="1668780" y="457359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A7DE03C-D200-7840-AB82-A1998BE3AA7C}"/>
                    </a:ext>
                  </a:extLst>
                </p:cNvPr>
                <p:cNvSpPr txBox="1"/>
                <p:nvPr/>
              </p:nvSpPr>
              <p:spPr>
                <a:xfrm>
                  <a:off x="166878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TIMING</a:t>
                  </a:r>
                  <a:endParaRPr lang="en-US" dirty="0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553EAEB-40BD-6841-B725-D51DC0B8A5E7}"/>
                  </a:ext>
                </a:extLst>
              </p:cNvPr>
              <p:cNvGrpSpPr/>
              <p:nvPr/>
            </p:nvGrpSpPr>
            <p:grpSpPr>
              <a:xfrm>
                <a:off x="2080260" y="610986"/>
                <a:ext cx="320040" cy="382484"/>
                <a:chOff x="1988820" y="457363"/>
                <a:chExt cx="320040" cy="382484"/>
              </a:xfrm>
            </p:grpSpPr>
            <p:sp>
              <p:nvSpPr>
                <p:cNvPr id="101" name="Hexagon 100">
                  <a:extLst>
                    <a:ext uri="{FF2B5EF4-FFF2-40B4-BE49-F238E27FC236}">
                      <a16:creationId xmlns:a16="http://schemas.microsoft.com/office/drawing/2014/main" id="{65763AD0-74CE-2B4A-B4C6-0AB870DC5531}"/>
                    </a:ext>
                  </a:extLst>
                </p:cNvPr>
                <p:cNvSpPr/>
                <p:nvPr/>
              </p:nvSpPr>
              <p:spPr>
                <a:xfrm>
                  <a:off x="2032078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DB136361-69AD-6F48-950A-EFCA26EF4DBF}"/>
                    </a:ext>
                  </a:extLst>
                </p:cNvPr>
                <p:cNvSpPr/>
                <p:nvPr/>
              </p:nvSpPr>
              <p:spPr>
                <a:xfrm>
                  <a:off x="1988820" y="457363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2873BCF-14F2-C444-8E04-407D7D7FA044}"/>
                    </a:ext>
                  </a:extLst>
                </p:cNvPr>
                <p:cNvSpPr txBox="1"/>
                <p:nvPr/>
              </p:nvSpPr>
              <p:spPr>
                <a:xfrm>
                  <a:off x="198882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400" dirty="0"/>
                    <a:t>CONTROL</a:t>
                  </a:r>
                  <a:endParaRPr lang="en-US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B8BFBD6-F66A-964F-8EEF-A324DCDC54AF}"/>
                  </a:ext>
                </a:extLst>
              </p:cNvPr>
              <p:cNvGrpSpPr/>
              <p:nvPr/>
            </p:nvGrpSpPr>
            <p:grpSpPr>
              <a:xfrm>
                <a:off x="2442734" y="610990"/>
                <a:ext cx="323326" cy="382480"/>
                <a:chOff x="2305574" y="457367"/>
                <a:chExt cx="323326" cy="382480"/>
              </a:xfrm>
            </p:grpSpPr>
            <p:sp>
              <p:nvSpPr>
                <p:cNvPr id="97" name="Hexagon 96">
                  <a:extLst>
                    <a:ext uri="{FF2B5EF4-FFF2-40B4-BE49-F238E27FC236}">
                      <a16:creationId xmlns:a16="http://schemas.microsoft.com/office/drawing/2014/main" id="{62A82491-DDF4-EC49-BF45-985A2F5EAA8A}"/>
                    </a:ext>
                  </a:extLst>
                </p:cNvPr>
                <p:cNvSpPr/>
                <p:nvPr/>
              </p:nvSpPr>
              <p:spPr>
                <a:xfrm>
                  <a:off x="2354577" y="503082"/>
                  <a:ext cx="228600" cy="20116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Hexagon 97">
                  <a:extLst>
                    <a:ext uri="{FF2B5EF4-FFF2-40B4-BE49-F238E27FC236}">
                      <a16:creationId xmlns:a16="http://schemas.microsoft.com/office/drawing/2014/main" id="{07E9D812-3D60-684B-9C74-EB5CE2173282}"/>
                    </a:ext>
                  </a:extLst>
                </p:cNvPr>
                <p:cNvSpPr/>
                <p:nvPr/>
              </p:nvSpPr>
              <p:spPr>
                <a:xfrm>
                  <a:off x="2351294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6ED22D98-69AA-E64C-8C17-2EBEC2AADB47}"/>
                    </a:ext>
                  </a:extLst>
                </p:cNvPr>
                <p:cNvSpPr/>
                <p:nvPr/>
              </p:nvSpPr>
              <p:spPr>
                <a:xfrm>
                  <a:off x="2308860" y="457367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536037E-4B52-3C4A-AC2F-6F5C1766D1E9}"/>
                    </a:ext>
                  </a:extLst>
                </p:cNvPr>
                <p:cNvSpPr txBox="1"/>
                <p:nvPr/>
              </p:nvSpPr>
              <p:spPr>
                <a:xfrm>
                  <a:off x="2305574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JTAG</a:t>
                  </a:r>
                  <a:endParaRPr lang="en-US" dirty="0"/>
                </a:p>
              </p:txBody>
            </p:sp>
          </p:grpSp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2B2E91EA-A09E-CB40-A17E-0AB16DA72765}"/>
                  </a:ext>
                </a:extLst>
              </p:cNvPr>
              <p:cNvSpPr/>
              <p:nvPr/>
            </p:nvSpPr>
            <p:spPr>
              <a:xfrm>
                <a:off x="2400300" y="336658"/>
                <a:ext cx="77724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FA8CB3C-E465-C34F-A7D1-D5D35FB6E7F8}"/>
                  </a:ext>
                </a:extLst>
              </p:cNvPr>
              <p:cNvSpPr/>
              <p:nvPr/>
            </p:nvSpPr>
            <p:spPr>
              <a:xfrm>
                <a:off x="8229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706F843-1504-F848-863D-CF3F3CFADBC9}"/>
                  </a:ext>
                </a:extLst>
              </p:cNvPr>
              <p:cNvSpPr/>
              <p:nvPr/>
            </p:nvSpPr>
            <p:spPr>
              <a:xfrm flipH="1" flipV="1">
                <a:off x="415137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442418B7-9A62-1B45-9A16-46F93CB6B2C5}"/>
                  </a:ext>
                </a:extLst>
              </p:cNvPr>
              <p:cNvSpPr/>
              <p:nvPr/>
            </p:nvSpPr>
            <p:spPr>
              <a:xfrm>
                <a:off x="2811780" y="610978"/>
                <a:ext cx="365760" cy="365764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D04A1B3-0C27-D642-A05D-113B97F8F02A}"/>
                  </a:ext>
                </a:extLst>
              </p:cNvPr>
              <p:cNvSpPr txBox="1"/>
              <p:nvPr/>
            </p:nvSpPr>
            <p:spPr>
              <a:xfrm>
                <a:off x="2819590" y="840218"/>
                <a:ext cx="357950" cy="153888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400" dirty="0"/>
                  <a:t>POWER</a:t>
                </a:r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B724C3C-6D39-BA48-994E-14CE0FD44C2B}"/>
                  </a:ext>
                </a:extLst>
              </p:cNvPr>
              <p:cNvSpPr/>
              <p:nvPr/>
            </p:nvSpPr>
            <p:spPr>
              <a:xfrm>
                <a:off x="2889504" y="652133"/>
                <a:ext cx="210312" cy="2103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C123C79-E7BB-E246-97FC-CCB7724F9445}"/>
                  </a:ext>
                </a:extLst>
              </p:cNvPr>
              <p:cNvSpPr txBox="1"/>
              <p:nvPr/>
            </p:nvSpPr>
            <p:spPr>
              <a:xfrm>
                <a:off x="0" y="159"/>
                <a:ext cx="43434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DETECTOR GROUP CONTROL &amp; TIMING DEMONSTRATOR</a:t>
                </a:r>
                <a:endParaRPr lang="en-US" sz="900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5166D3E-F8BD-2C47-AA2D-E863510B0DE9}"/>
                  </a:ext>
                </a:extLst>
              </p:cNvPr>
              <p:cNvSpPr/>
              <p:nvPr/>
            </p:nvSpPr>
            <p:spPr>
              <a:xfrm rot="5400000">
                <a:off x="24460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D5393DC-BD60-5C46-BEE7-0C3CBD566C7D}"/>
                  </a:ext>
                </a:extLst>
              </p:cNvPr>
              <p:cNvSpPr/>
              <p:nvPr/>
            </p:nvSpPr>
            <p:spPr>
              <a:xfrm rot="5400000">
                <a:off x="25374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1CB0266-3DFD-DA4C-92F2-5A79519A26DA}"/>
                  </a:ext>
                </a:extLst>
              </p:cNvPr>
              <p:cNvSpPr/>
              <p:nvPr/>
            </p:nvSpPr>
            <p:spPr>
              <a:xfrm rot="5400000">
                <a:off x="26289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72EA9A2-BED5-3147-A80A-81E8948584B6}"/>
                  </a:ext>
                </a:extLst>
              </p:cNvPr>
              <p:cNvSpPr/>
              <p:nvPr/>
            </p:nvSpPr>
            <p:spPr>
              <a:xfrm rot="5400000">
                <a:off x="272034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6ADAB5E-835B-8D4D-A6A0-B8E5E375F3B1}"/>
                  </a:ext>
                </a:extLst>
              </p:cNvPr>
              <p:cNvSpPr/>
              <p:nvPr/>
            </p:nvSpPr>
            <p:spPr>
              <a:xfrm rot="5400000">
                <a:off x="281178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193F1BC-B5CD-2641-8B2B-1BA8B4A571F5}"/>
                  </a:ext>
                </a:extLst>
              </p:cNvPr>
              <p:cNvSpPr/>
              <p:nvPr/>
            </p:nvSpPr>
            <p:spPr>
              <a:xfrm rot="5400000">
                <a:off x="29032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1CA7212-A793-034A-B86D-540EAAD0E4C7}"/>
                  </a:ext>
                </a:extLst>
              </p:cNvPr>
              <p:cNvSpPr/>
              <p:nvPr/>
            </p:nvSpPr>
            <p:spPr>
              <a:xfrm rot="5400000">
                <a:off x="29946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958F1F8-7F34-C445-862F-7A9E7D082B73}"/>
                  </a:ext>
                </a:extLst>
              </p:cNvPr>
              <p:cNvSpPr/>
              <p:nvPr/>
            </p:nvSpPr>
            <p:spPr>
              <a:xfrm rot="5400000">
                <a:off x="30861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C69EBD4-0494-0342-8DB1-092CCA0A6FFB}"/>
                  </a:ext>
                </a:extLst>
              </p:cNvPr>
              <p:cNvSpPr txBox="1"/>
              <p:nvPr/>
            </p:nvSpPr>
            <p:spPr>
              <a:xfrm>
                <a:off x="2400300" y="366542"/>
                <a:ext cx="777240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STATUS</a:t>
                </a:r>
                <a:endParaRPr lang="en-US" dirty="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D243807-D6A6-C24F-94A3-74733C711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51860" y="245218"/>
                <a:ext cx="548640" cy="548640"/>
              </a:xfrm>
              <a:prstGeom prst="rect">
                <a:avLst/>
              </a:prstGeom>
            </p:spPr>
          </p:pic>
          <p:sp>
            <p:nvSpPr>
              <p:cNvPr id="96" name="Donut 95">
                <a:extLst>
                  <a:ext uri="{FF2B5EF4-FFF2-40B4-BE49-F238E27FC236}">
                    <a16:creationId xmlns:a16="http://schemas.microsoft.com/office/drawing/2014/main" id="{B187F3EE-91C7-4E44-97A9-FFB87BE411FA}"/>
                  </a:ext>
                </a:extLst>
              </p:cNvPr>
              <p:cNvSpPr/>
              <p:nvPr/>
            </p:nvSpPr>
            <p:spPr>
              <a:xfrm>
                <a:off x="19685" y="1126014"/>
                <a:ext cx="59436" cy="45720"/>
              </a:xfrm>
              <a:prstGeom prst="donu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383887-52A2-D443-A278-28D72674024D}"/>
                </a:ext>
              </a:extLst>
            </p:cNvPr>
            <p:cNvSpPr/>
            <p:nvPr/>
          </p:nvSpPr>
          <p:spPr>
            <a:xfrm>
              <a:off x="4711485" y="1366502"/>
              <a:ext cx="4343400" cy="12243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1" name="Line">
            <a:extLst>
              <a:ext uri="{FF2B5EF4-FFF2-40B4-BE49-F238E27FC236}">
                <a16:creationId xmlns:a16="http://schemas.microsoft.com/office/drawing/2014/main" id="{079651B3-831C-9E4A-89E7-72405F119C28}"/>
              </a:ext>
            </a:extLst>
          </p:cNvPr>
          <p:cNvSpPr/>
          <p:nvPr/>
        </p:nvSpPr>
        <p:spPr>
          <a:xfrm>
            <a:off x="6330049" y="3445551"/>
            <a:ext cx="16207" cy="53739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2" name="Line">
            <a:extLst>
              <a:ext uri="{FF2B5EF4-FFF2-40B4-BE49-F238E27FC236}">
                <a16:creationId xmlns:a16="http://schemas.microsoft.com/office/drawing/2014/main" id="{A349E045-1B7F-B347-9DB5-C83E306A7FE8}"/>
              </a:ext>
            </a:extLst>
          </p:cNvPr>
          <p:cNvSpPr/>
          <p:nvPr/>
        </p:nvSpPr>
        <p:spPr>
          <a:xfrm flipV="1">
            <a:off x="3070175" y="3435368"/>
            <a:ext cx="2125791" cy="570040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3" name="Line">
            <a:extLst>
              <a:ext uri="{FF2B5EF4-FFF2-40B4-BE49-F238E27FC236}">
                <a16:creationId xmlns:a16="http://schemas.microsoft.com/office/drawing/2014/main" id="{A50071AB-B2E3-A14D-8313-DB4F8044FC29}"/>
              </a:ext>
            </a:extLst>
          </p:cNvPr>
          <p:cNvSpPr/>
          <p:nvPr/>
        </p:nvSpPr>
        <p:spPr>
          <a:xfrm flipH="1">
            <a:off x="2100646" y="4746913"/>
            <a:ext cx="400432" cy="53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4" name="Line">
            <a:extLst>
              <a:ext uri="{FF2B5EF4-FFF2-40B4-BE49-F238E27FC236}">
                <a16:creationId xmlns:a16="http://schemas.microsoft.com/office/drawing/2014/main" id="{829C055D-5C57-2144-81C2-7F24CE3CFBD2}"/>
              </a:ext>
            </a:extLst>
          </p:cNvPr>
          <p:cNvSpPr/>
          <p:nvPr/>
        </p:nvSpPr>
        <p:spPr>
          <a:xfrm>
            <a:off x="1752600" y="4223657"/>
            <a:ext cx="1542" cy="35993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528AE-DD59-2C4C-A21E-504E292140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3389" y="1393285"/>
            <a:ext cx="1649472" cy="565769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CCF4DA53-4FE3-EB4B-A115-78EC8875FDD2}"/>
              </a:ext>
            </a:extLst>
          </p:cNvPr>
          <p:cNvSpPr/>
          <p:nvPr/>
        </p:nvSpPr>
        <p:spPr>
          <a:xfrm flipV="1">
            <a:off x="5553880" y="868034"/>
            <a:ext cx="3409983" cy="1849403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Triangle 9">
            <a:extLst>
              <a:ext uri="{FF2B5EF4-FFF2-40B4-BE49-F238E27FC236}">
                <a16:creationId xmlns:a16="http://schemas.microsoft.com/office/drawing/2014/main" id="{14F2D692-0661-B946-A56C-09012DD5F0A1}"/>
              </a:ext>
            </a:extLst>
          </p:cNvPr>
          <p:cNvSpPr/>
          <p:nvPr/>
        </p:nvSpPr>
        <p:spPr>
          <a:xfrm flipH="1" flipV="1">
            <a:off x="1951185" y="803474"/>
            <a:ext cx="3409983" cy="1849403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3" name="Picture 5" descr="Picture 5">
            <a:extLst>
              <a:ext uri="{FF2B5EF4-FFF2-40B4-BE49-F238E27FC236}">
                <a16:creationId xmlns:a16="http://schemas.microsoft.com/office/drawing/2014/main" id="{FEEC9558-02F9-4046-A0BC-2C49872FEC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19" y="3318550"/>
            <a:ext cx="1848723" cy="7507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 535">
            <a:extLst>
              <a:ext uri="{FF2B5EF4-FFF2-40B4-BE49-F238E27FC236}">
                <a16:creationId xmlns:a16="http://schemas.microsoft.com/office/drawing/2014/main" id="{AD6BBDC2-F6F8-3549-94B9-069AEBFEA339}"/>
              </a:ext>
            </a:extLst>
          </p:cNvPr>
          <p:cNvGrpSpPr/>
          <p:nvPr/>
        </p:nvGrpSpPr>
        <p:grpSpPr>
          <a:xfrm>
            <a:off x="11266050" y="3650707"/>
            <a:ext cx="1685543" cy="1331525"/>
            <a:chOff x="0" y="0"/>
            <a:chExt cx="1685542" cy="1331524"/>
          </a:xfrm>
        </p:grpSpPr>
        <p:pic>
          <p:nvPicPr>
            <p:cNvPr id="184" name="image4.gif" descr="logo101.gif">
              <a:extLst>
                <a:ext uri="{FF2B5EF4-FFF2-40B4-BE49-F238E27FC236}">
                  <a16:creationId xmlns:a16="http://schemas.microsoft.com/office/drawing/2014/main" id="{AD630283-E281-1340-BC63-B28DE6A4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331525" cy="1331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Shape 534">
              <a:extLst>
                <a:ext uri="{FF2B5EF4-FFF2-40B4-BE49-F238E27FC236}">
                  <a16:creationId xmlns:a16="http://schemas.microsoft.com/office/drawing/2014/main" id="{4B217E17-50AC-3247-9F43-6BCB27BA635F}"/>
                </a:ext>
              </a:extLst>
            </p:cNvPr>
            <p:cNvSpPr/>
            <p:nvPr/>
          </p:nvSpPr>
          <p:spPr>
            <a:xfrm>
              <a:off x="619628" y="282442"/>
              <a:ext cx="1065915" cy="643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2248" tIns="72248" rIns="72248" bIns="72248" numCol="1" anchor="ctr">
              <a:normAutofit lnSpcReduction="10000"/>
            </a:bodyPr>
            <a:lstStyle>
              <a:lvl1pPr marL="39457" marR="39457" defTabSz="884326">
                <a:defRPr sz="3552" b="1"/>
              </a:lvl1pPr>
            </a:lstStyle>
            <a:p>
              <a:r>
                <a:rPr dirty="0"/>
                <a:t>V4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95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241" y="1853299"/>
            <a:ext cx="6749654" cy="1172767"/>
          </a:xfrm>
          <a:prstGeom prst="rect">
            <a:avLst/>
          </a:prstGeom>
          <a:ln w="12700">
            <a:miter lim="400000"/>
          </a:ln>
        </p:spPr>
      </p:pic>
      <p:sp>
        <p:nvSpPr>
          <p:cNvPr id="2092" name="Arrow"/>
          <p:cNvSpPr/>
          <p:nvPr/>
        </p:nvSpPr>
        <p:spPr>
          <a:xfrm>
            <a:off x="2725340" y="1312755"/>
            <a:ext cx="829866" cy="172641"/>
          </a:xfrm>
          <a:prstGeom prst="rightArrow">
            <a:avLst>
              <a:gd name="adj1" fmla="val 50000"/>
              <a:gd name="adj2" fmla="val 50005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 w="12700">
            <a:solidFill>
              <a:srgbClr val="000000"/>
            </a:solidFill>
          </a:ln>
          <a:effectLst>
            <a:outerShdw blurRad="50800" dist="25400" dir="5400000" rotWithShape="0">
              <a:srgbClr val="808080">
                <a:alpha val="34997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093" name="Arrow"/>
          <p:cNvSpPr/>
          <p:nvPr/>
        </p:nvSpPr>
        <p:spPr>
          <a:xfrm>
            <a:off x="6000750" y="1312755"/>
            <a:ext cx="1816894" cy="172641"/>
          </a:xfrm>
          <a:prstGeom prst="rightArrow">
            <a:avLst>
              <a:gd name="adj1" fmla="val 50000"/>
              <a:gd name="adj2" fmla="val 49990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 w="12700">
            <a:solidFill>
              <a:srgbClr val="000000"/>
            </a:solidFill>
          </a:ln>
          <a:effectLst>
            <a:outerShdw blurRad="50800" dist="25400" dir="5400000" rotWithShape="0">
              <a:srgbClr val="808080">
                <a:alpha val="34997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094" name="Arrow"/>
          <p:cNvSpPr/>
          <p:nvPr/>
        </p:nvSpPr>
        <p:spPr>
          <a:xfrm>
            <a:off x="1634728" y="1317517"/>
            <a:ext cx="203597" cy="171451"/>
          </a:xfrm>
          <a:prstGeom prst="rightArrow">
            <a:avLst>
              <a:gd name="adj1" fmla="val 50000"/>
              <a:gd name="adj2" fmla="val 50001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 w="12700">
            <a:solidFill>
              <a:srgbClr val="000000"/>
            </a:solidFill>
          </a:ln>
          <a:effectLst>
            <a:outerShdw blurRad="50800" dist="25400" dir="5400000" rotWithShape="0">
              <a:srgbClr val="808080">
                <a:alpha val="34997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095" name="Arrow"/>
          <p:cNvSpPr/>
          <p:nvPr/>
        </p:nvSpPr>
        <p:spPr>
          <a:xfrm>
            <a:off x="4086225" y="1312755"/>
            <a:ext cx="1352551" cy="172641"/>
          </a:xfrm>
          <a:prstGeom prst="rightArrow">
            <a:avLst>
              <a:gd name="adj1" fmla="val 50000"/>
              <a:gd name="adj2" fmla="val 50017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 w="12700">
            <a:solidFill>
              <a:srgbClr val="000000"/>
            </a:solidFill>
          </a:ln>
          <a:effectLst>
            <a:outerShdw blurRad="50800" dist="25400" dir="5400000" rotWithShape="0">
              <a:srgbClr val="808080">
                <a:alpha val="34997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096" name="Source…"/>
          <p:cNvSpPr txBox="1"/>
          <p:nvPr/>
        </p:nvSpPr>
        <p:spPr>
          <a:xfrm>
            <a:off x="1555678" y="1516352"/>
            <a:ext cx="492440" cy="36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72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Source </a:t>
            </a:r>
          </a:p>
          <a:p>
            <a:pPr defTabSz="342872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Chopper</a:t>
            </a:r>
          </a:p>
        </p:txBody>
      </p:sp>
      <p:pic>
        <p:nvPicPr>
          <p:cNvPr id="209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4705" y="3993797"/>
            <a:ext cx="1607954" cy="1149703"/>
          </a:xfrm>
          <a:prstGeom prst="rect">
            <a:avLst/>
          </a:prstGeom>
          <a:ln w="12700">
            <a:miter lim="400000"/>
          </a:ln>
        </p:spPr>
      </p:pic>
      <p:sp>
        <p:nvSpPr>
          <p:cNvPr id="2098" name="Rectangle"/>
          <p:cNvSpPr/>
          <p:nvPr/>
        </p:nvSpPr>
        <p:spPr>
          <a:xfrm>
            <a:off x="1538288" y="1227030"/>
            <a:ext cx="301228" cy="313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099" name="Arrow"/>
          <p:cNvSpPr/>
          <p:nvPr/>
        </p:nvSpPr>
        <p:spPr>
          <a:xfrm>
            <a:off x="1270248" y="1304123"/>
            <a:ext cx="696516" cy="171451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blurRad="50800" dist="25400" dir="5400000" rotWithShape="0">
              <a:srgbClr val="808080">
                <a:alpha val="34997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100" name="WFM…"/>
          <p:cNvSpPr txBox="1"/>
          <p:nvPr/>
        </p:nvSpPr>
        <p:spPr>
          <a:xfrm>
            <a:off x="2401022" y="1608030"/>
            <a:ext cx="492440" cy="36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72">
              <a:defRPr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WFM</a:t>
            </a:r>
          </a:p>
          <a:p>
            <a:pPr defTabSz="342872">
              <a:defRPr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Chopper</a:t>
            </a:r>
          </a:p>
        </p:txBody>
      </p:sp>
      <p:grpSp>
        <p:nvGrpSpPr>
          <p:cNvPr id="2109" name="Group"/>
          <p:cNvGrpSpPr/>
          <p:nvPr/>
        </p:nvGrpSpPr>
        <p:grpSpPr>
          <a:xfrm>
            <a:off x="2281237" y="1107968"/>
            <a:ext cx="1154907" cy="551260"/>
            <a:chOff x="0" y="0"/>
            <a:chExt cx="2190044" cy="1045351"/>
          </a:xfrm>
        </p:grpSpPr>
        <p:sp>
          <p:nvSpPr>
            <p:cNvPr id="2101" name="Rectangle"/>
            <p:cNvSpPr/>
            <p:nvPr/>
          </p:nvSpPr>
          <p:spPr>
            <a:xfrm>
              <a:off x="1171787" y="225777"/>
              <a:ext cx="106115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grpSp>
          <p:nvGrpSpPr>
            <p:cNvPr id="2104" name="Group"/>
            <p:cNvGrpSpPr/>
            <p:nvPr/>
          </p:nvGrpSpPr>
          <p:grpSpPr>
            <a:xfrm>
              <a:off x="0" y="0"/>
              <a:ext cx="1054383" cy="1045352"/>
              <a:chOff x="0" y="0"/>
              <a:chExt cx="1054382" cy="1045351"/>
            </a:xfrm>
          </p:grpSpPr>
          <p:sp>
            <p:nvSpPr>
              <p:cNvPr id="2102" name="Oval"/>
              <p:cNvSpPr/>
              <p:nvPr/>
            </p:nvSpPr>
            <p:spPr>
              <a:xfrm>
                <a:off x="923431" y="0"/>
                <a:ext cx="130952" cy="1045352"/>
              </a:xfrm>
              <a:prstGeom prst="ellipse">
                <a:avLst/>
              </a:prstGeom>
              <a:solidFill>
                <a:srgbClr val="BFBFB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50800" dist="25400" dir="5400000" rotWithShape="0">
                  <a:srgbClr val="808080">
                    <a:alpha val="34997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87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2103" name="Rectangle"/>
              <p:cNvSpPr/>
              <p:nvPr/>
            </p:nvSpPr>
            <p:spPr>
              <a:xfrm>
                <a:off x="0" y="234809"/>
                <a:ext cx="916659" cy="5915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87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</p:grpSp>
        <p:sp>
          <p:nvSpPr>
            <p:cNvPr id="2105" name="Rectangle"/>
            <p:cNvSpPr/>
            <p:nvPr/>
          </p:nvSpPr>
          <p:spPr>
            <a:xfrm>
              <a:off x="1397565" y="257386"/>
              <a:ext cx="103859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06" name="Rectangle"/>
            <p:cNvSpPr/>
            <p:nvPr/>
          </p:nvSpPr>
          <p:spPr>
            <a:xfrm>
              <a:off x="1618827" y="307057"/>
              <a:ext cx="106115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07" name="Rectangle"/>
            <p:cNvSpPr/>
            <p:nvPr/>
          </p:nvSpPr>
          <p:spPr>
            <a:xfrm>
              <a:off x="1855893" y="293511"/>
              <a:ext cx="103858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08" name="Rectangle"/>
            <p:cNvSpPr/>
            <p:nvPr/>
          </p:nvSpPr>
          <p:spPr>
            <a:xfrm>
              <a:off x="2086186" y="307057"/>
              <a:ext cx="103859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</p:grpSp>
      <p:grpSp>
        <p:nvGrpSpPr>
          <p:cNvPr id="2115" name="Group"/>
          <p:cNvGrpSpPr/>
          <p:nvPr/>
        </p:nvGrpSpPr>
        <p:grpSpPr>
          <a:xfrm>
            <a:off x="4231481" y="1237746"/>
            <a:ext cx="1042988" cy="354807"/>
            <a:chOff x="0" y="0"/>
            <a:chExt cx="1977813" cy="672817"/>
          </a:xfrm>
        </p:grpSpPr>
        <p:sp>
          <p:nvSpPr>
            <p:cNvPr id="2110" name="Rectangle"/>
            <p:cNvSpPr/>
            <p:nvPr/>
          </p:nvSpPr>
          <p:spPr>
            <a:xfrm>
              <a:off x="-1" y="-1"/>
              <a:ext cx="103860" cy="5915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1" name="Rectangle"/>
            <p:cNvSpPr/>
            <p:nvPr/>
          </p:nvSpPr>
          <p:spPr>
            <a:xfrm>
              <a:off x="467360" y="29349"/>
              <a:ext cx="106115" cy="5937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2" name="Rectangle"/>
            <p:cNvSpPr/>
            <p:nvPr/>
          </p:nvSpPr>
          <p:spPr>
            <a:xfrm>
              <a:off x="936978" y="81279"/>
              <a:ext cx="103859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3" name="Rectangle"/>
            <p:cNvSpPr/>
            <p:nvPr/>
          </p:nvSpPr>
          <p:spPr>
            <a:xfrm>
              <a:off x="1404337" y="67733"/>
              <a:ext cx="106117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4" name="Rectangle"/>
            <p:cNvSpPr/>
            <p:nvPr/>
          </p:nvSpPr>
          <p:spPr>
            <a:xfrm>
              <a:off x="1873955" y="81279"/>
              <a:ext cx="103859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</p:grpSp>
      <p:grpSp>
        <p:nvGrpSpPr>
          <p:cNvPr id="2121" name="Group"/>
          <p:cNvGrpSpPr/>
          <p:nvPr/>
        </p:nvGrpSpPr>
        <p:grpSpPr>
          <a:xfrm>
            <a:off x="6231731" y="1246080"/>
            <a:ext cx="1319213" cy="354807"/>
            <a:chOff x="0" y="0"/>
            <a:chExt cx="2501617" cy="672817"/>
          </a:xfrm>
        </p:grpSpPr>
        <p:sp>
          <p:nvSpPr>
            <p:cNvPr id="2116" name="Rectangle"/>
            <p:cNvSpPr/>
            <p:nvPr/>
          </p:nvSpPr>
          <p:spPr>
            <a:xfrm>
              <a:off x="-1" y="-1"/>
              <a:ext cx="103859" cy="5915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7" name="Rectangle"/>
            <p:cNvSpPr/>
            <p:nvPr/>
          </p:nvSpPr>
          <p:spPr>
            <a:xfrm>
              <a:off x="598312" y="29351"/>
              <a:ext cx="106115" cy="5937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8" name="Rectangle"/>
            <p:cNvSpPr/>
            <p:nvPr/>
          </p:nvSpPr>
          <p:spPr>
            <a:xfrm>
              <a:off x="1198880" y="81279"/>
              <a:ext cx="103858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19" name="Rectangle"/>
            <p:cNvSpPr/>
            <p:nvPr/>
          </p:nvSpPr>
          <p:spPr>
            <a:xfrm>
              <a:off x="1797191" y="67733"/>
              <a:ext cx="106116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sp>
          <p:nvSpPr>
            <p:cNvPr id="2120" name="Rectangle"/>
            <p:cNvSpPr/>
            <p:nvPr/>
          </p:nvSpPr>
          <p:spPr>
            <a:xfrm>
              <a:off x="2397760" y="81279"/>
              <a:ext cx="103858" cy="591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87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</p:grpSp>
      <p:sp>
        <p:nvSpPr>
          <p:cNvPr id="2122" name="FOL…"/>
          <p:cNvSpPr txBox="1"/>
          <p:nvPr/>
        </p:nvSpPr>
        <p:spPr>
          <a:xfrm>
            <a:off x="3065921" y="1678277"/>
            <a:ext cx="492440" cy="36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72">
              <a:def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FOL</a:t>
            </a:r>
          </a:p>
          <a:p>
            <a:pPr defTabSz="342872">
              <a:def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Chopper</a:t>
            </a:r>
          </a:p>
        </p:txBody>
      </p:sp>
      <p:sp>
        <p:nvSpPr>
          <p:cNvPr id="2123" name="FOL…"/>
          <p:cNvSpPr txBox="1"/>
          <p:nvPr/>
        </p:nvSpPr>
        <p:spPr>
          <a:xfrm>
            <a:off x="5450147" y="1696137"/>
            <a:ext cx="492440" cy="36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72">
              <a:def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FOL</a:t>
            </a:r>
          </a:p>
          <a:p>
            <a:pPr defTabSz="342872">
              <a:def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Chopper</a:t>
            </a:r>
          </a:p>
        </p:txBody>
      </p:sp>
      <p:sp>
        <p:nvSpPr>
          <p:cNvPr id="2124" name="WB…"/>
          <p:cNvSpPr txBox="1"/>
          <p:nvPr/>
        </p:nvSpPr>
        <p:spPr>
          <a:xfrm>
            <a:off x="3520209" y="1517543"/>
            <a:ext cx="492440" cy="36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72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WB</a:t>
            </a:r>
          </a:p>
          <a:p>
            <a:pPr defTabSz="342872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Chopper</a:t>
            </a:r>
          </a:p>
        </p:txBody>
      </p:sp>
      <p:pic>
        <p:nvPicPr>
          <p:cNvPr id="212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9935" y="3005600"/>
            <a:ext cx="1621551" cy="919142"/>
          </a:xfrm>
          <a:prstGeom prst="rect">
            <a:avLst/>
          </a:prstGeom>
          <a:ln w="12700">
            <a:miter lim="400000"/>
          </a:ln>
        </p:spPr>
      </p:pic>
      <p:sp>
        <p:nvSpPr>
          <p:cNvPr id="2126" name="Double Arrow"/>
          <p:cNvSpPr/>
          <p:nvPr/>
        </p:nvSpPr>
        <p:spPr>
          <a:xfrm>
            <a:off x="2551509" y="2142621"/>
            <a:ext cx="406004" cy="130969"/>
          </a:xfrm>
          <a:prstGeom prst="leftRightArrow">
            <a:avLst>
              <a:gd name="adj1" fmla="val 50000"/>
              <a:gd name="adj2" fmla="val 50002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12700">
            <a:solidFill>
              <a:srgbClr val="000000"/>
            </a:solidFill>
          </a:ln>
          <a:effectLst>
            <a:outerShdw blurRad="50800" dist="25400" dir="5400000" rotWithShape="0">
              <a:srgbClr val="808080">
                <a:alpha val="34997"/>
              </a:srgbClr>
            </a:outerShdw>
          </a:effectLst>
        </p:spPr>
        <p:txBody>
          <a:bodyPr lIns="34289" tIns="34289" rIns="34289" bIns="34289" anchor="ctr"/>
          <a:lstStyle/>
          <a:p>
            <a:pPr defTabSz="342872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7C764-E951-E240-AC6D-2A75EFA6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Test beamline @ HZB (V20)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C47A4-2CEB-7442-8D36-AFFB72B30F25}"/>
              </a:ext>
            </a:extLst>
          </p:cNvPr>
          <p:cNvSpPr txBox="1"/>
          <p:nvPr/>
        </p:nvSpPr>
        <p:spPr>
          <a:xfrm>
            <a:off x="1163241" y="3463077"/>
            <a:ext cx="5966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Prototypes Wavelength Frame Multiplication (WFM)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Deployed ESS controls &amp; DAQ stack with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DAQ architecture and Data Processing Methods</a:t>
            </a:r>
          </a:p>
        </p:txBody>
      </p:sp>
    </p:spTree>
    <p:extLst>
      <p:ext uri="{BB962C8B-B14F-4D97-AF65-F5344CB8AC3E}">
        <p14:creationId xmlns:p14="http://schemas.microsoft.com/office/powerpoint/2010/main" val="347110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9DA0-39E7-E540-9DB8-1F727B89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Chopper Time Distance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841F5-CA78-ED40-9189-95382964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36" y="1063229"/>
            <a:ext cx="5819129" cy="38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5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492D9-9ACB-B74F-9C16-5CA7283B8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130" y="32315"/>
            <a:ext cx="1992430" cy="1328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7F470-DC7E-AA4E-9470-349A4703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255" y="1318833"/>
            <a:ext cx="1992430" cy="1328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BDF05-D672-434E-BA66-EAB636A0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380" y="2556588"/>
            <a:ext cx="1992430" cy="1328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D4131E-2D05-DC4C-BEBD-35E4BD830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534" y="3808734"/>
            <a:ext cx="1992430" cy="1328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BFF69B-5C9E-7941-A50E-BAC2A7139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919" y="32315"/>
            <a:ext cx="1992430" cy="13282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68F2B7-C6DC-6447-B719-7052C0123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044" y="1318833"/>
            <a:ext cx="1992430" cy="13282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F7811B-2040-9D4E-83AD-829EEB16F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044" y="2556588"/>
            <a:ext cx="1992430" cy="13282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B6A1FC-3D12-824D-A0E6-2EB34692D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262" y="3808734"/>
            <a:ext cx="1992430" cy="13282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1DB30F-5B9B-CB40-A475-51D9159A6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367" y="46004"/>
            <a:ext cx="1734545" cy="1300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F98884-BDF0-D84D-BBFF-13AD321F09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367" y="1332522"/>
            <a:ext cx="1734545" cy="13009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38143D-9B9E-2446-B77E-FB58D7AD1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7156" y="1332522"/>
            <a:ext cx="1734545" cy="13009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5D1503-FB48-7D46-822B-A4CD140804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156" y="2632729"/>
            <a:ext cx="1734545" cy="13009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51FEF5-3E40-4B4D-AA98-C1EC57D015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367" y="2632729"/>
            <a:ext cx="1734545" cy="130090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9EFDF62-0EBF-934D-911B-42710644D4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367" y="3822423"/>
            <a:ext cx="1734545" cy="13009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F0C532F-4488-5749-ACCD-2EF266A0A2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7156" y="46004"/>
            <a:ext cx="1734545" cy="13009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C36AA77-7C33-E245-9BD3-68E5BACA2C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7156" y="3822423"/>
            <a:ext cx="1734545" cy="13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Timing Detector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70540" y="864471"/>
            <a:ext cx="2705428" cy="3877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dirty="0"/>
              <a:t>V20 Delay Line Detector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GB" sz="1500" dirty="0"/>
              <a:t>4 wires and 1 cathode readout signals</a:t>
            </a:r>
          </a:p>
          <a:p>
            <a:endParaRPr lang="en-GB" sz="1500" dirty="0"/>
          </a:p>
          <a:p>
            <a:r>
              <a:rPr lang="en-GB" sz="1500" dirty="0"/>
              <a:t>Using same ADC readout demonstrator that was used for the monitors in earlier tests – with some analogue electronics </a:t>
            </a:r>
            <a:br>
              <a:rPr lang="en-GB" sz="1500" dirty="0"/>
            </a:br>
            <a:r>
              <a:rPr lang="en-GB" sz="1500" dirty="0"/>
              <a:t>(unlike at ESS in operations)</a:t>
            </a:r>
          </a:p>
          <a:p>
            <a:endParaRPr lang="en-GB" sz="1500" dirty="0"/>
          </a:p>
          <a:p>
            <a:r>
              <a:rPr lang="en-GB" sz="1500" dirty="0"/>
              <a:t>Reconstructing detector image in software </a:t>
            </a:r>
            <a:br>
              <a:rPr lang="en-GB" sz="1500" dirty="0"/>
            </a:br>
            <a:r>
              <a:rPr lang="en-GB" sz="1500" dirty="0"/>
              <a:t>(like at ESS in operations)</a:t>
            </a:r>
          </a:p>
          <a:p>
            <a:pPr marL="0" indent="0">
              <a:buNone/>
            </a:pPr>
            <a:endParaRPr lang="en-GB" sz="150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552339B-5D28-8C49-899F-EEE87BD4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726" y="2174098"/>
            <a:ext cx="3018274" cy="277889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EC35F80-E789-FB4C-A6EE-7C9376C3D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45" y="864471"/>
            <a:ext cx="2351118" cy="17633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4102C0E-83F3-7A48-AF4C-9C197817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328" y="3169240"/>
            <a:ext cx="1743650" cy="1679070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E8784B-7BB3-7E46-8948-4DFC6C4CAE33}"/>
              </a:ext>
            </a:extLst>
          </p:cNvPr>
          <p:cNvCxnSpPr>
            <a:cxnSpLocks/>
          </p:cNvCxnSpPr>
          <p:nvPr/>
        </p:nvCxnSpPr>
        <p:spPr>
          <a:xfrm>
            <a:off x="5574165" y="3917388"/>
            <a:ext cx="612036" cy="0"/>
          </a:xfrm>
          <a:prstGeom prst="straightConnector1">
            <a:avLst/>
          </a:prstGeom>
          <a:noFill/>
          <a:ln w="730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468487D-5862-0C44-8318-A514B94E59F6}"/>
              </a:ext>
            </a:extLst>
          </p:cNvPr>
          <p:cNvCxnSpPr>
            <a:cxnSpLocks/>
          </p:cNvCxnSpPr>
          <p:nvPr/>
        </p:nvCxnSpPr>
        <p:spPr>
          <a:xfrm>
            <a:off x="5528853" y="1407948"/>
            <a:ext cx="309117" cy="0"/>
          </a:xfrm>
          <a:prstGeom prst="straightConnector1">
            <a:avLst/>
          </a:prstGeom>
          <a:noFill/>
          <a:ln w="730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9AB16C-8A3C-6540-9E40-5C65F8A39DC9}"/>
              </a:ext>
            </a:extLst>
          </p:cNvPr>
          <p:cNvGrpSpPr/>
          <p:nvPr/>
        </p:nvGrpSpPr>
        <p:grpSpPr>
          <a:xfrm>
            <a:off x="5981591" y="929005"/>
            <a:ext cx="3099744" cy="873745"/>
            <a:chOff x="4711485" y="1366502"/>
            <a:chExt cx="4343400" cy="12243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BFB8D5-3B5C-AD49-A0E2-BAC1755C0EBB}"/>
                </a:ext>
              </a:extLst>
            </p:cNvPr>
            <p:cNvGrpSpPr/>
            <p:nvPr/>
          </p:nvGrpSpPr>
          <p:grpSpPr>
            <a:xfrm>
              <a:off x="4711485" y="1385629"/>
              <a:ext cx="4343400" cy="1171575"/>
              <a:chOff x="0" y="159"/>
              <a:chExt cx="4343400" cy="117157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9FBEE8-554F-A94D-8090-D3BBDD0AA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0420" y="843198"/>
                <a:ext cx="731520" cy="15867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17CD32-3601-734E-8D08-B8D950250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20" y="885298"/>
                <a:ext cx="548640" cy="12070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F7168D4-DD75-D145-9303-170D47F659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00" y="245218"/>
                <a:ext cx="552482" cy="548640"/>
              </a:xfrm>
              <a:prstGeom prst="rect">
                <a:avLst/>
              </a:prstGeom>
            </p:spPr>
          </p:pic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480F6B36-603C-1D42-88BB-78317F4824DE}"/>
                  </a:ext>
                </a:extLst>
              </p:cNvPr>
              <p:cNvSpPr/>
              <p:nvPr/>
            </p:nvSpPr>
            <p:spPr>
              <a:xfrm>
                <a:off x="1075250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7DA11217-4A24-C64F-8839-C1046F5EEBC9}"/>
                  </a:ext>
                </a:extLst>
              </p:cNvPr>
              <p:cNvSpPr/>
              <p:nvPr/>
            </p:nvSpPr>
            <p:spPr>
              <a:xfrm>
                <a:off x="1230697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B008F205-710A-1148-BB5F-934805B6E50E}"/>
                  </a:ext>
                </a:extLst>
              </p:cNvPr>
              <p:cNvSpPr/>
              <p:nvPr/>
            </p:nvSpPr>
            <p:spPr>
              <a:xfrm>
                <a:off x="1394466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267D8BC1-DBE6-154D-A885-D83AE07E7AB8}"/>
                  </a:ext>
                </a:extLst>
              </p:cNvPr>
              <p:cNvSpPr/>
              <p:nvPr/>
            </p:nvSpPr>
            <p:spPr>
              <a:xfrm>
                <a:off x="1549913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2E4F636C-AA47-574E-863D-2A7C1891AF8B}"/>
                  </a:ext>
                </a:extLst>
              </p:cNvPr>
              <p:cNvSpPr/>
              <p:nvPr/>
            </p:nvSpPr>
            <p:spPr>
              <a:xfrm>
                <a:off x="10287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8B3AF5-470A-DE48-B9CC-49FD58EF6A39}"/>
                  </a:ext>
                </a:extLst>
              </p:cNvPr>
              <p:cNvSpPr txBox="1"/>
              <p:nvPr/>
            </p:nvSpPr>
            <p:spPr>
              <a:xfrm>
                <a:off x="1248873" y="366543"/>
                <a:ext cx="199734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ADC</a:t>
                </a:r>
                <a:endParaRPr lang="en-US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4CBBBD53-D1B3-EE4C-A7C5-5CC19F2BD1EA}"/>
                  </a:ext>
                </a:extLst>
              </p:cNvPr>
              <p:cNvSpPr/>
              <p:nvPr/>
            </p:nvSpPr>
            <p:spPr>
              <a:xfrm>
                <a:off x="1759402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1AB17D5F-3D9B-964B-8B55-5B6BAFB983DD}"/>
                  </a:ext>
                </a:extLst>
              </p:cNvPr>
              <p:cNvSpPr/>
              <p:nvPr/>
            </p:nvSpPr>
            <p:spPr>
              <a:xfrm>
                <a:off x="1914849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A0FE46E7-3ED5-5842-9755-25CE85EE94E7}"/>
                  </a:ext>
                </a:extLst>
              </p:cNvPr>
              <p:cNvSpPr/>
              <p:nvPr/>
            </p:nvSpPr>
            <p:spPr>
              <a:xfrm>
                <a:off x="2078618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751CE009-A71E-6942-B58E-CCFD4BAE4B80}"/>
                  </a:ext>
                </a:extLst>
              </p:cNvPr>
              <p:cNvSpPr/>
              <p:nvPr/>
            </p:nvSpPr>
            <p:spPr>
              <a:xfrm>
                <a:off x="2234065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761407D-2D62-2E4E-BDBC-55436FF820E5}"/>
                  </a:ext>
                </a:extLst>
              </p:cNvPr>
              <p:cNvSpPr/>
              <p:nvPr/>
            </p:nvSpPr>
            <p:spPr>
              <a:xfrm>
                <a:off x="17145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CABD01-9457-924A-A0C9-2D2BF7AB34B9}"/>
                  </a:ext>
                </a:extLst>
              </p:cNvPr>
              <p:cNvSpPr txBox="1"/>
              <p:nvPr/>
            </p:nvSpPr>
            <p:spPr>
              <a:xfrm>
                <a:off x="1714500" y="366543"/>
                <a:ext cx="632388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TEST</a:t>
                </a:r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25024F-374C-8046-AD50-481602A77154}"/>
                  </a:ext>
                </a:extLst>
              </p:cNvPr>
              <p:cNvGrpSpPr/>
              <p:nvPr/>
            </p:nvGrpSpPr>
            <p:grpSpPr>
              <a:xfrm>
                <a:off x="1028700" y="610978"/>
                <a:ext cx="640080" cy="382492"/>
                <a:chOff x="1028700" y="457355"/>
                <a:chExt cx="640080" cy="382492"/>
              </a:xfrm>
            </p:grpSpPr>
            <p:sp>
              <p:nvSpPr>
                <p:cNvPr id="62" name="Hexagon 61">
                  <a:extLst>
                    <a:ext uri="{FF2B5EF4-FFF2-40B4-BE49-F238E27FC236}">
                      <a16:creationId xmlns:a16="http://schemas.microsoft.com/office/drawing/2014/main" id="{6F7D451E-98C5-214E-8729-B7CE808A47E7}"/>
                    </a:ext>
                  </a:extLst>
                </p:cNvPr>
                <p:cNvSpPr/>
                <p:nvPr/>
              </p:nvSpPr>
              <p:spPr>
                <a:xfrm>
                  <a:off x="1074430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Hexagon 62">
                  <a:extLst>
                    <a:ext uri="{FF2B5EF4-FFF2-40B4-BE49-F238E27FC236}">
                      <a16:creationId xmlns:a16="http://schemas.microsoft.com/office/drawing/2014/main" id="{C5CF77EC-DC8A-6A48-A4D8-04705728C256}"/>
                    </a:ext>
                  </a:extLst>
                </p:cNvPr>
                <p:cNvSpPr/>
                <p:nvPr/>
              </p:nvSpPr>
              <p:spPr>
                <a:xfrm>
                  <a:off x="1393646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F13186AE-6A94-1F46-A371-8635D985F217}"/>
                    </a:ext>
                  </a:extLst>
                </p:cNvPr>
                <p:cNvSpPr/>
                <p:nvPr/>
              </p:nvSpPr>
              <p:spPr>
                <a:xfrm>
                  <a:off x="1028700" y="457355"/>
                  <a:ext cx="64008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708F936-07D0-6842-964C-B97A272539E7}"/>
                    </a:ext>
                  </a:extLst>
                </p:cNvPr>
                <p:cNvSpPr txBox="1"/>
                <p:nvPr/>
              </p:nvSpPr>
              <p:spPr>
                <a:xfrm>
                  <a:off x="1028700" y="685959"/>
                  <a:ext cx="640080" cy="153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" dirty="0"/>
                    <a:t>DATA</a:t>
                  </a:r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61FCAF0-8BAB-674E-92E5-3C76B575FC6B}"/>
                  </a:ext>
                </a:extLst>
              </p:cNvPr>
              <p:cNvGrpSpPr/>
              <p:nvPr/>
            </p:nvGrpSpPr>
            <p:grpSpPr>
              <a:xfrm>
                <a:off x="1714500" y="610982"/>
                <a:ext cx="320040" cy="382488"/>
                <a:chOff x="1668780" y="457359"/>
                <a:chExt cx="320040" cy="382488"/>
              </a:xfrm>
            </p:grpSpPr>
            <p:sp>
              <p:nvSpPr>
                <p:cNvPr id="58" name="Hexagon 57">
                  <a:extLst>
                    <a:ext uri="{FF2B5EF4-FFF2-40B4-BE49-F238E27FC236}">
                      <a16:creationId xmlns:a16="http://schemas.microsoft.com/office/drawing/2014/main" id="{619BF3D1-4E9F-1A40-A7FF-20B1E14163F9}"/>
                    </a:ext>
                  </a:extLst>
                </p:cNvPr>
                <p:cNvSpPr/>
                <p:nvPr/>
              </p:nvSpPr>
              <p:spPr>
                <a:xfrm>
                  <a:off x="1712862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436D804C-C729-F041-8D45-E65A34D00956}"/>
                    </a:ext>
                  </a:extLst>
                </p:cNvPr>
                <p:cNvSpPr/>
                <p:nvPr/>
              </p:nvSpPr>
              <p:spPr>
                <a:xfrm>
                  <a:off x="1668780" y="457359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763DC7D-1BC7-004D-B122-F22FDD787B73}"/>
                    </a:ext>
                  </a:extLst>
                </p:cNvPr>
                <p:cNvSpPr txBox="1"/>
                <p:nvPr/>
              </p:nvSpPr>
              <p:spPr>
                <a:xfrm>
                  <a:off x="166878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TIMING</a:t>
                  </a:r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E66ADF4-DE6E-5D44-8327-831A0F370159}"/>
                  </a:ext>
                </a:extLst>
              </p:cNvPr>
              <p:cNvGrpSpPr/>
              <p:nvPr/>
            </p:nvGrpSpPr>
            <p:grpSpPr>
              <a:xfrm>
                <a:off x="2080260" y="610986"/>
                <a:ext cx="320040" cy="382484"/>
                <a:chOff x="1988820" y="457363"/>
                <a:chExt cx="320040" cy="382484"/>
              </a:xfrm>
            </p:grpSpPr>
            <p:sp>
              <p:nvSpPr>
                <p:cNvPr id="55" name="Hexagon 54">
                  <a:extLst>
                    <a:ext uri="{FF2B5EF4-FFF2-40B4-BE49-F238E27FC236}">
                      <a16:creationId xmlns:a16="http://schemas.microsoft.com/office/drawing/2014/main" id="{12E63848-2F3A-1D42-9261-65EAD9CFAA0E}"/>
                    </a:ext>
                  </a:extLst>
                </p:cNvPr>
                <p:cNvSpPr/>
                <p:nvPr/>
              </p:nvSpPr>
              <p:spPr>
                <a:xfrm>
                  <a:off x="2032078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ounded Rectangle 55">
                  <a:extLst>
                    <a:ext uri="{FF2B5EF4-FFF2-40B4-BE49-F238E27FC236}">
                      <a16:creationId xmlns:a16="http://schemas.microsoft.com/office/drawing/2014/main" id="{AFB18A93-C2A1-CB47-971E-31324B1343F9}"/>
                    </a:ext>
                  </a:extLst>
                </p:cNvPr>
                <p:cNvSpPr/>
                <p:nvPr/>
              </p:nvSpPr>
              <p:spPr>
                <a:xfrm>
                  <a:off x="1988820" y="457363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D6F5855-61E1-A140-AB88-7523D833C9EC}"/>
                    </a:ext>
                  </a:extLst>
                </p:cNvPr>
                <p:cNvSpPr txBox="1"/>
                <p:nvPr/>
              </p:nvSpPr>
              <p:spPr>
                <a:xfrm>
                  <a:off x="198882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400" dirty="0"/>
                    <a:t>CONTROL</a:t>
                  </a:r>
                  <a:endParaRPr lang="en-US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FB4C61D-5AE0-A248-97AA-A094CEE5121B}"/>
                  </a:ext>
                </a:extLst>
              </p:cNvPr>
              <p:cNvGrpSpPr/>
              <p:nvPr/>
            </p:nvGrpSpPr>
            <p:grpSpPr>
              <a:xfrm>
                <a:off x="2442734" y="610990"/>
                <a:ext cx="323326" cy="382480"/>
                <a:chOff x="2305574" y="457367"/>
                <a:chExt cx="323326" cy="382480"/>
              </a:xfrm>
            </p:grpSpPr>
            <p:sp>
              <p:nvSpPr>
                <p:cNvPr id="51" name="Hexagon 50">
                  <a:extLst>
                    <a:ext uri="{FF2B5EF4-FFF2-40B4-BE49-F238E27FC236}">
                      <a16:creationId xmlns:a16="http://schemas.microsoft.com/office/drawing/2014/main" id="{988F8E59-0E82-FD45-A07C-C094F7DB7F70}"/>
                    </a:ext>
                  </a:extLst>
                </p:cNvPr>
                <p:cNvSpPr/>
                <p:nvPr/>
              </p:nvSpPr>
              <p:spPr>
                <a:xfrm>
                  <a:off x="2354577" y="503082"/>
                  <a:ext cx="228600" cy="20116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Hexagon 51">
                  <a:extLst>
                    <a:ext uri="{FF2B5EF4-FFF2-40B4-BE49-F238E27FC236}">
                      <a16:creationId xmlns:a16="http://schemas.microsoft.com/office/drawing/2014/main" id="{12CB3873-CA8D-3E4C-8B69-2202382940F6}"/>
                    </a:ext>
                  </a:extLst>
                </p:cNvPr>
                <p:cNvSpPr/>
                <p:nvPr/>
              </p:nvSpPr>
              <p:spPr>
                <a:xfrm>
                  <a:off x="2351294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FC5A5D9-8DED-0E4C-9199-6C43DB625ED4}"/>
                    </a:ext>
                  </a:extLst>
                </p:cNvPr>
                <p:cNvSpPr/>
                <p:nvPr/>
              </p:nvSpPr>
              <p:spPr>
                <a:xfrm>
                  <a:off x="2308860" y="457367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620AC7A-14DC-3046-B622-B01FC0F422CA}"/>
                    </a:ext>
                  </a:extLst>
                </p:cNvPr>
                <p:cNvSpPr txBox="1"/>
                <p:nvPr/>
              </p:nvSpPr>
              <p:spPr>
                <a:xfrm>
                  <a:off x="2305574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JTAG</a:t>
                  </a:r>
                  <a:endParaRPr lang="en-US" dirty="0"/>
                </a:p>
              </p:txBody>
            </p:sp>
          </p:grp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E83E3DE3-15A4-DE47-90B9-6F6B7110866F}"/>
                  </a:ext>
                </a:extLst>
              </p:cNvPr>
              <p:cNvSpPr/>
              <p:nvPr/>
            </p:nvSpPr>
            <p:spPr>
              <a:xfrm>
                <a:off x="2400300" y="336658"/>
                <a:ext cx="77724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5AD165C-B770-2F4A-B489-32F296353A8A}"/>
                  </a:ext>
                </a:extLst>
              </p:cNvPr>
              <p:cNvSpPr/>
              <p:nvPr/>
            </p:nvSpPr>
            <p:spPr>
              <a:xfrm>
                <a:off x="8229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D146F44-645B-2147-BDE8-E27FFEC69B5E}"/>
                  </a:ext>
                </a:extLst>
              </p:cNvPr>
              <p:cNvSpPr/>
              <p:nvPr/>
            </p:nvSpPr>
            <p:spPr>
              <a:xfrm flipH="1" flipV="1">
                <a:off x="415137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CED90D1-98B5-8744-A7C4-D258D6D5F06A}"/>
                  </a:ext>
                </a:extLst>
              </p:cNvPr>
              <p:cNvSpPr/>
              <p:nvPr/>
            </p:nvSpPr>
            <p:spPr>
              <a:xfrm>
                <a:off x="2811780" y="610978"/>
                <a:ext cx="365760" cy="365764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1C3B3-2E87-B342-9172-4301B1FEF5D3}"/>
                  </a:ext>
                </a:extLst>
              </p:cNvPr>
              <p:cNvSpPr txBox="1"/>
              <p:nvPr/>
            </p:nvSpPr>
            <p:spPr>
              <a:xfrm>
                <a:off x="2819590" y="840218"/>
                <a:ext cx="357950" cy="153888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400" dirty="0"/>
                  <a:t>POWER</a:t>
                </a:r>
                <a:endParaRPr lang="en-US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68D033F-8117-674D-907F-FC04842D5F57}"/>
                  </a:ext>
                </a:extLst>
              </p:cNvPr>
              <p:cNvSpPr/>
              <p:nvPr/>
            </p:nvSpPr>
            <p:spPr>
              <a:xfrm>
                <a:off x="2889504" y="652133"/>
                <a:ext cx="210312" cy="2103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B8D7824-2E65-9F44-B312-CF705613AADD}"/>
                  </a:ext>
                </a:extLst>
              </p:cNvPr>
              <p:cNvSpPr txBox="1"/>
              <p:nvPr/>
            </p:nvSpPr>
            <p:spPr>
              <a:xfrm>
                <a:off x="0" y="159"/>
                <a:ext cx="43434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DETECTOR GROUP CONTROL &amp; TIMING DEMONSTRATOR</a:t>
                </a:r>
                <a:endParaRPr lang="en-US" sz="9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23EA77-43C2-F746-8986-85CEDE5867AA}"/>
                  </a:ext>
                </a:extLst>
              </p:cNvPr>
              <p:cNvSpPr/>
              <p:nvPr/>
            </p:nvSpPr>
            <p:spPr>
              <a:xfrm rot="5400000">
                <a:off x="24460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4B4481E-4F04-2746-859F-357CA8AB7212}"/>
                  </a:ext>
                </a:extLst>
              </p:cNvPr>
              <p:cNvSpPr/>
              <p:nvPr/>
            </p:nvSpPr>
            <p:spPr>
              <a:xfrm rot="5400000">
                <a:off x="25374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C500A01-C5DA-5146-95E5-C9D6AE39F439}"/>
                  </a:ext>
                </a:extLst>
              </p:cNvPr>
              <p:cNvSpPr/>
              <p:nvPr/>
            </p:nvSpPr>
            <p:spPr>
              <a:xfrm rot="5400000">
                <a:off x="26289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37EC160-E78B-CD46-944D-68A414572CBA}"/>
                  </a:ext>
                </a:extLst>
              </p:cNvPr>
              <p:cNvSpPr/>
              <p:nvPr/>
            </p:nvSpPr>
            <p:spPr>
              <a:xfrm rot="5400000">
                <a:off x="272034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D6EB81D-1E25-AF43-8A01-8F888727E485}"/>
                  </a:ext>
                </a:extLst>
              </p:cNvPr>
              <p:cNvSpPr/>
              <p:nvPr/>
            </p:nvSpPr>
            <p:spPr>
              <a:xfrm rot="5400000">
                <a:off x="281178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939526E-B252-6A44-BC5F-47B48C74EB5F}"/>
                  </a:ext>
                </a:extLst>
              </p:cNvPr>
              <p:cNvSpPr/>
              <p:nvPr/>
            </p:nvSpPr>
            <p:spPr>
              <a:xfrm rot="5400000">
                <a:off x="29032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04BFE67-066E-344E-9D46-5316EF91FEA0}"/>
                  </a:ext>
                </a:extLst>
              </p:cNvPr>
              <p:cNvSpPr/>
              <p:nvPr/>
            </p:nvSpPr>
            <p:spPr>
              <a:xfrm rot="5400000">
                <a:off x="29946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1A0AFDB-2DEF-384F-B191-DAE9DF246710}"/>
                  </a:ext>
                </a:extLst>
              </p:cNvPr>
              <p:cNvSpPr/>
              <p:nvPr/>
            </p:nvSpPr>
            <p:spPr>
              <a:xfrm rot="5400000">
                <a:off x="30861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2A7683-C036-7246-8B84-9E2058235EE2}"/>
                  </a:ext>
                </a:extLst>
              </p:cNvPr>
              <p:cNvSpPr txBox="1"/>
              <p:nvPr/>
            </p:nvSpPr>
            <p:spPr>
              <a:xfrm>
                <a:off x="2400300" y="366542"/>
                <a:ext cx="777240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STATUS</a:t>
                </a:r>
                <a:endParaRPr lang="en-US" dirty="0"/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80A64C5-0005-664C-9DE3-DC94F58FF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51860" y="245218"/>
                <a:ext cx="548640" cy="548640"/>
              </a:xfrm>
              <a:prstGeom prst="rect">
                <a:avLst/>
              </a:prstGeom>
            </p:spPr>
          </p:pic>
          <p:sp>
            <p:nvSpPr>
              <p:cNvPr id="50" name="Donut 49">
                <a:extLst>
                  <a:ext uri="{FF2B5EF4-FFF2-40B4-BE49-F238E27FC236}">
                    <a16:creationId xmlns:a16="http://schemas.microsoft.com/office/drawing/2014/main" id="{14A8505A-97B9-F048-8236-58BA720DA56C}"/>
                  </a:ext>
                </a:extLst>
              </p:cNvPr>
              <p:cNvSpPr/>
              <p:nvPr/>
            </p:nvSpPr>
            <p:spPr>
              <a:xfrm>
                <a:off x="19685" y="1126014"/>
                <a:ext cx="59436" cy="45720"/>
              </a:xfrm>
              <a:prstGeom prst="donu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49E19F-EBEC-A248-B115-3B25040DFA72}"/>
                </a:ext>
              </a:extLst>
            </p:cNvPr>
            <p:cNvSpPr/>
            <p:nvPr/>
          </p:nvSpPr>
          <p:spPr>
            <a:xfrm>
              <a:off x="4711485" y="1366502"/>
              <a:ext cx="4343400" cy="12243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F5AC122-D313-3848-A186-5FFE06F69B22}"/>
              </a:ext>
            </a:extLst>
          </p:cNvPr>
          <p:cNvCxnSpPr>
            <a:cxnSpLocks/>
          </p:cNvCxnSpPr>
          <p:nvPr/>
        </p:nvCxnSpPr>
        <p:spPr>
          <a:xfrm flipH="1">
            <a:off x="5528853" y="1988660"/>
            <a:ext cx="509205" cy="1166183"/>
          </a:xfrm>
          <a:prstGeom prst="straightConnector1">
            <a:avLst/>
          </a:prstGeom>
          <a:noFill/>
          <a:ln w="730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5349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5774-35F6-F345-B7BB-0CC1D10C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51" y="1312210"/>
            <a:ext cx="2784854" cy="2562799"/>
          </a:xfrm>
        </p:spPr>
        <p:txBody>
          <a:bodyPr/>
          <a:lstStyle/>
          <a:p>
            <a:r>
              <a:rPr lang="en-GB" dirty="0"/>
              <a:t>Unstitched </a:t>
            </a:r>
            <a:br>
              <a:rPr lang="en-GB" dirty="0"/>
            </a:br>
            <a:r>
              <a:rPr lang="en-GB" dirty="0"/>
              <a:t>Raw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780E3-34D2-A44A-B810-16E2338BB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52"/>
          <a:stretch/>
        </p:blipFill>
        <p:spPr>
          <a:xfrm>
            <a:off x="0" y="58774"/>
            <a:ext cx="5542059" cy="50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9897-53B2-4D4D-A8FF-3B6297BC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65F99-FF94-4745-A93B-72335A762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68139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677D31-DF26-3D4C-9DB2-424004DAEC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112" y="188774"/>
            <a:ext cx="1183341" cy="6367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6CB175-30EA-6049-B03A-B4273602E394}"/>
              </a:ext>
            </a:extLst>
          </p:cNvPr>
          <p:cNvSpPr txBox="1">
            <a:spLocks/>
          </p:cNvSpPr>
          <p:nvPr/>
        </p:nvSpPr>
        <p:spPr>
          <a:xfrm rot="5400000">
            <a:off x="7059422" y="1233868"/>
            <a:ext cx="2784854" cy="25627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Stitched in Mantid</a:t>
            </a:r>
          </a:p>
        </p:txBody>
      </p:sp>
      <p:pic>
        <p:nvPicPr>
          <p:cNvPr id="6" name="Picture 3" descr="C:\Users\BUSI\Documents\Bastille\NoBugs Talk\bug.png">
            <a:extLst>
              <a:ext uri="{FF2B5EF4-FFF2-40B4-BE49-F238E27FC236}">
                <a16:creationId xmlns:a16="http://schemas.microsoft.com/office/drawing/2014/main" id="{F52EF50A-EE66-6C4A-B5D7-E78F6E6B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40" y="3713259"/>
            <a:ext cx="988539" cy="12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1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5296" y="837510"/>
            <a:ext cx="5532178" cy="3770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2102161" y="1605687"/>
            <a:ext cx="2747518" cy="3433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E224E-BDF7-F747-A666-3C893FB9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Timestamped Asynchronous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82D65-2711-3544-A893-92101098186A}"/>
              </a:ext>
            </a:extLst>
          </p:cNvPr>
          <p:cNvSpPr txBox="1"/>
          <p:nvPr/>
        </p:nvSpPr>
        <p:spPr>
          <a:xfrm>
            <a:off x="242988" y="1605687"/>
            <a:ext cx="19311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Any additional slow parameter like sample environment information can be recorded in sync by time stamping with the same GPS clock.</a:t>
            </a:r>
          </a:p>
        </p:txBody>
      </p:sp>
    </p:spTree>
    <p:extLst>
      <p:ext uri="{BB962C8B-B14F-4D97-AF65-F5344CB8AC3E}">
        <p14:creationId xmlns:p14="http://schemas.microsoft.com/office/powerpoint/2010/main" val="4063441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99927</TotalTime>
  <Words>235</Words>
  <Application>Microsoft Macintosh PowerPoint</Application>
  <PresentationFormat>On-screen Show (16:9)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 Neue Medium</vt:lpstr>
      <vt:lpstr>Office Theme</vt:lpstr>
      <vt:lpstr>Time-Referenced  Data Acquisition @ V20 (HZB)</vt:lpstr>
      <vt:lpstr>Previous Experience</vt:lpstr>
      <vt:lpstr>ESS Test beamline @ HZB (V20)</vt:lpstr>
      <vt:lpstr>Chopper Time Distance Diagram</vt:lpstr>
      <vt:lpstr>PowerPoint Presentation</vt:lpstr>
      <vt:lpstr>Timing Detector Events</vt:lpstr>
      <vt:lpstr>Unstitched  Raw Data</vt:lpstr>
      <vt:lpstr>PowerPoint Presentation</vt:lpstr>
      <vt:lpstr>Timestamped Asynchronous Metadata</vt:lpstr>
      <vt:lpstr>Summary</vt:lpstr>
    </vt:vector>
  </TitlesOfParts>
  <Manager/>
  <Company>Eckardt ApS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Rasmus Eckardt</dc:creator>
  <cp:keywords/>
  <dc:description/>
  <cp:lastModifiedBy>Tobias Richter</cp:lastModifiedBy>
  <cp:revision>336</cp:revision>
  <dcterms:created xsi:type="dcterms:W3CDTF">2015-11-24T09:32:31Z</dcterms:created>
  <dcterms:modified xsi:type="dcterms:W3CDTF">2019-02-11T15:34:56Z</dcterms:modified>
  <cp:category/>
</cp:coreProperties>
</file>