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69" r:id="rId2"/>
    <p:sldId id="262" r:id="rId3"/>
    <p:sldId id="259" r:id="rId4"/>
    <p:sldId id="256" r:id="rId5"/>
    <p:sldId id="257" r:id="rId6"/>
    <p:sldId id="261" r:id="rId7"/>
    <p:sldId id="272" r:id="rId8"/>
    <p:sldId id="260" r:id="rId9"/>
    <p:sldId id="270" r:id="rId10"/>
    <p:sldId id="265" r:id="rId11"/>
    <p:sldId id="263" r:id="rId12"/>
    <p:sldId id="264" r:id="rId13"/>
    <p:sldId id="266" r:id="rId14"/>
    <p:sldId id="268" r:id="rId15"/>
    <p:sldId id="280" r:id="rId16"/>
    <p:sldId id="273" r:id="rId17"/>
    <p:sldId id="281" r:id="rId18"/>
    <p:sldId id="279" r:id="rId19"/>
    <p:sldId id="282" r:id="rId20"/>
    <p:sldId id="277" r:id="rId21"/>
    <p:sldId id="278" r:id="rId22"/>
    <p:sldId id="275" r:id="rId23"/>
    <p:sldId id="276" r:id="rId24"/>
    <p:sldId id="267" r:id="rId25"/>
    <p:sldId id="271" r:id="rId26"/>
    <p:sldId id="283" r:id="rId27"/>
    <p:sldId id="25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ROT Sebastien" initials="GS" lastIdx="1" clrIdx="0">
    <p:extLst>
      <p:ext uri="{19B8F6BF-5375-455C-9EA6-DF929625EA0E}">
        <p15:presenceInfo xmlns:p15="http://schemas.microsoft.com/office/powerpoint/2012/main" userId="GAUTROT Sebast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 smtClean="0"/>
              <a:t>Relative/</a:t>
            </a:r>
            <a:r>
              <a:rPr lang="fr-FR" sz="1200" dirty="0" err="1" smtClean="0"/>
              <a:t>absolute</a:t>
            </a:r>
            <a:r>
              <a:rPr lang="fr-FR" sz="1200" dirty="0" smtClean="0"/>
              <a:t> position of the </a:t>
            </a:r>
            <a:r>
              <a:rPr lang="fr-FR" sz="1200" dirty="0" err="1" smtClean="0"/>
              <a:t>housings</a:t>
            </a:r>
            <a:endParaRPr lang="fr-FR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relative 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Feuil1!$A$2:$A$12</c:f>
              <c:strCache>
                <c:ptCount val="11"/>
                <c:pt idx="0">
                  <c:v>psd1</c:v>
                </c:pt>
                <c:pt idx="1">
                  <c:v>psd2</c:v>
                </c:pt>
                <c:pt idx="2">
                  <c:v>psd3</c:v>
                </c:pt>
                <c:pt idx="3">
                  <c:v>psd4</c:v>
                </c:pt>
                <c:pt idx="4">
                  <c:v>psd5</c:v>
                </c:pt>
                <c:pt idx="5">
                  <c:v>psd6</c:v>
                </c:pt>
                <c:pt idx="6">
                  <c:v>psd7</c:v>
                </c:pt>
                <c:pt idx="7">
                  <c:v>psd8</c:v>
                </c:pt>
                <c:pt idx="8">
                  <c:v>psd9</c:v>
                </c:pt>
                <c:pt idx="9">
                  <c:v>psd10</c:v>
                </c:pt>
                <c:pt idx="10">
                  <c:v>psd11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0.1</c:v>
                </c:pt>
                <c:pt idx="1">
                  <c:v>-0.1</c:v>
                </c:pt>
                <c:pt idx="2">
                  <c:v>1</c:v>
                </c:pt>
                <c:pt idx="3">
                  <c:v>-0.9</c:v>
                </c:pt>
                <c:pt idx="4">
                  <c:v>-0.2</c:v>
                </c:pt>
                <c:pt idx="5">
                  <c:v>0.1</c:v>
                </c:pt>
                <c:pt idx="6">
                  <c:v>-0.3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D7-4A93-86E1-275B1F6889B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absolute value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Feuil1!$A$2:$A$12</c:f>
              <c:strCache>
                <c:ptCount val="11"/>
                <c:pt idx="0">
                  <c:v>psd1</c:v>
                </c:pt>
                <c:pt idx="1">
                  <c:v>psd2</c:v>
                </c:pt>
                <c:pt idx="2">
                  <c:v>psd3</c:v>
                </c:pt>
                <c:pt idx="3">
                  <c:v>psd4</c:v>
                </c:pt>
                <c:pt idx="4">
                  <c:v>psd5</c:v>
                </c:pt>
                <c:pt idx="5">
                  <c:v>psd6</c:v>
                </c:pt>
                <c:pt idx="6">
                  <c:v>psd7</c:v>
                </c:pt>
                <c:pt idx="7">
                  <c:v>psd8</c:v>
                </c:pt>
                <c:pt idx="8">
                  <c:v>psd9</c:v>
                </c:pt>
                <c:pt idx="9">
                  <c:v>psd10</c:v>
                </c:pt>
                <c:pt idx="10">
                  <c:v>psd11</c:v>
                </c:pt>
              </c:strCache>
            </c:strRef>
          </c:cat>
          <c:val>
            <c:numRef>
              <c:f>Feuil1!$C$2:$C$12</c:f>
              <c:numCache>
                <c:formatCode>General</c:formatCode>
                <c:ptCount val="11"/>
                <c:pt idx="0">
                  <c:v>0.1</c:v>
                </c:pt>
                <c:pt idx="1">
                  <c:v>0</c:v>
                </c:pt>
                <c:pt idx="2">
                  <c:v>1</c:v>
                </c:pt>
                <c:pt idx="3">
                  <c:v>9.9999999999999978E-2</c:v>
                </c:pt>
                <c:pt idx="4">
                  <c:v>-0.10000000000000003</c:v>
                </c:pt>
                <c:pt idx="5">
                  <c:v>0</c:v>
                </c:pt>
                <c:pt idx="6">
                  <c:v>-0.3</c:v>
                </c:pt>
                <c:pt idx="7">
                  <c:v>-0.19999999999999998</c:v>
                </c:pt>
                <c:pt idx="8">
                  <c:v>-9.9999999999999978E-2</c:v>
                </c:pt>
                <c:pt idx="9">
                  <c:v>0</c:v>
                </c:pt>
                <c:pt idx="1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D7-4A93-86E1-275B1F688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072776"/>
        <c:axId val="346073168"/>
      </c:lineChart>
      <c:catAx>
        <c:axId val="34607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6073168"/>
        <c:crosses val="autoZero"/>
        <c:auto val="1"/>
        <c:lblAlgn val="ctr"/>
        <c:lblOffset val="100"/>
        <c:noMultiLvlLbl val="0"/>
      </c:catAx>
      <c:valAx>
        <c:axId val="34607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607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'Inclino Pepper'!$G$3</c:f>
              <c:strCache>
                <c:ptCount val="1"/>
                <c:pt idx="0">
                  <c:v>angle calc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285626061448193E-2"/>
                  <c:y val="-0.1060400500784859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'Inclino Pepper'!$C$4:$C$8</c:f>
              <c:numCache>
                <c:formatCode>General</c:formatCode>
                <c:ptCount val="5"/>
                <c:pt idx="0">
                  <c:v>5</c:v>
                </c:pt>
                <c:pt idx="1">
                  <c:v>5.2590000000000003</c:v>
                </c:pt>
                <c:pt idx="2">
                  <c:v>5.52</c:v>
                </c:pt>
                <c:pt idx="3">
                  <c:v>5.65</c:v>
                </c:pt>
                <c:pt idx="4">
                  <c:v>5.4039999999999999</c:v>
                </c:pt>
              </c:numCache>
            </c:numRef>
          </c:xVal>
          <c:yVal>
            <c:numRef>
              <c:f>'Inclino Pepper'!$G$4:$G$8</c:f>
              <c:numCache>
                <c:formatCode>0.000</c:formatCode>
                <c:ptCount val="5"/>
                <c:pt idx="0">
                  <c:v>0</c:v>
                </c:pt>
                <c:pt idx="1">
                  <c:v>0.795637653580337</c:v>
                </c:pt>
                <c:pt idx="2">
                  <c:v>1.575304356195758</c:v>
                </c:pt>
                <c:pt idx="3">
                  <c:v>1.9472432334748548</c:v>
                </c:pt>
                <c:pt idx="4">
                  <c:v>1.2283771851615199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81-4428-8D7F-E9B0E3298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623904"/>
        <c:axId val="545622264"/>
      </c:scatterChart>
      <c:valAx>
        <c:axId val="54562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622264"/>
        <c:crosses val="autoZero"/>
        <c:crossBetween val="midCat"/>
      </c:valAx>
      <c:valAx>
        <c:axId val="54562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623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Linearity of laser measurement</a:t>
            </a:r>
          </a:p>
        </c:rich>
      </c:tx>
      <c:layout>
        <c:manualLayout>
          <c:xMode val="edge"/>
          <c:yMode val="edge"/>
          <c:x val="6.268788640108372E-2"/>
          <c:y val="2.827357016715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733787108675654"/>
          <c:y val="0.32963285514838925"/>
          <c:w val="0.75605015626426275"/>
          <c:h val="0.3496136028779923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trendline>
            <c:spPr>
              <a:ln w="25400" cap="rnd">
                <a:solidFill>
                  <a:schemeClr val="accent1">
                    <a:alpha val="50000"/>
                  </a:schemeClr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1141708658530992"/>
                  <c:y val="-7.703053168528262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Z!$I$2:$I$9</c:f>
              <c:numCache>
                <c:formatCode>General</c:formatCode>
                <c:ptCount val="8"/>
                <c:pt idx="0">
                  <c:v>3.5</c:v>
                </c:pt>
                <c:pt idx="1">
                  <c:v>3</c:v>
                </c:pt>
                <c:pt idx="2">
                  <c:v>2.5</c:v>
                </c:pt>
                <c:pt idx="3">
                  <c:v>2</c:v>
                </c:pt>
                <c:pt idx="4">
                  <c:v>1.5</c:v>
                </c:pt>
                <c:pt idx="5">
                  <c:v>1</c:v>
                </c:pt>
                <c:pt idx="6">
                  <c:v>0.5</c:v>
                </c:pt>
                <c:pt idx="7">
                  <c:v>0</c:v>
                </c:pt>
              </c:numCache>
            </c:numRef>
          </c:xVal>
          <c:yVal>
            <c:numRef>
              <c:f>Z!$K$2:$K$9</c:f>
              <c:numCache>
                <c:formatCode>General</c:formatCode>
                <c:ptCount val="8"/>
                <c:pt idx="0">
                  <c:v>541.40300000000002</c:v>
                </c:pt>
                <c:pt idx="1">
                  <c:v>512.39700000000005</c:v>
                </c:pt>
                <c:pt idx="2">
                  <c:v>481.97399999999999</c:v>
                </c:pt>
                <c:pt idx="3">
                  <c:v>454.08300000000003</c:v>
                </c:pt>
                <c:pt idx="4">
                  <c:v>425.28399999999999</c:v>
                </c:pt>
                <c:pt idx="5">
                  <c:v>394.714</c:v>
                </c:pt>
                <c:pt idx="6">
                  <c:v>364.4</c:v>
                </c:pt>
                <c:pt idx="7">
                  <c:v>336.26900000000001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C4-4002-B159-E74A05216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849840"/>
        <c:axId val="378845248"/>
      </c:scatterChart>
      <c:valAx>
        <c:axId val="37884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angle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8845248"/>
        <c:crosses val="autoZero"/>
        <c:crossBetween val="midCat"/>
      </c:valAx>
      <c:valAx>
        <c:axId val="378845248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pixel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8849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31T11:00:52.21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A22B-9ED9-4956-9F16-C7ED8A9B9300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3E92D-5AF5-4FB8-9C27-6D71526B1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65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68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04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48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81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37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49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8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62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82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4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0EC4-A736-4865-91A4-107A0A17B913}" type="datetimeFigureOut">
              <a:rPr lang="fr-FR" smtClean="0"/>
              <a:t>10/02/2019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38ED-3C26-4229-9076-2BA138FD8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chart" Target="../charts/chart1.xml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1412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+mj-lt"/>
              </a:rPr>
              <a:t>Online alignment survey for long components hidden under shielding</a:t>
            </a:r>
            <a:endParaRPr lang="fr-FR" sz="3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911" y="2696646"/>
            <a:ext cx="1091809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Sébastien</a:t>
            </a:r>
            <a:r>
              <a:rPr lang="en-US" sz="2800" dirty="0" smtClean="0"/>
              <a:t> GAUTROT LLB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000" dirty="0" smtClean="0"/>
              <a:t>February the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2019</a:t>
            </a:r>
          </a:p>
          <a:p>
            <a:pPr algn="ctr"/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21" y="4362994"/>
            <a:ext cx="3861594" cy="23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1616263" y="2701068"/>
            <a:ext cx="9144000" cy="3852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algn="l"/>
            <a:r>
              <a:rPr lang="fr-FR" dirty="0" err="1" smtClean="0"/>
              <a:t>Advantage</a:t>
            </a:r>
            <a:r>
              <a:rPr lang="fr-FR" dirty="0" smtClean="0"/>
              <a:t>: </a:t>
            </a:r>
            <a:endParaRPr lang="fr-FR" dirty="0"/>
          </a:p>
          <a:p>
            <a:pPr algn="l"/>
            <a:r>
              <a:rPr lang="fr-FR" dirty="0" smtClean="0"/>
              <a:t>			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	  ≈6000€ total for a CCD 					</a:t>
            </a:r>
            <a:r>
              <a:rPr lang="fr-FR" dirty="0"/>
              <a:t>	</a:t>
            </a:r>
            <a:r>
              <a:rPr lang="fr-FR" dirty="0" smtClean="0"/>
              <a:t>  ≈8000€ total for a camera </a:t>
            </a:r>
            <a:endParaRPr lang="fr-FR" dirty="0"/>
          </a:p>
          <a:p>
            <a:pPr algn="l"/>
            <a:endParaRPr lang="fr-FR" dirty="0" smtClean="0"/>
          </a:p>
          <a:p>
            <a:pPr algn="l"/>
            <a:r>
              <a:rPr lang="fr-FR" dirty="0" err="1" smtClean="0"/>
              <a:t>Disadvantage</a:t>
            </a:r>
            <a:r>
              <a:rPr lang="fr-FR" dirty="0" smtClean="0"/>
              <a:t> :		</a:t>
            </a:r>
          </a:p>
          <a:p>
            <a:pPr algn="l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err="1" smtClean="0"/>
              <a:t>limited</a:t>
            </a:r>
            <a:r>
              <a:rPr lang="fr-FR" dirty="0" smtClean="0"/>
              <a:t> up to 80m instruments </a:t>
            </a:r>
          </a:p>
          <a:p>
            <a:pPr algn="l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err="1" smtClean="0"/>
              <a:t>measurement</a:t>
            </a:r>
            <a:r>
              <a:rPr lang="fr-FR" dirty="0" smtClean="0"/>
              <a:t> 1 by 1 </a:t>
            </a:r>
          </a:p>
          <a:p>
            <a:pPr algn="l"/>
            <a:r>
              <a:rPr lang="fr-FR" dirty="0"/>
              <a:t>	</a:t>
            </a:r>
            <a:r>
              <a:rPr lang="fr-FR" dirty="0" smtClean="0"/>
              <a:t>		fine </a:t>
            </a:r>
            <a:r>
              <a:rPr lang="fr-FR" dirty="0" err="1" smtClean="0"/>
              <a:t>adjustement</a:t>
            </a:r>
            <a:r>
              <a:rPr lang="fr-FR" dirty="0" smtClean="0"/>
              <a:t> for lasers far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sensor</a:t>
            </a:r>
            <a:r>
              <a:rPr lang="fr-FR" dirty="0" smtClean="0"/>
              <a:t>.</a:t>
            </a:r>
          </a:p>
          <a:p>
            <a:pPr algn="l"/>
            <a:r>
              <a:rPr lang="fr-FR" dirty="0"/>
              <a:t>	</a:t>
            </a:r>
            <a:r>
              <a:rPr lang="fr-FR" dirty="0" smtClean="0"/>
              <a:t>		Impact on </a:t>
            </a:r>
            <a:r>
              <a:rPr lang="fr-FR" dirty="0" err="1" smtClean="0"/>
              <a:t>shielding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701863" y="1528872"/>
            <a:ext cx="10972800" cy="50958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Laser + CCD or camera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40456" y="137760"/>
            <a:ext cx="74894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 smtClean="0">
                <a:latin typeface="+mj-lt"/>
              </a:rPr>
              <a:t>ABSOLUTE REFERENCE</a:t>
            </a:r>
            <a:endParaRPr lang="fr-FR" sz="2900" b="1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1556068"/>
            <a:ext cx="9144000" cy="3800475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/>
              <a:t>A </a:t>
            </a:r>
            <a:r>
              <a:rPr lang="fr-FR" sz="2000" dirty="0" err="1" smtClean="0"/>
              <a:t>reference</a:t>
            </a:r>
            <a:r>
              <a:rPr lang="fr-FR" sz="2000" dirty="0" smtClean="0"/>
              <a:t> on the bunker </a:t>
            </a:r>
            <a:r>
              <a:rPr lang="fr-FR" sz="2000" dirty="0" err="1" smtClean="0"/>
              <a:t>wall</a:t>
            </a:r>
            <a:r>
              <a:rPr lang="fr-FR" sz="2000" dirty="0" smtClean="0"/>
              <a:t> and a laser / PSD on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housing</a:t>
            </a:r>
            <a:r>
              <a:rPr lang="fr-FR" sz="2000" dirty="0" smtClean="0"/>
              <a:t>.</a:t>
            </a:r>
          </a:p>
          <a:p>
            <a:pPr algn="l"/>
            <a:r>
              <a:rPr lang="fr-FR" sz="2000" dirty="0" smtClean="0"/>
              <a:t>If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add</a:t>
            </a:r>
            <a:r>
              <a:rPr lang="fr-FR" sz="2000" dirty="0" smtClean="0"/>
              <a:t> an </a:t>
            </a:r>
            <a:r>
              <a:rPr lang="fr-FR" sz="2000" dirty="0" err="1" smtClean="0"/>
              <a:t>inclinometer</a:t>
            </a:r>
            <a:r>
              <a:rPr lang="fr-FR" sz="2000" dirty="0" smtClean="0"/>
              <a:t>,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know if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translation or a rotation.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552450" y="106829"/>
            <a:ext cx="110109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latin typeface="+mj-lt"/>
              </a:rPr>
              <a:t>RELATIVE REFERENCE</a:t>
            </a:r>
            <a:endParaRPr lang="fr-FR" sz="2900" dirty="0">
              <a:latin typeface="+mj-lt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65972" y="2949336"/>
            <a:ext cx="215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1 PSD on a </a:t>
            </a:r>
            <a:r>
              <a:rPr lang="fr-FR" dirty="0" err="1" smtClean="0">
                <a:latin typeface="Calibri" panose="020F0502020204030204" pitchFamily="34" charset="0"/>
              </a:rPr>
              <a:t>wall</a:t>
            </a:r>
            <a:r>
              <a:rPr lang="fr-FR" dirty="0" smtClean="0">
                <a:latin typeface="Calibri" panose="020F0502020204030204" pitchFamily="34" charset="0"/>
              </a:rPr>
              <a:t> of the bunker as </a:t>
            </a:r>
            <a:r>
              <a:rPr lang="fr-FR" dirty="0" err="1" smtClean="0">
                <a:latin typeface="Calibri" panose="020F0502020204030204" pitchFamily="34" charset="0"/>
              </a:rPr>
              <a:t>reference</a:t>
            </a:r>
            <a:endParaRPr lang="fr-FR" dirty="0">
              <a:latin typeface="Calibri" panose="020F0502020204030204" pitchFamily="34" charset="0"/>
            </a:endParaRPr>
          </a:p>
        </p:txBody>
      </p:sp>
      <p:graphicFrame>
        <p:nvGraphicFramePr>
          <p:cNvPr id="49" name="Graphique 48"/>
          <p:cNvGraphicFramePr/>
          <p:nvPr>
            <p:extLst>
              <p:ext uri="{D42A27DB-BD31-4B8C-83A1-F6EECF244321}">
                <p14:modId xmlns:p14="http://schemas.microsoft.com/office/powerpoint/2010/main" val="1927681923"/>
              </p:ext>
            </p:extLst>
          </p:nvPr>
        </p:nvGraphicFramePr>
        <p:xfrm>
          <a:off x="3372591" y="4283708"/>
          <a:ext cx="4970145" cy="225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itre 1"/>
          <p:cNvSpPr>
            <a:spLocks noGrp="1"/>
          </p:cNvSpPr>
          <p:nvPr>
            <p:ph type="ctrTitle"/>
          </p:nvPr>
        </p:nvSpPr>
        <p:spPr>
          <a:xfrm>
            <a:off x="739775" y="782161"/>
            <a:ext cx="10972800" cy="50958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Laser + PSD</a:t>
            </a:r>
            <a:endParaRPr lang="fr-FR" sz="2800" b="1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6432428" y="2990225"/>
            <a:ext cx="1910308" cy="1017155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7276958" y="2725906"/>
            <a:ext cx="529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laser</a:t>
            </a:r>
            <a:endParaRPr lang="fr-FR" sz="1200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4478983" y="3002234"/>
            <a:ext cx="1910308" cy="101715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767799" y="3234002"/>
            <a:ext cx="162666" cy="527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4297867" y="2765777"/>
            <a:ext cx="96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inclinometer</a:t>
            </a:r>
            <a:endParaRPr lang="fr-FR" sz="1200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3542" r="14549" b="29375"/>
          <a:stretch/>
        </p:blipFill>
        <p:spPr>
          <a:xfrm flipH="1">
            <a:off x="7546595" y="3014887"/>
            <a:ext cx="404178" cy="166529"/>
          </a:xfrm>
          <a:prstGeom prst="rect">
            <a:avLst/>
          </a:prstGeom>
        </p:spPr>
      </p:pic>
      <p:cxnSp>
        <p:nvCxnSpPr>
          <p:cNvPr id="55" name="Connecteur droit avec flèche 54"/>
          <p:cNvCxnSpPr>
            <a:stCxn id="54" idx="3"/>
          </p:cNvCxnSpPr>
          <p:nvPr/>
        </p:nvCxnSpPr>
        <p:spPr>
          <a:xfrm flipH="1">
            <a:off x="6433108" y="3098152"/>
            <a:ext cx="1113487" cy="18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5" r="34227"/>
          <a:stretch/>
        </p:blipFill>
        <p:spPr>
          <a:xfrm flipH="1">
            <a:off x="5953440" y="2967484"/>
            <a:ext cx="152768" cy="387230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5856487" y="2619781"/>
            <a:ext cx="529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PSD</a:t>
            </a:r>
            <a:endParaRPr lang="fr-FR" sz="1200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5" r="34227"/>
          <a:stretch/>
        </p:blipFill>
        <p:spPr>
          <a:xfrm flipH="1">
            <a:off x="2924291" y="2899477"/>
            <a:ext cx="152768" cy="38723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3542" r="14549" b="29375"/>
          <a:stretch/>
        </p:blipFill>
        <p:spPr>
          <a:xfrm flipH="1">
            <a:off x="5440068" y="3032914"/>
            <a:ext cx="404178" cy="166529"/>
          </a:xfrm>
          <a:prstGeom prst="rect">
            <a:avLst/>
          </a:prstGeom>
        </p:spPr>
      </p:pic>
      <p:cxnSp>
        <p:nvCxnSpPr>
          <p:cNvPr id="60" name="Connecteur droit avec flèche 59"/>
          <p:cNvCxnSpPr>
            <a:stCxn id="59" idx="3"/>
            <a:endCxn id="58" idx="1"/>
          </p:cNvCxnSpPr>
          <p:nvPr/>
        </p:nvCxnSpPr>
        <p:spPr>
          <a:xfrm flipH="1" flipV="1">
            <a:off x="3077059" y="3093092"/>
            <a:ext cx="2363009" cy="2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1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711070" y="2330798"/>
            <a:ext cx="10655559" cy="346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800" dirty="0" smtClean="0"/>
          </a:p>
          <a:p>
            <a:pPr algn="l"/>
            <a:r>
              <a:rPr lang="fr-FR" dirty="0" err="1" smtClean="0"/>
              <a:t>Advantage</a:t>
            </a:r>
            <a:r>
              <a:rPr lang="fr-FR" dirty="0" smtClean="0"/>
              <a:t> : </a:t>
            </a:r>
          </a:p>
          <a:p>
            <a:pPr algn="l"/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easy</a:t>
            </a:r>
            <a:r>
              <a:rPr lang="fr-FR" dirty="0" smtClean="0"/>
              <a:t> to position</a:t>
            </a:r>
          </a:p>
          <a:p>
            <a:pPr algn="l"/>
            <a:r>
              <a:rPr lang="fr-FR" dirty="0"/>
              <a:t>	</a:t>
            </a:r>
            <a:r>
              <a:rPr lang="fr-FR" dirty="0" smtClean="0"/>
              <a:t>	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on all the instruments.</a:t>
            </a:r>
          </a:p>
          <a:p>
            <a:pPr algn="l"/>
            <a:r>
              <a:rPr lang="fr-FR" dirty="0" err="1" smtClean="0"/>
              <a:t>Disadvantage</a:t>
            </a:r>
            <a:r>
              <a:rPr lang="fr-FR" dirty="0" smtClean="0"/>
              <a:t> : </a:t>
            </a:r>
          </a:p>
          <a:p>
            <a:pPr algn="l"/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price</a:t>
            </a:r>
            <a:r>
              <a:rPr lang="fr-FR" dirty="0" smtClean="0"/>
              <a:t> 950€ per </a:t>
            </a:r>
            <a:r>
              <a:rPr lang="fr-FR" dirty="0" err="1" smtClean="0"/>
              <a:t>housing</a:t>
            </a:r>
            <a:r>
              <a:rPr lang="fr-FR" dirty="0" smtClean="0"/>
              <a:t> in the </a:t>
            </a:r>
            <a:r>
              <a:rPr lang="fr-FR" dirty="0" err="1" smtClean="0"/>
              <a:t>industry</a:t>
            </a:r>
            <a:r>
              <a:rPr lang="fr-FR" dirty="0" smtClean="0"/>
              <a:t>. </a:t>
            </a:r>
          </a:p>
          <a:p>
            <a:pPr algn="l"/>
            <a:endParaRPr lang="fr-FR" dirty="0" smtClean="0"/>
          </a:p>
          <a:p>
            <a:pPr algn="l"/>
            <a:endParaRPr lang="fr-FR" sz="1800" dirty="0" smtClean="0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552450" y="987697"/>
            <a:ext cx="10972800" cy="50958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Laser + PSD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4318" y="170517"/>
            <a:ext cx="9144000" cy="963752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 smtClean="0"/>
              <a:t>				</a:t>
            </a:r>
            <a:r>
              <a:rPr lang="fr-FR" sz="2800" b="1" dirty="0" err="1" smtClean="0"/>
              <a:t>Inclinometers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 rot="331751">
            <a:off x="3219790" y="4592970"/>
            <a:ext cx="1543050" cy="561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 rot="275904">
            <a:off x="6739648" y="4597416"/>
            <a:ext cx="1543050" cy="56197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 rot="21291633">
            <a:off x="5039753" y="4592971"/>
            <a:ext cx="1543050" cy="56197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09982" y="4532283"/>
            <a:ext cx="162666" cy="527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675044" y="4541536"/>
            <a:ext cx="152400" cy="457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429840" y="4564395"/>
            <a:ext cx="162666" cy="527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567786">
            <a:off x="3200494" y="5709782"/>
            <a:ext cx="1543050" cy="561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 rot="21066810">
            <a:off x="6639019" y="5714227"/>
            <a:ext cx="1543050" cy="56197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919756" y="5823036"/>
            <a:ext cx="1543050" cy="56197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809353" y="5657077"/>
            <a:ext cx="162666" cy="527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627857" y="5766838"/>
            <a:ext cx="162666" cy="527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301320" y="5657077"/>
            <a:ext cx="162666" cy="527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30440" y="808768"/>
            <a:ext cx="10748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		</a:t>
            </a:r>
            <a:br>
              <a:rPr lang="fr-FR" sz="2000" b="1" dirty="0"/>
            </a:br>
            <a:r>
              <a:rPr lang="fr-FR" sz="2000" b="1" dirty="0" err="1" smtClean="0"/>
              <a:t>Add</a:t>
            </a:r>
            <a:r>
              <a:rPr lang="fr-FR" sz="2000" b="1" dirty="0" smtClean="0"/>
              <a:t> to laser solutions</a:t>
            </a:r>
          </a:p>
          <a:p>
            <a:endParaRPr lang="fr-FR" sz="2000" b="1" dirty="0"/>
          </a:p>
          <a:p>
            <a:r>
              <a:rPr lang="fr-FR" sz="2000" b="1" dirty="0" smtClean="0"/>
              <a:t>Single?</a:t>
            </a:r>
          </a:p>
          <a:p>
            <a:r>
              <a:rPr lang="fr-FR" sz="2000" b="1" dirty="0"/>
              <a:t>	</a:t>
            </a:r>
            <a:r>
              <a:rPr lang="fr-FR" sz="2000" b="1" dirty="0" smtClean="0"/>
              <a:t>	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/>
              <a:t>the rotation in 2 axis</a:t>
            </a:r>
            <a:br>
              <a:rPr lang="fr-FR" sz="2000" dirty="0"/>
            </a:b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 smtClean="0"/>
              <a:t>		If </a:t>
            </a:r>
            <a:r>
              <a:rPr lang="fr-FR" sz="2000" dirty="0"/>
              <a:t>rotation or translation = </a:t>
            </a:r>
            <a:r>
              <a:rPr lang="fr-FR" sz="2000" dirty="0" err="1"/>
              <a:t>effect</a:t>
            </a:r>
            <a:r>
              <a:rPr lang="fr-FR" sz="2000" dirty="0"/>
              <a:t> on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housing</a:t>
            </a:r>
            <a:r>
              <a:rPr lang="fr-FR" sz="2000" dirty="0"/>
              <a:t>?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		High </a:t>
            </a:r>
            <a:r>
              <a:rPr lang="fr-FR" sz="2000" dirty="0" err="1"/>
              <a:t>precision</a:t>
            </a:r>
            <a:r>
              <a:rPr lang="fr-FR" sz="2000" dirty="0"/>
              <a:t> </a:t>
            </a:r>
            <a:r>
              <a:rPr lang="fr-FR" sz="2000" dirty="0" err="1"/>
              <a:t>inclinometer</a:t>
            </a:r>
            <a:r>
              <a:rPr lang="fr-FR" sz="2000" dirty="0"/>
              <a:t> ≈ 0.01°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30440" y="3905794"/>
            <a:ext cx="669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sz="2400" b="1" dirty="0" smtClean="0"/>
              <a:t>	</a:t>
            </a:r>
            <a:r>
              <a:rPr lang="fr-FR" sz="2400" b="1" dirty="0" err="1" smtClean="0"/>
              <a:t>Need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study</a:t>
            </a:r>
            <a:r>
              <a:rPr lang="fr-FR" sz="2400" b="1" dirty="0" smtClean="0"/>
              <a:t> more</a:t>
            </a:r>
            <a:endParaRPr lang="fr-FR" sz="24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907791" y="1750423"/>
            <a:ext cx="10655559" cy="4611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800" dirty="0" smtClean="0"/>
          </a:p>
          <a:p>
            <a:pPr algn="l"/>
            <a:r>
              <a:rPr lang="fr-FR" dirty="0" err="1" smtClean="0"/>
              <a:t>Advantage</a:t>
            </a:r>
            <a:r>
              <a:rPr lang="fr-FR" dirty="0" smtClean="0"/>
              <a:t> :</a:t>
            </a:r>
          </a:p>
          <a:p>
            <a:pPr algn="l"/>
            <a:r>
              <a:rPr lang="fr-FR" dirty="0" smtClean="0"/>
              <a:t>		 </a:t>
            </a:r>
            <a:r>
              <a:rPr lang="fr-FR" dirty="0" err="1" smtClean="0"/>
              <a:t>easy</a:t>
            </a:r>
            <a:r>
              <a:rPr lang="fr-FR" dirty="0" smtClean="0"/>
              <a:t> to position and to </a:t>
            </a:r>
            <a:r>
              <a:rPr lang="fr-FR" dirty="0" err="1" smtClean="0"/>
              <a:t>install</a:t>
            </a:r>
            <a:r>
              <a:rPr lang="fr-FR" dirty="0" smtClean="0"/>
              <a:t> </a:t>
            </a:r>
          </a:p>
          <a:p>
            <a:pPr algn="l"/>
            <a:r>
              <a:rPr lang="fr-FR" dirty="0" smtClean="0"/>
              <a:t>		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on all the instruments </a:t>
            </a:r>
            <a:endParaRPr lang="fr-FR" dirty="0"/>
          </a:p>
          <a:p>
            <a:pPr algn="l"/>
            <a:r>
              <a:rPr lang="fr-FR" dirty="0" smtClean="0"/>
              <a:t>		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≈ 200€ per </a:t>
            </a:r>
            <a:r>
              <a:rPr lang="fr-FR" dirty="0" err="1" smtClean="0"/>
              <a:t>housing</a:t>
            </a:r>
            <a:endParaRPr lang="fr-FR" dirty="0" smtClean="0"/>
          </a:p>
          <a:p>
            <a:pPr algn="l"/>
            <a:endParaRPr lang="fr-FR" dirty="0" smtClean="0"/>
          </a:p>
          <a:p>
            <a:pPr algn="l"/>
            <a:r>
              <a:rPr lang="fr-FR" dirty="0" err="1" smtClean="0"/>
              <a:t>Disadvantage</a:t>
            </a:r>
            <a:r>
              <a:rPr lang="fr-FR" dirty="0" smtClean="0"/>
              <a:t> : </a:t>
            </a:r>
          </a:p>
          <a:p>
            <a:pPr algn="l"/>
            <a:r>
              <a:rPr lang="fr-FR" dirty="0" smtClean="0"/>
              <a:t>		</a:t>
            </a:r>
            <a:r>
              <a:rPr lang="fr-FR" dirty="0" err="1" smtClean="0"/>
              <a:t>can</a:t>
            </a:r>
            <a:r>
              <a:rPr lang="fr-FR" dirty="0" smtClean="0"/>
              <a:t> not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a translation</a:t>
            </a:r>
          </a:p>
          <a:p>
            <a:pPr algn="l"/>
            <a:r>
              <a:rPr lang="fr-FR" sz="1800" dirty="0" smtClean="0"/>
              <a:t>		(but </a:t>
            </a:r>
            <a:r>
              <a:rPr lang="fr-FR" sz="1800" dirty="0" err="1" smtClean="0"/>
              <a:t>may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indirectly</a:t>
            </a:r>
            <a:r>
              <a:rPr lang="fr-FR" sz="1800" dirty="0" smtClean="0"/>
              <a:t>)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084684" y="323872"/>
            <a:ext cx="9144000" cy="963752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 smtClean="0"/>
              <a:t>				</a:t>
            </a:r>
            <a:r>
              <a:rPr lang="fr-FR" sz="2800" b="1" dirty="0" err="1" smtClean="0"/>
              <a:t>Inclinometers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7796" b="22916"/>
          <a:stretch/>
        </p:blipFill>
        <p:spPr>
          <a:xfrm>
            <a:off x="759237" y="2608992"/>
            <a:ext cx="2473661" cy="14522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92763" y="441064"/>
            <a:ext cx="185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Bench</a:t>
            </a:r>
            <a:r>
              <a:rPr lang="fr-FR" sz="2800" b="1" dirty="0" smtClean="0"/>
              <a:t> Test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21449" y="4526768"/>
            <a:ext cx="460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Camera C11440-36U </a:t>
            </a:r>
            <a:r>
              <a:rPr lang="fr-FR" dirty="0"/>
              <a:t>H</a:t>
            </a:r>
            <a:r>
              <a:rPr lang="fr-FR" dirty="0" smtClean="0"/>
              <a:t>amamatsu</a:t>
            </a:r>
          </a:p>
          <a:p>
            <a:r>
              <a:rPr lang="fr-FR" dirty="0" smtClean="0"/>
              <a:t>1920X1200 pixels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1 pixel = 5,86µm</a:t>
            </a:r>
            <a:endParaRPr lang="fr-FR" dirty="0" smtClean="0"/>
          </a:p>
          <a:p>
            <a:r>
              <a:rPr lang="fr-FR" dirty="0" smtClean="0"/>
              <a:t>1pixel correspond to 167µm on </a:t>
            </a:r>
            <a:r>
              <a:rPr lang="fr-FR" dirty="0" err="1" smtClean="0"/>
              <a:t>target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62" y="1237130"/>
            <a:ext cx="3491962" cy="26220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0744" y="2022752"/>
            <a:ext cx="2020986" cy="1517500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8296961" y="2548137"/>
            <a:ext cx="330672" cy="168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0972800" y="2055369"/>
            <a:ext cx="333487" cy="217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9611958" y="2576710"/>
            <a:ext cx="645461" cy="2640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079455" y="5080766"/>
            <a:ext cx="15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rotation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917523" y="4091782"/>
            <a:ext cx="15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Laser 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0435686" y="4234484"/>
            <a:ext cx="15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Laser 2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463237" y="1182980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Target Surface Ø200mm²</a:t>
            </a:r>
          </a:p>
        </p:txBody>
      </p:sp>
      <p:cxnSp>
        <p:nvCxnSpPr>
          <p:cNvPr id="23" name="Connecteur droit avec flèche 22"/>
          <p:cNvCxnSpPr>
            <a:stCxn id="21" idx="2"/>
          </p:cNvCxnSpPr>
          <p:nvPr/>
        </p:nvCxnSpPr>
        <p:spPr>
          <a:xfrm>
            <a:off x="4722589" y="1552312"/>
            <a:ext cx="1387755" cy="63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51242" y="4711434"/>
            <a:ext cx="249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Objective X30 at 500mm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5951794" y="3200446"/>
            <a:ext cx="536032" cy="151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40" y="4361232"/>
            <a:ext cx="1626233" cy="1088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38" y="5586527"/>
            <a:ext cx="1812590" cy="1103606"/>
          </a:xfrm>
          <a:prstGeom prst="rect">
            <a:avLst/>
          </a:prstGeom>
        </p:spPr>
      </p:pic>
      <p:sp>
        <p:nvSpPr>
          <p:cNvPr id="8" name="Titre 4"/>
          <p:cNvSpPr txBox="1">
            <a:spLocks/>
          </p:cNvSpPr>
          <p:nvPr/>
        </p:nvSpPr>
        <p:spPr>
          <a:xfrm>
            <a:off x="1497121" y="0"/>
            <a:ext cx="9144000" cy="1644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 smtClean="0"/>
              <a:t>Some</a:t>
            </a:r>
            <a:r>
              <a:rPr lang="fr-FR" sz="2800" b="1" dirty="0" smtClean="0"/>
              <a:t> tests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2 Lasers + CCD / camera</a:t>
            </a:r>
            <a:endParaRPr lang="fr-FR" sz="28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/>
          <a:stretch/>
        </p:blipFill>
        <p:spPr>
          <a:xfrm>
            <a:off x="918989" y="2816038"/>
            <a:ext cx="2239203" cy="20300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4"/>
          <a:stretch/>
        </p:blipFill>
        <p:spPr>
          <a:xfrm>
            <a:off x="4723436" y="2829133"/>
            <a:ext cx="2076457" cy="19649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79" y="2150301"/>
            <a:ext cx="1624012" cy="108995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41" y="3231588"/>
            <a:ext cx="1647071" cy="1160063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774061" y="2470392"/>
            <a:ext cx="169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Origin</a:t>
            </a:r>
            <a:r>
              <a:rPr lang="fr-FR" dirty="0"/>
              <a:t> </a:t>
            </a:r>
            <a:r>
              <a:rPr lang="fr-FR" dirty="0" smtClean="0"/>
              <a:t> X1=312</a:t>
            </a:r>
          </a:p>
          <a:p>
            <a:r>
              <a:rPr lang="fr-FR" dirty="0"/>
              <a:t>	 </a:t>
            </a:r>
            <a:r>
              <a:rPr lang="fr-FR" dirty="0" smtClean="0"/>
              <a:t>   X2=316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774061" y="3679378"/>
            <a:ext cx="143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1° 	X1=512</a:t>
            </a:r>
          </a:p>
          <a:p>
            <a:r>
              <a:rPr lang="fr-FR" dirty="0"/>
              <a:t>	</a:t>
            </a:r>
            <a:r>
              <a:rPr lang="fr-FR" dirty="0" smtClean="0"/>
              <a:t>X2=516 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774060" y="4708347"/>
            <a:ext cx="143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3° 	X1=896</a:t>
            </a:r>
            <a:r>
              <a:rPr lang="fr-FR" dirty="0"/>
              <a:t>	</a:t>
            </a:r>
            <a:r>
              <a:rPr lang="fr-FR" dirty="0" smtClean="0"/>
              <a:t>X2=900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54415" y="5352048"/>
            <a:ext cx="76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origin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568343" y="5346788"/>
            <a:ext cx="38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3°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314220" y="5737316"/>
            <a:ext cx="4508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Problem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dirty="0" smtClean="0"/>
              <a:t>no </a:t>
            </a:r>
            <a:r>
              <a:rPr lang="fr-FR" dirty="0" err="1" smtClean="0"/>
              <a:t>difference</a:t>
            </a:r>
            <a:r>
              <a:rPr lang="fr-FR" dirty="0" smtClean="0"/>
              <a:t>  </a:t>
            </a:r>
            <a:r>
              <a:rPr lang="fr-FR" dirty="0" err="1" smtClean="0"/>
              <a:t>between</a:t>
            </a:r>
            <a:r>
              <a:rPr lang="fr-FR" dirty="0" smtClean="0"/>
              <a:t> the 2 lasers positions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9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62841" y="1071560"/>
            <a:ext cx="362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The 2 lasers are one the </a:t>
            </a:r>
            <a:r>
              <a:rPr lang="fr-FR" sz="2000" b="1" dirty="0" err="1" smtClean="0"/>
              <a:t>same</a:t>
            </a:r>
            <a:r>
              <a:rPr lang="fr-FR" sz="2000" b="1" dirty="0" smtClean="0"/>
              <a:t> axis (carter), </a:t>
            </a:r>
            <a:r>
              <a:rPr lang="fr-FR" sz="2000" b="1" dirty="0" err="1" smtClean="0"/>
              <a:t>so</a:t>
            </a:r>
            <a:r>
              <a:rPr lang="fr-FR" sz="2000" b="1" dirty="0" smtClean="0"/>
              <a:t> no </a:t>
            </a:r>
            <a:r>
              <a:rPr lang="fr-FR" sz="2000" b="1" dirty="0" err="1" smtClean="0"/>
              <a:t>difference</a:t>
            </a:r>
            <a:r>
              <a:rPr lang="fr-FR" sz="2000" b="1" dirty="0" smtClean="0"/>
              <a:t>!</a:t>
            </a:r>
            <a:endParaRPr lang="fr-FR" sz="20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2108520" y="2836911"/>
            <a:ext cx="1910308" cy="10171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9" t="40060" r="14384" b="33988"/>
          <a:stretch/>
        </p:blipFill>
        <p:spPr>
          <a:xfrm rot="860516">
            <a:off x="2431829" y="2800362"/>
            <a:ext cx="568783" cy="2899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9" t="40060" r="14384" b="33988"/>
          <a:stretch/>
        </p:blipFill>
        <p:spPr>
          <a:xfrm rot="860516">
            <a:off x="3240688" y="2761932"/>
            <a:ext cx="568783" cy="289944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1198889" y="2909309"/>
            <a:ext cx="2050663" cy="1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198889" y="2936890"/>
            <a:ext cx="1517331" cy="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6991131" y="2836911"/>
            <a:ext cx="1910308" cy="1017155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9" t="40060" r="14384" b="33988"/>
          <a:stretch/>
        </p:blipFill>
        <p:spPr>
          <a:xfrm rot="860516">
            <a:off x="7314440" y="2800362"/>
            <a:ext cx="568783" cy="289944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9" t="40060" r="14384" b="33988"/>
          <a:stretch/>
        </p:blipFill>
        <p:spPr>
          <a:xfrm rot="860516">
            <a:off x="8123299" y="2761932"/>
            <a:ext cx="568783" cy="289944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cxnSp>
        <p:nvCxnSpPr>
          <p:cNvPr id="17" name="Connecteur droit avec flèche 16"/>
          <p:cNvCxnSpPr/>
          <p:nvPr/>
        </p:nvCxnSpPr>
        <p:spPr>
          <a:xfrm flipH="1">
            <a:off x="6115125" y="3032230"/>
            <a:ext cx="2050663" cy="12254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090285" y="3038357"/>
            <a:ext cx="1471893" cy="6127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64254" y="4561242"/>
            <a:ext cx="762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The </a:t>
            </a:r>
            <a:r>
              <a:rPr lang="el-GR" dirty="0" smtClean="0"/>
              <a:t>Δ</a:t>
            </a:r>
            <a:r>
              <a:rPr lang="fr-FR" dirty="0" smtClean="0"/>
              <a:t>Y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of the rotation point and not of the laser position.</a:t>
            </a:r>
          </a:p>
          <a:p>
            <a:pPr algn="ctr"/>
            <a:r>
              <a:rPr lang="fr-FR" dirty="0" smtClean="0"/>
              <a:t> If </a:t>
            </a:r>
            <a:r>
              <a:rPr lang="fr-FR" dirty="0" err="1" smtClean="0"/>
              <a:t>pilar</a:t>
            </a:r>
            <a:r>
              <a:rPr lang="fr-FR" dirty="0" smtClean="0"/>
              <a:t> 1 move, </a:t>
            </a:r>
            <a:r>
              <a:rPr lang="fr-FR" dirty="0" err="1" smtClean="0"/>
              <a:t>so</a:t>
            </a:r>
            <a:r>
              <a:rPr lang="fr-FR" dirty="0" smtClean="0"/>
              <a:t> the rotation point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pilar</a:t>
            </a:r>
            <a:r>
              <a:rPr lang="fr-FR" dirty="0" smtClean="0"/>
              <a:t>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6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57915" y="689565"/>
            <a:ext cx="10972800" cy="509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Laser + CCD or camera +</a:t>
            </a:r>
            <a:r>
              <a:rPr lang="fr-FR" sz="2800" b="1" dirty="0" err="1" smtClean="0"/>
              <a:t>inclinometer</a:t>
            </a:r>
            <a:endParaRPr lang="fr-FR" sz="2800" b="1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274734" y="944360"/>
            <a:ext cx="10150766" cy="3659913"/>
          </a:xfrm>
        </p:spPr>
        <p:txBody>
          <a:bodyPr>
            <a:normAutofit fontScale="92500" lnSpcReduction="10000"/>
          </a:bodyPr>
          <a:lstStyle/>
          <a:p>
            <a:pPr algn="l"/>
            <a:endParaRPr lang="fr-FR" dirty="0" smtClean="0"/>
          </a:p>
          <a:p>
            <a:r>
              <a:rPr lang="fr-FR" dirty="0" err="1" smtClean="0"/>
              <a:t>Add</a:t>
            </a:r>
            <a:r>
              <a:rPr lang="fr-FR" dirty="0" smtClean="0"/>
              <a:t> a </a:t>
            </a:r>
            <a:r>
              <a:rPr lang="fr-FR" dirty="0" err="1" smtClean="0"/>
              <a:t>inclinometer</a:t>
            </a:r>
            <a:r>
              <a:rPr lang="fr-FR" dirty="0" smtClean="0"/>
              <a:t> and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/>
              <a:t>one laser </a:t>
            </a:r>
            <a:r>
              <a:rPr lang="fr-FR" dirty="0" smtClean="0"/>
              <a:t>    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smtClean="0"/>
              <a:t>as a </a:t>
            </a:r>
            <a:r>
              <a:rPr lang="fr-FR" dirty="0"/>
              <a:t>PSD.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		       1           2 </a:t>
            </a:r>
          </a:p>
          <a:p>
            <a:pPr algn="l"/>
            <a:r>
              <a:rPr lang="fr-FR" dirty="0" smtClean="0"/>
              <a:t>			</a:t>
            </a:r>
          </a:p>
          <a:p>
            <a:pPr algn="l"/>
            <a:endParaRPr lang="fr-FR" dirty="0" smtClean="0"/>
          </a:p>
        </p:txBody>
      </p:sp>
      <p:sp>
        <p:nvSpPr>
          <p:cNvPr id="9" name="Flèche courbée vers le haut 8"/>
          <p:cNvSpPr/>
          <p:nvPr/>
        </p:nvSpPr>
        <p:spPr>
          <a:xfrm>
            <a:off x="7443256" y="3134768"/>
            <a:ext cx="235765" cy="401856"/>
          </a:xfrm>
          <a:prstGeom prst="curvedUpArrow">
            <a:avLst>
              <a:gd name="adj1" fmla="val 25000"/>
              <a:gd name="adj2" fmla="val 45949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en arc 9"/>
          <p:cNvSpPr/>
          <p:nvPr/>
        </p:nvSpPr>
        <p:spPr>
          <a:xfrm>
            <a:off x="7208714" y="2557245"/>
            <a:ext cx="704850" cy="800099"/>
          </a:xfrm>
          <a:prstGeom prst="circular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099582" y="2319664"/>
            <a:ext cx="0" cy="4572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4476" y="2381298"/>
            <a:ext cx="14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5092357" y="2668441"/>
            <a:ext cx="1910308" cy="10171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46" y="2185153"/>
            <a:ext cx="1027265" cy="1935040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 flipV="1">
            <a:off x="1569896" y="2560092"/>
            <a:ext cx="1821542" cy="172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5356" r="14751" b="16335"/>
          <a:stretch/>
        </p:blipFill>
        <p:spPr>
          <a:xfrm>
            <a:off x="3108546" y="2672185"/>
            <a:ext cx="1918310" cy="1013411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 flipH="1" flipV="1">
            <a:off x="1599899" y="2525841"/>
            <a:ext cx="4135870" cy="279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1540889" y="2557534"/>
            <a:ext cx="2822134" cy="267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flipH="1">
            <a:off x="3930787" y="2772155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flipH="1">
            <a:off x="5735769" y="2772155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3667834" y="2891980"/>
            <a:ext cx="177281" cy="65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540889" y="2319664"/>
            <a:ext cx="21269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540889" y="2472332"/>
            <a:ext cx="3027613" cy="279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718610" y="1948279"/>
            <a:ext cx="52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L1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668345" y="2138217"/>
            <a:ext cx="52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L2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7148766" y="1455149"/>
            <a:ext cx="294490" cy="77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420471" y="4513673"/>
            <a:ext cx="5493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Problem</a:t>
            </a:r>
            <a:r>
              <a:rPr lang="fr-FR" dirty="0" smtClean="0"/>
              <a:t> at long distance to </a:t>
            </a:r>
            <a:r>
              <a:rPr lang="fr-FR" dirty="0" err="1" smtClean="0"/>
              <a:t>discriminate</a:t>
            </a:r>
            <a:r>
              <a:rPr lang="fr-FR" dirty="0" smtClean="0"/>
              <a:t> translation and rotation </a:t>
            </a:r>
          </a:p>
          <a:p>
            <a:r>
              <a:rPr lang="fr-FR" dirty="0" smtClean="0"/>
              <a:t>At 12m</a:t>
            </a:r>
            <a:r>
              <a:rPr lang="fr-FR" dirty="0"/>
              <a:t>/  0,01°= 2mm</a:t>
            </a:r>
          </a:p>
          <a:p>
            <a:r>
              <a:rPr lang="fr-FR" dirty="0" err="1"/>
              <a:t>Need</a:t>
            </a:r>
            <a:r>
              <a:rPr lang="fr-FR" dirty="0"/>
              <a:t> a 0,001° </a:t>
            </a:r>
            <a:r>
              <a:rPr lang="fr-FR" dirty="0" err="1"/>
              <a:t>inclinometer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expensive</a:t>
            </a:r>
            <a:r>
              <a:rPr lang="fr-FR" dirty="0" smtClean="0"/>
              <a:t>).</a:t>
            </a:r>
            <a:endParaRPr lang="fr-FR" dirty="0"/>
          </a:p>
          <a:p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8295840" y="2646326"/>
            <a:ext cx="5109" cy="885331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5372" y="245427"/>
            <a:ext cx="5064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The rotation </a:t>
            </a:r>
            <a:r>
              <a:rPr lang="fr-FR" dirty="0" err="1"/>
              <a:t>depend</a:t>
            </a:r>
            <a:r>
              <a:rPr lang="fr-FR" dirty="0"/>
              <a:t> on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pilar</a:t>
            </a:r>
            <a:r>
              <a:rPr lang="fr-FR" dirty="0"/>
              <a:t> moves</a:t>
            </a:r>
            <a:r>
              <a:rPr lang="fr-FR" dirty="0" smtClean="0"/>
              <a:t>.</a:t>
            </a:r>
          </a:p>
          <a:p>
            <a:pPr algn="ctr"/>
            <a:r>
              <a:rPr lang="fr-FR" dirty="0" smtClean="0"/>
              <a:t>For rotation &lt; 1° tan</a:t>
            </a:r>
            <a:r>
              <a:rPr lang="el-GR" dirty="0" smtClean="0"/>
              <a:t>α</a:t>
            </a:r>
            <a:r>
              <a:rPr lang="fr-FR" dirty="0" smtClean="0"/>
              <a:t> = </a:t>
            </a:r>
            <a:r>
              <a:rPr lang="el-GR" dirty="0" smtClean="0"/>
              <a:t>α</a:t>
            </a:r>
            <a:endParaRPr lang="fr-FR" dirty="0" smtClean="0"/>
          </a:p>
        </p:txBody>
      </p:sp>
      <p:sp>
        <p:nvSpPr>
          <p:cNvPr id="7" name="Flèche droite 6"/>
          <p:cNvSpPr/>
          <p:nvPr/>
        </p:nvSpPr>
        <p:spPr>
          <a:xfrm flipV="1">
            <a:off x="7463045" y="3039967"/>
            <a:ext cx="2790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5356" r="14751" b="16335"/>
          <a:stretch/>
        </p:blipFill>
        <p:spPr>
          <a:xfrm>
            <a:off x="3509749" y="971997"/>
            <a:ext cx="1837568" cy="9707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3542" r="14549" b="29375"/>
          <a:stretch/>
        </p:blipFill>
        <p:spPr>
          <a:xfrm flipH="1">
            <a:off x="4207606" y="1085493"/>
            <a:ext cx="404178" cy="1665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98841" y="188694"/>
            <a:ext cx="206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Control </a:t>
            </a:r>
            <a:r>
              <a:rPr lang="fr-FR" sz="2000" b="1" dirty="0" err="1" smtClean="0"/>
              <a:t>principle</a:t>
            </a:r>
            <a:endParaRPr lang="fr-FR" sz="2000" b="1" dirty="0" smtClean="0"/>
          </a:p>
          <a:p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92976" y="1909977"/>
            <a:ext cx="33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20084" y="1909977"/>
            <a:ext cx="34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738120" y="972649"/>
            <a:ext cx="516367" cy="558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3186" y="937514"/>
            <a:ext cx="0" cy="695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1965" y="1067356"/>
            <a:ext cx="21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8" name="Connecteur droit 17"/>
          <p:cNvCxnSpPr>
            <a:stCxn id="13" idx="4"/>
          </p:cNvCxnSpPr>
          <p:nvPr/>
        </p:nvCxnSpPr>
        <p:spPr>
          <a:xfrm>
            <a:off x="996304" y="1531395"/>
            <a:ext cx="4157" cy="942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996303" y="2226431"/>
            <a:ext cx="3070087" cy="215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012249" y="2478598"/>
            <a:ext cx="3896324" cy="24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1254487" y="1168757"/>
            <a:ext cx="295312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962998" y="1884502"/>
            <a:ext cx="5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L1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2531346" y="2192289"/>
            <a:ext cx="5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L2</a:t>
            </a:r>
            <a:endParaRPr lang="fr-FR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5356" r="14751" b="16335"/>
          <a:stretch/>
        </p:blipFill>
        <p:spPr>
          <a:xfrm rot="21346364">
            <a:off x="3509749" y="2702801"/>
            <a:ext cx="1837568" cy="97075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3542" r="14549" b="29375"/>
          <a:stretch/>
        </p:blipFill>
        <p:spPr>
          <a:xfrm rot="21360742" flipH="1">
            <a:off x="4207606" y="2816297"/>
            <a:ext cx="404178" cy="16652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892976" y="3640781"/>
            <a:ext cx="33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4720084" y="3640781"/>
            <a:ext cx="34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790374" y="2611550"/>
            <a:ext cx="516367" cy="558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613186" y="2668318"/>
            <a:ext cx="0" cy="695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71965" y="2798160"/>
            <a:ext cx="21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42" name="Connecteur droit avec flèche 41"/>
          <p:cNvCxnSpPr>
            <a:stCxn id="36" idx="3"/>
            <a:endCxn id="39" idx="5"/>
          </p:cNvCxnSpPr>
          <p:nvPr/>
        </p:nvCxnSpPr>
        <p:spPr>
          <a:xfrm flipH="1">
            <a:off x="1231121" y="2913616"/>
            <a:ext cx="2976974" cy="1748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167870" y="2882318"/>
            <a:ext cx="6141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	angle - 	</a:t>
            </a:r>
            <a:r>
              <a:rPr lang="fr-FR" dirty="0" smtClean="0"/>
              <a:t>    1 </a:t>
            </a:r>
            <a:r>
              <a:rPr lang="fr-FR" dirty="0"/>
              <a:t>down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smtClean="0"/>
              <a:t>2 </a:t>
            </a:r>
          </a:p>
          <a:p>
            <a:r>
              <a:rPr lang="fr-FR" dirty="0"/>
              <a:t>	</a:t>
            </a:r>
            <a:r>
              <a:rPr lang="fr-FR" dirty="0" smtClean="0"/>
              <a:t>rotation = Y1-Y0 = L2</a:t>
            </a:r>
            <a:r>
              <a:rPr lang="el-GR" dirty="0" smtClean="0"/>
              <a:t> </a:t>
            </a:r>
            <a:r>
              <a:rPr lang="el-GR" dirty="0"/>
              <a:t>α </a:t>
            </a:r>
            <a:r>
              <a:rPr lang="fr-FR" dirty="0"/>
              <a:t>						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5356" r="14751" b="16335"/>
          <a:stretch/>
        </p:blipFill>
        <p:spPr>
          <a:xfrm rot="237784">
            <a:off x="3509749" y="4061111"/>
            <a:ext cx="1837568" cy="97075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3542" r="14549" b="29375"/>
          <a:stretch/>
        </p:blipFill>
        <p:spPr>
          <a:xfrm rot="237784" flipH="1">
            <a:off x="4207606" y="4174607"/>
            <a:ext cx="404178" cy="166529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3892976" y="4999091"/>
            <a:ext cx="33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4720084" y="4999091"/>
            <a:ext cx="34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9" name="Ellipse 48"/>
          <p:cNvSpPr/>
          <p:nvPr/>
        </p:nvSpPr>
        <p:spPr>
          <a:xfrm>
            <a:off x="779006" y="3971410"/>
            <a:ext cx="516367" cy="558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613186" y="3934568"/>
            <a:ext cx="0" cy="695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71965" y="4156470"/>
            <a:ext cx="21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52" name="Connecteur droit avec flèche 51"/>
          <p:cNvCxnSpPr>
            <a:stCxn id="46" idx="3"/>
          </p:cNvCxnSpPr>
          <p:nvPr/>
        </p:nvCxnSpPr>
        <p:spPr>
          <a:xfrm flipH="1" flipV="1">
            <a:off x="1212147" y="4078967"/>
            <a:ext cx="2995942" cy="1649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576255" y="4310894"/>
            <a:ext cx="3224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angle + 	</a:t>
            </a:r>
            <a:r>
              <a:rPr lang="fr-FR" dirty="0" smtClean="0"/>
              <a:t>    2 </a:t>
            </a:r>
            <a:r>
              <a:rPr lang="fr-FR" dirty="0"/>
              <a:t>down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smtClean="0"/>
              <a:t>1</a:t>
            </a:r>
          </a:p>
          <a:p>
            <a:r>
              <a:rPr lang="fr-FR" dirty="0"/>
              <a:t>rotation = Y1-Y0 = </a:t>
            </a:r>
            <a:r>
              <a:rPr lang="fr-FR" dirty="0" smtClean="0"/>
              <a:t>L1</a:t>
            </a:r>
            <a:r>
              <a:rPr lang="el-GR" dirty="0" smtClean="0"/>
              <a:t> α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 flipH="1">
            <a:off x="4960325" y="1197361"/>
            <a:ext cx="221275" cy="6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 rot="360000" flipH="1">
            <a:off x="4954533" y="4322281"/>
            <a:ext cx="221275" cy="6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 rot="-360000" flipH="1">
            <a:off x="4888204" y="2860146"/>
            <a:ext cx="221275" cy="6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en arc 60"/>
          <p:cNvSpPr/>
          <p:nvPr/>
        </p:nvSpPr>
        <p:spPr>
          <a:xfrm flipV="1">
            <a:off x="5385334" y="2321972"/>
            <a:ext cx="943124" cy="115517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77884"/>
              <a:gd name="adj5" fmla="val 125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Flèche en arc 61"/>
          <p:cNvSpPr/>
          <p:nvPr/>
        </p:nvSpPr>
        <p:spPr>
          <a:xfrm rot="10800000" flipV="1">
            <a:off x="5497041" y="4310894"/>
            <a:ext cx="978656" cy="864962"/>
          </a:xfrm>
          <a:prstGeom prst="circular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5986369" y="999171"/>
            <a:ext cx="5109" cy="885331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5588875" y="5649311"/>
            <a:ext cx="5109" cy="885331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èche en arc 64"/>
          <p:cNvSpPr/>
          <p:nvPr/>
        </p:nvSpPr>
        <p:spPr>
          <a:xfrm flipV="1">
            <a:off x="5726896" y="5514387"/>
            <a:ext cx="943124" cy="115517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77884"/>
              <a:gd name="adj5" fmla="val 125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Flèche en arc 65"/>
          <p:cNvSpPr/>
          <p:nvPr/>
        </p:nvSpPr>
        <p:spPr>
          <a:xfrm rot="10800000" flipV="1">
            <a:off x="5726897" y="5532581"/>
            <a:ext cx="978656" cy="864962"/>
          </a:xfrm>
          <a:prstGeom prst="circular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46385" y="324433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	 </a:t>
            </a:r>
          </a:p>
        </p:txBody>
      </p:sp>
      <p:sp>
        <p:nvSpPr>
          <p:cNvPr id="69" name="Flèche droite 68"/>
          <p:cNvSpPr/>
          <p:nvPr/>
        </p:nvSpPr>
        <p:spPr>
          <a:xfrm flipV="1">
            <a:off x="7446304" y="4472700"/>
            <a:ext cx="2790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686420" y="1232131"/>
            <a:ext cx="5266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translation  =   Y1-Y0 </a:t>
            </a:r>
            <a:r>
              <a:rPr lang="fr-FR" dirty="0"/>
              <a:t>						</a:t>
            </a:r>
          </a:p>
        </p:txBody>
      </p:sp>
      <p:cxnSp>
        <p:nvCxnSpPr>
          <p:cNvPr id="72" name="Connecteur droit avec flèche 71"/>
          <p:cNvCxnSpPr/>
          <p:nvPr/>
        </p:nvCxnSpPr>
        <p:spPr>
          <a:xfrm flipH="1">
            <a:off x="1249184" y="1262606"/>
            <a:ext cx="295312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1249184" y="4257871"/>
            <a:ext cx="285058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 flipV="1">
            <a:off x="1259224" y="2884516"/>
            <a:ext cx="2878248" cy="150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705553" y="5474214"/>
            <a:ext cx="3551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Rotation and translation </a:t>
            </a:r>
          </a:p>
          <a:p>
            <a:r>
              <a:rPr lang="fr-FR" dirty="0" err="1" smtClean="0"/>
              <a:t>YRotation</a:t>
            </a:r>
            <a:r>
              <a:rPr lang="fr-FR" dirty="0" smtClean="0"/>
              <a:t> = L1 </a:t>
            </a:r>
            <a:r>
              <a:rPr lang="el-GR" dirty="0" smtClean="0"/>
              <a:t>α</a:t>
            </a:r>
            <a:r>
              <a:rPr lang="fr-FR" dirty="0" smtClean="0"/>
              <a:t> or  L2</a:t>
            </a:r>
            <a:r>
              <a:rPr lang="el-GR" dirty="0" smtClean="0"/>
              <a:t> </a:t>
            </a:r>
            <a:r>
              <a:rPr lang="el-GR" dirty="0"/>
              <a:t>α </a:t>
            </a:r>
            <a:r>
              <a:rPr lang="fr-FR" dirty="0"/>
              <a:t>	</a:t>
            </a:r>
            <a:r>
              <a:rPr lang="fr-FR" dirty="0" smtClean="0"/>
              <a:t>(</a:t>
            </a:r>
            <a:r>
              <a:rPr lang="fr-FR" dirty="0" err="1" smtClean="0"/>
              <a:t>sign</a:t>
            </a:r>
            <a:r>
              <a:rPr lang="fr-FR" dirty="0" smtClean="0"/>
              <a:t>) translation = </a:t>
            </a:r>
            <a:r>
              <a:rPr lang="el-GR" dirty="0" smtClean="0"/>
              <a:t>Δ</a:t>
            </a:r>
            <a:r>
              <a:rPr lang="fr-FR" dirty="0" smtClean="0"/>
              <a:t>Y - </a:t>
            </a:r>
            <a:r>
              <a:rPr lang="el-GR" dirty="0"/>
              <a:t>Δ</a:t>
            </a:r>
            <a:r>
              <a:rPr lang="fr-FR" dirty="0" err="1" smtClean="0"/>
              <a:t>Yrotation</a:t>
            </a:r>
            <a:endParaRPr lang="fr-FR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5356" r="14751" b="16335"/>
          <a:stretch/>
        </p:blipFill>
        <p:spPr>
          <a:xfrm rot="237784">
            <a:off x="3519197" y="5607140"/>
            <a:ext cx="1837568" cy="970756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3542" r="14549" b="29375"/>
          <a:stretch/>
        </p:blipFill>
        <p:spPr>
          <a:xfrm rot="237784" flipH="1">
            <a:off x="4217054" y="5720636"/>
            <a:ext cx="404178" cy="166529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3908913" y="6509641"/>
            <a:ext cx="33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4730238" y="6522773"/>
            <a:ext cx="34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87" name="Ellipse 86"/>
          <p:cNvSpPr/>
          <p:nvPr/>
        </p:nvSpPr>
        <p:spPr>
          <a:xfrm>
            <a:off x="789161" y="5403759"/>
            <a:ext cx="516367" cy="558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avec flèche 87"/>
          <p:cNvCxnSpPr/>
          <p:nvPr/>
        </p:nvCxnSpPr>
        <p:spPr>
          <a:xfrm>
            <a:off x="623341" y="5366917"/>
            <a:ext cx="0" cy="695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182120" y="5588819"/>
            <a:ext cx="21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90" name="Connecteur droit avec flèche 89"/>
          <p:cNvCxnSpPr>
            <a:stCxn id="84" idx="3"/>
          </p:cNvCxnSpPr>
          <p:nvPr/>
        </p:nvCxnSpPr>
        <p:spPr>
          <a:xfrm flipH="1" flipV="1">
            <a:off x="1221595" y="5624996"/>
            <a:ext cx="2995942" cy="1649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 rot="360000" flipH="1">
            <a:off x="4964688" y="5754630"/>
            <a:ext cx="221275" cy="6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" name="Connecteur droit avec flèche 91"/>
          <p:cNvCxnSpPr/>
          <p:nvPr/>
        </p:nvCxnSpPr>
        <p:spPr>
          <a:xfrm flipH="1">
            <a:off x="1259339" y="5690220"/>
            <a:ext cx="285058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5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728" y="240829"/>
            <a:ext cx="109180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WHY? 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Instruments specs at ESS:</a:t>
            </a:r>
          </a:p>
          <a:p>
            <a:endParaRPr lang="en-US" sz="2400" dirty="0"/>
          </a:p>
          <a:p>
            <a:r>
              <a:rPr lang="en-US" sz="2400" dirty="0" smtClean="0"/>
              <a:t>	- 20 m to 150 m of guide shielding</a:t>
            </a:r>
          </a:p>
          <a:p>
            <a:endParaRPr lang="en-US" sz="2400" dirty="0"/>
          </a:p>
          <a:p>
            <a:r>
              <a:rPr lang="en-US" sz="2400" dirty="0" smtClean="0"/>
              <a:t>	- 60 cm thickness concrete shielding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- 4m foreseen </a:t>
            </a:r>
            <a:r>
              <a:rPr lang="en-US" sz="2400" dirty="0"/>
              <a:t>guide housings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- neighboring instruments </a:t>
            </a:r>
            <a:r>
              <a:rPr lang="en-US" sz="2400" dirty="0"/>
              <a:t>won’t be </a:t>
            </a:r>
            <a:r>
              <a:rPr lang="en-US" sz="2400" dirty="0" smtClean="0"/>
              <a:t>built </a:t>
            </a:r>
            <a:r>
              <a:rPr lang="en-US" sz="2400" dirty="0"/>
              <a:t>in the same </a:t>
            </a:r>
            <a:r>
              <a:rPr lang="en-US" sz="2400" dirty="0" smtClean="0"/>
              <a:t>time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If there is a loss of neutrons, where shall we open?</a:t>
            </a:r>
          </a:p>
          <a:p>
            <a:endParaRPr lang="en-US" sz="2400" dirty="0" smtClean="0"/>
          </a:p>
          <a:p>
            <a:r>
              <a:rPr lang="en-US" sz="2400" dirty="0"/>
              <a:t>	BECAUSE TIME IS MONEY!!!!!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10" name="Titre 4"/>
          <p:cNvSpPr txBox="1">
            <a:spLocks/>
          </p:cNvSpPr>
          <p:nvPr/>
        </p:nvSpPr>
        <p:spPr>
          <a:xfrm>
            <a:off x="1352317" y="284614"/>
            <a:ext cx="9144000" cy="7437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b="1" dirty="0" err="1" smtClean="0"/>
              <a:t>Inclinometer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02110"/>
              </p:ext>
            </p:extLst>
          </p:nvPr>
        </p:nvGraphicFramePr>
        <p:xfrm>
          <a:off x="292100" y="2516882"/>
          <a:ext cx="5003800" cy="1297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579568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4521044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6864382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441362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517436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678845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angle </a:t>
                      </a:r>
                      <a:r>
                        <a:rPr lang="fr-FR" sz="1100" u="none" strike="noStrike" dirty="0" smtClean="0">
                          <a:effectLst/>
                        </a:rPr>
                        <a:t>°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U (mV)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Angle </a:t>
                      </a:r>
                      <a:r>
                        <a:rPr lang="fr-FR" sz="1100" u="none" strike="noStrike" dirty="0" smtClean="0">
                          <a:effectLst/>
                        </a:rPr>
                        <a:t>manufacturer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Fic caméra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Y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angle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measuered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8193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0,000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685,5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0,000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8257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0,774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5,259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0,777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483,4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0,796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2036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1,548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5,52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285,4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1,575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417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1,935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1,95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191,0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1,947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5834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1,161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5,404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1,212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373,5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1,228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682270"/>
                  </a:ext>
                </a:extLst>
              </a:tr>
            </a:tbl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249606"/>
              </p:ext>
            </p:extLst>
          </p:nvPr>
        </p:nvGraphicFramePr>
        <p:xfrm>
          <a:off x="6362700" y="1773123"/>
          <a:ext cx="58293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979714" y="1773123"/>
            <a:ext cx="45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Calibration of a </a:t>
            </a:r>
            <a:r>
              <a:rPr lang="fr-FR" dirty="0" err="1" smtClean="0"/>
              <a:t>Pepperl</a:t>
            </a:r>
            <a:r>
              <a:rPr lang="fr-FR" dirty="0" smtClean="0"/>
              <a:t> 0,01° </a:t>
            </a:r>
            <a:r>
              <a:rPr lang="fr-FR" dirty="0" err="1" smtClean="0"/>
              <a:t>inclinometer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92100" y="4558937"/>
                <a:ext cx="5507809" cy="190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The incertitude of the </a:t>
                </a:r>
                <a:r>
                  <a:rPr lang="fr-FR" dirty="0" err="1" smtClean="0"/>
                  <a:t>inclinometer</a:t>
                </a:r>
                <a:r>
                  <a:rPr lang="fr-FR" dirty="0" smtClean="0"/>
                  <a:t> value </a:t>
                </a:r>
                <a:r>
                  <a:rPr lang="fr-FR" dirty="0" err="1" smtClean="0"/>
                  <a:t>will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induce</a:t>
                </a:r>
                <a:r>
                  <a:rPr lang="fr-FR" dirty="0" smtClean="0"/>
                  <a:t> a incertitude on the translation on the </a:t>
                </a:r>
                <a:r>
                  <a:rPr lang="fr-FR" dirty="0" err="1" smtClean="0"/>
                  <a:t>target</a:t>
                </a:r>
                <a:r>
                  <a:rPr lang="fr-FR" dirty="0" smtClean="0"/>
                  <a:t>.</a:t>
                </a:r>
              </a:p>
              <a:p>
                <a:endParaRPr lang="fr-FR" dirty="0" smtClean="0"/>
              </a:p>
              <a:p>
                <a:r>
                  <a:rPr lang="fr-FR" dirty="0" err="1" smtClean="0"/>
                  <a:t>We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calculate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it</a:t>
                </a:r>
                <a:r>
                  <a:rPr lang="fr-FR" dirty="0" smtClean="0"/>
                  <a:t> as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fr-FR" dirty="0" smtClean="0"/>
                  <a:t>T</a:t>
                </a:r>
                <a:r>
                  <a:rPr lang="el-GR" dirty="0" smtClean="0"/>
                  <a:t>α</a:t>
                </a:r>
                <a:r>
                  <a:rPr lang="fr-FR" dirty="0" smtClean="0"/>
                  <a:t> = T</a:t>
                </a:r>
                <a:r>
                  <a:rPr lang="el-GR" dirty="0" smtClean="0"/>
                  <a:t>α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fr-F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fr-FR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fr-FR" dirty="0" smtClean="0"/>
                  <a:t>) </a:t>
                </a:r>
              </a:p>
              <a:p>
                <a:endParaRPr lang="fr-FR" dirty="0"/>
              </a:p>
              <a:p>
                <a:r>
                  <a:rPr lang="fr-FR" dirty="0" smtClean="0"/>
                  <a:t>For </a:t>
                </a:r>
                <a:r>
                  <a:rPr lang="fr-FR" dirty="0" err="1" smtClean="0"/>
                  <a:t>example</a:t>
                </a:r>
                <a:r>
                  <a:rPr lang="fr-FR" dirty="0" smtClean="0"/>
                  <a:t> : 0,5° at 1,3 m = 0,01°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4558937"/>
                <a:ext cx="5507809" cy="1909177"/>
              </a:xfrm>
              <a:prstGeom prst="rect">
                <a:avLst/>
              </a:prstGeom>
              <a:blipFill>
                <a:blip r:embed="rId5"/>
                <a:stretch>
                  <a:fillRect l="-997" t="-1917" b="-41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1485900" y="333080"/>
            <a:ext cx="9144000" cy="544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 smtClean="0"/>
              <a:t>Measure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Linearity</a:t>
            </a:r>
            <a:endParaRPr lang="fr-FR" sz="2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30" y="1648398"/>
            <a:ext cx="2518910" cy="18913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7" y="3954049"/>
            <a:ext cx="3304903" cy="2481556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079039"/>
              </p:ext>
            </p:extLst>
          </p:nvPr>
        </p:nvGraphicFramePr>
        <p:xfrm>
          <a:off x="2670220" y="1360957"/>
          <a:ext cx="3823331" cy="239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68773"/>
              </p:ext>
            </p:extLst>
          </p:nvPr>
        </p:nvGraphicFramePr>
        <p:xfrm>
          <a:off x="6806569" y="1391905"/>
          <a:ext cx="5054506" cy="316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076">
                  <a:extLst>
                    <a:ext uri="{9D8B030D-6E8A-4147-A177-3AD203B41FA5}">
                      <a16:colId xmlns:a16="http://schemas.microsoft.com/office/drawing/2014/main" val="1960424650"/>
                    </a:ext>
                  </a:extLst>
                </a:gridCol>
                <a:gridCol w="760076">
                  <a:extLst>
                    <a:ext uri="{9D8B030D-6E8A-4147-A177-3AD203B41FA5}">
                      <a16:colId xmlns:a16="http://schemas.microsoft.com/office/drawing/2014/main" val="438128539"/>
                    </a:ext>
                  </a:extLst>
                </a:gridCol>
                <a:gridCol w="760076">
                  <a:extLst>
                    <a:ext uri="{9D8B030D-6E8A-4147-A177-3AD203B41FA5}">
                      <a16:colId xmlns:a16="http://schemas.microsoft.com/office/drawing/2014/main" val="2473073036"/>
                    </a:ext>
                  </a:extLst>
                </a:gridCol>
                <a:gridCol w="760076">
                  <a:extLst>
                    <a:ext uri="{9D8B030D-6E8A-4147-A177-3AD203B41FA5}">
                      <a16:colId xmlns:a16="http://schemas.microsoft.com/office/drawing/2014/main" val="626400698"/>
                    </a:ext>
                  </a:extLst>
                </a:gridCol>
                <a:gridCol w="1026103">
                  <a:extLst>
                    <a:ext uri="{9D8B030D-6E8A-4147-A177-3AD203B41FA5}">
                      <a16:colId xmlns:a16="http://schemas.microsoft.com/office/drawing/2014/main" val="1381223758"/>
                    </a:ext>
                  </a:extLst>
                </a:gridCol>
                <a:gridCol w="988099">
                  <a:extLst>
                    <a:ext uri="{9D8B030D-6E8A-4147-A177-3AD203B41FA5}">
                      <a16:colId xmlns:a16="http://schemas.microsoft.com/office/drawing/2014/main" val="1293859940"/>
                    </a:ext>
                  </a:extLst>
                </a:gridCol>
              </a:tblGrid>
              <a:tr h="323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Angle</a:t>
                      </a:r>
                    </a:p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°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delta Y pixel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delta Y mm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delta pixel / </a:t>
                      </a:r>
                      <a:r>
                        <a:rPr lang="fr-FR" sz="1100" u="none" strike="noStrike" dirty="0" smtClean="0">
                          <a:effectLst/>
                        </a:rPr>
                        <a:t>0,2°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delta mm / </a:t>
                      </a:r>
                      <a:r>
                        <a:rPr lang="fr-FR" sz="1100" u="none" strike="noStrike" dirty="0" smtClean="0">
                          <a:effectLst/>
                        </a:rPr>
                        <a:t>0,2°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146266861"/>
                  </a:ext>
                </a:extLst>
              </a:tr>
              <a:tr h="91114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541,40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420503085"/>
                  </a:ext>
                </a:extLst>
              </a:tr>
              <a:tr h="26189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512,40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29,00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4,84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29,01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4,84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223964880"/>
                  </a:ext>
                </a:extLst>
              </a:tr>
              <a:tr h="26189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481,97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59,43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9,92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30,42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5,08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601775670"/>
                  </a:ext>
                </a:extLst>
              </a:tr>
              <a:tr h="26189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454,08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87,32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14,58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27,89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4,66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808043533"/>
                  </a:ext>
                </a:extLst>
              </a:tr>
              <a:tr h="3235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425,28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116,12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19,39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28,80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4,81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407351057"/>
                  </a:ext>
                </a:extLst>
              </a:tr>
              <a:tr h="3235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394,71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146,69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24,40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30,57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5,11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741959017"/>
                  </a:ext>
                </a:extLst>
              </a:tr>
              <a:tr h="3235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364,4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177,0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29,56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30,31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5,06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737721864"/>
                  </a:ext>
                </a:extLst>
              </a:tr>
              <a:tr h="32354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336,27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205,13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34,26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28,13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4,70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123725783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644504417"/>
                  </a:ext>
                </a:extLst>
              </a:tr>
              <a:tr h="3892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1,04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0,17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914996792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451256" y="5220414"/>
            <a:ext cx="546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Good </a:t>
            </a:r>
            <a:r>
              <a:rPr lang="fr-FR" dirty="0" err="1" smtClean="0"/>
              <a:t>linearity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precision</a:t>
            </a:r>
            <a:r>
              <a:rPr lang="fr-FR" dirty="0" smtClean="0"/>
              <a:t> of rotation of ± 0,01°</a:t>
            </a:r>
          </a:p>
          <a:p>
            <a:endParaRPr lang="fr-FR" dirty="0"/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possible to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angle </a:t>
            </a:r>
            <a:r>
              <a:rPr lang="fr-FR" dirty="0" err="1" smtClean="0"/>
              <a:t>deviation</a:t>
            </a:r>
            <a:r>
              <a:rPr lang="fr-FR" dirty="0" smtClean="0"/>
              <a:t> &lt; 0,01°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64488" y="4179953"/>
            <a:ext cx="546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Rotation at 2 m of the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smtClean="0"/>
              <a:t>Laser at 2,7 m of the </a:t>
            </a:r>
            <a:r>
              <a:rPr lang="fr-FR" dirty="0" err="1" smtClean="0"/>
              <a:t>target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8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2450" y="106829"/>
            <a:ext cx="110109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latin typeface="+mj-lt"/>
              </a:rPr>
              <a:t>Online alignment survey for long components hidden under shielding</a:t>
            </a:r>
            <a:endParaRPr lang="fr-FR" sz="2900" dirty="0">
              <a:latin typeface="+mj-lt"/>
            </a:endParaRPr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1085461" y="450559"/>
            <a:ext cx="9144000" cy="743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smtClean="0"/>
              <a:t>Stability</a:t>
            </a:r>
            <a:endParaRPr lang="fr-FR" sz="28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338596" y="1720335"/>
          <a:ext cx="4693299" cy="4469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433">
                  <a:extLst>
                    <a:ext uri="{9D8B030D-6E8A-4147-A177-3AD203B41FA5}">
                      <a16:colId xmlns:a16="http://schemas.microsoft.com/office/drawing/2014/main" val="2211927630"/>
                    </a:ext>
                  </a:extLst>
                </a:gridCol>
                <a:gridCol w="1564433">
                  <a:extLst>
                    <a:ext uri="{9D8B030D-6E8A-4147-A177-3AD203B41FA5}">
                      <a16:colId xmlns:a16="http://schemas.microsoft.com/office/drawing/2014/main" val="2002152644"/>
                    </a:ext>
                  </a:extLst>
                </a:gridCol>
                <a:gridCol w="1564433">
                  <a:extLst>
                    <a:ext uri="{9D8B030D-6E8A-4147-A177-3AD203B41FA5}">
                      <a16:colId xmlns:a16="http://schemas.microsoft.com/office/drawing/2014/main" val="8099275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Y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2992164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4046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658.888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205,29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932707371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4046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658.729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205,75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719224327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658.325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205,27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026141966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658.422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205,10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4846887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658.175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204,94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939928291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658.197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945725314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657.811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205,06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158024134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658.009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63181880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657.833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205,35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769583873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657.767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205,48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831979369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657.850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205,62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227067090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657.944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205,72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973115800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658.005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205,41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55741890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658.061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205,68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597943907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657.885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205,41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701831606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657.927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205,50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25336006"/>
                  </a:ext>
                </a:extLst>
              </a:tr>
              <a:tr h="25346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473817273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moy (pix)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658,10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205,39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4153230158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sigma (pixel)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347702442"/>
                  </a:ext>
                </a:extLst>
              </a:tr>
              <a:tr h="2125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sigma (mm)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4060341387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79715" y="1838131"/>
            <a:ext cx="453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10 mn in the </a:t>
            </a:r>
            <a:r>
              <a:rPr lang="fr-FR" dirty="0" err="1" smtClean="0"/>
              <a:t>same</a:t>
            </a:r>
            <a:r>
              <a:rPr lang="fr-FR" dirty="0" smtClean="0"/>
              <a:t> position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3508" y="3814354"/>
            <a:ext cx="553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Very</a:t>
            </a:r>
            <a:r>
              <a:rPr lang="fr-FR" sz="2800" dirty="0" smtClean="0"/>
              <a:t> good </a:t>
            </a:r>
            <a:r>
              <a:rPr lang="fr-FR" sz="2800" dirty="0" err="1" smtClean="0"/>
              <a:t>stability</a:t>
            </a:r>
            <a:r>
              <a:rPr lang="fr-FR" sz="2800" dirty="0" smtClean="0"/>
              <a:t> 40µm on 3 </a:t>
            </a:r>
            <a:r>
              <a:rPr lang="fr-FR" sz="2800" dirty="0" err="1" smtClean="0"/>
              <a:t>hours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09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3281339" y="217569"/>
            <a:ext cx="6267061" cy="578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 smtClean="0"/>
              <a:t>Precision</a:t>
            </a:r>
            <a:r>
              <a:rPr lang="fr-FR" sz="2400" b="1" dirty="0" smtClean="0"/>
              <a:t> of the </a:t>
            </a:r>
            <a:r>
              <a:rPr lang="fr-FR" sz="2400" b="1" dirty="0" err="1" smtClean="0"/>
              <a:t>process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a camera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3" y="992076"/>
            <a:ext cx="3156263" cy="23699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79700" y="1409123"/>
            <a:ext cx="3348037" cy="25139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3" y="3362023"/>
            <a:ext cx="3156262" cy="2369945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04512"/>
              </p:ext>
            </p:extLst>
          </p:nvPr>
        </p:nvGraphicFramePr>
        <p:xfrm>
          <a:off x="6110690" y="994344"/>
          <a:ext cx="5841824" cy="3857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694">
                  <a:extLst>
                    <a:ext uri="{9D8B030D-6E8A-4147-A177-3AD203B41FA5}">
                      <a16:colId xmlns:a16="http://schemas.microsoft.com/office/drawing/2014/main" val="2703143018"/>
                    </a:ext>
                  </a:extLst>
                </a:gridCol>
                <a:gridCol w="534325">
                  <a:extLst>
                    <a:ext uri="{9D8B030D-6E8A-4147-A177-3AD203B41FA5}">
                      <a16:colId xmlns:a16="http://schemas.microsoft.com/office/drawing/2014/main" val="3035314981"/>
                    </a:ext>
                  </a:extLst>
                </a:gridCol>
                <a:gridCol w="895063">
                  <a:extLst>
                    <a:ext uri="{9D8B030D-6E8A-4147-A177-3AD203B41FA5}">
                      <a16:colId xmlns:a16="http://schemas.microsoft.com/office/drawing/2014/main" val="4108360918"/>
                    </a:ext>
                  </a:extLst>
                </a:gridCol>
                <a:gridCol w="736788">
                  <a:extLst>
                    <a:ext uri="{9D8B030D-6E8A-4147-A177-3AD203B41FA5}">
                      <a16:colId xmlns:a16="http://schemas.microsoft.com/office/drawing/2014/main" val="1671526876"/>
                    </a:ext>
                  </a:extLst>
                </a:gridCol>
                <a:gridCol w="816872">
                  <a:extLst>
                    <a:ext uri="{9D8B030D-6E8A-4147-A177-3AD203B41FA5}">
                      <a16:colId xmlns:a16="http://schemas.microsoft.com/office/drawing/2014/main" val="1771370912"/>
                    </a:ext>
                  </a:extLst>
                </a:gridCol>
                <a:gridCol w="714694">
                  <a:extLst>
                    <a:ext uri="{9D8B030D-6E8A-4147-A177-3AD203B41FA5}">
                      <a16:colId xmlns:a16="http://schemas.microsoft.com/office/drawing/2014/main" val="2781960732"/>
                    </a:ext>
                  </a:extLst>
                </a:gridCol>
                <a:gridCol w="626556">
                  <a:extLst>
                    <a:ext uri="{9D8B030D-6E8A-4147-A177-3AD203B41FA5}">
                      <a16:colId xmlns:a16="http://schemas.microsoft.com/office/drawing/2014/main" val="3556108921"/>
                    </a:ext>
                  </a:extLst>
                </a:gridCol>
                <a:gridCol w="802832">
                  <a:extLst>
                    <a:ext uri="{9D8B030D-6E8A-4147-A177-3AD203B41FA5}">
                      <a16:colId xmlns:a16="http://schemas.microsoft.com/office/drawing/2014/main" val="2703398444"/>
                    </a:ext>
                  </a:extLst>
                </a:gridCol>
              </a:tblGrid>
              <a:tr h="7064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Angle°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  mm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INCLINO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angle </a:t>
                      </a:r>
                      <a:r>
                        <a:rPr lang="fr-FR" sz="1100" u="none" strike="noStrike" dirty="0" err="1">
                          <a:effectLst/>
                        </a:rPr>
                        <a:t>inclino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difference</a:t>
                      </a:r>
                      <a:r>
                        <a:rPr lang="fr-FR" sz="1100" u="none" strike="noStrike" dirty="0">
                          <a:effectLst/>
                        </a:rPr>
                        <a:t> in  mm angle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laserY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difference</a:t>
                      </a:r>
                      <a:r>
                        <a:rPr lang="fr-FR" sz="1100" u="none" strike="noStrike" dirty="0">
                          <a:effectLst/>
                        </a:rPr>
                        <a:t>  mm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translation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478621347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4414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255,9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787208662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effectLst/>
                        </a:rPr>
                        <a:t>2</a:t>
                      </a:r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4414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243,938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-1,999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1,999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856417283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0.1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4376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0,114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2,53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258,582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0,449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2,078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01404451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0.2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4348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0,198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4,39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270,626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2,461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1,928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391785737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0.3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4314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6,65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284,452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4,768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1,881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584696252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0.4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4278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0,408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9,04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298,11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7,049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1,995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64012436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0.5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4245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0,507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11,24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311,4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9,269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1,969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472935451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0.5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4245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0,507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11,24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323,371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11,268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-0,030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834064058"/>
                  </a:ext>
                </a:extLst>
              </a:tr>
              <a:tr h="2626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0.5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4245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0,507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11,24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294,133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6,385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4,853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928013850"/>
                  </a:ext>
                </a:extLst>
              </a:tr>
              <a:tr h="78781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standard </a:t>
                      </a:r>
                      <a:r>
                        <a:rPr lang="fr-FR" sz="1100" u="none" strike="noStrike" dirty="0" err="1">
                          <a:effectLst/>
                        </a:rPr>
                        <a:t>deviation</a:t>
                      </a:r>
                      <a:r>
                        <a:rPr lang="fr-FR" sz="1100" u="none" strike="noStrike" dirty="0">
                          <a:effectLst/>
                        </a:rPr>
                        <a:t> in mm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0,0633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3004705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re 4"/>
              <p:cNvSpPr txBox="1">
                <a:spLocks/>
              </p:cNvSpPr>
              <p:nvPr/>
            </p:nvSpPr>
            <p:spPr>
              <a:xfrm>
                <a:off x="3281339" y="4900401"/>
                <a:ext cx="6632894" cy="180966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77500" lnSpcReduction="2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400" dirty="0" err="1" smtClean="0"/>
                  <a:t>Precision</a:t>
                </a:r>
                <a:r>
                  <a:rPr lang="fr-FR" sz="2400" dirty="0" smtClean="0"/>
                  <a:t> of the translation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fr-FR" sz="2400" dirty="0" smtClean="0"/>
                  <a:t>Tx </a:t>
                </a:r>
                <a:r>
                  <a:rPr lang="fr-FR" sz="2400" dirty="0"/>
                  <a:t>=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fr-FR" sz="2400" dirty="0" smtClean="0"/>
                  <a:t>(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2400" dirty="0" smtClean="0"/>
                  <a:t>+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400" dirty="0" smtClean="0"/>
                  <a:t>)</a:t>
                </a:r>
              </a:p>
              <a:p>
                <a:endParaRPr lang="fr-FR" sz="2400" dirty="0" smtClean="0"/>
              </a:p>
              <a:p>
                <a:r>
                  <a:rPr lang="fr-FR" sz="2400" dirty="0" smtClean="0"/>
                  <a:t>For </a:t>
                </a:r>
                <a:r>
                  <a:rPr lang="fr-FR" sz="2400" dirty="0" err="1"/>
                  <a:t>example</a:t>
                </a:r>
                <a:r>
                  <a:rPr lang="fr-FR" sz="2400" dirty="0"/>
                  <a:t> : 0,5° at 1,3 m = </a:t>
                </a:r>
                <a:r>
                  <a:rPr lang="fr-FR" sz="2400" dirty="0" smtClean="0"/>
                  <a:t>0,05mm</a:t>
                </a:r>
              </a:p>
              <a:p>
                <a:endParaRPr lang="fr-FR" sz="2400" dirty="0" smtClean="0"/>
              </a:p>
              <a:p>
                <a:r>
                  <a:rPr lang="fr-FR" sz="2400" dirty="0" smtClean="0"/>
                  <a:t>Good accordance </a:t>
                </a:r>
                <a:r>
                  <a:rPr lang="fr-FR" sz="2400" dirty="0" err="1" smtClean="0"/>
                  <a:t>between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uncertainty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calculation</a:t>
                </a:r>
                <a:r>
                  <a:rPr lang="fr-FR" sz="2400" dirty="0" smtClean="0"/>
                  <a:t> and </a:t>
                </a:r>
                <a:r>
                  <a:rPr lang="fr-FR" sz="2400" dirty="0" err="1" smtClean="0"/>
                  <a:t>measure</a:t>
                </a:r>
                <a:endParaRPr lang="fr-FR" sz="2400" dirty="0" smtClean="0"/>
              </a:p>
              <a:p>
                <a:endParaRPr lang="fr-FR" sz="2400" dirty="0" smtClean="0"/>
              </a:p>
              <a:p>
                <a:r>
                  <a:rPr lang="fr-FR" sz="2400" dirty="0" smtClean="0"/>
                  <a:t>Precision of the </a:t>
                </a:r>
                <a:r>
                  <a:rPr lang="fr-FR" sz="2400" dirty="0" err="1" smtClean="0"/>
                  <a:t>process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should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be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better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with</a:t>
                </a:r>
                <a:r>
                  <a:rPr lang="fr-FR" sz="2400" dirty="0" smtClean="0"/>
                  <a:t> a PSD</a:t>
                </a:r>
                <a:endParaRPr lang="fr-FR" sz="2400" dirty="0"/>
              </a:p>
            </p:txBody>
          </p:sp>
        </mc:Choice>
        <mc:Fallback xmlns="">
          <p:sp>
            <p:nvSpPr>
              <p:cNvPr id="11" name="Titr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339" y="4900401"/>
                <a:ext cx="6632894" cy="1809660"/>
              </a:xfrm>
              <a:prstGeom prst="rect">
                <a:avLst/>
              </a:prstGeom>
              <a:blipFill>
                <a:blip r:embed="rId7"/>
                <a:stretch>
                  <a:fillRect b="-67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 flipH="1" flipV="1">
            <a:off x="8686800" y="5504688"/>
            <a:ext cx="438912" cy="52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9125712" y="4574427"/>
            <a:ext cx="2221992" cy="145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5898" y="44752"/>
            <a:ext cx="9144000" cy="102367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conclusion</a:t>
            </a:r>
            <a:r>
              <a:rPr lang="fr-FR" sz="2800" b="1" dirty="0"/>
              <a:t/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921865" y="3526971"/>
            <a:ext cx="10636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96486" y="846802"/>
            <a:ext cx="952282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/>
              <a:t>Several</a:t>
            </a:r>
            <a:r>
              <a:rPr lang="fr-FR" sz="2200" dirty="0" smtClean="0"/>
              <a:t> solutions </a:t>
            </a:r>
            <a:r>
              <a:rPr lang="fr-FR" sz="2200" dirty="0" err="1" smtClean="0"/>
              <a:t>from</a:t>
            </a:r>
            <a:r>
              <a:rPr lang="fr-FR" sz="2200" dirty="0" smtClean="0"/>
              <a:t> 200€ to 1500€ per </a:t>
            </a:r>
            <a:r>
              <a:rPr lang="fr-FR" sz="2200" dirty="0" err="1" smtClean="0"/>
              <a:t>housing</a:t>
            </a:r>
            <a:r>
              <a:rPr lang="fr-FR" sz="2200" dirty="0" smtClean="0"/>
              <a:t> of 4m</a:t>
            </a:r>
          </a:p>
          <a:p>
            <a:endParaRPr lang="fr-FR" sz="2200" dirty="0"/>
          </a:p>
          <a:p>
            <a:r>
              <a:rPr lang="fr-FR" sz="2200" dirty="0" err="1" smtClean="0"/>
              <a:t>Mixing</a:t>
            </a:r>
            <a:r>
              <a:rPr lang="fr-FR" sz="2200" dirty="0" smtClean="0"/>
              <a:t> of solutions for long instruments</a:t>
            </a:r>
          </a:p>
          <a:p>
            <a:endParaRPr lang="fr-FR" sz="2200" dirty="0" smtClean="0"/>
          </a:p>
          <a:p>
            <a:r>
              <a:rPr lang="fr-FR" sz="2200" dirty="0" smtClean="0"/>
              <a:t>Can </a:t>
            </a:r>
            <a:r>
              <a:rPr lang="fr-FR" sz="2200" dirty="0" err="1" smtClean="0"/>
              <a:t>be</a:t>
            </a:r>
            <a:r>
              <a:rPr lang="fr-FR" sz="2200" dirty="0" smtClean="0"/>
              <a:t> </a:t>
            </a:r>
            <a:r>
              <a:rPr lang="fr-FR" sz="2200" dirty="0" err="1" smtClean="0"/>
              <a:t>used</a:t>
            </a:r>
            <a:r>
              <a:rPr lang="fr-FR" sz="2200" dirty="0" smtClean="0"/>
              <a:t> </a:t>
            </a:r>
            <a:r>
              <a:rPr lang="fr-FR" sz="2200" dirty="0" err="1" smtClean="0"/>
              <a:t>only</a:t>
            </a:r>
            <a:r>
              <a:rPr lang="fr-FR" sz="2200" dirty="0" smtClean="0"/>
              <a:t> in </a:t>
            </a:r>
            <a:r>
              <a:rPr lang="fr-FR" sz="2200" dirty="0" err="1" smtClean="0"/>
              <a:t>some</a:t>
            </a:r>
            <a:r>
              <a:rPr lang="fr-FR" sz="2200" dirty="0" smtClean="0"/>
              <a:t> </a:t>
            </a:r>
            <a:r>
              <a:rPr lang="fr-FR" sz="2200" dirty="0" err="1" smtClean="0"/>
              <a:t>strategic</a:t>
            </a:r>
            <a:r>
              <a:rPr lang="fr-FR" sz="2200" dirty="0" smtClean="0"/>
              <a:t> point</a:t>
            </a:r>
          </a:p>
          <a:p>
            <a:r>
              <a:rPr lang="en-US" sz="2200" dirty="0"/>
              <a:t>such setup can also be used for manual realignment during shutdown when/if laser tracker systems/</a:t>
            </a:r>
            <a:r>
              <a:rPr lang="en-US" sz="2200" dirty="0" err="1"/>
              <a:t>ressources</a:t>
            </a:r>
            <a:r>
              <a:rPr lang="en-US" sz="2200" dirty="0"/>
              <a:t> not available.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 smtClean="0"/>
              <a:t>Exemple of </a:t>
            </a:r>
            <a:r>
              <a:rPr lang="fr-FR" sz="2200" dirty="0" err="1" smtClean="0"/>
              <a:t>Cost</a:t>
            </a:r>
            <a:r>
              <a:rPr lang="fr-FR" sz="2200" dirty="0" smtClean="0"/>
              <a:t>  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	for 50m instrument minimum ≈ 12000€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	</a:t>
            </a:r>
            <a:r>
              <a:rPr lang="fr-FR" sz="2200" dirty="0"/>
              <a:t>for </a:t>
            </a:r>
            <a:r>
              <a:rPr lang="fr-FR" sz="2200" dirty="0" smtClean="0"/>
              <a:t>150m </a:t>
            </a:r>
            <a:r>
              <a:rPr lang="fr-FR" sz="2200" dirty="0"/>
              <a:t>instrument </a:t>
            </a:r>
            <a:r>
              <a:rPr lang="fr-FR" sz="2200" dirty="0" smtClean="0"/>
              <a:t>maximum ≈ 40000€</a:t>
            </a:r>
          </a:p>
          <a:p>
            <a:endParaRPr lang="fr-FR" sz="2200" dirty="0"/>
          </a:p>
          <a:p>
            <a:endParaRPr lang="fr-FR" sz="2200" dirty="0" smtClean="0"/>
          </a:p>
          <a:p>
            <a:r>
              <a:rPr lang="fr-FR" sz="2200" dirty="0" smtClean="0"/>
              <a:t>The good questions are  : 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					</a:t>
            </a:r>
            <a:r>
              <a:rPr lang="fr-FR" sz="2200" dirty="0" err="1" smtClean="0"/>
              <a:t>What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the </a:t>
            </a:r>
            <a:r>
              <a:rPr lang="fr-FR" sz="2200" dirty="0" err="1" smtClean="0"/>
              <a:t>price</a:t>
            </a:r>
            <a:r>
              <a:rPr lang="fr-FR" sz="2200" dirty="0" smtClean="0"/>
              <a:t>?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					</a:t>
            </a:r>
            <a:r>
              <a:rPr lang="fr-FR" sz="2200" dirty="0" err="1" smtClean="0"/>
              <a:t>What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the </a:t>
            </a:r>
            <a:r>
              <a:rPr lang="fr-FR" sz="2200" dirty="0" err="1" smtClean="0"/>
              <a:t>benefit</a:t>
            </a:r>
            <a:r>
              <a:rPr lang="fr-FR" sz="2200" dirty="0" smtClean="0"/>
              <a:t>?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					</a:t>
            </a:r>
            <a:endParaRPr lang="fr-FR" sz="2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53142" y="2193516"/>
            <a:ext cx="10724605" cy="372468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Open to </a:t>
            </a:r>
            <a:r>
              <a:rPr lang="fr-FR" dirty="0" err="1" smtClean="0"/>
              <a:t>any</a:t>
            </a:r>
            <a:r>
              <a:rPr lang="fr-FR" dirty="0" smtClean="0"/>
              <a:t> comment, discussion or information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sebastien.gautrot@cea.fr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2955" y="1198837"/>
            <a:ext cx="10915658" cy="306705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Incompatible solutions</a:t>
            </a:r>
          </a:p>
          <a:p>
            <a:endParaRPr lang="fr-FR" dirty="0" smtClean="0"/>
          </a:p>
          <a:p>
            <a:pPr algn="l"/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		</a:t>
            </a:r>
            <a:r>
              <a:rPr lang="fr-FR" dirty="0" err="1" smtClean="0"/>
              <a:t>very</a:t>
            </a:r>
            <a:r>
              <a:rPr lang="fr-FR" dirty="0" smtClean="0"/>
              <a:t> short distance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and </a:t>
            </a:r>
            <a:r>
              <a:rPr lang="fr-FR" dirty="0" err="1" smtClean="0"/>
              <a:t>ref</a:t>
            </a:r>
            <a:r>
              <a:rPr lang="fr-FR" dirty="0" smtClean="0"/>
              <a:t> (10 mm)</a:t>
            </a:r>
          </a:p>
          <a:p>
            <a:pPr algn="l"/>
            <a:r>
              <a:rPr lang="fr-FR" dirty="0" err="1" smtClean="0"/>
              <a:t>Ultrasound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		</a:t>
            </a:r>
            <a:r>
              <a:rPr lang="fr-FR" dirty="0" err="1" smtClean="0"/>
              <a:t>bad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 for 1m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and </a:t>
            </a:r>
            <a:r>
              <a:rPr lang="fr-FR" dirty="0" err="1" smtClean="0"/>
              <a:t>ref</a:t>
            </a:r>
            <a:endParaRPr lang="fr-FR" dirty="0" smtClean="0"/>
          </a:p>
          <a:p>
            <a:pPr algn="l"/>
            <a:r>
              <a:rPr lang="fr-FR" dirty="0"/>
              <a:t>LVDT probe </a:t>
            </a:r>
            <a:r>
              <a:rPr lang="fr-FR" dirty="0" err="1"/>
              <a:t>sensors</a:t>
            </a:r>
            <a:r>
              <a:rPr lang="fr-FR" dirty="0"/>
              <a:t> </a:t>
            </a:r>
            <a:r>
              <a:rPr lang="fr-FR" dirty="0" smtClean="0"/>
              <a:t>		the </a:t>
            </a:r>
            <a:r>
              <a:rPr lang="fr-FR" dirty="0" err="1" smtClean="0"/>
              <a:t>sensor</a:t>
            </a:r>
            <a:r>
              <a:rPr lang="fr-FR" dirty="0" smtClean="0"/>
              <a:t> </a:t>
            </a:r>
            <a:r>
              <a:rPr lang="fr-FR" dirty="0" err="1" smtClean="0"/>
              <a:t>musn’t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in contact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ref</a:t>
            </a:r>
            <a:endParaRPr lang="fr-FR" dirty="0"/>
          </a:p>
          <a:p>
            <a:pPr algn="l"/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scales</a:t>
            </a:r>
            <a:r>
              <a:rPr lang="fr-FR" dirty="0" smtClean="0"/>
              <a:t>			Limited distance (30 cm) for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endParaRPr lang="fr-FR" dirty="0" smtClean="0"/>
          </a:p>
          <a:p>
            <a:pPr algn="l"/>
            <a:r>
              <a:rPr lang="fr-FR" dirty="0" err="1"/>
              <a:t>photoelectric</a:t>
            </a:r>
            <a:r>
              <a:rPr lang="fr-FR" dirty="0"/>
              <a:t> </a:t>
            </a:r>
            <a:r>
              <a:rPr lang="fr-FR" dirty="0" err="1" smtClean="0"/>
              <a:t>Sensors</a:t>
            </a:r>
            <a:r>
              <a:rPr lang="fr-FR" dirty="0" smtClean="0"/>
              <a:t>		To </a:t>
            </a:r>
            <a:r>
              <a:rPr lang="fr-FR" dirty="0" err="1" smtClean="0"/>
              <a:t>expensive</a:t>
            </a:r>
            <a:r>
              <a:rPr lang="fr-FR" dirty="0" smtClean="0"/>
              <a:t> &gt; 1800€ per </a:t>
            </a:r>
            <a:r>
              <a:rPr lang="fr-FR" dirty="0" err="1" smtClean="0"/>
              <a:t>housing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2450" y="106829"/>
            <a:ext cx="110109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latin typeface="+mj-lt"/>
              </a:rPr>
              <a:t>TECHNICAL SOLUTIONS</a:t>
            </a:r>
            <a:endParaRPr lang="fr-FR" sz="2900" dirty="0">
              <a:latin typeface="+mj-lt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638542" y="2076448"/>
            <a:ext cx="557153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638541" y="2461021"/>
            <a:ext cx="557153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3638540" y="2864702"/>
            <a:ext cx="557153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638540" y="3280579"/>
            <a:ext cx="557153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552450" y="4874538"/>
            <a:ext cx="10972800" cy="1200151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ym typeface="Wingdings" panose="05000000000000000000" pitchFamily="2" charset="2"/>
              </a:rPr>
              <a:t> 		Focus on:                  L</a:t>
            </a:r>
            <a:r>
              <a:rPr lang="fr-FR" sz="3200" b="1" dirty="0" smtClean="0"/>
              <a:t>aser + PSD / CCD / camera</a:t>
            </a:r>
            <a:br>
              <a:rPr lang="fr-FR" sz="3200" b="1" dirty="0" smtClean="0"/>
            </a:br>
            <a:r>
              <a:rPr lang="fr-FR" sz="3200" b="1" dirty="0" smtClean="0"/>
              <a:t>		</a:t>
            </a:r>
            <a:br>
              <a:rPr lang="fr-FR" sz="3200" b="1" dirty="0" smtClean="0"/>
            </a:br>
            <a:r>
              <a:rPr lang="fr-FR" sz="3200" b="1" dirty="0" smtClean="0"/>
              <a:t>			</a:t>
            </a:r>
            <a:r>
              <a:rPr lang="fr-FR" sz="3200" b="1" dirty="0"/>
              <a:t>	</a:t>
            </a:r>
            <a:r>
              <a:rPr lang="fr-FR" sz="3200" b="1" dirty="0" smtClean="0"/>
              <a:t>	    </a:t>
            </a:r>
            <a:r>
              <a:rPr lang="fr-FR" sz="3200" b="1" dirty="0" err="1" smtClean="0"/>
              <a:t>Inclinometers</a:t>
            </a:r>
            <a:endParaRPr lang="fr-FR" sz="3200" b="1" dirty="0"/>
          </a:p>
        </p:txBody>
      </p:sp>
      <p:sp>
        <p:nvSpPr>
          <p:cNvPr id="11" name="Flèche droite 10"/>
          <p:cNvSpPr/>
          <p:nvPr/>
        </p:nvSpPr>
        <p:spPr>
          <a:xfrm>
            <a:off x="3638540" y="3732426"/>
            <a:ext cx="557153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645438"/>
            <a:ext cx="9144000" cy="4555212"/>
          </a:xfrm>
        </p:spPr>
        <p:txBody>
          <a:bodyPr>
            <a:normAutofit/>
          </a:bodyPr>
          <a:lstStyle/>
          <a:p>
            <a:pPr algn="l"/>
            <a:endParaRPr lang="fr-FR" sz="1800" dirty="0" smtClean="0"/>
          </a:p>
          <a:p>
            <a:pPr algn="l"/>
            <a:endParaRPr lang="fr-FR" sz="1800" dirty="0"/>
          </a:p>
          <a:p>
            <a:pPr algn="l"/>
            <a:r>
              <a:rPr lang="fr-FR" sz="2000" dirty="0" smtClean="0"/>
              <a:t>translation of 5mm OR rotation of 0,1°     </a:t>
            </a: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 smtClean="0"/>
              <a:t>   </a:t>
            </a:r>
            <a:r>
              <a:rPr lang="fr-FR" sz="2000" dirty="0" err="1" smtClean="0"/>
              <a:t>Loss</a:t>
            </a:r>
            <a:r>
              <a:rPr lang="fr-FR" sz="2000" dirty="0" smtClean="0"/>
              <a:t> </a:t>
            </a:r>
            <a:r>
              <a:rPr lang="fr-FR" sz="2000" dirty="0"/>
              <a:t>of flux ≈ 15% </a:t>
            </a:r>
            <a:endParaRPr lang="fr-FR" sz="2000" dirty="0" smtClean="0"/>
          </a:p>
          <a:p>
            <a:pPr algn="l"/>
            <a:endParaRPr lang="fr-FR" sz="1800" dirty="0"/>
          </a:p>
          <a:p>
            <a:pPr algn="l"/>
            <a:endParaRPr lang="fr-FR" sz="1800" dirty="0" smtClean="0"/>
          </a:p>
          <a:p>
            <a:pPr algn="l"/>
            <a:endParaRPr lang="fr-FR" sz="1800" dirty="0"/>
          </a:p>
          <a:p>
            <a:pPr algn="l"/>
            <a:endParaRPr lang="fr-FR" sz="1800" dirty="0"/>
          </a:p>
          <a:p>
            <a:pPr algn="l"/>
            <a:endParaRPr lang="fr-FR" sz="1800" dirty="0" smtClean="0"/>
          </a:p>
          <a:p>
            <a:pPr algn="l"/>
            <a:endParaRPr lang="fr-FR" sz="1800" dirty="0" smtClean="0"/>
          </a:p>
          <a:p>
            <a:pPr algn="l"/>
            <a:endParaRPr lang="fr-FR" sz="1800" dirty="0" smtClean="0"/>
          </a:p>
          <a:p>
            <a:pPr algn="l"/>
            <a:endParaRPr lang="fr-FR" sz="1800" dirty="0" smtClean="0"/>
          </a:p>
          <a:p>
            <a:pPr algn="l"/>
            <a:endParaRPr lang="en-US" sz="3200" dirty="0"/>
          </a:p>
          <a:p>
            <a:pPr algn="l"/>
            <a:endParaRPr lang="fr-FR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52450" y="106829"/>
            <a:ext cx="110109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latin typeface="+mj-lt"/>
              </a:rPr>
              <a:t>SOME NUMBERS</a:t>
            </a:r>
            <a:endParaRPr lang="fr-FR" sz="2900" dirty="0">
              <a:latin typeface="+mj-lt"/>
            </a:endParaRPr>
          </a:p>
        </p:txBody>
      </p:sp>
      <p:pic>
        <p:nvPicPr>
          <p:cNvPr id="5" name="Image 1" descr="https://www.swissneutronics.ch/fileadmin/_processed_/csm_Reflectivity_profiles_of_Ni-Ti___non-depolarising_supermirror_42d06dc4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97" y="1979755"/>
            <a:ext cx="6101249" cy="289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4695825" y="1998663"/>
            <a:ext cx="0" cy="2352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03899" y="2233749"/>
            <a:ext cx="1449978" cy="128937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880099" y="2427829"/>
            <a:ext cx="1449978" cy="1289370"/>
          </a:xfrm>
          <a:prstGeom prst="rect">
            <a:avLst/>
          </a:prstGeom>
          <a:solidFill>
            <a:schemeClr val="accent1">
              <a:alpha val="51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500438" y="305573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30 mm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93155" y="384457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30 mm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88522" y="5247002"/>
            <a:ext cx="8727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Solution : Online alignment survey</a:t>
            </a:r>
          </a:p>
          <a:p>
            <a:endParaRPr lang="en-US" dirty="0"/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9614" y="924932"/>
            <a:ext cx="10177793" cy="5802601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/>
              <a:t> 		</a:t>
            </a:r>
          </a:p>
          <a:p>
            <a:pPr algn="l"/>
            <a:r>
              <a:rPr lang="fr-FR" sz="1800" dirty="0" smtClean="0"/>
              <a:t>Laser + PSD / </a:t>
            </a:r>
            <a:r>
              <a:rPr lang="fr-FR" sz="1800" dirty="0" err="1" smtClean="0"/>
              <a:t>CCDsensor</a:t>
            </a:r>
            <a:r>
              <a:rPr lang="fr-FR" sz="1800" dirty="0" smtClean="0"/>
              <a:t> / camera</a:t>
            </a:r>
          </a:p>
          <a:p>
            <a:pPr algn="l"/>
            <a:endParaRPr lang="fr-FR" sz="1800" dirty="0"/>
          </a:p>
          <a:p>
            <a:pPr algn="l"/>
            <a:r>
              <a:rPr lang="fr-FR" sz="1800" dirty="0"/>
              <a:t>	</a:t>
            </a:r>
            <a:endParaRPr lang="fr-FR" sz="1800" dirty="0" smtClean="0"/>
          </a:p>
          <a:p>
            <a:pPr algn="l"/>
            <a:r>
              <a:rPr lang="fr-FR" sz="1800" dirty="0" smtClean="0"/>
              <a:t>Distance </a:t>
            </a:r>
            <a:r>
              <a:rPr lang="fr-FR" sz="1800" dirty="0" err="1"/>
              <a:t>photoelectric</a:t>
            </a:r>
            <a:r>
              <a:rPr lang="fr-FR" sz="1800" dirty="0"/>
              <a:t> </a:t>
            </a:r>
            <a:r>
              <a:rPr lang="fr-FR" sz="1800" dirty="0" err="1" smtClean="0"/>
              <a:t>Sensors</a:t>
            </a:r>
            <a:endParaRPr lang="fr-FR" sz="1800" dirty="0" smtClean="0"/>
          </a:p>
          <a:p>
            <a:pPr algn="l"/>
            <a:endParaRPr lang="fr-FR" sz="1800" dirty="0"/>
          </a:p>
          <a:p>
            <a:pPr algn="l"/>
            <a:r>
              <a:rPr lang="fr-FR" sz="1800" dirty="0" smtClean="0"/>
              <a:t>	</a:t>
            </a:r>
          </a:p>
          <a:p>
            <a:pPr algn="l"/>
            <a:r>
              <a:rPr lang="fr-FR" sz="1800" dirty="0" err="1" smtClean="0"/>
              <a:t>Ultrasound</a:t>
            </a:r>
            <a:r>
              <a:rPr lang="fr-FR" sz="1800" dirty="0" smtClean="0"/>
              <a:t> detectors </a:t>
            </a:r>
          </a:p>
          <a:p>
            <a:pPr algn="l"/>
            <a:endParaRPr lang="fr-FR" sz="1800" dirty="0"/>
          </a:p>
          <a:p>
            <a:pPr algn="l"/>
            <a:r>
              <a:rPr lang="fr-FR" sz="1800" dirty="0" smtClean="0"/>
              <a:t>	</a:t>
            </a:r>
          </a:p>
          <a:p>
            <a:pPr algn="l"/>
            <a:r>
              <a:rPr lang="fr-FR" sz="1800" dirty="0" err="1" smtClean="0"/>
              <a:t>Magnetic</a:t>
            </a:r>
            <a:r>
              <a:rPr lang="fr-FR" sz="1800" dirty="0" smtClean="0"/>
              <a:t> </a:t>
            </a:r>
            <a:r>
              <a:rPr lang="fr-FR" sz="1800" dirty="0" err="1" smtClean="0"/>
              <a:t>sensors</a:t>
            </a:r>
            <a:r>
              <a:rPr lang="fr-FR" sz="1800" dirty="0" smtClean="0"/>
              <a:t> </a:t>
            </a:r>
          </a:p>
          <a:p>
            <a:pPr algn="l"/>
            <a:endParaRPr lang="fr-FR" sz="1800" dirty="0"/>
          </a:p>
          <a:p>
            <a:pPr algn="l"/>
            <a:endParaRPr lang="fr-FR" sz="1800" dirty="0" smtClean="0"/>
          </a:p>
          <a:p>
            <a:pPr algn="l"/>
            <a:r>
              <a:rPr lang="fr-FR" sz="1800" dirty="0" err="1" smtClean="0"/>
              <a:t>Inclinometers</a:t>
            </a:r>
            <a:endParaRPr lang="fr-FR" sz="1800" dirty="0"/>
          </a:p>
          <a:p>
            <a:pPr algn="l"/>
            <a:endParaRPr lang="fr-FR" sz="1800" dirty="0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287" y="85724"/>
            <a:ext cx="11401425" cy="5000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HOW WITHOUT CONTACT?</a:t>
            </a:r>
            <a:endParaRPr lang="fr-FR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72" y="932992"/>
            <a:ext cx="1285208" cy="10846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86" y="938094"/>
            <a:ext cx="1079956" cy="10799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10" y="932992"/>
            <a:ext cx="1336558" cy="10686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65" y="2065665"/>
            <a:ext cx="1701617" cy="10635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28" y="3177185"/>
            <a:ext cx="1709892" cy="10686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49" y="4293877"/>
            <a:ext cx="1068683" cy="106868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4" y="924932"/>
            <a:ext cx="1456316" cy="10686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96" y="932991"/>
            <a:ext cx="2333145" cy="10686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65" y="5528711"/>
            <a:ext cx="1424910" cy="10686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95" y="5695465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450" y="106829"/>
            <a:ext cx="110109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latin typeface="+mj-lt"/>
              </a:rPr>
              <a:t>HOW WITH CONTACTS ?</a:t>
            </a:r>
            <a:endParaRPr lang="fr-FR" sz="2900" dirty="0">
              <a:latin typeface="+mj-lt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485900" y="2093596"/>
            <a:ext cx="9144000" cy="2765787"/>
          </a:xfrm>
        </p:spPr>
        <p:txBody>
          <a:bodyPr>
            <a:normAutofit/>
          </a:bodyPr>
          <a:lstStyle/>
          <a:p>
            <a:pPr algn="l"/>
            <a:r>
              <a:rPr lang="fr-FR" sz="1800" dirty="0"/>
              <a:t>	</a:t>
            </a:r>
            <a:r>
              <a:rPr lang="fr-FR" sz="1800" dirty="0" smtClean="0"/>
              <a:t>LVDT probe </a:t>
            </a:r>
            <a:r>
              <a:rPr lang="fr-FR" sz="1800" dirty="0" err="1" smtClean="0"/>
              <a:t>sensors</a:t>
            </a:r>
            <a:r>
              <a:rPr lang="fr-FR" sz="1800" dirty="0" smtClean="0"/>
              <a:t> </a:t>
            </a:r>
          </a:p>
          <a:p>
            <a:pPr algn="l"/>
            <a:endParaRPr lang="fr-FR" sz="1800" dirty="0" smtClean="0"/>
          </a:p>
          <a:p>
            <a:pPr algn="l"/>
            <a:r>
              <a:rPr lang="fr-FR" sz="1800" dirty="0"/>
              <a:t>	</a:t>
            </a:r>
            <a:endParaRPr lang="fr-FR" sz="1800" dirty="0" smtClean="0"/>
          </a:p>
          <a:p>
            <a:pPr algn="l"/>
            <a:r>
              <a:rPr lang="fr-FR" sz="1800" dirty="0"/>
              <a:t>	</a:t>
            </a:r>
            <a:r>
              <a:rPr lang="fr-FR" sz="1800" dirty="0" err="1" smtClean="0"/>
              <a:t>Linear</a:t>
            </a:r>
            <a:r>
              <a:rPr lang="fr-FR" sz="1800" dirty="0" smtClean="0"/>
              <a:t> </a:t>
            </a:r>
            <a:r>
              <a:rPr lang="fr-FR" sz="1800" dirty="0" err="1" smtClean="0"/>
              <a:t>scales</a:t>
            </a:r>
            <a:r>
              <a:rPr lang="fr-FR" sz="1800" dirty="0" smtClean="0"/>
              <a:t> </a:t>
            </a:r>
            <a:endParaRPr lang="fr-FR" sz="1800" dirty="0"/>
          </a:p>
          <a:p>
            <a:pPr algn="l"/>
            <a:endParaRPr lang="fr-FR" sz="1800" dirty="0" smtClean="0"/>
          </a:p>
          <a:p>
            <a:pPr algn="l"/>
            <a:r>
              <a:rPr lang="fr-FR" sz="1800" dirty="0"/>
              <a:t>								</a:t>
            </a:r>
            <a:endParaRPr lang="fr-FR" sz="1800" dirty="0" smtClean="0"/>
          </a:p>
          <a:p>
            <a:pPr algn="l"/>
            <a:endParaRPr lang="fr-FR" sz="1800" dirty="0" smtClean="0"/>
          </a:p>
          <a:p>
            <a:pPr algn="l"/>
            <a:endParaRPr lang="fr-FR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02" y="1909346"/>
            <a:ext cx="1934268" cy="10686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24" y="3059180"/>
            <a:ext cx="2409825" cy="10686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9750" y="1590675"/>
            <a:ext cx="9144000" cy="373379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 err="1" smtClean="0"/>
              <a:t>Work</a:t>
            </a:r>
            <a:r>
              <a:rPr lang="fr-FR" sz="3200" dirty="0" smtClean="0"/>
              <a:t> in a </a:t>
            </a:r>
            <a:r>
              <a:rPr lang="fr-FR" sz="3200" dirty="0" err="1" smtClean="0"/>
              <a:t>dark</a:t>
            </a:r>
            <a:r>
              <a:rPr lang="fr-FR" sz="3200" dirty="0" smtClean="0"/>
              <a:t> and </a:t>
            </a:r>
            <a:r>
              <a:rPr lang="fr-FR" sz="3200" dirty="0" err="1" smtClean="0"/>
              <a:t>closed</a:t>
            </a:r>
            <a:r>
              <a:rPr lang="fr-FR" sz="3200" dirty="0" smtClean="0"/>
              <a:t> </a:t>
            </a:r>
            <a:r>
              <a:rPr lang="fr-FR" sz="3200" dirty="0" err="1" smtClean="0"/>
              <a:t>environment</a:t>
            </a:r>
            <a:endParaRPr lang="fr-FR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 err="1" smtClean="0"/>
              <a:t>Uncertainty</a:t>
            </a:r>
            <a:r>
              <a:rPr lang="fr-FR" sz="3200" dirty="0" smtClean="0"/>
              <a:t> (100-500 µm)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 err="1" smtClean="0"/>
              <a:t>Repeatability</a:t>
            </a:r>
            <a:endParaRPr lang="fr-FR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 err="1" smtClean="0"/>
              <a:t>Low</a:t>
            </a:r>
            <a:r>
              <a:rPr lang="fr-FR" sz="3200" dirty="0" smtClean="0"/>
              <a:t> </a:t>
            </a:r>
            <a:r>
              <a:rPr lang="fr-FR" sz="3200" dirty="0" err="1" smtClean="0"/>
              <a:t>cost</a:t>
            </a:r>
            <a:endParaRPr lang="fr-FR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 err="1" smtClean="0"/>
              <a:t>Easy</a:t>
            </a:r>
            <a:r>
              <a:rPr lang="fr-FR" sz="3200" dirty="0" smtClean="0"/>
              <a:t> to </a:t>
            </a:r>
            <a:r>
              <a:rPr lang="fr-FR" sz="3200" dirty="0" err="1" smtClean="0"/>
              <a:t>install</a:t>
            </a:r>
            <a:endParaRPr lang="fr-FR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 smtClean="0"/>
              <a:t>Radiation </a:t>
            </a:r>
            <a:r>
              <a:rPr lang="fr-FR" sz="3200" dirty="0" err="1" smtClean="0"/>
              <a:t>resistant</a:t>
            </a:r>
            <a:endParaRPr lang="fr-FR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200" dirty="0" smtClean="0"/>
              <a:t>Compact (400X400mm² </a:t>
            </a:r>
            <a:r>
              <a:rPr lang="fr-FR" sz="3200" dirty="0" err="1" smtClean="0"/>
              <a:t>with</a:t>
            </a:r>
            <a:r>
              <a:rPr lang="fr-FR" sz="3200" dirty="0" smtClean="0"/>
              <a:t> guide </a:t>
            </a:r>
            <a:r>
              <a:rPr lang="fr-FR" sz="3200" dirty="0" err="1" smtClean="0"/>
              <a:t>vessel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552450" y="106829"/>
            <a:ext cx="110109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latin typeface="+mj-lt"/>
              </a:rPr>
              <a:t>MEASUREMENT CONSTRAINTS </a:t>
            </a:r>
            <a:endParaRPr lang="fr-FR" sz="290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979714" y="195944"/>
            <a:ext cx="10972800" cy="9797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ym typeface="Wingdings" panose="05000000000000000000" pitchFamily="2" charset="2"/>
              </a:rPr>
              <a:t>PRINCIPLE		</a:t>
            </a:r>
          </a:p>
          <a:p>
            <a:endParaRPr lang="fr-FR" sz="2400" b="1" dirty="0"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8353" y="4190052"/>
            <a:ext cx="82687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laser rotation of 0.1° =  translation of </a:t>
            </a:r>
            <a:r>
              <a:rPr lang="fr-FR" sz="2800" dirty="0" err="1" smtClean="0"/>
              <a:t>beam</a:t>
            </a:r>
            <a:r>
              <a:rPr lang="fr-FR" sz="2800" dirty="0" smtClean="0"/>
              <a:t> on </a:t>
            </a:r>
            <a:r>
              <a:rPr lang="fr-FR" sz="2800" dirty="0" err="1" smtClean="0"/>
              <a:t>target</a:t>
            </a:r>
            <a:endParaRPr lang="fr-FR" sz="2800" dirty="0" smtClean="0"/>
          </a:p>
          <a:p>
            <a:r>
              <a:rPr lang="fr-FR" dirty="0"/>
              <a:t>	</a:t>
            </a:r>
            <a:r>
              <a:rPr lang="fr-FR" dirty="0" smtClean="0"/>
              <a:t>											</a:t>
            </a:r>
            <a:r>
              <a:rPr lang="fr-FR" sz="2800" dirty="0" smtClean="0"/>
              <a:t>7mm at 4m</a:t>
            </a:r>
            <a:endParaRPr lang="fr-FR" sz="2800" dirty="0"/>
          </a:p>
          <a:p>
            <a:r>
              <a:rPr lang="fr-FR" sz="2800" dirty="0"/>
              <a:t>			</a:t>
            </a:r>
            <a:r>
              <a:rPr lang="fr-FR" sz="2800" dirty="0" smtClean="0"/>
              <a:t>									90mm at 50m</a:t>
            </a:r>
          </a:p>
          <a:p>
            <a:r>
              <a:rPr lang="fr-FR" sz="2800" dirty="0" err="1" smtClean="0"/>
              <a:t>Absolute</a:t>
            </a:r>
            <a:r>
              <a:rPr lang="fr-FR" sz="2800" dirty="0" smtClean="0"/>
              <a:t> or relative </a:t>
            </a:r>
            <a:r>
              <a:rPr lang="fr-FR" sz="2800" dirty="0" err="1" smtClean="0"/>
              <a:t>measurement</a:t>
            </a:r>
            <a:endParaRPr lang="fr-FR" sz="2800" dirty="0"/>
          </a:p>
        </p:txBody>
      </p:sp>
      <p:sp>
        <p:nvSpPr>
          <p:cNvPr id="8" name="Cadre 7"/>
          <p:cNvSpPr/>
          <p:nvPr/>
        </p:nvSpPr>
        <p:spPr>
          <a:xfrm>
            <a:off x="979714" y="2795451"/>
            <a:ext cx="400050" cy="457200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Flèche gauche 3"/>
          <p:cNvSpPr/>
          <p:nvPr/>
        </p:nvSpPr>
        <p:spPr>
          <a:xfrm>
            <a:off x="9222377" y="2828108"/>
            <a:ext cx="901337" cy="391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endCxn id="4" idx="1"/>
          </p:cNvCxnSpPr>
          <p:nvPr/>
        </p:nvCxnSpPr>
        <p:spPr>
          <a:xfrm>
            <a:off x="1179739" y="3024050"/>
            <a:ext cx="804263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92331" y="3368349"/>
            <a:ext cx="83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target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421397" y="3335690"/>
            <a:ext cx="83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258693" y="1342351"/>
            <a:ext cx="36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ym typeface="Wingdings" panose="05000000000000000000" pitchFamily="2" charset="2"/>
              </a:rPr>
              <a:t>L</a:t>
            </a:r>
            <a:r>
              <a:rPr lang="fr-FR" sz="2400" b="1" dirty="0"/>
              <a:t>aser + PSD / CCD / camera</a:t>
            </a:r>
          </a:p>
        </p:txBody>
      </p:sp>
    </p:spTree>
    <p:extLst>
      <p:ext uri="{BB962C8B-B14F-4D97-AF65-F5344CB8AC3E}">
        <p14:creationId xmlns:p14="http://schemas.microsoft.com/office/powerpoint/2010/main" val="14011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5105251" y="3890256"/>
            <a:ext cx="1910308" cy="101715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3157852" y="3883074"/>
            <a:ext cx="1910308" cy="101715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 rot="21012925">
            <a:off x="9013363" y="3720451"/>
            <a:ext cx="1910308" cy="101715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7017554" y="3903775"/>
            <a:ext cx="1910308" cy="10171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2727" y="698962"/>
            <a:ext cx="10972800" cy="50958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Laser + CCD</a:t>
            </a:r>
            <a:endParaRPr lang="fr-FR"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7127" y="1098881"/>
            <a:ext cx="9144000" cy="4051017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/>
              <a:t>For short instruments (to 40m/50m)</a:t>
            </a:r>
          </a:p>
          <a:p>
            <a:pPr algn="l"/>
            <a:r>
              <a:rPr lang="fr-FR" sz="2000" dirty="0" smtClean="0"/>
              <a:t>0,1° for a 40 m instrument = 70 mm translation</a:t>
            </a:r>
          </a:p>
          <a:p>
            <a:pPr algn="l"/>
            <a:r>
              <a:rPr lang="fr-FR" sz="2000" dirty="0" err="1" smtClean="0"/>
              <a:t>Precision</a:t>
            </a:r>
            <a:r>
              <a:rPr lang="fr-FR" sz="2000" dirty="0" smtClean="0"/>
              <a:t> ≤ 100µm and 2.10-3 °</a:t>
            </a:r>
          </a:p>
          <a:p>
            <a:pPr algn="l"/>
            <a:endParaRPr lang="fr-FR" sz="2000" dirty="0" smtClean="0"/>
          </a:p>
          <a:p>
            <a:pPr algn="l"/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" name="Cadre 9"/>
          <p:cNvSpPr/>
          <p:nvPr/>
        </p:nvSpPr>
        <p:spPr>
          <a:xfrm>
            <a:off x="1793240" y="2547578"/>
            <a:ext cx="400050" cy="457200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2069465" y="2823803"/>
            <a:ext cx="1352618" cy="1140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1974215" y="2795228"/>
            <a:ext cx="2619375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2069465" y="2823803"/>
            <a:ext cx="3143250" cy="115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2069465" y="2785703"/>
            <a:ext cx="4381500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1662" y="3143486"/>
            <a:ext cx="266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1 CCD 150X80 mm </a:t>
            </a:r>
            <a:r>
              <a:rPr lang="fr-FR" dirty="0" err="1" smtClean="0">
                <a:latin typeface="Calibri" panose="020F0502020204030204" pitchFamily="34" charset="0"/>
              </a:rPr>
              <a:t>target</a:t>
            </a:r>
            <a:r>
              <a:rPr lang="fr-FR" dirty="0" smtClean="0">
                <a:latin typeface="Calibri" panose="020F0502020204030204" pitchFamily="34" charset="0"/>
              </a:rPr>
              <a:t> on the bunker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50827" y="2916910"/>
            <a:ext cx="546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lasers per </a:t>
            </a:r>
            <a:r>
              <a:rPr lang="fr-FR" dirty="0" err="1" smtClean="0"/>
              <a:t>housing</a:t>
            </a:r>
            <a:r>
              <a:rPr lang="fr-FR" dirty="0" smtClean="0"/>
              <a:t> to have translation and rotation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7539069" y="4093247"/>
            <a:ext cx="9525" cy="856756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8406508" y="4071260"/>
            <a:ext cx="5109" cy="885331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èche courbée vers le haut 25"/>
          <p:cNvSpPr/>
          <p:nvPr/>
        </p:nvSpPr>
        <p:spPr>
          <a:xfrm>
            <a:off x="7561559" y="4327285"/>
            <a:ext cx="235765" cy="401856"/>
          </a:xfrm>
          <a:prstGeom prst="curvedUpArrow">
            <a:avLst>
              <a:gd name="adj1" fmla="val 25000"/>
              <a:gd name="adj2" fmla="val 45949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 en arc 27"/>
          <p:cNvSpPr/>
          <p:nvPr/>
        </p:nvSpPr>
        <p:spPr>
          <a:xfrm>
            <a:off x="7350731" y="3832689"/>
            <a:ext cx="704850" cy="800099"/>
          </a:xfrm>
          <a:prstGeom prst="circular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569256" y="4125037"/>
            <a:ext cx="14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40456" y="137760"/>
            <a:ext cx="74894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 smtClean="0">
                <a:latin typeface="+mj-lt"/>
              </a:rPr>
              <a:t>ABSOLUTE</a:t>
            </a:r>
            <a:r>
              <a:rPr lang="fr-FR" sz="2900" b="1" dirty="0" smtClean="0"/>
              <a:t> </a:t>
            </a:r>
            <a:r>
              <a:rPr lang="fr-FR" sz="2900" b="1" dirty="0" smtClean="0">
                <a:latin typeface="+mj-lt"/>
              </a:rPr>
              <a:t>REFERENCE</a:t>
            </a:r>
            <a:endParaRPr lang="fr-FR" sz="2900" b="1" dirty="0">
              <a:latin typeface="+mj-lt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07965" y="3328603"/>
            <a:ext cx="557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Laser </a:t>
            </a:r>
            <a:r>
              <a:rPr lang="fr-FR" dirty="0" err="1" smtClean="0"/>
              <a:t>multiplexing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2898605" y="4900229"/>
            <a:ext cx="7852522" cy="56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2895362" y="4023953"/>
            <a:ext cx="6482" cy="896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0833952" y="4765337"/>
            <a:ext cx="14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9598207" y="4635285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Δα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408456" y="5091959"/>
            <a:ext cx="8244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/>
              <a:t>Yo</a:t>
            </a:r>
            <a:r>
              <a:rPr lang="fr-FR" sz="2000" dirty="0" smtClean="0"/>
              <a:t> </a:t>
            </a:r>
            <a:r>
              <a:rPr lang="fr-FR" sz="2000" dirty="0"/>
              <a:t>= original </a:t>
            </a:r>
            <a:r>
              <a:rPr lang="fr-FR" sz="2000" dirty="0" err="1"/>
              <a:t>adjustment</a:t>
            </a:r>
            <a:endParaRPr lang="fr-FR" sz="2000" dirty="0"/>
          </a:p>
          <a:p>
            <a:r>
              <a:rPr lang="fr-FR" sz="2000" dirty="0"/>
              <a:t>Ym1 = </a:t>
            </a:r>
            <a:r>
              <a:rPr lang="fr-FR" sz="2000" dirty="0" err="1"/>
              <a:t>shifting</a:t>
            </a:r>
            <a:r>
              <a:rPr lang="fr-FR" sz="2000" dirty="0"/>
              <a:t> of the laser 1</a:t>
            </a:r>
          </a:p>
          <a:p>
            <a:r>
              <a:rPr lang="fr-FR" sz="2000" dirty="0"/>
              <a:t>Ym2 = </a:t>
            </a:r>
            <a:r>
              <a:rPr lang="fr-FR" sz="2000" dirty="0" err="1"/>
              <a:t>shifting</a:t>
            </a:r>
            <a:r>
              <a:rPr lang="fr-FR" sz="2000" dirty="0"/>
              <a:t> of the laser 2</a:t>
            </a:r>
          </a:p>
          <a:p>
            <a:r>
              <a:rPr lang="fr-FR" sz="2000" dirty="0"/>
              <a:t>If translation 		</a:t>
            </a:r>
            <a:r>
              <a:rPr lang="fr-FR" sz="2000" dirty="0" smtClean="0"/>
              <a:t>		</a:t>
            </a:r>
            <a:r>
              <a:rPr lang="fr-FR" sz="2000" dirty="0"/>
              <a:t>	Ym2-Yo2=Ym1-Yo1</a:t>
            </a:r>
          </a:p>
          <a:p>
            <a:r>
              <a:rPr lang="fr-FR" sz="2000" dirty="0"/>
              <a:t>If rotation 			</a:t>
            </a:r>
            <a:r>
              <a:rPr lang="fr-FR" sz="2000" dirty="0" smtClean="0"/>
              <a:t>		Ym2-Ym1</a:t>
            </a:r>
            <a:r>
              <a:rPr lang="fr-FR" sz="2000" dirty="0"/>
              <a:t>=(X2-X1)sin</a:t>
            </a:r>
            <a:r>
              <a:rPr lang="el-GR" sz="2000" dirty="0"/>
              <a:t>Δα</a:t>
            </a:r>
            <a:endParaRPr lang="fr-FR" sz="2000" dirty="0"/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1993265" y="6219482"/>
            <a:ext cx="1428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004171" y="6536982"/>
            <a:ext cx="1428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rot="952480" flipH="1">
            <a:off x="6299311" y="3998360"/>
            <a:ext cx="391890" cy="9766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rot="1600250" flipH="1">
            <a:off x="5123487" y="3985890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rot="1402084" flipH="1">
            <a:off x="4498871" y="4028437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rot="1917753" flipH="1">
            <a:off x="3380515" y="3997751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84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2727" y="698962"/>
            <a:ext cx="10972800" cy="50958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Laser + camera</a:t>
            </a:r>
            <a:endParaRPr lang="fr-FR"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7127" y="1308563"/>
            <a:ext cx="9144000" cy="5549437"/>
          </a:xfrm>
        </p:spPr>
        <p:txBody>
          <a:bodyPr>
            <a:normAutofit/>
          </a:bodyPr>
          <a:lstStyle/>
          <a:p>
            <a:pPr algn="l"/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l"/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840456" y="137760"/>
            <a:ext cx="74894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 smtClean="0">
                <a:latin typeface="+mj-lt"/>
              </a:rPr>
              <a:t>ABSOLUTE REFERENCE</a:t>
            </a:r>
            <a:endParaRPr lang="fr-FR" sz="2900" b="1" dirty="0">
              <a:latin typeface="+mj-lt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19" y="5682079"/>
            <a:ext cx="1695095" cy="103206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88339" y="1336075"/>
            <a:ext cx="2757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For </a:t>
            </a:r>
            <a:r>
              <a:rPr lang="fr-FR" dirty="0"/>
              <a:t>instruments </a:t>
            </a:r>
            <a:r>
              <a:rPr lang="fr-FR" dirty="0" smtClean="0"/>
              <a:t>up to 80m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21389" y="4514921"/>
            <a:ext cx="31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1 camera </a:t>
            </a:r>
            <a:r>
              <a:rPr lang="fr-FR" dirty="0" err="1" smtClean="0">
                <a:latin typeface="Calibri" panose="020F0502020204030204" pitchFamily="34" charset="0"/>
              </a:rPr>
              <a:t>imaging</a:t>
            </a:r>
            <a:r>
              <a:rPr lang="fr-FR" dirty="0" smtClean="0">
                <a:latin typeface="Calibri" panose="020F0502020204030204" pitchFamily="34" charset="0"/>
              </a:rPr>
              <a:t> a Ø300 mm </a:t>
            </a:r>
            <a:r>
              <a:rPr lang="fr-FR" dirty="0" err="1" smtClean="0">
                <a:latin typeface="Calibri" panose="020F0502020204030204" pitchFamily="34" charset="0"/>
              </a:rPr>
              <a:t>target</a:t>
            </a:r>
            <a:r>
              <a:rPr lang="fr-FR" dirty="0" smtClean="0">
                <a:latin typeface="Calibri" panose="020F0502020204030204" pitchFamily="34" charset="0"/>
              </a:rPr>
              <a:t> on a </a:t>
            </a:r>
            <a:r>
              <a:rPr lang="fr-FR" dirty="0" err="1" smtClean="0">
                <a:latin typeface="Calibri" panose="020F0502020204030204" pitchFamily="34" charset="0"/>
              </a:rPr>
              <a:t>wall</a:t>
            </a:r>
            <a:r>
              <a:rPr lang="fr-FR" dirty="0" smtClean="0">
                <a:latin typeface="Calibri" panose="020F0502020204030204" pitchFamily="34" charset="0"/>
              </a:rPr>
              <a:t> of the bunker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7" name="Flèche courbée vers le haut 36"/>
          <p:cNvSpPr/>
          <p:nvPr/>
        </p:nvSpPr>
        <p:spPr>
          <a:xfrm>
            <a:off x="7540060" y="3480281"/>
            <a:ext cx="235765" cy="401856"/>
          </a:xfrm>
          <a:prstGeom prst="curvedUpArrow">
            <a:avLst>
              <a:gd name="adj1" fmla="val 25000"/>
              <a:gd name="adj2" fmla="val 45949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Flèche en arc 37"/>
          <p:cNvSpPr/>
          <p:nvPr/>
        </p:nvSpPr>
        <p:spPr>
          <a:xfrm>
            <a:off x="7305518" y="2902758"/>
            <a:ext cx="704850" cy="800099"/>
          </a:xfrm>
          <a:prstGeom prst="circular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622949" y="2525212"/>
            <a:ext cx="0" cy="4572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31095" y="2569146"/>
            <a:ext cx="14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5356" r="14751" b="13527"/>
          <a:stretch/>
        </p:blipFill>
        <p:spPr>
          <a:xfrm>
            <a:off x="5189161" y="3013954"/>
            <a:ext cx="1910308" cy="101715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8" y="2335287"/>
            <a:ext cx="1027265" cy="193504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5356" r="14751" b="16335"/>
          <a:stretch/>
        </p:blipFill>
        <p:spPr>
          <a:xfrm>
            <a:off x="3270851" y="3017698"/>
            <a:ext cx="1918310" cy="1013411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/>
        </p:nvCxnSpPr>
        <p:spPr>
          <a:xfrm flipH="1" flipV="1">
            <a:off x="1662874" y="2862544"/>
            <a:ext cx="4737775" cy="29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1592036" y="2864498"/>
            <a:ext cx="3903744" cy="29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1645361" y="2903998"/>
            <a:ext cx="2822134" cy="267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flipH="1">
            <a:off x="3551615" y="3122377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49" name="Connecteur droit avec flèche 48"/>
          <p:cNvCxnSpPr>
            <a:stCxn id="48" idx="3"/>
          </p:cNvCxnSpPr>
          <p:nvPr/>
        </p:nvCxnSpPr>
        <p:spPr>
          <a:xfrm flipH="1" flipV="1">
            <a:off x="1263042" y="2716129"/>
            <a:ext cx="2288573" cy="471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flipH="1">
            <a:off x="4442393" y="3145702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flipH="1">
            <a:off x="5570444" y="3157778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1749" r="15651" b="32127"/>
          <a:stretch/>
        </p:blipFill>
        <p:spPr>
          <a:xfrm flipH="1">
            <a:off x="6434477" y="3133894"/>
            <a:ext cx="391890" cy="1296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4753283" y="4590662"/>
            <a:ext cx="590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lasers per </a:t>
            </a:r>
            <a:r>
              <a:rPr lang="fr-FR" dirty="0" err="1" smtClean="0"/>
              <a:t>housing</a:t>
            </a:r>
            <a:r>
              <a:rPr lang="fr-FR" dirty="0" smtClean="0"/>
              <a:t> to have translation and rotation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8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68994</TotalTime>
  <Words>967</Words>
  <Application>Microsoft Office PowerPoint</Application>
  <PresentationFormat>Grand écran</PresentationFormat>
  <Paragraphs>500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Présentation PowerPoint</vt:lpstr>
      <vt:lpstr>Présentation PowerPoint</vt:lpstr>
      <vt:lpstr>Présentation PowerPoint</vt:lpstr>
      <vt:lpstr>HOW WITHOUT CONTACT?</vt:lpstr>
      <vt:lpstr>Présentation PowerPoint</vt:lpstr>
      <vt:lpstr>Présentation PowerPoint</vt:lpstr>
      <vt:lpstr>Présentation PowerPoint</vt:lpstr>
      <vt:lpstr>Laser + CCD</vt:lpstr>
      <vt:lpstr>Laser + camera</vt:lpstr>
      <vt:lpstr>Laser + CCD or camera</vt:lpstr>
      <vt:lpstr>Laser + PSD</vt:lpstr>
      <vt:lpstr>Laser + PSD</vt:lpstr>
      <vt:lpstr>    Inclinometers </vt:lpstr>
      <vt:lpstr>    Inclinometers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  <vt:lpstr>THANK YOU  Open to any comment, discussion or information  sebastien.gautrot@cea.fr</vt:lpstr>
      <vt:lpstr>Présentation PowerPoint</vt:lpstr>
      <vt:lpstr>   Focus on:                  Laser + PSD / CCD / camera             Inclinometers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GAUTROT Sebastien</dc:creator>
  <cp:lastModifiedBy>Admin-local</cp:lastModifiedBy>
  <cp:revision>144</cp:revision>
  <dcterms:created xsi:type="dcterms:W3CDTF">2018-07-25T09:00:02Z</dcterms:created>
  <dcterms:modified xsi:type="dcterms:W3CDTF">2019-02-10T14:32:09Z</dcterms:modified>
</cp:coreProperties>
</file>