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94" r:id="rId2"/>
    <p:sldId id="393" r:id="rId3"/>
    <p:sldId id="478" r:id="rId4"/>
    <p:sldId id="480" r:id="rId5"/>
    <p:sldId id="481" r:id="rId6"/>
    <p:sldId id="482" r:id="rId7"/>
    <p:sldId id="483" r:id="rId8"/>
    <p:sldId id="484" r:id="rId9"/>
    <p:sldId id="485" r:id="rId10"/>
    <p:sldId id="492" r:id="rId11"/>
    <p:sldId id="479" r:id="rId12"/>
    <p:sldId id="493" r:id="rId13"/>
    <p:sldId id="486" r:id="rId14"/>
    <p:sldId id="488" r:id="rId15"/>
    <p:sldId id="487" r:id="rId16"/>
    <p:sldId id="32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36" y="-10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9E76B-BB2D-7544-8E61-AFAAC4211BAF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1E3FD-746D-CD4D-895C-53B9F272C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5716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A5856-8698-7D41-B001-35FC37D49D9B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440FA-5A3A-0446-A74E-A8773403F5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31824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2, May 31</a:t>
            </a:r>
            <a:r>
              <a:rPr lang="en-US" baseline="30000" dirty="0" smtClean="0"/>
              <a:t>st</a:t>
            </a:r>
            <a:r>
              <a:rPr lang="en-US" dirty="0" smtClean="0"/>
              <a:t>.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440FA-5A3A-0446-A74E-A8773403F56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0700" y="2735860"/>
            <a:ext cx="8128000" cy="1295400"/>
          </a:xfrm>
        </p:spPr>
        <p:txBody>
          <a:bodyPr/>
          <a:lstStyle>
            <a:lvl1pPr algn="ctr">
              <a:defRPr sz="3200" b="0"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0700" y="4336060"/>
            <a:ext cx="81280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508000" y="6400800"/>
            <a:ext cx="8153400" cy="30480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smtClean="0"/>
              <a:t>IKON-16, Lund, Sweden</a:t>
            </a:r>
            <a:endParaRPr lang="en-US"/>
          </a:p>
        </p:txBody>
      </p:sp>
      <p:pic>
        <p:nvPicPr>
          <p:cNvPr id="12" name="Picture 29" descr="U:\Logos und Grafiken\TUMLogo_oZ_Vollfl_blau_RG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34920" y="423276"/>
            <a:ext cx="1026072" cy="54167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 1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 t="24270"/>
          <a:stretch>
            <a:fillRect/>
          </a:stretch>
        </p:blipFill>
        <p:spPr bwMode="auto">
          <a:xfrm>
            <a:off x="7674946" y="1994202"/>
            <a:ext cx="1016000" cy="27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46531"/>
          <a:stretch>
            <a:fillRect/>
          </a:stretch>
        </p:blipFill>
        <p:spPr bwMode="auto">
          <a:xfrm>
            <a:off x="7866387" y="1213109"/>
            <a:ext cx="576926" cy="57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453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Feb., 11-13,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IKON-16, Lund, Sweden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1288F-6C5F-6A48-B6D2-5A150C0260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 14" descr="PSI-Logo_narrow_30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4063790" y="295226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525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1692275"/>
            <a:ext cx="3987800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92275"/>
            <a:ext cx="3987800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Feb., 11-13,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IKON-16, Lund, Sweden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1288F-6C5F-6A48-B6D2-5A150C0260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Bild 14" descr="PSI-Logo_narrow_30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4063790" y="295226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157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849790"/>
            <a:ext cx="8128000" cy="60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Mastertitelformat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01800"/>
            <a:ext cx="81280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400800"/>
            <a:ext cx="1478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/>
            </a:lvl1pPr>
          </a:lstStyle>
          <a:p>
            <a:r>
              <a:rPr lang="en-US" smtClean="0"/>
              <a:t>Feb., 11-13, 2019</a:t>
            </a:r>
            <a:endParaRPr 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6114" y="6400800"/>
            <a:ext cx="516580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r>
              <a:rPr lang="en-US" smtClean="0"/>
              <a:t>IKON-16, Lund, Sweden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38376" y="6400800"/>
            <a:ext cx="119762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8A1288F-6C5F-6A48-B6D2-5A150C0260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224653" y="479425"/>
            <a:ext cx="184619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b="0" noProof="0" dirty="0" err="1" smtClean="0">
                <a:solidFill>
                  <a:schemeClr val="bg2"/>
                </a:solidFill>
              </a:rPr>
              <a:t>Technische</a:t>
            </a:r>
            <a:r>
              <a:rPr lang="en-US" sz="900" b="0" noProof="0" dirty="0" smtClean="0">
                <a:solidFill>
                  <a:schemeClr val="bg2"/>
                </a:solidFill>
              </a:rPr>
              <a:t> </a:t>
            </a:r>
            <a:r>
              <a:rPr lang="en-US" sz="900" b="0" noProof="0" dirty="0" err="1" smtClean="0">
                <a:solidFill>
                  <a:schemeClr val="bg2"/>
                </a:solidFill>
              </a:rPr>
              <a:t>Universität</a:t>
            </a:r>
            <a:r>
              <a:rPr lang="en-US" sz="900" b="0" noProof="0" dirty="0" smtClean="0">
                <a:solidFill>
                  <a:schemeClr val="bg2"/>
                </a:solidFill>
              </a:rPr>
              <a:t> </a:t>
            </a:r>
            <a:r>
              <a:rPr lang="en-US" sz="900" b="0" noProof="0" dirty="0" err="1" smtClean="0">
                <a:solidFill>
                  <a:schemeClr val="bg2"/>
                </a:solidFill>
              </a:rPr>
              <a:t>München</a:t>
            </a:r>
            <a:endParaRPr lang="en-US" sz="900" b="0" noProof="0" dirty="0">
              <a:solidFill>
                <a:schemeClr val="bg2"/>
              </a:solidFill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 noProof="0">
              <a:latin typeface="Arial" pitchFamily="34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 noProof="0">
              <a:latin typeface="Arial" pitchFamily="34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pic>
        <p:nvPicPr>
          <p:cNvPr id="42" name="Picture 29" descr="U:\Logos und Grafiken\TUMLogo_oZ_Vollfl_blau_RGB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039778" y="325438"/>
            <a:ext cx="604440" cy="31908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1382" y="217996"/>
            <a:ext cx="864657" cy="46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4" descr="PSI-Logo_narrow_30k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4063790" y="295226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tx1"/>
          </a:solidFill>
          <a:latin typeface="+mj-lt"/>
          <a:ea typeface="ＭＳ Ｐゴシック" pitchFamily="-65" charset="-128"/>
          <a:cs typeface="ＭＳ Ｐゴシック" pitchFamily="18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1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1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1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1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000" b="0">
          <a:solidFill>
            <a:schemeClr val="tx1"/>
          </a:solidFill>
          <a:latin typeface="+mn-lt"/>
          <a:ea typeface="ＭＳ Ｐゴシック" pitchFamily="-65" charset="-128"/>
          <a:cs typeface="ＭＳ Ｐゴシック" pitchFamily="18" charset="-128"/>
        </a:defRPr>
      </a:lvl1pPr>
      <a:lvl2pPr marL="534988" indent="-2682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Lucida Grande"/>
        <a:buChar char="□"/>
        <a:defRPr sz="2000" b="0">
          <a:solidFill>
            <a:schemeClr val="tx1"/>
          </a:solidFill>
          <a:latin typeface="+mn-lt"/>
          <a:ea typeface="ＭＳ Ｐゴシック" pitchFamily="-65" charset="-128"/>
        </a:defRPr>
      </a:lvl2pPr>
      <a:lvl3pPr marL="801688" indent="-2667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Lucida Grande"/>
        <a:buChar char="□"/>
        <a:defRPr sz="2000" b="0">
          <a:solidFill>
            <a:schemeClr val="tx1"/>
          </a:solidFill>
          <a:latin typeface="+mn-lt"/>
          <a:ea typeface="ＭＳ Ｐゴシック" pitchFamily="-65" charset="-128"/>
        </a:defRPr>
      </a:lvl3pPr>
      <a:lvl4pPr marL="1079500" indent="-2778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Lucida Grande"/>
        <a:buChar char="□"/>
        <a:defRPr sz="2000" b="0">
          <a:solidFill>
            <a:schemeClr val="tx1"/>
          </a:solidFill>
          <a:latin typeface="+mn-lt"/>
          <a:ea typeface="ＭＳ Ｐゴシック" pitchFamily="-65" charset="-128"/>
        </a:defRPr>
      </a:lvl4pPr>
      <a:lvl5pPr marL="1346200" indent="-2667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Lucida Grande"/>
        <a:buChar char="□"/>
        <a:defRPr sz="2000" b="0">
          <a:solidFill>
            <a:schemeClr val="tx1"/>
          </a:solidFill>
          <a:latin typeface="+mn-lt"/>
          <a:ea typeface="ＭＳ Ｐゴシック" pitchFamily="-65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" TargetMode="External"/><Relationship Id="rId4" Type="http://schemas.openxmlformats.org/officeDocument/2006/relationships/hyperlink" Target="https://echa.europa.eu/information-on-chemical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sha.gov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lerche/Documents/ODIN/01_WorkUnits/01_Management/03_Meetings/IKON/IKON-16/NakedGun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b="1" dirty="0" smtClean="0"/>
              <a:t>ODIN:</a:t>
            </a:r>
            <a:r>
              <a:rPr lang="en-US" dirty="0" smtClean="0"/>
              <a:t> </a:t>
            </a:r>
            <a:r>
              <a:rPr lang="en-US" b="1" dirty="0" smtClean="0"/>
              <a:t>O</a:t>
            </a:r>
            <a:r>
              <a:rPr lang="en-US" dirty="0" smtClean="0"/>
              <a:t>ptical and </a:t>
            </a:r>
            <a:r>
              <a:rPr lang="en-US" b="1" dirty="0" smtClean="0"/>
              <a:t>D</a:t>
            </a:r>
            <a:r>
              <a:rPr lang="en-US" dirty="0" smtClean="0"/>
              <a:t>iffraction </a:t>
            </a:r>
            <a:r>
              <a:rPr lang="en-US" b="1" dirty="0" smtClean="0"/>
              <a:t>I</a:t>
            </a:r>
            <a:r>
              <a:rPr lang="en-US" dirty="0" smtClean="0"/>
              <a:t>maging with </a:t>
            </a:r>
            <a:r>
              <a:rPr lang="en-US" b="1" dirty="0" smtClean="0"/>
              <a:t>N</a:t>
            </a:r>
            <a:r>
              <a:rPr lang="en-US" dirty="0" smtClean="0"/>
              <a:t>eutrons at the ESS</a:t>
            </a:r>
            <a:br>
              <a:rPr lang="en-US" dirty="0" smtClean="0"/>
            </a:br>
            <a:r>
              <a:rPr lang="en-US" sz="2400" i="1" dirty="0" smtClean="0"/>
              <a:t>Instrument Hazard Analysis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PSI:</a:t>
            </a:r>
            <a:r>
              <a:rPr lang="en-US" dirty="0" smtClean="0"/>
              <a:t> M. </a:t>
            </a:r>
            <a:r>
              <a:rPr lang="en-US" dirty="0" err="1" smtClean="0"/>
              <a:t>Morgano</a:t>
            </a:r>
            <a:r>
              <a:rPr lang="en-US" dirty="0" smtClean="0"/>
              <a:t>, M. </a:t>
            </a:r>
            <a:r>
              <a:rPr lang="en-US" dirty="0" err="1" smtClean="0"/>
              <a:t>Strobl</a:t>
            </a:r>
            <a:endParaRPr lang="en-US" dirty="0" smtClean="0"/>
          </a:p>
          <a:p>
            <a:r>
              <a:rPr lang="en-US" b="1" dirty="0" smtClean="0">
                <a:solidFill>
                  <a:schemeClr val="bg2"/>
                </a:solidFill>
              </a:rPr>
              <a:t>TUM:</a:t>
            </a:r>
            <a:r>
              <a:rPr lang="en-US" dirty="0" smtClean="0"/>
              <a:t> E. </a:t>
            </a:r>
            <a:r>
              <a:rPr lang="en-US" dirty="0" err="1" smtClean="0"/>
              <a:t>Calzada</a:t>
            </a:r>
            <a:r>
              <a:rPr lang="en-US" dirty="0" smtClean="0"/>
              <a:t>, </a:t>
            </a:r>
            <a:r>
              <a:rPr lang="en-US" u="sng" dirty="0" smtClean="0"/>
              <a:t>M. </a:t>
            </a:r>
            <a:r>
              <a:rPr lang="en-US" u="sng" dirty="0" err="1" smtClean="0"/>
              <a:t>Lerche</a:t>
            </a:r>
            <a:r>
              <a:rPr lang="en-US" dirty="0" smtClean="0"/>
              <a:t>, M. Schulz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MSDS 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Feb., 11-13,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IKON-16, Lund, Sweden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288F-6C5F-6A48-B6D2-5A150C02608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 descr="Screen Shot 2019-02-07 at 4.30.0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1684298"/>
            <a:ext cx="5860368" cy="41971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000" y="1451328"/>
            <a:ext cx="1803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Suppliers have to provide data.</a:t>
            </a:r>
          </a:p>
          <a:p>
            <a:endParaRPr lang="en-US" dirty="0" smtClean="0"/>
          </a:p>
          <a:p>
            <a:r>
              <a:rPr lang="en-US" dirty="0" smtClean="0"/>
              <a:t>Most suppliers offer web-based 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MSDS 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Feb., 11-13,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IKON-16, Lund, Sweden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288F-6C5F-6A48-B6D2-5A150C02608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Screen Shot 2019-02-07 at 4.31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197100"/>
            <a:ext cx="90170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MSDS 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Feb., 11-13,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IKON-16, Lund, Sweden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288F-6C5F-6A48-B6D2-5A150C02608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9" descr="Screen Shot 2019-02-07 at 4.31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419885"/>
            <a:ext cx="7226300" cy="4841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Procedures/ Forms/ Signs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OSHA (Occupational Safety and Health Administration, US Dept. of Labor)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Feb., 11-13,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IKON-16, Lund, Sweden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288F-6C5F-6A48-B6D2-5A150C02608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Screen Shot 2019-02-07 at 3.08.4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372654"/>
            <a:ext cx="8144864" cy="188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Procedures/ Forms/ Signs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OSHA (Occupational Safety and Health Administration, US Dept. of Labor)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Feb., 11-13,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IKON-16, Lund, Sweden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288F-6C5F-6A48-B6D2-5A150C02608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 descr="Screen Shot 2019-02-07 at 3.06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749" y="2265346"/>
            <a:ext cx="3951250" cy="3906854"/>
          </a:xfrm>
          <a:prstGeom prst="rect">
            <a:avLst/>
          </a:prstGeom>
        </p:spPr>
      </p:pic>
      <p:pic>
        <p:nvPicPr>
          <p:cNvPr id="10" name="Picture 9" descr="Screen Shot 2019-02-07 at 4.10.0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2621188"/>
            <a:ext cx="4176749" cy="34557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Procedures/ Forms/ Signs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OSHA (US Occupational Safety and Health Administration)</a:t>
            </a:r>
          </a:p>
          <a:p>
            <a:pPr lvl="1"/>
            <a:r>
              <a:rPr lang="en-US" dirty="0" smtClean="0">
                <a:hlinkClick r:id="rId2"/>
              </a:rPr>
              <a:t>https://www.osha.gov/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EU-OSHA (Members: all </a:t>
            </a:r>
            <a:r>
              <a:rPr lang="en-US" dirty="0" err="1" smtClean="0"/>
              <a:t>european</a:t>
            </a:r>
            <a:r>
              <a:rPr lang="en-US" dirty="0" smtClean="0"/>
              <a:t> union countries)</a:t>
            </a:r>
          </a:p>
          <a:p>
            <a:pPr lvl="1"/>
            <a:r>
              <a:rPr lang="en-US" dirty="0" smtClean="0">
                <a:hlinkClick r:id="rId3"/>
              </a:rPr>
              <a:t>https://osha.europa.eu/en/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https://echa.europa.eu/information-on-chemicals/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Your local Employer's Liability Insurance Association e.g.:</a:t>
            </a:r>
          </a:p>
          <a:p>
            <a:pPr lvl="1"/>
            <a:r>
              <a:rPr lang="en-US" dirty="0" err="1" smtClean="0"/>
              <a:t>Berufsgenossenschaft</a:t>
            </a:r>
            <a:r>
              <a:rPr lang="en-US" dirty="0" smtClean="0"/>
              <a:t> (D)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Your local Health and Safety Legislator e.g.:</a:t>
            </a:r>
          </a:p>
          <a:p>
            <a:pPr lvl="1"/>
            <a:r>
              <a:rPr lang="en-US" dirty="0" smtClean="0"/>
              <a:t>Health and Safety Executive, Dept. of Work and Pensions (UK)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Feb., 11-13,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IKON-16, Lund, Sweden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288F-6C5F-6A48-B6D2-5A150C02608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Thank You!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ODIN Overview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How to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Feb., 11-13,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IKON-16, Lund, Sweden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288F-6C5F-6A48-B6D2-5A150C02608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7" name="Content Placeholder 6" descr="Odin-2019-001.JPG"/>
          <p:cNvPicPr>
            <a:picLocks noGrp="1" noChangeAspect="1"/>
          </p:cNvPicPr>
          <p:nvPr>
            <p:ph idx="1"/>
          </p:nvPr>
        </p:nvPicPr>
        <p:blipFill>
          <a:blip r:embed="rId2"/>
          <a:srcRect t="3115" b="7363"/>
          <a:stretch>
            <a:fillRect/>
          </a:stretch>
        </p:blipFill>
        <p:spPr>
          <a:xfrm>
            <a:off x="508000" y="1501208"/>
            <a:ext cx="8128000" cy="210642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Feb., 11-13,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IKON-16, Lund, Sweden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288F-6C5F-6A48-B6D2-5A150C02608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8000" y="3661589"/>
            <a:ext cx="812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 defTabSz="914400" fontAlgn="base">
              <a:buClr>
                <a:srgbClr val="0065BD"/>
              </a:buClr>
              <a:buFont typeface="Wingdings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18" charset="-128"/>
              </a:rPr>
              <a:t>Cave: ~14x6x5.5m</a:t>
            </a:r>
            <a:r>
              <a:rPr lang="en-US" sz="2400" kern="0" baseline="30000" dirty="0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18" charset="-128"/>
              </a:rPr>
              <a:t>3</a:t>
            </a:r>
          </a:p>
          <a:p>
            <a:pPr marL="266700" lvl="0" indent="-266700" defTabSz="914400" fontAlgn="base">
              <a:buClr>
                <a:srgbClr val="0065BD"/>
              </a:buClr>
              <a:buFont typeface="Wingdings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18" charset="-128"/>
              </a:rPr>
              <a:t>Guide shielding ~ 3m high</a:t>
            </a:r>
          </a:p>
          <a:p>
            <a:pPr marL="266700" lvl="0" indent="-266700" defTabSz="914400" fontAlgn="base">
              <a:buClr>
                <a:srgbClr val="0065BD"/>
              </a:buClr>
              <a:buFont typeface="Wingdings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18" charset="-128"/>
              </a:rPr>
              <a:t>~75 motors</a:t>
            </a:r>
          </a:p>
          <a:p>
            <a:pPr marL="723900" lvl="1" indent="-266700" defTabSz="914400" fontAlgn="base">
              <a:buClr>
                <a:srgbClr val="0065BD"/>
              </a:buClr>
              <a:buSzPct val="55000"/>
              <a:buFont typeface="Wingdings" charset="2"/>
              <a:buChar char=""/>
            </a:pPr>
            <a:r>
              <a:rPr lang="en-US" sz="2400" kern="0" dirty="0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18" charset="-128"/>
              </a:rPr>
              <a:t>two large sample stages</a:t>
            </a:r>
          </a:p>
          <a:p>
            <a:pPr marL="723900" lvl="1" indent="-266700" defTabSz="914400" fontAlgn="base">
              <a:buClr>
                <a:srgbClr val="0065BD"/>
              </a:buClr>
              <a:buSzPct val="55000"/>
              <a:buFont typeface="Wingdings" charset="2"/>
              <a:buChar char=""/>
            </a:pPr>
            <a:r>
              <a:rPr lang="en-US" sz="2400" kern="0" dirty="0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18" charset="-128"/>
              </a:rPr>
              <a:t>heavy collimator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come up </a:t>
            </a:r>
            <a:r>
              <a:rPr lang="en-US" dirty="0" err="1" smtClean="0"/>
              <a:t>w</a:t>
            </a:r>
            <a:r>
              <a:rPr lang="en-US" dirty="0" smtClean="0"/>
              <a:t>/ Hazards</a:t>
            </a:r>
            <a:endParaRPr lang="en-US" dirty="0"/>
          </a:p>
        </p:txBody>
      </p:sp>
      <p:pic>
        <p:nvPicPr>
          <p:cNvPr id="7" name="Content Placeholder 6" descr="Screen Shot 2019-02-04 at 12.42.17 PM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36954" y="1701800"/>
            <a:ext cx="3499045" cy="4470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Feb., 11-13,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IKON-16, Lund, Sweden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288F-6C5F-6A48-B6D2-5A150C02608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6600" y="1701800"/>
            <a:ext cx="4000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 defTabSz="914400" fontAlgn="base">
              <a:buClr>
                <a:srgbClr val="0065BD"/>
              </a:buClr>
              <a:buFont typeface="Wingdings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18" charset="-128"/>
              </a:rPr>
              <a:t>Virtual Tour of the Instrument</a:t>
            </a:r>
          </a:p>
          <a:p>
            <a:pPr marL="266700" lvl="0" indent="-266700" defTabSz="914400" fontAlgn="base">
              <a:buClr>
                <a:srgbClr val="0065BD"/>
              </a:buClr>
              <a:buFont typeface="Wingdings" charset="2"/>
              <a:buChar char="§"/>
            </a:pPr>
            <a:endParaRPr lang="en-US" sz="2400" kern="0" dirty="0" smtClean="0">
              <a:solidFill>
                <a:srgbClr val="000000"/>
              </a:solidFill>
              <a:ea typeface="ＭＳ Ｐゴシック" pitchFamily="-65" charset="-128"/>
              <a:cs typeface="ＭＳ Ｐゴシック" pitchFamily="18" charset="-128"/>
            </a:endParaRPr>
          </a:p>
          <a:p>
            <a:pPr marL="266700" lvl="0" indent="-266700" defTabSz="914400" fontAlgn="base">
              <a:buClr>
                <a:srgbClr val="0065BD"/>
              </a:buClr>
              <a:buFont typeface="Wingdings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18" charset="-128"/>
              </a:rPr>
              <a:t>Own (painful) experience</a:t>
            </a:r>
          </a:p>
          <a:p>
            <a:pPr marL="723900" lvl="1" indent="-266700" defTabSz="914400" fontAlgn="base">
              <a:buClr>
                <a:srgbClr val="0065BD"/>
              </a:buClr>
              <a:buSzPct val="55000"/>
              <a:buFont typeface="Wingdings" charset="2"/>
              <a:buChar char=""/>
            </a:pPr>
            <a:r>
              <a:rPr lang="en-US" sz="2400" kern="0" dirty="0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18" charset="-128"/>
              </a:rPr>
              <a:t>Think of all the things that can go wrong e.g. in your kitchen.</a:t>
            </a:r>
          </a:p>
          <a:p>
            <a:pPr marL="723900" lvl="1" indent="-266700" defTabSz="914400" fontAlgn="base">
              <a:buClr>
                <a:srgbClr val="0065BD"/>
              </a:buClr>
              <a:buSzPct val="55000"/>
              <a:buFont typeface="Wingdings" charset="2"/>
              <a:buChar char=""/>
            </a:pPr>
            <a:r>
              <a:rPr lang="en-US" sz="2400" kern="0" dirty="0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18" charset="-128"/>
              </a:rPr>
              <a:t>did they?</a:t>
            </a:r>
          </a:p>
          <a:p>
            <a:pPr marL="723900" lvl="1" indent="-266700" defTabSz="914400" fontAlgn="base">
              <a:buClr>
                <a:srgbClr val="0065BD"/>
              </a:buClr>
              <a:buSzPct val="55000"/>
              <a:buFont typeface="Wingdings" charset="2"/>
              <a:buChar char=""/>
            </a:pPr>
            <a:endParaRPr lang="en-US" sz="2400" kern="0" dirty="0" smtClean="0">
              <a:solidFill>
                <a:srgbClr val="000000"/>
              </a:solidFill>
              <a:ea typeface="ＭＳ Ｐゴシック" pitchFamily="-65" charset="-128"/>
              <a:cs typeface="ＭＳ Ｐゴシック" pitchFamily="18" charset="-128"/>
            </a:endParaRPr>
          </a:p>
          <a:p>
            <a:pPr marL="266700" indent="-266700" defTabSz="914400" fontAlgn="base">
              <a:buClr>
                <a:srgbClr val="0065BD"/>
              </a:buClr>
              <a:buSzPct val="100000"/>
              <a:buFont typeface="Wingdings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18" charset="-128"/>
              </a:rPr>
              <a:t>Be “creative”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creative?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Feb., 11-13,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IKON-16, Lund, Sweden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288F-6C5F-6A48-B6D2-5A150C02608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Yes, creative</a:t>
            </a:r>
            <a:endParaRPr lang="en-US" dirty="0"/>
          </a:p>
        </p:txBody>
      </p:sp>
      <p:pic>
        <p:nvPicPr>
          <p:cNvPr id="7" name="NakedGun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0700" y="1739900"/>
            <a:ext cx="8102600" cy="4394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Feb., 11-13,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IKON-16, Lund, Sweden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288F-6C5F-6A48-B6D2-5A150C02608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Feb., 11-13,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IKON-16, Lund, Sweden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288F-6C5F-6A48-B6D2-5A150C026086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508000" y="1701800"/>
          <a:ext cx="8128000" cy="259079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62000"/>
                <a:gridCol w="774700"/>
                <a:gridCol w="901700"/>
                <a:gridCol w="812800"/>
                <a:gridCol w="1003300"/>
                <a:gridCol w="981711"/>
                <a:gridCol w="453389"/>
                <a:gridCol w="426721"/>
                <a:gridCol w="433070"/>
                <a:gridCol w="15786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Major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Cause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Conse-quence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Risk</a:t>
                      </a:r>
                      <a:r>
                        <a:rPr lang="en-US" sz="1600" baseline="0" dirty="0" smtClean="0"/>
                        <a:t> level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Treatment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/>
                        <a:t>Sample Exposure System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/>
                        <a:t>Sample Positioning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/>
                        <a:t>Motorized components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/>
                        <a:t>Robotic Sample Changer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/>
                        <a:t>Personnel is unaware of motion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/>
                        <a:t>Body parts pinched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1X3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900000"/>
                          </a:solidFill>
                          <a:latin typeface="Calibri"/>
                        </a:rPr>
                        <a:t>A</a:t>
                      </a:r>
                      <a:endParaRPr lang="en-US" sz="1400" b="1" i="0" u="none" strike="noStrike" dirty="0">
                        <a:solidFill>
                          <a:srgbClr val="9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Emergency Stop Button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/>
                        <a:t>Whole instrument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/>
                        <a:t>Uneven Surfaces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/>
                        <a:t>Utility cables/pipes on the floor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/>
                        <a:t>Personnel trips over obstacle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/>
                        <a:t>Head or Body impact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2X2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900000"/>
                          </a:solidFill>
                          <a:latin typeface="Calibri"/>
                        </a:rPr>
                        <a:t>A</a:t>
                      </a:r>
                      <a:endParaRPr lang="en-US" sz="1400" b="1" i="0" u="none" strike="noStrike" dirty="0">
                        <a:solidFill>
                          <a:srgbClr val="9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Use of proper cable/pipe guides if routing along floor cannot be avoided  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/>
                        <a:t>BT&amp;C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/>
                        <a:t>Beam Filtering system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/>
                        <a:t>Toxic substances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/>
                        <a:t>Use of Cadmium sheets for filtering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/>
                        <a:t>Personnel exposed to Cd particles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Exposure to Carcinogen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1X4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900000"/>
                          </a:solidFill>
                          <a:latin typeface="Calibri"/>
                        </a:rPr>
                        <a:t>T</a:t>
                      </a:r>
                      <a:endParaRPr lang="en-US" sz="1400" b="1" i="0" u="none" strike="noStrike" dirty="0">
                        <a:solidFill>
                          <a:srgbClr val="9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sheets shall be encapsulated (in Al)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8000" y="4660900"/>
            <a:ext cx="8127999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defTabSz="914400" fontAlgn="base">
              <a:spcBef>
                <a:spcPct val="20000"/>
              </a:spcBef>
              <a:spcAft>
                <a:spcPts val="1200"/>
              </a:spcAft>
              <a:buClr>
                <a:srgbClr val="0065BD"/>
              </a:buClr>
              <a:buFont typeface="Wingdings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18" charset="-128"/>
              </a:rPr>
              <a:t>Obvious: Large Moving Components</a:t>
            </a:r>
          </a:p>
          <a:p>
            <a:pPr marL="266700" indent="-266700" defTabSz="914400" fontAlgn="base">
              <a:spcBef>
                <a:spcPct val="20000"/>
              </a:spcBef>
              <a:spcAft>
                <a:spcPts val="1200"/>
              </a:spcAft>
              <a:buClr>
                <a:srgbClr val="0065BD"/>
              </a:buClr>
              <a:buFont typeface="Wingdings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18" charset="-128"/>
              </a:rPr>
              <a:t>Day to Day: Tripping hazards, power outlets, sharp corners</a:t>
            </a:r>
          </a:p>
          <a:p>
            <a:pPr marL="266700" indent="-266700" defTabSz="914400" fontAlgn="base">
              <a:spcBef>
                <a:spcPct val="20000"/>
              </a:spcBef>
              <a:spcAft>
                <a:spcPts val="1200"/>
              </a:spcAft>
              <a:buClr>
                <a:srgbClr val="0065BD"/>
              </a:buClr>
              <a:buFont typeface="Wingdings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18" charset="-128"/>
              </a:rPr>
              <a:t>Special (high consequence): Toxic materials, high voltage and current…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rgbClr val="0065BD"/>
              </a:buClr>
            </a:pPr>
            <a:r>
              <a:rPr lang="en-US" dirty="0" smtClean="0">
                <a:solidFill>
                  <a:srgbClr val="000000"/>
                </a:solidFill>
              </a:rPr>
              <a:t>Obvious: Large Moving Components</a:t>
            </a:r>
          </a:p>
          <a:p>
            <a:pPr lvl="1">
              <a:spcAft>
                <a:spcPts val="600"/>
              </a:spcAft>
              <a:buClr>
                <a:srgbClr val="0065BD"/>
              </a:buClr>
            </a:pPr>
            <a:r>
              <a:rPr lang="en-US" dirty="0" smtClean="0">
                <a:solidFill>
                  <a:srgbClr val="000000"/>
                </a:solidFill>
              </a:rPr>
              <a:t>relatively easy to spot and usually not too many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rgbClr val="0065BD"/>
              </a:buClr>
            </a:pPr>
            <a:r>
              <a:rPr lang="en-US" dirty="0" smtClean="0">
                <a:solidFill>
                  <a:srgbClr val="000000"/>
                </a:solidFill>
              </a:rPr>
              <a:t>Day to Day: Tripping hazards, power outlets, sharp corners</a:t>
            </a:r>
          </a:p>
          <a:p>
            <a:pPr lvl="1">
              <a:spcAft>
                <a:spcPts val="600"/>
              </a:spcAft>
              <a:buClr>
                <a:srgbClr val="0065BD"/>
              </a:buClr>
            </a:pPr>
            <a:r>
              <a:rPr lang="en-US" dirty="0" smtClean="0">
                <a:solidFill>
                  <a:srgbClr val="000000"/>
                </a:solidFill>
              </a:rPr>
              <a:t>just too many -&gt; general policy e.g. no loose cables on the floor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rgbClr val="0065BD"/>
              </a:buClr>
            </a:pPr>
            <a:r>
              <a:rPr lang="en-US" dirty="0" smtClean="0">
                <a:solidFill>
                  <a:srgbClr val="000000"/>
                </a:solidFill>
              </a:rPr>
              <a:t>Special (high consequence): Toxic materials, high voltage and current…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65BD"/>
              </a:buClr>
            </a:pPr>
            <a:r>
              <a:rPr lang="en-US" dirty="0" smtClean="0">
                <a:solidFill>
                  <a:srgbClr val="000000"/>
                </a:solidFill>
              </a:rPr>
              <a:t>relatively easy to spot but more thoughtfulness required e.g.: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rgbClr val="0065BD"/>
              </a:buClr>
            </a:pPr>
            <a:r>
              <a:rPr lang="en-US" dirty="0" smtClean="0">
                <a:solidFill>
                  <a:srgbClr val="000000"/>
                </a:solidFill>
              </a:rPr>
              <a:t>provide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aterial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afety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ata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heets, or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rgbClr val="0065BD"/>
              </a:buClr>
            </a:pPr>
            <a:r>
              <a:rPr lang="en-US" dirty="0" smtClean="0">
                <a:solidFill>
                  <a:srgbClr val="000000"/>
                </a:solidFill>
              </a:rPr>
              <a:t> maintenance procedures required (e.g.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og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ut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ag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ut)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Feb., 11-13,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IKON-16, Lund, Sweden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288F-6C5F-6A48-B6D2-5A150C02608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Data Sheets</a:t>
            </a:r>
          </a:p>
          <a:p>
            <a:endParaRPr lang="en-US" sz="2400" dirty="0" smtClean="0"/>
          </a:p>
          <a:p>
            <a:r>
              <a:rPr lang="en-US" sz="2400" dirty="0" smtClean="0"/>
              <a:t>Procedures</a:t>
            </a:r>
          </a:p>
          <a:p>
            <a:endParaRPr lang="en-US" sz="2400" dirty="0" smtClean="0"/>
          </a:p>
          <a:p>
            <a:r>
              <a:rPr lang="en-US" sz="2400" dirty="0" smtClean="0"/>
              <a:t>Forms and Signs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Feb., 11-13,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IKON-16, Lund, Sweden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288F-6C5F-6A48-B6D2-5A150C02608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M_Vorlage_hellblau">
  <a:themeElements>
    <a:clrScheme name="Custom 3">
      <a:dk1>
        <a:srgbClr val="000000"/>
      </a:dk1>
      <a:lt1>
        <a:srgbClr val="FFFFFF"/>
      </a:lt1>
      <a:dk2>
        <a:srgbClr val="0065BD"/>
      </a:dk2>
      <a:lt2>
        <a:srgbClr val="005293"/>
      </a:lt2>
      <a:accent1>
        <a:srgbClr val="A2AD00"/>
      </a:accent1>
      <a:accent2>
        <a:srgbClr val="E37222"/>
      </a:accent2>
      <a:accent3>
        <a:srgbClr val="AAB8DB"/>
      </a:accent3>
      <a:accent4>
        <a:srgbClr val="DADADA"/>
      </a:accent4>
      <a:accent5>
        <a:srgbClr val="CED3AA"/>
      </a:accent5>
      <a:accent6>
        <a:srgbClr val="CE671E"/>
      </a:accent6>
      <a:hlink>
        <a:srgbClr val="0033CC"/>
      </a:hlink>
      <a:folHlink>
        <a:srgbClr val="6666FF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65BD"/>
        </a:dk2>
        <a:lt2>
          <a:srgbClr val="005293"/>
        </a:lt2>
        <a:accent1>
          <a:srgbClr val="A2AD00"/>
        </a:accent1>
        <a:accent2>
          <a:srgbClr val="E37222"/>
        </a:accent2>
        <a:accent3>
          <a:srgbClr val="AAB8DB"/>
        </a:accent3>
        <a:accent4>
          <a:srgbClr val="DADADA"/>
        </a:accent4>
        <a:accent5>
          <a:srgbClr val="CED3AA"/>
        </a:accent5>
        <a:accent6>
          <a:srgbClr val="CE671E"/>
        </a:accent6>
        <a:hlink>
          <a:srgbClr val="DAD7CB"/>
        </a:hlink>
        <a:folHlink>
          <a:srgbClr val="9C9D9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ODIN_Presentation_Template_01.potx</Template>
  <TotalTime>22209</TotalTime>
  <Words>720</Words>
  <Application>Microsoft Macintosh PowerPoint</Application>
  <PresentationFormat>On-screen Show (4:3)</PresentationFormat>
  <Paragraphs>148</Paragraphs>
  <Slides>16</Slides>
  <Notes>1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TUM_Vorlage_hellblau</vt:lpstr>
      <vt:lpstr>ODIN: Optical and Diffraction Imaging with Neutrons at the ESS Instrument Hazard Analysis  </vt:lpstr>
      <vt:lpstr>Outline</vt:lpstr>
      <vt:lpstr>Overview</vt:lpstr>
      <vt:lpstr>How to come up w/ Hazards</vt:lpstr>
      <vt:lpstr>Be creative?</vt:lpstr>
      <vt:lpstr>Yes, creative</vt:lpstr>
      <vt:lpstr>Content</vt:lpstr>
      <vt:lpstr>Content types</vt:lpstr>
      <vt:lpstr>Resources</vt:lpstr>
      <vt:lpstr>MSDS resources</vt:lpstr>
      <vt:lpstr>MSDS resources</vt:lpstr>
      <vt:lpstr>MSDS resources</vt:lpstr>
      <vt:lpstr>Procedures/ Forms/ Signs </vt:lpstr>
      <vt:lpstr>Procedures/ Forms/ Signs </vt:lpstr>
      <vt:lpstr>Procedures/ Forms/ Signs </vt:lpstr>
      <vt:lpstr>Thank You!</vt:lpstr>
    </vt:vector>
  </TitlesOfParts>
  <Company>UC Davis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ODIN: Science case and high-level requirements</dc:title>
  <dc:creator>Michael Lerche</dc:creator>
  <cp:lastModifiedBy>Michael Lerche</cp:lastModifiedBy>
  <cp:revision>137</cp:revision>
  <cp:lastPrinted>2016-09-30T07:38:50Z</cp:lastPrinted>
  <dcterms:created xsi:type="dcterms:W3CDTF">2019-02-07T15:27:23Z</dcterms:created>
  <dcterms:modified xsi:type="dcterms:W3CDTF">2019-02-07T15:40:32Z</dcterms:modified>
</cp:coreProperties>
</file>