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458" r:id="rId3"/>
    <p:sldId id="468" r:id="rId4"/>
    <p:sldId id="456" r:id="rId5"/>
    <p:sldId id="471" r:id="rId6"/>
    <p:sldId id="472" r:id="rId7"/>
    <p:sldId id="459" r:id="rId8"/>
    <p:sldId id="463" r:id="rId9"/>
    <p:sldId id="469" r:id="rId10"/>
    <p:sldId id="470" r:id="rId11"/>
    <p:sldId id="465" r:id="rId12"/>
    <p:sldId id="422" r:id="rId13"/>
  </p:sldIdLst>
  <p:sldSz cx="9144000" cy="5715000" type="screen16x10"/>
  <p:notesSz cx="6858000" cy="9144000"/>
  <p:defaultTextStyle>
    <a:defPPr>
      <a:defRPr lang="sv-SE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ED6"/>
    <a:srgbClr val="F3B028"/>
    <a:srgbClr val="BC7A24"/>
    <a:srgbClr val="E86F28"/>
    <a:srgbClr val="4E155B"/>
    <a:srgbClr val="BD4721"/>
    <a:srgbClr val="415809"/>
    <a:srgbClr val="7E5B1B"/>
    <a:srgbClr val="B72626"/>
    <a:srgbClr val="8F2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8" autoAdjust="0"/>
    <p:restoredTop sz="96035" autoAdjust="0"/>
  </p:normalViewPr>
  <p:slideViewPr>
    <p:cSldViewPr>
      <p:cViewPr varScale="1">
        <p:scale>
          <a:sx n="142" d="100"/>
          <a:sy n="142" d="100"/>
        </p:scale>
        <p:origin x="872" y="1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dithfreitaramos/Documents/TG3/Design%20of%20the%20TG3%20process/Schedule/Phase%202%20and%20TG3%20meetin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Total reviews+mtgs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Sheet3!$B$1:$AL$1</c:f>
              <c:strCache>
                <c:ptCount val="36"/>
                <c:pt idx="0">
                  <c:v>Sep'18</c:v>
                </c:pt>
                <c:pt idx="1">
                  <c:v>Oct'18</c:v>
                </c:pt>
                <c:pt idx="2">
                  <c:v>Nov'18</c:v>
                </c:pt>
                <c:pt idx="3">
                  <c:v>Dec'18</c:v>
                </c:pt>
                <c:pt idx="4">
                  <c:v>Jan'19</c:v>
                </c:pt>
                <c:pt idx="5">
                  <c:v>Feb'19</c:v>
                </c:pt>
                <c:pt idx="6">
                  <c:v>Mar'19</c:v>
                </c:pt>
                <c:pt idx="7">
                  <c:v>Apr'19</c:v>
                </c:pt>
                <c:pt idx="8">
                  <c:v>May'19</c:v>
                </c:pt>
                <c:pt idx="9">
                  <c:v>Jun'19</c:v>
                </c:pt>
                <c:pt idx="10">
                  <c:v>Jul'19</c:v>
                </c:pt>
                <c:pt idx="11">
                  <c:v>Aug'19</c:v>
                </c:pt>
                <c:pt idx="12">
                  <c:v>Sep'19</c:v>
                </c:pt>
                <c:pt idx="13">
                  <c:v>Oct'19</c:v>
                </c:pt>
                <c:pt idx="14">
                  <c:v>Nov'19</c:v>
                </c:pt>
                <c:pt idx="15">
                  <c:v>Dec'19</c:v>
                </c:pt>
                <c:pt idx="16">
                  <c:v>Jan'20</c:v>
                </c:pt>
                <c:pt idx="17">
                  <c:v>Feb'20</c:v>
                </c:pt>
                <c:pt idx="18">
                  <c:v>Mar'20</c:v>
                </c:pt>
                <c:pt idx="19">
                  <c:v>Apr'20</c:v>
                </c:pt>
                <c:pt idx="20">
                  <c:v>May'20</c:v>
                </c:pt>
                <c:pt idx="21">
                  <c:v>Jun'20</c:v>
                </c:pt>
                <c:pt idx="22">
                  <c:v>Jul'20</c:v>
                </c:pt>
                <c:pt idx="23">
                  <c:v>Aug'20</c:v>
                </c:pt>
                <c:pt idx="24">
                  <c:v>Sep'20</c:v>
                </c:pt>
                <c:pt idx="25">
                  <c:v>Oct'20</c:v>
                </c:pt>
                <c:pt idx="26">
                  <c:v>Nov'20</c:v>
                </c:pt>
                <c:pt idx="27">
                  <c:v>Dec'20</c:v>
                </c:pt>
                <c:pt idx="28">
                  <c:v>Jan'21</c:v>
                </c:pt>
                <c:pt idx="29">
                  <c:v>Feb'21</c:v>
                </c:pt>
                <c:pt idx="30">
                  <c:v>Mar'21</c:v>
                </c:pt>
                <c:pt idx="31">
                  <c:v>Apr'21</c:v>
                </c:pt>
                <c:pt idx="32">
                  <c:v>May'21</c:v>
                </c:pt>
                <c:pt idx="33">
                  <c:v>Jun'21</c:v>
                </c:pt>
                <c:pt idx="34">
                  <c:v>Jul'21</c:v>
                </c:pt>
                <c:pt idx="35">
                  <c:v>Aug'21</c:v>
                </c:pt>
              </c:strCache>
            </c:strRef>
          </c:cat>
          <c:val>
            <c:numRef>
              <c:f>Sheet3!$B$2:$AL$2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7</c:v>
                </c:pt>
                <c:pt idx="12">
                  <c:v>8</c:v>
                </c:pt>
                <c:pt idx="13">
                  <c:v>7</c:v>
                </c:pt>
                <c:pt idx="14">
                  <c:v>8</c:v>
                </c:pt>
                <c:pt idx="15">
                  <c:v>7</c:v>
                </c:pt>
                <c:pt idx="16">
                  <c:v>5</c:v>
                </c:pt>
                <c:pt idx="17">
                  <c:v>7</c:v>
                </c:pt>
                <c:pt idx="18">
                  <c:v>4</c:v>
                </c:pt>
                <c:pt idx="19">
                  <c:v>3</c:v>
                </c:pt>
                <c:pt idx="20">
                  <c:v>6</c:v>
                </c:pt>
                <c:pt idx="21">
                  <c:v>2</c:v>
                </c:pt>
                <c:pt idx="22">
                  <c:v>0</c:v>
                </c:pt>
                <c:pt idx="23">
                  <c:v>4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3-8945-A39A-C12383172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616575"/>
        <c:axId val="1118542271"/>
      </c:lineChart>
      <c:catAx>
        <c:axId val="111861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18542271"/>
        <c:crosses val="autoZero"/>
        <c:auto val="1"/>
        <c:lblAlgn val="ctr"/>
        <c:lblOffset val="100"/>
        <c:noMultiLvlLbl val="0"/>
      </c:catAx>
      <c:valAx>
        <c:axId val="111854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1861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586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/>
              <a:pPr/>
              <a:t>2019-02-07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/>
              <a:pPr/>
              <a:t>2019-02-07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292" y="217209"/>
            <a:ext cx="1372239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1952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6EB99CB0-346B-43FA-9EE6-F90C3F3BC0BA}" type="datetime1">
              <a:rPr lang="sv-SE" smtClean="0"/>
              <a:pPr/>
              <a:t>2019-02-07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1952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42E66B7F-8271-49DA-A25A-F4BB9F476347}" type="datetime1">
              <a:rPr lang="sv-SE" smtClean="0"/>
              <a:pPr/>
              <a:t>2019-02-07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C7D23FA-05C4-4CC1-B281-2F815585BC1C}" type="datetime1">
              <a:rPr lang="sv-SE" smtClean="0"/>
              <a:pPr/>
              <a:t>2019-02-07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1952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pic>
        <p:nvPicPr>
          <p:cNvPr id="11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182"/>
            <a:ext cx="5762624" cy="120120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210333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1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9" y="1629837"/>
            <a:ext cx="4766944" cy="3150517"/>
          </a:xfrm>
        </p:spPr>
        <p:txBody>
          <a:bodyPr lIns="0" tIns="0" rIns="0" bIns="0">
            <a:noAutofit/>
          </a:bodyPr>
          <a:lstStyle>
            <a:lvl1pPr marL="351683" marR="0" indent="-303836" algn="l" defTabSz="405114" rtl="0" eaLnBrk="1" fontAlgn="auto" latinLnBrk="0" hangingPunct="1">
              <a:lnSpc>
                <a:spcPct val="100000"/>
              </a:lnSpc>
              <a:spcBef>
                <a:spcPts val="1064"/>
              </a:spcBef>
              <a:spcAft>
                <a:spcPts val="532"/>
              </a:spcAft>
              <a:buClrTx/>
              <a:buSzTx/>
              <a:buFont typeface="Arial"/>
              <a:buChar char="•"/>
              <a:tabLst/>
              <a:defRPr sz="2100" b="0">
                <a:solidFill>
                  <a:srgbClr val="0094CA"/>
                </a:solidFill>
              </a:defRPr>
            </a:lvl1pPr>
            <a:lvl2pPr marL="574176" marR="0" indent="-207342" algn="l" defTabSz="405114" rtl="0" eaLnBrk="1" fontAlgn="auto" latinLnBrk="0" hangingPunct="1">
              <a:lnSpc>
                <a:spcPct val="100000"/>
              </a:lnSpc>
              <a:spcBef>
                <a:spcPts val="177"/>
              </a:spcBef>
              <a:spcAft>
                <a:spcPts val="177"/>
              </a:spcAft>
              <a:buClrTx/>
              <a:buSzPct val="75000"/>
              <a:buFont typeface="Lucida Grande"/>
              <a:buChar char="-"/>
              <a:tabLst/>
              <a:defRPr sz="1600" baseline="0">
                <a:solidFill>
                  <a:srgbClr val="0094CA"/>
                </a:solidFill>
              </a:defRPr>
            </a:lvl2pPr>
            <a:lvl3pPr marL="81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207"/>
            <a:ext cx="5762624" cy="12012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210333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4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139136" cy="9525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  <p:sldLayoutId id="2147483655" r:id="rId6"/>
    <p:sldLayoutId id="2147483656" r:id="rId7"/>
  </p:sldLayoutIdLst>
  <p:hf hdr="0" ftr="0" dt="0"/>
  <p:txStyles>
    <p:titleStyle>
      <a:lvl1pPr algn="l" defTabSz="91433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93" indent="-285728" algn="l" defTabSz="9143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91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78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4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29E4829-C194-B946-8CAE-FF5657499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238500"/>
            <a:ext cx="6984776" cy="14605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>
                    <a:lumMod val="85000"/>
                  </a:schemeClr>
                </a:solidFill>
                <a:latin typeface="Titillium" pitchFamily="2" charset="77"/>
              </a:rPr>
              <a:t>- IKON 16 -</a:t>
            </a:r>
          </a:p>
          <a:p>
            <a:endParaRPr lang="en-GB" sz="1600" dirty="0">
              <a:solidFill>
                <a:schemeClr val="bg1"/>
              </a:solidFill>
              <a:latin typeface="Titillium" pitchFamily="2" charset="77"/>
            </a:endParaRPr>
          </a:p>
          <a:p>
            <a:endParaRPr lang="en-GB" sz="1600" dirty="0">
              <a:solidFill>
                <a:schemeClr val="bg1"/>
              </a:solidFill>
              <a:latin typeface="Titillium" pitchFamily="2" charset="77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Titillium" pitchFamily="2" charset="77"/>
              </a:rPr>
              <a:t>Judith Freita Ramos</a:t>
            </a:r>
          </a:p>
          <a:p>
            <a:r>
              <a:rPr lang="en-US" sz="1600" b="1" dirty="0">
                <a:solidFill>
                  <a:schemeClr val="bg1"/>
                </a:solidFill>
                <a:latin typeface="Titillium" pitchFamily="2" charset="77"/>
              </a:rPr>
              <a:t>NSS Instrument Project Tollgate Coordinator</a:t>
            </a:r>
            <a:endParaRPr lang="sv-SE" sz="1600" b="1" dirty="0">
              <a:solidFill>
                <a:schemeClr val="bg1"/>
              </a:solidFill>
              <a:latin typeface="Titillium" pitchFamily="2" charset="77"/>
            </a:endParaRPr>
          </a:p>
          <a:p>
            <a:endParaRPr lang="en-GB" sz="1600" noProof="0" dirty="0">
              <a:solidFill>
                <a:schemeClr val="bg1"/>
              </a:solidFill>
              <a:latin typeface="Titill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CE9ADC-E958-2A44-998F-4D36CE5A1451}"/>
              </a:ext>
            </a:extLst>
          </p:cNvPr>
          <p:cNvSpPr/>
          <p:nvPr/>
        </p:nvSpPr>
        <p:spPr>
          <a:xfrm>
            <a:off x="2286000" y="4957735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>
                <a:solidFill>
                  <a:srgbClr val="FFFFFF"/>
                </a:solidFill>
                <a:latin typeface="Titillium" pitchFamily="2" charset="77"/>
                <a:cs typeface="Helvetica"/>
              </a:rPr>
              <a:t>www.europeanspallationsource.se</a:t>
            </a:r>
          </a:p>
          <a:p>
            <a:pPr algn="ctr"/>
            <a:r>
              <a:rPr lang="sv-SE" sz="1200" dirty="0">
                <a:solidFill>
                  <a:srgbClr val="FFFFFF"/>
                </a:solidFill>
                <a:latin typeface="Titillium" pitchFamily="2" charset="77"/>
                <a:cs typeface="Helvetica"/>
              </a:rPr>
              <a:t>12 </a:t>
            </a:r>
            <a:r>
              <a:rPr lang="sv-SE" sz="1200" dirty="0" err="1">
                <a:solidFill>
                  <a:srgbClr val="FFFFFF"/>
                </a:solidFill>
                <a:latin typeface="Titillium" pitchFamily="2" charset="77"/>
                <a:cs typeface="Helvetica"/>
              </a:rPr>
              <a:t>February</a:t>
            </a:r>
            <a:r>
              <a:rPr lang="sv-SE" sz="1200" dirty="0">
                <a:solidFill>
                  <a:srgbClr val="FFFFFF"/>
                </a:solidFill>
                <a:latin typeface="Titillium" pitchFamily="2" charset="77"/>
                <a:cs typeface="Helvetica"/>
              </a:rPr>
              <a:t> 2019</a:t>
            </a:r>
            <a:endParaRPr lang="en-GB" sz="1200" dirty="0">
              <a:solidFill>
                <a:srgbClr val="FFFFFF"/>
              </a:solidFill>
              <a:latin typeface="Titillium" pitchFamily="2" charset="77"/>
              <a:cs typeface="Helvetic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3A84E-8C7A-2041-92ED-963ABDF98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9348"/>
            <a:ext cx="7772400" cy="1944216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latin typeface="Titillium" pitchFamily="2" charset="77"/>
              </a:rPr>
              <a:t>Phase 2 and TG3</a:t>
            </a:r>
            <a:br>
              <a:rPr lang="en-GB" sz="2800" b="1" dirty="0">
                <a:latin typeface="Titillium" pitchFamily="2" charset="77"/>
              </a:rPr>
            </a:br>
            <a:r>
              <a:rPr lang="en-GB" sz="2800" b="1" dirty="0">
                <a:latin typeface="Titillium" pitchFamily="2" charset="77"/>
              </a:rPr>
              <a:t>updates</a:t>
            </a:r>
            <a:br>
              <a:rPr lang="en-GB" sz="2800" b="1" dirty="0">
                <a:latin typeface="Titillium" pitchFamily="2" charset="77"/>
              </a:rPr>
            </a:br>
            <a:br>
              <a:rPr lang="en-GB" sz="2800" b="1" dirty="0">
                <a:latin typeface="Titillium" pitchFamily="2" charset="77"/>
              </a:rPr>
            </a:br>
            <a:endParaRPr lang="en-GB" sz="1600" b="1" noProof="0" dirty="0"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7355160" cy="952500"/>
          </a:xfrm>
        </p:spPr>
        <p:txBody>
          <a:bodyPr>
            <a:normAutofit/>
          </a:bodyPr>
          <a:lstStyle/>
          <a:p>
            <a:r>
              <a:rPr lang="en-GB" dirty="0">
                <a:latin typeface="Titillium" pitchFamily="2" charset="77"/>
              </a:rPr>
              <a:t>TG3 looking into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30FF6-C908-F94D-AD75-6D37D42E82F7}"/>
              </a:ext>
            </a:extLst>
          </p:cNvPr>
          <p:cNvSpPr txBox="1"/>
          <p:nvPr/>
        </p:nvSpPr>
        <p:spPr>
          <a:xfrm>
            <a:off x="827584" y="1888291"/>
            <a:ext cx="7452320" cy="2985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800"/>
              </a:spcAft>
            </a:pPr>
            <a:r>
              <a:rPr lang="en-GB" sz="1700" dirty="0">
                <a:latin typeface="Titillium" pitchFamily="2" charset="77"/>
              </a:rPr>
              <a:t>Finding assistance for the Inst. Teams with</a:t>
            </a:r>
          </a:p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Project Quality Plan</a:t>
            </a:r>
          </a:p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Conformity with EU regulations</a:t>
            </a:r>
          </a:p>
          <a:p>
            <a:pPr>
              <a:spcAft>
                <a:spcPts val="4800"/>
              </a:spcAft>
            </a:pPr>
            <a:r>
              <a:rPr lang="en-GB" sz="1700" dirty="0">
                <a:latin typeface="Titillium" pitchFamily="2" charset="77"/>
              </a:rPr>
              <a:t>… Soon more on these</a:t>
            </a:r>
          </a:p>
        </p:txBody>
      </p:sp>
    </p:spTree>
    <p:extLst>
      <p:ext uri="{BB962C8B-B14F-4D97-AF65-F5344CB8AC3E}">
        <p14:creationId xmlns:p14="http://schemas.microsoft.com/office/powerpoint/2010/main" val="211280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A139E-D23C-3F4B-BE2D-6789C712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350"/>
          <a:stretch/>
        </p:blipFill>
        <p:spPr>
          <a:xfrm>
            <a:off x="118663" y="1633364"/>
            <a:ext cx="8989841" cy="15360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2597"/>
            <a:ext cx="7355160" cy="95250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Titillium" pitchFamily="2" charset="77"/>
              </a:rPr>
              <a:t>Deliverables in CHESS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9FC3A0-D791-8E4F-B19C-91D238E2E7F6}"/>
              </a:ext>
            </a:extLst>
          </p:cNvPr>
          <p:cNvSpPr/>
          <p:nvPr/>
        </p:nvSpPr>
        <p:spPr>
          <a:xfrm>
            <a:off x="27169" y="2785492"/>
            <a:ext cx="2448272" cy="447939"/>
          </a:xfrm>
          <a:prstGeom prst="ellipse">
            <a:avLst/>
          </a:prstGeom>
          <a:noFill/>
          <a:ln>
            <a:solidFill>
              <a:srgbClr val="BC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FEB45C-C176-F949-9019-AD2127E4704D}"/>
              </a:ext>
            </a:extLst>
          </p:cNvPr>
          <p:cNvCxnSpPr>
            <a:cxnSpLocks/>
          </p:cNvCxnSpPr>
          <p:nvPr/>
        </p:nvCxnSpPr>
        <p:spPr>
          <a:xfrm flipH="1">
            <a:off x="827584" y="3225499"/>
            <a:ext cx="298794" cy="216038"/>
          </a:xfrm>
          <a:prstGeom prst="straightConnector1">
            <a:avLst/>
          </a:prstGeom>
          <a:ln w="34925">
            <a:solidFill>
              <a:srgbClr val="BC7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188478-80B2-4340-9B0A-7DC1B4AC1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537"/>
            <a:ext cx="9144000" cy="21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2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7" descr="ESS-vit-logg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4801717"/>
            <a:ext cx="1440160" cy="738383"/>
          </a:xfrm>
          <a:prstGeom prst="rect">
            <a:avLst/>
          </a:prstGeom>
        </p:spPr>
      </p:pic>
      <p:pic>
        <p:nvPicPr>
          <p:cNvPr id="7" name="Content Placeholder 19">
            <a:extLst>
              <a:ext uri="{FF2B5EF4-FFF2-40B4-BE49-F238E27FC236}">
                <a16:creationId xmlns:a16="http://schemas.microsoft.com/office/drawing/2014/main" id="{3F001353-FA9D-C34F-AABF-C5D10177D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0" b="16921"/>
          <a:stretch/>
        </p:blipFill>
        <p:spPr>
          <a:xfrm>
            <a:off x="0" y="1"/>
            <a:ext cx="9174643" cy="5715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A95E77-1693-AD46-BD51-2DE95139103D}"/>
              </a:ext>
            </a:extLst>
          </p:cNvPr>
          <p:cNvGrpSpPr/>
          <p:nvPr/>
        </p:nvGrpSpPr>
        <p:grpSpPr>
          <a:xfrm>
            <a:off x="1151620" y="1328722"/>
            <a:ext cx="6780753" cy="3946153"/>
            <a:chOff x="223586" y="1601792"/>
            <a:chExt cx="9472614" cy="497676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B19C4-ED55-AB45-BB55-38CCE80A0331}"/>
                </a:ext>
              </a:extLst>
            </p:cNvPr>
            <p:cNvCxnSpPr/>
            <p:nvPr/>
          </p:nvCxnSpPr>
          <p:spPr bwMode="auto">
            <a:xfrm>
              <a:off x="8533607" y="2371728"/>
              <a:ext cx="0" cy="3698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BD4E38-D9F7-9F4C-AD59-128F93390AA4}"/>
                </a:ext>
              </a:extLst>
            </p:cNvPr>
            <p:cNvCxnSpPr>
              <a:stCxn id="13" idx="2"/>
            </p:cNvCxnSpPr>
            <p:nvPr/>
          </p:nvCxnSpPr>
          <p:spPr bwMode="auto">
            <a:xfrm>
              <a:off x="4006707" y="3843470"/>
              <a:ext cx="240643" cy="549092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329AFE-48A9-0F4B-ABF2-F5B6143F9323}"/>
                </a:ext>
              </a:extLst>
            </p:cNvPr>
            <p:cNvCxnSpPr/>
            <p:nvPr/>
          </p:nvCxnSpPr>
          <p:spPr bwMode="auto">
            <a:xfrm>
              <a:off x="2149740" y="4813303"/>
              <a:ext cx="0" cy="1920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362747CB-5DCE-5E42-9406-2DB08B26A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730" y="3159746"/>
              <a:ext cx="1911952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>
                  <a:solidFill>
                    <a:srgbClr val="0094CA"/>
                  </a:solidFill>
                  <a:latin typeface="+mj-lt"/>
                  <a:cs typeface="Calibri"/>
                </a:rPr>
                <a:t>2014</a:t>
              </a:r>
            </a:p>
            <a:p>
              <a:pPr defTabSz="791215"/>
              <a:r>
                <a:rPr lang="en-US" sz="923" b="1">
                  <a:solidFill>
                    <a:srgbClr val="000000"/>
                  </a:solidFill>
                  <a:latin typeface="+mj-lt"/>
                  <a:cs typeface="Calibri"/>
                </a:rPr>
                <a:t>Construction Starts on Green Field Site</a:t>
              </a:r>
            </a:p>
          </p:txBody>
        </p:sp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id="{EA3473D5-7856-B042-9A15-AE1E9DAF3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374" y="4044006"/>
              <a:ext cx="1694340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>
                  <a:solidFill>
                    <a:srgbClr val="0094CA"/>
                  </a:solidFill>
                  <a:latin typeface="+mj-lt"/>
                  <a:cs typeface="Calibri"/>
                </a:rPr>
                <a:t>2009</a:t>
              </a:r>
            </a:p>
            <a:p>
              <a:pPr defTabSz="791215"/>
              <a:r>
                <a:rPr lang="en-US" sz="923" b="1">
                  <a:solidFill>
                    <a:srgbClr val="000000"/>
                  </a:solidFill>
                  <a:latin typeface="+mj-lt"/>
                  <a:cs typeface="Calibri"/>
                </a:rPr>
                <a:t>Decision to Site ESS in Lund</a:t>
              </a:r>
            </a:p>
          </p:txBody>
        </p:sp>
        <p:grpSp>
          <p:nvGrpSpPr>
            <p:cNvPr id="15" name="Group 84">
              <a:extLst>
                <a:ext uri="{FF2B5EF4-FFF2-40B4-BE49-F238E27FC236}">
                  <a16:creationId xmlns:a16="http://schemas.microsoft.com/office/drawing/2014/main" id="{9A5D3CF4-C5BE-D845-B202-98F2FE6A8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207" y="2438402"/>
              <a:ext cx="8904941" cy="3290899"/>
              <a:chOff x="509589" y="2248787"/>
              <a:chExt cx="8219561" cy="3425738"/>
            </a:xfrm>
          </p:grpSpPr>
          <p:grpSp>
            <p:nvGrpSpPr>
              <p:cNvPr id="25" name="Group 72">
                <a:extLst>
                  <a:ext uri="{FF2B5EF4-FFF2-40B4-BE49-F238E27FC236}">
                    <a16:creationId xmlns:a16="http://schemas.microsoft.com/office/drawing/2014/main" id="{A650B8A3-52FD-1044-B079-B331E4221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6067" y="2569291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64AFC361-2AE0-394C-8080-C905AE69DF99}"/>
                    </a:ext>
                  </a:extLst>
                </p:cNvPr>
                <p:cNvCxnSpPr/>
                <p:nvPr/>
              </p:nvCxnSpPr>
              <p:spPr>
                <a:xfrm flipH="1">
                  <a:off x="1664967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AFB8CFD-0887-E645-AF07-8BC98DE38D04}"/>
                    </a:ext>
                  </a:extLst>
                </p:cNvPr>
                <p:cNvCxnSpPr/>
                <p:nvPr/>
              </p:nvCxnSpPr>
              <p:spPr>
                <a:xfrm flipH="1">
                  <a:off x="2115796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ACE9698-24B0-D44C-B15E-DB80D175B1FD}"/>
                    </a:ext>
                  </a:extLst>
                </p:cNvPr>
                <p:cNvSpPr/>
                <p:nvPr/>
              </p:nvSpPr>
              <p:spPr>
                <a:xfrm>
                  <a:off x="1834822" y="4915342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B71443A-D4C1-A242-864A-36E4AB8A4337}"/>
                  </a:ext>
                </a:extLst>
              </p:cNvPr>
              <p:cNvCxnSpPr/>
              <p:nvPr/>
            </p:nvCxnSpPr>
            <p:spPr>
              <a:xfrm flipV="1">
                <a:off x="8167201" y="2248787"/>
                <a:ext cx="561949" cy="461061"/>
              </a:xfrm>
              <a:prstGeom prst="straightConnector1">
                <a:avLst/>
              </a:prstGeom>
              <a:ln w="57150" cmpd="sng">
                <a:solidFill>
                  <a:srgbClr val="0094CA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B69F2BD-B2B4-9A4D-BBB9-95622F85C392}"/>
                  </a:ext>
                </a:extLst>
              </p:cNvPr>
              <p:cNvCxnSpPr/>
              <p:nvPr/>
            </p:nvCxnSpPr>
            <p:spPr>
              <a:xfrm flipH="1">
                <a:off x="6986157" y="2696628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60">
                <a:extLst>
                  <a:ext uri="{FF2B5EF4-FFF2-40B4-BE49-F238E27FC236}">
                    <a16:creationId xmlns:a16="http://schemas.microsoft.com/office/drawing/2014/main" id="{6297E068-449C-CA4C-AEDC-9244747DC7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4219" y="3039642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CA4AA95-EF93-144B-8C9E-9683D2FC481D}"/>
                    </a:ext>
                  </a:extLst>
                </p:cNvPr>
                <p:cNvCxnSpPr/>
                <p:nvPr/>
              </p:nvCxnSpPr>
              <p:spPr>
                <a:xfrm flipH="1">
                  <a:off x="1665770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4D0E9BDF-F778-B64A-A4B1-53DAFDC5A3A0}"/>
                    </a:ext>
                  </a:extLst>
                </p:cNvPr>
                <p:cNvCxnSpPr/>
                <p:nvPr/>
              </p:nvCxnSpPr>
              <p:spPr>
                <a:xfrm flipH="1">
                  <a:off x="2115012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C628D31-3D92-6E42-B230-28FC20782F96}"/>
                    </a:ext>
                  </a:extLst>
                </p:cNvPr>
                <p:cNvSpPr/>
                <p:nvPr/>
              </p:nvSpPr>
              <p:spPr>
                <a:xfrm>
                  <a:off x="1834037" y="4915966"/>
                  <a:ext cx="271450" cy="269364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A177CE6-D95F-BB4A-B4B5-57AF04301738}"/>
                  </a:ext>
                </a:extLst>
              </p:cNvPr>
              <p:cNvCxnSpPr/>
              <p:nvPr/>
            </p:nvCxnSpPr>
            <p:spPr>
              <a:xfrm flipH="1">
                <a:off x="5808287" y="3169256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56">
                <a:extLst>
                  <a:ext uri="{FF2B5EF4-FFF2-40B4-BE49-F238E27FC236}">
                    <a16:creationId xmlns:a16="http://schemas.microsoft.com/office/drawing/2014/main" id="{210EF2EA-DC3F-4542-B0BA-BEE761F99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7882" y="3517943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5A8B643-A623-0A47-BD0E-0140BB205E95}"/>
                    </a:ext>
                  </a:extLst>
                </p:cNvPr>
                <p:cNvCxnSpPr/>
                <p:nvPr/>
              </p:nvCxnSpPr>
              <p:spPr>
                <a:xfrm flipH="1">
                  <a:off x="1665825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304DA67-8D71-1542-BB60-C0CEA623F2CA}"/>
                    </a:ext>
                  </a:extLst>
                </p:cNvPr>
                <p:cNvCxnSpPr/>
                <p:nvPr/>
              </p:nvCxnSpPr>
              <p:spPr>
                <a:xfrm flipH="1">
                  <a:off x="2115066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2B896AD-9B2A-E447-8D97-56FB4151D206}"/>
                    </a:ext>
                  </a:extLst>
                </p:cNvPr>
                <p:cNvSpPr/>
                <p:nvPr/>
              </p:nvSpPr>
              <p:spPr>
                <a:xfrm>
                  <a:off x="1834092" y="4915250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8BB1E49-484F-EE41-B24D-2B09BC286AB5}"/>
                  </a:ext>
                </a:extLst>
              </p:cNvPr>
              <p:cNvCxnSpPr>
                <a:endCxn id="32" idx="6"/>
              </p:cNvCxnSpPr>
              <p:nvPr/>
            </p:nvCxnSpPr>
            <p:spPr>
              <a:xfrm flipH="1">
                <a:off x="4035440" y="3646741"/>
                <a:ext cx="1200292" cy="746351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EB0C98D-CFF8-4A40-93F0-9F42008E5311}"/>
                  </a:ext>
                </a:extLst>
              </p:cNvPr>
              <p:cNvSpPr/>
              <p:nvPr/>
            </p:nvSpPr>
            <p:spPr bwMode="auto">
              <a:xfrm>
                <a:off x="3765578" y="4257582"/>
                <a:ext cx="269862" cy="271019"/>
              </a:xfrm>
              <a:prstGeom prst="ellipse">
                <a:avLst/>
              </a:prstGeom>
              <a:noFill/>
              <a:ln w="57150" cmpd="sng">
                <a:solidFill>
                  <a:srgbClr val="0094C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215">
                  <a:defRPr/>
                </a:pPr>
                <a:endParaRPr lang="en-US" sz="1231">
                  <a:solidFill>
                    <a:prstClr val="white"/>
                  </a:solidFill>
                  <a:latin typeface="+mj-lt"/>
                  <a:cs typeface="Calibri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6BDD52-6039-1341-AD69-0E93E060BEE8}"/>
                  </a:ext>
                </a:extLst>
              </p:cNvPr>
              <p:cNvCxnSpPr/>
              <p:nvPr/>
            </p:nvCxnSpPr>
            <p:spPr>
              <a:xfrm flipH="1">
                <a:off x="3452547" y="4432109"/>
                <a:ext cx="313032" cy="173207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44">
                <a:extLst>
                  <a:ext uri="{FF2B5EF4-FFF2-40B4-BE49-F238E27FC236}">
                    <a16:creationId xmlns:a16="http://schemas.microsoft.com/office/drawing/2014/main" id="{F2FA459A-9A13-414E-BBF2-77FB6455C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8379" y="4465147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1169F8D-9C2C-A144-929E-E37C65B7BF9B}"/>
                    </a:ext>
                  </a:extLst>
                </p:cNvPr>
                <p:cNvCxnSpPr/>
                <p:nvPr/>
              </p:nvCxnSpPr>
              <p:spPr>
                <a:xfrm flipH="1">
                  <a:off x="1666414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AFDBC80-150D-5547-A9DE-F5E90E6E0DC8}"/>
                    </a:ext>
                  </a:extLst>
                </p:cNvPr>
                <p:cNvCxnSpPr/>
                <p:nvPr/>
              </p:nvCxnSpPr>
              <p:spPr>
                <a:xfrm flipH="1">
                  <a:off x="2115655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B8C5D0E-EB2A-F641-94DF-3D8E1293A29A}"/>
                    </a:ext>
                  </a:extLst>
                </p:cNvPr>
                <p:cNvSpPr/>
                <p:nvPr/>
              </p:nvSpPr>
              <p:spPr>
                <a:xfrm>
                  <a:off x="1834681" y="4914954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2BB89F-E994-F34F-AD14-437973B1E147}"/>
                  </a:ext>
                </a:extLst>
              </p:cNvPr>
              <p:cNvCxnSpPr/>
              <p:nvPr/>
            </p:nvCxnSpPr>
            <p:spPr>
              <a:xfrm flipH="1">
                <a:off x="2274677" y="4592096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43">
                <a:extLst>
                  <a:ext uri="{FF2B5EF4-FFF2-40B4-BE49-F238E27FC236}">
                    <a16:creationId xmlns:a16="http://schemas.microsoft.com/office/drawing/2014/main" id="{E6ED1C64-4518-A645-A2AF-1F8844CC4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2729" y="493203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E01FDF4-BBEE-D74C-86AD-D3F48DAD8DD7}"/>
                    </a:ext>
                  </a:extLst>
                </p:cNvPr>
                <p:cNvCxnSpPr/>
                <p:nvPr/>
              </p:nvCxnSpPr>
              <p:spPr>
                <a:xfrm flipH="1">
                  <a:off x="1665781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4EC0671-95FC-3542-959F-2A677F9157E8}"/>
                    </a:ext>
                  </a:extLst>
                </p:cNvPr>
                <p:cNvCxnSpPr/>
                <p:nvPr/>
              </p:nvCxnSpPr>
              <p:spPr>
                <a:xfrm flipH="1">
                  <a:off x="2115023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D954E7F-5334-EA49-8B2C-48C3BAEB79A0}"/>
                    </a:ext>
                  </a:extLst>
                </p:cNvPr>
                <p:cNvSpPr/>
                <p:nvPr/>
              </p:nvSpPr>
              <p:spPr>
                <a:xfrm>
                  <a:off x="1834048" y="4915735"/>
                  <a:ext cx="271450" cy="269366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22F76E6-D7C5-FC49-BDDA-6C84848A568C}"/>
                  </a:ext>
                </a:extLst>
              </p:cNvPr>
              <p:cNvCxnSpPr/>
              <p:nvPr/>
            </p:nvCxnSpPr>
            <p:spPr>
              <a:xfrm flipH="1">
                <a:off x="1099982" y="5061419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64">
                <a:extLst>
                  <a:ext uri="{FF2B5EF4-FFF2-40B4-BE49-F238E27FC236}">
                    <a16:creationId xmlns:a16="http://schemas.microsoft.com/office/drawing/2014/main" id="{3C44F05C-4254-354D-A3A3-0B50F04BF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589" y="540415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318CD2-D606-904F-B85C-3357222C7770}"/>
                    </a:ext>
                  </a:extLst>
                </p:cNvPr>
                <p:cNvCxnSpPr/>
                <p:nvPr/>
              </p:nvCxnSpPr>
              <p:spPr>
                <a:xfrm flipH="1">
                  <a:off x="1665814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24866A7-D27D-FD4E-B67A-7D1D91216AC2}"/>
                    </a:ext>
                  </a:extLst>
                </p:cNvPr>
                <p:cNvCxnSpPr/>
                <p:nvPr/>
              </p:nvCxnSpPr>
              <p:spPr>
                <a:xfrm flipH="1">
                  <a:off x="2115055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060F6AEC-7AF5-8E4A-A123-16E3734A18EB}"/>
                    </a:ext>
                  </a:extLst>
                </p:cNvPr>
                <p:cNvSpPr/>
                <p:nvPr/>
              </p:nvSpPr>
              <p:spPr>
                <a:xfrm>
                  <a:off x="1834081" y="4914591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</p:grp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283A829D-9535-B44D-B4FD-416591D3E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41" y="1601792"/>
              <a:ext cx="1707259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>
                  <a:solidFill>
                    <a:srgbClr val="0094CA"/>
                  </a:solidFill>
                  <a:latin typeface="+mj-lt"/>
                  <a:cs typeface="Calibri"/>
                </a:rPr>
                <a:t>2025</a:t>
              </a:r>
            </a:p>
            <a:p>
              <a:pPr defTabSz="791215"/>
              <a:r>
                <a:rPr lang="en-US" sz="923" b="1">
                  <a:solidFill>
                    <a:srgbClr val="000000"/>
                  </a:solidFill>
                  <a:latin typeface="+mj-lt"/>
                  <a:cs typeface="Calibri"/>
                </a:rPr>
                <a:t>ESS Construction Phase Complete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3B2C27-6D03-1C41-AB09-1BFCD3BC906C}"/>
                </a:ext>
              </a:extLst>
            </p:cNvPr>
            <p:cNvCxnSpPr/>
            <p:nvPr/>
          </p:nvCxnSpPr>
          <p:spPr bwMode="auto">
            <a:xfrm>
              <a:off x="883973" y="5729291"/>
              <a:ext cx="0" cy="158750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5">
              <a:extLst>
                <a:ext uri="{FF2B5EF4-FFF2-40B4-BE49-F238E27FC236}">
                  <a16:creationId xmlns:a16="http://schemas.microsoft.com/office/drawing/2014/main" id="{A4498A30-4245-D141-B81A-0DDA3CF22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86" y="5894829"/>
              <a:ext cx="2258880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>
                  <a:solidFill>
                    <a:srgbClr val="0094CA"/>
                  </a:solidFill>
                  <a:latin typeface="+mj-lt"/>
                  <a:cs typeface="Calibri"/>
                </a:rPr>
                <a:t>2003</a:t>
              </a:r>
            </a:p>
            <a:p>
              <a:pPr defTabSz="791215"/>
              <a:r>
                <a:rPr lang="en-US" sz="923" b="1">
                  <a:solidFill>
                    <a:srgbClr val="000000"/>
                  </a:solidFill>
                  <a:latin typeface="+mj-lt"/>
                  <a:cs typeface="Calibri"/>
                </a:rPr>
                <a:t>European Design of ESS Completed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3C5FAC-A5DE-7547-B473-222A1563B7F5}"/>
                </a:ext>
              </a:extLst>
            </p:cNvPr>
            <p:cNvCxnSpPr/>
            <p:nvPr/>
          </p:nvCxnSpPr>
          <p:spPr bwMode="auto">
            <a:xfrm>
              <a:off x="3436144" y="4827616"/>
              <a:ext cx="0" cy="312737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B779DB0B-A540-724E-B3C7-D82018D0C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267" y="5143260"/>
              <a:ext cx="2034832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>
                  <a:solidFill>
                    <a:srgbClr val="0094CA"/>
                  </a:solidFill>
                  <a:latin typeface="+mj-lt"/>
                  <a:cs typeface="Calibri"/>
                </a:rPr>
                <a:t>2012</a:t>
              </a:r>
            </a:p>
            <a:p>
              <a:pPr defTabSz="791215"/>
              <a:r>
                <a:rPr lang="en-US" sz="923" b="1">
                  <a:solidFill>
                    <a:prstClr val="black"/>
                  </a:solidFill>
                  <a:latin typeface="+mj-lt"/>
                  <a:cs typeface="Calibri"/>
                </a:rPr>
                <a:t>ESS Design Update Phase Complete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406192-EF28-6A41-BC49-AD67CB0E001D}"/>
                </a:ext>
              </a:extLst>
            </p:cNvPr>
            <p:cNvCxnSpPr/>
            <p:nvPr/>
          </p:nvCxnSpPr>
          <p:spPr bwMode="auto">
            <a:xfrm>
              <a:off x="5981435" y="3929066"/>
              <a:ext cx="0" cy="747712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1">
              <a:extLst>
                <a:ext uri="{FF2B5EF4-FFF2-40B4-BE49-F238E27FC236}">
                  <a16:creationId xmlns:a16="http://schemas.microsoft.com/office/drawing/2014/main" id="{16291A28-6482-9F48-B449-7292CC06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1360" y="4677402"/>
              <a:ext cx="1892126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>
                  <a:solidFill>
                    <a:srgbClr val="0094CA"/>
                  </a:solidFill>
                  <a:latin typeface="+mj-lt"/>
                  <a:cs typeface="Calibri"/>
                </a:rPr>
                <a:t>2019</a:t>
              </a:r>
            </a:p>
            <a:p>
              <a:pPr defTabSz="791215"/>
              <a:r>
                <a:rPr lang="en-US" sz="923" b="1">
                  <a:latin typeface="+mj-lt"/>
                  <a:cs typeface="Calibri"/>
                </a:rPr>
                <a:t>Start of Initial Operations Phase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7FAF0C-405C-924E-834A-84C01799EFC4}"/>
                </a:ext>
              </a:extLst>
            </p:cNvPr>
            <p:cNvCxnSpPr/>
            <p:nvPr/>
          </p:nvCxnSpPr>
          <p:spPr bwMode="auto">
            <a:xfrm>
              <a:off x="7260962" y="3463928"/>
              <a:ext cx="0" cy="257175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5218F40B-70BD-1C45-B3E0-432135683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507" y="3720713"/>
              <a:ext cx="1837271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>
                  <a:solidFill>
                    <a:srgbClr val="0094CA"/>
                  </a:solidFill>
                  <a:latin typeface="+mj-lt"/>
                  <a:cs typeface="Calibri"/>
                </a:rPr>
                <a:t>2023</a:t>
              </a:r>
            </a:p>
            <a:p>
              <a:pPr defTabSz="791215"/>
              <a:r>
                <a:rPr lang="en-US" sz="923" b="1">
                  <a:solidFill>
                    <a:srgbClr val="000000"/>
                  </a:solidFill>
                  <a:latin typeface="+mj-lt"/>
                  <a:cs typeface="Calibri"/>
                </a:rPr>
                <a:t>ESS Starts</a:t>
              </a:r>
            </a:p>
            <a:p>
              <a:pPr defTabSz="791215"/>
              <a:r>
                <a:rPr lang="en-US" sz="923" b="1">
                  <a:solidFill>
                    <a:srgbClr val="000000"/>
                  </a:solidFill>
                  <a:latin typeface="+mj-lt"/>
                  <a:cs typeface="Calibri"/>
                </a:rPr>
                <a:t>User Program</a:t>
              </a:r>
            </a:p>
          </p:txBody>
        </p:sp>
      </p:grpSp>
      <p:sp>
        <p:nvSpPr>
          <p:cNvPr id="57" name="Rubrik 7">
            <a:extLst>
              <a:ext uri="{FF2B5EF4-FFF2-40B4-BE49-F238E27FC236}">
                <a16:creationId xmlns:a16="http://schemas.microsoft.com/office/drawing/2014/main" id="{14EE30AD-2B52-0242-92DE-B166E6DFBC80}"/>
              </a:ext>
            </a:extLst>
          </p:cNvPr>
          <p:cNvSpPr txBox="1">
            <a:spLocks/>
          </p:cNvSpPr>
          <p:nvPr/>
        </p:nvSpPr>
        <p:spPr>
          <a:xfrm>
            <a:off x="-43410" y="245748"/>
            <a:ext cx="2496012" cy="59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b="1" dirty="0">
                <a:latin typeface="Titillium" pitchFamily="2" charset="77"/>
                <a:cs typeface="Helvetica"/>
              </a:rPr>
              <a:t>Thank you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B41404CB-1BF7-CB41-B2D6-8E2F7A7E0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1" y="40083"/>
            <a:ext cx="1841500" cy="1066800"/>
          </a:xfrm>
          <a:prstGeom prst="rect">
            <a:avLst/>
          </a:prstGeom>
          <a:ln w="25400">
            <a:solidFill>
              <a:srgbClr val="149ED6"/>
            </a:solidFill>
          </a:ln>
        </p:spPr>
      </p:pic>
    </p:spTree>
    <p:extLst>
      <p:ext uri="{BB962C8B-B14F-4D97-AF65-F5344CB8AC3E}">
        <p14:creationId xmlns:p14="http://schemas.microsoft.com/office/powerpoint/2010/main" val="1756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85" y="155304"/>
            <a:ext cx="7139136" cy="95250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Titillium" pitchFamily="2" charset="77"/>
              </a:rPr>
              <a:t>TG3 schedule: date facts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29618-FCFA-9F42-8170-40CFE9E5C148}"/>
              </a:ext>
            </a:extLst>
          </p:cNvPr>
          <p:cNvSpPr/>
          <p:nvPr/>
        </p:nvSpPr>
        <p:spPr>
          <a:xfrm>
            <a:off x="0" y="1181366"/>
            <a:ext cx="9144000" cy="453363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tillium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A1345-DB7A-A34E-A248-B5505948B516}"/>
              </a:ext>
            </a:extLst>
          </p:cNvPr>
          <p:cNvCxnSpPr/>
          <p:nvPr/>
        </p:nvCxnSpPr>
        <p:spPr>
          <a:xfrm>
            <a:off x="969625" y="1993404"/>
            <a:ext cx="7200800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5FC1F52-417C-7341-A16A-8A7B597DD349}"/>
              </a:ext>
            </a:extLst>
          </p:cNvPr>
          <p:cNvSpPr/>
          <p:nvPr/>
        </p:nvSpPr>
        <p:spPr>
          <a:xfrm>
            <a:off x="722471" y="1777380"/>
            <a:ext cx="8274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tillium" pitchFamily="2" charset="77"/>
              </a:rPr>
              <a:t>Oct’18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75A1D-0108-C54D-8E7C-96EDA7F43009}"/>
              </a:ext>
            </a:extLst>
          </p:cNvPr>
          <p:cNvSpPr/>
          <p:nvPr/>
        </p:nvSpPr>
        <p:spPr>
          <a:xfrm>
            <a:off x="3975720" y="1777380"/>
            <a:ext cx="881973" cy="369332"/>
          </a:xfrm>
          <a:prstGeom prst="rect">
            <a:avLst/>
          </a:prstGeom>
          <a:solidFill>
            <a:srgbClr val="FFF2C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tillium" pitchFamily="2" charset="77"/>
              </a:rPr>
              <a:t>Nov’19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4AFC5-AC67-234C-BABD-F5A4A463D26C}"/>
              </a:ext>
            </a:extLst>
          </p:cNvPr>
          <p:cNvSpPr/>
          <p:nvPr/>
        </p:nvSpPr>
        <p:spPr>
          <a:xfrm>
            <a:off x="7623708" y="1777380"/>
            <a:ext cx="872355" cy="369332"/>
          </a:xfrm>
          <a:prstGeom prst="rect">
            <a:avLst/>
          </a:prstGeom>
          <a:solidFill>
            <a:srgbClr val="FFF2C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tillium" pitchFamily="2" charset="77"/>
              </a:rPr>
              <a:t>Aug’21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C0BA6-741A-7945-A5D1-1C06B2743788}"/>
              </a:ext>
            </a:extLst>
          </p:cNvPr>
          <p:cNvSpPr/>
          <p:nvPr/>
        </p:nvSpPr>
        <p:spPr>
          <a:xfrm>
            <a:off x="296074" y="2252234"/>
            <a:ext cx="1680268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Titillium" pitchFamily="2" charset="77"/>
              </a:rPr>
              <a:t>First </a:t>
            </a:r>
            <a:r>
              <a:rPr lang="en-GB" sz="1600" u="sng" dirty="0">
                <a:latin typeface="Titillium" pitchFamily="2" charset="77"/>
              </a:rPr>
              <a:t>CTV</a:t>
            </a:r>
            <a:r>
              <a:rPr lang="en-GB" sz="1600" dirty="0">
                <a:latin typeface="Titillium" pitchFamily="2" charset="77"/>
              </a:rPr>
              <a:t> and </a:t>
            </a:r>
            <a:r>
              <a:rPr lang="en-GB" sz="1600" dirty="0">
                <a:solidFill>
                  <a:srgbClr val="FF70F2"/>
                </a:solidFill>
                <a:latin typeface="Titillium" pitchFamily="2" charset="77"/>
              </a:rPr>
              <a:t>IDR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0D5ACB-4B6E-0648-A776-6124F01CC55F}"/>
              </a:ext>
            </a:extLst>
          </p:cNvPr>
          <p:cNvSpPr/>
          <p:nvPr/>
        </p:nvSpPr>
        <p:spPr>
          <a:xfrm>
            <a:off x="7848878" y="2229979"/>
            <a:ext cx="792089" cy="305403"/>
          </a:xfrm>
          <a:prstGeom prst="rect">
            <a:avLst/>
          </a:prstGeom>
          <a:solidFill>
            <a:srgbClr val="FFF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itill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8A2B6-7D1E-344F-86CD-5C76AA095E57}"/>
              </a:ext>
            </a:extLst>
          </p:cNvPr>
          <p:cNvSpPr txBox="1"/>
          <p:nvPr/>
        </p:nvSpPr>
        <p:spPr>
          <a:xfrm>
            <a:off x="7342310" y="2196829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Titillium" pitchFamily="2" charset="77"/>
              </a:rPr>
              <a:t>Last</a:t>
            </a:r>
            <a:r>
              <a:rPr lang="en-GB" sz="1600" dirty="0">
                <a:solidFill>
                  <a:srgbClr val="42B3F0"/>
                </a:solidFill>
                <a:latin typeface="Titillium" pitchFamily="2" charset="77"/>
              </a:rPr>
              <a:t> Final TG3</a:t>
            </a:r>
            <a:endParaRPr lang="en-GB" sz="1600" dirty="0">
              <a:latin typeface="Titill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20ADE-9210-F041-B268-EF69475DC2C5}"/>
              </a:ext>
            </a:extLst>
          </p:cNvPr>
          <p:cNvSpPr/>
          <p:nvPr/>
        </p:nvSpPr>
        <p:spPr>
          <a:xfrm>
            <a:off x="4209985" y="2259883"/>
            <a:ext cx="817788" cy="275499"/>
          </a:xfrm>
          <a:prstGeom prst="rect">
            <a:avLst/>
          </a:prstGeom>
          <a:solidFill>
            <a:srgbClr val="FFF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itill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5E15B-0645-D14F-974E-6AE00BD02E53}"/>
              </a:ext>
            </a:extLst>
          </p:cNvPr>
          <p:cNvSpPr txBox="1"/>
          <p:nvPr/>
        </p:nvSpPr>
        <p:spPr>
          <a:xfrm>
            <a:off x="3698165" y="2196829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Titillium" pitchFamily="2" charset="77"/>
              </a:rPr>
              <a:t>First</a:t>
            </a:r>
            <a:r>
              <a:rPr lang="en-GB" sz="1600" dirty="0">
                <a:solidFill>
                  <a:srgbClr val="42B3F0"/>
                </a:solidFill>
                <a:latin typeface="Titillium" pitchFamily="2" charset="77"/>
              </a:rPr>
              <a:t> Final TG3</a:t>
            </a:r>
            <a:endParaRPr lang="en-GB" sz="1600" dirty="0">
              <a:latin typeface="Titillium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B03C7E-E176-DF43-BF20-1154CD3C266C}"/>
              </a:ext>
            </a:extLst>
          </p:cNvPr>
          <p:cNvSpPr/>
          <p:nvPr/>
        </p:nvSpPr>
        <p:spPr>
          <a:xfrm>
            <a:off x="268968" y="1272931"/>
            <a:ext cx="27703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>
                <a:latin typeface="Titillium" pitchFamily="2" charset="77"/>
              </a:rPr>
              <a:t>Summary of timeline: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C26BD5-5D45-5243-A020-FF4823CA198A}"/>
              </a:ext>
            </a:extLst>
          </p:cNvPr>
          <p:cNvCxnSpPr>
            <a:cxnSpLocks/>
          </p:cNvCxnSpPr>
          <p:nvPr/>
        </p:nvCxnSpPr>
        <p:spPr>
          <a:xfrm>
            <a:off x="3347864" y="2785492"/>
            <a:ext cx="5796136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4EB27799-3410-6C48-8D60-7F686A501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830003"/>
              </p:ext>
            </p:extLst>
          </p:nvPr>
        </p:nvGraphicFramePr>
        <p:xfrm>
          <a:off x="3419872" y="2731640"/>
          <a:ext cx="5832648" cy="294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C7EC59C-5BF2-D249-9285-6CA8CE7F1700}"/>
              </a:ext>
            </a:extLst>
          </p:cNvPr>
          <p:cNvSpPr/>
          <p:nvPr/>
        </p:nvSpPr>
        <p:spPr>
          <a:xfrm>
            <a:off x="380115" y="5049525"/>
            <a:ext cx="3044423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>
                <a:latin typeface="Titillium" pitchFamily="2" charset="77"/>
              </a:rPr>
              <a:t>Busiest: Apr’19-May’20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11AAE5-B2C0-6548-B4C3-5A6BF9F58592}"/>
              </a:ext>
            </a:extLst>
          </p:cNvPr>
          <p:cNvCxnSpPr>
            <a:cxnSpLocks/>
          </p:cNvCxnSpPr>
          <p:nvPr/>
        </p:nvCxnSpPr>
        <p:spPr>
          <a:xfrm>
            <a:off x="-21763" y="4873724"/>
            <a:ext cx="3369627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0C2397-7F1A-5D46-85AB-A10D0F0B0D3C}"/>
              </a:ext>
            </a:extLst>
          </p:cNvPr>
          <p:cNvCxnSpPr>
            <a:cxnSpLocks/>
          </p:cNvCxnSpPr>
          <p:nvPr/>
        </p:nvCxnSpPr>
        <p:spPr>
          <a:xfrm flipV="1">
            <a:off x="3369627" y="2785492"/>
            <a:ext cx="0" cy="2088232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75766C-B01D-AC48-9597-59667CB0E026}"/>
              </a:ext>
            </a:extLst>
          </p:cNvPr>
          <p:cNvCxnSpPr>
            <a:cxnSpLocks/>
          </p:cNvCxnSpPr>
          <p:nvPr/>
        </p:nvCxnSpPr>
        <p:spPr>
          <a:xfrm>
            <a:off x="-6761017" y="9050188"/>
            <a:ext cx="3369627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A36A143-6D07-0F48-B2D6-A802ED5373E9}"/>
              </a:ext>
            </a:extLst>
          </p:cNvPr>
          <p:cNvSpPr/>
          <p:nvPr/>
        </p:nvSpPr>
        <p:spPr>
          <a:xfrm>
            <a:off x="293902" y="2980591"/>
            <a:ext cx="24865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>
                <a:latin typeface="Titillium" pitchFamily="2" charset="77"/>
              </a:rPr>
              <a:t>TG3 reviews so far: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31CFBB-F862-A646-B77A-5C11A5FFFAEA}"/>
              </a:ext>
            </a:extLst>
          </p:cNvPr>
          <p:cNvSpPr/>
          <p:nvPr/>
        </p:nvSpPr>
        <p:spPr>
          <a:xfrm>
            <a:off x="360988" y="3448183"/>
            <a:ext cx="1252266" cy="113877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u="sng" dirty="0">
                <a:latin typeface="Titillium" pitchFamily="2" charset="77"/>
              </a:rPr>
              <a:t>CTVs</a:t>
            </a:r>
            <a:r>
              <a:rPr lang="en-GB" sz="1600" dirty="0">
                <a:latin typeface="Titillium" pitchFamily="2" charset="77"/>
              </a:rPr>
              <a:t>: 12 </a:t>
            </a:r>
          </a:p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FF70F2"/>
                </a:solidFill>
                <a:latin typeface="Titillium" pitchFamily="2" charset="77"/>
              </a:rPr>
              <a:t>IDRs</a:t>
            </a:r>
            <a:r>
              <a:rPr lang="en-GB" sz="1600" dirty="0">
                <a:latin typeface="Titillium" pitchFamily="2" charset="77"/>
              </a:rPr>
              <a:t>: 4</a:t>
            </a:r>
          </a:p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149ED6"/>
                </a:solidFill>
                <a:latin typeface="Titillium" pitchFamily="2" charset="77"/>
              </a:rPr>
              <a:t>Sub-TG3s</a:t>
            </a:r>
            <a:r>
              <a:rPr lang="en-GB" sz="1600" dirty="0">
                <a:latin typeface="Titillium" pitchFamily="2" charset="77"/>
              </a:rPr>
              <a:t>: 1</a:t>
            </a:r>
            <a:endParaRPr lang="en-GB" sz="1600" dirty="0">
              <a:solidFill>
                <a:srgbClr val="FF70F2"/>
              </a:solidFill>
              <a:latin typeface="Titillium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FCBD7A-0C7B-A348-A753-2252BA0091D7}"/>
              </a:ext>
            </a:extLst>
          </p:cNvPr>
          <p:cNvCxnSpPr>
            <a:cxnSpLocks/>
          </p:cNvCxnSpPr>
          <p:nvPr/>
        </p:nvCxnSpPr>
        <p:spPr>
          <a:xfrm>
            <a:off x="6552" y="2785492"/>
            <a:ext cx="3369627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CFDD0ED-C802-A64E-B872-E263A9E78EE2}"/>
              </a:ext>
            </a:extLst>
          </p:cNvPr>
          <p:cNvSpPr/>
          <p:nvPr/>
        </p:nvSpPr>
        <p:spPr>
          <a:xfrm>
            <a:off x="0" y="1066326"/>
            <a:ext cx="9144000" cy="567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7139136" cy="952500"/>
          </a:xfrm>
        </p:spPr>
        <p:txBody>
          <a:bodyPr/>
          <a:lstStyle/>
          <a:p>
            <a:r>
              <a:rPr lang="en-GB" dirty="0">
                <a:latin typeface="Titillium" pitchFamily="2" charset="77"/>
              </a:rPr>
              <a:t>Resources for TG3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3B0048-47B9-B24F-95E5-C1F92033282F}"/>
              </a:ext>
            </a:extLst>
          </p:cNvPr>
          <p:cNvSpPr/>
          <p:nvPr/>
        </p:nvSpPr>
        <p:spPr>
          <a:xfrm>
            <a:off x="323528" y="1861594"/>
            <a:ext cx="395492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Pool of </a:t>
            </a:r>
            <a:r>
              <a:rPr lang="en-GB" sz="2000" b="1" dirty="0">
                <a:latin typeface="Titillium" pitchFamily="2" charset="77"/>
              </a:rPr>
              <a:t>Reviewers</a:t>
            </a:r>
            <a:r>
              <a:rPr lang="en-GB" sz="2000" dirty="0">
                <a:latin typeface="Titillium" pitchFamily="2" charset="77"/>
              </a:rPr>
              <a:t>:  </a:t>
            </a:r>
            <a:r>
              <a:rPr lang="en-GB" sz="2000" b="1" dirty="0">
                <a:latin typeface="Titillium" pitchFamily="2" charset="77"/>
              </a:rPr>
              <a:t>52 ESS experts</a:t>
            </a:r>
            <a:endParaRPr lang="en-GB" sz="2000" dirty="0">
              <a:latin typeface="Titill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28AF64-7C47-4140-8592-28B2F5A1463F}"/>
              </a:ext>
            </a:extLst>
          </p:cNvPr>
          <p:cNvSpPr/>
          <p:nvPr/>
        </p:nvSpPr>
        <p:spPr>
          <a:xfrm>
            <a:off x="323528" y="1420520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NSS </a:t>
            </a:r>
            <a:r>
              <a:rPr lang="en-GB" sz="2000" b="1" dirty="0">
                <a:latin typeface="Titillium" pitchFamily="2" charset="77"/>
              </a:rPr>
              <a:t>TG3 Team</a:t>
            </a:r>
            <a:r>
              <a:rPr lang="en-GB" sz="2000" dirty="0">
                <a:latin typeface="Titillium" pitchFamily="2" charset="77"/>
              </a:rPr>
              <a:t>: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4DA1E-9EF1-B046-AE1A-84654340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/>
          <a:stretch/>
        </p:blipFill>
        <p:spPr>
          <a:xfrm>
            <a:off x="2321888" y="1185428"/>
            <a:ext cx="485916" cy="5760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7FD325-6880-8344-A3A9-0088FC07697D}"/>
              </a:ext>
            </a:extLst>
          </p:cNvPr>
          <p:cNvSpPr/>
          <p:nvPr/>
        </p:nvSpPr>
        <p:spPr>
          <a:xfrm>
            <a:off x="2865202" y="1156148"/>
            <a:ext cx="12027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itillium" pitchFamily="2" charset="77"/>
              </a:rPr>
              <a:t>NSS Lead Instrument Engineer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33EBF4-A44B-EB4E-9B04-D56A89A38AF0}"/>
              </a:ext>
            </a:extLst>
          </p:cNvPr>
          <p:cNvSpPr/>
          <p:nvPr/>
        </p:nvSpPr>
        <p:spPr>
          <a:xfrm>
            <a:off x="2267744" y="1156149"/>
            <a:ext cx="1547846" cy="6454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tillium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7CE5E4-8EF0-0C40-80B1-705881515D54}"/>
              </a:ext>
            </a:extLst>
          </p:cNvPr>
          <p:cNvSpPr/>
          <p:nvPr/>
        </p:nvSpPr>
        <p:spPr>
          <a:xfrm>
            <a:off x="4737410" y="1141514"/>
            <a:ext cx="15627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Titillium" pitchFamily="2" charset="77"/>
              </a:rPr>
              <a:t>NSS Instrument Project Tollgate Coordinator</a:t>
            </a:r>
            <a:r>
              <a:rPr lang="sv-SE" sz="1300" dirty="0">
                <a:latin typeface="Titillium" pitchFamily="2" charset="77"/>
              </a:rPr>
              <a:t> </a:t>
            </a:r>
            <a:endParaRPr lang="en-GB" sz="1300" dirty="0">
              <a:latin typeface="Titill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DE220-55C9-3C4F-8E03-C548044D6103}"/>
              </a:ext>
            </a:extLst>
          </p:cNvPr>
          <p:cNvSpPr/>
          <p:nvPr/>
        </p:nvSpPr>
        <p:spPr>
          <a:xfrm>
            <a:off x="4139952" y="1141514"/>
            <a:ext cx="1893276" cy="6600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tillium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922285-E258-6A45-9B15-F7C6C462A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27" y="1214940"/>
            <a:ext cx="539583" cy="5646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56286E-3CAC-E84B-BC41-A829CACC7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7" y="1209276"/>
            <a:ext cx="453881" cy="5922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A61CE8-9401-5842-8B98-15D45EC2235F}"/>
              </a:ext>
            </a:extLst>
          </p:cNvPr>
          <p:cNvSpPr/>
          <p:nvPr/>
        </p:nvSpPr>
        <p:spPr>
          <a:xfrm>
            <a:off x="6853831" y="1147853"/>
            <a:ext cx="12027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itillium" pitchFamily="2" charset="77"/>
              </a:rPr>
              <a:t>Instrument Integration Engineer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1E6E38-DEEE-2E4C-A417-FB9ECB595175}"/>
              </a:ext>
            </a:extLst>
          </p:cNvPr>
          <p:cNvSpPr/>
          <p:nvPr/>
        </p:nvSpPr>
        <p:spPr>
          <a:xfrm>
            <a:off x="6357590" y="1147854"/>
            <a:ext cx="1454770" cy="6537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tillium" pitchFamily="2" charset="77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5BFCD34-1583-0748-B5AC-1DA22082B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40870"/>
              </p:ext>
            </p:extLst>
          </p:nvPr>
        </p:nvGraphicFramePr>
        <p:xfrm>
          <a:off x="1547664" y="2376310"/>
          <a:ext cx="6291626" cy="3145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3054">
                  <a:extLst>
                    <a:ext uri="{9D8B030D-6E8A-4147-A177-3AD203B41FA5}">
                      <a16:colId xmlns:a16="http://schemas.microsoft.com/office/drawing/2014/main" val="1265601697"/>
                    </a:ext>
                  </a:extLst>
                </a:gridCol>
                <a:gridCol w="674462">
                  <a:extLst>
                    <a:ext uri="{9D8B030D-6E8A-4147-A177-3AD203B41FA5}">
                      <a16:colId xmlns:a16="http://schemas.microsoft.com/office/drawing/2014/main" val="1966880479"/>
                    </a:ext>
                  </a:extLst>
                </a:gridCol>
                <a:gridCol w="765062">
                  <a:extLst>
                    <a:ext uri="{9D8B030D-6E8A-4147-A177-3AD203B41FA5}">
                      <a16:colId xmlns:a16="http://schemas.microsoft.com/office/drawing/2014/main" val="335628585"/>
                    </a:ext>
                  </a:extLst>
                </a:gridCol>
                <a:gridCol w="966394">
                  <a:extLst>
                    <a:ext uri="{9D8B030D-6E8A-4147-A177-3AD203B41FA5}">
                      <a16:colId xmlns:a16="http://schemas.microsoft.com/office/drawing/2014/main" val="451332084"/>
                    </a:ext>
                  </a:extLst>
                </a:gridCol>
                <a:gridCol w="996593">
                  <a:extLst>
                    <a:ext uri="{9D8B030D-6E8A-4147-A177-3AD203B41FA5}">
                      <a16:colId xmlns:a16="http://schemas.microsoft.com/office/drawing/2014/main" val="3921558445"/>
                    </a:ext>
                  </a:extLst>
                </a:gridCol>
                <a:gridCol w="916061">
                  <a:extLst>
                    <a:ext uri="{9D8B030D-6E8A-4147-A177-3AD203B41FA5}">
                      <a16:colId xmlns:a16="http://schemas.microsoft.com/office/drawing/2014/main" val="708536881"/>
                    </a:ext>
                  </a:extLst>
                </a:gridCol>
              </a:tblGrid>
              <a:tr h="554271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No. of reviews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Hours/ reviewer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Reviewers no./review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Total hours /review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Hours/ALL reviews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140031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CTV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1 360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1259097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IDR</a:t>
                      </a:r>
                      <a:endParaRPr lang="sv-SE" sz="1600" b="0" i="0" u="none" strike="noStrike">
                        <a:solidFill>
                          <a:srgbClr val="FF339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168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5 208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289391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Reviewers mtg before IDR</a:t>
                      </a:r>
                      <a:endParaRPr lang="sv-SE" sz="12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</a:t>
                      </a:r>
                      <a:endParaRPr lang="sv-SE" sz="12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296349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IDR meeting</a:t>
                      </a:r>
                      <a:endParaRPr lang="sv-SE" sz="12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8</a:t>
                      </a:r>
                      <a:endParaRPr lang="sv-SE" sz="12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1 736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067780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Sub-TG3</a:t>
                      </a:r>
                      <a:endParaRPr lang="sv-SE" sz="1600" b="0" i="0" u="none" strike="noStrike">
                        <a:solidFill>
                          <a:srgbClr val="2D9CFF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112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4 816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0580940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Final-TG3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240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3 600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6438662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Reviewers mtg for FinalTG3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360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340058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NSS Team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280474"/>
                  </a:ext>
                </a:extLst>
              </a:tr>
              <a:tr h="26327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Total reviews+mtgs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169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330" rtl="0" eaLnBrk="1" fontAlgn="b" latinLnBrk="0" hangingPunct="1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330" rtl="0" eaLnBrk="1" fontAlgn="b" latinLnBrk="0" hangingPunct="1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330" rtl="0" eaLnBrk="1" fontAlgn="b" latinLnBrk="0" hangingPunct="1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17 390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831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42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2BB9F06-7D06-8C45-94A5-B3A3F5CEC8E0}"/>
              </a:ext>
            </a:extLst>
          </p:cNvPr>
          <p:cNvSpPr/>
          <p:nvPr/>
        </p:nvSpPr>
        <p:spPr>
          <a:xfrm>
            <a:off x="4622614" y="3279603"/>
            <a:ext cx="4341874" cy="2262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itillium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00FF7-F80B-2D49-A2CA-152EAE997062}"/>
              </a:ext>
            </a:extLst>
          </p:cNvPr>
          <p:cNvSpPr/>
          <p:nvPr/>
        </p:nvSpPr>
        <p:spPr>
          <a:xfrm>
            <a:off x="395536" y="3742524"/>
            <a:ext cx="3903549" cy="1799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itillium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158044"/>
            <a:ext cx="7139136" cy="95250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Titillium" pitchFamily="2" charset="77"/>
              </a:rPr>
              <a:t>Resources: TG3 Team and Reviewers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3890A-656A-5A49-9D56-8793ED93AC88}"/>
              </a:ext>
            </a:extLst>
          </p:cNvPr>
          <p:cNvSpPr/>
          <p:nvPr/>
        </p:nvSpPr>
        <p:spPr>
          <a:xfrm>
            <a:off x="323528" y="2421095"/>
            <a:ext cx="395492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Pool of </a:t>
            </a:r>
            <a:r>
              <a:rPr lang="en-GB" sz="2000" b="1" dirty="0">
                <a:latin typeface="Titillium" pitchFamily="2" charset="77"/>
              </a:rPr>
              <a:t>Reviewers</a:t>
            </a:r>
            <a:r>
              <a:rPr lang="en-GB" sz="2000" dirty="0">
                <a:latin typeface="Titillium" pitchFamily="2" charset="77"/>
              </a:rPr>
              <a:t>:  </a:t>
            </a:r>
            <a:r>
              <a:rPr lang="en-GB" sz="2000" b="1" dirty="0">
                <a:latin typeface="Titillium" pitchFamily="2" charset="77"/>
              </a:rPr>
              <a:t>52 ESS experts</a:t>
            </a:r>
            <a:endParaRPr lang="en-GB" sz="2000" dirty="0">
              <a:latin typeface="Titillium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53100-A44D-934B-AF79-7135FF8C8FEF}"/>
              </a:ext>
            </a:extLst>
          </p:cNvPr>
          <p:cNvSpPr/>
          <p:nvPr/>
        </p:nvSpPr>
        <p:spPr>
          <a:xfrm>
            <a:off x="323528" y="1697881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NSS </a:t>
            </a:r>
            <a:r>
              <a:rPr lang="en-GB" sz="2000" b="1" dirty="0">
                <a:latin typeface="Titillium" pitchFamily="2" charset="77"/>
              </a:rPr>
              <a:t>TG3 Team</a:t>
            </a:r>
            <a:r>
              <a:rPr lang="en-GB" sz="2000" dirty="0">
                <a:latin typeface="Titillium" pitchFamily="2" charset="77"/>
              </a:rPr>
              <a:t>: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1AB5D-FE2A-0244-91DD-C7014708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/>
          <a:stretch/>
        </p:blipFill>
        <p:spPr>
          <a:xfrm>
            <a:off x="2321888" y="1413180"/>
            <a:ext cx="583324" cy="6915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DA8529-7BDD-894B-8D1F-4B9472E0D660}"/>
              </a:ext>
            </a:extLst>
          </p:cNvPr>
          <p:cNvSpPr/>
          <p:nvPr/>
        </p:nvSpPr>
        <p:spPr>
          <a:xfrm>
            <a:off x="2865202" y="1383900"/>
            <a:ext cx="12027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Titillium" pitchFamily="2" charset="77"/>
              </a:rPr>
              <a:t>NSS Lead Instrument Engineer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8B768-185F-4F45-8713-E83295DCC9F8}"/>
              </a:ext>
            </a:extLst>
          </p:cNvPr>
          <p:cNvSpPr/>
          <p:nvPr/>
        </p:nvSpPr>
        <p:spPr>
          <a:xfrm>
            <a:off x="2267744" y="1383900"/>
            <a:ext cx="1656184" cy="755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till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11810-7D83-2240-9A80-A9EFD807F56E}"/>
              </a:ext>
            </a:extLst>
          </p:cNvPr>
          <p:cNvSpPr/>
          <p:nvPr/>
        </p:nvSpPr>
        <p:spPr>
          <a:xfrm>
            <a:off x="4737410" y="1369266"/>
            <a:ext cx="15627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Titillium" pitchFamily="2" charset="77"/>
              </a:rPr>
              <a:t>NSS Instrument Project Tollgate Coordinator</a:t>
            </a:r>
            <a:r>
              <a:rPr lang="sv-SE" sz="1500" dirty="0">
                <a:latin typeface="Titillium" pitchFamily="2" charset="77"/>
              </a:rPr>
              <a:t> </a:t>
            </a:r>
            <a:endParaRPr lang="en-GB" sz="1500" dirty="0">
              <a:latin typeface="Titillium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A10B5-3CAC-CD45-9829-7BFCE3D6AF8B}"/>
              </a:ext>
            </a:extLst>
          </p:cNvPr>
          <p:cNvSpPr/>
          <p:nvPr/>
        </p:nvSpPr>
        <p:spPr>
          <a:xfrm>
            <a:off x="4139952" y="1369266"/>
            <a:ext cx="2016224" cy="755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tillium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1671DA-521A-D94E-A63A-F835B7E43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27" y="1442693"/>
            <a:ext cx="604464" cy="6325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D45C8B-2FE8-3E44-878C-15E78A35E262}"/>
              </a:ext>
            </a:extLst>
          </p:cNvPr>
          <p:cNvSpPr/>
          <p:nvPr/>
        </p:nvSpPr>
        <p:spPr>
          <a:xfrm>
            <a:off x="323528" y="3166132"/>
            <a:ext cx="361509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ESS experts and allocated </a:t>
            </a:r>
            <a:r>
              <a:rPr lang="en-GB" sz="2000" b="1" dirty="0">
                <a:latin typeface="Titillium" pitchFamily="2" charset="77"/>
              </a:rPr>
              <a:t>roles</a:t>
            </a:r>
            <a:r>
              <a:rPr lang="en-GB" sz="2000" dirty="0">
                <a:latin typeface="Titillium" pitchFamily="2" charset="77"/>
              </a:rPr>
              <a:t>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F4A6B8-E8A0-CE4E-9EB0-E5D757325775}"/>
              </a:ext>
            </a:extLst>
          </p:cNvPr>
          <p:cNvSpPr/>
          <p:nvPr/>
        </p:nvSpPr>
        <p:spPr>
          <a:xfrm>
            <a:off x="323528" y="3716947"/>
            <a:ext cx="4176463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Titillium" pitchFamily="2" charset="77"/>
              </a:rPr>
              <a:t>Reviewers</a:t>
            </a:r>
            <a:r>
              <a:rPr lang="en-GB" sz="1600" dirty="0">
                <a:latin typeface="Titillium" pitchFamily="2" charset="77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Main expert(s) at a given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Reviews and provides core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Main contact for the Inst. Team while working on the detailed design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Notified and invited to the review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Marked as “Reviewer” on CHESS.</a:t>
            </a:r>
          </a:p>
          <a:p>
            <a:endParaRPr lang="en-GB" dirty="0">
              <a:latin typeface="Titill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50184E-C14C-2347-BD15-336EA55A2CCF}"/>
              </a:ext>
            </a:extLst>
          </p:cNvPr>
          <p:cNvSpPr/>
          <p:nvPr/>
        </p:nvSpPr>
        <p:spPr>
          <a:xfrm>
            <a:off x="4562888" y="3279603"/>
            <a:ext cx="4581112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Titillium" pitchFamily="2" charset="77"/>
              </a:rPr>
              <a:t>Expert-To-Be-Notified</a:t>
            </a:r>
            <a:r>
              <a:rPr lang="en-GB" sz="1600" dirty="0">
                <a:latin typeface="Titillium" pitchFamily="2" charset="77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Expertise relevant, but not core for the specific component.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Shall be made him/herself available to the Inst. Team while working on the detailed design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Notified and invited to the review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Offers feedback to Gabor.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Marked as “To be notified” on CHESS.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38FF3-BE13-7146-BB8B-12485A83F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7" y="1437028"/>
            <a:ext cx="483973" cy="6315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217B8F-1465-6744-B295-4AAB1153A03C}"/>
              </a:ext>
            </a:extLst>
          </p:cNvPr>
          <p:cNvSpPr/>
          <p:nvPr/>
        </p:nvSpPr>
        <p:spPr>
          <a:xfrm>
            <a:off x="6853831" y="1375605"/>
            <a:ext cx="12027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Titillium" pitchFamily="2" charset="77"/>
              </a:rPr>
              <a:t>Instrument Integration Engineer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47CF1F-6EEB-FD47-B339-E362036D351E}"/>
              </a:ext>
            </a:extLst>
          </p:cNvPr>
          <p:cNvSpPr/>
          <p:nvPr/>
        </p:nvSpPr>
        <p:spPr>
          <a:xfrm>
            <a:off x="6357590" y="1375605"/>
            <a:ext cx="1526778" cy="755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399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AA1A3B-24E2-2649-A3F2-350E89A691A4}"/>
              </a:ext>
            </a:extLst>
          </p:cNvPr>
          <p:cNvSpPr/>
          <p:nvPr/>
        </p:nvSpPr>
        <p:spPr>
          <a:xfrm>
            <a:off x="1737786" y="3045169"/>
            <a:ext cx="1250038" cy="2044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7139136" cy="952500"/>
          </a:xfrm>
        </p:spPr>
        <p:txBody>
          <a:bodyPr/>
          <a:lstStyle/>
          <a:p>
            <a:r>
              <a:rPr lang="en-GB" dirty="0">
                <a:latin typeface="Titillium" pitchFamily="2" charset="77"/>
              </a:rPr>
              <a:t>TG3 schedule revision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04363-EA09-6546-81D2-0F97D1654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83828"/>
            <a:ext cx="1638788" cy="3157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7DA00-34B7-9741-8B81-0F5A97E99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79" y="1283828"/>
            <a:ext cx="7693845" cy="105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1CC35-E5FA-D145-A53C-6E1AF2DA9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71859"/>
            <a:ext cx="736600" cy="59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7E1476-5BDE-5147-A9A3-227E67396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78" y="2857500"/>
            <a:ext cx="4850625" cy="2592288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F70BF43-4CF2-C140-98F3-032DB4E6B26C}"/>
              </a:ext>
            </a:extLst>
          </p:cNvPr>
          <p:cNvSpPr/>
          <p:nvPr/>
        </p:nvSpPr>
        <p:spPr>
          <a:xfrm>
            <a:off x="3073093" y="2569468"/>
            <a:ext cx="5963403" cy="3048118"/>
          </a:xfrm>
          <a:custGeom>
            <a:avLst/>
            <a:gdLst>
              <a:gd name="connsiteX0" fmla="*/ 2769044 w 5279162"/>
              <a:gd name="connsiteY0" fmla="*/ 26894 h 2698377"/>
              <a:gd name="connsiteX1" fmla="*/ 2661468 w 5279162"/>
              <a:gd name="connsiteY1" fmla="*/ 17930 h 2698377"/>
              <a:gd name="connsiteX2" fmla="*/ 2589750 w 5279162"/>
              <a:gd name="connsiteY2" fmla="*/ 8965 h 2698377"/>
              <a:gd name="connsiteX3" fmla="*/ 2419421 w 5279162"/>
              <a:gd name="connsiteY3" fmla="*/ 0 h 2698377"/>
              <a:gd name="connsiteX4" fmla="*/ 1827750 w 5279162"/>
              <a:gd name="connsiteY4" fmla="*/ 8965 h 2698377"/>
              <a:gd name="connsiteX5" fmla="*/ 1531915 w 5279162"/>
              <a:gd name="connsiteY5" fmla="*/ 35859 h 2698377"/>
              <a:gd name="connsiteX6" fmla="*/ 1478126 w 5279162"/>
              <a:gd name="connsiteY6" fmla="*/ 44824 h 2698377"/>
              <a:gd name="connsiteX7" fmla="*/ 1415373 w 5279162"/>
              <a:gd name="connsiteY7" fmla="*/ 53788 h 2698377"/>
              <a:gd name="connsiteX8" fmla="*/ 1254009 w 5279162"/>
              <a:gd name="connsiteY8" fmla="*/ 71718 h 2698377"/>
              <a:gd name="connsiteX9" fmla="*/ 1191256 w 5279162"/>
              <a:gd name="connsiteY9" fmla="*/ 89647 h 2698377"/>
              <a:gd name="connsiteX10" fmla="*/ 1137468 w 5279162"/>
              <a:gd name="connsiteY10" fmla="*/ 98612 h 2698377"/>
              <a:gd name="connsiteX11" fmla="*/ 994032 w 5279162"/>
              <a:gd name="connsiteY11" fmla="*/ 134471 h 2698377"/>
              <a:gd name="connsiteX12" fmla="*/ 949209 w 5279162"/>
              <a:gd name="connsiteY12" fmla="*/ 152400 h 2698377"/>
              <a:gd name="connsiteX13" fmla="*/ 904385 w 5279162"/>
              <a:gd name="connsiteY13" fmla="*/ 161365 h 2698377"/>
              <a:gd name="connsiteX14" fmla="*/ 778879 w 5279162"/>
              <a:gd name="connsiteY14" fmla="*/ 197224 h 2698377"/>
              <a:gd name="connsiteX15" fmla="*/ 707162 w 5279162"/>
              <a:gd name="connsiteY15" fmla="*/ 233082 h 2698377"/>
              <a:gd name="connsiteX16" fmla="*/ 572691 w 5279162"/>
              <a:gd name="connsiteY16" fmla="*/ 286871 h 2698377"/>
              <a:gd name="connsiteX17" fmla="*/ 456150 w 5279162"/>
              <a:gd name="connsiteY17" fmla="*/ 358588 h 2698377"/>
              <a:gd name="connsiteX18" fmla="*/ 339609 w 5279162"/>
              <a:gd name="connsiteY18" fmla="*/ 457200 h 2698377"/>
              <a:gd name="connsiteX19" fmla="*/ 312715 w 5279162"/>
              <a:gd name="connsiteY19" fmla="*/ 475130 h 2698377"/>
              <a:gd name="connsiteX20" fmla="*/ 285821 w 5279162"/>
              <a:gd name="connsiteY20" fmla="*/ 502024 h 2698377"/>
              <a:gd name="connsiteX21" fmla="*/ 223068 w 5279162"/>
              <a:gd name="connsiteY21" fmla="*/ 555812 h 2698377"/>
              <a:gd name="connsiteX22" fmla="*/ 205138 w 5279162"/>
              <a:gd name="connsiteY22" fmla="*/ 582706 h 2698377"/>
              <a:gd name="connsiteX23" fmla="*/ 133421 w 5279162"/>
              <a:gd name="connsiteY23" fmla="*/ 663388 h 2698377"/>
              <a:gd name="connsiteX24" fmla="*/ 70668 w 5279162"/>
              <a:gd name="connsiteY24" fmla="*/ 788894 h 2698377"/>
              <a:gd name="connsiteX25" fmla="*/ 52738 w 5279162"/>
              <a:gd name="connsiteY25" fmla="*/ 815788 h 2698377"/>
              <a:gd name="connsiteX26" fmla="*/ 43773 w 5279162"/>
              <a:gd name="connsiteY26" fmla="*/ 842682 h 2698377"/>
              <a:gd name="connsiteX27" fmla="*/ 16879 w 5279162"/>
              <a:gd name="connsiteY27" fmla="*/ 905435 h 2698377"/>
              <a:gd name="connsiteX28" fmla="*/ 16879 w 5279162"/>
              <a:gd name="connsiteY28" fmla="*/ 1272988 h 2698377"/>
              <a:gd name="connsiteX29" fmla="*/ 43773 w 5279162"/>
              <a:gd name="connsiteY29" fmla="*/ 1416424 h 2698377"/>
              <a:gd name="connsiteX30" fmla="*/ 52738 w 5279162"/>
              <a:gd name="connsiteY30" fmla="*/ 1452282 h 2698377"/>
              <a:gd name="connsiteX31" fmla="*/ 97562 w 5279162"/>
              <a:gd name="connsiteY31" fmla="*/ 1577788 h 2698377"/>
              <a:gd name="connsiteX32" fmla="*/ 115491 w 5279162"/>
              <a:gd name="connsiteY32" fmla="*/ 1613647 h 2698377"/>
              <a:gd name="connsiteX33" fmla="*/ 178244 w 5279162"/>
              <a:gd name="connsiteY33" fmla="*/ 1712259 h 2698377"/>
              <a:gd name="connsiteX34" fmla="*/ 258926 w 5279162"/>
              <a:gd name="connsiteY34" fmla="*/ 1837765 h 2698377"/>
              <a:gd name="connsiteX35" fmla="*/ 303750 w 5279162"/>
              <a:gd name="connsiteY35" fmla="*/ 1900518 h 2698377"/>
              <a:gd name="connsiteX36" fmla="*/ 330644 w 5279162"/>
              <a:gd name="connsiteY36" fmla="*/ 1927412 h 2698377"/>
              <a:gd name="connsiteX37" fmla="*/ 402362 w 5279162"/>
              <a:gd name="connsiteY37" fmla="*/ 2017059 h 2698377"/>
              <a:gd name="connsiteX38" fmla="*/ 500973 w 5279162"/>
              <a:gd name="connsiteY38" fmla="*/ 2115671 h 2698377"/>
              <a:gd name="connsiteX39" fmla="*/ 554762 w 5279162"/>
              <a:gd name="connsiteY39" fmla="*/ 2169459 h 2698377"/>
              <a:gd name="connsiteX40" fmla="*/ 608550 w 5279162"/>
              <a:gd name="connsiteY40" fmla="*/ 2223247 h 2698377"/>
              <a:gd name="connsiteX41" fmla="*/ 635444 w 5279162"/>
              <a:gd name="connsiteY41" fmla="*/ 2250141 h 2698377"/>
              <a:gd name="connsiteX42" fmla="*/ 662338 w 5279162"/>
              <a:gd name="connsiteY42" fmla="*/ 2268071 h 2698377"/>
              <a:gd name="connsiteX43" fmla="*/ 769915 w 5279162"/>
              <a:gd name="connsiteY43" fmla="*/ 2321859 h 2698377"/>
              <a:gd name="connsiteX44" fmla="*/ 868526 w 5279162"/>
              <a:gd name="connsiteY44" fmla="*/ 2375647 h 2698377"/>
              <a:gd name="connsiteX45" fmla="*/ 895421 w 5279162"/>
              <a:gd name="connsiteY45" fmla="*/ 2393577 h 2698377"/>
              <a:gd name="connsiteX46" fmla="*/ 922315 w 5279162"/>
              <a:gd name="connsiteY46" fmla="*/ 2402541 h 2698377"/>
              <a:gd name="connsiteX47" fmla="*/ 994032 w 5279162"/>
              <a:gd name="connsiteY47" fmla="*/ 2438400 h 2698377"/>
              <a:gd name="connsiteX48" fmla="*/ 1020926 w 5279162"/>
              <a:gd name="connsiteY48" fmla="*/ 2456330 h 2698377"/>
              <a:gd name="connsiteX49" fmla="*/ 1101609 w 5279162"/>
              <a:gd name="connsiteY49" fmla="*/ 2501153 h 2698377"/>
              <a:gd name="connsiteX50" fmla="*/ 1128503 w 5279162"/>
              <a:gd name="connsiteY50" fmla="*/ 2510118 h 2698377"/>
              <a:gd name="connsiteX51" fmla="*/ 1155397 w 5279162"/>
              <a:gd name="connsiteY51" fmla="*/ 2528047 h 2698377"/>
              <a:gd name="connsiteX52" fmla="*/ 1218150 w 5279162"/>
              <a:gd name="connsiteY52" fmla="*/ 2554941 h 2698377"/>
              <a:gd name="connsiteX53" fmla="*/ 1271938 w 5279162"/>
              <a:gd name="connsiteY53" fmla="*/ 2581835 h 2698377"/>
              <a:gd name="connsiteX54" fmla="*/ 1406409 w 5279162"/>
              <a:gd name="connsiteY54" fmla="*/ 2626659 h 2698377"/>
              <a:gd name="connsiteX55" fmla="*/ 1478126 w 5279162"/>
              <a:gd name="connsiteY55" fmla="*/ 2653553 h 2698377"/>
              <a:gd name="connsiteX56" fmla="*/ 1576738 w 5279162"/>
              <a:gd name="connsiteY56" fmla="*/ 2671482 h 2698377"/>
              <a:gd name="connsiteX57" fmla="*/ 1603632 w 5279162"/>
              <a:gd name="connsiteY57" fmla="*/ 2680447 h 2698377"/>
              <a:gd name="connsiteX58" fmla="*/ 1702244 w 5279162"/>
              <a:gd name="connsiteY58" fmla="*/ 2698377 h 2698377"/>
              <a:gd name="connsiteX59" fmla="*/ 2428385 w 5279162"/>
              <a:gd name="connsiteY59" fmla="*/ 2689412 h 2698377"/>
              <a:gd name="connsiteX60" fmla="*/ 2760079 w 5279162"/>
              <a:gd name="connsiteY60" fmla="*/ 2671482 h 2698377"/>
              <a:gd name="connsiteX61" fmla="*/ 2930409 w 5279162"/>
              <a:gd name="connsiteY61" fmla="*/ 2653553 h 2698377"/>
              <a:gd name="connsiteX62" fmla="*/ 3226244 w 5279162"/>
              <a:gd name="connsiteY62" fmla="*/ 2635624 h 2698377"/>
              <a:gd name="connsiteX63" fmla="*/ 3333821 w 5279162"/>
              <a:gd name="connsiteY63" fmla="*/ 2617694 h 2698377"/>
              <a:gd name="connsiteX64" fmla="*/ 3477256 w 5279162"/>
              <a:gd name="connsiteY64" fmla="*/ 2599765 h 2698377"/>
              <a:gd name="connsiteX65" fmla="*/ 3611726 w 5279162"/>
              <a:gd name="connsiteY65" fmla="*/ 2572871 h 2698377"/>
              <a:gd name="connsiteX66" fmla="*/ 3674479 w 5279162"/>
              <a:gd name="connsiteY66" fmla="*/ 2563906 h 2698377"/>
              <a:gd name="connsiteX67" fmla="*/ 3755162 w 5279162"/>
              <a:gd name="connsiteY67" fmla="*/ 2545977 h 2698377"/>
              <a:gd name="connsiteX68" fmla="*/ 3782056 w 5279162"/>
              <a:gd name="connsiteY68" fmla="*/ 2537012 h 2698377"/>
              <a:gd name="connsiteX69" fmla="*/ 3880668 w 5279162"/>
              <a:gd name="connsiteY69" fmla="*/ 2519082 h 2698377"/>
              <a:gd name="connsiteX70" fmla="*/ 3970315 w 5279162"/>
              <a:gd name="connsiteY70" fmla="*/ 2492188 h 2698377"/>
              <a:gd name="connsiteX71" fmla="*/ 4024103 w 5279162"/>
              <a:gd name="connsiteY71" fmla="*/ 2474259 h 2698377"/>
              <a:gd name="connsiteX72" fmla="*/ 4104785 w 5279162"/>
              <a:gd name="connsiteY72" fmla="*/ 2447365 h 2698377"/>
              <a:gd name="connsiteX73" fmla="*/ 4185468 w 5279162"/>
              <a:gd name="connsiteY73" fmla="*/ 2420471 h 2698377"/>
              <a:gd name="connsiteX74" fmla="*/ 4230291 w 5279162"/>
              <a:gd name="connsiteY74" fmla="*/ 2411506 h 2698377"/>
              <a:gd name="connsiteX75" fmla="*/ 4293044 w 5279162"/>
              <a:gd name="connsiteY75" fmla="*/ 2384612 h 2698377"/>
              <a:gd name="connsiteX76" fmla="*/ 4346832 w 5279162"/>
              <a:gd name="connsiteY76" fmla="*/ 2366682 h 2698377"/>
              <a:gd name="connsiteX77" fmla="*/ 4436479 w 5279162"/>
              <a:gd name="connsiteY77" fmla="*/ 2330824 h 2698377"/>
              <a:gd name="connsiteX78" fmla="*/ 4463373 w 5279162"/>
              <a:gd name="connsiteY78" fmla="*/ 2321859 h 2698377"/>
              <a:gd name="connsiteX79" fmla="*/ 4535091 w 5279162"/>
              <a:gd name="connsiteY79" fmla="*/ 2294965 h 2698377"/>
              <a:gd name="connsiteX80" fmla="*/ 4561985 w 5279162"/>
              <a:gd name="connsiteY80" fmla="*/ 2286000 h 2698377"/>
              <a:gd name="connsiteX81" fmla="*/ 4588879 w 5279162"/>
              <a:gd name="connsiteY81" fmla="*/ 2268071 h 2698377"/>
              <a:gd name="connsiteX82" fmla="*/ 4660597 w 5279162"/>
              <a:gd name="connsiteY82" fmla="*/ 2232212 h 2698377"/>
              <a:gd name="connsiteX83" fmla="*/ 4687491 w 5279162"/>
              <a:gd name="connsiteY83" fmla="*/ 2223247 h 2698377"/>
              <a:gd name="connsiteX84" fmla="*/ 4714385 w 5279162"/>
              <a:gd name="connsiteY84" fmla="*/ 2205318 h 2698377"/>
              <a:gd name="connsiteX85" fmla="*/ 4911609 w 5279162"/>
              <a:gd name="connsiteY85" fmla="*/ 2088777 h 2698377"/>
              <a:gd name="connsiteX86" fmla="*/ 4938503 w 5279162"/>
              <a:gd name="connsiteY86" fmla="*/ 2061882 h 2698377"/>
              <a:gd name="connsiteX87" fmla="*/ 4956432 w 5279162"/>
              <a:gd name="connsiteY87" fmla="*/ 2034988 h 2698377"/>
              <a:gd name="connsiteX88" fmla="*/ 5064009 w 5279162"/>
              <a:gd name="connsiteY88" fmla="*/ 1936377 h 2698377"/>
              <a:gd name="connsiteX89" fmla="*/ 5162621 w 5279162"/>
              <a:gd name="connsiteY89" fmla="*/ 1766047 h 2698377"/>
              <a:gd name="connsiteX90" fmla="*/ 5180550 w 5279162"/>
              <a:gd name="connsiteY90" fmla="*/ 1730188 h 2698377"/>
              <a:gd name="connsiteX91" fmla="*/ 5198479 w 5279162"/>
              <a:gd name="connsiteY91" fmla="*/ 1694330 h 2698377"/>
              <a:gd name="connsiteX92" fmla="*/ 5243303 w 5279162"/>
              <a:gd name="connsiteY92" fmla="*/ 1577788 h 2698377"/>
              <a:gd name="connsiteX93" fmla="*/ 5279162 w 5279162"/>
              <a:gd name="connsiteY93" fmla="*/ 1434353 h 2698377"/>
              <a:gd name="connsiteX94" fmla="*/ 5270197 w 5279162"/>
              <a:gd name="connsiteY94" fmla="*/ 1255059 h 2698377"/>
              <a:gd name="connsiteX95" fmla="*/ 5261232 w 5279162"/>
              <a:gd name="connsiteY95" fmla="*/ 1219200 h 2698377"/>
              <a:gd name="connsiteX96" fmla="*/ 5225373 w 5279162"/>
              <a:gd name="connsiteY96" fmla="*/ 1057835 h 2698377"/>
              <a:gd name="connsiteX97" fmla="*/ 5189515 w 5279162"/>
              <a:gd name="connsiteY97" fmla="*/ 968188 h 2698377"/>
              <a:gd name="connsiteX98" fmla="*/ 5180550 w 5279162"/>
              <a:gd name="connsiteY98" fmla="*/ 932330 h 2698377"/>
              <a:gd name="connsiteX99" fmla="*/ 5108832 w 5279162"/>
              <a:gd name="connsiteY99" fmla="*/ 806824 h 2698377"/>
              <a:gd name="connsiteX100" fmla="*/ 5090903 w 5279162"/>
              <a:gd name="connsiteY100" fmla="*/ 770965 h 2698377"/>
              <a:gd name="connsiteX101" fmla="*/ 5064009 w 5279162"/>
              <a:gd name="connsiteY101" fmla="*/ 744071 h 2698377"/>
              <a:gd name="connsiteX102" fmla="*/ 4992291 w 5279162"/>
              <a:gd name="connsiteY102" fmla="*/ 663388 h 2698377"/>
              <a:gd name="connsiteX103" fmla="*/ 4974362 w 5279162"/>
              <a:gd name="connsiteY103" fmla="*/ 636494 h 2698377"/>
              <a:gd name="connsiteX104" fmla="*/ 4884715 w 5279162"/>
              <a:gd name="connsiteY104" fmla="*/ 564777 h 2698377"/>
              <a:gd name="connsiteX105" fmla="*/ 4857821 w 5279162"/>
              <a:gd name="connsiteY105" fmla="*/ 537882 h 2698377"/>
              <a:gd name="connsiteX106" fmla="*/ 4795068 w 5279162"/>
              <a:gd name="connsiteY106" fmla="*/ 502024 h 2698377"/>
              <a:gd name="connsiteX107" fmla="*/ 4741279 w 5279162"/>
              <a:gd name="connsiteY107" fmla="*/ 466165 h 2698377"/>
              <a:gd name="connsiteX108" fmla="*/ 4633703 w 5279162"/>
              <a:gd name="connsiteY108" fmla="*/ 412377 h 2698377"/>
              <a:gd name="connsiteX109" fmla="*/ 4606809 w 5279162"/>
              <a:gd name="connsiteY109" fmla="*/ 394447 h 2698377"/>
              <a:gd name="connsiteX110" fmla="*/ 4472338 w 5279162"/>
              <a:gd name="connsiteY110" fmla="*/ 349624 h 2698377"/>
              <a:gd name="connsiteX111" fmla="*/ 4337868 w 5279162"/>
              <a:gd name="connsiteY111" fmla="*/ 313765 h 2698377"/>
              <a:gd name="connsiteX112" fmla="*/ 4302009 w 5279162"/>
              <a:gd name="connsiteY112" fmla="*/ 295835 h 2698377"/>
              <a:gd name="connsiteX113" fmla="*/ 4140644 w 5279162"/>
              <a:gd name="connsiteY113" fmla="*/ 277906 h 2698377"/>
              <a:gd name="connsiteX114" fmla="*/ 3925491 w 5279162"/>
              <a:gd name="connsiteY114" fmla="*/ 251012 h 2698377"/>
              <a:gd name="connsiteX115" fmla="*/ 3683444 w 5279162"/>
              <a:gd name="connsiteY115" fmla="*/ 215153 h 2698377"/>
              <a:gd name="connsiteX116" fmla="*/ 3423468 w 5279162"/>
              <a:gd name="connsiteY116" fmla="*/ 179294 h 2698377"/>
              <a:gd name="connsiteX117" fmla="*/ 3020056 w 5279162"/>
              <a:gd name="connsiteY117" fmla="*/ 152400 h 2698377"/>
              <a:gd name="connsiteX118" fmla="*/ 2939373 w 5279162"/>
              <a:gd name="connsiteY118" fmla="*/ 134471 h 2698377"/>
              <a:gd name="connsiteX119" fmla="*/ 2849726 w 5279162"/>
              <a:gd name="connsiteY119" fmla="*/ 125506 h 2698377"/>
              <a:gd name="connsiteX120" fmla="*/ 2742150 w 5279162"/>
              <a:gd name="connsiteY120" fmla="*/ 107577 h 2698377"/>
              <a:gd name="connsiteX121" fmla="*/ 2706291 w 5279162"/>
              <a:gd name="connsiteY121" fmla="*/ 98612 h 2698377"/>
              <a:gd name="connsiteX122" fmla="*/ 2625609 w 5279162"/>
              <a:gd name="connsiteY122" fmla="*/ 89647 h 2698377"/>
              <a:gd name="connsiteX123" fmla="*/ 2518032 w 5279162"/>
              <a:gd name="connsiteY123" fmla="*/ 71718 h 2698377"/>
              <a:gd name="connsiteX124" fmla="*/ 2419421 w 5279162"/>
              <a:gd name="connsiteY124" fmla="*/ 71718 h 26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279162" h="2698377">
                <a:moveTo>
                  <a:pt x="2769044" y="26894"/>
                </a:moveTo>
                <a:lnTo>
                  <a:pt x="2661468" y="17930"/>
                </a:lnTo>
                <a:cubicBezTo>
                  <a:pt x="2637496" y="15533"/>
                  <a:pt x="2613776" y="10745"/>
                  <a:pt x="2589750" y="8965"/>
                </a:cubicBezTo>
                <a:cubicBezTo>
                  <a:pt x="2533050" y="4765"/>
                  <a:pt x="2476197" y="2988"/>
                  <a:pt x="2419421" y="0"/>
                </a:cubicBezTo>
                <a:lnTo>
                  <a:pt x="1827750" y="8965"/>
                </a:lnTo>
                <a:cubicBezTo>
                  <a:pt x="1776581" y="10260"/>
                  <a:pt x="1556883" y="32978"/>
                  <a:pt x="1531915" y="35859"/>
                </a:cubicBezTo>
                <a:cubicBezTo>
                  <a:pt x="1513858" y="37943"/>
                  <a:pt x="1496092" y="42060"/>
                  <a:pt x="1478126" y="44824"/>
                </a:cubicBezTo>
                <a:cubicBezTo>
                  <a:pt x="1457242" y="48037"/>
                  <a:pt x="1436352" y="51270"/>
                  <a:pt x="1415373" y="53788"/>
                </a:cubicBezTo>
                <a:lnTo>
                  <a:pt x="1254009" y="71718"/>
                </a:lnTo>
                <a:cubicBezTo>
                  <a:pt x="1233091" y="77694"/>
                  <a:pt x="1212454" y="84755"/>
                  <a:pt x="1191256" y="89647"/>
                </a:cubicBezTo>
                <a:cubicBezTo>
                  <a:pt x="1173545" y="93734"/>
                  <a:pt x="1155193" y="94584"/>
                  <a:pt x="1137468" y="98612"/>
                </a:cubicBezTo>
                <a:cubicBezTo>
                  <a:pt x="1089410" y="109534"/>
                  <a:pt x="1041419" y="120932"/>
                  <a:pt x="994032" y="134471"/>
                </a:cubicBezTo>
                <a:cubicBezTo>
                  <a:pt x="978559" y="138892"/>
                  <a:pt x="964622" y="147776"/>
                  <a:pt x="949209" y="152400"/>
                </a:cubicBezTo>
                <a:cubicBezTo>
                  <a:pt x="934614" y="156778"/>
                  <a:pt x="919121" y="157487"/>
                  <a:pt x="904385" y="161365"/>
                </a:cubicBezTo>
                <a:cubicBezTo>
                  <a:pt x="862308" y="172438"/>
                  <a:pt x="819769" y="182355"/>
                  <a:pt x="778879" y="197224"/>
                </a:cubicBezTo>
                <a:cubicBezTo>
                  <a:pt x="753761" y="206358"/>
                  <a:pt x="732280" y="223948"/>
                  <a:pt x="707162" y="233082"/>
                </a:cubicBezTo>
                <a:cubicBezTo>
                  <a:pt x="665016" y="248408"/>
                  <a:pt x="613460" y="262889"/>
                  <a:pt x="572691" y="286871"/>
                </a:cubicBezTo>
                <a:cubicBezTo>
                  <a:pt x="533375" y="309998"/>
                  <a:pt x="488403" y="326335"/>
                  <a:pt x="456150" y="358588"/>
                </a:cubicBezTo>
                <a:cubicBezTo>
                  <a:pt x="406593" y="408145"/>
                  <a:pt x="425884" y="390833"/>
                  <a:pt x="339609" y="457200"/>
                </a:cubicBezTo>
                <a:cubicBezTo>
                  <a:pt x="331069" y="463769"/>
                  <a:pt x="320992" y="468232"/>
                  <a:pt x="312715" y="475130"/>
                </a:cubicBezTo>
                <a:cubicBezTo>
                  <a:pt x="302976" y="483246"/>
                  <a:pt x="295244" y="493543"/>
                  <a:pt x="285821" y="502024"/>
                </a:cubicBezTo>
                <a:cubicBezTo>
                  <a:pt x="265343" y="520454"/>
                  <a:pt x="242549" y="536331"/>
                  <a:pt x="223068" y="555812"/>
                </a:cubicBezTo>
                <a:cubicBezTo>
                  <a:pt x="215449" y="563431"/>
                  <a:pt x="212036" y="574429"/>
                  <a:pt x="205138" y="582706"/>
                </a:cubicBezTo>
                <a:cubicBezTo>
                  <a:pt x="171901" y="622590"/>
                  <a:pt x="167657" y="606327"/>
                  <a:pt x="133421" y="663388"/>
                </a:cubicBezTo>
                <a:cubicBezTo>
                  <a:pt x="109356" y="703496"/>
                  <a:pt x="96614" y="749977"/>
                  <a:pt x="70668" y="788894"/>
                </a:cubicBezTo>
                <a:cubicBezTo>
                  <a:pt x="64691" y="797859"/>
                  <a:pt x="57557" y="806151"/>
                  <a:pt x="52738" y="815788"/>
                </a:cubicBezTo>
                <a:cubicBezTo>
                  <a:pt x="48512" y="824240"/>
                  <a:pt x="47283" y="833908"/>
                  <a:pt x="43773" y="842682"/>
                </a:cubicBezTo>
                <a:cubicBezTo>
                  <a:pt x="35321" y="863812"/>
                  <a:pt x="25844" y="884517"/>
                  <a:pt x="16879" y="905435"/>
                </a:cubicBezTo>
                <a:cubicBezTo>
                  <a:pt x="-7330" y="1050700"/>
                  <a:pt x="-3858" y="1008585"/>
                  <a:pt x="16879" y="1272988"/>
                </a:cubicBezTo>
                <a:cubicBezTo>
                  <a:pt x="20683" y="1321484"/>
                  <a:pt x="31974" y="1369231"/>
                  <a:pt x="43773" y="1416424"/>
                </a:cubicBezTo>
                <a:cubicBezTo>
                  <a:pt x="46761" y="1428377"/>
                  <a:pt x="48842" y="1440594"/>
                  <a:pt x="52738" y="1452282"/>
                </a:cubicBezTo>
                <a:cubicBezTo>
                  <a:pt x="66786" y="1494426"/>
                  <a:pt x="77696" y="1538054"/>
                  <a:pt x="97562" y="1577788"/>
                </a:cubicBezTo>
                <a:cubicBezTo>
                  <a:pt x="103538" y="1589741"/>
                  <a:pt x="108615" y="1602188"/>
                  <a:pt x="115491" y="1613647"/>
                </a:cubicBezTo>
                <a:cubicBezTo>
                  <a:pt x="135537" y="1647057"/>
                  <a:pt x="160820" y="1677410"/>
                  <a:pt x="178244" y="1712259"/>
                </a:cubicBezTo>
                <a:cubicBezTo>
                  <a:pt x="211959" y="1779690"/>
                  <a:pt x="189947" y="1740045"/>
                  <a:pt x="258926" y="1837765"/>
                </a:cubicBezTo>
                <a:cubicBezTo>
                  <a:pt x="273750" y="1858766"/>
                  <a:pt x="285573" y="1882341"/>
                  <a:pt x="303750" y="1900518"/>
                </a:cubicBezTo>
                <a:cubicBezTo>
                  <a:pt x="312715" y="1909483"/>
                  <a:pt x="322528" y="1917672"/>
                  <a:pt x="330644" y="1927412"/>
                </a:cubicBezTo>
                <a:cubicBezTo>
                  <a:pt x="416270" y="2030164"/>
                  <a:pt x="207532" y="1810768"/>
                  <a:pt x="402362" y="2017059"/>
                </a:cubicBezTo>
                <a:cubicBezTo>
                  <a:pt x="434280" y="2050855"/>
                  <a:pt x="468102" y="2082800"/>
                  <a:pt x="500973" y="2115671"/>
                </a:cubicBezTo>
                <a:lnTo>
                  <a:pt x="554762" y="2169459"/>
                </a:lnTo>
                <a:lnTo>
                  <a:pt x="608550" y="2223247"/>
                </a:lnTo>
                <a:cubicBezTo>
                  <a:pt x="617515" y="2232212"/>
                  <a:pt x="624895" y="2243108"/>
                  <a:pt x="635444" y="2250141"/>
                </a:cubicBezTo>
                <a:cubicBezTo>
                  <a:pt x="644409" y="2256118"/>
                  <a:pt x="652831" y="2263001"/>
                  <a:pt x="662338" y="2268071"/>
                </a:cubicBezTo>
                <a:cubicBezTo>
                  <a:pt x="697713" y="2286938"/>
                  <a:pt x="736557" y="2299621"/>
                  <a:pt x="769915" y="2321859"/>
                </a:cubicBezTo>
                <a:cubicBezTo>
                  <a:pt x="831347" y="2362813"/>
                  <a:pt x="756660" y="2314629"/>
                  <a:pt x="868526" y="2375647"/>
                </a:cubicBezTo>
                <a:cubicBezTo>
                  <a:pt x="877985" y="2380806"/>
                  <a:pt x="885784" y="2388759"/>
                  <a:pt x="895421" y="2393577"/>
                </a:cubicBezTo>
                <a:cubicBezTo>
                  <a:pt x="903873" y="2397803"/>
                  <a:pt x="913712" y="2398631"/>
                  <a:pt x="922315" y="2402541"/>
                </a:cubicBezTo>
                <a:cubicBezTo>
                  <a:pt x="946647" y="2413601"/>
                  <a:pt x="970568" y="2425601"/>
                  <a:pt x="994032" y="2438400"/>
                </a:cubicBezTo>
                <a:cubicBezTo>
                  <a:pt x="1003491" y="2443559"/>
                  <a:pt x="1011619" y="2450901"/>
                  <a:pt x="1020926" y="2456330"/>
                </a:cubicBezTo>
                <a:cubicBezTo>
                  <a:pt x="1047501" y="2471832"/>
                  <a:pt x="1074091" y="2487394"/>
                  <a:pt x="1101609" y="2501153"/>
                </a:cubicBezTo>
                <a:cubicBezTo>
                  <a:pt x="1110061" y="2505379"/>
                  <a:pt x="1120051" y="2505892"/>
                  <a:pt x="1128503" y="2510118"/>
                </a:cubicBezTo>
                <a:cubicBezTo>
                  <a:pt x="1138140" y="2514936"/>
                  <a:pt x="1145760" y="2523229"/>
                  <a:pt x="1155397" y="2528047"/>
                </a:cubicBezTo>
                <a:cubicBezTo>
                  <a:pt x="1175752" y="2538224"/>
                  <a:pt x="1197487" y="2545404"/>
                  <a:pt x="1218150" y="2554941"/>
                </a:cubicBezTo>
                <a:cubicBezTo>
                  <a:pt x="1236351" y="2563341"/>
                  <a:pt x="1253402" y="2574203"/>
                  <a:pt x="1271938" y="2581835"/>
                </a:cubicBezTo>
                <a:cubicBezTo>
                  <a:pt x="1525013" y="2686043"/>
                  <a:pt x="1286285" y="2586617"/>
                  <a:pt x="1406409" y="2626659"/>
                </a:cubicBezTo>
                <a:cubicBezTo>
                  <a:pt x="1430630" y="2634733"/>
                  <a:pt x="1453435" y="2647056"/>
                  <a:pt x="1478126" y="2653553"/>
                </a:cubicBezTo>
                <a:cubicBezTo>
                  <a:pt x="1510436" y="2662055"/>
                  <a:pt x="1544070" y="2664482"/>
                  <a:pt x="1576738" y="2671482"/>
                </a:cubicBezTo>
                <a:cubicBezTo>
                  <a:pt x="1585978" y="2673462"/>
                  <a:pt x="1594392" y="2678467"/>
                  <a:pt x="1603632" y="2680447"/>
                </a:cubicBezTo>
                <a:cubicBezTo>
                  <a:pt x="1636300" y="2687447"/>
                  <a:pt x="1669373" y="2692400"/>
                  <a:pt x="1702244" y="2698377"/>
                </a:cubicBezTo>
                <a:lnTo>
                  <a:pt x="2428385" y="2689412"/>
                </a:lnTo>
                <a:cubicBezTo>
                  <a:pt x="2497597" y="2688081"/>
                  <a:pt x="2675010" y="2679584"/>
                  <a:pt x="2760079" y="2671482"/>
                </a:cubicBezTo>
                <a:cubicBezTo>
                  <a:pt x="2953460" y="2653065"/>
                  <a:pt x="2639984" y="2671705"/>
                  <a:pt x="2930409" y="2653553"/>
                </a:cubicBezTo>
                <a:cubicBezTo>
                  <a:pt x="3337837" y="2628088"/>
                  <a:pt x="2926837" y="2658654"/>
                  <a:pt x="3226244" y="2635624"/>
                </a:cubicBezTo>
                <a:cubicBezTo>
                  <a:pt x="3262103" y="2629647"/>
                  <a:pt x="3297833" y="2622835"/>
                  <a:pt x="3333821" y="2617694"/>
                </a:cubicBezTo>
                <a:cubicBezTo>
                  <a:pt x="3381520" y="2610880"/>
                  <a:pt x="3430511" y="2611452"/>
                  <a:pt x="3477256" y="2599765"/>
                </a:cubicBezTo>
                <a:cubicBezTo>
                  <a:pt x="3538104" y="2584553"/>
                  <a:pt x="3521121" y="2587972"/>
                  <a:pt x="3611726" y="2572871"/>
                </a:cubicBezTo>
                <a:cubicBezTo>
                  <a:pt x="3632569" y="2569397"/>
                  <a:pt x="3653711" y="2567800"/>
                  <a:pt x="3674479" y="2563906"/>
                </a:cubicBezTo>
                <a:cubicBezTo>
                  <a:pt x="3701557" y="2558829"/>
                  <a:pt x="3728434" y="2552659"/>
                  <a:pt x="3755162" y="2545977"/>
                </a:cubicBezTo>
                <a:cubicBezTo>
                  <a:pt x="3764329" y="2543685"/>
                  <a:pt x="3772816" y="2538992"/>
                  <a:pt x="3782056" y="2537012"/>
                </a:cubicBezTo>
                <a:cubicBezTo>
                  <a:pt x="3814724" y="2530012"/>
                  <a:pt x="3848167" y="2526820"/>
                  <a:pt x="3880668" y="2519082"/>
                </a:cubicBezTo>
                <a:cubicBezTo>
                  <a:pt x="3911018" y="2511856"/>
                  <a:pt x="3940537" y="2501494"/>
                  <a:pt x="3970315" y="2492188"/>
                </a:cubicBezTo>
                <a:cubicBezTo>
                  <a:pt x="3988354" y="2486551"/>
                  <a:pt x="4006174" y="2480235"/>
                  <a:pt x="4024103" y="2474259"/>
                </a:cubicBezTo>
                <a:lnTo>
                  <a:pt x="4104785" y="2447365"/>
                </a:lnTo>
                <a:lnTo>
                  <a:pt x="4185468" y="2420471"/>
                </a:lnTo>
                <a:lnTo>
                  <a:pt x="4230291" y="2411506"/>
                </a:lnTo>
                <a:cubicBezTo>
                  <a:pt x="4251209" y="2402541"/>
                  <a:pt x="4271803" y="2392782"/>
                  <a:pt x="4293044" y="2384612"/>
                </a:cubicBezTo>
                <a:cubicBezTo>
                  <a:pt x="4310684" y="2377827"/>
                  <a:pt x="4329284" y="2373701"/>
                  <a:pt x="4346832" y="2366682"/>
                </a:cubicBezTo>
                <a:lnTo>
                  <a:pt x="4436479" y="2330824"/>
                </a:lnTo>
                <a:cubicBezTo>
                  <a:pt x="4445299" y="2327432"/>
                  <a:pt x="4454492" y="2325088"/>
                  <a:pt x="4463373" y="2321859"/>
                </a:cubicBezTo>
                <a:cubicBezTo>
                  <a:pt x="4487367" y="2313134"/>
                  <a:pt x="4511097" y="2303690"/>
                  <a:pt x="4535091" y="2294965"/>
                </a:cubicBezTo>
                <a:cubicBezTo>
                  <a:pt x="4543972" y="2291736"/>
                  <a:pt x="4553533" y="2290226"/>
                  <a:pt x="4561985" y="2286000"/>
                </a:cubicBezTo>
                <a:cubicBezTo>
                  <a:pt x="4571622" y="2281182"/>
                  <a:pt x="4579420" y="2273230"/>
                  <a:pt x="4588879" y="2268071"/>
                </a:cubicBezTo>
                <a:cubicBezTo>
                  <a:pt x="4612343" y="2255272"/>
                  <a:pt x="4636265" y="2243272"/>
                  <a:pt x="4660597" y="2232212"/>
                </a:cubicBezTo>
                <a:cubicBezTo>
                  <a:pt x="4669200" y="2228302"/>
                  <a:pt x="4679039" y="2227473"/>
                  <a:pt x="4687491" y="2223247"/>
                </a:cubicBezTo>
                <a:cubicBezTo>
                  <a:pt x="4697128" y="2218429"/>
                  <a:pt x="4704878" y="2210388"/>
                  <a:pt x="4714385" y="2205318"/>
                </a:cubicBezTo>
                <a:cubicBezTo>
                  <a:pt x="4778049" y="2171365"/>
                  <a:pt x="4858754" y="2141634"/>
                  <a:pt x="4911609" y="2088777"/>
                </a:cubicBezTo>
                <a:cubicBezTo>
                  <a:pt x="4920574" y="2079812"/>
                  <a:pt x="4930387" y="2071622"/>
                  <a:pt x="4938503" y="2061882"/>
                </a:cubicBezTo>
                <a:cubicBezTo>
                  <a:pt x="4945400" y="2053605"/>
                  <a:pt x="4948814" y="2042606"/>
                  <a:pt x="4956432" y="2034988"/>
                </a:cubicBezTo>
                <a:cubicBezTo>
                  <a:pt x="4979521" y="2011899"/>
                  <a:pt x="5042429" y="1966589"/>
                  <a:pt x="5064009" y="1936377"/>
                </a:cubicBezTo>
                <a:cubicBezTo>
                  <a:pt x="5132133" y="1841002"/>
                  <a:pt x="5097338" y="1896613"/>
                  <a:pt x="5162621" y="1766047"/>
                </a:cubicBezTo>
                <a:lnTo>
                  <a:pt x="5180550" y="1730188"/>
                </a:lnTo>
                <a:cubicBezTo>
                  <a:pt x="5186526" y="1718235"/>
                  <a:pt x="5193682" y="1706803"/>
                  <a:pt x="5198479" y="1694330"/>
                </a:cubicBezTo>
                <a:cubicBezTo>
                  <a:pt x="5213420" y="1655483"/>
                  <a:pt x="5230966" y="1617539"/>
                  <a:pt x="5243303" y="1577788"/>
                </a:cubicBezTo>
                <a:cubicBezTo>
                  <a:pt x="5257911" y="1530719"/>
                  <a:pt x="5279162" y="1434353"/>
                  <a:pt x="5279162" y="1434353"/>
                </a:cubicBezTo>
                <a:cubicBezTo>
                  <a:pt x="5276174" y="1374588"/>
                  <a:pt x="5275167" y="1314692"/>
                  <a:pt x="5270197" y="1255059"/>
                </a:cubicBezTo>
                <a:cubicBezTo>
                  <a:pt x="5269174" y="1242781"/>
                  <a:pt x="5263814" y="1231247"/>
                  <a:pt x="5261232" y="1219200"/>
                </a:cubicBezTo>
                <a:cubicBezTo>
                  <a:pt x="5252703" y="1179398"/>
                  <a:pt x="5239186" y="1099273"/>
                  <a:pt x="5225373" y="1057835"/>
                </a:cubicBezTo>
                <a:cubicBezTo>
                  <a:pt x="5215196" y="1027302"/>
                  <a:pt x="5200340" y="998497"/>
                  <a:pt x="5189515" y="968188"/>
                </a:cubicBezTo>
                <a:cubicBezTo>
                  <a:pt x="5185371" y="956585"/>
                  <a:pt x="5184876" y="943866"/>
                  <a:pt x="5180550" y="932330"/>
                </a:cubicBezTo>
                <a:cubicBezTo>
                  <a:pt x="5169292" y="902310"/>
                  <a:pt x="5111461" y="811424"/>
                  <a:pt x="5108832" y="806824"/>
                </a:cubicBezTo>
                <a:cubicBezTo>
                  <a:pt x="5102202" y="795221"/>
                  <a:pt x="5098670" y="781840"/>
                  <a:pt x="5090903" y="770965"/>
                </a:cubicBezTo>
                <a:cubicBezTo>
                  <a:pt x="5083534" y="760648"/>
                  <a:pt x="5072576" y="753417"/>
                  <a:pt x="5064009" y="744071"/>
                </a:cubicBezTo>
                <a:cubicBezTo>
                  <a:pt x="5039694" y="717546"/>
                  <a:pt x="5015327" y="691031"/>
                  <a:pt x="4992291" y="663388"/>
                </a:cubicBezTo>
                <a:cubicBezTo>
                  <a:pt x="4985394" y="655111"/>
                  <a:pt x="4981980" y="644112"/>
                  <a:pt x="4974362" y="636494"/>
                </a:cubicBezTo>
                <a:cubicBezTo>
                  <a:pt x="4836821" y="498953"/>
                  <a:pt x="4960581" y="627999"/>
                  <a:pt x="4884715" y="564777"/>
                </a:cubicBezTo>
                <a:cubicBezTo>
                  <a:pt x="4874975" y="556661"/>
                  <a:pt x="4868207" y="545152"/>
                  <a:pt x="4857821" y="537882"/>
                </a:cubicBezTo>
                <a:cubicBezTo>
                  <a:pt x="4838084" y="524066"/>
                  <a:pt x="4815586" y="514650"/>
                  <a:pt x="4795068" y="502024"/>
                </a:cubicBezTo>
                <a:cubicBezTo>
                  <a:pt x="4776716" y="490731"/>
                  <a:pt x="4760553" y="475802"/>
                  <a:pt x="4741279" y="466165"/>
                </a:cubicBezTo>
                <a:cubicBezTo>
                  <a:pt x="4705420" y="448236"/>
                  <a:pt x="4667061" y="434616"/>
                  <a:pt x="4633703" y="412377"/>
                </a:cubicBezTo>
                <a:cubicBezTo>
                  <a:pt x="4624738" y="406400"/>
                  <a:pt x="4616712" y="398691"/>
                  <a:pt x="4606809" y="394447"/>
                </a:cubicBezTo>
                <a:cubicBezTo>
                  <a:pt x="4536684" y="364393"/>
                  <a:pt x="4528016" y="363542"/>
                  <a:pt x="4472338" y="349624"/>
                </a:cubicBezTo>
                <a:cubicBezTo>
                  <a:pt x="4390341" y="308624"/>
                  <a:pt x="4490268" y="354405"/>
                  <a:pt x="4337868" y="313765"/>
                </a:cubicBezTo>
                <a:cubicBezTo>
                  <a:pt x="4324955" y="310322"/>
                  <a:pt x="4315157" y="298226"/>
                  <a:pt x="4302009" y="295835"/>
                </a:cubicBezTo>
                <a:cubicBezTo>
                  <a:pt x="4248763" y="286154"/>
                  <a:pt x="4194219" y="285559"/>
                  <a:pt x="4140644" y="277906"/>
                </a:cubicBezTo>
                <a:cubicBezTo>
                  <a:pt x="3905244" y="244278"/>
                  <a:pt x="4225392" y="272434"/>
                  <a:pt x="3925491" y="251012"/>
                </a:cubicBezTo>
                <a:cubicBezTo>
                  <a:pt x="3663708" y="207380"/>
                  <a:pt x="3990284" y="260610"/>
                  <a:pt x="3683444" y="215153"/>
                </a:cubicBezTo>
                <a:cubicBezTo>
                  <a:pt x="3488375" y="186255"/>
                  <a:pt x="3664087" y="205074"/>
                  <a:pt x="3423468" y="179294"/>
                </a:cubicBezTo>
                <a:cubicBezTo>
                  <a:pt x="3289384" y="164928"/>
                  <a:pt x="3154667" y="159131"/>
                  <a:pt x="3020056" y="152400"/>
                </a:cubicBezTo>
                <a:cubicBezTo>
                  <a:pt x="2995701" y="146311"/>
                  <a:pt x="2963771" y="137724"/>
                  <a:pt x="2939373" y="134471"/>
                </a:cubicBezTo>
                <a:cubicBezTo>
                  <a:pt x="2909605" y="130502"/>
                  <a:pt x="2879608" y="128494"/>
                  <a:pt x="2849726" y="125506"/>
                </a:cubicBezTo>
                <a:cubicBezTo>
                  <a:pt x="2769033" y="105332"/>
                  <a:pt x="2868062" y="128562"/>
                  <a:pt x="2742150" y="107577"/>
                </a:cubicBezTo>
                <a:cubicBezTo>
                  <a:pt x="2729997" y="105552"/>
                  <a:pt x="2718469" y="100486"/>
                  <a:pt x="2706291" y="98612"/>
                </a:cubicBezTo>
                <a:cubicBezTo>
                  <a:pt x="2679546" y="94497"/>
                  <a:pt x="2652397" y="93474"/>
                  <a:pt x="2625609" y="89647"/>
                </a:cubicBezTo>
                <a:cubicBezTo>
                  <a:pt x="2573288" y="82172"/>
                  <a:pt x="2577533" y="75023"/>
                  <a:pt x="2518032" y="71718"/>
                </a:cubicBezTo>
                <a:cubicBezTo>
                  <a:pt x="2485212" y="69895"/>
                  <a:pt x="2452291" y="71718"/>
                  <a:pt x="2419421" y="7171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16791A-60FB-1147-83F6-503B91C38E94}"/>
              </a:ext>
            </a:extLst>
          </p:cNvPr>
          <p:cNvSpPr/>
          <p:nvPr/>
        </p:nvSpPr>
        <p:spPr>
          <a:xfrm>
            <a:off x="1727406" y="3150756"/>
            <a:ext cx="133241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tillium" pitchFamily="2" charset="77"/>
                <a:ea typeface="Times New Roman" pitchFamily="2" charset="0"/>
                <a:cs typeface="Times New Roman" pitchFamily="2" charset="0"/>
              </a:rPr>
              <a:t>BIFROST</a:t>
            </a:r>
          </a:p>
          <a:p>
            <a:r>
              <a:rPr lang="en-US" sz="2400" dirty="0">
                <a:latin typeface="Titillium" pitchFamily="2" charset="77"/>
                <a:ea typeface="Times New Roman" pitchFamily="2" charset="0"/>
                <a:cs typeface="Times New Roman" pitchFamily="2" charset="0"/>
              </a:rPr>
              <a:t>BEER</a:t>
            </a:r>
          </a:p>
          <a:p>
            <a:r>
              <a:rPr lang="en-US" sz="2400" dirty="0">
                <a:latin typeface="Titillium" pitchFamily="2" charset="77"/>
                <a:ea typeface="Times New Roman" pitchFamily="2" charset="0"/>
                <a:cs typeface="Times New Roman" pitchFamily="2" charset="0"/>
              </a:rPr>
              <a:t>CSPEC</a:t>
            </a:r>
          </a:p>
          <a:p>
            <a:r>
              <a:rPr lang="en-US" sz="2400" dirty="0">
                <a:latin typeface="Titillium" pitchFamily="2" charset="77"/>
                <a:ea typeface="Times New Roman" pitchFamily="2" charset="0"/>
                <a:cs typeface="Times New Roman" pitchFamily="2" charset="0"/>
              </a:rPr>
              <a:t>MAGIC </a:t>
            </a:r>
          </a:p>
          <a:p>
            <a:r>
              <a:rPr lang="en-US" sz="2400" dirty="0">
                <a:latin typeface="Titillium" pitchFamily="2" charset="77"/>
                <a:ea typeface="Times New Roman" pitchFamily="2" charset="0"/>
                <a:cs typeface="Times New Roman" pitchFamily="2" charset="0"/>
              </a:rPr>
              <a:t>NMX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88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7139136" cy="952500"/>
          </a:xfrm>
        </p:spPr>
        <p:txBody>
          <a:bodyPr>
            <a:normAutofit/>
          </a:bodyPr>
          <a:lstStyle/>
          <a:p>
            <a:r>
              <a:rPr lang="en-GB" dirty="0">
                <a:latin typeface="Titillium" pitchFamily="2" charset="77"/>
              </a:rPr>
              <a:t>Bridging TG3 and TG4 schedules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26AD80-2353-7044-83FA-862D83C8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1181367"/>
            <a:ext cx="9252520" cy="44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7139136" cy="952500"/>
          </a:xfrm>
        </p:spPr>
        <p:txBody>
          <a:bodyPr/>
          <a:lstStyle/>
          <a:p>
            <a:r>
              <a:rPr lang="en-GB" dirty="0">
                <a:latin typeface="Titillium" pitchFamily="2" charset="77"/>
              </a:rPr>
              <a:t>Improving the TG3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B6D63-79D4-D444-B2F1-E1B0FD3D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96074"/>
            <a:ext cx="6637542" cy="2777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DD874-2425-9741-A621-CF7B27F62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1561356"/>
            <a:ext cx="5499100" cy="6604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7459FB-90C7-2B4C-B91D-763F51DFED7C}"/>
              </a:ext>
            </a:extLst>
          </p:cNvPr>
          <p:cNvSpPr/>
          <p:nvPr/>
        </p:nvSpPr>
        <p:spPr>
          <a:xfrm>
            <a:off x="6732240" y="1561356"/>
            <a:ext cx="58931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D30CA-EEFA-2F4B-AE48-271C82F5DB81}"/>
              </a:ext>
            </a:extLst>
          </p:cNvPr>
          <p:cNvSpPr/>
          <p:nvPr/>
        </p:nvSpPr>
        <p:spPr>
          <a:xfrm>
            <a:off x="1678434" y="1489348"/>
            <a:ext cx="5701878" cy="792088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875C95-B7B7-ED4B-A705-4B109148E875}"/>
              </a:ext>
            </a:extLst>
          </p:cNvPr>
          <p:cNvSpPr/>
          <p:nvPr/>
        </p:nvSpPr>
        <p:spPr>
          <a:xfrm>
            <a:off x="1187624" y="2569468"/>
            <a:ext cx="6764216" cy="287649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56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7355160" cy="952500"/>
          </a:xfrm>
        </p:spPr>
        <p:txBody>
          <a:bodyPr>
            <a:normAutofit/>
          </a:bodyPr>
          <a:lstStyle/>
          <a:p>
            <a:r>
              <a:rPr lang="en-GB" dirty="0">
                <a:latin typeface="Titillium" pitchFamily="2" charset="77"/>
              </a:rPr>
              <a:t>Some recent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30FF6-C908-F94D-AD75-6D37D42E82F7}"/>
              </a:ext>
            </a:extLst>
          </p:cNvPr>
          <p:cNvSpPr txBox="1"/>
          <p:nvPr/>
        </p:nvSpPr>
        <p:spPr>
          <a:xfrm>
            <a:off x="827584" y="1555254"/>
            <a:ext cx="7452320" cy="3462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Announcement of the upcoming reviews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Removal of deliverable:  "Hazard Analysis Identification for Personal Safety System"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Updates on Choppers and on MCA documentation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Examples of deliverables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Practical checklist for deliverables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Requirement of updated schedule at the IDR reviews</a:t>
            </a:r>
          </a:p>
        </p:txBody>
      </p:sp>
    </p:spTree>
    <p:extLst>
      <p:ext uri="{BB962C8B-B14F-4D97-AF65-F5344CB8AC3E}">
        <p14:creationId xmlns:p14="http://schemas.microsoft.com/office/powerpoint/2010/main" val="216892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6"/>
            <a:ext cx="7355160" cy="952500"/>
          </a:xfrm>
        </p:spPr>
        <p:txBody>
          <a:bodyPr>
            <a:normAutofit/>
          </a:bodyPr>
          <a:lstStyle/>
          <a:p>
            <a:r>
              <a:rPr lang="en-GB" dirty="0">
                <a:latin typeface="Titillium" pitchFamily="2" charset="77"/>
              </a:rPr>
              <a:t>IDR meetings open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30FF6-C908-F94D-AD75-6D37D42E82F7}"/>
              </a:ext>
            </a:extLst>
          </p:cNvPr>
          <p:cNvSpPr txBox="1"/>
          <p:nvPr/>
        </p:nvSpPr>
        <p:spPr>
          <a:xfrm>
            <a:off x="971600" y="2425452"/>
            <a:ext cx="7308304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Open attendance upon request in the meeting room</a:t>
            </a:r>
          </a:p>
          <a:p>
            <a:pPr marL="285750" indent="-28575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itchFamily="2" charset="77"/>
              </a:rPr>
              <a:t>Via </a:t>
            </a:r>
            <a:r>
              <a:rPr lang="en-GB" sz="1700" dirty="0" err="1">
                <a:latin typeface="Titillium" pitchFamily="2" charset="77"/>
              </a:rPr>
              <a:t>Vidyo</a:t>
            </a:r>
            <a:endParaRPr lang="en-GB" sz="1700" dirty="0"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536577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53159</TotalTime>
  <Words>427</Words>
  <Application>Microsoft Macintosh PowerPoint</Application>
  <PresentationFormat>On-screen Show (16:10)</PresentationFormat>
  <Paragraphs>144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(Body)</vt:lpstr>
      <vt:lpstr>Helvetica</vt:lpstr>
      <vt:lpstr>Lucida Grande</vt:lpstr>
      <vt:lpstr>Times New Roman</vt:lpstr>
      <vt:lpstr>Titillium</vt:lpstr>
      <vt:lpstr>ESS Core Powerpoint</vt:lpstr>
      <vt:lpstr>Phase 2 and TG3 updates  </vt:lpstr>
      <vt:lpstr>TG3 schedule: date facts</vt:lpstr>
      <vt:lpstr>Resources for TG3</vt:lpstr>
      <vt:lpstr>Resources: TG3 Team and Reviewers</vt:lpstr>
      <vt:lpstr>TG3 schedule revision</vt:lpstr>
      <vt:lpstr>Bridging TG3 and TG4 schedules</vt:lpstr>
      <vt:lpstr>Improving the TG3 process</vt:lpstr>
      <vt:lpstr>Some recent updates</vt:lpstr>
      <vt:lpstr>IDR meetings open</vt:lpstr>
      <vt:lpstr>TG3 looking into</vt:lpstr>
      <vt:lpstr>Deliverables in CHESS</vt:lpstr>
      <vt:lpstr>PowerPoint Presentation</vt:lpstr>
    </vt:vector>
  </TitlesOfParts>
  <Company>ESS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judith Freita</cp:lastModifiedBy>
  <cp:revision>331</cp:revision>
  <cp:lastPrinted>2015-09-17T14:21:58Z</cp:lastPrinted>
  <dcterms:created xsi:type="dcterms:W3CDTF">2013-10-29T16:05:10Z</dcterms:created>
  <dcterms:modified xsi:type="dcterms:W3CDTF">2019-02-11T08:12:26Z</dcterms:modified>
</cp:coreProperties>
</file>