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300" r:id="rId3"/>
    <p:sldId id="310" r:id="rId4"/>
    <p:sldId id="311" r:id="rId5"/>
    <p:sldId id="312" r:id="rId6"/>
    <p:sldId id="314" r:id="rId7"/>
    <p:sldId id="320" r:id="rId8"/>
    <p:sldId id="315" r:id="rId9"/>
    <p:sldId id="317" r:id="rId10"/>
    <p:sldId id="316" r:id="rId11"/>
    <p:sldId id="319" r:id="rId12"/>
    <p:sldId id="318" r:id="rId13"/>
    <p:sldId id="321" r:id="rId14"/>
    <p:sldId id="322" r:id="rId15"/>
    <p:sldId id="323" r:id="rId16"/>
    <p:sldId id="325" r:id="rId17"/>
    <p:sldId id="326" r:id="rId18"/>
    <p:sldId id="327" r:id="rId19"/>
    <p:sldId id="330" r:id="rId20"/>
    <p:sldId id="332" r:id="rId21"/>
    <p:sldId id="331" r:id="rId22"/>
    <p:sldId id="324" r:id="rId23"/>
    <p:sldId id="333" r:id="rId24"/>
    <p:sldId id="298" r:id="rId25"/>
    <p:sldId id="328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5F8F4-8E6E-034C-B509-13F0A19F5FBA}">
          <p14:sldIdLst>
            <p14:sldId id="269"/>
            <p14:sldId id="300"/>
            <p14:sldId id="310"/>
            <p14:sldId id="311"/>
            <p14:sldId id="312"/>
            <p14:sldId id="314"/>
            <p14:sldId id="320"/>
            <p14:sldId id="315"/>
            <p14:sldId id="317"/>
            <p14:sldId id="316"/>
            <p14:sldId id="319"/>
            <p14:sldId id="318"/>
            <p14:sldId id="321"/>
            <p14:sldId id="322"/>
            <p14:sldId id="323"/>
            <p14:sldId id="325"/>
            <p14:sldId id="326"/>
            <p14:sldId id="327"/>
            <p14:sldId id="330"/>
            <p14:sldId id="332"/>
            <p14:sldId id="331"/>
            <p14:sldId id="324"/>
            <p14:sldId id="333"/>
            <p14:sldId id="298"/>
            <p14:sldId id="328"/>
          </p14:sldIdLst>
        </p14:section>
        <p14:section name="backup" id="{36DCA57B-2EE0-6842-95EF-212ACC84F7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2" autoAdjust="0"/>
    <p:restoredTop sz="91451" autoAdjust="0"/>
  </p:normalViewPr>
  <p:slideViewPr>
    <p:cSldViewPr>
      <p:cViewPr varScale="1">
        <p:scale>
          <a:sx n="69" d="100"/>
          <a:sy n="69" d="100"/>
        </p:scale>
        <p:origin x="11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0336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412-9B39-E14E-A982-EFFC18C6BA63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D1D2-52FF-AE4F-8497-20AF440A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1000"/>
            <a:ext cx="8229600" cy="4345166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3079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c.europa.eu/growth/single-market/european-standards/harmonised-standards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ownload/attachments/269649962/ESS-0037830%20Project%20Quality%20Plan.docx?version=1&amp;modificationDate=1541677768546&amp;api=v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0094091/21308.51166.19968.27572/vali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0099059/21308.51166.57088.21509/vali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ss.esss.lu.se/enovia/link/ESS-0212907/21308.51166.24320.45223/vali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0050017/21308.51166.32768.29477/valid" TargetMode="External"/><Relationship Id="rId2" Type="http://schemas.openxmlformats.org/officeDocument/2006/relationships/hyperlink" Target="https://chess.esss.lu.se/enovia/link/ESS-0000757/21308.51166.18944.63533/valid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ownload/attachments/43221224/ESS-0034841.pdf?version=2&amp;modificationDate=1460714625720&amp;api=v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ess.esss.lu.se/enovia/link/ESS-0503621/21308.51166.6656.54529/val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growth/single-market/european-standards/harmonised-standards/simple-pressure-vessels_en" TargetMode="External"/><Relationship Id="rId3" Type="http://schemas.openxmlformats.org/officeDocument/2006/relationships/hyperlink" Target="https://ec.europa.eu/growth/single-market/european-standards/harmonised-standards/electromagnetic-compatibility_en" TargetMode="External"/><Relationship Id="rId7" Type="http://schemas.openxmlformats.org/officeDocument/2006/relationships/hyperlink" Target="https://ec.europa.eu/growth/single-market/european-standards/harmonised-standards/pressure-equipment_en" TargetMode="External"/><Relationship Id="rId12" Type="http://schemas.openxmlformats.org/officeDocument/2006/relationships/hyperlink" Target="http://ec.europa.eu/DocsRoom/documents/9781/attachments/1/translations" TargetMode="External"/><Relationship Id="rId2" Type="http://schemas.openxmlformats.org/officeDocument/2006/relationships/hyperlink" Target="https://ec.europa.eu/growth/single-market/european-standards/harmonised-standards/lifts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growth/single-market/european-standards/harmonised-standards/machinery_en" TargetMode="External"/><Relationship Id="rId11" Type="http://schemas.openxmlformats.org/officeDocument/2006/relationships/hyperlink" Target="https://ec.europa.eu/growth/single-market/ce-marking_en" TargetMode="External"/><Relationship Id="rId5" Type="http://schemas.openxmlformats.org/officeDocument/2006/relationships/hyperlink" Target="https://ec.europa.eu/growth/single-market/european-standards/harmonised-standards/low-voltage_en" TargetMode="External"/><Relationship Id="rId10" Type="http://schemas.openxmlformats.org/officeDocument/2006/relationships/hyperlink" Target="https://ec.europa.eu/growth/single-market/goods/building-blocks/notified-bodies_en" TargetMode="External"/><Relationship Id="rId4" Type="http://schemas.openxmlformats.org/officeDocument/2006/relationships/hyperlink" Target="https://ec.europa.eu/growth/single-market/european-standards/harmonised-standards/equipment-explosive-atmosphere_en" TargetMode="External"/><Relationship Id="rId9" Type="http://schemas.openxmlformats.org/officeDocument/2006/relationships/hyperlink" Target="https://ec.europa.eu/growth/single-market/goods/building-blocks/conformity-assessment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ownload/attachments/269649962/EU%20Declaration%20of%20Incorporation.pdf?version=1&amp;modificationDate=1542882256309&amp;api=v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7557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TG3 </a:t>
            </a:r>
            <a:r>
              <a:rPr lang="sv-SE" sz="4000" dirty="0" err="1" smtClean="0"/>
              <a:t>Deliverables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hu-HU" sz="4000" dirty="0" smtClean="0"/>
              <a:t>IKON 1</a:t>
            </a:r>
            <a:r>
              <a:rPr lang="sv-SE" sz="4000" dirty="0" smtClean="0"/>
              <a:t>6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063080"/>
          </a:xfrm>
        </p:spPr>
        <p:txBody>
          <a:bodyPr>
            <a:no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Gabor Laszlo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NSS </a:t>
            </a:r>
            <a:r>
              <a:rPr lang="en-GB" sz="2000" dirty="0" smtClean="0">
                <a:solidFill>
                  <a:schemeClr val="bg1"/>
                </a:solidFill>
              </a:rPr>
              <a:t>Lead Instrument Engineer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QA </a:t>
            </a:r>
            <a:r>
              <a:rPr lang="sv-SE" dirty="0" err="1" smtClean="0"/>
              <a:t>classification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instrument </a:t>
            </a:r>
            <a:r>
              <a:rPr lang="sv-SE" dirty="0" err="1" smtClean="0"/>
              <a:t>components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899592" y="2420364"/>
            <a:ext cx="7093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RCC-</a:t>
            </a:r>
            <a:r>
              <a:rPr lang="en-US" b="1" dirty="0" err="1" smtClean="0">
                <a:solidFill>
                  <a:schemeClr val="tx2"/>
                </a:solidFill>
              </a:rPr>
              <a:t>MRx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and Construction Rules for Mechanical Components 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high-temperature structures, experimental reactors and fusion reactors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5618" y="4606673"/>
            <a:ext cx="3777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ESS Mechanical Classification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3487333"/>
            <a:ext cx="5544616" cy="504056"/>
          </a:xfrm>
          <a:prstGeom prst="rect">
            <a:avLst/>
          </a:prstGeom>
          <a:gradFill flip="none" rotWithShape="1">
            <a:gsLst>
              <a:gs pos="59000">
                <a:srgbClr val="92D050"/>
              </a:gs>
              <a:gs pos="0">
                <a:srgbClr val="FF0000"/>
              </a:gs>
              <a:gs pos="100000">
                <a:srgbClr val="92D050"/>
              </a:gs>
              <a:gs pos="87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N1Rx  →  N2Rx </a:t>
            </a:r>
            <a:r>
              <a:rPr lang="en-US" dirty="0">
                <a:solidFill>
                  <a:srgbClr val="000000"/>
                </a:solidFill>
              </a:rPr>
              <a:t>→</a:t>
            </a:r>
            <a:r>
              <a:rPr lang="en-US" dirty="0" smtClean="0">
                <a:solidFill>
                  <a:srgbClr val="000000"/>
                </a:solidFill>
              </a:rPr>
              <a:t>  N3Rx </a:t>
            </a:r>
            <a:r>
              <a:rPr lang="en-US" dirty="0">
                <a:solidFill>
                  <a:srgbClr val="000000"/>
                </a:solidFill>
              </a:rPr>
              <a:t>→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Industrial </a:t>
            </a:r>
            <a:r>
              <a:rPr lang="en-US" dirty="0" smtClean="0">
                <a:solidFill>
                  <a:srgbClr val="000000"/>
                </a:solidFill>
              </a:rPr>
              <a:t>Standards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696" y="5138196"/>
            <a:ext cx="5544616" cy="504056"/>
          </a:xfrm>
          <a:prstGeom prst="rect">
            <a:avLst/>
          </a:prstGeom>
          <a:gradFill flip="none" rotWithShape="1">
            <a:gsLst>
              <a:gs pos="59000">
                <a:srgbClr val="92D050"/>
              </a:gs>
              <a:gs pos="0">
                <a:srgbClr val="FF0000"/>
              </a:gs>
              <a:gs pos="100000">
                <a:srgbClr val="92D050"/>
              </a:gs>
              <a:gs pos="87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MQC1 → MQC2 → MQC3 → MQC4 : </a:t>
            </a:r>
            <a:r>
              <a:rPr lang="en-US" dirty="0">
                <a:solidFill>
                  <a:srgbClr val="000000"/>
                </a:solidFill>
              </a:rPr>
              <a:t>Industrial </a:t>
            </a:r>
            <a:r>
              <a:rPr lang="en-US" dirty="0" smtClean="0">
                <a:solidFill>
                  <a:srgbClr val="000000"/>
                </a:solidFill>
              </a:rPr>
              <a:t>Standards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629790"/>
            <a:ext cx="3777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Translation of QA Classes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QA </a:t>
            </a:r>
            <a:r>
              <a:rPr lang="sv-SE" dirty="0" err="1" smtClean="0"/>
              <a:t>classification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instrument </a:t>
            </a:r>
            <a:r>
              <a:rPr lang="sv-SE" dirty="0" err="1" smtClean="0"/>
              <a:t>components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1043608" y="2710168"/>
            <a:ext cx="4613684" cy="504056"/>
          </a:xfrm>
          <a:prstGeom prst="rect">
            <a:avLst/>
          </a:prstGeom>
          <a:gradFill flip="none" rotWithShape="1">
            <a:gsLst>
              <a:gs pos="59000">
                <a:srgbClr val="92D050"/>
              </a:gs>
              <a:gs pos="0">
                <a:srgbClr val="FF0000"/>
              </a:gs>
              <a:gs pos="100000">
                <a:srgbClr val="92D050"/>
              </a:gs>
              <a:gs pos="87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MQC1 → MQC2 → MQC3 →           MQC4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3637433"/>
            <a:ext cx="598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What does it mean to the instruments?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what does this me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553200" y="2202760"/>
            <a:ext cx="1928962" cy="17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43608" y="1859167"/>
            <a:ext cx="2520280" cy="70219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Safety </a:t>
            </a:r>
            <a:r>
              <a:rPr lang="en-US" dirty="0" smtClean="0">
                <a:solidFill>
                  <a:schemeClr val="tx1"/>
                </a:solidFill>
              </a:rPr>
              <a:t>SSC (</a:t>
            </a:r>
            <a:r>
              <a:rPr lang="sv-SE" dirty="0" err="1">
                <a:solidFill>
                  <a:schemeClr val="tx1"/>
                </a:solidFill>
              </a:rPr>
              <a:t>Structure</a:t>
            </a:r>
            <a:r>
              <a:rPr lang="sv-SE" dirty="0">
                <a:solidFill>
                  <a:schemeClr val="tx1"/>
                </a:solidFill>
              </a:rPr>
              <a:t>, system, </a:t>
            </a:r>
            <a:r>
              <a:rPr lang="sv-SE" dirty="0" err="1">
                <a:solidFill>
                  <a:schemeClr val="tx1"/>
                </a:solidFill>
              </a:rPr>
              <a:t>component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5544" y="1859167"/>
            <a:ext cx="1961748" cy="702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Safety Related </a:t>
            </a:r>
            <a:r>
              <a:rPr lang="en-US" dirty="0" smtClean="0">
                <a:solidFill>
                  <a:srgbClr val="000000"/>
                </a:solidFill>
              </a:rPr>
              <a:t>and Non Safety SSC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4102654"/>
            <a:ext cx="7704856" cy="2187655"/>
            <a:chOff x="539552" y="4102654"/>
            <a:chExt cx="7704856" cy="2187655"/>
          </a:xfrm>
        </p:grpSpPr>
        <p:sp>
          <p:nvSpPr>
            <p:cNvPr id="10" name="Rectangle 9"/>
            <p:cNvSpPr/>
            <p:nvPr/>
          </p:nvSpPr>
          <p:spPr>
            <a:xfrm>
              <a:off x="539552" y="4102654"/>
              <a:ext cx="6557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According to Preliminary Safety Assessment Report (PSAR):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3608" y="4648792"/>
              <a:ext cx="2232248" cy="70219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Safety </a:t>
              </a:r>
              <a:r>
                <a:rPr lang="en-US" dirty="0" smtClean="0">
                  <a:solidFill>
                    <a:schemeClr val="tx1"/>
                  </a:solidFill>
                </a:rPr>
                <a:t>SSC (</a:t>
              </a:r>
              <a:r>
                <a:rPr lang="sv-SE" dirty="0" err="1">
                  <a:solidFill>
                    <a:schemeClr val="tx1"/>
                  </a:solidFill>
                </a:rPr>
                <a:t>Structure</a:t>
              </a:r>
              <a:r>
                <a:rPr lang="sv-SE" dirty="0">
                  <a:solidFill>
                    <a:schemeClr val="tx1"/>
                  </a:solidFill>
                </a:rPr>
                <a:t>, </a:t>
              </a:r>
              <a:r>
                <a:rPr lang="sv-SE" dirty="0" smtClean="0">
                  <a:solidFill>
                    <a:schemeClr val="tx1"/>
                  </a:solidFill>
                </a:rPr>
                <a:t>System</a:t>
              </a:r>
              <a:r>
                <a:rPr lang="sv-SE" dirty="0">
                  <a:solidFill>
                    <a:schemeClr val="tx1"/>
                  </a:solidFill>
                </a:rPr>
                <a:t>, </a:t>
              </a:r>
              <a:r>
                <a:rPr lang="sv-SE" dirty="0" smtClean="0">
                  <a:solidFill>
                    <a:schemeClr val="tx1"/>
                  </a:solidFill>
                </a:rPr>
                <a:t>Component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7638" y="5456615"/>
              <a:ext cx="2228218" cy="70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Safety Related </a:t>
              </a:r>
              <a:r>
                <a:rPr lang="en-US" dirty="0" smtClean="0">
                  <a:solidFill>
                    <a:srgbClr val="000000"/>
                  </a:solidFill>
                </a:rPr>
                <a:t>and Non Safety SSC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4044" y="4820647"/>
              <a:ext cx="4182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Personal Safety System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5544" y="5483020"/>
              <a:ext cx="45488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All the rest</a:t>
              </a:r>
            </a:p>
            <a:p>
              <a:r>
                <a:rPr lang="en-US" dirty="0" smtClean="0"/>
                <a:t>MQC4 (</a:t>
              </a:r>
              <a:r>
                <a:rPr lang="en-US" dirty="0"/>
                <a:t>Industrial </a:t>
              </a:r>
              <a:r>
                <a:rPr lang="en-US" dirty="0" smtClean="0"/>
                <a:t>Standards)</a:t>
              </a:r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350451" y="5350989"/>
              <a:ext cx="3597814" cy="9393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018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QA </a:t>
            </a:r>
            <a:r>
              <a:rPr lang="sv-SE" dirty="0" err="1" smtClean="0"/>
              <a:t>classification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instrument </a:t>
            </a:r>
            <a:r>
              <a:rPr lang="sv-SE" dirty="0" err="1" smtClean="0"/>
              <a:t>components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22" name="Rectangle 21"/>
          <p:cNvSpPr/>
          <p:nvPr/>
        </p:nvSpPr>
        <p:spPr>
          <a:xfrm>
            <a:off x="217523" y="3211447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Industrial Standards (MQC4)</a:t>
            </a:r>
          </a:p>
          <a:p>
            <a:endParaRPr lang="en-US" sz="2000" b="1" dirty="0" smtClean="0"/>
          </a:p>
          <a:p>
            <a:r>
              <a:rPr lang="en-US" sz="2000" dirty="0">
                <a:solidFill>
                  <a:srgbClr val="333333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333333"/>
                </a:solidFill>
                <a:hlinkClick r:id="rId2"/>
              </a:rPr>
              <a:t>ec.europa.eu/growth/single-market/european-standards/harmonised-standards_en</a:t>
            </a:r>
            <a:endParaRPr lang="en-US" sz="2000" dirty="0" smtClean="0">
              <a:solidFill>
                <a:srgbClr val="333333"/>
              </a:solidFill>
            </a:endParaRP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Plan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ESS/NSS Recruits an engineer to identify the applicable standards, and extract the relevant content from the standards. 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8" name="Picture 4" descr="Bildresultat fÃ¶r lost in the 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930953" cy="262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628800"/>
            <a:ext cx="1096109" cy="4304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38707" y="1122117"/>
            <a:ext cx="43899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sv-SE" sz="2000" b="1" dirty="0" smtClean="0">
                <a:solidFill>
                  <a:schemeClr val="tx2"/>
                </a:solidFill>
              </a:rPr>
              <a:t>General </a:t>
            </a:r>
            <a:r>
              <a:rPr lang="sv-SE" sz="2000" b="1" dirty="0" err="1" smtClean="0">
                <a:solidFill>
                  <a:schemeClr val="tx2"/>
                </a:solidFill>
              </a:rPr>
              <a:t>requirements</a:t>
            </a:r>
            <a:endParaRPr lang="sv-SE" sz="2000" b="1" dirty="0" smtClean="0">
              <a:solidFill>
                <a:schemeClr val="tx2"/>
              </a:solidFill>
            </a:endParaRPr>
          </a:p>
          <a:p>
            <a:r>
              <a:rPr lang="sv-SE" dirty="0" smtClean="0">
                <a:solidFill>
                  <a:schemeClr val="tx2"/>
                </a:solidFill>
              </a:rPr>
              <a:t>ESS-0016468 - </a:t>
            </a:r>
            <a:r>
              <a:rPr lang="en-US" dirty="0">
                <a:solidFill>
                  <a:schemeClr val="tx2"/>
                </a:solidFill>
              </a:rPr>
              <a:t>ESS rule for identification and classification of safety important </a:t>
            </a:r>
            <a:r>
              <a:rPr lang="en-US" dirty="0" smtClean="0">
                <a:solidFill>
                  <a:schemeClr val="tx2"/>
                </a:solidFill>
              </a:rPr>
              <a:t>components / Appendix 4.</a:t>
            </a:r>
            <a:endParaRPr lang="en-US" dirty="0">
              <a:solidFill>
                <a:schemeClr val="tx2"/>
              </a:solidFill>
            </a:endParaRPr>
          </a:p>
          <a:p>
            <a:endParaRPr lang="sv-S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Safety Analysis 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493345" y="4043610"/>
            <a:ext cx="8200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Use the template (</a:t>
            </a:r>
            <a:r>
              <a:rPr lang="sv-SE" i="1" dirty="0"/>
              <a:t>ESS-0114728 - Template for </a:t>
            </a:r>
            <a:r>
              <a:rPr lang="sv-SE" i="1" dirty="0" err="1"/>
              <a:t>Shielding</a:t>
            </a:r>
            <a:r>
              <a:rPr lang="sv-SE" i="1" dirty="0"/>
              <a:t> </a:t>
            </a:r>
            <a:r>
              <a:rPr lang="sv-SE" i="1" dirty="0" err="1"/>
              <a:t>reports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the analysis of the shielding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429135" y="1484784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Hazard analysis: Technology specific risks shall come from technology groups.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Instruments shall identify if they have special risks and do the analysis only for that. The analysis method shall be similar to the conventional risk analysis procedure.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dirty="0" smtClean="0"/>
              <a:t>ESS-0440582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“It is a mess, but we are working on it”</a:t>
            </a:r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683568" y="3064185"/>
            <a:ext cx="7643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Identification and mitigation of hazards and components related 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Activation/degradation by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(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ESS-0051491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Shielding of radiation /See below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345" y="4923653"/>
            <a:ext cx="8200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v-S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template </a:t>
            </a:r>
            <a:r>
              <a:rPr lang="sv-S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v-SE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ESS-0019931 (</a:t>
            </a:r>
            <a:r>
              <a:rPr lang="en-US" i="1" dirty="0" smtClean="0"/>
              <a:t>ESS </a:t>
            </a:r>
            <a:r>
              <a:rPr lang="en-US" i="1" dirty="0"/>
              <a:t>Procedure for designing shielding for </a:t>
            </a:r>
            <a:r>
              <a:rPr lang="en-US" i="1" dirty="0" smtClean="0"/>
              <a:t>safety)</a:t>
            </a:r>
            <a:r>
              <a:rPr lang="sv-SE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ESS-0052625 (</a:t>
            </a:r>
            <a:r>
              <a:rPr lang="en-US" i="1" dirty="0" smtClean="0"/>
              <a:t>NOSG </a:t>
            </a:r>
            <a:r>
              <a:rPr lang="en-US" i="1" dirty="0"/>
              <a:t>phase 2 guidelines for </a:t>
            </a:r>
            <a:r>
              <a:rPr lang="en-US" i="1" dirty="0" smtClean="0"/>
              <a:t>designing instrument </a:t>
            </a:r>
            <a:r>
              <a:rPr lang="en-US" i="1" dirty="0"/>
              <a:t>shielding for radiation </a:t>
            </a:r>
            <a:r>
              <a:rPr lang="en-US" i="1" dirty="0" smtClean="0"/>
              <a:t>safety).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493345" y="5966019"/>
            <a:ext cx="820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v-SE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NSS radiation hazard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(Not ready yet)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97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Quality</a:t>
            </a:r>
            <a:r>
              <a:rPr lang="sv-SE" dirty="0" smtClean="0"/>
              <a:t> Plan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525072" y="1556792"/>
            <a:ext cx="546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Template: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smtClean="0">
                <a:solidFill>
                  <a:schemeClr val="accent1"/>
                </a:solidFill>
                <a:hlinkClick r:id="rId2"/>
              </a:rPr>
              <a:t>ESS-0037830</a:t>
            </a:r>
            <a:r>
              <a:rPr lang="sv-SE" dirty="0">
                <a:solidFill>
                  <a:schemeClr val="accent1"/>
                </a:solidFill>
              </a:rPr>
              <a:t> </a:t>
            </a:r>
            <a:r>
              <a:rPr lang="sv-SE" dirty="0" smtClean="0">
                <a:solidFill>
                  <a:schemeClr val="accent1"/>
                </a:solidFill>
              </a:rPr>
              <a:t> - </a:t>
            </a:r>
            <a:r>
              <a:rPr lang="sv-SE" b="1" dirty="0" smtClean="0">
                <a:solidFill>
                  <a:schemeClr val="accent1"/>
                </a:solidFill>
              </a:rPr>
              <a:t>Project </a:t>
            </a:r>
            <a:r>
              <a:rPr lang="sv-SE" b="1" dirty="0" err="1">
                <a:solidFill>
                  <a:schemeClr val="accent1"/>
                </a:solidFill>
              </a:rPr>
              <a:t>Quality</a:t>
            </a:r>
            <a:r>
              <a:rPr lang="sv-SE" b="1" dirty="0">
                <a:solidFill>
                  <a:schemeClr val="accent1"/>
                </a:solidFill>
              </a:rPr>
              <a:t> </a:t>
            </a:r>
            <a:r>
              <a:rPr lang="sv-SE" b="1" dirty="0" smtClean="0">
                <a:solidFill>
                  <a:schemeClr val="accent1"/>
                </a:solidFill>
              </a:rPr>
              <a:t>Plan Template: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072" y="1963029"/>
            <a:ext cx="507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 smtClean="0">
                <a:solidFill>
                  <a:schemeClr val="accent1"/>
                </a:solidFill>
              </a:rPr>
              <a:t>Example</a:t>
            </a:r>
            <a:r>
              <a:rPr lang="sv-SE" b="1" dirty="0" smtClean="0">
                <a:solidFill>
                  <a:schemeClr val="accent1"/>
                </a:solidFill>
              </a:rPr>
              <a:t>: </a:t>
            </a:r>
            <a:r>
              <a:rPr lang="sv-SE" dirty="0" smtClean="0">
                <a:solidFill>
                  <a:schemeClr val="accent1"/>
                </a:solidFill>
              </a:rPr>
              <a:t>ESS- 0027134 - </a:t>
            </a:r>
            <a:r>
              <a:rPr lang="sv-SE" b="1" dirty="0">
                <a:solidFill>
                  <a:schemeClr val="accent1"/>
                </a:solidFill>
              </a:rPr>
              <a:t>Target Project </a:t>
            </a:r>
            <a:r>
              <a:rPr lang="sv-SE" b="1" dirty="0" err="1">
                <a:solidFill>
                  <a:schemeClr val="accent1"/>
                </a:solidFill>
              </a:rPr>
              <a:t>Quality</a:t>
            </a:r>
            <a:r>
              <a:rPr lang="sv-SE" b="1" dirty="0">
                <a:solidFill>
                  <a:schemeClr val="accent1"/>
                </a:solidFill>
              </a:rPr>
              <a:t> Plan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27" y="2564904"/>
            <a:ext cx="43818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 smtClean="0">
                <a:solidFill>
                  <a:schemeClr val="accent1"/>
                </a:solidFill>
              </a:rPr>
              <a:t>Simplified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Content</a:t>
            </a:r>
            <a:r>
              <a:rPr lang="sv-SE" b="1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chemeClr val="accent1"/>
                </a:solidFill>
              </a:rPr>
              <a:t>ESS </a:t>
            </a:r>
            <a:r>
              <a:rPr lang="sv-SE" dirty="0" err="1" smtClean="0">
                <a:solidFill>
                  <a:schemeClr val="accent1"/>
                </a:solidFill>
              </a:rPr>
              <a:t>Specific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quality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requirements</a:t>
            </a:r>
            <a:r>
              <a:rPr lang="sv-SE" dirty="0" smtClean="0">
                <a:solidFill>
                  <a:schemeClr val="accent1"/>
                </a:solidFill>
              </a:rPr>
              <a:t> (If </a:t>
            </a:r>
            <a:r>
              <a:rPr lang="sv-SE" dirty="0" err="1" smtClean="0">
                <a:solidFill>
                  <a:schemeClr val="accent1"/>
                </a:solidFill>
              </a:rPr>
              <a:t>any</a:t>
            </a:r>
            <a:r>
              <a:rPr lang="sv-SE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chemeClr val="accent1"/>
                </a:solidFill>
              </a:rPr>
              <a:t>General </a:t>
            </a:r>
            <a:r>
              <a:rPr lang="sv-SE" dirty="0" err="1" smtClean="0">
                <a:solidFill>
                  <a:schemeClr val="accent1"/>
                </a:solidFill>
              </a:rPr>
              <a:t>Quality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goals</a:t>
            </a:r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 smtClean="0">
                <a:solidFill>
                  <a:schemeClr val="accent1"/>
                </a:solidFill>
              </a:rPr>
              <a:t>How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we</a:t>
            </a:r>
            <a:r>
              <a:rPr lang="sv-SE" dirty="0" smtClean="0">
                <a:solidFill>
                  <a:schemeClr val="accent1"/>
                </a:solidFill>
              </a:rPr>
              <a:t> make sure to </a:t>
            </a:r>
            <a:r>
              <a:rPr lang="sv-SE" dirty="0" err="1" smtClean="0">
                <a:solidFill>
                  <a:schemeClr val="accent1"/>
                </a:solidFill>
              </a:rPr>
              <a:t>achieve</a:t>
            </a:r>
            <a:r>
              <a:rPr lang="sv-SE" dirty="0" smtClean="0">
                <a:solidFill>
                  <a:schemeClr val="accent1"/>
                </a:solidFill>
              </a:rPr>
              <a:t> the </a:t>
            </a:r>
            <a:r>
              <a:rPr lang="sv-SE" dirty="0" err="1" smtClean="0">
                <a:solidFill>
                  <a:schemeClr val="accent1"/>
                </a:solidFill>
              </a:rPr>
              <a:t>goals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4018888"/>
            <a:ext cx="6746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chemeClr val="accent1"/>
                </a:solidFill>
              </a:rPr>
              <a:t>Design </a:t>
            </a:r>
            <a:r>
              <a:rPr lang="sv-SE" dirty="0" err="1" smtClean="0">
                <a:solidFill>
                  <a:schemeClr val="accent1"/>
                </a:solidFill>
              </a:rPr>
              <a:t>Quality</a:t>
            </a:r>
            <a:r>
              <a:rPr lang="sv-SE" dirty="0" smtClean="0">
                <a:solidFill>
                  <a:schemeClr val="accent1"/>
                </a:solidFill>
              </a:rPr>
              <a:t>		→ ESS Design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 smtClean="0">
                <a:solidFill>
                  <a:schemeClr val="accent1"/>
                </a:solidFill>
              </a:rPr>
              <a:t>Quality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of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manufacturing</a:t>
            </a:r>
            <a:r>
              <a:rPr lang="sv-SE" dirty="0" smtClean="0">
                <a:solidFill>
                  <a:schemeClr val="accent1"/>
                </a:solidFill>
              </a:rPr>
              <a:t>	→ PQAP &amp; </a:t>
            </a:r>
            <a:r>
              <a:rPr lang="sv-SE" dirty="0" err="1" smtClean="0">
                <a:solidFill>
                  <a:schemeClr val="accent1"/>
                </a:solidFill>
              </a:rPr>
              <a:t>Requirements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towards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Suppliers</a:t>
            </a:r>
            <a:r>
              <a:rPr lang="sv-SE" dirty="0" smtClean="0">
                <a:solidFill>
                  <a:schemeClr val="accent1"/>
                </a:solidFill>
              </a:rPr>
              <a:t> QA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 smtClean="0">
                <a:solidFill>
                  <a:schemeClr val="accent1"/>
                </a:solidFill>
              </a:rPr>
              <a:t>Quality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of</a:t>
            </a:r>
            <a:r>
              <a:rPr lang="sv-SE" dirty="0" smtClean="0">
                <a:solidFill>
                  <a:schemeClr val="accent1"/>
                </a:solidFill>
              </a:rPr>
              <a:t> the </a:t>
            </a:r>
            <a:r>
              <a:rPr lang="sv-SE" dirty="0" err="1" smtClean="0">
                <a:solidFill>
                  <a:schemeClr val="accent1"/>
                </a:solidFill>
              </a:rPr>
              <a:t>installed</a:t>
            </a:r>
            <a:r>
              <a:rPr lang="sv-SE" dirty="0">
                <a:solidFill>
                  <a:schemeClr val="accent1"/>
                </a:solidFill>
              </a:rPr>
              <a:t> instrument	</a:t>
            </a:r>
            <a:r>
              <a:rPr lang="sv-SE" dirty="0" smtClean="0">
                <a:solidFill>
                  <a:schemeClr val="accent1"/>
                </a:solidFill>
              </a:rPr>
              <a:t>→ Cold and hot </a:t>
            </a:r>
            <a:r>
              <a:rPr lang="sv-SE" dirty="0" err="1" smtClean="0">
                <a:solidFill>
                  <a:schemeClr val="accent1"/>
                </a:solidFill>
              </a:rPr>
              <a:t>commissioning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documents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416" y="5710019"/>
            <a:ext cx="5664823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b="1" dirty="0" err="1" smtClean="0">
                <a:solidFill>
                  <a:schemeClr val="accent1"/>
                </a:solidFill>
              </a:rPr>
              <a:t>Conclusion</a:t>
            </a:r>
            <a:r>
              <a:rPr lang="sv-SE" b="1" dirty="0" smtClean="0">
                <a:solidFill>
                  <a:schemeClr val="accent1"/>
                </a:solidFill>
              </a:rPr>
              <a:t>: NSS is planning to </a:t>
            </a:r>
            <a:r>
              <a:rPr lang="sv-SE" b="1" dirty="0" err="1" smtClean="0">
                <a:solidFill>
                  <a:schemeClr val="accent1"/>
                </a:solidFill>
              </a:rPr>
              <a:t>provide</a:t>
            </a:r>
            <a:r>
              <a:rPr lang="sv-SE" b="1" dirty="0" smtClean="0">
                <a:solidFill>
                  <a:schemeClr val="accent1"/>
                </a:solidFill>
              </a:rPr>
              <a:t> a </a:t>
            </a:r>
            <a:r>
              <a:rPr lang="sv-SE" b="1" dirty="0" err="1" smtClean="0">
                <a:solidFill>
                  <a:schemeClr val="accent1"/>
                </a:solidFill>
              </a:rPr>
              <a:t>generic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one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that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can</a:t>
            </a:r>
            <a:r>
              <a:rPr lang="sv-SE" b="1" dirty="0" smtClean="0">
                <a:solidFill>
                  <a:schemeClr val="accent1"/>
                </a:solidFill>
              </a:rPr>
              <a:t> be </a:t>
            </a:r>
            <a:r>
              <a:rPr lang="sv-SE" b="1" dirty="0" err="1" smtClean="0">
                <a:solidFill>
                  <a:schemeClr val="accent1"/>
                </a:solidFill>
              </a:rPr>
              <a:t>used</a:t>
            </a:r>
            <a:r>
              <a:rPr lang="sv-SE" b="1" dirty="0" smtClean="0">
                <a:solidFill>
                  <a:schemeClr val="accent1"/>
                </a:solidFill>
              </a:rPr>
              <a:t> by the instruments. </a:t>
            </a:r>
            <a:r>
              <a:rPr lang="sv-SE" b="1" dirty="0" err="1" smtClean="0">
                <a:solidFill>
                  <a:schemeClr val="accent1"/>
                </a:solidFill>
              </a:rPr>
              <a:t>Only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needed</a:t>
            </a:r>
            <a:r>
              <a:rPr lang="sv-SE" b="1" dirty="0" smtClean="0">
                <a:solidFill>
                  <a:schemeClr val="accent1"/>
                </a:solidFill>
              </a:rPr>
              <a:t> for TG3.</a:t>
            </a:r>
            <a:endParaRPr lang="sv-SE" b="1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51782" y="2972800"/>
            <a:ext cx="288032" cy="360040"/>
            <a:chOff x="5868144" y="3068960"/>
            <a:chExt cx="360040" cy="50405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868144" y="3429000"/>
              <a:ext cx="72008" cy="1440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940152" y="3068960"/>
              <a:ext cx="288032" cy="5040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250604" y="3240229"/>
            <a:ext cx="288032" cy="360040"/>
            <a:chOff x="5868144" y="3068960"/>
            <a:chExt cx="360040" cy="50405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68144" y="3429000"/>
              <a:ext cx="72008" cy="1440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940152" y="3068960"/>
              <a:ext cx="288032" cy="5040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250807" y="3926277"/>
            <a:ext cx="288032" cy="360040"/>
            <a:chOff x="5868144" y="3068960"/>
            <a:chExt cx="360040" cy="50405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868144" y="3429000"/>
              <a:ext cx="72008" cy="1440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940152" y="3068960"/>
              <a:ext cx="288032" cy="5040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93628" y="4977198"/>
            <a:ext cx="288032" cy="360040"/>
            <a:chOff x="5868144" y="3068960"/>
            <a:chExt cx="360040" cy="50405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868144" y="3429000"/>
              <a:ext cx="72008" cy="1440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940152" y="3068960"/>
              <a:ext cx="288032" cy="5040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956376" y="4479623"/>
            <a:ext cx="288032" cy="360040"/>
            <a:chOff x="5868144" y="3068960"/>
            <a:chExt cx="360040" cy="5040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868144" y="3429000"/>
              <a:ext cx="72008" cy="1440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940152" y="3068960"/>
              <a:ext cx="288032" cy="5040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6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Instrument </a:t>
            </a:r>
            <a:r>
              <a:rPr lang="sv-SE" dirty="0" err="1" smtClean="0"/>
              <a:t>Fire</a:t>
            </a:r>
            <a:r>
              <a:rPr lang="sv-SE" dirty="0" smtClean="0"/>
              <a:t> </a:t>
            </a:r>
            <a:r>
              <a:rPr lang="sv-SE" dirty="0" err="1"/>
              <a:t>P</a:t>
            </a:r>
            <a:r>
              <a:rPr lang="sv-SE" dirty="0" err="1" smtClean="0"/>
              <a:t>rotection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226326" y="2193556"/>
            <a:ext cx="11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EI 60 </a:t>
            </a:r>
            <a:r>
              <a:rPr lang="sv-SE" dirty="0" err="1" smtClean="0">
                <a:solidFill>
                  <a:schemeClr val="accent1"/>
                </a:solidFill>
              </a:rPr>
              <a:t>Fire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sv-SE" dirty="0" err="1" smtClean="0">
                <a:solidFill>
                  <a:schemeClr val="accent1"/>
                </a:solidFill>
              </a:rPr>
              <a:t>Insulation</a:t>
            </a:r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2936"/>
            <a:ext cx="7065398" cy="19518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99992" y="2833048"/>
            <a:ext cx="288032" cy="811976"/>
          </a:xfrm>
          <a:prstGeom prst="line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833048"/>
            <a:ext cx="432048" cy="811976"/>
          </a:xfrm>
          <a:prstGeom prst="line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20657" y="2185889"/>
            <a:ext cx="11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EI 60 </a:t>
            </a:r>
            <a:r>
              <a:rPr lang="sv-SE" dirty="0" err="1" smtClean="0"/>
              <a:t>Fire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Insulation</a:t>
            </a:r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1040299" y="4765973"/>
            <a:ext cx="5765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/>
              <a:t>Reasonable</a:t>
            </a:r>
            <a:r>
              <a:rPr lang="sv-SE" dirty="0" smtClean="0"/>
              <a:t> </a:t>
            </a:r>
            <a:r>
              <a:rPr lang="sv-SE" dirty="0" err="1" smtClean="0"/>
              <a:t>mitigation</a:t>
            </a:r>
            <a:r>
              <a:rPr lang="sv-SE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to </a:t>
            </a:r>
            <a:r>
              <a:rPr lang="sv-SE" dirty="0" err="1" smtClean="0"/>
              <a:t>verify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fire</a:t>
            </a:r>
            <a:r>
              <a:rPr lang="sv-SE" dirty="0" smtClean="0"/>
              <a:t> risk from the chopper</a:t>
            </a:r>
          </a:p>
          <a:p>
            <a:pPr marL="285750" indent="-285750">
              <a:buFontTx/>
              <a:buChar char="-"/>
            </a:pP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yes</a:t>
            </a:r>
            <a:r>
              <a:rPr lang="sv-SE" dirty="0" smtClean="0"/>
              <a:t>, </a:t>
            </a:r>
            <a:r>
              <a:rPr lang="sv-SE" dirty="0" err="1" smtClean="0"/>
              <a:t>then</a:t>
            </a:r>
            <a:r>
              <a:rPr lang="sv-SE" dirty="0" smtClean="0"/>
              <a:t> </a:t>
            </a:r>
            <a:r>
              <a:rPr lang="sv-SE" dirty="0" err="1" smtClean="0"/>
              <a:t>mitigate</a:t>
            </a:r>
            <a:r>
              <a:rPr lang="sv-SE" dirty="0" smtClean="0"/>
              <a:t> it</a:t>
            </a:r>
            <a:endParaRPr lang="sv-SE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95736" y="3645024"/>
            <a:ext cx="360040" cy="925306"/>
          </a:xfrm>
          <a:prstGeom prst="line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2175" y="2985222"/>
            <a:ext cx="86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Bunker</a:t>
            </a:r>
            <a:endParaRPr lang="sv-SE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239852" y="2791707"/>
            <a:ext cx="288032" cy="811976"/>
          </a:xfrm>
          <a:prstGeom prst="line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01756" y="2176450"/>
            <a:ext cx="1546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D03-E01 </a:t>
            </a:r>
            <a:r>
              <a:rPr lang="sv-SE" dirty="0" err="1" smtClean="0">
                <a:solidFill>
                  <a:schemeClr val="accent1"/>
                </a:solidFill>
              </a:rPr>
              <a:t>wall</a:t>
            </a:r>
            <a:r>
              <a:rPr lang="sv-SE" dirty="0" smtClean="0">
                <a:solidFill>
                  <a:schemeClr val="accent1"/>
                </a:solidFill>
              </a:rPr>
              <a:t>: </a:t>
            </a:r>
          </a:p>
          <a:p>
            <a:r>
              <a:rPr lang="sv-SE" dirty="0" err="1" smtClean="0">
                <a:solidFill>
                  <a:schemeClr val="accent1"/>
                </a:solidFill>
              </a:rPr>
              <a:t>Brick</a:t>
            </a:r>
            <a:r>
              <a:rPr lang="sv-SE" dirty="0" smtClean="0">
                <a:solidFill>
                  <a:schemeClr val="accent1"/>
                </a:solidFill>
              </a:rPr>
              <a:t> it off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2191527"/>
            <a:ext cx="2766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/>
              <a:t>Fire</a:t>
            </a:r>
            <a:r>
              <a:rPr lang="sv-SE" dirty="0" smtClean="0"/>
              <a:t> </a:t>
            </a:r>
            <a:r>
              <a:rPr lang="sv-SE" dirty="0" err="1" smtClean="0"/>
              <a:t>supression</a:t>
            </a:r>
            <a:r>
              <a:rPr lang="sv-SE" dirty="0" smtClean="0"/>
              <a:t> system</a:t>
            </a:r>
          </a:p>
          <a:p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evaluation</a:t>
            </a:r>
            <a:endParaRPr lang="sv-SE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868144" y="2833048"/>
            <a:ext cx="436355" cy="554998"/>
          </a:xfrm>
          <a:prstGeom prst="line">
            <a:avLst/>
          </a:prstGeom>
          <a:ln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85696" y="1579728"/>
            <a:ext cx="593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If </a:t>
            </a:r>
            <a:r>
              <a:rPr lang="sv-SE" b="1" dirty="0" err="1" smtClean="0">
                <a:solidFill>
                  <a:schemeClr val="accent1"/>
                </a:solidFill>
              </a:rPr>
              <a:t>there</a:t>
            </a:r>
            <a:r>
              <a:rPr lang="sv-SE" b="1" dirty="0" smtClean="0">
                <a:solidFill>
                  <a:schemeClr val="accent1"/>
                </a:solidFill>
              </a:rPr>
              <a:t> is </a:t>
            </a:r>
            <a:r>
              <a:rPr lang="sv-SE" b="1" dirty="0" err="1" smtClean="0">
                <a:solidFill>
                  <a:schemeClr val="accent1"/>
                </a:solidFill>
              </a:rPr>
              <a:t>combustible</a:t>
            </a:r>
            <a:r>
              <a:rPr lang="sv-SE" b="1" dirty="0" smtClean="0">
                <a:solidFill>
                  <a:schemeClr val="accent1"/>
                </a:solidFill>
              </a:rPr>
              <a:t> material in the </a:t>
            </a:r>
            <a:r>
              <a:rPr lang="sv-SE" b="1" dirty="0" err="1" smtClean="0">
                <a:solidFill>
                  <a:schemeClr val="accent1"/>
                </a:solidFill>
              </a:rPr>
              <a:t>shielding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 err="1" smtClean="0">
                <a:solidFill>
                  <a:schemeClr val="accent1"/>
                </a:solidFill>
              </a:rPr>
              <a:t>cavity</a:t>
            </a:r>
            <a:r>
              <a:rPr lang="sv-SE" b="1" dirty="0" smtClean="0">
                <a:solidFill>
                  <a:schemeClr val="accent1"/>
                </a:solidFill>
              </a:rPr>
              <a:t> (rare):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0623" y="6013440"/>
            <a:ext cx="5390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 smtClean="0"/>
              <a:t>You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can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find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additional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details</a:t>
            </a:r>
            <a:r>
              <a:rPr lang="sv-SE" sz="1600" b="1" dirty="0" smtClean="0"/>
              <a:t> In Fredrik </a:t>
            </a:r>
            <a:r>
              <a:rPr lang="sv-SE" sz="1600" b="1" dirty="0" err="1" smtClean="0"/>
              <a:t>Jörud´s</a:t>
            </a:r>
            <a:r>
              <a:rPr lang="sv-SE" sz="1600" b="1" dirty="0" smtClean="0"/>
              <a:t> presentation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7079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Integration &amp; Verification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b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(Installation and Cold Commissioning)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589319" y="2478644"/>
            <a:ext cx="297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accent1"/>
                </a:solidFill>
              </a:rPr>
              <a:t>Sequence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of</a:t>
            </a:r>
            <a:r>
              <a:rPr lang="sv-SE" sz="2000" dirty="0">
                <a:solidFill>
                  <a:schemeClr val="accent1"/>
                </a:solidFill>
              </a:rPr>
              <a:t> installation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9319" y="3004808"/>
            <a:ext cx="1777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Special </a:t>
            </a:r>
            <a:r>
              <a:rPr lang="sv-SE" sz="2000" dirty="0" err="1">
                <a:solidFill>
                  <a:schemeClr val="accent1"/>
                </a:solidFill>
              </a:rPr>
              <a:t>tools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1151" y="355090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Installation </a:t>
            </a:r>
            <a:r>
              <a:rPr lang="sv-SE" sz="2000" dirty="0" err="1">
                <a:solidFill>
                  <a:schemeClr val="accent1"/>
                </a:solidFill>
              </a:rPr>
              <a:t>requirements</a:t>
            </a:r>
            <a:r>
              <a:rPr lang="sv-SE" sz="2000" dirty="0">
                <a:solidFill>
                  <a:schemeClr val="accent1"/>
                </a:solidFill>
              </a:rPr>
              <a:t> (Environment, </a:t>
            </a:r>
            <a:r>
              <a:rPr lang="sv-SE" sz="2000" dirty="0" err="1">
                <a:solidFill>
                  <a:schemeClr val="accent1"/>
                </a:solidFill>
              </a:rPr>
              <a:t>Prerequisits</a:t>
            </a:r>
            <a:r>
              <a:rPr lang="sv-SE" sz="2000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9319" y="4077072"/>
            <a:ext cx="226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Labour </a:t>
            </a:r>
            <a:r>
              <a:rPr lang="sv-SE" sz="2000" dirty="0" err="1">
                <a:solidFill>
                  <a:schemeClr val="accent1"/>
                </a:solidFill>
              </a:rPr>
              <a:t>resources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424" y="5086309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Site </a:t>
            </a:r>
            <a:r>
              <a:rPr lang="sv-SE" sz="2000" dirty="0" err="1">
                <a:solidFill>
                  <a:schemeClr val="accent1"/>
                </a:solidFill>
              </a:rPr>
              <a:t>acceptance</a:t>
            </a:r>
            <a:r>
              <a:rPr lang="sv-SE" sz="2000" dirty="0">
                <a:solidFill>
                  <a:schemeClr val="accent1"/>
                </a:solidFill>
              </a:rPr>
              <a:t> test (SAT) - Cold </a:t>
            </a:r>
            <a:r>
              <a:rPr lang="sv-SE" sz="2000" dirty="0" err="1">
                <a:solidFill>
                  <a:schemeClr val="accent1"/>
                </a:solidFill>
              </a:rPr>
              <a:t>comissioning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protocol</a:t>
            </a:r>
            <a:r>
              <a:rPr lang="sv-SE" sz="2000" dirty="0">
                <a:solidFill>
                  <a:schemeClr val="accent1"/>
                </a:solidFill>
              </a:rPr>
              <a:t> for the </a:t>
            </a:r>
            <a:r>
              <a:rPr lang="sv-SE" sz="2000" dirty="0" err="1">
                <a:solidFill>
                  <a:schemeClr val="accent1"/>
                </a:solidFill>
              </a:rPr>
              <a:t>verification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of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functional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properties</a:t>
            </a:r>
            <a:r>
              <a:rPr lang="sv-SE" sz="2000" dirty="0" smtClean="0">
                <a:solidFill>
                  <a:schemeClr val="accent1"/>
                </a:solidFill>
              </a:rPr>
              <a:t>. It </a:t>
            </a:r>
            <a:r>
              <a:rPr lang="sv-SE" sz="2000" dirty="0" err="1" smtClean="0">
                <a:solidFill>
                  <a:schemeClr val="accent1"/>
                </a:solidFill>
              </a:rPr>
              <a:t>shall</a:t>
            </a:r>
            <a:r>
              <a:rPr lang="sv-SE" sz="2000" dirty="0" smtClean="0">
                <a:solidFill>
                  <a:schemeClr val="accent1"/>
                </a:solidFill>
              </a:rPr>
              <a:t> be </a:t>
            </a:r>
            <a:r>
              <a:rPr lang="sv-SE" sz="2000" dirty="0" err="1" smtClean="0">
                <a:solidFill>
                  <a:schemeClr val="accent1"/>
                </a:solidFill>
              </a:rPr>
              <a:t>based</a:t>
            </a:r>
            <a:r>
              <a:rPr lang="sv-SE" sz="2000" dirty="0" smtClean="0">
                <a:solidFill>
                  <a:schemeClr val="accent1"/>
                </a:solidFill>
              </a:rPr>
              <a:t> on the </a:t>
            </a:r>
            <a:r>
              <a:rPr lang="sv-SE" sz="2000" dirty="0" err="1" smtClean="0">
                <a:solidFill>
                  <a:schemeClr val="accent1"/>
                </a:solidFill>
              </a:rPr>
              <a:t>requirements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424" y="1707731"/>
            <a:ext cx="621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accent1"/>
                </a:solidFill>
              </a:rPr>
              <a:t>Installation (ESS-0115727 – Information </a:t>
            </a:r>
            <a:r>
              <a:rPr lang="sv-SE" sz="2000" dirty="0" err="1" smtClean="0">
                <a:solidFill>
                  <a:schemeClr val="accent1"/>
                </a:solidFill>
              </a:rPr>
              <a:t>requirement</a:t>
            </a:r>
            <a:r>
              <a:rPr lang="sv-SE" sz="2000" dirty="0" smtClean="0">
                <a:solidFill>
                  <a:schemeClr val="accent1"/>
                </a:solidFill>
              </a:rPr>
              <a:t>…)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	          (ESS- 0115143 – Project </a:t>
            </a:r>
            <a:r>
              <a:rPr lang="sv-SE" sz="2000" dirty="0" err="1" smtClean="0">
                <a:solidFill>
                  <a:schemeClr val="accent1"/>
                </a:solidFill>
              </a:rPr>
              <a:t>chedule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guideline</a:t>
            </a:r>
            <a:r>
              <a:rPr lang="sv-SE" sz="2000" dirty="0" smtClean="0">
                <a:solidFill>
                  <a:schemeClr val="accent1"/>
                </a:solidFill>
              </a:rPr>
              <a:t>)</a:t>
            </a:r>
            <a:endParaRPr lang="sv-S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275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Validation Plan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(Hot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commissioning)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1331640" y="3140968"/>
            <a:ext cx="3882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accent1"/>
                </a:solidFill>
              </a:rPr>
              <a:t>Expected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calibration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procedures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39281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accent1"/>
                </a:solidFill>
              </a:rPr>
              <a:t>Protocol</a:t>
            </a:r>
            <a:r>
              <a:rPr lang="sv-SE" sz="2000" dirty="0">
                <a:solidFill>
                  <a:schemeClr val="accent1"/>
                </a:solidFill>
              </a:rPr>
              <a:t> for the </a:t>
            </a:r>
            <a:r>
              <a:rPr lang="sv-SE" sz="2000" dirty="0" err="1" smtClean="0">
                <a:solidFill>
                  <a:schemeClr val="accent1"/>
                </a:solidFill>
              </a:rPr>
              <a:t>validation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high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level</a:t>
            </a:r>
            <a:r>
              <a:rPr lang="sv-SE" sz="2000" dirty="0">
                <a:solidFill>
                  <a:schemeClr val="accent1"/>
                </a:solidFill>
              </a:rPr>
              <a:t> </a:t>
            </a:r>
            <a:r>
              <a:rPr lang="sv-SE" sz="2000" dirty="0" err="1">
                <a:solidFill>
                  <a:schemeClr val="accent1"/>
                </a:solidFill>
              </a:rPr>
              <a:t>requirements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98870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For TG3 – </a:t>
            </a:r>
            <a:r>
              <a:rPr lang="sv-SE" sz="2400" dirty="0" err="1" smtClean="0">
                <a:solidFill>
                  <a:schemeClr val="accent1"/>
                </a:solidFill>
              </a:rPr>
              <a:t>Only</a:t>
            </a:r>
            <a:r>
              <a:rPr lang="sv-SE" sz="2400" dirty="0" smtClean="0">
                <a:solidFill>
                  <a:schemeClr val="accent1"/>
                </a:solidFill>
              </a:rPr>
              <a:t> </a:t>
            </a:r>
            <a:r>
              <a:rPr lang="sv-SE" sz="2400" dirty="0" err="1" smtClean="0">
                <a:solidFill>
                  <a:schemeClr val="accent1"/>
                </a:solidFill>
              </a:rPr>
              <a:t>considerations</a:t>
            </a:r>
            <a:r>
              <a:rPr lang="sv-SE" sz="2400" dirty="0" smtClean="0">
                <a:solidFill>
                  <a:schemeClr val="accent1"/>
                </a:solidFill>
              </a:rPr>
              <a:t>, </a:t>
            </a:r>
            <a:r>
              <a:rPr lang="sv-SE" sz="2400" dirty="0" err="1" smtClean="0">
                <a:solidFill>
                  <a:schemeClr val="accent1"/>
                </a:solidFill>
              </a:rPr>
              <a:t>consequences</a:t>
            </a:r>
            <a:r>
              <a:rPr lang="sv-SE" sz="2400" dirty="0" smtClean="0">
                <a:solidFill>
                  <a:schemeClr val="accent1"/>
                </a:solidFill>
              </a:rPr>
              <a:t> for design.</a:t>
            </a:r>
            <a:endParaRPr lang="sv-S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275"/>
            <a:ext cx="7139136" cy="9221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Tagging, Marking and Labeling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95536" y="242088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Baseline document 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ESS </a:t>
            </a:r>
            <a:r>
              <a:rPr lang="en-GB" sz="2000" dirty="0">
                <a:solidFill>
                  <a:schemeClr val="accent1"/>
                </a:solidFill>
              </a:rPr>
              <a:t>Generic Requirements for Marking and Labelling </a:t>
            </a:r>
            <a:r>
              <a:rPr lang="en-GB" sz="2000" dirty="0" smtClean="0">
                <a:solidFill>
                  <a:schemeClr val="accent1"/>
                </a:solidFill>
              </a:rPr>
              <a:t> (</a:t>
            </a:r>
            <a:r>
              <a:rPr lang="en-GB" sz="2000" dirty="0">
                <a:solidFill>
                  <a:schemeClr val="accent1"/>
                </a:solidFill>
                <a:hlinkClick r:id="rId2"/>
              </a:rPr>
              <a:t>ESS-0094091</a:t>
            </a:r>
            <a:r>
              <a:rPr lang="en-GB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4096" y="3573016"/>
            <a:ext cx="4768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>
                <a:solidFill>
                  <a:schemeClr val="accent1"/>
                </a:solidFill>
              </a:rPr>
              <a:t>No standard ESS templates, only </a:t>
            </a:r>
            <a:r>
              <a:rPr lang="sv-SE" sz="2000" b="1" dirty="0" err="1" smtClean="0">
                <a:solidFill>
                  <a:schemeClr val="accent1"/>
                </a:solidFill>
              </a:rPr>
              <a:t>examples</a:t>
            </a:r>
            <a:r>
              <a:rPr lang="sv-SE" sz="20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096" y="4578511"/>
            <a:ext cx="437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err="1" smtClean="0">
                <a:solidFill>
                  <a:schemeClr val="accent1"/>
                </a:solidFill>
              </a:rPr>
              <a:t>Marking</a:t>
            </a:r>
            <a:r>
              <a:rPr lang="sv-SE" sz="2000" b="1" dirty="0" smtClean="0">
                <a:solidFill>
                  <a:schemeClr val="accent1"/>
                </a:solidFill>
              </a:rPr>
              <a:t> and </a:t>
            </a:r>
            <a:r>
              <a:rPr lang="sv-SE" sz="2000" b="1" dirty="0" err="1" smtClean="0">
                <a:solidFill>
                  <a:schemeClr val="accent1"/>
                </a:solidFill>
              </a:rPr>
              <a:t>labeling</a:t>
            </a:r>
            <a:r>
              <a:rPr lang="sv-SE" sz="2000" b="1" dirty="0" smtClean="0">
                <a:solidFill>
                  <a:schemeClr val="accent1"/>
                </a:solidFill>
              </a:rPr>
              <a:t> </a:t>
            </a:r>
            <a:r>
              <a:rPr lang="sv-SE" sz="2000" b="1" dirty="0" err="1" smtClean="0">
                <a:solidFill>
                  <a:schemeClr val="accent1"/>
                </a:solidFill>
              </a:rPr>
              <a:t>can</a:t>
            </a:r>
            <a:r>
              <a:rPr lang="sv-SE" sz="2000" b="1" dirty="0" smtClean="0">
                <a:solidFill>
                  <a:schemeClr val="accent1"/>
                </a:solidFill>
              </a:rPr>
              <a:t> be </a:t>
            </a:r>
            <a:r>
              <a:rPr lang="sv-SE" sz="2000" b="1" dirty="0" err="1" smtClean="0">
                <a:solidFill>
                  <a:schemeClr val="accent1"/>
                </a:solidFill>
              </a:rPr>
              <a:t>combined</a:t>
            </a:r>
            <a:r>
              <a:rPr lang="sv-SE" sz="2000" b="1" dirty="0" smtClean="0">
                <a:solidFill>
                  <a:schemeClr val="accent1"/>
                </a:solidFill>
              </a:rPr>
              <a:t>.</a:t>
            </a:r>
            <a:endParaRPr lang="sv-S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275"/>
            <a:ext cx="7139136" cy="9221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Marking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755576" y="2060848"/>
            <a:ext cx="4723922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accent1"/>
                </a:solidFill>
              </a:rPr>
              <a:t>Dataplate</a:t>
            </a:r>
            <a:r>
              <a:rPr lang="sv-SE" sz="2000" dirty="0" smtClean="0">
                <a:solidFill>
                  <a:schemeClr val="accent1"/>
                </a:solidFill>
              </a:rPr>
              <a:t> from the </a:t>
            </a:r>
            <a:r>
              <a:rPr lang="sv-SE" sz="2000" dirty="0" err="1" smtClean="0">
                <a:solidFill>
                  <a:schemeClr val="accent1"/>
                </a:solidFill>
              </a:rPr>
              <a:t>manufacturer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accent1"/>
                </a:solidFill>
              </a:rPr>
              <a:t>Identification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important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property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accent1"/>
                </a:solidFill>
              </a:rPr>
              <a:t>Warning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E1F18-5AF0-ED49-B25A-57EF1D82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69" y="1735053"/>
            <a:ext cx="2359889" cy="1308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630FE-6CB9-D440-92F3-467D266D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033" y="3429000"/>
            <a:ext cx="1800200" cy="1363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D9833-DE13-1C43-ACA3-AAB0FC6573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23928" y="4509120"/>
            <a:ext cx="1399854" cy="13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TG3 </a:t>
            </a:r>
            <a:r>
              <a:rPr lang="sv-SE" dirty="0" err="1" smtClean="0"/>
              <a:t>Summary</a:t>
            </a:r>
            <a:r>
              <a:rPr lang="sv-SE" dirty="0" smtClean="0"/>
              <a:t> page on </a:t>
            </a:r>
            <a:r>
              <a:rPr lang="sv-SE" dirty="0" err="1" smtClean="0"/>
              <a:t>Confluence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59060"/>
            <a:ext cx="2835710" cy="3312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7200" y="2708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Helvetica Neue"/>
                <a:hlinkClick r:id="rId3"/>
              </a:rPr>
              <a:t>ESS-0099059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-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Neutron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Instrument Design and Construction -Phase 2 Technical Data Package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Specification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. </a:t>
            </a:r>
          </a:p>
          <a:p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en-US" b="1" dirty="0" smtClean="0">
                <a:solidFill>
                  <a:srgbClr val="0094CA"/>
                </a:solidFill>
                <a:latin typeface="Helvetica Neue"/>
                <a:hlinkClick r:id="rId4"/>
              </a:rPr>
              <a:t>ESS-0212907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-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NSS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Guideline for Instrument Construction Projects - TG3 Review and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Decision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662195"/>
            <a:ext cx="7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https://confluence.esss.lu.se/display/SPD/Phase+2+and+TG3+processes</a:t>
            </a:r>
          </a:p>
        </p:txBody>
      </p:sp>
      <p:sp>
        <p:nvSpPr>
          <p:cNvPr id="10" name="Oval 9"/>
          <p:cNvSpPr/>
          <p:nvPr/>
        </p:nvSpPr>
        <p:spPr>
          <a:xfrm>
            <a:off x="1309335" y="4221088"/>
            <a:ext cx="20162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1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24DB-B4E3-234A-BDE5-8445B202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Tagging</a:t>
            </a:r>
            <a:r>
              <a:rPr lang="sv-SE" dirty="0" smtClean="0"/>
              <a:t> (</a:t>
            </a:r>
            <a:r>
              <a:rPr lang="en-GB" dirty="0" smtClean="0"/>
              <a:t>ESS-Name &amp; </a:t>
            </a:r>
            <a:r>
              <a:rPr lang="en-GB" dirty="0"/>
              <a:t>FBS-TAG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28349-C148-8D46-A187-C0FA0AC9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2535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What shall be tagged?</a:t>
            </a:r>
          </a:p>
          <a:p>
            <a:endParaRPr lang="en-GB" sz="2000" dirty="0"/>
          </a:p>
          <a:p>
            <a:pPr lvl="1"/>
            <a:r>
              <a:rPr lang="en-GB" sz="2000" b="1" dirty="0" smtClean="0"/>
              <a:t>ESS-Name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b="1" dirty="0">
                <a:solidFill>
                  <a:schemeClr val="accent1"/>
                </a:solidFill>
              </a:rPr>
              <a:t>All devices that has a signal </a:t>
            </a:r>
            <a:r>
              <a:rPr lang="en-GB" sz="2000" dirty="0">
                <a:solidFill>
                  <a:schemeClr val="accent1"/>
                </a:solidFill>
              </a:rPr>
              <a:t>shall be registered in the naming database to get their ESS-Name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</a:p>
          <a:p>
            <a:pPr marL="720725" lvl="2" indent="0">
              <a:buNone/>
            </a:pPr>
            <a:r>
              <a:rPr lang="en-GB" i="1" dirty="0"/>
              <a:t>ESS Naming Convention (</a:t>
            </a:r>
            <a:r>
              <a:rPr lang="en-GB" i="1" dirty="0">
                <a:hlinkClick r:id="rId2"/>
              </a:rPr>
              <a:t>ESS-0000757</a:t>
            </a:r>
            <a:r>
              <a:rPr lang="en-GB" i="1" dirty="0"/>
              <a:t>)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sz="2000" dirty="0" smtClean="0"/>
          </a:p>
          <a:p>
            <a:pPr lvl="1"/>
            <a:r>
              <a:rPr lang="en-GB" sz="2000" b="1" dirty="0" smtClean="0"/>
              <a:t>FBS-TAG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</a:rPr>
              <a:t>All devices down to the level of </a:t>
            </a:r>
            <a:r>
              <a:rPr lang="en-GB" sz="2000" b="1" dirty="0">
                <a:solidFill>
                  <a:schemeClr val="accent1"/>
                </a:solidFill>
              </a:rPr>
              <a:t>operation</a:t>
            </a:r>
            <a:r>
              <a:rPr lang="en-GB" sz="2000" dirty="0">
                <a:solidFill>
                  <a:schemeClr val="accent1"/>
                </a:solidFill>
              </a:rPr>
              <a:t> and </a:t>
            </a:r>
            <a:r>
              <a:rPr lang="en-GB" sz="2000" b="1" dirty="0">
                <a:solidFill>
                  <a:schemeClr val="accent1"/>
                </a:solidFill>
              </a:rPr>
              <a:t>maintenance</a:t>
            </a:r>
            <a:r>
              <a:rPr lang="en-GB" sz="2000" dirty="0">
                <a:solidFill>
                  <a:schemeClr val="accent1"/>
                </a:solidFill>
              </a:rPr>
              <a:t> or </a:t>
            </a:r>
            <a:r>
              <a:rPr lang="en-GB" sz="2000" b="1" dirty="0">
                <a:solidFill>
                  <a:schemeClr val="accent1"/>
                </a:solidFill>
              </a:rPr>
              <a:t>where they have an ESS-Name</a:t>
            </a:r>
            <a:r>
              <a:rPr lang="en-GB" sz="2000" dirty="0">
                <a:solidFill>
                  <a:schemeClr val="accent1"/>
                </a:solidFill>
              </a:rPr>
              <a:t> shall be registered in the Facility Breakdown Structure. </a:t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i="1" dirty="0"/>
              <a:t>ESS Rules for Project Information Management (</a:t>
            </a:r>
            <a:r>
              <a:rPr lang="en-GB" sz="2000" i="1" dirty="0">
                <a:hlinkClick r:id="rId3"/>
              </a:rPr>
              <a:t>ESS-0050017</a:t>
            </a:r>
            <a:r>
              <a:rPr lang="en-GB" sz="2000" i="1" dirty="0"/>
              <a:t>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4FF29-D95D-824A-8C1F-7C38A51F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275"/>
            <a:ext cx="7139136" cy="9221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20" name="Rectangle 19"/>
          <p:cNvSpPr/>
          <p:nvPr/>
        </p:nvSpPr>
        <p:spPr>
          <a:xfrm>
            <a:off x="971600" y="1981358"/>
            <a:ext cx="5289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>
                <a:solidFill>
                  <a:schemeClr val="accent1"/>
                </a:solidFill>
              </a:rPr>
              <a:t>Everything </a:t>
            </a:r>
            <a:r>
              <a:rPr lang="sv-SE" sz="2000" b="1" dirty="0" err="1" smtClean="0">
                <a:solidFill>
                  <a:schemeClr val="accent1"/>
                </a:solidFill>
              </a:rPr>
              <a:t>that</a:t>
            </a:r>
            <a:r>
              <a:rPr lang="sv-SE" sz="2000" b="1" dirty="0" smtClean="0">
                <a:solidFill>
                  <a:schemeClr val="accent1"/>
                </a:solidFill>
              </a:rPr>
              <a:t> has an FBS-Tag has to be </a:t>
            </a:r>
            <a:r>
              <a:rPr lang="sv-SE" sz="2000" b="1" dirty="0" err="1" smtClean="0">
                <a:solidFill>
                  <a:schemeClr val="accent1"/>
                </a:solidFill>
              </a:rPr>
              <a:t>labeled</a:t>
            </a:r>
            <a:endParaRPr lang="sv-SE" sz="2000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2996952"/>
            <a:ext cx="3937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err="1" smtClean="0">
                <a:solidFill>
                  <a:schemeClr val="accent1"/>
                </a:solidFill>
              </a:rPr>
              <a:t>Functional</a:t>
            </a:r>
            <a:r>
              <a:rPr lang="sv-SE" sz="2000" b="1" dirty="0" smtClean="0">
                <a:solidFill>
                  <a:schemeClr val="accent1"/>
                </a:solidFill>
              </a:rPr>
              <a:t> </a:t>
            </a:r>
            <a:r>
              <a:rPr lang="sv-SE" sz="2000" b="1" dirty="0" err="1" smtClean="0">
                <a:solidFill>
                  <a:schemeClr val="accent1"/>
                </a:solidFill>
              </a:rPr>
              <a:t>Label</a:t>
            </a:r>
            <a:endParaRPr lang="sv-SE" sz="20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accent1"/>
                </a:solidFill>
              </a:rPr>
              <a:t>FBS-Tag – </a:t>
            </a:r>
            <a:r>
              <a:rPr lang="sv-SE" sz="2000" dirty="0" err="1" smtClean="0">
                <a:solidFill>
                  <a:schemeClr val="accent1"/>
                </a:solidFill>
              </a:rPr>
              <a:t>Also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with</a:t>
            </a:r>
            <a:r>
              <a:rPr lang="sv-SE" sz="2000" dirty="0" smtClean="0">
                <a:solidFill>
                  <a:schemeClr val="accent1"/>
                </a:solidFill>
              </a:rPr>
              <a:t> QR </a:t>
            </a:r>
            <a:r>
              <a:rPr lang="sv-SE" sz="2000" dirty="0" err="1" smtClean="0">
                <a:solidFill>
                  <a:schemeClr val="accent1"/>
                </a:solidFill>
              </a:rPr>
              <a:t>code</a:t>
            </a:r>
            <a:endParaRPr lang="sv-SE" sz="2000" dirty="0" smtClean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3827834"/>
            <a:ext cx="37572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>
                <a:solidFill>
                  <a:schemeClr val="accent1"/>
                </a:solidFill>
              </a:rPr>
              <a:t>Optional</a:t>
            </a:r>
            <a:r>
              <a:rPr lang="sv-SE" sz="2000" b="1" dirty="0" smtClean="0">
                <a:solidFill>
                  <a:schemeClr val="accent1"/>
                </a:solidFill>
              </a:rPr>
              <a:t> </a:t>
            </a:r>
            <a:r>
              <a:rPr lang="sv-SE" sz="2000" b="1" dirty="0" err="1" smtClean="0">
                <a:solidFill>
                  <a:schemeClr val="accent1"/>
                </a:solidFill>
              </a:rPr>
              <a:t>Content</a:t>
            </a:r>
            <a:endParaRPr lang="sv-SE" sz="20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ESS-Name (when needed)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Optionally Description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Optionally a Alternate TAG</a:t>
            </a:r>
            <a:endParaRPr lang="sv-SE" sz="20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722" y="3074615"/>
            <a:ext cx="2409825" cy="542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38F7D-43CB-3E4F-9D75-FE577364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59" y="4205344"/>
            <a:ext cx="2402588" cy="10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Spatial Integration and Facility </a:t>
            </a:r>
            <a:r>
              <a:rPr lang="sv-SE" dirty="0" err="1" smtClean="0"/>
              <a:t>Breakdown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(FBS)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22" name="Rectangle 21"/>
          <p:cNvSpPr/>
          <p:nvPr/>
        </p:nvSpPr>
        <p:spPr>
          <a:xfrm>
            <a:off x="5541544" y="1844824"/>
            <a:ext cx="3096344" cy="424731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Spatial (</a:t>
            </a:r>
            <a:r>
              <a:rPr lang="sv-SE" b="1" dirty="0" err="1" smtClean="0">
                <a:solidFill>
                  <a:schemeClr val="accent1"/>
                </a:solidFill>
              </a:rPr>
              <a:t>model</a:t>
            </a:r>
            <a:r>
              <a:rPr lang="sv-SE" b="1" dirty="0" smtClean="0">
                <a:solidFill>
                  <a:schemeClr val="accent1"/>
                </a:solidFill>
              </a:rPr>
              <a:t>) </a:t>
            </a:r>
            <a:r>
              <a:rPr lang="sv-SE" b="1" dirty="0" err="1" smtClean="0">
                <a:solidFill>
                  <a:schemeClr val="accent1"/>
                </a:solidFill>
              </a:rPr>
              <a:t>Breakdown</a:t>
            </a:r>
            <a:endParaRPr lang="sv-SE" b="1" dirty="0" smtClean="0">
              <a:solidFill>
                <a:schemeClr val="accent1"/>
              </a:solidFill>
            </a:endParaRPr>
          </a:p>
          <a:p>
            <a:r>
              <a:rPr lang="sv-SE" b="1" dirty="0" smtClean="0">
                <a:solidFill>
                  <a:schemeClr val="accent1"/>
                </a:solidFill>
              </a:rPr>
              <a:t>(</a:t>
            </a:r>
            <a:r>
              <a:rPr lang="sv-SE" b="1" dirty="0" err="1" smtClean="0">
                <a:solidFill>
                  <a:schemeClr val="accent1"/>
                </a:solidFill>
              </a:rPr>
              <a:t>Details</a:t>
            </a:r>
            <a:r>
              <a:rPr lang="sv-SE" b="1" dirty="0" smtClean="0">
                <a:solidFill>
                  <a:schemeClr val="accent1"/>
                </a:solidFill>
              </a:rPr>
              <a:t> in Fabiens Session)</a:t>
            </a:r>
          </a:p>
          <a:p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accent1"/>
                </a:solidFill>
              </a:rPr>
              <a:t>Instrument Skeleton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accent1"/>
                </a:solidFill>
              </a:rPr>
              <a:t>In-Bunker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accent1"/>
                </a:solidFill>
              </a:rPr>
              <a:t>Experimental Hall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accent1"/>
                </a:solidFill>
              </a:rPr>
              <a:t>Experimental </a:t>
            </a:r>
            <a:r>
              <a:rPr lang="sv-SE" dirty="0" smtClean="0">
                <a:solidFill>
                  <a:schemeClr val="accent1"/>
                </a:solidFill>
              </a:rPr>
              <a:t>Cave</a:t>
            </a:r>
          </a:p>
          <a:p>
            <a:pPr marL="285750" indent="-285750">
              <a:buFontTx/>
              <a:buChar char="-"/>
            </a:pPr>
            <a:r>
              <a:rPr lang="sv-SE" dirty="0" err="1" smtClean="0">
                <a:solidFill>
                  <a:schemeClr val="accent1"/>
                </a:solidFill>
              </a:rPr>
              <a:t>Beam</a:t>
            </a:r>
            <a:r>
              <a:rPr lang="sv-SE" dirty="0" smtClean="0">
                <a:solidFill>
                  <a:schemeClr val="accent1"/>
                </a:solidFill>
              </a:rPr>
              <a:t> Transport &amp; Conditioning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accent1"/>
                </a:solidFill>
              </a:rPr>
              <a:t>Space </a:t>
            </a:r>
            <a:r>
              <a:rPr lang="sv-SE" dirty="0" err="1" smtClean="0">
                <a:solidFill>
                  <a:schemeClr val="accent1"/>
                </a:solidFill>
              </a:rPr>
              <a:t>claims</a:t>
            </a:r>
            <a:r>
              <a:rPr lang="sv-SE" dirty="0" smtClean="0">
                <a:solidFill>
                  <a:schemeClr val="accent1"/>
                </a:solidFill>
              </a:rPr>
              <a:t> and intraface </a:t>
            </a:r>
            <a:r>
              <a:rPr lang="sv-SE" dirty="0" err="1" smtClean="0">
                <a:solidFill>
                  <a:schemeClr val="accent1"/>
                </a:solidFill>
              </a:rPr>
              <a:t>points</a:t>
            </a:r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 err="1" smtClean="0">
                <a:solidFill>
                  <a:schemeClr val="accent1"/>
                </a:solidFill>
              </a:rPr>
              <a:t>Shielding</a:t>
            </a:r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 err="1" smtClean="0">
                <a:solidFill>
                  <a:schemeClr val="accent1"/>
                </a:solidFill>
              </a:rPr>
              <a:t>Utilities</a:t>
            </a:r>
            <a:r>
              <a:rPr lang="sv-SE" dirty="0" smtClean="0">
                <a:solidFill>
                  <a:schemeClr val="accent1"/>
                </a:solidFill>
              </a:rPr>
              <a:t> distribution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schemeClr val="accent1"/>
              </a:solidFill>
            </a:endParaRPr>
          </a:p>
          <a:p>
            <a:r>
              <a:rPr lang="sv-SE" b="1" dirty="0" smtClean="0">
                <a:solidFill>
                  <a:schemeClr val="accent1"/>
                </a:solidFill>
              </a:rPr>
              <a:t>Instruments </a:t>
            </a:r>
            <a:r>
              <a:rPr lang="sv-SE" b="1" dirty="0" err="1" smtClean="0">
                <a:solidFill>
                  <a:schemeClr val="accent1"/>
                </a:solidFill>
              </a:rPr>
              <a:t>shall</a:t>
            </a:r>
            <a:r>
              <a:rPr lang="sv-SE" b="1" dirty="0" smtClean="0">
                <a:solidFill>
                  <a:schemeClr val="accent1"/>
                </a:solidFill>
              </a:rPr>
              <a:t> do it.</a:t>
            </a: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9142" y="1844824"/>
            <a:ext cx="3767752" cy="427809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FBS (PBS</a:t>
            </a:r>
            <a:r>
              <a:rPr lang="sv-SE" b="1" dirty="0">
                <a:solidFill>
                  <a:schemeClr val="accent1"/>
                </a:solidFill>
              </a:rPr>
              <a:t>) </a:t>
            </a:r>
            <a:r>
              <a:rPr lang="sv-SE" b="1" dirty="0" err="1">
                <a:solidFill>
                  <a:schemeClr val="accent1"/>
                </a:solidFill>
              </a:rPr>
              <a:t>Breakdown</a:t>
            </a:r>
            <a:r>
              <a:rPr lang="sv-SE" b="1" dirty="0">
                <a:solidFill>
                  <a:schemeClr val="accent1"/>
                </a:solidFill>
              </a:rPr>
              <a:t>: </a:t>
            </a:r>
            <a:r>
              <a:rPr lang="sv-SE" b="1" dirty="0" smtClean="0">
                <a:solidFill>
                  <a:schemeClr val="accent1"/>
                </a:solidFill>
              </a:rPr>
              <a:t>(</a:t>
            </a:r>
            <a:r>
              <a:rPr lang="sv-SE" dirty="0" smtClean="0">
                <a:hlinkClick r:id="rId2"/>
              </a:rPr>
              <a:t>ESS-0034841</a:t>
            </a:r>
            <a:r>
              <a:rPr lang="sv-SE" b="1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 smtClean="0"/>
              <a:t>Beam </a:t>
            </a:r>
            <a:r>
              <a:rPr lang="en-US" dirty="0"/>
              <a:t>Transport </a:t>
            </a:r>
            <a:r>
              <a:rPr lang="en-US" dirty="0" smtClean="0"/>
              <a:t>&amp; Conditioning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Sample</a:t>
            </a:r>
            <a:r>
              <a:rPr lang="sv-SE" dirty="0"/>
              <a:t> Exposure </a:t>
            </a:r>
            <a:r>
              <a:rPr lang="sv-SE" dirty="0" smtClean="0"/>
              <a:t>System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Scattering</a:t>
            </a:r>
            <a:r>
              <a:rPr lang="sv-SE" dirty="0"/>
              <a:t> </a:t>
            </a:r>
            <a:r>
              <a:rPr lang="sv-SE" dirty="0" err="1"/>
              <a:t>characterisation</a:t>
            </a:r>
            <a:r>
              <a:rPr lang="sv-SE" dirty="0"/>
              <a:t> </a:t>
            </a:r>
            <a:r>
              <a:rPr lang="sv-SE" dirty="0" smtClean="0"/>
              <a:t>System</a:t>
            </a:r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 err="1"/>
              <a:t>Optical</a:t>
            </a:r>
            <a:r>
              <a:rPr lang="sv-SE" dirty="0"/>
              <a:t> </a:t>
            </a:r>
            <a:r>
              <a:rPr lang="sv-SE" dirty="0" smtClean="0"/>
              <a:t>Cave</a:t>
            </a:r>
          </a:p>
          <a:p>
            <a:pPr marL="285750" indent="-285750">
              <a:buFontTx/>
              <a:buChar char="-"/>
            </a:pPr>
            <a:r>
              <a:rPr lang="sv-SE" dirty="0"/>
              <a:t>Experimental </a:t>
            </a:r>
            <a:r>
              <a:rPr lang="sv-SE" dirty="0" smtClean="0"/>
              <a:t>Cave</a:t>
            </a:r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/>
              <a:t>Control </a:t>
            </a:r>
            <a:r>
              <a:rPr lang="sv-SE" dirty="0" err="1" smtClean="0"/>
              <a:t>Hutch</a:t>
            </a: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err="1"/>
              <a:t>Sample</a:t>
            </a:r>
            <a:r>
              <a:rPr lang="sv-SE" dirty="0"/>
              <a:t> Preparation </a:t>
            </a:r>
            <a:r>
              <a:rPr lang="sv-SE" dirty="0" smtClean="0"/>
              <a:t>Area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Utilities</a:t>
            </a:r>
            <a:r>
              <a:rPr lang="sv-SE" dirty="0"/>
              <a:t> </a:t>
            </a:r>
            <a:r>
              <a:rPr lang="sv-SE" dirty="0" smtClean="0"/>
              <a:t>Distribution</a:t>
            </a:r>
          </a:p>
          <a:p>
            <a:pPr marL="285750" indent="-285750">
              <a:buFontTx/>
              <a:buChar char="-"/>
            </a:pPr>
            <a:r>
              <a:rPr lang="sv-SE" dirty="0"/>
              <a:t>Support </a:t>
            </a:r>
            <a:r>
              <a:rPr lang="sv-SE" dirty="0" err="1" smtClean="0"/>
              <a:t>Infrastructure</a:t>
            </a: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/>
              <a:t>Control </a:t>
            </a:r>
            <a:r>
              <a:rPr lang="sv-SE" dirty="0" smtClean="0"/>
              <a:t>Racks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Integrated</a:t>
            </a:r>
            <a:r>
              <a:rPr lang="sv-SE" dirty="0"/>
              <a:t> Control and </a:t>
            </a:r>
            <a:r>
              <a:rPr lang="sv-SE" dirty="0" err="1" smtClean="0"/>
              <a:t>Monitoring</a:t>
            </a:r>
            <a:endParaRPr lang="sv-SE" dirty="0" smtClean="0"/>
          </a:p>
          <a:p>
            <a:pPr>
              <a:spcBef>
                <a:spcPts val="1200"/>
              </a:spcBef>
            </a:pPr>
            <a:r>
              <a:rPr lang="sv-SE" b="1" dirty="0">
                <a:solidFill>
                  <a:schemeClr val="accent1"/>
                </a:solidFill>
              </a:rPr>
              <a:t>NSS </a:t>
            </a:r>
            <a:r>
              <a:rPr lang="sv-SE" b="1" dirty="0" err="1">
                <a:solidFill>
                  <a:schemeClr val="accent1"/>
                </a:solidFill>
              </a:rPr>
              <a:t>will</a:t>
            </a:r>
            <a:r>
              <a:rPr lang="sv-SE" b="1" dirty="0">
                <a:solidFill>
                  <a:schemeClr val="accent1"/>
                </a:solidFill>
              </a:rPr>
              <a:t> do it, in </a:t>
            </a:r>
            <a:r>
              <a:rPr lang="sv-SE" b="1" dirty="0" err="1">
                <a:solidFill>
                  <a:schemeClr val="accent1"/>
                </a:solidFill>
              </a:rPr>
              <a:t>cooperation</a:t>
            </a:r>
            <a:r>
              <a:rPr lang="sv-SE" b="1" dirty="0">
                <a:solidFill>
                  <a:schemeClr val="accent1"/>
                </a:solidFill>
              </a:rPr>
              <a:t> </a:t>
            </a:r>
            <a:r>
              <a:rPr lang="sv-SE" b="1" dirty="0" err="1">
                <a:solidFill>
                  <a:schemeClr val="accent1"/>
                </a:solidFill>
              </a:rPr>
              <a:t>with</a:t>
            </a:r>
            <a:r>
              <a:rPr lang="sv-SE" b="1" dirty="0">
                <a:solidFill>
                  <a:schemeClr val="accent1"/>
                </a:solidFill>
              </a:rPr>
              <a:t> the instrument </a:t>
            </a:r>
            <a:r>
              <a:rPr lang="sv-SE" b="1" dirty="0" smtClean="0">
                <a:solidFill>
                  <a:schemeClr val="accent1"/>
                </a:solidFill>
              </a:rPr>
              <a:t>teams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063139" y="1580615"/>
            <a:ext cx="162216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r>
              <a:rPr lang="en-US" sz="16800" b="1" dirty="0" smtClean="0">
                <a:solidFill>
                  <a:srgbClr val="000000"/>
                </a:solidFill>
              </a:rPr>
              <a:t>≠</a:t>
            </a: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 rot="16200000">
            <a:off x="2969691" y="4016550"/>
            <a:ext cx="3793782" cy="41895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6"/>
                </a:solidFill>
              </a:rPr>
              <a:t>Links shall be established (By ESS)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06894" y="3717032"/>
            <a:ext cx="450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6059" y="3717032"/>
            <a:ext cx="465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ESS – Instrument </a:t>
            </a:r>
            <a:br>
              <a:rPr lang="sv-SE" dirty="0" smtClean="0"/>
            </a:br>
            <a:r>
              <a:rPr lang="sv-SE" dirty="0" err="1" smtClean="0"/>
              <a:t>scope</a:t>
            </a:r>
            <a:r>
              <a:rPr lang="sv-SE" dirty="0" smtClean="0"/>
              <a:t> definition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2" t="9472" r="-2172" b="4668"/>
          <a:stretch/>
        </p:blipFill>
        <p:spPr>
          <a:xfrm>
            <a:off x="5724128" y="172046"/>
            <a:ext cx="3314700" cy="648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1560" y="1700808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https://confluence.esss.lu.se/pages/viewpage.action?pageId=295784877</a:t>
            </a:r>
          </a:p>
        </p:txBody>
      </p:sp>
      <p:sp>
        <p:nvSpPr>
          <p:cNvPr id="5" name="Oval 4"/>
          <p:cNvSpPr/>
          <p:nvPr/>
        </p:nvSpPr>
        <p:spPr>
          <a:xfrm>
            <a:off x="5724128" y="188640"/>
            <a:ext cx="18105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5839966" y="6238293"/>
            <a:ext cx="3083024" cy="435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3583"/>
          <a:stretch/>
        </p:blipFill>
        <p:spPr>
          <a:xfrm>
            <a:off x="451792" y="2685524"/>
            <a:ext cx="5036146" cy="36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370" y="3212976"/>
            <a:ext cx="8232430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Thank you!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275"/>
            <a:ext cx="7139136" cy="9221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Tagging, Marking and Labeling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E3788-5280-3A44-B592-51CF176A5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4365104"/>
            <a:ext cx="4235087" cy="12944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5260" y="2270200"/>
            <a:ext cx="8232430" cy="1512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Remote compatible bellow is working. Detailed model will be provided in a few months. ~5000 EUR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TG3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Summary</a:t>
            </a:r>
            <a:r>
              <a:rPr lang="sv-SE" dirty="0" smtClean="0"/>
              <a:t> </a:t>
            </a:r>
            <a:r>
              <a:rPr lang="sv-SE" dirty="0" err="1" smtClean="0"/>
              <a:t>Spreadsheet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539552" y="1734597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Helvetica Neue"/>
                <a:hlinkClick r:id="rId2"/>
              </a:rPr>
              <a:t>ESS-0503621 - Phase 2 Check list</a:t>
            </a:r>
            <a:endParaRPr lang="en-US" b="1" i="0" dirty="0">
              <a:solidFill>
                <a:srgbClr val="172B4D"/>
              </a:solidFill>
              <a:effectLst/>
              <a:latin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3413020" cy="388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105543" y="2852936"/>
            <a:ext cx="464742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 Neue"/>
              </a:rPr>
              <a:t>IDR</a:t>
            </a:r>
          </a:p>
          <a:p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i="0" dirty="0" smtClean="0">
                <a:solidFill>
                  <a:srgbClr val="0070C0"/>
                </a:solidFill>
                <a:effectLst/>
                <a:latin typeface="Helvetica Neue"/>
              </a:rPr>
              <a:t>Presentation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  <a:latin typeface="Helvetica Neue"/>
              </a:rPr>
              <a:t>Project schedule for the </a:t>
            </a:r>
            <a:r>
              <a:rPr lang="en-US" dirty="0" smtClean="0">
                <a:solidFill>
                  <a:srgbClr val="0070C0"/>
                </a:solidFill>
                <a:latin typeface="Helvetica Neue"/>
              </a:rPr>
              <a:t>sub-system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Radiation Safety Analysis (if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applicable)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Helvetica Neue"/>
              </a:rPr>
              <a:t>Instrument Hazard Analysis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Helvetica Neue"/>
              </a:rPr>
              <a:t>Sub-System Design Description (SSDD)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Helvetica Neue"/>
              </a:rPr>
              <a:t>3D Model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i="0" dirty="0">
              <a:solidFill>
                <a:srgbClr val="172B4D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375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TG3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Summary</a:t>
            </a:r>
            <a:r>
              <a:rPr lang="sv-SE" dirty="0" smtClean="0"/>
              <a:t> </a:t>
            </a:r>
            <a:r>
              <a:rPr lang="sv-SE" dirty="0" err="1" smtClean="0"/>
              <a:t>Spreadsheet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3707904" y="1484784"/>
            <a:ext cx="4533613" cy="59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 Neue"/>
              </a:rPr>
              <a:t>Sub-TG3</a:t>
            </a:r>
          </a:p>
          <a:p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Updated Technical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Annex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(if applicable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Radiation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Safety Analysis (if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applicable)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Instrument Hazard Analysis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System Requirements (if applicable)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Design Description 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(SDD)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Sub-System Design Description (SSDD)</a:t>
            </a:r>
          </a:p>
          <a:p>
            <a:pPr marL="342900" indent="-342900">
              <a:buFontTx/>
              <a:buAutoNum type="arabicPeriod"/>
            </a:pPr>
            <a:r>
              <a:rPr lang="sv-S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Interface </a:t>
            </a:r>
            <a:r>
              <a:rPr lang="sv-SE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description</a:t>
            </a:r>
            <a:r>
              <a:rPr lang="sv-S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(if applicable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Integration &amp; Verification Plan </a:t>
            </a:r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Helvetica Neue"/>
              </a:rPr>
              <a:t>Installation and Cold Comm.)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Validation Plan (Hot comm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.)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Operation and Maintenance Manual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3D Model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Detailed drawing documentation</a:t>
            </a:r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Process and Instrumentation Diagrams, </a:t>
            </a:r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additional documents</a:t>
            </a:r>
          </a:p>
          <a:p>
            <a:pPr lvl="1"/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endParaRPr lang="en-US" dirty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sv-S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i="0" dirty="0">
              <a:solidFill>
                <a:srgbClr val="172B4D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0" y="1988840"/>
            <a:ext cx="2952328" cy="413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07904" y="610453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  <a:latin typeface="Helvetica Neue"/>
              </a:rPr>
              <a:t>Hazard Identification for Neutron Instrument PSS</a:t>
            </a:r>
          </a:p>
        </p:txBody>
      </p:sp>
    </p:spTree>
    <p:extLst>
      <p:ext uri="{BB962C8B-B14F-4D97-AF65-F5344CB8AC3E}">
        <p14:creationId xmlns:p14="http://schemas.microsoft.com/office/powerpoint/2010/main" val="25409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TG3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Summary</a:t>
            </a:r>
            <a:r>
              <a:rPr lang="sv-SE" dirty="0" smtClean="0"/>
              <a:t> </a:t>
            </a:r>
            <a:r>
              <a:rPr lang="sv-SE" dirty="0" err="1" smtClean="0"/>
              <a:t>Spreadsheet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3851920" y="2276872"/>
            <a:ext cx="48965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 Neue"/>
              </a:rPr>
              <a:t>TG3 (Final)</a:t>
            </a:r>
          </a:p>
          <a:p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System </a:t>
            </a:r>
            <a:r>
              <a:rPr lang="en-US" sz="1600" dirty="0">
                <a:solidFill>
                  <a:srgbClr val="0070C0"/>
                </a:solidFill>
                <a:latin typeface="Helvetica Neue"/>
              </a:rPr>
              <a:t>Design Description 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(SDD)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Project Quality 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Plan</a:t>
            </a:r>
          </a:p>
          <a:p>
            <a:pPr marL="342900" indent="-342900">
              <a:buFontTx/>
              <a:buAutoNum type="arabicPeriod"/>
            </a:pPr>
            <a:r>
              <a:rPr lang="sv-SE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Interface </a:t>
            </a:r>
            <a:r>
              <a:rPr lang="sv-SE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description</a:t>
            </a:r>
            <a:r>
              <a:rPr lang="sv-S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(if applicable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Integration &amp; Verification Plan </a:t>
            </a:r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Helvetica Neue"/>
              </a:rPr>
              <a:t>Installation and Cold Comm.)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Validation Plan (Hot comm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.)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System Operation and Maintenance </a:t>
            </a:r>
            <a:r>
              <a:rPr lang="en-US" sz="1600" dirty="0" smtClean="0">
                <a:solidFill>
                  <a:srgbClr val="0070C0"/>
                </a:solidFill>
                <a:latin typeface="Helvetica Neue"/>
              </a:rPr>
              <a:t>Manual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Helvetica Neue"/>
              </a:rPr>
              <a:t>Checklist(s) for formal assessment of the EU conformity procedure</a:t>
            </a:r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lvl="1"/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Helvetica Neue"/>
              </a:rPr>
              <a:t>ESS Documents (Vacuum, PSS, ICS)</a:t>
            </a:r>
          </a:p>
          <a:p>
            <a:pPr lvl="1"/>
            <a:endParaRPr lang="en-US" sz="1600" dirty="0" smtClean="0">
              <a:solidFill>
                <a:srgbClr val="0070C0"/>
              </a:solidFill>
              <a:latin typeface="Helvetica Neue"/>
            </a:endParaRPr>
          </a:p>
          <a:p>
            <a:endParaRPr lang="en-US" dirty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sv-S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i="0" dirty="0">
              <a:solidFill>
                <a:srgbClr val="172B4D"/>
              </a:solidFill>
              <a:effectLst/>
              <a:latin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3" y="2060848"/>
            <a:ext cx="297878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84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TG3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Summary</a:t>
            </a:r>
            <a:r>
              <a:rPr lang="sv-SE" dirty="0" smtClean="0"/>
              <a:t> </a:t>
            </a:r>
            <a:r>
              <a:rPr lang="sv-SE" dirty="0" err="1" smtClean="0"/>
              <a:t>Spreadsheet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539552" y="1556792"/>
            <a:ext cx="41344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 Neue"/>
              </a:rPr>
              <a:t>Guide substrate/Guide procurement</a:t>
            </a:r>
          </a:p>
          <a:p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endParaRPr lang="en-US" dirty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sv-S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70C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endParaRPr lang="en-US" b="1" i="0" dirty="0">
              <a:solidFill>
                <a:srgbClr val="172B4D"/>
              </a:solidFill>
              <a:effectLst/>
              <a:latin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34"/>
          <a:stretch/>
        </p:blipFill>
        <p:spPr>
          <a:xfrm>
            <a:off x="899592" y="2276872"/>
            <a:ext cx="7225183" cy="36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2" name="Rectangle 1"/>
          <p:cNvSpPr/>
          <p:nvPr/>
        </p:nvSpPr>
        <p:spPr>
          <a:xfrm>
            <a:off x="405880" y="1412776"/>
            <a:ext cx="828092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Identify the applicable directive(s) and </a:t>
            </a:r>
            <a:r>
              <a:rPr lang="en-US" sz="1600" dirty="0" smtClean="0">
                <a:solidFill>
                  <a:srgbClr val="333333"/>
                </a:solidFill>
              </a:rPr>
              <a:t>harmonized standards</a:t>
            </a:r>
            <a:endParaRPr lang="en-US" sz="1600" dirty="0" smtClean="0">
              <a:hlinkClick r:id="rId2"/>
            </a:endParaRPr>
          </a:p>
          <a:p>
            <a:pPr lvl="1"/>
            <a:r>
              <a:rPr lang="en-US" sz="1600" b="1" dirty="0">
                <a:hlinkClick r:id="rId2"/>
              </a:rPr>
              <a:t>Most </a:t>
            </a:r>
            <a:r>
              <a:rPr lang="en-US" sz="1600" b="1" dirty="0" smtClean="0">
                <a:hlinkClick r:id="rId2"/>
              </a:rPr>
              <a:t>relevant topics</a:t>
            </a:r>
            <a:endParaRPr lang="en-US" sz="1600" b="1" dirty="0"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hlinkClick r:id="rId3"/>
              </a:rPr>
              <a:t>Electromagnetic </a:t>
            </a:r>
            <a:r>
              <a:rPr lang="en-US" sz="1600" u="sng" dirty="0">
                <a:hlinkClick r:id="rId3"/>
              </a:rPr>
              <a:t>compatibility (EMC)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4"/>
              </a:rPr>
              <a:t>Equipment for explosive atmospheres (ATEX)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5"/>
              </a:rPr>
              <a:t>Low Voltage (LVD</a:t>
            </a:r>
            <a:r>
              <a:rPr lang="en-US" sz="1600" u="sng" dirty="0" smtClean="0">
                <a:hlinkClick r:id="rId5"/>
              </a:rPr>
              <a:t>)</a:t>
            </a:r>
            <a:endParaRPr lang="en-US" sz="1600" u="sng" dirty="0"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hlinkClick r:id="rId2"/>
              </a:rPr>
              <a:t>Lifts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6"/>
              </a:rPr>
              <a:t>Machinery (MD)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7"/>
              </a:rPr>
              <a:t>Pressure equipment (PED</a:t>
            </a:r>
            <a:r>
              <a:rPr lang="en-US" sz="1600" u="sng" dirty="0" smtClean="0">
                <a:hlinkClick r:id="rId7"/>
              </a:rPr>
              <a:t>)</a:t>
            </a:r>
            <a:endParaRPr lang="en-US" sz="1600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u="sng" dirty="0">
                <a:hlinkClick r:id="rId8" tooltip="Simple Pressure Vessels (SPVD)"/>
              </a:rPr>
              <a:t>Simple </a:t>
            </a:r>
            <a:r>
              <a:rPr lang="sv-SE" sz="1600" u="sng" dirty="0" err="1">
                <a:hlinkClick r:id="rId8" tooltip="Simple Pressure Vessels (SPVD)"/>
              </a:rPr>
              <a:t>Pressure</a:t>
            </a:r>
            <a:r>
              <a:rPr lang="sv-SE" sz="1600" u="sng" dirty="0">
                <a:hlinkClick r:id="rId8" tooltip="Simple Pressure Vessels (SPVD)"/>
              </a:rPr>
              <a:t> </a:t>
            </a:r>
            <a:r>
              <a:rPr lang="sv-SE" sz="1600" u="sng" dirty="0" err="1">
                <a:hlinkClick r:id="rId8" tooltip="Simple Pressure Vessels (SPVD)"/>
              </a:rPr>
              <a:t>Vessels</a:t>
            </a:r>
            <a:r>
              <a:rPr lang="sv-SE" sz="1600" u="sng" dirty="0">
                <a:hlinkClick r:id="rId8" tooltip="Simple Pressure Vessels (SPVD)"/>
              </a:rPr>
              <a:t> (SPVD)</a:t>
            </a:r>
            <a:endParaRPr lang="sv-SE" sz="1600" dirty="0"/>
          </a:p>
          <a:p>
            <a:pPr lvl="1">
              <a:spcAft>
                <a:spcPts val="600"/>
              </a:spcAft>
            </a:pPr>
            <a:endParaRPr lang="en-US" sz="1600" dirty="0">
              <a:solidFill>
                <a:srgbClr val="333333"/>
              </a:solidFill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Verify product specific requirements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Identify whether an independent </a:t>
            </a:r>
            <a:r>
              <a:rPr lang="en-US" sz="1600" u="sng" dirty="0">
                <a:solidFill>
                  <a:srgbClr val="0065A2"/>
                </a:solidFill>
                <a:hlinkClick r:id="rId9"/>
              </a:rPr>
              <a:t>conformity assessment</a:t>
            </a:r>
            <a:r>
              <a:rPr lang="en-US" sz="1600" dirty="0">
                <a:solidFill>
                  <a:srgbClr val="333333"/>
                </a:solidFill>
              </a:rPr>
              <a:t> (by a notified body) is </a:t>
            </a:r>
            <a:r>
              <a:rPr lang="en-US" sz="1600" dirty="0" smtClean="0">
                <a:solidFill>
                  <a:srgbClr val="333333"/>
                </a:solidFill>
              </a:rPr>
              <a:t>necessary. </a:t>
            </a:r>
            <a:r>
              <a:rPr lang="en-US" sz="1600" dirty="0"/>
              <a:t>The assessment is carried out by the manufacturer. If the applicable legislation requires it, a conformity assessment body is involved in the conformity assessment process – see </a:t>
            </a:r>
            <a:r>
              <a:rPr lang="en-US" sz="1600" u="sng" dirty="0">
                <a:hlinkClick r:id="rId10"/>
              </a:rPr>
              <a:t>Notified bodies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chemeClr val="accent1"/>
                </a:solidFill>
              </a:rPr>
              <a:t>(In case of the instrument is a very rare case if needed at all!)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Test the product and check its conformity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Draw up and keep available the required technical documentation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</a:rPr>
              <a:t>Affix the </a:t>
            </a:r>
            <a:r>
              <a:rPr lang="en-US" sz="1600" u="sng" dirty="0">
                <a:solidFill>
                  <a:srgbClr val="0065A2"/>
                </a:solidFill>
                <a:hlinkClick r:id="rId11"/>
              </a:rPr>
              <a:t>CE marking</a:t>
            </a:r>
            <a:r>
              <a:rPr lang="en-US" sz="1600" dirty="0">
                <a:solidFill>
                  <a:srgbClr val="333333"/>
                </a:solidFill>
              </a:rPr>
              <a:t> and draw up the </a:t>
            </a:r>
            <a:r>
              <a:rPr lang="en-US" sz="1600" u="sng" dirty="0">
                <a:solidFill>
                  <a:srgbClr val="0065A2"/>
                </a:solidFill>
                <a:hlinkClick r:id="rId12"/>
              </a:rPr>
              <a:t>EU Declaration of Conformity</a:t>
            </a:r>
            <a:endParaRPr lang="en-US" sz="16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/>
          <a:lstStyle/>
          <a:p>
            <a:r>
              <a:rPr lang="sv-SE" dirty="0" smtClean="0"/>
              <a:t>General CE-</a:t>
            </a:r>
            <a:r>
              <a:rPr lang="sv-SE" dirty="0" err="1" smtClean="0"/>
              <a:t>Marking</a:t>
            </a:r>
            <a:r>
              <a:rPr lang="sv-SE" dirty="0" smtClean="0"/>
              <a:t> Process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/>
          <a:lstStyle/>
          <a:p>
            <a:r>
              <a:rPr lang="sv-SE" dirty="0" smtClean="0"/>
              <a:t>”CE-</a:t>
            </a:r>
            <a:r>
              <a:rPr lang="sv-SE" dirty="0" err="1" smtClean="0"/>
              <a:t>Marking</a:t>
            </a:r>
            <a:r>
              <a:rPr lang="sv-SE" dirty="0" smtClean="0"/>
              <a:t>” for the design process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44832" y="1489420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CE-</a:t>
            </a:r>
            <a:r>
              <a:rPr lang="sv-SE" sz="2000" dirty="0" err="1" smtClean="0"/>
              <a:t>Marking</a:t>
            </a:r>
            <a:r>
              <a:rPr lang="sv-SE" sz="2000" dirty="0" smtClean="0"/>
              <a:t>: </a:t>
            </a:r>
          </a:p>
          <a:p>
            <a:r>
              <a:rPr lang="sv-SE" sz="2000" dirty="0" err="1" smtClean="0"/>
              <a:t>Declaration</a:t>
            </a:r>
            <a:r>
              <a:rPr lang="sv-SE" sz="2000" dirty="0" smtClean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conformity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EU </a:t>
            </a:r>
            <a:r>
              <a:rPr lang="sv-SE" sz="2000" dirty="0" err="1"/>
              <a:t>directives</a:t>
            </a:r>
            <a:endParaRPr lang="sv-SE" sz="2000" dirty="0"/>
          </a:p>
          <a:p>
            <a:endParaRPr lang="sv-SE" sz="2000" dirty="0"/>
          </a:p>
        </p:txBody>
      </p:sp>
      <p:sp>
        <p:nvSpPr>
          <p:cNvPr id="5" name="Rectangle 4"/>
          <p:cNvSpPr/>
          <p:nvPr/>
        </p:nvSpPr>
        <p:spPr>
          <a:xfrm>
            <a:off x="344832" y="2487234"/>
            <a:ext cx="302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TG4 </a:t>
            </a:r>
            <a:r>
              <a:rPr lang="sv-SE" b="1" dirty="0" err="1" smtClean="0"/>
              <a:t>Deliverable</a:t>
            </a:r>
            <a:r>
              <a:rPr lang="sv-SE" b="1" dirty="0" smtClean="0"/>
              <a:t>: ESS-0145018</a:t>
            </a:r>
            <a:endParaRPr lang="sv-SE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96" y="1484784"/>
            <a:ext cx="4080923" cy="52385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9032" y="2848012"/>
            <a:ext cx="4330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If </a:t>
            </a:r>
            <a:r>
              <a:rPr lang="sv-SE" sz="2000" dirty="0" err="1" smtClean="0"/>
              <a:t>you</a:t>
            </a:r>
            <a:r>
              <a:rPr lang="sv-SE" sz="2000" dirty="0" smtClean="0"/>
              <a:t> </a:t>
            </a:r>
            <a:r>
              <a:rPr lang="sv-SE" sz="2000" dirty="0" err="1" smtClean="0"/>
              <a:t>follow</a:t>
            </a:r>
            <a:r>
              <a:rPr lang="sv-SE" sz="2000" dirty="0" smtClean="0"/>
              <a:t> the TG3 process, </a:t>
            </a:r>
            <a:r>
              <a:rPr lang="sv-SE" sz="2000" dirty="0" err="1" smtClean="0"/>
              <a:t>you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</a:t>
            </a:r>
            <a:r>
              <a:rPr lang="sv-SE" sz="2000" dirty="0" err="1" smtClean="0"/>
              <a:t>already</a:t>
            </a:r>
            <a:r>
              <a:rPr lang="sv-SE" sz="2000" dirty="0" smtClean="0"/>
              <a:t> tick off the </a:t>
            </a:r>
            <a:r>
              <a:rPr lang="sv-SE" sz="2000" dirty="0" err="1" smtClean="0"/>
              <a:t>rows</a:t>
            </a:r>
            <a:r>
              <a:rPr lang="sv-SE" sz="2000" dirty="0" smtClean="0"/>
              <a:t> </a:t>
            </a:r>
            <a:r>
              <a:rPr lang="sv-SE" sz="2000" dirty="0" err="1" smtClean="0"/>
              <a:t>marked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green </a:t>
            </a:r>
            <a:endParaRPr lang="sv-SE" sz="2000" dirty="0"/>
          </a:p>
          <a:p>
            <a:endParaRPr lang="sv-SE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32" y="3810673"/>
            <a:ext cx="4172925" cy="29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/>
          <a:lstStyle/>
          <a:p>
            <a:r>
              <a:rPr lang="sv-SE" dirty="0" smtClean="0"/>
              <a:t>”CE-</a:t>
            </a:r>
            <a:r>
              <a:rPr lang="sv-SE" dirty="0" err="1" smtClean="0"/>
              <a:t>Marking</a:t>
            </a:r>
            <a:r>
              <a:rPr lang="sv-SE" dirty="0" smtClean="0"/>
              <a:t>” for </a:t>
            </a:r>
            <a:r>
              <a:rPr lang="sv-SE" dirty="0" err="1" smtClean="0"/>
              <a:t>Manufacturing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92147"/>
            <a:ext cx="4067402" cy="5234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032" y="28529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u="sng" dirty="0">
              <a:solidFill>
                <a:srgbClr val="0094CA"/>
              </a:solidFill>
              <a:hlinkClick r:id="rId3"/>
            </a:endParaRPr>
          </a:p>
          <a:p>
            <a:r>
              <a:rPr lang="en-US" sz="2000" u="sng" dirty="0" smtClean="0">
                <a:solidFill>
                  <a:srgbClr val="0094CA"/>
                </a:solidFill>
                <a:hlinkClick r:id="rId3"/>
              </a:rPr>
              <a:t>ESS-0145023 </a:t>
            </a:r>
            <a:r>
              <a:rPr lang="en-US" sz="2000" u="sng" dirty="0">
                <a:solidFill>
                  <a:srgbClr val="0094CA"/>
                </a:solidFill>
                <a:hlinkClick r:id="rId3"/>
              </a:rPr>
              <a:t>- EU Declaration of Incorporation.pdf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032" y="270892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/>
              <a:t>Fill</a:t>
            </a:r>
            <a:r>
              <a:rPr lang="sv-SE" sz="2000" dirty="0" smtClean="0"/>
              <a:t> in and </a:t>
            </a:r>
            <a:r>
              <a:rPr lang="sv-SE" sz="2000" dirty="0" err="1" smtClean="0"/>
              <a:t>sign</a:t>
            </a:r>
            <a:r>
              <a:rPr lang="sv-SE" sz="2000" dirty="0" smtClean="0"/>
              <a:t>: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868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14874</TotalTime>
  <Words>1038</Words>
  <Application>Microsoft Office PowerPoint</Application>
  <PresentationFormat>On-screen Show (4:3)</PresentationFormat>
  <Paragraphs>257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 Neue</vt:lpstr>
      <vt:lpstr>Times New Roman</vt:lpstr>
      <vt:lpstr>Wingdings</vt:lpstr>
      <vt:lpstr>Office Theme</vt:lpstr>
      <vt:lpstr>TG3 Deliverables  IKON 16</vt:lpstr>
      <vt:lpstr>TG3 Summary page on Confluence</vt:lpstr>
      <vt:lpstr>TG3 Content Summary Spreadsheet</vt:lpstr>
      <vt:lpstr>TG3 Content Summary Spreadsheet</vt:lpstr>
      <vt:lpstr>TG3 Content Summary Spreadsheet</vt:lpstr>
      <vt:lpstr>TG3 Content Summary Spreadsheet</vt:lpstr>
      <vt:lpstr>General CE-Marking Process</vt:lpstr>
      <vt:lpstr>”CE-Marking” for the design process</vt:lpstr>
      <vt:lpstr>”CE-Marking” for Manufacturing</vt:lpstr>
      <vt:lpstr>QA classification of instrument components</vt:lpstr>
      <vt:lpstr>QA classification of instrument components</vt:lpstr>
      <vt:lpstr>QA classification of instrument components</vt:lpstr>
      <vt:lpstr>Radiation Safety Analysis </vt:lpstr>
      <vt:lpstr>Project Quality Plan</vt:lpstr>
      <vt:lpstr>Instrument Fire Protection</vt:lpstr>
      <vt:lpstr>System Integration &amp; Verification Plan (Installation and Cold Commissioning)</vt:lpstr>
      <vt:lpstr>System Validation Plan  (Hot commissioning)</vt:lpstr>
      <vt:lpstr>Tagging, Marking and Labeling</vt:lpstr>
      <vt:lpstr>Marking</vt:lpstr>
      <vt:lpstr>Tagging (ESS-Name &amp; FBS-TAG)</vt:lpstr>
      <vt:lpstr>Labeling</vt:lpstr>
      <vt:lpstr>Spatial Integration and Facility Breakdown Structure (FBS)</vt:lpstr>
      <vt:lpstr>ESS – Instrument  scope definition</vt:lpstr>
      <vt:lpstr>PowerPoint Presentation</vt:lpstr>
      <vt:lpstr>Tagging, Marking and Labeling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Gabor Laszlo</cp:lastModifiedBy>
  <cp:revision>365</cp:revision>
  <cp:lastPrinted>2018-04-13T06:09:56Z</cp:lastPrinted>
  <dcterms:created xsi:type="dcterms:W3CDTF">2017-08-15T13:16:57Z</dcterms:created>
  <dcterms:modified xsi:type="dcterms:W3CDTF">2019-02-12T10:39:29Z</dcterms:modified>
</cp:coreProperties>
</file>