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92" r:id="rId3"/>
    <p:sldId id="257" r:id="rId4"/>
    <p:sldId id="289" r:id="rId5"/>
    <p:sldId id="29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9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-245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DE9F-312B-4EAD-81C7-53010124BCDB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59D80-7F84-4609-B96E-9C55B672503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69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3EC5A-EAA0-4923-93E5-C01D17617C84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CB92-3A05-4B25-91B6-BA338979C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49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3CB92-3A05-4B25-91B6-BA338979CDA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2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70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0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2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3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3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8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84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13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17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9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710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6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7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81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6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34" y="53177"/>
            <a:ext cx="893233" cy="8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181" y1="16374" x2="39181" y2="16374"/>
                        <a14:foregroundMark x1="23977" y1="27485" x2="23977" y2="27485"/>
                        <a14:foregroundMark x1="25146" y1="55556" x2="25146" y2="55556"/>
                        <a14:foregroundMark x1="21053" y1="54971" x2="21053" y2="54971"/>
                        <a14:foregroundMark x1="15789" y1="52632" x2="15789" y2="52632"/>
                        <a14:foregroundMark x1="12865" y1="42690" x2="12865" y2="42690"/>
                        <a14:foregroundMark x1="61404" y1="28655" x2="61404" y2="28655"/>
                        <a14:foregroundMark x1="64327" y1="28655" x2="64327" y2="28655"/>
                        <a14:foregroundMark x1="60234" y1="33918" x2="60234" y2="33918"/>
                        <a14:foregroundMark x1="59064" y1="43860" x2="59064" y2="43860"/>
                        <a14:foregroundMark x1="57310" y1="57310" x2="57310" y2="57310"/>
                        <a14:foregroundMark x1="44444" y1="35088" x2="44444" y2="35088"/>
                        <a14:foregroundMark x1="45029" y1="63158" x2="45029" y2="63158"/>
                        <a14:foregroundMark x1="45029" y1="70760" x2="45029" y2="70760"/>
                        <a14:foregroundMark x1="45029" y1="79532" x2="45029" y2="79532"/>
                        <a14:foregroundMark x1="43860" y1="88889" x2="43860" y2="88889"/>
                        <a14:foregroundMark x1="43860" y1="44444" x2="43860" y2="44444"/>
                        <a14:foregroundMark x1="43860" y1="50292" x2="43860" y2="50292"/>
                        <a14:foregroundMark x1="18713" y1="29240" x2="18713" y2="29240"/>
                        <a14:foregroundMark x1="30994" y1="33333" x2="30994" y2="33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86600" y="179710"/>
            <a:ext cx="640170" cy="66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-322263" y="6400800"/>
            <a:ext cx="5309129" cy="914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IKON’16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71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53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47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88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0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3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4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25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 16 - Feb'19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0108-B1FF-4F56-89A4-B165BBF374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8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Ikon 16 - Feb'19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89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34600" y="2363288"/>
            <a:ext cx="4788464" cy="2653832"/>
          </a:xfrm>
        </p:spPr>
        <p:txBody>
          <a:bodyPr/>
          <a:lstStyle/>
          <a:p>
            <a:pPr algn="ctr"/>
            <a:r>
              <a:rPr lang="fr-FR" sz="3200" dirty="0" err="1">
                <a:solidFill>
                  <a:schemeClr val="tx1"/>
                </a:solidFill>
              </a:rPr>
              <a:t>Sample</a:t>
            </a:r>
            <a:r>
              <a:rPr lang="fr-FR" sz="3200" dirty="0">
                <a:solidFill>
                  <a:schemeClr val="tx1"/>
                </a:solidFill>
              </a:rPr>
              <a:t> cave </a:t>
            </a:r>
            <a:r>
              <a:rPr lang="fr-FR" sz="3200" dirty="0" err="1">
                <a:solidFill>
                  <a:schemeClr val="tx1"/>
                </a:solidFill>
              </a:rPr>
              <a:t>study</a:t>
            </a: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15268" y="6204282"/>
            <a:ext cx="5300133" cy="504056"/>
          </a:xfrm>
        </p:spPr>
        <p:txBody>
          <a:bodyPr/>
          <a:lstStyle/>
          <a:p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IKON’16				             13/0219</a:t>
            </a:r>
            <a:endParaRPr lang="fr-FR" sz="1600" dirty="0">
              <a:solidFill>
                <a:schemeClr val="tx1"/>
              </a:solidFill>
            </a:endParaRPr>
          </a:p>
          <a:p>
            <a:endParaRPr lang="fr-FR" sz="1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302000" y="3962399"/>
            <a:ext cx="5842000" cy="388499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Sylvain Désert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4580466"/>
            <a:ext cx="1515533" cy="14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181" y1="16374" x2="39181" y2="16374"/>
                        <a14:foregroundMark x1="23977" y1="27485" x2="23977" y2="27485"/>
                        <a14:foregroundMark x1="25146" y1="55556" x2="25146" y2="55556"/>
                        <a14:foregroundMark x1="21053" y1="54971" x2="21053" y2="54971"/>
                        <a14:foregroundMark x1="15789" y1="52632" x2="15789" y2="52632"/>
                        <a14:foregroundMark x1="12865" y1="42690" x2="12865" y2="42690"/>
                        <a14:foregroundMark x1="61404" y1="28655" x2="61404" y2="28655"/>
                        <a14:foregroundMark x1="64327" y1="28655" x2="64327" y2="28655"/>
                        <a14:foregroundMark x1="60234" y1="33918" x2="60234" y2="33918"/>
                        <a14:foregroundMark x1="59064" y1="43860" x2="59064" y2="43860"/>
                        <a14:foregroundMark x1="57310" y1="57310" x2="57310" y2="57310"/>
                        <a14:foregroundMark x1="44444" y1="35088" x2="44444" y2="35088"/>
                        <a14:foregroundMark x1="45029" y1="63158" x2="45029" y2="63158"/>
                        <a14:foregroundMark x1="45029" y1="70760" x2="45029" y2="70760"/>
                        <a14:foregroundMark x1="45029" y1="79532" x2="45029" y2="79532"/>
                        <a14:foregroundMark x1="43860" y1="88889" x2="43860" y2="88889"/>
                        <a14:foregroundMark x1="43860" y1="44444" x2="43860" y2="44444"/>
                        <a14:foregroundMark x1="43860" y1="50292" x2="43860" y2="50292"/>
                        <a14:foregroundMark x1="18713" y1="29240" x2="18713" y2="29240"/>
                        <a14:foregroundMark x1="30994" y1="33333" x2="30994" y2="33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034" y="2835864"/>
            <a:ext cx="1467533" cy="15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8774" y="1415535"/>
            <a:ext cx="5368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Full </a:t>
            </a:r>
            <a:r>
              <a:rPr lang="fr-FR" u="sng" dirty="0" err="1" smtClean="0"/>
              <a:t>beam</a:t>
            </a:r>
            <a:r>
              <a:rPr lang="fr-FR" u="sng" dirty="0" smtClean="0"/>
              <a:t> </a:t>
            </a:r>
            <a:r>
              <a:rPr lang="fr-FR" u="sng" dirty="0" err="1" smtClean="0"/>
              <a:t>slabs</a:t>
            </a:r>
            <a:r>
              <a:rPr lang="fr-FR" u="sng" dirty="0" smtClean="0"/>
              <a:t> for roof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Incompatible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opening</a:t>
            </a:r>
            <a:r>
              <a:rPr lang="fr-FR" dirty="0" smtClean="0"/>
              <a:t> roof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requires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dismounting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Specific</a:t>
            </a:r>
            <a:r>
              <a:rPr lang="fr-FR" dirty="0"/>
              <a:t> cranes </a:t>
            </a:r>
            <a:r>
              <a:rPr lang="fr-FR" dirty="0" err="1"/>
              <a:t>required</a:t>
            </a:r>
            <a:r>
              <a:rPr lang="fr-FR" dirty="0"/>
              <a:t> (1.5 k€/</a:t>
            </a:r>
            <a:r>
              <a:rPr lang="fr-FR" dirty="0" err="1"/>
              <a:t>day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Specific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development</a:t>
            </a:r>
            <a:r>
              <a:rPr lang="fr-FR" dirty="0" smtClean="0">
                <a:sym typeface="Wingdings" panose="05000000000000000000" pitchFamily="2" charset="2"/>
              </a:rPr>
              <a:t> (size and </a:t>
            </a:r>
            <a:r>
              <a:rPr lang="fr-FR" dirty="0" err="1" smtClean="0">
                <a:sym typeface="Wingdings" panose="05000000000000000000" pitchFamily="2" charset="2"/>
              </a:rPr>
              <a:t>shape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	 </a:t>
            </a:r>
            <a:r>
              <a:rPr lang="fr-FR" dirty="0" err="1" smtClean="0">
                <a:sym typeface="Wingdings" panose="05000000000000000000" pitchFamily="2" charset="2"/>
              </a:rPr>
              <a:t>expensive</a:t>
            </a: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/>
          <a:stretch/>
        </p:blipFill>
        <p:spPr bwMode="auto">
          <a:xfrm>
            <a:off x="4207933" y="4000858"/>
            <a:ext cx="3703345" cy="24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828774" y="1346200"/>
            <a:ext cx="6217989" cy="4484339"/>
            <a:chOff x="828774" y="1346200"/>
            <a:chExt cx="6217989" cy="4484339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828774" y="1346200"/>
              <a:ext cx="4556026" cy="27686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828774" y="1346200"/>
              <a:ext cx="4361293" cy="26546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09" b="92537" l="3010" r="96990">
                          <a14:foregroundMark x1="14716" y1="59701" x2="14716" y2="59701"/>
                          <a14:foregroundMark x1="20401" y1="55224" x2="20401" y2="55224"/>
                          <a14:foregroundMark x1="21405" y1="36567" x2="21405" y2="36567"/>
                          <a14:foregroundMark x1="31438" y1="44776" x2="31438" y2="44776"/>
                          <a14:foregroundMark x1="42475" y1="47761" x2="42475" y2="47761"/>
                          <a14:foregroundMark x1="50836" y1="41791" x2="50836" y2="41791"/>
                          <a14:foregroundMark x1="62876" y1="47761" x2="62876" y2="47761"/>
                          <a14:foregroundMark x1="68562" y1="28358" x2="68562" y2="28358"/>
                          <a14:foregroundMark x1="71237" y1="61940" x2="71237" y2="61940"/>
                          <a14:foregroundMark x1="67893" y1="46269" x2="67893" y2="46269"/>
                          <a14:foregroundMark x1="77592" y1="38060" x2="77592" y2="38060"/>
                          <a14:foregroundMark x1="86622" y1="38060" x2="86622" y2="38060"/>
                          <a14:backgroundMark x1="35452" y1="48507" x2="35452" y2="48507"/>
                          <a14:backgroundMark x1="46823" y1="38806" x2="46823" y2="38806"/>
                          <a14:backgroundMark x1="47157" y1="62687" x2="47157" y2="62687"/>
                          <a14:backgroundMark x1="65886" y1="38060" x2="65886" y2="38060"/>
                          <a14:backgroundMark x1="72241" y1="44776" x2="72241" y2="44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378" y="4725651"/>
              <a:ext cx="2465385" cy="11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re 1"/>
          <p:cNvSpPr txBox="1">
            <a:spLocks/>
          </p:cNvSpPr>
          <p:nvPr/>
        </p:nvSpPr>
        <p:spPr>
          <a:xfrm>
            <a:off x="1710267" y="52752"/>
            <a:ext cx="6502400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dirty="0" smtClean="0"/>
          </a:p>
          <a:p>
            <a:pPr algn="ctr"/>
            <a:r>
              <a:rPr lang="fr-FR" dirty="0" smtClean="0"/>
              <a:t>Building </a:t>
            </a:r>
            <a:r>
              <a:rPr lang="fr-FR" dirty="0" err="1" smtClean="0"/>
              <a:t>methodologies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2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27992" y="0"/>
            <a:ext cx="6476208" cy="96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dirty="0" smtClean="0"/>
          </a:p>
          <a:p>
            <a:pPr algn="ctr"/>
            <a:r>
              <a:rPr lang="fr-FR" dirty="0" err="1" smtClean="0"/>
              <a:t>Methodologies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51"/>
          <a:stretch/>
        </p:blipFill>
        <p:spPr bwMode="auto">
          <a:xfrm>
            <a:off x="3439053" y="1180323"/>
            <a:ext cx="5544079" cy="17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20120" y="2877644"/>
            <a:ext cx="8863012" cy="1651001"/>
            <a:chOff x="120120" y="2877644"/>
            <a:chExt cx="8863012" cy="165100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20" y="3372274"/>
              <a:ext cx="5360987" cy="76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131" y="2877644"/>
              <a:ext cx="3302001" cy="165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86784" y="4605285"/>
            <a:ext cx="9041420" cy="1820915"/>
            <a:chOff x="86784" y="4605285"/>
            <a:chExt cx="9041420" cy="182091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84" y="5247998"/>
              <a:ext cx="5529262" cy="74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4605285"/>
              <a:ext cx="3470354" cy="182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660"/>
          <a:stretch/>
        </p:blipFill>
        <p:spPr bwMode="auto">
          <a:xfrm>
            <a:off x="120119" y="1180323"/>
            <a:ext cx="3215747" cy="163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3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01800" y="0"/>
            <a:ext cx="6468533" cy="96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" dirty="0" smtClean="0"/>
          </a:p>
          <a:p>
            <a:pPr algn="ctr"/>
            <a:r>
              <a:rPr lang="fr-FR" dirty="0" smtClean="0"/>
              <a:t>Solution 1: </a:t>
            </a:r>
            <a:endParaRPr lang="fr-FR" dirty="0" smtClean="0"/>
          </a:p>
          <a:p>
            <a:pPr algn="ctr"/>
            <a:r>
              <a:rPr lang="fr-FR" dirty="0" smtClean="0"/>
              <a:t>full </a:t>
            </a:r>
            <a:r>
              <a:rPr lang="fr-FR" dirty="0" err="1" smtClean="0"/>
              <a:t>cast</a:t>
            </a:r>
            <a:r>
              <a:rPr lang="fr-FR" dirty="0" smtClean="0"/>
              <a:t> </a:t>
            </a:r>
            <a:r>
              <a:rPr lang="fr-FR" dirty="0" err="1" smtClean="0"/>
              <a:t>concrete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9014" y="1361069"/>
            <a:ext cx="80161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Concrete</a:t>
            </a:r>
            <a:r>
              <a:rPr lang="fr-FR" u="sng" dirty="0" smtClean="0"/>
              <a:t> </a:t>
            </a:r>
            <a:r>
              <a:rPr lang="fr-FR" u="sng" dirty="0" err="1" smtClean="0"/>
              <a:t>pouring</a:t>
            </a:r>
            <a:r>
              <a:rPr lang="fr-FR" u="sng" dirty="0" smtClean="0"/>
              <a:t> </a:t>
            </a:r>
            <a:r>
              <a:rPr lang="fr-FR" u="sng" dirty="0"/>
              <a:t>of </a:t>
            </a:r>
            <a:r>
              <a:rPr lang="fr-FR" u="sng" dirty="0" err="1">
                <a:latin typeface="+mj-lt"/>
              </a:rPr>
              <a:t>slabs</a:t>
            </a:r>
            <a:r>
              <a:rPr lang="fr-FR" u="sng" dirty="0"/>
              <a:t>, </a:t>
            </a:r>
            <a:r>
              <a:rPr lang="fr-FR" u="sng" dirty="0" err="1"/>
              <a:t>walls</a:t>
            </a:r>
            <a:r>
              <a:rPr lang="fr-FR" u="sng" dirty="0"/>
              <a:t> and </a:t>
            </a:r>
            <a:r>
              <a:rPr lang="fr-FR" u="sng" dirty="0" smtClean="0"/>
              <a:t>roof </a:t>
            </a:r>
            <a:r>
              <a:rPr lang="fr-FR" u="sng" dirty="0" smtClean="0"/>
              <a:t>on </a:t>
            </a:r>
            <a:r>
              <a:rPr lang="fr-FR" u="sng" dirty="0" smtClean="0"/>
              <a:t>site </a:t>
            </a:r>
            <a:r>
              <a:rPr lang="fr-FR" u="sng" dirty="0" smtClean="0"/>
              <a:t>at </a:t>
            </a:r>
            <a:r>
              <a:rPr lang="fr-FR" u="sng" dirty="0" smtClean="0"/>
              <a:t>the </a:t>
            </a:r>
            <a:r>
              <a:rPr lang="fr-FR" u="sng" dirty="0" smtClean="0"/>
              <a:t>final </a:t>
            </a:r>
            <a:r>
              <a:rPr lang="fr-FR" u="sng" dirty="0"/>
              <a:t>cave </a:t>
            </a:r>
            <a:r>
              <a:rPr lang="fr-FR" u="sng" dirty="0" smtClean="0"/>
              <a:t>location</a:t>
            </a:r>
            <a:r>
              <a:rPr lang="fr-FR" u="sng" dirty="0" smtClean="0"/>
              <a:t> </a:t>
            </a:r>
            <a:endParaRPr lang="fr-FR" u="sng" dirty="0" smtClean="0"/>
          </a:p>
          <a:p>
            <a:endParaRPr lang="fr-FR" dirty="0" smtClean="0"/>
          </a:p>
          <a:p>
            <a:endParaRPr lang="fr-FR" dirty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Suitable</a:t>
            </a:r>
            <a:r>
              <a:rPr lang="fr-FR" dirty="0" smtClean="0"/>
              <a:t> for all cave configuration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Limited </a:t>
            </a:r>
            <a:r>
              <a:rPr lang="fr-FR" dirty="0" err="1" smtClean="0"/>
              <a:t>number</a:t>
            </a:r>
            <a:r>
              <a:rPr lang="fr-FR" dirty="0" smtClean="0"/>
              <a:t> of joints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Better</a:t>
            </a:r>
            <a:r>
              <a:rPr lang="fr-FR" dirty="0" smtClean="0"/>
              <a:t> radiation </a:t>
            </a:r>
            <a:r>
              <a:rPr lang="fr-FR" dirty="0" err="1" smtClean="0"/>
              <a:t>shielding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Ideal</a:t>
            </a:r>
            <a:r>
              <a:rPr lang="fr-FR" dirty="0" smtClean="0"/>
              <a:t> for high </a:t>
            </a:r>
            <a:r>
              <a:rPr lang="fr-FR" dirty="0" err="1" smtClean="0"/>
              <a:t>thicknesses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hardness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Good </a:t>
            </a:r>
            <a:r>
              <a:rPr lang="fr-FR" dirty="0" err="1" smtClean="0"/>
              <a:t>tracability</a:t>
            </a:r>
            <a:r>
              <a:rPr lang="fr-FR" dirty="0" smtClean="0"/>
              <a:t>: </a:t>
            </a:r>
            <a:r>
              <a:rPr lang="fr-FR" dirty="0" err="1" smtClean="0"/>
              <a:t>origin</a:t>
            </a:r>
            <a:r>
              <a:rPr lang="fr-FR" dirty="0" smtClean="0"/>
              <a:t> &amp; </a:t>
            </a:r>
            <a:r>
              <a:rPr lang="fr-FR" dirty="0" err="1" smtClean="0"/>
              <a:t>quality</a:t>
            </a:r>
            <a:r>
              <a:rPr lang="fr-FR" dirty="0" smtClean="0"/>
              <a:t> of </a:t>
            </a:r>
            <a:r>
              <a:rPr lang="fr-FR" dirty="0" err="1" smtClean="0"/>
              <a:t>materials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Good adaptation to </a:t>
            </a:r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flatness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Noise and </a:t>
            </a:r>
            <a:r>
              <a:rPr lang="fr-FR" dirty="0" err="1" smtClean="0"/>
              <a:t>dust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deconstruct</a:t>
            </a:r>
            <a:endParaRPr lang="fr-FR" dirty="0" smtClean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err="1"/>
              <a:t>Anchors</a:t>
            </a:r>
            <a:r>
              <a:rPr lang="fr-FR" dirty="0"/>
              <a:t> in the </a:t>
            </a:r>
            <a:r>
              <a:rPr lang="fr-FR" dirty="0" err="1"/>
              <a:t>slab</a:t>
            </a:r>
            <a:r>
              <a:rPr lang="fr-FR" dirty="0"/>
              <a:t> </a:t>
            </a:r>
            <a:r>
              <a:rPr lang="fr-FR" dirty="0" err="1"/>
              <a:t>required</a:t>
            </a:r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Vibration</a:t>
            </a:r>
            <a:r>
              <a:rPr lang="fr-FR" dirty="0" smtClean="0"/>
              <a:t>, noise and </a:t>
            </a:r>
            <a:r>
              <a:rPr lang="fr-FR" dirty="0" err="1" smtClean="0"/>
              <a:t>dust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demolition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7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01800" y="0"/>
            <a:ext cx="6502400" cy="963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" dirty="0" smtClean="0"/>
          </a:p>
          <a:p>
            <a:pPr algn="ctr"/>
            <a:r>
              <a:rPr lang="fr-FR" dirty="0" smtClean="0"/>
              <a:t>Solution 2: </a:t>
            </a:r>
            <a:endParaRPr lang="fr-FR" dirty="0" smtClean="0"/>
          </a:p>
          <a:p>
            <a:pPr algn="ctr"/>
            <a:r>
              <a:rPr lang="fr-FR" dirty="0" smtClean="0"/>
              <a:t>mixed </a:t>
            </a:r>
            <a:r>
              <a:rPr lang="fr-FR" dirty="0" smtClean="0"/>
              <a:t>Full </a:t>
            </a:r>
            <a:r>
              <a:rPr lang="fr-FR" dirty="0" err="1" smtClean="0"/>
              <a:t>cast</a:t>
            </a:r>
            <a:r>
              <a:rPr lang="fr-FR" dirty="0" smtClean="0"/>
              <a:t> </a:t>
            </a:r>
            <a:r>
              <a:rPr lang="fr-FR" dirty="0" err="1" smtClean="0"/>
              <a:t>concrete</a:t>
            </a:r>
            <a:r>
              <a:rPr lang="fr-FR" dirty="0" smtClean="0"/>
              <a:t> / </a:t>
            </a:r>
            <a:r>
              <a:rPr lang="fr-FR" dirty="0" err="1" smtClean="0"/>
              <a:t>slabs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5949" y="1335675"/>
            <a:ext cx="608371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Concrete</a:t>
            </a:r>
            <a:r>
              <a:rPr lang="fr-FR" u="sng" dirty="0"/>
              <a:t> </a:t>
            </a:r>
            <a:r>
              <a:rPr lang="fr-FR" u="sng" dirty="0" err="1"/>
              <a:t>pouring</a:t>
            </a:r>
            <a:r>
              <a:rPr lang="fr-FR" u="sng" dirty="0"/>
              <a:t> of </a:t>
            </a:r>
            <a:r>
              <a:rPr lang="fr-FR" u="sng" dirty="0" err="1"/>
              <a:t>slabs</a:t>
            </a:r>
            <a:r>
              <a:rPr lang="fr-FR" u="sng" dirty="0"/>
              <a:t>, </a:t>
            </a:r>
            <a:r>
              <a:rPr lang="fr-FR" u="sng" dirty="0" err="1"/>
              <a:t>walls</a:t>
            </a:r>
            <a:r>
              <a:rPr lang="fr-FR" u="sng" dirty="0"/>
              <a:t> and </a:t>
            </a:r>
            <a:r>
              <a:rPr lang="fr-FR" u="sng" dirty="0" err="1" smtClean="0"/>
              <a:t>opening</a:t>
            </a:r>
            <a:r>
              <a:rPr lang="fr-FR" u="sng" dirty="0" smtClean="0"/>
              <a:t> parts of roof</a:t>
            </a:r>
            <a:endParaRPr lang="fr-FR" u="sng" dirty="0"/>
          </a:p>
          <a:p>
            <a:r>
              <a:rPr lang="fr-FR" u="sng" dirty="0" err="1" smtClean="0"/>
              <a:t>Beam</a:t>
            </a:r>
            <a:r>
              <a:rPr lang="fr-FR" u="sng" dirty="0" smtClean="0"/>
              <a:t> </a:t>
            </a:r>
            <a:r>
              <a:rPr lang="fr-FR" u="sng" dirty="0" err="1" smtClean="0"/>
              <a:t>slabs</a:t>
            </a:r>
            <a:r>
              <a:rPr lang="fr-FR" u="sng" dirty="0" smtClean="0"/>
              <a:t> </a:t>
            </a:r>
            <a:r>
              <a:rPr lang="fr-FR" u="sng" dirty="0" err="1" smtClean="0"/>
              <a:t>used</a:t>
            </a:r>
            <a:r>
              <a:rPr lang="fr-FR" u="sng" dirty="0" smtClean="0"/>
              <a:t> for </a:t>
            </a:r>
            <a:r>
              <a:rPr lang="fr-FR" u="sng" dirty="0" err="1" smtClean="0"/>
              <a:t>other</a:t>
            </a:r>
            <a:r>
              <a:rPr lang="fr-FR" u="sng" dirty="0" smtClean="0"/>
              <a:t> parts </a:t>
            </a:r>
            <a:r>
              <a:rPr lang="fr-FR" u="sng" dirty="0" smtClean="0"/>
              <a:t>of roof</a:t>
            </a:r>
            <a:endParaRPr lang="fr-FR" u="sng" dirty="0" smtClean="0"/>
          </a:p>
          <a:p>
            <a:endParaRPr lang="fr-FR" dirty="0" smtClean="0"/>
          </a:p>
          <a:p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- </a:t>
            </a:r>
            <a:r>
              <a:rPr lang="fr-FR" dirty="0" err="1" smtClean="0"/>
              <a:t>same</a:t>
            </a:r>
            <a:r>
              <a:rPr lang="fr-FR" dirty="0" smtClean="0"/>
              <a:t> as SOLUTION 1 -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Possibility</a:t>
            </a:r>
            <a:r>
              <a:rPr lang="fr-FR" dirty="0" smtClean="0"/>
              <a:t> to have </a:t>
            </a: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removable</a:t>
            </a:r>
            <a:r>
              <a:rPr lang="fr-FR" dirty="0" smtClean="0"/>
              <a:t> roof parts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fr-FR" dirty="0"/>
              <a:t>- </a:t>
            </a:r>
            <a:r>
              <a:rPr lang="fr-FR" dirty="0" err="1"/>
              <a:t>same</a:t>
            </a:r>
            <a:r>
              <a:rPr lang="fr-FR" dirty="0"/>
              <a:t> as SOLUTION 1 -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Not </a:t>
            </a:r>
            <a:r>
              <a:rPr lang="fr-FR" dirty="0" err="1" smtClean="0"/>
              <a:t>adapted</a:t>
            </a:r>
            <a:r>
              <a:rPr lang="fr-FR" dirty="0" smtClean="0"/>
              <a:t> for high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smtClean="0"/>
              <a:t>roof (</a:t>
            </a:r>
            <a:r>
              <a:rPr lang="fr-FR" dirty="0" err="1" smtClean="0"/>
              <a:t>weight</a:t>
            </a:r>
            <a:r>
              <a:rPr lang="fr-FR" dirty="0" smtClean="0"/>
              <a:t>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4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27201" y="0"/>
            <a:ext cx="6426200" cy="96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" dirty="0" smtClean="0"/>
          </a:p>
          <a:p>
            <a:pPr algn="ctr"/>
            <a:r>
              <a:rPr lang="fr-FR" dirty="0" smtClean="0"/>
              <a:t>Solution 3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 </a:t>
            </a:r>
            <a:r>
              <a:rPr lang="fr-FR" dirty="0" smtClean="0"/>
              <a:t>blocks + Full </a:t>
            </a:r>
            <a:r>
              <a:rPr lang="fr-FR" dirty="0" err="1" smtClean="0"/>
              <a:t>Cast</a:t>
            </a:r>
            <a:r>
              <a:rPr lang="fr-FR" dirty="0" smtClean="0"/>
              <a:t> </a:t>
            </a:r>
            <a:r>
              <a:rPr lang="fr-FR" dirty="0" err="1" smtClean="0"/>
              <a:t>Concrete</a:t>
            </a:r>
            <a:r>
              <a:rPr lang="fr-FR" dirty="0" smtClean="0"/>
              <a:t> roof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081" y="1318741"/>
            <a:ext cx="86172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Custom </a:t>
            </a:r>
            <a:r>
              <a:rPr lang="fr-FR" u="sng" dirty="0" err="1" smtClean="0"/>
              <a:t>concrete</a:t>
            </a:r>
            <a:r>
              <a:rPr lang="fr-FR" u="sng" dirty="0" smtClean="0"/>
              <a:t> blocks </a:t>
            </a:r>
            <a:r>
              <a:rPr lang="fr-FR" u="sng" dirty="0" err="1" smtClean="0"/>
              <a:t>pre-fabricated</a:t>
            </a:r>
            <a:r>
              <a:rPr lang="fr-FR" u="sng" dirty="0" smtClean="0"/>
              <a:t> </a:t>
            </a:r>
            <a:r>
              <a:rPr lang="fr-FR" u="sng" dirty="0" err="1" smtClean="0"/>
              <a:t>walls</a:t>
            </a:r>
            <a:r>
              <a:rPr lang="fr-FR" u="sng" dirty="0" smtClean="0"/>
              <a:t> +</a:t>
            </a:r>
            <a:r>
              <a:rPr lang="fr-FR" u="sng" dirty="0" smtClean="0"/>
              <a:t> full </a:t>
            </a:r>
            <a:r>
              <a:rPr lang="fr-FR" u="sng" dirty="0" err="1" smtClean="0"/>
              <a:t>cast</a:t>
            </a:r>
            <a:r>
              <a:rPr lang="fr-FR" u="sng" dirty="0" smtClean="0"/>
              <a:t> </a:t>
            </a:r>
            <a:r>
              <a:rPr lang="fr-FR" u="sng" dirty="0" err="1" smtClean="0"/>
              <a:t>concrete</a:t>
            </a:r>
            <a:r>
              <a:rPr lang="fr-FR" u="sng" dirty="0" smtClean="0"/>
              <a:t> </a:t>
            </a:r>
            <a:r>
              <a:rPr lang="fr-FR" u="sng" dirty="0" smtClean="0"/>
              <a:t>roof</a:t>
            </a:r>
            <a:endParaRPr lang="fr-FR" u="sng" dirty="0" smtClean="0"/>
          </a:p>
          <a:p>
            <a:endParaRPr lang="fr-FR" dirty="0" smtClean="0"/>
          </a:p>
          <a:p>
            <a:endParaRPr lang="fr-FR" dirty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Suitable</a:t>
            </a:r>
            <a:r>
              <a:rPr lang="fr-FR" dirty="0" smtClean="0"/>
              <a:t> for all cave configuration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Limited noise and </a:t>
            </a:r>
            <a:r>
              <a:rPr lang="fr-FR" dirty="0" err="1" smtClean="0"/>
              <a:t>dust</a:t>
            </a:r>
            <a:r>
              <a:rPr lang="fr-FR" dirty="0" smtClean="0"/>
              <a:t> production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disassembly</a:t>
            </a:r>
            <a:r>
              <a:rPr lang="fr-FR" dirty="0" smtClean="0"/>
              <a:t> of the </a:t>
            </a:r>
            <a:r>
              <a:rPr lang="fr-FR" dirty="0" err="1" smtClean="0"/>
              <a:t>walls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No </a:t>
            </a:r>
            <a:r>
              <a:rPr lang="fr-FR" dirty="0" err="1" smtClean="0"/>
              <a:t>anchor</a:t>
            </a:r>
            <a:r>
              <a:rPr lang="fr-FR" dirty="0" smtClean="0"/>
              <a:t> in the </a:t>
            </a:r>
            <a:r>
              <a:rPr lang="fr-FR" dirty="0" err="1" smtClean="0"/>
              <a:t>slab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Ideal</a:t>
            </a:r>
            <a:r>
              <a:rPr lang="fr-FR" dirty="0" smtClean="0"/>
              <a:t> for roof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thickness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Good </a:t>
            </a:r>
            <a:r>
              <a:rPr lang="fr-FR" dirty="0" err="1" smtClean="0"/>
              <a:t>tracability</a:t>
            </a:r>
            <a:r>
              <a:rPr lang="fr-FR" dirty="0" smtClean="0"/>
              <a:t>: </a:t>
            </a:r>
            <a:r>
              <a:rPr lang="fr-FR" dirty="0" err="1" smtClean="0"/>
              <a:t>origin</a:t>
            </a:r>
            <a:r>
              <a:rPr lang="fr-FR" dirty="0" smtClean="0"/>
              <a:t> &amp; </a:t>
            </a:r>
            <a:r>
              <a:rPr lang="fr-FR" dirty="0" err="1" smtClean="0"/>
              <a:t>quality</a:t>
            </a:r>
            <a:r>
              <a:rPr lang="fr-FR" dirty="0" smtClean="0"/>
              <a:t> of </a:t>
            </a:r>
            <a:r>
              <a:rPr lang="fr-FR" dirty="0" err="1" smtClean="0"/>
              <a:t>materials</a:t>
            </a:r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Altimetry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r>
              <a:rPr lang="fr-FR" dirty="0" smtClean="0"/>
              <a:t> </a:t>
            </a:r>
            <a:r>
              <a:rPr lang="fr-FR" dirty="0" err="1" smtClean="0"/>
              <a:t>removed</a:t>
            </a:r>
            <a:r>
              <a:rPr lang="fr-FR" dirty="0" smtClean="0"/>
              <a:t> by casting of the roof</a:t>
            </a:r>
          </a:p>
          <a:p>
            <a:pPr lvl="2"/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Important design phase (</a:t>
            </a:r>
            <a:r>
              <a:rPr lang="fr-FR" dirty="0" err="1" smtClean="0"/>
              <a:t>maximize</a:t>
            </a:r>
            <a:r>
              <a:rPr lang="fr-FR" dirty="0" smtClean="0"/>
              <a:t> block size, </a:t>
            </a:r>
            <a:r>
              <a:rPr lang="fr-FR" dirty="0" err="1" smtClean="0"/>
              <a:t>minimize</a:t>
            </a:r>
            <a:r>
              <a:rPr lang="fr-FR" dirty="0" smtClean="0"/>
              <a:t> </a:t>
            </a:r>
            <a:r>
              <a:rPr lang="fr-FR" dirty="0" err="1" smtClean="0"/>
              <a:t>molds</a:t>
            </a:r>
            <a:r>
              <a:rPr lang="fr-FR" dirty="0" smtClean="0"/>
              <a:t>)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deconstruct</a:t>
            </a:r>
            <a:r>
              <a:rPr lang="fr-FR" dirty="0" smtClean="0"/>
              <a:t> the roof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Adaptation </a:t>
            </a:r>
            <a:r>
              <a:rPr lang="fr-FR" dirty="0" err="1" smtClean="0"/>
              <a:t>required</a:t>
            </a:r>
            <a:r>
              <a:rPr lang="fr-FR" dirty="0" smtClean="0"/>
              <a:t> for </a:t>
            </a:r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flatness</a:t>
            </a:r>
            <a:endParaRPr lang="fr-FR" dirty="0" smtClean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Heavy handling system to </a:t>
            </a:r>
            <a:r>
              <a:rPr lang="fr-FR" dirty="0" err="1" smtClean="0"/>
              <a:t>install</a:t>
            </a:r>
            <a:r>
              <a:rPr lang="fr-FR" dirty="0" smtClean="0"/>
              <a:t> the blocks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The crane </a:t>
            </a:r>
            <a:r>
              <a:rPr lang="fr-FR" dirty="0" err="1" smtClean="0"/>
              <a:t>inside</a:t>
            </a:r>
            <a:r>
              <a:rPr lang="fr-FR" dirty="0" smtClean="0"/>
              <a:t> the cave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fixed</a:t>
            </a:r>
            <a:r>
              <a:rPr lang="fr-FR" dirty="0" smtClean="0"/>
              <a:t> to the </a:t>
            </a:r>
            <a:r>
              <a:rPr lang="fr-FR" dirty="0" err="1" smtClean="0"/>
              <a:t>wall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5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84866" y="0"/>
            <a:ext cx="6510867" cy="965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Solution </a:t>
            </a:r>
            <a:r>
              <a:rPr lang="fr-FR" dirty="0" smtClean="0"/>
              <a:t>4: </a:t>
            </a:r>
            <a:endParaRPr lang="fr-FR" dirty="0" smtClean="0"/>
          </a:p>
          <a:p>
            <a:pPr algn="ctr"/>
            <a:r>
              <a:rPr lang="fr-FR" dirty="0" err="1" smtClean="0"/>
              <a:t>bloCks</a:t>
            </a:r>
            <a:r>
              <a:rPr lang="fr-FR" dirty="0" smtClean="0"/>
              <a:t> </a:t>
            </a:r>
            <a:r>
              <a:rPr lang="fr-FR" dirty="0" smtClean="0"/>
              <a:t>+ mixed </a:t>
            </a:r>
            <a:r>
              <a:rPr lang="fr-FR" dirty="0" err="1" smtClean="0"/>
              <a:t>cast</a:t>
            </a:r>
            <a:r>
              <a:rPr lang="fr-FR" dirty="0" smtClean="0"/>
              <a:t> </a:t>
            </a:r>
            <a:r>
              <a:rPr lang="fr-FR" dirty="0" err="1"/>
              <a:t>concrete</a:t>
            </a:r>
            <a:r>
              <a:rPr lang="fr-FR" dirty="0"/>
              <a:t> / </a:t>
            </a:r>
            <a:r>
              <a:rPr lang="fr-FR" dirty="0" err="1"/>
              <a:t>slabs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6688" y="1318736"/>
            <a:ext cx="85651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Custom </a:t>
            </a:r>
            <a:r>
              <a:rPr lang="fr-FR" u="sng" dirty="0" err="1"/>
              <a:t>concrete</a:t>
            </a:r>
            <a:r>
              <a:rPr lang="fr-FR" u="sng" dirty="0"/>
              <a:t> blocks </a:t>
            </a:r>
            <a:r>
              <a:rPr lang="fr-FR" u="sng" dirty="0" err="1"/>
              <a:t>pre-fabricated</a:t>
            </a:r>
            <a:r>
              <a:rPr lang="fr-FR" u="sng" dirty="0"/>
              <a:t> </a:t>
            </a:r>
            <a:r>
              <a:rPr lang="fr-FR" u="sng" dirty="0" err="1"/>
              <a:t>walls</a:t>
            </a:r>
            <a:r>
              <a:rPr lang="fr-FR" u="sng" dirty="0"/>
              <a:t> + </a:t>
            </a:r>
            <a:r>
              <a:rPr lang="fr-FR" u="sng" dirty="0" err="1"/>
              <a:t>cast</a:t>
            </a:r>
            <a:r>
              <a:rPr lang="fr-FR" u="sng" dirty="0"/>
              <a:t> </a:t>
            </a:r>
            <a:r>
              <a:rPr lang="fr-FR" u="sng" dirty="0" err="1"/>
              <a:t>concrete</a:t>
            </a:r>
            <a:r>
              <a:rPr lang="fr-FR" u="sng" dirty="0"/>
              <a:t> </a:t>
            </a:r>
            <a:r>
              <a:rPr lang="fr-FR" u="sng" dirty="0" smtClean="0"/>
              <a:t>and </a:t>
            </a:r>
            <a:r>
              <a:rPr lang="fr-FR" u="sng" dirty="0" err="1"/>
              <a:t>beam</a:t>
            </a:r>
            <a:r>
              <a:rPr lang="fr-FR" u="sng" dirty="0"/>
              <a:t> </a:t>
            </a:r>
            <a:r>
              <a:rPr lang="fr-FR" u="sng" dirty="0" err="1"/>
              <a:t>slabs</a:t>
            </a:r>
            <a:r>
              <a:rPr lang="fr-FR" u="sng" dirty="0"/>
              <a:t> roof</a:t>
            </a:r>
          </a:p>
          <a:p>
            <a:endParaRPr lang="fr-FR" dirty="0" smtClean="0"/>
          </a:p>
          <a:p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- </a:t>
            </a:r>
            <a:r>
              <a:rPr lang="fr-FR" dirty="0" err="1" smtClean="0"/>
              <a:t>same</a:t>
            </a:r>
            <a:r>
              <a:rPr lang="fr-FR" dirty="0" smtClean="0"/>
              <a:t> as SOLUTION 3 -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Possibility</a:t>
            </a:r>
            <a:r>
              <a:rPr lang="fr-FR" dirty="0" smtClean="0"/>
              <a:t> to have </a:t>
            </a: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removable</a:t>
            </a:r>
            <a:r>
              <a:rPr lang="fr-FR" dirty="0" smtClean="0"/>
              <a:t> roof parts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fr-FR" dirty="0"/>
              <a:t>- </a:t>
            </a:r>
            <a:r>
              <a:rPr lang="fr-FR" dirty="0" err="1"/>
              <a:t>same</a:t>
            </a:r>
            <a:r>
              <a:rPr lang="fr-FR" dirty="0"/>
              <a:t> as SOLUTION </a:t>
            </a:r>
            <a:r>
              <a:rPr lang="fr-FR" dirty="0" smtClean="0"/>
              <a:t>3 –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/>
              <a:t>Not </a:t>
            </a:r>
            <a:r>
              <a:rPr lang="fr-FR" dirty="0" err="1"/>
              <a:t>adapted</a:t>
            </a:r>
            <a:r>
              <a:rPr lang="fr-FR" dirty="0"/>
              <a:t> for high </a:t>
            </a:r>
            <a:r>
              <a:rPr lang="fr-FR" dirty="0" err="1"/>
              <a:t>thickness</a:t>
            </a:r>
            <a:r>
              <a:rPr lang="fr-FR" dirty="0"/>
              <a:t> roof (</a:t>
            </a:r>
            <a:r>
              <a:rPr lang="fr-FR" dirty="0" err="1"/>
              <a:t>weight</a:t>
            </a:r>
            <a:r>
              <a:rPr lang="fr-FR" dirty="0"/>
              <a:t>)</a:t>
            </a:r>
          </a:p>
          <a:p>
            <a:pPr marL="742950" lvl="1" indent="-285750">
              <a:buClr>
                <a:srgbClr val="FF0000"/>
              </a:buClr>
              <a:buFont typeface="Symbol" panose="05050102010706020507" pitchFamily="18" charset="2"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6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57867" y="52752"/>
            <a:ext cx="6815666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Solution </a:t>
            </a:r>
            <a:r>
              <a:rPr lang="fr-FR" dirty="0" smtClean="0"/>
              <a:t>5: </a:t>
            </a:r>
            <a:endParaRPr lang="fr-FR" dirty="0" smtClean="0"/>
          </a:p>
          <a:p>
            <a:pPr algn="ctr"/>
            <a:r>
              <a:rPr lang="fr-FR" sz="2000" dirty="0" err="1" smtClean="0"/>
              <a:t>shuttering</a:t>
            </a:r>
            <a:r>
              <a:rPr lang="fr-FR" sz="2000" dirty="0" smtClean="0"/>
              <a:t> </a:t>
            </a:r>
            <a:r>
              <a:rPr lang="fr-FR" sz="2000" dirty="0" smtClean="0"/>
              <a:t>blocks </a:t>
            </a:r>
            <a:r>
              <a:rPr lang="fr-FR" sz="2000" dirty="0" smtClean="0"/>
              <a:t>+ </a:t>
            </a:r>
            <a:r>
              <a:rPr lang="fr-FR" sz="2000" dirty="0"/>
              <a:t>full </a:t>
            </a:r>
            <a:r>
              <a:rPr lang="fr-FR" sz="2000" dirty="0" err="1"/>
              <a:t>cast</a:t>
            </a:r>
            <a:r>
              <a:rPr lang="fr-FR" sz="2000" dirty="0"/>
              <a:t> </a:t>
            </a:r>
            <a:r>
              <a:rPr lang="fr-FR" sz="2000" dirty="0" err="1" smtClean="0"/>
              <a:t>concrete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467482" y="1242538"/>
            <a:ext cx="814197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Shuttering</a:t>
            </a:r>
            <a:r>
              <a:rPr lang="fr-FR" u="sng" dirty="0" smtClean="0"/>
              <a:t> </a:t>
            </a:r>
            <a:r>
              <a:rPr lang="fr-FR" u="sng" dirty="0" smtClean="0"/>
              <a:t>blocks </a:t>
            </a:r>
            <a:r>
              <a:rPr lang="fr-FR" u="sng" dirty="0" err="1" smtClean="0"/>
              <a:t>walls</a:t>
            </a:r>
            <a:r>
              <a:rPr lang="fr-FR" u="sng" dirty="0" smtClean="0"/>
              <a:t> + </a:t>
            </a:r>
            <a:r>
              <a:rPr lang="fr-FR" u="sng" dirty="0" smtClean="0"/>
              <a:t>full </a:t>
            </a:r>
            <a:r>
              <a:rPr lang="fr-FR" u="sng" dirty="0" err="1" smtClean="0"/>
              <a:t>cast</a:t>
            </a:r>
            <a:r>
              <a:rPr lang="fr-FR" u="sng" dirty="0" smtClean="0"/>
              <a:t> </a:t>
            </a:r>
            <a:r>
              <a:rPr lang="fr-FR" u="sng" dirty="0" err="1" smtClean="0"/>
              <a:t>concrete</a:t>
            </a:r>
            <a:r>
              <a:rPr lang="fr-FR" u="sng" dirty="0" smtClean="0"/>
              <a:t> </a:t>
            </a:r>
            <a:r>
              <a:rPr lang="fr-FR" u="sng" dirty="0" smtClean="0"/>
              <a:t>roof</a:t>
            </a:r>
          </a:p>
          <a:p>
            <a:endParaRPr lang="fr-FR" dirty="0" smtClean="0"/>
          </a:p>
          <a:p>
            <a:endParaRPr lang="fr-FR" dirty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Suitable</a:t>
            </a:r>
            <a:r>
              <a:rPr lang="fr-FR" dirty="0" smtClean="0"/>
              <a:t> for all cave configuration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Limited noise and </a:t>
            </a:r>
            <a:r>
              <a:rPr lang="fr-FR" dirty="0" err="1" smtClean="0"/>
              <a:t>dust</a:t>
            </a:r>
            <a:r>
              <a:rPr lang="fr-FR" dirty="0" smtClean="0"/>
              <a:t> production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Limited </a:t>
            </a:r>
            <a:r>
              <a:rPr lang="fr-FR" dirty="0" err="1" smtClean="0"/>
              <a:t>requirement</a:t>
            </a:r>
            <a:r>
              <a:rPr lang="fr-FR" dirty="0" smtClean="0"/>
              <a:t> of handling </a:t>
            </a:r>
            <a:r>
              <a:rPr lang="fr-FR" dirty="0" err="1" smtClean="0"/>
              <a:t>tools</a:t>
            </a:r>
            <a:r>
              <a:rPr lang="fr-FR" dirty="0" smtClean="0"/>
              <a:t> (</a:t>
            </a:r>
            <a:r>
              <a:rPr lang="fr-FR" dirty="0" err="1" smtClean="0"/>
              <a:t>walls</a:t>
            </a:r>
            <a:r>
              <a:rPr lang="fr-FR" dirty="0" smtClean="0"/>
              <a:t>)</a:t>
            </a:r>
          </a:p>
          <a:p>
            <a:pPr lvl="2"/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No structural </a:t>
            </a:r>
            <a:r>
              <a:rPr lang="fr-FR" dirty="0" err="1" smtClean="0"/>
              <a:t>integrity</a:t>
            </a:r>
            <a:endParaRPr lang="fr-FR" dirty="0" smtClean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Not compatible </a:t>
            </a:r>
            <a:r>
              <a:rPr lang="fr-FR" dirty="0" err="1" smtClean="0"/>
              <a:t>with</a:t>
            </a:r>
            <a:r>
              <a:rPr lang="fr-FR" dirty="0" smtClean="0"/>
              <a:t> large </a:t>
            </a:r>
            <a:r>
              <a:rPr lang="fr-FR" dirty="0" err="1" smtClean="0"/>
              <a:t>wall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r>
              <a:rPr lang="fr-FR" dirty="0" smtClean="0"/>
              <a:t> (</a:t>
            </a:r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inhomogeneity</a:t>
            </a:r>
            <a:r>
              <a:rPr lang="fr-FR" dirty="0" smtClean="0"/>
              <a:t>)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/>
              <a:t>Anchor in the </a:t>
            </a:r>
            <a:r>
              <a:rPr lang="fr-FR" dirty="0" err="1"/>
              <a:t>slab</a:t>
            </a:r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err="1" smtClean="0"/>
              <a:t>Difficult</a:t>
            </a:r>
            <a:r>
              <a:rPr lang="fr-FR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deconstruct</a:t>
            </a:r>
            <a:r>
              <a:rPr lang="fr-FR" dirty="0" smtClean="0"/>
              <a:t> the roof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err="1" smtClean="0"/>
              <a:t>Demolition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endParaRPr lang="fr-FR" dirty="0" smtClean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Vibration, noise and </a:t>
            </a:r>
            <a:r>
              <a:rPr lang="fr-FR" dirty="0" err="1" smtClean="0"/>
              <a:t>dust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demolition</a:t>
            </a:r>
            <a:endParaRPr lang="fr-FR" dirty="0" smtClean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"/>
            </a:pPr>
            <a:r>
              <a:rPr lang="fr-FR" dirty="0" smtClean="0"/>
              <a:t>The </a:t>
            </a:r>
            <a:r>
              <a:rPr lang="fr-FR" dirty="0" smtClean="0"/>
              <a:t>crane </a:t>
            </a:r>
            <a:r>
              <a:rPr lang="fr-FR" dirty="0" err="1" smtClean="0"/>
              <a:t>inside</a:t>
            </a:r>
            <a:r>
              <a:rPr lang="fr-FR" dirty="0" smtClean="0"/>
              <a:t> the cave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fixed</a:t>
            </a:r>
            <a:r>
              <a:rPr lang="fr-FR" dirty="0" smtClean="0"/>
              <a:t> to the </a:t>
            </a:r>
            <a:r>
              <a:rPr lang="fr-FR" dirty="0" err="1" smtClean="0"/>
              <a:t>wall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83267" y="52752"/>
            <a:ext cx="6671733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800" dirty="0" smtClean="0"/>
          </a:p>
          <a:p>
            <a:pPr algn="ctr"/>
            <a:r>
              <a:rPr lang="fr-FR" dirty="0" smtClean="0"/>
              <a:t>Solution 6:</a:t>
            </a:r>
          </a:p>
          <a:p>
            <a:pPr algn="ctr"/>
            <a:r>
              <a:rPr lang="fr-FR" sz="1700" dirty="0" err="1" smtClean="0"/>
              <a:t>shuttering</a:t>
            </a:r>
            <a:r>
              <a:rPr lang="fr-FR" sz="1700" dirty="0" smtClean="0"/>
              <a:t> blocks </a:t>
            </a:r>
            <a:r>
              <a:rPr lang="fr-FR" sz="1700" dirty="0"/>
              <a:t>+ mixed </a:t>
            </a:r>
            <a:r>
              <a:rPr lang="fr-FR" sz="1700" dirty="0" err="1" smtClean="0"/>
              <a:t>cast</a:t>
            </a:r>
            <a:r>
              <a:rPr lang="fr-FR" sz="1700" dirty="0" smtClean="0"/>
              <a:t> </a:t>
            </a:r>
            <a:r>
              <a:rPr lang="fr-FR" sz="1700" dirty="0" err="1"/>
              <a:t>concrete</a:t>
            </a:r>
            <a:r>
              <a:rPr lang="fr-FR" sz="1700" dirty="0"/>
              <a:t> / </a:t>
            </a:r>
            <a:r>
              <a:rPr lang="fr-FR" sz="1700" dirty="0" err="1"/>
              <a:t>slabs</a:t>
            </a:r>
            <a:endParaRPr lang="fr-FR" sz="1700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4414" y="1234070"/>
            <a:ext cx="66543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/>
              <a:t>Shuttering</a:t>
            </a:r>
            <a:r>
              <a:rPr lang="fr-FR" u="sng" dirty="0"/>
              <a:t> blocks for </a:t>
            </a:r>
            <a:r>
              <a:rPr lang="fr-FR" u="sng" dirty="0" err="1" smtClean="0"/>
              <a:t>walls</a:t>
            </a:r>
            <a:r>
              <a:rPr lang="fr-FR" u="sng" dirty="0"/>
              <a:t> + </a:t>
            </a:r>
            <a:r>
              <a:rPr lang="fr-FR" u="sng" dirty="0" err="1"/>
              <a:t>cast</a:t>
            </a:r>
            <a:r>
              <a:rPr lang="fr-FR" u="sng" dirty="0"/>
              <a:t> </a:t>
            </a:r>
            <a:r>
              <a:rPr lang="fr-FR" u="sng" dirty="0" err="1"/>
              <a:t>concrete</a:t>
            </a:r>
            <a:r>
              <a:rPr lang="fr-FR" u="sng" dirty="0"/>
              <a:t> and </a:t>
            </a:r>
            <a:r>
              <a:rPr lang="fr-FR" u="sng" dirty="0" err="1"/>
              <a:t>beam</a:t>
            </a:r>
            <a:r>
              <a:rPr lang="fr-FR" u="sng" dirty="0"/>
              <a:t> </a:t>
            </a:r>
            <a:r>
              <a:rPr lang="fr-FR" u="sng" dirty="0" err="1"/>
              <a:t>slabs</a:t>
            </a:r>
            <a:r>
              <a:rPr lang="fr-FR" u="sng" dirty="0"/>
              <a:t> </a:t>
            </a:r>
            <a:r>
              <a:rPr lang="fr-FR" u="sng" dirty="0" smtClean="0"/>
              <a:t>roof</a:t>
            </a:r>
            <a:endParaRPr lang="fr-FR" u="sng" dirty="0"/>
          </a:p>
          <a:p>
            <a:endParaRPr lang="fr-FR" dirty="0" smtClean="0"/>
          </a:p>
          <a:p>
            <a:endParaRPr lang="fr-FR" dirty="0" smtClean="0"/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smtClean="0"/>
              <a:t>- </a:t>
            </a:r>
            <a:r>
              <a:rPr lang="fr-FR" dirty="0" err="1" smtClean="0"/>
              <a:t>same</a:t>
            </a:r>
            <a:r>
              <a:rPr lang="fr-FR" dirty="0" smtClean="0"/>
              <a:t> as SOLUTION 5 -</a:t>
            </a:r>
          </a:p>
          <a:p>
            <a:pPr marL="1200150" lvl="2" indent="-285750">
              <a:buClr>
                <a:srgbClr val="00B050"/>
              </a:buClr>
              <a:buFont typeface="Symbol" panose="05050102010706020507" pitchFamily="18" charset="2"/>
              <a:buChar char=""/>
            </a:pPr>
            <a:r>
              <a:rPr lang="fr-FR" dirty="0" err="1" smtClean="0"/>
              <a:t>Possibility</a:t>
            </a:r>
            <a:r>
              <a:rPr lang="fr-FR" dirty="0" smtClean="0"/>
              <a:t> to have </a:t>
            </a:r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removable</a:t>
            </a:r>
            <a:r>
              <a:rPr lang="fr-FR" dirty="0" smtClean="0"/>
              <a:t> roof parts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fr-FR" dirty="0"/>
              <a:t>- </a:t>
            </a:r>
            <a:r>
              <a:rPr lang="fr-FR" dirty="0" err="1"/>
              <a:t>same</a:t>
            </a:r>
            <a:r>
              <a:rPr lang="fr-FR" dirty="0"/>
              <a:t> as SOLUTION 5</a:t>
            </a:r>
            <a:r>
              <a:rPr lang="fr-FR" dirty="0" smtClean="0"/>
              <a:t> –</a:t>
            </a:r>
          </a:p>
          <a:p>
            <a:pPr marL="1200150" lvl="2" indent="-285750">
              <a:buClr>
                <a:srgbClr val="FF0000"/>
              </a:buClr>
              <a:buFont typeface="Symbol" panose="05050102010706020507" pitchFamily="18" charset="2"/>
              <a:buChar char="-"/>
            </a:pPr>
            <a:r>
              <a:rPr lang="fr-FR" dirty="0" smtClean="0"/>
              <a:t>Not compatible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smtClean="0"/>
              <a:t>roof (</a:t>
            </a:r>
            <a:r>
              <a:rPr lang="fr-FR" dirty="0" err="1" smtClean="0"/>
              <a:t>weight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18732" y="1"/>
            <a:ext cx="6485467" cy="948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5482" y="1418272"/>
            <a:ext cx="581441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Selection</a:t>
            </a:r>
            <a:r>
              <a:rPr lang="fr-FR" u="sng" dirty="0" smtClean="0"/>
              <a:t> </a:t>
            </a:r>
            <a:r>
              <a:rPr lang="fr-FR" u="sng" dirty="0" err="1" smtClean="0"/>
              <a:t>criterias</a:t>
            </a:r>
            <a:r>
              <a:rPr lang="fr-FR" u="sng" dirty="0" smtClean="0"/>
              <a:t> for </a:t>
            </a:r>
            <a:r>
              <a:rPr lang="fr-FR" b="1" u="sng" dirty="0" smtClean="0"/>
              <a:t>QUALITY</a:t>
            </a:r>
            <a:r>
              <a:rPr lang="fr-FR" u="sng" dirty="0" smtClean="0"/>
              <a:t>:</a:t>
            </a:r>
          </a:p>
          <a:p>
            <a:endParaRPr lang="fr-FR" u="sng" dirty="0" smtClean="0"/>
          </a:p>
          <a:p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Structural </a:t>
            </a:r>
            <a:r>
              <a:rPr lang="fr-FR" dirty="0" err="1" smtClean="0"/>
              <a:t>capacity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Radiation protection</a:t>
            </a:r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Ease</a:t>
            </a:r>
            <a:r>
              <a:rPr lang="fr-FR" dirty="0" smtClean="0"/>
              <a:t> of </a:t>
            </a:r>
            <a:r>
              <a:rPr lang="fr-FR" dirty="0" err="1" smtClean="0"/>
              <a:t>assembly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Impact on the </a:t>
            </a:r>
            <a:r>
              <a:rPr lang="fr-FR" dirty="0" err="1" smtClean="0"/>
              <a:t>slab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Compatibility </a:t>
            </a:r>
            <a:r>
              <a:rPr lang="fr-FR" dirty="0" err="1" smtClean="0"/>
              <a:t>with</a:t>
            </a:r>
            <a:r>
              <a:rPr lang="fr-FR" dirty="0" smtClean="0"/>
              <a:t> in-house handling </a:t>
            </a:r>
            <a:r>
              <a:rPr lang="fr-FR" dirty="0" err="1" smtClean="0"/>
              <a:t>equipment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Ease</a:t>
            </a:r>
            <a:r>
              <a:rPr lang="fr-FR" dirty="0" smtClean="0"/>
              <a:t> of </a:t>
            </a:r>
            <a:r>
              <a:rPr lang="fr-FR" dirty="0" err="1" smtClean="0"/>
              <a:t>demolition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endParaRPr lang="fr-FR" dirty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Noise, </a:t>
            </a:r>
            <a:r>
              <a:rPr lang="fr-FR" dirty="0" err="1" smtClean="0"/>
              <a:t>dust</a:t>
            </a:r>
            <a:r>
              <a:rPr lang="fr-FR" dirty="0" smtClean="0"/>
              <a:t> and vibration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demolition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84867" y="1"/>
            <a:ext cx="6519334" cy="95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4" y="1041400"/>
            <a:ext cx="8642950" cy="43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684867" y="1041401"/>
            <a:ext cx="7165197" cy="5542926"/>
            <a:chOff x="1684867" y="1041401"/>
            <a:chExt cx="7165197" cy="5542926"/>
          </a:xfrm>
        </p:grpSpPr>
        <p:sp>
          <p:nvSpPr>
            <p:cNvPr id="14" name="ZoneTexte 13"/>
            <p:cNvSpPr txBox="1"/>
            <p:nvPr/>
          </p:nvSpPr>
          <p:spPr>
            <a:xfrm>
              <a:off x="1684867" y="5660997"/>
              <a:ext cx="49532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Symbol"/>
                <a:buChar char="Þ"/>
              </a:pPr>
              <a:r>
                <a:rPr lang="fr-FR" dirty="0" err="1" smtClean="0">
                  <a:sym typeface="Symbol"/>
                </a:rPr>
                <a:t>Shuttering</a:t>
              </a:r>
              <a:r>
                <a:rPr lang="fr-FR" dirty="0" smtClean="0">
                  <a:sym typeface="Symbol"/>
                </a:rPr>
                <a:t> blocks </a:t>
              </a:r>
              <a:r>
                <a:rPr lang="fr-FR" dirty="0" err="1" smtClean="0">
                  <a:sym typeface="Symbol"/>
                </a:rPr>
                <a:t>methodology</a:t>
              </a:r>
              <a:r>
                <a:rPr lang="fr-FR" dirty="0" smtClean="0">
                  <a:sym typeface="Symbol"/>
                </a:rPr>
                <a:t> </a:t>
              </a:r>
              <a:r>
                <a:rPr lang="fr-FR" dirty="0" err="1" smtClean="0">
                  <a:sym typeface="Symbol"/>
                </a:rPr>
                <a:t>discarded</a:t>
              </a:r>
              <a:endParaRPr lang="fr-FR" dirty="0" smtClean="0">
                <a:sym typeface="Symbol"/>
              </a:endParaRPr>
            </a:p>
            <a:p>
              <a:pPr marL="285750" indent="-285750">
                <a:buFont typeface="Symbol"/>
                <a:buChar char="Þ"/>
              </a:pPr>
              <a:endParaRPr lang="fr-FR" dirty="0" smtClean="0">
                <a:sym typeface="Symbol"/>
              </a:endParaRPr>
            </a:p>
            <a:p>
              <a:pPr marL="285750" indent="-285750">
                <a:buFont typeface="Symbol"/>
                <a:buChar char="Þ"/>
              </a:pPr>
              <a:r>
                <a:rPr lang="fr-FR" b="1" dirty="0" smtClean="0"/>
                <a:t>COST</a:t>
              </a:r>
              <a:r>
                <a:rPr lang="fr-FR" dirty="0" smtClean="0"/>
                <a:t> </a:t>
              </a:r>
              <a:r>
                <a:rPr lang="fr-FR" dirty="0" smtClean="0"/>
                <a:t>&amp; </a:t>
              </a:r>
              <a:r>
                <a:rPr lang="fr-FR" b="1" dirty="0" smtClean="0"/>
                <a:t>DELAY</a:t>
              </a:r>
              <a:r>
                <a:rPr lang="fr-FR" dirty="0" smtClean="0"/>
                <a:t> </a:t>
              </a:r>
              <a:r>
                <a:rPr lang="fr-FR" dirty="0" err="1" smtClean="0"/>
                <a:t>studied</a:t>
              </a:r>
              <a:r>
                <a:rPr lang="fr-FR" dirty="0" smtClean="0"/>
                <a:t> for Solutions 1 to 4</a:t>
              </a:r>
              <a:endParaRPr lang="fr-FR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6341533" y="1041401"/>
              <a:ext cx="2508531" cy="4349220"/>
              <a:chOff x="6341533" y="1041401"/>
              <a:chExt cx="2508531" cy="4349220"/>
            </a:xfrm>
          </p:grpSpPr>
          <p:cxnSp>
            <p:nvCxnSpPr>
              <p:cNvPr id="8" name="Connecteur droit 7"/>
              <p:cNvCxnSpPr/>
              <p:nvPr/>
            </p:nvCxnSpPr>
            <p:spPr>
              <a:xfrm flipH="1" flipV="1">
                <a:off x="6341534" y="1041401"/>
                <a:ext cx="2508530" cy="43492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flipV="1">
                <a:off x="6341533" y="1041401"/>
                <a:ext cx="2508531" cy="43492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9486" y="2743201"/>
                <a:ext cx="1866493" cy="82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488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195736" y="260648"/>
            <a:ext cx="4292182" cy="7647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78000" y="-1"/>
            <a:ext cx="6383867" cy="956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00" dirty="0" smtClean="0">
              <a:solidFill>
                <a:prstClr val="white"/>
              </a:solidFill>
            </a:endParaRPr>
          </a:p>
          <a:p>
            <a:pPr algn="ctr"/>
            <a:r>
              <a:rPr lang="fr-FR" sz="600" dirty="0" smtClean="0">
                <a:solidFill>
                  <a:prstClr val="white"/>
                </a:solidFill>
              </a:rPr>
              <a:t> </a:t>
            </a:r>
            <a:endParaRPr lang="fr-FR" sz="600" dirty="0" smtClean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8068" y="1724815"/>
            <a:ext cx="7693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NID </a:t>
            </a:r>
            <a:r>
              <a:rPr lang="fr-FR" sz="2000" dirty="0" err="1" smtClean="0">
                <a:solidFill>
                  <a:schemeClr val="tx1"/>
                </a:solidFill>
              </a:rPr>
              <a:t>June</a:t>
            </a:r>
            <a:r>
              <a:rPr lang="fr-FR" sz="2000" dirty="0" smtClean="0">
                <a:solidFill>
                  <a:schemeClr val="tx1"/>
                </a:solidFill>
              </a:rPr>
              <a:t> 2018: </a:t>
            </a:r>
            <a:r>
              <a:rPr lang="fr-FR" sz="2000" dirty="0" err="1" smtClean="0">
                <a:solidFill>
                  <a:schemeClr val="tx1"/>
                </a:solidFill>
              </a:rPr>
              <a:t>offer</a:t>
            </a:r>
            <a:r>
              <a:rPr lang="fr-FR" sz="2000" dirty="0" smtClean="0">
                <a:solidFill>
                  <a:schemeClr val="tx1"/>
                </a:solidFill>
              </a:rPr>
              <a:t> made by LLB to </a:t>
            </a:r>
            <a:r>
              <a:rPr lang="fr-FR" sz="2000" dirty="0" err="1" smtClean="0">
                <a:solidFill>
                  <a:schemeClr val="tx1"/>
                </a:solidFill>
              </a:rPr>
              <a:t>study</a:t>
            </a:r>
            <a:r>
              <a:rPr lang="fr-FR" sz="2000" dirty="0" smtClean="0">
                <a:solidFill>
                  <a:schemeClr val="tx1"/>
                </a:solidFill>
              </a:rPr>
              <a:t> Instrument </a:t>
            </a:r>
            <a:r>
              <a:rPr lang="fr-FR" sz="2000" dirty="0" err="1" smtClean="0">
                <a:solidFill>
                  <a:schemeClr val="tx1"/>
                </a:solidFill>
              </a:rPr>
              <a:t>Sample</a:t>
            </a:r>
            <a:r>
              <a:rPr lang="fr-FR" sz="2000" dirty="0" smtClean="0">
                <a:solidFill>
                  <a:schemeClr val="tx1"/>
                </a:solidFill>
              </a:rPr>
              <a:t> Caves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7 instruments </a:t>
            </a:r>
            <a:r>
              <a:rPr lang="fr-FR" sz="2000" dirty="0" err="1" smtClean="0">
                <a:solidFill>
                  <a:schemeClr val="tx1"/>
                </a:solidFill>
              </a:rPr>
              <a:t>answered</a:t>
            </a:r>
            <a:r>
              <a:rPr lang="fr-FR" sz="2000" dirty="0" smtClean="0">
                <a:solidFill>
                  <a:schemeClr val="tx1"/>
                </a:solidFill>
              </a:rPr>
              <a:t>: C-SPEC, BIFROST, MAGIC, T-REX, DREAM, SKADI, ESTIA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Study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performed</a:t>
            </a:r>
            <a:r>
              <a:rPr lang="fr-FR" sz="2000" dirty="0" smtClean="0">
                <a:solidFill>
                  <a:schemeClr val="tx1"/>
                </a:solidFill>
              </a:rPr>
              <a:t> by </a:t>
            </a:r>
            <a:r>
              <a:rPr lang="fr-FR" sz="2000" dirty="0" err="1" smtClean="0">
                <a:solidFill>
                  <a:schemeClr val="tx1"/>
                </a:solidFill>
              </a:rPr>
              <a:t>Artélia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from</a:t>
            </a:r>
            <a:r>
              <a:rPr lang="fr-FR" sz="2000" dirty="0" smtClean="0">
                <a:solidFill>
                  <a:schemeClr val="tx1"/>
                </a:solidFill>
              </a:rPr>
              <a:t> JUL to OCT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90" y="4939928"/>
            <a:ext cx="2513819" cy="127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86468" y="0"/>
            <a:ext cx="6341532" cy="914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2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684866" y="1"/>
            <a:ext cx="6519333" cy="948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" dirty="0" smtClean="0"/>
          </a:p>
          <a:p>
            <a:pPr algn="ctr"/>
            <a:r>
              <a:rPr lang="fr-FR" dirty="0" err="1" smtClean="0"/>
              <a:t>delay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fr-FR" dirty="0" smtClean="0"/>
          </a:p>
          <a:p>
            <a:pPr algn="ctr"/>
            <a:r>
              <a:rPr lang="fr-FR" dirty="0" err="1" smtClean="0"/>
              <a:t>Dream</a:t>
            </a:r>
            <a:r>
              <a:rPr lang="fr-FR" dirty="0" smtClean="0"/>
              <a:t> cave</a:t>
            </a:r>
            <a:endParaRPr lang="fr-F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662"/>
            <a:ext cx="9144000" cy="27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4907591"/>
            <a:ext cx="1944292" cy="15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7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693333" y="1"/>
            <a:ext cx="65024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dirty="0" smtClean="0">
              <a:latin typeface="+mn-lt"/>
            </a:endParaRPr>
          </a:p>
          <a:p>
            <a:pPr algn="ctr"/>
            <a:r>
              <a:rPr lang="fr-FR" dirty="0" err="1" smtClean="0">
                <a:latin typeface="+mn-lt"/>
              </a:rPr>
              <a:t>cost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hypothesis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7419" y="1354670"/>
            <a:ext cx="88280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Hypothesis</a:t>
            </a:r>
            <a:r>
              <a:rPr lang="fr-FR" u="sng" dirty="0" smtClean="0"/>
              <a:t>:</a:t>
            </a:r>
          </a:p>
          <a:p>
            <a:endParaRPr lang="fr-FR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	2500 kg / m</a:t>
            </a:r>
            <a:r>
              <a:rPr lang="fr-FR" baseline="30000" dirty="0" smtClean="0"/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Cost</a:t>
            </a:r>
            <a:r>
              <a:rPr lang="fr-FR" dirty="0" smtClean="0"/>
              <a:t> of </a:t>
            </a:r>
            <a:r>
              <a:rPr lang="fr-FR" dirty="0" err="1" smtClean="0"/>
              <a:t>steel</a:t>
            </a:r>
            <a:r>
              <a:rPr lang="fr-FR" dirty="0" smtClean="0"/>
              <a:t>	2500 € / 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	120 € / m</a:t>
            </a:r>
            <a:r>
              <a:rPr lang="fr-FR" baseline="30000" dirty="0" smtClean="0"/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Steel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(</a:t>
            </a:r>
            <a:r>
              <a:rPr lang="fr-FR" dirty="0" err="1" smtClean="0"/>
              <a:t>slabs</a:t>
            </a:r>
            <a:r>
              <a:rPr lang="fr-FR" dirty="0" smtClean="0"/>
              <a:t>)	150 kg / m</a:t>
            </a:r>
            <a:r>
              <a:rPr lang="fr-FR" baseline="30000" dirty="0" smtClean="0"/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Steel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(</a:t>
            </a:r>
            <a:r>
              <a:rPr lang="fr-FR" dirty="0" err="1" smtClean="0"/>
              <a:t>flor</a:t>
            </a:r>
            <a:r>
              <a:rPr lang="fr-FR" dirty="0" smtClean="0"/>
              <a:t>/</a:t>
            </a:r>
            <a:r>
              <a:rPr lang="fr-FR" dirty="0" err="1" smtClean="0"/>
              <a:t>walls</a:t>
            </a:r>
            <a:r>
              <a:rPr lang="fr-FR" dirty="0" smtClean="0"/>
              <a:t>)	75 kg / m</a:t>
            </a:r>
            <a:r>
              <a:rPr lang="fr-FR" baseline="30000" dirty="0" smtClean="0"/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Mobile crane + </a:t>
            </a:r>
            <a:r>
              <a:rPr lang="fr-FR" dirty="0" err="1" smtClean="0"/>
              <a:t>other</a:t>
            </a:r>
            <a:r>
              <a:rPr lang="fr-FR" dirty="0" smtClean="0"/>
              <a:t>	1500 € / </a:t>
            </a:r>
            <a:r>
              <a:rPr lang="fr-FR" dirty="0" err="1" smtClean="0"/>
              <a:t>day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u="sng" dirty="0" smtClean="0"/>
              <a:t>Note: </a:t>
            </a:r>
            <a:r>
              <a:rPr lang="fr-FR" dirty="0" smtClean="0"/>
              <a:t>ESS </a:t>
            </a:r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 smtClean="0"/>
              <a:t>workforce</a:t>
            </a:r>
            <a:r>
              <a:rPr lang="fr-FR" dirty="0" smtClean="0"/>
              <a:t> for </a:t>
            </a:r>
            <a:r>
              <a:rPr lang="fr-FR" dirty="0" err="1" smtClean="0"/>
              <a:t>assembly</a:t>
            </a:r>
            <a:r>
              <a:rPr lang="fr-FR" dirty="0" smtClean="0"/>
              <a:t>/installation in case of blocks</a:t>
            </a:r>
          </a:p>
          <a:p>
            <a:r>
              <a:rPr lang="fr-FR" dirty="0" smtClean="0"/>
              <a:t>ESS </a:t>
            </a:r>
            <a:r>
              <a:rPr lang="fr-FR" dirty="0" err="1" smtClean="0"/>
              <a:t>invoicing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</a:t>
            </a:r>
            <a:r>
              <a:rPr lang="fr-FR" dirty="0" err="1" smtClean="0"/>
              <a:t>unknown</a:t>
            </a:r>
            <a:r>
              <a:rPr lang="fr-FR" dirty="0" smtClean="0"/>
              <a:t> (handling </a:t>
            </a:r>
            <a:r>
              <a:rPr lang="fr-FR" dirty="0" err="1" smtClean="0"/>
              <a:t>equipment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, </a:t>
            </a:r>
            <a:r>
              <a:rPr lang="fr-FR" dirty="0" err="1" smtClean="0"/>
              <a:t>instalation</a:t>
            </a:r>
            <a:r>
              <a:rPr lang="fr-FR" dirty="0" smtClean="0"/>
              <a:t>, services…)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Solution 1: no ESS </a:t>
            </a:r>
            <a:r>
              <a:rPr lang="fr-FR" dirty="0" err="1" smtClean="0"/>
              <a:t>cost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Solution 2: 2 ESS </a:t>
            </a:r>
            <a:r>
              <a:rPr lang="fr-FR" dirty="0" err="1" smtClean="0"/>
              <a:t>workers</a:t>
            </a:r>
            <a:r>
              <a:rPr lang="fr-FR" dirty="0" smtClean="0"/>
              <a:t> for 5 </a:t>
            </a:r>
            <a:r>
              <a:rPr lang="fr-FR" dirty="0" err="1" smtClean="0"/>
              <a:t>days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Solution </a:t>
            </a:r>
            <a:r>
              <a:rPr lang="fr-FR" dirty="0" smtClean="0"/>
              <a:t>3: </a:t>
            </a:r>
            <a:r>
              <a:rPr lang="fr-FR" dirty="0"/>
              <a:t>2 ESS </a:t>
            </a:r>
            <a:r>
              <a:rPr lang="fr-FR" dirty="0" err="1"/>
              <a:t>workers</a:t>
            </a:r>
            <a:r>
              <a:rPr lang="fr-FR" dirty="0"/>
              <a:t> for </a:t>
            </a:r>
            <a:r>
              <a:rPr lang="fr-FR" dirty="0" smtClean="0"/>
              <a:t>15 </a:t>
            </a:r>
            <a:r>
              <a:rPr lang="fr-FR" dirty="0" err="1"/>
              <a:t>days</a:t>
            </a:r>
            <a:r>
              <a:rPr lang="fr-FR" dirty="0"/>
              <a:t> 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Solution </a:t>
            </a:r>
            <a:r>
              <a:rPr lang="fr-FR" dirty="0" smtClean="0"/>
              <a:t>4: </a:t>
            </a:r>
            <a:r>
              <a:rPr lang="fr-FR" dirty="0"/>
              <a:t>2 ESS </a:t>
            </a:r>
            <a:r>
              <a:rPr lang="fr-FR" dirty="0" err="1"/>
              <a:t>workers</a:t>
            </a:r>
            <a:r>
              <a:rPr lang="fr-FR" dirty="0"/>
              <a:t> for </a:t>
            </a:r>
            <a:r>
              <a:rPr lang="fr-FR" dirty="0" smtClean="0"/>
              <a:t>24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5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93333" y="1"/>
            <a:ext cx="6502400" cy="95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" dirty="0" smtClean="0"/>
          </a:p>
          <a:p>
            <a:pPr algn="ctr"/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Summary</a:t>
            </a:r>
            <a:endParaRPr lang="fr-FR" dirty="0" smtClean="0"/>
          </a:p>
          <a:p>
            <a:pPr algn="ctr"/>
            <a:r>
              <a:rPr lang="fr-FR" dirty="0" err="1" smtClean="0"/>
              <a:t>Dream</a:t>
            </a:r>
            <a:r>
              <a:rPr lang="fr-FR" dirty="0" smtClean="0"/>
              <a:t> cave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94932"/>
            <a:ext cx="8808951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4856791"/>
            <a:ext cx="1944292" cy="15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6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701800" y="1"/>
            <a:ext cx="6502400" cy="948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800" dirty="0" smtClean="0"/>
          </a:p>
          <a:p>
            <a:pPr algn="ctr"/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/>
              <a:t>/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/>
              <a:t>/</a:t>
            </a:r>
            <a:r>
              <a:rPr lang="fr-FR" dirty="0" smtClean="0"/>
              <a:t> </a:t>
            </a:r>
            <a:r>
              <a:rPr lang="fr-FR" dirty="0" err="1" smtClean="0"/>
              <a:t>delay</a:t>
            </a:r>
            <a:endParaRPr lang="fr-FR" dirty="0"/>
          </a:p>
          <a:p>
            <a:pPr algn="ctr"/>
            <a:r>
              <a:rPr lang="fr-FR" dirty="0" err="1" smtClean="0"/>
              <a:t>Dream</a:t>
            </a:r>
            <a:r>
              <a:rPr lang="fr-FR" dirty="0" smtClean="0"/>
              <a:t> cave</a:t>
            </a:r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" b="36682"/>
          <a:stretch/>
        </p:blipFill>
        <p:spPr bwMode="auto">
          <a:xfrm>
            <a:off x="59267" y="1346303"/>
            <a:ext cx="8974666" cy="26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5" r="662" b="-2663"/>
          <a:stretch/>
        </p:blipFill>
        <p:spPr bwMode="auto">
          <a:xfrm>
            <a:off x="59267" y="3962401"/>
            <a:ext cx="8974666" cy="7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83247" y="4851401"/>
            <a:ext cx="7205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ym typeface="Symbol"/>
              </a:rPr>
              <a:t> </a:t>
            </a:r>
            <a:r>
              <a:rPr lang="fr-FR" sz="1600" dirty="0" smtClean="0"/>
              <a:t>Final </a:t>
            </a:r>
            <a:r>
              <a:rPr lang="fr-FR" sz="1600" dirty="0" err="1" smtClean="0"/>
              <a:t>results</a:t>
            </a:r>
            <a:r>
              <a:rPr lang="fr-FR" sz="1600" dirty="0" smtClean="0"/>
              <a:t> are close</a:t>
            </a:r>
          </a:p>
          <a:p>
            <a:endParaRPr lang="fr-FR" sz="1600" dirty="0" smtClean="0"/>
          </a:p>
          <a:p>
            <a:r>
              <a:rPr lang="fr-FR" sz="1600" dirty="0">
                <a:sym typeface="Symbol"/>
              </a:rPr>
              <a:t> </a:t>
            </a:r>
            <a:r>
              <a:rPr lang="fr-FR" sz="1600" dirty="0" smtClean="0"/>
              <a:t>Full </a:t>
            </a:r>
            <a:r>
              <a:rPr lang="fr-FR" sz="1600" dirty="0" err="1" smtClean="0"/>
              <a:t>cast</a:t>
            </a:r>
            <a:r>
              <a:rPr lang="fr-FR" sz="1600" dirty="0" smtClean="0"/>
              <a:t> </a:t>
            </a:r>
            <a:r>
              <a:rPr lang="fr-FR" sz="1600" dirty="0" err="1" smtClean="0"/>
              <a:t>concrete</a:t>
            </a:r>
            <a:r>
              <a:rPr lang="fr-FR" sz="1600" dirty="0" smtClean="0"/>
              <a:t> </a:t>
            </a:r>
            <a:r>
              <a:rPr lang="fr-FR" sz="1600" dirty="0" err="1" smtClean="0"/>
              <a:t>better</a:t>
            </a:r>
            <a:r>
              <a:rPr lang="fr-FR" sz="1600" dirty="0" smtClean="0"/>
              <a:t> for all the 7 caves</a:t>
            </a:r>
          </a:p>
          <a:p>
            <a:endParaRPr lang="fr-FR" sz="1600" dirty="0" smtClean="0"/>
          </a:p>
          <a:p>
            <a:r>
              <a:rPr lang="fr-FR" sz="1600" dirty="0">
                <a:sym typeface="Symbol"/>
              </a:rPr>
              <a:t> </a:t>
            </a:r>
            <a:r>
              <a:rPr lang="fr-FR" sz="1600" dirty="0" err="1" smtClean="0"/>
              <a:t>Weights</a:t>
            </a:r>
            <a:r>
              <a:rPr lang="fr-FR" sz="1600" dirty="0" smtClean="0"/>
              <a:t> </a:t>
            </a:r>
            <a:r>
              <a:rPr lang="fr-FR" sz="1600" dirty="0" smtClean="0"/>
              <a:t>for </a:t>
            </a:r>
            <a:r>
              <a:rPr lang="fr-FR" sz="1600" dirty="0" err="1" smtClean="0"/>
              <a:t>Quality</a:t>
            </a:r>
            <a:r>
              <a:rPr lang="fr-FR" sz="1600" dirty="0" smtClean="0"/>
              <a:t> / </a:t>
            </a:r>
            <a:r>
              <a:rPr lang="fr-FR" sz="1600" dirty="0" err="1" smtClean="0"/>
              <a:t>Cost</a:t>
            </a:r>
            <a:r>
              <a:rPr lang="fr-FR" sz="1600" dirty="0" smtClean="0"/>
              <a:t> / Delay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customized</a:t>
            </a:r>
            <a:r>
              <a:rPr lang="fr-FR" sz="1600" dirty="0" smtClean="0"/>
              <a:t> </a:t>
            </a:r>
            <a:r>
              <a:rPr lang="fr-FR" sz="1600" dirty="0" err="1" smtClean="0"/>
              <a:t>depending</a:t>
            </a:r>
            <a:r>
              <a:rPr lang="fr-FR" sz="1600" dirty="0" smtClean="0"/>
              <a:t> on </a:t>
            </a:r>
            <a:r>
              <a:rPr lang="fr-FR" sz="1600" dirty="0" err="1" smtClean="0"/>
              <a:t>priority</a:t>
            </a:r>
            <a:endParaRPr lang="fr-FR" sz="1600" dirty="0" smtClean="0"/>
          </a:p>
          <a:p>
            <a:pPr lvl="1"/>
            <a:r>
              <a:rPr lang="fr-FR" sz="1600" dirty="0" smtClean="0">
                <a:sym typeface="Wingdings" panose="05000000000000000000" pitchFamily="2" charset="2"/>
              </a:rPr>
              <a:t>	 </a:t>
            </a:r>
            <a:r>
              <a:rPr lang="fr-FR" sz="1600" dirty="0" err="1" smtClean="0">
                <a:sym typeface="Wingdings" panose="05000000000000000000" pitchFamily="2" charset="2"/>
              </a:rPr>
              <a:t>may</a:t>
            </a:r>
            <a:r>
              <a:rPr lang="fr-FR" sz="1600" dirty="0" smtClean="0">
                <a:sym typeface="Wingdings" panose="05000000000000000000" pitchFamily="2" charset="2"/>
              </a:rPr>
              <a:t> change the </a:t>
            </a:r>
            <a:r>
              <a:rPr lang="fr-FR" sz="1600" dirty="0" err="1" smtClean="0">
                <a:sym typeface="Wingdings" panose="05000000000000000000" pitchFamily="2" charset="2"/>
              </a:rPr>
              <a:t>most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appropriate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solution</a:t>
            </a:r>
            <a:endParaRPr lang="fr-FR" sz="1600" dirty="0"/>
          </a:p>
        </p:txBody>
      </p:sp>
      <p:sp>
        <p:nvSpPr>
          <p:cNvPr id="10" name="Ellipse 9"/>
          <p:cNvSpPr/>
          <p:nvPr/>
        </p:nvSpPr>
        <p:spPr>
          <a:xfrm>
            <a:off x="3403600" y="3962402"/>
            <a:ext cx="524933" cy="592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4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684867" y="1"/>
            <a:ext cx="6510866" cy="95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smtClean="0"/>
              <a:t>B4C </a:t>
            </a:r>
            <a:r>
              <a:rPr lang="fr-FR" dirty="0" err="1" smtClean="0"/>
              <a:t>Shielding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10247" y="1320802"/>
            <a:ext cx="661059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 smtClean="0"/>
              <a:t>Hypothesis</a:t>
            </a:r>
            <a:r>
              <a:rPr lang="fr-FR" sz="1600" u="sng" dirty="0" smtClean="0"/>
              <a:t>:</a:t>
            </a:r>
          </a:p>
          <a:p>
            <a:endParaRPr lang="fr-FR" sz="1600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5 </a:t>
            </a:r>
            <a:r>
              <a:rPr lang="fr-FR" sz="1600" dirty="0" smtClean="0"/>
              <a:t>mm of </a:t>
            </a:r>
            <a:r>
              <a:rPr lang="fr-FR" sz="1600" dirty="0" err="1" smtClean="0"/>
              <a:t>Boreflex</a:t>
            </a:r>
            <a:r>
              <a:rPr lang="fr-FR" sz="1600" dirty="0" smtClean="0"/>
              <a:t> on all </a:t>
            </a:r>
            <a:r>
              <a:rPr lang="fr-FR" sz="1600" dirty="0" err="1" smtClean="0"/>
              <a:t>inner</a:t>
            </a:r>
            <a:r>
              <a:rPr lang="fr-FR" sz="1600" dirty="0" smtClean="0"/>
              <a:t> </a:t>
            </a:r>
            <a:r>
              <a:rPr lang="fr-FR" sz="1600" dirty="0" smtClean="0"/>
              <a:t>surface </a:t>
            </a:r>
            <a:r>
              <a:rPr lang="fr-FR" sz="1600" dirty="0" smtClean="0"/>
              <a:t>but the </a:t>
            </a:r>
            <a:r>
              <a:rPr lang="fr-FR" sz="1600" dirty="0" err="1" smtClean="0"/>
              <a:t>floor</a:t>
            </a:r>
            <a:r>
              <a:rPr lang="fr-FR" sz="1600" dirty="0" smtClean="0"/>
              <a:t>:</a:t>
            </a:r>
          </a:p>
          <a:p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Price:		</a:t>
            </a:r>
            <a:r>
              <a:rPr lang="fr-FR" sz="1600" dirty="0" smtClean="0"/>
              <a:t>655 </a:t>
            </a:r>
            <a:r>
              <a:rPr lang="fr-FR" sz="1600" dirty="0" smtClean="0"/>
              <a:t>€/m</a:t>
            </a:r>
            <a:r>
              <a:rPr lang="fr-FR" sz="1600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Installation </a:t>
            </a:r>
            <a:r>
              <a:rPr lang="fr-FR" sz="1600" dirty="0" smtClean="0"/>
              <a:t>time:</a:t>
            </a:r>
            <a:r>
              <a:rPr lang="fr-FR" sz="1600" dirty="0" smtClean="0"/>
              <a:t>	</a:t>
            </a:r>
            <a:r>
              <a:rPr lang="fr-FR" sz="1600" dirty="0" smtClean="0"/>
              <a:t>2.5 </a:t>
            </a:r>
            <a:r>
              <a:rPr lang="fr-FR" sz="1600" dirty="0" smtClean="0"/>
              <a:t>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/h </a:t>
            </a:r>
            <a:r>
              <a:rPr lang="fr-FR" sz="1600" dirty="0" err="1" smtClean="0"/>
              <a:t>with</a:t>
            </a:r>
            <a:r>
              <a:rPr lang="fr-FR" sz="1600" dirty="0" smtClean="0"/>
              <a:t> 2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Transporattion</a:t>
            </a:r>
            <a:r>
              <a:rPr lang="fr-FR" sz="1600" dirty="0" smtClean="0"/>
              <a:t> to ESS	1.5 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 smtClean="0">
                <a:sym typeface="Wingdings" panose="05000000000000000000" pitchFamily="2" charset="2"/>
              </a:rPr>
              <a:t>	(</a:t>
            </a:r>
            <a:r>
              <a:rPr lang="fr-FR" sz="1600" dirty="0" smtClean="0">
                <a:sym typeface="Symbol"/>
              </a:rPr>
              <a:t>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Jefferson </a:t>
            </a:r>
            <a:r>
              <a:rPr lang="fr-FR" sz="1600" dirty="0" err="1" smtClean="0">
                <a:sym typeface="Wingdings" panose="05000000000000000000" pitchFamily="2" charset="2"/>
              </a:rPr>
              <a:t>Lab</a:t>
            </a:r>
            <a:r>
              <a:rPr lang="fr-FR" sz="1600" dirty="0" smtClean="0">
                <a:sym typeface="Wingdings" panose="05000000000000000000" pitchFamily="2" charset="2"/>
              </a:rPr>
              <a:t> solution looks a </a:t>
            </a:r>
            <a:r>
              <a:rPr lang="fr-FR" sz="1600" dirty="0" smtClean="0">
                <a:sym typeface="Wingdings" panose="05000000000000000000" pitchFamily="2" charset="2"/>
              </a:rPr>
              <a:t>possible </a:t>
            </a:r>
            <a:r>
              <a:rPr lang="fr-FR" sz="1600" dirty="0" err="1" smtClean="0">
                <a:sym typeface="Wingdings" panose="05000000000000000000" pitchFamily="2" charset="2"/>
              </a:rPr>
              <a:t>better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alternative)</a:t>
            </a:r>
            <a:endParaRPr lang="fr-FR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0" y="3225801"/>
            <a:ext cx="68103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1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27200" y="1"/>
            <a:ext cx="6477000" cy="948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smtClean="0"/>
              <a:t>Cave </a:t>
            </a:r>
            <a:r>
              <a:rPr lang="fr-FR" dirty="0" smtClean="0"/>
              <a:t>impact on </a:t>
            </a:r>
            <a:r>
              <a:rPr lang="fr-FR" dirty="0" err="1" smtClean="0"/>
              <a:t>floor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10247" y="1320802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E01:	20 </a:t>
            </a:r>
            <a:r>
              <a:rPr lang="fr-FR" sz="1600" dirty="0" smtClean="0"/>
              <a:t>T / m</a:t>
            </a:r>
            <a:r>
              <a:rPr lang="fr-FR" sz="1600" baseline="30000" dirty="0" smtClean="0"/>
              <a:t>2</a:t>
            </a:r>
            <a:endParaRPr lang="fr-FR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D01:	</a:t>
            </a:r>
            <a:r>
              <a:rPr lang="fr-FR" sz="1600" dirty="0" smtClean="0"/>
              <a:t>14 T / m</a:t>
            </a:r>
            <a:r>
              <a:rPr lang="fr-FR" sz="1600" baseline="30000" dirty="0" smtClean="0"/>
              <a:t>2</a:t>
            </a:r>
            <a:endParaRPr lang="fr-FR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All caves are made of </a:t>
            </a:r>
            <a:r>
              <a:rPr lang="fr-FR" sz="1600" dirty="0" err="1" smtClean="0"/>
              <a:t>regular</a:t>
            </a:r>
            <a:r>
              <a:rPr lang="fr-FR" sz="1600" dirty="0" smtClean="0"/>
              <a:t> </a:t>
            </a:r>
            <a:r>
              <a:rPr lang="fr-FR" sz="1600" dirty="0" err="1" smtClean="0"/>
              <a:t>concrete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average</a:t>
            </a:r>
            <a:r>
              <a:rPr lang="fr-FR" sz="1600" dirty="0" smtClean="0"/>
              <a:t> </a:t>
            </a:r>
            <a:r>
              <a:rPr lang="fr-FR" sz="1600" dirty="0" err="1" smtClean="0"/>
              <a:t>density</a:t>
            </a:r>
            <a:r>
              <a:rPr lang="fr-FR" sz="1600" dirty="0" smtClean="0"/>
              <a:t> of 2500 </a:t>
            </a:r>
            <a:r>
              <a:rPr lang="fr-FR" sz="1600" dirty="0" smtClean="0"/>
              <a:t>kg / m</a:t>
            </a:r>
            <a:r>
              <a:rPr lang="fr-FR" sz="1600" baseline="30000" dirty="0" smtClean="0"/>
              <a:t>3</a:t>
            </a:r>
            <a:endParaRPr lang="fr-FR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Internal</a:t>
            </a:r>
            <a:r>
              <a:rPr lang="fr-FR" sz="1600" dirty="0" smtClean="0"/>
              <a:t> crane and </a:t>
            </a:r>
            <a:r>
              <a:rPr lang="fr-FR" sz="1600" dirty="0" err="1" smtClean="0"/>
              <a:t>additional</a:t>
            </a:r>
            <a:r>
              <a:rPr lang="fr-FR" sz="1600" dirty="0" smtClean="0"/>
              <a:t> components on the </a:t>
            </a:r>
            <a:r>
              <a:rPr lang="fr-FR" sz="1600" dirty="0" err="1" smtClean="0"/>
              <a:t>walls</a:t>
            </a:r>
            <a:r>
              <a:rPr lang="fr-FR" sz="1600" dirty="0" smtClean="0"/>
              <a:t> or roof not </a:t>
            </a:r>
            <a:r>
              <a:rPr lang="fr-FR" sz="1600" dirty="0" err="1" smtClean="0"/>
              <a:t>considered</a:t>
            </a:r>
            <a:r>
              <a:rPr lang="fr-FR" sz="1600" dirty="0" smtClean="0"/>
              <a:t> </a:t>
            </a:r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baseline="30000" dirty="0" smtClean="0"/>
          </a:p>
          <a:p>
            <a:endParaRPr lang="fr-FR" sz="1600" baseline="30000" dirty="0"/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1600" dirty="0">
                <a:sym typeface="Symbol"/>
              </a:rPr>
              <a:t> </a:t>
            </a:r>
            <a:r>
              <a:rPr lang="fr-FR" sz="1600" dirty="0" smtClean="0"/>
              <a:t>No </a:t>
            </a:r>
            <a:r>
              <a:rPr lang="fr-FR" sz="1600" dirty="0" smtClean="0"/>
              <a:t>impact on the </a:t>
            </a:r>
            <a:r>
              <a:rPr lang="fr-FR" sz="1600" dirty="0" err="1" smtClean="0"/>
              <a:t>floor</a:t>
            </a:r>
            <a:r>
              <a:rPr lang="fr-FR" sz="1600" dirty="0" smtClean="0"/>
              <a:t> for </a:t>
            </a:r>
            <a:r>
              <a:rPr lang="fr-FR" sz="1600" dirty="0" err="1" smtClean="0"/>
              <a:t>most</a:t>
            </a:r>
            <a:r>
              <a:rPr lang="fr-FR" sz="1600" dirty="0" smtClean="0"/>
              <a:t> caves but DREAM</a:t>
            </a:r>
          </a:p>
          <a:p>
            <a:endParaRPr lang="fr-FR" sz="1600" dirty="0"/>
          </a:p>
          <a:p>
            <a:r>
              <a:rPr lang="fr-FR" sz="1600" dirty="0">
                <a:sym typeface="Symbol"/>
              </a:rPr>
              <a:t> </a:t>
            </a:r>
            <a:r>
              <a:rPr lang="fr-FR" sz="1600" dirty="0" err="1" smtClean="0"/>
              <a:t>Basement</a:t>
            </a:r>
            <a:r>
              <a:rPr lang="fr-FR" sz="1600" dirty="0" smtClean="0"/>
              <a:t> </a:t>
            </a:r>
            <a:r>
              <a:rPr lang="fr-FR" sz="1600" dirty="0" smtClean="0"/>
              <a:t>of the </a:t>
            </a:r>
            <a:r>
              <a:rPr lang="fr-FR" sz="1600" dirty="0" err="1" smtClean="0"/>
              <a:t>walls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increased</a:t>
            </a:r>
            <a:r>
              <a:rPr lang="fr-FR" sz="1600" dirty="0" smtClean="0"/>
              <a:t> for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</a:t>
            </a:r>
            <a:r>
              <a:rPr lang="fr-FR" sz="1600" dirty="0" err="1" smtClean="0"/>
              <a:t>footprint</a:t>
            </a:r>
            <a:endParaRPr lang="fr-FR" sz="1600" dirty="0" smtClean="0"/>
          </a:p>
          <a:p>
            <a:endParaRPr lang="fr-FR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1051"/>
          <a:stretch/>
        </p:blipFill>
        <p:spPr bwMode="auto">
          <a:xfrm>
            <a:off x="67062" y="3100845"/>
            <a:ext cx="8992273" cy="19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6773332" y="4301067"/>
            <a:ext cx="524935" cy="776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27200" y="1"/>
            <a:ext cx="6477000" cy="948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aknowledgements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21" y="1670993"/>
            <a:ext cx="2513819" cy="127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85388" y="1704861"/>
            <a:ext cx="24032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Yassine HAKIM</a:t>
            </a:r>
          </a:p>
          <a:p>
            <a:endParaRPr lang="fr-FR" dirty="0" smtClean="0"/>
          </a:p>
          <a:p>
            <a:r>
              <a:rPr lang="fr-FR" dirty="0" smtClean="0"/>
              <a:t>Sébastien Le </a:t>
            </a:r>
            <a:r>
              <a:rPr lang="fr-FR" dirty="0" err="1" smtClean="0"/>
              <a:t>Couster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Nathanaël Schmidt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Thomas Robillard</a:t>
            </a:r>
          </a:p>
          <a:p>
            <a:endParaRPr lang="fr-FR" dirty="0"/>
          </a:p>
          <a:p>
            <a:r>
              <a:rPr lang="fr-FR" dirty="0" smtClean="0"/>
              <a:t>Sébastien </a:t>
            </a:r>
            <a:r>
              <a:rPr lang="fr-FR" dirty="0" err="1" smtClean="0"/>
              <a:t>Gautrot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Sylvain Rodrigues</a:t>
            </a:r>
          </a:p>
          <a:p>
            <a:endParaRPr lang="fr-FR" dirty="0"/>
          </a:p>
          <a:p>
            <a:r>
              <a:rPr lang="fr-FR" dirty="0" smtClean="0"/>
              <a:t>Patrice </a:t>
            </a:r>
            <a:r>
              <a:rPr lang="fr-FR" dirty="0" err="1" smtClean="0"/>
              <a:t>Permingeat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08" y="4309619"/>
            <a:ext cx="1963641" cy="18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86468" y="0"/>
            <a:ext cx="6341532" cy="914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smtClean="0"/>
              <a:t>Input data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132680" y="1820339"/>
            <a:ext cx="391004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Instrument cave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General </a:t>
            </a:r>
            <a:r>
              <a:rPr lang="fr-FR" dirty="0"/>
              <a:t>Civil Design </a:t>
            </a:r>
            <a:r>
              <a:rPr lang="fr-FR" dirty="0" err="1" smtClean="0"/>
              <a:t>Criteria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Installation </a:t>
            </a:r>
            <a:r>
              <a:rPr lang="fr-FR" dirty="0" err="1" smtClean="0"/>
              <a:t>Logistic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Access </a:t>
            </a:r>
            <a:r>
              <a:rPr lang="fr-FR" dirty="0" err="1" smtClean="0"/>
              <a:t>logistics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Crane </a:t>
            </a:r>
            <a:r>
              <a:rPr lang="fr-FR" dirty="0" err="1" smtClean="0"/>
              <a:t>coverage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Shielding</a:t>
            </a:r>
            <a:r>
              <a:rPr lang="fr-FR" dirty="0" smtClean="0"/>
              <a:t>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specification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Gallery</a:t>
            </a:r>
            <a:r>
              <a:rPr lang="fr-FR" dirty="0" smtClean="0"/>
              <a:t> </a:t>
            </a:r>
            <a:r>
              <a:rPr lang="fr-FR" dirty="0" err="1"/>
              <a:t>penetrations</a:t>
            </a:r>
            <a:r>
              <a:rPr lang="fr-FR" dirty="0"/>
              <a:t> and </a:t>
            </a:r>
            <a:r>
              <a:rPr lang="fr-FR" dirty="0" smtClean="0"/>
              <a:t>conduits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06403" y="1667940"/>
            <a:ext cx="2726277" cy="618066"/>
            <a:chOff x="237063" y="1515534"/>
            <a:chExt cx="2726277" cy="618066"/>
          </a:xfrm>
        </p:grpSpPr>
        <p:sp>
          <p:nvSpPr>
            <p:cNvPr id="15" name="Accolade ouvrante 14"/>
            <p:cNvSpPr/>
            <p:nvPr/>
          </p:nvSpPr>
          <p:spPr>
            <a:xfrm>
              <a:off x="2362206" y="1515534"/>
              <a:ext cx="601134" cy="618066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37063" y="1639901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Instrument teams</a:t>
              </a:r>
              <a:endParaRPr lang="fr-FR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14179" y="2438407"/>
            <a:ext cx="2418501" cy="3564466"/>
            <a:chOff x="544839" y="2286001"/>
            <a:chExt cx="2418501" cy="3564466"/>
          </a:xfrm>
        </p:grpSpPr>
        <p:sp>
          <p:nvSpPr>
            <p:cNvPr id="14" name="Accolade ouvrante 13"/>
            <p:cNvSpPr/>
            <p:nvPr/>
          </p:nvSpPr>
          <p:spPr>
            <a:xfrm>
              <a:off x="2362206" y="2286001"/>
              <a:ext cx="601134" cy="3564466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44839" y="3883568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Confluence</a:t>
              </a:r>
              <a:endParaRPr lang="fr-FR" dirty="0"/>
            </a:p>
          </p:txBody>
        </p:sp>
      </p:grp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8025304" y="6422131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0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862668" y="0"/>
            <a:ext cx="6299200" cy="948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Regulatory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5533" y="1425600"/>
            <a:ext cx="87277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Construction code</a:t>
            </a:r>
          </a:p>
          <a:p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Eurocode</a:t>
            </a:r>
            <a:r>
              <a:rPr lang="fr-FR" dirty="0" smtClean="0"/>
              <a:t> 1: Actions on structures (EN 1991)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Eurocode</a:t>
            </a:r>
            <a:r>
              <a:rPr lang="fr-FR" dirty="0" smtClean="0"/>
              <a:t> 2: Design of </a:t>
            </a:r>
            <a:r>
              <a:rPr lang="fr-FR" dirty="0" err="1" smtClean="0"/>
              <a:t>concrete</a:t>
            </a:r>
            <a:r>
              <a:rPr lang="fr-FR" dirty="0" smtClean="0"/>
              <a:t> structures (EN 1992)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Eurocode</a:t>
            </a:r>
            <a:r>
              <a:rPr lang="fr-FR" dirty="0" smtClean="0"/>
              <a:t> 3: Design of </a:t>
            </a:r>
            <a:r>
              <a:rPr lang="fr-FR" dirty="0" err="1" smtClean="0"/>
              <a:t>steel</a:t>
            </a:r>
            <a:r>
              <a:rPr lang="fr-FR" dirty="0" smtClean="0"/>
              <a:t> structures (EN 1993)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u="sng" dirty="0" err="1" smtClean="0"/>
              <a:t>Seismic</a:t>
            </a:r>
            <a:r>
              <a:rPr lang="fr-FR" u="sng" dirty="0" smtClean="0"/>
              <a:t> </a:t>
            </a:r>
            <a:r>
              <a:rPr lang="fr-FR" u="sng" dirty="0" err="1"/>
              <a:t>requirements</a:t>
            </a:r>
            <a:endParaRPr lang="fr-FR" u="sng" dirty="0"/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ESS-0122941: </a:t>
            </a: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Specification</a:t>
            </a:r>
            <a:r>
              <a:rPr lang="fr-FR" dirty="0"/>
              <a:t> </a:t>
            </a:r>
            <a:r>
              <a:rPr lang="fr-FR" dirty="0" err="1"/>
              <a:t>Miscellaneous</a:t>
            </a:r>
            <a:r>
              <a:rPr lang="fr-FR" dirty="0"/>
              <a:t> </a:t>
            </a:r>
            <a:r>
              <a:rPr lang="fr-FR" dirty="0" err="1"/>
              <a:t>Seismic</a:t>
            </a:r>
            <a:r>
              <a:rPr lang="fr-FR" dirty="0"/>
              <a:t> Topics D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ESS-0061819: General Civil Design </a:t>
            </a:r>
            <a:r>
              <a:rPr lang="fr-FR" dirty="0" err="1"/>
              <a:t>Criteria</a:t>
            </a:r>
            <a:r>
              <a:rPr lang="fr-FR" dirty="0"/>
              <a:t> (GCDC) for D01 D02 and D03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61067" y="0"/>
            <a:ext cx="6350000" cy="96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2734" y="1617133"/>
            <a:ext cx="79496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7.5 T and 30 T crane </a:t>
            </a:r>
            <a:r>
              <a:rPr lang="fr-FR" dirty="0" err="1" smtClean="0"/>
              <a:t>available</a:t>
            </a:r>
            <a:r>
              <a:rPr lang="fr-FR" dirty="0" smtClean="0"/>
              <a:t> in hall D01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 T crane </a:t>
            </a:r>
            <a:r>
              <a:rPr lang="fr-FR" dirty="0" err="1" smtClean="0"/>
              <a:t>available</a:t>
            </a:r>
            <a:r>
              <a:rPr lang="fr-FR" dirty="0" smtClean="0"/>
              <a:t> in E01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Handling </a:t>
            </a:r>
            <a:r>
              <a:rPr lang="fr-FR" dirty="0" err="1" smtClean="0"/>
              <a:t>equipments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for construction in D01 and E01</a:t>
            </a:r>
          </a:p>
          <a:p>
            <a:r>
              <a:rPr lang="fr-FR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operated</a:t>
            </a:r>
            <a:r>
              <a:rPr lang="fr-FR" dirty="0" smtClean="0">
                <a:sym typeface="Wingdings" panose="05000000000000000000" pitchFamily="2" charset="2"/>
              </a:rPr>
              <a:t> by ESS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No </a:t>
            </a:r>
            <a:r>
              <a:rPr lang="fr-FR" dirty="0" err="1" smtClean="0">
                <a:sym typeface="Wingdings" panose="05000000000000000000" pitchFamily="2" charset="2"/>
              </a:rPr>
              <a:t>seismic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requirement</a:t>
            </a:r>
            <a:r>
              <a:rPr lang="fr-FR" dirty="0" smtClean="0">
                <a:sym typeface="Wingdings" panose="05000000000000000000" pitchFamily="2" charset="2"/>
              </a:rPr>
              <a:t> for the caves in hall (D01 and E01)</a:t>
            </a:r>
          </a:p>
          <a:p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shielding</a:t>
            </a:r>
            <a:r>
              <a:rPr lang="fr-FR" dirty="0" smtClean="0">
                <a:sym typeface="Wingdings" panose="05000000000000000000" pitchFamily="2" charset="2"/>
              </a:rPr>
              <a:t> must not </a:t>
            </a:r>
            <a:r>
              <a:rPr lang="fr-FR" dirty="0" err="1" smtClean="0">
                <a:sym typeface="Wingdings" panose="05000000000000000000" pitchFamily="2" charset="2"/>
              </a:rPr>
              <a:t>fall</a:t>
            </a:r>
            <a:r>
              <a:rPr lang="fr-FR" dirty="0" smtClean="0">
                <a:sym typeface="Wingdings" panose="05000000000000000000" pitchFamily="2" charset="2"/>
              </a:rPr>
              <a:t> on the structural </a:t>
            </a:r>
            <a:r>
              <a:rPr lang="fr-FR" dirty="0" err="1" smtClean="0">
                <a:sym typeface="Wingdings" panose="05000000000000000000" pitchFamily="2" charset="2"/>
              </a:rPr>
              <a:t>pillars</a:t>
            </a:r>
            <a:r>
              <a:rPr lang="fr-FR" dirty="0" smtClean="0">
                <a:sym typeface="Wingdings" panose="05000000000000000000" pitchFamily="2" charset="2"/>
              </a:rPr>
              <a:t> of the building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Structural dimensions of caves </a:t>
            </a:r>
            <a:r>
              <a:rPr lang="fr-FR" dirty="0" err="1" smtClean="0">
                <a:sym typeface="Wingdings" panose="05000000000000000000" pitchFamily="2" charset="2"/>
              </a:rPr>
              <a:t>will</a:t>
            </a:r>
            <a:r>
              <a:rPr lang="fr-FR" dirty="0" smtClean="0">
                <a:sym typeface="Wingdings" panose="05000000000000000000" pitchFamily="2" charset="2"/>
              </a:rPr>
              <a:t> not change </a:t>
            </a:r>
            <a:r>
              <a:rPr lang="fr-FR" dirty="0" err="1" smtClean="0">
                <a:sym typeface="Wingdings" panose="05000000000000000000" pitchFamily="2" charset="2"/>
              </a:rPr>
              <a:t>during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their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operation</a:t>
            </a:r>
            <a:r>
              <a:rPr lang="fr-FR" dirty="0" smtClean="0">
                <a:sym typeface="Wingdings" panose="05000000000000000000" pitchFamily="2" charset="2"/>
              </a:rPr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Generation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dust</a:t>
            </a:r>
            <a:r>
              <a:rPr lang="fr-FR" dirty="0" smtClean="0">
                <a:sym typeface="Wingdings" panose="05000000000000000000" pitchFamily="2" charset="2"/>
              </a:rPr>
              <a:t>, noise and </a:t>
            </a:r>
            <a:r>
              <a:rPr lang="fr-FR" dirty="0" err="1" smtClean="0">
                <a:sym typeface="Wingdings" panose="05000000000000000000" pitchFamily="2" charset="2"/>
              </a:rPr>
              <a:t>slight</a:t>
            </a:r>
            <a:r>
              <a:rPr lang="fr-FR" dirty="0" smtClean="0">
                <a:sym typeface="Wingdings" panose="05000000000000000000" pitchFamily="2" charset="2"/>
              </a:rPr>
              <a:t> vibrations </a:t>
            </a:r>
            <a:r>
              <a:rPr lang="fr-FR" dirty="0" err="1" smtClean="0">
                <a:sym typeface="Wingdings" panose="05000000000000000000" pitchFamily="2" charset="2"/>
              </a:rPr>
              <a:t>during</a:t>
            </a:r>
            <a:r>
              <a:rPr lang="fr-FR" dirty="0" smtClean="0"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sym typeface="Wingdings" panose="05000000000000000000" pitchFamily="2" charset="2"/>
              </a:rPr>
              <a:t>dismantling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	</a:t>
            </a:r>
            <a:r>
              <a:rPr lang="fr-FR" dirty="0" err="1" smtClean="0">
                <a:sym typeface="Wingdings" panose="05000000000000000000" pitchFamily="2" charset="2"/>
              </a:rPr>
              <a:t>operations</a:t>
            </a:r>
            <a:r>
              <a:rPr lang="fr-FR" dirty="0" smtClean="0">
                <a:sym typeface="Wingdings" panose="05000000000000000000" pitchFamily="2" charset="2"/>
              </a:rPr>
              <a:t> has no impact on the </a:t>
            </a:r>
            <a:r>
              <a:rPr lang="fr-FR" dirty="0" err="1" smtClean="0">
                <a:sym typeface="Wingdings" panose="05000000000000000000" pitchFamily="2" charset="2"/>
              </a:rPr>
              <a:t>overall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operation</a:t>
            </a:r>
            <a:r>
              <a:rPr lang="fr-FR" dirty="0" smtClean="0">
                <a:sym typeface="Wingdings" panose="05000000000000000000" pitchFamily="2" charset="2"/>
              </a:rPr>
              <a:t> in the </a:t>
            </a:r>
            <a:r>
              <a:rPr lang="fr-FR" dirty="0" err="1" smtClean="0">
                <a:sym typeface="Wingdings" panose="05000000000000000000" pitchFamily="2" charset="2"/>
              </a:rPr>
              <a:t>facility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Impact on cave on the </a:t>
            </a:r>
            <a:r>
              <a:rPr lang="fr-FR" dirty="0" err="1" smtClean="0">
                <a:sym typeface="Wingdings" panose="05000000000000000000" pitchFamily="2" charset="2"/>
              </a:rPr>
              <a:t>galleries</a:t>
            </a:r>
            <a:r>
              <a:rPr lang="fr-FR" dirty="0" smtClean="0">
                <a:sym typeface="Wingdings" panose="05000000000000000000" pitchFamily="2" charset="2"/>
              </a:rPr>
              <a:t> not </a:t>
            </a:r>
            <a:r>
              <a:rPr lang="fr-FR" dirty="0" err="1" smtClean="0">
                <a:sym typeface="Wingdings" panose="05000000000000000000" pitchFamily="2" charset="2"/>
              </a:rPr>
              <a:t>studied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6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512000" y="0"/>
            <a:ext cx="7236464" cy="96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1600" dirty="0" smtClean="0"/>
          </a:p>
          <a:p>
            <a:pPr algn="ctr"/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719" y="1318734"/>
            <a:ext cx="819557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Planning</a:t>
            </a:r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Experimental</a:t>
            </a:r>
            <a:r>
              <a:rPr lang="fr-FR" dirty="0" smtClean="0"/>
              <a:t> cave area clean and free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No interface to manage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Handling </a:t>
            </a:r>
            <a:r>
              <a:rPr lang="fr-FR" dirty="0" err="1" smtClean="0"/>
              <a:t>equipments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Construction &amp; installation full </a:t>
            </a:r>
            <a:r>
              <a:rPr lang="fr-FR" dirty="0" err="1" smtClean="0"/>
              <a:t>responsability</a:t>
            </a:r>
            <a:r>
              <a:rPr lang="fr-FR" dirty="0" smtClean="0"/>
              <a:t> of the supplier (not ESS)</a:t>
            </a:r>
          </a:p>
          <a:p>
            <a:endParaRPr lang="fr-FR" dirty="0"/>
          </a:p>
          <a:p>
            <a:r>
              <a:rPr lang="fr-FR" u="sng" dirty="0" smtClean="0"/>
              <a:t>Quotation</a:t>
            </a:r>
          </a:p>
          <a:p>
            <a:endParaRPr lang="fr-F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err="1"/>
              <a:t>O</a:t>
            </a:r>
            <a:r>
              <a:rPr lang="fr-FR" u="sng" dirty="0" err="1" smtClean="0"/>
              <a:t>nly</a:t>
            </a:r>
            <a:r>
              <a:rPr lang="fr-FR" dirty="0" smtClean="0"/>
              <a:t> for the </a:t>
            </a:r>
            <a:r>
              <a:rPr lang="fr-FR" dirty="0" err="1" smtClean="0"/>
              <a:t>concrete</a:t>
            </a:r>
            <a:r>
              <a:rPr lang="fr-FR" dirty="0" smtClean="0"/>
              <a:t> part of the caves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For </a:t>
            </a:r>
            <a:r>
              <a:rPr lang="fr-FR" dirty="0" err="1" smtClean="0"/>
              <a:t>turnkey</a:t>
            </a:r>
            <a:r>
              <a:rPr lang="fr-FR" dirty="0" smtClean="0"/>
              <a:t> </a:t>
            </a:r>
            <a:r>
              <a:rPr lang="fr-FR" dirty="0" err="1" smtClean="0"/>
              <a:t>contract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/>
              <a:t>detailed</a:t>
            </a:r>
            <a:r>
              <a:rPr lang="fr-FR" dirty="0" smtClean="0"/>
              <a:t> design, </a:t>
            </a:r>
            <a:r>
              <a:rPr lang="fr-FR" dirty="0" err="1" smtClean="0"/>
              <a:t>drawings</a:t>
            </a:r>
            <a:r>
              <a:rPr lang="fr-FR" dirty="0" smtClean="0"/>
              <a:t>, </a:t>
            </a:r>
            <a:r>
              <a:rPr lang="fr-FR" dirty="0" err="1" smtClean="0"/>
              <a:t>manufacturing</a:t>
            </a:r>
            <a:r>
              <a:rPr lang="fr-FR" dirty="0" smtClean="0"/>
              <a:t>, </a:t>
            </a:r>
            <a:r>
              <a:rPr lang="fr-FR" dirty="0" smtClean="0"/>
              <a:t>transportation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numerous</a:t>
            </a:r>
            <a:r>
              <a:rPr lang="fr-FR" dirty="0" smtClean="0"/>
              <a:t> feedbacks and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in </a:t>
            </a:r>
            <a:r>
              <a:rPr lang="fr-FR" dirty="0" smtClean="0"/>
              <a:t>France + </a:t>
            </a:r>
            <a:r>
              <a:rPr lang="fr-FR" dirty="0" err="1" smtClean="0"/>
              <a:t>Tyrens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0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67266" y="1346200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Anchored</a:t>
            </a:r>
            <a:r>
              <a:rPr lang="fr-FR" dirty="0" smtClean="0"/>
              <a:t> </a:t>
            </a:r>
            <a:r>
              <a:rPr lang="fr-FR" dirty="0" err="1" smtClean="0"/>
              <a:t>walls</a:t>
            </a:r>
            <a:r>
              <a:rPr lang="fr-FR" dirty="0" smtClean="0"/>
              <a:t> (~ 200 mm) in the </a:t>
            </a:r>
            <a:r>
              <a:rPr lang="fr-FR" dirty="0" err="1" smtClean="0"/>
              <a:t>slab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>
                <a:sym typeface="Wingdings" panose="05000000000000000000" pitchFamily="2" charset="2"/>
              </a:rPr>
              <a:t> structural </a:t>
            </a:r>
            <a:r>
              <a:rPr lang="fr-FR" dirty="0" err="1" smtClean="0">
                <a:sym typeface="Wingdings" panose="05000000000000000000" pitchFamily="2" charset="2"/>
              </a:rPr>
              <a:t>continuity</a:t>
            </a:r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6000" y="1951"/>
            <a:ext cx="6446667" cy="971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dirty="0" smtClean="0"/>
          </a:p>
          <a:p>
            <a:pPr algn="ctr"/>
            <a:r>
              <a:rPr lang="fr-FR" dirty="0" smtClean="0"/>
              <a:t>Construction </a:t>
            </a:r>
            <a:r>
              <a:rPr lang="fr-FR" dirty="0" err="1" smtClean="0"/>
              <a:t>methodologies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8499" r="39153" b="58513"/>
          <a:stretch/>
        </p:blipFill>
        <p:spPr bwMode="auto">
          <a:xfrm>
            <a:off x="2029149" y="2167467"/>
            <a:ext cx="445036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567266" y="4132260"/>
            <a:ext cx="8244067" cy="2645424"/>
            <a:chOff x="567266" y="4132260"/>
            <a:chExt cx="8244067" cy="264542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9" t="63658" r="36705"/>
            <a:stretch/>
          </p:blipFill>
          <p:spPr bwMode="auto">
            <a:xfrm>
              <a:off x="2828688" y="5069153"/>
              <a:ext cx="3013313" cy="170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67266" y="4132260"/>
              <a:ext cx="82440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err="1"/>
                <a:t>Assembled</a:t>
              </a:r>
              <a:r>
                <a:rPr lang="fr-FR" dirty="0"/>
                <a:t> </a:t>
              </a:r>
              <a:r>
                <a:rPr lang="fr-FR" dirty="0" err="1"/>
                <a:t>concrete</a:t>
              </a:r>
              <a:r>
                <a:rPr lang="fr-FR" dirty="0"/>
                <a:t> blocks laid on the </a:t>
              </a:r>
              <a:r>
                <a:rPr lang="fr-FR" dirty="0" err="1"/>
                <a:t>slab</a:t>
              </a:r>
              <a:endParaRPr lang="fr-FR" dirty="0"/>
            </a:p>
            <a:p>
              <a:r>
                <a:rPr lang="fr-FR" dirty="0"/>
                <a:t>	</a:t>
              </a:r>
              <a:r>
                <a:rPr lang="fr-FR" dirty="0">
                  <a:sym typeface="Wingdings" panose="05000000000000000000" pitchFamily="2" charset="2"/>
                </a:rPr>
                <a:t> </a:t>
              </a:r>
              <a:r>
                <a:rPr lang="fr-FR" dirty="0" err="1">
                  <a:sym typeface="Wingdings" panose="05000000000000000000" pitchFamily="2" charset="2"/>
                </a:rPr>
                <a:t>advanced</a:t>
              </a:r>
              <a:r>
                <a:rPr lang="fr-FR" dirty="0">
                  <a:sym typeface="Wingdings" panose="05000000000000000000" pitchFamily="2" charset="2"/>
                </a:rPr>
                <a:t> structural </a:t>
              </a:r>
              <a:r>
                <a:rPr lang="fr-FR" dirty="0" err="1">
                  <a:sym typeface="Wingdings" panose="05000000000000000000" pitchFamily="2" charset="2"/>
                </a:rPr>
                <a:t>calculation</a:t>
              </a:r>
              <a:r>
                <a:rPr lang="fr-FR" dirty="0">
                  <a:sym typeface="Wingdings" panose="05000000000000000000" pitchFamily="2" charset="2"/>
                </a:rPr>
                <a:t> to check </a:t>
              </a:r>
              <a:r>
                <a:rPr lang="fr-FR" dirty="0" err="1">
                  <a:sym typeface="Wingdings" panose="05000000000000000000" pitchFamily="2" charset="2"/>
                </a:rPr>
                <a:t>wall</a:t>
              </a:r>
              <a:r>
                <a:rPr lang="fr-FR" dirty="0">
                  <a:sym typeface="Wingdings" panose="05000000000000000000" pitchFamily="2" charset="2"/>
                </a:rPr>
                <a:t> performance </a:t>
              </a:r>
            </a:p>
            <a:p>
              <a:r>
                <a:rPr lang="fr-FR" dirty="0">
                  <a:sym typeface="Wingdings" panose="05000000000000000000" pitchFamily="2" charset="2"/>
                </a:rPr>
                <a:t>	</a:t>
              </a:r>
              <a:r>
                <a:rPr lang="fr-FR" dirty="0" err="1">
                  <a:sym typeface="Wingdings" panose="05000000000000000000" pitchFamily="2" charset="2"/>
                </a:rPr>
                <a:t>regarding</a:t>
              </a:r>
              <a:r>
                <a:rPr lang="fr-FR" dirty="0">
                  <a:sym typeface="Wingdings" panose="05000000000000000000" pitchFamily="2" charset="2"/>
                </a:rPr>
                <a:t> the mass of the roof and </a:t>
              </a:r>
              <a:r>
                <a:rPr lang="fr-FR" dirty="0" err="1">
                  <a:sym typeface="Wingdings" panose="05000000000000000000" pitchFamily="2" charset="2"/>
                </a:rPr>
                <a:t>shock</a:t>
              </a:r>
              <a:r>
                <a:rPr lang="fr-FR" dirty="0">
                  <a:sym typeface="Wingdings" panose="05000000000000000000" pitchFamily="2" charset="2"/>
                </a:rPr>
                <a:t> </a:t>
              </a:r>
              <a:r>
                <a:rPr lang="fr-FR" dirty="0" err="1">
                  <a:sym typeface="Wingdings" panose="05000000000000000000" pitchFamily="2" charset="2"/>
                </a:rPr>
                <a:t>constraints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1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94933" y="0"/>
            <a:ext cx="6358468" cy="961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dirty="0" smtClean="0"/>
          </a:p>
          <a:p>
            <a:pPr algn="ctr"/>
            <a:r>
              <a:rPr lang="fr-FR" dirty="0" smtClean="0"/>
              <a:t>Building </a:t>
            </a:r>
            <a:r>
              <a:rPr lang="fr-FR" dirty="0" err="1" smtClean="0"/>
              <a:t>methodologies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98108" y="1078471"/>
            <a:ext cx="72314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u="sng" dirty="0" smtClean="0"/>
              <a:t>5 </a:t>
            </a:r>
            <a:r>
              <a:rPr lang="fr-FR" sz="1700" u="sng" dirty="0" err="1" smtClean="0"/>
              <a:t>methodologies</a:t>
            </a:r>
            <a:r>
              <a:rPr lang="fr-FR" sz="1700" u="sng" dirty="0" smtClean="0"/>
              <a:t>:</a:t>
            </a:r>
          </a:p>
          <a:p>
            <a:endParaRPr lang="fr-FR" sz="1700" dirty="0"/>
          </a:p>
          <a:p>
            <a:pPr marL="800100" lvl="1" indent="-342900">
              <a:buFont typeface="+mj-lt"/>
              <a:buAutoNum type="arabicPeriod"/>
            </a:pPr>
            <a:r>
              <a:rPr lang="fr-FR" sz="1700" dirty="0" smtClean="0"/>
              <a:t>Full </a:t>
            </a:r>
            <a:r>
              <a:rPr lang="fr-FR" sz="1700" dirty="0" err="1" smtClean="0"/>
              <a:t>Cast</a:t>
            </a:r>
            <a:r>
              <a:rPr lang="fr-FR" sz="1700" dirty="0" smtClean="0"/>
              <a:t> </a:t>
            </a:r>
            <a:r>
              <a:rPr lang="fr-FR" sz="1700" dirty="0" err="1" smtClean="0"/>
              <a:t>Concrete</a:t>
            </a:r>
            <a:endParaRPr lang="fr-FR" sz="1700" dirty="0" smtClean="0"/>
          </a:p>
          <a:p>
            <a:pPr marL="800100" lvl="1" indent="-342900">
              <a:buFont typeface="+mj-lt"/>
              <a:buAutoNum type="arabicPeriod"/>
            </a:pPr>
            <a:endParaRPr lang="fr-FR" sz="1700" dirty="0"/>
          </a:p>
          <a:p>
            <a:pPr marL="800100" lvl="1" indent="-342900">
              <a:buFont typeface="+mj-lt"/>
              <a:buAutoNum type="arabicPeriod"/>
            </a:pPr>
            <a:r>
              <a:rPr lang="fr-FR" sz="1700" dirty="0" err="1" smtClean="0"/>
              <a:t>Precast</a:t>
            </a:r>
            <a:r>
              <a:rPr lang="fr-FR" sz="1700" dirty="0" smtClean="0"/>
              <a:t> </a:t>
            </a:r>
            <a:r>
              <a:rPr lang="fr-FR" sz="1700" dirty="0" err="1" smtClean="0"/>
              <a:t>Walls</a:t>
            </a:r>
            <a:endParaRPr lang="fr-FR" sz="1700" dirty="0" smtClean="0"/>
          </a:p>
          <a:p>
            <a:pPr marL="800100" lvl="1" indent="-342900">
              <a:buFont typeface="+mj-lt"/>
              <a:buAutoNum type="arabicPeriod"/>
            </a:pPr>
            <a:endParaRPr lang="fr-FR" sz="1700" dirty="0"/>
          </a:p>
          <a:p>
            <a:pPr marL="800100" lvl="1" indent="-342900">
              <a:buFont typeface="+mj-lt"/>
              <a:buAutoNum type="arabicPeriod"/>
            </a:pPr>
            <a:r>
              <a:rPr lang="fr-FR" sz="1700" dirty="0" err="1" smtClean="0"/>
              <a:t>Customized</a:t>
            </a:r>
            <a:r>
              <a:rPr lang="fr-FR" sz="1700" dirty="0" smtClean="0"/>
              <a:t> Blocks</a:t>
            </a:r>
          </a:p>
          <a:p>
            <a:pPr marL="800100" lvl="1" indent="-342900">
              <a:buFont typeface="+mj-lt"/>
              <a:buAutoNum type="arabicPeriod"/>
            </a:pPr>
            <a:endParaRPr lang="fr-FR" sz="1700" dirty="0"/>
          </a:p>
          <a:p>
            <a:pPr marL="800100" lvl="1" indent="-342900">
              <a:buFont typeface="+mj-lt"/>
              <a:buAutoNum type="arabicPeriod"/>
            </a:pPr>
            <a:r>
              <a:rPr lang="fr-FR" sz="1700" dirty="0" err="1" smtClean="0"/>
              <a:t>Empty</a:t>
            </a:r>
            <a:r>
              <a:rPr lang="fr-FR" sz="1700" dirty="0" smtClean="0"/>
              <a:t> </a:t>
            </a:r>
            <a:r>
              <a:rPr lang="fr-FR" sz="1700" dirty="0" err="1" smtClean="0"/>
              <a:t>Shuttery</a:t>
            </a:r>
            <a:r>
              <a:rPr lang="fr-FR" sz="1700" dirty="0" smtClean="0"/>
              <a:t> Blocks + </a:t>
            </a:r>
            <a:r>
              <a:rPr lang="fr-FR" sz="1700" dirty="0" err="1" smtClean="0"/>
              <a:t>Concrete</a:t>
            </a:r>
            <a:endParaRPr lang="fr-FR" sz="1700" dirty="0" smtClean="0"/>
          </a:p>
          <a:p>
            <a:pPr marL="800100" lvl="1" indent="-342900">
              <a:buFont typeface="+mj-lt"/>
              <a:buAutoNum type="arabicPeriod"/>
            </a:pPr>
            <a:endParaRPr lang="fr-FR" sz="1700" dirty="0"/>
          </a:p>
          <a:p>
            <a:pPr marL="800100" lvl="1" indent="-342900">
              <a:buFont typeface="+mj-lt"/>
              <a:buAutoNum type="arabicPeriod"/>
            </a:pPr>
            <a:r>
              <a:rPr lang="fr-FR" sz="1700" dirty="0" smtClean="0"/>
              <a:t>Mixed </a:t>
            </a:r>
            <a:r>
              <a:rPr lang="fr-FR" sz="1700" dirty="0" err="1" smtClean="0"/>
              <a:t>Cast</a:t>
            </a:r>
            <a:r>
              <a:rPr lang="fr-FR" sz="1700" dirty="0" smtClean="0"/>
              <a:t> </a:t>
            </a:r>
            <a:r>
              <a:rPr lang="fr-FR" sz="1700" dirty="0" err="1" smtClean="0"/>
              <a:t>concrete</a:t>
            </a:r>
            <a:r>
              <a:rPr lang="fr-FR" sz="1700" dirty="0" smtClean="0"/>
              <a:t> + </a:t>
            </a:r>
            <a:r>
              <a:rPr lang="fr-FR" sz="1700" dirty="0" err="1" smtClean="0"/>
              <a:t>Beam</a:t>
            </a:r>
            <a:r>
              <a:rPr lang="fr-FR" sz="1700" dirty="0" smtClean="0"/>
              <a:t> </a:t>
            </a:r>
            <a:r>
              <a:rPr lang="fr-FR" sz="1700" dirty="0" err="1" smtClean="0"/>
              <a:t>slabs</a:t>
            </a:r>
            <a:endParaRPr lang="fr-FR" sz="1700" dirty="0" smtClean="0"/>
          </a:p>
          <a:p>
            <a:endParaRPr lang="fr-FR" sz="1700" dirty="0" smtClean="0"/>
          </a:p>
          <a:p>
            <a:endParaRPr lang="fr-FR" sz="1700" dirty="0" smtClean="0"/>
          </a:p>
          <a:p>
            <a:r>
              <a:rPr lang="fr-FR" sz="1700" u="sng" dirty="0" smtClean="0"/>
              <a:t>3 </a:t>
            </a:r>
            <a:r>
              <a:rPr lang="fr-FR" sz="1700" u="sng" dirty="0" smtClean="0"/>
              <a:t>types </a:t>
            </a:r>
            <a:r>
              <a:rPr lang="fr-FR" sz="1700" u="sng" dirty="0"/>
              <a:t>of </a:t>
            </a:r>
            <a:r>
              <a:rPr lang="fr-FR" sz="1700" u="sng" dirty="0" smtClean="0"/>
              <a:t>structures:</a:t>
            </a:r>
          </a:p>
          <a:p>
            <a:endParaRPr lang="fr-FR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Additional</a:t>
            </a:r>
            <a:r>
              <a:rPr lang="fr-FR" sz="1700" dirty="0" smtClean="0"/>
              <a:t> </a:t>
            </a:r>
            <a:r>
              <a:rPr lang="fr-FR" sz="1700" dirty="0" err="1" smtClean="0"/>
              <a:t>slabs</a:t>
            </a:r>
            <a:r>
              <a:rPr lang="fr-FR" sz="1700" dirty="0" smtClean="0"/>
              <a:t>: 	</a:t>
            </a:r>
            <a:r>
              <a:rPr lang="fr-FR" sz="1700" dirty="0" err="1" smtClean="0"/>
              <a:t>meth</a:t>
            </a:r>
            <a:r>
              <a:rPr lang="fr-FR" sz="1700" dirty="0" smtClean="0"/>
              <a:t>.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Walls</a:t>
            </a:r>
            <a:r>
              <a:rPr lang="fr-FR" sz="1700" dirty="0" smtClean="0"/>
              <a:t>:		</a:t>
            </a:r>
            <a:r>
              <a:rPr lang="fr-FR" sz="1700" dirty="0" err="1"/>
              <a:t>meth</a:t>
            </a:r>
            <a:r>
              <a:rPr lang="fr-FR" sz="1700" dirty="0"/>
              <a:t>. </a:t>
            </a:r>
            <a:r>
              <a:rPr lang="fr-FR" sz="1700" dirty="0" smtClean="0"/>
              <a:t>1 </a:t>
            </a:r>
            <a:r>
              <a:rPr lang="fr-FR" sz="1700" dirty="0" smtClean="0">
                <a:sym typeface="Wingdings" panose="05000000000000000000" pitchFamily="2" charset="2"/>
              </a:rPr>
              <a:t> 4</a:t>
            </a:r>
            <a:endParaRPr lang="fr-FR" sz="1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 smtClean="0"/>
              <a:t>Roof: 		</a:t>
            </a:r>
            <a:r>
              <a:rPr lang="fr-FR" sz="1700" dirty="0" err="1"/>
              <a:t>meth</a:t>
            </a:r>
            <a:r>
              <a:rPr lang="fr-FR" sz="1700" dirty="0"/>
              <a:t>. 1 </a:t>
            </a:r>
            <a:r>
              <a:rPr lang="fr-FR" sz="1700" dirty="0">
                <a:sym typeface="Wingdings" panose="05000000000000000000" pitchFamily="2" charset="2"/>
              </a:rPr>
              <a:t> </a:t>
            </a:r>
            <a:r>
              <a:rPr lang="fr-FR" sz="1700" dirty="0" smtClean="0">
                <a:sym typeface="Wingdings" panose="05000000000000000000" pitchFamily="2" charset="2"/>
              </a:rPr>
              <a:t>3 + </a:t>
            </a:r>
            <a:r>
              <a:rPr lang="fr-FR" sz="1700" dirty="0" smtClean="0">
                <a:sym typeface="Wingdings" panose="05000000000000000000" pitchFamily="2" charset="2"/>
              </a:rPr>
              <a:t>5</a:t>
            </a:r>
            <a:endParaRPr lang="fr-FR" sz="17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4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10267" y="52752"/>
            <a:ext cx="6502400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dirty="0" smtClean="0"/>
          </a:p>
          <a:p>
            <a:pPr algn="ctr"/>
            <a:r>
              <a:rPr lang="fr-FR" dirty="0" smtClean="0"/>
              <a:t>Building </a:t>
            </a:r>
            <a:r>
              <a:rPr lang="fr-FR" dirty="0" err="1" smtClean="0"/>
              <a:t>methodologies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8507" y="1693336"/>
            <a:ext cx="56228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u="sng" dirty="0" err="1" smtClean="0"/>
              <a:t>Precast</a:t>
            </a:r>
            <a:r>
              <a:rPr lang="fr-FR" sz="1700" u="sng" dirty="0" smtClean="0"/>
              <a:t> </a:t>
            </a:r>
            <a:r>
              <a:rPr lang="fr-FR" sz="1700" u="sng" dirty="0" err="1" smtClean="0"/>
              <a:t>Walls</a:t>
            </a:r>
            <a:endParaRPr lang="fr-FR" sz="1700" u="sng" dirty="0" smtClean="0"/>
          </a:p>
          <a:p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Thickness</a:t>
            </a:r>
            <a:r>
              <a:rPr lang="fr-FR" sz="1700" dirty="0" smtClean="0"/>
              <a:t> 600+mm </a:t>
            </a:r>
            <a:r>
              <a:rPr lang="fr-FR" sz="1700" dirty="0" err="1" smtClean="0"/>
              <a:t>uncommon</a:t>
            </a:r>
            <a:r>
              <a:rPr lang="fr-FR" sz="1700" dirty="0" smtClean="0"/>
              <a:t> </a:t>
            </a:r>
          </a:p>
          <a:p>
            <a:pPr lvl="1"/>
            <a:r>
              <a:rPr lang="fr-FR" sz="1700" dirty="0" smtClean="0">
                <a:sym typeface="Wingdings" panose="05000000000000000000" pitchFamily="2" charset="2"/>
              </a:rPr>
              <a:t>	 </a:t>
            </a:r>
            <a:r>
              <a:rPr lang="fr-FR" sz="1700" dirty="0" err="1" smtClean="0">
                <a:sym typeface="Wingdings" panose="05000000000000000000" pitchFamily="2" charset="2"/>
              </a:rPr>
              <a:t>specific</a:t>
            </a:r>
            <a:r>
              <a:rPr lang="fr-FR" sz="1700" dirty="0" smtClean="0"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ym typeface="Wingdings" panose="05000000000000000000" pitchFamily="2" charset="2"/>
              </a:rPr>
              <a:t>development</a:t>
            </a:r>
            <a:endParaRPr lang="fr-FR" sz="1700" dirty="0" smtClean="0">
              <a:sym typeface="Wingdings" panose="05000000000000000000" pitchFamily="2" charset="2"/>
            </a:endParaRPr>
          </a:p>
          <a:p>
            <a:r>
              <a:rPr lang="fr-FR" sz="1700" dirty="0">
                <a:sym typeface="Wingdings" panose="05000000000000000000" pitchFamily="2" charset="2"/>
              </a:rPr>
              <a:t>	</a:t>
            </a:r>
            <a:r>
              <a:rPr lang="fr-FR" sz="1700" dirty="0" smtClean="0">
                <a:sym typeface="Wingdings" panose="05000000000000000000" pitchFamily="2" charset="2"/>
              </a:rPr>
              <a:t>		</a:t>
            </a:r>
            <a:endParaRPr lang="fr-FR" sz="17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 smtClean="0">
                <a:sym typeface="Wingdings" panose="05000000000000000000" pitchFamily="2" charset="2"/>
              </a:rPr>
              <a:t>Homogeneity</a:t>
            </a:r>
            <a:r>
              <a:rPr lang="fr-FR" sz="1700" dirty="0" smtClean="0">
                <a:sym typeface="Wingdings" panose="05000000000000000000" pitchFamily="2" charset="2"/>
              </a:rPr>
              <a:t> of </a:t>
            </a:r>
            <a:r>
              <a:rPr lang="fr-FR" sz="1700" dirty="0" err="1" smtClean="0">
                <a:sym typeface="Wingdings" panose="05000000000000000000" pitchFamily="2" charset="2"/>
              </a:rPr>
              <a:t>poured</a:t>
            </a:r>
            <a:r>
              <a:rPr lang="fr-FR" sz="1700" dirty="0" smtClean="0"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ym typeface="Wingdings" panose="05000000000000000000" pitchFamily="2" charset="2"/>
              </a:rPr>
              <a:t>concrete</a:t>
            </a:r>
            <a:r>
              <a:rPr lang="fr-FR" sz="1700" dirty="0" smtClean="0">
                <a:sym typeface="Wingdings" panose="05000000000000000000" pitchFamily="2" charset="2"/>
              </a:rPr>
              <a:t> not </a:t>
            </a:r>
            <a:r>
              <a:rPr lang="fr-FR" sz="1700" dirty="0" err="1" smtClean="0">
                <a:sym typeface="Wingdings" panose="05000000000000000000" pitchFamily="2" charset="2"/>
              </a:rPr>
              <a:t>guaranted</a:t>
            </a:r>
            <a:endParaRPr lang="fr-FR" sz="17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sym typeface="Wingdings" panose="05000000000000000000" pitchFamily="2" charset="2"/>
              </a:rPr>
              <a:t>Transportation and </a:t>
            </a:r>
            <a:r>
              <a:rPr lang="fr-FR" sz="1700" dirty="0" err="1" smtClean="0">
                <a:sym typeface="Wingdings" panose="05000000000000000000" pitchFamily="2" charset="2"/>
              </a:rPr>
              <a:t>access</a:t>
            </a:r>
            <a:r>
              <a:rPr lang="fr-FR" sz="1700" dirty="0" smtClean="0">
                <a:sym typeface="Wingdings" panose="05000000000000000000" pitchFamily="2" charset="2"/>
              </a:rPr>
              <a:t> to halls</a:t>
            </a:r>
          </a:p>
          <a:p>
            <a:r>
              <a:rPr lang="fr-FR" sz="1700" dirty="0">
                <a:sym typeface="Wingdings" panose="05000000000000000000" pitchFamily="2" charset="2"/>
              </a:rPr>
              <a:t>	</a:t>
            </a:r>
            <a:r>
              <a:rPr lang="fr-FR" sz="1700" dirty="0" smtClean="0">
                <a:sym typeface="Wingdings" panose="05000000000000000000" pitchFamily="2" charset="2"/>
              </a:rPr>
              <a:t>	 </a:t>
            </a:r>
            <a:r>
              <a:rPr lang="fr-FR" sz="1700" dirty="0" err="1" smtClean="0">
                <a:sym typeface="Wingdings" panose="05000000000000000000" pitchFamily="2" charset="2"/>
              </a:rPr>
              <a:t>smaller</a:t>
            </a:r>
            <a:r>
              <a:rPr lang="fr-FR" sz="1700" dirty="0" smtClean="0">
                <a:sym typeface="Wingdings" panose="05000000000000000000" pitchFamily="2" charset="2"/>
              </a:rPr>
              <a:t> sizes </a:t>
            </a:r>
            <a:r>
              <a:rPr lang="fr-FR" sz="1700" dirty="0" smtClean="0">
                <a:sym typeface="Symbol"/>
              </a:rPr>
              <a:t> </a:t>
            </a:r>
            <a:r>
              <a:rPr lang="fr-FR" sz="1700" dirty="0" smtClean="0">
                <a:sym typeface="Wingdings" panose="05000000000000000000" pitchFamily="2" charset="2"/>
              </a:rPr>
              <a:t>more </a:t>
            </a:r>
            <a:r>
              <a:rPr lang="fr-FR" sz="1700" dirty="0">
                <a:sym typeface="Wingdings" panose="05000000000000000000" pitchFamily="2" charset="2"/>
              </a:rPr>
              <a:t>joints</a:t>
            </a:r>
            <a:endParaRPr lang="fr-FR" sz="1700" dirty="0" smtClean="0">
              <a:sym typeface="Wingdings" panose="05000000000000000000" pitchFamily="2" charset="2"/>
            </a:endParaRPr>
          </a:p>
          <a:p>
            <a:r>
              <a:rPr lang="fr-FR" sz="1700" dirty="0">
                <a:sym typeface="Wingdings" panose="05000000000000000000" pitchFamily="2" charset="2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Specific</a:t>
            </a:r>
            <a:r>
              <a:rPr lang="fr-FR" sz="1700" dirty="0" smtClean="0"/>
              <a:t> cranes </a:t>
            </a:r>
            <a:r>
              <a:rPr lang="fr-FR" sz="1700" dirty="0" err="1" smtClean="0"/>
              <a:t>required</a:t>
            </a:r>
            <a:r>
              <a:rPr lang="fr-FR" sz="1700" dirty="0" smtClean="0"/>
              <a:t> (1.5 k€/</a:t>
            </a:r>
            <a:r>
              <a:rPr lang="fr-FR" sz="1700" dirty="0" err="1" smtClean="0"/>
              <a:t>day</a:t>
            </a:r>
            <a:r>
              <a:rPr lang="fr-FR" sz="17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Difficulties</a:t>
            </a:r>
            <a:r>
              <a:rPr lang="fr-FR" sz="1700" dirty="0" smtClean="0"/>
              <a:t> to check the </a:t>
            </a:r>
            <a:r>
              <a:rPr lang="fr-FR" sz="1700" dirty="0" err="1" smtClean="0"/>
              <a:t>materials</a:t>
            </a:r>
            <a:r>
              <a:rPr lang="fr-FR" sz="1700" dirty="0" smtClean="0"/>
              <a:t> </a:t>
            </a:r>
            <a:r>
              <a:rPr lang="fr-FR" sz="1700" dirty="0" err="1" smtClean="0"/>
              <a:t>origin</a:t>
            </a:r>
            <a:endParaRPr lang="fr-FR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Difficulties</a:t>
            </a:r>
            <a:r>
              <a:rPr lang="fr-FR" sz="1700" dirty="0" smtClean="0"/>
              <a:t> to </a:t>
            </a:r>
            <a:r>
              <a:rPr lang="fr-FR" sz="1700" dirty="0" err="1" smtClean="0"/>
              <a:t>install</a:t>
            </a:r>
            <a:r>
              <a:rPr lang="fr-FR" sz="1700" dirty="0" smtClean="0"/>
              <a:t> if the </a:t>
            </a:r>
            <a:r>
              <a:rPr lang="fr-FR" sz="1700" dirty="0" err="1" smtClean="0"/>
              <a:t>floor</a:t>
            </a:r>
            <a:r>
              <a:rPr lang="fr-FR" sz="1700" dirty="0" smtClean="0"/>
              <a:t> </a:t>
            </a:r>
            <a:r>
              <a:rPr lang="fr-FR" sz="1700" dirty="0" err="1" smtClean="0"/>
              <a:t>flatness</a:t>
            </a:r>
            <a:r>
              <a:rPr lang="fr-FR" sz="1700" dirty="0" smtClean="0"/>
              <a:t> not </a:t>
            </a:r>
            <a:r>
              <a:rPr lang="fr-FR" sz="1700" dirty="0" err="1" smtClean="0"/>
              <a:t>perfect</a:t>
            </a:r>
            <a:endParaRPr lang="fr-FR" sz="17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5"/>
          <a:stretch/>
        </p:blipFill>
        <p:spPr bwMode="auto">
          <a:xfrm>
            <a:off x="6096169" y="3701577"/>
            <a:ext cx="3048000" cy="26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7"/>
          <a:stretch/>
        </p:blipFill>
        <p:spPr bwMode="auto">
          <a:xfrm>
            <a:off x="6096169" y="961473"/>
            <a:ext cx="3047831" cy="25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4294967295"/>
          </p:nvPr>
        </p:nvSpPr>
        <p:spPr>
          <a:xfrm>
            <a:off x="8025304" y="6422131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388507" y="1600200"/>
            <a:ext cx="8603093" cy="4428067"/>
            <a:chOff x="388507" y="1600200"/>
            <a:chExt cx="8603093" cy="442806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09" b="92537" l="3010" r="96990">
                          <a14:foregroundMark x1="14716" y1="59701" x2="14716" y2="59701"/>
                          <a14:foregroundMark x1="20401" y1="55224" x2="20401" y2="55224"/>
                          <a14:foregroundMark x1="21405" y1="36567" x2="21405" y2="36567"/>
                          <a14:foregroundMark x1="31438" y1="44776" x2="31438" y2="44776"/>
                          <a14:foregroundMark x1="42475" y1="47761" x2="42475" y2="47761"/>
                          <a14:foregroundMark x1="50836" y1="41791" x2="50836" y2="41791"/>
                          <a14:foregroundMark x1="62876" y1="47761" x2="62876" y2="47761"/>
                          <a14:foregroundMark x1="68562" y1="28358" x2="68562" y2="28358"/>
                          <a14:foregroundMark x1="71237" y1="61940" x2="71237" y2="61940"/>
                          <a14:foregroundMark x1="67893" y1="46269" x2="67893" y2="46269"/>
                          <a14:foregroundMark x1="77592" y1="38060" x2="77592" y2="38060"/>
                          <a14:foregroundMark x1="86622" y1="38060" x2="86622" y2="38060"/>
                          <a14:backgroundMark x1="35452" y1="48507" x2="35452" y2="48507"/>
                          <a14:backgroundMark x1="46823" y1="38806" x2="46823" y2="38806"/>
                          <a14:backgroundMark x1="47157" y1="62687" x2="47157" y2="62687"/>
                          <a14:backgroundMark x1="65886" y1="38060" x2="65886" y2="38060"/>
                          <a14:backgroundMark x1="72241" y1="44776" x2="72241" y2="44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015" y="4541420"/>
              <a:ext cx="2465385" cy="11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cteur droit 24"/>
            <p:cNvCxnSpPr/>
            <p:nvPr/>
          </p:nvCxnSpPr>
          <p:spPr>
            <a:xfrm>
              <a:off x="388507" y="1600200"/>
              <a:ext cx="5174093" cy="44280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388507" y="1600200"/>
              <a:ext cx="5275693" cy="42756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09" b="92537" l="3010" r="96990">
                          <a14:foregroundMark x1="14716" y1="59701" x2="14716" y2="59701"/>
                          <a14:foregroundMark x1="20401" y1="55224" x2="20401" y2="55224"/>
                          <a14:foregroundMark x1="21405" y1="36567" x2="21405" y2="36567"/>
                          <a14:foregroundMark x1="31438" y1="44776" x2="31438" y2="44776"/>
                          <a14:foregroundMark x1="42475" y1="47761" x2="42475" y2="47761"/>
                          <a14:foregroundMark x1="50836" y1="41791" x2="50836" y2="41791"/>
                          <a14:foregroundMark x1="62876" y1="47761" x2="62876" y2="47761"/>
                          <a14:foregroundMark x1="68562" y1="28358" x2="68562" y2="28358"/>
                          <a14:foregroundMark x1="71237" y1="61940" x2="71237" y2="61940"/>
                          <a14:foregroundMark x1="67893" y1="46269" x2="67893" y2="46269"/>
                          <a14:foregroundMark x1="77592" y1="38060" x2="77592" y2="38060"/>
                          <a14:foregroundMark x1="86622" y1="38060" x2="86622" y2="38060"/>
                          <a14:backgroundMark x1="35452" y1="48507" x2="35452" y2="48507"/>
                          <a14:backgroundMark x1="46823" y1="38806" x2="46823" y2="38806"/>
                          <a14:backgroundMark x1="47157" y1="62687" x2="47157" y2="62687"/>
                          <a14:backgroundMark x1="65886" y1="38060" x2="65886" y2="38060"/>
                          <a14:backgroundMark x1="72241" y1="44776" x2="72241" y2="44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215" y="1686979"/>
              <a:ext cx="2465385" cy="11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4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8647</TotalTime>
  <Words>918</Words>
  <Application>Microsoft Office PowerPoint</Application>
  <PresentationFormat>Affichage à l'écran (4:3)</PresentationFormat>
  <Paragraphs>392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Masque principal</vt:lpstr>
      <vt:lpstr>Sample cave study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13.6.7.1.4.5 VSANS</dc:title>
  <dc:creator>DESERT Sylvain</dc:creator>
  <cp:lastModifiedBy>DESERT Sylvain</cp:lastModifiedBy>
  <cp:revision>124</cp:revision>
  <dcterms:created xsi:type="dcterms:W3CDTF">2018-03-26T07:40:42Z</dcterms:created>
  <dcterms:modified xsi:type="dcterms:W3CDTF">2019-02-06T14:31:02Z</dcterms:modified>
</cp:coreProperties>
</file>