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56" r:id="rId2"/>
  </p:sldMasterIdLst>
  <p:notesMasterIdLst>
    <p:notesMasterId r:id="rId17"/>
  </p:notesMasterIdLst>
  <p:sldIdLst>
    <p:sldId id="349" r:id="rId3"/>
    <p:sldId id="350" r:id="rId4"/>
    <p:sldId id="363" r:id="rId5"/>
    <p:sldId id="353" r:id="rId6"/>
    <p:sldId id="354" r:id="rId7"/>
    <p:sldId id="355" r:id="rId8"/>
    <p:sldId id="357" r:id="rId9"/>
    <p:sldId id="356" r:id="rId10"/>
    <p:sldId id="358" r:id="rId11"/>
    <p:sldId id="359" r:id="rId12"/>
    <p:sldId id="360" r:id="rId13"/>
    <p:sldId id="362" r:id="rId14"/>
    <p:sldId id="352" r:id="rId15"/>
    <p:sldId id="36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43" autoAdjust="0"/>
  </p:normalViewPr>
  <p:slideViewPr>
    <p:cSldViewPr>
      <p:cViewPr varScale="1">
        <p:scale>
          <a:sx n="118" d="100"/>
          <a:sy n="118" d="100"/>
        </p:scale>
        <p:origin x="372" y="7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25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9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821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198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312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052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0"/>
            <a:ext cx="12192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94CA"/>
                </a:solidFill>
              </a:defRPr>
            </a:pPr>
            <a:endParaRPr sz="1800"/>
          </a:p>
        </p:txBody>
      </p:sp>
      <p:pic>
        <p:nvPicPr>
          <p:cNvPr id="31" name="image1.png" descr="ESS-vit-logg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9301" y="378760"/>
            <a:ext cx="1813103" cy="72750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71887" y="3"/>
            <a:ext cx="8089903" cy="14415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59997" y="1964945"/>
            <a:ext cx="8715199" cy="48930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rgbClr val="0094CA"/>
                </a:solidFill>
              </a:defRPr>
            </a:lvl1pPr>
            <a:lvl2pPr marL="0" indent="457118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rgbClr val="0094CA"/>
                </a:solidFill>
              </a:defRPr>
            </a:lvl2pPr>
            <a:lvl3pPr marL="0" indent="914238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rgbClr val="0094CA"/>
                </a:solidFill>
              </a:defRPr>
            </a:lvl3pPr>
            <a:lvl4pPr marL="0" indent="1371357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rgbClr val="0094CA"/>
                </a:solidFill>
              </a:defRPr>
            </a:lvl4pPr>
            <a:lvl5pPr marL="0" indent="1828476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rgbClr val="0094C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94C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94C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94C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94C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94CA"/>
                </a:solidFill>
              </a:rP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4CA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5" name="Shape 35"/>
          <p:cNvSpPr/>
          <p:nvPr/>
        </p:nvSpPr>
        <p:spPr>
          <a:xfrm>
            <a:off x="-434763" y="1452401"/>
            <a:ext cx="12928528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188020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  <p:sldLayoutId id="2147483671" r:id="rId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sv-SE" dirty="0" smtClean="0"/>
              <a:t>Installation Risk </a:t>
            </a:r>
            <a:r>
              <a:rPr lang="sv-SE" dirty="0" err="1" smtClean="0"/>
              <a:t>Assessment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IKON </a:t>
            </a:r>
            <a:r>
              <a:rPr lang="sv-SE" dirty="0" smtClean="0"/>
              <a:t>16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Helen Boyer &amp; Helena Ramsing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OHS</a:t>
            </a: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European </a:t>
            </a:r>
            <a:r>
              <a:rPr lang="en-GB" sz="1400" dirty="0">
                <a:solidFill>
                  <a:srgbClr val="FFFFFF"/>
                </a:solidFill>
              </a:rPr>
              <a:t>Spallation Source ERIC</a:t>
            </a:r>
          </a:p>
          <a:p>
            <a:r>
              <a:rPr lang="sv-SE" sz="1600" dirty="0" smtClean="0"/>
              <a:t>13/02/2019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011E-9824-6D44-AF7F-2CF3276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 </a:t>
            </a:r>
            <a:r>
              <a:rPr lang="sv-SE" dirty="0" err="1" smtClean="0"/>
              <a:t>Assessment</a:t>
            </a:r>
            <a:r>
              <a:rPr lang="sv-SE" dirty="0" smtClean="0"/>
              <a:t> - 3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2E27-5B93-1C47-B733-96259C93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C57D-39CD-2740-B05B-B1799CE0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6E6ADA-B820-E049-8403-45E65AAB3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33704"/>
              </p:ext>
            </p:extLst>
          </p:nvPr>
        </p:nvGraphicFramePr>
        <p:xfrm>
          <a:off x="839416" y="1739455"/>
          <a:ext cx="9072888" cy="4531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2508">
                  <a:extLst>
                    <a:ext uri="{9D8B030D-6E8A-4147-A177-3AD203B41FA5}">
                      <a16:colId xmlns:a16="http://schemas.microsoft.com/office/drawing/2014/main" val="1889712948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944787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729868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8455595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5071746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9824826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609543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917169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3031057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8326906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33854331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10078056"/>
                    </a:ext>
                  </a:extLst>
                </a:gridCol>
              </a:tblGrid>
              <a:tr h="2762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Hazard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Who might be harmed and how</a:t>
                      </a: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Initial 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Action </a:t>
                      </a: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to Mitigate Risk- 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Controls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9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chemeClr val="bg1"/>
                          </a:solidFill>
                          <a:effectLst/>
                        </a:rPr>
                        <a:t>Residual </a:t>
                      </a: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Further</a:t>
                      </a:r>
                      <a:r>
                        <a:rPr lang="sv-SE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actions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56754"/>
                  </a:ext>
                </a:extLst>
              </a:tr>
              <a:tr h="81265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Risk </a:t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E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b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34144"/>
                  </a:ext>
                </a:extLst>
              </a:tr>
              <a:tr h="54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Install</a:t>
                      </a:r>
                      <a:r>
                        <a:rPr lang="en-IE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hanging brackets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Working at heights  - dropped objects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People below 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at height </a:t>
                      </a: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permit.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Tool lanyards must be used 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Pouches should be used for loose items like screws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Barrier the area below and restrict access for a 5m area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Signs must be posted below with details of the work, who is carrying it out, contact information and task time.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4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4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Hints and Tips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5774432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Always </a:t>
            </a:r>
            <a:r>
              <a:rPr lang="sv-SE" dirty="0" err="1" smtClean="0"/>
              <a:t>use</a:t>
            </a:r>
            <a:r>
              <a:rPr lang="sv-SE" dirty="0" smtClean="0"/>
              <a:t> the </a:t>
            </a:r>
            <a:r>
              <a:rPr lang="sv-SE" dirty="0" err="1" smtClean="0"/>
              <a:t>hierachy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controls</a:t>
            </a:r>
            <a:endParaRPr lang="sv-SE" dirty="0" smtClean="0"/>
          </a:p>
          <a:p>
            <a:r>
              <a:rPr lang="sv-SE" dirty="0" smtClean="0"/>
              <a:t>Look at </a:t>
            </a:r>
            <a:r>
              <a:rPr lang="sv-SE" dirty="0" err="1" smtClean="0"/>
              <a:t>worst</a:t>
            </a:r>
            <a:r>
              <a:rPr lang="sv-SE" dirty="0" smtClean="0"/>
              <a:t> </a:t>
            </a:r>
            <a:r>
              <a:rPr lang="sv-SE" dirty="0" err="1" smtClean="0"/>
              <a:t>credible</a:t>
            </a:r>
            <a:endParaRPr lang="sv-SE" dirty="0" smtClean="0"/>
          </a:p>
          <a:p>
            <a:r>
              <a:rPr lang="sv-SE" dirty="0" err="1" smtClean="0"/>
              <a:t>Don’t</a:t>
            </a:r>
            <a:r>
              <a:rPr lang="sv-SE" dirty="0" smtClean="0"/>
              <a:t> </a:t>
            </a:r>
            <a:r>
              <a:rPr lang="sv-SE" dirty="0" err="1" smtClean="0"/>
              <a:t>spend</a:t>
            </a:r>
            <a:r>
              <a:rPr lang="sv-SE" dirty="0" smtClean="0"/>
              <a:t> </a:t>
            </a:r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trying</a:t>
            </a:r>
            <a:r>
              <a:rPr lang="sv-SE" dirty="0" smtClean="0"/>
              <a:t> to </a:t>
            </a:r>
            <a:r>
              <a:rPr lang="sv-SE" dirty="0" err="1" smtClean="0"/>
              <a:t>accurately</a:t>
            </a:r>
            <a:r>
              <a:rPr lang="sv-SE" dirty="0" smtClean="0"/>
              <a:t> </a:t>
            </a:r>
            <a:r>
              <a:rPr lang="sv-SE" dirty="0" err="1" smtClean="0"/>
              <a:t>assess</a:t>
            </a:r>
            <a:r>
              <a:rPr lang="sv-SE" dirty="0" smtClean="0"/>
              <a:t> the </a:t>
            </a:r>
            <a:r>
              <a:rPr lang="sv-SE" dirty="0" err="1" smtClean="0"/>
              <a:t>likelihood</a:t>
            </a:r>
            <a:r>
              <a:rPr lang="sv-SE" dirty="0" smtClean="0"/>
              <a:t>, the </a:t>
            </a:r>
            <a:r>
              <a:rPr lang="sv-SE" dirty="0" err="1" smtClean="0"/>
              <a:t>point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it is so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easily</a:t>
            </a:r>
            <a:r>
              <a:rPr lang="sv-SE" dirty="0" smtClean="0"/>
              <a:t> </a:t>
            </a:r>
            <a:r>
              <a:rPr lang="sv-SE" dirty="0" err="1" smtClean="0"/>
              <a:t>see</a:t>
            </a:r>
            <a:r>
              <a:rPr lang="sv-SE" dirty="0" smtClean="0"/>
              <a:t> the </a:t>
            </a:r>
            <a:r>
              <a:rPr lang="sv-SE" dirty="0" err="1" smtClean="0"/>
              <a:t>high</a:t>
            </a:r>
            <a:r>
              <a:rPr lang="sv-SE" dirty="0" smtClean="0"/>
              <a:t> risk </a:t>
            </a:r>
            <a:r>
              <a:rPr lang="sv-SE" dirty="0" err="1" smtClean="0"/>
              <a:t>activities</a:t>
            </a:r>
            <a:endParaRPr lang="sv-SE" dirty="0" smtClean="0"/>
          </a:p>
          <a:p>
            <a:r>
              <a:rPr lang="sv-SE" dirty="0"/>
              <a:t>Medium </a:t>
            </a:r>
            <a:r>
              <a:rPr lang="sv-SE" dirty="0" smtClean="0"/>
              <a:t>risk - ask </a:t>
            </a:r>
            <a:r>
              <a:rPr lang="sv-SE" dirty="0"/>
              <a:t>is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else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reasonably </a:t>
            </a:r>
            <a:r>
              <a:rPr lang="sv-SE" dirty="0" err="1"/>
              <a:t>done</a:t>
            </a:r>
            <a:r>
              <a:rPr lang="sv-SE" dirty="0"/>
              <a:t> to </a:t>
            </a:r>
            <a:r>
              <a:rPr lang="sv-SE" dirty="0" err="1"/>
              <a:t>prevent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risk from </a:t>
            </a:r>
            <a:r>
              <a:rPr lang="sv-SE" dirty="0" err="1"/>
              <a:t>occurring</a:t>
            </a:r>
            <a:r>
              <a:rPr lang="sv-SE" dirty="0"/>
              <a:t>?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606278"/>
            <a:ext cx="5326982" cy="37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A45D-5159-B84E-88AD-4F954BED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11684-A574-9C48-817D-2D4AC079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F5C24DD-E5A6-4D4B-8769-54DF8E26C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06" y="1781175"/>
            <a:ext cx="4344988" cy="4344988"/>
          </a:xfrm>
        </p:spPr>
      </p:pic>
    </p:spTree>
    <p:extLst>
      <p:ext uri="{BB962C8B-B14F-4D97-AF65-F5344CB8AC3E}">
        <p14:creationId xmlns:p14="http://schemas.microsoft.com/office/powerpoint/2010/main" val="201790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152400"/>
            <a:ext cx="6067427" cy="1066800"/>
          </a:xfrm>
        </p:spPr>
        <p:txBody>
          <a:bodyPr/>
          <a:lstStyle/>
          <a:p>
            <a:r>
              <a:rPr lang="sv-SE" dirty="0"/>
              <a:t>Electrical safety: In-Kind Contributors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1752601"/>
            <a:ext cx="4545632" cy="39024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 Electrical contractor with qualifications from an EES country other than Sweden may temporarily perform electrical installation work.</a:t>
            </a:r>
          </a:p>
          <a:p>
            <a:r>
              <a:rPr lang="sv-SE" dirty="0">
                <a:solidFill>
                  <a:schemeClr val="tx1"/>
                </a:solidFill>
              </a:rPr>
              <a:t>Must submit an application to get a temporary authorization.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1" y="1524000"/>
            <a:ext cx="4314799" cy="518160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07368" y="4005064"/>
            <a:ext cx="5112568" cy="1921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0" indent="457118" algn="l" defTabSz="685800" rtl="0" eaLnBrk="1" latinLnBrk="0" hangingPunct="1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0" indent="914238" algn="l" defTabSz="685800" rtl="0" eaLnBrk="1" latinLnBrk="0" hangingPunct="1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0" indent="1371357" algn="l" defTabSz="685800" rtl="0" eaLnBrk="1" latinLnBrk="0" hangingPunct="1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0" indent="1828476" algn="l" defTabSz="685800" rtl="0" eaLnBrk="1" latinLnBrk="0" hangingPunct="1">
              <a:lnSpc>
                <a:spcPts val="2300"/>
              </a:lnSpc>
              <a:spcBef>
                <a:spcPts val="1200"/>
              </a:spcBef>
              <a:buSzTx/>
              <a:buFontTx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There are 2 types of authorization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General authorization- High and Low Voltage (AB)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Can perform all types of electrical installation work </a:t>
            </a:r>
          </a:p>
          <a:p>
            <a:pPr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General authorization – Low Voltage (ABL)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Can perform all types of electrical installation work on facilities for nominal 	voltage up to 1 000 Volt AC or 1500 Volt DC.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22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96887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3" y="1844824"/>
            <a:ext cx="3838383" cy="434516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Swedish AFS</a:t>
            </a:r>
          </a:p>
          <a:p>
            <a:pPr marL="0" indent="0">
              <a:buNone/>
            </a:pPr>
            <a:r>
              <a:rPr lang="en-GB" dirty="0" smtClean="0"/>
              <a:t>How </a:t>
            </a:r>
            <a:r>
              <a:rPr lang="en-GB" dirty="0" smtClean="0"/>
              <a:t>to carry out an installation risk assessment.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654805"/>
            <a:ext cx="6669670" cy="44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do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an Installation risk </a:t>
            </a:r>
            <a:r>
              <a:rPr lang="sv-SE" dirty="0" err="1" smtClean="0"/>
              <a:t>assessment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Contractor Responsibility according to Provision 1999:3 – Risk assessment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party carrying on activity at the construction site shall submit </a:t>
            </a:r>
            <a:r>
              <a:rPr lang="en-US" dirty="0" smtClean="0"/>
              <a:t>to the BAS </a:t>
            </a:r>
            <a:r>
              <a:rPr lang="en-US" dirty="0"/>
              <a:t>U </a:t>
            </a:r>
            <a:r>
              <a:rPr lang="en-US" dirty="0" smtClean="0"/>
              <a:t>particulars </a:t>
            </a:r>
            <a:r>
              <a:rPr lang="en-US" dirty="0"/>
              <a:t>of the risks which the activity may give rise to. BAS U shall take part in the planning of the work and shall see to it that work environment viewpoints of common concern are taken into account and coordinated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7F92-C4CB-D644-8FE0-E02BE060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a 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D8220-7AFD-524A-AC95-D3E60795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What does RAMS stand for?</a:t>
            </a:r>
          </a:p>
          <a:p>
            <a:pPr>
              <a:buFontTx/>
              <a:buChar char="-"/>
            </a:pPr>
            <a:r>
              <a:rPr lang="sv-SE" dirty="0">
                <a:solidFill>
                  <a:srgbClr val="FF0000"/>
                </a:solidFill>
              </a:rPr>
              <a:t>R</a:t>
            </a:r>
            <a:r>
              <a:rPr lang="sv-SE" dirty="0"/>
              <a:t>isk </a:t>
            </a:r>
            <a:r>
              <a:rPr lang="sv-SE" dirty="0" err="1">
                <a:solidFill>
                  <a:srgbClr val="FF0000"/>
                </a:solidFill>
              </a:rPr>
              <a:t>A</a:t>
            </a:r>
            <a:r>
              <a:rPr lang="sv-SE" dirty="0" err="1"/>
              <a:t>ssessment</a:t>
            </a:r>
            <a:r>
              <a:rPr lang="sv-SE" dirty="0"/>
              <a:t> and </a:t>
            </a:r>
            <a:r>
              <a:rPr lang="sv-SE" dirty="0" err="1">
                <a:solidFill>
                  <a:srgbClr val="FF0000"/>
                </a:solidFill>
              </a:rPr>
              <a:t>M</a:t>
            </a:r>
            <a:r>
              <a:rPr lang="sv-SE" dirty="0" err="1"/>
              <a:t>ethod</a:t>
            </a: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S</a:t>
            </a:r>
            <a:r>
              <a:rPr lang="sv-SE" dirty="0"/>
              <a:t>tatement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does a RAMS consist of?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RAMS consists of two parts: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method statement, i.e. a detailed break down/description of the work to be carried out and material to be used to perform this task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risk assessment, i.e. identify the risks associated to the work steps detailed in the method statement.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What’s the purpose with a RAMS?</a:t>
            </a:r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Systematically identify hazards and associated risks for an activity and determine if sufficient controls are in place (to reduce the risks to an acceptable level). For all workers/staff and fellow colleagues to take ownership and be more aware of their risks associated to their activities.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Who is responsible for preparing the RAMS?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Supervisor for preparing it. In-Kind/ESS staff wishing to perform task onsite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Instrument Installation Lead for making sure it’s prepared.</a:t>
            </a:r>
          </a:p>
          <a:p>
            <a:pPr marL="0" indent="0">
              <a:buNone/>
            </a:pPr>
            <a:endParaRPr lang="en-US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13702-E661-ED40-9ED8-D3FCF0F4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408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011E-9824-6D44-AF7F-2CF3276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 </a:t>
            </a:r>
            <a:r>
              <a:rPr lang="sv-SE" dirty="0" err="1" smtClean="0"/>
              <a:t>Assessment</a:t>
            </a:r>
            <a:r>
              <a:rPr lang="sv-SE" dirty="0" smtClean="0"/>
              <a:t> - 1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2E27-5B93-1C47-B733-96259C93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00808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C57D-39CD-2740-B05B-B1799CE0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6E6ADA-B820-E049-8403-45E65AAB3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26466"/>
              </p:ext>
            </p:extLst>
          </p:nvPr>
        </p:nvGraphicFramePr>
        <p:xfrm>
          <a:off x="767408" y="2060848"/>
          <a:ext cx="9865097" cy="31683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6753">
                  <a:extLst>
                    <a:ext uri="{9D8B030D-6E8A-4147-A177-3AD203B41FA5}">
                      <a16:colId xmlns:a16="http://schemas.microsoft.com/office/drawing/2014/main" val="1889712948"/>
                    </a:ext>
                  </a:extLst>
                </a:gridCol>
                <a:gridCol w="1820830">
                  <a:extLst>
                    <a:ext uri="{9D8B030D-6E8A-4147-A177-3AD203B41FA5}">
                      <a16:colId xmlns:a16="http://schemas.microsoft.com/office/drawing/2014/main" val="2694478733"/>
                    </a:ext>
                  </a:extLst>
                </a:gridCol>
                <a:gridCol w="1507709">
                  <a:extLst>
                    <a:ext uri="{9D8B030D-6E8A-4147-A177-3AD203B41FA5}">
                      <a16:colId xmlns:a16="http://schemas.microsoft.com/office/drawing/2014/main" val="207298686"/>
                    </a:ext>
                  </a:extLst>
                </a:gridCol>
                <a:gridCol w="1088245">
                  <a:extLst>
                    <a:ext uri="{9D8B030D-6E8A-4147-A177-3AD203B41FA5}">
                      <a16:colId xmlns:a16="http://schemas.microsoft.com/office/drawing/2014/main" val="1584555951"/>
                    </a:ext>
                  </a:extLst>
                </a:gridCol>
                <a:gridCol w="501393">
                  <a:extLst>
                    <a:ext uri="{9D8B030D-6E8A-4147-A177-3AD203B41FA5}">
                      <a16:colId xmlns:a16="http://schemas.microsoft.com/office/drawing/2014/main" val="1150717463"/>
                    </a:ext>
                  </a:extLst>
                </a:gridCol>
                <a:gridCol w="422019">
                  <a:extLst>
                    <a:ext uri="{9D8B030D-6E8A-4147-A177-3AD203B41FA5}">
                      <a16:colId xmlns:a16="http://schemas.microsoft.com/office/drawing/2014/main" val="3982482608"/>
                    </a:ext>
                  </a:extLst>
                </a:gridCol>
                <a:gridCol w="586659">
                  <a:extLst>
                    <a:ext uri="{9D8B030D-6E8A-4147-A177-3AD203B41FA5}">
                      <a16:colId xmlns:a16="http://schemas.microsoft.com/office/drawing/2014/main" val="4160954362"/>
                    </a:ext>
                  </a:extLst>
                </a:gridCol>
                <a:gridCol w="1611888">
                  <a:extLst>
                    <a:ext uri="{9D8B030D-6E8A-4147-A177-3AD203B41FA5}">
                      <a16:colId xmlns:a16="http://schemas.microsoft.com/office/drawing/2014/main" val="2091716924"/>
                    </a:ext>
                  </a:extLst>
                </a:gridCol>
                <a:gridCol w="414500">
                  <a:extLst>
                    <a:ext uri="{9D8B030D-6E8A-4147-A177-3AD203B41FA5}">
                      <a16:colId xmlns:a16="http://schemas.microsoft.com/office/drawing/2014/main" val="1630310572"/>
                    </a:ext>
                  </a:extLst>
                </a:gridCol>
                <a:gridCol w="331600">
                  <a:extLst>
                    <a:ext uri="{9D8B030D-6E8A-4147-A177-3AD203B41FA5}">
                      <a16:colId xmlns:a16="http://schemas.microsoft.com/office/drawing/2014/main" val="183269063"/>
                    </a:ext>
                  </a:extLst>
                </a:gridCol>
                <a:gridCol w="580300">
                  <a:extLst>
                    <a:ext uri="{9D8B030D-6E8A-4147-A177-3AD203B41FA5}">
                      <a16:colId xmlns:a16="http://schemas.microsoft.com/office/drawing/2014/main" val="1338543315"/>
                    </a:ext>
                  </a:extLst>
                </a:gridCol>
                <a:gridCol w="663201">
                  <a:extLst>
                    <a:ext uri="{9D8B030D-6E8A-4147-A177-3AD203B41FA5}">
                      <a16:colId xmlns:a16="http://schemas.microsoft.com/office/drawing/2014/main" val="2310078056"/>
                    </a:ext>
                  </a:extLst>
                </a:gridCol>
              </a:tblGrid>
              <a:tr h="6029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Hazard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Who might be harmed and how</a:t>
                      </a: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Initial 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Action </a:t>
                      </a: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to Mitigate Risk- 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Controls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9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chemeClr val="bg1"/>
                          </a:solidFill>
                          <a:effectLst/>
                        </a:rPr>
                        <a:t>Residual </a:t>
                      </a: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0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Further</a:t>
                      </a:r>
                      <a:r>
                        <a:rPr lang="sv-SE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actions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56754"/>
                  </a:ext>
                </a:extLst>
              </a:tr>
              <a:tr h="96565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Risk </a:t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E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b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34144"/>
                  </a:ext>
                </a:extLst>
              </a:tr>
              <a:tr h="7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4664"/>
                  </a:ext>
                </a:extLst>
              </a:tr>
              <a:tr h="7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4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9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HAZARD </a:t>
            </a:r>
            <a:r>
              <a:rPr lang="sv-SE" dirty="0" err="1" smtClean="0"/>
              <a:t>Checklist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203005"/>
              </p:ext>
            </p:extLst>
          </p:nvPr>
        </p:nvGraphicFramePr>
        <p:xfrm>
          <a:off x="1323574" y="1675830"/>
          <a:ext cx="8784976" cy="4680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1650903524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63886616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Hazard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sv-S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5360267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Ionising radiation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</a:rPr>
                        <a:t>Falling objects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36625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Pressure hazards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Working at heights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6583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Flammable materials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Operational modes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5949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ODH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Dynamic situation hazards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8589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Toxic substances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Objects under induced stress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8725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Corrosive substances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Environmental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66732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Temperature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Noise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5383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Electricity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Ergonomic (human factors) hazards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22855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Electromagnetic radiation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Security-related hazards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1871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External escalation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Psychological hazards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88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Escape, Evacuation and Rescue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Biological hazards</a:t>
                      </a:r>
                      <a:endParaRPr lang="sv-S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5502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Failure of critical systems (non-failsafe)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422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159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011E-9824-6D44-AF7F-2CF3276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 </a:t>
            </a:r>
            <a:r>
              <a:rPr lang="sv-SE" dirty="0" err="1" smtClean="0"/>
              <a:t>Assessment</a:t>
            </a:r>
            <a:r>
              <a:rPr lang="sv-SE" dirty="0" smtClean="0"/>
              <a:t> - 2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2E27-5B93-1C47-B733-96259C93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Identify</a:t>
            </a:r>
            <a:r>
              <a:rPr lang="sv-SE" dirty="0" smtClean="0"/>
              <a:t> </a:t>
            </a:r>
            <a:r>
              <a:rPr lang="sv-SE" dirty="0" err="1" smtClean="0"/>
              <a:t>activity</a:t>
            </a:r>
            <a:r>
              <a:rPr lang="sv-SE" dirty="0" smtClean="0"/>
              <a:t>, </a:t>
            </a:r>
            <a:r>
              <a:rPr lang="sv-SE" dirty="0" err="1" smtClean="0"/>
              <a:t>consider</a:t>
            </a:r>
            <a:r>
              <a:rPr lang="sv-SE" dirty="0" smtClean="0"/>
              <a:t> </a:t>
            </a:r>
            <a:r>
              <a:rPr lang="sv-SE" dirty="0" err="1" smtClean="0"/>
              <a:t>hazard</a:t>
            </a:r>
            <a:r>
              <a:rPr lang="sv-SE" dirty="0" smtClean="0"/>
              <a:t> list and </a:t>
            </a:r>
            <a:r>
              <a:rPr lang="sv-SE" dirty="0" err="1" smtClean="0"/>
              <a:t>consider</a:t>
            </a:r>
            <a:r>
              <a:rPr lang="sv-SE" dirty="0" smtClean="0"/>
              <a:t> </a:t>
            </a:r>
            <a:r>
              <a:rPr lang="sv-SE" dirty="0" err="1" smtClean="0"/>
              <a:t>who</a:t>
            </a:r>
            <a:r>
              <a:rPr lang="sv-SE" dirty="0" smtClean="0"/>
              <a:t>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harmed</a:t>
            </a:r>
            <a:r>
              <a:rPr lang="sv-SE" dirty="0" smtClean="0"/>
              <a:t> and </a:t>
            </a:r>
            <a:r>
              <a:rPr lang="sv-SE" dirty="0" err="1" smtClean="0"/>
              <a:t>how</a:t>
            </a:r>
            <a:r>
              <a:rPr lang="sv-SE" dirty="0" smtClean="0"/>
              <a:t>. 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C57D-39CD-2740-B05B-B1799CE0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6E6ADA-B820-E049-8403-45E65AAB3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97668"/>
              </p:ext>
            </p:extLst>
          </p:nvPr>
        </p:nvGraphicFramePr>
        <p:xfrm>
          <a:off x="1055440" y="3140968"/>
          <a:ext cx="8568953" cy="2835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2508">
                  <a:extLst>
                    <a:ext uri="{9D8B030D-6E8A-4147-A177-3AD203B41FA5}">
                      <a16:colId xmlns:a16="http://schemas.microsoft.com/office/drawing/2014/main" val="1889712948"/>
                    </a:ext>
                  </a:extLst>
                </a:gridCol>
                <a:gridCol w="1581597">
                  <a:extLst>
                    <a:ext uri="{9D8B030D-6E8A-4147-A177-3AD203B41FA5}">
                      <a16:colId xmlns:a16="http://schemas.microsoft.com/office/drawing/2014/main" val="2694478733"/>
                    </a:ext>
                  </a:extLst>
                </a:gridCol>
                <a:gridCol w="1309616">
                  <a:extLst>
                    <a:ext uri="{9D8B030D-6E8A-4147-A177-3AD203B41FA5}">
                      <a16:colId xmlns:a16="http://schemas.microsoft.com/office/drawing/2014/main" val="207298686"/>
                    </a:ext>
                  </a:extLst>
                </a:gridCol>
                <a:gridCol w="945264">
                  <a:extLst>
                    <a:ext uri="{9D8B030D-6E8A-4147-A177-3AD203B41FA5}">
                      <a16:colId xmlns:a16="http://schemas.microsoft.com/office/drawing/2014/main" val="1584555951"/>
                    </a:ext>
                  </a:extLst>
                </a:gridCol>
                <a:gridCol w="435517">
                  <a:extLst>
                    <a:ext uri="{9D8B030D-6E8A-4147-A177-3AD203B41FA5}">
                      <a16:colId xmlns:a16="http://schemas.microsoft.com/office/drawing/2014/main" val="1150717463"/>
                    </a:ext>
                  </a:extLst>
                </a:gridCol>
                <a:gridCol w="366571">
                  <a:extLst>
                    <a:ext uri="{9D8B030D-6E8A-4147-A177-3AD203B41FA5}">
                      <a16:colId xmlns:a16="http://schemas.microsoft.com/office/drawing/2014/main" val="3982482608"/>
                    </a:ext>
                  </a:extLst>
                </a:gridCol>
                <a:gridCol w="509580">
                  <a:extLst>
                    <a:ext uri="{9D8B030D-6E8A-4147-A177-3AD203B41FA5}">
                      <a16:colId xmlns:a16="http://schemas.microsoft.com/office/drawing/2014/main" val="4160954362"/>
                    </a:ext>
                  </a:extLst>
                </a:gridCol>
                <a:gridCol w="1400107">
                  <a:extLst>
                    <a:ext uri="{9D8B030D-6E8A-4147-A177-3AD203B41FA5}">
                      <a16:colId xmlns:a16="http://schemas.microsoft.com/office/drawing/2014/main" val="20917169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3031057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832690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38543315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310078056"/>
                    </a:ext>
                  </a:extLst>
                </a:gridCol>
              </a:tblGrid>
              <a:tr h="2762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Hazard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Who might be harmed and how</a:t>
                      </a: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Initial 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Action </a:t>
                      </a: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to Mitigate Risk- 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Controls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9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chemeClr val="bg1"/>
                          </a:solidFill>
                          <a:effectLst/>
                        </a:rPr>
                        <a:t>Residual </a:t>
                      </a: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Further</a:t>
                      </a:r>
                      <a:r>
                        <a:rPr lang="sv-SE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actions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56754"/>
                  </a:ext>
                </a:extLst>
              </a:tr>
              <a:tr h="65902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Risk </a:t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E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b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34144"/>
                  </a:ext>
                </a:extLst>
              </a:tr>
              <a:tr h="54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Install</a:t>
                      </a:r>
                      <a:r>
                        <a:rPr lang="en-IE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hanging brackets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Working at heights  - dropped objects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People below due to dropped tools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4664"/>
                  </a:ext>
                </a:extLst>
              </a:tr>
              <a:tr h="54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4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 Matrix</a:t>
            </a:r>
            <a:endParaRPr lang="sv-SE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876526"/>
              </p:ext>
            </p:extLst>
          </p:nvPr>
        </p:nvGraphicFramePr>
        <p:xfrm>
          <a:off x="6672064" y="2924944"/>
          <a:ext cx="4607394" cy="2521212"/>
        </p:xfrm>
        <a:graphic>
          <a:graphicData uri="http://schemas.openxmlformats.org/drawingml/2006/table">
            <a:tbl>
              <a:tblPr firstRow="1" firstCol="1" bandRow="1"/>
              <a:tblGrid>
                <a:gridCol w="767899">
                  <a:extLst>
                    <a:ext uri="{9D8B030D-6E8A-4147-A177-3AD203B41FA5}">
                      <a16:colId xmlns:a16="http://schemas.microsoft.com/office/drawing/2014/main" val="1281149115"/>
                    </a:ext>
                  </a:extLst>
                </a:gridCol>
                <a:gridCol w="767899">
                  <a:extLst>
                    <a:ext uri="{9D8B030D-6E8A-4147-A177-3AD203B41FA5}">
                      <a16:colId xmlns:a16="http://schemas.microsoft.com/office/drawing/2014/main" val="532888047"/>
                    </a:ext>
                  </a:extLst>
                </a:gridCol>
                <a:gridCol w="767899">
                  <a:extLst>
                    <a:ext uri="{9D8B030D-6E8A-4147-A177-3AD203B41FA5}">
                      <a16:colId xmlns:a16="http://schemas.microsoft.com/office/drawing/2014/main" val="2421826576"/>
                    </a:ext>
                  </a:extLst>
                </a:gridCol>
                <a:gridCol w="767899">
                  <a:extLst>
                    <a:ext uri="{9D8B030D-6E8A-4147-A177-3AD203B41FA5}">
                      <a16:colId xmlns:a16="http://schemas.microsoft.com/office/drawing/2014/main" val="3596408841"/>
                    </a:ext>
                  </a:extLst>
                </a:gridCol>
                <a:gridCol w="767899">
                  <a:extLst>
                    <a:ext uri="{9D8B030D-6E8A-4147-A177-3AD203B41FA5}">
                      <a16:colId xmlns:a16="http://schemas.microsoft.com/office/drawing/2014/main" val="1500796724"/>
                    </a:ext>
                  </a:extLst>
                </a:gridCol>
                <a:gridCol w="767899">
                  <a:extLst>
                    <a:ext uri="{9D8B030D-6E8A-4147-A177-3AD203B41FA5}">
                      <a16:colId xmlns:a16="http://schemas.microsoft.com/office/drawing/2014/main" val="2793433754"/>
                    </a:ext>
                  </a:extLst>
                </a:gridCol>
              </a:tblGrid>
              <a:tr h="4202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517007"/>
                  </a:ext>
                </a:extLst>
              </a:tr>
              <a:tr h="4202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725551"/>
                  </a:ext>
                </a:extLst>
              </a:tr>
              <a:tr h="4202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32130"/>
                  </a:ext>
                </a:extLst>
              </a:tr>
              <a:tr h="4202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98278"/>
                  </a:ext>
                </a:extLst>
              </a:tr>
              <a:tr h="4202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753"/>
                  </a:ext>
                </a:extLst>
              </a:tr>
              <a:tr h="4202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2035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48058"/>
              </p:ext>
            </p:extLst>
          </p:nvPr>
        </p:nvGraphicFramePr>
        <p:xfrm>
          <a:off x="418965" y="1549415"/>
          <a:ext cx="5316996" cy="23705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75820">
                  <a:extLst>
                    <a:ext uri="{9D8B030D-6E8A-4147-A177-3AD203B41FA5}">
                      <a16:colId xmlns:a16="http://schemas.microsoft.com/office/drawing/2014/main" val="1542189289"/>
                    </a:ext>
                  </a:extLst>
                </a:gridCol>
                <a:gridCol w="1283584">
                  <a:extLst>
                    <a:ext uri="{9D8B030D-6E8A-4147-A177-3AD203B41FA5}">
                      <a16:colId xmlns:a16="http://schemas.microsoft.com/office/drawing/2014/main" val="4179059225"/>
                    </a:ext>
                  </a:extLst>
                </a:gridCol>
                <a:gridCol w="3257592">
                  <a:extLst>
                    <a:ext uri="{9D8B030D-6E8A-4147-A177-3AD203B41FA5}">
                      <a16:colId xmlns:a16="http://schemas.microsoft.com/office/drawing/2014/main" val="3899538677"/>
                    </a:ext>
                  </a:extLst>
                </a:gridCol>
              </a:tblGrid>
              <a:tr h="42348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Severity (S)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Severity Description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4756"/>
                  </a:ext>
                </a:extLst>
              </a:tr>
              <a:tr h="4026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Negligible 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Injuries that can be treated with a first aid kit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790281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 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Injuries requiring treatment by a medical practitioner, would include lost time injuries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677582"/>
                  </a:ext>
                </a:extLst>
              </a:tr>
              <a:tr h="4026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 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Injuries requiring the support of emergency services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757368"/>
                  </a:ext>
                </a:extLst>
              </a:tr>
              <a:tr h="26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Hazardous 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Fatality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438675"/>
                  </a:ext>
                </a:extLst>
              </a:tr>
              <a:tr h="26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Catastrophic 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  <a:tabLst>
                          <a:tab pos="193040" algn="l"/>
                        </a:tabLs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fatalities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4785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02863"/>
              </p:ext>
            </p:extLst>
          </p:nvPr>
        </p:nvGraphicFramePr>
        <p:xfrm>
          <a:off x="413057" y="4255008"/>
          <a:ext cx="5322904" cy="22703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81353">
                  <a:extLst>
                    <a:ext uri="{9D8B030D-6E8A-4147-A177-3AD203B41FA5}">
                      <a16:colId xmlns:a16="http://schemas.microsoft.com/office/drawing/2014/main" val="2586224581"/>
                    </a:ext>
                  </a:extLst>
                </a:gridCol>
                <a:gridCol w="3641551">
                  <a:extLst>
                    <a:ext uri="{9D8B030D-6E8A-4147-A177-3AD203B41FA5}">
                      <a16:colId xmlns:a16="http://schemas.microsoft.com/office/drawing/2014/main" val="3569431304"/>
                    </a:ext>
                  </a:extLst>
                </a:gridCol>
              </a:tblGrid>
              <a:tr h="5232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Likelihood (L)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Qualitative description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67189"/>
                  </a:ext>
                </a:extLst>
              </a:tr>
              <a:tr h="3494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Frequent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187890"/>
                  </a:ext>
                </a:extLst>
              </a:tr>
              <a:tr h="3494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Occasional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988795"/>
                  </a:ext>
                </a:extLst>
              </a:tr>
              <a:tr h="3494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293915"/>
                  </a:ext>
                </a:extLst>
              </a:tr>
              <a:tr h="3494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Improbable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140906"/>
                  </a:ext>
                </a:extLst>
              </a:tr>
              <a:tr h="3494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3A3A3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Highly improbable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961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4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011E-9824-6D44-AF7F-2CF3276C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 </a:t>
            </a:r>
            <a:r>
              <a:rPr lang="sv-SE" dirty="0" err="1" smtClean="0"/>
              <a:t>Assessment</a:t>
            </a:r>
            <a:r>
              <a:rPr lang="sv-SE" dirty="0" smtClean="0"/>
              <a:t> - 3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2E27-5B93-1C47-B733-96259C93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C57D-39CD-2740-B05B-B1799CE0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6E6ADA-B820-E049-8403-45E65AAB3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63176"/>
              </p:ext>
            </p:extLst>
          </p:nvPr>
        </p:nvGraphicFramePr>
        <p:xfrm>
          <a:off x="839416" y="1739455"/>
          <a:ext cx="9072888" cy="4957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2508">
                  <a:extLst>
                    <a:ext uri="{9D8B030D-6E8A-4147-A177-3AD203B41FA5}">
                      <a16:colId xmlns:a16="http://schemas.microsoft.com/office/drawing/2014/main" val="1889712948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944787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729868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8455595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5071746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9824826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609543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917169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3031057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8326906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33854331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10078056"/>
                    </a:ext>
                  </a:extLst>
                </a:gridCol>
              </a:tblGrid>
              <a:tr h="2762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Hazard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Who might be harmed and how</a:t>
                      </a: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Initial 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Action </a:t>
                      </a: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to Mitigate Risk- 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Controls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9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900" dirty="0" smtClean="0">
                          <a:solidFill>
                            <a:schemeClr val="bg1"/>
                          </a:solidFill>
                          <a:effectLst/>
                        </a:rPr>
                        <a:t>Residual </a:t>
                      </a: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Risk Rating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Further</a:t>
                      </a:r>
                      <a:r>
                        <a:rPr lang="sv-SE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actions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56754"/>
                  </a:ext>
                </a:extLst>
              </a:tr>
              <a:tr h="81265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Risk </a:t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IE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Severity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IE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sv-S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b="1" dirty="0" smtClean="0">
                          <a:solidFill>
                            <a:schemeClr val="bg1"/>
                          </a:solidFill>
                          <a:effectLst/>
                        </a:rPr>
                        <a:t>Likelihood</a:t>
                      </a:r>
                      <a:endParaRPr lang="sv-SE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br>
                        <a:rPr lang="en-IE" sz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E" sz="1200" dirty="0" smtClean="0">
                          <a:solidFill>
                            <a:schemeClr val="bg1"/>
                          </a:solidFill>
                          <a:effectLst/>
                        </a:rPr>
                        <a:t>H,M,L</a:t>
                      </a:r>
                      <a:endParaRPr lang="sv-S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34144"/>
                  </a:ext>
                </a:extLst>
              </a:tr>
              <a:tr h="54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Install</a:t>
                      </a:r>
                      <a:r>
                        <a:rPr lang="en-IE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hanging brackets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Working at heights  - dropped objects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People below 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at height </a:t>
                      </a: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permit.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Tool lanyards must be used 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Pouches should be used for loose items like screws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Barrier the area below and restrict access for a 5m area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Signs must be posted below with details of the work, who is carrying it out, contact information and task time</a:t>
                      </a: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  <a:r>
                        <a:rPr lang="en-IE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helmets worn in area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865"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53035" algn="ctr"/>
                          <a:tab pos="2637155" algn="ctr"/>
                          <a:tab pos="5274310" algn="r"/>
                        </a:tabLs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4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445</TotalTime>
  <Words>744</Words>
  <Application>Microsoft Office PowerPoint</Application>
  <PresentationFormat>Widescreen</PresentationFormat>
  <Paragraphs>335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Times New Roman</vt:lpstr>
      <vt:lpstr>Office-tema</vt:lpstr>
      <vt:lpstr>2_Anpassad formgivning</vt:lpstr>
      <vt:lpstr>Installation Risk Assessment IKON 16</vt:lpstr>
      <vt:lpstr>Content</vt:lpstr>
      <vt:lpstr>Why do we need an Installation risk assessment</vt:lpstr>
      <vt:lpstr>What is a RAMS?</vt:lpstr>
      <vt:lpstr>Risk Assessment - 1</vt:lpstr>
      <vt:lpstr>HAZARD Checklist</vt:lpstr>
      <vt:lpstr>Risk Assessment - 2</vt:lpstr>
      <vt:lpstr>Risk Matrix</vt:lpstr>
      <vt:lpstr>Risk Assessment - 3</vt:lpstr>
      <vt:lpstr>Risk Assessment - 3</vt:lpstr>
      <vt:lpstr>Hints and Tips</vt:lpstr>
      <vt:lpstr>Thank you for your time!</vt:lpstr>
      <vt:lpstr>Electrical safety: In-Kind Contributors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IKON 16</dc:title>
  <dc:creator>Helen Boyer</dc:creator>
  <cp:lastModifiedBy>Helen Boyer</cp:lastModifiedBy>
  <cp:revision>25</cp:revision>
  <dcterms:created xsi:type="dcterms:W3CDTF">2019-02-06T12:20:35Z</dcterms:created>
  <dcterms:modified xsi:type="dcterms:W3CDTF">2019-02-12T15:31:29Z</dcterms:modified>
</cp:coreProperties>
</file>