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0" r:id="rId2"/>
    <p:sldId id="271" r:id="rId3"/>
    <p:sldId id="26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29" autoAdjust="0"/>
    <p:restoredTop sz="94660"/>
  </p:normalViewPr>
  <p:slideViewPr>
    <p:cSldViewPr showGuides="1">
      <p:cViewPr varScale="1">
        <p:scale>
          <a:sx n="48" d="100"/>
          <a:sy n="48" d="100"/>
        </p:scale>
        <p:origin x="33" y="180"/>
      </p:cViewPr>
      <p:guideLst>
        <p:guide orient="horz" pos="1026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48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2B40BD-2E84-45F1-85D7-C908895E91A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9C05EC-278F-48BF-80BE-EDD0FE4E358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531440"/>
            <a:ext cx="7935477" cy="38973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SKADI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Feb. 13th 2019  </a:t>
            </a:r>
            <a:r>
              <a:rPr lang="de-DE" dirty="0"/>
              <a:t>I  </a:t>
            </a:r>
            <a:r>
              <a:rPr lang="de-DE" dirty="0" smtClean="0"/>
              <a:t>S. Jaksch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Sample Environment &amp; Handling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A503998-A297-4BCD-A479-FF485AEE8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4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Examples</a:t>
            </a:r>
            <a:r>
              <a:rPr lang="de-DE" dirty="0" smtClean="0"/>
              <a:t>: </a:t>
            </a:r>
            <a:r>
              <a:rPr lang="de-DE" dirty="0" err="1" smtClean="0"/>
              <a:t>Flexiprob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00. Monat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" y="980729"/>
            <a:ext cx="2052097" cy="273613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203848" y="1484784"/>
            <a:ext cx="4248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DLS </a:t>
            </a:r>
            <a:r>
              <a:rPr lang="de-DE" sz="2400" dirty="0" err="1" smtClean="0"/>
              <a:t>setup</a:t>
            </a:r>
            <a:r>
              <a:rPr lang="de-DE" sz="2400" dirty="0" smtClean="0"/>
              <a:t> </a:t>
            </a:r>
            <a:r>
              <a:rPr lang="de-DE" sz="2400" dirty="0" err="1" smtClean="0"/>
              <a:t>being</a:t>
            </a:r>
            <a:r>
              <a:rPr lang="de-DE" sz="2400" dirty="0" smtClean="0"/>
              <a:t> </a:t>
            </a:r>
            <a:r>
              <a:rPr lang="de-DE" sz="2400" dirty="0" err="1" smtClean="0"/>
              <a:t>tested</a:t>
            </a:r>
            <a:r>
              <a:rPr lang="de-DE" sz="2400" dirty="0" smtClean="0"/>
              <a:t> in Garching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/>
              <a:t>Foam</a:t>
            </a:r>
            <a:r>
              <a:rPr lang="de-DE" sz="2400" dirty="0" smtClean="0"/>
              <a:t> </a:t>
            </a:r>
            <a:r>
              <a:rPr lang="de-DE" sz="2400" dirty="0" err="1" smtClean="0"/>
              <a:t>Cell</a:t>
            </a:r>
            <a:r>
              <a:rPr lang="de-DE" sz="2400" dirty="0" smtClean="0"/>
              <a:t> in </a:t>
            </a:r>
            <a:r>
              <a:rPr lang="de-DE" sz="2400" dirty="0" err="1" smtClean="0"/>
              <a:t>development</a:t>
            </a:r>
            <a:endParaRPr lang="de-DE" sz="24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/>
              <a:t>Vapour</a:t>
            </a:r>
            <a:r>
              <a:rPr lang="de-DE" sz="2400" dirty="0" smtClean="0"/>
              <a:t> </a:t>
            </a:r>
            <a:r>
              <a:rPr lang="de-DE" sz="2400" dirty="0" err="1" smtClean="0"/>
              <a:t>chamber</a:t>
            </a:r>
            <a:r>
              <a:rPr lang="de-DE" sz="2400" dirty="0" smtClean="0"/>
              <a:t> in </a:t>
            </a:r>
            <a:r>
              <a:rPr lang="de-DE" sz="2400" dirty="0" err="1" smtClean="0"/>
              <a:t>develoment</a:t>
            </a:r>
            <a:endParaRPr lang="en-US" sz="2400" dirty="0" err="1" smtClean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2" y="3861048"/>
            <a:ext cx="4503655" cy="237626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50622"/>
            <a:ext cx="2880267" cy="20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1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Questions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00. Monat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359663" y="1556792"/>
            <a:ext cx="8424672" cy="509994"/>
          </a:xfrm>
        </p:spPr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…</a:t>
            </a:r>
          </a:p>
          <a:p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551621" y="2174798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Romuald </a:t>
            </a:r>
            <a:r>
              <a:rPr lang="de-DE" dirty="0" err="1" smtClean="0"/>
              <a:t>Hanslik</a:t>
            </a:r>
            <a:r>
              <a:rPr lang="de-DE" dirty="0" smtClean="0"/>
              <a:t>, FZJ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Henrich </a:t>
            </a:r>
            <a:r>
              <a:rPr lang="de-DE" dirty="0" err="1"/>
              <a:t>Frielinghaus</a:t>
            </a:r>
            <a:r>
              <a:rPr lang="de-DE" dirty="0"/>
              <a:t>, </a:t>
            </a:r>
            <a:r>
              <a:rPr lang="de-DE" dirty="0" smtClean="0"/>
              <a:t>FZJ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Herbert </a:t>
            </a:r>
            <a:r>
              <a:rPr lang="de-DE" dirty="0" err="1" smtClean="0"/>
              <a:t>Feilbach</a:t>
            </a:r>
            <a:r>
              <a:rPr lang="de-DE" dirty="0" smtClean="0"/>
              <a:t>, FZJ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Ralf Engels, FZJ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Sylvain </a:t>
            </a:r>
            <a:r>
              <a:rPr lang="de-DE" dirty="0" err="1" smtClean="0"/>
              <a:t>Désert</a:t>
            </a:r>
            <a:r>
              <a:rPr lang="de-DE" dirty="0" smtClean="0"/>
              <a:t>, </a:t>
            </a:r>
            <a:r>
              <a:rPr lang="de-DE" dirty="0" smtClean="0"/>
              <a:t>LLB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Jacques </a:t>
            </a:r>
            <a:r>
              <a:rPr lang="de-DE" dirty="0" err="1" smtClean="0"/>
              <a:t>Jestin</a:t>
            </a:r>
            <a:r>
              <a:rPr lang="de-DE" dirty="0" smtClean="0"/>
              <a:t>, LLB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Pascal </a:t>
            </a:r>
            <a:r>
              <a:rPr lang="de-DE" dirty="0" err="1" smtClean="0"/>
              <a:t>Lavie</a:t>
            </a:r>
            <a:r>
              <a:rPr lang="de-DE" dirty="0" smtClean="0"/>
              <a:t>, LLB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Flexiprob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5298730"/>
            <a:ext cx="80648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...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you</a:t>
            </a:r>
            <a:r>
              <a:rPr lang="de-DE" sz="3200" dirty="0" smtClean="0"/>
              <a:t>,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your</a:t>
            </a:r>
            <a:r>
              <a:rPr lang="de-DE" sz="3200" dirty="0" smtClean="0"/>
              <a:t> </a:t>
            </a:r>
            <a:r>
              <a:rPr lang="de-DE" sz="3200" dirty="0" err="1" smtClean="0"/>
              <a:t>kind</a:t>
            </a:r>
            <a:r>
              <a:rPr lang="de-DE" sz="3200" dirty="0" smtClean="0"/>
              <a:t> </a:t>
            </a:r>
            <a:r>
              <a:rPr lang="de-DE" sz="3200" dirty="0" err="1" smtClean="0"/>
              <a:t>attention</a:t>
            </a:r>
            <a:r>
              <a:rPr lang="de-DE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225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Science Case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48062E-40BD-4D79-AEB4-31DC5F0FB0E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C06D27-4937-4A4B-B646-191175228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At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looking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9" name="Picture 33" descr="101216_skyrmionen2_animation"/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196751"/>
            <a:ext cx="1635594" cy="817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135" y="1003105"/>
            <a:ext cx="1459433" cy="1094575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659" y="1039970"/>
            <a:ext cx="1303590" cy="985201"/>
          </a:xfrm>
          <a:prstGeom prst="rect">
            <a:avLst/>
          </a:prstGeom>
        </p:spPr>
      </p:pic>
      <p:pic>
        <p:nvPicPr>
          <p:cNvPr id="12" name="Bild 11" descr="pochain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66" y="3221206"/>
            <a:ext cx="1129743" cy="1206771"/>
          </a:xfrm>
          <a:prstGeom prst="rect">
            <a:avLst/>
          </a:prstGeom>
        </p:spPr>
      </p:pic>
      <p:grpSp>
        <p:nvGrpSpPr>
          <p:cNvPr id="13" name="Gruppierung 53"/>
          <p:cNvGrpSpPr/>
          <p:nvPr/>
        </p:nvGrpSpPr>
        <p:grpSpPr>
          <a:xfrm>
            <a:off x="376192" y="4575648"/>
            <a:ext cx="8484811" cy="1458901"/>
            <a:chOff x="114393" y="3620471"/>
            <a:chExt cx="9000273" cy="1892433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-1" r="84021"/>
            <a:stretch/>
          </p:blipFill>
          <p:spPr bwMode="auto">
            <a:xfrm>
              <a:off x="8801193" y="3620471"/>
              <a:ext cx="313473" cy="48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169956" y="4115529"/>
              <a:ext cx="87852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530318" y="3971066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14418" y="4331429"/>
              <a:ext cx="454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Comic Sans MS" charset="0"/>
                </a:rPr>
                <a:t>1</a:t>
              </a:r>
              <a:r>
                <a:rPr lang="en-US">
                  <a:latin typeface="Comic Sans MS" charset="0"/>
                </a:rPr>
                <a:t>Å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095593" y="3966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790793" y="4271618"/>
              <a:ext cx="5937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omic Sans MS" charset="0"/>
                </a:rPr>
                <a:t>10</a:t>
              </a:r>
              <a:r>
                <a:rPr lang="en-US" dirty="0" err="1">
                  <a:latin typeface="Comic Sans MS" charset="0"/>
                </a:rPr>
                <a:t>Å</a:t>
              </a:r>
              <a:endParaRPr lang="en-US" dirty="0">
                <a:latin typeface="Comic Sans MS" charset="0"/>
              </a:endParaRPr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>
              <a:off x="3581400" y="3962400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3390993" y="4271618"/>
              <a:ext cx="7334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omic Sans MS" charset="0"/>
                </a:rPr>
                <a:t>100</a:t>
              </a:r>
              <a:r>
                <a:rPr lang="en-US" dirty="0" err="1">
                  <a:latin typeface="Comic Sans MS" charset="0"/>
                </a:rPr>
                <a:t>Å</a:t>
              </a:r>
              <a:endParaRPr lang="en-US" dirty="0">
                <a:latin typeface="Comic Sans MS" charset="0"/>
              </a:endParaRPr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>
              <a:off x="5295993" y="3966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4914993" y="4271618"/>
              <a:ext cx="8731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omic Sans MS" charset="0"/>
                </a:rPr>
                <a:t>1000</a:t>
              </a:r>
              <a:r>
                <a:rPr lang="en-US" dirty="0" err="1">
                  <a:latin typeface="Comic Sans MS" charset="0"/>
                </a:rPr>
                <a:t>Å</a:t>
              </a:r>
              <a:endParaRPr lang="en-US" dirty="0">
                <a:latin typeface="Comic Sans MS" charset="0"/>
              </a:endParaRPr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>
              <a:off x="6819993" y="3966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6515193" y="4271618"/>
              <a:ext cx="6064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Comic Sans MS" charset="0"/>
                </a:rPr>
                <a:t>1µ</a:t>
              </a:r>
              <a:r>
                <a:rPr lang="de-DE" sz="600">
                  <a:latin typeface="Comic Sans MS" charset="0"/>
                </a:rPr>
                <a:t> </a:t>
              </a:r>
              <a:r>
                <a:rPr lang="de-DE">
                  <a:latin typeface="Comic Sans MS" charset="0"/>
                </a:rPr>
                <a:t>m</a:t>
              </a:r>
              <a:endParaRPr lang="en-US">
                <a:latin typeface="Comic Sans MS" charset="0"/>
              </a:endParaRPr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 flipH="1">
              <a:off x="114393" y="4881218"/>
              <a:ext cx="883919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1409793" y="4728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3086193" y="4728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4686393" y="4728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6210393" y="4728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8801193" y="4728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190593" y="4805018"/>
              <a:ext cx="7271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i="1" dirty="0" smtClean="0">
                  <a:latin typeface="Times New Roman"/>
                  <a:cs typeface="Times New Roman"/>
                </a:rPr>
                <a:t>Q</a:t>
              </a:r>
              <a:endParaRPr lang="de-DE" sz="4000" i="1" dirty="0">
                <a:latin typeface="Times New Roman"/>
                <a:cs typeface="Times New Roman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1181193" y="5033618"/>
              <a:ext cx="5908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1</a:t>
              </a:r>
              <a:r>
                <a:rPr lang="en-US" dirty="0" smtClean="0">
                  <a:latin typeface="Comic Sans MS" charset="0"/>
                </a:rPr>
                <a:t>Å</a:t>
              </a:r>
              <a:r>
                <a:rPr lang="en-US" baseline="30000" dirty="0" smtClean="0">
                  <a:latin typeface="Comic Sans MS" charset="0"/>
                </a:rPr>
                <a:t>-1</a:t>
              </a:r>
              <a:endParaRPr lang="en-US" baseline="30000" dirty="0">
                <a:latin typeface="Comic Sans MS" charset="0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2705193" y="5033618"/>
              <a:ext cx="78917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0.1</a:t>
              </a:r>
              <a:r>
                <a:rPr lang="en-US" dirty="0" smtClean="0">
                  <a:latin typeface="Comic Sans MS" charset="0"/>
                </a:rPr>
                <a:t>Å</a:t>
              </a:r>
              <a:r>
                <a:rPr lang="en-US" baseline="30000" dirty="0" smtClean="0">
                  <a:latin typeface="Comic Sans MS" charset="0"/>
                </a:rPr>
                <a:t>-1</a:t>
              </a:r>
              <a:endParaRPr lang="en-US" baseline="30000" dirty="0">
                <a:latin typeface="Comic Sans MS" charset="0"/>
              </a:endParaRP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4229193" y="5033618"/>
              <a:ext cx="9300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0.01</a:t>
              </a:r>
              <a:r>
                <a:rPr lang="en-US" dirty="0" smtClean="0">
                  <a:latin typeface="Comic Sans MS" charset="0"/>
                </a:rPr>
                <a:t>Å</a:t>
              </a:r>
              <a:r>
                <a:rPr lang="en-US" baseline="30000" dirty="0" smtClean="0">
                  <a:latin typeface="Comic Sans MS" charset="0"/>
                </a:rPr>
                <a:t>-1</a:t>
              </a:r>
              <a:endParaRPr lang="en-US" baseline="30000" dirty="0">
                <a:latin typeface="Comic Sans MS" charset="0"/>
              </a:endParaRPr>
            </a:p>
          </p:txBody>
        </p:sp>
        <p:sp>
          <p:nvSpPr>
            <p:cNvPr id="43" name="Line 48"/>
            <p:cNvSpPr>
              <a:spLocks noChangeShapeType="1"/>
            </p:cNvSpPr>
            <p:nvPr/>
          </p:nvSpPr>
          <p:spPr bwMode="auto">
            <a:xfrm>
              <a:off x="8191593" y="3966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5753193" y="5033618"/>
              <a:ext cx="107095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0.001</a:t>
              </a:r>
              <a:r>
                <a:rPr lang="en-US" dirty="0" smtClean="0">
                  <a:latin typeface="Comic Sans MS" charset="0"/>
                </a:rPr>
                <a:t>Å</a:t>
              </a:r>
              <a:r>
                <a:rPr lang="en-US" baseline="30000" dirty="0" smtClean="0">
                  <a:latin typeface="Comic Sans MS" charset="0"/>
                </a:rPr>
                <a:t>-1</a:t>
              </a:r>
              <a:endParaRPr lang="en-US" baseline="30000" dirty="0">
                <a:latin typeface="Comic Sans MS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7581993" y="4728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auto">
            <a:xfrm>
              <a:off x="7810593" y="4271618"/>
              <a:ext cx="7518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10µ</a:t>
              </a:r>
              <a:r>
                <a:rPr lang="de-DE" sz="600" dirty="0" smtClean="0">
                  <a:latin typeface="Comic Sans MS" charset="0"/>
                </a:rPr>
                <a:t> </a:t>
              </a:r>
              <a:r>
                <a:rPr lang="de-DE" dirty="0">
                  <a:latin typeface="Comic Sans MS" charset="0"/>
                </a:rPr>
                <a:t>m</a:t>
              </a:r>
              <a:endParaRPr lang="en-US" dirty="0">
                <a:latin typeface="Comic Sans MS" charset="0"/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7124793" y="5033618"/>
              <a:ext cx="8897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10</a:t>
              </a:r>
              <a:r>
                <a:rPr lang="de-DE" baseline="30000" dirty="0" smtClean="0">
                  <a:latin typeface="Comic Sans MS" charset="0"/>
                </a:rPr>
                <a:t>-4</a:t>
              </a:r>
              <a:r>
                <a:rPr lang="en-US" dirty="0" smtClean="0">
                  <a:latin typeface="Comic Sans MS" charset="0"/>
                </a:rPr>
                <a:t>Å</a:t>
              </a:r>
              <a:r>
                <a:rPr lang="en-US" baseline="30000" dirty="0" smtClean="0">
                  <a:latin typeface="Comic Sans MS" charset="0"/>
                </a:rPr>
                <a:t>-1</a:t>
              </a:r>
              <a:endParaRPr lang="en-US" baseline="30000" dirty="0">
                <a:latin typeface="Comic Sans MS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8216281" y="5033618"/>
              <a:ext cx="8897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10</a:t>
              </a:r>
              <a:r>
                <a:rPr lang="de-DE" baseline="30000" dirty="0" smtClean="0">
                  <a:latin typeface="Comic Sans MS" charset="0"/>
                </a:rPr>
                <a:t>-5</a:t>
              </a:r>
              <a:r>
                <a:rPr lang="en-US" dirty="0" smtClean="0">
                  <a:latin typeface="Comic Sans MS" charset="0"/>
                </a:rPr>
                <a:t>Å</a:t>
              </a:r>
              <a:r>
                <a:rPr lang="en-US" baseline="30000" dirty="0" smtClean="0">
                  <a:latin typeface="Comic Sans MS" charset="0"/>
                </a:rPr>
                <a:t>-1</a:t>
              </a:r>
              <a:endParaRPr lang="en-US" baseline="30000" dirty="0">
                <a:latin typeface="Comic Sans MS" charset="0"/>
              </a:endParaRPr>
            </a:p>
          </p:txBody>
        </p:sp>
      </p:grpSp>
      <p:grpSp>
        <p:nvGrpSpPr>
          <p:cNvPr id="52" name="Gruppierung 76"/>
          <p:cNvGrpSpPr/>
          <p:nvPr/>
        </p:nvGrpSpPr>
        <p:grpSpPr>
          <a:xfrm>
            <a:off x="768296" y="1519414"/>
            <a:ext cx="1396288" cy="533914"/>
            <a:chOff x="-134752" y="1616974"/>
            <a:chExt cx="1655762" cy="977900"/>
          </a:xfrm>
        </p:grpSpPr>
        <p:sp>
          <p:nvSpPr>
            <p:cNvPr id="53" name="Oval 30"/>
            <p:cNvSpPr>
              <a:spLocks noChangeArrowheads="1"/>
            </p:cNvSpPr>
            <p:nvPr/>
          </p:nvSpPr>
          <p:spPr bwMode="auto">
            <a:xfrm>
              <a:off x="197035" y="1772549"/>
              <a:ext cx="1152525" cy="82232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Oval 64"/>
            <p:cNvSpPr>
              <a:spLocks noChangeArrowheads="1"/>
            </p:cNvSpPr>
            <p:nvPr/>
          </p:nvSpPr>
          <p:spPr bwMode="auto">
            <a:xfrm>
              <a:off x="585973" y="2193237"/>
              <a:ext cx="360362" cy="360363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" name="Oval 65"/>
            <p:cNvSpPr>
              <a:spLocks noChangeArrowheads="1"/>
            </p:cNvSpPr>
            <p:nvPr/>
          </p:nvSpPr>
          <p:spPr bwMode="auto">
            <a:xfrm>
              <a:off x="944748" y="1977337"/>
              <a:ext cx="360362" cy="360363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Oval 66"/>
            <p:cNvSpPr>
              <a:spLocks noChangeArrowheads="1"/>
            </p:cNvSpPr>
            <p:nvPr/>
          </p:nvSpPr>
          <p:spPr bwMode="auto">
            <a:xfrm>
              <a:off x="225610" y="1977337"/>
              <a:ext cx="360362" cy="360363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Oval 67"/>
            <p:cNvSpPr>
              <a:spLocks noChangeArrowheads="1"/>
            </p:cNvSpPr>
            <p:nvPr/>
          </p:nvSpPr>
          <p:spPr bwMode="auto">
            <a:xfrm>
              <a:off x="-134752" y="2193237"/>
              <a:ext cx="360362" cy="360363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8" name="Oval 68"/>
            <p:cNvSpPr>
              <a:spLocks noChangeArrowheads="1"/>
            </p:cNvSpPr>
            <p:nvPr/>
          </p:nvSpPr>
          <p:spPr bwMode="auto">
            <a:xfrm>
              <a:off x="1160648" y="1616974"/>
              <a:ext cx="360362" cy="360363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 flipV="1">
              <a:off x="133535" y="2183712"/>
              <a:ext cx="217487" cy="1428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26"/>
            <p:cNvSpPr>
              <a:spLocks noChangeShapeType="1"/>
            </p:cNvSpPr>
            <p:nvPr/>
          </p:nvSpPr>
          <p:spPr bwMode="auto">
            <a:xfrm flipV="1">
              <a:off x="873310" y="2193237"/>
              <a:ext cx="198437" cy="1428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 flipV="1">
              <a:off x="1166998" y="1901137"/>
              <a:ext cx="130175" cy="1905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12948" y="2191649"/>
              <a:ext cx="141287" cy="1460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63" name="Bild 79" descr="fig4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29" y="2992470"/>
            <a:ext cx="1349433" cy="1748986"/>
          </a:xfrm>
          <a:prstGeom prst="rect">
            <a:avLst/>
          </a:prstGeom>
        </p:spPr>
      </p:pic>
      <p:pic>
        <p:nvPicPr>
          <p:cNvPr id="64" name="Bild 80" descr="fig2b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20" y="3340291"/>
            <a:ext cx="1217330" cy="1169949"/>
          </a:xfrm>
          <a:prstGeom prst="rect">
            <a:avLst/>
          </a:prstGeom>
        </p:spPr>
      </p:pic>
      <p:pic>
        <p:nvPicPr>
          <p:cNvPr id="66" name="Bild 8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929" y="2210921"/>
            <a:ext cx="1316495" cy="1195070"/>
          </a:xfrm>
          <a:prstGeom prst="rect">
            <a:avLst/>
          </a:prstGeom>
        </p:spPr>
      </p:pic>
      <p:pic>
        <p:nvPicPr>
          <p:cNvPr id="67" name="Bild 9" descr="l_2858_caren-alpert4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r="8927"/>
          <a:stretch/>
        </p:blipFill>
        <p:spPr>
          <a:xfrm>
            <a:off x="6946216" y="3263978"/>
            <a:ext cx="1671986" cy="1079821"/>
          </a:xfrm>
          <a:prstGeom prst="rect">
            <a:avLst/>
          </a:prstGeom>
        </p:spPr>
      </p:pic>
      <p:sp>
        <p:nvSpPr>
          <p:cNvPr id="68" name="TextBox 1"/>
          <p:cNvSpPr txBox="1"/>
          <p:nvPr/>
        </p:nvSpPr>
        <p:spPr>
          <a:xfrm>
            <a:off x="1296746" y="2170727"/>
            <a:ext cx="1406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Polymers</a:t>
            </a:r>
            <a:endParaRPr lang="de-DE" sz="2000" b="1" dirty="0"/>
          </a:p>
        </p:txBody>
      </p:sp>
      <p:sp>
        <p:nvSpPr>
          <p:cNvPr id="69" name="TextBox 2"/>
          <p:cNvSpPr txBox="1"/>
          <p:nvPr/>
        </p:nvSpPr>
        <p:spPr>
          <a:xfrm>
            <a:off x="2455735" y="3035551"/>
            <a:ext cx="1277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Proteins</a:t>
            </a:r>
            <a:endParaRPr lang="de-DE" sz="2000" b="1" dirty="0"/>
          </a:p>
        </p:txBody>
      </p:sp>
      <p:sp>
        <p:nvSpPr>
          <p:cNvPr id="70" name="TextBox 3"/>
          <p:cNvSpPr txBox="1"/>
          <p:nvPr/>
        </p:nvSpPr>
        <p:spPr>
          <a:xfrm>
            <a:off x="2820823" y="2234928"/>
            <a:ext cx="142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Magnetic</a:t>
            </a:r>
            <a:r>
              <a:rPr lang="de-DE" sz="2000" b="1" dirty="0" smtClean="0"/>
              <a:t> Systems</a:t>
            </a:r>
            <a:endParaRPr lang="de-DE" sz="2000" b="1" dirty="0"/>
          </a:p>
        </p:txBody>
      </p:sp>
      <p:sp>
        <p:nvSpPr>
          <p:cNvPr id="71" name="TextBox 7"/>
          <p:cNvSpPr txBox="1"/>
          <p:nvPr/>
        </p:nvSpPr>
        <p:spPr>
          <a:xfrm>
            <a:off x="4829007" y="3096932"/>
            <a:ext cx="166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Viruses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Cells</a:t>
            </a:r>
            <a:endParaRPr lang="de-DE" sz="2000" b="1" dirty="0"/>
          </a:p>
        </p:txBody>
      </p:sp>
      <p:sp>
        <p:nvSpPr>
          <p:cNvPr id="72" name="TextBox 25"/>
          <p:cNvSpPr txBox="1"/>
          <p:nvPr/>
        </p:nvSpPr>
        <p:spPr>
          <a:xfrm>
            <a:off x="6853720" y="2927910"/>
            <a:ext cx="1929727" cy="412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Food Science</a:t>
            </a:r>
            <a:endParaRPr lang="de-DE" sz="2000" b="1" dirty="0"/>
          </a:p>
        </p:txBody>
      </p:sp>
      <p:sp>
        <p:nvSpPr>
          <p:cNvPr id="73" name="TextBox 84"/>
          <p:cNvSpPr txBox="1"/>
          <p:nvPr/>
        </p:nvSpPr>
        <p:spPr>
          <a:xfrm>
            <a:off x="4838310" y="2304844"/>
            <a:ext cx="180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Geological Studies</a:t>
            </a:r>
            <a:endParaRPr lang="de-DE" sz="2000" b="1" dirty="0"/>
          </a:p>
        </p:txBody>
      </p:sp>
      <p:sp>
        <p:nvSpPr>
          <p:cNvPr id="74" name="TextBox 85"/>
          <p:cNvSpPr txBox="1"/>
          <p:nvPr/>
        </p:nvSpPr>
        <p:spPr>
          <a:xfrm>
            <a:off x="6923201" y="2059101"/>
            <a:ext cx="169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Electronics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95698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Environmental </a:t>
            </a:r>
            <a:r>
              <a:rPr lang="de-DE" dirty="0" err="1" smtClean="0"/>
              <a:t>Conditions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Ambient</a:t>
            </a:r>
            <a:endParaRPr lang="de-DE" dirty="0" smtClean="0"/>
          </a:p>
          <a:p>
            <a:r>
              <a:rPr lang="de-DE" dirty="0" smtClean="0"/>
              <a:t>High (</a:t>
            </a:r>
            <a:r>
              <a:rPr lang="de-DE" dirty="0" err="1" smtClean="0"/>
              <a:t>temperature</a:t>
            </a:r>
            <a:r>
              <a:rPr lang="de-DE" dirty="0" smtClean="0"/>
              <a:t>, </a:t>
            </a:r>
            <a:r>
              <a:rPr lang="de-DE" dirty="0" err="1" smtClean="0"/>
              <a:t>pressure</a:t>
            </a:r>
            <a:r>
              <a:rPr lang="de-DE" dirty="0" smtClean="0"/>
              <a:t>, stress, </a:t>
            </a:r>
            <a:r>
              <a:rPr lang="de-DE" dirty="0" err="1" smtClean="0"/>
              <a:t>strain</a:t>
            </a:r>
            <a:r>
              <a:rPr lang="de-DE" dirty="0" smtClean="0"/>
              <a:t> …)</a:t>
            </a:r>
          </a:p>
          <a:p>
            <a:r>
              <a:rPr lang="de-DE" dirty="0" smtClean="0"/>
              <a:t>Low </a:t>
            </a:r>
            <a:r>
              <a:rPr lang="de-DE" dirty="0" err="1" smtClean="0"/>
              <a:t>temperature</a:t>
            </a:r>
            <a:endParaRPr lang="de-DE" dirty="0" smtClean="0"/>
          </a:p>
          <a:p>
            <a:r>
              <a:rPr lang="de-DE" dirty="0" smtClean="0"/>
              <a:t>In-situ (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DLS, IR-</a:t>
            </a:r>
            <a:r>
              <a:rPr lang="de-DE" dirty="0" err="1" smtClean="0"/>
              <a:t>spec</a:t>
            </a:r>
            <a:r>
              <a:rPr lang="de-DE" dirty="0" smtClean="0"/>
              <a:t>, UV-</a:t>
            </a:r>
            <a:r>
              <a:rPr lang="de-DE" dirty="0" err="1" smtClean="0"/>
              <a:t>Vis</a:t>
            </a:r>
            <a:r>
              <a:rPr lang="de-DE" dirty="0" smtClean="0"/>
              <a:t>, …; </a:t>
            </a:r>
            <a:r>
              <a:rPr lang="de-DE" dirty="0" err="1" smtClean="0"/>
              <a:t>during</a:t>
            </a:r>
            <a:r>
              <a:rPr lang="de-DE" dirty="0" smtClean="0"/>
              <a:t> a </a:t>
            </a:r>
            <a:r>
              <a:rPr lang="de-DE" dirty="0" err="1" smtClean="0"/>
              <a:t>process</a:t>
            </a:r>
            <a:r>
              <a:rPr lang="de-DE" dirty="0" smtClean="0"/>
              <a:t>: </a:t>
            </a:r>
            <a:r>
              <a:rPr lang="de-DE" dirty="0" err="1" smtClean="0"/>
              <a:t>polymerization</a:t>
            </a:r>
            <a:r>
              <a:rPr lang="de-DE" dirty="0" smtClean="0"/>
              <a:t>, </a:t>
            </a:r>
            <a:r>
              <a:rPr lang="de-DE" dirty="0" err="1" smtClean="0"/>
              <a:t>solubilization</a:t>
            </a:r>
            <a:r>
              <a:rPr lang="de-DE" dirty="0" smtClean="0"/>
              <a:t>, </a:t>
            </a:r>
            <a:r>
              <a:rPr lang="de-DE" dirty="0" err="1" smtClean="0"/>
              <a:t>crystallization</a:t>
            </a:r>
            <a:r>
              <a:rPr lang="de-DE" dirty="0" smtClean="0"/>
              <a:t>, ….)</a:t>
            </a:r>
          </a:p>
          <a:p>
            <a:r>
              <a:rPr lang="de-DE" dirty="0" smtClean="0"/>
              <a:t>In-</a:t>
            </a:r>
            <a:r>
              <a:rPr lang="de-DE" dirty="0" err="1" smtClean="0"/>
              <a:t>operando</a:t>
            </a:r>
            <a:r>
              <a:rPr lang="de-DE" dirty="0" smtClean="0"/>
              <a:t> (</a:t>
            </a: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fuel</a:t>
            </a:r>
            <a:r>
              <a:rPr lang="de-DE" dirty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, …)</a:t>
            </a:r>
            <a:endParaRPr lang="de-DE" dirty="0" smtClean="0"/>
          </a:p>
          <a:p>
            <a:r>
              <a:rPr lang="de-DE" dirty="0" smtClean="0"/>
              <a:t>Fast </a:t>
            </a:r>
            <a:r>
              <a:rPr lang="de-DE" dirty="0" err="1" smtClean="0"/>
              <a:t>changes</a:t>
            </a:r>
            <a:endParaRPr lang="de-DE" dirty="0" smtClean="0"/>
          </a:p>
          <a:p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ramping</a:t>
            </a:r>
            <a:r>
              <a:rPr lang="de-DE" dirty="0" smtClean="0"/>
              <a:t> (</a:t>
            </a:r>
            <a:r>
              <a:rPr lang="de-DE" dirty="0" err="1" smtClean="0"/>
              <a:t>temperature</a:t>
            </a:r>
            <a:r>
              <a:rPr lang="de-DE" dirty="0" smtClean="0"/>
              <a:t>, </a:t>
            </a:r>
            <a:r>
              <a:rPr lang="de-DE" dirty="0" err="1" smtClean="0"/>
              <a:t>concentration</a:t>
            </a:r>
            <a:r>
              <a:rPr lang="de-DE" dirty="0" smtClean="0"/>
              <a:t>, …)</a:t>
            </a:r>
          </a:p>
          <a:p>
            <a:endParaRPr lang="de-DE" dirty="0"/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Ideas</a:t>
            </a:r>
            <a:r>
              <a:rPr lang="de-DE" dirty="0" smtClean="0"/>
              <a:t>, not a </a:t>
            </a:r>
            <a:r>
              <a:rPr lang="de-DE" dirty="0" err="1" smtClean="0"/>
              <a:t>finished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33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SETUP</a:t>
            </a:r>
            <a:endParaRPr lang="de-DE" dirty="0"/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822643DC-E385-41CB-B6AA-694766B1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722AD4A-E21F-4906-ADEA-F7E7FA26F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Preparing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75" y="1345619"/>
            <a:ext cx="3515483" cy="186735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3916" r="2812"/>
          <a:stretch/>
        </p:blipFill>
        <p:spPr>
          <a:xfrm>
            <a:off x="427313" y="1348893"/>
            <a:ext cx="3287095" cy="186408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27313" y="3645024"/>
            <a:ext cx="8249143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/>
              <a:t>Prepare</a:t>
            </a:r>
            <a:r>
              <a:rPr lang="de-DE" sz="2400" dirty="0" smtClean="0"/>
              <a:t> </a:t>
            </a:r>
            <a:r>
              <a:rPr lang="de-DE" sz="2400" dirty="0" err="1" smtClean="0"/>
              <a:t>complete</a:t>
            </a:r>
            <a:r>
              <a:rPr lang="de-DE" sz="2400" dirty="0" smtClean="0"/>
              <a:t> </a:t>
            </a:r>
            <a:r>
              <a:rPr lang="de-DE" sz="2400" dirty="0" err="1" smtClean="0"/>
              <a:t>setup</a:t>
            </a:r>
            <a:r>
              <a:rPr lang="de-DE" sz="2400" dirty="0" smtClean="0"/>
              <a:t> on </a:t>
            </a:r>
            <a:r>
              <a:rPr lang="de-DE" sz="2400" dirty="0" err="1" smtClean="0"/>
              <a:t>mounting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 outside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Test </a:t>
            </a:r>
            <a:r>
              <a:rPr lang="de-DE" sz="2400" dirty="0" err="1" smtClean="0"/>
              <a:t>everything</a:t>
            </a:r>
            <a:r>
              <a:rPr lang="de-DE" sz="2400" dirty="0" smtClean="0"/>
              <a:t> </a:t>
            </a:r>
            <a:r>
              <a:rPr lang="de-DE" sz="2400" dirty="0" err="1" smtClean="0"/>
              <a:t>works</a:t>
            </a:r>
            <a:r>
              <a:rPr lang="de-DE" sz="2400" dirty="0" smtClean="0"/>
              <a:t> (</a:t>
            </a:r>
            <a:r>
              <a:rPr lang="de-DE" sz="2400" dirty="0" err="1" smtClean="0"/>
              <a:t>cooling</a:t>
            </a:r>
            <a:r>
              <a:rPr lang="de-DE" sz="2400" dirty="0" smtClean="0"/>
              <a:t>, </a:t>
            </a:r>
            <a:r>
              <a:rPr lang="de-DE" sz="2400" dirty="0" err="1" smtClean="0"/>
              <a:t>heating</a:t>
            </a:r>
            <a:r>
              <a:rPr lang="de-DE" sz="2400" dirty="0" smtClean="0"/>
              <a:t>, </a:t>
            </a:r>
            <a:r>
              <a:rPr lang="de-DE" sz="2400" dirty="0" err="1" smtClean="0"/>
              <a:t>movement</a:t>
            </a:r>
            <a:r>
              <a:rPr lang="de-DE" sz="2400" dirty="0" smtClean="0"/>
              <a:t>, …)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/>
              <a:t>Alignment</a:t>
            </a:r>
            <a:endParaRPr lang="de-DE" sz="24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Transfer </a:t>
            </a:r>
            <a:r>
              <a:rPr lang="de-DE" sz="2400" dirty="0" err="1" smtClean="0"/>
              <a:t>to</a:t>
            </a:r>
            <a:r>
              <a:rPr lang="de-DE" sz="2400" dirty="0" smtClean="0"/>
              <a:t> sample cave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Check </a:t>
            </a:r>
            <a:r>
              <a:rPr lang="de-DE" sz="2400" dirty="0" err="1" smtClean="0"/>
              <a:t>alignment</a:t>
            </a:r>
            <a:endParaRPr lang="de-DE" sz="24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Start </a:t>
            </a:r>
            <a:r>
              <a:rPr lang="de-DE" sz="2400" dirty="0" err="1" smtClean="0"/>
              <a:t>measurement</a:t>
            </a:r>
            <a:endParaRPr lang="en-US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6905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Mounting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00. Monat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" y="980728"/>
            <a:ext cx="4776050" cy="358203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43" y="640393"/>
            <a:ext cx="4164310" cy="4011424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>
          <a:xfrm>
            <a:off x="2771800" y="1916832"/>
            <a:ext cx="0" cy="23042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747688" y="2806244"/>
            <a:ext cx="146867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>
                <a:solidFill>
                  <a:schemeClr val="bg1"/>
                </a:solidFill>
              </a:rPr>
              <a:t>1917 mm</a:t>
            </a:r>
            <a:endParaRPr lang="en-US" sz="2400" dirty="0" err="1" smtClean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740352" y="2423676"/>
            <a:ext cx="63991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/>
              <a:t>1300</a:t>
            </a:r>
            <a:endParaRPr lang="en-US" sz="1600" dirty="0" err="1" smtClean="0"/>
          </a:p>
        </p:txBody>
      </p:sp>
      <p:sp>
        <p:nvSpPr>
          <p:cNvPr id="16" name="Textfeld 15"/>
          <p:cNvSpPr txBox="1"/>
          <p:nvPr/>
        </p:nvSpPr>
        <p:spPr>
          <a:xfrm>
            <a:off x="7956376" y="1462305"/>
            <a:ext cx="5261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/>
              <a:t>500</a:t>
            </a:r>
            <a:endParaRPr lang="en-US" sz="1600" dirty="0" err="1" smtClean="0"/>
          </a:p>
        </p:txBody>
      </p:sp>
      <p:sp>
        <p:nvSpPr>
          <p:cNvPr id="17" name="Textfeld 16"/>
          <p:cNvSpPr txBox="1"/>
          <p:nvPr/>
        </p:nvSpPr>
        <p:spPr>
          <a:xfrm>
            <a:off x="7854165" y="1276979"/>
            <a:ext cx="5261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/>
              <a:t>35</a:t>
            </a:r>
            <a:r>
              <a:rPr lang="de-DE" sz="1600" dirty="0" smtClean="0"/>
              <a:t>0</a:t>
            </a:r>
            <a:endParaRPr lang="en-US" sz="1600" dirty="0" err="1" smtClean="0"/>
          </a:p>
        </p:txBody>
      </p:sp>
      <p:sp>
        <p:nvSpPr>
          <p:cNvPr id="18" name="Textfeld 17"/>
          <p:cNvSpPr txBox="1"/>
          <p:nvPr/>
        </p:nvSpPr>
        <p:spPr>
          <a:xfrm>
            <a:off x="7740352" y="1091653"/>
            <a:ext cx="52610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/>
              <a:t>200</a:t>
            </a:r>
            <a:endParaRPr lang="en-US" sz="1600" dirty="0" err="1" smtClean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2" y="4606906"/>
            <a:ext cx="5292457" cy="1735614"/>
          </a:xfrm>
          <a:prstGeom prst="rect">
            <a:avLst/>
          </a:prstGeom>
        </p:spPr>
      </p:pic>
      <p:sp>
        <p:nvSpPr>
          <p:cNvPr id="20" name="Abgerundetes Rechteck 19"/>
          <p:cNvSpPr/>
          <p:nvPr/>
        </p:nvSpPr>
        <p:spPr>
          <a:xfrm>
            <a:off x="365392" y="5474712"/>
            <a:ext cx="4898238" cy="25854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21" name="Abgerundetes Rechteck 20"/>
          <p:cNvSpPr/>
          <p:nvPr/>
        </p:nvSpPr>
        <p:spPr>
          <a:xfrm>
            <a:off x="4499992" y="5950599"/>
            <a:ext cx="635720" cy="25854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22" name="Textfeld 21"/>
          <p:cNvSpPr txBox="1"/>
          <p:nvPr/>
        </p:nvSpPr>
        <p:spPr>
          <a:xfrm>
            <a:off x="5808126" y="4722508"/>
            <a:ext cx="288032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 smtClean="0"/>
              <a:t>Should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two</a:t>
            </a:r>
            <a:r>
              <a:rPr lang="de-DE" sz="1600" dirty="0" smtClean="0"/>
              <a:t> </a:t>
            </a:r>
            <a:r>
              <a:rPr lang="de-DE" sz="1600" dirty="0" err="1" smtClean="0"/>
              <a:t>weight</a:t>
            </a:r>
            <a:r>
              <a:rPr lang="de-DE" sz="1600" dirty="0" smtClean="0"/>
              <a:t> </a:t>
            </a:r>
            <a:r>
              <a:rPr lang="de-DE" sz="1600" dirty="0" err="1" smtClean="0"/>
              <a:t>stages</a:t>
            </a:r>
            <a:endParaRPr lang="en-US" sz="1600" dirty="0" err="1" smtClean="0"/>
          </a:p>
        </p:txBody>
      </p:sp>
      <p:cxnSp>
        <p:nvCxnSpPr>
          <p:cNvPr id="24" name="Gerader Verbinder 23"/>
          <p:cNvCxnSpPr>
            <a:stCxn id="22" idx="1"/>
            <a:endCxn id="20" idx="3"/>
          </p:cNvCxnSpPr>
          <p:nvPr/>
        </p:nvCxnSpPr>
        <p:spPr>
          <a:xfrm flipH="1">
            <a:off x="5263630" y="4885630"/>
            <a:ext cx="544496" cy="71835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5808126" y="5594087"/>
            <a:ext cx="288032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 smtClean="0"/>
              <a:t>Really</a:t>
            </a:r>
            <a:r>
              <a:rPr lang="de-DE" sz="1600" dirty="0" smtClean="0"/>
              <a:t> </a:t>
            </a:r>
            <a:r>
              <a:rPr lang="de-DE" sz="1600" dirty="0" err="1" smtClean="0"/>
              <a:t>neccessary</a:t>
            </a:r>
            <a:r>
              <a:rPr lang="de-DE" sz="1600" dirty="0" smtClean="0"/>
              <a:t>?</a:t>
            </a:r>
            <a:endParaRPr lang="en-US" sz="1600" dirty="0" err="1" smtClean="0"/>
          </a:p>
        </p:txBody>
      </p:sp>
      <p:cxnSp>
        <p:nvCxnSpPr>
          <p:cNvPr id="27" name="Gerader Verbinder 26"/>
          <p:cNvCxnSpPr>
            <a:stCxn id="25" idx="1"/>
            <a:endCxn id="21" idx="3"/>
          </p:cNvCxnSpPr>
          <p:nvPr/>
        </p:nvCxnSpPr>
        <p:spPr>
          <a:xfrm flipH="1">
            <a:off x="5135712" y="5757209"/>
            <a:ext cx="672414" cy="32266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85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Cabling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Connectors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00. Monat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r="12189" b="23296"/>
          <a:stretch/>
        </p:blipFill>
        <p:spPr>
          <a:xfrm>
            <a:off x="348168" y="834006"/>
            <a:ext cx="3873010" cy="314432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3916" r="2812"/>
          <a:stretch/>
        </p:blipFill>
        <p:spPr>
          <a:xfrm>
            <a:off x="4763088" y="834006"/>
            <a:ext cx="3287095" cy="1948568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H="1">
            <a:off x="2212435" y="2542265"/>
            <a:ext cx="1584176" cy="21602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631816" y="2053961"/>
            <a:ext cx="1234633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 smtClean="0">
                <a:solidFill>
                  <a:schemeClr val="bg1"/>
                </a:solidFill>
              </a:rPr>
              <a:t>Hoses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from</a:t>
            </a:r>
            <a:r>
              <a:rPr lang="de-DE" sz="1600" dirty="0">
                <a:solidFill>
                  <a:schemeClr val="bg1"/>
                </a:solidFill>
              </a:rPr>
              <a:t/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 smtClean="0">
                <a:solidFill>
                  <a:schemeClr val="bg1"/>
                </a:solidFill>
              </a:rPr>
              <a:t>dewars</a:t>
            </a:r>
            <a:endParaRPr lang="en-US" sz="1600" dirty="0" err="1" smtClean="0">
              <a:solidFill>
                <a:schemeClr val="bg1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1331640" y="3717032"/>
            <a:ext cx="432048" cy="5035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957074" y="3851774"/>
            <a:ext cx="1361270" cy="10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Gas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Liquid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Electrical</a:t>
            </a:r>
            <a:endParaRPr lang="de-DE" sz="16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Data</a:t>
            </a:r>
            <a:endParaRPr lang="en-US" sz="1600" dirty="0" err="1" smtClean="0"/>
          </a:p>
        </p:txBody>
      </p:sp>
      <p:cxnSp>
        <p:nvCxnSpPr>
          <p:cNvPr id="22" name="Gerade Verbindung mit Pfeil 21"/>
          <p:cNvCxnSpPr/>
          <p:nvPr/>
        </p:nvCxnSpPr>
        <p:spPr>
          <a:xfrm flipH="1" flipV="1">
            <a:off x="1603181" y="3094889"/>
            <a:ext cx="1672675" cy="148623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275856" y="4339601"/>
            <a:ext cx="2674130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Julabos</a:t>
            </a:r>
            <a:endParaRPr lang="de-DE" sz="16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Permanent </a:t>
            </a:r>
            <a:r>
              <a:rPr lang="de-DE" sz="1600" dirty="0" err="1" smtClean="0"/>
              <a:t>Installations</a:t>
            </a:r>
            <a:endParaRPr lang="en-US" sz="1600" dirty="0" err="1" smtClean="0"/>
          </a:p>
        </p:txBody>
      </p:sp>
      <p:cxnSp>
        <p:nvCxnSpPr>
          <p:cNvPr id="26" name="Gerade Verbindung mit Pfeil 25"/>
          <p:cNvCxnSpPr/>
          <p:nvPr/>
        </p:nvCxnSpPr>
        <p:spPr>
          <a:xfrm flipH="1" flipV="1">
            <a:off x="1291398" y="3319606"/>
            <a:ext cx="5008794" cy="94061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300192" y="3981829"/>
            <a:ext cx="2226892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Hand </a:t>
            </a:r>
            <a:r>
              <a:rPr lang="de-DE" sz="1600" dirty="0" err="1" smtClean="0"/>
              <a:t>crane</a:t>
            </a:r>
            <a:endParaRPr lang="de-DE" sz="16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Swiveling</a:t>
            </a:r>
            <a:r>
              <a:rPr lang="de-DE" sz="1600" dirty="0" smtClean="0"/>
              <a:t> arm </a:t>
            </a:r>
            <a:r>
              <a:rPr lang="de-DE" sz="1600" dirty="0" err="1" smtClean="0"/>
              <a:t>with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control</a:t>
            </a:r>
            <a:r>
              <a:rPr lang="de-DE" sz="1600" dirty="0" smtClean="0"/>
              <a:t> PC/Laptop</a:t>
            </a:r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66507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Access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Sample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00. Monat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94571"/>
            <a:ext cx="7019735" cy="478062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3" y="4077072"/>
            <a:ext cx="3543211" cy="179811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95934" y="1420179"/>
            <a:ext cx="2710999" cy="2197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Struts</a:t>
            </a:r>
            <a:r>
              <a:rPr lang="de-DE" sz="1600" dirty="0" smtClean="0"/>
              <a:t> at wall </a:t>
            </a:r>
            <a:r>
              <a:rPr lang="de-DE" sz="1600" dirty="0" err="1" smtClean="0"/>
              <a:t>for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mounting</a:t>
            </a:r>
            <a:r>
              <a:rPr lang="de-DE" sz="1600" dirty="0" smtClean="0"/>
              <a:t> </a:t>
            </a:r>
            <a:r>
              <a:rPr lang="de-DE" sz="1600" dirty="0" err="1" smtClean="0"/>
              <a:t>equipment</a:t>
            </a:r>
            <a:endParaRPr lang="de-DE" sz="16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Top </a:t>
            </a:r>
            <a:r>
              <a:rPr lang="de-DE" sz="1600" dirty="0" err="1" smtClean="0"/>
              <a:t>access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stairs</a:t>
            </a:r>
            <a:endParaRPr lang="de-DE" sz="16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Platform</a:t>
            </a:r>
            <a:r>
              <a:rPr lang="de-DE" sz="1600" dirty="0" smtClean="0"/>
              <a:t> at beam </a:t>
            </a:r>
            <a:r>
              <a:rPr lang="de-DE" sz="1600" dirty="0" err="1" smtClean="0"/>
              <a:t>height</a:t>
            </a:r>
            <a:endParaRPr lang="de-DE" sz="16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Side </a:t>
            </a:r>
            <a:r>
              <a:rPr lang="de-DE" sz="1600" dirty="0" err="1" smtClean="0"/>
              <a:t>access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stairs</a:t>
            </a:r>
            <a:endParaRPr lang="de-DE" sz="16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Movement </a:t>
            </a:r>
            <a:r>
              <a:rPr lang="de-DE" sz="1600" dirty="0" err="1" smtClean="0"/>
              <a:t>of</a:t>
            </a:r>
            <a:r>
              <a:rPr lang="de-DE" sz="1600" dirty="0" smtClean="0"/>
              <a:t> sample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by pallet jack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2 m </a:t>
            </a:r>
            <a:r>
              <a:rPr lang="de-DE" sz="1600" dirty="0" err="1" smtClean="0"/>
              <a:t>wide</a:t>
            </a:r>
            <a:r>
              <a:rPr lang="de-DE" sz="1600" dirty="0" smtClean="0"/>
              <a:t> </a:t>
            </a:r>
            <a:r>
              <a:rPr lang="de-DE" sz="1600" dirty="0" err="1" smtClean="0"/>
              <a:t>door</a:t>
            </a:r>
            <a:endParaRPr lang="de-DE" sz="16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4.3 m </a:t>
            </a:r>
            <a:r>
              <a:rPr lang="de-DE" sz="1600" dirty="0" err="1" smtClean="0"/>
              <a:t>full</a:t>
            </a:r>
            <a:r>
              <a:rPr lang="de-DE" sz="1600" dirty="0" smtClean="0"/>
              <a:t> </a:t>
            </a:r>
            <a:r>
              <a:rPr lang="de-DE" sz="1600" dirty="0" err="1" smtClean="0"/>
              <a:t>height</a:t>
            </a:r>
            <a:endParaRPr lang="de-DE" sz="1600" dirty="0" smtClean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5076056" y="3717032"/>
            <a:ext cx="108012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V="1">
            <a:off x="6156176" y="2060848"/>
            <a:ext cx="864096" cy="165618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V="1">
            <a:off x="6317671" y="2492896"/>
            <a:ext cx="630593" cy="122413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 flipV="1">
            <a:off x="6317671" y="3717032"/>
            <a:ext cx="548800" cy="115212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flipH="1" flipV="1">
            <a:off x="6866471" y="4854245"/>
            <a:ext cx="2505270" cy="104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 flipH="1" flipV="1">
            <a:off x="6948264" y="2491854"/>
            <a:ext cx="2505270" cy="104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6461184" y="3281609"/>
            <a:ext cx="1297150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400" dirty="0" err="1" smtClean="0"/>
              <a:t>detector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t</a:t>
            </a:r>
            <a:r>
              <a:rPr lang="de-DE" sz="2400" dirty="0" err="1" smtClean="0"/>
              <a:t>ube</a:t>
            </a:r>
            <a:endParaRPr lang="en-US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345099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Access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Sample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00. Monat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9" y="3479727"/>
            <a:ext cx="3729065" cy="29003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79" y="836712"/>
            <a:ext cx="5359021" cy="4752528"/>
          </a:xfrm>
          <a:prstGeom prst="rect">
            <a:avLst/>
          </a:prstGeom>
        </p:spPr>
      </p:pic>
      <p:cxnSp>
        <p:nvCxnSpPr>
          <p:cNvPr id="13" name="Gerader Verbinder 12"/>
          <p:cNvCxnSpPr/>
          <p:nvPr/>
        </p:nvCxnSpPr>
        <p:spPr>
          <a:xfrm flipH="1">
            <a:off x="5940152" y="1556792"/>
            <a:ext cx="288032" cy="72008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5940152" y="2303951"/>
            <a:ext cx="288032" cy="62099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6228184" y="2924944"/>
            <a:ext cx="2155173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6228183" y="1556792"/>
            <a:ext cx="2155173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682956" y="1873535"/>
            <a:ext cx="1297150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400" dirty="0" err="1" smtClean="0"/>
              <a:t>detector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t</a:t>
            </a:r>
            <a:r>
              <a:rPr lang="de-DE" sz="2400" dirty="0" err="1" smtClean="0"/>
              <a:t>ube</a:t>
            </a:r>
            <a:endParaRPr lang="en-US" sz="2400" dirty="0" err="1" smtClean="0"/>
          </a:p>
        </p:txBody>
      </p:sp>
      <p:cxnSp>
        <p:nvCxnSpPr>
          <p:cNvPr id="21" name="Gerader Verbinder 20"/>
          <p:cNvCxnSpPr/>
          <p:nvPr/>
        </p:nvCxnSpPr>
        <p:spPr>
          <a:xfrm>
            <a:off x="1259632" y="4797152"/>
            <a:ext cx="136815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1259632" y="4509120"/>
            <a:ext cx="136815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 flipH="1">
            <a:off x="2627784" y="4509120"/>
            <a:ext cx="7369" cy="28803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 flipH="1">
            <a:off x="1259632" y="4484577"/>
            <a:ext cx="7369" cy="28803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834062" y="5330200"/>
            <a:ext cx="1620957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400" dirty="0" err="1" smtClean="0"/>
              <a:t>Platform</a:t>
            </a:r>
            <a:r>
              <a:rPr lang="de-DE" sz="2400" dirty="0" smtClean="0"/>
              <a:t> &amp;</a:t>
            </a:r>
            <a:br>
              <a:rPr lang="de-DE" sz="2400" dirty="0" smtClean="0"/>
            </a:br>
            <a:r>
              <a:rPr lang="de-DE" sz="2400" dirty="0" err="1" smtClean="0"/>
              <a:t>stairs</a:t>
            </a:r>
            <a:endParaRPr lang="en-US" sz="2400" dirty="0" err="1" smtClean="0"/>
          </a:p>
        </p:txBody>
      </p:sp>
      <p:cxnSp>
        <p:nvCxnSpPr>
          <p:cNvPr id="28" name="Gerader Verbinder 27"/>
          <p:cNvCxnSpPr>
            <a:endCxn id="27" idx="1"/>
          </p:cNvCxnSpPr>
          <p:nvPr/>
        </p:nvCxnSpPr>
        <p:spPr>
          <a:xfrm>
            <a:off x="1835696" y="4682818"/>
            <a:ext cx="1998366" cy="104441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355899" y="1695444"/>
            <a:ext cx="2904962" cy="196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/>
              <a:t>Full</a:t>
            </a:r>
            <a:r>
              <a:rPr lang="de-DE" sz="1600" dirty="0" smtClean="0"/>
              <a:t>-size </a:t>
            </a:r>
            <a:r>
              <a:rPr lang="de-DE" sz="1600" dirty="0" err="1" smtClean="0"/>
              <a:t>crane</a:t>
            </a:r>
            <a:r>
              <a:rPr lang="de-DE" sz="1600" dirty="0" smtClean="0"/>
              <a:t> </a:t>
            </a:r>
            <a:r>
              <a:rPr lang="de-DE" sz="1600" dirty="0" err="1" smtClean="0"/>
              <a:t>access</a:t>
            </a:r>
            <a:endParaRPr lang="de-DE" sz="16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Top-access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stairs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platform</a:t>
            </a:r>
            <a:endParaRPr lang="de-DE" sz="16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Instrument </a:t>
            </a:r>
            <a:r>
              <a:rPr lang="de-DE" sz="1600" dirty="0" err="1" smtClean="0"/>
              <a:t>and</a:t>
            </a:r>
            <a:r>
              <a:rPr lang="de-DE" sz="1600" dirty="0" smtClean="0"/>
              <a:t> hall </a:t>
            </a:r>
            <a:r>
              <a:rPr lang="de-DE" sz="1600" dirty="0" err="1" smtClean="0"/>
              <a:t>crane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feasible</a:t>
            </a:r>
            <a:endParaRPr lang="de-DE" sz="16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420224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00. Monat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59663" y="862277"/>
            <a:ext cx="8064896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/>
              <a:t>We</a:t>
            </a:r>
            <a:r>
              <a:rPr lang="de-DE" sz="2400" dirty="0" smtClean="0"/>
              <a:t> do not / </a:t>
            </a:r>
            <a:r>
              <a:rPr lang="de-DE" sz="2400" dirty="0" err="1" smtClean="0"/>
              <a:t>cannot</a:t>
            </a:r>
            <a:r>
              <a:rPr lang="de-DE" sz="2400" dirty="0" smtClean="0"/>
              <a:t> </a:t>
            </a:r>
            <a:r>
              <a:rPr lang="de-DE" sz="2400" dirty="0" err="1" smtClean="0"/>
              <a:t>know</a:t>
            </a:r>
            <a:r>
              <a:rPr lang="de-DE" sz="2400" dirty="0" smtClean="0"/>
              <a:t> </a:t>
            </a: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users</a:t>
            </a:r>
            <a:r>
              <a:rPr lang="de-DE" sz="2400" dirty="0" smtClean="0"/>
              <a:t> will </a:t>
            </a:r>
            <a:r>
              <a:rPr lang="de-DE" sz="2400" dirty="0" err="1" smtClean="0"/>
              <a:t>want</a:t>
            </a:r>
            <a:r>
              <a:rPr lang="de-DE" sz="2400" dirty="0" smtClean="0"/>
              <a:t> at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instrument</a:t>
            </a:r>
            <a:endParaRPr lang="de-DE" sz="24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set</a:t>
            </a:r>
            <a:r>
              <a:rPr lang="de-DE" sz="2400" dirty="0" smtClean="0"/>
              <a:t> </a:t>
            </a:r>
            <a:r>
              <a:rPr lang="de-DE" sz="2400" dirty="0" err="1" smtClean="0"/>
              <a:t>up</a:t>
            </a:r>
            <a:r>
              <a:rPr lang="de-DE" sz="2400" dirty="0" smtClean="0"/>
              <a:t> an </a:t>
            </a:r>
            <a:r>
              <a:rPr lang="de-DE" sz="2400" dirty="0" err="1" smtClean="0"/>
              <a:t>infrastructure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facilitates</a:t>
            </a:r>
            <a:r>
              <a:rPr lang="de-DE" sz="2400" dirty="0" smtClean="0"/>
              <a:t> </a:t>
            </a:r>
            <a:r>
              <a:rPr lang="de-DE" sz="2400" dirty="0" err="1" smtClean="0"/>
              <a:t>access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interfacing</a:t>
            </a:r>
            <a:endParaRPr lang="de-DE" sz="24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Standard </a:t>
            </a:r>
            <a:r>
              <a:rPr lang="de-DE" sz="2400" dirty="0" err="1" smtClean="0"/>
              <a:t>heights</a:t>
            </a:r>
            <a:r>
              <a:rPr lang="de-DE" sz="2400" dirty="0" smtClean="0"/>
              <a:t>/</a:t>
            </a:r>
            <a:r>
              <a:rPr lang="de-DE" sz="2400" dirty="0" err="1" smtClean="0"/>
              <a:t>measures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kept</a:t>
            </a:r>
            <a:endParaRPr lang="de-DE" sz="24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/>
              <a:t>Based</a:t>
            </a:r>
            <a:r>
              <a:rPr lang="de-DE" sz="2400" dirty="0" smtClean="0"/>
              <a:t> on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infrastructure</a:t>
            </a:r>
            <a:r>
              <a:rPr lang="de-DE" sz="2400" dirty="0" smtClean="0"/>
              <a:t>, </a:t>
            </a:r>
            <a:r>
              <a:rPr lang="de-DE" sz="2400" dirty="0" err="1" smtClean="0"/>
              <a:t>users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encouraged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develop</a:t>
            </a:r>
            <a:r>
              <a:rPr lang="de-DE" sz="2400" dirty="0" smtClean="0"/>
              <a:t> </a:t>
            </a:r>
            <a:r>
              <a:rPr lang="de-DE" sz="2400" dirty="0" err="1" smtClean="0"/>
              <a:t>custom</a:t>
            </a:r>
            <a:r>
              <a:rPr lang="de-DE" sz="2400" dirty="0" smtClean="0"/>
              <a:t> sample </a:t>
            </a:r>
            <a:r>
              <a:rPr lang="de-DE" sz="2400" dirty="0" err="1" smtClean="0"/>
              <a:t>environments</a:t>
            </a:r>
            <a:endParaRPr lang="de-DE" sz="24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CAD </a:t>
            </a:r>
            <a:r>
              <a:rPr lang="de-DE" sz="2400" dirty="0" err="1" smtClean="0"/>
              <a:t>drawings</a:t>
            </a:r>
            <a:r>
              <a:rPr lang="de-DE" sz="2400" dirty="0" smtClean="0"/>
              <a:t>/</a:t>
            </a:r>
            <a:r>
              <a:rPr lang="de-DE" sz="2400" dirty="0" err="1" smtClean="0"/>
              <a:t>support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made</a:t>
            </a:r>
            <a:r>
              <a:rPr lang="de-DE" sz="2400" dirty="0" smtClean="0"/>
              <a:t> </a:t>
            </a:r>
            <a:r>
              <a:rPr lang="de-DE" sz="2400" dirty="0" err="1" smtClean="0"/>
              <a:t>available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users</a:t>
            </a:r>
            <a:endParaRPr lang="de-DE" sz="24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simple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used</a:t>
            </a:r>
            <a:r>
              <a:rPr lang="de-DE" sz="2400" dirty="0" smtClean="0"/>
              <a:t> …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Simple </a:t>
            </a:r>
            <a:r>
              <a:rPr lang="de-DE" sz="2400" dirty="0" err="1" smtClean="0"/>
              <a:t>access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setup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prealignment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mouting</a:t>
            </a:r>
            <a:endParaRPr lang="de-DE" sz="24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 smtClean="0"/>
              <a:t>Defined</a:t>
            </a:r>
            <a:r>
              <a:rPr lang="de-DE" sz="2400" dirty="0" smtClean="0"/>
              <a:t> </a:t>
            </a:r>
            <a:r>
              <a:rPr lang="de-DE" sz="2400" dirty="0" err="1" smtClean="0"/>
              <a:t>interfaces</a:t>
            </a:r>
            <a:r>
              <a:rPr lang="de-DE" sz="2400" dirty="0" smtClean="0"/>
              <a:t> </a:t>
            </a:r>
            <a:r>
              <a:rPr lang="de-DE" sz="2400" dirty="0" err="1" smtClean="0"/>
              <a:t>help</a:t>
            </a:r>
            <a:r>
              <a:rPr lang="de-DE" sz="2400" dirty="0" smtClean="0"/>
              <a:t> fast </a:t>
            </a:r>
            <a:r>
              <a:rPr lang="de-DE" sz="2400" dirty="0" err="1" smtClean="0"/>
              <a:t>and</a:t>
            </a:r>
            <a:r>
              <a:rPr lang="de-DE" sz="2400" dirty="0" smtClean="0"/>
              <a:t> save </a:t>
            </a:r>
            <a:r>
              <a:rPr lang="de-DE" sz="2400" dirty="0" err="1" smtClean="0"/>
              <a:t>handling</a:t>
            </a:r>
            <a:r>
              <a:rPr lang="de-DE" sz="2400" dirty="0" smtClean="0"/>
              <a:t> (</a:t>
            </a:r>
            <a:r>
              <a:rPr lang="de-DE" sz="2400" dirty="0" err="1" smtClean="0"/>
              <a:t>color</a:t>
            </a:r>
            <a:r>
              <a:rPr lang="de-DE" sz="2400" dirty="0" smtClean="0"/>
              <a:t>/</a:t>
            </a:r>
            <a:r>
              <a:rPr lang="de-DE" sz="2400" dirty="0" err="1" smtClean="0"/>
              <a:t>mechanical</a:t>
            </a:r>
            <a:r>
              <a:rPr lang="de-DE" sz="2400" dirty="0" smtClean="0"/>
              <a:t> </a:t>
            </a:r>
            <a:r>
              <a:rPr lang="de-DE" sz="2400" dirty="0" err="1" smtClean="0"/>
              <a:t>coding</a:t>
            </a:r>
            <a:r>
              <a:rPr lang="de-DE" sz="2400" dirty="0" smtClean="0"/>
              <a:t>, </a:t>
            </a:r>
            <a:r>
              <a:rPr lang="de-DE" sz="2400" dirty="0" err="1" smtClean="0"/>
              <a:t>plugs</a:t>
            </a:r>
            <a:r>
              <a:rPr lang="de-DE" sz="2400" dirty="0" smtClean="0"/>
              <a:t> </a:t>
            </a:r>
            <a:r>
              <a:rPr lang="de-DE" sz="2400" dirty="0" err="1" smtClean="0"/>
              <a:t>where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need</a:t>
            </a:r>
            <a:r>
              <a:rPr lang="de-DE" sz="2400" dirty="0" smtClean="0"/>
              <a:t> </a:t>
            </a:r>
            <a:r>
              <a:rPr lang="de-DE" sz="2400" dirty="0" err="1" smtClean="0"/>
              <a:t>them</a:t>
            </a:r>
            <a:r>
              <a:rPr lang="de-DE" sz="2400" dirty="0" smtClean="0"/>
              <a:t> …)</a:t>
            </a:r>
            <a:endParaRPr lang="en-US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417768531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0</TotalTime>
  <Words>424</Words>
  <Application>Microsoft Office PowerPoint</Application>
  <PresentationFormat>Bildschirmpräsentation (4:3)</PresentationFormat>
  <Paragraphs>126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Jülich</vt:lpstr>
      <vt:lpstr>SKADI</vt:lpstr>
      <vt:lpstr>Overview Science Case</vt:lpstr>
      <vt:lpstr>Environmental Conditions</vt:lpstr>
      <vt:lpstr>SETUP</vt:lpstr>
      <vt:lpstr>General Mounting</vt:lpstr>
      <vt:lpstr>Cabling and Connectors</vt:lpstr>
      <vt:lpstr>Access to the Sample</vt:lpstr>
      <vt:lpstr>Access To the Sample</vt:lpstr>
      <vt:lpstr>Summary</vt:lpstr>
      <vt:lpstr>Examples: Flexiprob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Sebastian Jaksch</dc:creator>
  <cp:lastModifiedBy>Sebastian Jaksch</cp:lastModifiedBy>
  <cp:revision>17</cp:revision>
  <dcterms:created xsi:type="dcterms:W3CDTF">2018-03-29T14:40:11Z</dcterms:created>
  <dcterms:modified xsi:type="dcterms:W3CDTF">2019-02-06T13:05:40Z</dcterms:modified>
</cp:coreProperties>
</file>