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0" r:id="rId3"/>
    <p:sldId id="276" r:id="rId4"/>
    <p:sldId id="278" r:id="rId5"/>
    <p:sldId id="280" r:id="rId6"/>
    <p:sldId id="279" r:id="rId7"/>
    <p:sldId id="283" r:id="rId8"/>
    <p:sldId id="282" r:id="rId9"/>
    <p:sldId id="284" r:id="rId10"/>
    <p:sldId id="281" r:id="rId11"/>
    <p:sldId id="285" r:id="rId12"/>
  </p:sldIdLst>
  <p:sldSz cx="9144000" cy="6858000" type="screen4x3"/>
  <p:notesSz cx="6858000" cy="9144000"/>
  <p:custDataLst>
    <p:tags r:id="rId15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00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0" autoAdjust="0"/>
    <p:restoredTop sz="86402" autoAdjust="0"/>
  </p:normalViewPr>
  <p:slideViewPr>
    <p:cSldViewPr showGuides="1">
      <p:cViewPr varScale="1">
        <p:scale>
          <a:sx n="130" d="100"/>
          <a:sy n="130" d="100"/>
        </p:scale>
        <p:origin x="208" y="768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outlineViewPr>
    <p:cViewPr>
      <p:scale>
        <a:sx n="33" d="100"/>
        <a:sy n="33" d="100"/>
      </p:scale>
      <p:origin x="0" y="-16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fld id="{3F546F83-FCA7-47FD-802C-642C11F944A5}" type="slidenum">
              <a:rPr lang="da-DK" sz="1200"/>
              <a:pPr/>
              <a:t>1</a:t>
            </a:fld>
            <a:endParaRPr lang="da-DK" sz="1200" dirty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r">
              <a:spcBef>
                <a:spcPct val="0"/>
              </a:spcBef>
            </a:pPr>
            <a:fld id="{E96F4021-D406-49EC-BBF0-020C896BD9E8}" type="slidenum">
              <a:rPr lang="da-DK" sz="1200">
                <a:latin typeface="Arial" charset="0"/>
              </a:rPr>
              <a:pPr algn="r">
                <a:spcBef>
                  <a:spcPct val="0"/>
                </a:spcBef>
              </a:pPr>
              <a:t>1</a:t>
            </a:fld>
            <a:endParaRPr lang="da-DK" sz="1200" dirty="0">
              <a:latin typeface="Arial" charset="0"/>
            </a:endParaRPr>
          </a:p>
        </p:txBody>
      </p:sp>
      <p:sp>
        <p:nvSpPr>
          <p:cNvPr id="204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Access to both</a:t>
            </a:r>
            <a:r>
              <a:rPr lang="en-GB" baseline="0" dirty="0"/>
              <a:t> sample position and top of tall SEE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468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059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3m radius</a:t>
            </a:r>
            <a:r>
              <a:rPr lang="en-GB" baseline="0" dirty="0"/>
              <a:t> chosen larger than SE recommendation based on calculations with big bit of iron.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12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795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959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</a:t>
            </a:r>
            <a:r>
              <a:rPr lang="en-GB" baseline="0" dirty="0"/>
              <a:t> – Are you allowed to just stop neutrons but not gammas? Currently no, but this would simplify things considerably.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47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</a:t>
            </a:r>
            <a:r>
              <a:rPr lang="en-GB" baseline="0" dirty="0"/>
              <a:t> design – better access to top of SEE through labyrinth without stairs.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14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924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5-6m cables to reach SEE from aux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365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get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26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1168828154" name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00" y="6030000"/>
            <a:ext cx="5199728" cy="626400"/>
          </a:xfrm>
          <a:prstGeom prst="rect">
            <a:avLst/>
          </a:prstGeom>
        </p:spPr>
      </p:pic>
      <p:pic>
        <p:nvPicPr>
          <p:cNvPr id="267518201" name="Fri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0400" y="3124800"/>
            <a:ext cx="5040000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3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810000" cy="22066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59225"/>
            <a:ext cx="3810000" cy="22066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74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to indholdsobjekt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10000" cy="22066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59225"/>
            <a:ext cx="3810000" cy="22066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600200"/>
            <a:ext cx="3810000" cy="456565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8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 fot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15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4572001" y="6477000"/>
            <a:ext cx="20484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657536"/>
            <a:ext cx="306000" cy="2004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1303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08/01/2019</a:t>
            </a:r>
          </a:p>
        </p:txBody>
      </p:sp>
      <p:pic>
        <p:nvPicPr>
          <p:cNvPr id="849672750" name="Fris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0400" y="3124800"/>
            <a:ext cx="5040000" cy="2340000"/>
          </a:xfrm>
          <a:prstGeom prst="rect">
            <a:avLst/>
          </a:prstGeom>
        </p:spPr>
      </p:pic>
      <p:pic>
        <p:nvPicPr>
          <p:cNvPr id="1132760975" name="Logo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9200" y="6030000"/>
            <a:ext cx="5199728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 foto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16" name="Billede 15" descr="Frise_Billede_fix_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41420" y="2895600"/>
            <a:ext cx="5402580" cy="3962400"/>
          </a:xfrm>
          <a:prstGeom prst="rect">
            <a:avLst/>
          </a:prstGeom>
        </p:spPr>
      </p:pic>
      <p:sp>
        <p:nvSpPr>
          <p:cNvPr id="9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268251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657536"/>
            <a:ext cx="306000" cy="2004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1303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08/01/2019</a:t>
            </a:r>
          </a:p>
        </p:txBody>
      </p:sp>
      <p:pic>
        <p:nvPicPr>
          <p:cNvPr id="2125682964" name="Fris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0400" y="3124800"/>
            <a:ext cx="5040000" cy="2340000"/>
          </a:xfrm>
          <a:prstGeom prst="rect">
            <a:avLst/>
          </a:prstGeom>
        </p:spPr>
      </p:pic>
      <p:pic>
        <p:nvPicPr>
          <p:cNvPr id="1043944675" name="Logo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9200" y="6030000"/>
            <a:ext cx="5199728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54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7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8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5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9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5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9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97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219012" y="6477000"/>
            <a:ext cx="1728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Bifrost Cave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Klik for at redigere i master</a:t>
            </a:r>
            <a:endParaRPr lang="en-GB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Klik for at redigere i master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850" b="1" dirty="0"/>
              <a:t>DTU Physics, Technical University of Denmark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79602" y="6244790"/>
            <a:ext cx="2393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noProof="1">
                <a:solidFill>
                  <a:schemeClr val="bg2"/>
                </a:solidFill>
              </a:rPr>
              <a:t>Add or change </a:t>
            </a:r>
            <a:br>
              <a:rPr lang="en-GB" sz="1100" noProof="1">
                <a:solidFill>
                  <a:schemeClr val="bg2"/>
                </a:solidFill>
              </a:rPr>
            </a:br>
            <a:r>
              <a:rPr lang="en-GB" sz="1100" noProof="1">
                <a:solidFill>
                  <a:schemeClr val="bg2"/>
                </a:solidFill>
              </a:rPr>
              <a:t>Presentation Title or Date</a:t>
            </a:r>
            <a:endParaRPr lang="en-GB"/>
          </a:p>
          <a:p>
            <a:pPr>
              <a:spcBef>
                <a:spcPts val="0"/>
              </a:spcBef>
            </a:pPr>
            <a:r>
              <a:rPr lang="en-GB" sz="1100" noProof="1">
                <a:solidFill>
                  <a:schemeClr val="bg2"/>
                </a:solidFill>
              </a:rPr>
              <a:t>via ”Insert”; ”Header &amp; Footer”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Date_CustomB"/>
          <p:cNvSpPr>
            <a:spLocks noGrp="1"/>
          </p:cNvSpPr>
          <p:nvPr>
            <p:ph type="dt" sz="half" idx="2"/>
          </p:nvPr>
        </p:nvSpPr>
        <p:spPr>
          <a:xfrm>
            <a:off x="6948264" y="6476999"/>
            <a:ext cx="14364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8 January 2019</a:t>
            </a: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76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Bifrost Cave - Concept</a:t>
            </a:r>
          </a:p>
        </p:txBody>
      </p:sp>
      <p:sp>
        <p:nvSpPr>
          <p:cNvPr id="11" name="U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Liam Whitelegg – 13-02-2019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040387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611"/>
            <a:ext cx="7772400" cy="675928"/>
          </a:xfrm>
        </p:spPr>
        <p:txBody>
          <a:bodyPr/>
          <a:lstStyle/>
          <a:p>
            <a:r>
              <a:rPr lang="en-GB" dirty="0"/>
              <a:t>Access Route – Maintenance or side loading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8 January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Bifrost Cave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7344816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Access sacrificed to allow for easier top loading </a:t>
            </a:r>
          </a:p>
          <a:p>
            <a:pPr>
              <a:lnSpc>
                <a:spcPct val="150000"/>
              </a:lnSpc>
            </a:pPr>
            <a:r>
              <a:rPr lang="en-GB" dirty="0"/>
              <a:t>Will be cramped and may decide to lower the false floor height</a:t>
            </a:r>
          </a:p>
          <a:p>
            <a:pPr>
              <a:lnSpc>
                <a:spcPct val="150000"/>
              </a:lnSpc>
            </a:pPr>
            <a:r>
              <a:rPr lang="en-GB" dirty="0"/>
              <a:t>Foreseen for maintenance and adjustments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300192" cy="39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611"/>
            <a:ext cx="7772400" cy="675928"/>
          </a:xfrm>
        </p:spPr>
        <p:txBody>
          <a:bodyPr/>
          <a:lstStyle/>
          <a:p>
            <a:r>
              <a:rPr lang="en-GB" dirty="0"/>
              <a:t>Future Considerations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8 January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Bifrost Cave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7344816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Neutronics</a:t>
            </a:r>
            <a:r>
              <a:rPr lang="en-GB" dirty="0"/>
              <a:t> and statics work needs to progress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Design could become simpler in places</a:t>
            </a:r>
          </a:p>
          <a:p>
            <a:pPr>
              <a:lnSpc>
                <a:spcPct val="150000"/>
              </a:lnSpc>
            </a:pPr>
            <a:r>
              <a:rPr lang="en-GB" dirty="0"/>
              <a:t>Kinematic system</a:t>
            </a:r>
          </a:p>
          <a:p>
            <a:pPr>
              <a:lnSpc>
                <a:spcPct val="150000"/>
              </a:lnSpc>
            </a:pPr>
            <a:r>
              <a:rPr lang="en-GB" dirty="0"/>
              <a:t>Crane placement &amp; spec</a:t>
            </a:r>
          </a:p>
          <a:p>
            <a:pPr>
              <a:lnSpc>
                <a:spcPct val="150000"/>
              </a:lnSpc>
            </a:pPr>
            <a:r>
              <a:rPr lang="en-GB" dirty="0"/>
              <a:t>Condensation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18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Cave Design Background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8496944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Bifrost is a cold neutron spectrometer for investigating magnetism</a:t>
            </a:r>
          </a:p>
          <a:p>
            <a:pPr>
              <a:lnSpc>
                <a:spcPct val="150000"/>
              </a:lnSpc>
            </a:pPr>
            <a:r>
              <a:rPr lang="en-GB" dirty="0"/>
              <a:t>The cave is situated inside the E01 hall – central region – </a:t>
            </a:r>
            <a:r>
              <a:rPr lang="en-GB" b="1" dirty="0"/>
              <a:t>10 tonne crane limit</a:t>
            </a:r>
          </a:p>
          <a:p>
            <a:pPr>
              <a:lnSpc>
                <a:spcPct val="150000"/>
              </a:lnSpc>
            </a:pPr>
            <a:r>
              <a:rPr lang="en-GB" dirty="0"/>
              <a:t>Will have high flux on samples so we require more shielding than others</a:t>
            </a:r>
          </a:p>
          <a:p>
            <a:pPr>
              <a:lnSpc>
                <a:spcPct val="150000"/>
              </a:lnSpc>
            </a:pPr>
            <a:r>
              <a:rPr lang="en-GB" dirty="0"/>
              <a:t>Intend to use high field magnets – Up to 15T</a:t>
            </a:r>
          </a:p>
          <a:p>
            <a:pPr>
              <a:lnSpc>
                <a:spcPct val="150000"/>
              </a:lnSpc>
            </a:pPr>
            <a:r>
              <a:rPr lang="en-GB" dirty="0"/>
              <a:t>Limit on magnetic materials allowed within 3m of the sample position</a:t>
            </a:r>
          </a:p>
          <a:p>
            <a:pPr>
              <a:lnSpc>
                <a:spcPct val="150000"/>
              </a:lnSpc>
            </a:pPr>
            <a:r>
              <a:rPr lang="en-GB" dirty="0"/>
              <a:t>1.2m thick walls and 1.4m thick roof</a:t>
            </a:r>
          </a:p>
          <a:p>
            <a:pPr>
              <a:lnSpc>
                <a:spcPct val="150000"/>
              </a:lnSpc>
            </a:pPr>
            <a:r>
              <a:rPr lang="en-GB" dirty="0"/>
              <a:t>Internal volume of 6.3m x 7.2m x 4m</a:t>
            </a:r>
          </a:p>
          <a:p>
            <a:pPr>
              <a:lnSpc>
                <a:spcPct val="150000"/>
              </a:lnSpc>
            </a:pPr>
            <a:r>
              <a:rPr lang="en-GB" dirty="0"/>
              <a:t>Total - 270m</a:t>
            </a:r>
            <a:r>
              <a:rPr lang="en-GB" baseline="30000" dirty="0"/>
              <a:t>3 </a:t>
            </a:r>
            <a:r>
              <a:rPr lang="en-GB" dirty="0"/>
              <a:t>of concrete needed</a:t>
            </a:r>
          </a:p>
          <a:p>
            <a:pPr>
              <a:lnSpc>
                <a:spcPct val="150000"/>
              </a:lnSpc>
            </a:pPr>
            <a:r>
              <a:rPr lang="en-GB" dirty="0"/>
              <a:t>Current concept is to use concrete </a:t>
            </a:r>
            <a:r>
              <a:rPr lang="en-GB" dirty="0" err="1"/>
              <a:t>lego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Predominant access from above</a:t>
            </a:r>
          </a:p>
          <a:p>
            <a:pPr>
              <a:lnSpc>
                <a:spcPct val="150000"/>
              </a:lnSpc>
            </a:pPr>
            <a:r>
              <a:rPr lang="en-GB" dirty="0"/>
              <a:t>Potential issues with activated samples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974" y="3573016"/>
            <a:ext cx="4102200" cy="2734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82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Design Evolution – 1 – TG-2 Design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18" y="2132856"/>
            <a:ext cx="4680520" cy="413463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4680520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Cave was almost 9m tall due to space for;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Tall equipment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Dilution stick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Crane</a:t>
            </a:r>
          </a:p>
          <a:p>
            <a:pPr>
              <a:lnSpc>
                <a:spcPct val="150000"/>
              </a:lnSpc>
            </a:pPr>
            <a:r>
              <a:rPr lang="en-GB" dirty="0"/>
              <a:t>Issues for SE auxiliary services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Access when beam on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Potential radiation damage</a:t>
            </a:r>
          </a:p>
          <a:p>
            <a:pPr>
              <a:lnSpc>
                <a:spcPct val="150000"/>
              </a:lnSpc>
            </a:pPr>
            <a:r>
              <a:rPr lang="en-GB" dirty="0"/>
              <a:t>Activation issues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How to approach activated areas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Where to put active equipment</a:t>
            </a:r>
          </a:p>
          <a:p>
            <a:pPr lvl="1"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37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Design Evolution - 2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3478" t="9628" r="48674" b="9606"/>
          <a:stretch/>
        </p:blipFill>
        <p:spPr bwMode="auto">
          <a:xfrm>
            <a:off x="107504" y="3382320"/>
            <a:ext cx="3354670" cy="230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5131" t="9628" r="46353" b="22518"/>
          <a:stretch/>
        </p:blipFill>
        <p:spPr bwMode="auto">
          <a:xfrm>
            <a:off x="3534182" y="3212976"/>
            <a:ext cx="5521358" cy="3126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7344816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Shrank cave and moved to top access</a:t>
            </a:r>
          </a:p>
          <a:p>
            <a:pPr>
              <a:lnSpc>
                <a:spcPct val="150000"/>
              </a:lnSpc>
            </a:pPr>
            <a:r>
              <a:rPr lang="en-GB" dirty="0"/>
              <a:t>Auxiliary equipment on the roof</a:t>
            </a:r>
          </a:p>
          <a:p>
            <a:pPr>
              <a:lnSpc>
                <a:spcPct val="150000"/>
              </a:lnSpc>
            </a:pPr>
            <a:r>
              <a:rPr lang="en-GB" dirty="0"/>
              <a:t>Sliding hatch with a ladder down to platform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Ladders were prohibited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Stairs increased hatch size to over 30 tonnes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65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Design Evolution - 2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2488" r="1781"/>
          <a:stretch/>
        </p:blipFill>
        <p:spPr>
          <a:xfrm>
            <a:off x="866775" y="1268760"/>
            <a:ext cx="7515225" cy="49911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76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Design Evolution – 3 – Current Design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8" y="957625"/>
            <a:ext cx="7154188" cy="5424262"/>
          </a:xfr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555776" y="5661248"/>
            <a:ext cx="1872208" cy="2880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661248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Ground labyrinth access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904122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Sample Staging Area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618038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Hutch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054" y="5076473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Elevated labyrinth access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994065" y="1499517"/>
            <a:ext cx="1416255" cy="99337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7475097" y="3789040"/>
            <a:ext cx="191367" cy="12874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093391" y="2973360"/>
            <a:ext cx="418269" cy="56800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2346256" y="3187569"/>
            <a:ext cx="2657792" cy="152475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8024" y="4424288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Retracting Hatch </a:t>
            </a:r>
          </a:p>
          <a:p>
            <a:pPr algn="ctr"/>
            <a:r>
              <a:rPr lang="en-GB" dirty="0"/>
              <a:t>25uSv Area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6804248" y="1536453"/>
            <a:ext cx="862216" cy="524395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98054" y="904122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Elevated labyrinth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2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Design Evolution – 3 – Current Design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7344816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Same shorter cave – 5.4m</a:t>
            </a:r>
          </a:p>
          <a:p>
            <a:pPr>
              <a:lnSpc>
                <a:spcPct val="150000"/>
              </a:lnSpc>
            </a:pPr>
            <a:r>
              <a:rPr lang="en-GB" dirty="0"/>
              <a:t>Create small labyrinth and tunnel for elevated access to SP</a:t>
            </a:r>
          </a:p>
          <a:p>
            <a:pPr>
              <a:lnSpc>
                <a:spcPct val="150000"/>
              </a:lnSpc>
            </a:pPr>
            <a:r>
              <a:rPr lang="en-GB" dirty="0"/>
              <a:t>25uSv zone above hatch and on walkway. 3uSv everywhere else</a:t>
            </a:r>
          </a:p>
          <a:p>
            <a:pPr>
              <a:lnSpc>
                <a:spcPct val="150000"/>
              </a:lnSpc>
            </a:pPr>
            <a:r>
              <a:rPr lang="en-GB" dirty="0"/>
              <a:t>Access is much easier with more space</a:t>
            </a:r>
          </a:p>
          <a:p>
            <a:pPr>
              <a:lnSpc>
                <a:spcPct val="150000"/>
              </a:lnSpc>
            </a:pPr>
            <a:r>
              <a:rPr lang="en-GB" dirty="0"/>
              <a:t>Hatch is 13.2 tonnes</a:t>
            </a:r>
          </a:p>
          <a:p>
            <a:pPr>
              <a:lnSpc>
                <a:spcPct val="150000"/>
              </a:lnSpc>
            </a:pPr>
            <a:r>
              <a:rPr lang="en-GB" dirty="0"/>
              <a:t>May add shielding underneath platform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/>
          <a:stretch/>
        </p:blipFill>
        <p:spPr>
          <a:xfrm>
            <a:off x="4427984" y="2795479"/>
            <a:ext cx="4625104" cy="3666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690252" cy="27112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827584" y="4869160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827595" y="453060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1.6m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84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SAD Staging Area(??)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95906"/>
            <a:ext cx="7344816" cy="456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Lots of space for equipment and access available whilst beam is on</a:t>
            </a:r>
          </a:p>
          <a:p>
            <a:pPr>
              <a:lnSpc>
                <a:spcPct val="150000"/>
              </a:lnSpc>
            </a:pPr>
            <a:r>
              <a:rPr lang="en-GB" dirty="0"/>
              <a:t>Need to finalise position, span and height of crane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May need to remove part of safety barrier to lift tall equipment</a:t>
            </a:r>
          </a:p>
          <a:p>
            <a:pPr>
              <a:lnSpc>
                <a:spcPct val="150000"/>
              </a:lnSpc>
            </a:pPr>
            <a:r>
              <a:rPr lang="en-GB" dirty="0"/>
              <a:t>All lifting operations require two people</a:t>
            </a:r>
          </a:p>
          <a:p>
            <a:pPr>
              <a:lnSpc>
                <a:spcPct val="150000"/>
              </a:lnSpc>
            </a:pPr>
            <a:r>
              <a:rPr lang="en-GB" dirty="0"/>
              <a:t>Services tray (blue)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Follows SAD rules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Requires 2 people</a:t>
            </a:r>
          </a:p>
          <a:p>
            <a:pPr lvl="1">
              <a:lnSpc>
                <a:spcPct val="150000"/>
              </a:lnSpc>
            </a:pPr>
            <a:r>
              <a:rPr lang="en-GB" dirty="0" err="1"/>
              <a:t>Neutronics</a:t>
            </a:r>
            <a:r>
              <a:rPr lang="en-GB" dirty="0"/>
              <a:t> needed</a:t>
            </a:r>
          </a:p>
          <a:p>
            <a:pPr>
              <a:lnSpc>
                <a:spcPct val="150000"/>
              </a:lnSpc>
            </a:pPr>
            <a:r>
              <a:rPr lang="en-GB" dirty="0"/>
              <a:t>Storage of activated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equipment/samples on roof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3" b="15585"/>
          <a:stretch/>
        </p:blipFill>
        <p:spPr>
          <a:xfrm>
            <a:off x="3138505" y="2780928"/>
            <a:ext cx="6005495" cy="357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20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en-GB" dirty="0"/>
              <a:t>Access Route – Sample Change or SEE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January 2019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Bifrost Cave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8" y="957625"/>
            <a:ext cx="7154188" cy="5424262"/>
          </a:xfr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555776" y="5661248"/>
            <a:ext cx="1872208" cy="2880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661248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Ground labyrinth access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904122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Sample Staging Area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618038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Hutch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054" y="5076473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Elevated labyrinth access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994065" y="1499517"/>
            <a:ext cx="1416255" cy="99337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7475097" y="3789040"/>
            <a:ext cx="191367" cy="12874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093391" y="2973360"/>
            <a:ext cx="418269" cy="56800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2346256" y="3187569"/>
            <a:ext cx="2657792" cy="152475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8024" y="4424288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Retracting Hatch </a:t>
            </a:r>
          </a:p>
          <a:p>
            <a:pPr algn="ctr"/>
            <a:r>
              <a:rPr lang="en-GB" dirty="0"/>
              <a:t>25uSv Area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6804248" y="1536453"/>
            <a:ext cx="862216" cy="524395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98054" y="904122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Elevated labyrinth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48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27534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05094784846"/>
</p:tagLst>
</file>

<file path=ppt/theme/theme1.xml><?xml version="1.0" encoding="utf-8"?>
<a:theme xmlns:a="http://schemas.openxmlformats.org/drawingml/2006/main" name="Ins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 DTU SlideCollection</Template>
  <TotalTime>10860</TotalTime>
  <Words>556</Words>
  <Application>Microsoft Macintosh PowerPoint</Application>
  <PresentationFormat>On-screen Show (4:3)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Verdana</vt:lpstr>
      <vt:lpstr>Insitute</vt:lpstr>
      <vt:lpstr>Bifrost Cave - Concept</vt:lpstr>
      <vt:lpstr>Cave Design Background</vt:lpstr>
      <vt:lpstr>Design Evolution – 1 – TG-2 Design</vt:lpstr>
      <vt:lpstr>Design Evolution - 2</vt:lpstr>
      <vt:lpstr>Design Evolution - 2</vt:lpstr>
      <vt:lpstr>Design Evolution – 3 – Current Design</vt:lpstr>
      <vt:lpstr>Design Evolution – 3 – Current Design</vt:lpstr>
      <vt:lpstr>SAD Staging Area(??)</vt:lpstr>
      <vt:lpstr>Access Route – Sample Change or SEE</vt:lpstr>
      <vt:lpstr>Access Route – Maintenance or side loading</vt:lpstr>
      <vt:lpstr>Future Considerations</vt:lpstr>
    </vt:vector>
  </TitlesOfParts>
  <Company>DTU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Weikop</dc:creator>
  <cp:lastModifiedBy>Alex Holmes</cp:lastModifiedBy>
  <cp:revision>42</cp:revision>
  <dcterms:created xsi:type="dcterms:W3CDTF">2017-09-05T10:59:04Z</dcterms:created>
  <dcterms:modified xsi:type="dcterms:W3CDTF">2019-02-11T09:20:58Z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stomerId">
    <vt:lpwstr>dtu</vt:lpwstr>
  </property>
  <property fmtid="{D5CDD505-2E9C-101B-9397-08002B2CF9AE}" pid="4" name="TemplateId">
    <vt:lpwstr>636402081719266857</vt:lpwstr>
  </property>
  <property fmtid="{D5CDD505-2E9C-101B-9397-08002B2CF9AE}" pid="5" name="UserProfileId">
    <vt:lpwstr>636738310141873803</vt:lpwstr>
  </property>
</Properties>
</file>