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 id="2147483670" r:id="rId3"/>
    <p:sldMasterId id="2147483677" r:id="rId4"/>
    <p:sldMasterId id="2147483682" r:id="rId5"/>
    <p:sldMasterId id="2147483689" r:id="rId6"/>
    <p:sldMasterId id="2147483696" r:id="rId7"/>
    <p:sldMasterId id="2147483704" r:id="rId8"/>
  </p:sldMasterIdLst>
  <p:notesMasterIdLst>
    <p:notesMasterId r:id="rId39"/>
  </p:notesMasterIdLst>
  <p:sldIdLst>
    <p:sldId id="349" r:id="rId9"/>
    <p:sldId id="350" r:id="rId10"/>
    <p:sldId id="353" r:id="rId11"/>
    <p:sldId id="360" r:id="rId12"/>
    <p:sldId id="941" r:id="rId13"/>
    <p:sldId id="864" r:id="rId14"/>
    <p:sldId id="959" r:id="rId15"/>
    <p:sldId id="358" r:id="rId16"/>
    <p:sldId id="454" r:id="rId17"/>
    <p:sldId id="949" r:id="rId18"/>
    <p:sldId id="869" r:id="rId19"/>
    <p:sldId id="960" r:id="rId20"/>
    <p:sldId id="382" r:id="rId21"/>
    <p:sldId id="366" r:id="rId22"/>
    <p:sldId id="457" r:id="rId23"/>
    <p:sldId id="458" r:id="rId24"/>
    <p:sldId id="459" r:id="rId25"/>
    <p:sldId id="460" r:id="rId26"/>
    <p:sldId id="364" r:id="rId27"/>
    <p:sldId id="961" r:id="rId28"/>
    <p:sldId id="355" r:id="rId29"/>
    <p:sldId id="567" r:id="rId30"/>
    <p:sldId id="942" r:id="rId31"/>
    <p:sldId id="962" r:id="rId32"/>
    <p:sldId id="943" r:id="rId33"/>
    <p:sldId id="958" r:id="rId34"/>
    <p:sldId id="359" r:id="rId35"/>
    <p:sldId id="351" r:id="rId36"/>
    <p:sldId id="455" r:id="rId37"/>
    <p:sldId id="456"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BFBFBF"/>
    <a:srgbClr val="1E9FDB"/>
    <a:srgbClr val="76D6FF"/>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8" autoAdjust="0"/>
    <p:restoredTop sz="91391" autoAdjust="0"/>
  </p:normalViewPr>
  <p:slideViewPr>
    <p:cSldViewPr>
      <p:cViewPr varScale="1">
        <p:scale>
          <a:sx n="51" d="100"/>
          <a:sy n="51" d="100"/>
        </p:scale>
        <p:origin x="1160" y="200"/>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2019-02-08</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8645" y="9433106"/>
            <a:ext cx="2944283" cy="49657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99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331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08/02/2019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08/02/2019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128597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890211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592835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045908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08/02/2019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23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3567851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sv-SE"/>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2019-02-10</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6" y="260650"/>
            <a:ext cx="2208245" cy="886059"/>
          </a:xfrm>
          <a:prstGeom prst="rect">
            <a:avLst/>
          </a:prstGeom>
        </p:spPr>
      </p:pic>
    </p:spTree>
    <p:extLst>
      <p:ext uri="{BB962C8B-B14F-4D97-AF65-F5344CB8AC3E}">
        <p14:creationId xmlns:p14="http://schemas.microsoft.com/office/powerpoint/2010/main" val="102947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sz="1800" kern="1200" dirty="0">
              <a:solidFill>
                <a:srgbClr val="0094CA"/>
              </a:solidFill>
              <a:latin typeface="Calibri"/>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2019-02-10</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343926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sz="1800" kern="1200" dirty="0">
              <a:solidFill>
                <a:srgbClr val="0094CA"/>
              </a:solidFill>
              <a:latin typeface="Calibri"/>
            </a:endParaRPr>
          </a:p>
        </p:txBody>
      </p:sp>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2019-02-10</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550" y="260650"/>
            <a:ext cx="1813101" cy="727507"/>
          </a:xfrm>
          <a:prstGeom prst="rect">
            <a:avLst/>
          </a:prstGeom>
        </p:spPr>
      </p:pic>
    </p:spTree>
    <p:extLst>
      <p:ext uri="{BB962C8B-B14F-4D97-AF65-F5344CB8AC3E}">
        <p14:creationId xmlns:p14="http://schemas.microsoft.com/office/powerpoint/2010/main" val="2270035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2019-02-10</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sz="1800" kern="1200" dirty="0">
              <a:solidFill>
                <a:srgbClr val="0094CA"/>
              </a:solidFill>
              <a:latin typeface="Calibri"/>
            </a:endParaRPr>
          </a:p>
        </p:txBody>
      </p:sp>
    </p:spTree>
    <p:extLst>
      <p:ext uri="{BB962C8B-B14F-4D97-AF65-F5344CB8AC3E}">
        <p14:creationId xmlns:p14="http://schemas.microsoft.com/office/powerpoint/2010/main" val="3240506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08/02/2019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1042945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7676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3416339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83282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08/02/2019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20812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sv-SE" smtClean="0"/>
              <a:t>2019-02-08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41572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08/02/2019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021281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461696"/>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543754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987853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723586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08/02/2019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155255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sv-SE" smtClean="0"/>
              <a:t>2019-02-08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Picture 8">
            <a:extLst>
              <a:ext uri="{FF2B5EF4-FFF2-40B4-BE49-F238E27FC236}">
                <a16:creationId xmlns:a16="http://schemas.microsoft.com/office/drawing/2014/main" id="{7BAFC4BB-F4CF-F34D-87E8-B42357A2C2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60648"/>
            <a:ext cx="2018336" cy="894048"/>
          </a:xfrm>
          <a:prstGeom prst="rect">
            <a:avLst/>
          </a:prstGeom>
          <a:solidFill>
            <a:srgbClr val="0094CA"/>
          </a:solidFill>
        </p:spPr>
      </p:pic>
    </p:spTree>
    <p:extLst>
      <p:ext uri="{BB962C8B-B14F-4D97-AF65-F5344CB8AC3E}">
        <p14:creationId xmlns:p14="http://schemas.microsoft.com/office/powerpoint/2010/main" val="189089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3704613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168167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3101262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72007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12994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2646469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08/02/2019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191514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10/02/2019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1534952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10/02/2019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928778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10/02/2019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370176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08/02/2019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10/02/2019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3391505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9552384" y="256034"/>
            <a:ext cx="2594400"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8"/>
            <a:ext cx="3860800" cy="365125"/>
          </a:xfrm>
        </p:spPr>
        <p:txBody>
          <a:bodyPr anchor="b"/>
          <a:lstStyle>
            <a:lvl1pPr>
              <a:defRPr>
                <a:solidFill>
                  <a:schemeClr val="tx1">
                    <a:lumMod val="65000"/>
                    <a:lumOff val="35000"/>
                  </a:schemeClr>
                </a:solidFill>
              </a:defRPr>
            </a:lvl1pPr>
          </a:lstStyle>
          <a:p>
            <a:endParaRPr lang="en-GB" dirty="0"/>
          </a:p>
        </p:txBody>
      </p:sp>
      <p:sp>
        <p:nvSpPr>
          <p:cNvPr id="6" name="Slide Number Placeholder 5"/>
          <p:cNvSpPr>
            <a:spLocks noGrp="1"/>
          </p:cNvSpPr>
          <p:nvPr>
            <p:ph type="sldNum" sz="quarter" idx="12"/>
          </p:nvPr>
        </p:nvSpPr>
        <p:spPr>
          <a:xfrm>
            <a:off x="8737600" y="6453338"/>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92072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2019-02-08</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8.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08/02/2019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2019-02-08</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08/02/2019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2696000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9518848" cy="1143000"/>
          </a:xfrm>
          <a:prstGeom prst="rect">
            <a:avLst/>
          </a:prstGeom>
        </p:spPr>
        <p:txBody>
          <a:bodyPr vert="horz" lIns="91432" tIns="45716" rIns="91432" bIns="45716" rtlCol="0" anchor="ctr">
            <a:normAutofit/>
          </a:bodyPr>
          <a:lstStyle/>
          <a:p>
            <a:r>
              <a:rPr lang="sv-SE"/>
              <a:t>Click to edit Master title style</a:t>
            </a:r>
            <a:endParaRPr lang="sv-SE"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32" tIns="45716" rIns="9143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9"/>
            <a:fld id="{7103233B-D569-4A6E-878F-CDE152514C47}" type="datetime1">
              <a:rPr lang="sv-SE" smtClean="0">
                <a:solidFill>
                  <a:prstClr val="black">
                    <a:tint val="75000"/>
                  </a:prstClr>
                </a:solidFill>
              </a:rPr>
              <a:pPr defTabSz="914319"/>
              <a:t>2019-02-10</a:t>
            </a:fld>
            <a:endParaRPr lang="sv-SE"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9"/>
            <a:endParaRPr lang="sv-SE"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9"/>
            <a:fld id="{551115BC-487E-4422-894C-CB7CD3E79223}" type="slidenum">
              <a:rPr lang="sv-SE" smtClean="0">
                <a:solidFill>
                  <a:prstClr val="black">
                    <a:tint val="75000"/>
                  </a:prstClr>
                </a:solidFill>
              </a:rPr>
              <a:pPr defTabSz="914319"/>
              <a:t>‹#›</a:t>
            </a:fld>
            <a:endParaRPr lang="sv-SE" dirty="0">
              <a:solidFill>
                <a:prstClr val="black">
                  <a:tint val="75000"/>
                </a:prstClr>
              </a:solidFill>
            </a:endParaRPr>
          </a:p>
        </p:txBody>
      </p:sp>
    </p:spTree>
    <p:extLst>
      <p:ext uri="{BB962C8B-B14F-4D97-AF65-F5344CB8AC3E}">
        <p14:creationId xmlns:p14="http://schemas.microsoft.com/office/powerpoint/2010/main" val="22552722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08/02/2019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421579274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08/02/2019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19648473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14901726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10/02/2019</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24754581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europeanspallationsource.se/article/2018/10/05/ess-instrument-suite-capability-gap-analysi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p:txBody>
          <a:bodyPr>
            <a:normAutofit fontScale="90000"/>
          </a:bodyPr>
          <a:lstStyle/>
          <a:p>
            <a:pPr algn="ctr" defTabSz="315314"/>
            <a:r>
              <a:rPr lang="en-GB" sz="4000" b="1" dirty="0">
                <a:solidFill>
                  <a:srgbClr val="FFFFFF"/>
                </a:solidFill>
              </a:rPr>
              <a:t>Science Update</a:t>
            </a:r>
            <a:br>
              <a:rPr lang="en-GB" sz="4000" b="1" dirty="0">
                <a:solidFill>
                  <a:srgbClr val="FFFFFF"/>
                </a:solidFill>
              </a:rPr>
            </a:br>
            <a:r>
              <a:rPr lang="en-GB" sz="2200" b="1" dirty="0">
                <a:solidFill>
                  <a:srgbClr val="FFFFFF"/>
                </a:solidFill>
              </a:rPr>
              <a:t>IKON 16</a:t>
            </a:r>
            <a:r>
              <a:rPr lang="en-GB" sz="4000" b="1" dirty="0">
                <a:solidFill>
                  <a:srgbClr val="FFFFFF"/>
                </a:solidFill>
              </a:rPr>
              <a:t> </a:t>
            </a:r>
            <a:br>
              <a:rPr lang="en-GB" b="1" dirty="0">
                <a:solidFill>
                  <a:srgbClr val="FFFFFF"/>
                </a:solidFill>
              </a:rPr>
            </a:br>
            <a:endParaRPr lang="sv-SE" dirty="0"/>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p:txBody>
          <a:bodyPr>
            <a:normAutofit/>
          </a:bodyPr>
          <a:lstStyle/>
          <a:p>
            <a:pPr defTabSz="315314"/>
            <a:endParaRPr lang="en-GB" sz="2400" b="1" dirty="0">
              <a:solidFill>
                <a:prstClr val="white"/>
              </a:solidFill>
            </a:endParaRPr>
          </a:p>
          <a:p>
            <a:pPr defTabSz="315314"/>
            <a:r>
              <a:rPr lang="sv-SE" sz="1800" dirty="0">
                <a:solidFill>
                  <a:srgbClr val="FFFFFF"/>
                </a:solidFill>
              </a:rPr>
              <a:t>Andreas </a:t>
            </a:r>
            <a:r>
              <a:rPr lang="sv-SE" sz="1800" dirty="0" err="1">
                <a:solidFill>
                  <a:srgbClr val="FFFFFF"/>
                </a:solidFill>
              </a:rPr>
              <a:t>Schreyer</a:t>
            </a:r>
            <a:r>
              <a:rPr lang="sv-SE" sz="1800" dirty="0">
                <a:solidFill>
                  <a:srgbClr val="FFFFFF"/>
                </a:solidFill>
              </a:rPr>
              <a:t> </a:t>
            </a:r>
          </a:p>
          <a:p>
            <a:pPr defTabSz="315314"/>
            <a:r>
              <a:rPr lang="sv-SE" sz="1800" dirty="0">
                <a:solidFill>
                  <a:srgbClr val="FFFFFF"/>
                </a:solidFill>
              </a:rPr>
              <a:t>Director for Science</a:t>
            </a:r>
            <a:endParaRPr lang="en-US" sz="1400" dirty="0">
              <a:solidFill>
                <a:prstClr val="white"/>
              </a:solidFill>
            </a:endParaRPr>
          </a:p>
          <a:p>
            <a:pPr defTabSz="315314"/>
            <a:r>
              <a:rPr lang="en-GB" sz="1400" dirty="0">
                <a:solidFill>
                  <a:srgbClr val="FFFFFF"/>
                </a:solidFill>
              </a:rPr>
              <a:t>European Spallation Source ERIC</a:t>
            </a:r>
          </a:p>
          <a:p>
            <a:pPr defTabSz="315314"/>
            <a:r>
              <a:rPr lang="en-GB" sz="1400" dirty="0">
                <a:solidFill>
                  <a:srgbClr val="FFFFFF"/>
                </a:solidFill>
              </a:rPr>
              <a:t>11-13 February 2019</a:t>
            </a:r>
            <a:endParaRPr lang="en-GB" sz="12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496514" y="1484628"/>
            <a:ext cx="9108000" cy="5459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spcCol="0" rtlCol="0" anchor="ctr"/>
          <a:lstStyle/>
          <a:p>
            <a:pPr algn="ctr"/>
            <a:endParaRPr lang="en-US" sz="1286" dirty="0">
              <a:solidFill>
                <a:prstClr val="white"/>
              </a:solidFill>
              <a:latin typeface="Calibri"/>
            </a:endParaRPr>
          </a:p>
        </p:txBody>
      </p:sp>
      <p:sp>
        <p:nvSpPr>
          <p:cNvPr id="2" name="Title 1"/>
          <p:cNvSpPr>
            <a:spLocks noGrp="1"/>
          </p:cNvSpPr>
          <p:nvPr>
            <p:ph type="title"/>
          </p:nvPr>
        </p:nvSpPr>
        <p:spPr>
          <a:xfrm>
            <a:off x="1526960" y="-16232"/>
            <a:ext cx="7233336" cy="1113694"/>
          </a:xfrm>
        </p:spPr>
        <p:txBody>
          <a:bodyPr>
            <a:normAutofit/>
          </a:bodyPr>
          <a:lstStyle/>
          <a:p>
            <a:pPr algn="ctr">
              <a:lnSpc>
                <a:spcPts val="3600"/>
              </a:lnSpc>
              <a:spcBef>
                <a:spcPts val="600"/>
              </a:spcBef>
              <a:spcAft>
                <a:spcPts val="600"/>
              </a:spcAft>
            </a:pPr>
            <a:r>
              <a:rPr lang="en-US" dirty="0" err="1"/>
              <a:t>Rebaseline</a:t>
            </a:r>
            <a:r>
              <a:rPr lang="en-US" dirty="0"/>
              <a:t> schedule for Neutron Beam Instruments (V4.1, 29</a:t>
            </a:r>
            <a:r>
              <a:rPr lang="en-US" baseline="30000" dirty="0"/>
              <a:t>th</a:t>
            </a:r>
            <a:r>
              <a:rPr lang="en-US" dirty="0"/>
              <a:t> November 2018)</a:t>
            </a:r>
            <a:endParaRPr lang="en-US" i="1" dirty="0">
              <a:solidFill>
                <a:srgbClr val="FFFF00"/>
              </a:solidFill>
            </a:endParaRPr>
          </a:p>
        </p:txBody>
      </p:sp>
      <p:grpSp>
        <p:nvGrpSpPr>
          <p:cNvPr id="22" name="Group 21"/>
          <p:cNvGrpSpPr/>
          <p:nvPr/>
        </p:nvGrpSpPr>
        <p:grpSpPr>
          <a:xfrm>
            <a:off x="1631504" y="1448934"/>
            <a:ext cx="2149200" cy="1404002"/>
            <a:chOff x="18008" y="3212976"/>
            <a:chExt cx="2039876" cy="1385735"/>
          </a:xfrm>
        </p:grpSpPr>
        <p:pic>
          <p:nvPicPr>
            <p:cNvPr id="15" name="Picture 14"/>
            <p:cNvPicPr>
              <a:picLocks/>
            </p:cNvPicPr>
            <p:nvPr/>
          </p:nvPicPr>
          <p:blipFill>
            <a:blip r:embed="rId3" cstate="screen">
              <a:extLst>
                <a:ext uri="{28A0092B-C50C-407E-A947-70E740481C1C}">
                  <a14:useLocalDpi xmlns:a14="http://schemas.microsoft.com/office/drawing/2010/main"/>
                </a:ext>
              </a:extLst>
            </a:blip>
            <a:stretch>
              <a:fillRect/>
            </a:stretch>
          </p:blipFill>
          <p:spPr>
            <a:xfrm>
              <a:off x="1682027" y="3212977"/>
              <a:ext cx="375857" cy="1385734"/>
            </a:xfrm>
            <a:prstGeom prst="rect">
              <a:avLst/>
            </a:prstGeom>
          </p:spPr>
        </p:pic>
        <p:grpSp>
          <p:nvGrpSpPr>
            <p:cNvPr id="18" name="Group 17"/>
            <p:cNvGrpSpPr/>
            <p:nvPr/>
          </p:nvGrpSpPr>
          <p:grpSpPr>
            <a:xfrm>
              <a:off x="18008" y="3212976"/>
              <a:ext cx="2033043" cy="1374698"/>
              <a:chOff x="43032" y="4869160"/>
              <a:chExt cx="2033043" cy="1620000"/>
            </a:xfrm>
          </p:grpSpPr>
          <p:sp>
            <p:nvSpPr>
              <p:cNvPr id="3" name="TextBox 2"/>
              <p:cNvSpPr txBox="1"/>
              <p:nvPr/>
            </p:nvSpPr>
            <p:spPr>
              <a:xfrm>
                <a:off x="43032" y="4869161"/>
                <a:ext cx="1708439" cy="1554219"/>
              </a:xfrm>
              <a:prstGeom prst="rect">
                <a:avLst/>
              </a:prstGeom>
              <a:noFill/>
            </p:spPr>
            <p:txBody>
              <a:bodyPr wrap="square" lIns="36000" rIns="36000" rtlCol="0">
                <a:spAutoFit/>
              </a:bodyPr>
              <a:lstStyle/>
              <a:p>
                <a:pPr algn="r" defTabSz="914418">
                  <a:spcAft>
                    <a:spcPts val="500"/>
                  </a:spcAft>
                </a:pPr>
                <a:r>
                  <a:rPr lang="en-US" sz="1000" dirty="0">
                    <a:solidFill>
                      <a:prstClr val="black"/>
                    </a:solidFill>
                    <a:latin typeface="Calibri"/>
                  </a:rPr>
                  <a:t>Preliminary Design</a:t>
                </a:r>
              </a:p>
              <a:p>
                <a:pPr algn="r" defTabSz="914418">
                  <a:spcAft>
                    <a:spcPts val="500"/>
                  </a:spcAft>
                </a:pPr>
                <a:r>
                  <a:rPr lang="en-US" sz="1000" dirty="0">
                    <a:solidFill>
                      <a:prstClr val="black"/>
                    </a:solidFill>
                    <a:latin typeface="Calibri"/>
                  </a:rPr>
                  <a:t>Detailed Design</a:t>
                </a:r>
              </a:p>
              <a:p>
                <a:pPr algn="r" defTabSz="914418">
                  <a:spcAft>
                    <a:spcPts val="500"/>
                  </a:spcAft>
                </a:pPr>
                <a:r>
                  <a:rPr lang="en-US" sz="1000" dirty="0">
                    <a:solidFill>
                      <a:prstClr val="black"/>
                    </a:solidFill>
                    <a:latin typeface="Calibri"/>
                  </a:rPr>
                  <a:t>Manufacturing &amp; Procurement</a:t>
                </a:r>
              </a:p>
              <a:p>
                <a:pPr algn="r" defTabSz="914418">
                  <a:spcAft>
                    <a:spcPts val="500"/>
                  </a:spcAft>
                </a:pPr>
                <a:r>
                  <a:rPr lang="en-US" sz="1000" dirty="0">
                    <a:solidFill>
                      <a:prstClr val="black"/>
                    </a:solidFill>
                    <a:latin typeface="Calibri"/>
                  </a:rPr>
                  <a:t>Installation &amp; Integration</a:t>
                </a:r>
              </a:p>
              <a:p>
                <a:pPr algn="r" defTabSz="914418">
                  <a:spcAft>
                    <a:spcPts val="500"/>
                  </a:spcAft>
                </a:pPr>
                <a:r>
                  <a:rPr lang="en-US" sz="1000" dirty="0">
                    <a:solidFill>
                      <a:prstClr val="black"/>
                    </a:solidFill>
                    <a:latin typeface="Calibri"/>
                  </a:rPr>
                  <a:t>Hot Commissioning/Early science </a:t>
                </a:r>
              </a:p>
              <a:p>
                <a:pPr algn="r" defTabSz="914418">
                  <a:spcAft>
                    <a:spcPts val="500"/>
                  </a:spcAft>
                </a:pPr>
                <a:r>
                  <a:rPr lang="en-US" sz="1000" dirty="0">
                    <a:solidFill>
                      <a:prstClr val="black"/>
                    </a:solidFill>
                    <a:latin typeface="Calibri"/>
                  </a:rPr>
                  <a:t>Operation</a:t>
                </a:r>
              </a:p>
            </p:txBody>
          </p:sp>
          <p:sp>
            <p:nvSpPr>
              <p:cNvPr id="17" name="Rectangle 16"/>
              <p:cNvSpPr/>
              <p:nvPr/>
            </p:nvSpPr>
            <p:spPr>
              <a:xfrm>
                <a:off x="60116" y="4869160"/>
                <a:ext cx="2015959" cy="162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18"/>
                <a:endParaRPr lang="en-US" sz="1286">
                  <a:solidFill>
                    <a:prstClr val="white"/>
                  </a:solidFill>
                  <a:latin typeface="Calibri"/>
                </a:endParaRPr>
              </a:p>
            </p:txBody>
          </p:sp>
        </p:grpSp>
      </p:grpSp>
      <p:pic>
        <p:nvPicPr>
          <p:cNvPr id="7" name="Picture 6">
            <a:extLst>
              <a:ext uri="{FF2B5EF4-FFF2-40B4-BE49-F238E27FC236}">
                <a16:creationId xmlns:a16="http://schemas.microsoft.com/office/drawing/2014/main" id="{52168CB3-A4C8-C64A-8F9C-C46A9485DEC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576800" y="1965600"/>
            <a:ext cx="6030000" cy="4608000"/>
          </a:xfrm>
          <a:prstGeom prst="rect">
            <a:avLst/>
          </a:prstGeom>
        </p:spPr>
      </p:pic>
      <p:grpSp>
        <p:nvGrpSpPr>
          <p:cNvPr id="48" name="Group 47"/>
          <p:cNvGrpSpPr/>
          <p:nvPr/>
        </p:nvGrpSpPr>
        <p:grpSpPr>
          <a:xfrm>
            <a:off x="4583832" y="6462190"/>
            <a:ext cx="5400600" cy="279179"/>
            <a:chOff x="3262577" y="6392361"/>
            <a:chExt cx="5502906" cy="279178"/>
          </a:xfrm>
        </p:grpSpPr>
        <p:sp>
          <p:nvSpPr>
            <p:cNvPr id="34" name="TextBox 33"/>
            <p:cNvSpPr txBox="1"/>
            <p:nvPr/>
          </p:nvSpPr>
          <p:spPr>
            <a:xfrm>
              <a:off x="3262577" y="6392361"/>
              <a:ext cx="5502906" cy="279178"/>
            </a:xfrm>
            <a:prstGeom prst="rect">
              <a:avLst/>
            </a:prstGeom>
            <a:noFill/>
          </p:spPr>
          <p:txBody>
            <a:bodyPr wrap="square" rtlCol="0">
              <a:spAutoFit/>
            </a:bodyPr>
            <a:lstStyle/>
            <a:p>
              <a:pPr defTabSz="914418"/>
              <a:r>
                <a:rPr lang="en-US" sz="1214" dirty="0">
                  <a:solidFill>
                    <a:prstClr val="black"/>
                  </a:solidFill>
                  <a:latin typeface="Calibri"/>
                </a:rPr>
                <a:t>2016    2017      2018     2019     2020     2021     2022     2023    2024      2025    2026</a:t>
              </a:r>
            </a:p>
          </p:txBody>
        </p:sp>
        <p:grpSp>
          <p:nvGrpSpPr>
            <p:cNvPr id="47" name="Group 46"/>
            <p:cNvGrpSpPr/>
            <p:nvPr/>
          </p:nvGrpSpPr>
          <p:grpSpPr>
            <a:xfrm>
              <a:off x="3283200" y="6395772"/>
              <a:ext cx="4924277" cy="192228"/>
              <a:chOff x="3283200" y="6395772"/>
              <a:chExt cx="4924277" cy="192228"/>
            </a:xfrm>
          </p:grpSpPr>
          <p:cxnSp>
            <p:nvCxnSpPr>
              <p:cNvPr id="36" name="Straight Connector 35"/>
              <p:cNvCxnSpPr/>
              <p:nvPr/>
            </p:nvCxnSpPr>
            <p:spPr>
              <a:xfrm>
                <a:off x="3283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776295" y="6407436"/>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71469"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766708" y="63957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247242" y="64065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749752" y="6407436"/>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33954"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729194" y="64065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231737" y="64065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712237" y="6407436"/>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207477" y="64065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49" name="Slide Number Placeholder 48"/>
          <p:cNvSpPr>
            <a:spLocks noGrp="1"/>
          </p:cNvSpPr>
          <p:nvPr>
            <p:ph type="sldNum" sz="quarter" idx="12"/>
          </p:nvPr>
        </p:nvSpPr>
        <p:spPr>
          <a:xfrm>
            <a:off x="8538109" y="6538349"/>
            <a:ext cx="2133600" cy="365125"/>
          </a:xfrm>
        </p:spPr>
        <p:txBody>
          <a:bodyPr/>
          <a:lstStyle/>
          <a:p>
            <a:fld id="{551115BC-487E-4422-894C-CB7CD3E79223}" type="slidenum">
              <a:rPr lang="sv-SE">
                <a:solidFill>
                  <a:prstClr val="black">
                    <a:tint val="75000"/>
                  </a:prstClr>
                </a:solidFill>
                <a:latin typeface="Calibri"/>
              </a:rPr>
              <a:pPr/>
              <a:t>10</a:t>
            </a:fld>
            <a:endParaRPr lang="sv-SE" dirty="0">
              <a:solidFill>
                <a:prstClr val="black">
                  <a:tint val="75000"/>
                </a:prstClr>
              </a:solidFill>
              <a:latin typeface="Calibri"/>
            </a:endParaRPr>
          </a:p>
        </p:txBody>
      </p:sp>
      <p:sp>
        <p:nvSpPr>
          <p:cNvPr id="50" name="TextBox 49">
            <a:extLst>
              <a:ext uri="{FF2B5EF4-FFF2-40B4-BE49-F238E27FC236}">
                <a16:creationId xmlns:a16="http://schemas.microsoft.com/office/drawing/2014/main" id="{9389FBE9-E4A3-094E-84CE-CB41D3DD33CA}"/>
              </a:ext>
            </a:extLst>
          </p:cNvPr>
          <p:cNvSpPr txBox="1"/>
          <p:nvPr/>
        </p:nvSpPr>
        <p:spPr>
          <a:xfrm>
            <a:off x="1474687" y="6639164"/>
            <a:ext cx="2088232" cy="246221"/>
          </a:xfrm>
          <a:prstGeom prst="rect">
            <a:avLst/>
          </a:prstGeom>
          <a:noFill/>
        </p:spPr>
        <p:txBody>
          <a:bodyPr wrap="square" rtlCol="0">
            <a:spAutoFit/>
          </a:bodyPr>
          <a:lstStyle/>
          <a:p>
            <a:pPr algn="ctr"/>
            <a:r>
              <a:rPr lang="en-US" sz="1000" dirty="0">
                <a:solidFill>
                  <a:prstClr val="black"/>
                </a:solidFill>
                <a:latin typeface="Calibri"/>
              </a:rPr>
              <a:t>* NBI = Neutron Beam Instrument</a:t>
            </a:r>
          </a:p>
        </p:txBody>
      </p:sp>
      <p:grpSp>
        <p:nvGrpSpPr>
          <p:cNvPr id="9" name="Group 8">
            <a:extLst>
              <a:ext uri="{FF2B5EF4-FFF2-40B4-BE49-F238E27FC236}">
                <a16:creationId xmlns:a16="http://schemas.microsoft.com/office/drawing/2014/main" id="{97B3C425-8AC5-1C41-B7DE-21DDEAFBF07A}"/>
              </a:ext>
            </a:extLst>
          </p:cNvPr>
          <p:cNvGrpSpPr/>
          <p:nvPr/>
        </p:nvGrpSpPr>
        <p:grpSpPr>
          <a:xfrm>
            <a:off x="3935760" y="1407977"/>
            <a:ext cx="5472608" cy="4793284"/>
            <a:chOff x="2411760" y="1407977"/>
            <a:chExt cx="5472608" cy="4793284"/>
          </a:xfrm>
        </p:grpSpPr>
        <p:grpSp>
          <p:nvGrpSpPr>
            <p:cNvPr id="30" name="Group 29"/>
            <p:cNvGrpSpPr/>
            <p:nvPr/>
          </p:nvGrpSpPr>
          <p:grpSpPr>
            <a:xfrm>
              <a:off x="2411760" y="1412776"/>
              <a:ext cx="4968552" cy="4788485"/>
              <a:chOff x="2131011" y="1783866"/>
              <a:chExt cx="4968552" cy="4788485"/>
            </a:xfrm>
          </p:grpSpPr>
          <p:sp>
            <p:nvSpPr>
              <p:cNvPr id="11" name="TextBox 10"/>
              <p:cNvSpPr txBox="1"/>
              <p:nvPr/>
            </p:nvSpPr>
            <p:spPr>
              <a:xfrm>
                <a:off x="2131011" y="3392902"/>
                <a:ext cx="792088" cy="532197"/>
              </a:xfrm>
              <a:prstGeom prst="rect">
                <a:avLst/>
              </a:prstGeom>
              <a:noFill/>
            </p:spPr>
            <p:txBody>
              <a:bodyPr wrap="square" rtlCol="0">
                <a:spAutoFit/>
              </a:bodyPr>
              <a:lstStyle/>
              <a:p>
                <a:pPr algn="ctr" defTabSz="914418"/>
                <a:r>
                  <a:rPr lang="en-US" sz="1429" dirty="0">
                    <a:solidFill>
                      <a:prstClr val="black"/>
                    </a:solidFill>
                    <a:latin typeface="Calibri"/>
                  </a:rPr>
                  <a:t>West sector</a:t>
                </a:r>
              </a:p>
            </p:txBody>
          </p:sp>
          <p:sp>
            <p:nvSpPr>
              <p:cNvPr id="12" name="TextBox 11"/>
              <p:cNvSpPr txBox="1"/>
              <p:nvPr/>
            </p:nvSpPr>
            <p:spPr>
              <a:xfrm>
                <a:off x="2131011" y="4996085"/>
                <a:ext cx="792088" cy="532197"/>
              </a:xfrm>
              <a:prstGeom prst="rect">
                <a:avLst/>
              </a:prstGeom>
              <a:noFill/>
            </p:spPr>
            <p:txBody>
              <a:bodyPr wrap="square" rtlCol="0">
                <a:spAutoFit/>
              </a:bodyPr>
              <a:lstStyle/>
              <a:p>
                <a:pPr algn="ctr" defTabSz="914418"/>
                <a:r>
                  <a:rPr lang="en-US" sz="1429" dirty="0">
                    <a:solidFill>
                      <a:prstClr val="black"/>
                    </a:solidFill>
                    <a:latin typeface="Calibri"/>
                  </a:rPr>
                  <a:t>North sector</a:t>
                </a:r>
              </a:p>
            </p:txBody>
          </p:sp>
          <p:sp>
            <p:nvSpPr>
              <p:cNvPr id="13" name="TextBox 12"/>
              <p:cNvSpPr txBox="1"/>
              <p:nvPr/>
            </p:nvSpPr>
            <p:spPr>
              <a:xfrm>
                <a:off x="2131011" y="5600290"/>
                <a:ext cx="720080" cy="972061"/>
              </a:xfrm>
              <a:prstGeom prst="rect">
                <a:avLst/>
              </a:prstGeom>
              <a:noFill/>
            </p:spPr>
            <p:txBody>
              <a:bodyPr wrap="square" rtlCol="0">
                <a:spAutoFit/>
              </a:bodyPr>
              <a:lstStyle/>
              <a:p>
                <a:pPr algn="ctr" defTabSz="914418"/>
                <a:r>
                  <a:rPr lang="en-US" sz="1429" dirty="0">
                    <a:solidFill>
                      <a:prstClr val="black"/>
                    </a:solidFill>
                    <a:latin typeface="Calibri"/>
                  </a:rPr>
                  <a:t>East and South sectors</a:t>
                </a:r>
              </a:p>
            </p:txBody>
          </p:sp>
          <p:grpSp>
            <p:nvGrpSpPr>
              <p:cNvPr id="29" name="Group 28"/>
              <p:cNvGrpSpPr/>
              <p:nvPr/>
            </p:nvGrpSpPr>
            <p:grpSpPr>
              <a:xfrm>
                <a:off x="3841251" y="1783866"/>
                <a:ext cx="3258312" cy="630942"/>
                <a:chOff x="3841251" y="1783866"/>
                <a:chExt cx="3258312" cy="630942"/>
              </a:xfrm>
            </p:grpSpPr>
            <p:sp>
              <p:nvSpPr>
                <p:cNvPr id="19" name="TextBox 18"/>
                <p:cNvSpPr txBox="1"/>
                <p:nvPr/>
              </p:nvSpPr>
              <p:spPr>
                <a:xfrm>
                  <a:off x="3841251" y="1893905"/>
                  <a:ext cx="702309" cy="466025"/>
                </a:xfrm>
                <a:prstGeom prst="rect">
                  <a:avLst/>
                </a:prstGeom>
                <a:noFill/>
              </p:spPr>
              <p:txBody>
                <a:bodyPr wrap="square" rtlCol="0">
                  <a:spAutoFit/>
                </a:bodyPr>
                <a:lstStyle/>
                <a:p>
                  <a:pPr algn="ctr" defTabSz="914418"/>
                  <a:r>
                    <a:rPr lang="en-US" sz="1214" dirty="0">
                      <a:solidFill>
                        <a:srgbClr val="1F497D">
                          <a:lumMod val="60000"/>
                          <a:lumOff val="40000"/>
                        </a:srgbClr>
                      </a:solidFill>
                      <a:latin typeface="Calibri"/>
                    </a:rPr>
                    <a:t>Current  date</a:t>
                  </a:r>
                </a:p>
              </p:txBody>
            </p:sp>
            <p:sp>
              <p:nvSpPr>
                <p:cNvPr id="20" name="TextBox 19"/>
                <p:cNvSpPr txBox="1"/>
                <p:nvPr/>
              </p:nvSpPr>
              <p:spPr>
                <a:xfrm>
                  <a:off x="4445659" y="1783866"/>
                  <a:ext cx="904039" cy="630942"/>
                </a:xfrm>
                <a:prstGeom prst="rect">
                  <a:avLst/>
                </a:prstGeom>
                <a:noFill/>
              </p:spPr>
              <p:txBody>
                <a:bodyPr wrap="square" lIns="36000" rIns="36000" rtlCol="0">
                  <a:spAutoFit/>
                </a:bodyPr>
                <a:lstStyle/>
                <a:p>
                  <a:pPr defTabSz="914418">
                    <a:lnSpc>
                      <a:spcPts val="1357"/>
                    </a:lnSpc>
                  </a:pPr>
                  <a:r>
                    <a:rPr lang="en-US" sz="1200" dirty="0">
                      <a:solidFill>
                        <a:prstClr val="black"/>
                      </a:solidFill>
                      <a:latin typeface="Calibri"/>
                    </a:rPr>
                    <a:t>First access to NSS </a:t>
                  </a:r>
                  <a:r>
                    <a:rPr lang="en-US" sz="1200" dirty="0" err="1">
                      <a:solidFill>
                        <a:prstClr val="black"/>
                      </a:solidFill>
                      <a:latin typeface="Calibri"/>
                    </a:rPr>
                    <a:t>bldg</a:t>
                  </a:r>
                  <a:r>
                    <a:rPr lang="en-US" sz="1200" dirty="0">
                      <a:solidFill>
                        <a:prstClr val="black"/>
                      </a:solidFill>
                      <a:latin typeface="Calibri"/>
                    </a:rPr>
                    <a:t> (E01)</a:t>
                  </a:r>
                </a:p>
              </p:txBody>
            </p:sp>
            <p:sp>
              <p:nvSpPr>
                <p:cNvPr id="28" name="TextBox 27"/>
                <p:cNvSpPr txBox="1"/>
                <p:nvPr/>
              </p:nvSpPr>
              <p:spPr>
                <a:xfrm>
                  <a:off x="6376819" y="1893905"/>
                  <a:ext cx="722744" cy="466025"/>
                </a:xfrm>
                <a:prstGeom prst="rect">
                  <a:avLst/>
                </a:prstGeom>
                <a:noFill/>
              </p:spPr>
              <p:txBody>
                <a:bodyPr wrap="square" lIns="25714" rIns="25714" rtlCol="0">
                  <a:spAutoFit/>
                </a:bodyPr>
                <a:lstStyle/>
                <a:p>
                  <a:pPr algn="ctr" defTabSz="914418"/>
                  <a:r>
                    <a:rPr lang="en-US" sz="1214" dirty="0">
                      <a:solidFill>
                        <a:srgbClr val="00C43E"/>
                      </a:solidFill>
                      <a:latin typeface="Calibri"/>
                    </a:rPr>
                    <a:t>SOUP</a:t>
                  </a:r>
                </a:p>
                <a:p>
                  <a:pPr algn="ctr" defTabSz="914418"/>
                  <a:r>
                    <a:rPr lang="en-US" sz="1214" dirty="0">
                      <a:solidFill>
                        <a:srgbClr val="00C43E"/>
                      </a:solidFill>
                      <a:latin typeface="Calibri"/>
                    </a:rPr>
                    <a:t>(3NBI*)</a:t>
                  </a:r>
                </a:p>
              </p:txBody>
            </p:sp>
            <p:sp>
              <p:nvSpPr>
                <p:cNvPr id="24" name="TextBox 23"/>
                <p:cNvSpPr txBox="1"/>
                <p:nvPr/>
              </p:nvSpPr>
              <p:spPr>
                <a:xfrm>
                  <a:off x="5659403" y="1855874"/>
                  <a:ext cx="613042" cy="556627"/>
                </a:xfrm>
                <a:prstGeom prst="rect">
                  <a:avLst/>
                </a:prstGeom>
                <a:noFill/>
              </p:spPr>
              <p:txBody>
                <a:bodyPr wrap="square" lIns="25714" rIns="25714" rtlCol="0">
                  <a:spAutoFit/>
                </a:bodyPr>
                <a:lstStyle/>
                <a:p>
                  <a:pPr algn="ctr" defTabSz="914418">
                    <a:lnSpc>
                      <a:spcPts val="1240"/>
                    </a:lnSpc>
                  </a:pPr>
                  <a:r>
                    <a:rPr lang="en-US" sz="1214" b="1" dirty="0">
                      <a:solidFill>
                        <a:srgbClr val="FF0000"/>
                      </a:solidFill>
                      <a:latin typeface="Calibri"/>
                    </a:rPr>
                    <a:t>BOT </a:t>
                  </a:r>
                </a:p>
                <a:p>
                  <a:pPr algn="ctr" defTabSz="914418">
                    <a:lnSpc>
                      <a:spcPts val="1240"/>
                    </a:lnSpc>
                  </a:pPr>
                  <a:r>
                    <a:rPr lang="en-US" sz="1214" b="1" dirty="0">
                      <a:solidFill>
                        <a:srgbClr val="FF0000"/>
                      </a:solidFill>
                      <a:latin typeface="Calibri"/>
                    </a:rPr>
                    <a:t>&amp; </a:t>
                  </a:r>
                </a:p>
                <a:p>
                  <a:pPr algn="ctr" defTabSz="914418">
                    <a:lnSpc>
                      <a:spcPts val="1240"/>
                    </a:lnSpc>
                  </a:pPr>
                  <a:r>
                    <a:rPr lang="en-US" sz="1214" b="1" dirty="0">
                      <a:solidFill>
                        <a:srgbClr val="FF0000"/>
                      </a:solidFill>
                      <a:latin typeface="Calibri"/>
                    </a:rPr>
                    <a:t>HC</a:t>
                  </a:r>
                </a:p>
              </p:txBody>
            </p:sp>
          </p:grpSp>
        </p:grpSp>
        <p:sp>
          <p:nvSpPr>
            <p:cNvPr id="53" name="TextBox 52">
              <a:extLst>
                <a:ext uri="{FF2B5EF4-FFF2-40B4-BE49-F238E27FC236}">
                  <a16:creationId xmlns:a16="http://schemas.microsoft.com/office/drawing/2014/main" id="{39FA6D7C-B842-3A42-A5C9-41A6D0D85222}"/>
                </a:ext>
              </a:extLst>
            </p:cNvPr>
            <p:cNvSpPr txBox="1"/>
            <p:nvPr/>
          </p:nvSpPr>
          <p:spPr>
            <a:xfrm>
              <a:off x="7291550" y="1407977"/>
              <a:ext cx="592818" cy="652871"/>
            </a:xfrm>
            <a:prstGeom prst="rect">
              <a:avLst/>
            </a:prstGeom>
            <a:noFill/>
          </p:spPr>
          <p:txBody>
            <a:bodyPr wrap="square" lIns="25714" rIns="25714" rtlCol="0">
              <a:spAutoFit/>
            </a:bodyPr>
            <a:lstStyle/>
            <a:p>
              <a:pPr algn="ctr" defTabSz="914418">
                <a:lnSpc>
                  <a:spcPts val="1400"/>
                </a:lnSpc>
              </a:pPr>
              <a:r>
                <a:rPr lang="en-US" sz="1214" dirty="0">
                  <a:solidFill>
                    <a:srgbClr val="008000"/>
                  </a:solidFill>
                  <a:latin typeface="Calibri"/>
                </a:rPr>
                <a:t>8NBI*  in User Program</a:t>
              </a:r>
            </a:p>
          </p:txBody>
        </p:sp>
      </p:grpSp>
      <p:grpSp>
        <p:nvGrpSpPr>
          <p:cNvPr id="4" name="Group 3">
            <a:extLst>
              <a:ext uri="{FF2B5EF4-FFF2-40B4-BE49-F238E27FC236}">
                <a16:creationId xmlns:a16="http://schemas.microsoft.com/office/drawing/2014/main" id="{CB45A84F-7789-504A-A616-4B1B8B5B6CAF}"/>
              </a:ext>
            </a:extLst>
          </p:cNvPr>
          <p:cNvGrpSpPr/>
          <p:nvPr/>
        </p:nvGrpSpPr>
        <p:grpSpPr>
          <a:xfrm>
            <a:off x="8486400" y="3106800"/>
            <a:ext cx="450000" cy="3369600"/>
            <a:chOff x="6948000" y="3157200"/>
            <a:chExt cx="457200" cy="3341543"/>
          </a:xfrm>
        </p:grpSpPr>
        <p:sp>
          <p:nvSpPr>
            <p:cNvPr id="10" name="Rectangle 9">
              <a:extLst>
                <a:ext uri="{FF2B5EF4-FFF2-40B4-BE49-F238E27FC236}">
                  <a16:creationId xmlns:a16="http://schemas.microsoft.com/office/drawing/2014/main" id="{F3E4800C-DCC3-3B4E-8238-44681EA1478C}"/>
                </a:ext>
              </a:extLst>
            </p:cNvPr>
            <p:cNvSpPr/>
            <p:nvPr/>
          </p:nvSpPr>
          <p:spPr>
            <a:xfrm>
              <a:off x="6948000" y="3157200"/>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1" name="Rectangle 60">
              <a:extLst>
                <a:ext uri="{FF2B5EF4-FFF2-40B4-BE49-F238E27FC236}">
                  <a16:creationId xmlns:a16="http://schemas.microsoft.com/office/drawing/2014/main" id="{90B540C9-0DDB-7646-B243-845D9B6CE2FA}"/>
                </a:ext>
              </a:extLst>
            </p:cNvPr>
            <p:cNvSpPr/>
            <p:nvPr/>
          </p:nvSpPr>
          <p:spPr>
            <a:xfrm>
              <a:off x="6948000" y="3384000"/>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2" name="Rectangle 61">
              <a:extLst>
                <a:ext uri="{FF2B5EF4-FFF2-40B4-BE49-F238E27FC236}">
                  <a16:creationId xmlns:a16="http://schemas.microsoft.com/office/drawing/2014/main" id="{4122C832-9671-4642-B7ED-FECDC9FD315F}"/>
                </a:ext>
              </a:extLst>
            </p:cNvPr>
            <p:cNvSpPr/>
            <p:nvPr/>
          </p:nvSpPr>
          <p:spPr>
            <a:xfrm>
              <a:off x="6948000" y="3621600"/>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3" name="Rectangle 62">
              <a:extLst>
                <a:ext uri="{FF2B5EF4-FFF2-40B4-BE49-F238E27FC236}">
                  <a16:creationId xmlns:a16="http://schemas.microsoft.com/office/drawing/2014/main" id="{5B87F0BD-4C51-CE41-B292-A6DD98173C50}"/>
                </a:ext>
              </a:extLst>
            </p:cNvPr>
            <p:cNvSpPr/>
            <p:nvPr/>
          </p:nvSpPr>
          <p:spPr>
            <a:xfrm>
              <a:off x="6948000" y="4032000"/>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4" name="Rectangle 63">
              <a:extLst>
                <a:ext uri="{FF2B5EF4-FFF2-40B4-BE49-F238E27FC236}">
                  <a16:creationId xmlns:a16="http://schemas.microsoft.com/office/drawing/2014/main" id="{C30EAF15-C868-3A48-958B-17161CF97B0A}"/>
                </a:ext>
              </a:extLst>
            </p:cNvPr>
            <p:cNvSpPr/>
            <p:nvPr/>
          </p:nvSpPr>
          <p:spPr>
            <a:xfrm>
              <a:off x="6948000" y="4845600"/>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5" name="Rectangle 64">
              <a:extLst>
                <a:ext uri="{FF2B5EF4-FFF2-40B4-BE49-F238E27FC236}">
                  <a16:creationId xmlns:a16="http://schemas.microsoft.com/office/drawing/2014/main" id="{C86F1E11-7FD3-2B42-B646-FE58928F9BB6}"/>
                </a:ext>
              </a:extLst>
            </p:cNvPr>
            <p:cNvSpPr/>
            <p:nvPr/>
          </p:nvSpPr>
          <p:spPr>
            <a:xfrm>
              <a:off x="6948000" y="5435328"/>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6" name="Rectangle 65">
              <a:extLst>
                <a:ext uri="{FF2B5EF4-FFF2-40B4-BE49-F238E27FC236}">
                  <a16:creationId xmlns:a16="http://schemas.microsoft.com/office/drawing/2014/main" id="{FC60D013-D9F3-9E40-821E-69DA293E3C43}"/>
                </a:ext>
              </a:extLst>
            </p:cNvPr>
            <p:cNvSpPr/>
            <p:nvPr/>
          </p:nvSpPr>
          <p:spPr>
            <a:xfrm>
              <a:off x="6948000" y="6149214"/>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7" name="Rectangle 66">
              <a:extLst>
                <a:ext uri="{FF2B5EF4-FFF2-40B4-BE49-F238E27FC236}">
                  <a16:creationId xmlns:a16="http://schemas.microsoft.com/office/drawing/2014/main" id="{9E99EA69-FD70-284D-9649-0B6856D47462}"/>
                </a:ext>
              </a:extLst>
            </p:cNvPr>
            <p:cNvSpPr/>
            <p:nvPr/>
          </p:nvSpPr>
          <p:spPr>
            <a:xfrm>
              <a:off x="6948000" y="6390743"/>
              <a:ext cx="457200" cy="108000"/>
            </a:xfrm>
            <a:prstGeom prst="rect">
              <a:avLst/>
            </a:prstGeom>
            <a:pattFill prst="wdDnDiag">
              <a:fgClr>
                <a:srgbClr val="73FB79"/>
              </a:fgClr>
              <a:bgClr>
                <a:srgbClr val="FF7E7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a:extLst>
              <a:ext uri="{FF2B5EF4-FFF2-40B4-BE49-F238E27FC236}">
                <a16:creationId xmlns:a16="http://schemas.microsoft.com/office/drawing/2014/main" id="{356A800D-A54B-3B48-8FF8-26156378F420}"/>
              </a:ext>
            </a:extLst>
          </p:cNvPr>
          <p:cNvGrpSpPr/>
          <p:nvPr/>
        </p:nvGrpSpPr>
        <p:grpSpPr>
          <a:xfrm>
            <a:off x="1639660" y="1988840"/>
            <a:ext cx="6455712" cy="4529796"/>
            <a:chOff x="95824" y="1918552"/>
            <a:chExt cx="6455712" cy="4529796"/>
          </a:xfrm>
        </p:grpSpPr>
        <p:sp>
          <p:nvSpPr>
            <p:cNvPr id="8" name="Rectangle 7">
              <a:extLst>
                <a:ext uri="{FF2B5EF4-FFF2-40B4-BE49-F238E27FC236}">
                  <a16:creationId xmlns:a16="http://schemas.microsoft.com/office/drawing/2014/main" id="{6263B8E4-F543-6942-ABA6-6CB1C15D6CFC}"/>
                </a:ext>
              </a:extLst>
            </p:cNvPr>
            <p:cNvSpPr/>
            <p:nvPr/>
          </p:nvSpPr>
          <p:spPr>
            <a:xfrm>
              <a:off x="95824" y="4498208"/>
              <a:ext cx="1985777" cy="1950140"/>
            </a:xfrm>
            <a:prstGeom prst="rect">
              <a:avLst/>
            </a:prstGeom>
            <a:ln>
              <a:solidFill>
                <a:srgbClr val="0432FF"/>
              </a:solidFill>
            </a:ln>
          </p:spPr>
          <p:txBody>
            <a:bodyPr wrap="square" tIns="36000" bIns="36000">
              <a:spAutoFit/>
            </a:bodyPr>
            <a:lstStyle/>
            <a:p>
              <a:r>
                <a:rPr lang="en-US" sz="1400" i="1" dirty="0">
                  <a:solidFill>
                    <a:srgbClr val="0432FF"/>
                  </a:solidFill>
                  <a:latin typeface="Calibri"/>
                </a:rPr>
                <a:t>March 2023:</a:t>
              </a:r>
            </a:p>
            <a:p>
              <a:pPr marL="138113" indent="-138113">
                <a:spcBef>
                  <a:spcPts val="600"/>
                </a:spcBef>
                <a:buFont typeface="Arial" panose="020B0604020202020204" pitchFamily="34" charset="0"/>
                <a:buChar char="•"/>
              </a:pPr>
              <a:r>
                <a:rPr lang="en-US" sz="1400" i="1" dirty="0">
                  <a:solidFill>
                    <a:srgbClr val="0432FF"/>
                  </a:solidFill>
                  <a:latin typeface="Calibri"/>
                </a:rPr>
                <a:t>First Science (FS) with expert teams on any instrument above </a:t>
              </a:r>
            </a:p>
            <a:p>
              <a:pPr marL="138113" indent="-138113">
                <a:spcBef>
                  <a:spcPts val="600"/>
                </a:spcBef>
                <a:buFont typeface="Arial" panose="020B0604020202020204" pitchFamily="34" charset="0"/>
                <a:buChar char="•"/>
              </a:pPr>
              <a:r>
                <a:rPr lang="en-US" sz="1400" i="1" dirty="0">
                  <a:solidFill>
                    <a:srgbClr val="0432FF"/>
                  </a:solidFill>
                  <a:latin typeface="Calibri"/>
                </a:rPr>
                <a:t>Review progress of first 3 NBI for SOUP, implement backup plan if needed. </a:t>
              </a:r>
            </a:p>
          </p:txBody>
        </p:sp>
        <p:cxnSp>
          <p:nvCxnSpPr>
            <p:cNvPr id="14" name="Straight Arrow Connector 13">
              <a:extLst>
                <a:ext uri="{FF2B5EF4-FFF2-40B4-BE49-F238E27FC236}">
                  <a16:creationId xmlns:a16="http://schemas.microsoft.com/office/drawing/2014/main" id="{AAB591CA-0924-4945-954E-C78961D68993}"/>
                </a:ext>
              </a:extLst>
            </p:cNvPr>
            <p:cNvCxnSpPr>
              <a:cxnSpLocks/>
              <a:stCxn id="8" idx="3"/>
              <a:endCxn id="68" idx="2"/>
            </p:cNvCxnSpPr>
            <p:nvPr/>
          </p:nvCxnSpPr>
          <p:spPr>
            <a:xfrm flipV="1">
              <a:off x="2081601" y="1918552"/>
              <a:ext cx="4469935" cy="3554726"/>
            </a:xfrm>
            <a:prstGeom prst="straightConnector1">
              <a:avLst/>
            </a:prstGeom>
            <a:ln w="22225">
              <a:solidFill>
                <a:srgbClr val="0432FF"/>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0DEE7073-D073-1746-A82A-99424139991F}"/>
              </a:ext>
            </a:extLst>
          </p:cNvPr>
          <p:cNvSpPr/>
          <p:nvPr/>
        </p:nvSpPr>
        <p:spPr>
          <a:xfrm>
            <a:off x="2969331" y="1074222"/>
            <a:ext cx="4572000" cy="338554"/>
          </a:xfrm>
          <a:prstGeom prst="rect">
            <a:avLst/>
          </a:prstGeom>
        </p:spPr>
        <p:txBody>
          <a:bodyPr>
            <a:spAutoFit/>
          </a:bodyPr>
          <a:lstStyle/>
          <a:p>
            <a:pPr algn="ctr"/>
            <a:r>
              <a:rPr lang="en-US" sz="1600" i="1" dirty="0">
                <a:solidFill>
                  <a:srgbClr val="FFFF00"/>
                </a:solidFill>
                <a:latin typeface="Calibri"/>
              </a:rPr>
              <a:t>aligned with accelerator ramp up (ESS-0420218)</a:t>
            </a:r>
            <a:endParaRPr lang="en-US" sz="1600" dirty="0">
              <a:solidFill>
                <a:prstClr val="black"/>
              </a:solidFill>
              <a:latin typeface="Calibri"/>
            </a:endParaRPr>
          </a:p>
        </p:txBody>
      </p:sp>
      <p:sp>
        <p:nvSpPr>
          <p:cNvPr id="68" name="TextBox 67">
            <a:extLst>
              <a:ext uri="{FF2B5EF4-FFF2-40B4-BE49-F238E27FC236}">
                <a16:creationId xmlns:a16="http://schemas.microsoft.com/office/drawing/2014/main" id="{AF031A5F-319D-434A-A8C4-9A4F9BA4F47A}"/>
              </a:ext>
            </a:extLst>
          </p:cNvPr>
          <p:cNvSpPr txBox="1"/>
          <p:nvPr/>
        </p:nvSpPr>
        <p:spPr>
          <a:xfrm>
            <a:off x="7734000" y="1709662"/>
            <a:ext cx="722744" cy="279179"/>
          </a:xfrm>
          <a:prstGeom prst="rect">
            <a:avLst/>
          </a:prstGeom>
          <a:noFill/>
        </p:spPr>
        <p:txBody>
          <a:bodyPr wrap="square" lIns="25714" rIns="25714" rtlCol="0">
            <a:spAutoFit/>
          </a:bodyPr>
          <a:lstStyle/>
          <a:p>
            <a:pPr algn="ctr" defTabSz="914418"/>
            <a:r>
              <a:rPr lang="en-US" sz="1214" b="1" dirty="0">
                <a:solidFill>
                  <a:srgbClr val="0432FF"/>
                </a:solidFill>
                <a:latin typeface="Calibri"/>
              </a:rPr>
              <a:t>FS</a:t>
            </a:r>
          </a:p>
        </p:txBody>
      </p:sp>
      <p:sp>
        <p:nvSpPr>
          <p:cNvPr id="21" name="TextBox 20">
            <a:extLst>
              <a:ext uri="{FF2B5EF4-FFF2-40B4-BE49-F238E27FC236}">
                <a16:creationId xmlns:a16="http://schemas.microsoft.com/office/drawing/2014/main" id="{57385ED4-6372-4C41-96BE-8EEE9D97CAD1}"/>
              </a:ext>
            </a:extLst>
          </p:cNvPr>
          <p:cNvSpPr txBox="1"/>
          <p:nvPr/>
        </p:nvSpPr>
        <p:spPr>
          <a:xfrm>
            <a:off x="1487488" y="2852936"/>
            <a:ext cx="2520280" cy="1638910"/>
          </a:xfrm>
          <a:prstGeom prst="rect">
            <a:avLst/>
          </a:prstGeom>
          <a:noFill/>
        </p:spPr>
        <p:txBody>
          <a:bodyPr wrap="square" rtlCol="0">
            <a:spAutoFit/>
          </a:bodyPr>
          <a:lstStyle/>
          <a:p>
            <a:pPr marL="133350" indent="-133350">
              <a:buFont typeface="Arial" panose="020B0604020202020204" pitchFamily="34" charset="0"/>
              <a:buChar char="•"/>
            </a:pPr>
            <a:r>
              <a:rPr lang="en-US" sz="1400" b="1" dirty="0">
                <a:solidFill>
                  <a:srgbClr val="002060"/>
                </a:solidFill>
                <a:latin typeface="Calibri"/>
              </a:rPr>
              <a:t>First 3 NBI selected for SOUP: DREAM, LOKI &amp; ODIN </a:t>
            </a:r>
            <a:r>
              <a:rPr lang="en-US" sz="1000" dirty="0">
                <a:solidFill>
                  <a:srgbClr val="002060"/>
                </a:solidFill>
                <a:latin typeface="Calibri"/>
              </a:rPr>
              <a:t>(best chance for early impact, as agreed by NSS, SAC and Council)</a:t>
            </a:r>
            <a:endParaRPr lang="en-US" sz="1400" dirty="0">
              <a:solidFill>
                <a:srgbClr val="002060"/>
              </a:solidFill>
              <a:latin typeface="Calibri"/>
            </a:endParaRPr>
          </a:p>
          <a:p>
            <a:pPr marL="133350" indent="-133350">
              <a:buFont typeface="Arial" panose="020B0604020202020204" pitchFamily="34" charset="0"/>
              <a:buChar char="•"/>
            </a:pPr>
            <a:r>
              <a:rPr lang="en-US" sz="1400" b="1" dirty="0">
                <a:solidFill>
                  <a:srgbClr val="002060"/>
                </a:solidFill>
                <a:latin typeface="Calibri"/>
              </a:rPr>
              <a:t>Back-up instruments             </a:t>
            </a:r>
            <a:r>
              <a:rPr lang="en-US" sz="1000" dirty="0">
                <a:solidFill>
                  <a:srgbClr val="002060"/>
                </a:solidFill>
                <a:latin typeface="Calibri"/>
              </a:rPr>
              <a:t>(</a:t>
            </a:r>
            <a:r>
              <a:rPr lang="en-US" sz="1050" dirty="0">
                <a:solidFill>
                  <a:srgbClr val="002060"/>
                </a:solidFill>
                <a:latin typeface="Calibri"/>
              </a:rPr>
              <a:t>for risk of late access to D01 &amp; D03)         </a:t>
            </a:r>
            <a:r>
              <a:rPr lang="en-US" sz="1400" dirty="0">
                <a:solidFill>
                  <a:srgbClr val="002060"/>
                </a:solidFill>
                <a:latin typeface="Calibri"/>
              </a:rPr>
              <a:t>BEER, CSPEC, MAGIC or BIFROST, ESTIA</a:t>
            </a:r>
          </a:p>
        </p:txBody>
      </p:sp>
    </p:spTree>
    <p:extLst>
      <p:ext uri="{BB962C8B-B14F-4D97-AF65-F5344CB8AC3E}">
        <p14:creationId xmlns:p14="http://schemas.microsoft.com/office/powerpoint/2010/main" val="25336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0"/>
            <a:ext cx="6984776" cy="1484784"/>
          </a:xfrm>
        </p:spPr>
        <p:txBody>
          <a:bodyPr>
            <a:normAutofit/>
          </a:bodyPr>
          <a:lstStyle/>
          <a:p>
            <a:pPr algn="ctr"/>
            <a:r>
              <a:rPr lang="en-US" sz="3600" dirty="0"/>
              <a:t>The 15 NSS Project Instruments: </a:t>
            </a:r>
            <a:br>
              <a:rPr lang="en-US" dirty="0"/>
            </a:br>
            <a:r>
              <a:rPr lang="en-US" sz="2700" dirty="0">
                <a:solidFill>
                  <a:srgbClr val="FFFF00"/>
                </a:solidFill>
              </a:rPr>
              <a:t>Even during ramp-up, first 8 will be competitive</a:t>
            </a:r>
          </a:p>
        </p:txBody>
      </p:sp>
      <p:graphicFrame>
        <p:nvGraphicFramePr>
          <p:cNvPr id="5" name="Content Placeholder 4"/>
          <p:cNvGraphicFramePr>
            <a:graphicFrameLocks noGrp="1"/>
          </p:cNvGraphicFramePr>
          <p:nvPr>
            <p:ph idx="1"/>
            <p:extLst/>
          </p:nvPr>
        </p:nvGraphicFramePr>
        <p:xfrm>
          <a:off x="119336" y="1660316"/>
          <a:ext cx="11953328" cy="4000932"/>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688632">
                  <a:extLst>
                    <a:ext uri="{9D8B030D-6E8A-4147-A177-3AD203B41FA5}">
                      <a16:colId xmlns:a16="http://schemas.microsoft.com/office/drawing/2014/main" val="20003"/>
                    </a:ext>
                  </a:extLst>
                </a:gridCol>
              </a:tblGrid>
              <a:tr h="640512">
                <a:tc>
                  <a:txBody>
                    <a:bodyPr/>
                    <a:lstStyle/>
                    <a:p>
                      <a:pPr algn="ctr"/>
                      <a:r>
                        <a:rPr lang="en-US" sz="1600" b="0" dirty="0"/>
                        <a:t>Instrument Class</a:t>
                      </a:r>
                    </a:p>
                  </a:txBody>
                  <a:tcPr marL="68580" marR="68580" marT="34290" marB="34290" anchor="ctr"/>
                </a:tc>
                <a:tc>
                  <a:txBody>
                    <a:bodyPr/>
                    <a:lstStyle/>
                    <a:p>
                      <a:pPr algn="ctr"/>
                      <a:r>
                        <a:rPr lang="en-US" sz="1600" b="0" dirty="0"/>
                        <a:t>Neutron Instrument</a:t>
                      </a:r>
                    </a:p>
                  </a:txBody>
                  <a:tcPr marL="68580" marR="68580" marT="34290" marB="34290" anchor="ctr"/>
                </a:tc>
                <a:tc>
                  <a:txBody>
                    <a:bodyPr/>
                    <a:lstStyle/>
                    <a:p>
                      <a:pPr algn="ctr"/>
                      <a:r>
                        <a:rPr lang="en-US" sz="1600" b="0" dirty="0"/>
                        <a:t>CBV </a:t>
                      </a:r>
                      <a:r>
                        <a:rPr lang="en-US" sz="1600" b="0" baseline="0" dirty="0"/>
                        <a:t>(M€)</a:t>
                      </a:r>
                      <a:endParaRPr lang="en-US" sz="1600" b="0" dirty="0"/>
                    </a:p>
                  </a:txBody>
                  <a:tcPr marL="0" marR="0" marT="34290" marB="34290" anchor="ctr"/>
                </a:tc>
                <a:tc>
                  <a:txBody>
                    <a:bodyPr/>
                    <a:lstStyle/>
                    <a:p>
                      <a:pPr algn="ctr"/>
                      <a:r>
                        <a:rPr lang="en-US" sz="1600" b="0" dirty="0"/>
                        <a:t>Performance</a:t>
                      </a:r>
                      <a:r>
                        <a:rPr lang="en-US" sz="1600" b="0" baseline="0" dirty="0"/>
                        <a:t> estimates   </a:t>
                      </a:r>
                    </a:p>
                    <a:p>
                      <a:pPr algn="ctr"/>
                      <a:r>
                        <a:rPr lang="en-US" sz="1600" b="0" baseline="0" dirty="0"/>
                        <a:t>(at Cost Book Value and @ </a:t>
                      </a:r>
                      <a:r>
                        <a:rPr lang="en-US" sz="1600" b="1" baseline="0" dirty="0"/>
                        <a:t>280 kW </a:t>
                      </a:r>
                      <a:r>
                        <a:rPr lang="en-US" sz="1600" b="0" baseline="0" dirty="0"/>
                        <a:t>source power)</a:t>
                      </a:r>
                      <a:endParaRPr lang="en-US" sz="1600" b="0" dirty="0"/>
                    </a:p>
                  </a:txBody>
                  <a:tcPr marL="288000" marR="288000" marT="34290" marB="34290" anchor="ctr"/>
                </a:tc>
                <a:extLst>
                  <a:ext uri="{0D108BD9-81ED-4DB2-BD59-A6C34878D82A}">
                    <a16:rowId xmlns:a16="http://schemas.microsoft.com/office/drawing/2014/main" val="10000"/>
                  </a:ext>
                </a:extLst>
              </a:tr>
              <a:tr h="205740">
                <a:tc rowSpan="2">
                  <a:txBody>
                    <a:bodyPr/>
                    <a:lstStyle/>
                    <a:p>
                      <a:pPr algn="ctr"/>
                      <a:r>
                        <a:rPr lang="en-US" sz="1600" dirty="0">
                          <a:solidFill>
                            <a:srgbClr val="002060"/>
                          </a:solidFill>
                        </a:rPr>
                        <a:t>Large Scale Structures</a:t>
                      </a:r>
                    </a:p>
                  </a:txBody>
                  <a:tcPr marL="68580" marR="68580" marT="34290" marB="34290" anchor="ctr"/>
                </a:tc>
                <a:tc>
                  <a:txBody>
                    <a:bodyPr/>
                    <a:lstStyle/>
                    <a:p>
                      <a:r>
                        <a:rPr lang="en-US" sz="1600" b="0" dirty="0">
                          <a:solidFill>
                            <a:srgbClr val="002060"/>
                          </a:solidFill>
                        </a:rPr>
                        <a:t>LOKI</a:t>
                      </a:r>
                      <a:r>
                        <a:rPr lang="en-US" sz="1600" b="0" baseline="0" dirty="0">
                          <a:solidFill>
                            <a:srgbClr val="002060"/>
                          </a:solidFill>
                        </a:rPr>
                        <a:t> (Broad band SANS)</a:t>
                      </a:r>
                      <a:endParaRPr lang="en-US" sz="1600" b="0" dirty="0">
                        <a:solidFill>
                          <a:srgbClr val="002060"/>
                        </a:solidFill>
                      </a:endParaRPr>
                    </a:p>
                  </a:txBody>
                  <a:tcPr marL="68580" marR="68580" marT="34290" marB="34290" anchor="ctr"/>
                </a:tc>
                <a:tc>
                  <a:txBody>
                    <a:bodyPr/>
                    <a:lstStyle/>
                    <a:p>
                      <a:pPr algn="r"/>
                      <a:r>
                        <a:rPr lang="en-US" sz="1600" b="0" dirty="0">
                          <a:solidFill>
                            <a:srgbClr val="002060"/>
                          </a:solidFill>
                        </a:rPr>
                        <a:t>12.19</a:t>
                      </a:r>
                    </a:p>
                  </a:txBody>
                  <a:tcPr marL="68580" marR="68580" marT="34290" marB="34290"/>
                </a:tc>
                <a:tc>
                  <a:txBody>
                    <a:bodyPr/>
                    <a:lstStyle/>
                    <a:p>
                      <a:pPr marL="0" indent="0">
                        <a:buFont typeface="Arial"/>
                        <a:buNone/>
                      </a:pPr>
                      <a:r>
                        <a:rPr lang="en-US" sz="1600" b="0" dirty="0">
                          <a:solidFill>
                            <a:srgbClr val="002060"/>
                          </a:solidFill>
                        </a:rPr>
                        <a:t>&gt; ½ D22 &amp; 3 x SANS2D</a:t>
                      </a:r>
                    </a:p>
                  </a:txBody>
                  <a:tcPr marL="68580" marR="68580" marT="34290" marB="34290"/>
                </a:tc>
                <a:extLst>
                  <a:ext uri="{0D108BD9-81ED-4DB2-BD59-A6C34878D82A}">
                    <a16:rowId xmlns:a16="http://schemas.microsoft.com/office/drawing/2014/main" val="10001"/>
                  </a:ext>
                </a:extLst>
              </a:tr>
              <a:tr h="342900">
                <a:tc vMerge="1">
                  <a:txBody>
                    <a:bodyPr/>
                    <a:lstStyle/>
                    <a:p>
                      <a:endParaRPr lang="en-US" sz="1400" dirty="0"/>
                    </a:p>
                  </a:txBody>
                  <a:tcPr/>
                </a:tc>
                <a:tc>
                  <a:txBody>
                    <a:bodyPr/>
                    <a:lstStyle/>
                    <a:p>
                      <a:r>
                        <a:rPr lang="en-US" sz="1600" b="0" dirty="0">
                          <a:solidFill>
                            <a:srgbClr val="002060"/>
                          </a:solidFill>
                        </a:rPr>
                        <a:t>ESTIA (Focusing </a:t>
                      </a:r>
                      <a:r>
                        <a:rPr lang="en-US" sz="1600" b="0" dirty="0" err="1">
                          <a:solidFill>
                            <a:srgbClr val="002060"/>
                          </a:solidFill>
                        </a:rPr>
                        <a:t>Reflectometer</a:t>
                      </a:r>
                      <a:r>
                        <a:rPr lang="en-US" sz="1600" b="0" dirty="0">
                          <a:solidFill>
                            <a:srgbClr val="002060"/>
                          </a:solidFill>
                        </a:rPr>
                        <a:t>)</a:t>
                      </a:r>
                    </a:p>
                  </a:txBody>
                  <a:tcPr marL="68580" marR="68580" marT="34290" marB="34290" anchor="ctr"/>
                </a:tc>
                <a:tc>
                  <a:txBody>
                    <a:bodyPr/>
                    <a:lstStyle/>
                    <a:p>
                      <a:pPr algn="r"/>
                      <a:r>
                        <a:rPr lang="en-US" sz="1600" b="0" dirty="0">
                          <a:solidFill>
                            <a:srgbClr val="002060"/>
                          </a:solidFill>
                        </a:rPr>
                        <a:t>11.80</a:t>
                      </a:r>
                    </a:p>
                  </a:txBody>
                  <a:tcPr marL="68580" marR="68580" marT="34290" marB="34290"/>
                </a:tc>
                <a:tc>
                  <a:txBody>
                    <a:bodyPr/>
                    <a:lstStyle/>
                    <a:p>
                      <a:pPr marL="0" indent="0">
                        <a:buFont typeface="Arial"/>
                        <a:buNone/>
                      </a:pPr>
                      <a:r>
                        <a:rPr lang="en-US" sz="1600" b="0" dirty="0">
                          <a:solidFill>
                            <a:srgbClr val="002060"/>
                          </a:solidFill>
                        </a:rPr>
                        <a:t>Normal</a:t>
                      </a:r>
                      <a:r>
                        <a:rPr lang="en-US" sz="1600" b="0" baseline="0" dirty="0">
                          <a:solidFill>
                            <a:srgbClr val="002060"/>
                          </a:solidFill>
                        </a:rPr>
                        <a:t> mode: &gt; 10</a:t>
                      </a:r>
                      <a:r>
                        <a:rPr lang="en-US" sz="1600" b="0" dirty="0">
                          <a:solidFill>
                            <a:srgbClr val="002060"/>
                          </a:solidFill>
                        </a:rPr>
                        <a:t> x D17, </a:t>
                      </a:r>
                    </a:p>
                    <a:p>
                      <a:pPr marL="0" indent="0">
                        <a:buFont typeface="Arial"/>
                        <a:buNone/>
                      </a:pPr>
                      <a:r>
                        <a:rPr lang="en-US" sz="1600" b="0" dirty="0">
                          <a:solidFill>
                            <a:srgbClr val="002060"/>
                          </a:solidFill>
                        </a:rPr>
                        <a:t>High intensity mode: 10s of seconds for 1cm</a:t>
                      </a:r>
                      <a:r>
                        <a:rPr lang="en-US" sz="1600" b="0" baseline="30000" dirty="0">
                          <a:solidFill>
                            <a:srgbClr val="002060"/>
                          </a:solidFill>
                        </a:rPr>
                        <a:t>2</a:t>
                      </a:r>
                      <a:r>
                        <a:rPr lang="en-US" sz="1600" b="0" dirty="0">
                          <a:solidFill>
                            <a:srgbClr val="002060"/>
                          </a:solidFill>
                        </a:rPr>
                        <a:t> </a:t>
                      </a:r>
                    </a:p>
                  </a:txBody>
                  <a:tcPr marL="68580" marR="68580" marT="34290" marB="34290"/>
                </a:tc>
                <a:extLst>
                  <a:ext uri="{0D108BD9-81ED-4DB2-BD59-A6C34878D82A}">
                    <a16:rowId xmlns:a16="http://schemas.microsoft.com/office/drawing/2014/main" val="10003"/>
                  </a:ext>
                </a:extLst>
              </a:tr>
              <a:tr h="205740">
                <a:tc rowSpan="2">
                  <a:txBody>
                    <a:bodyPr/>
                    <a:lstStyle/>
                    <a:p>
                      <a:pPr algn="ctr"/>
                      <a:r>
                        <a:rPr lang="en-US" sz="1600" dirty="0">
                          <a:solidFill>
                            <a:srgbClr val="002060"/>
                          </a:solidFill>
                        </a:rPr>
                        <a:t>Diffraction</a:t>
                      </a:r>
                    </a:p>
                  </a:txBody>
                  <a:tcPr marL="68580" marR="68580" marT="34290" marB="34290" anchor="ctr">
                    <a:solidFill>
                      <a:srgbClr val="E9EEF4"/>
                    </a:solidFill>
                  </a:tcPr>
                </a:tc>
                <a:tc>
                  <a:txBody>
                    <a:bodyPr/>
                    <a:lstStyle/>
                    <a:p>
                      <a:r>
                        <a:rPr lang="en-US" sz="1600" b="0" dirty="0">
                          <a:solidFill>
                            <a:srgbClr val="002060"/>
                          </a:solidFill>
                        </a:rPr>
                        <a:t>DREAM</a:t>
                      </a:r>
                      <a:r>
                        <a:rPr lang="en-US" sz="1600" b="0" baseline="0" dirty="0">
                          <a:solidFill>
                            <a:srgbClr val="002060"/>
                          </a:solidFill>
                        </a:rPr>
                        <a:t> (</a:t>
                      </a:r>
                      <a:r>
                        <a:rPr lang="en-US" sz="1600" b="0" baseline="0" dirty="0" err="1">
                          <a:solidFill>
                            <a:srgbClr val="002060"/>
                          </a:solidFill>
                        </a:rPr>
                        <a:t>Bispectral</a:t>
                      </a:r>
                      <a:r>
                        <a:rPr lang="en-US" sz="1600" b="0" baseline="0" dirty="0">
                          <a:solidFill>
                            <a:srgbClr val="002060"/>
                          </a:solidFill>
                        </a:rPr>
                        <a:t> powder </a:t>
                      </a:r>
                      <a:r>
                        <a:rPr lang="en-US" sz="1600" b="0" baseline="0" dirty="0" err="1">
                          <a:solidFill>
                            <a:srgbClr val="002060"/>
                          </a:solidFill>
                        </a:rPr>
                        <a:t>diffractometer</a:t>
                      </a:r>
                      <a:r>
                        <a:rPr lang="en-US" sz="1600" b="0" baseline="0" dirty="0">
                          <a:solidFill>
                            <a:srgbClr val="002060"/>
                          </a:solidFill>
                        </a:rPr>
                        <a:t>)</a:t>
                      </a:r>
                      <a:endParaRPr lang="en-US" sz="1600" b="0" dirty="0">
                        <a:solidFill>
                          <a:srgbClr val="002060"/>
                        </a:solidFill>
                      </a:endParaRPr>
                    </a:p>
                  </a:txBody>
                  <a:tcPr marL="68580" marR="68580" marT="34290" marB="34290" anchor="ctr"/>
                </a:tc>
                <a:tc>
                  <a:txBody>
                    <a:bodyPr/>
                    <a:lstStyle/>
                    <a:p>
                      <a:pPr algn="r"/>
                      <a:r>
                        <a:rPr lang="en-US" sz="1600" b="0" dirty="0">
                          <a:solidFill>
                            <a:srgbClr val="002060"/>
                          </a:solidFill>
                        </a:rPr>
                        <a:t>13.66</a:t>
                      </a:r>
                    </a:p>
                  </a:txBody>
                  <a:tcPr marL="68580" marR="68580" marT="34290" marB="34290"/>
                </a:tc>
                <a:tc>
                  <a:txBody>
                    <a:bodyPr/>
                    <a:lstStyle/>
                    <a:p>
                      <a:r>
                        <a:rPr lang="en-US" sz="1600" b="0" dirty="0">
                          <a:solidFill>
                            <a:srgbClr val="002060"/>
                          </a:solidFill>
                        </a:rPr>
                        <a:t>&gt;  POWGEN &amp; WISH</a:t>
                      </a:r>
                    </a:p>
                  </a:txBody>
                  <a:tcPr marL="68580" marR="68580" marT="34290" marB="34290"/>
                </a:tc>
                <a:extLst>
                  <a:ext uri="{0D108BD9-81ED-4DB2-BD59-A6C34878D82A}">
                    <a16:rowId xmlns:a16="http://schemas.microsoft.com/office/drawing/2014/main" val="10005"/>
                  </a:ext>
                </a:extLst>
              </a:tr>
              <a:tr h="342900">
                <a:tc vMerge="1">
                  <a:txBody>
                    <a:bodyPr/>
                    <a:lstStyle/>
                    <a:p>
                      <a:endParaRPr lang="en-US" sz="1600" dirty="0"/>
                    </a:p>
                  </a:txBody>
                  <a:tcPr/>
                </a:tc>
                <a:tc>
                  <a:txBody>
                    <a:bodyPr/>
                    <a:lstStyle/>
                    <a:p>
                      <a:r>
                        <a:rPr lang="en-US" sz="1600" b="0" dirty="0">
                          <a:solidFill>
                            <a:srgbClr val="002060"/>
                          </a:solidFill>
                        </a:rPr>
                        <a:t>MAGIC (magnetism single crystal </a:t>
                      </a:r>
                      <a:r>
                        <a:rPr lang="en-US" sz="1600" b="0" dirty="0" err="1">
                          <a:solidFill>
                            <a:srgbClr val="002060"/>
                          </a:solidFill>
                        </a:rPr>
                        <a:t>diffractometer</a:t>
                      </a:r>
                      <a:r>
                        <a:rPr lang="en-US" sz="1600" b="0" dirty="0">
                          <a:solidFill>
                            <a:srgbClr val="002060"/>
                          </a:solidFill>
                        </a:rPr>
                        <a:t>)</a:t>
                      </a:r>
                    </a:p>
                  </a:txBody>
                  <a:tcPr marL="68580" marR="68580" marT="34290" marB="34290" anchor="ctr"/>
                </a:tc>
                <a:tc>
                  <a:txBody>
                    <a:bodyPr/>
                    <a:lstStyle/>
                    <a:p>
                      <a:pPr algn="r"/>
                      <a:r>
                        <a:rPr lang="en-US" sz="1600" b="0" dirty="0">
                          <a:solidFill>
                            <a:srgbClr val="002060"/>
                          </a:solidFill>
                        </a:rPr>
                        <a:t>13.10</a:t>
                      </a:r>
                    </a:p>
                  </a:txBody>
                  <a:tcPr marL="68580" marR="68580" marT="34290" marB="34290"/>
                </a:tc>
                <a:tc>
                  <a:txBody>
                    <a:bodyPr/>
                    <a:lstStyle/>
                    <a:p>
                      <a:pPr marL="0" indent="0">
                        <a:buFont typeface="Arial"/>
                        <a:buNone/>
                      </a:pPr>
                      <a:r>
                        <a:rPr lang="en-US" sz="1600" b="0" dirty="0">
                          <a:solidFill>
                            <a:srgbClr val="002060"/>
                          </a:solidFill>
                        </a:rPr>
                        <a:t>Cold: &gt; 10 x worlds best,  and Thermal: 1mm</a:t>
                      </a:r>
                      <a:r>
                        <a:rPr lang="en-US" sz="1600" b="0" baseline="30000" dirty="0">
                          <a:solidFill>
                            <a:srgbClr val="002060"/>
                          </a:solidFill>
                        </a:rPr>
                        <a:t>3</a:t>
                      </a:r>
                      <a:r>
                        <a:rPr lang="en-US" sz="1600" b="0" dirty="0">
                          <a:solidFill>
                            <a:srgbClr val="002060"/>
                          </a:solidFill>
                        </a:rPr>
                        <a:t> crystals = ~ 1 </a:t>
                      </a:r>
                      <a:r>
                        <a:rPr lang="en-US" sz="1600" b="0" dirty="0" err="1">
                          <a:solidFill>
                            <a:srgbClr val="002060"/>
                          </a:solidFill>
                        </a:rPr>
                        <a:t>hr</a:t>
                      </a:r>
                      <a:endParaRPr lang="en-US" sz="1600" b="0" dirty="0">
                        <a:solidFill>
                          <a:srgbClr val="002060"/>
                        </a:solidFill>
                      </a:endParaRPr>
                    </a:p>
                  </a:txBody>
                  <a:tcPr marL="68580" marR="68580" marT="34290" marB="34290"/>
                </a:tc>
                <a:extLst>
                  <a:ext uri="{0D108BD9-81ED-4DB2-BD59-A6C34878D82A}">
                    <a16:rowId xmlns:a16="http://schemas.microsoft.com/office/drawing/2014/main" val="10007"/>
                  </a:ext>
                </a:extLst>
              </a:tr>
              <a:tr h="205740">
                <a:tc rowSpan="2">
                  <a:txBody>
                    <a:bodyPr/>
                    <a:lstStyle/>
                    <a:p>
                      <a:pPr algn="ctr"/>
                      <a:r>
                        <a:rPr lang="en-US" sz="1600" dirty="0">
                          <a:solidFill>
                            <a:srgbClr val="002060"/>
                          </a:solidFill>
                        </a:rPr>
                        <a:t>Engineering &amp; Industrial</a:t>
                      </a:r>
                    </a:p>
                  </a:txBody>
                  <a:tcPr marL="68580" marR="68580" marT="34290" marB="34290" anchor="ctr"/>
                </a:tc>
                <a:tc>
                  <a:txBody>
                    <a:bodyPr/>
                    <a:lstStyle/>
                    <a:p>
                      <a:r>
                        <a:rPr lang="en-US" sz="1600" b="0" dirty="0">
                          <a:solidFill>
                            <a:srgbClr val="002060"/>
                          </a:solidFill>
                        </a:rPr>
                        <a:t>BEER (Engineering </a:t>
                      </a:r>
                      <a:r>
                        <a:rPr lang="en-US" sz="1600" b="0" dirty="0" err="1">
                          <a:solidFill>
                            <a:srgbClr val="002060"/>
                          </a:solidFill>
                        </a:rPr>
                        <a:t>diffractometer</a:t>
                      </a:r>
                      <a:r>
                        <a:rPr lang="en-US" sz="1600" b="0" dirty="0">
                          <a:solidFill>
                            <a:srgbClr val="002060"/>
                          </a:solidFill>
                        </a:rPr>
                        <a:t>)</a:t>
                      </a:r>
                    </a:p>
                  </a:txBody>
                  <a:tcPr marL="68580" marR="68580" marT="34290" marB="34290" anchor="ctr"/>
                </a:tc>
                <a:tc>
                  <a:txBody>
                    <a:bodyPr/>
                    <a:lstStyle/>
                    <a:p>
                      <a:pPr algn="r"/>
                      <a:r>
                        <a:rPr lang="en-US" sz="1600" b="0" dirty="0">
                          <a:solidFill>
                            <a:srgbClr val="002060"/>
                          </a:solidFill>
                        </a:rPr>
                        <a:t>14.99</a:t>
                      </a:r>
                    </a:p>
                  </a:txBody>
                  <a:tcPr marL="68580" marR="68580" marT="34290" marB="34290"/>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600" b="0" dirty="0">
                          <a:solidFill>
                            <a:srgbClr val="002060"/>
                          </a:solidFill>
                        </a:rPr>
                        <a:t>Competitive with world standard in strain</a:t>
                      </a:r>
                      <a:r>
                        <a:rPr lang="en-US" sz="1600" b="0" baseline="0" dirty="0">
                          <a:solidFill>
                            <a:srgbClr val="002060"/>
                          </a:solidFill>
                        </a:rPr>
                        <a:t> scanning, </a:t>
                      </a:r>
                    </a:p>
                    <a:p>
                      <a:pPr marL="0" marR="0" indent="0" algn="l" defTabSz="914319" rtl="0" eaLnBrk="1" fontAlgn="auto" latinLnBrk="0" hangingPunct="1">
                        <a:lnSpc>
                          <a:spcPct val="100000"/>
                        </a:lnSpc>
                        <a:spcBef>
                          <a:spcPts val="0"/>
                        </a:spcBef>
                        <a:spcAft>
                          <a:spcPts val="0"/>
                        </a:spcAft>
                        <a:buClrTx/>
                        <a:buSzTx/>
                        <a:buFontTx/>
                        <a:buNone/>
                        <a:tabLst/>
                        <a:defRPr/>
                      </a:pPr>
                      <a:r>
                        <a:rPr lang="en-US" sz="1600" b="0" baseline="0" dirty="0">
                          <a:solidFill>
                            <a:srgbClr val="002060"/>
                          </a:solidFill>
                        </a:rPr>
                        <a:t>unique flexibility</a:t>
                      </a:r>
                      <a:endParaRPr lang="en-US" sz="1600" b="0" dirty="0">
                        <a:solidFill>
                          <a:srgbClr val="002060"/>
                        </a:solidFill>
                      </a:endParaRPr>
                    </a:p>
                  </a:txBody>
                  <a:tcPr marL="68580" marR="68580" marT="34290" marB="34290"/>
                </a:tc>
                <a:extLst>
                  <a:ext uri="{0D108BD9-81ED-4DB2-BD59-A6C34878D82A}">
                    <a16:rowId xmlns:a16="http://schemas.microsoft.com/office/drawing/2014/main" val="10009"/>
                  </a:ext>
                </a:extLst>
              </a:tr>
              <a:tr h="342900">
                <a:tc vMerge="1">
                  <a:txBody>
                    <a:bodyPr/>
                    <a:lstStyle/>
                    <a:p>
                      <a:endParaRPr lang="en-US" sz="1600" dirty="0"/>
                    </a:p>
                  </a:txBody>
                  <a:tcPr/>
                </a:tc>
                <a:tc>
                  <a:txBody>
                    <a:bodyPr/>
                    <a:lstStyle/>
                    <a:p>
                      <a:r>
                        <a:rPr lang="en-US" sz="1600" b="0" dirty="0">
                          <a:solidFill>
                            <a:srgbClr val="002060"/>
                          </a:solidFill>
                        </a:rPr>
                        <a:t>ODIN (multi-purpose imaging)</a:t>
                      </a:r>
                    </a:p>
                  </a:txBody>
                  <a:tcPr marL="68580" marR="68580" marT="34290" marB="34290" anchor="ctr"/>
                </a:tc>
                <a:tc>
                  <a:txBody>
                    <a:bodyPr/>
                    <a:lstStyle/>
                    <a:p>
                      <a:pPr algn="r"/>
                      <a:r>
                        <a:rPr lang="en-US" sz="1600" b="0" dirty="0">
                          <a:solidFill>
                            <a:srgbClr val="002060"/>
                          </a:solidFill>
                        </a:rPr>
                        <a:t>11.60</a:t>
                      </a:r>
                    </a:p>
                  </a:txBody>
                  <a:tcPr marL="68580" marR="68580" marT="34290" marB="34290"/>
                </a:tc>
                <a:tc>
                  <a:txBody>
                    <a:bodyPr/>
                    <a:lstStyle/>
                    <a:p>
                      <a:pPr marL="0" indent="0">
                        <a:buFont typeface="Arial"/>
                        <a:buNone/>
                      </a:pPr>
                      <a:r>
                        <a:rPr lang="en-US" sz="1600" b="0" dirty="0">
                          <a:solidFill>
                            <a:srgbClr val="002060"/>
                          </a:solidFill>
                        </a:rPr>
                        <a:t>world leading for high resolution &amp; </a:t>
                      </a:r>
                      <a:r>
                        <a:rPr lang="en-US" sz="1600" b="0" baseline="0" dirty="0">
                          <a:solidFill>
                            <a:srgbClr val="002060"/>
                          </a:solidFill>
                        </a:rPr>
                        <a:t>&gt; world best for </a:t>
                      </a:r>
                      <a:r>
                        <a:rPr lang="en-US" sz="1600" b="0" dirty="0">
                          <a:solidFill>
                            <a:srgbClr val="002060"/>
                          </a:solidFill>
                        </a:rPr>
                        <a:t>TOF methods</a:t>
                      </a:r>
                    </a:p>
                  </a:txBody>
                  <a:tcPr marL="68580" marR="68580" marT="34290" marB="34290"/>
                </a:tc>
                <a:extLst>
                  <a:ext uri="{0D108BD9-81ED-4DB2-BD59-A6C34878D82A}">
                    <a16:rowId xmlns:a16="http://schemas.microsoft.com/office/drawing/2014/main" val="10010"/>
                  </a:ext>
                </a:extLst>
              </a:tr>
              <a:tr h="205740">
                <a:tc rowSpan="2">
                  <a:txBody>
                    <a:bodyPr/>
                    <a:lstStyle/>
                    <a:p>
                      <a:pPr algn="ctr"/>
                      <a:r>
                        <a:rPr lang="en-US" sz="1600" dirty="0">
                          <a:solidFill>
                            <a:srgbClr val="002060"/>
                          </a:solidFill>
                        </a:rPr>
                        <a:t>Spectroscopy</a:t>
                      </a:r>
                    </a:p>
                  </a:txBody>
                  <a:tcPr marL="27000" marR="27000" marT="34290" marB="34290" anchor="ctr">
                    <a:solidFill>
                      <a:srgbClr val="E9EEF4"/>
                    </a:solidFill>
                  </a:tcPr>
                </a:tc>
                <a:tc>
                  <a:txBody>
                    <a:bodyPr/>
                    <a:lstStyle/>
                    <a:p>
                      <a:r>
                        <a:rPr lang="en-US" sz="1600" b="0" dirty="0">
                          <a:solidFill>
                            <a:srgbClr val="002060"/>
                          </a:solidFill>
                        </a:rPr>
                        <a:t>BIFROST (extreme environment</a:t>
                      </a:r>
                      <a:r>
                        <a:rPr lang="en-US" sz="1600" b="0" baseline="0" dirty="0">
                          <a:solidFill>
                            <a:srgbClr val="002060"/>
                          </a:solidFill>
                        </a:rPr>
                        <a:t> </a:t>
                      </a:r>
                      <a:r>
                        <a:rPr lang="en-US" sz="1600" b="0" dirty="0">
                          <a:solidFill>
                            <a:srgbClr val="002060"/>
                          </a:solidFill>
                        </a:rPr>
                        <a:t>spectrometer)</a:t>
                      </a:r>
                    </a:p>
                  </a:txBody>
                  <a:tcPr marL="68580" marR="68580" marT="34290" marB="34290" anchor="ctr"/>
                </a:tc>
                <a:tc>
                  <a:txBody>
                    <a:bodyPr/>
                    <a:lstStyle/>
                    <a:p>
                      <a:pPr algn="r"/>
                      <a:r>
                        <a:rPr lang="en-US" sz="1600" b="0" dirty="0">
                          <a:solidFill>
                            <a:srgbClr val="002060"/>
                          </a:solidFill>
                        </a:rPr>
                        <a:t>13.45</a:t>
                      </a:r>
                    </a:p>
                  </a:txBody>
                  <a:tcPr marL="68580" marR="68580" marT="34290" marB="34290"/>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600" b="0" dirty="0">
                          <a:solidFill>
                            <a:srgbClr val="002060"/>
                          </a:solidFill>
                        </a:rPr>
                        <a:t>&gt;  THALES &amp; MACS</a:t>
                      </a:r>
                    </a:p>
                  </a:txBody>
                  <a:tcPr marL="68580" marR="68580" marT="34290" marB="34290" anchor="ctr"/>
                </a:tc>
                <a:extLst>
                  <a:ext uri="{0D108BD9-81ED-4DB2-BD59-A6C34878D82A}">
                    <a16:rowId xmlns:a16="http://schemas.microsoft.com/office/drawing/2014/main" val="10011"/>
                  </a:ext>
                </a:extLst>
              </a:tr>
              <a:tr h="205740">
                <a:tc vMerge="1">
                  <a:txBody>
                    <a:bodyPr/>
                    <a:lstStyle/>
                    <a:p>
                      <a:pPr algn="ctr"/>
                      <a:endParaRPr lang="en-US" sz="1600" dirty="0">
                        <a:solidFill>
                          <a:schemeClr val="tx1"/>
                        </a:solidFill>
                      </a:endParaRPr>
                    </a:p>
                  </a:txBody>
                  <a:tcPr anchor="ctr">
                    <a:solidFill>
                      <a:srgbClr val="E9EEF4"/>
                    </a:solidFill>
                  </a:tcPr>
                </a:tc>
                <a:tc>
                  <a:txBody>
                    <a:bodyPr/>
                    <a:lstStyle/>
                    <a:p>
                      <a:r>
                        <a:rPr lang="en-US" sz="1600" b="0" dirty="0">
                          <a:solidFill>
                            <a:srgbClr val="002060"/>
                          </a:solidFill>
                        </a:rPr>
                        <a:t>C-SPEC (cold chopper spectrometer)</a:t>
                      </a:r>
                    </a:p>
                  </a:txBody>
                  <a:tcPr marL="68580" marR="68580" marT="34290" marB="34290" anchor="ctr"/>
                </a:tc>
                <a:tc>
                  <a:txBody>
                    <a:bodyPr/>
                    <a:lstStyle/>
                    <a:p>
                      <a:pPr algn="r"/>
                      <a:r>
                        <a:rPr lang="en-US" sz="1600" b="0" dirty="0">
                          <a:solidFill>
                            <a:srgbClr val="002060"/>
                          </a:solidFill>
                        </a:rPr>
                        <a:t>16.50</a:t>
                      </a:r>
                    </a:p>
                  </a:txBody>
                  <a:tcPr marL="68580" marR="68580" marT="34290" marB="34290"/>
                </a:tc>
                <a:tc>
                  <a:txBody>
                    <a:bodyPr/>
                    <a:lstStyle/>
                    <a:p>
                      <a:r>
                        <a:rPr lang="en-US" sz="1600" b="0" baseline="0" dirty="0">
                          <a:solidFill>
                            <a:srgbClr val="002060"/>
                          </a:solidFill>
                        </a:rPr>
                        <a:t>&gt; 10 x IN5 (w RRM)</a:t>
                      </a:r>
                      <a:endParaRPr lang="en-US" sz="1600" b="0" dirty="0">
                        <a:solidFill>
                          <a:srgbClr val="002060"/>
                        </a:solidFill>
                      </a:endParaRPr>
                    </a:p>
                  </a:txBody>
                  <a:tcPr marL="68580" marR="68580" marT="34290" marB="34290"/>
                </a:tc>
                <a:extLst>
                  <a:ext uri="{0D108BD9-81ED-4DB2-BD59-A6C34878D82A}">
                    <a16:rowId xmlns:a16="http://schemas.microsoft.com/office/drawing/2014/main" val="10012"/>
                  </a:ext>
                </a:extLst>
              </a:tr>
              <a:tr h="228600">
                <a:tc gridSpan="2">
                  <a:txBody>
                    <a:bodyPr/>
                    <a:lstStyle/>
                    <a:p>
                      <a:pPr algn="ctr"/>
                      <a:r>
                        <a:rPr lang="en-US" sz="1600" dirty="0">
                          <a:solidFill>
                            <a:srgbClr val="002060"/>
                          </a:solidFill>
                        </a:rPr>
                        <a:t>Sub-total cost book value (CBV)</a:t>
                      </a:r>
                    </a:p>
                  </a:txBody>
                  <a:tcPr marL="68580" marR="68580" marT="34290" marB="34290" anchor="ctr">
                    <a:noFill/>
                  </a:tcPr>
                </a:tc>
                <a:tc hMerge="1">
                  <a:txBody>
                    <a:bodyPr/>
                    <a:lstStyle/>
                    <a:p>
                      <a:endParaRPr lang="en-US" sz="1400" dirty="0"/>
                    </a:p>
                  </a:txBody>
                  <a:tcPr/>
                </a:tc>
                <a:tc>
                  <a:txBody>
                    <a:bodyPr/>
                    <a:lstStyle/>
                    <a:p>
                      <a:pPr algn="r"/>
                      <a:r>
                        <a:rPr lang="en-US" sz="1600" dirty="0">
                          <a:solidFill>
                            <a:srgbClr val="002060"/>
                          </a:solidFill>
                        </a:rPr>
                        <a:t>107.29</a:t>
                      </a:r>
                    </a:p>
                  </a:txBody>
                  <a:tcPr marL="68580" marR="68580" marT="34290" marB="34290">
                    <a:noFill/>
                  </a:tcPr>
                </a:tc>
                <a:tc>
                  <a:txBody>
                    <a:bodyPr/>
                    <a:lstStyle/>
                    <a:p>
                      <a:endParaRPr lang="en-US" sz="1600" dirty="0">
                        <a:solidFill>
                          <a:srgbClr val="002060"/>
                        </a:solidFill>
                      </a:endParaRPr>
                    </a:p>
                  </a:txBody>
                  <a:tcPr marL="68580" marR="68580" marT="34290" marB="34290">
                    <a:noFill/>
                  </a:tcPr>
                </a:tc>
                <a:extLst>
                  <a:ext uri="{0D108BD9-81ED-4DB2-BD59-A6C34878D82A}">
                    <a16:rowId xmlns:a16="http://schemas.microsoft.com/office/drawing/2014/main" val="10016"/>
                  </a:ext>
                </a:extLst>
              </a:tr>
            </a:tbl>
          </a:graphicData>
        </a:graphic>
      </p:graphicFrame>
      <p:sp>
        <p:nvSpPr>
          <p:cNvPr id="3" name="Slide Number Placeholder 2">
            <a:extLst>
              <a:ext uri="{FF2B5EF4-FFF2-40B4-BE49-F238E27FC236}">
                <a16:creationId xmlns:a16="http://schemas.microsoft.com/office/drawing/2014/main" id="{AEC041D1-0851-6840-AB61-22AD212C84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959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78FA-109F-3C45-93E3-1402DC03D008}"/>
              </a:ext>
            </a:extLst>
          </p:cNvPr>
          <p:cNvSpPr>
            <a:spLocks noGrp="1"/>
          </p:cNvSpPr>
          <p:nvPr>
            <p:ph type="title"/>
          </p:nvPr>
        </p:nvSpPr>
        <p:spPr/>
        <p:txBody>
          <a:bodyPr/>
          <a:lstStyle/>
          <a:p>
            <a:r>
              <a:rPr lang="sv-SE" dirty="0"/>
              <a:t>AR </a:t>
            </a:r>
            <a:r>
              <a:rPr lang="sv-SE" dirty="0" err="1"/>
              <a:t>recommendation</a:t>
            </a:r>
            <a:r>
              <a:rPr lang="sv-SE" dirty="0"/>
              <a:t> A2.1</a:t>
            </a:r>
          </a:p>
        </p:txBody>
      </p:sp>
      <p:sp>
        <p:nvSpPr>
          <p:cNvPr id="3" name="Content Placeholder 2">
            <a:extLst>
              <a:ext uri="{FF2B5EF4-FFF2-40B4-BE49-F238E27FC236}">
                <a16:creationId xmlns:a16="http://schemas.microsoft.com/office/drawing/2014/main" id="{F33CD9BA-C373-8742-949D-6ABA9446A148}"/>
              </a:ext>
            </a:extLst>
          </p:cNvPr>
          <p:cNvSpPr>
            <a:spLocks noGrp="1"/>
          </p:cNvSpPr>
          <p:nvPr>
            <p:ph idx="1"/>
          </p:nvPr>
        </p:nvSpPr>
        <p:spPr/>
        <p:txBody>
          <a:bodyPr>
            <a:noAutofit/>
          </a:bodyPr>
          <a:lstStyle/>
          <a:p>
            <a:pPr marL="0" indent="0">
              <a:buNone/>
            </a:pPr>
            <a:r>
              <a:rPr lang="en-GB" sz="2800" dirty="0"/>
              <a:t>The Committee believes that resources laboratory-wide should now be focussed on achieving at least the minimum criteria for a </a:t>
            </a:r>
            <a:r>
              <a:rPr lang="en-GB" sz="2800" b="1" dirty="0"/>
              <a:t>“day 1 of science” milestone</a:t>
            </a:r>
            <a:r>
              <a:rPr lang="en-GB" sz="2800" dirty="0"/>
              <a:t>. </a:t>
            </a:r>
            <a:r>
              <a:rPr lang="en-US" sz="2800" dirty="0"/>
              <a:t>This will necessitate postponing activities which are not needed for the new focus, and reallocating resources between the key project areas (CF, Accelerator, Target, NSS). </a:t>
            </a:r>
            <a:r>
              <a:rPr lang="en-GB" sz="2800" dirty="0"/>
              <a:t>This focus will also provide a powerful driver toward cross-directorate cooperation and the effective centralisation of certain functions and capabilities, which inevitably must be done, but which will be of greatest benefit if it precedes installation.  Scheduling and risk prioritisation/mitigations should be adapted to reflect the importance of this new milestone. </a:t>
            </a:r>
            <a:endParaRPr lang="sv-SE" sz="2800" dirty="0"/>
          </a:p>
        </p:txBody>
      </p:sp>
      <p:sp>
        <p:nvSpPr>
          <p:cNvPr id="4" name="Slide Number Placeholder 3">
            <a:extLst>
              <a:ext uri="{FF2B5EF4-FFF2-40B4-BE49-F238E27FC236}">
                <a16:creationId xmlns:a16="http://schemas.microsoft.com/office/drawing/2014/main" id="{9AAA5720-CDED-3B45-89DD-AB4FC47A50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61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C8B83-1911-3541-8664-FE03E248667B}"/>
              </a:ext>
            </a:extLst>
          </p:cNvPr>
          <p:cNvSpPr>
            <a:spLocks noGrp="1"/>
          </p:cNvSpPr>
          <p:nvPr>
            <p:ph idx="1"/>
          </p:nvPr>
        </p:nvSpPr>
        <p:spPr>
          <a:xfrm>
            <a:off x="609599" y="1600324"/>
            <a:ext cx="11582401" cy="5069036"/>
          </a:xfrm>
        </p:spPr>
        <p:txBody>
          <a:bodyPr/>
          <a:lstStyle/>
          <a:p>
            <a:r>
              <a:rPr lang="en-US" sz="2400" dirty="0"/>
              <a:t>Communicate clearly which three instruments we believe should be operational in 2023</a:t>
            </a:r>
            <a:endParaRPr lang="sv-SE" sz="2400" dirty="0"/>
          </a:p>
          <a:p>
            <a:pPr lvl="1"/>
            <a:r>
              <a:rPr lang="en-GB" sz="2400" dirty="0"/>
              <a:t>Our current planning for the first three instrument for SOUP (BOT +18) are</a:t>
            </a:r>
          </a:p>
          <a:p>
            <a:pPr lvl="2"/>
            <a:r>
              <a:rPr lang="en-GB" sz="2100" dirty="0"/>
              <a:t>DREAM (D hall east), LOKI (D hall west), ODIN (D hall)</a:t>
            </a:r>
            <a:endParaRPr lang="sv-SE" sz="2100" dirty="0"/>
          </a:p>
          <a:p>
            <a:pPr lvl="1"/>
            <a:r>
              <a:rPr lang="en-US" sz="2400" dirty="0"/>
              <a:t>4 instruments in E-hall to benefit from early occupancy: MAGIC, BEER, BIFROST, CSPEC</a:t>
            </a:r>
          </a:p>
          <a:p>
            <a:pPr lvl="1"/>
            <a:r>
              <a:rPr lang="en-US" sz="2400" dirty="0"/>
              <a:t>First Science (BOT + 9) can happen </a:t>
            </a:r>
            <a:r>
              <a:rPr lang="en-US" sz="2400" b="1" dirty="0"/>
              <a:t>on all of the above</a:t>
            </a:r>
            <a:r>
              <a:rPr lang="en-US" sz="2400" dirty="0"/>
              <a:t>, maximizes chances for success</a:t>
            </a:r>
          </a:p>
          <a:p>
            <a:pPr lvl="1"/>
            <a:r>
              <a:rPr lang="en-US" sz="2400" dirty="0"/>
              <a:t>In case of delays of D halls/installation: First Science on E-Hall instruments </a:t>
            </a:r>
          </a:p>
          <a:p>
            <a:pPr lvl="1"/>
            <a:r>
              <a:rPr lang="en-US" sz="2400" dirty="0"/>
              <a:t>Builds on ‘early science’ concept endorsed by SAC (powder diffraction, SANS, imaging)</a:t>
            </a:r>
          </a:p>
          <a:p>
            <a:pPr lvl="1"/>
            <a:r>
              <a:rPr lang="en-US" sz="2400" dirty="0"/>
              <a:t>Do not delay any instrument team now, potentially adjust plan when more information for resource loaded installation schedule becomes available</a:t>
            </a:r>
          </a:p>
          <a:p>
            <a:pPr lvl="1"/>
            <a:r>
              <a:rPr lang="en-GB" sz="2400" dirty="0"/>
              <a:t>Source power at BOT+9 expected to be between 140 and  280kW (based on SNS experience)</a:t>
            </a:r>
          </a:p>
          <a:p>
            <a:pPr lvl="1"/>
            <a:r>
              <a:rPr lang="en-GB" sz="2400" dirty="0"/>
              <a:t>Instruments will already be competitive for First Science</a:t>
            </a:r>
            <a:endParaRPr lang="sv-SE" sz="2400" dirty="0"/>
          </a:p>
          <a:p>
            <a:pPr lvl="1"/>
            <a:endParaRPr lang="en-US" sz="2400" dirty="0"/>
          </a:p>
        </p:txBody>
      </p:sp>
      <p:sp>
        <p:nvSpPr>
          <p:cNvPr id="4" name="Slide Number Placeholder 3">
            <a:extLst>
              <a:ext uri="{FF2B5EF4-FFF2-40B4-BE49-F238E27FC236}">
                <a16:creationId xmlns:a16="http://schemas.microsoft.com/office/drawing/2014/main" id="{33F3A3AD-D38A-A244-AE58-29FA7808A1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327EF782-8EFC-A349-B7E6-DD81259150A9}"/>
              </a:ext>
            </a:extLst>
          </p:cNvPr>
          <p:cNvSpPr>
            <a:spLocks noGrp="1"/>
          </p:cNvSpPr>
          <p:nvPr>
            <p:ph type="body" sz="quarter" idx="13"/>
          </p:nvPr>
        </p:nvSpPr>
        <p:spPr>
          <a:xfrm>
            <a:off x="609600" y="1038250"/>
            <a:ext cx="9518848" cy="590550"/>
          </a:xfrm>
        </p:spPr>
        <p:txBody>
          <a:bodyPr/>
          <a:lstStyle/>
          <a:p>
            <a:endParaRPr lang="sv-SE" dirty="0"/>
          </a:p>
          <a:p>
            <a:endParaRPr lang="sv-SE" dirty="0"/>
          </a:p>
        </p:txBody>
      </p:sp>
      <p:sp>
        <p:nvSpPr>
          <p:cNvPr id="7" name="Title 1">
            <a:extLst>
              <a:ext uri="{FF2B5EF4-FFF2-40B4-BE49-F238E27FC236}">
                <a16:creationId xmlns:a16="http://schemas.microsoft.com/office/drawing/2014/main" id="{6C6A6877-D972-7D41-AA2A-C6198403C1AF}"/>
              </a:ext>
            </a:extLst>
          </p:cNvPr>
          <p:cNvSpPr>
            <a:spLocks noGrp="1"/>
          </p:cNvSpPr>
          <p:nvPr>
            <p:ph type="title"/>
          </p:nvPr>
        </p:nvSpPr>
        <p:spPr>
          <a:xfrm>
            <a:off x="609600" y="476275"/>
            <a:ext cx="9518650" cy="561975"/>
          </a:xfrm>
        </p:spPr>
        <p:txBody>
          <a:bodyPr/>
          <a:lstStyle/>
          <a:p>
            <a:r>
              <a:rPr lang="sv-SE" dirty="0" err="1"/>
              <a:t>Communicating</a:t>
            </a:r>
            <a:r>
              <a:rPr lang="sv-SE" dirty="0"/>
              <a:t> </a:t>
            </a:r>
            <a:r>
              <a:rPr lang="sv-SE" dirty="0" err="1"/>
              <a:t>First</a:t>
            </a:r>
            <a:r>
              <a:rPr lang="sv-SE" dirty="0"/>
              <a:t> Science</a:t>
            </a:r>
          </a:p>
        </p:txBody>
      </p:sp>
      <p:sp>
        <p:nvSpPr>
          <p:cNvPr id="2" name="AutoShape 2" descr="Image result for no horse racing">
            <a:extLst>
              <a:ext uri="{FF2B5EF4-FFF2-40B4-BE49-F238E27FC236}">
                <a16:creationId xmlns:a16="http://schemas.microsoft.com/office/drawing/2014/main" id="{6122BA40-9364-9F4F-A0DA-E3F4512362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172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479376" y="1748130"/>
            <a:ext cx="11449272" cy="4345166"/>
          </a:xfrm>
        </p:spPr>
        <p:txBody>
          <a:bodyPr/>
          <a:lstStyle/>
          <a:p>
            <a:pPr>
              <a:spcBef>
                <a:spcPts val="1104"/>
              </a:spcBef>
            </a:pPr>
            <a:r>
              <a:rPr lang="en-GB" sz="2200" dirty="0"/>
              <a:t>Instrument lead times are long: ~7 years from idea to commissioned instrument. </a:t>
            </a:r>
          </a:p>
          <a:p>
            <a:r>
              <a:rPr lang="sv-SE" dirty="0"/>
              <a:t>The </a:t>
            </a:r>
            <a:r>
              <a:rPr lang="sv-SE" dirty="0" err="1"/>
              <a:t>first</a:t>
            </a:r>
            <a:r>
              <a:rPr lang="sv-SE" dirty="0"/>
              <a:t> </a:t>
            </a:r>
            <a:r>
              <a:rPr lang="sv-SE" dirty="0" err="1"/>
              <a:t>years</a:t>
            </a:r>
            <a:r>
              <a:rPr lang="sv-SE" dirty="0"/>
              <a:t> </a:t>
            </a:r>
            <a:r>
              <a:rPr lang="sv-SE" dirty="0" err="1"/>
              <a:t>are</a:t>
            </a:r>
            <a:r>
              <a:rPr lang="sv-SE" dirty="0"/>
              <a:t> </a:t>
            </a:r>
            <a:r>
              <a:rPr lang="sv-SE" dirty="0" err="1"/>
              <a:t>dominated</a:t>
            </a:r>
            <a:r>
              <a:rPr lang="sv-SE" dirty="0"/>
              <a:t> by </a:t>
            </a:r>
            <a:r>
              <a:rPr lang="sv-SE" dirty="0" err="1"/>
              <a:t>intellectual</a:t>
            </a:r>
            <a:r>
              <a:rPr lang="sv-SE" dirty="0"/>
              <a:t> </a:t>
            </a:r>
            <a:r>
              <a:rPr lang="sv-SE" dirty="0" err="1"/>
              <a:t>efforts</a:t>
            </a:r>
            <a:r>
              <a:rPr lang="sv-SE" dirty="0"/>
              <a:t> and </a:t>
            </a:r>
            <a:r>
              <a:rPr lang="sv-SE" dirty="0" err="1"/>
              <a:t>are</a:t>
            </a:r>
            <a:r>
              <a:rPr lang="sv-SE" dirty="0"/>
              <a:t> </a:t>
            </a:r>
            <a:r>
              <a:rPr lang="sv-SE" dirty="0" err="1"/>
              <a:t>thus</a:t>
            </a:r>
            <a:r>
              <a:rPr lang="sv-SE" dirty="0"/>
              <a:t> not </a:t>
            </a:r>
            <a:r>
              <a:rPr lang="sv-SE" dirty="0" err="1"/>
              <a:t>very</a:t>
            </a:r>
            <a:r>
              <a:rPr lang="sv-SE" dirty="0"/>
              <a:t> </a:t>
            </a:r>
            <a:r>
              <a:rPr lang="sv-SE" dirty="0" err="1"/>
              <a:t>costly</a:t>
            </a:r>
            <a:r>
              <a:rPr lang="sv-SE" dirty="0"/>
              <a:t>.</a:t>
            </a:r>
          </a:p>
          <a:p>
            <a:pPr>
              <a:spcBef>
                <a:spcPts val="1104"/>
              </a:spcBef>
            </a:pPr>
            <a:r>
              <a:rPr lang="en-GB" sz="2200" dirty="0"/>
              <a:t>As installation and commissioning efforts for the first 15 instruments decrease in 2023-2025, we can use some of our highly skilled resources to start constructing instruments 16 and beyond. </a:t>
            </a:r>
          </a:p>
          <a:p>
            <a:pPr>
              <a:spcBef>
                <a:spcPts val="1104"/>
              </a:spcBef>
            </a:pPr>
            <a:r>
              <a:rPr lang="en-GB" sz="2200" b="1" dirty="0"/>
              <a:t>This will be timely to ensure continuous development at ESS that matches and leads scientific developments world-wide.</a:t>
            </a:r>
          </a:p>
          <a:p>
            <a:pPr>
              <a:spcBef>
                <a:spcPts val="1104"/>
              </a:spcBef>
            </a:pPr>
            <a:r>
              <a:rPr lang="en-GB" sz="2200" dirty="0"/>
              <a:t>By working with the community now to understand what they will need from ESS for their future scientific endeavours, we make sure we’ll have the best and most relevant instrument concepts ready to implement when that time comes. </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BCDE47D7-4373-9349-A3A8-4051A8F011F9}"/>
              </a:ext>
            </a:extLst>
          </p:cNvPr>
          <p:cNvSpPr txBox="1"/>
          <p:nvPr/>
        </p:nvSpPr>
        <p:spPr>
          <a:xfrm flipH="1">
            <a:off x="452019" y="5608810"/>
            <a:ext cx="4752528" cy="628502"/>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9FDB"/>
                </a:solidFill>
                <a:effectLst/>
                <a:uLnTx/>
                <a:uFillTx/>
                <a:latin typeface="Calibri"/>
                <a:ea typeface="+mn-ea"/>
                <a:cs typeface="+mn-cs"/>
              </a:rPr>
              <a:t>To create long-term scientific success and lasting societal impact.</a:t>
            </a:r>
          </a:p>
        </p:txBody>
      </p:sp>
      <p:sp>
        <p:nvSpPr>
          <p:cNvPr id="7" name="Title 6">
            <a:extLst>
              <a:ext uri="{FF2B5EF4-FFF2-40B4-BE49-F238E27FC236}">
                <a16:creationId xmlns:a16="http://schemas.microsoft.com/office/drawing/2014/main" id="{DA7518ED-94A1-644B-8FDD-340938BA819B}"/>
              </a:ext>
            </a:extLst>
          </p:cNvPr>
          <p:cNvSpPr>
            <a:spLocks noGrp="1"/>
          </p:cNvSpPr>
          <p:nvPr>
            <p:ph type="title"/>
          </p:nvPr>
        </p:nvSpPr>
        <p:spPr/>
        <p:txBody>
          <a:bodyPr/>
          <a:lstStyle/>
          <a:p>
            <a:r>
              <a:rPr lang="sv-SE" dirty="0" err="1"/>
              <a:t>Why</a:t>
            </a:r>
            <a:r>
              <a:rPr lang="sv-SE" dirty="0"/>
              <a:t> a gap </a:t>
            </a:r>
            <a:r>
              <a:rPr lang="sv-SE" dirty="0" err="1"/>
              <a:t>analysis</a:t>
            </a:r>
            <a:r>
              <a:rPr lang="sv-SE" dirty="0"/>
              <a:t> </a:t>
            </a:r>
            <a:r>
              <a:rPr lang="sv-SE" dirty="0" err="1"/>
              <a:t>now</a:t>
            </a:r>
            <a:r>
              <a:rPr lang="sv-SE" dirty="0"/>
              <a:t>?</a:t>
            </a:r>
          </a:p>
        </p:txBody>
      </p:sp>
      <p:sp>
        <p:nvSpPr>
          <p:cNvPr id="8" name="TextBox 7">
            <a:extLst>
              <a:ext uri="{FF2B5EF4-FFF2-40B4-BE49-F238E27FC236}">
                <a16:creationId xmlns:a16="http://schemas.microsoft.com/office/drawing/2014/main" id="{D42ABFC4-55E4-794A-A1A5-AB7AEE48A891}"/>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Tree>
    <p:extLst>
      <p:ext uri="{BB962C8B-B14F-4D97-AF65-F5344CB8AC3E}">
        <p14:creationId xmlns:p14="http://schemas.microsoft.com/office/powerpoint/2010/main" val="229563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p:txBody>
          <a:bodyPr/>
          <a:lstStyle/>
          <a:p>
            <a:r>
              <a:rPr lang="sv-SE" dirty="0" err="1"/>
              <a:t>Capability</a:t>
            </a:r>
            <a:r>
              <a:rPr lang="sv-SE" dirty="0"/>
              <a:t> Gap </a:t>
            </a:r>
            <a:r>
              <a:rPr lang="sv-SE" dirty="0" err="1"/>
              <a:t>Analysis</a:t>
            </a:r>
            <a:endParaRPr lang="sv-SE" dirty="0"/>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7" name="Content Placeholder 2">
            <a:extLst>
              <a:ext uri="{FF2B5EF4-FFF2-40B4-BE49-F238E27FC236}">
                <a16:creationId xmlns:a16="http://schemas.microsoft.com/office/drawing/2014/main" id="{4ECAFE52-F2ED-7544-8C2A-F315EAA1DF3D}"/>
              </a:ext>
            </a:extLst>
          </p:cNvPr>
          <p:cNvSpPr>
            <a:spLocks noGrp="1"/>
          </p:cNvSpPr>
          <p:nvPr>
            <p:ph idx="1"/>
          </p:nvPr>
        </p:nvSpPr>
        <p:spPr/>
        <p:txBody>
          <a:bodyPr>
            <a:normAutofit/>
          </a:bodyPr>
          <a:lstStyle/>
          <a:p>
            <a:r>
              <a:rPr lang="en-US" sz="2800" dirty="0"/>
              <a:t>Which significant capability gaps exist after construction of the 15 instruments?</a:t>
            </a:r>
          </a:p>
          <a:p>
            <a:pPr lvl="1"/>
            <a:r>
              <a:rPr lang="en-US" sz="2400" dirty="0"/>
              <a:t>Guide choice of instruments 16-22</a:t>
            </a:r>
          </a:p>
          <a:p>
            <a:pPr lvl="1"/>
            <a:r>
              <a:rPr lang="en-US" sz="2400" dirty="0"/>
              <a:t>Focus on instrumental capability</a:t>
            </a:r>
          </a:p>
          <a:p>
            <a:pPr lvl="1"/>
            <a:r>
              <a:rPr lang="en-US" sz="2400" dirty="0"/>
              <a:t>Requested by ESS Scientific Advisory Committee (SAC) and ESS Council</a:t>
            </a:r>
          </a:p>
          <a:p>
            <a:pPr lvl="1"/>
            <a:r>
              <a:rPr lang="en-US" sz="2400" dirty="0"/>
              <a:t>Needed for prioritization and planning of Initial and Steady-State Operations funding incl. Continuous Improvement Program (CIP)</a:t>
            </a:r>
          </a:p>
        </p:txBody>
      </p:sp>
    </p:spTree>
    <p:extLst>
      <p:ext uri="{BB962C8B-B14F-4D97-AF65-F5344CB8AC3E}">
        <p14:creationId xmlns:p14="http://schemas.microsoft.com/office/powerpoint/2010/main" val="215695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p:txBody>
          <a:bodyPr/>
          <a:lstStyle/>
          <a:p>
            <a:r>
              <a:rPr lang="sv-SE" dirty="0" err="1"/>
              <a:t>Current</a:t>
            </a:r>
            <a:r>
              <a:rPr lang="sv-SE" dirty="0"/>
              <a:t> 15 Instruments</a:t>
            </a:r>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7" name="Content Placeholder 2">
            <a:extLst>
              <a:ext uri="{FF2B5EF4-FFF2-40B4-BE49-F238E27FC236}">
                <a16:creationId xmlns:a16="http://schemas.microsoft.com/office/drawing/2014/main" id="{4ECAFE52-F2ED-7544-8C2A-F315EAA1DF3D}"/>
              </a:ext>
            </a:extLst>
          </p:cNvPr>
          <p:cNvSpPr>
            <a:spLocks noGrp="1"/>
          </p:cNvSpPr>
          <p:nvPr>
            <p:ph idx="1"/>
          </p:nvPr>
        </p:nvSpPr>
        <p:spPr>
          <a:xfrm>
            <a:off x="609600" y="1781000"/>
            <a:ext cx="10972800" cy="4960368"/>
          </a:xfrm>
        </p:spPr>
        <p:txBody>
          <a:bodyPr>
            <a:normAutofit/>
          </a:bodyPr>
          <a:lstStyle/>
          <a:p>
            <a:r>
              <a:rPr lang="en-US" dirty="0"/>
              <a:t>15 instruments selected over 3 proposal rounds</a:t>
            </a:r>
          </a:p>
          <a:p>
            <a:pPr lvl="1"/>
            <a:r>
              <a:rPr lang="en-US" dirty="0"/>
              <a:t>2013, 2014, 2015</a:t>
            </a:r>
          </a:p>
          <a:p>
            <a:pPr lvl="1"/>
            <a:r>
              <a:rPr lang="en-US" dirty="0"/>
              <a:t>Open, competitive process</a:t>
            </a:r>
          </a:p>
          <a:p>
            <a:pPr lvl="1"/>
            <a:r>
              <a:rPr lang="en-US" dirty="0"/>
              <a:t>Reviewed by Scientific and Technical Advisory Panels (STAPs) and SAC</a:t>
            </a:r>
          </a:p>
          <a:p>
            <a:pPr lvl="1"/>
            <a:r>
              <a:rPr lang="en-US" dirty="0"/>
              <a:t>Endorsed by Council</a:t>
            </a:r>
          </a:p>
          <a:p>
            <a:r>
              <a:rPr lang="en-US" dirty="0"/>
              <a:t>Guided by Early Success Strategy</a:t>
            </a:r>
          </a:p>
          <a:p>
            <a:pPr lvl="1"/>
            <a:r>
              <a:rPr lang="en-US" dirty="0"/>
              <a:t>Workhorse, general-purpose instruments</a:t>
            </a:r>
          </a:p>
          <a:p>
            <a:pPr lvl="1"/>
            <a:r>
              <a:rPr lang="en-US" dirty="0"/>
              <a:t>Build on ESS strengths</a:t>
            </a:r>
          </a:p>
          <a:p>
            <a:pPr lvl="1"/>
            <a:r>
              <a:rPr lang="en-US" dirty="0"/>
              <a:t>Address new communities</a:t>
            </a:r>
          </a:p>
          <a:p>
            <a:r>
              <a:rPr lang="en-US" dirty="0"/>
              <a:t>Value-engineering</a:t>
            </a:r>
          </a:p>
          <a:p>
            <a:pPr lvl="1"/>
            <a:r>
              <a:rPr lang="en-US" dirty="0"/>
              <a:t>Some capabilities reserved for instrument upgrades</a:t>
            </a:r>
          </a:p>
          <a:p>
            <a:pPr lvl="1"/>
            <a:r>
              <a:rPr lang="en-US" dirty="0"/>
              <a:t>World-leading performance at 2 MW</a:t>
            </a:r>
          </a:p>
        </p:txBody>
      </p:sp>
    </p:spTree>
    <p:extLst>
      <p:ext uri="{BB962C8B-B14F-4D97-AF65-F5344CB8AC3E}">
        <p14:creationId xmlns:p14="http://schemas.microsoft.com/office/powerpoint/2010/main" val="29685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p:txBody>
          <a:bodyPr/>
          <a:lstStyle/>
          <a:p>
            <a:r>
              <a:rPr lang="sv-SE" dirty="0" err="1"/>
              <a:t>Capability</a:t>
            </a:r>
            <a:r>
              <a:rPr lang="sv-SE" dirty="0"/>
              <a:t> Gaps: Three </a:t>
            </a:r>
            <a:r>
              <a:rPr lang="sv-SE" dirty="0" err="1"/>
              <a:t>levels</a:t>
            </a:r>
            <a:r>
              <a:rPr lang="sv-SE" dirty="0"/>
              <a:t> </a:t>
            </a:r>
            <a:r>
              <a:rPr lang="sv-SE" dirty="0" err="1"/>
              <a:t>of</a:t>
            </a:r>
            <a:r>
              <a:rPr lang="sv-SE" dirty="0"/>
              <a:t> </a:t>
            </a:r>
            <a:r>
              <a:rPr lang="sv-SE" dirty="0" err="1"/>
              <a:t>Priority</a:t>
            </a:r>
            <a:r>
              <a:rPr lang="sv-SE" dirty="0"/>
              <a:t> </a:t>
            </a:r>
            <a:r>
              <a:rPr lang="sv-SE" dirty="0" err="1"/>
              <a:t>proposed</a:t>
            </a:r>
            <a:endParaRPr lang="sv-SE" dirty="0"/>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7" name="Content Placeholder 2">
            <a:extLst>
              <a:ext uri="{FF2B5EF4-FFF2-40B4-BE49-F238E27FC236}">
                <a16:creationId xmlns:a16="http://schemas.microsoft.com/office/drawing/2014/main" id="{4ECAFE52-F2ED-7544-8C2A-F315EAA1DF3D}"/>
              </a:ext>
            </a:extLst>
          </p:cNvPr>
          <p:cNvSpPr>
            <a:spLocks noGrp="1"/>
          </p:cNvSpPr>
          <p:nvPr>
            <p:ph idx="1"/>
          </p:nvPr>
        </p:nvSpPr>
        <p:spPr>
          <a:xfrm>
            <a:off x="4007768" y="1675530"/>
            <a:ext cx="4622304" cy="4960368"/>
          </a:xfrm>
        </p:spPr>
        <p:txBody>
          <a:bodyPr>
            <a:normAutofit/>
          </a:bodyPr>
          <a:lstStyle/>
          <a:p>
            <a:r>
              <a:rPr lang="en-US" dirty="0"/>
              <a:t>1. High-Priority Capability Gaps</a:t>
            </a:r>
          </a:p>
          <a:p>
            <a:pPr lvl="1"/>
            <a:r>
              <a:rPr lang="en-US"/>
              <a:t>Fundamental/Particle </a:t>
            </a:r>
            <a:r>
              <a:rPr lang="en-US" dirty="0"/>
              <a:t>Physics</a:t>
            </a:r>
          </a:p>
          <a:p>
            <a:pPr lvl="1"/>
            <a:r>
              <a:rPr lang="en-US" dirty="0"/>
              <a:t>High-Resolution Spin-Echo</a:t>
            </a:r>
          </a:p>
          <a:p>
            <a:r>
              <a:rPr lang="en-US" dirty="0"/>
              <a:t>2. Other Significant Capability Gaps</a:t>
            </a:r>
          </a:p>
          <a:p>
            <a:pPr lvl="1"/>
            <a:r>
              <a:rPr lang="en-US" dirty="0"/>
              <a:t>High Pressure Diffraction</a:t>
            </a:r>
          </a:p>
          <a:p>
            <a:pPr lvl="1"/>
            <a:r>
              <a:rPr lang="en-US" dirty="0"/>
              <a:t>Grazing-Incidence SANS</a:t>
            </a:r>
          </a:p>
          <a:p>
            <a:pPr lvl="1"/>
            <a:r>
              <a:rPr lang="en-US" dirty="0"/>
              <a:t>Very Fast Spectroscopy</a:t>
            </a:r>
          </a:p>
          <a:p>
            <a:pPr lvl="1"/>
            <a:r>
              <a:rPr lang="en-US" dirty="0"/>
              <a:t>Wide-Bandwidth Spectroscopy</a:t>
            </a:r>
          </a:p>
          <a:p>
            <a:pPr lvl="1"/>
            <a:r>
              <a:rPr lang="en-US" dirty="0"/>
              <a:t>High Magnetic Fields</a:t>
            </a:r>
          </a:p>
          <a:p>
            <a:r>
              <a:rPr lang="en-US" dirty="0"/>
              <a:t>3. Lower-Priority Capability Gaps</a:t>
            </a:r>
          </a:p>
          <a:p>
            <a:pPr lvl="1"/>
            <a:r>
              <a:rPr lang="en-US" dirty="0"/>
              <a:t>Bio-SANS</a:t>
            </a:r>
          </a:p>
          <a:p>
            <a:pPr lvl="1"/>
            <a:r>
              <a:rPr lang="en-US" dirty="0"/>
              <a:t>Hydrogenous-Sample Diffraction</a:t>
            </a:r>
          </a:p>
          <a:p>
            <a:pPr lvl="1"/>
            <a:r>
              <a:rPr lang="en-US" dirty="0"/>
              <a:t>Wide-Angle Spin-Echo</a:t>
            </a:r>
          </a:p>
        </p:txBody>
      </p:sp>
      <p:sp>
        <p:nvSpPr>
          <p:cNvPr id="10" name="Text Placeholder 4">
            <a:extLst>
              <a:ext uri="{FF2B5EF4-FFF2-40B4-BE49-F238E27FC236}">
                <a16:creationId xmlns:a16="http://schemas.microsoft.com/office/drawing/2014/main" id="{CCD4775F-136B-8443-9E0C-BD9D0AA7CECB}"/>
              </a:ext>
            </a:extLst>
          </p:cNvPr>
          <p:cNvSpPr>
            <a:spLocks noGrp="1"/>
          </p:cNvSpPr>
          <p:nvPr>
            <p:ph type="body" sz="quarter" idx="13"/>
          </p:nvPr>
        </p:nvSpPr>
        <p:spPr>
          <a:xfrm>
            <a:off x="609600" y="797780"/>
            <a:ext cx="9518848" cy="590550"/>
          </a:xfrm>
        </p:spPr>
        <p:txBody>
          <a:bodyPr/>
          <a:lstStyle/>
          <a:p>
            <a:r>
              <a:rPr lang="sv-SE" dirty="0" err="1"/>
              <a:t>Already</a:t>
            </a:r>
            <a:r>
              <a:rPr lang="sv-SE" dirty="0"/>
              <a:t> </a:t>
            </a:r>
            <a:r>
              <a:rPr lang="sv-SE" dirty="0" err="1"/>
              <a:t>now</a:t>
            </a:r>
            <a:r>
              <a:rPr lang="sv-SE" dirty="0"/>
              <a:t> </a:t>
            </a:r>
            <a:r>
              <a:rPr lang="sv-SE" dirty="0" err="1"/>
              <a:t>more</a:t>
            </a:r>
            <a:r>
              <a:rPr lang="sv-SE" dirty="0"/>
              <a:t> </a:t>
            </a:r>
            <a:r>
              <a:rPr lang="sv-SE" dirty="0" err="1"/>
              <a:t>ideas</a:t>
            </a:r>
            <a:r>
              <a:rPr lang="sv-SE" dirty="0"/>
              <a:t> </a:t>
            </a:r>
            <a:r>
              <a:rPr lang="sv-SE" dirty="0" err="1"/>
              <a:t>than</a:t>
            </a:r>
            <a:r>
              <a:rPr lang="sv-SE" dirty="0"/>
              <a:t> </a:t>
            </a:r>
            <a:r>
              <a:rPr lang="sv-SE" dirty="0" err="1"/>
              <a:t>slots</a:t>
            </a:r>
            <a:r>
              <a:rPr lang="sv-SE" dirty="0"/>
              <a:t> for instruments</a:t>
            </a:r>
          </a:p>
        </p:txBody>
      </p:sp>
      <p:sp>
        <p:nvSpPr>
          <p:cNvPr id="11" name="Content Placeholder 2">
            <a:extLst>
              <a:ext uri="{FF2B5EF4-FFF2-40B4-BE49-F238E27FC236}">
                <a16:creationId xmlns:a16="http://schemas.microsoft.com/office/drawing/2014/main" id="{A891274C-0CCE-114A-AAF3-295F3BF26A36}"/>
              </a:ext>
            </a:extLst>
          </p:cNvPr>
          <p:cNvSpPr txBox="1">
            <a:spLocks/>
          </p:cNvSpPr>
          <p:nvPr/>
        </p:nvSpPr>
        <p:spPr>
          <a:xfrm>
            <a:off x="467318" y="3520281"/>
            <a:ext cx="3540450" cy="1224136"/>
          </a:xfrm>
          <a:prstGeom prst="rect">
            <a:avLst/>
          </a:prstGeom>
        </p:spPr>
        <p:txBody>
          <a:bodyPr vert="horz" lIns="90000" tIns="45720" rIns="91440" bIns="45720" rtlCol="0">
            <a:norm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Based on proposals not prioritized so far as well as on some new ideas</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ontent Placeholder 2">
            <a:extLst>
              <a:ext uri="{FF2B5EF4-FFF2-40B4-BE49-F238E27FC236}">
                <a16:creationId xmlns:a16="http://schemas.microsoft.com/office/drawing/2014/main" id="{B5704E70-64A4-C042-912F-2DC3C0BD1EB1}"/>
              </a:ext>
            </a:extLst>
          </p:cNvPr>
          <p:cNvSpPr txBox="1">
            <a:spLocks/>
          </p:cNvSpPr>
          <p:nvPr/>
        </p:nvSpPr>
        <p:spPr>
          <a:xfrm>
            <a:off x="8389775" y="1628800"/>
            <a:ext cx="3540450" cy="5007098"/>
          </a:xfrm>
          <a:prstGeom prst="rect">
            <a:avLst/>
          </a:prstGeom>
        </p:spPr>
        <p:txBody>
          <a:bodyPr vert="horz" lIns="90000" tIns="45720" rIns="91440" bIns="45720" rtlCol="0">
            <a:norm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Strong support from SAC for High-Priority Gaps 1.</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Open first call for these </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Later: Open calls for priority 2. and 3.</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No need to decide between priorities 2. and 3. now</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New ideas welcome!</a:t>
            </a:r>
          </a:p>
        </p:txBody>
      </p:sp>
    </p:spTree>
    <p:extLst>
      <p:ext uri="{BB962C8B-B14F-4D97-AF65-F5344CB8AC3E}">
        <p14:creationId xmlns:p14="http://schemas.microsoft.com/office/powerpoint/2010/main" val="39579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p:txBody>
          <a:bodyPr/>
          <a:lstStyle/>
          <a:p>
            <a:r>
              <a:rPr lang="sv-SE" dirty="0" err="1"/>
              <a:t>Possible</a:t>
            </a:r>
            <a:r>
              <a:rPr lang="sv-SE" dirty="0"/>
              <a:t> Instrument Placement (</a:t>
            </a:r>
            <a:r>
              <a:rPr lang="sv-SE" dirty="0" err="1"/>
              <a:t>Priorities</a:t>
            </a:r>
            <a:r>
              <a:rPr lang="sv-SE" dirty="0"/>
              <a:t> 1. and 2.)</a:t>
            </a:r>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11" name="Freeform 10">
            <a:extLst>
              <a:ext uri="{FF2B5EF4-FFF2-40B4-BE49-F238E27FC236}">
                <a16:creationId xmlns:a16="http://schemas.microsoft.com/office/drawing/2014/main" id="{5E25149E-8C35-684F-8372-7E56017E0BE3}"/>
              </a:ext>
            </a:extLst>
          </p:cNvPr>
          <p:cNvSpPr/>
          <p:nvPr/>
        </p:nvSpPr>
        <p:spPr>
          <a:xfrm>
            <a:off x="4031676" y="1965795"/>
            <a:ext cx="2517314" cy="2184140"/>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F8F82D6-6702-614E-B55F-8A959D770C91}"/>
              </a:ext>
            </a:extLst>
          </p:cNvPr>
          <p:cNvPicPr>
            <a:picLocks noChangeAspect="1"/>
          </p:cNvPicPr>
          <p:nvPr/>
        </p:nvPicPr>
        <p:blipFill rotWithShape="1">
          <a:blip r:embed="rId2">
            <a:extLst>
              <a:ext uri="{28A0092B-C50C-407E-A947-70E740481C1C}">
                <a14:useLocalDpi xmlns:a14="http://schemas.microsoft.com/office/drawing/2010/main" val="0"/>
              </a:ext>
            </a:extLst>
          </a:blip>
          <a:srcRect l="27093" t="41415" r="58151" b="34521"/>
          <a:stretch/>
        </p:blipFill>
        <p:spPr>
          <a:xfrm>
            <a:off x="3484169" y="1205378"/>
            <a:ext cx="4911266" cy="5657659"/>
          </a:xfrm>
          <a:prstGeom prst="rect">
            <a:avLst/>
          </a:prstGeom>
        </p:spPr>
      </p:pic>
      <p:sp>
        <p:nvSpPr>
          <p:cNvPr id="13" name="Rectangle 12">
            <a:extLst>
              <a:ext uri="{FF2B5EF4-FFF2-40B4-BE49-F238E27FC236}">
                <a16:creationId xmlns:a16="http://schemas.microsoft.com/office/drawing/2014/main" id="{9CF738B1-904E-1140-8701-298013ACF744}"/>
              </a:ext>
            </a:extLst>
          </p:cNvPr>
          <p:cNvSpPr/>
          <p:nvPr/>
        </p:nvSpPr>
        <p:spPr>
          <a:xfrm>
            <a:off x="6767618" y="4099094"/>
            <a:ext cx="1030695" cy="58252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C636F30-06F7-FE40-AEB0-B8C7243748B8}"/>
              </a:ext>
            </a:extLst>
          </p:cNvPr>
          <p:cNvSpPr/>
          <p:nvPr/>
        </p:nvSpPr>
        <p:spPr>
          <a:xfrm>
            <a:off x="6773789" y="5122347"/>
            <a:ext cx="1030695" cy="104514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8C0B2E9-A0E0-7B47-B26D-5FAA3D5C26D8}"/>
              </a:ext>
            </a:extLst>
          </p:cNvPr>
          <p:cNvSpPr/>
          <p:nvPr/>
        </p:nvSpPr>
        <p:spPr>
          <a:xfrm>
            <a:off x="5221575" y="5122347"/>
            <a:ext cx="1539873" cy="104514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01D1F9B-5D1C-6D4B-9783-0DB849B32ED2}"/>
              </a:ext>
            </a:extLst>
          </p:cNvPr>
          <p:cNvSpPr txBox="1"/>
          <p:nvPr/>
        </p:nvSpPr>
        <p:spPr>
          <a:xfrm rot="19102997">
            <a:off x="4341660" y="2343042"/>
            <a:ext cx="557589" cy="307777"/>
          </a:xfrm>
          <a:prstGeom prst="rect">
            <a:avLst/>
          </a:prstGeom>
          <a:noFill/>
        </p:spPr>
        <p:txBody>
          <a:bodyPr wrap="none" rtlCol="0">
            <a:spAutoFit/>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West</a:t>
            </a:r>
          </a:p>
        </p:txBody>
      </p:sp>
      <p:sp>
        <p:nvSpPr>
          <p:cNvPr id="17" name="TextBox 16">
            <a:extLst>
              <a:ext uri="{FF2B5EF4-FFF2-40B4-BE49-F238E27FC236}">
                <a16:creationId xmlns:a16="http://schemas.microsoft.com/office/drawing/2014/main" id="{B7F7CE17-D4F3-BF49-92AC-A8CFE31A39A4}"/>
              </a:ext>
            </a:extLst>
          </p:cNvPr>
          <p:cNvSpPr txBox="1"/>
          <p:nvPr/>
        </p:nvSpPr>
        <p:spPr>
          <a:xfrm>
            <a:off x="6758526" y="4131181"/>
            <a:ext cx="612668" cy="307777"/>
          </a:xfrm>
          <a:prstGeom prst="rect">
            <a:avLst/>
          </a:prstGeom>
          <a:noFill/>
        </p:spPr>
        <p:txBody>
          <a:bodyPr wrap="none" rtlCol="0">
            <a:spAutoFit/>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North</a:t>
            </a:r>
          </a:p>
        </p:txBody>
      </p:sp>
      <p:sp>
        <p:nvSpPr>
          <p:cNvPr id="18" name="TextBox 17">
            <a:extLst>
              <a:ext uri="{FF2B5EF4-FFF2-40B4-BE49-F238E27FC236}">
                <a16:creationId xmlns:a16="http://schemas.microsoft.com/office/drawing/2014/main" id="{09729A3C-D01A-D84B-BD02-6919EC5472BC}"/>
              </a:ext>
            </a:extLst>
          </p:cNvPr>
          <p:cNvSpPr txBox="1"/>
          <p:nvPr/>
        </p:nvSpPr>
        <p:spPr>
          <a:xfrm>
            <a:off x="6897427" y="5282211"/>
            <a:ext cx="485902" cy="307777"/>
          </a:xfrm>
          <a:prstGeom prst="rect">
            <a:avLst/>
          </a:prstGeom>
          <a:noFill/>
        </p:spPr>
        <p:txBody>
          <a:bodyPr wrap="none" rtlCol="0">
            <a:spAutoFit/>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East</a:t>
            </a:r>
          </a:p>
        </p:txBody>
      </p:sp>
      <p:sp>
        <p:nvSpPr>
          <p:cNvPr id="19" name="TextBox 18">
            <a:extLst>
              <a:ext uri="{FF2B5EF4-FFF2-40B4-BE49-F238E27FC236}">
                <a16:creationId xmlns:a16="http://schemas.microsoft.com/office/drawing/2014/main" id="{EA6AF703-642E-0A42-9B82-BB16A596EF99}"/>
              </a:ext>
            </a:extLst>
          </p:cNvPr>
          <p:cNvSpPr txBox="1"/>
          <p:nvPr/>
        </p:nvSpPr>
        <p:spPr>
          <a:xfrm>
            <a:off x="5584832" y="5282211"/>
            <a:ext cx="611065" cy="307777"/>
          </a:xfrm>
          <a:prstGeom prst="rect">
            <a:avLst/>
          </a:prstGeom>
          <a:noFill/>
        </p:spPr>
        <p:txBody>
          <a:bodyPr wrap="none" rtlCol="0">
            <a:spAutoFit/>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South</a:t>
            </a:r>
          </a:p>
        </p:txBody>
      </p:sp>
      <p:sp>
        <p:nvSpPr>
          <p:cNvPr id="20" name="Rectangle 19">
            <a:extLst>
              <a:ext uri="{FF2B5EF4-FFF2-40B4-BE49-F238E27FC236}">
                <a16:creationId xmlns:a16="http://schemas.microsoft.com/office/drawing/2014/main" id="{A9C34AB9-FC61-9542-A69F-8771B24BC07E}"/>
              </a:ext>
            </a:extLst>
          </p:cNvPr>
          <p:cNvSpPr/>
          <p:nvPr/>
        </p:nvSpPr>
        <p:spPr>
          <a:xfrm>
            <a:off x="5215502" y="4099094"/>
            <a:ext cx="2588982" cy="206839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13927FB-457C-5849-AE11-1F172E00E5F2}"/>
              </a:ext>
            </a:extLst>
          </p:cNvPr>
          <p:cNvSpPr txBox="1"/>
          <p:nvPr/>
        </p:nvSpPr>
        <p:spPr>
          <a:xfrm rot="19102997">
            <a:off x="4379839" y="2380224"/>
            <a:ext cx="481222" cy="261610"/>
          </a:xfrm>
          <a:prstGeom prst="rect">
            <a:avLst/>
          </a:prstGeom>
          <a:noFill/>
        </p:spPr>
        <p:txBody>
          <a:bodyPr wrap="none" rtlCol="0">
            <a:spAutoFit/>
          </a:bodyPr>
          <a:lstStyle/>
          <a:p>
            <a:pPr marL="0" marR="0" lvl="0" indent="0" algn="l" defTabSz="9143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mn-ea"/>
                <a:cs typeface="+mn-cs"/>
              </a:rPr>
              <a:t>West</a:t>
            </a:r>
          </a:p>
        </p:txBody>
      </p:sp>
      <p:sp>
        <p:nvSpPr>
          <p:cNvPr id="22" name="Rectangle 21">
            <a:extLst>
              <a:ext uri="{FF2B5EF4-FFF2-40B4-BE49-F238E27FC236}">
                <a16:creationId xmlns:a16="http://schemas.microsoft.com/office/drawing/2014/main" id="{79C7152C-874C-7A4D-8BE9-4AA4F7671091}"/>
              </a:ext>
            </a:extLst>
          </p:cNvPr>
          <p:cNvSpPr/>
          <p:nvPr/>
        </p:nvSpPr>
        <p:spPr>
          <a:xfrm>
            <a:off x="5832354" y="4681614"/>
            <a:ext cx="1981318" cy="4407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B0358B44-ABFF-2447-8FC1-A90C78CD300D}"/>
              </a:ext>
            </a:extLst>
          </p:cNvPr>
          <p:cNvSpPr/>
          <p:nvPr/>
        </p:nvSpPr>
        <p:spPr>
          <a:xfrm>
            <a:off x="4746589" y="4624845"/>
            <a:ext cx="1085765" cy="5596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D4CE61CB-775A-3549-8B4A-4CE88471733E}"/>
              </a:ext>
            </a:extLst>
          </p:cNvPr>
          <p:cNvSpPr/>
          <p:nvPr/>
        </p:nvSpPr>
        <p:spPr>
          <a:xfrm>
            <a:off x="5787740" y="4689963"/>
            <a:ext cx="86834" cy="429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71686AC5-3F31-2F47-B68E-E05B1C69FA29}"/>
              </a:ext>
            </a:extLst>
          </p:cNvPr>
          <p:cNvSpPr>
            <a:spLocks noChangeAspect="1"/>
          </p:cNvSpPr>
          <p:nvPr/>
        </p:nvSpPr>
        <p:spPr>
          <a:xfrm>
            <a:off x="6658468" y="4787243"/>
            <a:ext cx="219201" cy="219201"/>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0E137CB1-143F-4C43-8B86-37082564EF4A}"/>
              </a:ext>
            </a:extLst>
          </p:cNvPr>
          <p:cNvCxnSpPr/>
          <p:nvPr/>
        </p:nvCxnSpPr>
        <p:spPr>
          <a:xfrm flipV="1">
            <a:off x="4099495" y="4901980"/>
            <a:ext cx="434906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632C19-2A53-7547-A4B8-A0F80A4D41E7}"/>
              </a:ext>
            </a:extLst>
          </p:cNvPr>
          <p:cNvCxnSpPr/>
          <p:nvPr/>
        </p:nvCxnSpPr>
        <p:spPr>
          <a:xfrm flipH="1" flipV="1">
            <a:off x="6328703" y="4681385"/>
            <a:ext cx="876901" cy="443368"/>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0CFEF73-A982-FB45-98DD-762E56A6B7A5}"/>
              </a:ext>
            </a:extLst>
          </p:cNvPr>
          <p:cNvCxnSpPr/>
          <p:nvPr/>
        </p:nvCxnSpPr>
        <p:spPr>
          <a:xfrm flipH="1">
            <a:off x="6328750" y="4683865"/>
            <a:ext cx="876805" cy="43840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370CDCE-090A-7548-B891-54B4AACBAD18}"/>
              </a:ext>
            </a:extLst>
          </p:cNvPr>
          <p:cNvCxnSpPr/>
          <p:nvPr/>
        </p:nvCxnSpPr>
        <p:spPr>
          <a:xfrm>
            <a:off x="6770111" y="4887741"/>
            <a:ext cx="652014" cy="46268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B70EE5A-B54D-814F-BDCD-A425FA2E6717}"/>
              </a:ext>
            </a:extLst>
          </p:cNvPr>
          <p:cNvCxnSpPr/>
          <p:nvPr/>
        </p:nvCxnSpPr>
        <p:spPr>
          <a:xfrm>
            <a:off x="6775888" y="4890497"/>
            <a:ext cx="459798" cy="42054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45773F2-2672-874D-8560-014F88697BBB}"/>
              </a:ext>
            </a:extLst>
          </p:cNvPr>
          <p:cNvCxnSpPr>
            <a:cxnSpLocks/>
          </p:cNvCxnSpPr>
          <p:nvPr/>
        </p:nvCxnSpPr>
        <p:spPr>
          <a:xfrm flipV="1">
            <a:off x="6775493" y="4621418"/>
            <a:ext cx="227544" cy="26510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5A006B3-F616-3543-83DD-827F83E9DF97}"/>
              </a:ext>
            </a:extLst>
          </p:cNvPr>
          <p:cNvCxnSpPr>
            <a:cxnSpLocks/>
          </p:cNvCxnSpPr>
          <p:nvPr/>
        </p:nvCxnSpPr>
        <p:spPr>
          <a:xfrm flipV="1">
            <a:off x="6773521" y="4605424"/>
            <a:ext cx="154877" cy="28546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CC27243-6D2B-9540-B707-47C458EF8D07}"/>
              </a:ext>
            </a:extLst>
          </p:cNvPr>
          <p:cNvCxnSpPr/>
          <p:nvPr/>
        </p:nvCxnSpPr>
        <p:spPr>
          <a:xfrm flipH="1" flipV="1">
            <a:off x="4199430" y="2971019"/>
            <a:ext cx="2545878" cy="1910125"/>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16522A6-19E4-394B-8EBD-2AE8C122969F}"/>
              </a:ext>
            </a:extLst>
          </p:cNvPr>
          <p:cNvCxnSpPr/>
          <p:nvPr/>
        </p:nvCxnSpPr>
        <p:spPr>
          <a:xfrm flipH="1" flipV="1">
            <a:off x="4436655" y="2762507"/>
            <a:ext cx="2328199" cy="2133508"/>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FC91B7B-B485-0043-9E3E-11805CD0514E}"/>
              </a:ext>
            </a:extLst>
          </p:cNvPr>
          <p:cNvCxnSpPr/>
          <p:nvPr/>
        </p:nvCxnSpPr>
        <p:spPr>
          <a:xfrm flipH="1" flipV="1">
            <a:off x="4659458" y="2523831"/>
            <a:ext cx="2108153" cy="236667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CD2D403-DFC2-0741-BD61-A80F08C1CAC4}"/>
              </a:ext>
            </a:extLst>
          </p:cNvPr>
          <p:cNvCxnSpPr>
            <a:endCxn id="58" idx="5"/>
          </p:cNvCxnSpPr>
          <p:nvPr/>
        </p:nvCxnSpPr>
        <p:spPr>
          <a:xfrm flipH="1" flipV="1">
            <a:off x="4885592" y="2391299"/>
            <a:ext cx="1882019" cy="2512438"/>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487A5FC-1329-B140-A0A8-7FD5E12B80FD}"/>
              </a:ext>
            </a:extLst>
          </p:cNvPr>
          <p:cNvCxnSpPr>
            <a:endCxn id="59" idx="5"/>
          </p:cNvCxnSpPr>
          <p:nvPr/>
        </p:nvCxnSpPr>
        <p:spPr>
          <a:xfrm flipH="1" flipV="1">
            <a:off x="5093546" y="2205327"/>
            <a:ext cx="1674071" cy="268516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6429B5E-0BF0-BB42-9315-FAC9B8AE7058}"/>
              </a:ext>
            </a:extLst>
          </p:cNvPr>
          <p:cNvCxnSpPr/>
          <p:nvPr/>
        </p:nvCxnSpPr>
        <p:spPr>
          <a:xfrm flipH="1" flipV="1">
            <a:off x="5292504" y="2053327"/>
            <a:ext cx="1482366" cy="2822657"/>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4DEF2F0A-1E46-6A48-BA61-C22B170509BC}"/>
              </a:ext>
            </a:extLst>
          </p:cNvPr>
          <p:cNvSpPr/>
          <p:nvPr/>
        </p:nvSpPr>
        <p:spPr>
          <a:xfrm rot="17834017">
            <a:off x="6873108" y="4481890"/>
            <a:ext cx="218840" cy="68159"/>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0E752143-03AB-F54E-9F43-10191D085532}"/>
              </a:ext>
            </a:extLst>
          </p:cNvPr>
          <p:cNvSpPr/>
          <p:nvPr/>
        </p:nvSpPr>
        <p:spPr>
          <a:xfrm>
            <a:off x="3962440" y="3158699"/>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6F334BC6-3279-7D49-99B9-0D24C1021C73}"/>
              </a:ext>
            </a:extLst>
          </p:cNvPr>
          <p:cNvSpPr/>
          <p:nvPr/>
        </p:nvSpPr>
        <p:spPr>
          <a:xfrm>
            <a:off x="4141680" y="2905831"/>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E34D3840-657B-0444-90A6-4540E10B28D8}"/>
              </a:ext>
            </a:extLst>
          </p:cNvPr>
          <p:cNvSpPr/>
          <p:nvPr/>
        </p:nvSpPr>
        <p:spPr>
          <a:xfrm>
            <a:off x="4356601" y="2682449"/>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1665AE18-95D5-B740-A4DB-C0AF5D8DE4F2}"/>
              </a:ext>
            </a:extLst>
          </p:cNvPr>
          <p:cNvSpPr/>
          <p:nvPr/>
        </p:nvSpPr>
        <p:spPr>
          <a:xfrm>
            <a:off x="4579404" y="2443773"/>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011B4158-19D3-8445-8E71-D26531333A1F}"/>
              </a:ext>
            </a:extLst>
          </p:cNvPr>
          <p:cNvSpPr/>
          <p:nvPr/>
        </p:nvSpPr>
        <p:spPr>
          <a:xfrm>
            <a:off x="4805538" y="2295248"/>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C9A357B2-5F87-CF41-B735-24853B6EB972}"/>
              </a:ext>
            </a:extLst>
          </p:cNvPr>
          <p:cNvSpPr/>
          <p:nvPr/>
        </p:nvSpPr>
        <p:spPr>
          <a:xfrm>
            <a:off x="5013488" y="2125272"/>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598ED247-9660-0D4D-A2FA-8117EDC0519F}"/>
              </a:ext>
            </a:extLst>
          </p:cNvPr>
          <p:cNvSpPr txBox="1"/>
          <p:nvPr/>
        </p:nvSpPr>
        <p:spPr>
          <a:xfrm>
            <a:off x="5040002" y="1801729"/>
            <a:ext cx="533176"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T-REX</a:t>
            </a:r>
          </a:p>
        </p:txBody>
      </p:sp>
      <p:sp>
        <p:nvSpPr>
          <p:cNvPr id="47" name="Rectangle 46">
            <a:extLst>
              <a:ext uri="{FF2B5EF4-FFF2-40B4-BE49-F238E27FC236}">
                <a16:creationId xmlns:a16="http://schemas.microsoft.com/office/drawing/2014/main" id="{099EA88D-C6B0-4245-B55F-98DB111B307D}"/>
              </a:ext>
            </a:extLst>
          </p:cNvPr>
          <p:cNvSpPr/>
          <p:nvPr/>
        </p:nvSpPr>
        <p:spPr>
          <a:xfrm rot="2493726">
            <a:off x="7189223" y="5400925"/>
            <a:ext cx="343893" cy="61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B6AAB87D-F5DE-3548-8DA2-0E4C5C1AE189}"/>
              </a:ext>
            </a:extLst>
          </p:cNvPr>
          <p:cNvSpPr txBox="1"/>
          <p:nvPr/>
        </p:nvSpPr>
        <p:spPr>
          <a:xfrm>
            <a:off x="7405403" y="5517602"/>
            <a:ext cx="558055"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SKADI</a:t>
            </a:r>
          </a:p>
        </p:txBody>
      </p:sp>
      <p:sp>
        <p:nvSpPr>
          <p:cNvPr id="49" name="Rectangle 48">
            <a:extLst>
              <a:ext uri="{FF2B5EF4-FFF2-40B4-BE49-F238E27FC236}">
                <a16:creationId xmlns:a16="http://schemas.microsoft.com/office/drawing/2014/main" id="{C242604A-8266-C544-82A4-2B046D8F2CD4}"/>
              </a:ext>
            </a:extLst>
          </p:cNvPr>
          <p:cNvSpPr/>
          <p:nvPr/>
        </p:nvSpPr>
        <p:spPr>
          <a:xfrm rot="8001429">
            <a:off x="7449789" y="5266356"/>
            <a:ext cx="156314" cy="312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B3B8E52C-5827-3048-9E56-E0EF443D4A53}"/>
              </a:ext>
            </a:extLst>
          </p:cNvPr>
          <p:cNvSpPr/>
          <p:nvPr/>
        </p:nvSpPr>
        <p:spPr>
          <a:xfrm>
            <a:off x="7404787" y="5316120"/>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174E8FC1-7667-FF49-B7F0-8E72F2F91B4C}"/>
              </a:ext>
            </a:extLst>
          </p:cNvPr>
          <p:cNvSpPr txBox="1"/>
          <p:nvPr/>
        </p:nvSpPr>
        <p:spPr>
          <a:xfrm>
            <a:off x="7496447" y="5285655"/>
            <a:ext cx="531509"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ESTIA</a:t>
            </a:r>
          </a:p>
        </p:txBody>
      </p:sp>
      <p:sp>
        <p:nvSpPr>
          <p:cNvPr id="52" name="Oval 51">
            <a:extLst>
              <a:ext uri="{FF2B5EF4-FFF2-40B4-BE49-F238E27FC236}">
                <a16:creationId xmlns:a16="http://schemas.microsoft.com/office/drawing/2014/main" id="{5AA18617-298A-2047-B80A-D5CCDFD1E52C}"/>
              </a:ext>
            </a:extLst>
          </p:cNvPr>
          <p:cNvSpPr/>
          <p:nvPr/>
        </p:nvSpPr>
        <p:spPr>
          <a:xfrm>
            <a:off x="5486659" y="1869189"/>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9181843B-8F12-D742-88F4-8116A419BA8E}"/>
              </a:ext>
            </a:extLst>
          </p:cNvPr>
          <p:cNvSpPr/>
          <p:nvPr/>
        </p:nvSpPr>
        <p:spPr>
          <a:xfrm>
            <a:off x="5238510" y="1973964"/>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4" name="Straight Connector 53">
            <a:extLst>
              <a:ext uri="{FF2B5EF4-FFF2-40B4-BE49-F238E27FC236}">
                <a16:creationId xmlns:a16="http://schemas.microsoft.com/office/drawing/2014/main" id="{9F00A271-BFB9-8245-A14C-F9B27D518CC5}"/>
              </a:ext>
            </a:extLst>
          </p:cNvPr>
          <p:cNvCxnSpPr/>
          <p:nvPr/>
        </p:nvCxnSpPr>
        <p:spPr>
          <a:xfrm flipH="1" flipV="1">
            <a:off x="5551686" y="1965100"/>
            <a:ext cx="1218687" cy="292264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27C8A86-8566-0F40-9168-B9F654F80C6C}"/>
              </a:ext>
            </a:extLst>
          </p:cNvPr>
          <p:cNvSpPr txBox="1"/>
          <p:nvPr/>
        </p:nvSpPr>
        <p:spPr>
          <a:xfrm>
            <a:off x="5306950" y="1674603"/>
            <a:ext cx="772216"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HEIMDAL</a:t>
            </a:r>
          </a:p>
        </p:txBody>
      </p:sp>
      <p:sp>
        <p:nvSpPr>
          <p:cNvPr id="56" name="TextBox 55">
            <a:extLst>
              <a:ext uri="{FF2B5EF4-FFF2-40B4-BE49-F238E27FC236}">
                <a16:creationId xmlns:a16="http://schemas.microsoft.com/office/drawing/2014/main" id="{0B30EA93-EBE9-7A4E-B50F-89306CEDEA64}"/>
              </a:ext>
            </a:extLst>
          </p:cNvPr>
          <p:cNvSpPr txBox="1"/>
          <p:nvPr/>
        </p:nvSpPr>
        <p:spPr>
          <a:xfrm>
            <a:off x="6764315" y="4242127"/>
            <a:ext cx="466492"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LOKI</a:t>
            </a:r>
          </a:p>
        </p:txBody>
      </p:sp>
      <p:sp>
        <p:nvSpPr>
          <p:cNvPr id="57" name="TextBox 56">
            <a:extLst>
              <a:ext uri="{FF2B5EF4-FFF2-40B4-BE49-F238E27FC236}">
                <a16:creationId xmlns:a16="http://schemas.microsoft.com/office/drawing/2014/main" id="{8D31A803-8D8A-B441-B4E5-2A931D772621}"/>
              </a:ext>
            </a:extLst>
          </p:cNvPr>
          <p:cNvSpPr txBox="1"/>
          <p:nvPr/>
        </p:nvSpPr>
        <p:spPr>
          <a:xfrm>
            <a:off x="6984877" y="4140755"/>
            <a:ext cx="542025"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FREIA</a:t>
            </a:r>
          </a:p>
        </p:txBody>
      </p:sp>
      <p:cxnSp>
        <p:nvCxnSpPr>
          <p:cNvPr id="58" name="Straight Connector 57">
            <a:extLst>
              <a:ext uri="{FF2B5EF4-FFF2-40B4-BE49-F238E27FC236}">
                <a16:creationId xmlns:a16="http://schemas.microsoft.com/office/drawing/2014/main" id="{80525A43-2607-0843-BFA4-1793405FBD0D}"/>
              </a:ext>
            </a:extLst>
          </p:cNvPr>
          <p:cNvCxnSpPr>
            <a:cxnSpLocks/>
          </p:cNvCxnSpPr>
          <p:nvPr/>
        </p:nvCxnSpPr>
        <p:spPr>
          <a:xfrm>
            <a:off x="6773127" y="4900974"/>
            <a:ext cx="465179" cy="101688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3EBF659D-7622-9046-8261-2FBCAE7C43C1}"/>
              </a:ext>
            </a:extLst>
          </p:cNvPr>
          <p:cNvSpPr>
            <a:spLocks noChangeAspect="1"/>
          </p:cNvSpPr>
          <p:nvPr/>
        </p:nvSpPr>
        <p:spPr>
          <a:xfrm>
            <a:off x="7207940" y="5883997"/>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EF4130FA-DEC5-7849-AC6F-911B6CCDE7A0}"/>
              </a:ext>
            </a:extLst>
          </p:cNvPr>
          <p:cNvSpPr txBox="1"/>
          <p:nvPr/>
        </p:nvSpPr>
        <p:spPr>
          <a:xfrm>
            <a:off x="7043641" y="5964417"/>
            <a:ext cx="574085"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VESPA</a:t>
            </a:r>
          </a:p>
        </p:txBody>
      </p:sp>
      <p:sp>
        <p:nvSpPr>
          <p:cNvPr id="61" name="TextBox 60">
            <a:extLst>
              <a:ext uri="{FF2B5EF4-FFF2-40B4-BE49-F238E27FC236}">
                <a16:creationId xmlns:a16="http://schemas.microsoft.com/office/drawing/2014/main" id="{7B9CC547-8555-324F-860C-B24415FD70B0}"/>
              </a:ext>
            </a:extLst>
          </p:cNvPr>
          <p:cNvSpPr txBox="1"/>
          <p:nvPr/>
        </p:nvSpPr>
        <p:spPr>
          <a:xfrm>
            <a:off x="4720475" y="1961614"/>
            <a:ext cx="622624"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MAGIC</a:t>
            </a:r>
          </a:p>
        </p:txBody>
      </p:sp>
      <p:sp>
        <p:nvSpPr>
          <p:cNvPr id="62" name="TextBox 61">
            <a:extLst>
              <a:ext uri="{FF2B5EF4-FFF2-40B4-BE49-F238E27FC236}">
                <a16:creationId xmlns:a16="http://schemas.microsoft.com/office/drawing/2014/main" id="{28799EE1-F1D2-9841-A458-76EB97192E03}"/>
              </a:ext>
            </a:extLst>
          </p:cNvPr>
          <p:cNvSpPr txBox="1"/>
          <p:nvPr/>
        </p:nvSpPr>
        <p:spPr>
          <a:xfrm>
            <a:off x="4177207" y="2286332"/>
            <a:ext cx="706236"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BIFROST</a:t>
            </a:r>
          </a:p>
        </p:txBody>
      </p:sp>
      <p:sp>
        <p:nvSpPr>
          <p:cNvPr id="63" name="TextBox 62">
            <a:extLst>
              <a:ext uri="{FF2B5EF4-FFF2-40B4-BE49-F238E27FC236}">
                <a16:creationId xmlns:a16="http://schemas.microsoft.com/office/drawing/2014/main" id="{D7D0D439-F278-5948-8025-2913E602859B}"/>
              </a:ext>
            </a:extLst>
          </p:cNvPr>
          <p:cNvSpPr txBox="1"/>
          <p:nvPr/>
        </p:nvSpPr>
        <p:spPr>
          <a:xfrm>
            <a:off x="3887084" y="2743755"/>
            <a:ext cx="501949"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BEER</a:t>
            </a:r>
          </a:p>
        </p:txBody>
      </p:sp>
      <p:sp>
        <p:nvSpPr>
          <p:cNvPr id="64" name="TextBox 63">
            <a:extLst>
              <a:ext uri="{FF2B5EF4-FFF2-40B4-BE49-F238E27FC236}">
                <a16:creationId xmlns:a16="http://schemas.microsoft.com/office/drawing/2014/main" id="{752CE6EF-48C4-2842-8B7F-B5EDC857C2DC}"/>
              </a:ext>
            </a:extLst>
          </p:cNvPr>
          <p:cNvSpPr txBox="1"/>
          <p:nvPr/>
        </p:nvSpPr>
        <p:spPr>
          <a:xfrm>
            <a:off x="4404746" y="2136715"/>
            <a:ext cx="816716"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MIRACLES</a:t>
            </a:r>
          </a:p>
        </p:txBody>
      </p:sp>
      <p:sp>
        <p:nvSpPr>
          <p:cNvPr id="65" name="TextBox 64">
            <a:extLst>
              <a:ext uri="{FF2B5EF4-FFF2-40B4-BE49-F238E27FC236}">
                <a16:creationId xmlns:a16="http://schemas.microsoft.com/office/drawing/2014/main" id="{DF88DBDD-268C-5546-A8C8-99455BF9BCE9}"/>
              </a:ext>
            </a:extLst>
          </p:cNvPr>
          <p:cNvSpPr txBox="1"/>
          <p:nvPr/>
        </p:nvSpPr>
        <p:spPr>
          <a:xfrm>
            <a:off x="4086217" y="2508551"/>
            <a:ext cx="572290"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CSPEC</a:t>
            </a:r>
          </a:p>
        </p:txBody>
      </p:sp>
      <p:sp>
        <p:nvSpPr>
          <p:cNvPr id="66" name="TextBox 65">
            <a:extLst>
              <a:ext uri="{FF2B5EF4-FFF2-40B4-BE49-F238E27FC236}">
                <a16:creationId xmlns:a16="http://schemas.microsoft.com/office/drawing/2014/main" id="{0D080020-D101-3041-BF35-75BB734C6BFF}"/>
              </a:ext>
            </a:extLst>
          </p:cNvPr>
          <p:cNvSpPr txBox="1"/>
          <p:nvPr/>
        </p:nvSpPr>
        <p:spPr>
          <a:xfrm>
            <a:off x="3771490" y="2998669"/>
            <a:ext cx="495537"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NMX</a:t>
            </a:r>
          </a:p>
        </p:txBody>
      </p:sp>
      <p:sp>
        <p:nvSpPr>
          <p:cNvPr id="67" name="Rectangle 66">
            <a:extLst>
              <a:ext uri="{FF2B5EF4-FFF2-40B4-BE49-F238E27FC236}">
                <a16:creationId xmlns:a16="http://schemas.microsoft.com/office/drawing/2014/main" id="{463D6CE7-A704-F84D-AA56-602920A6ECE2}"/>
              </a:ext>
            </a:extLst>
          </p:cNvPr>
          <p:cNvSpPr/>
          <p:nvPr/>
        </p:nvSpPr>
        <p:spPr>
          <a:xfrm rot="8788221">
            <a:off x="5633382" y="5543935"/>
            <a:ext cx="322298" cy="61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TextBox 67">
            <a:extLst>
              <a:ext uri="{FF2B5EF4-FFF2-40B4-BE49-F238E27FC236}">
                <a16:creationId xmlns:a16="http://schemas.microsoft.com/office/drawing/2014/main" id="{6228598D-661C-A346-AA49-D6E1EE00CD3E}"/>
              </a:ext>
            </a:extLst>
          </p:cNvPr>
          <p:cNvSpPr txBox="1"/>
          <p:nvPr/>
        </p:nvSpPr>
        <p:spPr>
          <a:xfrm>
            <a:off x="5316943" y="5427120"/>
            <a:ext cx="519583"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ODIN</a:t>
            </a:r>
          </a:p>
        </p:txBody>
      </p:sp>
      <p:sp>
        <p:nvSpPr>
          <p:cNvPr id="69" name="TextBox 68">
            <a:extLst>
              <a:ext uri="{FF2B5EF4-FFF2-40B4-BE49-F238E27FC236}">
                <a16:creationId xmlns:a16="http://schemas.microsoft.com/office/drawing/2014/main" id="{0F3FDA9B-5928-7246-94C9-5BB1E19905D0}"/>
              </a:ext>
            </a:extLst>
          </p:cNvPr>
          <p:cNvSpPr txBox="1"/>
          <p:nvPr/>
        </p:nvSpPr>
        <p:spPr>
          <a:xfrm>
            <a:off x="5109845" y="5805162"/>
            <a:ext cx="657377"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DREAM</a:t>
            </a:r>
          </a:p>
        </p:txBody>
      </p:sp>
      <p:sp>
        <p:nvSpPr>
          <p:cNvPr id="70" name="Oval 69">
            <a:extLst>
              <a:ext uri="{FF2B5EF4-FFF2-40B4-BE49-F238E27FC236}">
                <a16:creationId xmlns:a16="http://schemas.microsoft.com/office/drawing/2014/main" id="{8F55858C-466C-8840-A7D3-B9818969F83E}"/>
              </a:ext>
            </a:extLst>
          </p:cNvPr>
          <p:cNvSpPr/>
          <p:nvPr/>
        </p:nvSpPr>
        <p:spPr>
          <a:xfrm>
            <a:off x="5610387" y="5867787"/>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1" name="Straight Connector 70">
            <a:extLst>
              <a:ext uri="{FF2B5EF4-FFF2-40B4-BE49-F238E27FC236}">
                <a16:creationId xmlns:a16="http://schemas.microsoft.com/office/drawing/2014/main" id="{37A69C5D-4915-EB42-B528-BB612A2C2F48}"/>
              </a:ext>
            </a:extLst>
          </p:cNvPr>
          <p:cNvCxnSpPr/>
          <p:nvPr/>
        </p:nvCxnSpPr>
        <p:spPr>
          <a:xfrm flipH="1">
            <a:off x="5928864" y="4888792"/>
            <a:ext cx="854635" cy="596752"/>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C4D7CBA-268C-F84B-B5E1-803556A8C04D}"/>
              </a:ext>
            </a:extLst>
          </p:cNvPr>
          <p:cNvCxnSpPr>
            <a:cxnSpLocks noChangeAspect="1"/>
          </p:cNvCxnSpPr>
          <p:nvPr/>
        </p:nvCxnSpPr>
        <p:spPr>
          <a:xfrm flipH="1">
            <a:off x="5703628" y="4887738"/>
            <a:ext cx="1070450" cy="982618"/>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1CD4B189-981E-E442-ADC2-26FFA0E187F6}"/>
              </a:ext>
            </a:extLst>
          </p:cNvPr>
          <p:cNvSpPr>
            <a:spLocks noChangeAspect="1"/>
          </p:cNvSpPr>
          <p:nvPr/>
        </p:nvSpPr>
        <p:spPr>
          <a:xfrm flipV="1">
            <a:off x="5769426" y="4292672"/>
            <a:ext cx="62526" cy="62526"/>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4" name="Straight Connector 73">
            <a:extLst>
              <a:ext uri="{FF2B5EF4-FFF2-40B4-BE49-F238E27FC236}">
                <a16:creationId xmlns:a16="http://schemas.microsoft.com/office/drawing/2014/main" id="{09C19940-126E-D249-BB58-6506F99AA12F}"/>
              </a:ext>
            </a:extLst>
          </p:cNvPr>
          <p:cNvCxnSpPr/>
          <p:nvPr/>
        </p:nvCxnSpPr>
        <p:spPr>
          <a:xfrm flipH="1" flipV="1">
            <a:off x="4042498" y="3238753"/>
            <a:ext cx="2727874" cy="166369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2F80620-4B4E-7E4F-BEBF-F3691E10D315}"/>
              </a:ext>
            </a:extLst>
          </p:cNvPr>
          <p:cNvCxnSpPr/>
          <p:nvPr/>
        </p:nvCxnSpPr>
        <p:spPr>
          <a:xfrm flipH="1" flipV="1">
            <a:off x="6769862" y="4538847"/>
            <a:ext cx="5286" cy="352347"/>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B8F49181-8022-4C4B-9860-198A00AD429B}"/>
              </a:ext>
            </a:extLst>
          </p:cNvPr>
          <p:cNvSpPr/>
          <p:nvPr/>
        </p:nvSpPr>
        <p:spPr>
          <a:xfrm>
            <a:off x="6724822" y="4449462"/>
            <a:ext cx="93788" cy="93789"/>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2D52B25A-E1AC-1949-A9A6-B75C003E119F}"/>
              </a:ext>
            </a:extLst>
          </p:cNvPr>
          <p:cNvSpPr txBox="1"/>
          <p:nvPr/>
        </p:nvSpPr>
        <p:spPr>
          <a:xfrm>
            <a:off x="6463810" y="4251502"/>
            <a:ext cx="452959" cy="276948"/>
          </a:xfrm>
          <a:prstGeom prst="rect">
            <a:avLst/>
          </a:prstGeom>
          <a:noFill/>
        </p:spPr>
        <p:txBody>
          <a:bodyPr wrap="squar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TBL</a:t>
            </a:r>
          </a:p>
        </p:txBody>
      </p:sp>
      <p:cxnSp>
        <p:nvCxnSpPr>
          <p:cNvPr id="78" name="Straight Connector 77">
            <a:extLst>
              <a:ext uri="{FF2B5EF4-FFF2-40B4-BE49-F238E27FC236}">
                <a16:creationId xmlns:a16="http://schemas.microsoft.com/office/drawing/2014/main" id="{A6998A52-22D1-DD47-8C9E-22BA8DF7CC16}"/>
              </a:ext>
            </a:extLst>
          </p:cNvPr>
          <p:cNvCxnSpPr>
            <a:cxnSpLocks/>
          </p:cNvCxnSpPr>
          <p:nvPr/>
        </p:nvCxnSpPr>
        <p:spPr>
          <a:xfrm flipH="1">
            <a:off x="5798149" y="4903548"/>
            <a:ext cx="969948" cy="110935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F5EC3C2-AC1D-8C4E-BF65-2E8989FA00D3}"/>
              </a:ext>
            </a:extLst>
          </p:cNvPr>
          <p:cNvCxnSpPr>
            <a:cxnSpLocks/>
          </p:cNvCxnSpPr>
          <p:nvPr/>
        </p:nvCxnSpPr>
        <p:spPr>
          <a:xfrm flipH="1">
            <a:off x="5947427" y="4909768"/>
            <a:ext cx="821560" cy="117777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 name="Oval 79">
            <a:extLst>
              <a:ext uri="{FF2B5EF4-FFF2-40B4-BE49-F238E27FC236}">
                <a16:creationId xmlns:a16="http://schemas.microsoft.com/office/drawing/2014/main" id="{741D287C-1262-3D40-9B17-1801A813934D}"/>
              </a:ext>
            </a:extLst>
          </p:cNvPr>
          <p:cNvSpPr/>
          <p:nvPr/>
        </p:nvSpPr>
        <p:spPr>
          <a:xfrm>
            <a:off x="5712572" y="6001960"/>
            <a:ext cx="93788" cy="93789"/>
          </a:xfrm>
          <a:prstGeom prst="ellipse">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A5D847F7-FE64-E747-AC47-1E132C636353}"/>
              </a:ext>
            </a:extLst>
          </p:cNvPr>
          <p:cNvSpPr/>
          <p:nvPr/>
        </p:nvSpPr>
        <p:spPr>
          <a:xfrm>
            <a:off x="5905389" y="6045499"/>
            <a:ext cx="93788" cy="93789"/>
          </a:xfrm>
          <a:prstGeom prst="ellipse">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2" name="Straight Connector 81">
            <a:extLst>
              <a:ext uri="{FF2B5EF4-FFF2-40B4-BE49-F238E27FC236}">
                <a16:creationId xmlns:a16="http://schemas.microsoft.com/office/drawing/2014/main" id="{5F70A0DF-63FD-C845-BD11-631F55F61284}"/>
              </a:ext>
            </a:extLst>
          </p:cNvPr>
          <p:cNvCxnSpPr>
            <a:cxnSpLocks/>
          </p:cNvCxnSpPr>
          <p:nvPr/>
        </p:nvCxnSpPr>
        <p:spPr>
          <a:xfrm>
            <a:off x="6780538" y="4910657"/>
            <a:ext cx="515725" cy="6864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 name="Rectangle 82">
            <a:extLst>
              <a:ext uri="{FF2B5EF4-FFF2-40B4-BE49-F238E27FC236}">
                <a16:creationId xmlns:a16="http://schemas.microsoft.com/office/drawing/2014/main" id="{6C1E6A47-02F0-7C48-A69E-4319A9737455}"/>
              </a:ext>
            </a:extLst>
          </p:cNvPr>
          <p:cNvSpPr/>
          <p:nvPr/>
        </p:nvSpPr>
        <p:spPr>
          <a:xfrm rot="3211297">
            <a:off x="7129213" y="5694399"/>
            <a:ext cx="551536" cy="107998"/>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4" name="Straight Connector 83">
            <a:extLst>
              <a:ext uri="{FF2B5EF4-FFF2-40B4-BE49-F238E27FC236}">
                <a16:creationId xmlns:a16="http://schemas.microsoft.com/office/drawing/2014/main" id="{5B102698-38B5-5740-9A56-A9FC9C43A332}"/>
              </a:ext>
            </a:extLst>
          </p:cNvPr>
          <p:cNvCxnSpPr>
            <a:cxnSpLocks/>
          </p:cNvCxnSpPr>
          <p:nvPr/>
        </p:nvCxnSpPr>
        <p:spPr>
          <a:xfrm flipH="1" flipV="1">
            <a:off x="6771857" y="4903762"/>
            <a:ext cx="119847" cy="48050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D2D2DBA8-5949-5749-A1A7-C931B97C8397}"/>
              </a:ext>
            </a:extLst>
          </p:cNvPr>
          <p:cNvSpPr/>
          <p:nvPr/>
        </p:nvSpPr>
        <p:spPr>
          <a:xfrm rot="18700739">
            <a:off x="6970337" y="4502285"/>
            <a:ext cx="242362" cy="64454"/>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6" name="Straight Connector 85">
            <a:extLst>
              <a:ext uri="{FF2B5EF4-FFF2-40B4-BE49-F238E27FC236}">
                <a16:creationId xmlns:a16="http://schemas.microsoft.com/office/drawing/2014/main" id="{4A4350C0-36E0-7945-8139-2D6D8B15C3B0}"/>
              </a:ext>
            </a:extLst>
          </p:cNvPr>
          <p:cNvCxnSpPr>
            <a:cxnSpLocks/>
          </p:cNvCxnSpPr>
          <p:nvPr/>
        </p:nvCxnSpPr>
        <p:spPr>
          <a:xfrm flipV="1">
            <a:off x="6773788" y="4317530"/>
            <a:ext cx="682415" cy="586451"/>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6B1FC2A3-44A5-9B4C-A7D8-7F3BF28D6C0B}"/>
              </a:ext>
            </a:extLst>
          </p:cNvPr>
          <p:cNvSpPr/>
          <p:nvPr/>
        </p:nvSpPr>
        <p:spPr>
          <a:xfrm rot="19108862">
            <a:off x="7416042" y="4214871"/>
            <a:ext cx="246400" cy="60556"/>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8" name="Straight Connector 87">
            <a:extLst>
              <a:ext uri="{FF2B5EF4-FFF2-40B4-BE49-F238E27FC236}">
                <a16:creationId xmlns:a16="http://schemas.microsoft.com/office/drawing/2014/main" id="{BF54A664-8C6F-0C46-9183-B92820A8D8ED}"/>
              </a:ext>
            </a:extLst>
          </p:cNvPr>
          <p:cNvCxnSpPr>
            <a:cxnSpLocks/>
          </p:cNvCxnSpPr>
          <p:nvPr/>
        </p:nvCxnSpPr>
        <p:spPr>
          <a:xfrm flipV="1">
            <a:off x="6774678" y="4557440"/>
            <a:ext cx="580230" cy="34209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8BE5B63D-C3A8-A241-AA6D-78890BA89A26}"/>
              </a:ext>
            </a:extLst>
          </p:cNvPr>
          <p:cNvSpPr/>
          <p:nvPr/>
        </p:nvSpPr>
        <p:spPr>
          <a:xfrm>
            <a:off x="7351358" y="4483353"/>
            <a:ext cx="93788" cy="93789"/>
          </a:xfrm>
          <a:prstGeom prst="ellipse">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48053B4F-2D82-9F40-BE0C-26754D8C3A23}"/>
              </a:ext>
            </a:extLst>
          </p:cNvPr>
          <p:cNvSpPr/>
          <p:nvPr/>
        </p:nvSpPr>
        <p:spPr>
          <a:xfrm rot="12406161">
            <a:off x="7436035" y="4567181"/>
            <a:ext cx="115648" cy="30759"/>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marL="0" marR="0" lvl="0" indent="0" algn="ctr" defTabSz="456925"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Pie 90">
            <a:extLst>
              <a:ext uri="{FF2B5EF4-FFF2-40B4-BE49-F238E27FC236}">
                <a16:creationId xmlns:a16="http://schemas.microsoft.com/office/drawing/2014/main" id="{16394E6B-0134-1E45-B44A-5C1490A2A060}"/>
              </a:ext>
            </a:extLst>
          </p:cNvPr>
          <p:cNvSpPr>
            <a:spLocks noChangeAspect="1"/>
          </p:cNvSpPr>
          <p:nvPr/>
        </p:nvSpPr>
        <p:spPr>
          <a:xfrm rot="10456712">
            <a:off x="6829470" y="5319506"/>
            <a:ext cx="168478" cy="169703"/>
          </a:xfrm>
          <a:prstGeom prst="pie">
            <a:avLst>
              <a:gd name="adj1" fmla="val 14556363"/>
              <a:gd name="adj2" fmla="val 3226294"/>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lIns="127970" tIns="63987" rIns="127970" bIns="63987" rtlCol="0" anchor="ctr"/>
          <a:lstStyle/>
          <a:p>
            <a:pPr marL="0" marR="0" lvl="0" indent="0" algn="ctr" defTabSz="63984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EB194177-8DDF-C744-892E-7044F7205FAD}"/>
              </a:ext>
            </a:extLst>
          </p:cNvPr>
          <p:cNvSpPr txBox="1"/>
          <p:nvPr/>
        </p:nvSpPr>
        <p:spPr>
          <a:xfrm>
            <a:off x="4922047" y="6006769"/>
            <a:ext cx="1000612"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MUSHROOM</a:t>
            </a:r>
          </a:p>
        </p:txBody>
      </p:sp>
      <p:sp>
        <p:nvSpPr>
          <p:cNvPr id="93" name="TextBox 92">
            <a:extLst>
              <a:ext uri="{FF2B5EF4-FFF2-40B4-BE49-F238E27FC236}">
                <a16:creationId xmlns:a16="http://schemas.microsoft.com/office/drawing/2014/main" id="{B0FB1DD9-3B16-5744-8F65-31558CA0035C}"/>
              </a:ext>
            </a:extLst>
          </p:cNvPr>
          <p:cNvSpPr txBox="1"/>
          <p:nvPr/>
        </p:nvSpPr>
        <p:spPr>
          <a:xfrm>
            <a:off x="5977033" y="5984675"/>
            <a:ext cx="809982"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ESPRESSO</a:t>
            </a:r>
          </a:p>
        </p:txBody>
      </p:sp>
      <p:sp>
        <p:nvSpPr>
          <p:cNvPr id="94" name="TextBox 93">
            <a:extLst>
              <a:ext uri="{FF2B5EF4-FFF2-40B4-BE49-F238E27FC236}">
                <a16:creationId xmlns:a16="http://schemas.microsoft.com/office/drawing/2014/main" id="{E90A0991-9691-A04D-82A5-0F2785440548}"/>
              </a:ext>
            </a:extLst>
          </p:cNvPr>
          <p:cNvSpPr txBox="1"/>
          <p:nvPr/>
        </p:nvSpPr>
        <p:spPr>
          <a:xfrm>
            <a:off x="6634328" y="5457182"/>
            <a:ext cx="455014"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VOR</a:t>
            </a:r>
          </a:p>
        </p:txBody>
      </p:sp>
      <p:sp>
        <p:nvSpPr>
          <p:cNvPr id="95" name="TextBox 94">
            <a:extLst>
              <a:ext uri="{FF2B5EF4-FFF2-40B4-BE49-F238E27FC236}">
                <a16:creationId xmlns:a16="http://schemas.microsoft.com/office/drawing/2014/main" id="{64EC279A-460A-1642-B40B-67E324387EB2}"/>
              </a:ext>
            </a:extLst>
          </p:cNvPr>
          <p:cNvSpPr txBox="1"/>
          <p:nvPr/>
        </p:nvSpPr>
        <p:spPr>
          <a:xfrm>
            <a:off x="7470253" y="5876854"/>
            <a:ext cx="511567"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ANNI</a:t>
            </a:r>
          </a:p>
        </p:txBody>
      </p:sp>
      <p:sp>
        <p:nvSpPr>
          <p:cNvPr id="96" name="TextBox 95">
            <a:extLst>
              <a:ext uri="{FF2B5EF4-FFF2-40B4-BE49-F238E27FC236}">
                <a16:creationId xmlns:a16="http://schemas.microsoft.com/office/drawing/2014/main" id="{473CFD89-2D5B-0746-8B46-2773D31D7F90}"/>
              </a:ext>
            </a:extLst>
          </p:cNvPr>
          <p:cNvSpPr txBox="1"/>
          <p:nvPr/>
        </p:nvSpPr>
        <p:spPr>
          <a:xfrm>
            <a:off x="7277814" y="4543044"/>
            <a:ext cx="655838"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HR-NSE</a:t>
            </a:r>
          </a:p>
        </p:txBody>
      </p:sp>
      <p:sp>
        <p:nvSpPr>
          <p:cNvPr id="97" name="TextBox 96">
            <a:extLst>
              <a:ext uri="{FF2B5EF4-FFF2-40B4-BE49-F238E27FC236}">
                <a16:creationId xmlns:a16="http://schemas.microsoft.com/office/drawing/2014/main" id="{88506070-4EDE-8542-BEA5-9A1EA72B70A8}"/>
              </a:ext>
            </a:extLst>
          </p:cNvPr>
          <p:cNvSpPr txBox="1"/>
          <p:nvPr/>
        </p:nvSpPr>
        <p:spPr>
          <a:xfrm>
            <a:off x="7330288" y="4305534"/>
            <a:ext cx="696362" cy="276948"/>
          </a:xfrm>
          <a:prstGeom prst="rect">
            <a:avLst/>
          </a:prstGeom>
          <a:noFill/>
        </p:spPr>
        <p:txBody>
          <a:bodyPr wrap="none" lIns="91385" tIns="45695" rIns="91385" bIns="45695" rtlCol="0">
            <a:spAutoFit/>
          </a:bodyPr>
          <a:lstStyle/>
          <a:p>
            <a:pPr marL="0" marR="0" lvl="0" indent="0" algn="l" defTabSz="4569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GI-SANS</a:t>
            </a:r>
          </a:p>
        </p:txBody>
      </p:sp>
      <p:sp>
        <p:nvSpPr>
          <p:cNvPr id="98" name="Text Placeholder 4">
            <a:extLst>
              <a:ext uri="{FF2B5EF4-FFF2-40B4-BE49-F238E27FC236}">
                <a16:creationId xmlns:a16="http://schemas.microsoft.com/office/drawing/2014/main" id="{6E7A7056-A2A4-BC4E-B017-00C718DAB154}"/>
              </a:ext>
            </a:extLst>
          </p:cNvPr>
          <p:cNvSpPr>
            <a:spLocks noGrp="1"/>
          </p:cNvSpPr>
          <p:nvPr>
            <p:ph type="body" sz="quarter" idx="13"/>
          </p:nvPr>
        </p:nvSpPr>
        <p:spPr>
          <a:xfrm>
            <a:off x="609600" y="797780"/>
            <a:ext cx="9518848" cy="590550"/>
          </a:xfrm>
        </p:spPr>
        <p:txBody>
          <a:bodyPr/>
          <a:lstStyle/>
          <a:p>
            <a:r>
              <a:rPr lang="sv-SE" dirty="0"/>
              <a:t>Space is </a:t>
            </a:r>
            <a:r>
              <a:rPr lang="sv-SE" dirty="0" err="1"/>
              <a:t>available</a:t>
            </a:r>
            <a:r>
              <a:rPr lang="sv-SE" dirty="0"/>
              <a:t>, no </a:t>
            </a:r>
            <a:r>
              <a:rPr lang="sv-SE" dirty="0" err="1"/>
              <a:t>further</a:t>
            </a:r>
            <a:r>
              <a:rPr lang="sv-SE" dirty="0"/>
              <a:t> </a:t>
            </a:r>
            <a:r>
              <a:rPr lang="sv-SE" dirty="0" err="1"/>
              <a:t>cost</a:t>
            </a:r>
            <a:r>
              <a:rPr lang="sv-SE" dirty="0"/>
              <a:t> </a:t>
            </a:r>
            <a:r>
              <a:rPr lang="sv-SE" dirty="0" err="1"/>
              <a:t>incurred</a:t>
            </a:r>
            <a:endParaRPr lang="sv-SE" dirty="0"/>
          </a:p>
        </p:txBody>
      </p:sp>
    </p:spTree>
    <p:extLst>
      <p:ext uri="{BB962C8B-B14F-4D97-AF65-F5344CB8AC3E}">
        <p14:creationId xmlns:p14="http://schemas.microsoft.com/office/powerpoint/2010/main" val="177985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p:txBody>
          <a:bodyPr/>
          <a:lstStyle/>
          <a:p>
            <a:r>
              <a:rPr lang="sv-SE" dirty="0"/>
              <a:t>Status and </a:t>
            </a:r>
            <a:r>
              <a:rPr lang="sv-SE" dirty="0" err="1"/>
              <a:t>proposed</a:t>
            </a:r>
            <a:r>
              <a:rPr lang="sv-SE" dirty="0"/>
              <a:t> </a:t>
            </a:r>
            <a:r>
              <a:rPr lang="sv-SE" dirty="0" err="1"/>
              <a:t>way</a:t>
            </a:r>
            <a:r>
              <a:rPr lang="sv-SE" dirty="0"/>
              <a:t> forward</a:t>
            </a:r>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7" name="Content Placeholder 2">
            <a:extLst>
              <a:ext uri="{FF2B5EF4-FFF2-40B4-BE49-F238E27FC236}">
                <a16:creationId xmlns:a16="http://schemas.microsoft.com/office/drawing/2014/main" id="{4ECAFE52-F2ED-7544-8C2A-F315EAA1DF3D}"/>
              </a:ext>
            </a:extLst>
          </p:cNvPr>
          <p:cNvSpPr>
            <a:spLocks noGrp="1"/>
          </p:cNvSpPr>
          <p:nvPr>
            <p:ph idx="1"/>
          </p:nvPr>
        </p:nvSpPr>
        <p:spPr>
          <a:xfrm>
            <a:off x="609600" y="1781000"/>
            <a:ext cx="10972800" cy="4960368"/>
          </a:xfrm>
        </p:spPr>
        <p:txBody>
          <a:bodyPr>
            <a:normAutofit/>
          </a:bodyPr>
          <a:lstStyle/>
          <a:p>
            <a:r>
              <a:rPr lang="sv-SE" dirty="0"/>
              <a:t>The </a:t>
            </a:r>
            <a:r>
              <a:rPr lang="sv-SE" dirty="0" err="1"/>
              <a:t>document</a:t>
            </a:r>
            <a:r>
              <a:rPr lang="sv-SE" dirty="0"/>
              <a:t> is </a:t>
            </a:r>
            <a:r>
              <a:rPr lang="sv-SE" dirty="0" err="1"/>
              <a:t>publicly</a:t>
            </a:r>
            <a:r>
              <a:rPr lang="sv-SE" dirty="0"/>
              <a:t> </a:t>
            </a:r>
            <a:r>
              <a:rPr lang="sv-SE" dirty="0" err="1"/>
              <a:t>available</a:t>
            </a:r>
            <a:r>
              <a:rPr lang="sv-SE" dirty="0"/>
              <a:t> on the ESS </a:t>
            </a:r>
            <a:r>
              <a:rPr lang="sv-SE" dirty="0" err="1"/>
              <a:t>website</a:t>
            </a:r>
            <a:r>
              <a:rPr lang="sv-SE" dirty="0"/>
              <a:t>: </a:t>
            </a:r>
            <a:r>
              <a:rPr lang="en-US" sz="1800" dirty="0">
                <a:solidFill>
                  <a:prstClr val="black"/>
                </a:solidFill>
                <a:hlinkClick r:id="rId2"/>
              </a:rPr>
              <a:t>https://europeanspallationsource.se/article/2018/10/05/ess-instrument-suite-capability-gap-analysis</a:t>
            </a:r>
            <a:endParaRPr lang="sv-SE" sz="1800" dirty="0"/>
          </a:p>
          <a:p>
            <a:r>
              <a:rPr lang="sv-SE" dirty="0"/>
              <a:t>It </a:t>
            </a:r>
            <a:r>
              <a:rPr lang="sv-SE" dirty="0" err="1"/>
              <a:t>was</a:t>
            </a:r>
            <a:r>
              <a:rPr lang="sv-SE" dirty="0"/>
              <a:t> </a:t>
            </a:r>
            <a:r>
              <a:rPr lang="sv-SE" dirty="0" err="1"/>
              <a:t>presented</a:t>
            </a:r>
            <a:r>
              <a:rPr lang="sv-SE" dirty="0"/>
              <a:t> and </a:t>
            </a:r>
            <a:r>
              <a:rPr lang="sv-SE" dirty="0" err="1"/>
              <a:t>discussed</a:t>
            </a:r>
            <a:r>
              <a:rPr lang="sv-SE" dirty="0"/>
              <a:t> at </a:t>
            </a:r>
            <a:r>
              <a:rPr lang="sv-SE" dirty="0" err="1"/>
              <a:t>length</a:t>
            </a:r>
            <a:r>
              <a:rPr lang="sv-SE" dirty="0"/>
              <a:t> at the ILL-ESS </a:t>
            </a:r>
            <a:r>
              <a:rPr lang="sv-SE" dirty="0" err="1"/>
              <a:t>user</a:t>
            </a:r>
            <a:r>
              <a:rPr lang="sv-SE" dirty="0"/>
              <a:t> meeting in </a:t>
            </a:r>
            <a:r>
              <a:rPr lang="sv-SE" dirty="0" err="1"/>
              <a:t>October</a:t>
            </a:r>
            <a:r>
              <a:rPr lang="sv-SE" dirty="0"/>
              <a:t> in Grenoble.</a:t>
            </a:r>
          </a:p>
          <a:p>
            <a:r>
              <a:rPr lang="sv-SE" dirty="0"/>
              <a:t>It </a:t>
            </a:r>
            <a:r>
              <a:rPr lang="sv-SE" dirty="0" err="1"/>
              <a:t>will</a:t>
            </a:r>
            <a:r>
              <a:rPr lang="sv-SE" dirty="0"/>
              <a:t> be </a:t>
            </a:r>
            <a:r>
              <a:rPr lang="sv-SE" dirty="0" err="1"/>
              <a:t>discussed</a:t>
            </a:r>
            <a:r>
              <a:rPr lang="sv-SE" dirty="0"/>
              <a:t> </a:t>
            </a:r>
            <a:r>
              <a:rPr lang="sv-SE" dirty="0" err="1"/>
              <a:t>with</a:t>
            </a:r>
            <a:r>
              <a:rPr lang="sv-SE" dirty="0"/>
              <a:t> </a:t>
            </a:r>
            <a:r>
              <a:rPr lang="sv-SE" dirty="0" err="1"/>
              <a:t>other</a:t>
            </a:r>
            <a:r>
              <a:rPr lang="sv-SE" dirty="0"/>
              <a:t> </a:t>
            </a:r>
            <a:r>
              <a:rPr lang="sv-SE" dirty="0" err="1"/>
              <a:t>facilities</a:t>
            </a:r>
            <a:r>
              <a:rPr lang="sv-SE" dirty="0"/>
              <a:t> </a:t>
            </a:r>
            <a:r>
              <a:rPr lang="sv-SE" dirty="0" err="1"/>
              <a:t>within</a:t>
            </a:r>
            <a:r>
              <a:rPr lang="sv-SE" dirty="0"/>
              <a:t> LENS in 2019.</a:t>
            </a:r>
          </a:p>
          <a:p>
            <a:r>
              <a:rPr lang="sv-SE" dirty="0"/>
              <a:t>It </a:t>
            </a:r>
            <a:r>
              <a:rPr lang="sv-SE" dirty="0" err="1"/>
              <a:t>was</a:t>
            </a:r>
            <a:r>
              <a:rPr lang="sv-SE" dirty="0"/>
              <a:t> </a:t>
            </a:r>
            <a:r>
              <a:rPr lang="sv-SE" dirty="0" err="1"/>
              <a:t>discussed</a:t>
            </a:r>
            <a:r>
              <a:rPr lang="sv-SE" dirty="0"/>
              <a:t> in </a:t>
            </a:r>
            <a:r>
              <a:rPr lang="sv-SE" dirty="0" err="1"/>
              <a:t>depth</a:t>
            </a:r>
            <a:r>
              <a:rPr lang="sv-SE" dirty="0"/>
              <a:t> at the SAC.21 meeting in </a:t>
            </a:r>
            <a:r>
              <a:rPr lang="sv-SE" dirty="0" err="1"/>
              <a:t>October</a:t>
            </a:r>
            <a:endParaRPr lang="sv-SE" dirty="0"/>
          </a:p>
          <a:p>
            <a:r>
              <a:rPr lang="sv-SE" dirty="0" err="1"/>
              <a:t>First</a:t>
            </a:r>
            <a:r>
              <a:rPr lang="sv-SE" dirty="0"/>
              <a:t> presentation to Council 14 for information </a:t>
            </a:r>
          </a:p>
          <a:p>
            <a:r>
              <a:rPr lang="sv-SE" dirty="0"/>
              <a:t>To be </a:t>
            </a:r>
            <a:r>
              <a:rPr lang="sv-SE" dirty="0" err="1"/>
              <a:t>discussed</a:t>
            </a:r>
            <a:r>
              <a:rPr lang="sv-SE" dirty="0"/>
              <a:t> </a:t>
            </a:r>
            <a:r>
              <a:rPr lang="sv-SE" dirty="0" err="1"/>
              <a:t>further</a:t>
            </a:r>
            <a:r>
              <a:rPr lang="sv-SE" dirty="0"/>
              <a:t> at </a:t>
            </a:r>
            <a:r>
              <a:rPr lang="sv-SE" dirty="0" err="1"/>
              <a:t>upcoming</a:t>
            </a:r>
            <a:r>
              <a:rPr lang="sv-SE" dirty="0"/>
              <a:t> Council meetings</a:t>
            </a:r>
          </a:p>
          <a:p>
            <a:r>
              <a:rPr lang="sv-SE" dirty="0" err="1"/>
              <a:t>Our</a:t>
            </a:r>
            <a:r>
              <a:rPr lang="sv-SE" dirty="0"/>
              <a:t> </a:t>
            </a:r>
            <a:r>
              <a:rPr lang="sv-SE" dirty="0" err="1"/>
              <a:t>biannual</a:t>
            </a:r>
            <a:r>
              <a:rPr lang="sv-SE" dirty="0"/>
              <a:t> ILL-ESS </a:t>
            </a:r>
            <a:r>
              <a:rPr lang="sv-SE" dirty="0" err="1"/>
              <a:t>user</a:t>
            </a:r>
            <a:r>
              <a:rPr lang="sv-SE" dirty="0"/>
              <a:t> meetings, </a:t>
            </a:r>
            <a:r>
              <a:rPr lang="sv-SE" dirty="0" err="1"/>
              <a:t>STAPs</a:t>
            </a:r>
            <a:r>
              <a:rPr lang="sv-SE" dirty="0"/>
              <a:t>, SAC and </a:t>
            </a:r>
            <a:r>
              <a:rPr lang="sv-SE" dirty="0" err="1"/>
              <a:t>other</a:t>
            </a:r>
            <a:r>
              <a:rPr lang="sv-SE" dirty="0"/>
              <a:t> events </a:t>
            </a:r>
            <a:r>
              <a:rPr lang="sv-SE" dirty="0" err="1"/>
              <a:t>provide</a:t>
            </a:r>
            <a:r>
              <a:rPr lang="sv-SE" dirty="0"/>
              <a:t> </a:t>
            </a:r>
            <a:r>
              <a:rPr lang="sv-SE" dirty="0" err="1"/>
              <a:t>us</a:t>
            </a:r>
            <a:r>
              <a:rPr lang="sv-SE" dirty="0"/>
              <a:t> </a:t>
            </a:r>
            <a:r>
              <a:rPr lang="sv-SE" dirty="0" err="1"/>
              <a:t>with</a:t>
            </a:r>
            <a:r>
              <a:rPr lang="sv-SE" dirty="0"/>
              <a:t> </a:t>
            </a:r>
            <a:r>
              <a:rPr lang="sv-SE" dirty="0" err="1"/>
              <a:t>good</a:t>
            </a:r>
            <a:r>
              <a:rPr lang="sv-SE" dirty="0"/>
              <a:t> </a:t>
            </a:r>
            <a:r>
              <a:rPr lang="sv-SE" dirty="0" err="1"/>
              <a:t>channels</a:t>
            </a:r>
            <a:r>
              <a:rPr lang="sv-SE" dirty="0"/>
              <a:t> to </a:t>
            </a:r>
            <a:r>
              <a:rPr lang="sv-SE" dirty="0" err="1"/>
              <a:t>keep</a:t>
            </a:r>
            <a:r>
              <a:rPr lang="sv-SE" dirty="0"/>
              <a:t> the </a:t>
            </a:r>
            <a:r>
              <a:rPr lang="sv-SE" dirty="0" err="1"/>
              <a:t>dialogue</a:t>
            </a:r>
            <a:r>
              <a:rPr lang="sv-SE" dirty="0"/>
              <a:t> </a:t>
            </a:r>
            <a:r>
              <a:rPr lang="sv-SE" dirty="0" err="1"/>
              <a:t>with</a:t>
            </a:r>
            <a:r>
              <a:rPr lang="sv-SE" dirty="0"/>
              <a:t> the </a:t>
            </a:r>
            <a:r>
              <a:rPr lang="sv-SE" dirty="0" err="1"/>
              <a:t>community</a:t>
            </a:r>
            <a:r>
              <a:rPr lang="sv-SE" dirty="0"/>
              <a:t> </a:t>
            </a:r>
            <a:r>
              <a:rPr lang="sv-SE" dirty="0" err="1"/>
              <a:t>active</a:t>
            </a:r>
            <a:r>
              <a:rPr lang="sv-SE" dirty="0"/>
              <a:t> on </a:t>
            </a:r>
            <a:r>
              <a:rPr lang="sv-SE" dirty="0" err="1"/>
              <a:t>several</a:t>
            </a:r>
            <a:r>
              <a:rPr lang="sv-SE" dirty="0"/>
              <a:t> </a:t>
            </a:r>
            <a:r>
              <a:rPr lang="sv-SE" dirty="0" err="1"/>
              <a:t>levels</a:t>
            </a:r>
            <a:r>
              <a:rPr lang="sv-SE" dirty="0"/>
              <a:t>. </a:t>
            </a:r>
          </a:p>
          <a:p>
            <a:r>
              <a:rPr lang="sv-SE" dirty="0"/>
              <a:t>The </a:t>
            </a:r>
            <a:r>
              <a:rPr lang="sv-SE" dirty="0" err="1"/>
              <a:t>analysis</a:t>
            </a:r>
            <a:r>
              <a:rPr lang="sv-SE" dirty="0"/>
              <a:t> is not </a:t>
            </a:r>
            <a:r>
              <a:rPr lang="sv-SE" dirty="0" err="1"/>
              <a:t>meant</a:t>
            </a:r>
            <a:r>
              <a:rPr lang="sv-SE" dirty="0"/>
              <a:t> to </a:t>
            </a:r>
            <a:r>
              <a:rPr lang="sv-SE" dirty="0" err="1"/>
              <a:t>provide</a:t>
            </a:r>
            <a:r>
              <a:rPr lang="sv-SE" dirty="0"/>
              <a:t> a </a:t>
            </a:r>
            <a:r>
              <a:rPr lang="sv-SE" dirty="0" err="1"/>
              <a:t>fixed</a:t>
            </a:r>
            <a:r>
              <a:rPr lang="sv-SE" dirty="0"/>
              <a:t> </a:t>
            </a:r>
            <a:r>
              <a:rPr lang="sv-SE" dirty="0" err="1"/>
              <a:t>path</a:t>
            </a:r>
            <a:r>
              <a:rPr lang="sv-SE" dirty="0"/>
              <a:t> </a:t>
            </a:r>
            <a:r>
              <a:rPr lang="sv-SE" dirty="0" err="1"/>
              <a:t>defining</a:t>
            </a:r>
            <a:r>
              <a:rPr lang="sv-SE" dirty="0"/>
              <a:t> the </a:t>
            </a:r>
            <a:r>
              <a:rPr lang="sv-SE" dirty="0" err="1"/>
              <a:t>next</a:t>
            </a:r>
            <a:r>
              <a:rPr lang="sv-SE" dirty="0"/>
              <a:t> </a:t>
            </a:r>
            <a:r>
              <a:rPr lang="sv-SE" dirty="0" err="1"/>
              <a:t>seven</a:t>
            </a:r>
            <a:r>
              <a:rPr lang="sv-SE" dirty="0"/>
              <a:t> instruments, </a:t>
            </a:r>
            <a:r>
              <a:rPr lang="sv-SE" dirty="0" err="1"/>
              <a:t>but</a:t>
            </a:r>
            <a:r>
              <a:rPr lang="sv-SE" dirty="0"/>
              <a:t> </a:t>
            </a:r>
            <a:r>
              <a:rPr lang="sv-SE" dirty="0" err="1"/>
              <a:t>rather</a:t>
            </a:r>
            <a:r>
              <a:rPr lang="sv-SE" dirty="0"/>
              <a:t> a </a:t>
            </a:r>
            <a:r>
              <a:rPr lang="sv-SE" dirty="0" err="1"/>
              <a:t>collected</a:t>
            </a:r>
            <a:r>
              <a:rPr lang="sv-SE" dirty="0"/>
              <a:t> </a:t>
            </a:r>
            <a:r>
              <a:rPr lang="sv-SE" dirty="0" err="1"/>
              <a:t>picture</a:t>
            </a:r>
            <a:r>
              <a:rPr lang="sv-SE" dirty="0"/>
              <a:t> </a:t>
            </a:r>
            <a:r>
              <a:rPr lang="sv-SE" dirty="0" err="1"/>
              <a:t>of</a:t>
            </a:r>
            <a:r>
              <a:rPr lang="sv-SE" dirty="0"/>
              <a:t> </a:t>
            </a:r>
            <a:r>
              <a:rPr lang="sv-SE" dirty="0" err="1"/>
              <a:t>currently</a:t>
            </a:r>
            <a:r>
              <a:rPr lang="sv-SE" dirty="0"/>
              <a:t> </a:t>
            </a:r>
            <a:r>
              <a:rPr lang="sv-SE" dirty="0" err="1"/>
              <a:t>known</a:t>
            </a:r>
            <a:r>
              <a:rPr lang="sv-SE" dirty="0"/>
              <a:t> gaps and </a:t>
            </a:r>
            <a:r>
              <a:rPr lang="sv-SE" dirty="0" err="1"/>
              <a:t>emerging</a:t>
            </a:r>
            <a:r>
              <a:rPr lang="sv-SE" dirty="0"/>
              <a:t> </a:t>
            </a:r>
            <a:r>
              <a:rPr lang="sv-SE" dirty="0" err="1"/>
              <a:t>possibilities</a:t>
            </a:r>
            <a:r>
              <a:rPr lang="sv-SE" dirty="0"/>
              <a:t>. </a:t>
            </a:r>
          </a:p>
          <a:p>
            <a:r>
              <a:rPr lang="sv-SE" dirty="0" err="1"/>
              <a:t>Having</a:t>
            </a:r>
            <a:r>
              <a:rPr lang="sv-SE" dirty="0"/>
              <a:t> a </a:t>
            </a:r>
            <a:r>
              <a:rPr lang="sv-SE" dirty="0" err="1"/>
              <a:t>number</a:t>
            </a:r>
            <a:r>
              <a:rPr lang="sv-SE" dirty="0"/>
              <a:t> </a:t>
            </a:r>
            <a:r>
              <a:rPr lang="sv-SE" dirty="0" err="1"/>
              <a:t>of</a:t>
            </a:r>
            <a:r>
              <a:rPr lang="sv-SE" dirty="0"/>
              <a:t> </a:t>
            </a:r>
            <a:r>
              <a:rPr lang="sv-SE" dirty="0" err="1"/>
              <a:t>open</a:t>
            </a:r>
            <a:r>
              <a:rPr lang="sv-SE" dirty="0"/>
              <a:t> </a:t>
            </a:r>
            <a:r>
              <a:rPr lang="sv-SE" dirty="0" err="1"/>
              <a:t>slots</a:t>
            </a:r>
            <a:r>
              <a:rPr lang="sv-SE" dirty="0"/>
              <a:t> </a:t>
            </a:r>
            <a:r>
              <a:rPr lang="sv-SE" dirty="0" err="1"/>
              <a:t>available</a:t>
            </a:r>
            <a:r>
              <a:rPr lang="sv-SE" dirty="0"/>
              <a:t> for new and </a:t>
            </a:r>
            <a:r>
              <a:rPr lang="sv-SE" dirty="0" err="1"/>
              <a:t>currently</a:t>
            </a:r>
            <a:r>
              <a:rPr lang="sv-SE" dirty="0"/>
              <a:t> </a:t>
            </a:r>
            <a:r>
              <a:rPr lang="sv-SE" dirty="0" err="1"/>
              <a:t>unknown</a:t>
            </a:r>
            <a:r>
              <a:rPr lang="sv-SE" dirty="0"/>
              <a:t> </a:t>
            </a:r>
            <a:r>
              <a:rPr lang="sv-SE" dirty="0" err="1"/>
              <a:t>ideas</a:t>
            </a:r>
            <a:r>
              <a:rPr lang="sv-SE" dirty="0"/>
              <a:t> is </a:t>
            </a:r>
            <a:r>
              <a:rPr lang="sv-SE" dirty="0" err="1"/>
              <a:t>also</a:t>
            </a:r>
            <a:r>
              <a:rPr lang="sv-SE" dirty="0"/>
              <a:t> </a:t>
            </a:r>
            <a:r>
              <a:rPr lang="sv-SE" dirty="0" err="1"/>
              <a:t>important</a:t>
            </a:r>
            <a:r>
              <a:rPr lang="sv-SE" dirty="0"/>
              <a:t> for a </a:t>
            </a:r>
            <a:r>
              <a:rPr lang="sv-SE" dirty="0" err="1"/>
              <a:t>dynamic</a:t>
            </a:r>
            <a:r>
              <a:rPr lang="sv-SE" dirty="0"/>
              <a:t>, </a:t>
            </a:r>
            <a:r>
              <a:rPr lang="sv-SE" dirty="0" err="1"/>
              <a:t>successful</a:t>
            </a:r>
            <a:r>
              <a:rPr lang="sv-SE" dirty="0"/>
              <a:t> </a:t>
            </a:r>
            <a:r>
              <a:rPr lang="sv-SE" dirty="0" err="1"/>
              <a:t>facility</a:t>
            </a:r>
            <a:r>
              <a:rPr lang="sv-SE" dirty="0"/>
              <a:t>.</a:t>
            </a:r>
          </a:p>
          <a:p>
            <a:endParaRPr lang="en-US" dirty="0"/>
          </a:p>
        </p:txBody>
      </p:sp>
    </p:spTree>
    <p:extLst>
      <p:ext uri="{BB962C8B-B14F-4D97-AF65-F5344CB8AC3E}">
        <p14:creationId xmlns:p14="http://schemas.microsoft.com/office/powerpoint/2010/main" val="32437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609600" y="1556792"/>
            <a:ext cx="4550296" cy="4672336"/>
          </a:xfrm>
        </p:spPr>
        <p:txBody>
          <a:bodyPr/>
          <a:lstStyle/>
          <a:p>
            <a:pPr marL="0" indent="0">
              <a:buNone/>
            </a:pPr>
            <a:endParaRPr lang="sv-SE" sz="2600" dirty="0"/>
          </a:p>
          <a:p>
            <a:r>
              <a:rPr lang="sv-SE" sz="2600" dirty="0" err="1"/>
              <a:t>News</a:t>
            </a:r>
            <a:r>
              <a:rPr lang="sv-SE" sz="2600" dirty="0"/>
              <a:t> on the Bunker</a:t>
            </a:r>
          </a:p>
          <a:p>
            <a:r>
              <a:rPr lang="sv-SE" sz="2600" dirty="0" err="1"/>
              <a:t>Annual</a:t>
            </a:r>
            <a:r>
              <a:rPr lang="sv-SE" sz="2600" dirty="0"/>
              <a:t> Review and </a:t>
            </a:r>
            <a:r>
              <a:rPr lang="sv-SE" sz="2600" dirty="0" err="1"/>
              <a:t>First</a:t>
            </a:r>
            <a:r>
              <a:rPr lang="sv-SE" sz="2600" dirty="0"/>
              <a:t> Science</a:t>
            </a:r>
          </a:p>
          <a:p>
            <a:r>
              <a:rPr lang="sv-SE" sz="2600" dirty="0" err="1"/>
              <a:t>Capability</a:t>
            </a:r>
            <a:r>
              <a:rPr lang="sv-SE" sz="2600" dirty="0"/>
              <a:t> Gap </a:t>
            </a:r>
            <a:r>
              <a:rPr lang="sv-SE" sz="2600" dirty="0" err="1"/>
              <a:t>Analysis</a:t>
            </a:r>
            <a:endParaRPr lang="sv-SE" sz="2600" dirty="0"/>
          </a:p>
          <a:p>
            <a:r>
              <a:rPr lang="sv-SE" sz="2600" dirty="0"/>
              <a:t>ILL-ESS User meeting</a:t>
            </a:r>
          </a:p>
          <a:p>
            <a:r>
              <a:rPr lang="sv-SE" sz="2600" dirty="0"/>
              <a:t>League </a:t>
            </a:r>
            <a:r>
              <a:rPr lang="sv-SE" sz="2600" dirty="0" err="1"/>
              <a:t>of</a:t>
            </a:r>
            <a:r>
              <a:rPr lang="sv-SE" sz="2600" dirty="0"/>
              <a:t> </a:t>
            </a:r>
            <a:r>
              <a:rPr lang="sv-SE" sz="2600" dirty="0" err="1"/>
              <a:t>advanced</a:t>
            </a:r>
            <a:r>
              <a:rPr lang="sv-SE" sz="2600" dirty="0"/>
              <a:t> Neutron </a:t>
            </a:r>
            <a:r>
              <a:rPr lang="sv-SE" sz="2600" dirty="0" err="1"/>
              <a:t>Sources</a:t>
            </a:r>
            <a:r>
              <a:rPr lang="sv-SE" sz="2600" dirty="0"/>
              <a:t> (LENS)</a:t>
            </a:r>
          </a:p>
          <a:p>
            <a:r>
              <a:rPr lang="sv-SE" sz="2600" dirty="0"/>
              <a:t>Instrument </a:t>
            </a:r>
            <a:r>
              <a:rPr lang="sv-SE" sz="2600" dirty="0" err="1"/>
              <a:t>papers</a:t>
            </a:r>
            <a:endParaRPr lang="sv-SE" sz="2600" dirty="0"/>
          </a:p>
          <a:p>
            <a:r>
              <a:rPr lang="sv-SE" sz="2600" dirty="0" err="1"/>
              <a:t>Summary</a:t>
            </a:r>
            <a:endParaRPr lang="sv-SE" sz="2600"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2</a:t>
            </a:fld>
            <a:endParaRPr lang="en-GB" noProof="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endParaRPr lang="en-GB" dirty="0"/>
          </a:p>
        </p:txBody>
      </p:sp>
      <p:pic>
        <p:nvPicPr>
          <p:cNvPr id="7" name="Picture 6">
            <a:extLst>
              <a:ext uri="{FF2B5EF4-FFF2-40B4-BE49-F238E27FC236}">
                <a16:creationId xmlns:a16="http://schemas.microsoft.com/office/drawing/2014/main" id="{E405644A-8F39-F741-9815-FA0D0C78F874}"/>
              </a:ext>
            </a:extLst>
          </p:cNvPr>
          <p:cNvPicPr>
            <a:picLocks noChangeAspect="1"/>
          </p:cNvPicPr>
          <p:nvPr/>
        </p:nvPicPr>
        <p:blipFill>
          <a:blip r:embed="rId2"/>
          <a:stretch>
            <a:fillRect/>
          </a:stretch>
        </p:blipFill>
        <p:spPr>
          <a:xfrm>
            <a:off x="5100115" y="1772816"/>
            <a:ext cx="7044558" cy="4248472"/>
          </a:xfrm>
          <a:prstGeom prst="rect">
            <a:avLst/>
          </a:prstGeom>
        </p:spPr>
      </p:pic>
    </p:spTree>
    <p:extLst>
      <p:ext uri="{BB962C8B-B14F-4D97-AF65-F5344CB8AC3E}">
        <p14:creationId xmlns:p14="http://schemas.microsoft.com/office/powerpoint/2010/main" val="527374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First ILL – ESS – European Neutron User Meeting</a:t>
            </a:r>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307354" y="1484784"/>
            <a:ext cx="11884646" cy="4345166"/>
          </a:xfrm>
        </p:spPr>
        <p:txBody>
          <a:bodyPr/>
          <a:lstStyle/>
          <a:p>
            <a:r>
              <a:rPr lang="en-GB" sz="2400" dirty="0"/>
              <a:t>510 Participants attended (200-300 initially envisaged); </a:t>
            </a:r>
            <a:r>
              <a:rPr lang="en-GB" sz="2400" i="1" dirty="0"/>
              <a:t>very positive participants feedback</a:t>
            </a:r>
          </a:p>
          <a:p>
            <a:endParaRPr lang="en-GB" sz="600" dirty="0"/>
          </a:p>
          <a:p>
            <a:r>
              <a:rPr lang="en-GB" sz="2400" dirty="0"/>
              <a:t>Facility Updates, Methodological Focus, User Feedback on ILL / ESS instrumentation</a:t>
            </a:r>
          </a:p>
          <a:p>
            <a:pPr lvl="1"/>
            <a:r>
              <a:rPr lang="en-GB" sz="2100" dirty="0"/>
              <a:t>Plenary presentations, Q&amp;A session, posters, booth incl. virtual reality walk through ESS, survey</a:t>
            </a:r>
          </a:p>
          <a:p>
            <a:pPr lvl="1"/>
            <a:r>
              <a:rPr lang="en-GB" sz="2100" dirty="0"/>
              <a:t>Very much informal interaction with scientific community to ‘add value and unique </a:t>
            </a:r>
            <a:r>
              <a:rPr lang="en-GB" sz="2100" dirty="0" err="1"/>
              <a:t>possibilites</a:t>
            </a:r>
            <a:r>
              <a:rPr lang="en-GB" sz="2100" dirty="0"/>
              <a:t> for the science community … we develop our facilities with the users for the users.’ (AS)</a:t>
            </a:r>
          </a:p>
          <a:p>
            <a:endParaRPr lang="en-GB" sz="600" dirty="0"/>
          </a:p>
          <a:p>
            <a:r>
              <a:rPr lang="en-GB" sz="2400" dirty="0"/>
              <a:t>Highlighting the great Science done using Neutrons</a:t>
            </a:r>
          </a:p>
          <a:p>
            <a:pPr lvl="1"/>
            <a:r>
              <a:rPr lang="en-GB" sz="2100" dirty="0"/>
              <a:t>10 scientific key notes, focus sessions, parallel topical workshops resulted in fire work of science (HS)</a:t>
            </a:r>
          </a:p>
          <a:p>
            <a:endParaRPr lang="en-GB" sz="600" dirty="0"/>
          </a:p>
          <a:p>
            <a:r>
              <a:rPr lang="en-GB" sz="2400" dirty="0"/>
              <a:t>Agreed to organise such event regularly; next event 2020 in Lund (or surroundings)</a:t>
            </a:r>
            <a:endParaRPr lang="en-GB" sz="2000" i="1"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dirty="0"/>
              <a:t> 10-12 Oct. 2018, WTC Grenoble, France</a:t>
            </a:r>
          </a:p>
        </p:txBody>
      </p:sp>
      <p:pic>
        <p:nvPicPr>
          <p:cNvPr id="6" name="Picture 5">
            <a:extLst>
              <a:ext uri="{FF2B5EF4-FFF2-40B4-BE49-F238E27FC236}">
                <a16:creationId xmlns:a16="http://schemas.microsoft.com/office/drawing/2014/main" id="{83C62FFB-2E64-9C4B-B746-7ADB27436F9C}"/>
              </a:ext>
            </a:extLst>
          </p:cNvPr>
          <p:cNvPicPr>
            <a:picLocks noChangeAspect="1"/>
          </p:cNvPicPr>
          <p:nvPr/>
        </p:nvPicPr>
        <p:blipFill>
          <a:blip r:embed="rId2"/>
          <a:stretch>
            <a:fillRect/>
          </a:stretch>
        </p:blipFill>
        <p:spPr>
          <a:xfrm>
            <a:off x="3863752" y="5157352"/>
            <a:ext cx="3913043" cy="1440000"/>
          </a:xfrm>
          <a:prstGeom prst="rect">
            <a:avLst/>
          </a:prstGeom>
        </p:spPr>
      </p:pic>
      <p:pic>
        <p:nvPicPr>
          <p:cNvPr id="7" name="Picture 6">
            <a:extLst>
              <a:ext uri="{FF2B5EF4-FFF2-40B4-BE49-F238E27FC236}">
                <a16:creationId xmlns:a16="http://schemas.microsoft.com/office/drawing/2014/main" id="{C28C00FE-9B18-0846-8C55-E08B6D3DD077}"/>
              </a:ext>
            </a:extLst>
          </p:cNvPr>
          <p:cNvPicPr>
            <a:picLocks noChangeAspect="1"/>
          </p:cNvPicPr>
          <p:nvPr/>
        </p:nvPicPr>
        <p:blipFill>
          <a:blip r:embed="rId3"/>
          <a:stretch>
            <a:fillRect/>
          </a:stretch>
        </p:blipFill>
        <p:spPr>
          <a:xfrm>
            <a:off x="8737600" y="5149898"/>
            <a:ext cx="2162162" cy="1440000"/>
          </a:xfrm>
          <a:prstGeom prst="rect">
            <a:avLst/>
          </a:prstGeom>
        </p:spPr>
      </p:pic>
      <p:pic>
        <p:nvPicPr>
          <p:cNvPr id="8" name="Picture 7">
            <a:extLst>
              <a:ext uri="{FF2B5EF4-FFF2-40B4-BE49-F238E27FC236}">
                <a16:creationId xmlns:a16="http://schemas.microsoft.com/office/drawing/2014/main" id="{6A65E8A0-F957-EB41-95AF-3E5C1F2BF61C}"/>
              </a:ext>
            </a:extLst>
          </p:cNvPr>
          <p:cNvPicPr>
            <a:picLocks noChangeAspect="1"/>
          </p:cNvPicPr>
          <p:nvPr/>
        </p:nvPicPr>
        <p:blipFill>
          <a:blip r:embed="rId4"/>
          <a:stretch>
            <a:fillRect/>
          </a:stretch>
        </p:blipFill>
        <p:spPr>
          <a:xfrm>
            <a:off x="1428718" y="5149898"/>
            <a:ext cx="1474229" cy="1440000"/>
          </a:xfrm>
          <a:prstGeom prst="rect">
            <a:avLst/>
          </a:prstGeom>
        </p:spPr>
      </p:pic>
      <p:sp>
        <p:nvSpPr>
          <p:cNvPr id="9" name="Rectangle 8">
            <a:extLst>
              <a:ext uri="{FF2B5EF4-FFF2-40B4-BE49-F238E27FC236}">
                <a16:creationId xmlns:a16="http://schemas.microsoft.com/office/drawing/2014/main" id="{B546491D-BB6D-734F-927A-166B26F64197}"/>
              </a:ext>
            </a:extLst>
          </p:cNvPr>
          <p:cNvSpPr/>
          <p:nvPr/>
        </p:nvSpPr>
        <p:spPr>
          <a:xfrm>
            <a:off x="0" y="6577607"/>
            <a:ext cx="126487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https://</a:t>
            </a:r>
            <a:r>
              <a:rPr kumimoji="0" lang="en-US" sz="1400" b="0" i="0" u="none" strike="noStrike" kern="1200" cap="none" spc="0" normalizeH="0" baseline="0" noProof="0" dirty="0" err="1">
                <a:ln>
                  <a:noFill/>
                </a:ln>
                <a:solidFill>
                  <a:srgbClr val="FF0000"/>
                </a:solidFill>
                <a:effectLst/>
                <a:uLnTx/>
                <a:uFillTx/>
                <a:latin typeface="Calibri"/>
                <a:ea typeface="+mn-ea"/>
                <a:cs typeface="+mn-cs"/>
              </a:rPr>
              <a:t>www.ill.eu</a:t>
            </a:r>
            <a:r>
              <a:rPr kumimoji="0" lang="en-US" sz="1400" b="0" i="0" u="none" strike="noStrike" kern="1200" cap="none" spc="0" normalizeH="0" baseline="0" noProof="0" dirty="0">
                <a:ln>
                  <a:noFill/>
                </a:ln>
                <a:solidFill>
                  <a:srgbClr val="FF0000"/>
                </a:solidFill>
                <a:effectLst/>
                <a:uLnTx/>
                <a:uFillTx/>
                <a:latin typeface="Calibri"/>
                <a:ea typeface="+mn-ea"/>
                <a:cs typeface="+mn-cs"/>
              </a:rPr>
              <a:t>/news-press-events/press-corner/press-releases/ill-and-ess-bring-together-global-neutron-science-community-to-tackle-societys-biggest-challenges</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988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sv-SE" dirty="0"/>
              <a:t>The League </a:t>
            </a:r>
            <a:r>
              <a:rPr lang="sv-SE" dirty="0" err="1"/>
              <a:t>of</a:t>
            </a:r>
            <a:r>
              <a:rPr lang="sv-SE" dirty="0"/>
              <a:t> </a:t>
            </a:r>
            <a:r>
              <a:rPr lang="sv-SE" dirty="0" err="1"/>
              <a:t>advanced</a:t>
            </a:r>
            <a:r>
              <a:rPr lang="sv-SE" dirty="0"/>
              <a:t> Neutron </a:t>
            </a:r>
            <a:r>
              <a:rPr lang="sv-SE" dirty="0" err="1"/>
              <a:t>Sources</a:t>
            </a:r>
            <a:r>
              <a:rPr lang="sv-SE" dirty="0"/>
              <a:t> (LENS) </a:t>
            </a:r>
            <a:endParaRPr lang="en-GB"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7680176" y="1855681"/>
            <a:ext cx="4124684" cy="4093599"/>
          </a:xfrm>
        </p:spPr>
        <p:txBody>
          <a:bodyPr/>
          <a:lstStyle/>
          <a:p>
            <a:pPr marL="0" indent="0">
              <a:buNone/>
            </a:pPr>
            <a:r>
              <a:rPr lang="en-US" dirty="0"/>
              <a:t>A new strategic consortium of European neutron source facilities with the aim to facilitate any form of discussion and decision-making process that has the potential to </a:t>
            </a:r>
            <a:r>
              <a:rPr lang="en-US" b="1" dirty="0"/>
              <a:t>strengthen European neutron science </a:t>
            </a:r>
            <a:r>
              <a:rPr lang="en-US" dirty="0"/>
              <a:t>via enhanced collaboration among the facilities. </a:t>
            </a:r>
          </a:p>
          <a:p>
            <a:pPr marL="0" indent="0">
              <a:buNone/>
            </a:pP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dirty="0"/>
              <a:t>Charter signed in September by ESS and 7 other facilities</a:t>
            </a:r>
          </a:p>
        </p:txBody>
      </p:sp>
      <p:pic>
        <p:nvPicPr>
          <p:cNvPr id="6" name="Picture 2" descr="lens signing">
            <a:extLst>
              <a:ext uri="{FF2B5EF4-FFF2-40B4-BE49-F238E27FC236}">
                <a16:creationId xmlns:a16="http://schemas.microsoft.com/office/drawing/2014/main" id="{496667CE-CF7F-9743-80F3-B2EB59C63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52" y="1844824"/>
            <a:ext cx="7186208" cy="33626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40C5CA-33E6-C145-AF3A-00F6FED52EE0}"/>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algn="l"/>
            <a:r>
              <a:rPr lang="sv-SE" sz="1600" dirty="0">
                <a:solidFill>
                  <a:schemeClr val="bg1"/>
                </a:solidFill>
              </a:rPr>
              <a:t>C.14.13b</a:t>
            </a:r>
          </a:p>
        </p:txBody>
      </p:sp>
    </p:spTree>
    <p:extLst>
      <p:ext uri="{BB962C8B-B14F-4D97-AF65-F5344CB8AC3E}">
        <p14:creationId xmlns:p14="http://schemas.microsoft.com/office/powerpoint/2010/main" val="2920949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papers</a:t>
            </a:r>
          </a:p>
        </p:txBody>
      </p:sp>
      <p:sp>
        <p:nvSpPr>
          <p:cNvPr id="3" name="Content Placeholder 2"/>
          <p:cNvSpPr>
            <a:spLocks noGrp="1"/>
          </p:cNvSpPr>
          <p:nvPr>
            <p:ph idx="1"/>
          </p:nvPr>
        </p:nvSpPr>
        <p:spPr>
          <a:xfrm>
            <a:off x="1981200" y="1466088"/>
            <a:ext cx="8229600" cy="5702808"/>
          </a:xfrm>
        </p:spPr>
        <p:txBody>
          <a:bodyPr>
            <a:normAutofit fontScale="77500" lnSpcReduction="20000"/>
          </a:bodyPr>
          <a:lstStyle/>
          <a:p>
            <a:r>
              <a:rPr lang="en-US" dirty="0"/>
              <a:t>Single long paper for all instruments</a:t>
            </a:r>
          </a:p>
          <a:p>
            <a:pPr lvl="1"/>
            <a:r>
              <a:rPr lang="en-US" dirty="0"/>
              <a:t>agreement to submit to </a:t>
            </a:r>
            <a:r>
              <a:rPr lang="en-US" dirty="0" err="1"/>
              <a:t>Nucl</a:t>
            </a:r>
            <a:r>
              <a:rPr lang="en-US" dirty="0"/>
              <a:t>. </a:t>
            </a:r>
            <a:r>
              <a:rPr lang="en-US" dirty="0" err="1"/>
              <a:t>Instrum</a:t>
            </a:r>
            <a:r>
              <a:rPr lang="en-US" dirty="0"/>
              <a:t>. Meth. A</a:t>
            </a:r>
          </a:p>
          <a:p>
            <a:pPr lvl="1"/>
            <a:r>
              <a:rPr lang="en-US" dirty="0"/>
              <a:t>all instruments have written their part </a:t>
            </a:r>
          </a:p>
          <a:p>
            <a:pPr lvl="1"/>
            <a:r>
              <a:rPr lang="en-US" dirty="0"/>
              <a:t>introduction drafted by Ken and has had input from Andreas</a:t>
            </a:r>
          </a:p>
          <a:p>
            <a:pPr lvl="1"/>
            <a:r>
              <a:rPr lang="en-US" dirty="0"/>
              <a:t>introductory sections to each instrument class written by the instrument class coordinators </a:t>
            </a:r>
          </a:p>
          <a:p>
            <a:pPr lvl="1"/>
            <a:r>
              <a:rPr lang="en-US" dirty="0"/>
              <a:t>First draft of whole paper now together for review by ICCs in next couple of weeks</a:t>
            </a:r>
          </a:p>
          <a:p>
            <a:pPr lvl="1"/>
            <a:r>
              <a:rPr lang="en-US" dirty="0"/>
              <a:t>Full draft suitable for circulation back to instrument teams sent out by end of February for updates to their sections.</a:t>
            </a:r>
          </a:p>
          <a:p>
            <a:pPr lvl="1"/>
            <a:r>
              <a:rPr lang="en-US" dirty="0" err="1"/>
              <a:t>harmonisation</a:t>
            </a:r>
            <a:r>
              <a:rPr lang="en-US" dirty="0"/>
              <a:t> of figures and tables ongoing (Andrew)</a:t>
            </a:r>
          </a:p>
          <a:p>
            <a:r>
              <a:rPr lang="en-US" dirty="0"/>
              <a:t>Individual instrument papers</a:t>
            </a:r>
          </a:p>
          <a:p>
            <a:pPr lvl="1"/>
            <a:r>
              <a:rPr lang="en-US" dirty="0"/>
              <a:t>to be timed roughly with TG3 of each instrument – should be starting late 2019</a:t>
            </a:r>
          </a:p>
          <a:p>
            <a:pPr lvl="1"/>
            <a:r>
              <a:rPr lang="en-US" dirty="0"/>
              <a:t>need further discussions on paper format – some divergence of opinion exists</a:t>
            </a:r>
          </a:p>
          <a:p>
            <a:pPr lvl="1"/>
            <a:r>
              <a:rPr lang="en-US" dirty="0"/>
              <a:t>instrument teams should start assembling content (if they haven’t already)</a:t>
            </a:r>
          </a:p>
          <a:p>
            <a:pPr lvl="1"/>
            <a:r>
              <a:rPr lang="en-US" dirty="0"/>
              <a:t>several journals contacted – all agree to publish virtual issue</a:t>
            </a:r>
          </a:p>
          <a:p>
            <a:pPr lvl="1"/>
            <a:r>
              <a:rPr lang="en-US" dirty="0"/>
              <a:t>journal decision to be made before first paper – must be in citation index</a:t>
            </a:r>
          </a:p>
        </p:txBody>
      </p:sp>
      <p:sp>
        <p:nvSpPr>
          <p:cNvPr id="4" name="Slide Number Placeholder 3"/>
          <p:cNvSpPr>
            <a:spLocks noGrp="1"/>
          </p:cNvSpPr>
          <p:nvPr>
            <p:ph type="sldNum" sz="quarter" idx="12"/>
          </p:nvPr>
        </p:nvSpPr>
        <p:spPr/>
        <p:txBody>
          <a:bodyPr/>
          <a:lstStyle/>
          <a:p>
            <a:pPr defTabSz="455736" hangingPunct="0"/>
            <a:fld id="{551115BC-487E-4422-894C-CB7CD3E79223}" type="slidenum">
              <a:rPr lang="sv-SE" kern="0">
                <a:solidFill>
                  <a:prstClr val="black">
                    <a:tint val="75000"/>
                  </a:prstClr>
                </a:solidFill>
                <a:latin typeface="Calibri"/>
                <a:cs typeface="Calibri"/>
                <a:sym typeface="Calibri"/>
              </a:rPr>
              <a:pPr defTabSz="455736" hangingPunct="0"/>
              <a:t>22</a:t>
            </a:fld>
            <a:endParaRPr lang="sv-SE" kern="0" dirty="0">
              <a:solidFill>
                <a:prstClr val="black">
                  <a:tint val="75000"/>
                </a:prstClr>
              </a:solidFill>
              <a:latin typeface="Calibri"/>
              <a:cs typeface="Calibri"/>
              <a:sym typeface="Calibri"/>
            </a:endParaRPr>
          </a:p>
        </p:txBody>
      </p:sp>
    </p:spTree>
    <p:extLst>
      <p:ext uri="{BB962C8B-B14F-4D97-AF65-F5344CB8AC3E}">
        <p14:creationId xmlns:p14="http://schemas.microsoft.com/office/powerpoint/2010/main" val="2484928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6B9B-543D-0249-87EC-C9997710898D}"/>
              </a:ext>
            </a:extLst>
          </p:cNvPr>
          <p:cNvSpPr>
            <a:spLocks noGrp="1"/>
          </p:cNvSpPr>
          <p:nvPr>
            <p:ph type="title"/>
          </p:nvPr>
        </p:nvSpPr>
        <p:spPr/>
        <p:txBody>
          <a:bodyPr/>
          <a:lstStyle/>
          <a:p>
            <a:r>
              <a:rPr lang="sv-SE" dirty="0" err="1"/>
              <a:t>Summary</a:t>
            </a:r>
            <a:endParaRPr lang="sv-SE" dirty="0"/>
          </a:p>
        </p:txBody>
      </p:sp>
      <p:sp>
        <p:nvSpPr>
          <p:cNvPr id="3" name="Content Placeholder 2">
            <a:extLst>
              <a:ext uri="{FF2B5EF4-FFF2-40B4-BE49-F238E27FC236}">
                <a16:creationId xmlns:a16="http://schemas.microsoft.com/office/drawing/2014/main" id="{7487DA1E-F810-E847-B39F-F3E5B5DB9EE4}"/>
              </a:ext>
            </a:extLst>
          </p:cNvPr>
          <p:cNvSpPr>
            <a:spLocks noGrp="1"/>
          </p:cNvSpPr>
          <p:nvPr>
            <p:ph idx="1"/>
          </p:nvPr>
        </p:nvSpPr>
        <p:spPr>
          <a:xfrm>
            <a:off x="595991" y="1624013"/>
            <a:ext cx="10972800" cy="4525963"/>
          </a:xfrm>
        </p:spPr>
        <p:txBody>
          <a:bodyPr>
            <a:normAutofit lnSpcReduction="10000"/>
          </a:bodyPr>
          <a:lstStyle/>
          <a:p>
            <a:r>
              <a:rPr lang="sv-SE" dirty="0" err="1"/>
              <a:t>Good</a:t>
            </a:r>
            <a:r>
              <a:rPr lang="sv-SE" dirty="0"/>
              <a:t> </a:t>
            </a:r>
            <a:r>
              <a:rPr lang="sv-SE" dirty="0" err="1"/>
              <a:t>project</a:t>
            </a:r>
            <a:r>
              <a:rPr lang="sv-SE" dirty="0"/>
              <a:t> progress, all TG2’s </a:t>
            </a:r>
            <a:r>
              <a:rPr lang="sv-SE" dirty="0" err="1"/>
              <a:t>finished</a:t>
            </a:r>
            <a:endParaRPr lang="sv-SE" dirty="0"/>
          </a:p>
          <a:p>
            <a:r>
              <a:rPr lang="sv-SE" dirty="0"/>
              <a:t>Focus on </a:t>
            </a:r>
            <a:r>
              <a:rPr lang="sv-SE" dirty="0" err="1"/>
              <a:t>First</a:t>
            </a:r>
            <a:r>
              <a:rPr lang="sv-SE" dirty="0"/>
              <a:t> Science in 2023, new </a:t>
            </a:r>
            <a:r>
              <a:rPr lang="sv-SE" dirty="0" err="1"/>
              <a:t>milestone</a:t>
            </a:r>
            <a:endParaRPr lang="sv-SE" dirty="0"/>
          </a:p>
          <a:p>
            <a:r>
              <a:rPr lang="sv-SE" dirty="0" err="1"/>
              <a:t>Suits</a:t>
            </a:r>
            <a:r>
              <a:rPr lang="sv-SE" dirty="0"/>
              <a:t> </a:t>
            </a:r>
            <a:r>
              <a:rPr lang="sv-SE" dirty="0" err="1"/>
              <a:t>us</a:t>
            </a:r>
            <a:r>
              <a:rPr lang="sv-SE" dirty="0"/>
              <a:t> </a:t>
            </a:r>
            <a:r>
              <a:rPr lang="sv-SE" dirty="0" err="1"/>
              <a:t>well</a:t>
            </a:r>
            <a:r>
              <a:rPr lang="sv-SE" dirty="0"/>
              <a:t>, </a:t>
            </a:r>
            <a:r>
              <a:rPr lang="sv-SE" dirty="0" err="1"/>
              <a:t>had</a:t>
            </a:r>
            <a:r>
              <a:rPr lang="sv-SE" dirty="0"/>
              <a:t> </a:t>
            </a:r>
            <a:r>
              <a:rPr lang="sv-SE" dirty="0" err="1"/>
              <a:t>always</a:t>
            </a:r>
            <a:r>
              <a:rPr lang="sv-SE" dirty="0"/>
              <a:t> </a:t>
            </a:r>
            <a:r>
              <a:rPr lang="sv-SE" dirty="0" err="1"/>
              <a:t>planned</a:t>
            </a:r>
            <a:r>
              <a:rPr lang="sv-SE" dirty="0"/>
              <a:t> to hot </a:t>
            </a:r>
            <a:r>
              <a:rPr lang="sv-SE" dirty="0" err="1"/>
              <a:t>commissioning</a:t>
            </a:r>
            <a:r>
              <a:rPr lang="sv-SE" dirty="0"/>
              <a:t> in </a:t>
            </a:r>
            <a:r>
              <a:rPr lang="sv-SE" dirty="0" err="1"/>
              <a:t>this</a:t>
            </a:r>
            <a:r>
              <a:rPr lang="sv-SE" dirty="0"/>
              <a:t> </a:t>
            </a:r>
            <a:r>
              <a:rPr lang="sv-SE" dirty="0" err="1"/>
              <a:t>way</a:t>
            </a:r>
            <a:endParaRPr lang="sv-SE" dirty="0"/>
          </a:p>
          <a:p>
            <a:r>
              <a:rPr lang="en-US" dirty="0"/>
              <a:t>High level discussions on the initial operations and the missing funding for construction future of ESS have progressed (2019 initial ops budget approved)</a:t>
            </a:r>
          </a:p>
          <a:p>
            <a:r>
              <a:rPr lang="en-US" dirty="0"/>
              <a:t>Instruments 16-22: Capability Gap Analysis published</a:t>
            </a:r>
          </a:p>
          <a:p>
            <a:r>
              <a:rPr lang="en-US" dirty="0"/>
              <a:t>Further progress on contracts and TAs is urgently needed, DE Contract passed ESS Council</a:t>
            </a:r>
          </a:p>
          <a:p>
            <a:r>
              <a:rPr lang="en-US" dirty="0"/>
              <a:t>Key goal for 2019: start installations in the E-Hall!</a:t>
            </a:r>
          </a:p>
          <a:p>
            <a:endParaRPr lang="en-US" dirty="0"/>
          </a:p>
          <a:p>
            <a:endParaRPr lang="en-US" dirty="0"/>
          </a:p>
          <a:p>
            <a:endParaRPr lang="sv-SE" dirty="0"/>
          </a:p>
        </p:txBody>
      </p:sp>
      <p:sp>
        <p:nvSpPr>
          <p:cNvPr id="4" name="Slide Number Placeholder 3">
            <a:extLst>
              <a:ext uri="{FF2B5EF4-FFF2-40B4-BE49-F238E27FC236}">
                <a16:creationId xmlns:a16="http://schemas.microsoft.com/office/drawing/2014/main" id="{0C2EEF42-935D-FB43-B656-8793D0A63D71}"/>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86855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6B9B-543D-0249-87EC-C9997710898D}"/>
              </a:ext>
            </a:extLst>
          </p:cNvPr>
          <p:cNvSpPr>
            <a:spLocks noGrp="1"/>
          </p:cNvSpPr>
          <p:nvPr>
            <p:ph type="title"/>
          </p:nvPr>
        </p:nvSpPr>
        <p:spPr/>
        <p:txBody>
          <a:bodyPr/>
          <a:lstStyle/>
          <a:p>
            <a:r>
              <a:rPr lang="sv-SE" dirty="0" err="1"/>
              <a:t>Summary</a:t>
            </a:r>
            <a:endParaRPr lang="sv-SE" dirty="0"/>
          </a:p>
        </p:txBody>
      </p:sp>
      <p:sp>
        <p:nvSpPr>
          <p:cNvPr id="3" name="Content Placeholder 2">
            <a:extLst>
              <a:ext uri="{FF2B5EF4-FFF2-40B4-BE49-F238E27FC236}">
                <a16:creationId xmlns:a16="http://schemas.microsoft.com/office/drawing/2014/main" id="{7487DA1E-F810-E847-B39F-F3E5B5DB9EE4}"/>
              </a:ext>
            </a:extLst>
          </p:cNvPr>
          <p:cNvSpPr>
            <a:spLocks noGrp="1"/>
          </p:cNvSpPr>
          <p:nvPr>
            <p:ph idx="1"/>
          </p:nvPr>
        </p:nvSpPr>
        <p:spPr>
          <a:xfrm>
            <a:off x="595991" y="1624013"/>
            <a:ext cx="10972800" cy="5097464"/>
          </a:xfrm>
        </p:spPr>
        <p:txBody>
          <a:bodyPr>
            <a:normAutofit lnSpcReduction="10000"/>
          </a:bodyPr>
          <a:lstStyle/>
          <a:p>
            <a:r>
              <a:rPr lang="sv-SE" dirty="0" err="1"/>
              <a:t>Good</a:t>
            </a:r>
            <a:r>
              <a:rPr lang="sv-SE" dirty="0"/>
              <a:t> </a:t>
            </a:r>
            <a:r>
              <a:rPr lang="sv-SE" dirty="0" err="1"/>
              <a:t>project</a:t>
            </a:r>
            <a:r>
              <a:rPr lang="sv-SE" dirty="0"/>
              <a:t> progress, all TG2’s </a:t>
            </a:r>
            <a:r>
              <a:rPr lang="sv-SE" dirty="0" err="1"/>
              <a:t>finished</a:t>
            </a:r>
            <a:endParaRPr lang="sv-SE" dirty="0"/>
          </a:p>
          <a:p>
            <a:r>
              <a:rPr lang="sv-SE" dirty="0"/>
              <a:t>Focus on </a:t>
            </a:r>
            <a:r>
              <a:rPr lang="sv-SE" dirty="0" err="1"/>
              <a:t>First</a:t>
            </a:r>
            <a:r>
              <a:rPr lang="sv-SE" dirty="0"/>
              <a:t> Science in 2023, new </a:t>
            </a:r>
            <a:r>
              <a:rPr lang="sv-SE" dirty="0" err="1"/>
              <a:t>milestone</a:t>
            </a:r>
            <a:endParaRPr lang="sv-SE" dirty="0"/>
          </a:p>
          <a:p>
            <a:r>
              <a:rPr lang="sv-SE" dirty="0" err="1"/>
              <a:t>Suits</a:t>
            </a:r>
            <a:r>
              <a:rPr lang="sv-SE" dirty="0"/>
              <a:t> </a:t>
            </a:r>
            <a:r>
              <a:rPr lang="sv-SE" dirty="0" err="1"/>
              <a:t>us</a:t>
            </a:r>
            <a:r>
              <a:rPr lang="sv-SE" dirty="0"/>
              <a:t> </a:t>
            </a:r>
            <a:r>
              <a:rPr lang="sv-SE" dirty="0" err="1"/>
              <a:t>well</a:t>
            </a:r>
            <a:r>
              <a:rPr lang="sv-SE" dirty="0"/>
              <a:t>, </a:t>
            </a:r>
            <a:r>
              <a:rPr lang="sv-SE" dirty="0" err="1"/>
              <a:t>had</a:t>
            </a:r>
            <a:r>
              <a:rPr lang="sv-SE" dirty="0"/>
              <a:t> </a:t>
            </a:r>
            <a:r>
              <a:rPr lang="sv-SE" dirty="0" err="1"/>
              <a:t>always</a:t>
            </a:r>
            <a:r>
              <a:rPr lang="sv-SE" dirty="0"/>
              <a:t> </a:t>
            </a:r>
            <a:r>
              <a:rPr lang="sv-SE" dirty="0" err="1"/>
              <a:t>planned</a:t>
            </a:r>
            <a:r>
              <a:rPr lang="sv-SE" dirty="0"/>
              <a:t> to hot </a:t>
            </a:r>
            <a:r>
              <a:rPr lang="sv-SE" dirty="0" err="1"/>
              <a:t>commissioning</a:t>
            </a:r>
            <a:r>
              <a:rPr lang="sv-SE" dirty="0"/>
              <a:t> in </a:t>
            </a:r>
            <a:r>
              <a:rPr lang="sv-SE" dirty="0" err="1"/>
              <a:t>this</a:t>
            </a:r>
            <a:r>
              <a:rPr lang="sv-SE" dirty="0"/>
              <a:t> </a:t>
            </a:r>
            <a:r>
              <a:rPr lang="sv-SE" dirty="0" err="1"/>
              <a:t>way</a:t>
            </a:r>
            <a:endParaRPr lang="sv-SE" dirty="0"/>
          </a:p>
          <a:p>
            <a:r>
              <a:rPr lang="en-US" dirty="0"/>
              <a:t>High level discussions on the initial operations and the missing funding for construction future of ESS have progressed (2019 initial ops budget approved)</a:t>
            </a:r>
          </a:p>
          <a:p>
            <a:r>
              <a:rPr lang="en-US" dirty="0"/>
              <a:t>Instruments 16-22: Capability Gap Analysis published</a:t>
            </a:r>
          </a:p>
          <a:p>
            <a:r>
              <a:rPr lang="en-US" dirty="0"/>
              <a:t>Further progress on contracts and TAs is urgently needed, DE Contract passed ESS Council</a:t>
            </a:r>
          </a:p>
          <a:p>
            <a:r>
              <a:rPr lang="en-US" dirty="0"/>
              <a:t>Key goal for 2019: start installations in the E-Hall!</a:t>
            </a:r>
          </a:p>
          <a:p>
            <a:pPr marL="0" indent="0" algn="ctr">
              <a:buNone/>
            </a:pPr>
            <a:r>
              <a:rPr lang="en-US" dirty="0"/>
              <a:t>Next IKON in week 9.-13.9.2019</a:t>
            </a:r>
          </a:p>
          <a:p>
            <a:endParaRPr lang="en-US" dirty="0"/>
          </a:p>
          <a:p>
            <a:endParaRPr lang="en-US" dirty="0"/>
          </a:p>
          <a:p>
            <a:endParaRPr lang="sv-SE" dirty="0"/>
          </a:p>
        </p:txBody>
      </p:sp>
      <p:sp>
        <p:nvSpPr>
          <p:cNvPr id="4" name="Slide Number Placeholder 3">
            <a:extLst>
              <a:ext uri="{FF2B5EF4-FFF2-40B4-BE49-F238E27FC236}">
                <a16:creationId xmlns:a16="http://schemas.microsoft.com/office/drawing/2014/main" id="{0C2EEF42-935D-FB43-B656-8793D0A63D71}"/>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986686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B8BC-7BF6-5540-95F4-7F90D5D4FE93}"/>
              </a:ext>
            </a:extLst>
          </p:cNvPr>
          <p:cNvSpPr>
            <a:spLocks noGrp="1"/>
          </p:cNvSpPr>
          <p:nvPr>
            <p:ph type="title"/>
          </p:nvPr>
        </p:nvSpPr>
        <p:spPr/>
        <p:txBody>
          <a:bodyPr/>
          <a:lstStyle/>
          <a:p>
            <a:endParaRPr lang="sv-SE"/>
          </a:p>
        </p:txBody>
      </p:sp>
      <p:sp>
        <p:nvSpPr>
          <p:cNvPr id="3" name="Content Placeholder 2">
            <a:extLst>
              <a:ext uri="{FF2B5EF4-FFF2-40B4-BE49-F238E27FC236}">
                <a16:creationId xmlns:a16="http://schemas.microsoft.com/office/drawing/2014/main" id="{D3361194-8D58-684C-A57B-EF81C5016D09}"/>
              </a:ext>
            </a:extLst>
          </p:cNvPr>
          <p:cNvSpPr>
            <a:spLocks noGrp="1"/>
          </p:cNvSpPr>
          <p:nvPr>
            <p:ph idx="1"/>
          </p:nvPr>
        </p:nvSpPr>
        <p:spPr/>
        <p:txBody>
          <a:bodyPr/>
          <a:lstStyle/>
          <a:p>
            <a:endParaRPr lang="sv-SE"/>
          </a:p>
        </p:txBody>
      </p:sp>
      <p:sp>
        <p:nvSpPr>
          <p:cNvPr id="4" name="Slide Number Placeholder 3">
            <a:extLst>
              <a:ext uri="{FF2B5EF4-FFF2-40B4-BE49-F238E27FC236}">
                <a16:creationId xmlns:a16="http://schemas.microsoft.com/office/drawing/2014/main" id="{FF5C2D61-8D1C-164A-9F9D-14C1B8EC2D98}"/>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25</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204060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a:xfrm>
            <a:off x="1981200" y="188640"/>
            <a:ext cx="7139136" cy="562074"/>
          </a:xfrm>
        </p:spPr>
        <p:txBody>
          <a:bodyPr/>
          <a:lstStyle/>
          <a:p>
            <a:r>
              <a:rPr lang="en-GB" sz="3200" b="0" dirty="0"/>
              <a:t>Implementation of </a:t>
            </a:r>
            <a:r>
              <a:rPr lang="en-GB" sz="3200" b="0" dirty="0" err="1"/>
              <a:t>rebaselining</a:t>
            </a:r>
            <a:r>
              <a:rPr lang="en-GB" sz="3200" b="0" dirty="0"/>
              <a:t> for NSS</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a:solidFill>
                  <a:prstClr val="black">
                    <a:lumMod val="65000"/>
                    <a:lumOff val="35000"/>
                  </a:prstClr>
                </a:solidFill>
                <a:latin typeface="Calibri"/>
              </a:rPr>
              <a:pPr/>
              <a:t>26</a:t>
            </a:fld>
            <a:endParaRPr lang="en-GB">
              <a:solidFill>
                <a:prstClr val="black">
                  <a:lumMod val="65000"/>
                  <a:lumOff val="35000"/>
                </a:prstClr>
              </a:solidFill>
              <a:latin typeface="Calibri"/>
            </a:endParaRPr>
          </a:p>
        </p:txBody>
      </p:sp>
      <p:graphicFrame>
        <p:nvGraphicFramePr>
          <p:cNvPr id="13" name="Table 12">
            <a:extLst>
              <a:ext uri="{FF2B5EF4-FFF2-40B4-BE49-F238E27FC236}">
                <a16:creationId xmlns:a16="http://schemas.microsoft.com/office/drawing/2014/main" id="{6A6EB9DE-56DE-5444-8AF1-1883941B29FA}"/>
              </a:ext>
            </a:extLst>
          </p:cNvPr>
          <p:cNvGraphicFramePr>
            <a:graphicFrameLocks noGrp="1"/>
          </p:cNvGraphicFramePr>
          <p:nvPr>
            <p:extLst/>
          </p:nvPr>
        </p:nvGraphicFramePr>
        <p:xfrm>
          <a:off x="1775521" y="3429000"/>
          <a:ext cx="6528597" cy="339795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928197">
                  <a:extLst>
                    <a:ext uri="{9D8B030D-6E8A-4147-A177-3AD203B41FA5}">
                      <a16:colId xmlns:a16="http://schemas.microsoft.com/office/drawing/2014/main" val="20002"/>
                    </a:ext>
                  </a:extLst>
                </a:gridCol>
              </a:tblGrid>
              <a:tr h="258824">
                <a:tc>
                  <a:txBody>
                    <a:bodyPr/>
                    <a:lstStyle/>
                    <a:p>
                      <a:r>
                        <a:rPr lang="en-US" sz="1800" dirty="0"/>
                        <a:t>Instrument Class</a:t>
                      </a:r>
                    </a:p>
                  </a:txBody>
                  <a:tcPr marL="68580" marR="68580" marT="34290" marB="34290"/>
                </a:tc>
                <a:tc>
                  <a:txBody>
                    <a:bodyPr/>
                    <a:lstStyle/>
                    <a:p>
                      <a:r>
                        <a:rPr lang="en-US" sz="1800" dirty="0"/>
                        <a:t>Sub-class</a:t>
                      </a:r>
                    </a:p>
                  </a:txBody>
                  <a:tcPr marL="68580" marR="68580" marT="34290" marB="34290"/>
                </a:tc>
                <a:tc>
                  <a:txBody>
                    <a:bodyPr/>
                    <a:lstStyle/>
                    <a:p>
                      <a:r>
                        <a:rPr lang="en-US" sz="1800" dirty="0"/>
                        <a:t>Candidates</a:t>
                      </a:r>
                    </a:p>
                  </a:txBody>
                  <a:tcPr marL="68580" marR="68580" marT="34290" marB="34290"/>
                </a:tc>
                <a:extLst>
                  <a:ext uri="{0D108BD9-81ED-4DB2-BD59-A6C34878D82A}">
                    <a16:rowId xmlns:a16="http://schemas.microsoft.com/office/drawing/2014/main" val="10000"/>
                  </a:ext>
                </a:extLst>
              </a:tr>
              <a:tr h="267376">
                <a:tc rowSpan="2">
                  <a:txBody>
                    <a:bodyPr/>
                    <a:lstStyle/>
                    <a:p>
                      <a:pPr algn="ctr"/>
                      <a:r>
                        <a:rPr lang="en-US" sz="1600" dirty="0"/>
                        <a:t>Large Scale Structures</a:t>
                      </a:r>
                    </a:p>
                  </a:txBody>
                  <a:tcPr marL="68580" marR="68580" marT="140400" marB="34290"/>
                </a:tc>
                <a:tc>
                  <a:txBody>
                    <a:bodyPr/>
                    <a:lstStyle/>
                    <a:p>
                      <a:r>
                        <a:rPr lang="en-US" sz="1600" dirty="0"/>
                        <a:t>Small Angle Scattering</a:t>
                      </a:r>
                    </a:p>
                  </a:txBody>
                  <a:tcPr marL="68580" marR="68580" marT="34290" marB="34290"/>
                </a:tc>
                <a:tc>
                  <a:txBody>
                    <a:bodyPr/>
                    <a:lstStyle/>
                    <a:p>
                      <a:r>
                        <a:rPr lang="en-US" sz="1600" b="1" dirty="0">
                          <a:solidFill>
                            <a:srgbClr val="FF0000"/>
                          </a:solidFill>
                        </a:rPr>
                        <a:t>LOKI</a:t>
                      </a:r>
                      <a:r>
                        <a:rPr lang="en-US" sz="1600" b="1" baseline="0" dirty="0"/>
                        <a:t> (ISIS) </a:t>
                      </a:r>
                      <a:r>
                        <a:rPr lang="en-US" sz="1600" baseline="0" dirty="0">
                          <a:solidFill>
                            <a:schemeClr val="tx1"/>
                          </a:solidFill>
                        </a:rPr>
                        <a:t>or </a:t>
                      </a:r>
                      <a:r>
                        <a:rPr lang="en-US" sz="1600" b="0" i="1" baseline="0" dirty="0">
                          <a:solidFill>
                            <a:schemeClr val="tx1"/>
                          </a:solidFill>
                        </a:rPr>
                        <a:t>SKADI</a:t>
                      </a:r>
                      <a:r>
                        <a:rPr lang="en-US" sz="1600" baseline="0" dirty="0">
                          <a:solidFill>
                            <a:schemeClr val="tx1"/>
                          </a:solidFill>
                        </a:rPr>
                        <a:t> (FZJ/LLB)</a:t>
                      </a:r>
                      <a:endParaRPr lang="en-US" sz="1600" dirty="0">
                        <a:solidFill>
                          <a:schemeClr val="tx1"/>
                        </a:solidFill>
                      </a:endParaRPr>
                    </a:p>
                  </a:txBody>
                  <a:tcPr marL="68580" marR="68580" marT="34290" marB="34290"/>
                </a:tc>
                <a:extLst>
                  <a:ext uri="{0D108BD9-81ED-4DB2-BD59-A6C34878D82A}">
                    <a16:rowId xmlns:a16="http://schemas.microsoft.com/office/drawing/2014/main" val="10001"/>
                  </a:ext>
                </a:extLst>
              </a:tr>
              <a:tr h="273074">
                <a:tc vMerge="1">
                  <a:txBody>
                    <a:bodyPr/>
                    <a:lstStyle/>
                    <a:p>
                      <a:endParaRPr lang="en-US" dirty="0"/>
                    </a:p>
                  </a:txBody>
                  <a:tcPr/>
                </a:tc>
                <a:tc>
                  <a:txBody>
                    <a:bodyPr/>
                    <a:lstStyle/>
                    <a:p>
                      <a:r>
                        <a:rPr lang="en-US" sz="1600" dirty="0" err="1"/>
                        <a:t>Reflectometry</a:t>
                      </a:r>
                      <a:endParaRPr lang="en-US" sz="1600" dirty="0"/>
                    </a:p>
                  </a:txBody>
                  <a:tcPr marL="68580" marR="68580" marT="34290" marB="34290"/>
                </a:tc>
                <a:tc>
                  <a:txBody>
                    <a:bodyPr/>
                    <a:lstStyle/>
                    <a:p>
                      <a:r>
                        <a:rPr lang="en-US" sz="1600" b="1" dirty="0"/>
                        <a:t>ESTIA (PSI) </a:t>
                      </a:r>
                      <a:r>
                        <a:rPr lang="en-US" sz="1600" dirty="0">
                          <a:solidFill>
                            <a:srgbClr val="000000"/>
                          </a:solidFill>
                        </a:rPr>
                        <a:t>or FREIA (ISIS)</a:t>
                      </a:r>
                    </a:p>
                  </a:txBody>
                  <a:tcPr marL="68580" marR="68580" marT="34290" marB="34290"/>
                </a:tc>
                <a:extLst>
                  <a:ext uri="{0D108BD9-81ED-4DB2-BD59-A6C34878D82A}">
                    <a16:rowId xmlns:a16="http://schemas.microsoft.com/office/drawing/2014/main" val="10002"/>
                  </a:ext>
                </a:extLst>
              </a:tr>
              <a:tr h="26737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Diffraction</a:t>
                      </a:r>
                    </a:p>
                  </a:txBody>
                  <a:tcPr marL="68580" marR="68580" marT="140400" marB="34290"/>
                </a:tc>
                <a:tc>
                  <a:txBody>
                    <a:bodyPr/>
                    <a:lstStyle/>
                    <a:p>
                      <a:r>
                        <a:rPr lang="en-US" sz="1600" dirty="0"/>
                        <a:t>Powder Diffraction</a:t>
                      </a:r>
                    </a:p>
                  </a:txBody>
                  <a:tcPr marL="68580" marR="68580" marT="34290" marB="34290"/>
                </a:tc>
                <a:tc>
                  <a:txBody>
                    <a:bodyPr/>
                    <a:lstStyle/>
                    <a:p>
                      <a:r>
                        <a:rPr lang="en-US" sz="1600" b="1" dirty="0">
                          <a:solidFill>
                            <a:srgbClr val="FF0000"/>
                          </a:solidFill>
                        </a:rPr>
                        <a:t>DREAM</a:t>
                      </a:r>
                      <a:r>
                        <a:rPr lang="en-US" sz="1600" b="1" dirty="0"/>
                        <a:t> (FZJ) </a:t>
                      </a:r>
                      <a:r>
                        <a:rPr lang="en-US" sz="1600" dirty="0">
                          <a:solidFill>
                            <a:srgbClr val="000000"/>
                          </a:solidFill>
                        </a:rPr>
                        <a:t>or HEIMDAL (ÅU)</a:t>
                      </a:r>
                    </a:p>
                  </a:txBody>
                  <a:tcPr marL="68580" marR="68580" marT="34290" marB="34290"/>
                </a:tc>
                <a:extLst>
                  <a:ext uri="{0D108BD9-81ED-4DB2-BD59-A6C34878D82A}">
                    <a16:rowId xmlns:a16="http://schemas.microsoft.com/office/drawing/2014/main" val="10003"/>
                  </a:ext>
                </a:extLst>
              </a:tr>
              <a:tr h="267376">
                <a:tc vMerge="1">
                  <a:txBody>
                    <a:bodyPr/>
                    <a:lstStyle/>
                    <a:p>
                      <a:endParaRPr lang="en-US" dirty="0"/>
                    </a:p>
                  </a:txBody>
                  <a:tcPr/>
                </a:tc>
                <a:tc>
                  <a:txBody>
                    <a:bodyPr/>
                    <a:lstStyle/>
                    <a:p>
                      <a:r>
                        <a:rPr lang="en-US" sz="1600" dirty="0"/>
                        <a:t>Single crystal diffraction</a:t>
                      </a:r>
                    </a:p>
                  </a:txBody>
                  <a:tcPr marL="68580" marR="68580" marT="34290" marB="34290"/>
                </a:tc>
                <a:tc>
                  <a:txBody>
                    <a:bodyPr/>
                    <a:lstStyle/>
                    <a:p>
                      <a:r>
                        <a:rPr lang="en-US" sz="1600" b="1" dirty="0">
                          <a:solidFill>
                            <a:srgbClr val="000000"/>
                          </a:solidFill>
                        </a:rPr>
                        <a:t>MAGIC (LLB) </a:t>
                      </a:r>
                      <a:r>
                        <a:rPr lang="en-US" sz="1600" dirty="0">
                          <a:solidFill>
                            <a:srgbClr val="000000"/>
                          </a:solidFill>
                        </a:rPr>
                        <a:t>or </a:t>
                      </a:r>
                      <a:r>
                        <a:rPr lang="en-US" sz="1600" i="1" dirty="0"/>
                        <a:t>NMX</a:t>
                      </a:r>
                      <a:r>
                        <a:rPr lang="en-US" sz="1600" dirty="0"/>
                        <a:t> (ESS)</a:t>
                      </a:r>
                    </a:p>
                  </a:txBody>
                  <a:tcPr marL="68580" marR="68580" marT="34290" marB="34290"/>
                </a:tc>
                <a:extLst>
                  <a:ext uri="{0D108BD9-81ED-4DB2-BD59-A6C34878D82A}">
                    <a16:rowId xmlns:a16="http://schemas.microsoft.com/office/drawing/2014/main" val="10004"/>
                  </a:ext>
                </a:extLst>
              </a:tr>
              <a:tr h="26737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Engineering</a:t>
                      </a:r>
                    </a:p>
                  </a:txBody>
                  <a:tcPr marL="68580" marR="68580" marT="140400" marB="34290"/>
                </a:tc>
                <a:tc>
                  <a:txBody>
                    <a:bodyPr/>
                    <a:lstStyle/>
                    <a:p>
                      <a:r>
                        <a:rPr lang="en-US" sz="1600" dirty="0"/>
                        <a:t>Strain</a:t>
                      </a:r>
                      <a:r>
                        <a:rPr lang="en-US" sz="1600" baseline="0" dirty="0"/>
                        <a:t> scanning</a:t>
                      </a:r>
                      <a:endParaRPr lang="en-US" sz="1600" dirty="0"/>
                    </a:p>
                  </a:txBody>
                  <a:tcPr marL="68580" marR="68580" marT="34290" marB="34290"/>
                </a:tc>
                <a:tc>
                  <a:txBody>
                    <a:bodyPr/>
                    <a:lstStyle/>
                    <a:p>
                      <a:r>
                        <a:rPr lang="en-US" sz="1600" b="1" dirty="0"/>
                        <a:t>BEER (HZG/NPI)</a:t>
                      </a:r>
                    </a:p>
                  </a:txBody>
                  <a:tcPr marL="68580" marR="68580" marT="34290" marB="34290"/>
                </a:tc>
                <a:extLst>
                  <a:ext uri="{0D108BD9-81ED-4DB2-BD59-A6C34878D82A}">
                    <a16:rowId xmlns:a16="http://schemas.microsoft.com/office/drawing/2014/main" val="10005"/>
                  </a:ext>
                </a:extLst>
              </a:tr>
              <a:tr h="26737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sz="1600" dirty="0"/>
                        <a:t>Imaging and tomography</a:t>
                      </a:r>
                    </a:p>
                  </a:txBody>
                  <a:tcPr marL="68580" marR="68580" marT="34290" marB="34290"/>
                </a:tc>
                <a:tc>
                  <a:txBody>
                    <a:bodyPr/>
                    <a:lstStyle/>
                    <a:p>
                      <a:r>
                        <a:rPr lang="en-US" sz="1600" b="1" dirty="0">
                          <a:solidFill>
                            <a:srgbClr val="FF0000"/>
                          </a:solidFill>
                        </a:rPr>
                        <a:t>ODIN</a:t>
                      </a:r>
                      <a:r>
                        <a:rPr lang="en-US" sz="1600" b="1" dirty="0"/>
                        <a:t> (TUM/PSI)</a:t>
                      </a:r>
                    </a:p>
                  </a:txBody>
                  <a:tcPr marL="68580" marR="68580" marT="34290" marB="34290"/>
                </a:tc>
                <a:extLst>
                  <a:ext uri="{0D108BD9-81ED-4DB2-BD59-A6C34878D82A}">
                    <a16:rowId xmlns:a16="http://schemas.microsoft.com/office/drawing/2014/main" val="10006"/>
                  </a:ext>
                </a:extLst>
              </a:tr>
              <a:tr h="26737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Spectroscopy</a:t>
                      </a:r>
                    </a:p>
                  </a:txBody>
                  <a:tcPr marL="68580" marR="68580" marT="140400" marB="34290"/>
                </a:tc>
                <a:tc>
                  <a:txBody>
                    <a:bodyPr/>
                    <a:lstStyle/>
                    <a:p>
                      <a:r>
                        <a:rPr lang="en-US" sz="1600" dirty="0"/>
                        <a:t>Direct</a:t>
                      </a:r>
                      <a:r>
                        <a:rPr lang="en-US" sz="1600" baseline="0" dirty="0"/>
                        <a:t> Geometry</a:t>
                      </a:r>
                      <a:endParaRPr lang="en-US" sz="1600" dirty="0"/>
                    </a:p>
                  </a:txBody>
                  <a:tcPr marL="68580" marR="68580" marT="34290" marB="34290"/>
                </a:tc>
                <a:tc>
                  <a:txBody>
                    <a:bodyPr/>
                    <a:lstStyle/>
                    <a:p>
                      <a:r>
                        <a:rPr lang="en-US" sz="1600" b="1" dirty="0"/>
                        <a:t>C-SPEC</a:t>
                      </a:r>
                      <a:r>
                        <a:rPr lang="en-US" sz="1600" b="1" baseline="0" dirty="0"/>
                        <a:t> (TUM/LLB) </a:t>
                      </a:r>
                      <a:r>
                        <a:rPr lang="en-US" sz="1600" baseline="0" dirty="0">
                          <a:solidFill>
                            <a:srgbClr val="000000"/>
                          </a:solidFill>
                        </a:rPr>
                        <a:t>or </a:t>
                      </a:r>
                      <a:r>
                        <a:rPr lang="en-US" sz="1600" i="1" baseline="0" dirty="0">
                          <a:solidFill>
                            <a:srgbClr val="000000"/>
                          </a:solidFill>
                        </a:rPr>
                        <a:t>T-REX</a:t>
                      </a:r>
                      <a:r>
                        <a:rPr lang="en-US" sz="1600" baseline="0" dirty="0">
                          <a:solidFill>
                            <a:srgbClr val="000000"/>
                          </a:solidFill>
                        </a:rPr>
                        <a:t> (FZJ)</a:t>
                      </a:r>
                      <a:endParaRPr lang="en-US" sz="1600" dirty="0">
                        <a:solidFill>
                          <a:srgbClr val="000000"/>
                        </a:solidFill>
                      </a:endParaRPr>
                    </a:p>
                  </a:txBody>
                  <a:tcPr marL="68580" marR="68580" marT="34290" marB="34290"/>
                </a:tc>
                <a:extLst>
                  <a:ext uri="{0D108BD9-81ED-4DB2-BD59-A6C34878D82A}">
                    <a16:rowId xmlns:a16="http://schemas.microsoft.com/office/drawing/2014/main" val="10007"/>
                  </a:ext>
                </a:extLst>
              </a:tr>
              <a:tr h="46183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sz="1600" dirty="0"/>
                        <a:t>Indirect Geometry</a:t>
                      </a:r>
                    </a:p>
                  </a:txBody>
                  <a:tcPr marL="68580" marR="68580" marT="34290" marB="34290"/>
                </a:tc>
                <a:tc>
                  <a:txBody>
                    <a:bodyPr/>
                    <a:lstStyle/>
                    <a:p>
                      <a:r>
                        <a:rPr lang="en-US" sz="1600" b="1" dirty="0">
                          <a:solidFill>
                            <a:srgbClr val="000000"/>
                          </a:solidFill>
                        </a:rPr>
                        <a:t>BIFROST (DTU)</a:t>
                      </a:r>
                      <a:r>
                        <a:rPr lang="en-US" sz="1600" dirty="0">
                          <a:solidFill>
                            <a:srgbClr val="000000"/>
                          </a:solidFill>
                        </a:rPr>
                        <a:t>, MIRACLES</a:t>
                      </a:r>
                      <a:r>
                        <a:rPr lang="en-US" sz="1600" dirty="0">
                          <a:solidFill>
                            <a:srgbClr val="7F7F7F"/>
                          </a:solidFill>
                        </a:rPr>
                        <a:t> </a:t>
                      </a:r>
                      <a:r>
                        <a:rPr lang="en-US" sz="1600" dirty="0">
                          <a:solidFill>
                            <a:srgbClr val="000000"/>
                          </a:solidFill>
                        </a:rPr>
                        <a:t>(Bilbao),</a:t>
                      </a:r>
                      <a:r>
                        <a:rPr lang="en-US" sz="1600" baseline="0" dirty="0">
                          <a:solidFill>
                            <a:srgbClr val="000000"/>
                          </a:solidFill>
                        </a:rPr>
                        <a:t> VESPA (CNR)</a:t>
                      </a:r>
                      <a:endParaRPr lang="en-US" sz="1600" dirty="0">
                        <a:solidFill>
                          <a:srgbClr val="000000"/>
                        </a:solidFill>
                      </a:endParaRPr>
                    </a:p>
                  </a:txBody>
                  <a:tcPr marL="68580" marR="68580" marT="34290" marB="34290"/>
                </a:tc>
                <a:extLst>
                  <a:ext uri="{0D108BD9-81ED-4DB2-BD59-A6C34878D82A}">
                    <a16:rowId xmlns:a16="http://schemas.microsoft.com/office/drawing/2014/main" val="10008"/>
                  </a:ext>
                </a:extLst>
              </a:tr>
            </a:tbl>
          </a:graphicData>
        </a:graphic>
      </p:graphicFrame>
      <p:sp>
        <p:nvSpPr>
          <p:cNvPr id="14" name="TextBox 13">
            <a:extLst>
              <a:ext uri="{FF2B5EF4-FFF2-40B4-BE49-F238E27FC236}">
                <a16:creationId xmlns:a16="http://schemas.microsoft.com/office/drawing/2014/main" id="{9BAD89DC-5E09-6A4C-B942-6DB78F74B10A}"/>
              </a:ext>
            </a:extLst>
          </p:cNvPr>
          <p:cNvSpPr txBox="1"/>
          <p:nvPr/>
        </p:nvSpPr>
        <p:spPr>
          <a:xfrm>
            <a:off x="1847528" y="2132856"/>
            <a:ext cx="6665225" cy="1300348"/>
          </a:xfrm>
          <a:prstGeom prst="rect">
            <a:avLst/>
          </a:prstGeom>
          <a:noFill/>
          <a:ln>
            <a:noFill/>
          </a:ln>
        </p:spPr>
        <p:txBody>
          <a:bodyPr wrap="square" lIns="68572" tIns="34286" rIns="68572" bIns="34286" rtlCol="0">
            <a:spAutoFit/>
          </a:bodyPr>
          <a:lstStyle/>
          <a:p>
            <a:r>
              <a:rPr lang="en-US" sz="1600" dirty="0">
                <a:solidFill>
                  <a:prstClr val="black"/>
                </a:solidFill>
                <a:latin typeface="Calibri"/>
              </a:rPr>
              <a:t>Instruments in </a:t>
            </a:r>
            <a:r>
              <a:rPr lang="en-US" sz="1600" b="1" dirty="0">
                <a:solidFill>
                  <a:prstClr val="black"/>
                </a:solidFill>
                <a:latin typeface="Calibri"/>
              </a:rPr>
              <a:t>bold</a:t>
            </a:r>
            <a:r>
              <a:rPr lang="en-US" sz="1600" dirty="0">
                <a:solidFill>
                  <a:prstClr val="black"/>
                </a:solidFill>
                <a:latin typeface="Calibri"/>
              </a:rPr>
              <a:t> </a:t>
            </a:r>
            <a:r>
              <a:rPr lang="en-US" sz="1600" b="1" dirty="0">
                <a:solidFill>
                  <a:prstClr val="black"/>
                </a:solidFill>
                <a:latin typeface="Calibri"/>
              </a:rPr>
              <a:t>type</a:t>
            </a:r>
            <a:r>
              <a:rPr lang="en-US" sz="1600" dirty="0">
                <a:solidFill>
                  <a:prstClr val="black"/>
                </a:solidFill>
                <a:latin typeface="Calibri"/>
              </a:rPr>
              <a:t> to be operational by </a:t>
            </a:r>
            <a:r>
              <a:rPr lang="en-US" sz="1600" strike="sngStrike" dirty="0">
                <a:solidFill>
                  <a:prstClr val="black"/>
                </a:solidFill>
                <a:latin typeface="Calibri"/>
              </a:rPr>
              <a:t>Aug 2023</a:t>
            </a:r>
            <a:r>
              <a:rPr lang="en-US" sz="1600" dirty="0">
                <a:solidFill>
                  <a:prstClr val="black"/>
                </a:solidFill>
                <a:latin typeface="Calibri"/>
              </a:rPr>
              <a:t> Dec 2024</a:t>
            </a:r>
          </a:p>
          <a:p>
            <a:r>
              <a:rPr lang="en-US" sz="1600" i="1" dirty="0">
                <a:solidFill>
                  <a:prstClr val="black"/>
                </a:solidFill>
                <a:latin typeface="Calibri"/>
              </a:rPr>
              <a:t>Italic type </a:t>
            </a:r>
            <a:r>
              <a:rPr lang="en-US" sz="1600" dirty="0">
                <a:solidFill>
                  <a:prstClr val="black"/>
                </a:solidFill>
                <a:latin typeface="Calibri"/>
              </a:rPr>
              <a:t>indicates backups in case of delays to those in bold type</a:t>
            </a:r>
          </a:p>
          <a:p>
            <a:r>
              <a:rPr lang="en-US" sz="1600" dirty="0">
                <a:solidFill>
                  <a:prstClr val="black"/>
                </a:solidFill>
                <a:latin typeface="Calibri"/>
              </a:rPr>
              <a:t>Currently planned first 3 instruments for SOUP shown in </a:t>
            </a:r>
            <a:r>
              <a:rPr lang="en-US" sz="1600" dirty="0">
                <a:solidFill>
                  <a:srgbClr val="FF0000"/>
                </a:solidFill>
                <a:latin typeface="Calibri"/>
              </a:rPr>
              <a:t>red</a:t>
            </a:r>
            <a:r>
              <a:rPr lang="en-US" sz="1600" dirty="0">
                <a:solidFill>
                  <a:prstClr val="black"/>
                </a:solidFill>
                <a:latin typeface="Calibri"/>
              </a:rPr>
              <a:t>. </a:t>
            </a:r>
          </a:p>
          <a:p>
            <a:r>
              <a:rPr lang="en-US" sz="1600" dirty="0">
                <a:solidFill>
                  <a:prstClr val="black"/>
                </a:solidFill>
                <a:latin typeface="Calibri"/>
              </a:rPr>
              <a:t>Progress review of First Science on first &amp; back-up instruments made in March 2023. </a:t>
            </a:r>
          </a:p>
        </p:txBody>
      </p:sp>
      <p:sp>
        <p:nvSpPr>
          <p:cNvPr id="15" name="TextBox 14">
            <a:extLst>
              <a:ext uri="{FF2B5EF4-FFF2-40B4-BE49-F238E27FC236}">
                <a16:creationId xmlns:a16="http://schemas.microsoft.com/office/drawing/2014/main" id="{0CF1EB98-62A8-BF43-B56A-A5C9C0F8C2C9}"/>
              </a:ext>
            </a:extLst>
          </p:cNvPr>
          <p:cNvSpPr txBox="1"/>
          <p:nvPr/>
        </p:nvSpPr>
        <p:spPr>
          <a:xfrm rot="1941324">
            <a:off x="7625108" y="3473968"/>
            <a:ext cx="1697501" cy="707886"/>
          </a:xfrm>
          <a:prstGeom prst="rect">
            <a:avLst/>
          </a:prstGeom>
          <a:solidFill>
            <a:schemeClr val="bg1"/>
          </a:solidFill>
        </p:spPr>
        <p:txBody>
          <a:bodyPr wrap="square" rtlCol="0">
            <a:spAutoFit/>
          </a:bodyPr>
          <a:lstStyle/>
          <a:p>
            <a:pPr algn="ctr"/>
            <a:r>
              <a:rPr lang="en-US" sz="2000" dirty="0">
                <a:solidFill>
                  <a:srgbClr val="FF0000"/>
                </a:solidFill>
                <a:latin typeface="Calibri"/>
              </a:rPr>
              <a:t>UNCHANGED PRIORITIES</a:t>
            </a:r>
          </a:p>
        </p:txBody>
      </p:sp>
      <p:sp>
        <p:nvSpPr>
          <p:cNvPr id="20" name="TextBox 19">
            <a:extLst>
              <a:ext uri="{FF2B5EF4-FFF2-40B4-BE49-F238E27FC236}">
                <a16:creationId xmlns:a16="http://schemas.microsoft.com/office/drawing/2014/main" id="{7A5631FB-DF36-D541-A51F-C5ADDDFDF800}"/>
              </a:ext>
            </a:extLst>
          </p:cNvPr>
          <p:cNvSpPr txBox="1"/>
          <p:nvPr/>
        </p:nvSpPr>
        <p:spPr>
          <a:xfrm>
            <a:off x="8643598" y="5225789"/>
            <a:ext cx="1772882" cy="977857"/>
          </a:xfrm>
          <a:prstGeom prst="rect">
            <a:avLst/>
          </a:prstGeom>
          <a:solidFill>
            <a:schemeClr val="bg1"/>
          </a:solidFill>
          <a:ln>
            <a:solidFill>
              <a:srgbClr val="0432FF"/>
            </a:solidFill>
          </a:ln>
        </p:spPr>
        <p:txBody>
          <a:bodyPr wrap="square" tIns="27000" bIns="27000" rtlCol="0">
            <a:spAutoFit/>
          </a:bodyPr>
          <a:lstStyle/>
          <a:p>
            <a:pPr algn="ctr"/>
            <a:r>
              <a:rPr lang="en-US" sz="1500" i="1" dirty="0">
                <a:solidFill>
                  <a:srgbClr val="0432FF"/>
                </a:solidFill>
                <a:latin typeface="Calibri"/>
              </a:rPr>
              <a:t>Knock-on delays to later instruments:    </a:t>
            </a:r>
          </a:p>
          <a:p>
            <a:pPr algn="ctr"/>
            <a:r>
              <a:rPr lang="en-US" sz="1500" i="1" dirty="0">
                <a:solidFill>
                  <a:srgbClr val="0432FF"/>
                </a:solidFill>
                <a:latin typeface="Calibri"/>
              </a:rPr>
              <a:t>#9 – #15 ~ 1 ½ </a:t>
            </a:r>
            <a:r>
              <a:rPr lang="en-US" sz="1500" i="1" dirty="0" err="1">
                <a:solidFill>
                  <a:srgbClr val="0432FF"/>
                </a:solidFill>
                <a:latin typeface="Calibri"/>
              </a:rPr>
              <a:t>yr</a:t>
            </a:r>
            <a:endParaRPr lang="en-US" sz="1500" i="1" dirty="0">
              <a:solidFill>
                <a:srgbClr val="0432FF"/>
              </a:solidFill>
              <a:latin typeface="Calibri"/>
            </a:endParaRPr>
          </a:p>
          <a:p>
            <a:pPr algn="ctr"/>
            <a:r>
              <a:rPr lang="en-US" sz="1500" i="1" dirty="0">
                <a:solidFill>
                  <a:srgbClr val="0432FF"/>
                </a:solidFill>
                <a:latin typeface="Calibri"/>
              </a:rPr>
              <a:t>#16 – #22  &gt; 1 </a:t>
            </a:r>
            <a:r>
              <a:rPr lang="en-US" sz="1500" i="1" dirty="0" err="1">
                <a:solidFill>
                  <a:srgbClr val="0432FF"/>
                </a:solidFill>
                <a:latin typeface="Calibri"/>
              </a:rPr>
              <a:t>yr</a:t>
            </a:r>
            <a:endParaRPr lang="en-US" sz="1500" i="1" dirty="0">
              <a:solidFill>
                <a:srgbClr val="0432FF"/>
              </a:solidFill>
              <a:latin typeface="Calibri"/>
            </a:endParaRPr>
          </a:p>
        </p:txBody>
      </p:sp>
      <p:sp>
        <p:nvSpPr>
          <p:cNvPr id="21" name="TextBox 20">
            <a:extLst>
              <a:ext uri="{FF2B5EF4-FFF2-40B4-BE49-F238E27FC236}">
                <a16:creationId xmlns:a16="http://schemas.microsoft.com/office/drawing/2014/main" id="{80286B27-D3AE-7E4D-848A-55A8F71D474D}"/>
              </a:ext>
            </a:extLst>
          </p:cNvPr>
          <p:cNvSpPr txBox="1"/>
          <p:nvPr/>
        </p:nvSpPr>
        <p:spPr>
          <a:xfrm>
            <a:off x="8512754" y="2153452"/>
            <a:ext cx="2066529" cy="1300356"/>
          </a:xfrm>
          <a:prstGeom prst="rect">
            <a:avLst/>
          </a:prstGeom>
        </p:spPr>
        <p:txBody>
          <a:bodyPr vert="horz" wrap="square" lIns="68580" tIns="34290" rIns="68580" bIns="34290" rtlCol="0" anchor="t">
            <a:spAutoFit/>
          </a:bodyPr>
          <a:lstStyle/>
          <a:p>
            <a:r>
              <a:rPr lang="en-US" sz="1600" dirty="0">
                <a:solidFill>
                  <a:prstClr val="black"/>
                </a:solidFill>
                <a:latin typeface="Calibri"/>
              </a:rPr>
              <a:t>BOT in mid 2022</a:t>
            </a:r>
          </a:p>
          <a:p>
            <a:r>
              <a:rPr lang="en-US" sz="1600" dirty="0">
                <a:solidFill>
                  <a:prstClr val="black"/>
                </a:solidFill>
                <a:latin typeface="Calibri"/>
              </a:rPr>
              <a:t>SOUP end of 2023</a:t>
            </a:r>
          </a:p>
          <a:p>
            <a:r>
              <a:rPr lang="en-US" sz="1600" b="1" dirty="0">
                <a:solidFill>
                  <a:prstClr val="black"/>
                </a:solidFill>
                <a:latin typeface="Calibri"/>
              </a:rPr>
              <a:t>Very narrow window for hot commissioning of first instruments.</a:t>
            </a:r>
          </a:p>
        </p:txBody>
      </p:sp>
      <p:sp>
        <p:nvSpPr>
          <p:cNvPr id="12" name="TextBox 11">
            <a:extLst>
              <a:ext uri="{FF2B5EF4-FFF2-40B4-BE49-F238E27FC236}">
                <a16:creationId xmlns:a16="http://schemas.microsoft.com/office/drawing/2014/main" id="{508DAB30-66EA-5548-ACDC-FBCC60781AB0}"/>
              </a:ext>
            </a:extLst>
          </p:cNvPr>
          <p:cNvSpPr txBox="1"/>
          <p:nvPr/>
        </p:nvSpPr>
        <p:spPr>
          <a:xfrm>
            <a:off x="8453880" y="4205264"/>
            <a:ext cx="2106617" cy="807913"/>
          </a:xfrm>
          <a:prstGeom prst="rect">
            <a:avLst/>
          </a:prstGeom>
        </p:spPr>
        <p:txBody>
          <a:bodyPr vert="horz" wrap="square" lIns="68580" tIns="34290" rIns="68580" bIns="34290" rtlCol="0" anchor="t">
            <a:spAutoFit/>
          </a:bodyPr>
          <a:lstStyle/>
          <a:p>
            <a:r>
              <a:rPr lang="en-US" sz="1600" b="1" dirty="0">
                <a:solidFill>
                  <a:prstClr val="black"/>
                </a:solidFill>
                <a:latin typeface="Calibri"/>
              </a:rPr>
              <a:t>Cost increases due to delays managed within the ringfenced budget</a:t>
            </a:r>
          </a:p>
        </p:txBody>
      </p:sp>
      <p:sp>
        <p:nvSpPr>
          <p:cNvPr id="17" name="Rectangle 16">
            <a:extLst>
              <a:ext uri="{FF2B5EF4-FFF2-40B4-BE49-F238E27FC236}">
                <a16:creationId xmlns:a16="http://schemas.microsoft.com/office/drawing/2014/main" id="{CB2E1705-E1F8-1140-8F43-D557D505212C}"/>
              </a:ext>
            </a:extLst>
          </p:cNvPr>
          <p:cNvSpPr/>
          <p:nvPr/>
        </p:nvSpPr>
        <p:spPr>
          <a:xfrm>
            <a:off x="1847528" y="1484784"/>
            <a:ext cx="8208912" cy="584776"/>
          </a:xfrm>
          <a:prstGeom prst="rect">
            <a:avLst/>
          </a:prstGeom>
          <a:ln>
            <a:solidFill>
              <a:schemeClr val="tx2"/>
            </a:solidFill>
          </a:ln>
        </p:spPr>
        <p:txBody>
          <a:bodyPr wrap="square" lIns="91429" tIns="45715" rIns="91429" bIns="45715">
            <a:spAutoFit/>
          </a:bodyPr>
          <a:lstStyle/>
          <a:p>
            <a:r>
              <a:rPr lang="en-GB" sz="1600" dirty="0">
                <a:solidFill>
                  <a:prstClr val="black"/>
                </a:solidFill>
                <a:latin typeface="Calibri"/>
              </a:rPr>
              <a:t>Matching early success in delivery of scientific outputs with the capacity of Lead In-Kind partners to deliver on schedule (ISIS, PSI, FZJ, LLB, HZG/NPI, TUM/PSI, TUM/LLB &amp; DTU lead consortium).</a:t>
            </a:r>
          </a:p>
        </p:txBody>
      </p:sp>
      <p:sp>
        <p:nvSpPr>
          <p:cNvPr id="6" name="Text Placeholder 5">
            <a:extLst>
              <a:ext uri="{FF2B5EF4-FFF2-40B4-BE49-F238E27FC236}">
                <a16:creationId xmlns:a16="http://schemas.microsoft.com/office/drawing/2014/main" id="{BBC3645C-ADCF-9147-A4A8-CAB8CAE14C76}"/>
              </a:ext>
            </a:extLst>
          </p:cNvPr>
          <p:cNvSpPr>
            <a:spLocks noGrp="1"/>
          </p:cNvSpPr>
          <p:nvPr>
            <p:ph type="body" sz="quarter" idx="13"/>
          </p:nvPr>
        </p:nvSpPr>
        <p:spPr>
          <a:xfrm>
            <a:off x="2004864" y="825007"/>
            <a:ext cx="7139136" cy="385943"/>
          </a:xfrm>
        </p:spPr>
        <p:txBody>
          <a:bodyPr/>
          <a:lstStyle/>
          <a:p>
            <a:r>
              <a:rPr lang="en-US" b="1" dirty="0"/>
              <a:t>Planned order of commencement of operation of first 8 instruments</a:t>
            </a:r>
          </a:p>
        </p:txBody>
      </p:sp>
    </p:spTree>
    <p:extLst>
      <p:ext uri="{BB962C8B-B14F-4D97-AF65-F5344CB8AC3E}">
        <p14:creationId xmlns:p14="http://schemas.microsoft.com/office/powerpoint/2010/main" val="2907784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a:xfrm>
            <a:off x="609600" y="778694"/>
            <a:ext cx="9518848" cy="562074"/>
          </a:xfrm>
        </p:spPr>
        <p:txBody>
          <a:bodyPr/>
          <a:lstStyle/>
          <a:p>
            <a:r>
              <a:rPr lang="sv-SE" dirty="0" err="1"/>
              <a:t>Early</a:t>
            </a:r>
            <a:r>
              <a:rPr lang="sv-SE" dirty="0"/>
              <a:t> operations </a:t>
            </a:r>
            <a:r>
              <a:rPr lang="sv-SE" dirty="0" err="1"/>
              <a:t>of</a:t>
            </a:r>
            <a:r>
              <a:rPr lang="sv-SE" dirty="0"/>
              <a:t> the ESS Neutron Instruments and </a:t>
            </a:r>
            <a:r>
              <a:rPr lang="sv-SE" dirty="0" err="1"/>
              <a:t>first</a:t>
            </a:r>
            <a:r>
              <a:rPr lang="sv-SE" dirty="0"/>
              <a:t> </a:t>
            </a:r>
            <a:r>
              <a:rPr lang="sv-SE" dirty="0" err="1"/>
              <a:t>scientific</a:t>
            </a:r>
            <a:r>
              <a:rPr lang="sv-SE" dirty="0"/>
              <a:t> </a:t>
            </a:r>
            <a:r>
              <a:rPr lang="sv-SE" dirty="0" err="1"/>
              <a:t>results</a:t>
            </a:r>
            <a:endParaRPr lang="sv-SE" dirty="0"/>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C.14.13b</a:t>
            </a:r>
          </a:p>
        </p:txBody>
      </p:sp>
      <p:pic>
        <p:nvPicPr>
          <p:cNvPr id="8" name="Picture 7">
            <a:extLst>
              <a:ext uri="{FF2B5EF4-FFF2-40B4-BE49-F238E27FC236}">
                <a16:creationId xmlns:a16="http://schemas.microsoft.com/office/drawing/2014/main" id="{EDE7EF22-729C-3B47-906D-551CC1026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699" y="2780928"/>
            <a:ext cx="6216893" cy="3168352"/>
          </a:xfrm>
          <a:prstGeom prst="rect">
            <a:avLst/>
          </a:prstGeom>
        </p:spPr>
      </p:pic>
      <p:sp>
        <p:nvSpPr>
          <p:cNvPr id="9" name="TextBox 8">
            <a:extLst>
              <a:ext uri="{FF2B5EF4-FFF2-40B4-BE49-F238E27FC236}">
                <a16:creationId xmlns:a16="http://schemas.microsoft.com/office/drawing/2014/main" id="{06F6FCB0-7302-824B-A7AE-0096BDF0A540}"/>
              </a:ext>
            </a:extLst>
          </p:cNvPr>
          <p:cNvSpPr txBox="1"/>
          <p:nvPr/>
        </p:nvSpPr>
        <p:spPr>
          <a:xfrm>
            <a:off x="5383459" y="5847694"/>
            <a:ext cx="56886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Calibri"/>
                <a:ea typeface="+mn-ea"/>
                <a:cs typeface="+mn-cs"/>
              </a:rPr>
              <a:t>‡ Source operating power of 0.57 MW could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Calibri"/>
                <a:ea typeface="+mn-ea"/>
                <a:cs typeface="+mn-cs"/>
              </a:rPr>
              <a:t>(12 mA x 1.2 GeV) or (25 mA x 570 MeV) or something between </a:t>
            </a:r>
          </a:p>
        </p:txBody>
      </p:sp>
      <p:sp>
        <p:nvSpPr>
          <p:cNvPr id="12" name="TextBox 11">
            <a:extLst>
              <a:ext uri="{FF2B5EF4-FFF2-40B4-BE49-F238E27FC236}">
                <a16:creationId xmlns:a16="http://schemas.microsoft.com/office/drawing/2014/main" id="{B50C3553-CF93-464A-9A12-02364573F5C5}"/>
              </a:ext>
            </a:extLst>
          </p:cNvPr>
          <p:cNvSpPr txBox="1"/>
          <p:nvPr/>
        </p:nvSpPr>
        <p:spPr>
          <a:xfrm>
            <a:off x="7968208" y="4293096"/>
            <a:ext cx="3950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533B7"/>
                </a:solidFill>
                <a:effectLst/>
                <a:uLnTx/>
                <a:uFillTx/>
                <a:latin typeface="Calibri"/>
                <a:ea typeface="+mn-ea"/>
                <a:cs typeface="+mn-cs"/>
              </a:rPr>
              <a:t>‡</a:t>
            </a:r>
          </a:p>
        </p:txBody>
      </p:sp>
      <p:pic>
        <p:nvPicPr>
          <p:cNvPr id="13" name="Picture 12">
            <a:extLst>
              <a:ext uri="{FF2B5EF4-FFF2-40B4-BE49-F238E27FC236}">
                <a16:creationId xmlns:a16="http://schemas.microsoft.com/office/drawing/2014/main" id="{23B46AD7-F97E-DB43-A69B-DE673DF97AAB}"/>
              </a:ext>
            </a:extLst>
          </p:cNvPr>
          <p:cNvPicPr>
            <a:picLocks noChangeAspect="1"/>
          </p:cNvPicPr>
          <p:nvPr/>
        </p:nvPicPr>
        <p:blipFill>
          <a:blip r:embed="rId3"/>
          <a:stretch>
            <a:fillRect/>
          </a:stretch>
        </p:blipFill>
        <p:spPr>
          <a:xfrm rot="19900150">
            <a:off x="783903" y="1951410"/>
            <a:ext cx="3065846" cy="4474478"/>
          </a:xfrm>
          <a:prstGeom prst="rect">
            <a:avLst/>
          </a:prstGeom>
        </p:spPr>
      </p:pic>
      <p:sp>
        <p:nvSpPr>
          <p:cNvPr id="14" name="Rectangle 13">
            <a:extLst>
              <a:ext uri="{FF2B5EF4-FFF2-40B4-BE49-F238E27FC236}">
                <a16:creationId xmlns:a16="http://schemas.microsoft.com/office/drawing/2014/main" id="{BC1D0DC5-B7F8-5C46-8584-E544DAEA61C5}"/>
              </a:ext>
            </a:extLst>
          </p:cNvPr>
          <p:cNvSpPr/>
          <p:nvPr/>
        </p:nvSpPr>
        <p:spPr>
          <a:xfrm>
            <a:off x="4920207" y="175392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Agreement on priorities for accelerator ramp up  &amp; instrument access for first 5 years </a:t>
            </a:r>
            <a:r>
              <a:rPr kumimoji="0" lang="en-US" sz="1800" b="0" i="1" u="none" strike="noStrike" kern="1200" cap="none" spc="0" normalizeH="0" baseline="0" noProof="0" dirty="0">
                <a:ln>
                  <a:noFill/>
                </a:ln>
                <a:solidFill>
                  <a:prstClr val="black"/>
                </a:solidFill>
                <a:effectLst/>
                <a:uLnTx/>
                <a:uFillTx/>
                <a:latin typeface="Calibri"/>
                <a:ea typeface="+mn-ea"/>
                <a:cs typeface="+mn-cs"/>
              </a:rPr>
              <a:t>(from BOT)</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0260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a:xfrm>
            <a:off x="609600" y="346646"/>
            <a:ext cx="9518848" cy="562074"/>
          </a:xfrm>
        </p:spPr>
        <p:txBody>
          <a:bodyPr/>
          <a:lstStyle/>
          <a:p>
            <a:r>
              <a:rPr lang="sv-SE" dirty="0" err="1"/>
              <a:t>Reminder</a:t>
            </a:r>
            <a:r>
              <a:rPr lang="sv-SE" dirty="0"/>
              <a:t>: </a:t>
            </a:r>
            <a:r>
              <a:rPr lang="sv-SE" dirty="0" err="1"/>
              <a:t>Completion</a:t>
            </a:r>
            <a:r>
              <a:rPr lang="sv-SE" dirty="0"/>
              <a:t> </a:t>
            </a:r>
            <a:r>
              <a:rPr lang="sv-SE" dirty="0" err="1"/>
              <a:t>of</a:t>
            </a:r>
            <a:r>
              <a:rPr lang="sv-SE" dirty="0"/>
              <a:t> Construction </a:t>
            </a:r>
            <a:r>
              <a:rPr lang="sv-SE" dirty="0" err="1"/>
              <a:t>Report</a:t>
            </a:r>
            <a:r>
              <a:rPr lang="sv-SE" dirty="0"/>
              <a:t> (2017)</a:t>
            </a:r>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9" name="Content Placeholder 2">
            <a:extLst>
              <a:ext uri="{FF2B5EF4-FFF2-40B4-BE49-F238E27FC236}">
                <a16:creationId xmlns:a16="http://schemas.microsoft.com/office/drawing/2014/main" id="{137014F9-6701-CC45-BB24-59E9F3B1AE26}"/>
              </a:ext>
            </a:extLst>
          </p:cNvPr>
          <p:cNvSpPr>
            <a:spLocks noGrp="1"/>
          </p:cNvSpPr>
          <p:nvPr>
            <p:ph idx="1"/>
          </p:nvPr>
        </p:nvSpPr>
        <p:spPr>
          <a:xfrm>
            <a:off x="6528048" y="2204864"/>
            <a:ext cx="4037610" cy="2710536"/>
          </a:xfrm>
        </p:spPr>
        <p:txBody>
          <a:bodyPr>
            <a:normAutofit/>
          </a:bodyPr>
          <a:lstStyle/>
          <a:p>
            <a:r>
              <a:rPr lang="en-GB" sz="2000" dirty="0"/>
              <a:t>Construction of the additional seven instruments </a:t>
            </a:r>
          </a:p>
          <a:p>
            <a:r>
              <a:rPr lang="en-GB" sz="2000" dirty="0" err="1"/>
              <a:t>Ugrades</a:t>
            </a:r>
            <a:r>
              <a:rPr lang="en-GB" sz="2000" dirty="0"/>
              <a:t> of the first 15 instruments </a:t>
            </a:r>
          </a:p>
          <a:p>
            <a:r>
              <a:rPr lang="en-GB" sz="2000" dirty="0"/>
              <a:t>increase in accelerator power from 2 to 5 MW </a:t>
            </a:r>
            <a:endParaRPr lang="en-GB" sz="2000" b="1" dirty="0"/>
          </a:p>
          <a:p>
            <a:pPr marL="0" indent="0">
              <a:buNone/>
            </a:pPr>
            <a:endParaRPr lang="en-GB" sz="2000" dirty="0"/>
          </a:p>
          <a:p>
            <a:endParaRPr lang="en-US" sz="2000" dirty="0"/>
          </a:p>
          <a:p>
            <a:pPr lvl="1"/>
            <a:endParaRPr lang="en-US" dirty="0"/>
          </a:p>
          <a:p>
            <a:endParaRPr lang="en-US" dirty="0"/>
          </a:p>
        </p:txBody>
      </p:sp>
      <p:sp>
        <p:nvSpPr>
          <p:cNvPr id="10" name="Slide Number Placeholder 3">
            <a:extLst>
              <a:ext uri="{FF2B5EF4-FFF2-40B4-BE49-F238E27FC236}">
                <a16:creationId xmlns:a16="http://schemas.microsoft.com/office/drawing/2014/main" id="{544ED99D-B9F3-D542-B1FF-46F62F488F2F}"/>
              </a:ext>
            </a:extLst>
          </p:cNvPr>
          <p:cNvSpPr txBox="1">
            <a:spLocks/>
          </p:cNvSpPr>
          <p:nvPr/>
        </p:nvSpPr>
        <p:spPr>
          <a:xfrm>
            <a:off x="8304473" y="6356350"/>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7CDC28B0-7523-B448-9511-E6237CAA41B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28564" y="1628540"/>
            <a:ext cx="4219364" cy="3816683"/>
          </a:xfrm>
          <a:prstGeom prst="rect">
            <a:avLst/>
          </a:prstGeom>
        </p:spPr>
      </p:pic>
      <p:sp>
        <p:nvSpPr>
          <p:cNvPr id="13" name="TextBox 12">
            <a:extLst>
              <a:ext uri="{FF2B5EF4-FFF2-40B4-BE49-F238E27FC236}">
                <a16:creationId xmlns:a16="http://schemas.microsoft.com/office/drawing/2014/main" id="{474ABE4C-FC36-AF44-9315-C99954BB3107}"/>
              </a:ext>
            </a:extLst>
          </p:cNvPr>
          <p:cNvSpPr txBox="1"/>
          <p:nvPr/>
        </p:nvSpPr>
        <p:spPr>
          <a:xfrm>
            <a:off x="1518838" y="5561606"/>
            <a:ext cx="10409810"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2017: Strong recommendation by SAC for Scenario 3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Consistent with ESS Statutes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2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a:xfrm>
            <a:off x="609600" y="346646"/>
            <a:ext cx="9518848" cy="562074"/>
          </a:xfrm>
        </p:spPr>
        <p:txBody>
          <a:bodyPr/>
          <a:lstStyle/>
          <a:p>
            <a:r>
              <a:rPr lang="en-US" dirty="0">
                <a:solidFill>
                  <a:prstClr val="white"/>
                </a:solidFill>
              </a:rPr>
              <a:t>Future Scenarios outlined in the 2016 ESFRI Report</a:t>
            </a:r>
            <a:endParaRPr lang="sv-SE" dirty="0"/>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10" name="Slide Number Placeholder 3">
            <a:extLst>
              <a:ext uri="{FF2B5EF4-FFF2-40B4-BE49-F238E27FC236}">
                <a16:creationId xmlns:a16="http://schemas.microsoft.com/office/drawing/2014/main" id="{544ED99D-B9F3-D542-B1FF-46F62F488F2F}"/>
              </a:ext>
            </a:extLst>
          </p:cNvPr>
          <p:cNvSpPr txBox="1">
            <a:spLocks/>
          </p:cNvSpPr>
          <p:nvPr/>
        </p:nvSpPr>
        <p:spPr>
          <a:xfrm>
            <a:off x="8304473" y="6356350"/>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1" name="Picture 20" descr="Degraded_Pessimistic.png">
            <a:extLst>
              <a:ext uri="{FF2B5EF4-FFF2-40B4-BE49-F238E27FC236}">
                <a16:creationId xmlns:a16="http://schemas.microsoft.com/office/drawing/2014/main" id="{FD828CC2-DD59-654F-A34B-5718177DF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869418"/>
            <a:ext cx="4619481" cy="3830643"/>
          </a:xfrm>
          <a:prstGeom prst="rect">
            <a:avLst/>
          </a:prstGeom>
        </p:spPr>
      </p:pic>
      <p:pic>
        <p:nvPicPr>
          <p:cNvPr id="22" name="Picture 21" descr="Enhanced_optimistic.png">
            <a:extLst>
              <a:ext uri="{FF2B5EF4-FFF2-40B4-BE49-F238E27FC236}">
                <a16:creationId xmlns:a16="http://schemas.microsoft.com/office/drawing/2014/main" id="{DD5CA2A6-F7FD-6D40-B109-13557B45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961" y="1916832"/>
            <a:ext cx="4896544" cy="3766100"/>
          </a:xfrm>
          <a:prstGeom prst="rect">
            <a:avLst/>
          </a:prstGeom>
        </p:spPr>
      </p:pic>
      <p:sp>
        <p:nvSpPr>
          <p:cNvPr id="23" name="TextBox 22">
            <a:extLst>
              <a:ext uri="{FF2B5EF4-FFF2-40B4-BE49-F238E27FC236}">
                <a16:creationId xmlns:a16="http://schemas.microsoft.com/office/drawing/2014/main" id="{4729224B-16E3-E840-A608-50C53B888067}"/>
              </a:ext>
            </a:extLst>
          </p:cNvPr>
          <p:cNvSpPr txBox="1"/>
          <p:nvPr/>
        </p:nvSpPr>
        <p:spPr>
          <a:xfrm>
            <a:off x="2002513" y="5589240"/>
            <a:ext cx="42484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Pessimistic scenario: </a:t>
            </a:r>
            <a:r>
              <a:rPr kumimoji="0" lang="en-US" sz="1600" b="0" i="0" u="none" strike="noStrike" kern="1200" cap="none" spc="0" normalizeH="0" baseline="0" noProof="0" dirty="0">
                <a:ln>
                  <a:noFill/>
                </a:ln>
                <a:solidFill>
                  <a:prstClr val="black"/>
                </a:solidFill>
                <a:effectLst/>
                <a:uLnTx/>
                <a:uFillTx/>
                <a:latin typeface="Calibri"/>
                <a:ea typeface="+mn-ea"/>
                <a:cs typeface="+mn-cs"/>
              </a:rPr>
              <a:t>ILL operates at reduced output until 2023, ESS with 22 instruments beyond 2028. Earlier closer and/reduced operations for a number of medium power sources</a:t>
            </a:r>
          </a:p>
        </p:txBody>
      </p:sp>
      <p:sp>
        <p:nvSpPr>
          <p:cNvPr id="24" name="TextBox 23">
            <a:extLst>
              <a:ext uri="{FF2B5EF4-FFF2-40B4-BE49-F238E27FC236}">
                <a16:creationId xmlns:a16="http://schemas.microsoft.com/office/drawing/2014/main" id="{FC38ADFC-51E5-4D44-B9FE-382A9C2E1AE6}"/>
              </a:ext>
            </a:extLst>
          </p:cNvPr>
          <p:cNvSpPr txBox="1"/>
          <p:nvPr/>
        </p:nvSpPr>
        <p:spPr>
          <a:xfrm>
            <a:off x="6539017" y="5589240"/>
            <a:ext cx="3733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Optimistic scenario: </a:t>
            </a:r>
            <a:r>
              <a:rPr kumimoji="0" lang="en-US" sz="1600" b="0" i="0" u="none" strike="noStrike" kern="1200" cap="none" spc="0" normalizeH="0" baseline="0" noProof="0" dirty="0">
                <a:ln>
                  <a:noFill/>
                </a:ln>
                <a:solidFill>
                  <a:prstClr val="black"/>
                </a:solidFill>
                <a:effectLst/>
                <a:uLnTx/>
                <a:uFillTx/>
                <a:latin typeface="Calibri"/>
                <a:ea typeface="+mn-ea"/>
                <a:cs typeface="+mn-cs"/>
              </a:rPr>
              <a:t>ILL operates until 2030, ESS with </a:t>
            </a:r>
            <a:r>
              <a:rPr kumimoji="0" lang="en-US" sz="1600" b="1" i="0" u="none" strike="noStrike" kern="1200" cap="none" spc="0" normalizeH="0" baseline="0" noProof="0" dirty="0">
                <a:ln>
                  <a:noFill/>
                </a:ln>
                <a:solidFill>
                  <a:prstClr val="black"/>
                </a:solidFill>
                <a:effectLst/>
                <a:uLnTx/>
                <a:uFillTx/>
                <a:latin typeface="Calibri"/>
                <a:ea typeface="+mn-ea"/>
                <a:cs typeface="+mn-cs"/>
              </a:rPr>
              <a:t>35</a:t>
            </a:r>
            <a:r>
              <a:rPr kumimoji="0" lang="en-US" sz="1600" b="0" i="0" u="none" strike="noStrike" kern="1200" cap="none" spc="0" normalizeH="0" baseline="0" noProof="0" dirty="0">
                <a:ln>
                  <a:noFill/>
                </a:ln>
                <a:solidFill>
                  <a:prstClr val="black"/>
                </a:solidFill>
                <a:effectLst/>
                <a:uLnTx/>
                <a:uFillTx/>
                <a:latin typeface="Calibri"/>
                <a:ea typeface="+mn-ea"/>
                <a:cs typeface="+mn-cs"/>
              </a:rPr>
              <a:t> instruments beyond 2035. </a:t>
            </a:r>
          </a:p>
        </p:txBody>
      </p:sp>
      <p:sp>
        <p:nvSpPr>
          <p:cNvPr id="25" name="TextBox 24">
            <a:extLst>
              <a:ext uri="{FF2B5EF4-FFF2-40B4-BE49-F238E27FC236}">
                <a16:creationId xmlns:a16="http://schemas.microsoft.com/office/drawing/2014/main" id="{6ADB4408-0715-BB4C-84F5-9AE830BB7630}"/>
              </a:ext>
            </a:extLst>
          </p:cNvPr>
          <p:cNvSpPr txBox="1"/>
          <p:nvPr/>
        </p:nvSpPr>
        <p:spPr>
          <a:xfrm>
            <a:off x="4450785" y="4293096"/>
            <a:ext cx="509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ESS</a:t>
            </a:r>
          </a:p>
        </p:txBody>
      </p:sp>
      <p:sp>
        <p:nvSpPr>
          <p:cNvPr id="26" name="TextBox 25">
            <a:extLst>
              <a:ext uri="{FF2B5EF4-FFF2-40B4-BE49-F238E27FC236}">
                <a16:creationId xmlns:a16="http://schemas.microsoft.com/office/drawing/2014/main" id="{713D30F2-5557-7B45-A04C-864816E95C71}"/>
              </a:ext>
            </a:extLst>
          </p:cNvPr>
          <p:cNvSpPr txBox="1"/>
          <p:nvPr/>
        </p:nvSpPr>
        <p:spPr>
          <a:xfrm>
            <a:off x="8627249" y="4293096"/>
            <a:ext cx="509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ESS</a:t>
            </a:r>
          </a:p>
        </p:txBody>
      </p:sp>
    </p:spTree>
    <p:extLst>
      <p:ext uri="{BB962C8B-B14F-4D97-AF65-F5344CB8AC3E}">
        <p14:creationId xmlns:p14="http://schemas.microsoft.com/office/powerpoint/2010/main" val="428991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US" dirty="0"/>
              <a:t>The Bunker moves ahead</a:t>
            </a:r>
            <a:endParaRPr lang="en-GB" dirty="0"/>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263351" y="1781000"/>
            <a:ext cx="11549063" cy="2512096"/>
          </a:xfrm>
        </p:spPr>
        <p:txBody>
          <a:bodyPr/>
          <a:lstStyle/>
          <a:p>
            <a:r>
              <a:rPr lang="en-US" dirty="0"/>
              <a:t>The Bunker CDR Committee:</a:t>
            </a:r>
          </a:p>
          <a:p>
            <a:pPr lvl="1"/>
            <a:r>
              <a:rPr lang="en-US" i="1" u="sng" dirty="0"/>
              <a:t>is impressed by the progress</a:t>
            </a:r>
            <a:r>
              <a:rPr lang="en-US" dirty="0"/>
              <a:t> that has occurred since the previous review</a:t>
            </a:r>
          </a:p>
          <a:p>
            <a:pPr lvl="1"/>
            <a:r>
              <a:rPr lang="en-US" i="1" u="sng" dirty="0"/>
              <a:t>believes the project is ready to proceed</a:t>
            </a:r>
            <a:r>
              <a:rPr lang="en-US" dirty="0"/>
              <a:t> with a design-build approach to the bunker with an industry partner</a:t>
            </a:r>
          </a:p>
          <a:p>
            <a:pPr lvl="1"/>
            <a:r>
              <a:rPr lang="en-US" dirty="0"/>
              <a:t>There are </a:t>
            </a:r>
            <a:r>
              <a:rPr lang="en-US" i="1" u="sng" dirty="0"/>
              <a:t>still items that require attention</a:t>
            </a:r>
            <a:r>
              <a:rPr lang="en-US" dirty="0"/>
              <a:t>, but these are </a:t>
            </a:r>
            <a:r>
              <a:rPr lang="en-US" i="1" u="sng" dirty="0"/>
              <a:t>not sufficient to delay </a:t>
            </a:r>
            <a:r>
              <a:rPr lang="en-US" dirty="0"/>
              <a:t>the current approach to the bunker completion</a:t>
            </a:r>
          </a:p>
          <a:p>
            <a:r>
              <a:rPr lang="en-GB" dirty="0"/>
              <a:t>We have received 3 bids for bunker manufacture. </a:t>
            </a:r>
            <a:r>
              <a:rPr lang="en-US" dirty="0"/>
              <a:t>The new bunker design is significantly less costly than the old one, and the price will come in within budget.</a:t>
            </a:r>
          </a:p>
          <a:p>
            <a:r>
              <a:rPr lang="en-US" dirty="0"/>
              <a:t>The Bunker has been procured</a:t>
            </a:r>
            <a:r>
              <a:rPr lang="sv-SE" dirty="0"/>
              <a:t> </a:t>
            </a:r>
          </a:p>
          <a:p>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a:t>
            </a:fld>
            <a:endParaRPr lang="en-GB" noProof="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dirty="0"/>
              <a:t>The </a:t>
            </a:r>
            <a:r>
              <a:rPr lang="en-US" dirty="0"/>
              <a:t>CDR was successfully completed in October.</a:t>
            </a:r>
            <a:endParaRPr lang="en-GB" dirty="0"/>
          </a:p>
        </p:txBody>
      </p:sp>
      <p:sp>
        <p:nvSpPr>
          <p:cNvPr id="6" name="Rectangle 5">
            <a:extLst>
              <a:ext uri="{FF2B5EF4-FFF2-40B4-BE49-F238E27FC236}">
                <a16:creationId xmlns:a16="http://schemas.microsoft.com/office/drawing/2014/main" id="{C908C158-E9F0-CA44-A4D4-A9FC1ACA7971}"/>
              </a:ext>
            </a:extLst>
          </p:cNvPr>
          <p:cNvSpPr/>
          <p:nvPr/>
        </p:nvSpPr>
        <p:spPr>
          <a:xfrm>
            <a:off x="263351" y="4494019"/>
            <a:ext cx="6442249" cy="2031325"/>
          </a:xfrm>
          <a:prstGeom prst="rect">
            <a:avLst/>
          </a:prstGeom>
        </p:spPr>
        <p:txBody>
          <a:bodyPr wrap="square">
            <a:spAutoFit/>
          </a:bodyPr>
          <a:lstStyle/>
          <a:p>
            <a:r>
              <a:rPr lang="en-US" b="1" dirty="0">
                <a:solidFill>
                  <a:srgbClr val="1E9FDB"/>
                </a:solidFill>
              </a:rPr>
              <a:t>Changes since Dec 2017:</a:t>
            </a:r>
          </a:p>
          <a:p>
            <a:pPr marL="285750" indent="-285750">
              <a:buFont typeface="Arial" panose="020B0604020202020204" pitchFamily="34" charset="0"/>
              <a:buChar char="•"/>
            </a:pPr>
            <a:r>
              <a:rPr lang="en-US" dirty="0">
                <a:solidFill>
                  <a:srgbClr val="1E9FDB"/>
                </a:solidFill>
              </a:rPr>
              <a:t>Core material has been changed from steel/HDPE to Heavy Concrete - thickness is unchanged (3.5 m)</a:t>
            </a:r>
          </a:p>
          <a:p>
            <a:pPr marL="285750" indent="-285750">
              <a:buFont typeface="Arial" panose="020B0604020202020204" pitchFamily="34" charset="0"/>
              <a:buChar char="•"/>
            </a:pPr>
            <a:r>
              <a:rPr lang="en-US" dirty="0">
                <a:solidFill>
                  <a:srgbClr val="1E9FDB"/>
                </a:solidFill>
              </a:rPr>
              <a:t>Design of the wall updated in accordance with the new neutronics design.</a:t>
            </a:r>
          </a:p>
          <a:p>
            <a:pPr marL="285750" indent="-285750">
              <a:buFont typeface="Arial" panose="020B0604020202020204" pitchFamily="34" charset="0"/>
              <a:buChar char="•"/>
            </a:pPr>
            <a:r>
              <a:rPr lang="en-US" dirty="0">
                <a:solidFill>
                  <a:srgbClr val="1E9FDB"/>
                </a:solidFill>
              </a:rPr>
              <a:t>Key detail drawings have been done</a:t>
            </a:r>
          </a:p>
          <a:p>
            <a:pPr marL="285750" indent="-285750">
              <a:buFont typeface="Arial" panose="020B0604020202020204" pitchFamily="34" charset="0"/>
              <a:buChar char="•"/>
            </a:pPr>
            <a:r>
              <a:rPr lang="en-US" dirty="0">
                <a:solidFill>
                  <a:srgbClr val="1E9FDB"/>
                </a:solidFill>
              </a:rPr>
              <a:t>All required documentation has been written</a:t>
            </a:r>
          </a:p>
        </p:txBody>
      </p:sp>
      <p:pic>
        <p:nvPicPr>
          <p:cNvPr id="7" name="Picture 6">
            <a:extLst>
              <a:ext uri="{FF2B5EF4-FFF2-40B4-BE49-F238E27FC236}">
                <a16:creationId xmlns:a16="http://schemas.microsoft.com/office/drawing/2014/main" id="{5FCB4E67-A169-DF47-8F86-807A7BA5E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120" y="3933056"/>
            <a:ext cx="4636295" cy="2651931"/>
          </a:xfrm>
          <a:prstGeom prst="roundRect">
            <a:avLst>
              <a:gd name="adj" fmla="val 8594"/>
            </a:avLst>
          </a:prstGeom>
          <a:solidFill>
            <a:srgbClr val="FFFFFF">
              <a:shade val="85000"/>
            </a:srgbClr>
          </a:solidFill>
          <a:ln>
            <a:noFill/>
          </a:ln>
          <a:effectLst/>
        </p:spPr>
      </p:pic>
      <p:sp>
        <p:nvSpPr>
          <p:cNvPr id="9" name="Rectangle 8">
            <a:extLst>
              <a:ext uri="{FF2B5EF4-FFF2-40B4-BE49-F238E27FC236}">
                <a16:creationId xmlns:a16="http://schemas.microsoft.com/office/drawing/2014/main" id="{51173FF2-B43F-7245-9CF7-6A4A2EC30882}"/>
              </a:ext>
            </a:extLst>
          </p:cNvPr>
          <p:cNvSpPr/>
          <p:nvPr/>
        </p:nvSpPr>
        <p:spPr>
          <a:xfrm>
            <a:off x="7295344" y="6215655"/>
            <a:ext cx="4403898" cy="369332"/>
          </a:xfrm>
          <a:prstGeom prst="rect">
            <a:avLst/>
          </a:prstGeom>
        </p:spPr>
        <p:txBody>
          <a:bodyPr wrap="none">
            <a:spAutoFit/>
          </a:bodyPr>
          <a:lstStyle/>
          <a:p>
            <a:r>
              <a:rPr lang="en-US" dirty="0"/>
              <a:t>The bunker wall/Common shielding interface</a:t>
            </a:r>
          </a:p>
        </p:txBody>
      </p:sp>
      <p:sp>
        <p:nvSpPr>
          <p:cNvPr id="10" name="TextBox 9">
            <a:extLst>
              <a:ext uri="{FF2B5EF4-FFF2-40B4-BE49-F238E27FC236}">
                <a16:creationId xmlns:a16="http://schemas.microsoft.com/office/drawing/2014/main" id="{0AD944DD-E9B9-CB43-BA21-3DED94AEC06F}"/>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algn="l"/>
            <a:r>
              <a:rPr lang="sv-SE" sz="1600" dirty="0">
                <a:solidFill>
                  <a:schemeClr val="bg1"/>
                </a:solidFill>
              </a:rPr>
              <a:t>C.14.13b</a:t>
            </a:r>
          </a:p>
        </p:txBody>
      </p:sp>
    </p:spTree>
    <p:extLst>
      <p:ext uri="{BB962C8B-B14F-4D97-AF65-F5344CB8AC3E}">
        <p14:creationId xmlns:p14="http://schemas.microsoft.com/office/powerpoint/2010/main" val="1243651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a:xfrm>
            <a:off x="609600" y="346646"/>
            <a:ext cx="9518848" cy="562074"/>
          </a:xfrm>
        </p:spPr>
        <p:txBody>
          <a:bodyPr/>
          <a:lstStyle/>
          <a:p>
            <a:r>
              <a:rPr lang="en-US" dirty="0">
                <a:solidFill>
                  <a:prstClr val="white"/>
                </a:solidFill>
              </a:rPr>
              <a:t>Future Scenarios outlined in the 2016 ESFRI Report</a:t>
            </a:r>
            <a:endParaRPr lang="sv-SE" dirty="0"/>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C.14.13c</a:t>
            </a:r>
          </a:p>
        </p:txBody>
      </p:sp>
      <p:sp>
        <p:nvSpPr>
          <p:cNvPr id="10" name="Slide Number Placeholder 3">
            <a:extLst>
              <a:ext uri="{FF2B5EF4-FFF2-40B4-BE49-F238E27FC236}">
                <a16:creationId xmlns:a16="http://schemas.microsoft.com/office/drawing/2014/main" id="{544ED99D-B9F3-D542-B1FF-46F62F488F2F}"/>
              </a:ext>
            </a:extLst>
          </p:cNvPr>
          <p:cNvSpPr txBox="1">
            <a:spLocks/>
          </p:cNvSpPr>
          <p:nvPr/>
        </p:nvSpPr>
        <p:spPr>
          <a:xfrm>
            <a:off x="8304473" y="6356350"/>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1" name="Picture 20" descr="Degraded_Pessimistic.png">
            <a:extLst>
              <a:ext uri="{FF2B5EF4-FFF2-40B4-BE49-F238E27FC236}">
                <a16:creationId xmlns:a16="http://schemas.microsoft.com/office/drawing/2014/main" id="{FD828CC2-DD59-654F-A34B-5718177DF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869418"/>
            <a:ext cx="4619481" cy="3830643"/>
          </a:xfrm>
          <a:prstGeom prst="rect">
            <a:avLst/>
          </a:prstGeom>
        </p:spPr>
      </p:pic>
      <p:pic>
        <p:nvPicPr>
          <p:cNvPr id="22" name="Picture 21" descr="Enhanced_optimistic.png">
            <a:extLst>
              <a:ext uri="{FF2B5EF4-FFF2-40B4-BE49-F238E27FC236}">
                <a16:creationId xmlns:a16="http://schemas.microsoft.com/office/drawing/2014/main" id="{DD5CA2A6-F7FD-6D40-B109-13557B45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961" y="1916832"/>
            <a:ext cx="4896544" cy="3766100"/>
          </a:xfrm>
          <a:prstGeom prst="rect">
            <a:avLst/>
          </a:prstGeom>
        </p:spPr>
      </p:pic>
      <p:sp>
        <p:nvSpPr>
          <p:cNvPr id="23" name="TextBox 22">
            <a:extLst>
              <a:ext uri="{FF2B5EF4-FFF2-40B4-BE49-F238E27FC236}">
                <a16:creationId xmlns:a16="http://schemas.microsoft.com/office/drawing/2014/main" id="{4729224B-16E3-E840-A608-50C53B888067}"/>
              </a:ext>
            </a:extLst>
          </p:cNvPr>
          <p:cNvSpPr txBox="1"/>
          <p:nvPr/>
        </p:nvSpPr>
        <p:spPr>
          <a:xfrm>
            <a:off x="2002513" y="5589240"/>
            <a:ext cx="42484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Pessimistic scenario: </a:t>
            </a:r>
            <a:r>
              <a:rPr kumimoji="0" lang="en-US" sz="1600" b="0" i="0" u="none" strike="noStrike" kern="1200" cap="none" spc="0" normalizeH="0" baseline="0" noProof="0" dirty="0">
                <a:ln>
                  <a:noFill/>
                </a:ln>
                <a:solidFill>
                  <a:prstClr val="black"/>
                </a:solidFill>
                <a:effectLst/>
                <a:uLnTx/>
                <a:uFillTx/>
                <a:latin typeface="Calibri"/>
                <a:ea typeface="+mn-ea"/>
                <a:cs typeface="+mn-cs"/>
              </a:rPr>
              <a:t>ILL operates at reduced output until 2023, ESS with 22 instruments beyond 2028. Earlier closer and/reduced operations for a number of medium power sources</a:t>
            </a:r>
          </a:p>
        </p:txBody>
      </p:sp>
      <p:sp>
        <p:nvSpPr>
          <p:cNvPr id="24" name="TextBox 23">
            <a:extLst>
              <a:ext uri="{FF2B5EF4-FFF2-40B4-BE49-F238E27FC236}">
                <a16:creationId xmlns:a16="http://schemas.microsoft.com/office/drawing/2014/main" id="{FC38ADFC-51E5-4D44-B9FE-382A9C2E1AE6}"/>
              </a:ext>
            </a:extLst>
          </p:cNvPr>
          <p:cNvSpPr txBox="1"/>
          <p:nvPr/>
        </p:nvSpPr>
        <p:spPr>
          <a:xfrm>
            <a:off x="6539017" y="5589240"/>
            <a:ext cx="3733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Optimistic scenario: </a:t>
            </a:r>
            <a:r>
              <a:rPr kumimoji="0" lang="en-US" sz="1600" b="0" i="0" u="none" strike="noStrike" kern="1200" cap="none" spc="0" normalizeH="0" baseline="0" noProof="0" dirty="0">
                <a:ln>
                  <a:noFill/>
                </a:ln>
                <a:solidFill>
                  <a:prstClr val="black"/>
                </a:solidFill>
                <a:effectLst/>
                <a:uLnTx/>
                <a:uFillTx/>
                <a:latin typeface="Calibri"/>
                <a:ea typeface="+mn-ea"/>
                <a:cs typeface="+mn-cs"/>
              </a:rPr>
              <a:t>ILL operates until 2030, ESS with </a:t>
            </a:r>
            <a:r>
              <a:rPr kumimoji="0" lang="en-US" sz="1600" b="1" i="0" u="none" strike="noStrike" kern="1200" cap="none" spc="0" normalizeH="0" baseline="0" noProof="0" dirty="0">
                <a:ln>
                  <a:noFill/>
                </a:ln>
                <a:solidFill>
                  <a:prstClr val="black"/>
                </a:solidFill>
                <a:effectLst/>
                <a:uLnTx/>
                <a:uFillTx/>
                <a:latin typeface="Calibri"/>
                <a:ea typeface="+mn-ea"/>
                <a:cs typeface="+mn-cs"/>
              </a:rPr>
              <a:t>35</a:t>
            </a:r>
            <a:r>
              <a:rPr kumimoji="0" lang="en-US" sz="1600" b="0" i="0" u="none" strike="noStrike" kern="1200" cap="none" spc="0" normalizeH="0" baseline="0" noProof="0" dirty="0">
                <a:ln>
                  <a:noFill/>
                </a:ln>
                <a:solidFill>
                  <a:prstClr val="black"/>
                </a:solidFill>
                <a:effectLst/>
                <a:uLnTx/>
                <a:uFillTx/>
                <a:latin typeface="Calibri"/>
                <a:ea typeface="+mn-ea"/>
                <a:cs typeface="+mn-cs"/>
              </a:rPr>
              <a:t> instruments beyond 2035. </a:t>
            </a:r>
          </a:p>
        </p:txBody>
      </p:sp>
      <p:sp>
        <p:nvSpPr>
          <p:cNvPr id="25" name="TextBox 24">
            <a:extLst>
              <a:ext uri="{FF2B5EF4-FFF2-40B4-BE49-F238E27FC236}">
                <a16:creationId xmlns:a16="http://schemas.microsoft.com/office/drawing/2014/main" id="{6ADB4408-0715-BB4C-84F5-9AE830BB7630}"/>
              </a:ext>
            </a:extLst>
          </p:cNvPr>
          <p:cNvSpPr txBox="1"/>
          <p:nvPr/>
        </p:nvSpPr>
        <p:spPr>
          <a:xfrm>
            <a:off x="4450785" y="4293096"/>
            <a:ext cx="509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ESS</a:t>
            </a:r>
          </a:p>
        </p:txBody>
      </p:sp>
      <p:sp>
        <p:nvSpPr>
          <p:cNvPr id="26" name="TextBox 25">
            <a:extLst>
              <a:ext uri="{FF2B5EF4-FFF2-40B4-BE49-F238E27FC236}">
                <a16:creationId xmlns:a16="http://schemas.microsoft.com/office/drawing/2014/main" id="{713D30F2-5557-7B45-A04C-864816E95C71}"/>
              </a:ext>
            </a:extLst>
          </p:cNvPr>
          <p:cNvSpPr txBox="1"/>
          <p:nvPr/>
        </p:nvSpPr>
        <p:spPr>
          <a:xfrm>
            <a:off x="8627249" y="4293096"/>
            <a:ext cx="509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ESS</a:t>
            </a:r>
          </a:p>
        </p:txBody>
      </p:sp>
      <p:sp>
        <p:nvSpPr>
          <p:cNvPr id="11" name="TextBox 10">
            <a:extLst>
              <a:ext uri="{FF2B5EF4-FFF2-40B4-BE49-F238E27FC236}">
                <a16:creationId xmlns:a16="http://schemas.microsoft.com/office/drawing/2014/main" id="{1A7E32C5-0E1E-7547-907E-634E161F51C0}"/>
              </a:ext>
            </a:extLst>
          </p:cNvPr>
          <p:cNvSpPr txBox="1"/>
          <p:nvPr/>
        </p:nvSpPr>
        <p:spPr>
          <a:xfrm>
            <a:off x="2783632" y="5715253"/>
            <a:ext cx="6365845" cy="954107"/>
          </a:xfrm>
          <a:prstGeom prst="rect">
            <a:avLst/>
          </a:prstGeom>
          <a:solidFill>
            <a:schemeClr val="bg1"/>
          </a:solidFill>
          <a:ln w="508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ESS needs to build up its research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as soon as at all possible</a:t>
            </a:r>
          </a:p>
        </p:txBody>
      </p:sp>
    </p:spTree>
    <p:extLst>
      <p:ext uri="{BB962C8B-B14F-4D97-AF65-F5344CB8AC3E}">
        <p14:creationId xmlns:p14="http://schemas.microsoft.com/office/powerpoint/2010/main" val="382334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Good progress in instrument projects</a:t>
            </a:r>
          </a:p>
        </p:txBody>
      </p:sp>
      <p:sp>
        <p:nvSpPr>
          <p:cNvPr id="3" name="Content Placeholder 2">
            <a:extLst>
              <a:ext uri="{FF2B5EF4-FFF2-40B4-BE49-F238E27FC236}">
                <a16:creationId xmlns:a16="http://schemas.microsoft.com/office/drawing/2014/main" id="{9B6AA8DE-5F9C-774D-A251-7A091E2C214E}"/>
              </a:ext>
            </a:extLst>
          </p:cNvPr>
          <p:cNvSpPr>
            <a:spLocks noGrp="1"/>
          </p:cNvSpPr>
          <p:nvPr>
            <p:ph idx="1"/>
          </p:nvPr>
        </p:nvSpPr>
        <p:spPr>
          <a:xfrm>
            <a:off x="609600" y="1604114"/>
            <a:ext cx="4190256" cy="4345166"/>
          </a:xfrm>
        </p:spPr>
        <p:txBody>
          <a:bodyPr/>
          <a:lstStyle/>
          <a:p>
            <a:r>
              <a:rPr lang="en-US" dirty="0"/>
              <a:t>The process, documentation and </a:t>
            </a:r>
            <a:r>
              <a:rPr lang="en-US" dirty="0" err="1"/>
              <a:t>organisation</a:t>
            </a:r>
            <a:r>
              <a:rPr lang="en-US" dirty="0"/>
              <a:t> of Tollgate 3 reviews authorizing procurements has progressed well. </a:t>
            </a:r>
            <a:endParaRPr lang="sv-SE" dirty="0"/>
          </a:p>
          <a:p>
            <a:r>
              <a:rPr lang="en-GB" dirty="0"/>
              <a:t>The autumn series of STAP meetings is concluding.</a:t>
            </a:r>
          </a:p>
          <a:p>
            <a:r>
              <a:rPr lang="en-GB" dirty="0"/>
              <a:t>Instruments have started procurement.</a:t>
            </a:r>
          </a:p>
          <a:p>
            <a:r>
              <a:rPr lang="en-GB" dirty="0"/>
              <a:t>MIRACLES and FREIA have passed TG2</a:t>
            </a:r>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r>
              <a:rPr lang="en-GB" dirty="0"/>
              <a:t>Moving from Detailed Design to Procurement</a:t>
            </a:r>
            <a:br>
              <a:rPr lang="en-GB" dirty="0"/>
            </a:br>
            <a:endParaRPr lang="en-GB" dirty="0"/>
          </a:p>
        </p:txBody>
      </p:sp>
      <p:sp>
        <p:nvSpPr>
          <p:cNvPr id="7" name="TextBox 6">
            <a:extLst>
              <a:ext uri="{FF2B5EF4-FFF2-40B4-BE49-F238E27FC236}">
                <a16:creationId xmlns:a16="http://schemas.microsoft.com/office/drawing/2014/main" id="{4D493B45-5399-9848-9F87-B6B8C97565A1}"/>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algn="l"/>
            <a:r>
              <a:rPr lang="sv-SE" sz="1600" dirty="0">
                <a:solidFill>
                  <a:schemeClr val="bg1"/>
                </a:solidFill>
              </a:rPr>
              <a:t>C.14.13b</a:t>
            </a:r>
          </a:p>
        </p:txBody>
      </p:sp>
      <p:pic>
        <p:nvPicPr>
          <p:cNvPr id="8" name="Picture 7">
            <a:extLst>
              <a:ext uri="{FF2B5EF4-FFF2-40B4-BE49-F238E27FC236}">
                <a16:creationId xmlns:a16="http://schemas.microsoft.com/office/drawing/2014/main" id="{543FC6E1-C3A4-6741-82AD-530765BF6247}"/>
              </a:ext>
            </a:extLst>
          </p:cNvPr>
          <p:cNvPicPr>
            <a:picLocks noChangeAspect="1"/>
          </p:cNvPicPr>
          <p:nvPr/>
        </p:nvPicPr>
        <p:blipFill>
          <a:blip r:embed="rId2"/>
          <a:stretch>
            <a:fillRect/>
          </a:stretch>
        </p:blipFill>
        <p:spPr>
          <a:xfrm>
            <a:off x="4778400" y="1391777"/>
            <a:ext cx="7235577" cy="5426683"/>
          </a:xfrm>
          <a:prstGeom prst="rect">
            <a:avLst/>
          </a:prstGeom>
        </p:spPr>
      </p:pic>
    </p:spTree>
    <p:extLst>
      <p:ext uri="{BB962C8B-B14F-4D97-AF65-F5344CB8AC3E}">
        <p14:creationId xmlns:p14="http://schemas.microsoft.com/office/powerpoint/2010/main" val="1773713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632"/>
            <a:ext cx="8486586" cy="1200253"/>
          </a:xfrm>
        </p:spPr>
        <p:txBody>
          <a:bodyPr>
            <a:normAutofit/>
          </a:bodyPr>
          <a:lstStyle/>
          <a:p>
            <a:r>
              <a:rPr lang="en-GB" sz="3200" dirty="0"/>
              <a:t>Summary Schedule and Critical Path for Remaining Work</a:t>
            </a:r>
          </a:p>
        </p:txBody>
      </p:sp>
      <p:sp>
        <p:nvSpPr>
          <p:cNvPr id="11" name="Rectangle 10"/>
          <p:cNvSpPr/>
          <p:nvPr/>
        </p:nvSpPr>
        <p:spPr>
          <a:xfrm>
            <a:off x="335360" y="2808182"/>
            <a:ext cx="3913987" cy="3838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Accelerator + ICS</a:t>
            </a:r>
          </a:p>
        </p:txBody>
      </p:sp>
      <p:sp>
        <p:nvSpPr>
          <p:cNvPr id="24" name="Rectangle 23"/>
          <p:cNvSpPr/>
          <p:nvPr/>
        </p:nvSpPr>
        <p:spPr>
          <a:xfrm>
            <a:off x="334634" y="4162422"/>
            <a:ext cx="4786790" cy="39321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CF + Target + NSS (Bunker+TBL) + ICS</a:t>
            </a:r>
          </a:p>
        </p:txBody>
      </p:sp>
      <p:sp>
        <p:nvSpPr>
          <p:cNvPr id="18" name="Right Brace 17"/>
          <p:cNvSpPr/>
          <p:nvPr/>
        </p:nvSpPr>
        <p:spPr>
          <a:xfrm rot="5400000">
            <a:off x="4508770" y="3211999"/>
            <a:ext cx="341970" cy="9119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02388C73-E991-3A46-A5A6-4AAA2A127D66}"/>
              </a:ext>
            </a:extLst>
          </p:cNvPr>
          <p:cNvGrpSpPr/>
          <p:nvPr/>
        </p:nvGrpSpPr>
        <p:grpSpPr>
          <a:xfrm>
            <a:off x="335360" y="1447800"/>
            <a:ext cx="8496944" cy="256222"/>
            <a:chOff x="3947204" y="1484784"/>
            <a:chExt cx="6313428" cy="360040"/>
          </a:xfrm>
        </p:grpSpPr>
        <p:sp>
          <p:nvSpPr>
            <p:cNvPr id="43" name="Rectangle 42">
              <a:extLst>
                <a:ext uri="{FF2B5EF4-FFF2-40B4-BE49-F238E27FC236}">
                  <a16:creationId xmlns:a16="http://schemas.microsoft.com/office/drawing/2014/main" id="{60520E45-9C88-8B48-8BB0-8CE4AFD5EF98}"/>
                </a:ext>
              </a:extLst>
            </p:cNvPr>
            <p:cNvSpPr/>
            <p:nvPr/>
          </p:nvSpPr>
          <p:spPr>
            <a:xfrm>
              <a:off x="3947204"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2018</a:t>
              </a:r>
            </a:p>
          </p:txBody>
        </p:sp>
        <p:sp>
          <p:nvSpPr>
            <p:cNvPr id="44" name="Rectangle 43">
              <a:extLst>
                <a:ext uri="{FF2B5EF4-FFF2-40B4-BE49-F238E27FC236}">
                  <a16:creationId xmlns:a16="http://schemas.microsoft.com/office/drawing/2014/main" id="{547E711C-708F-2342-9278-FA900265C7A4}"/>
                </a:ext>
              </a:extLst>
            </p:cNvPr>
            <p:cNvSpPr/>
            <p:nvPr/>
          </p:nvSpPr>
          <p:spPr>
            <a:xfrm>
              <a:off x="4739292"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2019</a:t>
              </a:r>
            </a:p>
          </p:txBody>
        </p:sp>
        <p:sp>
          <p:nvSpPr>
            <p:cNvPr id="45" name="Rectangle 44">
              <a:extLst>
                <a:ext uri="{FF2B5EF4-FFF2-40B4-BE49-F238E27FC236}">
                  <a16:creationId xmlns:a16="http://schemas.microsoft.com/office/drawing/2014/main" id="{5A7338E9-D599-2C4B-871E-3A22427D7CAB}"/>
                </a:ext>
              </a:extLst>
            </p:cNvPr>
            <p:cNvSpPr/>
            <p:nvPr/>
          </p:nvSpPr>
          <p:spPr>
            <a:xfrm>
              <a:off x="5531380"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2020</a:t>
              </a:r>
            </a:p>
          </p:txBody>
        </p:sp>
        <p:sp>
          <p:nvSpPr>
            <p:cNvPr id="46" name="Rectangle 45">
              <a:extLst>
                <a:ext uri="{FF2B5EF4-FFF2-40B4-BE49-F238E27FC236}">
                  <a16:creationId xmlns:a16="http://schemas.microsoft.com/office/drawing/2014/main" id="{87D5A4D4-A84C-A044-B4A0-D9EC7D6B127D}"/>
                </a:ext>
              </a:extLst>
            </p:cNvPr>
            <p:cNvSpPr/>
            <p:nvPr/>
          </p:nvSpPr>
          <p:spPr>
            <a:xfrm>
              <a:off x="63234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2021</a:t>
              </a:r>
            </a:p>
          </p:txBody>
        </p:sp>
        <p:sp>
          <p:nvSpPr>
            <p:cNvPr id="47" name="Rectangle 46">
              <a:extLst>
                <a:ext uri="{FF2B5EF4-FFF2-40B4-BE49-F238E27FC236}">
                  <a16:creationId xmlns:a16="http://schemas.microsoft.com/office/drawing/2014/main" id="{A5A31C87-962A-824B-A055-16D9087532AB}"/>
                </a:ext>
              </a:extLst>
            </p:cNvPr>
            <p:cNvSpPr/>
            <p:nvPr/>
          </p:nvSpPr>
          <p:spPr>
            <a:xfrm>
              <a:off x="71155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2022</a:t>
              </a:r>
            </a:p>
          </p:txBody>
        </p:sp>
        <p:sp>
          <p:nvSpPr>
            <p:cNvPr id="48" name="Rectangle 47">
              <a:extLst>
                <a:ext uri="{FF2B5EF4-FFF2-40B4-BE49-F238E27FC236}">
                  <a16:creationId xmlns:a16="http://schemas.microsoft.com/office/drawing/2014/main" id="{60932C98-3928-F24A-8BC4-C25786B9D7BD}"/>
                </a:ext>
              </a:extLst>
            </p:cNvPr>
            <p:cNvSpPr/>
            <p:nvPr/>
          </p:nvSpPr>
          <p:spPr>
            <a:xfrm>
              <a:off x="78843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2023</a:t>
              </a:r>
            </a:p>
          </p:txBody>
        </p:sp>
        <p:sp>
          <p:nvSpPr>
            <p:cNvPr id="49" name="Rectangle 48">
              <a:extLst>
                <a:ext uri="{FF2B5EF4-FFF2-40B4-BE49-F238E27FC236}">
                  <a16:creationId xmlns:a16="http://schemas.microsoft.com/office/drawing/2014/main" id="{0F5AE180-E445-0F46-99CF-8575735442F3}"/>
                </a:ext>
              </a:extLst>
            </p:cNvPr>
            <p:cNvSpPr/>
            <p:nvPr/>
          </p:nvSpPr>
          <p:spPr>
            <a:xfrm>
              <a:off x="86764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2024</a:t>
              </a:r>
            </a:p>
          </p:txBody>
        </p:sp>
        <p:sp>
          <p:nvSpPr>
            <p:cNvPr id="50" name="Rectangle 49">
              <a:extLst>
                <a:ext uri="{FF2B5EF4-FFF2-40B4-BE49-F238E27FC236}">
                  <a16:creationId xmlns:a16="http://schemas.microsoft.com/office/drawing/2014/main" id="{CB77CE49-3FF7-3844-842E-29A69A254A4B}"/>
                </a:ext>
              </a:extLst>
            </p:cNvPr>
            <p:cNvSpPr/>
            <p:nvPr/>
          </p:nvSpPr>
          <p:spPr>
            <a:xfrm>
              <a:off x="9468544" y="1484784"/>
              <a:ext cx="792088" cy="360040"/>
            </a:xfrm>
            <a:prstGeom prst="rect">
              <a:avLst/>
            </a:prstGeom>
            <a:solidFill>
              <a:schemeClr val="tx2">
                <a:lumMod val="20000"/>
                <a:lumOff val="80000"/>
              </a:scheme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2025</a:t>
              </a:r>
            </a:p>
          </p:txBody>
        </p:sp>
      </p:grpSp>
      <p:sp>
        <p:nvSpPr>
          <p:cNvPr id="51" name="Diamond 50">
            <a:extLst>
              <a:ext uri="{FF2B5EF4-FFF2-40B4-BE49-F238E27FC236}">
                <a16:creationId xmlns:a16="http://schemas.microsoft.com/office/drawing/2014/main" id="{5E8441DE-FE85-454D-A8EE-A2B195644139}"/>
              </a:ext>
            </a:extLst>
          </p:cNvPr>
          <p:cNvSpPr/>
          <p:nvPr/>
        </p:nvSpPr>
        <p:spPr>
          <a:xfrm>
            <a:off x="3817468" y="314096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9F33A9-B1CC-E147-B51B-236E8930D924}"/>
              </a:ext>
            </a:extLst>
          </p:cNvPr>
          <p:cNvSpPr txBox="1"/>
          <p:nvPr/>
        </p:nvSpPr>
        <p:spPr>
          <a:xfrm>
            <a:off x="2144176" y="3212977"/>
            <a:ext cx="17195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Beam on Dump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(570 MeV)</a:t>
            </a:r>
          </a:p>
        </p:txBody>
      </p:sp>
      <p:sp>
        <p:nvSpPr>
          <p:cNvPr id="9" name="TextBox 8">
            <a:extLst>
              <a:ext uri="{FF2B5EF4-FFF2-40B4-BE49-F238E27FC236}">
                <a16:creationId xmlns:a16="http://schemas.microsoft.com/office/drawing/2014/main" id="{E6EDDAF6-282A-5B4F-8B83-21689E3423D5}"/>
              </a:ext>
            </a:extLst>
          </p:cNvPr>
          <p:cNvSpPr txBox="1"/>
          <p:nvPr/>
        </p:nvSpPr>
        <p:spPr>
          <a:xfrm>
            <a:off x="3436030" y="3779748"/>
            <a:ext cx="4892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Accelerator Schedule Float</a:t>
            </a:r>
          </a:p>
        </p:txBody>
      </p:sp>
      <p:sp>
        <p:nvSpPr>
          <p:cNvPr id="52" name="Diamond 51">
            <a:extLst>
              <a:ext uri="{FF2B5EF4-FFF2-40B4-BE49-F238E27FC236}">
                <a16:creationId xmlns:a16="http://schemas.microsoft.com/office/drawing/2014/main" id="{9532FCFB-EC29-0246-A7D2-AE71C4129DF3}"/>
              </a:ext>
            </a:extLst>
          </p:cNvPr>
          <p:cNvSpPr/>
          <p:nvPr/>
        </p:nvSpPr>
        <p:spPr>
          <a:xfrm>
            <a:off x="4151785" y="314096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CD36F6E-2D78-264E-988E-F1B518B4A21D}"/>
              </a:ext>
            </a:extLst>
          </p:cNvPr>
          <p:cNvSpPr txBox="1"/>
          <p:nvPr/>
        </p:nvSpPr>
        <p:spPr>
          <a:xfrm>
            <a:off x="4399120" y="3220418"/>
            <a:ext cx="1264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Accel RBOT</a:t>
            </a:r>
          </a:p>
        </p:txBody>
      </p:sp>
      <p:sp>
        <p:nvSpPr>
          <p:cNvPr id="53" name="Diamond 52">
            <a:extLst>
              <a:ext uri="{FF2B5EF4-FFF2-40B4-BE49-F238E27FC236}">
                <a16:creationId xmlns:a16="http://schemas.microsoft.com/office/drawing/2014/main" id="{17D8785B-E6A5-BD47-83D8-AD3FC20AB138}"/>
              </a:ext>
            </a:extLst>
          </p:cNvPr>
          <p:cNvSpPr/>
          <p:nvPr/>
        </p:nvSpPr>
        <p:spPr>
          <a:xfrm>
            <a:off x="1009156"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8BD6A2C4-190B-B344-90CC-F0A78DBC99D5}"/>
              </a:ext>
            </a:extLst>
          </p:cNvPr>
          <p:cNvSpPr/>
          <p:nvPr/>
        </p:nvSpPr>
        <p:spPr>
          <a:xfrm>
            <a:off x="2279576"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CB2BF9DA-4291-9B40-B39E-E2498ABB5B4D}"/>
              </a:ext>
            </a:extLst>
          </p:cNvPr>
          <p:cNvSpPr/>
          <p:nvPr/>
        </p:nvSpPr>
        <p:spPr>
          <a:xfrm>
            <a:off x="2953372"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43B0B5C-E83F-FD4B-A8C2-EDD6398165E7}"/>
              </a:ext>
            </a:extLst>
          </p:cNvPr>
          <p:cNvSpPr txBox="1"/>
          <p:nvPr/>
        </p:nvSpPr>
        <p:spPr>
          <a:xfrm>
            <a:off x="140596" y="1844824"/>
            <a:ext cx="3507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Warm LINAC Commissioning Steps</a:t>
            </a:r>
          </a:p>
        </p:txBody>
      </p:sp>
      <p:sp>
        <p:nvSpPr>
          <p:cNvPr id="13" name="TextBox 12">
            <a:extLst>
              <a:ext uri="{FF2B5EF4-FFF2-40B4-BE49-F238E27FC236}">
                <a16:creationId xmlns:a16="http://schemas.microsoft.com/office/drawing/2014/main" id="{0FA83A02-2D04-A342-B497-4688BF5FD57F}"/>
              </a:ext>
            </a:extLst>
          </p:cNvPr>
          <p:cNvSpPr txBox="1"/>
          <p:nvPr/>
        </p:nvSpPr>
        <p:spPr>
          <a:xfrm>
            <a:off x="4448163" y="1671191"/>
            <a:ext cx="7117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BOT</a:t>
            </a:r>
          </a:p>
        </p:txBody>
      </p:sp>
      <p:sp>
        <p:nvSpPr>
          <p:cNvPr id="59" name="TextBox 58">
            <a:extLst>
              <a:ext uri="{FF2B5EF4-FFF2-40B4-BE49-F238E27FC236}">
                <a16:creationId xmlns:a16="http://schemas.microsoft.com/office/drawing/2014/main" id="{3E09293B-5BB4-334A-85DB-7BC786A9221F}"/>
              </a:ext>
            </a:extLst>
          </p:cNvPr>
          <p:cNvSpPr txBox="1"/>
          <p:nvPr/>
        </p:nvSpPr>
        <p:spPr>
          <a:xfrm>
            <a:off x="6744072" y="1650928"/>
            <a:ext cx="902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SOUP</a:t>
            </a:r>
          </a:p>
        </p:txBody>
      </p:sp>
      <p:sp>
        <p:nvSpPr>
          <p:cNvPr id="60" name="TextBox 59">
            <a:extLst>
              <a:ext uri="{FF2B5EF4-FFF2-40B4-BE49-F238E27FC236}">
                <a16:creationId xmlns:a16="http://schemas.microsoft.com/office/drawing/2014/main" id="{39970D6E-3217-224D-A3D2-5D9CC9A104AA}"/>
              </a:ext>
            </a:extLst>
          </p:cNvPr>
          <p:cNvSpPr txBox="1"/>
          <p:nvPr/>
        </p:nvSpPr>
        <p:spPr>
          <a:xfrm>
            <a:off x="8070290" y="1640069"/>
            <a:ext cx="7019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EOC</a:t>
            </a:r>
          </a:p>
        </p:txBody>
      </p:sp>
      <p:sp>
        <p:nvSpPr>
          <p:cNvPr id="23" name="4-Point Star 22">
            <a:extLst>
              <a:ext uri="{FF2B5EF4-FFF2-40B4-BE49-F238E27FC236}">
                <a16:creationId xmlns:a16="http://schemas.microsoft.com/office/drawing/2014/main" id="{55318053-B1AB-7C4A-BB7D-558287045189}"/>
              </a:ext>
            </a:extLst>
          </p:cNvPr>
          <p:cNvSpPr/>
          <p:nvPr/>
        </p:nvSpPr>
        <p:spPr>
          <a:xfrm>
            <a:off x="4926173" y="1804997"/>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4-Point Star 61">
            <a:extLst>
              <a:ext uri="{FF2B5EF4-FFF2-40B4-BE49-F238E27FC236}">
                <a16:creationId xmlns:a16="http://schemas.microsoft.com/office/drawing/2014/main" id="{0D9B7E53-D33B-F04D-8681-1D9A42B5565F}"/>
              </a:ext>
            </a:extLst>
          </p:cNvPr>
          <p:cNvSpPr/>
          <p:nvPr/>
        </p:nvSpPr>
        <p:spPr>
          <a:xfrm>
            <a:off x="8573724" y="1804997"/>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Diamond 62">
            <a:extLst>
              <a:ext uri="{FF2B5EF4-FFF2-40B4-BE49-F238E27FC236}">
                <a16:creationId xmlns:a16="http://schemas.microsoft.com/office/drawing/2014/main" id="{61BE28C4-D7F0-0C4B-9CCF-A9C7CB166DFC}"/>
              </a:ext>
            </a:extLst>
          </p:cNvPr>
          <p:cNvSpPr/>
          <p:nvPr/>
        </p:nvSpPr>
        <p:spPr>
          <a:xfrm>
            <a:off x="2161284"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Diamond 67">
            <a:extLst>
              <a:ext uri="{FF2B5EF4-FFF2-40B4-BE49-F238E27FC236}">
                <a16:creationId xmlns:a16="http://schemas.microsoft.com/office/drawing/2014/main" id="{E06C357B-3447-894A-9DD6-8B7DD513BFF4}"/>
              </a:ext>
            </a:extLst>
          </p:cNvPr>
          <p:cNvSpPr/>
          <p:nvPr/>
        </p:nvSpPr>
        <p:spPr>
          <a:xfrm>
            <a:off x="4753572"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DE788C30-A05F-BB42-A528-81C6193E0A77}"/>
              </a:ext>
            </a:extLst>
          </p:cNvPr>
          <p:cNvSpPr txBox="1"/>
          <p:nvPr/>
        </p:nvSpPr>
        <p:spPr>
          <a:xfrm>
            <a:off x="119336" y="4562836"/>
            <a:ext cx="212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Access for Monolith Installation</a:t>
            </a:r>
          </a:p>
        </p:txBody>
      </p:sp>
      <p:sp>
        <p:nvSpPr>
          <p:cNvPr id="71" name="TextBox 70">
            <a:extLst>
              <a:ext uri="{FF2B5EF4-FFF2-40B4-BE49-F238E27FC236}">
                <a16:creationId xmlns:a16="http://schemas.microsoft.com/office/drawing/2014/main" id="{43A4A6C7-D046-8B4E-BB76-63750FBB3A2E}"/>
              </a:ext>
            </a:extLst>
          </p:cNvPr>
          <p:cNvSpPr txBox="1"/>
          <p:nvPr/>
        </p:nvSpPr>
        <p:spPr>
          <a:xfrm>
            <a:off x="3287689" y="4582869"/>
            <a:ext cx="1436819" cy="381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Target RBOT</a:t>
            </a:r>
          </a:p>
        </p:txBody>
      </p:sp>
      <p:sp>
        <p:nvSpPr>
          <p:cNvPr id="72" name="Diamond 71">
            <a:extLst>
              <a:ext uri="{FF2B5EF4-FFF2-40B4-BE49-F238E27FC236}">
                <a16:creationId xmlns:a16="http://schemas.microsoft.com/office/drawing/2014/main" id="{00F05CB9-0778-E646-B615-D820A3C20AE7}"/>
              </a:ext>
            </a:extLst>
          </p:cNvPr>
          <p:cNvSpPr/>
          <p:nvPr/>
        </p:nvSpPr>
        <p:spPr>
          <a:xfrm>
            <a:off x="5041604"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8AA908F3-A84A-9745-A139-612E332502E7}"/>
              </a:ext>
            </a:extLst>
          </p:cNvPr>
          <p:cNvSpPr txBox="1"/>
          <p:nvPr/>
        </p:nvSpPr>
        <p:spPr>
          <a:xfrm>
            <a:off x="5159896" y="4299530"/>
            <a:ext cx="211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Bunker and Test Beam Line RBOT</a:t>
            </a:r>
          </a:p>
        </p:txBody>
      </p:sp>
      <p:sp>
        <p:nvSpPr>
          <p:cNvPr id="74" name="Rectangle 73">
            <a:extLst>
              <a:ext uri="{FF2B5EF4-FFF2-40B4-BE49-F238E27FC236}">
                <a16:creationId xmlns:a16="http://schemas.microsoft.com/office/drawing/2014/main" id="{AA1AC354-CD9B-5643-942A-C31E52C09418}"/>
              </a:ext>
            </a:extLst>
          </p:cNvPr>
          <p:cNvSpPr/>
          <p:nvPr/>
        </p:nvSpPr>
        <p:spPr>
          <a:xfrm>
            <a:off x="345398" y="5504832"/>
            <a:ext cx="8509827" cy="42429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NSS Instruments + ICS</a:t>
            </a:r>
          </a:p>
        </p:txBody>
      </p:sp>
      <p:sp>
        <p:nvSpPr>
          <p:cNvPr id="80" name="Diamond 79">
            <a:extLst>
              <a:ext uri="{FF2B5EF4-FFF2-40B4-BE49-F238E27FC236}">
                <a16:creationId xmlns:a16="http://schemas.microsoft.com/office/drawing/2014/main" id="{906F7DC3-E275-7148-9558-DCC1AA2F4E7D}"/>
              </a:ext>
            </a:extLst>
          </p:cNvPr>
          <p:cNvSpPr/>
          <p:nvPr/>
        </p:nvSpPr>
        <p:spPr>
          <a:xfrm>
            <a:off x="5066122"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440E5666-194F-014D-8870-F09CBFA7DA93}"/>
              </a:ext>
            </a:extLst>
          </p:cNvPr>
          <p:cNvSpPr txBox="1"/>
          <p:nvPr/>
        </p:nvSpPr>
        <p:spPr>
          <a:xfrm>
            <a:off x="3796251" y="6239054"/>
            <a:ext cx="2730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Start beam commissioning for 1st Instruments</a:t>
            </a:r>
          </a:p>
        </p:txBody>
      </p:sp>
      <p:sp>
        <p:nvSpPr>
          <p:cNvPr id="85" name="Diamond 84">
            <a:extLst>
              <a:ext uri="{FF2B5EF4-FFF2-40B4-BE49-F238E27FC236}">
                <a16:creationId xmlns:a16="http://schemas.microsoft.com/office/drawing/2014/main" id="{59C6BD5D-DAF6-874E-A94F-5F26C33446B9}"/>
              </a:ext>
            </a:extLst>
          </p:cNvPr>
          <p:cNvSpPr/>
          <p:nvPr/>
        </p:nvSpPr>
        <p:spPr>
          <a:xfrm>
            <a:off x="8760074" y="510835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Diamond 85">
            <a:extLst>
              <a:ext uri="{FF2B5EF4-FFF2-40B4-BE49-F238E27FC236}">
                <a16:creationId xmlns:a16="http://schemas.microsoft.com/office/drawing/2014/main" id="{6B9206AA-49D5-664B-8730-D504E897731B}"/>
              </a:ext>
            </a:extLst>
          </p:cNvPr>
          <p:cNvSpPr/>
          <p:nvPr/>
        </p:nvSpPr>
        <p:spPr>
          <a:xfrm>
            <a:off x="6531324"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045244FE-B0F5-0644-A5EB-2F8E51CB3E53}"/>
              </a:ext>
            </a:extLst>
          </p:cNvPr>
          <p:cNvSpPr txBox="1"/>
          <p:nvPr/>
        </p:nvSpPr>
        <p:spPr>
          <a:xfrm>
            <a:off x="5665530" y="4922694"/>
            <a:ext cx="32012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15</a:t>
            </a:r>
            <a:r>
              <a:rPr kumimoji="0" lang="en-GB" sz="1800" b="0" i="0" u="none" strike="noStrike" kern="1200" cap="none" spc="0" normalizeH="0" baseline="30000" noProof="0">
                <a:ln>
                  <a:noFill/>
                </a:ln>
                <a:solidFill>
                  <a:prstClr val="black"/>
                </a:solidFill>
                <a:effectLst/>
                <a:uLnTx/>
                <a:uFillTx/>
                <a:latin typeface="Calibri"/>
                <a:ea typeface="+mn-ea"/>
                <a:cs typeface="+mn-cs"/>
              </a:rPr>
              <a:t>th</a:t>
            </a:r>
            <a:r>
              <a:rPr kumimoji="0" lang="en-GB" sz="1800" b="0" i="0" u="none" strike="noStrike" kern="1200" cap="none" spc="0" normalizeH="0" baseline="0" noProof="0">
                <a:ln>
                  <a:noFill/>
                </a:ln>
                <a:solidFill>
                  <a:prstClr val="black"/>
                </a:solidFill>
                <a:effectLst/>
                <a:uLnTx/>
                <a:uFillTx/>
                <a:latin typeface="Calibri"/>
                <a:ea typeface="+mn-ea"/>
                <a:cs typeface="+mn-cs"/>
              </a:rPr>
              <a:t> Instrument Complete (Ready for hot commissioning)</a:t>
            </a:r>
          </a:p>
        </p:txBody>
      </p:sp>
      <p:sp>
        <p:nvSpPr>
          <p:cNvPr id="89" name="Diamond 88">
            <a:extLst>
              <a:ext uri="{FF2B5EF4-FFF2-40B4-BE49-F238E27FC236}">
                <a16:creationId xmlns:a16="http://schemas.microsoft.com/office/drawing/2014/main" id="{07D80071-9CFF-9744-A22A-DC5CBF4539F4}"/>
              </a:ext>
            </a:extLst>
          </p:cNvPr>
          <p:cNvSpPr/>
          <p:nvPr/>
        </p:nvSpPr>
        <p:spPr>
          <a:xfrm>
            <a:off x="1897852" y="5835969"/>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0EC1422A-A630-2B4B-9059-08FC826AD294}"/>
              </a:ext>
            </a:extLst>
          </p:cNvPr>
          <p:cNvSpPr/>
          <p:nvPr/>
        </p:nvSpPr>
        <p:spPr>
          <a:xfrm>
            <a:off x="3863753" y="583857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EF25F498-248B-3045-B96F-E05D8DBB72EF}"/>
              </a:ext>
            </a:extLst>
          </p:cNvPr>
          <p:cNvSpPr/>
          <p:nvPr/>
        </p:nvSpPr>
        <p:spPr>
          <a:xfrm>
            <a:off x="3431705"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D3CD0900-9986-8A45-AC55-AF5F4717994C}"/>
              </a:ext>
            </a:extLst>
          </p:cNvPr>
          <p:cNvSpPr txBox="1"/>
          <p:nvPr/>
        </p:nvSpPr>
        <p:spPr>
          <a:xfrm>
            <a:off x="6765107" y="6130786"/>
            <a:ext cx="936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RSOUP</a:t>
            </a:r>
          </a:p>
        </p:txBody>
      </p:sp>
      <p:sp>
        <p:nvSpPr>
          <p:cNvPr id="93" name="TextBox 92">
            <a:extLst>
              <a:ext uri="{FF2B5EF4-FFF2-40B4-BE49-F238E27FC236}">
                <a16:creationId xmlns:a16="http://schemas.microsoft.com/office/drawing/2014/main" id="{191A4BC9-6191-D94D-98BE-80A57B83F306}"/>
              </a:ext>
            </a:extLst>
          </p:cNvPr>
          <p:cNvSpPr txBox="1"/>
          <p:nvPr/>
        </p:nvSpPr>
        <p:spPr>
          <a:xfrm>
            <a:off x="1287278" y="6165305"/>
            <a:ext cx="23863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Instrument Hall Access for Start of Installation</a:t>
            </a:r>
          </a:p>
        </p:txBody>
      </p:sp>
      <p:cxnSp>
        <p:nvCxnSpPr>
          <p:cNvPr id="4" name="Straight Arrow Connector 3">
            <a:extLst>
              <a:ext uri="{FF2B5EF4-FFF2-40B4-BE49-F238E27FC236}">
                <a16:creationId xmlns:a16="http://schemas.microsoft.com/office/drawing/2014/main" id="{920709AE-C5CC-0D4E-B986-A86CBDAA5EF8}"/>
              </a:ext>
            </a:extLst>
          </p:cNvPr>
          <p:cNvCxnSpPr>
            <a:cxnSpLocks/>
          </p:cNvCxnSpPr>
          <p:nvPr/>
        </p:nvCxnSpPr>
        <p:spPr>
          <a:xfrm flipH="1" flipV="1">
            <a:off x="2093185" y="6121619"/>
            <a:ext cx="387267" cy="78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7C3818F-CFB7-6C4A-87E5-077357CE4969}"/>
              </a:ext>
            </a:extLst>
          </p:cNvPr>
          <p:cNvCxnSpPr>
            <a:cxnSpLocks/>
          </p:cNvCxnSpPr>
          <p:nvPr/>
        </p:nvCxnSpPr>
        <p:spPr>
          <a:xfrm flipV="1">
            <a:off x="2480452" y="5929129"/>
            <a:ext cx="951253" cy="27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9F0CCA-E784-5941-949F-1CC559507A10}"/>
              </a:ext>
            </a:extLst>
          </p:cNvPr>
          <p:cNvCxnSpPr>
            <a:cxnSpLocks/>
          </p:cNvCxnSpPr>
          <p:nvPr/>
        </p:nvCxnSpPr>
        <p:spPr>
          <a:xfrm flipV="1">
            <a:off x="2424552" y="6021289"/>
            <a:ext cx="1367193" cy="179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D555DC3-3789-A445-96B4-0988BBC1549F}"/>
              </a:ext>
            </a:extLst>
          </p:cNvPr>
          <p:cNvSpPr/>
          <p:nvPr/>
        </p:nvSpPr>
        <p:spPr>
          <a:xfrm>
            <a:off x="4249347" y="2808183"/>
            <a:ext cx="948276" cy="404213"/>
          </a:xfrm>
          <a:prstGeom prst="rect">
            <a:avLst/>
          </a:prstGeom>
          <a:solidFill>
            <a:schemeClr val="accent3">
              <a:lumMod val="75000"/>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Hi-Beta Install</a:t>
            </a:r>
          </a:p>
        </p:txBody>
      </p:sp>
      <p:sp>
        <p:nvSpPr>
          <p:cNvPr id="64" name="Right Brace 63">
            <a:extLst>
              <a:ext uri="{FF2B5EF4-FFF2-40B4-BE49-F238E27FC236}">
                <a16:creationId xmlns:a16="http://schemas.microsoft.com/office/drawing/2014/main" id="{734024C2-6FDA-8E41-AC0D-5E64C2181D1E}"/>
              </a:ext>
            </a:extLst>
          </p:cNvPr>
          <p:cNvSpPr/>
          <p:nvPr/>
        </p:nvSpPr>
        <p:spPr>
          <a:xfrm rot="5400000" flipH="1">
            <a:off x="1911823" y="1224895"/>
            <a:ext cx="353637" cy="21695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Diamond 65">
            <a:extLst>
              <a:ext uri="{FF2B5EF4-FFF2-40B4-BE49-F238E27FC236}">
                <a16:creationId xmlns:a16="http://schemas.microsoft.com/office/drawing/2014/main" id="{D15E2AF5-D198-B048-9397-25EBFF09F960}"/>
              </a:ext>
            </a:extLst>
          </p:cNvPr>
          <p:cNvSpPr/>
          <p:nvPr/>
        </p:nvSpPr>
        <p:spPr>
          <a:xfrm>
            <a:off x="4825580"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11C12DB-B994-4241-BCFF-D03D467225BC}"/>
              </a:ext>
            </a:extLst>
          </p:cNvPr>
          <p:cNvSpPr txBox="1"/>
          <p:nvPr/>
        </p:nvSpPr>
        <p:spPr>
          <a:xfrm>
            <a:off x="3131724" y="2132857"/>
            <a:ext cx="1956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1.3 GeV Capability Installed</a:t>
            </a:r>
          </a:p>
        </p:txBody>
      </p:sp>
      <p:sp>
        <p:nvSpPr>
          <p:cNvPr id="65" name="4-Point Star 64">
            <a:extLst>
              <a:ext uri="{FF2B5EF4-FFF2-40B4-BE49-F238E27FC236}">
                <a16:creationId xmlns:a16="http://schemas.microsoft.com/office/drawing/2014/main" id="{7CC8856B-630F-E14B-B628-9C12192F5718}"/>
              </a:ext>
            </a:extLst>
          </p:cNvPr>
          <p:cNvSpPr/>
          <p:nvPr/>
        </p:nvSpPr>
        <p:spPr>
          <a:xfrm>
            <a:off x="6449996" y="1804997"/>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1" name="Straight Connector 60">
            <a:extLst>
              <a:ext uri="{FF2B5EF4-FFF2-40B4-BE49-F238E27FC236}">
                <a16:creationId xmlns:a16="http://schemas.microsoft.com/office/drawing/2014/main" id="{2A559C42-8301-E641-9D70-C47B099C9A73}"/>
              </a:ext>
            </a:extLst>
          </p:cNvPr>
          <p:cNvCxnSpPr>
            <a:cxnSpLocks/>
          </p:cNvCxnSpPr>
          <p:nvPr/>
        </p:nvCxnSpPr>
        <p:spPr>
          <a:xfrm flipH="1">
            <a:off x="13182900" y="1498420"/>
            <a:ext cx="3756" cy="5386965"/>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3DD6A94-EC75-0443-81D3-9512473EF683}"/>
              </a:ext>
            </a:extLst>
          </p:cNvPr>
          <p:cNvSpPr txBox="1"/>
          <p:nvPr/>
        </p:nvSpPr>
        <p:spPr>
          <a:xfrm>
            <a:off x="9128184" y="1052736"/>
            <a:ext cx="2973058" cy="1323439"/>
          </a:xfrm>
          <a:prstGeom prst="rect">
            <a:avLst/>
          </a:prstGeom>
          <a:solidFill>
            <a:schemeClr val="bg1"/>
          </a:solid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BOT - Beam on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ES - Early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SOUP - Start of User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Programme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EOC - End of Construction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RXXX - Ready for XXX</a:t>
            </a:r>
          </a:p>
        </p:txBody>
      </p:sp>
      <p:sp>
        <p:nvSpPr>
          <p:cNvPr id="6" name="TextBox 5">
            <a:extLst>
              <a:ext uri="{FF2B5EF4-FFF2-40B4-BE49-F238E27FC236}">
                <a16:creationId xmlns:a16="http://schemas.microsoft.com/office/drawing/2014/main" id="{32A14BFB-7954-DD45-BECD-71A4BC401F56}"/>
              </a:ext>
            </a:extLst>
          </p:cNvPr>
          <p:cNvSpPr txBox="1"/>
          <p:nvPr/>
        </p:nvSpPr>
        <p:spPr>
          <a:xfrm>
            <a:off x="6193563" y="2492896"/>
            <a:ext cx="5861388" cy="1625129"/>
          </a:xfrm>
          <a:prstGeom prst="rect">
            <a:avLst/>
          </a:prstGeom>
          <a:ln w="34925">
            <a:solidFill>
              <a:srgbClr val="0070C0"/>
            </a:solidFill>
          </a:ln>
        </p:spPr>
        <p:txBody>
          <a:bodyPr vert="horz" wrap="square" lIns="91440" tIns="45720" rIns="91440" bIns="45720" rtlCol="0" anchor="ctr" anchorCtr="0">
            <a:norm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CF, Target, and NSS (Bunker) teams holding zero-float Critical path to BOT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Float to Accelerator RBOT reduced from 14 months to 11 months due to IK delivery slippage</a:t>
            </a:r>
          </a:p>
        </p:txBody>
      </p:sp>
      <p:cxnSp>
        <p:nvCxnSpPr>
          <p:cNvPr id="14" name="Straight Arrow Connector 13">
            <a:extLst>
              <a:ext uri="{FF2B5EF4-FFF2-40B4-BE49-F238E27FC236}">
                <a16:creationId xmlns:a16="http://schemas.microsoft.com/office/drawing/2014/main" id="{9CA534FC-694F-1B45-A113-10B63138F295}"/>
              </a:ext>
            </a:extLst>
          </p:cNvPr>
          <p:cNvCxnSpPr/>
          <p:nvPr/>
        </p:nvCxnSpPr>
        <p:spPr>
          <a:xfrm flipV="1">
            <a:off x="345398" y="4550061"/>
            <a:ext cx="4742490" cy="32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EF779C0-7622-404D-AB3D-8207DA73CC68}"/>
              </a:ext>
            </a:extLst>
          </p:cNvPr>
          <p:cNvCxnSpPr>
            <a:cxnSpLocks/>
          </p:cNvCxnSpPr>
          <p:nvPr/>
        </p:nvCxnSpPr>
        <p:spPr>
          <a:xfrm>
            <a:off x="5161272" y="5949280"/>
            <a:ext cx="369395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1F0D97-BBA8-BA44-A110-84CFC297B455}"/>
              </a:ext>
            </a:extLst>
          </p:cNvPr>
          <p:cNvCxnSpPr>
            <a:stCxn id="73" idx="1"/>
          </p:cNvCxnSpPr>
          <p:nvPr/>
        </p:nvCxnSpPr>
        <p:spPr>
          <a:xfrm flipH="1">
            <a:off x="5159895" y="4622696"/>
            <a:ext cx="1" cy="1271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E86BFA1-6556-9F4F-9AEC-58053636C286}"/>
              </a:ext>
            </a:extLst>
          </p:cNvPr>
          <p:cNvSpPr txBox="1"/>
          <p:nvPr/>
        </p:nvSpPr>
        <p:spPr>
          <a:xfrm>
            <a:off x="8536976" y="6083497"/>
            <a:ext cx="3146506" cy="427769"/>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Red line indicates critical path</a:t>
            </a:r>
          </a:p>
        </p:txBody>
      </p:sp>
      <p:sp>
        <p:nvSpPr>
          <p:cNvPr id="22" name="TextBox 21">
            <a:extLst>
              <a:ext uri="{FF2B5EF4-FFF2-40B4-BE49-F238E27FC236}">
                <a16:creationId xmlns:a16="http://schemas.microsoft.com/office/drawing/2014/main" id="{711607C4-23F3-3E41-A542-5A46EC2B4890}"/>
              </a:ext>
            </a:extLst>
          </p:cNvPr>
          <p:cNvSpPr txBox="1"/>
          <p:nvPr/>
        </p:nvSpPr>
        <p:spPr>
          <a:xfrm>
            <a:off x="11188931" y="6350924"/>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4-Point Star 66">
            <a:extLst>
              <a:ext uri="{FF2B5EF4-FFF2-40B4-BE49-F238E27FC236}">
                <a16:creationId xmlns:a16="http://schemas.microsoft.com/office/drawing/2014/main" id="{0A473DA4-4D07-674C-A6C9-F908D8A8055D}"/>
              </a:ext>
            </a:extLst>
          </p:cNvPr>
          <p:cNvSpPr/>
          <p:nvPr/>
        </p:nvSpPr>
        <p:spPr>
          <a:xfrm>
            <a:off x="5729916" y="1804997"/>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CC4FC3A2-54B2-F448-A53C-525E9DAD7525}"/>
              </a:ext>
            </a:extLst>
          </p:cNvPr>
          <p:cNvSpPr txBox="1"/>
          <p:nvPr/>
        </p:nvSpPr>
        <p:spPr>
          <a:xfrm>
            <a:off x="5473776" y="1670709"/>
            <a:ext cx="478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ES</a:t>
            </a:r>
          </a:p>
        </p:txBody>
      </p:sp>
      <p:sp>
        <p:nvSpPr>
          <p:cNvPr id="8" name="TextBox 7">
            <a:extLst>
              <a:ext uri="{FF2B5EF4-FFF2-40B4-BE49-F238E27FC236}">
                <a16:creationId xmlns:a16="http://schemas.microsoft.com/office/drawing/2014/main" id="{2028170F-20ED-BC4B-BFD8-F35736ED9B2B}"/>
              </a:ext>
            </a:extLst>
          </p:cNvPr>
          <p:cNvSpPr txBox="1"/>
          <p:nvPr/>
        </p:nvSpPr>
        <p:spPr>
          <a:xfrm>
            <a:off x="4367808" y="836712"/>
            <a:ext cx="4500517" cy="493732"/>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FF0000"/>
                </a:solidFill>
                <a:effectLst/>
                <a:uLnTx/>
                <a:uFillTx/>
                <a:latin typeface="Calibri"/>
                <a:ea typeface="+mn-ea"/>
                <a:cs typeface="+mn-cs"/>
              </a:rPr>
              <a:t>ES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added</a:t>
            </a:r>
            <a:r>
              <a:rPr kumimoji="0" lang="sv-SE" sz="2000" b="0" i="0" u="none" strike="noStrike" kern="1200" cap="none" spc="0" normalizeH="0" baseline="0" noProof="0" dirty="0">
                <a:ln>
                  <a:noFill/>
                </a:ln>
                <a:solidFill>
                  <a:srgbClr val="FF0000"/>
                </a:solidFill>
                <a:effectLst/>
                <a:uLnTx/>
                <a:uFillTx/>
                <a:latin typeface="Calibri"/>
                <a:ea typeface="+mn-ea"/>
                <a:cs typeface="+mn-cs"/>
              </a:rPr>
              <a:t> in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response</a:t>
            </a:r>
            <a:r>
              <a:rPr kumimoji="0" lang="sv-SE" sz="2000" b="0" i="0" u="none" strike="noStrike" kern="1200" cap="none" spc="0" normalizeH="0" baseline="0" noProof="0" dirty="0">
                <a:ln>
                  <a:noFill/>
                </a:ln>
                <a:solidFill>
                  <a:srgbClr val="FF0000"/>
                </a:solidFill>
                <a:effectLst/>
                <a:uLnTx/>
                <a:uFillTx/>
                <a:latin typeface="Calibri"/>
                <a:ea typeface="+mn-ea"/>
                <a:cs typeface="+mn-cs"/>
              </a:rPr>
              <a:t> to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rebaseling</a:t>
            </a:r>
            <a:r>
              <a:rPr kumimoji="0" lang="sv-SE" sz="2000" b="0" i="0" u="none" strike="noStrike" kern="1200" cap="none" spc="0" normalizeH="0" baseline="0" noProof="0" dirty="0">
                <a:ln>
                  <a:noFill/>
                </a:ln>
                <a:solidFill>
                  <a:srgbClr val="FF0000"/>
                </a:solidFill>
                <a:effectLst/>
                <a:uLnTx/>
                <a:uFillTx/>
                <a:latin typeface="Calibri"/>
                <a:ea typeface="+mn-ea"/>
                <a:cs typeface="+mn-cs"/>
              </a:rPr>
              <a:t>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review</a:t>
            </a:r>
            <a:endParaRPr kumimoji="0" lang="sv-SE" sz="2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21656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BFBA-76AF-FA42-BBB1-7718AF22801F}"/>
              </a:ext>
            </a:extLst>
          </p:cNvPr>
          <p:cNvSpPr>
            <a:spLocks noGrp="1"/>
          </p:cNvSpPr>
          <p:nvPr>
            <p:ph type="title"/>
          </p:nvPr>
        </p:nvSpPr>
        <p:spPr/>
        <p:txBody>
          <a:bodyPr>
            <a:normAutofit fontScale="90000"/>
          </a:bodyPr>
          <a:lstStyle/>
          <a:p>
            <a:r>
              <a:rPr lang="en-US" sz="3600" dirty="0"/>
              <a:t>Focusing on meeting BOT and early science milestones as early as possible</a:t>
            </a:r>
          </a:p>
        </p:txBody>
      </p:sp>
      <p:sp>
        <p:nvSpPr>
          <p:cNvPr id="3" name="Content Placeholder 2">
            <a:extLst>
              <a:ext uri="{FF2B5EF4-FFF2-40B4-BE49-F238E27FC236}">
                <a16:creationId xmlns:a16="http://schemas.microsoft.com/office/drawing/2014/main" id="{712A5B6C-214C-6841-BFCB-FAAE1D1B3ADD}"/>
              </a:ext>
            </a:extLst>
          </p:cNvPr>
          <p:cNvSpPr>
            <a:spLocks noGrp="1"/>
          </p:cNvSpPr>
          <p:nvPr>
            <p:ph idx="1"/>
          </p:nvPr>
        </p:nvSpPr>
        <p:spPr>
          <a:xfrm>
            <a:off x="263352" y="1600203"/>
            <a:ext cx="11017224" cy="2798958"/>
          </a:xfrm>
        </p:spPr>
        <p:txBody>
          <a:bodyPr>
            <a:normAutofit fontScale="77500" lnSpcReduction="20000"/>
          </a:bodyPr>
          <a:lstStyle/>
          <a:p>
            <a:r>
              <a:rPr lang="en-US" sz="2800" dirty="0"/>
              <a:t>Introduced new milestone for early science (ES), which is defined as initial science experiments conducted by expert users on the first ESS instruments</a:t>
            </a:r>
            <a:endParaRPr lang="en-US" sz="2500" dirty="0"/>
          </a:p>
          <a:p>
            <a:endParaRPr lang="en-US" sz="2800" dirty="0"/>
          </a:p>
          <a:p>
            <a:r>
              <a:rPr lang="en-US" sz="2800" dirty="0"/>
              <a:t>Based on guidance from Council, we are managing to a zero float schedule</a:t>
            </a:r>
          </a:p>
          <a:p>
            <a:pPr lvl="1"/>
            <a:r>
              <a:rPr lang="en-US" sz="2400" dirty="0"/>
              <a:t>Keeping Council informed on a regular basis, and will propose moving BOT, ES, and SOUP milestones if negative float becomes too large</a:t>
            </a:r>
          </a:p>
          <a:p>
            <a:endParaRPr lang="en-US" sz="2700" dirty="0"/>
          </a:p>
          <a:p>
            <a:r>
              <a:rPr lang="en-US" sz="2700" dirty="0"/>
              <a:t>Monte Carlo schedule analysis shows 80% confidence level for meeting the ES milestone in Dec 2023</a:t>
            </a:r>
          </a:p>
        </p:txBody>
      </p:sp>
      <p:sp>
        <p:nvSpPr>
          <p:cNvPr id="4" name="Slide Number Placeholder 3">
            <a:extLst>
              <a:ext uri="{FF2B5EF4-FFF2-40B4-BE49-F238E27FC236}">
                <a16:creationId xmlns:a16="http://schemas.microsoft.com/office/drawing/2014/main" id="{020E06EA-2AC0-3C4E-BB8B-3CDF77E163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BD879255-F552-2A47-9B05-F1D2EDAFB25D}"/>
              </a:ext>
            </a:extLst>
          </p:cNvPr>
          <p:cNvSpPr txBox="1"/>
          <p:nvPr/>
        </p:nvSpPr>
        <p:spPr>
          <a:xfrm>
            <a:off x="9326880" y="2759825"/>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F821628-12AA-1645-84A8-00970EA31663}"/>
              </a:ext>
            </a:extLst>
          </p:cNvPr>
          <p:cNvSpPr txBox="1"/>
          <p:nvPr/>
        </p:nvSpPr>
        <p:spPr>
          <a:xfrm>
            <a:off x="10740044" y="3108960"/>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0EC9E6E-426E-6745-9173-3FF1C8E90D78}"/>
              </a:ext>
            </a:extLst>
          </p:cNvPr>
          <p:cNvPicPr>
            <a:picLocks noChangeAspect="1"/>
          </p:cNvPicPr>
          <p:nvPr/>
        </p:nvPicPr>
        <p:blipFill>
          <a:blip r:embed="rId2"/>
          <a:stretch>
            <a:fillRect/>
          </a:stretch>
        </p:blipFill>
        <p:spPr>
          <a:xfrm>
            <a:off x="5771964" y="4399161"/>
            <a:ext cx="6304665" cy="2126183"/>
          </a:xfrm>
          <a:prstGeom prst="rect">
            <a:avLst/>
          </a:prstGeom>
          <a:ln>
            <a:solidFill>
              <a:srgbClr val="0070C0"/>
            </a:solidFill>
          </a:ln>
        </p:spPr>
      </p:pic>
      <p:sp>
        <p:nvSpPr>
          <p:cNvPr id="9" name="TextBox 8">
            <a:extLst>
              <a:ext uri="{FF2B5EF4-FFF2-40B4-BE49-F238E27FC236}">
                <a16:creationId xmlns:a16="http://schemas.microsoft.com/office/drawing/2014/main" id="{9B2AE1D5-EB5A-2940-8F94-34081F593A73}"/>
              </a:ext>
            </a:extLst>
          </p:cNvPr>
          <p:cNvSpPr txBox="1"/>
          <p:nvPr/>
        </p:nvSpPr>
        <p:spPr>
          <a:xfrm>
            <a:off x="632765" y="4360938"/>
            <a:ext cx="4859212" cy="2236414"/>
          </a:xfrm>
          <a:prstGeom prst="rect">
            <a:avLst/>
          </a:prstGeom>
          <a:ln>
            <a:solidFill>
              <a:srgbClr val="0070C0"/>
            </a:solidFill>
          </a:ln>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Planned Early Finish BOT		Jul-2022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 Confidence BOT		Apr-2023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Planned Early Finish ES		Mar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Planned Early Finish SOUP		Dec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 Confidence ES		Dec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 Confidence SOUP		Sep 2024</a:t>
            </a:r>
          </a:p>
        </p:txBody>
      </p:sp>
      <p:sp>
        <p:nvSpPr>
          <p:cNvPr id="6" name="Oval 5">
            <a:extLst>
              <a:ext uri="{FF2B5EF4-FFF2-40B4-BE49-F238E27FC236}">
                <a16:creationId xmlns:a16="http://schemas.microsoft.com/office/drawing/2014/main" id="{CAE733BD-47F0-554F-BA26-17D9C648023D}"/>
              </a:ext>
            </a:extLst>
          </p:cNvPr>
          <p:cNvSpPr/>
          <p:nvPr/>
        </p:nvSpPr>
        <p:spPr>
          <a:xfrm>
            <a:off x="108012" y="5877272"/>
            <a:ext cx="5771964" cy="385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EAA263C-769E-C540-90C5-0B1EEC546703}"/>
              </a:ext>
            </a:extLst>
          </p:cNvPr>
          <p:cNvSpPr txBox="1"/>
          <p:nvPr/>
        </p:nvSpPr>
        <p:spPr>
          <a:xfrm>
            <a:off x="7536160" y="2060848"/>
            <a:ext cx="4500517" cy="493732"/>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FF0000"/>
                </a:solidFill>
                <a:effectLst/>
                <a:uLnTx/>
                <a:uFillTx/>
                <a:latin typeface="Calibri"/>
                <a:ea typeface="+mn-ea"/>
                <a:cs typeface="+mn-cs"/>
              </a:rPr>
              <a:t>ES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added</a:t>
            </a:r>
            <a:r>
              <a:rPr kumimoji="0" lang="sv-SE" sz="2000" b="0" i="0" u="none" strike="noStrike" kern="1200" cap="none" spc="0" normalizeH="0" baseline="0" noProof="0" dirty="0">
                <a:ln>
                  <a:noFill/>
                </a:ln>
                <a:solidFill>
                  <a:srgbClr val="FF0000"/>
                </a:solidFill>
                <a:effectLst/>
                <a:uLnTx/>
                <a:uFillTx/>
                <a:latin typeface="Calibri"/>
                <a:ea typeface="+mn-ea"/>
                <a:cs typeface="+mn-cs"/>
              </a:rPr>
              <a:t> in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response</a:t>
            </a:r>
            <a:r>
              <a:rPr kumimoji="0" lang="sv-SE" sz="2000" b="0" i="0" u="none" strike="noStrike" kern="1200" cap="none" spc="0" normalizeH="0" baseline="0" noProof="0" dirty="0">
                <a:ln>
                  <a:noFill/>
                </a:ln>
                <a:solidFill>
                  <a:srgbClr val="FF0000"/>
                </a:solidFill>
                <a:effectLst/>
                <a:uLnTx/>
                <a:uFillTx/>
                <a:latin typeface="Calibri"/>
                <a:ea typeface="+mn-ea"/>
                <a:cs typeface="+mn-cs"/>
              </a:rPr>
              <a:t> to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rebaseling</a:t>
            </a:r>
            <a:r>
              <a:rPr kumimoji="0" lang="sv-SE" sz="2000" b="0" i="0" u="none" strike="noStrike" kern="1200" cap="none" spc="0" normalizeH="0" baseline="0" noProof="0" dirty="0">
                <a:ln>
                  <a:noFill/>
                </a:ln>
                <a:solidFill>
                  <a:srgbClr val="FF0000"/>
                </a:solidFill>
                <a:effectLst/>
                <a:uLnTx/>
                <a:uFillTx/>
                <a:latin typeface="Calibri"/>
                <a:ea typeface="+mn-ea"/>
                <a:cs typeface="+mn-cs"/>
              </a:rPr>
              <a:t>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review</a:t>
            </a:r>
            <a:endParaRPr kumimoji="0" lang="sv-SE" sz="2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432840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BFBA-76AF-FA42-BBB1-7718AF22801F}"/>
              </a:ext>
            </a:extLst>
          </p:cNvPr>
          <p:cNvSpPr>
            <a:spLocks noGrp="1"/>
          </p:cNvSpPr>
          <p:nvPr>
            <p:ph type="title"/>
          </p:nvPr>
        </p:nvSpPr>
        <p:spPr/>
        <p:txBody>
          <a:bodyPr>
            <a:normAutofit fontScale="90000"/>
          </a:bodyPr>
          <a:lstStyle/>
          <a:p>
            <a:r>
              <a:rPr lang="en-US" sz="3600" dirty="0"/>
              <a:t>Focusing on meeting BOT and early science milestones as early as possible</a:t>
            </a:r>
          </a:p>
        </p:txBody>
      </p:sp>
      <p:sp>
        <p:nvSpPr>
          <p:cNvPr id="3" name="Content Placeholder 2">
            <a:extLst>
              <a:ext uri="{FF2B5EF4-FFF2-40B4-BE49-F238E27FC236}">
                <a16:creationId xmlns:a16="http://schemas.microsoft.com/office/drawing/2014/main" id="{712A5B6C-214C-6841-BFCB-FAAE1D1B3ADD}"/>
              </a:ext>
            </a:extLst>
          </p:cNvPr>
          <p:cNvSpPr>
            <a:spLocks noGrp="1"/>
          </p:cNvSpPr>
          <p:nvPr>
            <p:ph idx="1"/>
          </p:nvPr>
        </p:nvSpPr>
        <p:spPr>
          <a:xfrm>
            <a:off x="263352" y="1600203"/>
            <a:ext cx="11017224" cy="2798958"/>
          </a:xfrm>
        </p:spPr>
        <p:txBody>
          <a:bodyPr>
            <a:normAutofit fontScale="77500" lnSpcReduction="20000"/>
          </a:bodyPr>
          <a:lstStyle/>
          <a:p>
            <a:r>
              <a:rPr lang="en-US" sz="2800" dirty="0"/>
              <a:t>Introduced new milestone for early science (ES), which is defined as initial science experiments conducted by expert users on the first ESS instruments</a:t>
            </a:r>
            <a:endParaRPr lang="en-US" sz="2500" dirty="0"/>
          </a:p>
          <a:p>
            <a:endParaRPr lang="en-US" sz="2800" dirty="0"/>
          </a:p>
          <a:p>
            <a:r>
              <a:rPr lang="en-US" sz="2800" dirty="0"/>
              <a:t>Based on guidance from Council, we are managing to a zero float schedule</a:t>
            </a:r>
          </a:p>
          <a:p>
            <a:pPr lvl="1"/>
            <a:r>
              <a:rPr lang="en-US" sz="2400" dirty="0"/>
              <a:t>Keeping Council informed on a regular basis, and will propose moving BOT, ES, and SOUP milestones if negative float becomes too large</a:t>
            </a:r>
          </a:p>
          <a:p>
            <a:endParaRPr lang="en-US" sz="2700" dirty="0"/>
          </a:p>
          <a:p>
            <a:r>
              <a:rPr lang="en-US" sz="2700" dirty="0"/>
              <a:t>Monte Carlo schedule analysis shows 80% confidence level for meeting the ES milestone in Dec 2023</a:t>
            </a:r>
          </a:p>
        </p:txBody>
      </p:sp>
      <p:sp>
        <p:nvSpPr>
          <p:cNvPr id="4" name="Slide Number Placeholder 3">
            <a:extLst>
              <a:ext uri="{FF2B5EF4-FFF2-40B4-BE49-F238E27FC236}">
                <a16:creationId xmlns:a16="http://schemas.microsoft.com/office/drawing/2014/main" id="{020E06EA-2AC0-3C4E-BB8B-3CDF77E163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BD879255-F552-2A47-9B05-F1D2EDAFB25D}"/>
              </a:ext>
            </a:extLst>
          </p:cNvPr>
          <p:cNvSpPr txBox="1"/>
          <p:nvPr/>
        </p:nvSpPr>
        <p:spPr>
          <a:xfrm>
            <a:off x="9326880" y="2759825"/>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F821628-12AA-1645-84A8-00970EA31663}"/>
              </a:ext>
            </a:extLst>
          </p:cNvPr>
          <p:cNvSpPr txBox="1"/>
          <p:nvPr/>
        </p:nvSpPr>
        <p:spPr>
          <a:xfrm>
            <a:off x="10740044" y="3108960"/>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0EC9E6E-426E-6745-9173-3FF1C8E90D78}"/>
              </a:ext>
            </a:extLst>
          </p:cNvPr>
          <p:cNvPicPr>
            <a:picLocks noChangeAspect="1"/>
          </p:cNvPicPr>
          <p:nvPr/>
        </p:nvPicPr>
        <p:blipFill>
          <a:blip r:embed="rId2"/>
          <a:stretch>
            <a:fillRect/>
          </a:stretch>
        </p:blipFill>
        <p:spPr>
          <a:xfrm>
            <a:off x="5771964" y="4399161"/>
            <a:ext cx="6304665" cy="2126183"/>
          </a:xfrm>
          <a:prstGeom prst="rect">
            <a:avLst/>
          </a:prstGeom>
          <a:ln>
            <a:solidFill>
              <a:srgbClr val="0070C0"/>
            </a:solidFill>
          </a:ln>
        </p:spPr>
      </p:pic>
      <p:sp>
        <p:nvSpPr>
          <p:cNvPr id="9" name="TextBox 8">
            <a:extLst>
              <a:ext uri="{FF2B5EF4-FFF2-40B4-BE49-F238E27FC236}">
                <a16:creationId xmlns:a16="http://schemas.microsoft.com/office/drawing/2014/main" id="{9B2AE1D5-EB5A-2940-8F94-34081F593A73}"/>
              </a:ext>
            </a:extLst>
          </p:cNvPr>
          <p:cNvSpPr txBox="1"/>
          <p:nvPr/>
        </p:nvSpPr>
        <p:spPr>
          <a:xfrm>
            <a:off x="632765" y="4360938"/>
            <a:ext cx="4859212" cy="2236414"/>
          </a:xfrm>
          <a:prstGeom prst="rect">
            <a:avLst/>
          </a:prstGeom>
          <a:ln>
            <a:solidFill>
              <a:srgbClr val="0070C0"/>
            </a:solidFill>
          </a:ln>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Planned Early Finish BOT		Jul-2022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 Confidence BOT		Apr-2023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Planned Early Finish ES		Mar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Planned Early Finish SOUP		Dec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 Confidence ES		Dec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 Confidence SOUP		Sep 2024</a:t>
            </a:r>
          </a:p>
        </p:txBody>
      </p:sp>
      <p:sp>
        <p:nvSpPr>
          <p:cNvPr id="6" name="Oval 5">
            <a:extLst>
              <a:ext uri="{FF2B5EF4-FFF2-40B4-BE49-F238E27FC236}">
                <a16:creationId xmlns:a16="http://schemas.microsoft.com/office/drawing/2014/main" id="{CAE733BD-47F0-554F-BA26-17D9C648023D}"/>
              </a:ext>
            </a:extLst>
          </p:cNvPr>
          <p:cNvSpPr/>
          <p:nvPr/>
        </p:nvSpPr>
        <p:spPr>
          <a:xfrm>
            <a:off x="108012" y="5877272"/>
            <a:ext cx="5771964" cy="385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EAA263C-769E-C540-90C5-0B1EEC546703}"/>
              </a:ext>
            </a:extLst>
          </p:cNvPr>
          <p:cNvSpPr txBox="1"/>
          <p:nvPr/>
        </p:nvSpPr>
        <p:spPr>
          <a:xfrm>
            <a:off x="7536160" y="2060848"/>
            <a:ext cx="4500517" cy="493732"/>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FF0000"/>
                </a:solidFill>
                <a:effectLst/>
                <a:uLnTx/>
                <a:uFillTx/>
                <a:latin typeface="Calibri"/>
                <a:ea typeface="+mn-ea"/>
                <a:cs typeface="+mn-cs"/>
              </a:rPr>
              <a:t>ES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added</a:t>
            </a:r>
            <a:r>
              <a:rPr kumimoji="0" lang="sv-SE" sz="2000" b="0" i="0" u="none" strike="noStrike" kern="1200" cap="none" spc="0" normalizeH="0" baseline="0" noProof="0" dirty="0">
                <a:ln>
                  <a:noFill/>
                </a:ln>
                <a:solidFill>
                  <a:srgbClr val="FF0000"/>
                </a:solidFill>
                <a:effectLst/>
                <a:uLnTx/>
                <a:uFillTx/>
                <a:latin typeface="Calibri"/>
                <a:ea typeface="+mn-ea"/>
                <a:cs typeface="+mn-cs"/>
              </a:rPr>
              <a:t> in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response</a:t>
            </a:r>
            <a:r>
              <a:rPr kumimoji="0" lang="sv-SE" sz="2000" b="0" i="0" u="none" strike="noStrike" kern="1200" cap="none" spc="0" normalizeH="0" baseline="0" noProof="0" dirty="0">
                <a:ln>
                  <a:noFill/>
                </a:ln>
                <a:solidFill>
                  <a:srgbClr val="FF0000"/>
                </a:solidFill>
                <a:effectLst/>
                <a:uLnTx/>
                <a:uFillTx/>
                <a:latin typeface="Calibri"/>
                <a:ea typeface="+mn-ea"/>
                <a:cs typeface="+mn-cs"/>
              </a:rPr>
              <a:t> to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rebaseling</a:t>
            </a:r>
            <a:r>
              <a:rPr kumimoji="0" lang="sv-SE" sz="2000" b="0" i="0" u="none" strike="noStrike" kern="1200" cap="none" spc="0" normalizeH="0" baseline="0" noProof="0" dirty="0">
                <a:ln>
                  <a:noFill/>
                </a:ln>
                <a:solidFill>
                  <a:srgbClr val="FF0000"/>
                </a:solidFill>
                <a:effectLst/>
                <a:uLnTx/>
                <a:uFillTx/>
                <a:latin typeface="Calibri"/>
                <a:ea typeface="+mn-ea"/>
                <a:cs typeface="+mn-cs"/>
              </a:rPr>
              <a:t> </a:t>
            </a:r>
            <a:r>
              <a:rPr kumimoji="0" lang="sv-SE" sz="2000" b="0" i="0" u="none" strike="noStrike" kern="1200" cap="none" spc="0" normalizeH="0" baseline="0" noProof="0" dirty="0" err="1">
                <a:ln>
                  <a:noFill/>
                </a:ln>
                <a:solidFill>
                  <a:srgbClr val="FF0000"/>
                </a:solidFill>
                <a:effectLst/>
                <a:uLnTx/>
                <a:uFillTx/>
                <a:latin typeface="Calibri"/>
                <a:ea typeface="+mn-ea"/>
                <a:cs typeface="+mn-cs"/>
              </a:rPr>
              <a:t>review</a:t>
            </a:r>
            <a:endParaRPr kumimoji="0" lang="sv-SE"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0DE2681-1E6D-704A-B418-9D184BD6E042}"/>
              </a:ext>
            </a:extLst>
          </p:cNvPr>
          <p:cNvSpPr txBox="1"/>
          <p:nvPr/>
        </p:nvSpPr>
        <p:spPr>
          <a:xfrm rot="19840538">
            <a:off x="3949738" y="2468500"/>
            <a:ext cx="3860473" cy="914400"/>
          </a:xfrm>
          <a:prstGeom prst="rect">
            <a:avLst/>
          </a:prstGeom>
        </p:spPr>
        <p:txBody>
          <a:bodyPr vert="horz" wrap="none" lIns="91440" tIns="45720" rIns="91440" bIns="45720" rtlCol="0" anchor="t">
            <a:noAutofit/>
          </a:bodyPr>
          <a:lstStyle/>
          <a:p>
            <a:pPr algn="l"/>
            <a:r>
              <a:rPr lang="sv-SE" sz="6000" dirty="0"/>
              <a:t>No </a:t>
            </a:r>
            <a:r>
              <a:rPr lang="sv-SE" sz="6000" dirty="0" err="1"/>
              <a:t>Delays</a:t>
            </a:r>
            <a:r>
              <a:rPr lang="sv-SE" sz="6000" dirty="0"/>
              <a:t> </a:t>
            </a:r>
            <a:r>
              <a:rPr lang="sv-SE" sz="6000" dirty="0" err="1"/>
              <a:t>yet</a:t>
            </a:r>
            <a:r>
              <a:rPr lang="sv-SE" sz="6000" dirty="0"/>
              <a:t>!</a:t>
            </a:r>
          </a:p>
        </p:txBody>
      </p:sp>
    </p:spTree>
    <p:extLst>
      <p:ext uri="{BB962C8B-B14F-4D97-AF65-F5344CB8AC3E}">
        <p14:creationId xmlns:p14="http://schemas.microsoft.com/office/powerpoint/2010/main" val="255832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28105-D994-6141-9C99-65F393EBB7DE}"/>
              </a:ext>
            </a:extLst>
          </p:cNvPr>
          <p:cNvPicPr>
            <a:picLocks noChangeAspect="1"/>
          </p:cNvPicPr>
          <p:nvPr/>
        </p:nvPicPr>
        <p:blipFill>
          <a:blip r:embed="rId2"/>
          <a:stretch>
            <a:fillRect/>
          </a:stretch>
        </p:blipFill>
        <p:spPr>
          <a:xfrm rot="19900150">
            <a:off x="781411" y="1951410"/>
            <a:ext cx="3065846" cy="4474478"/>
          </a:xfrm>
          <a:prstGeom prst="rect">
            <a:avLst/>
          </a:prstGeom>
        </p:spPr>
      </p:pic>
      <p:sp>
        <p:nvSpPr>
          <p:cNvPr id="2" name="Title 1">
            <a:extLst>
              <a:ext uri="{FF2B5EF4-FFF2-40B4-BE49-F238E27FC236}">
                <a16:creationId xmlns:a16="http://schemas.microsoft.com/office/drawing/2014/main" id="{B3C0A159-A289-5C40-83A5-CA2166AC6423}"/>
              </a:ext>
            </a:extLst>
          </p:cNvPr>
          <p:cNvSpPr>
            <a:spLocks noGrp="1"/>
          </p:cNvSpPr>
          <p:nvPr>
            <p:ph type="title"/>
          </p:nvPr>
        </p:nvSpPr>
        <p:spPr>
          <a:xfrm>
            <a:off x="609600" y="778694"/>
            <a:ext cx="9518848" cy="562074"/>
          </a:xfrm>
        </p:spPr>
        <p:txBody>
          <a:bodyPr/>
          <a:lstStyle/>
          <a:p>
            <a:r>
              <a:rPr lang="sv-SE" dirty="0" err="1"/>
              <a:t>Early</a:t>
            </a:r>
            <a:r>
              <a:rPr lang="sv-SE" dirty="0"/>
              <a:t> operations </a:t>
            </a:r>
            <a:r>
              <a:rPr lang="sv-SE" dirty="0" err="1"/>
              <a:t>of</a:t>
            </a:r>
            <a:r>
              <a:rPr lang="sv-SE" dirty="0"/>
              <a:t> the ESS Neutron Instruments and </a:t>
            </a:r>
            <a:r>
              <a:rPr lang="sv-SE" dirty="0" err="1"/>
              <a:t>first</a:t>
            </a:r>
            <a:r>
              <a:rPr lang="sv-SE" dirty="0"/>
              <a:t> </a:t>
            </a:r>
            <a:r>
              <a:rPr lang="sv-SE" dirty="0" err="1"/>
              <a:t>scientific</a:t>
            </a:r>
            <a:r>
              <a:rPr lang="sv-SE" dirty="0"/>
              <a:t> </a:t>
            </a:r>
            <a:r>
              <a:rPr lang="sv-SE" dirty="0" err="1"/>
              <a:t>results</a:t>
            </a:r>
            <a:r>
              <a:rPr lang="sv-SE" dirty="0"/>
              <a:t> (ESS 0402218)</a:t>
            </a:r>
          </a:p>
        </p:txBody>
      </p:sp>
      <p:sp>
        <p:nvSpPr>
          <p:cNvPr id="4" name="Slide Number Placeholder 3">
            <a:extLst>
              <a:ext uri="{FF2B5EF4-FFF2-40B4-BE49-F238E27FC236}">
                <a16:creationId xmlns:a16="http://schemas.microsoft.com/office/drawing/2014/main" id="{D10BD980-39A5-204B-B545-A6C41D350323}"/>
              </a:ext>
            </a:extLst>
          </p:cNvPr>
          <p:cNvSpPr>
            <a:spLocks noGrp="1"/>
          </p:cNvSpPr>
          <p:nvPr>
            <p:ph type="sldNum" sz="quarter" idx="12"/>
          </p:nvPr>
        </p:nvSpPr>
        <p:spPr/>
        <p:txBody>
          <a:bodyPr/>
          <a:lstStyle/>
          <a:p>
            <a:fld id="{551115BC-487E-4422-894C-CB7CD3E79223}" type="slidenum">
              <a:rPr lang="en-GB" smtClean="0"/>
              <a:pPr/>
              <a:t>8</a:t>
            </a:fld>
            <a:endParaRPr lang="en-GB"/>
          </a:p>
        </p:txBody>
      </p:sp>
      <p:sp>
        <p:nvSpPr>
          <p:cNvPr id="6" name="TextBox 5">
            <a:extLst>
              <a:ext uri="{FF2B5EF4-FFF2-40B4-BE49-F238E27FC236}">
                <a16:creationId xmlns:a16="http://schemas.microsoft.com/office/drawing/2014/main" id="{5ED1B232-0F59-FC43-ADCC-E10C704F93EB}"/>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algn="l"/>
            <a:r>
              <a:rPr lang="sv-SE" sz="1600" dirty="0">
                <a:solidFill>
                  <a:schemeClr val="bg1"/>
                </a:solidFill>
              </a:rPr>
              <a:t>C.14.13b</a:t>
            </a:r>
          </a:p>
        </p:txBody>
      </p:sp>
      <p:sp>
        <p:nvSpPr>
          <p:cNvPr id="11" name="Rectangle 10">
            <a:extLst>
              <a:ext uri="{FF2B5EF4-FFF2-40B4-BE49-F238E27FC236}">
                <a16:creationId xmlns:a16="http://schemas.microsoft.com/office/drawing/2014/main" id="{06B09AA3-4A09-FE4F-86A2-5103E66B5CCC}"/>
              </a:ext>
            </a:extLst>
          </p:cNvPr>
          <p:cNvSpPr/>
          <p:nvPr/>
        </p:nvSpPr>
        <p:spPr>
          <a:xfrm>
            <a:off x="4920207" y="1753926"/>
            <a:ext cx="6096000" cy="646331"/>
          </a:xfrm>
          <a:prstGeom prst="rect">
            <a:avLst/>
          </a:prstGeom>
        </p:spPr>
        <p:txBody>
          <a:bodyPr>
            <a:spAutoFit/>
          </a:bodyPr>
          <a:lstStyle/>
          <a:p>
            <a:r>
              <a:rPr lang="en-US" dirty="0"/>
              <a:t>Agreement on priorities for accelerator ramp up  &amp; instrument access for first 5 years </a:t>
            </a:r>
            <a:r>
              <a:rPr lang="en-US" i="1" dirty="0"/>
              <a:t>(from BOT)</a:t>
            </a:r>
            <a:endParaRPr lang="sv-SE" dirty="0"/>
          </a:p>
        </p:txBody>
      </p:sp>
      <p:graphicFrame>
        <p:nvGraphicFramePr>
          <p:cNvPr id="8" name="Table 7">
            <a:extLst>
              <a:ext uri="{FF2B5EF4-FFF2-40B4-BE49-F238E27FC236}">
                <a16:creationId xmlns:a16="http://schemas.microsoft.com/office/drawing/2014/main" id="{2372393B-792C-A641-B87D-1E378153664E}"/>
              </a:ext>
            </a:extLst>
          </p:cNvPr>
          <p:cNvGraphicFramePr>
            <a:graphicFrameLocks noGrp="1"/>
          </p:cNvGraphicFramePr>
          <p:nvPr>
            <p:extLst>
              <p:ext uri="{D42A27DB-BD31-4B8C-83A1-F6EECF244321}">
                <p14:modId xmlns:p14="http://schemas.microsoft.com/office/powerpoint/2010/main" val="2138297536"/>
              </p:ext>
            </p:extLst>
          </p:nvPr>
        </p:nvGraphicFramePr>
        <p:xfrm>
          <a:off x="4151784" y="2492896"/>
          <a:ext cx="7632847" cy="4078880"/>
        </p:xfrm>
        <a:graphic>
          <a:graphicData uri="http://schemas.openxmlformats.org/drawingml/2006/table">
            <a:tbl>
              <a:tblPr firstRow="1" bandRow="1">
                <a:tableStyleId>{5C22544A-7EE6-4342-B048-85BDC9FD1C3A}</a:tableStyleId>
              </a:tblPr>
              <a:tblGrid>
                <a:gridCol w="1272140">
                  <a:extLst>
                    <a:ext uri="{9D8B030D-6E8A-4147-A177-3AD203B41FA5}">
                      <a16:colId xmlns:a16="http://schemas.microsoft.com/office/drawing/2014/main" val="1205579649"/>
                    </a:ext>
                  </a:extLst>
                </a:gridCol>
                <a:gridCol w="1060118">
                  <a:extLst>
                    <a:ext uri="{9D8B030D-6E8A-4147-A177-3AD203B41FA5}">
                      <a16:colId xmlns:a16="http://schemas.microsoft.com/office/drawing/2014/main" val="3969324801"/>
                    </a:ext>
                  </a:extLst>
                </a:gridCol>
                <a:gridCol w="777420">
                  <a:extLst>
                    <a:ext uri="{9D8B030D-6E8A-4147-A177-3AD203B41FA5}">
                      <a16:colId xmlns:a16="http://schemas.microsoft.com/office/drawing/2014/main" val="699456628"/>
                    </a:ext>
                  </a:extLst>
                </a:gridCol>
                <a:gridCol w="777420">
                  <a:extLst>
                    <a:ext uri="{9D8B030D-6E8A-4147-A177-3AD203B41FA5}">
                      <a16:colId xmlns:a16="http://schemas.microsoft.com/office/drawing/2014/main" val="2725298075"/>
                    </a:ext>
                  </a:extLst>
                </a:gridCol>
                <a:gridCol w="848094">
                  <a:extLst>
                    <a:ext uri="{9D8B030D-6E8A-4147-A177-3AD203B41FA5}">
                      <a16:colId xmlns:a16="http://schemas.microsoft.com/office/drawing/2014/main" val="1829798026"/>
                    </a:ext>
                  </a:extLst>
                </a:gridCol>
                <a:gridCol w="1342816">
                  <a:extLst>
                    <a:ext uri="{9D8B030D-6E8A-4147-A177-3AD203B41FA5}">
                      <a16:colId xmlns:a16="http://schemas.microsoft.com/office/drawing/2014/main" val="725993267"/>
                    </a:ext>
                  </a:extLst>
                </a:gridCol>
                <a:gridCol w="1554839">
                  <a:extLst>
                    <a:ext uri="{9D8B030D-6E8A-4147-A177-3AD203B41FA5}">
                      <a16:colId xmlns:a16="http://schemas.microsoft.com/office/drawing/2014/main" val="861148188"/>
                    </a:ext>
                  </a:extLst>
                </a:gridCol>
              </a:tblGrid>
              <a:tr h="445909">
                <a:tc>
                  <a:txBody>
                    <a:bodyPr/>
                    <a:lstStyle/>
                    <a:p>
                      <a:pPr algn="ctr"/>
                      <a:r>
                        <a:rPr lang="en-US" sz="1400" dirty="0"/>
                        <a:t>Period</a:t>
                      </a:r>
                    </a:p>
                  </a:txBody>
                  <a:tcPr/>
                </a:tc>
                <a:tc>
                  <a:txBody>
                    <a:bodyPr/>
                    <a:lstStyle/>
                    <a:p>
                      <a:pPr algn="ctr"/>
                      <a:r>
                        <a:rPr lang="en-US" sz="1400" dirty="0"/>
                        <a:t>Dates</a:t>
                      </a:r>
                    </a:p>
                  </a:txBody>
                  <a:tcPr/>
                </a:tc>
                <a:tc>
                  <a:txBody>
                    <a:bodyPr/>
                    <a:lstStyle/>
                    <a:p>
                      <a:pPr algn="ctr"/>
                      <a:r>
                        <a:rPr lang="en-US" sz="1400" dirty="0"/>
                        <a:t>Current (mA)</a:t>
                      </a:r>
                    </a:p>
                  </a:txBody>
                  <a:tcPr/>
                </a:tc>
                <a:tc>
                  <a:txBody>
                    <a:bodyPr/>
                    <a:lstStyle/>
                    <a:p>
                      <a:pPr algn="ctr"/>
                      <a:r>
                        <a:rPr lang="en-US" sz="1400" dirty="0"/>
                        <a:t>Energy (MeV)</a:t>
                      </a:r>
                    </a:p>
                  </a:txBody>
                  <a:tcPr/>
                </a:tc>
                <a:tc>
                  <a:txBody>
                    <a:bodyPr/>
                    <a:lstStyle/>
                    <a:p>
                      <a:pPr algn="ctr"/>
                      <a:r>
                        <a:rPr lang="en-US" sz="1400" dirty="0"/>
                        <a:t>Power</a:t>
                      </a:r>
                    </a:p>
                    <a:p>
                      <a:pPr algn="ctr"/>
                      <a:r>
                        <a:rPr lang="en-US" sz="1400" dirty="0"/>
                        <a:t>(kW)</a:t>
                      </a:r>
                    </a:p>
                  </a:txBody>
                  <a:tcPr/>
                </a:tc>
                <a:tc>
                  <a:txBody>
                    <a:bodyPr/>
                    <a:lstStyle/>
                    <a:p>
                      <a:pPr algn="ctr"/>
                      <a:r>
                        <a:rPr lang="en-US" sz="1400" dirty="0"/>
                        <a:t>Production availability</a:t>
                      </a:r>
                    </a:p>
                  </a:txBody>
                  <a:tcPr/>
                </a:tc>
                <a:tc>
                  <a:txBody>
                    <a:bodyPr/>
                    <a:lstStyle/>
                    <a:p>
                      <a:pPr algn="ctr"/>
                      <a:r>
                        <a:rPr lang="en-US" sz="1400" dirty="0"/>
                        <a:t>Availability/Total days</a:t>
                      </a:r>
                    </a:p>
                  </a:txBody>
                  <a:tcPr/>
                </a:tc>
                <a:extLst>
                  <a:ext uri="{0D108BD9-81ED-4DB2-BD59-A6C34878D82A}">
                    <a16:rowId xmlns:a16="http://schemas.microsoft.com/office/drawing/2014/main" val="2428367204"/>
                  </a:ext>
                </a:extLst>
              </a:tr>
              <a:tr h="576400">
                <a:tc>
                  <a:txBody>
                    <a:bodyPr/>
                    <a:lstStyle/>
                    <a:p>
                      <a:r>
                        <a:rPr lang="en-US" sz="1400" dirty="0"/>
                        <a:t>BOT -&gt; BOT + 3 months</a:t>
                      </a:r>
                    </a:p>
                  </a:txBody>
                  <a:tcPr anchor="ctr"/>
                </a:tc>
                <a:tc>
                  <a:txBody>
                    <a:bodyPr/>
                    <a:lstStyle/>
                    <a:p>
                      <a:pPr algn="ctr"/>
                      <a:r>
                        <a:rPr lang="en-US" sz="1400" dirty="0"/>
                        <a:t>July - Sept 2022</a:t>
                      </a:r>
                    </a:p>
                  </a:txBody>
                  <a:tcPr anchor="ctr"/>
                </a:tc>
                <a:tc>
                  <a:txBody>
                    <a:bodyPr/>
                    <a:lstStyle/>
                    <a:p>
                      <a:pPr algn="ctr"/>
                      <a:r>
                        <a:rPr lang="en-US" sz="1400" dirty="0"/>
                        <a:t>~ 6 </a:t>
                      </a:r>
                    </a:p>
                  </a:txBody>
                  <a:tcPr anchor="ctr"/>
                </a:tc>
                <a:tc>
                  <a:txBody>
                    <a:bodyPr/>
                    <a:lstStyle/>
                    <a:p>
                      <a:pPr algn="ctr"/>
                      <a:r>
                        <a:rPr lang="en-US" sz="1400" dirty="0"/>
                        <a:t>~ 570</a:t>
                      </a:r>
                    </a:p>
                  </a:txBody>
                  <a:tcPr anchor="ctr"/>
                </a:tc>
                <a:tc>
                  <a:txBody>
                    <a:bodyPr/>
                    <a:lstStyle/>
                    <a:p>
                      <a:pPr algn="ctr"/>
                      <a:r>
                        <a:rPr lang="en-US" sz="1400" dirty="0"/>
                        <a:t> ~ 140</a:t>
                      </a:r>
                    </a:p>
                  </a:txBody>
                  <a:tcPr anchor="ctr"/>
                </a:tc>
                <a:tc>
                  <a:txBody>
                    <a:bodyPr/>
                    <a:lstStyle/>
                    <a:p>
                      <a:pPr algn="ctr"/>
                      <a:r>
                        <a:rPr lang="en-US" sz="1400" dirty="0"/>
                        <a:t>&gt; 1 shift/week</a:t>
                      </a:r>
                    </a:p>
                  </a:txBody>
                  <a:tcPr anchor="ctr"/>
                </a:tc>
                <a:tc>
                  <a:txBody>
                    <a:bodyPr/>
                    <a:lstStyle/>
                    <a:p>
                      <a:pPr algn="ctr"/>
                      <a:r>
                        <a:rPr lang="en-US" sz="1400" dirty="0"/>
                        <a:t>Not defined</a:t>
                      </a:r>
                    </a:p>
                  </a:txBody>
                  <a:tcPr anchor="ctr"/>
                </a:tc>
                <a:extLst>
                  <a:ext uri="{0D108BD9-81ED-4DB2-BD59-A6C34878D82A}">
                    <a16:rowId xmlns:a16="http://schemas.microsoft.com/office/drawing/2014/main" val="2119206947"/>
                  </a:ext>
                </a:extLst>
              </a:tr>
              <a:tr h="502375">
                <a:tc>
                  <a:txBody>
                    <a:bodyPr/>
                    <a:lstStyle/>
                    <a:p>
                      <a:r>
                        <a:rPr lang="en-US" sz="1400" dirty="0"/>
                        <a:t>Consolidation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Oct- Dec 2022</a:t>
                      </a:r>
                    </a:p>
                  </a:txBody>
                  <a:tcPr anchor="ctr"/>
                </a:tc>
                <a:tc>
                  <a:txBody>
                    <a:bodyPr/>
                    <a:lstStyle/>
                    <a:p>
                      <a:pPr algn="ctr"/>
                      <a:r>
                        <a:rPr lang="en-US" sz="1400" dirty="0"/>
                        <a:t>~ 6 </a:t>
                      </a:r>
                    </a:p>
                  </a:txBody>
                  <a:tcPr anchor="ctr"/>
                </a:tc>
                <a:tc>
                  <a:txBody>
                    <a:bodyPr/>
                    <a:lstStyle/>
                    <a:p>
                      <a:pPr algn="ctr"/>
                      <a:r>
                        <a:rPr lang="en-US" sz="1400" dirty="0"/>
                        <a:t>~ 570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 140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6 shifts/week (consecutive)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Not defined</a:t>
                      </a:r>
                    </a:p>
                  </a:txBody>
                  <a:tcPr anchor="ctr"/>
                </a:tc>
                <a:extLst>
                  <a:ext uri="{0D108BD9-81ED-4DB2-BD59-A6C34878D82A}">
                    <a16:rowId xmlns:a16="http://schemas.microsoft.com/office/drawing/2014/main" val="3283491667"/>
                  </a:ext>
                </a:extLst>
              </a:tr>
              <a:tr h="576400">
                <a:tc>
                  <a:txBody>
                    <a:bodyPr/>
                    <a:lstStyle/>
                    <a:p>
                      <a:r>
                        <a:rPr lang="en-US" sz="1400" dirty="0"/>
                        <a:t>Performance assessment, Scientific Calibrations</a:t>
                      </a:r>
                    </a:p>
                  </a:txBody>
                  <a:tcPr anchor="ctr"/>
                </a:tc>
                <a:tc>
                  <a:txBody>
                    <a:bodyPr/>
                    <a:lstStyle/>
                    <a:p>
                      <a:pPr algn="ctr"/>
                      <a:r>
                        <a:rPr lang="en-US" sz="1400" dirty="0"/>
                        <a:t>Jan - Mar 2023</a:t>
                      </a:r>
                    </a:p>
                  </a:txBody>
                  <a:tcPr anchor="ctr"/>
                </a:tc>
                <a:tc>
                  <a:txBody>
                    <a:bodyPr/>
                    <a:lstStyle/>
                    <a:p>
                      <a:pPr algn="ctr"/>
                      <a:r>
                        <a:rPr lang="en-US" sz="1400" dirty="0"/>
                        <a:t>~ 6 </a:t>
                      </a:r>
                    </a:p>
                  </a:txBody>
                  <a:tcPr anchor="ctr"/>
                </a:tc>
                <a:tc>
                  <a:txBody>
                    <a:bodyPr/>
                    <a:lstStyle/>
                    <a:p>
                      <a:pPr algn="ctr"/>
                      <a:r>
                        <a:rPr lang="en-US" sz="1400" dirty="0"/>
                        <a:t>~ 570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 140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9 -12 shifts /fortnight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Not defined</a:t>
                      </a:r>
                    </a:p>
                  </a:txBody>
                  <a:tcPr anchor="ctr"/>
                </a:tc>
                <a:extLst>
                  <a:ext uri="{0D108BD9-81ED-4DB2-BD59-A6C34878D82A}">
                    <a16:rowId xmlns:a16="http://schemas.microsoft.com/office/drawing/2014/main" val="4191889162"/>
                  </a:ext>
                </a:extLst>
              </a:tr>
              <a:tr h="576400">
                <a:tc>
                  <a:txBody>
                    <a:bodyPr/>
                    <a:lstStyle/>
                    <a:p>
                      <a:r>
                        <a:rPr lang="en-US" sz="1400" dirty="0"/>
                        <a:t>Demonstrate Performance,</a:t>
                      </a:r>
                    </a:p>
                    <a:p>
                      <a:r>
                        <a:rPr lang="en-US" sz="1400" dirty="0"/>
                        <a:t>First Scientific Results</a:t>
                      </a:r>
                    </a:p>
                  </a:txBody>
                  <a:tcPr anchor="ctr"/>
                </a:tc>
                <a:tc>
                  <a:txBody>
                    <a:bodyPr/>
                    <a:lstStyle/>
                    <a:p>
                      <a:pPr algn="ctr"/>
                      <a:r>
                        <a:rPr lang="en-US" sz="1400" dirty="0"/>
                        <a:t>Apr - June 2023</a:t>
                      </a:r>
                    </a:p>
                  </a:txBody>
                  <a:tcPr anchor="ctr"/>
                </a:tc>
                <a:tc>
                  <a:txBody>
                    <a:bodyPr/>
                    <a:lstStyle/>
                    <a:p>
                      <a:pPr algn="ctr"/>
                      <a:r>
                        <a:rPr lang="en-US" sz="1400" dirty="0"/>
                        <a:t>~ 12</a:t>
                      </a:r>
                    </a:p>
                  </a:txBody>
                  <a:tcPr anchor="ctr"/>
                </a:tc>
                <a:tc>
                  <a:txBody>
                    <a:bodyPr/>
                    <a:lstStyle/>
                    <a:p>
                      <a:pPr algn="ctr"/>
                      <a:r>
                        <a:rPr lang="en-US" sz="1400" dirty="0"/>
                        <a:t>~ 570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280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33 shifts /fortnight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50 days</a:t>
                      </a:r>
                    </a:p>
                  </a:txBody>
                  <a:tcPr anchor="ctr"/>
                </a:tc>
                <a:extLst>
                  <a:ext uri="{0D108BD9-81ED-4DB2-BD59-A6C34878D82A}">
                    <a16:rowId xmlns:a16="http://schemas.microsoft.com/office/drawing/2014/main" val="2705819088"/>
                  </a:ext>
                </a:extLst>
              </a:tr>
              <a:tr h="576400">
                <a:tc>
                  <a:txBody>
                    <a:bodyPr/>
                    <a:lstStyle/>
                    <a:p>
                      <a:r>
                        <a:rPr lang="en-US" sz="1400" dirty="0"/>
                        <a:t>Ramp &amp; Early science</a:t>
                      </a:r>
                    </a:p>
                  </a:txBody>
                  <a:tcPr anchor="ctr"/>
                </a:tc>
                <a:tc>
                  <a:txBody>
                    <a:bodyPr/>
                    <a:lstStyle/>
                    <a:p>
                      <a:pPr algn="ctr"/>
                      <a:r>
                        <a:rPr lang="en-US" sz="1400" dirty="0"/>
                        <a:t>July - Dec 2023</a:t>
                      </a:r>
                    </a:p>
                  </a:txBody>
                  <a:tcPr anchor="ctr"/>
                </a:tc>
                <a:tc>
                  <a:txBody>
                    <a:bodyPr/>
                    <a:lstStyle/>
                    <a:p>
                      <a:pPr algn="ctr"/>
                      <a:r>
                        <a:rPr lang="en-US" sz="1400" dirty="0"/>
                        <a:t>~ 12</a:t>
                      </a:r>
                    </a:p>
                  </a:txBody>
                  <a:tcPr anchor="ctr"/>
                </a:tc>
                <a:tc>
                  <a:txBody>
                    <a:bodyPr/>
                    <a:lstStyle/>
                    <a:p>
                      <a:pPr algn="ctr"/>
                      <a:r>
                        <a:rPr lang="en-US" sz="1400" dirty="0"/>
                        <a:t>~ 570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280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33 shifts /fortnight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80%, </a:t>
                      </a:r>
                      <a:r>
                        <a:rPr lang="en-US" sz="1400" dirty="0">
                          <a:solidFill>
                            <a:schemeClr val="tx1"/>
                          </a:solidFill>
                        </a:rPr>
                        <a:t>100 days</a:t>
                      </a:r>
                    </a:p>
                  </a:txBody>
                  <a:tcPr anchor="ctr"/>
                </a:tc>
                <a:extLst>
                  <a:ext uri="{0D108BD9-81ED-4DB2-BD59-A6C34878D82A}">
                    <a16:rowId xmlns:a16="http://schemas.microsoft.com/office/drawing/2014/main" val="3191176359"/>
                  </a:ext>
                </a:extLst>
              </a:tr>
            </a:tbl>
          </a:graphicData>
        </a:graphic>
      </p:graphicFrame>
      <p:sp>
        <p:nvSpPr>
          <p:cNvPr id="12" name="Rectangle 11">
            <a:extLst>
              <a:ext uri="{FF2B5EF4-FFF2-40B4-BE49-F238E27FC236}">
                <a16:creationId xmlns:a16="http://schemas.microsoft.com/office/drawing/2014/main" id="{6B8E69E1-E03A-4248-92FD-E80DFD86613A}"/>
              </a:ext>
            </a:extLst>
          </p:cNvPr>
          <p:cNvSpPr/>
          <p:nvPr/>
        </p:nvSpPr>
        <p:spPr>
          <a:xfrm>
            <a:off x="839416" y="4532994"/>
            <a:ext cx="2160241" cy="888311"/>
          </a:xfrm>
          <a:prstGeom prst="rect">
            <a:avLst/>
          </a:prstGeom>
          <a:solidFill>
            <a:schemeClr val="bg1"/>
          </a:solidFill>
          <a:ln>
            <a:solidFill>
              <a:srgbClr val="0432FF"/>
            </a:solidFill>
          </a:ln>
        </p:spPr>
        <p:txBody>
          <a:bodyPr wrap="square" t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432FF"/>
                </a:solidFill>
                <a:effectLst/>
                <a:uLnTx/>
                <a:uFillTx/>
                <a:latin typeface="Calibri"/>
                <a:ea typeface="+mn-ea"/>
                <a:cs typeface="+mn-cs"/>
              </a:rPr>
              <a:t>March 2023 (BOT + 9):</a:t>
            </a:r>
          </a:p>
          <a:p>
            <a:pPr marL="138113" marR="0" lvl="0" indent="-1381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432FF"/>
                </a:solidFill>
                <a:effectLst/>
                <a:uLnTx/>
                <a:uFillTx/>
                <a:latin typeface="Calibri"/>
                <a:ea typeface="+mn-ea"/>
                <a:cs typeface="+mn-cs"/>
              </a:rPr>
              <a:t>Early Science with expert </a:t>
            </a:r>
            <a:r>
              <a:rPr lang="en-US" sz="1600" b="1" i="1" dirty="0">
                <a:solidFill>
                  <a:srgbClr val="0432FF"/>
                </a:solidFill>
                <a:latin typeface="Calibri"/>
              </a:rPr>
              <a:t> teams</a:t>
            </a:r>
            <a:r>
              <a:rPr kumimoji="0" lang="en-US" sz="1600" b="1" i="1" u="none" strike="noStrike" kern="1200" cap="none" spc="0" normalizeH="0" baseline="0" noProof="0" dirty="0">
                <a:ln>
                  <a:noFill/>
                </a:ln>
                <a:solidFill>
                  <a:srgbClr val="0432FF"/>
                </a:solidFill>
                <a:effectLst/>
                <a:uLnTx/>
                <a:uFillTx/>
                <a:latin typeface="Calibri"/>
                <a:ea typeface="+mn-ea"/>
                <a:cs typeface="+mn-cs"/>
              </a:rPr>
              <a:t> (ES) </a:t>
            </a:r>
          </a:p>
        </p:txBody>
      </p:sp>
      <p:cxnSp>
        <p:nvCxnSpPr>
          <p:cNvPr id="13" name="Straight Arrow Connector 12">
            <a:extLst>
              <a:ext uri="{FF2B5EF4-FFF2-40B4-BE49-F238E27FC236}">
                <a16:creationId xmlns:a16="http://schemas.microsoft.com/office/drawing/2014/main" id="{AA6C74F8-1100-D94E-B252-0FD40EEF0797}"/>
              </a:ext>
            </a:extLst>
          </p:cNvPr>
          <p:cNvCxnSpPr>
            <a:cxnSpLocks/>
          </p:cNvCxnSpPr>
          <p:nvPr/>
        </p:nvCxnSpPr>
        <p:spPr>
          <a:xfrm flipV="1">
            <a:off x="2999656" y="5013176"/>
            <a:ext cx="1152128" cy="72008"/>
          </a:xfrm>
          <a:prstGeom prst="straightConnector1">
            <a:avLst/>
          </a:prstGeom>
          <a:ln w="22225">
            <a:solidFill>
              <a:srgbClr val="0432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43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F70AE8-667C-A240-86FD-AECAE86A988D}"/>
              </a:ext>
            </a:extLst>
          </p:cNvPr>
          <p:cNvPicPr>
            <a:picLocks noChangeAspect="1"/>
          </p:cNvPicPr>
          <p:nvPr/>
        </p:nvPicPr>
        <p:blipFill rotWithShape="1">
          <a:blip r:embed="rId2">
            <a:extLst>
              <a:ext uri="{28A0092B-C50C-407E-A947-70E740481C1C}">
                <a14:useLocalDpi xmlns:a14="http://schemas.microsoft.com/office/drawing/2010/main" val="0"/>
              </a:ext>
            </a:extLst>
          </a:blip>
          <a:srcRect t="-2" r="-16" b="21920"/>
          <a:stretch/>
        </p:blipFill>
        <p:spPr>
          <a:xfrm>
            <a:off x="2074089" y="1635089"/>
            <a:ext cx="8054359" cy="3852000"/>
          </a:xfrm>
          <a:prstGeom prst="rect">
            <a:avLst/>
          </a:prstGeom>
        </p:spPr>
      </p:pic>
      <p:sp>
        <p:nvSpPr>
          <p:cNvPr id="2" name="Title 1"/>
          <p:cNvSpPr>
            <a:spLocks noGrp="1"/>
          </p:cNvSpPr>
          <p:nvPr>
            <p:ph type="title"/>
          </p:nvPr>
        </p:nvSpPr>
        <p:spPr>
          <a:xfrm>
            <a:off x="335360" y="-27384"/>
            <a:ext cx="9941678" cy="1321189"/>
          </a:xfrm>
        </p:spPr>
        <p:txBody>
          <a:bodyPr>
            <a:noAutofit/>
          </a:bodyPr>
          <a:lstStyle/>
          <a:p>
            <a:pPr>
              <a:spcBef>
                <a:spcPts val="600"/>
              </a:spcBef>
              <a:spcAft>
                <a:spcPts val="600"/>
              </a:spcAft>
            </a:pPr>
            <a:r>
              <a:rPr lang="en-US" sz="3200" b="1" dirty="0"/>
              <a:t>ESS Source Power ramp up (in line with ESS-0402218)</a:t>
            </a:r>
            <a:endParaRPr lang="en-US" i="1" dirty="0"/>
          </a:p>
        </p:txBody>
      </p:sp>
      <p:grpSp>
        <p:nvGrpSpPr>
          <p:cNvPr id="14" name="Group 13">
            <a:extLst>
              <a:ext uri="{FF2B5EF4-FFF2-40B4-BE49-F238E27FC236}">
                <a16:creationId xmlns:a16="http://schemas.microsoft.com/office/drawing/2014/main" id="{78C73C40-CCBF-814D-B790-8410E0AA284D}"/>
              </a:ext>
            </a:extLst>
          </p:cNvPr>
          <p:cNvGrpSpPr/>
          <p:nvPr/>
        </p:nvGrpSpPr>
        <p:grpSpPr>
          <a:xfrm>
            <a:off x="5159896" y="1988840"/>
            <a:ext cx="1475999" cy="2871160"/>
            <a:chOff x="1511590" y="1916832"/>
            <a:chExt cx="1475999" cy="2871160"/>
          </a:xfrm>
        </p:grpSpPr>
        <p:sp>
          <p:nvSpPr>
            <p:cNvPr id="15" name="TextBox 14">
              <a:extLst>
                <a:ext uri="{FF2B5EF4-FFF2-40B4-BE49-F238E27FC236}">
                  <a16:creationId xmlns:a16="http://schemas.microsoft.com/office/drawing/2014/main" id="{F02F4B91-37EA-E743-A5D7-5A3FA9A72C79}"/>
                </a:ext>
              </a:extLst>
            </p:cNvPr>
            <p:cNvSpPr txBox="1"/>
            <p:nvPr/>
          </p:nvSpPr>
          <p:spPr>
            <a:xfrm>
              <a:off x="1511590" y="1916832"/>
              <a:ext cx="1475999" cy="1077218"/>
            </a:xfrm>
            <a:prstGeom prst="rect">
              <a:avLst/>
            </a:prstGeom>
            <a:solidFill>
              <a:schemeClr val="bg1"/>
            </a:solid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In-bunker components for NBI 9-12 installed</a:t>
              </a:r>
            </a:p>
          </p:txBody>
        </p:sp>
        <p:cxnSp>
          <p:nvCxnSpPr>
            <p:cNvPr id="16" name="Straight Arrow Connector 15">
              <a:extLst>
                <a:ext uri="{FF2B5EF4-FFF2-40B4-BE49-F238E27FC236}">
                  <a16:creationId xmlns:a16="http://schemas.microsoft.com/office/drawing/2014/main" id="{4424C970-E59E-BF49-A422-7AF741D2522D}"/>
                </a:ext>
              </a:extLst>
            </p:cNvPr>
            <p:cNvCxnSpPr>
              <a:cxnSpLocks/>
            </p:cNvCxnSpPr>
            <p:nvPr/>
          </p:nvCxnSpPr>
          <p:spPr>
            <a:xfrm>
              <a:off x="2279337" y="2994050"/>
              <a:ext cx="0" cy="17939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182BEF1-7AF6-F64D-92D3-E4A565E4958C}"/>
              </a:ext>
            </a:extLst>
          </p:cNvPr>
          <p:cNvGrpSpPr/>
          <p:nvPr/>
        </p:nvGrpSpPr>
        <p:grpSpPr>
          <a:xfrm>
            <a:off x="6528048" y="1445876"/>
            <a:ext cx="1692048" cy="3423285"/>
            <a:chOff x="2135321" y="2423085"/>
            <a:chExt cx="1692048" cy="3423285"/>
          </a:xfrm>
        </p:grpSpPr>
        <p:sp>
          <p:nvSpPr>
            <p:cNvPr id="18" name="TextBox 17">
              <a:extLst>
                <a:ext uri="{FF2B5EF4-FFF2-40B4-BE49-F238E27FC236}">
                  <a16:creationId xmlns:a16="http://schemas.microsoft.com/office/drawing/2014/main" id="{03FB5015-D8DD-1B4E-B192-B6199349D3A5}"/>
                </a:ext>
              </a:extLst>
            </p:cNvPr>
            <p:cNvSpPr txBox="1"/>
            <p:nvPr/>
          </p:nvSpPr>
          <p:spPr>
            <a:xfrm>
              <a:off x="2135321" y="2423085"/>
              <a:ext cx="1692048" cy="830997"/>
            </a:xfrm>
            <a:prstGeom prst="rect">
              <a:avLst/>
            </a:prstGeom>
            <a:solidFill>
              <a:schemeClr val="bg1"/>
            </a:solid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In-bunker components for NBI 13-15 installed</a:t>
              </a:r>
            </a:p>
          </p:txBody>
        </p:sp>
        <p:cxnSp>
          <p:nvCxnSpPr>
            <p:cNvPr id="19" name="Straight Arrow Connector 18">
              <a:extLst>
                <a:ext uri="{FF2B5EF4-FFF2-40B4-BE49-F238E27FC236}">
                  <a16:creationId xmlns:a16="http://schemas.microsoft.com/office/drawing/2014/main" id="{5B2C9391-C499-BD46-9B74-840EC12E41CC}"/>
                </a:ext>
              </a:extLst>
            </p:cNvPr>
            <p:cNvCxnSpPr>
              <a:cxnSpLocks/>
            </p:cNvCxnSpPr>
            <p:nvPr/>
          </p:nvCxnSpPr>
          <p:spPr>
            <a:xfrm>
              <a:off x="2567369" y="3326090"/>
              <a:ext cx="0" cy="2520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577C83C-9F53-494A-A29A-A3FC914E4345}"/>
              </a:ext>
            </a:extLst>
          </p:cNvPr>
          <p:cNvGrpSpPr/>
          <p:nvPr/>
        </p:nvGrpSpPr>
        <p:grpSpPr>
          <a:xfrm>
            <a:off x="3935760" y="1841050"/>
            <a:ext cx="1116000" cy="2091887"/>
            <a:chOff x="1108185" y="2345105"/>
            <a:chExt cx="1116000" cy="2091887"/>
          </a:xfrm>
        </p:grpSpPr>
        <p:sp>
          <p:nvSpPr>
            <p:cNvPr id="22" name="TextBox 21">
              <a:extLst>
                <a:ext uri="{FF2B5EF4-FFF2-40B4-BE49-F238E27FC236}">
                  <a16:creationId xmlns:a16="http://schemas.microsoft.com/office/drawing/2014/main" id="{1D0DB3E2-3BCD-3041-ACBF-CAC9B00D8DDF}"/>
                </a:ext>
              </a:extLst>
            </p:cNvPr>
            <p:cNvSpPr txBox="1"/>
            <p:nvPr/>
          </p:nvSpPr>
          <p:spPr>
            <a:xfrm>
              <a:off x="1108185" y="2345105"/>
              <a:ext cx="1116000" cy="1015663"/>
            </a:xfrm>
            <a:prstGeom prst="rect">
              <a:avLst/>
            </a:prstGeom>
            <a:solidFill>
              <a:schemeClr val="bg1"/>
            </a:solid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Start of user program</a:t>
              </a:r>
            </a:p>
          </p:txBody>
        </p:sp>
        <p:cxnSp>
          <p:nvCxnSpPr>
            <p:cNvPr id="23" name="Straight Arrow Connector 22">
              <a:extLst>
                <a:ext uri="{FF2B5EF4-FFF2-40B4-BE49-F238E27FC236}">
                  <a16:creationId xmlns:a16="http://schemas.microsoft.com/office/drawing/2014/main" id="{95A3B4BE-BA48-7F4D-B132-91314F2D4C78}"/>
                </a:ext>
              </a:extLst>
            </p:cNvPr>
            <p:cNvCxnSpPr>
              <a:cxnSpLocks/>
              <a:stCxn id="22" idx="2"/>
            </p:cNvCxnSpPr>
            <p:nvPr/>
          </p:nvCxnSpPr>
          <p:spPr>
            <a:xfrm>
              <a:off x="1666185" y="3360768"/>
              <a:ext cx="503843" cy="107622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36FF7E1-CEEC-E448-B1CC-45BF61CEE6B2}"/>
              </a:ext>
            </a:extLst>
          </p:cNvPr>
          <p:cNvSpPr txBox="1"/>
          <p:nvPr/>
        </p:nvSpPr>
        <p:spPr>
          <a:xfrm>
            <a:off x="7752185" y="3501008"/>
            <a:ext cx="1486343" cy="923330"/>
          </a:xfrm>
          <a:prstGeom prst="rect">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200 days/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yr</a:t>
            </a:r>
            <a:r>
              <a:rPr kumimoji="0" lang="en-US" sz="1800" b="0" i="0" u="none" strike="noStrike" kern="1200" cap="none" spc="0" normalizeH="0" baseline="0" noProof="0" dirty="0">
                <a:ln>
                  <a:noFill/>
                </a:ln>
                <a:solidFill>
                  <a:prstClr val="black"/>
                </a:solidFill>
                <a:effectLst/>
                <a:uLnTx/>
                <a:uFillTx/>
                <a:latin typeface="Calibri"/>
                <a:ea typeface="+mn-ea"/>
                <a:cs typeface="+mn-cs"/>
              </a:rPr>
              <a:t> for user program</a:t>
            </a:r>
          </a:p>
        </p:txBody>
      </p:sp>
      <p:sp>
        <p:nvSpPr>
          <p:cNvPr id="3" name="Slide Number Placeholder 2">
            <a:extLst>
              <a:ext uri="{FF2B5EF4-FFF2-40B4-BE49-F238E27FC236}">
                <a16:creationId xmlns:a16="http://schemas.microsoft.com/office/drawing/2014/main" id="{55ABE843-6B96-0D44-BE37-2815F98A8B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ED83082-C6D4-184D-8BD3-31B23D4145FA}"/>
              </a:ext>
            </a:extLst>
          </p:cNvPr>
          <p:cNvSpPr/>
          <p:nvPr/>
        </p:nvSpPr>
        <p:spPr>
          <a:xfrm>
            <a:off x="479376" y="6464115"/>
            <a:ext cx="55671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Power ramp up from NSS MS-V4.1 – 29</a:t>
            </a:r>
            <a:r>
              <a:rPr kumimoji="0" lang="en-US" sz="1800" b="0" i="1" u="none" strike="noStrike" kern="1200" cap="none" spc="0" normalizeH="0" baseline="30000" noProof="0" dirty="0">
                <a:ln>
                  <a:noFill/>
                </a:ln>
                <a:solidFill>
                  <a:prstClr val="black"/>
                </a:solidFill>
                <a:effectLst/>
                <a:uLnTx/>
                <a:uFillTx/>
                <a:latin typeface="Calibri"/>
                <a:ea typeface="+mn-ea"/>
                <a:cs typeface="+mn-cs"/>
              </a:rPr>
              <a:t>th</a:t>
            </a:r>
            <a:r>
              <a:rPr kumimoji="0" lang="en-US" sz="1800" b="0" i="1" u="none" strike="noStrike" kern="1200" cap="none" spc="0" normalizeH="0" baseline="0" noProof="0" dirty="0">
                <a:ln>
                  <a:noFill/>
                </a:ln>
                <a:solidFill>
                  <a:prstClr val="black"/>
                </a:solidFill>
                <a:effectLst/>
                <a:uLnTx/>
                <a:uFillTx/>
                <a:latin typeface="Calibri"/>
                <a:ea typeface="+mn-ea"/>
                <a:cs typeface="+mn-cs"/>
              </a:rPr>
              <a:t> November 2018)</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712A51D-DD9E-904E-8358-CEAFB966110B}"/>
              </a:ext>
            </a:extLst>
          </p:cNvPr>
          <p:cNvSpPr txBox="1"/>
          <p:nvPr/>
        </p:nvSpPr>
        <p:spPr>
          <a:xfrm>
            <a:off x="2542800" y="5477162"/>
            <a:ext cx="6721552" cy="400110"/>
          </a:xfrm>
          <a:prstGeom prst="rect">
            <a:avLst/>
          </a:prstGeom>
          <a:noFill/>
        </p:spPr>
        <p:txBody>
          <a:bodyPr wrap="square" rtlCol="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2022                2023                2024                2025               2026</a:t>
            </a:r>
          </a:p>
        </p:txBody>
      </p:sp>
      <p:grpSp>
        <p:nvGrpSpPr>
          <p:cNvPr id="13" name="Group 12">
            <a:extLst>
              <a:ext uri="{FF2B5EF4-FFF2-40B4-BE49-F238E27FC236}">
                <a16:creationId xmlns:a16="http://schemas.microsoft.com/office/drawing/2014/main" id="{92A5689E-0B36-5447-8D3F-3FE4B39D7CC0}"/>
              </a:ext>
            </a:extLst>
          </p:cNvPr>
          <p:cNvGrpSpPr/>
          <p:nvPr/>
        </p:nvGrpSpPr>
        <p:grpSpPr>
          <a:xfrm>
            <a:off x="2199600" y="5361041"/>
            <a:ext cx="7064752" cy="444223"/>
            <a:chOff x="2199600" y="5361041"/>
            <a:chExt cx="7064752" cy="444223"/>
          </a:xfrm>
        </p:grpSpPr>
        <p:grpSp>
          <p:nvGrpSpPr>
            <p:cNvPr id="26" name="Group 25">
              <a:extLst>
                <a:ext uri="{FF2B5EF4-FFF2-40B4-BE49-F238E27FC236}">
                  <a16:creationId xmlns:a16="http://schemas.microsoft.com/office/drawing/2014/main" id="{4FB8781A-7CBC-804A-92C9-B9324F0D77BF}"/>
                </a:ext>
              </a:extLst>
            </p:cNvPr>
            <p:cNvGrpSpPr/>
            <p:nvPr/>
          </p:nvGrpSpPr>
          <p:grpSpPr>
            <a:xfrm>
              <a:off x="2199600" y="5361041"/>
              <a:ext cx="7064752" cy="444223"/>
              <a:chOff x="3274783" y="6395772"/>
              <a:chExt cx="7462803" cy="192228"/>
            </a:xfrm>
          </p:grpSpPr>
          <p:cxnSp>
            <p:nvCxnSpPr>
              <p:cNvPr id="27" name="Straight Connector 26">
                <a:extLst>
                  <a:ext uri="{FF2B5EF4-FFF2-40B4-BE49-F238E27FC236}">
                    <a16:creationId xmlns:a16="http://schemas.microsoft.com/office/drawing/2014/main" id="{F4325AB0-B4D4-2048-B70F-514B93C3519D}"/>
                  </a:ext>
                </a:extLst>
              </p:cNvPr>
              <p:cNvCxnSpPr/>
              <p:nvPr/>
            </p:nvCxnSpPr>
            <p:spPr>
              <a:xfrm>
                <a:off x="3274783" y="6407957"/>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9E3A061-2105-2043-8F5F-70CC3AC88023}"/>
                  </a:ext>
                </a:extLst>
              </p:cNvPr>
              <p:cNvCxnSpPr/>
              <p:nvPr/>
            </p:nvCxnSpPr>
            <p:spPr>
              <a:xfrm>
                <a:off x="4761692" y="6407957"/>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F5DA5E1-25FD-3346-A30A-EFAAC2484AEC}"/>
                  </a:ext>
                </a:extLst>
              </p:cNvPr>
              <p:cNvCxnSpPr/>
              <p:nvPr/>
            </p:nvCxnSpPr>
            <p:spPr>
              <a:xfrm>
                <a:off x="10737586" y="63957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407F18-F4F5-7C4B-B757-AA5345CDA1ED}"/>
                  </a:ext>
                </a:extLst>
              </p:cNvPr>
              <p:cNvCxnSpPr/>
              <p:nvPr/>
            </p:nvCxnSpPr>
            <p:spPr>
              <a:xfrm>
                <a:off x="7758326" y="6406572"/>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1FD02B2-64C4-6E4E-AECC-71986FFF4755}"/>
                  </a:ext>
                </a:extLst>
              </p:cNvPr>
              <p:cNvCxnSpPr/>
              <p:nvPr/>
            </p:nvCxnSpPr>
            <p:spPr>
              <a:xfrm>
                <a:off x="9241432"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38" name="Straight Connector 37">
              <a:extLst>
                <a:ext uri="{FF2B5EF4-FFF2-40B4-BE49-F238E27FC236}">
                  <a16:creationId xmlns:a16="http://schemas.microsoft.com/office/drawing/2014/main" id="{86B6D752-A8D6-4943-9376-7B7BB119EDA1}"/>
                </a:ext>
              </a:extLst>
            </p:cNvPr>
            <p:cNvCxnSpPr/>
            <p:nvPr/>
          </p:nvCxnSpPr>
          <p:spPr>
            <a:xfrm>
              <a:off x="5025600" y="5389200"/>
              <a:ext cx="0" cy="41596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2BB7B0F8-4499-2A4F-8D41-66C3C1DDD1DA}"/>
              </a:ext>
            </a:extLst>
          </p:cNvPr>
          <p:cNvGrpSpPr/>
          <p:nvPr/>
        </p:nvGrpSpPr>
        <p:grpSpPr>
          <a:xfrm>
            <a:off x="2423808" y="3429000"/>
            <a:ext cx="1944000" cy="1728193"/>
            <a:chOff x="2423592" y="3501008"/>
            <a:chExt cx="1944000" cy="1728193"/>
          </a:xfrm>
        </p:grpSpPr>
        <p:grpSp>
          <p:nvGrpSpPr>
            <p:cNvPr id="12" name="Group 11">
              <a:extLst>
                <a:ext uri="{FF2B5EF4-FFF2-40B4-BE49-F238E27FC236}">
                  <a16:creationId xmlns:a16="http://schemas.microsoft.com/office/drawing/2014/main" id="{F05B729D-5BFC-A049-B225-5600060E31AF}"/>
                </a:ext>
              </a:extLst>
            </p:cNvPr>
            <p:cNvGrpSpPr/>
            <p:nvPr/>
          </p:nvGrpSpPr>
          <p:grpSpPr>
            <a:xfrm>
              <a:off x="2423592" y="3501008"/>
              <a:ext cx="1944000" cy="1513864"/>
              <a:chOff x="1197968" y="3266400"/>
              <a:chExt cx="1944000" cy="1513864"/>
            </a:xfrm>
          </p:grpSpPr>
          <p:sp>
            <p:nvSpPr>
              <p:cNvPr id="7" name="TextBox 6">
                <a:extLst>
                  <a:ext uri="{FF2B5EF4-FFF2-40B4-BE49-F238E27FC236}">
                    <a16:creationId xmlns:a16="http://schemas.microsoft.com/office/drawing/2014/main" id="{4630794C-F2FD-244F-B154-57219FF35ABC}"/>
                  </a:ext>
                </a:extLst>
              </p:cNvPr>
              <p:cNvSpPr txBox="1"/>
              <p:nvPr/>
            </p:nvSpPr>
            <p:spPr>
              <a:xfrm>
                <a:off x="1197968" y="3266400"/>
                <a:ext cx="1944000" cy="830997"/>
              </a:xfrm>
              <a:prstGeom prst="rect">
                <a:avLst/>
              </a:prstGeom>
              <a:solidFill>
                <a:schemeClr val="bg1"/>
              </a:solid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In-bunker components for NBI 1-8 installed before BOT</a:t>
                </a:r>
              </a:p>
            </p:txBody>
          </p:sp>
          <p:cxnSp>
            <p:nvCxnSpPr>
              <p:cNvPr id="9" name="Straight Arrow Connector 8">
                <a:extLst>
                  <a:ext uri="{FF2B5EF4-FFF2-40B4-BE49-F238E27FC236}">
                    <a16:creationId xmlns:a16="http://schemas.microsoft.com/office/drawing/2014/main" id="{3DCFDD41-CFA3-8947-BBF9-AE92CFC5CE1C}"/>
                  </a:ext>
                </a:extLst>
              </p:cNvPr>
              <p:cNvCxnSpPr/>
              <p:nvPr/>
            </p:nvCxnSpPr>
            <p:spPr>
              <a:xfrm>
                <a:off x="2208776" y="4132192"/>
                <a:ext cx="0" cy="64807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9" name="Left Brace 38">
              <a:extLst>
                <a:ext uri="{FF2B5EF4-FFF2-40B4-BE49-F238E27FC236}">
                  <a16:creationId xmlns:a16="http://schemas.microsoft.com/office/drawing/2014/main" id="{6E60F83D-9637-C94A-8A09-BA837866DFC8}"/>
                </a:ext>
              </a:extLst>
            </p:cNvPr>
            <p:cNvSpPr/>
            <p:nvPr/>
          </p:nvSpPr>
          <p:spPr>
            <a:xfrm rot="5400000">
              <a:off x="3323751" y="4905224"/>
              <a:ext cx="216024" cy="43192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DEA3DF32-599A-3746-8B27-51DD66CCAA3E}"/>
              </a:ext>
            </a:extLst>
          </p:cNvPr>
          <p:cNvPicPr>
            <a:picLocks noChangeAspect="1"/>
          </p:cNvPicPr>
          <p:nvPr/>
        </p:nvPicPr>
        <p:blipFill>
          <a:blip r:embed="rId3"/>
          <a:stretch>
            <a:fillRect/>
          </a:stretch>
        </p:blipFill>
        <p:spPr>
          <a:xfrm>
            <a:off x="0" y="404664"/>
            <a:ext cx="12192000" cy="6858000"/>
          </a:xfrm>
          <a:prstGeom prst="rect">
            <a:avLst/>
          </a:prstGeom>
        </p:spPr>
      </p:pic>
      <p:sp>
        <p:nvSpPr>
          <p:cNvPr id="32" name="TextBox 31">
            <a:extLst>
              <a:ext uri="{FF2B5EF4-FFF2-40B4-BE49-F238E27FC236}">
                <a16:creationId xmlns:a16="http://schemas.microsoft.com/office/drawing/2014/main" id="{A2992FEF-8CB2-B548-A94B-C20F954B7C1D}"/>
              </a:ext>
            </a:extLst>
          </p:cNvPr>
          <p:cNvSpPr txBox="1"/>
          <p:nvPr/>
        </p:nvSpPr>
        <p:spPr>
          <a:xfrm>
            <a:off x="609600" y="0"/>
            <a:ext cx="1237928" cy="40511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C.14.13b</a:t>
            </a:r>
          </a:p>
        </p:txBody>
      </p:sp>
      <p:sp>
        <p:nvSpPr>
          <p:cNvPr id="34" name="Rectangle 33">
            <a:extLst>
              <a:ext uri="{FF2B5EF4-FFF2-40B4-BE49-F238E27FC236}">
                <a16:creationId xmlns:a16="http://schemas.microsoft.com/office/drawing/2014/main" id="{9365A2A5-06F0-A142-9EE8-C248414F0AE3}"/>
              </a:ext>
            </a:extLst>
          </p:cNvPr>
          <p:cNvSpPr/>
          <p:nvPr/>
        </p:nvSpPr>
        <p:spPr>
          <a:xfrm>
            <a:off x="348479" y="3960440"/>
            <a:ext cx="2160241" cy="888311"/>
          </a:xfrm>
          <a:prstGeom prst="rect">
            <a:avLst/>
          </a:prstGeom>
          <a:solidFill>
            <a:schemeClr val="bg1"/>
          </a:solidFill>
          <a:ln>
            <a:solidFill>
              <a:srgbClr val="0432FF"/>
            </a:solidFill>
          </a:ln>
        </p:spPr>
        <p:txBody>
          <a:bodyPr wrap="square" t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432FF"/>
                </a:solidFill>
                <a:effectLst/>
                <a:uLnTx/>
                <a:uFillTx/>
                <a:latin typeface="Calibri"/>
                <a:ea typeface="+mn-ea"/>
                <a:cs typeface="+mn-cs"/>
              </a:rPr>
              <a:t>March 2023 (BOT + 9):</a:t>
            </a:r>
          </a:p>
          <a:p>
            <a:pPr marL="138113" marR="0" lvl="0" indent="-1381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432FF"/>
                </a:solidFill>
                <a:effectLst/>
                <a:uLnTx/>
                <a:uFillTx/>
                <a:latin typeface="Calibri"/>
                <a:ea typeface="+mn-ea"/>
                <a:cs typeface="+mn-cs"/>
              </a:rPr>
              <a:t>Early Science with expert </a:t>
            </a:r>
            <a:r>
              <a:rPr lang="en-US" sz="1600" b="1" i="1" dirty="0">
                <a:solidFill>
                  <a:srgbClr val="0432FF"/>
                </a:solidFill>
                <a:latin typeface="Calibri"/>
              </a:rPr>
              <a:t>teams</a:t>
            </a:r>
            <a:r>
              <a:rPr kumimoji="0" lang="en-US" sz="1600" b="1" i="1" u="none" strike="noStrike" kern="1200" cap="none" spc="0" normalizeH="0" baseline="0" noProof="0" dirty="0">
                <a:ln>
                  <a:noFill/>
                </a:ln>
                <a:solidFill>
                  <a:srgbClr val="0432FF"/>
                </a:solidFill>
                <a:effectLst/>
                <a:uLnTx/>
                <a:uFillTx/>
                <a:latin typeface="Calibri"/>
                <a:ea typeface="+mn-ea"/>
                <a:cs typeface="+mn-cs"/>
              </a:rPr>
              <a:t> (FS) </a:t>
            </a:r>
          </a:p>
        </p:txBody>
      </p:sp>
      <p:cxnSp>
        <p:nvCxnSpPr>
          <p:cNvPr id="35" name="Straight Arrow Connector 34">
            <a:extLst>
              <a:ext uri="{FF2B5EF4-FFF2-40B4-BE49-F238E27FC236}">
                <a16:creationId xmlns:a16="http://schemas.microsoft.com/office/drawing/2014/main" id="{BB6C2BB9-7B58-AD48-A343-A5D2B6DFDE37}"/>
              </a:ext>
            </a:extLst>
          </p:cNvPr>
          <p:cNvCxnSpPr>
            <a:cxnSpLocks/>
          </p:cNvCxnSpPr>
          <p:nvPr/>
        </p:nvCxnSpPr>
        <p:spPr>
          <a:xfrm>
            <a:off x="2508719" y="4512630"/>
            <a:ext cx="1427041" cy="493829"/>
          </a:xfrm>
          <a:prstGeom prst="straightConnector1">
            <a:avLst/>
          </a:prstGeom>
          <a:ln w="22225">
            <a:solidFill>
              <a:srgbClr val="0432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4.xml><?xml version="1.0" encoding="utf-8"?>
<a:theme xmlns:a="http://schemas.openxmlformats.org/drawingml/2006/main" name="4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2019 ESS template" id="{29187F29-8712-D14C-B8E7-170A5282868A}" vid="{E9B9166D-3D04-D74A-9E51-274D5F9AE507}"/>
    </a:ext>
  </a:extLst>
</a:theme>
</file>

<file path=ppt/theme/theme6.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7.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5959</TotalTime>
  <Words>3197</Words>
  <Application>Microsoft Macintosh PowerPoint</Application>
  <PresentationFormat>Widescreen</PresentationFormat>
  <Paragraphs>489</Paragraphs>
  <Slides>30</Slides>
  <Notes>2</Notes>
  <HiddenSlides>0</HiddenSlides>
  <MMClips>0</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30</vt:i4>
      </vt:variant>
    </vt:vector>
  </HeadingPairs>
  <TitlesOfParts>
    <vt:vector size="40" baseType="lpstr">
      <vt:lpstr>Arial</vt:lpstr>
      <vt:lpstr>Calibri</vt:lpstr>
      <vt:lpstr>Office-tema</vt:lpstr>
      <vt:lpstr>2_Anpassad formgivning</vt:lpstr>
      <vt:lpstr>1_Office-tema</vt:lpstr>
      <vt:lpstr>4_ESS Core Powerpoint</vt:lpstr>
      <vt:lpstr>2_Office-tema</vt:lpstr>
      <vt:lpstr>3_Office-tema</vt:lpstr>
      <vt:lpstr>4_Office-tema</vt:lpstr>
      <vt:lpstr>Office Theme</vt:lpstr>
      <vt:lpstr>Science Update IKON 16  </vt:lpstr>
      <vt:lpstr>Overview</vt:lpstr>
      <vt:lpstr>The Bunker moves ahead</vt:lpstr>
      <vt:lpstr>Good progress in instrument projects</vt:lpstr>
      <vt:lpstr>Summary Schedule and Critical Path for Remaining Work</vt:lpstr>
      <vt:lpstr>Focusing on meeting BOT and early science milestones as early as possible</vt:lpstr>
      <vt:lpstr>Focusing on meeting BOT and early science milestones as early as possible</vt:lpstr>
      <vt:lpstr>Early operations of the ESS Neutron Instruments and first scientific results (ESS 0402218)</vt:lpstr>
      <vt:lpstr>ESS Source Power ramp up (in line with ESS-0402218)</vt:lpstr>
      <vt:lpstr>Rebaseline schedule for Neutron Beam Instruments (V4.1, 29th November 2018)</vt:lpstr>
      <vt:lpstr>The 15 NSS Project Instruments:  Even during ramp-up, first 8 will be competitive</vt:lpstr>
      <vt:lpstr>AR recommendation A2.1</vt:lpstr>
      <vt:lpstr>Communicating First Science</vt:lpstr>
      <vt:lpstr>Why a gap analysis now?</vt:lpstr>
      <vt:lpstr>Capability Gap Analysis</vt:lpstr>
      <vt:lpstr>Current 15 Instruments</vt:lpstr>
      <vt:lpstr>Capability Gaps: Three levels of Priority proposed</vt:lpstr>
      <vt:lpstr>Possible Instrument Placement (Priorities 1. and 2.)</vt:lpstr>
      <vt:lpstr>Status and proposed way forward</vt:lpstr>
      <vt:lpstr>First ILL – ESS – European Neutron User Meeting</vt:lpstr>
      <vt:lpstr>The League of advanced Neutron Sources (LENS) </vt:lpstr>
      <vt:lpstr>Instrument papers</vt:lpstr>
      <vt:lpstr>Summary</vt:lpstr>
      <vt:lpstr>Summary</vt:lpstr>
      <vt:lpstr>PowerPoint Presentation</vt:lpstr>
      <vt:lpstr>Implementation of rebaselining for NSS</vt:lpstr>
      <vt:lpstr>Early operations of the ESS Neutron Instruments and first scientific results</vt:lpstr>
      <vt:lpstr>Reminder: Completion of Construction Report (2017)</vt:lpstr>
      <vt:lpstr>Future Scenarios outlined in the 2016 ESFRI Report</vt:lpstr>
      <vt:lpstr>Future Scenarios outlined in the 2016 ESFRI Report</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  </dc:title>
  <dc:creator>Florian Weissbach</dc:creator>
  <cp:lastModifiedBy>Andreas Schreyer</cp:lastModifiedBy>
  <cp:revision>57</cp:revision>
  <dcterms:created xsi:type="dcterms:W3CDTF">2018-11-20T08:22:57Z</dcterms:created>
  <dcterms:modified xsi:type="dcterms:W3CDTF">2019-02-11T10:38:21Z</dcterms:modified>
</cp:coreProperties>
</file>