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6" r:id="rId2"/>
  </p:sldMasterIdLst>
  <p:notesMasterIdLst>
    <p:notesMasterId r:id="rId14"/>
  </p:notesMasterIdLst>
  <p:sldIdLst>
    <p:sldId id="296" r:id="rId3"/>
    <p:sldId id="941" r:id="rId4"/>
    <p:sldId id="942" r:id="rId5"/>
    <p:sldId id="947" r:id="rId6"/>
    <p:sldId id="944" r:id="rId7"/>
    <p:sldId id="940" r:id="rId8"/>
    <p:sldId id="948" r:id="rId9"/>
    <p:sldId id="871" r:id="rId10"/>
    <p:sldId id="945" r:id="rId11"/>
    <p:sldId id="334" r:id="rId12"/>
    <p:sldId id="260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11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BFBFBF"/>
    <a:srgbClr val="1E9FDB"/>
    <a:srgbClr val="76D6FF"/>
    <a:srgbClr val="0094CA"/>
    <a:srgbClr val="13A1DD"/>
    <a:srgbClr val="FFFFFF"/>
    <a:srgbClr val="13A0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09" autoAdjust="0"/>
    <p:restoredTop sz="93243" autoAdjust="0"/>
  </p:normalViewPr>
  <p:slideViewPr>
    <p:cSldViewPr>
      <p:cViewPr>
        <p:scale>
          <a:sx n="80" d="100"/>
          <a:sy n="80" d="100"/>
        </p:scale>
        <p:origin x="272" y="824"/>
      </p:cViewPr>
      <p:guideLst>
        <p:guide pos="3840"/>
        <p:guide orient="horz" pos="1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ohnhaines/Documents/Copy%20of%20ESS%20Prgrm%20Curve%20to%20EOC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78098805633223"/>
          <c:y val="3.5217804082374689E-2"/>
          <c:w val="0.86563470363605233"/>
          <c:h val="0.74613679288159906"/>
        </c:manualLayout>
      </c:layout>
      <c:lineChart>
        <c:grouping val="standard"/>
        <c:varyColors val="0"/>
        <c:ser>
          <c:idx val="0"/>
          <c:order val="0"/>
          <c:tx>
            <c:strRef>
              <c:f>Report!$A$220</c:f>
              <c:strCache>
                <c:ptCount val="1"/>
                <c:pt idx="0">
                  <c:v>  Earned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Report!$B$219:$EP$219</c:f>
              <c:numCache>
                <c:formatCode>m/d/yy</c:formatCode>
                <c:ptCount val="145"/>
                <c:pt idx="0">
                  <c:v>41639</c:v>
                </c:pt>
                <c:pt idx="1">
                  <c:v>41670</c:v>
                </c:pt>
                <c:pt idx="2">
                  <c:v>41698</c:v>
                </c:pt>
                <c:pt idx="3">
                  <c:v>41729</c:v>
                </c:pt>
                <c:pt idx="4">
                  <c:v>41759</c:v>
                </c:pt>
                <c:pt idx="5">
                  <c:v>41790</c:v>
                </c:pt>
                <c:pt idx="6">
                  <c:v>41820</c:v>
                </c:pt>
                <c:pt idx="7">
                  <c:v>41851</c:v>
                </c:pt>
                <c:pt idx="8">
                  <c:v>41882</c:v>
                </c:pt>
                <c:pt idx="9">
                  <c:v>41912</c:v>
                </c:pt>
                <c:pt idx="10">
                  <c:v>41943</c:v>
                </c:pt>
                <c:pt idx="11">
                  <c:v>41973</c:v>
                </c:pt>
                <c:pt idx="12">
                  <c:v>42004</c:v>
                </c:pt>
                <c:pt idx="13">
                  <c:v>42035</c:v>
                </c:pt>
                <c:pt idx="14">
                  <c:v>42063</c:v>
                </c:pt>
                <c:pt idx="15">
                  <c:v>42094</c:v>
                </c:pt>
                <c:pt idx="16">
                  <c:v>42124</c:v>
                </c:pt>
                <c:pt idx="17">
                  <c:v>42155</c:v>
                </c:pt>
                <c:pt idx="18">
                  <c:v>42185</c:v>
                </c:pt>
                <c:pt idx="19">
                  <c:v>42216</c:v>
                </c:pt>
                <c:pt idx="20">
                  <c:v>42247</c:v>
                </c:pt>
                <c:pt idx="21">
                  <c:v>42277</c:v>
                </c:pt>
                <c:pt idx="22">
                  <c:v>42308</c:v>
                </c:pt>
                <c:pt idx="23">
                  <c:v>42338</c:v>
                </c:pt>
                <c:pt idx="24">
                  <c:v>42369</c:v>
                </c:pt>
                <c:pt idx="25">
                  <c:v>42400</c:v>
                </c:pt>
                <c:pt idx="26">
                  <c:v>42429</c:v>
                </c:pt>
                <c:pt idx="27">
                  <c:v>42460</c:v>
                </c:pt>
                <c:pt idx="28">
                  <c:v>42490</c:v>
                </c:pt>
                <c:pt idx="29">
                  <c:v>42521</c:v>
                </c:pt>
                <c:pt idx="30">
                  <c:v>42551</c:v>
                </c:pt>
                <c:pt idx="31">
                  <c:v>42582</c:v>
                </c:pt>
                <c:pt idx="32">
                  <c:v>42613</c:v>
                </c:pt>
                <c:pt idx="33">
                  <c:v>42643</c:v>
                </c:pt>
                <c:pt idx="34">
                  <c:v>42674</c:v>
                </c:pt>
                <c:pt idx="35">
                  <c:v>42704</c:v>
                </c:pt>
                <c:pt idx="36">
                  <c:v>42735</c:v>
                </c:pt>
                <c:pt idx="37">
                  <c:v>42766</c:v>
                </c:pt>
                <c:pt idx="38">
                  <c:v>42794</c:v>
                </c:pt>
                <c:pt idx="39">
                  <c:v>42825</c:v>
                </c:pt>
                <c:pt idx="40">
                  <c:v>42855</c:v>
                </c:pt>
                <c:pt idx="41">
                  <c:v>42886</c:v>
                </c:pt>
                <c:pt idx="42">
                  <c:v>42916</c:v>
                </c:pt>
                <c:pt idx="43">
                  <c:v>42947</c:v>
                </c:pt>
                <c:pt idx="44">
                  <c:v>42978</c:v>
                </c:pt>
                <c:pt idx="45">
                  <c:v>43008</c:v>
                </c:pt>
                <c:pt idx="46">
                  <c:v>43039</c:v>
                </c:pt>
                <c:pt idx="47">
                  <c:v>43069</c:v>
                </c:pt>
                <c:pt idx="48">
                  <c:v>43100</c:v>
                </c:pt>
                <c:pt idx="49">
                  <c:v>43131</c:v>
                </c:pt>
                <c:pt idx="50">
                  <c:v>43159</c:v>
                </c:pt>
                <c:pt idx="51">
                  <c:v>43190</c:v>
                </c:pt>
                <c:pt idx="52">
                  <c:v>43220</c:v>
                </c:pt>
                <c:pt idx="53">
                  <c:v>43251</c:v>
                </c:pt>
                <c:pt idx="54">
                  <c:v>43281</c:v>
                </c:pt>
                <c:pt idx="55">
                  <c:v>43312</c:v>
                </c:pt>
                <c:pt idx="56">
                  <c:v>43343</c:v>
                </c:pt>
                <c:pt idx="57">
                  <c:v>43373</c:v>
                </c:pt>
                <c:pt idx="58">
                  <c:v>43404</c:v>
                </c:pt>
                <c:pt idx="59">
                  <c:v>43434</c:v>
                </c:pt>
                <c:pt idx="60">
                  <c:v>43465</c:v>
                </c:pt>
                <c:pt idx="61">
                  <c:v>43496</c:v>
                </c:pt>
                <c:pt idx="62">
                  <c:v>43524</c:v>
                </c:pt>
                <c:pt idx="63">
                  <c:v>43555</c:v>
                </c:pt>
                <c:pt idx="64">
                  <c:v>43585</c:v>
                </c:pt>
                <c:pt idx="65">
                  <c:v>43616</c:v>
                </c:pt>
                <c:pt idx="66">
                  <c:v>43646</c:v>
                </c:pt>
                <c:pt idx="67">
                  <c:v>43677</c:v>
                </c:pt>
                <c:pt idx="68">
                  <c:v>43708</c:v>
                </c:pt>
                <c:pt idx="69">
                  <c:v>43738</c:v>
                </c:pt>
                <c:pt idx="70">
                  <c:v>43769</c:v>
                </c:pt>
                <c:pt idx="71">
                  <c:v>43799</c:v>
                </c:pt>
                <c:pt idx="72">
                  <c:v>43830</c:v>
                </c:pt>
                <c:pt idx="73">
                  <c:v>43861</c:v>
                </c:pt>
                <c:pt idx="74">
                  <c:v>43890</c:v>
                </c:pt>
                <c:pt idx="75">
                  <c:v>43921</c:v>
                </c:pt>
                <c:pt idx="76">
                  <c:v>43951</c:v>
                </c:pt>
                <c:pt idx="77">
                  <c:v>43982</c:v>
                </c:pt>
                <c:pt idx="78">
                  <c:v>44012</c:v>
                </c:pt>
                <c:pt idx="79">
                  <c:v>44043</c:v>
                </c:pt>
                <c:pt idx="80">
                  <c:v>44074</c:v>
                </c:pt>
                <c:pt idx="81">
                  <c:v>44104</c:v>
                </c:pt>
                <c:pt idx="82">
                  <c:v>44135</c:v>
                </c:pt>
                <c:pt idx="83">
                  <c:v>44165</c:v>
                </c:pt>
                <c:pt idx="84">
                  <c:v>44196</c:v>
                </c:pt>
                <c:pt idx="85">
                  <c:v>44227</c:v>
                </c:pt>
                <c:pt idx="86">
                  <c:v>44255</c:v>
                </c:pt>
                <c:pt idx="87">
                  <c:v>44286</c:v>
                </c:pt>
                <c:pt idx="88">
                  <c:v>44316</c:v>
                </c:pt>
                <c:pt idx="89">
                  <c:v>44347</c:v>
                </c:pt>
                <c:pt idx="90">
                  <c:v>44377</c:v>
                </c:pt>
                <c:pt idx="91">
                  <c:v>44408</c:v>
                </c:pt>
                <c:pt idx="92">
                  <c:v>44439</c:v>
                </c:pt>
                <c:pt idx="93">
                  <c:v>44469</c:v>
                </c:pt>
                <c:pt idx="94">
                  <c:v>44500</c:v>
                </c:pt>
                <c:pt idx="95">
                  <c:v>44530</c:v>
                </c:pt>
                <c:pt idx="96">
                  <c:v>44561</c:v>
                </c:pt>
                <c:pt idx="97">
                  <c:v>44592</c:v>
                </c:pt>
                <c:pt idx="98">
                  <c:v>44620</c:v>
                </c:pt>
                <c:pt idx="99">
                  <c:v>44651</c:v>
                </c:pt>
                <c:pt idx="100">
                  <c:v>44681</c:v>
                </c:pt>
                <c:pt idx="101">
                  <c:v>44712</c:v>
                </c:pt>
                <c:pt idx="102">
                  <c:v>44742</c:v>
                </c:pt>
                <c:pt idx="103">
                  <c:v>44773</c:v>
                </c:pt>
                <c:pt idx="104">
                  <c:v>44804</c:v>
                </c:pt>
                <c:pt idx="105">
                  <c:v>44834</c:v>
                </c:pt>
                <c:pt idx="106">
                  <c:v>44865</c:v>
                </c:pt>
                <c:pt idx="107">
                  <c:v>44895</c:v>
                </c:pt>
                <c:pt idx="108">
                  <c:v>44926</c:v>
                </c:pt>
                <c:pt idx="109">
                  <c:v>44957</c:v>
                </c:pt>
                <c:pt idx="110">
                  <c:v>44985</c:v>
                </c:pt>
                <c:pt idx="111">
                  <c:v>45016</c:v>
                </c:pt>
                <c:pt idx="112">
                  <c:v>45046</c:v>
                </c:pt>
                <c:pt idx="113">
                  <c:v>45077</c:v>
                </c:pt>
                <c:pt idx="114">
                  <c:v>45107</c:v>
                </c:pt>
                <c:pt idx="115">
                  <c:v>45138</c:v>
                </c:pt>
                <c:pt idx="116">
                  <c:v>45169</c:v>
                </c:pt>
                <c:pt idx="117">
                  <c:v>45199</c:v>
                </c:pt>
                <c:pt idx="118">
                  <c:v>45230</c:v>
                </c:pt>
                <c:pt idx="119">
                  <c:v>45260</c:v>
                </c:pt>
                <c:pt idx="120">
                  <c:v>45291</c:v>
                </c:pt>
                <c:pt idx="121">
                  <c:v>45322</c:v>
                </c:pt>
                <c:pt idx="122">
                  <c:v>45351</c:v>
                </c:pt>
                <c:pt idx="123">
                  <c:v>45382</c:v>
                </c:pt>
                <c:pt idx="124">
                  <c:v>45412</c:v>
                </c:pt>
                <c:pt idx="125">
                  <c:v>45443</c:v>
                </c:pt>
                <c:pt idx="126">
                  <c:v>45473</c:v>
                </c:pt>
                <c:pt idx="127">
                  <c:v>45504</c:v>
                </c:pt>
                <c:pt idx="128">
                  <c:v>45535</c:v>
                </c:pt>
                <c:pt idx="129">
                  <c:v>45565</c:v>
                </c:pt>
                <c:pt idx="130">
                  <c:v>45596</c:v>
                </c:pt>
                <c:pt idx="131">
                  <c:v>45626</c:v>
                </c:pt>
                <c:pt idx="132">
                  <c:v>45657</c:v>
                </c:pt>
                <c:pt idx="133">
                  <c:v>45688</c:v>
                </c:pt>
                <c:pt idx="134">
                  <c:v>45716</c:v>
                </c:pt>
                <c:pt idx="135">
                  <c:v>45747</c:v>
                </c:pt>
                <c:pt idx="136">
                  <c:v>45777</c:v>
                </c:pt>
                <c:pt idx="137">
                  <c:v>45808</c:v>
                </c:pt>
                <c:pt idx="138">
                  <c:v>45838</c:v>
                </c:pt>
                <c:pt idx="139">
                  <c:v>45869</c:v>
                </c:pt>
                <c:pt idx="140">
                  <c:v>45900</c:v>
                </c:pt>
                <c:pt idx="141">
                  <c:v>45930</c:v>
                </c:pt>
                <c:pt idx="142">
                  <c:v>45961</c:v>
                </c:pt>
                <c:pt idx="143">
                  <c:v>45991</c:v>
                </c:pt>
                <c:pt idx="144">
                  <c:v>46022</c:v>
                </c:pt>
              </c:numCache>
            </c:numRef>
          </c:cat>
          <c:val>
            <c:numRef>
              <c:f>Report!$B$220:$EP$220</c:f>
              <c:numCache>
                <c:formatCode>0.00</c:formatCode>
                <c:ptCount val="145"/>
                <c:pt idx="0">
                  <c:v>59.025906000400006</c:v>
                </c:pt>
                <c:pt idx="1">
                  <c:v>64.615875694900012</c:v>
                </c:pt>
                <c:pt idx="2">
                  <c:v>71.828605037100004</c:v>
                </c:pt>
                <c:pt idx="3">
                  <c:v>81.549974756200015</c:v>
                </c:pt>
                <c:pt idx="4">
                  <c:v>90.048676668300004</c:v>
                </c:pt>
                <c:pt idx="5">
                  <c:v>98.655746786999984</c:v>
                </c:pt>
                <c:pt idx="6">
                  <c:v>108.09456859440002</c:v>
                </c:pt>
                <c:pt idx="7">
                  <c:v>113.65917938610001</c:v>
                </c:pt>
                <c:pt idx="8">
                  <c:v>121.72612156230001</c:v>
                </c:pt>
                <c:pt idx="9">
                  <c:v>135.0602018143</c:v>
                </c:pt>
                <c:pt idx="10">
                  <c:v>145.91352530339998</c:v>
                </c:pt>
                <c:pt idx="11">
                  <c:v>152.70797819290001</c:v>
                </c:pt>
                <c:pt idx="12">
                  <c:v>161.76684903310002</c:v>
                </c:pt>
                <c:pt idx="13">
                  <c:v>171.56281830970002</c:v>
                </c:pt>
                <c:pt idx="14">
                  <c:v>181.45352388020001</c:v>
                </c:pt>
                <c:pt idx="15">
                  <c:v>195.7945983793</c:v>
                </c:pt>
                <c:pt idx="16">
                  <c:v>205.49573030360003</c:v>
                </c:pt>
                <c:pt idx="17">
                  <c:v>220.78081890930002</c:v>
                </c:pt>
                <c:pt idx="18">
                  <c:v>238.26214986300005</c:v>
                </c:pt>
                <c:pt idx="19">
                  <c:v>247.35573974220003</c:v>
                </c:pt>
                <c:pt idx="20">
                  <c:v>258.9927752442</c:v>
                </c:pt>
                <c:pt idx="21">
                  <c:v>281.36996597940004</c:v>
                </c:pt>
                <c:pt idx="22">
                  <c:v>302.60748886760001</c:v>
                </c:pt>
                <c:pt idx="23">
                  <c:v>317.722251433</c:v>
                </c:pt>
                <c:pt idx="24">
                  <c:v>331.44742849310001</c:v>
                </c:pt>
                <c:pt idx="25">
                  <c:v>347.8521483847</c:v>
                </c:pt>
                <c:pt idx="26">
                  <c:v>367.52193322599999</c:v>
                </c:pt>
                <c:pt idx="27">
                  <c:v>384.48319261929998</c:v>
                </c:pt>
                <c:pt idx="28">
                  <c:v>402.06564948879998</c:v>
                </c:pt>
                <c:pt idx="29">
                  <c:v>421.69652026450001</c:v>
                </c:pt>
                <c:pt idx="30">
                  <c:v>440.1903648396999</c:v>
                </c:pt>
                <c:pt idx="31">
                  <c:v>448.77459651809994</c:v>
                </c:pt>
                <c:pt idx="32">
                  <c:v>465.14132681530003</c:v>
                </c:pt>
                <c:pt idx="33">
                  <c:v>485.88185542529993</c:v>
                </c:pt>
                <c:pt idx="34">
                  <c:v>506.48226723599998</c:v>
                </c:pt>
                <c:pt idx="35">
                  <c:v>534.55924420209988</c:v>
                </c:pt>
                <c:pt idx="36">
                  <c:v>555.08691159249997</c:v>
                </c:pt>
                <c:pt idx="37">
                  <c:v>573.45571854319985</c:v>
                </c:pt>
                <c:pt idx="38">
                  <c:v>598.63506741399988</c:v>
                </c:pt>
                <c:pt idx="39">
                  <c:v>623.34943942859991</c:v>
                </c:pt>
                <c:pt idx="40">
                  <c:v>644.8480122650999</c:v>
                </c:pt>
                <c:pt idx="41">
                  <c:v>666.3705716346999</c:v>
                </c:pt>
                <c:pt idx="42">
                  <c:v>682.09552005559988</c:v>
                </c:pt>
                <c:pt idx="43">
                  <c:v>709.4212988746001</c:v>
                </c:pt>
                <c:pt idx="44">
                  <c:v>732.37810864019991</c:v>
                </c:pt>
                <c:pt idx="45">
                  <c:v>750.14284825380003</c:v>
                </c:pt>
                <c:pt idx="46">
                  <c:v>781.53774641610005</c:v>
                </c:pt>
                <c:pt idx="47">
                  <c:v>800.3281574621999</c:v>
                </c:pt>
                <c:pt idx="48">
                  <c:v>830.02558770230007</c:v>
                </c:pt>
                <c:pt idx="49">
                  <c:v>848.03776234459997</c:v>
                </c:pt>
                <c:pt idx="50">
                  <c:v>864.49536046729997</c:v>
                </c:pt>
                <c:pt idx="51">
                  <c:v>886.26754541549997</c:v>
                </c:pt>
                <c:pt idx="52">
                  <c:v>930.32750489490002</c:v>
                </c:pt>
                <c:pt idx="53">
                  <c:v>950.72717827529982</c:v>
                </c:pt>
                <c:pt idx="54">
                  <c:v>964.87699999999995</c:v>
                </c:pt>
                <c:pt idx="55">
                  <c:v>987.66700000000003</c:v>
                </c:pt>
                <c:pt idx="56">
                  <c:v>1008.19</c:v>
                </c:pt>
                <c:pt idx="57">
                  <c:v>1037.7080000000001</c:v>
                </c:pt>
                <c:pt idx="58">
                  <c:v>1072.9541515812998</c:v>
                </c:pt>
                <c:pt idx="59" formatCode="General">
                  <c:v>1106.701</c:v>
                </c:pt>
                <c:pt idx="60" formatCode="General">
                  <c:v>1128.527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814-F34A-9E3E-B97A2F94AC5D}"/>
            </c:ext>
          </c:extLst>
        </c:ser>
        <c:ser>
          <c:idx val="1"/>
          <c:order val="1"/>
          <c:tx>
            <c:strRef>
              <c:f>Report!$A$221</c:f>
              <c:strCache>
                <c:ptCount val="1"/>
                <c:pt idx="0">
                  <c:v>  Actuals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Report!$B$219:$EP$219</c:f>
              <c:numCache>
                <c:formatCode>m/d/yy</c:formatCode>
                <c:ptCount val="145"/>
                <c:pt idx="0">
                  <c:v>41639</c:v>
                </c:pt>
                <c:pt idx="1">
                  <c:v>41670</c:v>
                </c:pt>
                <c:pt idx="2">
                  <c:v>41698</c:v>
                </c:pt>
                <c:pt idx="3">
                  <c:v>41729</c:v>
                </c:pt>
                <c:pt idx="4">
                  <c:v>41759</c:v>
                </c:pt>
                <c:pt idx="5">
                  <c:v>41790</c:v>
                </c:pt>
                <c:pt idx="6">
                  <c:v>41820</c:v>
                </c:pt>
                <c:pt idx="7">
                  <c:v>41851</c:v>
                </c:pt>
                <c:pt idx="8">
                  <c:v>41882</c:v>
                </c:pt>
                <c:pt idx="9">
                  <c:v>41912</c:v>
                </c:pt>
                <c:pt idx="10">
                  <c:v>41943</c:v>
                </c:pt>
                <c:pt idx="11">
                  <c:v>41973</c:v>
                </c:pt>
                <c:pt idx="12">
                  <c:v>42004</c:v>
                </c:pt>
                <c:pt idx="13">
                  <c:v>42035</c:v>
                </c:pt>
                <c:pt idx="14">
                  <c:v>42063</c:v>
                </c:pt>
                <c:pt idx="15">
                  <c:v>42094</c:v>
                </c:pt>
                <c:pt idx="16">
                  <c:v>42124</c:v>
                </c:pt>
                <c:pt idx="17">
                  <c:v>42155</c:v>
                </c:pt>
                <c:pt idx="18">
                  <c:v>42185</c:v>
                </c:pt>
                <c:pt idx="19">
                  <c:v>42216</c:v>
                </c:pt>
                <c:pt idx="20">
                  <c:v>42247</c:v>
                </c:pt>
                <c:pt idx="21">
                  <c:v>42277</c:v>
                </c:pt>
                <c:pt idx="22">
                  <c:v>42308</c:v>
                </c:pt>
                <c:pt idx="23">
                  <c:v>42338</c:v>
                </c:pt>
                <c:pt idx="24">
                  <c:v>42369</c:v>
                </c:pt>
                <c:pt idx="25">
                  <c:v>42400</c:v>
                </c:pt>
                <c:pt idx="26">
                  <c:v>42429</c:v>
                </c:pt>
                <c:pt idx="27">
                  <c:v>42460</c:v>
                </c:pt>
                <c:pt idx="28">
                  <c:v>42490</c:v>
                </c:pt>
                <c:pt idx="29">
                  <c:v>42521</c:v>
                </c:pt>
                <c:pt idx="30">
                  <c:v>42551</c:v>
                </c:pt>
                <c:pt idx="31">
                  <c:v>42582</c:v>
                </c:pt>
                <c:pt idx="32">
                  <c:v>42613</c:v>
                </c:pt>
                <c:pt idx="33">
                  <c:v>42643</c:v>
                </c:pt>
                <c:pt idx="34">
                  <c:v>42674</c:v>
                </c:pt>
                <c:pt idx="35">
                  <c:v>42704</c:v>
                </c:pt>
                <c:pt idx="36">
                  <c:v>42735</c:v>
                </c:pt>
                <c:pt idx="37">
                  <c:v>42766</c:v>
                </c:pt>
                <c:pt idx="38">
                  <c:v>42794</c:v>
                </c:pt>
                <c:pt idx="39">
                  <c:v>42825</c:v>
                </c:pt>
                <c:pt idx="40">
                  <c:v>42855</c:v>
                </c:pt>
                <c:pt idx="41">
                  <c:v>42886</c:v>
                </c:pt>
                <c:pt idx="42">
                  <c:v>42916</c:v>
                </c:pt>
                <c:pt idx="43">
                  <c:v>42947</c:v>
                </c:pt>
                <c:pt idx="44">
                  <c:v>42978</c:v>
                </c:pt>
                <c:pt idx="45">
                  <c:v>43008</c:v>
                </c:pt>
                <c:pt idx="46">
                  <c:v>43039</c:v>
                </c:pt>
                <c:pt idx="47">
                  <c:v>43069</c:v>
                </c:pt>
                <c:pt idx="48">
                  <c:v>43100</c:v>
                </c:pt>
                <c:pt idx="49">
                  <c:v>43131</c:v>
                </c:pt>
                <c:pt idx="50">
                  <c:v>43159</c:v>
                </c:pt>
                <c:pt idx="51">
                  <c:v>43190</c:v>
                </c:pt>
                <c:pt idx="52">
                  <c:v>43220</c:v>
                </c:pt>
                <c:pt idx="53">
                  <c:v>43251</c:v>
                </c:pt>
                <c:pt idx="54">
                  <c:v>43281</c:v>
                </c:pt>
                <c:pt idx="55">
                  <c:v>43312</c:v>
                </c:pt>
                <c:pt idx="56">
                  <c:v>43343</c:v>
                </c:pt>
                <c:pt idx="57">
                  <c:v>43373</c:v>
                </c:pt>
                <c:pt idx="58">
                  <c:v>43404</c:v>
                </c:pt>
                <c:pt idx="59">
                  <c:v>43434</c:v>
                </c:pt>
                <c:pt idx="60">
                  <c:v>43465</c:v>
                </c:pt>
                <c:pt idx="61">
                  <c:v>43496</c:v>
                </c:pt>
                <c:pt idx="62">
                  <c:v>43524</c:v>
                </c:pt>
                <c:pt idx="63">
                  <c:v>43555</c:v>
                </c:pt>
                <c:pt idx="64">
                  <c:v>43585</c:v>
                </c:pt>
                <c:pt idx="65">
                  <c:v>43616</c:v>
                </c:pt>
                <c:pt idx="66">
                  <c:v>43646</c:v>
                </c:pt>
                <c:pt idx="67">
                  <c:v>43677</c:v>
                </c:pt>
                <c:pt idx="68">
                  <c:v>43708</c:v>
                </c:pt>
                <c:pt idx="69">
                  <c:v>43738</c:v>
                </c:pt>
                <c:pt idx="70">
                  <c:v>43769</c:v>
                </c:pt>
                <c:pt idx="71">
                  <c:v>43799</c:v>
                </c:pt>
                <c:pt idx="72">
                  <c:v>43830</c:v>
                </c:pt>
                <c:pt idx="73">
                  <c:v>43861</c:v>
                </c:pt>
                <c:pt idx="74">
                  <c:v>43890</c:v>
                </c:pt>
                <c:pt idx="75">
                  <c:v>43921</c:v>
                </c:pt>
                <c:pt idx="76">
                  <c:v>43951</c:v>
                </c:pt>
                <c:pt idx="77">
                  <c:v>43982</c:v>
                </c:pt>
                <c:pt idx="78">
                  <c:v>44012</c:v>
                </c:pt>
                <c:pt idx="79">
                  <c:v>44043</c:v>
                </c:pt>
                <c:pt idx="80">
                  <c:v>44074</c:v>
                </c:pt>
                <c:pt idx="81">
                  <c:v>44104</c:v>
                </c:pt>
                <c:pt idx="82">
                  <c:v>44135</c:v>
                </c:pt>
                <c:pt idx="83">
                  <c:v>44165</c:v>
                </c:pt>
                <c:pt idx="84">
                  <c:v>44196</c:v>
                </c:pt>
                <c:pt idx="85">
                  <c:v>44227</c:v>
                </c:pt>
                <c:pt idx="86">
                  <c:v>44255</c:v>
                </c:pt>
                <c:pt idx="87">
                  <c:v>44286</c:v>
                </c:pt>
                <c:pt idx="88">
                  <c:v>44316</c:v>
                </c:pt>
                <c:pt idx="89">
                  <c:v>44347</c:v>
                </c:pt>
                <c:pt idx="90">
                  <c:v>44377</c:v>
                </c:pt>
                <c:pt idx="91">
                  <c:v>44408</c:v>
                </c:pt>
                <c:pt idx="92">
                  <c:v>44439</c:v>
                </c:pt>
                <c:pt idx="93">
                  <c:v>44469</c:v>
                </c:pt>
                <c:pt idx="94">
                  <c:v>44500</c:v>
                </c:pt>
                <c:pt idx="95">
                  <c:v>44530</c:v>
                </c:pt>
                <c:pt idx="96">
                  <c:v>44561</c:v>
                </c:pt>
                <c:pt idx="97">
                  <c:v>44592</c:v>
                </c:pt>
                <c:pt idx="98">
                  <c:v>44620</c:v>
                </c:pt>
                <c:pt idx="99">
                  <c:v>44651</c:v>
                </c:pt>
                <c:pt idx="100">
                  <c:v>44681</c:v>
                </c:pt>
                <c:pt idx="101">
                  <c:v>44712</c:v>
                </c:pt>
                <c:pt idx="102">
                  <c:v>44742</c:v>
                </c:pt>
                <c:pt idx="103">
                  <c:v>44773</c:v>
                </c:pt>
                <c:pt idx="104">
                  <c:v>44804</c:v>
                </c:pt>
                <c:pt idx="105">
                  <c:v>44834</c:v>
                </c:pt>
                <c:pt idx="106">
                  <c:v>44865</c:v>
                </c:pt>
                <c:pt idx="107">
                  <c:v>44895</c:v>
                </c:pt>
                <c:pt idx="108">
                  <c:v>44926</c:v>
                </c:pt>
                <c:pt idx="109">
                  <c:v>44957</c:v>
                </c:pt>
                <c:pt idx="110">
                  <c:v>44985</c:v>
                </c:pt>
                <c:pt idx="111">
                  <c:v>45016</c:v>
                </c:pt>
                <c:pt idx="112">
                  <c:v>45046</c:v>
                </c:pt>
                <c:pt idx="113">
                  <c:v>45077</c:v>
                </c:pt>
                <c:pt idx="114">
                  <c:v>45107</c:v>
                </c:pt>
                <c:pt idx="115">
                  <c:v>45138</c:v>
                </c:pt>
                <c:pt idx="116">
                  <c:v>45169</c:v>
                </c:pt>
                <c:pt idx="117">
                  <c:v>45199</c:v>
                </c:pt>
                <c:pt idx="118">
                  <c:v>45230</c:v>
                </c:pt>
                <c:pt idx="119">
                  <c:v>45260</c:v>
                </c:pt>
                <c:pt idx="120">
                  <c:v>45291</c:v>
                </c:pt>
                <c:pt idx="121">
                  <c:v>45322</c:v>
                </c:pt>
                <c:pt idx="122">
                  <c:v>45351</c:v>
                </c:pt>
                <c:pt idx="123">
                  <c:v>45382</c:v>
                </c:pt>
                <c:pt idx="124">
                  <c:v>45412</c:v>
                </c:pt>
                <c:pt idx="125">
                  <c:v>45443</c:v>
                </c:pt>
                <c:pt idx="126">
                  <c:v>45473</c:v>
                </c:pt>
                <c:pt idx="127">
                  <c:v>45504</c:v>
                </c:pt>
                <c:pt idx="128">
                  <c:v>45535</c:v>
                </c:pt>
                <c:pt idx="129">
                  <c:v>45565</c:v>
                </c:pt>
                <c:pt idx="130">
                  <c:v>45596</c:v>
                </c:pt>
                <c:pt idx="131">
                  <c:v>45626</c:v>
                </c:pt>
                <c:pt idx="132">
                  <c:v>45657</c:v>
                </c:pt>
                <c:pt idx="133">
                  <c:v>45688</c:v>
                </c:pt>
                <c:pt idx="134">
                  <c:v>45716</c:v>
                </c:pt>
                <c:pt idx="135">
                  <c:v>45747</c:v>
                </c:pt>
                <c:pt idx="136">
                  <c:v>45777</c:v>
                </c:pt>
                <c:pt idx="137">
                  <c:v>45808</c:v>
                </c:pt>
                <c:pt idx="138">
                  <c:v>45838</c:v>
                </c:pt>
                <c:pt idx="139">
                  <c:v>45869</c:v>
                </c:pt>
                <c:pt idx="140">
                  <c:v>45900</c:v>
                </c:pt>
                <c:pt idx="141">
                  <c:v>45930</c:v>
                </c:pt>
                <c:pt idx="142">
                  <c:v>45961</c:v>
                </c:pt>
                <c:pt idx="143">
                  <c:v>45991</c:v>
                </c:pt>
                <c:pt idx="144">
                  <c:v>46022</c:v>
                </c:pt>
              </c:numCache>
            </c:numRef>
          </c:cat>
          <c:val>
            <c:numRef>
              <c:f>Report!$B$221:$EP$221</c:f>
              <c:numCache>
                <c:formatCode>0.00</c:formatCode>
                <c:ptCount val="145"/>
                <c:pt idx="0">
                  <c:v>59.186226009999999</c:v>
                </c:pt>
                <c:pt idx="1">
                  <c:v>61.378453159999999</c:v>
                </c:pt>
                <c:pt idx="2">
                  <c:v>66.761261259999998</c:v>
                </c:pt>
                <c:pt idx="3">
                  <c:v>77.264385819999987</c:v>
                </c:pt>
                <c:pt idx="4">
                  <c:v>83.958385020000009</c:v>
                </c:pt>
                <c:pt idx="5">
                  <c:v>89.880437320000013</c:v>
                </c:pt>
                <c:pt idx="6">
                  <c:v>100.91667142</c:v>
                </c:pt>
                <c:pt idx="7">
                  <c:v>107.81502288000001</c:v>
                </c:pt>
                <c:pt idx="8">
                  <c:v>112.75806378</c:v>
                </c:pt>
                <c:pt idx="9">
                  <c:v>122.10976678</c:v>
                </c:pt>
                <c:pt idx="10">
                  <c:v>136.69757577999999</c:v>
                </c:pt>
                <c:pt idx="11">
                  <c:v>145.91646478000001</c:v>
                </c:pt>
                <c:pt idx="12">
                  <c:v>161.89745278000001</c:v>
                </c:pt>
                <c:pt idx="13">
                  <c:v>170.73033778000004</c:v>
                </c:pt>
                <c:pt idx="14">
                  <c:v>180.22681521000001</c:v>
                </c:pt>
                <c:pt idx="15">
                  <c:v>193.11728933000001</c:v>
                </c:pt>
                <c:pt idx="16">
                  <c:v>203.87744852000003</c:v>
                </c:pt>
                <c:pt idx="17">
                  <c:v>220.35937263999998</c:v>
                </c:pt>
                <c:pt idx="18">
                  <c:v>233.80815991000003</c:v>
                </c:pt>
                <c:pt idx="19">
                  <c:v>245.76255051000001</c:v>
                </c:pt>
                <c:pt idx="20">
                  <c:v>261.25451347000001</c:v>
                </c:pt>
                <c:pt idx="21">
                  <c:v>274.49563216000001</c:v>
                </c:pt>
                <c:pt idx="22">
                  <c:v>295.33406882999998</c:v>
                </c:pt>
                <c:pt idx="23">
                  <c:v>311.22344203000006</c:v>
                </c:pt>
                <c:pt idx="24">
                  <c:v>331.87125457000008</c:v>
                </c:pt>
                <c:pt idx="25">
                  <c:v>348.20358185000003</c:v>
                </c:pt>
                <c:pt idx="26">
                  <c:v>362.56367114999995</c:v>
                </c:pt>
                <c:pt idx="27">
                  <c:v>379.47326056000003</c:v>
                </c:pt>
                <c:pt idx="28">
                  <c:v>397.27403521000002</c:v>
                </c:pt>
                <c:pt idx="29">
                  <c:v>418.90122485999996</c:v>
                </c:pt>
                <c:pt idx="30">
                  <c:v>436.22095556000005</c:v>
                </c:pt>
                <c:pt idx="31">
                  <c:v>446.58031169999998</c:v>
                </c:pt>
                <c:pt idx="32">
                  <c:v>465.84572938000002</c:v>
                </c:pt>
                <c:pt idx="33">
                  <c:v>486.54919672000011</c:v>
                </c:pt>
                <c:pt idx="34">
                  <c:v>506.69393428000001</c:v>
                </c:pt>
                <c:pt idx="35">
                  <c:v>536.54230712000003</c:v>
                </c:pt>
                <c:pt idx="36">
                  <c:v>559.88332514000001</c:v>
                </c:pt>
                <c:pt idx="37">
                  <c:v>577.50131464999993</c:v>
                </c:pt>
                <c:pt idx="38">
                  <c:v>602.93877874000009</c:v>
                </c:pt>
                <c:pt idx="39">
                  <c:v>623.49756933000003</c:v>
                </c:pt>
                <c:pt idx="40">
                  <c:v>638.04773183999998</c:v>
                </c:pt>
                <c:pt idx="41">
                  <c:v>666.33878979999997</c:v>
                </c:pt>
                <c:pt idx="42">
                  <c:v>682.1244046700001</c:v>
                </c:pt>
                <c:pt idx="43">
                  <c:v>712.45645657</c:v>
                </c:pt>
                <c:pt idx="44">
                  <c:v>740.04853298</c:v>
                </c:pt>
                <c:pt idx="45">
                  <c:v>761.06738836000011</c:v>
                </c:pt>
                <c:pt idx="46">
                  <c:v>784.62924766000003</c:v>
                </c:pt>
                <c:pt idx="47">
                  <c:v>805.21069809000016</c:v>
                </c:pt>
                <c:pt idx="48">
                  <c:v>838.83684983000012</c:v>
                </c:pt>
                <c:pt idx="49">
                  <c:v>855.48447237000016</c:v>
                </c:pt>
                <c:pt idx="50">
                  <c:v>876.63246087000005</c:v>
                </c:pt>
                <c:pt idx="51">
                  <c:v>900.82972669000014</c:v>
                </c:pt>
                <c:pt idx="52">
                  <c:v>926.90090788000009</c:v>
                </c:pt>
                <c:pt idx="53">
                  <c:v>951.67401497000014</c:v>
                </c:pt>
                <c:pt idx="54">
                  <c:v>970.39800000000002</c:v>
                </c:pt>
                <c:pt idx="55">
                  <c:v>991.60900000000004</c:v>
                </c:pt>
                <c:pt idx="56">
                  <c:v>1007.13</c:v>
                </c:pt>
                <c:pt idx="57">
                  <c:v>1042.0630000000001</c:v>
                </c:pt>
                <c:pt idx="58">
                  <c:v>1075.22586525</c:v>
                </c:pt>
                <c:pt idx="59" formatCode="General">
                  <c:v>1111.2329999999999</c:v>
                </c:pt>
                <c:pt idx="60" formatCode="General">
                  <c:v>1136.828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814-F34A-9E3E-B97A2F94AC5D}"/>
            </c:ext>
          </c:extLst>
        </c:ser>
        <c:ser>
          <c:idx val="2"/>
          <c:order val="2"/>
          <c:tx>
            <c:strRef>
              <c:f>Report!$A$222</c:f>
              <c:strCache>
                <c:ptCount val="1"/>
                <c:pt idx="0">
                  <c:v>  Scheduled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Report!$B$219:$EP$219</c:f>
              <c:numCache>
                <c:formatCode>m/d/yy</c:formatCode>
                <c:ptCount val="145"/>
                <c:pt idx="0">
                  <c:v>41639</c:v>
                </c:pt>
                <c:pt idx="1">
                  <c:v>41670</c:v>
                </c:pt>
                <c:pt idx="2">
                  <c:v>41698</c:v>
                </c:pt>
                <c:pt idx="3">
                  <c:v>41729</c:v>
                </c:pt>
                <c:pt idx="4">
                  <c:v>41759</c:v>
                </c:pt>
                <c:pt idx="5">
                  <c:v>41790</c:v>
                </c:pt>
                <c:pt idx="6">
                  <c:v>41820</c:v>
                </c:pt>
                <c:pt idx="7">
                  <c:v>41851</c:v>
                </c:pt>
                <c:pt idx="8">
                  <c:v>41882</c:v>
                </c:pt>
                <c:pt idx="9">
                  <c:v>41912</c:v>
                </c:pt>
                <c:pt idx="10">
                  <c:v>41943</c:v>
                </c:pt>
                <c:pt idx="11">
                  <c:v>41973</c:v>
                </c:pt>
                <c:pt idx="12">
                  <c:v>42004</c:v>
                </c:pt>
                <c:pt idx="13">
                  <c:v>42035</c:v>
                </c:pt>
                <c:pt idx="14">
                  <c:v>42063</c:v>
                </c:pt>
                <c:pt idx="15">
                  <c:v>42094</c:v>
                </c:pt>
                <c:pt idx="16">
                  <c:v>42124</c:v>
                </c:pt>
                <c:pt idx="17">
                  <c:v>42155</c:v>
                </c:pt>
                <c:pt idx="18">
                  <c:v>42185</c:v>
                </c:pt>
                <c:pt idx="19">
                  <c:v>42216</c:v>
                </c:pt>
                <c:pt idx="20">
                  <c:v>42247</c:v>
                </c:pt>
                <c:pt idx="21">
                  <c:v>42277</c:v>
                </c:pt>
                <c:pt idx="22">
                  <c:v>42308</c:v>
                </c:pt>
                <c:pt idx="23">
                  <c:v>42338</c:v>
                </c:pt>
                <c:pt idx="24">
                  <c:v>42369</c:v>
                </c:pt>
                <c:pt idx="25">
                  <c:v>42400</c:v>
                </c:pt>
                <c:pt idx="26">
                  <c:v>42429</c:v>
                </c:pt>
                <c:pt idx="27">
                  <c:v>42460</c:v>
                </c:pt>
                <c:pt idx="28">
                  <c:v>42490</c:v>
                </c:pt>
                <c:pt idx="29">
                  <c:v>42521</c:v>
                </c:pt>
                <c:pt idx="30">
                  <c:v>42551</c:v>
                </c:pt>
                <c:pt idx="31">
                  <c:v>42582</c:v>
                </c:pt>
                <c:pt idx="32">
                  <c:v>42613</c:v>
                </c:pt>
                <c:pt idx="33">
                  <c:v>42643</c:v>
                </c:pt>
                <c:pt idx="34">
                  <c:v>42674</c:v>
                </c:pt>
                <c:pt idx="35">
                  <c:v>42704</c:v>
                </c:pt>
                <c:pt idx="36">
                  <c:v>42735</c:v>
                </c:pt>
                <c:pt idx="37">
                  <c:v>42766</c:v>
                </c:pt>
                <c:pt idx="38">
                  <c:v>42794</c:v>
                </c:pt>
                <c:pt idx="39">
                  <c:v>42825</c:v>
                </c:pt>
                <c:pt idx="40">
                  <c:v>42855</c:v>
                </c:pt>
                <c:pt idx="41">
                  <c:v>42886</c:v>
                </c:pt>
                <c:pt idx="42">
                  <c:v>42916</c:v>
                </c:pt>
                <c:pt idx="43">
                  <c:v>42947</c:v>
                </c:pt>
                <c:pt idx="44">
                  <c:v>42978</c:v>
                </c:pt>
                <c:pt idx="45">
                  <c:v>43008</c:v>
                </c:pt>
                <c:pt idx="46">
                  <c:v>43039</c:v>
                </c:pt>
                <c:pt idx="47">
                  <c:v>43069</c:v>
                </c:pt>
                <c:pt idx="48">
                  <c:v>43100</c:v>
                </c:pt>
                <c:pt idx="49">
                  <c:v>43131</c:v>
                </c:pt>
                <c:pt idx="50">
                  <c:v>43159</c:v>
                </c:pt>
                <c:pt idx="51">
                  <c:v>43190</c:v>
                </c:pt>
                <c:pt idx="52">
                  <c:v>43220</c:v>
                </c:pt>
                <c:pt idx="53">
                  <c:v>43251</c:v>
                </c:pt>
                <c:pt idx="54">
                  <c:v>43281</c:v>
                </c:pt>
                <c:pt idx="55">
                  <c:v>43312</c:v>
                </c:pt>
                <c:pt idx="56">
                  <c:v>43343</c:v>
                </c:pt>
                <c:pt idx="57">
                  <c:v>43373</c:v>
                </c:pt>
                <c:pt idx="58">
                  <c:v>43404</c:v>
                </c:pt>
                <c:pt idx="59">
                  <c:v>43434</c:v>
                </c:pt>
                <c:pt idx="60">
                  <c:v>43465</c:v>
                </c:pt>
                <c:pt idx="61">
                  <c:v>43496</c:v>
                </c:pt>
                <c:pt idx="62">
                  <c:v>43524</c:v>
                </c:pt>
                <c:pt idx="63">
                  <c:v>43555</c:v>
                </c:pt>
                <c:pt idx="64">
                  <c:v>43585</c:v>
                </c:pt>
                <c:pt idx="65">
                  <c:v>43616</c:v>
                </c:pt>
                <c:pt idx="66">
                  <c:v>43646</c:v>
                </c:pt>
                <c:pt idx="67">
                  <c:v>43677</c:v>
                </c:pt>
                <c:pt idx="68">
                  <c:v>43708</c:v>
                </c:pt>
                <c:pt idx="69">
                  <c:v>43738</c:v>
                </c:pt>
                <c:pt idx="70">
                  <c:v>43769</c:v>
                </c:pt>
                <c:pt idx="71">
                  <c:v>43799</c:v>
                </c:pt>
                <c:pt idx="72">
                  <c:v>43830</c:v>
                </c:pt>
                <c:pt idx="73">
                  <c:v>43861</c:v>
                </c:pt>
                <c:pt idx="74">
                  <c:v>43890</c:v>
                </c:pt>
                <c:pt idx="75">
                  <c:v>43921</c:v>
                </c:pt>
                <c:pt idx="76">
                  <c:v>43951</c:v>
                </c:pt>
                <c:pt idx="77">
                  <c:v>43982</c:v>
                </c:pt>
                <c:pt idx="78">
                  <c:v>44012</c:v>
                </c:pt>
                <c:pt idx="79">
                  <c:v>44043</c:v>
                </c:pt>
                <c:pt idx="80">
                  <c:v>44074</c:v>
                </c:pt>
                <c:pt idx="81">
                  <c:v>44104</c:v>
                </c:pt>
                <c:pt idx="82">
                  <c:v>44135</c:v>
                </c:pt>
                <c:pt idx="83">
                  <c:v>44165</c:v>
                </c:pt>
                <c:pt idx="84">
                  <c:v>44196</c:v>
                </c:pt>
                <c:pt idx="85">
                  <c:v>44227</c:v>
                </c:pt>
                <c:pt idx="86">
                  <c:v>44255</c:v>
                </c:pt>
                <c:pt idx="87">
                  <c:v>44286</c:v>
                </c:pt>
                <c:pt idx="88">
                  <c:v>44316</c:v>
                </c:pt>
                <c:pt idx="89">
                  <c:v>44347</c:v>
                </c:pt>
                <c:pt idx="90">
                  <c:v>44377</c:v>
                </c:pt>
                <c:pt idx="91">
                  <c:v>44408</c:v>
                </c:pt>
                <c:pt idx="92">
                  <c:v>44439</c:v>
                </c:pt>
                <c:pt idx="93">
                  <c:v>44469</c:v>
                </c:pt>
                <c:pt idx="94">
                  <c:v>44500</c:v>
                </c:pt>
                <c:pt idx="95">
                  <c:v>44530</c:v>
                </c:pt>
                <c:pt idx="96">
                  <c:v>44561</c:v>
                </c:pt>
                <c:pt idx="97">
                  <c:v>44592</c:v>
                </c:pt>
                <c:pt idx="98">
                  <c:v>44620</c:v>
                </c:pt>
                <c:pt idx="99">
                  <c:v>44651</c:v>
                </c:pt>
                <c:pt idx="100">
                  <c:v>44681</c:v>
                </c:pt>
                <c:pt idx="101">
                  <c:v>44712</c:v>
                </c:pt>
                <c:pt idx="102">
                  <c:v>44742</c:v>
                </c:pt>
                <c:pt idx="103">
                  <c:v>44773</c:v>
                </c:pt>
                <c:pt idx="104">
                  <c:v>44804</c:v>
                </c:pt>
                <c:pt idx="105">
                  <c:v>44834</c:v>
                </c:pt>
                <c:pt idx="106">
                  <c:v>44865</c:v>
                </c:pt>
                <c:pt idx="107">
                  <c:v>44895</c:v>
                </c:pt>
                <c:pt idx="108">
                  <c:v>44926</c:v>
                </c:pt>
                <c:pt idx="109">
                  <c:v>44957</c:v>
                </c:pt>
                <c:pt idx="110">
                  <c:v>44985</c:v>
                </c:pt>
                <c:pt idx="111">
                  <c:v>45016</c:v>
                </c:pt>
                <c:pt idx="112">
                  <c:v>45046</c:v>
                </c:pt>
                <c:pt idx="113">
                  <c:v>45077</c:v>
                </c:pt>
                <c:pt idx="114">
                  <c:v>45107</c:v>
                </c:pt>
                <c:pt idx="115">
                  <c:v>45138</c:v>
                </c:pt>
                <c:pt idx="116">
                  <c:v>45169</c:v>
                </c:pt>
                <c:pt idx="117">
                  <c:v>45199</c:v>
                </c:pt>
                <c:pt idx="118">
                  <c:v>45230</c:v>
                </c:pt>
                <c:pt idx="119">
                  <c:v>45260</c:v>
                </c:pt>
                <c:pt idx="120">
                  <c:v>45291</c:v>
                </c:pt>
                <c:pt idx="121">
                  <c:v>45322</c:v>
                </c:pt>
                <c:pt idx="122">
                  <c:v>45351</c:v>
                </c:pt>
                <c:pt idx="123">
                  <c:v>45382</c:v>
                </c:pt>
                <c:pt idx="124">
                  <c:v>45412</c:v>
                </c:pt>
                <c:pt idx="125">
                  <c:v>45443</c:v>
                </c:pt>
                <c:pt idx="126">
                  <c:v>45473</c:v>
                </c:pt>
                <c:pt idx="127">
                  <c:v>45504</c:v>
                </c:pt>
                <c:pt idx="128">
                  <c:v>45535</c:v>
                </c:pt>
                <c:pt idx="129">
                  <c:v>45565</c:v>
                </c:pt>
                <c:pt idx="130">
                  <c:v>45596</c:v>
                </c:pt>
                <c:pt idx="131">
                  <c:v>45626</c:v>
                </c:pt>
                <c:pt idx="132">
                  <c:v>45657</c:v>
                </c:pt>
                <c:pt idx="133">
                  <c:v>45688</c:v>
                </c:pt>
                <c:pt idx="134">
                  <c:v>45716</c:v>
                </c:pt>
                <c:pt idx="135">
                  <c:v>45747</c:v>
                </c:pt>
                <c:pt idx="136">
                  <c:v>45777</c:v>
                </c:pt>
                <c:pt idx="137">
                  <c:v>45808</c:v>
                </c:pt>
                <c:pt idx="138">
                  <c:v>45838</c:v>
                </c:pt>
                <c:pt idx="139">
                  <c:v>45869</c:v>
                </c:pt>
                <c:pt idx="140">
                  <c:v>45900</c:v>
                </c:pt>
                <c:pt idx="141">
                  <c:v>45930</c:v>
                </c:pt>
                <c:pt idx="142">
                  <c:v>45961</c:v>
                </c:pt>
                <c:pt idx="143">
                  <c:v>45991</c:v>
                </c:pt>
                <c:pt idx="144">
                  <c:v>46022</c:v>
                </c:pt>
              </c:numCache>
            </c:numRef>
          </c:cat>
          <c:val>
            <c:numRef>
              <c:f>Report!$B$222:$EP$222</c:f>
              <c:numCache>
                <c:formatCode>0.00</c:formatCode>
                <c:ptCount val="145"/>
                <c:pt idx="0">
                  <c:v>59.186225999999998</c:v>
                </c:pt>
                <c:pt idx="1">
                  <c:v>64.617981156799999</c:v>
                </c:pt>
                <c:pt idx="2">
                  <c:v>72.114296535599991</c:v>
                </c:pt>
                <c:pt idx="3">
                  <c:v>81.249221052799996</c:v>
                </c:pt>
                <c:pt idx="4">
                  <c:v>89.3963906364</c:v>
                </c:pt>
                <c:pt idx="5">
                  <c:v>97.309383507999996</c:v>
                </c:pt>
                <c:pt idx="6">
                  <c:v>105.60653072179998</c:v>
                </c:pt>
                <c:pt idx="7">
                  <c:v>112.834836897</c:v>
                </c:pt>
                <c:pt idx="8">
                  <c:v>117.9862010186</c:v>
                </c:pt>
                <c:pt idx="9">
                  <c:v>130.37614974089999</c:v>
                </c:pt>
                <c:pt idx="10">
                  <c:v>142.74987870490003</c:v>
                </c:pt>
                <c:pt idx="11">
                  <c:v>153.14177462779998</c:v>
                </c:pt>
                <c:pt idx="12">
                  <c:v>161.98531220609999</c:v>
                </c:pt>
                <c:pt idx="13">
                  <c:v>172.23956674210001</c:v>
                </c:pt>
                <c:pt idx="14">
                  <c:v>184.33233490709995</c:v>
                </c:pt>
                <c:pt idx="15">
                  <c:v>198.92004850399996</c:v>
                </c:pt>
                <c:pt idx="16">
                  <c:v>211.44090910449998</c:v>
                </c:pt>
                <c:pt idx="17">
                  <c:v>224.5082797771</c:v>
                </c:pt>
                <c:pt idx="18">
                  <c:v>244.18495216610003</c:v>
                </c:pt>
                <c:pt idx="19">
                  <c:v>256.90117956310002</c:v>
                </c:pt>
                <c:pt idx="20">
                  <c:v>268.41961191749999</c:v>
                </c:pt>
                <c:pt idx="21">
                  <c:v>295.21265520600002</c:v>
                </c:pt>
                <c:pt idx="22">
                  <c:v>315.09087645220006</c:v>
                </c:pt>
                <c:pt idx="23">
                  <c:v>329.56698198949999</c:v>
                </c:pt>
                <c:pt idx="24">
                  <c:v>331.73242118800005</c:v>
                </c:pt>
                <c:pt idx="25">
                  <c:v>349.57244714330005</c:v>
                </c:pt>
                <c:pt idx="26">
                  <c:v>371.95861761660001</c:v>
                </c:pt>
                <c:pt idx="27">
                  <c:v>391.32121605050003</c:v>
                </c:pt>
                <c:pt idx="28">
                  <c:v>412.54863318269992</c:v>
                </c:pt>
                <c:pt idx="29">
                  <c:v>432.0502284941</c:v>
                </c:pt>
                <c:pt idx="30">
                  <c:v>453.79985232020005</c:v>
                </c:pt>
                <c:pt idx="31">
                  <c:v>461.85273263980002</c:v>
                </c:pt>
                <c:pt idx="32">
                  <c:v>476.44340803139994</c:v>
                </c:pt>
                <c:pt idx="33">
                  <c:v>503.7337011999</c:v>
                </c:pt>
                <c:pt idx="34">
                  <c:v>527.42183441479995</c:v>
                </c:pt>
                <c:pt idx="35">
                  <c:v>557.69480487250007</c:v>
                </c:pt>
                <c:pt idx="36">
                  <c:v>581.6533100552</c:v>
                </c:pt>
                <c:pt idx="37">
                  <c:v>600.21861609459984</c:v>
                </c:pt>
                <c:pt idx="38">
                  <c:v>623.92580522269998</c:v>
                </c:pt>
                <c:pt idx="39">
                  <c:v>647.56670265959997</c:v>
                </c:pt>
                <c:pt idx="40">
                  <c:v>669.49374820490004</c:v>
                </c:pt>
                <c:pt idx="41">
                  <c:v>699.30265438439994</c:v>
                </c:pt>
                <c:pt idx="42">
                  <c:v>732.23196376759995</c:v>
                </c:pt>
                <c:pt idx="43">
                  <c:v>745.53493284669992</c:v>
                </c:pt>
                <c:pt idx="44">
                  <c:v>764.86198347420009</c:v>
                </c:pt>
                <c:pt idx="45">
                  <c:v>789.32622134109999</c:v>
                </c:pt>
                <c:pt idx="46">
                  <c:v>815.03178874440005</c:v>
                </c:pt>
                <c:pt idx="47">
                  <c:v>836.61104223170003</c:v>
                </c:pt>
                <c:pt idx="48">
                  <c:v>861.46990148280008</c:v>
                </c:pt>
                <c:pt idx="49">
                  <c:v>894.38339030549992</c:v>
                </c:pt>
                <c:pt idx="50">
                  <c:v>923.59152234010003</c:v>
                </c:pt>
                <c:pt idx="51">
                  <c:v>958.67288396530012</c:v>
                </c:pt>
                <c:pt idx="52">
                  <c:v>1003.5179720668</c:v>
                </c:pt>
                <c:pt idx="53">
                  <c:v>1031.1950644620001</c:v>
                </c:pt>
                <c:pt idx="54">
                  <c:v>971.70699999999999</c:v>
                </c:pt>
                <c:pt idx="55">
                  <c:v>1000.5410000000001</c:v>
                </c:pt>
                <c:pt idx="56">
                  <c:v>1019.689</c:v>
                </c:pt>
                <c:pt idx="57">
                  <c:v>1048.924</c:v>
                </c:pt>
                <c:pt idx="58">
                  <c:v>1087.027</c:v>
                </c:pt>
                <c:pt idx="59">
                  <c:v>1124.6489999999999</c:v>
                </c:pt>
                <c:pt idx="60">
                  <c:v>1150.963</c:v>
                </c:pt>
                <c:pt idx="61">
                  <c:v>1200</c:v>
                </c:pt>
                <c:pt idx="62">
                  <c:v>1248.6134820264001</c:v>
                </c:pt>
                <c:pt idx="63">
                  <c:v>1289.3298625310997</c:v>
                </c:pt>
                <c:pt idx="64">
                  <c:v>1322.1786576149002</c:v>
                </c:pt>
                <c:pt idx="65">
                  <c:v>1357.8772985388</c:v>
                </c:pt>
                <c:pt idx="66">
                  <c:v>1387.5011825664001</c:v>
                </c:pt>
                <c:pt idx="67">
                  <c:v>1406.4602702200002</c:v>
                </c:pt>
                <c:pt idx="68">
                  <c:v>1432.3522750080999</c:v>
                </c:pt>
                <c:pt idx="69">
                  <c:v>1466.0345703102</c:v>
                </c:pt>
                <c:pt idx="70">
                  <c:v>1499.2674090764999</c:v>
                </c:pt>
                <c:pt idx="71">
                  <c:v>1532.7660663989</c:v>
                </c:pt>
                <c:pt idx="72">
                  <c:v>1555.2829481320998</c:v>
                </c:pt>
                <c:pt idx="73">
                  <c:v>1581.1942572937</c:v>
                </c:pt>
                <c:pt idx="74">
                  <c:v>1605.6405772681001</c:v>
                </c:pt>
                <c:pt idx="75">
                  <c:v>1631.2451470835999</c:v>
                </c:pt>
                <c:pt idx="76">
                  <c:v>1653.5005347741001</c:v>
                </c:pt>
                <c:pt idx="77">
                  <c:v>1681.8116023356001</c:v>
                </c:pt>
                <c:pt idx="78">
                  <c:v>1706.5896968620002</c:v>
                </c:pt>
                <c:pt idx="79">
                  <c:v>1720.7016726872</c:v>
                </c:pt>
                <c:pt idx="80">
                  <c:v>1733.3508233217995</c:v>
                </c:pt>
                <c:pt idx="81">
                  <c:v>1752.0649796606997</c:v>
                </c:pt>
                <c:pt idx="82">
                  <c:v>1769.7342911082997</c:v>
                </c:pt>
                <c:pt idx="83">
                  <c:v>1790.6463207284996</c:v>
                </c:pt>
                <c:pt idx="84">
                  <c:v>1804.9661052068998</c:v>
                </c:pt>
                <c:pt idx="85">
                  <c:v>1820.4791989441999</c:v>
                </c:pt>
                <c:pt idx="86">
                  <c:v>1834.3767603446993</c:v>
                </c:pt>
                <c:pt idx="87">
                  <c:v>1849.9110123087999</c:v>
                </c:pt>
                <c:pt idx="88">
                  <c:v>1863.4787912293996</c:v>
                </c:pt>
                <c:pt idx="89">
                  <c:v>1876.3546630288999</c:v>
                </c:pt>
                <c:pt idx="90">
                  <c:v>1891.8380592382998</c:v>
                </c:pt>
                <c:pt idx="91">
                  <c:v>1899.3282946218999</c:v>
                </c:pt>
                <c:pt idx="92">
                  <c:v>1906.1383050112995</c:v>
                </c:pt>
                <c:pt idx="93">
                  <c:v>1918.7786775478999</c:v>
                </c:pt>
                <c:pt idx="94">
                  <c:v>1928.8053286572997</c:v>
                </c:pt>
                <c:pt idx="95">
                  <c:v>1937.6938385312999</c:v>
                </c:pt>
                <c:pt idx="96">
                  <c:v>1944.5221651480999</c:v>
                </c:pt>
                <c:pt idx="97">
                  <c:v>1951.5357267163999</c:v>
                </c:pt>
                <c:pt idx="98">
                  <c:v>1958.4774888364</c:v>
                </c:pt>
                <c:pt idx="99">
                  <c:v>1967.6135367642996</c:v>
                </c:pt>
                <c:pt idx="100">
                  <c:v>1971.788726533</c:v>
                </c:pt>
                <c:pt idx="101">
                  <c:v>1977.986634695</c:v>
                </c:pt>
                <c:pt idx="102">
                  <c:v>1983.6221675499</c:v>
                </c:pt>
                <c:pt idx="103">
                  <c:v>1986.4075949612998</c:v>
                </c:pt>
                <c:pt idx="104">
                  <c:v>1989.3716966806001</c:v>
                </c:pt>
                <c:pt idx="105">
                  <c:v>1992.8477593195996</c:v>
                </c:pt>
                <c:pt idx="106">
                  <c:v>1996.1475428036997</c:v>
                </c:pt>
                <c:pt idx="107">
                  <c:v>1999.6117220577005</c:v>
                </c:pt>
                <c:pt idx="108">
                  <c:v>2002.7228835401002</c:v>
                </c:pt>
                <c:pt idx="109">
                  <c:v>2005.8569996804999</c:v>
                </c:pt>
                <c:pt idx="110">
                  <c:v>2008.3711679509001</c:v>
                </c:pt>
                <c:pt idx="111">
                  <c:v>2010.9879908172998</c:v>
                </c:pt>
                <c:pt idx="112">
                  <c:v>2013.4691652220001</c:v>
                </c:pt>
                <c:pt idx="113">
                  <c:v>2015.8672129633999</c:v>
                </c:pt>
                <c:pt idx="114">
                  <c:v>2017.9303035014996</c:v>
                </c:pt>
                <c:pt idx="115">
                  <c:v>2019.9571673986998</c:v>
                </c:pt>
                <c:pt idx="116">
                  <c:v>2022.0561365749998</c:v>
                </c:pt>
                <c:pt idx="117">
                  <c:v>2023.7844964029998</c:v>
                </c:pt>
                <c:pt idx="118">
                  <c:v>2025.3949137415996</c:v>
                </c:pt>
                <c:pt idx="119">
                  <c:v>2027.3455317705998</c:v>
                </c:pt>
                <c:pt idx="120">
                  <c:v>2028.6492146341</c:v>
                </c:pt>
                <c:pt idx="121">
                  <c:v>2029.0970062810416</c:v>
                </c:pt>
                <c:pt idx="122">
                  <c:v>2029.5447979279832</c:v>
                </c:pt>
                <c:pt idx="123">
                  <c:v>2029.9925895749248</c:v>
                </c:pt>
                <c:pt idx="124">
                  <c:v>2030.4403812218663</c:v>
                </c:pt>
                <c:pt idx="125">
                  <c:v>2030.8881728688079</c:v>
                </c:pt>
                <c:pt idx="126">
                  <c:v>2031.3359645157495</c:v>
                </c:pt>
                <c:pt idx="127">
                  <c:v>2031.7837561626911</c:v>
                </c:pt>
                <c:pt idx="128">
                  <c:v>2032.2315478096327</c:v>
                </c:pt>
                <c:pt idx="129">
                  <c:v>2032.6793394565743</c:v>
                </c:pt>
                <c:pt idx="130">
                  <c:v>2033.1271311035159</c:v>
                </c:pt>
                <c:pt idx="131">
                  <c:v>2033.5749227504575</c:v>
                </c:pt>
                <c:pt idx="132">
                  <c:v>2034.0227143973991</c:v>
                </c:pt>
                <c:pt idx="133">
                  <c:v>2034.4705060443407</c:v>
                </c:pt>
                <c:pt idx="134">
                  <c:v>2034.9182976912823</c:v>
                </c:pt>
                <c:pt idx="135">
                  <c:v>2035.3660893382239</c:v>
                </c:pt>
                <c:pt idx="136">
                  <c:v>2035.8138809851655</c:v>
                </c:pt>
                <c:pt idx="137">
                  <c:v>2036.2616726321071</c:v>
                </c:pt>
                <c:pt idx="138">
                  <c:v>2036.7094642790487</c:v>
                </c:pt>
                <c:pt idx="139">
                  <c:v>2037.1572559259903</c:v>
                </c:pt>
                <c:pt idx="140">
                  <c:v>2037.6050475729319</c:v>
                </c:pt>
                <c:pt idx="141">
                  <c:v>2038.0528392198735</c:v>
                </c:pt>
                <c:pt idx="142">
                  <c:v>2038.5006308668151</c:v>
                </c:pt>
                <c:pt idx="143">
                  <c:v>2038.9484225137567</c:v>
                </c:pt>
                <c:pt idx="144">
                  <c:v>2039.3962141606983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814-F34A-9E3E-B97A2F94AC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3177359"/>
        <c:axId val="429832095"/>
      </c:lineChart>
      <c:dateAx>
        <c:axId val="433177359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832095"/>
        <c:crosses val="autoZero"/>
        <c:auto val="1"/>
        <c:lblOffset val="100"/>
        <c:baseTimeUnit val="months"/>
        <c:majorUnit val="1"/>
        <c:majorTimeUnit val="years"/>
      </c:dateAx>
      <c:valAx>
        <c:axId val="4298320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M€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177359"/>
        <c:crosses val="autoZero"/>
        <c:crossBetween val="between"/>
      </c:valAx>
      <c:spPr>
        <a:noFill/>
        <a:ln>
          <a:solidFill>
            <a:schemeClr val="accent1"/>
          </a:solidFill>
        </a:ln>
        <a:effectLst/>
      </c:spPr>
    </c:plotArea>
    <c:legend>
      <c:legendPos val="b"/>
      <c:layout>
        <c:manualLayout>
          <c:xMode val="edge"/>
          <c:yMode val="edge"/>
          <c:x val="0.2010256823882523"/>
          <c:y val="0.14647797879073832"/>
          <c:w val="0.16685726954429997"/>
          <c:h val="0.27123518867967011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2019-02-08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98742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09160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13A0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Presenter name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D7AC81-318B-4D49-A602-9E30227C87EC}" type="datetime1">
              <a:rPr lang="en-GB" smtClean="0"/>
              <a:pPr/>
              <a:t>08/02/2019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407" y="260651"/>
            <a:ext cx="2208245" cy="8860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77A986-290F-D34E-872B-A89DF3BE59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9219135" y="260651"/>
            <a:ext cx="2972865" cy="131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2019-02-08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12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4" y="1535116"/>
            <a:ext cx="5386917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5314" indent="0">
              <a:buNone/>
              <a:defRPr sz="1385" b="1"/>
            </a:lvl2pPr>
            <a:lvl3pPr marL="630630" indent="0">
              <a:buNone/>
              <a:defRPr sz="1247" b="1"/>
            </a:lvl3pPr>
            <a:lvl4pPr marL="945947" indent="0">
              <a:buNone/>
              <a:defRPr sz="1108" b="1"/>
            </a:lvl4pPr>
            <a:lvl5pPr marL="1261265" indent="0">
              <a:buNone/>
              <a:defRPr sz="1108" b="1"/>
            </a:lvl5pPr>
            <a:lvl6pPr marL="1576588" indent="0">
              <a:buNone/>
              <a:defRPr sz="1108" b="1"/>
            </a:lvl6pPr>
            <a:lvl7pPr marL="1891904" indent="0">
              <a:buNone/>
              <a:defRPr sz="1108" b="1"/>
            </a:lvl7pPr>
            <a:lvl8pPr marL="2207225" indent="0">
              <a:buNone/>
              <a:defRPr sz="1108" b="1"/>
            </a:lvl8pPr>
            <a:lvl9pPr marL="2522543" indent="0">
              <a:buNone/>
              <a:defRPr sz="1108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4" y="2174878"/>
            <a:ext cx="5386917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74" y="1535116"/>
            <a:ext cx="5389033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5314" indent="0">
              <a:buNone/>
              <a:defRPr sz="1385" b="1"/>
            </a:lvl2pPr>
            <a:lvl3pPr marL="630630" indent="0">
              <a:buNone/>
              <a:defRPr sz="1247" b="1"/>
            </a:lvl3pPr>
            <a:lvl4pPr marL="945947" indent="0">
              <a:buNone/>
              <a:defRPr sz="1108" b="1"/>
            </a:lvl4pPr>
            <a:lvl5pPr marL="1261265" indent="0">
              <a:buNone/>
              <a:defRPr sz="1108" b="1"/>
            </a:lvl5pPr>
            <a:lvl6pPr marL="1576588" indent="0">
              <a:buNone/>
              <a:defRPr sz="1108" b="1"/>
            </a:lvl6pPr>
            <a:lvl7pPr marL="1891904" indent="0">
              <a:buNone/>
              <a:defRPr sz="1108" b="1"/>
            </a:lvl7pPr>
            <a:lvl8pPr marL="2207225" indent="0">
              <a:buNone/>
              <a:defRPr sz="1108" b="1"/>
            </a:lvl8pPr>
            <a:lvl9pPr marL="2522543" indent="0">
              <a:buNone/>
              <a:defRPr sz="1108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74" y="2174878"/>
            <a:ext cx="5389033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2019-02-08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844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2019-02-08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16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2019-02-08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342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11" y="273052"/>
            <a:ext cx="4011084" cy="1162050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43" y="273401"/>
            <a:ext cx="6815668" cy="5853113"/>
          </a:xfrm>
        </p:spPr>
        <p:txBody>
          <a:bodyPr/>
          <a:lstStyle>
            <a:lvl1pPr>
              <a:defRPr sz="2216"/>
            </a:lvl1pPr>
            <a:lvl2pPr>
              <a:defRPr sz="1939"/>
            </a:lvl2pPr>
            <a:lvl3pPr>
              <a:defRPr sz="1661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11" y="1435104"/>
            <a:ext cx="4011084" cy="4691063"/>
          </a:xfrm>
        </p:spPr>
        <p:txBody>
          <a:bodyPr/>
          <a:lstStyle>
            <a:lvl1pPr marL="0" indent="0">
              <a:buNone/>
              <a:defRPr sz="969"/>
            </a:lvl1pPr>
            <a:lvl2pPr marL="315314" indent="0">
              <a:buNone/>
              <a:defRPr sz="831"/>
            </a:lvl2pPr>
            <a:lvl3pPr marL="630630" indent="0">
              <a:buNone/>
              <a:defRPr sz="692"/>
            </a:lvl3pPr>
            <a:lvl4pPr marL="945947" indent="0">
              <a:buNone/>
              <a:defRPr sz="623"/>
            </a:lvl4pPr>
            <a:lvl5pPr marL="1261265" indent="0">
              <a:buNone/>
              <a:defRPr sz="623"/>
            </a:lvl5pPr>
            <a:lvl6pPr marL="1576588" indent="0">
              <a:buNone/>
              <a:defRPr sz="623"/>
            </a:lvl6pPr>
            <a:lvl7pPr marL="1891904" indent="0">
              <a:buNone/>
              <a:defRPr sz="623"/>
            </a:lvl7pPr>
            <a:lvl8pPr marL="2207225" indent="0">
              <a:buNone/>
              <a:defRPr sz="623"/>
            </a:lvl8pPr>
            <a:lvl9pPr marL="2522543" indent="0">
              <a:buNone/>
              <a:defRPr sz="623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2019-02-08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530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8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216"/>
            </a:lvl1pPr>
            <a:lvl2pPr marL="315314" indent="0">
              <a:buNone/>
              <a:defRPr sz="1939"/>
            </a:lvl2pPr>
            <a:lvl3pPr marL="630630" indent="0">
              <a:buNone/>
              <a:defRPr sz="1661"/>
            </a:lvl3pPr>
            <a:lvl4pPr marL="945947" indent="0">
              <a:buNone/>
              <a:defRPr sz="1385"/>
            </a:lvl4pPr>
            <a:lvl5pPr marL="1261265" indent="0">
              <a:buNone/>
              <a:defRPr sz="1385"/>
            </a:lvl5pPr>
            <a:lvl6pPr marL="1576588" indent="0">
              <a:buNone/>
              <a:defRPr sz="1385"/>
            </a:lvl6pPr>
            <a:lvl7pPr marL="1891904" indent="0">
              <a:buNone/>
              <a:defRPr sz="1385"/>
            </a:lvl7pPr>
            <a:lvl8pPr marL="2207225" indent="0">
              <a:buNone/>
              <a:defRPr sz="1385"/>
            </a:lvl8pPr>
            <a:lvl9pPr marL="2522543" indent="0">
              <a:buNone/>
              <a:defRPr sz="1385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2"/>
          </a:xfrm>
        </p:spPr>
        <p:txBody>
          <a:bodyPr/>
          <a:lstStyle>
            <a:lvl1pPr marL="0" indent="0">
              <a:buNone/>
              <a:defRPr sz="969"/>
            </a:lvl1pPr>
            <a:lvl2pPr marL="315314" indent="0">
              <a:buNone/>
              <a:defRPr sz="831"/>
            </a:lvl2pPr>
            <a:lvl3pPr marL="630630" indent="0">
              <a:buNone/>
              <a:defRPr sz="692"/>
            </a:lvl3pPr>
            <a:lvl4pPr marL="945947" indent="0">
              <a:buNone/>
              <a:defRPr sz="623"/>
            </a:lvl4pPr>
            <a:lvl5pPr marL="1261265" indent="0">
              <a:buNone/>
              <a:defRPr sz="623"/>
            </a:lvl5pPr>
            <a:lvl6pPr marL="1576588" indent="0">
              <a:buNone/>
              <a:defRPr sz="623"/>
            </a:lvl6pPr>
            <a:lvl7pPr marL="1891904" indent="0">
              <a:buNone/>
              <a:defRPr sz="623"/>
            </a:lvl7pPr>
            <a:lvl8pPr marL="2207225" indent="0">
              <a:buNone/>
              <a:defRPr sz="623"/>
            </a:lvl8pPr>
            <a:lvl9pPr marL="2522543" indent="0">
              <a:buNone/>
              <a:defRPr sz="623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2019-02-08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22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2019-02-08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47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839200" y="275036"/>
            <a:ext cx="27432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9600" y="275036"/>
            <a:ext cx="80264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2019-02-08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03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1349" y="301"/>
            <a:ext cx="7683499" cy="1441451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cxnSp>
        <p:nvCxnSpPr>
          <p:cNvPr id="3" name="Rak 7"/>
          <p:cNvCxnSpPr/>
          <p:nvPr userDrawn="1"/>
        </p:nvCxnSpPr>
        <p:spPr>
          <a:xfrm>
            <a:off x="-434760" y="1452400"/>
            <a:ext cx="12928527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735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6DC40F-55C4-384F-A14E-20FF4C53AB90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D684BB-AC49-4844-95DA-6540E04D6D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461696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lIns="90000"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781000"/>
            <a:ext cx="10972800" cy="4345166"/>
          </a:xfrm>
        </p:spPr>
        <p:txBody>
          <a:bodyPr lIns="90000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8011E48-F5AC-104B-BB7F-6322AAB1F2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636088-FAD8-024C-A1D7-D74763A458C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781000"/>
            <a:ext cx="5384800" cy="43451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781000"/>
            <a:ext cx="5384800" cy="43451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448251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7D9470-03DC-FB43-B831-D8BEB33949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1282D3D-8FD4-E041-9B14-07B58C6C3A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lIns="90000"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2852DFA2-0FC7-BC44-83D5-11A0ECDA59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 dirty="0"/>
              <a:t>Avoid text less than 16 points.</a:t>
            </a:r>
          </a:p>
          <a:p>
            <a:pPr lvl="0"/>
            <a:r>
              <a:rPr lang="en-US" noProof="0" dirty="0"/>
              <a:t>Always use Calibri font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>
            <a:norm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453336"/>
            <a:ext cx="2844800" cy="365125"/>
          </a:xfrm>
        </p:spPr>
        <p:txBody>
          <a:bodyPr anchor="b"/>
          <a:lstStyle/>
          <a:p>
            <a:fld id="{3C7D23FA-05C4-4CC1-B281-2F815585BC1C}" type="datetime1">
              <a:rPr lang="en-GB" noProof="0" smtClean="0"/>
              <a:t>08/02/2019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/>
          <a:p>
            <a:r>
              <a:rPr lang="en-GB" dirty="0"/>
              <a:t>© European Spallation Source ERIC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>
            <a:norm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49880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2019-02-08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AFC4BB-F4CF-F34D-87E8-B42357A2C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60648"/>
            <a:ext cx="2018336" cy="894048"/>
          </a:xfrm>
          <a:prstGeom prst="rect">
            <a:avLst/>
          </a:prstGeom>
          <a:solidFill>
            <a:srgbClr val="0094CA"/>
          </a:solidFill>
        </p:spPr>
      </p:pic>
    </p:spTree>
    <p:extLst>
      <p:ext uri="{BB962C8B-B14F-4D97-AF65-F5344CB8AC3E}">
        <p14:creationId xmlns:p14="http://schemas.microsoft.com/office/powerpoint/2010/main" val="3319361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0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4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1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76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91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07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22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883608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2019-02-08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31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7" y="4407120"/>
            <a:ext cx="10363200" cy="1362076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7" y="2906723"/>
            <a:ext cx="10363200" cy="1500187"/>
          </a:xfrm>
        </p:spPr>
        <p:txBody>
          <a:bodyPr anchor="b"/>
          <a:lstStyle>
            <a:lvl1pPr marL="0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1pPr>
            <a:lvl2pPr marL="315314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2pPr>
            <a:lvl3pPr marL="630630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3pPr>
            <a:lvl4pPr marL="94594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4pPr>
            <a:lvl5pPr marL="126126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5pPr>
            <a:lvl6pPr marL="157658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6pPr>
            <a:lvl7pPr marL="1891904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7pPr>
            <a:lvl8pPr marL="220722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8pPr>
            <a:lvl9pPr marL="2522543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2019-02-08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158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518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/>
              <a:t>Klicka här för att ändra format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08/02/2019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9" r:id="rId5"/>
    <p:sldLayoutId id="2147483670" r:id="rId6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2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090" tIns="45549" rIns="91090" bIns="45549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090" tIns="45549" rIns="91090" bIns="45549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09604" y="6356748"/>
            <a:ext cx="2844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315314"/>
              <a:t>2019-02-08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165600" y="6356748"/>
            <a:ext cx="3860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748"/>
            <a:ext cx="2844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315314"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0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xStyles>
    <p:titleStyle>
      <a:lvl1pPr algn="ctr" defTabSz="315314" rtl="0" eaLnBrk="1" latinLnBrk="0" hangingPunct="1">
        <a:spcBef>
          <a:spcPct val="0"/>
        </a:spcBef>
        <a:buNone/>
        <a:defRPr sz="30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484" indent="-236484" algn="l" defTabSz="315314" rtl="0" eaLnBrk="1" latinLnBrk="0" hangingPunct="1">
        <a:spcBef>
          <a:spcPct val="20000"/>
        </a:spcBef>
        <a:buFont typeface="Arial"/>
        <a:buChar char="•"/>
        <a:defRPr sz="2216" kern="1200">
          <a:solidFill>
            <a:schemeClr val="tx1"/>
          </a:solidFill>
          <a:latin typeface="+mn-lt"/>
          <a:ea typeface="+mn-ea"/>
          <a:cs typeface="+mn-cs"/>
        </a:defRPr>
      </a:lvl1pPr>
      <a:lvl2pPr marL="512390" indent="-197066" algn="l" defTabSz="315314" rtl="0" eaLnBrk="1" latinLnBrk="0" hangingPunct="1">
        <a:spcBef>
          <a:spcPct val="20000"/>
        </a:spcBef>
        <a:buFont typeface="Arial"/>
        <a:buChar char="–"/>
        <a:defRPr sz="1939" kern="1200">
          <a:solidFill>
            <a:schemeClr val="tx1"/>
          </a:solidFill>
          <a:latin typeface="+mn-lt"/>
          <a:ea typeface="+mn-ea"/>
          <a:cs typeface="+mn-cs"/>
        </a:defRPr>
      </a:lvl2pPr>
      <a:lvl3pPr marL="788276" indent="-157655" algn="l" defTabSz="315314" rtl="0" eaLnBrk="1" latinLnBrk="0" hangingPunct="1">
        <a:spcBef>
          <a:spcPct val="20000"/>
        </a:spcBef>
        <a:buFont typeface="Arial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3pPr>
      <a:lvl4pPr marL="1103609" indent="-157655" algn="l" defTabSz="315314" rtl="0" eaLnBrk="1" latinLnBrk="0" hangingPunct="1">
        <a:spcBef>
          <a:spcPct val="20000"/>
        </a:spcBef>
        <a:buFont typeface="Arial"/>
        <a:buChar char="–"/>
        <a:defRPr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418929" indent="-157655" algn="l" defTabSz="315314" rtl="0" eaLnBrk="1" latinLnBrk="0" hangingPunct="1">
        <a:spcBef>
          <a:spcPct val="20000"/>
        </a:spcBef>
        <a:buFont typeface="Arial"/>
        <a:buChar char="»"/>
        <a:defRPr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34244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49560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64882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80197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5314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0630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5947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1265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76588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1904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07225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22543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4000" dirty="0"/>
              <a:t>ESS Project </a:t>
            </a:r>
            <a:r>
              <a:rPr lang="sv-SE" sz="4000" dirty="0" err="1"/>
              <a:t>Update</a:t>
            </a:r>
            <a:endParaRPr lang="sv-S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4293096"/>
            <a:ext cx="6400800" cy="2016224"/>
          </a:xfrm>
        </p:spPr>
        <p:txBody>
          <a:bodyPr>
            <a:noAutofit/>
          </a:bodyPr>
          <a:lstStyle/>
          <a:p>
            <a:pPr defTabSz="315314"/>
            <a:r>
              <a:rPr lang="sv-SE" sz="1800" dirty="0">
                <a:solidFill>
                  <a:srgbClr val="FFFFFF"/>
                </a:solidFill>
              </a:rPr>
              <a:t>John Haines</a:t>
            </a:r>
          </a:p>
          <a:p>
            <a:pPr defTabSz="315314"/>
            <a:r>
              <a:rPr lang="en-US" sz="1800" dirty="0">
                <a:solidFill>
                  <a:srgbClr val="FFFFFF"/>
                </a:solidFill>
              </a:rPr>
              <a:t>ESS Project Manager</a:t>
            </a:r>
            <a:endParaRPr lang="en-US" sz="1800" dirty="0">
              <a:solidFill>
                <a:prstClr val="white"/>
              </a:solidFill>
            </a:endParaRPr>
          </a:p>
          <a:p>
            <a:pPr defTabSz="315314"/>
            <a:endParaRPr lang="en-GB" sz="1400" dirty="0">
              <a:solidFill>
                <a:srgbClr val="FFFFFF"/>
              </a:solidFill>
            </a:endParaRPr>
          </a:p>
          <a:p>
            <a:pPr defTabSz="315314"/>
            <a:r>
              <a:rPr lang="en-GB" sz="1400" dirty="0">
                <a:solidFill>
                  <a:srgbClr val="FFFFFF"/>
                </a:solidFill>
              </a:rPr>
              <a:t>IKON 16</a:t>
            </a:r>
          </a:p>
          <a:p>
            <a:pPr defTabSz="315314"/>
            <a:r>
              <a:rPr lang="en-GB" sz="1400" dirty="0">
                <a:solidFill>
                  <a:srgbClr val="FFFFFF"/>
                </a:solidFill>
              </a:rPr>
              <a:t>European Spallation Source ERIC</a:t>
            </a:r>
          </a:p>
          <a:p>
            <a:pPr defTabSz="315314"/>
            <a:r>
              <a:rPr lang="en-GB" sz="1400" dirty="0">
                <a:solidFill>
                  <a:srgbClr val="FFFFFF"/>
                </a:solidFill>
              </a:rPr>
              <a:t>11 Feb 2019</a:t>
            </a:r>
          </a:p>
        </p:txBody>
      </p:sp>
    </p:spTree>
    <p:extLst>
      <p:ext uri="{BB962C8B-B14F-4D97-AF65-F5344CB8AC3E}">
        <p14:creationId xmlns:p14="http://schemas.microsoft.com/office/powerpoint/2010/main" val="1814156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High-level Project goals for 2019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556792"/>
            <a:ext cx="10972800" cy="5121275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Secure license for Warm </a:t>
            </a:r>
            <a:r>
              <a:rPr lang="en-US" sz="2000" dirty="0" err="1"/>
              <a:t>Linac</a:t>
            </a:r>
            <a:r>
              <a:rPr lang="en-US" sz="2000" dirty="0"/>
              <a:t> commissioning</a:t>
            </a:r>
          </a:p>
          <a:p>
            <a:endParaRPr lang="en-US" sz="2000" dirty="0"/>
          </a:p>
          <a:p>
            <a:r>
              <a:rPr lang="en-US" sz="2000" dirty="0"/>
              <a:t>Accelerator, ICS, and Infrastructure</a:t>
            </a:r>
          </a:p>
          <a:p>
            <a:pPr lvl="1"/>
            <a:r>
              <a:rPr lang="en-US" dirty="0"/>
              <a:t>IK partners deliver RFQ, MEBT, and DTL1</a:t>
            </a:r>
          </a:p>
          <a:p>
            <a:pPr lvl="1"/>
            <a:r>
              <a:rPr lang="en-US" dirty="0"/>
              <a:t>Complete Accelerator &amp; ICS infrastructure installation for warm </a:t>
            </a:r>
            <a:r>
              <a:rPr lang="en-US" dirty="0" err="1"/>
              <a:t>linac</a:t>
            </a:r>
            <a:endParaRPr lang="en-US" dirty="0"/>
          </a:p>
          <a:p>
            <a:pPr lvl="1"/>
            <a:r>
              <a:rPr lang="en-US" dirty="0">
                <a:solidFill>
                  <a:schemeClr val="tx1"/>
                </a:solidFill>
              </a:rPr>
              <a:t>Start commissioning from Ion Source through DTL1</a:t>
            </a:r>
          </a:p>
          <a:p>
            <a:endParaRPr lang="en-US" sz="2000" dirty="0"/>
          </a:p>
          <a:p>
            <a:r>
              <a:rPr lang="en-US" sz="2000" dirty="0"/>
              <a:t>CF, Target, and Instruments</a:t>
            </a:r>
          </a:p>
          <a:p>
            <a:pPr lvl="1"/>
            <a:r>
              <a:rPr lang="en-US" dirty="0"/>
              <a:t>Achieve Access to Target Building and E-Buildings </a:t>
            </a:r>
          </a:p>
          <a:p>
            <a:pPr lvl="1"/>
            <a:r>
              <a:rPr lang="en-US" dirty="0"/>
              <a:t>IK partners deliver Tuning Beam Dump, Moderator and Reflector Plug, and Monolith Vessel</a:t>
            </a:r>
          </a:p>
          <a:p>
            <a:pPr lvl="1"/>
            <a:r>
              <a:rPr lang="en-US" dirty="0"/>
              <a:t>Begin installation of Target Monolith and Instrument components</a:t>
            </a:r>
          </a:p>
          <a:p>
            <a:pPr lvl="1"/>
            <a:r>
              <a:rPr lang="en-US" dirty="0"/>
              <a:t>Incorporate detailed plans for all early instruments, including resource-loading for installation </a:t>
            </a:r>
          </a:p>
          <a:p>
            <a:pPr marL="342900" lvl="1" indent="0">
              <a:buNone/>
            </a:pPr>
            <a:endParaRPr lang="en-US" dirty="0"/>
          </a:p>
          <a:p>
            <a:r>
              <a:rPr lang="en-US" sz="2000" dirty="0"/>
              <a:t>Manage cost and schedule to ensure project success - </a:t>
            </a:r>
            <a:r>
              <a:rPr lang="en-US" sz="2000" b="1" u="sng" dirty="0"/>
              <a:t>focus on “first science” goal</a:t>
            </a:r>
            <a:endParaRPr lang="en-US" sz="2000" dirty="0"/>
          </a:p>
          <a:p>
            <a:pPr lvl="1"/>
            <a:r>
              <a:rPr lang="en-US" dirty="0"/>
              <a:t>Achieve balance between available contingency and estimated contingency needed</a:t>
            </a:r>
          </a:p>
          <a:p>
            <a:pPr lvl="1"/>
            <a:r>
              <a:rPr lang="en-US" dirty="0"/>
              <a:t>Maintain BOT milestone in 2022 and Early Science &amp; SOUP milestones </a:t>
            </a:r>
            <a:r>
              <a:rPr lang="en-US"/>
              <a:t>in 2023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56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5BDE9-4E86-B146-9823-6180CD206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9518848" cy="1143000"/>
          </a:xfrm>
        </p:spPr>
        <p:txBody>
          <a:bodyPr>
            <a:normAutofit/>
          </a:bodyPr>
          <a:lstStyle/>
          <a:p>
            <a:r>
              <a:rPr lang="en-GB" sz="3200" dirty="0"/>
              <a:t>Concluding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A983E-2034-0440-AC9B-39F81B6FE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5121275"/>
          </a:xfrm>
        </p:spPr>
        <p:txBody>
          <a:bodyPr>
            <a:normAutofit/>
          </a:bodyPr>
          <a:lstStyle/>
          <a:p>
            <a:r>
              <a:rPr lang="en-GB" sz="2400" dirty="0"/>
              <a:t>Project is 57% complete</a:t>
            </a:r>
          </a:p>
          <a:p>
            <a:pPr lvl="1"/>
            <a:r>
              <a:rPr lang="en-GB" sz="2000" dirty="0"/>
              <a:t>Critical civil construction progressing as planned - Target Building design ramping-down</a:t>
            </a:r>
          </a:p>
          <a:p>
            <a:pPr lvl="1"/>
            <a:r>
              <a:rPr lang="en-GB" sz="2000" dirty="0"/>
              <a:t>Commissioning Ion source and LEBT and three cryo-plants</a:t>
            </a:r>
          </a:p>
          <a:p>
            <a:pPr marL="342900" lvl="1" indent="0">
              <a:buNone/>
            </a:pPr>
            <a:endParaRPr lang="en-GB" sz="2000" dirty="0"/>
          </a:p>
          <a:p>
            <a:r>
              <a:rPr lang="en-GB" sz="2400" dirty="0"/>
              <a:t>Estimate at Completion projection essentially unchanged since May 2018 Re-Baseline</a:t>
            </a:r>
          </a:p>
          <a:p>
            <a:pPr lvl="1"/>
            <a:r>
              <a:rPr lang="en-GB" sz="2100" dirty="0"/>
              <a:t>However, concern that contingency is </a:t>
            </a:r>
            <a:r>
              <a:rPr lang="en-GB" sz="2100" dirty="0">
                <a:solidFill>
                  <a:schemeClr val="tx1"/>
                </a:solidFill>
              </a:rPr>
              <a:t>only 39 </a:t>
            </a:r>
            <a:r>
              <a:rPr lang="en-GB" sz="2100" dirty="0"/>
              <a:t>M€ more than forecast increases has led us to kick-off new cost reduction, staffing plan, and risk analysis efforts</a:t>
            </a:r>
          </a:p>
          <a:p>
            <a:endParaRPr lang="en-GB" sz="2400" dirty="0"/>
          </a:p>
          <a:p>
            <a:r>
              <a:rPr lang="en-GB" sz="2400" dirty="0"/>
              <a:t>Baseline plan implemented </a:t>
            </a:r>
          </a:p>
          <a:p>
            <a:pPr lvl="1"/>
            <a:r>
              <a:rPr lang="en-US" sz="2000" dirty="0"/>
              <a:t>Holding zero-schedule float BOT and SOUP milestones so far </a:t>
            </a:r>
          </a:p>
          <a:p>
            <a:pPr lvl="1"/>
            <a:r>
              <a:rPr lang="en-GB" sz="2000" dirty="0"/>
              <a:t>Concerned about multiple in-kind deliveries on or near critical path - highlighting these with governance bodies to support issue resolution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26D80-A891-A746-B4C9-1D462C0B5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pPr/>
              <a:t>11</a:t>
            </a:fld>
            <a:endParaRPr lang="en-GB" noProof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4B7090-0359-8144-AD90-8F04783D1168}"/>
              </a:ext>
            </a:extLst>
          </p:cNvPr>
          <p:cNvSpPr txBox="1"/>
          <p:nvPr/>
        </p:nvSpPr>
        <p:spPr>
          <a:xfrm>
            <a:off x="-671513" y="17145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86400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E5C14EB-2D94-9B4C-B1AC-124627A4D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0828" y="1498576"/>
            <a:ext cx="2936341" cy="21464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094E21-A606-AD42-BD8B-1727D87C9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2018 project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10C6D-0BDF-514F-8CA6-CF69ACBC9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600202"/>
            <a:ext cx="6206479" cy="4997149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Established new ESS-wide baseline plan to improve coordination, communication, execution, and tracking of work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Handed-over klystron gallery and two more buildings from construction partner to ESS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Structural design of Target Building and Instrument Halls no longer on critical path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Formed new Infrastructure Subproject to be ready for Accelerator equipment deliveries and commissioning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Began commissioning Ion Source and LEBT and three helium cryo-plants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Installed Active Cell infrastructure embedded in buildings - waste pits, Active Cell liner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Held successful Bunker Critical Design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7937A1-C2AB-FE43-8A81-55A9532DE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DADE25-6964-254B-8A5D-701542EA7F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420" y="2497005"/>
            <a:ext cx="2778433" cy="2083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0B4AD8-C94F-9A4E-BE13-FE2D967371C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6345" y="3448893"/>
            <a:ext cx="3069357" cy="21403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8F2CFF-C756-4D4C-9097-E5C1FCB9B3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2420" y="4573489"/>
            <a:ext cx="3046015" cy="22845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A32FA7-C34A-0941-974B-0735D022BC66}"/>
              </a:ext>
            </a:extLst>
          </p:cNvPr>
          <p:cNvSpPr txBox="1"/>
          <p:nvPr/>
        </p:nvSpPr>
        <p:spPr>
          <a:xfrm>
            <a:off x="10673542" y="814647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030460-9894-F146-8295-C84188679BFC}"/>
              </a:ext>
            </a:extLst>
          </p:cNvPr>
          <p:cNvSpPr txBox="1"/>
          <p:nvPr/>
        </p:nvSpPr>
        <p:spPr>
          <a:xfrm>
            <a:off x="10690167" y="681644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1994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8CD5D2E1-C6A0-1E4E-8710-DAD76CAA8F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0319089"/>
              </p:ext>
            </p:extLst>
          </p:nvPr>
        </p:nvGraphicFramePr>
        <p:xfrm>
          <a:off x="817431" y="1556792"/>
          <a:ext cx="10463145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5A1FE66-8DC6-B342-AC0E-2EF65E52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6632"/>
            <a:ext cx="9518848" cy="1143000"/>
          </a:xfrm>
        </p:spPr>
        <p:txBody>
          <a:bodyPr>
            <a:normAutofit/>
          </a:bodyPr>
          <a:lstStyle/>
          <a:p>
            <a:r>
              <a:rPr lang="en-US" sz="3200" dirty="0"/>
              <a:t>ESS Construction Project is 57% complete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A2A799-F84F-AD4C-8417-06C9690C3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pPr/>
              <a:t>3</a:t>
            </a:fld>
            <a:endParaRPr lang="en-GB" noProof="0"/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6B730E69-04F0-234B-B7E1-CE689EE65D64}"/>
              </a:ext>
            </a:extLst>
          </p:cNvPr>
          <p:cNvSpPr txBox="1"/>
          <p:nvPr/>
        </p:nvSpPr>
        <p:spPr>
          <a:xfrm>
            <a:off x="6877050" y="2931373"/>
            <a:ext cx="3721100" cy="1511300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Schedule Variance (SV) 	- 22 M€</a:t>
            </a:r>
          </a:p>
          <a:p>
            <a:r>
              <a:rPr lang="en-US" sz="1800" dirty="0"/>
              <a:t>Cost Variance (CV) 		- 2 M€</a:t>
            </a:r>
          </a:p>
          <a:p>
            <a:endParaRPr lang="en-US" sz="1800" dirty="0"/>
          </a:p>
          <a:p>
            <a:r>
              <a:rPr lang="en-US" sz="1800" dirty="0"/>
              <a:t>Schedule Perf. Index (SPI)	0.98</a:t>
            </a:r>
          </a:p>
          <a:p>
            <a:r>
              <a:rPr lang="en-US" sz="1800" dirty="0"/>
              <a:t>Cost</a:t>
            </a:r>
            <a:r>
              <a:rPr lang="en-US" sz="1800" baseline="0" dirty="0"/>
              <a:t> Perf. Index (CPI)	0.99</a:t>
            </a:r>
            <a:endParaRPr lang="en-US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B3AA9D-E39B-F64C-A332-D80193098F2C}"/>
              </a:ext>
            </a:extLst>
          </p:cNvPr>
          <p:cNvSpPr txBox="1"/>
          <p:nvPr/>
        </p:nvSpPr>
        <p:spPr>
          <a:xfrm>
            <a:off x="1390650" y="605790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r>
              <a:rPr lang="en-US" sz="2000" dirty="0"/>
              <a:t>SV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8FE75B-ED26-BB43-9B13-22E3484D2D86}"/>
              </a:ext>
            </a:extLst>
          </p:cNvPr>
          <p:cNvSpPr txBox="1"/>
          <p:nvPr/>
        </p:nvSpPr>
        <p:spPr>
          <a:xfrm>
            <a:off x="1263629" y="5577583"/>
            <a:ext cx="9758734" cy="114389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 vert="horz" wrap="square" lIns="91440" tIns="45720" rIns="91440" bIns="45720" rtlCol="0" anchor="ctr" anchorCtr="0">
            <a:normAutofit fontScale="92500" lnSpcReduction="20000"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“Excellent” cost and schedule performance reflect our re-baselining in May 2018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Schedule Variance is mainly due to In-Kind work delays - more discussion of critical in-kind delays later</a:t>
            </a:r>
          </a:p>
        </p:txBody>
      </p:sp>
    </p:spTree>
    <p:extLst>
      <p:ext uri="{BB962C8B-B14F-4D97-AF65-F5344CB8AC3E}">
        <p14:creationId xmlns:p14="http://schemas.microsoft.com/office/powerpoint/2010/main" val="64916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7011B-ED57-4B42-9779-26AB18E2A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9518848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We have managed to keep Estimate-at-Completion stable since Re-Baseline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4EA8DE-4D80-0A49-B5B1-3A95067FD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pPr/>
              <a:t>4</a:t>
            </a:fld>
            <a:endParaRPr lang="en-GB" noProof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E67844E-89DC-6041-BFC8-57171683543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55440" y="1609499"/>
          <a:ext cx="7632849" cy="3655115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149572">
                  <a:extLst>
                    <a:ext uri="{9D8B030D-6E8A-4147-A177-3AD203B41FA5}">
                      <a16:colId xmlns:a16="http://schemas.microsoft.com/office/drawing/2014/main" val="139065065"/>
                    </a:ext>
                  </a:extLst>
                </a:gridCol>
                <a:gridCol w="1522836">
                  <a:extLst>
                    <a:ext uri="{9D8B030D-6E8A-4147-A177-3AD203B41FA5}">
                      <a16:colId xmlns:a16="http://schemas.microsoft.com/office/drawing/2014/main" val="147493653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37540441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4036162318"/>
                    </a:ext>
                  </a:extLst>
                </a:gridCol>
                <a:gridCol w="1224137">
                  <a:extLst>
                    <a:ext uri="{9D8B030D-6E8A-4147-A177-3AD203B41FA5}">
                      <a16:colId xmlns:a16="http://schemas.microsoft.com/office/drawing/2014/main" val="841881468"/>
                    </a:ext>
                  </a:extLst>
                </a:gridCol>
              </a:tblGrid>
              <a:tr h="492510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Sub-Project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CA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Costs in M€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C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824188"/>
                  </a:ext>
                </a:extLst>
              </a:tr>
              <a:tr h="772239">
                <a:tc v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May 2018 BAC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Changes</a:t>
                      </a:r>
                      <a:r>
                        <a:rPr lang="en-US" sz="2000" b="1" baseline="300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Oct 2018 BAC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Oct 2018 EAC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036216"/>
                  </a:ext>
                </a:extLst>
              </a:tr>
              <a:tr h="338822">
                <a:tc>
                  <a:txBody>
                    <a:bodyPr/>
                    <a:lstStyle/>
                    <a:p>
                      <a:pPr marL="60325" indent="0" algn="l" fontAlgn="b">
                        <a:tabLst/>
                      </a:pPr>
                      <a:r>
                        <a:rPr lang="en-US" sz="2000" u="none" strike="noStrike" dirty="0">
                          <a:effectLst/>
                        </a:rPr>
                        <a:t>Accelerator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496.7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505.8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526.7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2965472"/>
                  </a:ext>
                </a:extLst>
              </a:tr>
              <a:tr h="338822">
                <a:tc>
                  <a:txBody>
                    <a:bodyPr/>
                    <a:lstStyle/>
                    <a:p>
                      <a:pPr marL="60325" indent="0" algn="l" fontAlgn="b">
                        <a:tabLst/>
                      </a:pPr>
                      <a:r>
                        <a:rPr lang="en-US" sz="2000" u="none" strike="noStrike" dirty="0">
                          <a:effectLst/>
                        </a:rPr>
                        <a:t>Target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189.7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193.3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223.2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6914521"/>
                  </a:ext>
                </a:extLst>
              </a:tr>
              <a:tr h="338822">
                <a:tc>
                  <a:txBody>
                    <a:bodyPr/>
                    <a:lstStyle/>
                    <a:p>
                      <a:pPr marL="60325" indent="0" algn="l" fontAlgn="b">
                        <a:tabLst/>
                      </a:pPr>
                      <a:r>
                        <a:rPr lang="en-US" sz="2000" u="none" strike="noStrike" dirty="0">
                          <a:effectLst/>
                        </a:rPr>
                        <a:t>ICS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79.3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82.8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89.6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58843254"/>
                  </a:ext>
                </a:extLst>
              </a:tr>
              <a:tr h="338822">
                <a:tc>
                  <a:txBody>
                    <a:bodyPr/>
                    <a:lstStyle/>
                    <a:p>
                      <a:pPr marL="60325" indent="0" algn="l" fontAlgn="b">
                        <a:tabLst/>
                      </a:pPr>
                      <a:r>
                        <a:rPr lang="en-US" sz="2000" u="none" strike="noStrike" dirty="0">
                          <a:effectLst/>
                        </a:rPr>
                        <a:t>NSS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361.0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361.0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367.2</a:t>
                      </a:r>
                      <a:endParaRPr kumimoji="0" lang="en-US" sz="2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51629434"/>
                  </a:ext>
                </a:extLst>
              </a:tr>
              <a:tr h="338822">
                <a:tc>
                  <a:txBody>
                    <a:bodyPr/>
                    <a:lstStyle/>
                    <a:p>
                      <a:pPr marL="60325" indent="0" algn="l" fontAlgn="b">
                        <a:tabLst/>
                      </a:pPr>
                      <a:r>
                        <a:rPr lang="en-US" sz="2000" u="none" strike="noStrike" dirty="0">
                          <a:effectLst/>
                        </a:rPr>
                        <a:t>CF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714.9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717.7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778.4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748707"/>
                  </a:ext>
                </a:extLst>
              </a:tr>
              <a:tr h="338822">
                <a:tc>
                  <a:txBody>
                    <a:bodyPr/>
                    <a:lstStyle/>
                    <a:p>
                      <a:pPr marL="60325" indent="0" algn="l" fontAlgn="b">
                        <a:tabLst/>
                      </a:pPr>
                      <a:r>
                        <a:rPr lang="en-US" sz="2000" u="none" strike="noStrike" dirty="0">
                          <a:effectLst/>
                        </a:rPr>
                        <a:t>Central Support</a:t>
                      </a:r>
                      <a:r>
                        <a:rPr lang="en-US" sz="2000" u="none" strike="noStrike" baseline="30000" dirty="0">
                          <a:effectLst/>
                        </a:rPr>
                        <a:t>1</a:t>
                      </a:r>
                      <a:endParaRPr lang="en-US" sz="20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180.2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183.1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185.8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05737996"/>
                  </a:ext>
                </a:extLst>
              </a:tr>
              <a:tr h="3574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Total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2022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2171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7419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728EDD8-6468-F648-BFBB-2415537C0E9E}"/>
              </a:ext>
            </a:extLst>
          </p:cNvPr>
          <p:cNvSpPr txBox="1"/>
          <p:nvPr/>
        </p:nvSpPr>
        <p:spPr>
          <a:xfrm>
            <a:off x="621432" y="5373216"/>
            <a:ext cx="10960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30000" dirty="0"/>
              <a:t>1</a:t>
            </a:r>
            <a:r>
              <a:rPr lang="en-US" sz="2000" dirty="0"/>
              <a:t> Central Support includes Admin Directorate, Technical Management &amp; Support, ESH&amp;Q, and DG Office</a:t>
            </a:r>
          </a:p>
          <a:p>
            <a:pPr marL="342900" indent="-342900">
              <a:buAutoNum type="arabicPlain"/>
            </a:pPr>
            <a:endParaRPr lang="en-US" sz="2000" dirty="0"/>
          </a:p>
          <a:p>
            <a:pPr marL="127000" indent="-127000"/>
            <a:r>
              <a:rPr lang="en-US" sz="2000" baseline="30000" dirty="0"/>
              <a:t>2	</a:t>
            </a:r>
            <a:r>
              <a:rPr lang="en-US" sz="2000" dirty="0"/>
              <a:t>Changes include extra costs for installation (11.5 M€ for Accelerator, Target, and ICS), accelerator testing (3.6 M€), unforeseen ESH&amp;Q workforce (2.9 M€), and target monolith shielding (1.5 M€)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72DEC3-511C-4D4C-BECC-E7D8F626E823}"/>
              </a:ext>
            </a:extLst>
          </p:cNvPr>
          <p:cNvSpPr txBox="1"/>
          <p:nvPr/>
        </p:nvSpPr>
        <p:spPr>
          <a:xfrm>
            <a:off x="9275880" y="4577253"/>
            <a:ext cx="2603456" cy="95412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</a:rPr>
              <a:t>EAC was 2174 M€ after May-2018 re-baseline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159F023-30C4-1A43-9EFE-FB81643AD6BD}"/>
              </a:ext>
            </a:extLst>
          </p:cNvPr>
          <p:cNvSpPr/>
          <p:nvPr/>
        </p:nvSpPr>
        <p:spPr>
          <a:xfrm>
            <a:off x="7608168" y="4905754"/>
            <a:ext cx="864096" cy="3954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449F1BC9-56B7-8E43-9914-EF4E61C3450B}"/>
              </a:ext>
            </a:extLst>
          </p:cNvPr>
          <p:cNvCxnSpPr>
            <a:cxnSpLocks/>
          </p:cNvCxnSpPr>
          <p:nvPr/>
        </p:nvCxnSpPr>
        <p:spPr>
          <a:xfrm flipV="1">
            <a:off x="8616280" y="4845033"/>
            <a:ext cx="610289" cy="286177"/>
          </a:xfrm>
          <a:prstGeom prst="curvedConnector3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26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BEE6D-AB2E-A942-92D2-6BCA661B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Available contingency is more than forecast increases, but little remains for unforeseen items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E8E68C-517D-E341-A835-FC3ED6BFB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472" y="5119576"/>
            <a:ext cx="9433048" cy="829704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2400" dirty="0"/>
              <a:t>Forecast increases are less than available contingency, but leaves only 39 M€ for unforeseen items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92032A-3358-504F-8C2C-D657B3469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pPr/>
              <a:t>5</a:t>
            </a:fld>
            <a:endParaRPr lang="en-GB" noProof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FE91E80-D892-4347-BD74-A80606880A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316320"/>
              </p:ext>
            </p:extLst>
          </p:nvPr>
        </p:nvGraphicFramePr>
        <p:xfrm>
          <a:off x="2063303" y="1640958"/>
          <a:ext cx="7681767" cy="246542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169600">
                  <a:extLst>
                    <a:ext uri="{9D8B030D-6E8A-4147-A177-3AD203B41FA5}">
                      <a16:colId xmlns:a16="http://schemas.microsoft.com/office/drawing/2014/main" val="2171077227"/>
                    </a:ext>
                  </a:extLst>
                </a:gridCol>
                <a:gridCol w="1512167">
                  <a:extLst>
                    <a:ext uri="{9D8B030D-6E8A-4147-A177-3AD203B41FA5}">
                      <a16:colId xmlns:a16="http://schemas.microsoft.com/office/drawing/2014/main" val="325244750"/>
                    </a:ext>
                  </a:extLst>
                </a:gridCol>
              </a:tblGrid>
              <a:tr h="526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M€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34697308"/>
                  </a:ext>
                </a:extLst>
              </a:tr>
              <a:tr h="38775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Available Budget, i.e. Total Project Cost (TPC)*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25890631"/>
                  </a:ext>
                </a:extLst>
              </a:tr>
              <a:tr h="38775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Budget at Completion (BAC) (No contingency)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2044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47610533"/>
                  </a:ext>
                </a:extLst>
              </a:tr>
              <a:tr h="38775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Contingency available (TPC- BAC)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5121391"/>
                  </a:ext>
                </a:extLst>
              </a:tr>
              <a:tr h="38775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Estimate-at-Completion (EAC)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2171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45217466"/>
                  </a:ext>
                </a:extLst>
              </a:tr>
              <a:tr h="38775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Forecast Increase (EAC-BAC)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6512886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19819BE-A5AA-F443-9335-A4635578986D}"/>
              </a:ext>
            </a:extLst>
          </p:cNvPr>
          <p:cNvSpPr txBox="1"/>
          <p:nvPr/>
        </p:nvSpPr>
        <p:spPr>
          <a:xfrm>
            <a:off x="2405270" y="5068957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8688E5-AB99-4A49-97A2-5A01C4670539}"/>
              </a:ext>
            </a:extLst>
          </p:cNvPr>
          <p:cNvSpPr txBox="1"/>
          <p:nvPr/>
        </p:nvSpPr>
        <p:spPr>
          <a:xfrm>
            <a:off x="913527" y="4257730"/>
            <a:ext cx="10308903" cy="7319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230188" indent="-230188" algn="l"/>
            <a:r>
              <a:rPr lang="en-US" sz="1600" dirty="0"/>
              <a:t>*	Per Council resolution 13.06.a assumes full initial funding (1843 M€</a:t>
            </a:r>
            <a:r>
              <a:rPr lang="en-US" sz="1600" baseline="-25000" dirty="0"/>
              <a:t>2013</a:t>
            </a:r>
            <a:r>
              <a:rPr lang="en-US" sz="1600" dirty="0"/>
              <a:t> plus additional host state contribution) plus additional 135 M€</a:t>
            </a:r>
            <a:r>
              <a:rPr lang="en-US" sz="1600" baseline="-25000" dirty="0"/>
              <a:t>2013 </a:t>
            </a:r>
            <a:r>
              <a:rPr lang="en-US" sz="1600" dirty="0"/>
              <a:t>based on unforeseen costs for handling seismic and antagonistic threat requirements</a:t>
            </a:r>
          </a:p>
        </p:txBody>
      </p:sp>
      <p:sp>
        <p:nvSpPr>
          <p:cNvPr id="8" name="Curved Left Arrow 7">
            <a:extLst>
              <a:ext uri="{FF2B5EF4-FFF2-40B4-BE49-F238E27FC236}">
                <a16:creationId xmlns:a16="http://schemas.microsoft.com/office/drawing/2014/main" id="{A6AC7296-CA41-804C-9E51-DF17BC130B90}"/>
              </a:ext>
            </a:extLst>
          </p:cNvPr>
          <p:cNvSpPr/>
          <p:nvPr/>
        </p:nvSpPr>
        <p:spPr>
          <a:xfrm>
            <a:off x="9745319" y="3068961"/>
            <a:ext cx="720080" cy="106026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346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8486586" cy="1200253"/>
          </a:xfrm>
        </p:spPr>
        <p:txBody>
          <a:bodyPr>
            <a:normAutofit/>
          </a:bodyPr>
          <a:lstStyle/>
          <a:p>
            <a:r>
              <a:rPr lang="en-GB" sz="3200" dirty="0"/>
              <a:t>Summary Schedule and Critical Path for Remaining Work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5360" y="2808182"/>
            <a:ext cx="3913987" cy="38382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Accelerator + ICS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34634" y="4162422"/>
            <a:ext cx="4786790" cy="3932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CF + Target + NSS (Bunker+TBL) + ICS</a:t>
            </a:r>
          </a:p>
        </p:txBody>
      </p:sp>
      <p:sp>
        <p:nvSpPr>
          <p:cNvPr id="18" name="Right Brace 17"/>
          <p:cNvSpPr/>
          <p:nvPr/>
        </p:nvSpPr>
        <p:spPr>
          <a:xfrm rot="5400000">
            <a:off x="4508770" y="3211999"/>
            <a:ext cx="341970" cy="91192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2388C73-E991-3A46-A5A6-4AAA2A127D66}"/>
              </a:ext>
            </a:extLst>
          </p:cNvPr>
          <p:cNvGrpSpPr/>
          <p:nvPr/>
        </p:nvGrpSpPr>
        <p:grpSpPr>
          <a:xfrm>
            <a:off x="335360" y="1447800"/>
            <a:ext cx="8496944" cy="256222"/>
            <a:chOff x="3947204" y="1484784"/>
            <a:chExt cx="6313428" cy="36004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0520E45-9C88-8B48-8BB0-8CE4AFD5EF98}"/>
                </a:ext>
              </a:extLst>
            </p:cNvPr>
            <p:cNvSpPr/>
            <p:nvPr/>
          </p:nvSpPr>
          <p:spPr>
            <a:xfrm>
              <a:off x="3947204" y="1484784"/>
              <a:ext cx="792088" cy="3600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842"/>
              <a:r>
                <a:rPr lang="en-GB" sz="1600" b="1">
                  <a:solidFill>
                    <a:srgbClr val="000000"/>
                  </a:solidFill>
                  <a:latin typeface="Calibri"/>
                </a:rPr>
                <a:t>2018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47E711C-708F-2342-9278-FA900265C7A4}"/>
                </a:ext>
              </a:extLst>
            </p:cNvPr>
            <p:cNvSpPr/>
            <p:nvPr/>
          </p:nvSpPr>
          <p:spPr>
            <a:xfrm>
              <a:off x="4739292" y="1484784"/>
              <a:ext cx="792088" cy="3600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842"/>
              <a:r>
                <a:rPr lang="en-GB" sz="1600" b="1">
                  <a:solidFill>
                    <a:srgbClr val="000000"/>
                  </a:solidFill>
                  <a:latin typeface="Calibri"/>
                </a:rPr>
                <a:t>2019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A7338E9-D599-2C4B-871E-3A22427D7CAB}"/>
                </a:ext>
              </a:extLst>
            </p:cNvPr>
            <p:cNvSpPr/>
            <p:nvPr/>
          </p:nvSpPr>
          <p:spPr>
            <a:xfrm>
              <a:off x="5531380" y="1484784"/>
              <a:ext cx="792088" cy="3600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842"/>
              <a:r>
                <a:rPr lang="en-GB" sz="1600" b="1">
                  <a:solidFill>
                    <a:srgbClr val="000000"/>
                  </a:solidFill>
                  <a:latin typeface="Calibri"/>
                </a:rPr>
                <a:t>2020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7D5A4D4-A84C-A044-B4A0-D9EC7D6B127D}"/>
                </a:ext>
              </a:extLst>
            </p:cNvPr>
            <p:cNvSpPr/>
            <p:nvPr/>
          </p:nvSpPr>
          <p:spPr>
            <a:xfrm>
              <a:off x="6323468" y="1484784"/>
              <a:ext cx="792088" cy="3600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842"/>
              <a:r>
                <a:rPr lang="en-GB" sz="1600" b="1">
                  <a:solidFill>
                    <a:srgbClr val="000000"/>
                  </a:solidFill>
                  <a:latin typeface="Calibri"/>
                </a:rPr>
                <a:t>2021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5A31C87-962A-824B-A055-16D9087532AB}"/>
                </a:ext>
              </a:extLst>
            </p:cNvPr>
            <p:cNvSpPr/>
            <p:nvPr/>
          </p:nvSpPr>
          <p:spPr>
            <a:xfrm>
              <a:off x="7115556" y="1484784"/>
              <a:ext cx="792088" cy="3600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842"/>
              <a:r>
                <a:rPr lang="en-GB" sz="1600" b="1">
                  <a:solidFill>
                    <a:srgbClr val="000000"/>
                  </a:solidFill>
                  <a:latin typeface="Calibri"/>
                </a:rPr>
                <a:t>2022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0932C98-3928-F24A-8BC4-C25786B9D7BD}"/>
                </a:ext>
              </a:extLst>
            </p:cNvPr>
            <p:cNvSpPr/>
            <p:nvPr/>
          </p:nvSpPr>
          <p:spPr>
            <a:xfrm>
              <a:off x="7884368" y="1484784"/>
              <a:ext cx="792088" cy="3600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842"/>
              <a:r>
                <a:rPr lang="en-GB" sz="1600" b="1">
                  <a:solidFill>
                    <a:srgbClr val="000000"/>
                  </a:solidFill>
                  <a:latin typeface="Calibri"/>
                </a:rPr>
                <a:t>2023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F5AE180-E445-0F46-99CF-8575735442F3}"/>
                </a:ext>
              </a:extLst>
            </p:cNvPr>
            <p:cNvSpPr/>
            <p:nvPr/>
          </p:nvSpPr>
          <p:spPr>
            <a:xfrm>
              <a:off x="8676456" y="1484784"/>
              <a:ext cx="792088" cy="3600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842"/>
              <a:r>
                <a:rPr lang="en-GB" sz="1600" b="1">
                  <a:solidFill>
                    <a:srgbClr val="000000"/>
                  </a:solidFill>
                  <a:latin typeface="Calibri"/>
                </a:rPr>
                <a:t>2024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B77CE49-3FF7-3844-842E-29A69A254A4B}"/>
                </a:ext>
              </a:extLst>
            </p:cNvPr>
            <p:cNvSpPr/>
            <p:nvPr/>
          </p:nvSpPr>
          <p:spPr>
            <a:xfrm>
              <a:off x="9468544" y="1484784"/>
              <a:ext cx="792088" cy="3600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842"/>
              <a:r>
                <a:rPr lang="en-GB" sz="1600" b="1">
                  <a:solidFill>
                    <a:srgbClr val="000000"/>
                  </a:solidFill>
                  <a:latin typeface="Calibri"/>
                </a:rPr>
                <a:t>2025</a:t>
              </a:r>
            </a:p>
          </p:txBody>
        </p:sp>
      </p:grpSp>
      <p:sp>
        <p:nvSpPr>
          <p:cNvPr id="51" name="Diamond 50">
            <a:extLst>
              <a:ext uri="{FF2B5EF4-FFF2-40B4-BE49-F238E27FC236}">
                <a16:creationId xmlns:a16="http://schemas.microsoft.com/office/drawing/2014/main" id="{5E8441DE-FE85-454D-A8EE-A2B195644139}"/>
              </a:ext>
            </a:extLst>
          </p:cNvPr>
          <p:cNvSpPr/>
          <p:nvPr/>
        </p:nvSpPr>
        <p:spPr>
          <a:xfrm>
            <a:off x="3817468" y="3140968"/>
            <a:ext cx="190301" cy="393008"/>
          </a:xfrm>
          <a:prstGeom prst="diamon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algn="ctr" defTabSz="913842"/>
            <a:endParaRPr lang="en-GB">
              <a:solidFill>
                <a:schemeClr val="tx1"/>
              </a:solidFill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9F33A9-B1CC-E147-B51B-236E8930D924}"/>
              </a:ext>
            </a:extLst>
          </p:cNvPr>
          <p:cNvSpPr txBox="1"/>
          <p:nvPr/>
        </p:nvSpPr>
        <p:spPr>
          <a:xfrm>
            <a:off x="2144176" y="3212977"/>
            <a:ext cx="171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Beam on Dump</a:t>
            </a:r>
          </a:p>
          <a:p>
            <a:pPr algn="ctr"/>
            <a:r>
              <a:rPr lang="en-GB" dirty="0"/>
              <a:t>(570 MeV)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EDDAF6-282A-5B4F-8B83-21689E3423D5}"/>
              </a:ext>
            </a:extLst>
          </p:cNvPr>
          <p:cNvSpPr txBox="1"/>
          <p:nvPr/>
        </p:nvSpPr>
        <p:spPr>
          <a:xfrm>
            <a:off x="3436030" y="3779748"/>
            <a:ext cx="489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Accelerator Schedule Float</a:t>
            </a:r>
          </a:p>
        </p:txBody>
      </p:sp>
      <p:sp>
        <p:nvSpPr>
          <p:cNvPr id="52" name="Diamond 51">
            <a:extLst>
              <a:ext uri="{FF2B5EF4-FFF2-40B4-BE49-F238E27FC236}">
                <a16:creationId xmlns:a16="http://schemas.microsoft.com/office/drawing/2014/main" id="{9532FCFB-EC29-0246-A7D2-AE71C4129DF3}"/>
              </a:ext>
            </a:extLst>
          </p:cNvPr>
          <p:cNvSpPr/>
          <p:nvPr/>
        </p:nvSpPr>
        <p:spPr>
          <a:xfrm>
            <a:off x="4151785" y="3140968"/>
            <a:ext cx="190301" cy="393008"/>
          </a:xfrm>
          <a:prstGeom prst="diamon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algn="ctr" defTabSz="913842"/>
            <a:endParaRPr lang="en-GB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D36F6E-2D78-264E-988E-F1B518B4A21D}"/>
              </a:ext>
            </a:extLst>
          </p:cNvPr>
          <p:cNvSpPr txBox="1"/>
          <p:nvPr/>
        </p:nvSpPr>
        <p:spPr>
          <a:xfrm>
            <a:off x="4399120" y="3220418"/>
            <a:ext cx="1264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Accel RBOT</a:t>
            </a:r>
          </a:p>
        </p:txBody>
      </p:sp>
      <p:sp>
        <p:nvSpPr>
          <p:cNvPr id="53" name="Diamond 52">
            <a:extLst>
              <a:ext uri="{FF2B5EF4-FFF2-40B4-BE49-F238E27FC236}">
                <a16:creationId xmlns:a16="http://schemas.microsoft.com/office/drawing/2014/main" id="{17D8785B-E6A5-BD47-83D8-AD3FC20AB138}"/>
              </a:ext>
            </a:extLst>
          </p:cNvPr>
          <p:cNvSpPr/>
          <p:nvPr/>
        </p:nvSpPr>
        <p:spPr>
          <a:xfrm>
            <a:off x="1009156" y="2420888"/>
            <a:ext cx="190301" cy="393008"/>
          </a:xfrm>
          <a:prstGeom prst="diamon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algn="ctr" defTabSz="913842"/>
            <a:endParaRPr lang="en-GB">
              <a:solidFill>
                <a:schemeClr val="tx1"/>
              </a:solidFill>
              <a:latin typeface="Calibri"/>
            </a:endParaRPr>
          </a:p>
        </p:txBody>
      </p:sp>
      <p:sp>
        <p:nvSpPr>
          <p:cNvPr id="54" name="Diamond 53">
            <a:extLst>
              <a:ext uri="{FF2B5EF4-FFF2-40B4-BE49-F238E27FC236}">
                <a16:creationId xmlns:a16="http://schemas.microsoft.com/office/drawing/2014/main" id="{8BD6A2C4-190B-B344-90CC-F0A78DBC99D5}"/>
              </a:ext>
            </a:extLst>
          </p:cNvPr>
          <p:cNvSpPr/>
          <p:nvPr/>
        </p:nvSpPr>
        <p:spPr>
          <a:xfrm>
            <a:off x="2279576" y="2420888"/>
            <a:ext cx="190301" cy="393008"/>
          </a:xfrm>
          <a:prstGeom prst="diamon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algn="ctr" defTabSz="913842"/>
            <a:endParaRPr lang="en-GB">
              <a:solidFill>
                <a:schemeClr val="tx1"/>
              </a:solidFill>
              <a:latin typeface="Calibri"/>
            </a:endParaRPr>
          </a:p>
        </p:txBody>
      </p:sp>
      <p:sp>
        <p:nvSpPr>
          <p:cNvPr id="55" name="Diamond 54">
            <a:extLst>
              <a:ext uri="{FF2B5EF4-FFF2-40B4-BE49-F238E27FC236}">
                <a16:creationId xmlns:a16="http://schemas.microsoft.com/office/drawing/2014/main" id="{CB2BF9DA-4291-9B40-B39E-E2498ABB5B4D}"/>
              </a:ext>
            </a:extLst>
          </p:cNvPr>
          <p:cNvSpPr/>
          <p:nvPr/>
        </p:nvSpPr>
        <p:spPr>
          <a:xfrm>
            <a:off x="2953372" y="2420888"/>
            <a:ext cx="190301" cy="393008"/>
          </a:xfrm>
          <a:prstGeom prst="diamon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algn="ctr" defTabSz="913842"/>
            <a:endParaRPr lang="en-GB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3B0B5C-E83F-FD4B-A8C2-EDD6398165E7}"/>
              </a:ext>
            </a:extLst>
          </p:cNvPr>
          <p:cNvSpPr txBox="1"/>
          <p:nvPr/>
        </p:nvSpPr>
        <p:spPr>
          <a:xfrm>
            <a:off x="140596" y="1844824"/>
            <a:ext cx="3507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/>
              <a:t>Warm LINAC Commissioning Steps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A83A02-2D04-A342-B497-4688BF5FD57F}"/>
              </a:ext>
            </a:extLst>
          </p:cNvPr>
          <p:cNvSpPr txBox="1"/>
          <p:nvPr/>
        </p:nvSpPr>
        <p:spPr>
          <a:xfrm>
            <a:off x="4439816" y="1671191"/>
            <a:ext cx="711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BOT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E09293B-5BB4-334A-85DB-7BC786A9221F}"/>
              </a:ext>
            </a:extLst>
          </p:cNvPr>
          <p:cNvSpPr txBox="1"/>
          <p:nvPr/>
        </p:nvSpPr>
        <p:spPr>
          <a:xfrm>
            <a:off x="6678108" y="1650928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SOUP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9970D6E-3217-224D-A3D2-5D9CC9A104AA}"/>
              </a:ext>
            </a:extLst>
          </p:cNvPr>
          <p:cNvSpPr txBox="1"/>
          <p:nvPr/>
        </p:nvSpPr>
        <p:spPr>
          <a:xfrm>
            <a:off x="8070290" y="1640069"/>
            <a:ext cx="701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EOC</a:t>
            </a:r>
          </a:p>
        </p:txBody>
      </p:sp>
      <p:sp>
        <p:nvSpPr>
          <p:cNvPr id="23" name="4-Point Star 22">
            <a:extLst>
              <a:ext uri="{FF2B5EF4-FFF2-40B4-BE49-F238E27FC236}">
                <a16:creationId xmlns:a16="http://schemas.microsoft.com/office/drawing/2014/main" id="{55318053-B1AB-7C4A-BB7D-558287045189}"/>
              </a:ext>
            </a:extLst>
          </p:cNvPr>
          <p:cNvSpPr/>
          <p:nvPr/>
        </p:nvSpPr>
        <p:spPr>
          <a:xfrm>
            <a:off x="4917826" y="1804997"/>
            <a:ext cx="510100" cy="481489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4-Point Star 61">
            <a:extLst>
              <a:ext uri="{FF2B5EF4-FFF2-40B4-BE49-F238E27FC236}">
                <a16:creationId xmlns:a16="http://schemas.microsoft.com/office/drawing/2014/main" id="{0D9B7E53-D33B-F04D-8681-1D9A42B5565F}"/>
              </a:ext>
            </a:extLst>
          </p:cNvPr>
          <p:cNvSpPr/>
          <p:nvPr/>
        </p:nvSpPr>
        <p:spPr>
          <a:xfrm>
            <a:off x="8573724" y="1804997"/>
            <a:ext cx="510100" cy="481489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Diamond 62">
            <a:extLst>
              <a:ext uri="{FF2B5EF4-FFF2-40B4-BE49-F238E27FC236}">
                <a16:creationId xmlns:a16="http://schemas.microsoft.com/office/drawing/2014/main" id="{61BE28C4-D7F0-0C4B-9CCF-A9C7CB166DFC}"/>
              </a:ext>
            </a:extLst>
          </p:cNvPr>
          <p:cNvSpPr/>
          <p:nvPr/>
        </p:nvSpPr>
        <p:spPr>
          <a:xfrm>
            <a:off x="2161284" y="4550061"/>
            <a:ext cx="190301" cy="393008"/>
          </a:xfrm>
          <a:prstGeom prst="diamon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algn="ctr" defTabSz="913842"/>
            <a:endParaRPr lang="en-GB">
              <a:solidFill>
                <a:schemeClr val="tx1"/>
              </a:solidFill>
              <a:latin typeface="Calibri"/>
            </a:endParaRPr>
          </a:p>
        </p:txBody>
      </p:sp>
      <p:sp>
        <p:nvSpPr>
          <p:cNvPr id="68" name="Diamond 67">
            <a:extLst>
              <a:ext uri="{FF2B5EF4-FFF2-40B4-BE49-F238E27FC236}">
                <a16:creationId xmlns:a16="http://schemas.microsoft.com/office/drawing/2014/main" id="{E06C357B-3447-894A-9DD6-8B7DD513BFF4}"/>
              </a:ext>
            </a:extLst>
          </p:cNvPr>
          <p:cNvSpPr/>
          <p:nvPr/>
        </p:nvSpPr>
        <p:spPr>
          <a:xfrm>
            <a:off x="4753572" y="4550061"/>
            <a:ext cx="190301" cy="393008"/>
          </a:xfrm>
          <a:prstGeom prst="diamon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algn="ctr" defTabSz="913842"/>
            <a:endParaRPr lang="en-GB">
              <a:solidFill>
                <a:schemeClr val="tx1"/>
              </a:solidFill>
              <a:latin typeface="Calibri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E788C30-A05F-BB42-A528-81C6193E0A77}"/>
              </a:ext>
            </a:extLst>
          </p:cNvPr>
          <p:cNvSpPr txBox="1"/>
          <p:nvPr/>
        </p:nvSpPr>
        <p:spPr>
          <a:xfrm>
            <a:off x="119336" y="4562836"/>
            <a:ext cx="2122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Access for Monolith Installation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3A4A6C7-D046-8B4E-BB76-63750FBB3A2E}"/>
              </a:ext>
            </a:extLst>
          </p:cNvPr>
          <p:cNvSpPr txBox="1"/>
          <p:nvPr/>
        </p:nvSpPr>
        <p:spPr>
          <a:xfrm>
            <a:off x="3287689" y="4582869"/>
            <a:ext cx="1436819" cy="381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/>
              <a:t>Target RBOT</a:t>
            </a:r>
          </a:p>
        </p:txBody>
      </p:sp>
      <p:sp>
        <p:nvSpPr>
          <p:cNvPr id="72" name="Diamond 71">
            <a:extLst>
              <a:ext uri="{FF2B5EF4-FFF2-40B4-BE49-F238E27FC236}">
                <a16:creationId xmlns:a16="http://schemas.microsoft.com/office/drawing/2014/main" id="{00F05CB9-0778-E646-B615-D820A3C20AE7}"/>
              </a:ext>
            </a:extLst>
          </p:cNvPr>
          <p:cNvSpPr/>
          <p:nvPr/>
        </p:nvSpPr>
        <p:spPr>
          <a:xfrm>
            <a:off x="5041604" y="4550061"/>
            <a:ext cx="190301" cy="393008"/>
          </a:xfrm>
          <a:prstGeom prst="diamon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algn="ctr" defTabSz="913842"/>
            <a:endParaRPr lang="en-GB">
              <a:solidFill>
                <a:schemeClr val="tx1"/>
              </a:solidFill>
              <a:latin typeface="Calibri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AA908F3-A84A-9745-A139-612E332502E7}"/>
              </a:ext>
            </a:extLst>
          </p:cNvPr>
          <p:cNvSpPr txBox="1"/>
          <p:nvPr/>
        </p:nvSpPr>
        <p:spPr>
          <a:xfrm>
            <a:off x="5159896" y="4299530"/>
            <a:ext cx="2118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Bunker and Test Beam Line RBOT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A1AC354-CD9B-5643-942A-C31E52C09418}"/>
              </a:ext>
            </a:extLst>
          </p:cNvPr>
          <p:cNvSpPr/>
          <p:nvPr/>
        </p:nvSpPr>
        <p:spPr>
          <a:xfrm>
            <a:off x="345398" y="5504832"/>
            <a:ext cx="8509827" cy="42429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NSS Instruments + ICS</a:t>
            </a:r>
          </a:p>
        </p:txBody>
      </p:sp>
      <p:sp>
        <p:nvSpPr>
          <p:cNvPr id="80" name="Diamond 79">
            <a:extLst>
              <a:ext uri="{FF2B5EF4-FFF2-40B4-BE49-F238E27FC236}">
                <a16:creationId xmlns:a16="http://schemas.microsoft.com/office/drawing/2014/main" id="{906F7DC3-E275-7148-9558-DCC1AA2F4E7D}"/>
              </a:ext>
            </a:extLst>
          </p:cNvPr>
          <p:cNvSpPr/>
          <p:nvPr/>
        </p:nvSpPr>
        <p:spPr>
          <a:xfrm>
            <a:off x="5066122" y="5856620"/>
            <a:ext cx="190301" cy="393008"/>
          </a:xfrm>
          <a:prstGeom prst="diamon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algn="ctr" defTabSz="913842"/>
            <a:endParaRPr lang="en-GB">
              <a:solidFill>
                <a:schemeClr val="tx1"/>
              </a:solidFill>
              <a:latin typeface="Calibri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40E5666-194F-014D-8870-F09CBFA7DA93}"/>
              </a:ext>
            </a:extLst>
          </p:cNvPr>
          <p:cNvSpPr txBox="1"/>
          <p:nvPr/>
        </p:nvSpPr>
        <p:spPr>
          <a:xfrm>
            <a:off x="3796251" y="6239054"/>
            <a:ext cx="2730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Start beam commissioning for 1st Instruments</a:t>
            </a:r>
          </a:p>
        </p:txBody>
      </p:sp>
      <p:sp>
        <p:nvSpPr>
          <p:cNvPr id="85" name="Diamond 84">
            <a:extLst>
              <a:ext uri="{FF2B5EF4-FFF2-40B4-BE49-F238E27FC236}">
                <a16:creationId xmlns:a16="http://schemas.microsoft.com/office/drawing/2014/main" id="{59C6BD5D-DAF6-874E-A94F-5F26C33446B9}"/>
              </a:ext>
            </a:extLst>
          </p:cNvPr>
          <p:cNvSpPr/>
          <p:nvPr/>
        </p:nvSpPr>
        <p:spPr>
          <a:xfrm>
            <a:off x="8760074" y="5108352"/>
            <a:ext cx="190301" cy="393008"/>
          </a:xfrm>
          <a:prstGeom prst="diamon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algn="ctr" defTabSz="913842"/>
            <a:endParaRPr lang="en-GB">
              <a:solidFill>
                <a:schemeClr val="tx1"/>
              </a:solidFill>
              <a:latin typeface="Calibri"/>
            </a:endParaRPr>
          </a:p>
        </p:txBody>
      </p:sp>
      <p:sp>
        <p:nvSpPr>
          <p:cNvPr id="86" name="Diamond 85">
            <a:extLst>
              <a:ext uri="{FF2B5EF4-FFF2-40B4-BE49-F238E27FC236}">
                <a16:creationId xmlns:a16="http://schemas.microsoft.com/office/drawing/2014/main" id="{6B9206AA-49D5-664B-8730-D504E897731B}"/>
              </a:ext>
            </a:extLst>
          </p:cNvPr>
          <p:cNvSpPr/>
          <p:nvPr/>
        </p:nvSpPr>
        <p:spPr>
          <a:xfrm>
            <a:off x="6531324" y="5856620"/>
            <a:ext cx="190301" cy="393008"/>
          </a:xfrm>
          <a:prstGeom prst="diamon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algn="ctr" defTabSz="913842"/>
            <a:endParaRPr lang="en-GB">
              <a:solidFill>
                <a:schemeClr val="tx1"/>
              </a:solidFill>
              <a:latin typeface="Calibri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45244FE-B0F5-0644-A5EB-2F8E51CB3E53}"/>
              </a:ext>
            </a:extLst>
          </p:cNvPr>
          <p:cNvSpPr txBox="1"/>
          <p:nvPr/>
        </p:nvSpPr>
        <p:spPr>
          <a:xfrm>
            <a:off x="5665530" y="4922694"/>
            <a:ext cx="3201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15</a:t>
            </a:r>
            <a:r>
              <a:rPr lang="en-GB" baseline="30000"/>
              <a:t>th</a:t>
            </a:r>
            <a:r>
              <a:rPr lang="en-GB"/>
              <a:t> Instrument Complete (Ready for hot commissioning)</a:t>
            </a:r>
          </a:p>
        </p:txBody>
      </p:sp>
      <p:sp>
        <p:nvSpPr>
          <p:cNvPr id="89" name="Diamond 88">
            <a:extLst>
              <a:ext uri="{FF2B5EF4-FFF2-40B4-BE49-F238E27FC236}">
                <a16:creationId xmlns:a16="http://schemas.microsoft.com/office/drawing/2014/main" id="{07D80071-9CFF-9744-A22A-DC5CBF4539F4}"/>
              </a:ext>
            </a:extLst>
          </p:cNvPr>
          <p:cNvSpPr/>
          <p:nvPr/>
        </p:nvSpPr>
        <p:spPr>
          <a:xfrm>
            <a:off x="1897852" y="5856620"/>
            <a:ext cx="190301" cy="393008"/>
          </a:xfrm>
          <a:prstGeom prst="diamon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algn="ctr" defTabSz="913842"/>
            <a:endParaRPr lang="en-GB">
              <a:solidFill>
                <a:schemeClr val="tx1"/>
              </a:solidFill>
              <a:latin typeface="Calibri"/>
            </a:endParaRPr>
          </a:p>
        </p:txBody>
      </p:sp>
      <p:sp>
        <p:nvSpPr>
          <p:cNvPr id="90" name="Diamond 89">
            <a:extLst>
              <a:ext uri="{FF2B5EF4-FFF2-40B4-BE49-F238E27FC236}">
                <a16:creationId xmlns:a16="http://schemas.microsoft.com/office/drawing/2014/main" id="{0EC1422A-A630-2B4B-9059-08FC826AD294}"/>
              </a:ext>
            </a:extLst>
          </p:cNvPr>
          <p:cNvSpPr/>
          <p:nvPr/>
        </p:nvSpPr>
        <p:spPr>
          <a:xfrm>
            <a:off x="3863753" y="5856620"/>
            <a:ext cx="190301" cy="393008"/>
          </a:xfrm>
          <a:prstGeom prst="diamon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algn="ctr" defTabSz="913842"/>
            <a:endParaRPr lang="en-GB">
              <a:solidFill>
                <a:schemeClr val="tx1"/>
              </a:solidFill>
              <a:latin typeface="Calibri"/>
            </a:endParaRPr>
          </a:p>
        </p:txBody>
      </p:sp>
      <p:sp>
        <p:nvSpPr>
          <p:cNvPr id="91" name="Diamond 90">
            <a:extLst>
              <a:ext uri="{FF2B5EF4-FFF2-40B4-BE49-F238E27FC236}">
                <a16:creationId xmlns:a16="http://schemas.microsoft.com/office/drawing/2014/main" id="{EF25F498-248B-3045-B96F-E05D8DBB72EF}"/>
              </a:ext>
            </a:extLst>
          </p:cNvPr>
          <p:cNvSpPr/>
          <p:nvPr/>
        </p:nvSpPr>
        <p:spPr>
          <a:xfrm>
            <a:off x="3431705" y="5856620"/>
            <a:ext cx="190301" cy="393008"/>
          </a:xfrm>
          <a:prstGeom prst="diamon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algn="ctr" defTabSz="913842"/>
            <a:endParaRPr lang="en-GB">
              <a:solidFill>
                <a:schemeClr val="tx1"/>
              </a:solidFill>
              <a:latin typeface="Calibri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91A4BC9-6191-D94D-98BE-80A57B83F306}"/>
              </a:ext>
            </a:extLst>
          </p:cNvPr>
          <p:cNvSpPr txBox="1"/>
          <p:nvPr/>
        </p:nvSpPr>
        <p:spPr>
          <a:xfrm>
            <a:off x="1287278" y="6165305"/>
            <a:ext cx="23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Instrument Hall Access for Start of Installation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20709AE-C5CC-0D4E-B986-A86CBDAA5EF8}"/>
              </a:ext>
            </a:extLst>
          </p:cNvPr>
          <p:cNvCxnSpPr>
            <a:cxnSpLocks/>
          </p:cNvCxnSpPr>
          <p:nvPr/>
        </p:nvCxnSpPr>
        <p:spPr>
          <a:xfrm flipH="1" flipV="1">
            <a:off x="2093185" y="6121619"/>
            <a:ext cx="387267" cy="789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7C3818F-CFB7-6C4A-87E5-077357CE4969}"/>
              </a:ext>
            </a:extLst>
          </p:cNvPr>
          <p:cNvCxnSpPr>
            <a:cxnSpLocks/>
          </p:cNvCxnSpPr>
          <p:nvPr/>
        </p:nvCxnSpPr>
        <p:spPr>
          <a:xfrm flipV="1">
            <a:off x="2480452" y="5929129"/>
            <a:ext cx="951253" cy="271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829F0CCA-E784-5941-949F-1CC559507A10}"/>
              </a:ext>
            </a:extLst>
          </p:cNvPr>
          <p:cNvCxnSpPr>
            <a:cxnSpLocks/>
          </p:cNvCxnSpPr>
          <p:nvPr/>
        </p:nvCxnSpPr>
        <p:spPr>
          <a:xfrm flipV="1">
            <a:off x="2424552" y="6021289"/>
            <a:ext cx="1367193" cy="1792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5D555DC3-3789-A445-96B4-0988BBC1549F}"/>
              </a:ext>
            </a:extLst>
          </p:cNvPr>
          <p:cNvSpPr/>
          <p:nvPr/>
        </p:nvSpPr>
        <p:spPr>
          <a:xfrm>
            <a:off x="4249347" y="2808183"/>
            <a:ext cx="948276" cy="404213"/>
          </a:xfrm>
          <a:prstGeom prst="rect">
            <a:avLst/>
          </a:prstGeom>
          <a:solidFill>
            <a:schemeClr val="accent3">
              <a:lumMod val="75000"/>
              <a:alpha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Hi-Beta Install</a:t>
            </a:r>
          </a:p>
        </p:txBody>
      </p:sp>
      <p:sp>
        <p:nvSpPr>
          <p:cNvPr id="64" name="Right Brace 63">
            <a:extLst>
              <a:ext uri="{FF2B5EF4-FFF2-40B4-BE49-F238E27FC236}">
                <a16:creationId xmlns:a16="http://schemas.microsoft.com/office/drawing/2014/main" id="{734024C2-6FDA-8E41-AC0D-5E64C2181D1E}"/>
              </a:ext>
            </a:extLst>
          </p:cNvPr>
          <p:cNvSpPr/>
          <p:nvPr/>
        </p:nvSpPr>
        <p:spPr>
          <a:xfrm rot="5400000" flipH="1">
            <a:off x="1911823" y="1224895"/>
            <a:ext cx="353637" cy="216955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Diamond 65">
            <a:extLst>
              <a:ext uri="{FF2B5EF4-FFF2-40B4-BE49-F238E27FC236}">
                <a16:creationId xmlns:a16="http://schemas.microsoft.com/office/drawing/2014/main" id="{D15E2AF5-D198-B048-9397-25EBFF09F960}"/>
              </a:ext>
            </a:extLst>
          </p:cNvPr>
          <p:cNvSpPr/>
          <p:nvPr/>
        </p:nvSpPr>
        <p:spPr>
          <a:xfrm>
            <a:off x="4825580" y="2420888"/>
            <a:ext cx="190301" cy="393008"/>
          </a:xfrm>
          <a:prstGeom prst="diamon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algn="ctr" defTabSz="913842"/>
            <a:endParaRPr lang="en-GB">
              <a:solidFill>
                <a:schemeClr val="tx1"/>
              </a:solidFill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1C12DB-B994-4241-BCFF-D03D467225BC}"/>
              </a:ext>
            </a:extLst>
          </p:cNvPr>
          <p:cNvSpPr txBox="1"/>
          <p:nvPr/>
        </p:nvSpPr>
        <p:spPr>
          <a:xfrm>
            <a:off x="3131724" y="2132857"/>
            <a:ext cx="1956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/>
              <a:t>1.3 GeV Capability Installed</a:t>
            </a:r>
          </a:p>
        </p:txBody>
      </p:sp>
      <p:sp>
        <p:nvSpPr>
          <p:cNvPr id="65" name="4-Point Star 64">
            <a:extLst>
              <a:ext uri="{FF2B5EF4-FFF2-40B4-BE49-F238E27FC236}">
                <a16:creationId xmlns:a16="http://schemas.microsoft.com/office/drawing/2014/main" id="{7CC8856B-630F-E14B-B628-9C12192F5718}"/>
              </a:ext>
            </a:extLst>
          </p:cNvPr>
          <p:cNvSpPr/>
          <p:nvPr/>
        </p:nvSpPr>
        <p:spPr>
          <a:xfrm>
            <a:off x="6384032" y="1804997"/>
            <a:ext cx="510100" cy="481489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A559C42-8301-E641-9D70-C47B099C9A73}"/>
              </a:ext>
            </a:extLst>
          </p:cNvPr>
          <p:cNvCxnSpPr>
            <a:cxnSpLocks/>
          </p:cNvCxnSpPr>
          <p:nvPr/>
        </p:nvCxnSpPr>
        <p:spPr>
          <a:xfrm flipH="1">
            <a:off x="12528806" y="813601"/>
            <a:ext cx="3756" cy="53869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3DD6A94-EC75-0443-81D3-9512473EF683}"/>
              </a:ext>
            </a:extLst>
          </p:cNvPr>
          <p:cNvSpPr txBox="1"/>
          <p:nvPr/>
        </p:nvSpPr>
        <p:spPr>
          <a:xfrm>
            <a:off x="9128184" y="1052736"/>
            <a:ext cx="2973058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BOT - Beam on Target</a:t>
            </a:r>
          </a:p>
          <a:p>
            <a:r>
              <a:rPr lang="en-US" sz="1600" dirty="0"/>
              <a:t>ES - Early Science</a:t>
            </a:r>
          </a:p>
          <a:p>
            <a:r>
              <a:rPr lang="en-US" sz="1600" dirty="0"/>
              <a:t>SOUP - Start of User </a:t>
            </a:r>
            <a:r>
              <a:rPr lang="en-US" sz="1600" dirty="0" err="1"/>
              <a:t>Programme</a:t>
            </a:r>
            <a:endParaRPr lang="en-US" sz="1600" dirty="0"/>
          </a:p>
          <a:p>
            <a:r>
              <a:rPr lang="en-US" sz="1600" dirty="0"/>
              <a:t>EOC - End of Construction project</a:t>
            </a:r>
          </a:p>
          <a:p>
            <a:r>
              <a:rPr lang="en-US" sz="1600" dirty="0"/>
              <a:t>RXXX - Ready for XXX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A14BFB-7954-DD45-BECD-71A4BC401F56}"/>
              </a:ext>
            </a:extLst>
          </p:cNvPr>
          <p:cNvSpPr txBox="1"/>
          <p:nvPr/>
        </p:nvSpPr>
        <p:spPr>
          <a:xfrm>
            <a:off x="6193563" y="2492896"/>
            <a:ext cx="5861388" cy="1625129"/>
          </a:xfrm>
          <a:prstGeom prst="rect">
            <a:avLst/>
          </a:prstGeom>
          <a:ln w="34925">
            <a:solidFill>
              <a:srgbClr val="0070C0"/>
            </a:solidFill>
          </a:ln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CF, Target, and NSS (Bunker) teams holding zero-float Critical path to BOT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Float to Accelerator RBOT reduced from 14 months to 11 months due to IK delivery slippage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CA534FC-694F-1B45-A113-10B63138F295}"/>
              </a:ext>
            </a:extLst>
          </p:cNvPr>
          <p:cNvCxnSpPr/>
          <p:nvPr/>
        </p:nvCxnSpPr>
        <p:spPr>
          <a:xfrm flipV="1">
            <a:off x="345398" y="4550061"/>
            <a:ext cx="4742490" cy="3280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61F0D97-BBA8-BA44-A110-84CFC297B455}"/>
              </a:ext>
            </a:extLst>
          </p:cNvPr>
          <p:cNvCxnSpPr>
            <a:stCxn id="73" idx="1"/>
          </p:cNvCxnSpPr>
          <p:nvPr/>
        </p:nvCxnSpPr>
        <p:spPr>
          <a:xfrm flipH="1">
            <a:off x="5159895" y="4622696"/>
            <a:ext cx="1" cy="12719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E86BFA1-6556-9F4F-9AEC-58053636C286}"/>
              </a:ext>
            </a:extLst>
          </p:cNvPr>
          <p:cNvSpPr txBox="1"/>
          <p:nvPr/>
        </p:nvSpPr>
        <p:spPr>
          <a:xfrm>
            <a:off x="8536976" y="6083497"/>
            <a:ext cx="3146506" cy="42776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Red line indicates critical path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1607C4-23F3-3E41-A542-5A46EC2B4890}"/>
              </a:ext>
            </a:extLst>
          </p:cNvPr>
          <p:cNvSpPr txBox="1"/>
          <p:nvPr/>
        </p:nvSpPr>
        <p:spPr>
          <a:xfrm>
            <a:off x="11188931" y="6350924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en-US" sz="2000" dirty="0"/>
          </a:p>
        </p:txBody>
      </p:sp>
      <p:sp>
        <p:nvSpPr>
          <p:cNvPr id="67" name="4-Point Star 66">
            <a:extLst>
              <a:ext uri="{FF2B5EF4-FFF2-40B4-BE49-F238E27FC236}">
                <a16:creationId xmlns:a16="http://schemas.microsoft.com/office/drawing/2014/main" id="{0A473DA4-4D07-674C-A6C9-F908D8A8055D}"/>
              </a:ext>
            </a:extLst>
          </p:cNvPr>
          <p:cNvSpPr/>
          <p:nvPr/>
        </p:nvSpPr>
        <p:spPr>
          <a:xfrm>
            <a:off x="5657908" y="1804997"/>
            <a:ext cx="510100" cy="481489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C4FC3A2-54B2-F448-A53C-525E9DAD7525}"/>
              </a:ext>
            </a:extLst>
          </p:cNvPr>
          <p:cNvSpPr txBox="1"/>
          <p:nvPr/>
        </p:nvSpPr>
        <p:spPr>
          <a:xfrm>
            <a:off x="5401768" y="1670709"/>
            <a:ext cx="478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ES</a:t>
            </a:r>
          </a:p>
        </p:txBody>
      </p:sp>
      <p:sp>
        <p:nvSpPr>
          <p:cNvPr id="75" name="Diamond 74">
            <a:extLst>
              <a:ext uri="{FF2B5EF4-FFF2-40B4-BE49-F238E27FC236}">
                <a16:creationId xmlns:a16="http://schemas.microsoft.com/office/drawing/2014/main" id="{D0290CA7-C65B-774E-B1FF-F4BE304318E5}"/>
              </a:ext>
            </a:extLst>
          </p:cNvPr>
          <p:cNvSpPr/>
          <p:nvPr/>
        </p:nvSpPr>
        <p:spPr>
          <a:xfrm>
            <a:off x="5807968" y="5856620"/>
            <a:ext cx="190301" cy="393008"/>
          </a:xfrm>
          <a:prstGeom prst="diamon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algn="ctr" defTabSz="913842"/>
            <a:endParaRPr lang="en-GB">
              <a:solidFill>
                <a:schemeClr val="tx1"/>
              </a:solidFill>
              <a:latin typeface="Calibri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EF779C0-7622-404D-AB3D-8207DA73CC68}"/>
              </a:ext>
            </a:extLst>
          </p:cNvPr>
          <p:cNvCxnSpPr>
            <a:cxnSpLocks/>
          </p:cNvCxnSpPr>
          <p:nvPr/>
        </p:nvCxnSpPr>
        <p:spPr>
          <a:xfrm>
            <a:off x="5161272" y="5949280"/>
            <a:ext cx="369395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60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4" grpId="0" animBg="1"/>
      <p:bldP spid="18" grpId="0" animBg="1"/>
      <p:bldP spid="51" grpId="0" animBg="1"/>
      <p:bldP spid="7" grpId="0"/>
      <p:bldP spid="9" grpId="0"/>
      <p:bldP spid="52" grpId="0" animBg="1"/>
      <p:bldP spid="10" grpId="0"/>
      <p:bldP spid="53" grpId="0" animBg="1"/>
      <p:bldP spid="54" grpId="0" animBg="1"/>
      <p:bldP spid="55" grpId="0" animBg="1"/>
      <p:bldP spid="12" grpId="0"/>
      <p:bldP spid="13" grpId="0"/>
      <p:bldP spid="59" grpId="0"/>
      <p:bldP spid="60" grpId="0"/>
      <p:bldP spid="23" grpId="0" animBg="1"/>
      <p:bldP spid="62" grpId="0" animBg="1"/>
      <p:bldP spid="63" grpId="0" animBg="1"/>
      <p:bldP spid="68" grpId="0" animBg="1"/>
      <p:bldP spid="69" grpId="0"/>
      <p:bldP spid="71" grpId="0"/>
      <p:bldP spid="72" grpId="0" animBg="1"/>
      <p:bldP spid="73" grpId="0"/>
      <p:bldP spid="74" grpId="0" animBg="1"/>
      <p:bldP spid="80" grpId="0" animBg="1"/>
      <p:bldP spid="84" grpId="0"/>
      <p:bldP spid="85" grpId="0" animBg="1"/>
      <p:bldP spid="86" grpId="0" animBg="1"/>
      <p:bldP spid="87" grpId="0"/>
      <p:bldP spid="89" grpId="0" animBg="1"/>
      <p:bldP spid="90" grpId="0" animBg="1"/>
      <p:bldP spid="91" grpId="0" animBg="1"/>
      <p:bldP spid="93" grpId="0"/>
      <p:bldP spid="58" grpId="0" animBg="1"/>
      <p:bldP spid="64" grpId="0" animBg="1"/>
      <p:bldP spid="66" grpId="0" animBg="1"/>
      <p:bldP spid="5" grpId="0"/>
      <p:bldP spid="65" grpId="0" animBg="1"/>
      <p:bldP spid="6" grpId="0" animBg="1"/>
      <p:bldP spid="21" grpId="0"/>
      <p:bldP spid="67" grpId="0" animBg="1"/>
      <p:bldP spid="70" grpId="0"/>
      <p:bldP spid="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F9EF83D-F238-2742-80B8-F3CA68C8DBE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37256" y="1417638"/>
            <a:ext cx="11963400" cy="5613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42EB4D-DF18-5249-933D-B7842F6B8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Staged Licensing process enables operation according to commissioning stages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312796-8482-A445-9302-63E7BBAC4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 dirty="0"/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id="{543B0E9B-23A2-324B-A2FD-5A20730BEE47}"/>
              </a:ext>
            </a:extLst>
          </p:cNvPr>
          <p:cNvSpPr/>
          <p:nvPr/>
        </p:nvSpPr>
        <p:spPr>
          <a:xfrm>
            <a:off x="767408" y="2453097"/>
            <a:ext cx="190301" cy="393008"/>
          </a:xfrm>
          <a:prstGeom prst="diamond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algn="ctr" defTabSz="913842"/>
            <a:endParaRPr lang="en-GB">
              <a:solidFill>
                <a:schemeClr val="tx1"/>
              </a:solidFill>
              <a:latin typeface="Calibri"/>
            </a:endParaRPr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9832163E-03F6-0C4B-A975-F1C617C17E73}"/>
              </a:ext>
            </a:extLst>
          </p:cNvPr>
          <p:cNvSpPr/>
          <p:nvPr/>
        </p:nvSpPr>
        <p:spPr>
          <a:xfrm>
            <a:off x="1945259" y="2459928"/>
            <a:ext cx="190301" cy="393008"/>
          </a:xfrm>
          <a:prstGeom prst="diamond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algn="ctr" defTabSz="913842"/>
            <a:endParaRPr lang="en-GB">
              <a:solidFill>
                <a:schemeClr val="tx1"/>
              </a:solidFill>
              <a:latin typeface="Calibri"/>
            </a:endParaRPr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0A632382-9999-8A49-9748-2197722EFA6A}"/>
              </a:ext>
            </a:extLst>
          </p:cNvPr>
          <p:cNvSpPr/>
          <p:nvPr/>
        </p:nvSpPr>
        <p:spPr>
          <a:xfrm>
            <a:off x="3503712" y="3212976"/>
            <a:ext cx="190301" cy="393008"/>
          </a:xfrm>
          <a:prstGeom prst="diamond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algn="ctr" defTabSz="913842"/>
            <a:endParaRPr lang="en-GB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7AB1C39C-D220-EE42-B26F-28DDA600DBA0}"/>
              </a:ext>
            </a:extLst>
          </p:cNvPr>
          <p:cNvSpPr/>
          <p:nvPr/>
        </p:nvSpPr>
        <p:spPr>
          <a:xfrm>
            <a:off x="4609555" y="4620168"/>
            <a:ext cx="190301" cy="393008"/>
          </a:xfrm>
          <a:prstGeom prst="diamond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algn="ctr" defTabSz="913842"/>
            <a:endParaRPr lang="en-GB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2BFD5BC8-4481-D143-B553-AFE37378D516}"/>
              </a:ext>
            </a:extLst>
          </p:cNvPr>
          <p:cNvSpPr/>
          <p:nvPr/>
        </p:nvSpPr>
        <p:spPr>
          <a:xfrm>
            <a:off x="407368" y="2547436"/>
            <a:ext cx="360040" cy="2334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943D9265-A6FA-8840-B3FB-EEF19DD17D55}"/>
              </a:ext>
            </a:extLst>
          </p:cNvPr>
          <p:cNvSpPr/>
          <p:nvPr/>
        </p:nvSpPr>
        <p:spPr>
          <a:xfrm>
            <a:off x="3024444" y="3180008"/>
            <a:ext cx="498092" cy="23349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E20FE7D4-4BD6-D248-825C-9E7135B8081A}"/>
              </a:ext>
            </a:extLst>
          </p:cNvPr>
          <p:cNvSpPr/>
          <p:nvPr/>
        </p:nvSpPr>
        <p:spPr>
          <a:xfrm>
            <a:off x="1447167" y="2547434"/>
            <a:ext cx="498092" cy="23349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A00BDB4D-2060-6E4B-9DD7-353D01C3FB0F}"/>
              </a:ext>
            </a:extLst>
          </p:cNvPr>
          <p:cNvSpPr/>
          <p:nvPr/>
        </p:nvSpPr>
        <p:spPr>
          <a:xfrm>
            <a:off x="3575720" y="4583179"/>
            <a:ext cx="1008112" cy="23349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05F1A7-475D-1D40-A44B-96E9B36F52C8}"/>
              </a:ext>
            </a:extLst>
          </p:cNvPr>
          <p:cNvSpPr txBox="1"/>
          <p:nvPr/>
        </p:nvSpPr>
        <p:spPr>
          <a:xfrm>
            <a:off x="10128448" y="2060848"/>
            <a:ext cx="1453952" cy="93610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l"/>
            <a:endParaRPr lang="en-US" sz="2000" dirty="0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FC3276B-8768-C548-984E-AF81421E9E1F}"/>
              </a:ext>
            </a:extLst>
          </p:cNvPr>
          <p:cNvSpPr/>
          <p:nvPr/>
        </p:nvSpPr>
        <p:spPr>
          <a:xfrm>
            <a:off x="10200456" y="3611963"/>
            <a:ext cx="498092" cy="23349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amond 16">
            <a:extLst>
              <a:ext uri="{FF2B5EF4-FFF2-40B4-BE49-F238E27FC236}">
                <a16:creationId xmlns:a16="http://schemas.microsoft.com/office/drawing/2014/main" id="{3904C420-BE14-F34A-B671-571827B101BA}"/>
              </a:ext>
            </a:extLst>
          </p:cNvPr>
          <p:cNvSpPr/>
          <p:nvPr/>
        </p:nvSpPr>
        <p:spPr>
          <a:xfrm>
            <a:off x="10632504" y="3740236"/>
            <a:ext cx="190301" cy="393008"/>
          </a:xfrm>
          <a:prstGeom prst="diamond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algn="ctr" defTabSz="913842"/>
            <a:endParaRPr lang="en-GB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65732FC6-FEDA-ED42-9DDD-43D8B0877A68}"/>
              </a:ext>
            </a:extLst>
          </p:cNvPr>
          <p:cNvSpPr/>
          <p:nvPr/>
        </p:nvSpPr>
        <p:spPr>
          <a:xfrm>
            <a:off x="8122296" y="2646969"/>
            <a:ext cx="3878360" cy="2167071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6E8843-07D3-694E-8FCC-DE4765951161}"/>
              </a:ext>
            </a:extLst>
          </p:cNvPr>
          <p:cNvSpPr txBox="1"/>
          <p:nvPr/>
        </p:nvSpPr>
        <p:spPr>
          <a:xfrm>
            <a:off x="8544272" y="3136161"/>
            <a:ext cx="1771870" cy="1185096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ctr"/>
            <a:r>
              <a:rPr lang="en-US" sz="1600" dirty="0"/>
              <a:t>Regulator review of license request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E4290C-675E-6D4A-8B22-4E53400B9493}"/>
              </a:ext>
            </a:extLst>
          </p:cNvPr>
          <p:cNvSpPr txBox="1"/>
          <p:nvPr/>
        </p:nvSpPr>
        <p:spPr>
          <a:xfrm>
            <a:off x="10356665" y="2941192"/>
            <a:ext cx="1615774" cy="1185096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ctr"/>
            <a:r>
              <a:rPr lang="en-US" sz="1600" dirty="0"/>
              <a:t>Licensing Approved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40316D-1A6B-2945-ADDC-3390C07F6B54}"/>
              </a:ext>
            </a:extLst>
          </p:cNvPr>
          <p:cNvSpPr txBox="1"/>
          <p:nvPr/>
        </p:nvSpPr>
        <p:spPr>
          <a:xfrm>
            <a:off x="-112940" y="2843670"/>
            <a:ext cx="1368152" cy="50405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/>
            <a:r>
              <a:rPr lang="en-US" sz="1600" b="1" dirty="0"/>
              <a:t>Ion Source &amp; LEBT Permit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AA8BEA-FC95-EB44-8B65-E3ABB1C1A28B}"/>
              </a:ext>
            </a:extLst>
          </p:cNvPr>
          <p:cNvSpPr txBox="1"/>
          <p:nvPr/>
        </p:nvSpPr>
        <p:spPr>
          <a:xfrm>
            <a:off x="2452366" y="2675952"/>
            <a:ext cx="1368152" cy="50405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/>
            <a:r>
              <a:rPr lang="en-US" sz="1600" b="1" dirty="0"/>
              <a:t>Cold </a:t>
            </a:r>
            <a:r>
              <a:rPr lang="en-US" sz="1600" b="1" dirty="0" err="1"/>
              <a:t>Linac</a:t>
            </a:r>
            <a:r>
              <a:rPr lang="en-US" sz="1600" b="1" dirty="0"/>
              <a:t> Permit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508109-9003-584F-9419-F5BE972E95DB}"/>
              </a:ext>
            </a:extLst>
          </p:cNvPr>
          <p:cNvSpPr txBox="1"/>
          <p:nvPr/>
        </p:nvSpPr>
        <p:spPr>
          <a:xfrm>
            <a:off x="1046140" y="1975479"/>
            <a:ext cx="1988538" cy="67965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ctr"/>
            <a:r>
              <a:rPr lang="en-US" sz="1600" b="1" dirty="0"/>
              <a:t>Normal Conducting </a:t>
            </a:r>
          </a:p>
          <a:p>
            <a:pPr algn="ctr"/>
            <a:r>
              <a:rPr lang="en-US" sz="1600" b="1" dirty="0" err="1"/>
              <a:t>Linac</a:t>
            </a:r>
            <a:r>
              <a:rPr lang="en-US" sz="1600" b="1" dirty="0"/>
              <a:t> Permit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699831-EED5-904B-8F0C-28EF600046D8}"/>
              </a:ext>
            </a:extLst>
          </p:cNvPr>
          <p:cNvSpPr txBox="1"/>
          <p:nvPr/>
        </p:nvSpPr>
        <p:spPr>
          <a:xfrm>
            <a:off x="3136442" y="4853495"/>
            <a:ext cx="1368152" cy="50405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/>
            <a:r>
              <a:rPr lang="en-US" sz="1600" b="1" dirty="0"/>
              <a:t>Beam on Target Permit</a:t>
            </a:r>
          </a:p>
        </p:txBody>
      </p:sp>
    </p:spTree>
    <p:extLst>
      <p:ext uri="{BB962C8B-B14F-4D97-AF65-F5344CB8AC3E}">
        <p14:creationId xmlns:p14="http://schemas.microsoft.com/office/powerpoint/2010/main" val="49620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5FC2D-4433-FD4B-B43C-EAC013BA4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In-Kind Deliveries that are on or within 40 days of the Critical Path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CDC10-370C-7F44-B041-6A3EBB9C0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1600199"/>
            <a:ext cx="10959008" cy="52578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Critical Path to Target RBOT, which has three months float to BOT</a:t>
            </a:r>
          </a:p>
          <a:p>
            <a:pPr lvl="1"/>
            <a:r>
              <a:rPr lang="en-GB" dirty="0"/>
              <a:t>Monolith vessel - ESS Bilbao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Assembled Target Wheel - ESS Bilbao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Proton Beam Window - ESS Bilbao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Note that delivery of the Monolith Port Blocks, which is being self-performed by ESS-Lund, is near critical path</a:t>
            </a:r>
          </a:p>
          <a:p>
            <a:endParaRPr lang="en-US" dirty="0"/>
          </a:p>
          <a:p>
            <a:r>
              <a:rPr lang="en-US" dirty="0"/>
              <a:t>Critical Path to Accelerator RBOT, which has </a:t>
            </a:r>
            <a:r>
              <a:rPr lang="en-US" strike="sngStrike" dirty="0">
                <a:solidFill>
                  <a:srgbClr val="FF0000"/>
                </a:solidFill>
              </a:rPr>
              <a:t>14 </a:t>
            </a:r>
            <a:r>
              <a:rPr lang="en-US" dirty="0">
                <a:solidFill>
                  <a:srgbClr val="FF0000"/>
                </a:solidFill>
              </a:rPr>
              <a:t>11</a:t>
            </a:r>
            <a:r>
              <a:rPr lang="en-US" dirty="0"/>
              <a:t> months float to BOT</a:t>
            </a:r>
          </a:p>
          <a:p>
            <a:pPr lvl="1"/>
            <a:r>
              <a:rPr lang="en-GB" dirty="0"/>
              <a:t>RF distribution systems and DTL klystrons - ESS Bilbao</a:t>
            </a:r>
          </a:p>
          <a:p>
            <a:pPr lvl="1"/>
            <a:r>
              <a:rPr lang="en-GB" strike="sngStrike" dirty="0">
                <a:solidFill>
                  <a:srgbClr val="FF0000"/>
                </a:solidFill>
              </a:rPr>
              <a:t>Spoke cavities/cryomodules and cryo-distribution system + controls for all cryo-distribution - IPNO</a:t>
            </a:r>
          </a:p>
          <a:p>
            <a:pPr lvl="1"/>
            <a:r>
              <a:rPr lang="en-GB" dirty="0"/>
              <a:t>Spoke RF equipment - </a:t>
            </a:r>
            <a:r>
              <a:rPr lang="en-GB" dirty="0" err="1"/>
              <a:t>Elettra</a:t>
            </a:r>
            <a:r>
              <a:rPr lang="en-GB" dirty="0"/>
              <a:t> and INFN</a:t>
            </a:r>
          </a:p>
          <a:p>
            <a:pPr lvl="1"/>
            <a:r>
              <a:rPr lang="en-GB" dirty="0"/>
              <a:t>Med Beta cryomodules - CEA because of LASA-INFN</a:t>
            </a:r>
          </a:p>
          <a:p>
            <a:pPr lvl="1"/>
            <a:r>
              <a:rPr lang="en-GB" dirty="0"/>
              <a:t>High Beta cryomodules - </a:t>
            </a:r>
            <a:r>
              <a:rPr lang="en-GB"/>
              <a:t>CEA because of </a:t>
            </a:r>
            <a:r>
              <a:rPr lang="en-GB" dirty="0"/>
              <a:t>STFC</a:t>
            </a:r>
          </a:p>
          <a:p>
            <a:pPr lvl="1"/>
            <a:r>
              <a:rPr lang="en-GB" strike="sngStrike" dirty="0">
                <a:solidFill>
                  <a:srgbClr val="FF0000"/>
                </a:solidFill>
              </a:rPr>
              <a:t>Elliptical CM cryo-distribution system - Wroclaw UT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DTL - INFN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RFQ - CEA </a:t>
            </a:r>
          </a:p>
          <a:p>
            <a:pPr lvl="1"/>
            <a:endParaRPr lang="en-US" sz="1900" i="1" dirty="0">
              <a:solidFill>
                <a:srgbClr val="FF0000"/>
              </a:solidFill>
            </a:endParaRPr>
          </a:p>
          <a:p>
            <a:pPr marL="42862" indent="0">
              <a:buNone/>
            </a:pPr>
            <a:r>
              <a:rPr lang="en-US" sz="1900" i="1" dirty="0">
                <a:solidFill>
                  <a:srgbClr val="FF0000"/>
                </a:solidFill>
              </a:rPr>
              <a:t>Red indicates recent changes to list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CF8E9F-C3BF-9848-AAB0-C1B40DBBD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8</a:t>
            </a:fld>
            <a:endParaRPr lang="en-GB" noProof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827E1A-13EF-CB4A-8892-8743E4965C92}"/>
              </a:ext>
            </a:extLst>
          </p:cNvPr>
          <p:cNvSpPr txBox="1"/>
          <p:nvPr/>
        </p:nvSpPr>
        <p:spPr>
          <a:xfrm rot="20992409">
            <a:off x="5604664" y="5192151"/>
            <a:ext cx="6356561" cy="707886"/>
          </a:xfrm>
          <a:prstGeom prst="rect">
            <a:avLst/>
          </a:prstGeom>
          <a:noFill/>
          <a:ln cmpd="dbl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This list represents only 10 of 226 In-Kind packages; </a:t>
            </a:r>
          </a:p>
          <a:p>
            <a:r>
              <a:rPr lang="en-US" sz="2000" dirty="0">
                <a:solidFill>
                  <a:srgbClr val="0070C0"/>
                </a:solidFill>
              </a:rPr>
              <a:t>&gt; 95% of deliveries are expected to be at ESS when needed</a:t>
            </a:r>
          </a:p>
        </p:txBody>
      </p:sp>
    </p:spTree>
    <p:extLst>
      <p:ext uri="{BB962C8B-B14F-4D97-AF65-F5344CB8AC3E}">
        <p14:creationId xmlns:p14="http://schemas.microsoft.com/office/powerpoint/2010/main" val="419992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32FE3-C83D-F344-8015-A4D04A6B1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Working to Mitigate Top Project Risks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982F6-6476-024C-9F8B-106AE9C05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pPr/>
              <a:t>9</a:t>
            </a:fld>
            <a:endParaRPr lang="en-GB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AE15C1-F034-7A44-BDC7-A2172D0E9062}"/>
              </a:ext>
            </a:extLst>
          </p:cNvPr>
          <p:cNvSpPr/>
          <p:nvPr/>
        </p:nvSpPr>
        <p:spPr>
          <a:xfrm>
            <a:off x="407368" y="1563176"/>
            <a:ext cx="11305256" cy="23698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63550" indent="-463550"/>
            <a:r>
              <a:rPr lang="en-GB" sz="2400" dirty="0">
                <a:solidFill>
                  <a:srgbClr val="FFFFFF"/>
                </a:solidFill>
              </a:rPr>
              <a:t>Risk: IKC delivery delays could threaten critical path </a:t>
            </a:r>
          </a:p>
          <a:p>
            <a:pPr marL="463550" indent="-463550"/>
            <a:r>
              <a:rPr lang="en-GB" sz="2400" i="1" dirty="0">
                <a:solidFill>
                  <a:srgbClr val="FFFFFF"/>
                </a:solidFill>
              </a:rPr>
              <a:t>Mitigation: </a:t>
            </a:r>
          </a:p>
          <a:p>
            <a:pPr marL="239713" indent="-239713">
              <a:buFont typeface="Arial" panose="020B0604020202020204" pitchFamily="34" charset="0"/>
              <a:buChar char="•"/>
            </a:pPr>
            <a:r>
              <a:rPr lang="en-GB" sz="2000" i="1" dirty="0"/>
              <a:t>Frequent interactions at various levels with partner institute’s management and governance to raise visibility and seek solutions</a:t>
            </a:r>
          </a:p>
          <a:p>
            <a:pPr marL="220663" lvl="2" indent="-220663">
              <a:buFont typeface="Arial"/>
              <a:buChar char="•"/>
            </a:pPr>
            <a:r>
              <a:rPr lang="en-GB" sz="2000" i="1" dirty="0"/>
              <a:t>Reporting at Monthly integrated Project Review Meetings to raise ESS management awareness</a:t>
            </a:r>
          </a:p>
          <a:p>
            <a:pPr marL="220663" lvl="2" indent="-220663">
              <a:buFont typeface="Arial"/>
              <a:buChar char="•"/>
            </a:pPr>
            <a:r>
              <a:rPr lang="en-GB" sz="2000" i="1" dirty="0"/>
              <a:t>Highlighting at Technical Board and Collaboration Board Meetings with partner institutes - peer pressure</a:t>
            </a:r>
          </a:p>
          <a:p>
            <a:pPr marL="220663" lvl="2" indent="-220663">
              <a:buFont typeface="Arial"/>
              <a:buChar char="•"/>
            </a:pPr>
            <a:r>
              <a:rPr lang="en-GB" sz="2000" i="1" dirty="0"/>
              <a:t>Highlighting highest risk items at Governance Meetings (IKRC, AFC, Council) to seek help from “owners”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029103-CFD2-0F43-86D3-3CFDE90CB3F4}"/>
              </a:ext>
            </a:extLst>
          </p:cNvPr>
          <p:cNvSpPr/>
          <p:nvPr/>
        </p:nvSpPr>
        <p:spPr>
          <a:xfrm>
            <a:off x="407368" y="4135871"/>
            <a:ext cx="11305256" cy="23698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63550" indent="-463550"/>
            <a:r>
              <a:rPr lang="en-GB" sz="2400" dirty="0">
                <a:solidFill>
                  <a:srgbClr val="FFFFFF"/>
                </a:solidFill>
              </a:rPr>
              <a:t>Risk: Installation delays due to lack of readiness to perform work </a:t>
            </a:r>
          </a:p>
          <a:p>
            <a:pPr marL="463550" indent="-463550"/>
            <a:r>
              <a:rPr lang="en-GB" sz="2400" i="1" dirty="0">
                <a:solidFill>
                  <a:srgbClr val="FFFFFF"/>
                </a:solidFill>
              </a:rPr>
              <a:t>Mitigation: </a:t>
            </a:r>
          </a:p>
          <a:p>
            <a:pPr marL="220663" lvl="2" indent="-220663">
              <a:buFont typeface="Arial"/>
              <a:buChar char="•"/>
            </a:pPr>
            <a:r>
              <a:rPr lang="en-GB" sz="2000" i="1" dirty="0">
                <a:solidFill>
                  <a:srgbClr val="FFFFFF"/>
                </a:solidFill>
              </a:rPr>
              <a:t>Hired ESS installation Manager to coordinate work and establish processes</a:t>
            </a:r>
          </a:p>
          <a:p>
            <a:pPr marL="220663" lvl="2" indent="-220663">
              <a:buFont typeface="Arial"/>
              <a:buChar char="•"/>
            </a:pPr>
            <a:r>
              <a:rPr lang="en-GB" sz="2000" i="1" dirty="0">
                <a:solidFill>
                  <a:srgbClr val="FFFFFF"/>
                </a:solidFill>
              </a:rPr>
              <a:t>Hired installation coordinators for all sub-projects, and other key support positions</a:t>
            </a:r>
          </a:p>
          <a:p>
            <a:pPr marL="220663" lvl="2" indent="-220663">
              <a:buFont typeface="Arial"/>
              <a:buChar char="•"/>
            </a:pPr>
            <a:r>
              <a:rPr lang="en-GB" sz="2000" i="1" dirty="0">
                <a:solidFill>
                  <a:srgbClr val="FFFFFF"/>
                </a:solidFill>
              </a:rPr>
              <a:t>Awarding framework contracts to access mechanical and electrical installation suppliers </a:t>
            </a:r>
          </a:p>
          <a:p>
            <a:pPr marL="220663" lvl="2" indent="-220663">
              <a:buFont typeface="Arial"/>
              <a:buChar char="•"/>
            </a:pPr>
            <a:r>
              <a:rPr lang="en-GB" sz="2000" i="1" dirty="0">
                <a:solidFill>
                  <a:srgbClr val="FFFFFF"/>
                </a:solidFill>
              </a:rPr>
              <a:t>Established new sub-project to perform accelerator and ICS infrastructure design, procurement, and installation work</a:t>
            </a:r>
          </a:p>
        </p:txBody>
      </p:sp>
    </p:spTree>
    <p:extLst>
      <p:ext uri="{BB962C8B-B14F-4D97-AF65-F5344CB8AC3E}">
        <p14:creationId xmlns:p14="http://schemas.microsoft.com/office/powerpoint/2010/main" val="4038460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837FB91F-CDC5-4BC6-A162-22F8370E1EC4}" vid="{C4EAEFBE-156F-4FEE-9F2B-BE5A854A00D8}"/>
    </a:ext>
  </a:extLst>
</a:theme>
</file>

<file path=ppt/theme/theme2.xml><?xml version="1.0" encoding="utf-8"?>
<a:theme xmlns:a="http://schemas.openxmlformats.org/drawingml/2006/main" name="2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837FB91F-CDC5-4BC6-A162-22F8370E1EC4}" vid="{76958EC4-F568-4D68-98B3-6BA4183AD24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9392</TotalTime>
  <Words>1051</Words>
  <Application>Microsoft Macintosh PowerPoint</Application>
  <PresentationFormat>Widescreen</PresentationFormat>
  <Paragraphs>203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Office-tema</vt:lpstr>
      <vt:lpstr>2_Anpassad formgivning</vt:lpstr>
      <vt:lpstr>ESS Project Update</vt:lpstr>
      <vt:lpstr>2018 project highlights</vt:lpstr>
      <vt:lpstr>ESS Construction Project is 57% complete</vt:lpstr>
      <vt:lpstr>We have managed to keep Estimate-at-Completion stable since Re-Baseline</vt:lpstr>
      <vt:lpstr>Available contingency is more than forecast increases, but little remains for unforeseen items</vt:lpstr>
      <vt:lpstr>Summary Schedule and Critical Path for Remaining Work</vt:lpstr>
      <vt:lpstr>Staged Licensing process enables operation according to commissioning stages</vt:lpstr>
      <vt:lpstr>In-Kind Deliveries that are on or within 40 days of the Critical Path</vt:lpstr>
      <vt:lpstr>Working to Mitigate Top Project Risks</vt:lpstr>
      <vt:lpstr>High-level Project goals for 2019</vt:lpstr>
      <vt:lpstr>Concluding Remarks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Spallation Source  </dc:title>
  <dc:creator>Microsoft Office User</dc:creator>
  <cp:lastModifiedBy>John Haines</cp:lastModifiedBy>
  <cp:revision>62</cp:revision>
  <dcterms:created xsi:type="dcterms:W3CDTF">2018-11-20T09:30:10Z</dcterms:created>
  <dcterms:modified xsi:type="dcterms:W3CDTF">2019-02-10T11:36:03Z</dcterms:modified>
</cp:coreProperties>
</file>