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48"/>
  </p:notesMasterIdLst>
  <p:sldIdLst>
    <p:sldId id="349" r:id="rId3"/>
    <p:sldId id="692" r:id="rId4"/>
    <p:sldId id="698" r:id="rId5"/>
    <p:sldId id="697" r:id="rId6"/>
    <p:sldId id="351" r:id="rId7"/>
    <p:sldId id="350" r:id="rId8"/>
    <p:sldId id="352" r:id="rId9"/>
    <p:sldId id="298" r:id="rId10"/>
    <p:sldId id="689" r:id="rId11"/>
    <p:sldId id="695" r:id="rId12"/>
    <p:sldId id="691" r:id="rId13"/>
    <p:sldId id="699" r:id="rId14"/>
    <p:sldId id="709" r:id="rId15"/>
    <p:sldId id="704" r:id="rId16"/>
    <p:sldId id="705" r:id="rId17"/>
    <p:sldId id="706" r:id="rId18"/>
    <p:sldId id="707" r:id="rId19"/>
    <p:sldId id="708" r:id="rId20"/>
    <p:sldId id="701" r:id="rId21"/>
    <p:sldId id="702" r:id="rId22"/>
    <p:sldId id="703" r:id="rId23"/>
    <p:sldId id="711" r:id="rId24"/>
    <p:sldId id="696" r:id="rId25"/>
    <p:sldId id="353" r:id="rId26"/>
    <p:sldId id="693" r:id="rId27"/>
    <p:sldId id="710" r:id="rId28"/>
    <p:sldId id="712" r:id="rId29"/>
    <p:sldId id="633" r:id="rId30"/>
    <p:sldId id="275" r:id="rId31"/>
    <p:sldId id="515" r:id="rId32"/>
    <p:sldId id="284" r:id="rId33"/>
    <p:sldId id="282" r:id="rId34"/>
    <p:sldId id="690" r:id="rId35"/>
    <p:sldId id="285" r:id="rId36"/>
    <p:sldId id="354" r:id="rId37"/>
    <p:sldId id="264" r:id="rId38"/>
    <p:sldId id="266" r:id="rId39"/>
    <p:sldId id="680" r:id="rId40"/>
    <p:sldId id="682" r:id="rId41"/>
    <p:sldId id="683" r:id="rId42"/>
    <p:sldId id="684" r:id="rId43"/>
    <p:sldId id="685" r:id="rId44"/>
    <p:sldId id="687" r:id="rId45"/>
    <p:sldId id="686" r:id="rId46"/>
    <p:sldId id="688" r:id="rId4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FDB"/>
    <a:srgbClr val="D9D9D9"/>
    <a:srgbClr val="BFBFBF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5" autoAdjust="0"/>
    <p:restoredTop sz="93243" autoAdjust="0"/>
  </p:normalViewPr>
  <p:slideViewPr>
    <p:cSldViewPr>
      <p:cViewPr>
        <p:scale>
          <a:sx n="90" d="100"/>
          <a:sy n="90" d="100"/>
        </p:scale>
        <p:origin x="416" y="71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2019-02-12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207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499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922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12/02/2019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12/02/2019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7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12/02/2019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2019-02-12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hess.esss.lu.se/enovia/tvc-action/showObject/dmg_GenericDocument/ESS-0036752/valid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EIS/Spatial+Integration+Request" TargetMode="External"/><Relationship Id="rId7" Type="http://schemas.openxmlformats.org/officeDocument/2006/relationships/hyperlink" Target="https://chess.esss.lu.se/enovia/link/21308.51166.47073.2921" TargetMode="External"/><Relationship Id="rId2" Type="http://schemas.openxmlformats.org/officeDocument/2006/relationships/hyperlink" Target="https://confluence.esss.lu.se/display/EIS/Spatial+Integration+Sectio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hess.esss.lu.se/enovia/link/ESS-0093443/21308.51166.52992.38550/valid" TargetMode="External"/><Relationship Id="rId5" Type="http://schemas.openxmlformats.org/officeDocument/2006/relationships/hyperlink" Target="https://chess.esss.lu.se/enovia/link/ESS-0092276/21308.51166.21504.33937/valid" TargetMode="External"/><Relationship Id="rId4" Type="http://schemas.openxmlformats.org/officeDocument/2006/relationships/hyperlink" Target="https://confluence.esss.lu.se/display/EIS/Spatial+Integration+Instrumen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EIS/CF+Model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80928"/>
            <a:ext cx="10363200" cy="1470025"/>
          </a:xfrm>
        </p:spPr>
        <p:txBody>
          <a:bodyPr>
            <a:normAutofit fontScale="90000"/>
          </a:bodyPr>
          <a:lstStyle/>
          <a:p>
            <a:pPr algn="ctr" defTabSz="315314"/>
            <a:r>
              <a:rPr lang="en-GB" sz="8000" b="1" dirty="0">
                <a:solidFill>
                  <a:srgbClr val="FFFFFF"/>
                </a:solidFill>
              </a:rPr>
              <a:t>Spatial Integration</a:t>
            </a:r>
            <a:br>
              <a:rPr lang="en-GB" sz="8000" b="1" dirty="0">
                <a:solidFill>
                  <a:srgbClr val="FFFFFF"/>
                </a:solidFill>
              </a:rPr>
            </a:br>
            <a:r>
              <a:rPr lang="en-GB" sz="8000" b="1" dirty="0">
                <a:solidFill>
                  <a:srgbClr val="FFFFFF"/>
                </a:solidFill>
              </a:rPr>
              <a:t>for Instruments </a:t>
            </a:r>
            <a:endParaRPr lang="sv-SE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445224"/>
            <a:ext cx="8534400" cy="1248544"/>
          </a:xfrm>
        </p:spPr>
        <p:txBody>
          <a:bodyPr>
            <a:normAutofit lnSpcReduction="10000"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en-US" sz="1800" dirty="0">
                <a:solidFill>
                  <a:srgbClr val="FFFFFF"/>
                </a:solidFill>
              </a:rPr>
              <a:t>Fabien Rey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13 02 2019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DF0B1-D3B4-534B-A911-CF4C4742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25" y="181149"/>
            <a:ext cx="55943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3FBD7-4E4D-284F-8FE4-B8C8DBC8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DCD51-5F4E-AB4F-8630-E83716376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5" y="5049837"/>
            <a:ext cx="3509170" cy="180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4AE12-3E76-8F4D-ACE7-37400B843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59" y="5049837"/>
            <a:ext cx="3545641" cy="180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13C95-4122-9A48-96C1-7A003EA84E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23665" r="21388" b="17805"/>
          <a:stretch/>
        </p:blipFill>
        <p:spPr>
          <a:xfrm>
            <a:off x="431860" y="5049837"/>
            <a:ext cx="3549175" cy="180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E05D6-4C77-A743-ADDF-A449BDE4C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4943" b="4943"/>
          <a:stretch/>
        </p:blipFill>
        <p:spPr>
          <a:xfrm>
            <a:off x="8381975" y="3214129"/>
            <a:ext cx="3509170" cy="1835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33FE3-6942-AE40-9797-51B5085AB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39" r="1016" b="9754"/>
          <a:stretch/>
        </p:blipFill>
        <p:spPr>
          <a:xfrm>
            <a:off x="429482" y="3214129"/>
            <a:ext cx="3551713" cy="18339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3E5078-746F-AF4A-8A43-DAAA9E1CA4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r="1957" b="4545"/>
          <a:stretch/>
        </p:blipFill>
        <p:spPr>
          <a:xfrm>
            <a:off x="426782" y="1423579"/>
            <a:ext cx="3554253" cy="1797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A1DBF-D136-EE43-B622-930E04E18D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b="6220"/>
          <a:stretch/>
        </p:blipFill>
        <p:spPr>
          <a:xfrm>
            <a:off x="4358659" y="3222645"/>
            <a:ext cx="3545641" cy="1825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498244-8694-344D-A430-E71E5A9EC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5" y="1436848"/>
            <a:ext cx="3549175" cy="180213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3688CFA-13F9-1649-BFF2-FF6E6399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469"/>
            <a:ext cx="4833162" cy="9622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Spatial Integration</a:t>
            </a:r>
            <a:b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</a:br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 Lifecycle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248F461-2366-3648-81D4-C9849F3C9EAC}"/>
              </a:ext>
            </a:extLst>
          </p:cNvPr>
          <p:cNvSpPr txBox="1">
            <a:spLocks/>
          </p:cNvSpPr>
          <p:nvPr/>
        </p:nvSpPr>
        <p:spPr>
          <a:xfrm>
            <a:off x="7356161" y="229469"/>
            <a:ext cx="2523147" cy="962296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 anchor="ctr" anchorCtr="0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500" dirty="0"/>
          </a:p>
          <a:p>
            <a:pPr algn="ctr"/>
            <a:r>
              <a:rPr lang="en-GB" sz="2400" i="1" dirty="0">
                <a:solidFill>
                  <a:srgbClr val="FF0000"/>
                </a:solidFill>
              </a:rPr>
              <a:t>Ion Source - LEBT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3C783A7-7A5D-CC44-8783-EF6B02708448}"/>
              </a:ext>
            </a:extLst>
          </p:cNvPr>
          <p:cNvSpPr/>
          <p:nvPr/>
        </p:nvSpPr>
        <p:spPr>
          <a:xfrm>
            <a:off x="347936" y="6709164"/>
            <a:ext cx="2173109" cy="132427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8 - </a:t>
            </a:r>
            <a:r>
              <a:rPr lang="en-GB" sz="800" b="1" i="1" dirty="0">
                <a:solidFill>
                  <a:srgbClr val="FF0000"/>
                </a:solidFill>
              </a:rPr>
              <a:t>As</a:t>
            </a:r>
            <a:r>
              <a:rPr lang="en-GB" sz="800" b="1" i="1" dirty="0">
                <a:solidFill>
                  <a:schemeClr val="tx1"/>
                </a:solidFill>
              </a:rPr>
              <a:t>-</a:t>
            </a:r>
            <a:r>
              <a:rPr lang="en-GB" sz="800" b="1" i="1" dirty="0">
                <a:solidFill>
                  <a:srgbClr val="FF0000"/>
                </a:solidFill>
              </a:rPr>
              <a:t>b</a:t>
            </a:r>
            <a:r>
              <a:rPr lang="en-GB" sz="800" b="1" i="1" dirty="0">
                <a:solidFill>
                  <a:schemeClr val="tx1"/>
                </a:solidFill>
              </a:rPr>
              <a:t>uilt - </a:t>
            </a:r>
            <a:r>
              <a:rPr lang="en-GB" sz="800" b="1" i="1" dirty="0">
                <a:solidFill>
                  <a:srgbClr val="FF0000"/>
                </a:solidFill>
              </a:rPr>
              <a:t>T</a:t>
            </a:r>
            <a:r>
              <a:rPr lang="en-GB" sz="800" b="1" i="1" dirty="0">
                <a:solidFill>
                  <a:schemeClr val="tx1"/>
                </a:solidFill>
              </a:rPr>
              <a:t>est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eadiness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eview- May 2018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7E211F9-8335-C04D-BA28-6B3DED7F4167}"/>
              </a:ext>
            </a:extLst>
          </p:cNvPr>
          <p:cNvSpPr/>
          <p:nvPr/>
        </p:nvSpPr>
        <p:spPr>
          <a:xfrm>
            <a:off x="8306670" y="4894832"/>
            <a:ext cx="2046146" cy="14295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00" b="1" i="1" dirty="0">
                <a:solidFill>
                  <a:schemeClr val="tx1"/>
                </a:solidFill>
              </a:rPr>
              <a:t>7- </a:t>
            </a:r>
            <a:r>
              <a:rPr lang="en-GB" sz="800" b="1" i="1" dirty="0">
                <a:solidFill>
                  <a:srgbClr val="FF0000"/>
                </a:solidFill>
              </a:rPr>
              <a:t>I</a:t>
            </a:r>
            <a:r>
              <a:rPr lang="en-GB" sz="800" b="1" i="1" dirty="0">
                <a:solidFill>
                  <a:schemeClr val="tx1"/>
                </a:solidFill>
              </a:rPr>
              <a:t>nstallation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eadiness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Sept 2017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673841D-BF43-C04A-881F-C7B0C32B9EF2}"/>
              </a:ext>
            </a:extLst>
          </p:cNvPr>
          <p:cNvSpPr/>
          <p:nvPr/>
        </p:nvSpPr>
        <p:spPr>
          <a:xfrm>
            <a:off x="4123640" y="4894832"/>
            <a:ext cx="2046146" cy="14295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6- </a:t>
            </a:r>
            <a:r>
              <a:rPr lang="en-GB" sz="800" b="1" i="1" dirty="0">
                <a:solidFill>
                  <a:srgbClr val="FF0000"/>
                </a:solidFill>
              </a:rPr>
              <a:t>C</a:t>
            </a:r>
            <a:r>
              <a:rPr lang="en-GB" sz="800" b="1" i="1" dirty="0">
                <a:solidFill>
                  <a:schemeClr val="tx1"/>
                </a:solidFill>
              </a:rPr>
              <a:t>ritical </a:t>
            </a:r>
            <a:r>
              <a:rPr lang="en-GB" sz="800" b="1" i="1" dirty="0">
                <a:solidFill>
                  <a:srgbClr val="FF0000"/>
                </a:solidFill>
              </a:rPr>
              <a:t>D</a:t>
            </a:r>
            <a:r>
              <a:rPr lang="en-GB" sz="800" b="1" i="1" dirty="0">
                <a:solidFill>
                  <a:schemeClr val="tx1"/>
                </a:solidFill>
              </a:rPr>
              <a:t>esign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Feb  2016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FAB23F2-4E41-884E-AA53-B903D7C74295}"/>
              </a:ext>
            </a:extLst>
          </p:cNvPr>
          <p:cNvSpPr/>
          <p:nvPr/>
        </p:nvSpPr>
        <p:spPr>
          <a:xfrm>
            <a:off x="347936" y="4854900"/>
            <a:ext cx="1685992" cy="175217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5- </a:t>
            </a:r>
            <a:r>
              <a:rPr lang="en-GB" sz="800" b="1" i="1" dirty="0">
                <a:solidFill>
                  <a:srgbClr val="FF0000"/>
                </a:solidFill>
              </a:rPr>
              <a:t>I</a:t>
            </a:r>
            <a:r>
              <a:rPr lang="en-GB" sz="800" b="1" i="1" dirty="0">
                <a:solidFill>
                  <a:schemeClr val="tx1"/>
                </a:solidFill>
              </a:rPr>
              <a:t>ssued for </a:t>
            </a:r>
            <a:r>
              <a:rPr lang="en-GB" sz="800" b="1" i="1" dirty="0">
                <a:solidFill>
                  <a:srgbClr val="FF0000"/>
                </a:solidFill>
              </a:rPr>
              <a:t>Q</a:t>
            </a:r>
            <a:r>
              <a:rPr lang="en-GB" sz="800" b="1" i="1" dirty="0">
                <a:solidFill>
                  <a:schemeClr val="tx1"/>
                </a:solidFill>
              </a:rPr>
              <a:t>uotation - Nov 2015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80F0766-65CF-6E42-8FCF-CF20FEEA5AE6}"/>
              </a:ext>
            </a:extLst>
          </p:cNvPr>
          <p:cNvSpPr/>
          <p:nvPr/>
        </p:nvSpPr>
        <p:spPr>
          <a:xfrm>
            <a:off x="8203365" y="6716644"/>
            <a:ext cx="2503341" cy="13539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00" b="1" i="1" dirty="0">
                <a:solidFill>
                  <a:schemeClr val="tx1"/>
                </a:solidFill>
              </a:rPr>
              <a:t>10 – </a:t>
            </a:r>
            <a:r>
              <a:rPr lang="en-GB" sz="800" b="1" i="1" dirty="0">
                <a:solidFill>
                  <a:srgbClr val="FF0000"/>
                </a:solidFill>
              </a:rPr>
              <a:t>A</a:t>
            </a:r>
            <a:r>
              <a:rPr lang="en-GB" sz="800" b="1" i="1" dirty="0">
                <a:solidFill>
                  <a:schemeClr val="tx1"/>
                </a:solidFill>
              </a:rPr>
              <a:t>s-</a:t>
            </a:r>
            <a:r>
              <a:rPr lang="en-GB" sz="800" b="1" i="1" dirty="0">
                <a:solidFill>
                  <a:srgbClr val="FF0000"/>
                </a:solidFill>
              </a:rPr>
              <a:t>Sc</a:t>
            </a:r>
            <a:r>
              <a:rPr lang="en-GB" sz="800" b="1" i="1" dirty="0">
                <a:solidFill>
                  <a:schemeClr val="tx1"/>
                </a:solidFill>
              </a:rPr>
              <a:t>anned Coloured 3D Point Clouds - Jan 2019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D49DF72-6446-8448-8D66-55ED7D3E6F3A}"/>
              </a:ext>
            </a:extLst>
          </p:cNvPr>
          <p:cNvSpPr/>
          <p:nvPr/>
        </p:nvSpPr>
        <p:spPr>
          <a:xfrm>
            <a:off x="8302936" y="3065621"/>
            <a:ext cx="1427500" cy="15522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4- </a:t>
            </a:r>
            <a:r>
              <a:rPr lang="en-GB" sz="800" b="1" i="1" dirty="0">
                <a:solidFill>
                  <a:srgbClr val="FF0000"/>
                </a:solidFill>
              </a:rPr>
              <a:t>D</a:t>
            </a:r>
            <a:r>
              <a:rPr lang="en-GB" sz="800" b="1" i="1" dirty="0">
                <a:solidFill>
                  <a:schemeClr val="tx1"/>
                </a:solidFill>
              </a:rPr>
              <a:t>etailed </a:t>
            </a:r>
            <a:r>
              <a:rPr lang="en-GB" sz="800" b="1" i="1" dirty="0">
                <a:solidFill>
                  <a:srgbClr val="FF0000"/>
                </a:solidFill>
              </a:rPr>
              <a:t>D</a:t>
            </a:r>
            <a:r>
              <a:rPr lang="en-GB" sz="800" b="1" i="1" dirty="0">
                <a:solidFill>
                  <a:schemeClr val="tx1"/>
                </a:solidFill>
              </a:rPr>
              <a:t>esign - Oct 2015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E59AEBE-A173-DF43-98DC-B305ECD53E82}"/>
              </a:ext>
            </a:extLst>
          </p:cNvPr>
          <p:cNvSpPr/>
          <p:nvPr/>
        </p:nvSpPr>
        <p:spPr>
          <a:xfrm>
            <a:off x="333785" y="3066952"/>
            <a:ext cx="1593380" cy="159664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2- </a:t>
            </a:r>
            <a:r>
              <a:rPr lang="en-GB" sz="800" b="1" i="1" dirty="0">
                <a:solidFill>
                  <a:srgbClr val="FF0000"/>
                </a:solidFill>
              </a:rPr>
              <a:t>F</a:t>
            </a:r>
            <a:r>
              <a:rPr lang="en-GB" sz="800" b="1" i="1" dirty="0">
                <a:solidFill>
                  <a:schemeClr val="tx1"/>
                </a:solidFill>
              </a:rPr>
              <a:t>unctional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Sept 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900A1-4264-F549-B7E9-77907E7AEAA7}"/>
              </a:ext>
            </a:extLst>
          </p:cNvPr>
          <p:cNvSpPr txBox="1"/>
          <p:nvPr/>
        </p:nvSpPr>
        <p:spPr>
          <a:xfrm>
            <a:off x="7868822" y="1428332"/>
            <a:ext cx="513153" cy="5429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AE895F-B541-024C-B132-2336B1391F77}"/>
              </a:ext>
            </a:extLst>
          </p:cNvPr>
          <p:cNvSpPr txBox="1"/>
          <p:nvPr/>
        </p:nvSpPr>
        <p:spPr>
          <a:xfrm>
            <a:off x="11881465" y="1436849"/>
            <a:ext cx="310535" cy="5438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84BAA9-EC0F-B044-BDF4-E6EA54C001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r="5355"/>
          <a:stretch/>
        </p:blipFill>
        <p:spPr>
          <a:xfrm>
            <a:off x="4358500" y="1421233"/>
            <a:ext cx="3510322" cy="1824889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7410D07-8791-B941-AD21-FACA155BBFB5}"/>
              </a:ext>
            </a:extLst>
          </p:cNvPr>
          <p:cNvSpPr/>
          <p:nvPr/>
        </p:nvSpPr>
        <p:spPr>
          <a:xfrm>
            <a:off x="4236164" y="3097068"/>
            <a:ext cx="2046146" cy="12294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3- </a:t>
            </a:r>
            <a:r>
              <a:rPr lang="en-GB" sz="800" b="1" i="1" dirty="0">
                <a:solidFill>
                  <a:srgbClr val="FF0000"/>
                </a:solidFill>
              </a:rPr>
              <a:t>P</a:t>
            </a:r>
            <a:r>
              <a:rPr lang="en-GB" sz="800" b="1" i="1" dirty="0">
                <a:solidFill>
                  <a:schemeClr val="tx1"/>
                </a:solidFill>
              </a:rPr>
              <a:t>reliminary</a:t>
            </a:r>
            <a:r>
              <a:rPr lang="en-GB" sz="800" b="1" i="1" dirty="0">
                <a:solidFill>
                  <a:srgbClr val="FF0000"/>
                </a:solidFill>
              </a:rPr>
              <a:t> D</a:t>
            </a:r>
            <a:r>
              <a:rPr lang="en-GB" sz="800" b="1" i="1" dirty="0">
                <a:solidFill>
                  <a:schemeClr val="tx1"/>
                </a:solidFill>
              </a:rPr>
              <a:t>esign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Feb 2015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716427-737D-DD48-ACB9-264F90FC8B23}"/>
              </a:ext>
            </a:extLst>
          </p:cNvPr>
          <p:cNvSpPr txBox="1"/>
          <p:nvPr/>
        </p:nvSpPr>
        <p:spPr>
          <a:xfrm>
            <a:off x="3961222" y="1421233"/>
            <a:ext cx="407245" cy="5425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6FF12-0EC6-B84E-9DAF-7139217A6F4D}"/>
              </a:ext>
            </a:extLst>
          </p:cNvPr>
          <p:cNvCxnSpPr>
            <a:cxnSpLocks/>
          </p:cNvCxnSpPr>
          <p:nvPr/>
        </p:nvCxnSpPr>
        <p:spPr>
          <a:xfrm>
            <a:off x="17661" y="3246122"/>
            <a:ext cx="12192000" cy="0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18F608-6F66-E14D-82C3-27D2BDC5ED67}"/>
              </a:ext>
            </a:extLst>
          </p:cNvPr>
          <p:cNvCxnSpPr>
            <a:cxnSpLocks/>
          </p:cNvCxnSpPr>
          <p:nvPr/>
        </p:nvCxnSpPr>
        <p:spPr>
          <a:xfrm>
            <a:off x="0" y="5048036"/>
            <a:ext cx="12192000" cy="0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1A63F5-D53F-F046-A5E2-A1C1C5125AB8}"/>
              </a:ext>
            </a:extLst>
          </p:cNvPr>
          <p:cNvCxnSpPr>
            <a:cxnSpLocks/>
            <a:stCxn id="49" idx="2"/>
            <a:endCxn id="49" idx="0"/>
          </p:cNvCxnSpPr>
          <p:nvPr/>
        </p:nvCxnSpPr>
        <p:spPr>
          <a:xfrm flipV="1">
            <a:off x="4164845" y="1421233"/>
            <a:ext cx="0" cy="5425824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CFAFD8-253B-CB4E-9966-DA07DF4CB1F0}"/>
              </a:ext>
            </a:extLst>
          </p:cNvPr>
          <p:cNvCxnSpPr>
            <a:cxnSpLocks/>
          </p:cNvCxnSpPr>
          <p:nvPr/>
        </p:nvCxnSpPr>
        <p:spPr>
          <a:xfrm flipV="1">
            <a:off x="8125398" y="1417342"/>
            <a:ext cx="0" cy="5425824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EBE8BD1-7C1D-DE41-8B59-7F72940B6A11}"/>
              </a:ext>
            </a:extLst>
          </p:cNvPr>
          <p:cNvSpPr/>
          <p:nvPr/>
        </p:nvSpPr>
        <p:spPr>
          <a:xfrm>
            <a:off x="4298209" y="6701874"/>
            <a:ext cx="2395854" cy="153918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9 – </a:t>
            </a:r>
            <a:r>
              <a:rPr lang="en-GB" sz="800" b="1" i="1" dirty="0">
                <a:solidFill>
                  <a:srgbClr val="FF0000"/>
                </a:solidFill>
              </a:rPr>
              <a:t>A</a:t>
            </a:r>
            <a:r>
              <a:rPr lang="en-GB" sz="800" b="1" i="1" dirty="0">
                <a:solidFill>
                  <a:schemeClr val="tx1"/>
                </a:solidFill>
              </a:rPr>
              <a:t>s-</a:t>
            </a:r>
            <a:r>
              <a:rPr lang="en-GB" sz="800" b="1" i="1" dirty="0">
                <a:solidFill>
                  <a:srgbClr val="FF0000"/>
                </a:solidFill>
              </a:rPr>
              <a:t>Sc</a:t>
            </a:r>
            <a:r>
              <a:rPr lang="en-GB" sz="800" b="1" i="1" dirty="0">
                <a:solidFill>
                  <a:schemeClr val="tx1"/>
                </a:solidFill>
              </a:rPr>
              <a:t>anned  Intensity 3D Point Clouds - Jan 2019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654FB4-82F2-5142-A661-15304233D6B8}"/>
              </a:ext>
            </a:extLst>
          </p:cNvPr>
          <p:cNvCxnSpPr>
            <a:cxnSpLocks/>
          </p:cNvCxnSpPr>
          <p:nvPr/>
        </p:nvCxnSpPr>
        <p:spPr>
          <a:xfrm>
            <a:off x="-48074" y="6865826"/>
            <a:ext cx="12240074" cy="0"/>
          </a:xfrm>
          <a:prstGeom prst="line">
            <a:avLst/>
          </a:prstGeom>
          <a:ln w="53975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5B56808-0FB3-7046-A92B-6AC231FA09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63" y="0"/>
            <a:ext cx="2525674" cy="1428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D6DF20AD-714E-B14C-A3FE-5B5B6F0A2B4F}"/>
              </a:ext>
            </a:extLst>
          </p:cNvPr>
          <p:cNvSpPr/>
          <p:nvPr/>
        </p:nvSpPr>
        <p:spPr>
          <a:xfrm>
            <a:off x="4833162" y="1296257"/>
            <a:ext cx="1551411" cy="108980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1-</a:t>
            </a:r>
            <a:r>
              <a:rPr lang="en-GB" sz="800" b="1" i="1" dirty="0">
                <a:solidFill>
                  <a:srgbClr val="FF0000"/>
                </a:solidFill>
              </a:rPr>
              <a:t> </a:t>
            </a:r>
            <a:r>
              <a:rPr lang="en-GB" sz="800" b="1" i="1" dirty="0">
                <a:solidFill>
                  <a:schemeClr val="tx1"/>
                </a:solidFill>
              </a:rPr>
              <a:t>Initial Space Claim - Oct 2013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47F084-D050-BA49-942E-3EB8333D33C2}"/>
              </a:ext>
            </a:extLst>
          </p:cNvPr>
          <p:cNvCxnSpPr>
            <a:cxnSpLocks/>
          </p:cNvCxnSpPr>
          <p:nvPr/>
        </p:nvCxnSpPr>
        <p:spPr>
          <a:xfrm>
            <a:off x="0" y="1438860"/>
            <a:ext cx="12240074" cy="0"/>
          </a:xfrm>
          <a:prstGeom prst="line">
            <a:avLst/>
          </a:prstGeom>
          <a:ln w="53975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46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354A8-CA24-8743-BA3F-13C691FA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7AA6D0E-9745-9347-863C-8BCB868F8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4" y="0"/>
            <a:ext cx="9198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2B9F3-2B1F-0B4B-9DDE-F5A0575A8B03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CAD02-D7DF-D842-84A5-A01482F4FA48}"/>
              </a:ext>
            </a:extLst>
          </p:cNvPr>
          <p:cNvSpPr txBox="1"/>
          <p:nvPr/>
        </p:nvSpPr>
        <p:spPr>
          <a:xfrm>
            <a:off x="5015880" y="170080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3200" b="1" dirty="0"/>
              <a:t>In confluence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C6272-DB2A-7040-AC3D-A910394EED2B}"/>
              </a:ext>
            </a:extLst>
          </p:cNvPr>
          <p:cNvSpPr txBox="1"/>
          <p:nvPr/>
        </p:nvSpPr>
        <p:spPr>
          <a:xfrm>
            <a:off x="2279576" y="2780928"/>
            <a:ext cx="8136904" cy="37444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Description and General Information about the Section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Spatial Integration Request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A dedicated page for your system with: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Status description of the maturity of the system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Illustrations and notifications of changes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Clash analysis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algn="l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025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2B9F3-2B1F-0B4B-9DDE-F5A0575A8B03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69EC86-1728-A84B-87B8-AEAA1245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471663"/>
            <a:ext cx="10081120" cy="5359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2AE076-DC14-3741-AB4F-6DAB23B5387F}"/>
              </a:ext>
            </a:extLst>
          </p:cNvPr>
          <p:cNvSpPr txBox="1"/>
          <p:nvPr/>
        </p:nvSpPr>
        <p:spPr>
          <a:xfrm>
            <a:off x="4151784" y="1071553"/>
            <a:ext cx="406579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Spatial Integration Section main page</a:t>
            </a:r>
          </a:p>
        </p:txBody>
      </p:sp>
    </p:spTree>
    <p:extLst>
      <p:ext uri="{BB962C8B-B14F-4D97-AF65-F5344CB8AC3E}">
        <p14:creationId xmlns:p14="http://schemas.microsoft.com/office/powerpoint/2010/main" val="243989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44B09-1637-D14D-B418-926A69BFF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6" y="1484785"/>
            <a:ext cx="11053545" cy="5236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6CAAA-6171-5A4C-A787-44E215BE66BC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363F-1F9D-1544-8772-FBFE6E2FAD09}"/>
              </a:ext>
            </a:extLst>
          </p:cNvPr>
          <p:cNvSpPr txBox="1"/>
          <p:nvPr/>
        </p:nvSpPr>
        <p:spPr>
          <a:xfrm>
            <a:off x="4284545" y="1084675"/>
            <a:ext cx="3560014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Spatial Integration Request page</a:t>
            </a:r>
          </a:p>
        </p:txBody>
      </p:sp>
    </p:spTree>
    <p:extLst>
      <p:ext uri="{BB962C8B-B14F-4D97-AF65-F5344CB8AC3E}">
        <p14:creationId xmlns:p14="http://schemas.microsoft.com/office/powerpoint/2010/main" val="302431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6CAAA-6171-5A4C-A787-44E215BE66BC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CD269-1731-4F4E-9F27-BC51CD152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495284"/>
            <a:ext cx="5404030" cy="5290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49F22D-C19C-0942-9C99-662AFE1F279E}"/>
              </a:ext>
            </a:extLst>
          </p:cNvPr>
          <p:cNvSpPr txBox="1"/>
          <p:nvPr/>
        </p:nvSpPr>
        <p:spPr>
          <a:xfrm>
            <a:off x="4597064" y="1052736"/>
            <a:ext cx="299787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Spatial Integration Request</a:t>
            </a:r>
          </a:p>
        </p:txBody>
      </p:sp>
    </p:spTree>
    <p:extLst>
      <p:ext uri="{BB962C8B-B14F-4D97-AF65-F5344CB8AC3E}">
        <p14:creationId xmlns:p14="http://schemas.microsoft.com/office/powerpoint/2010/main" val="231456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6CAAA-6171-5A4C-A787-44E215BE66BC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128B3-4638-8D47-8F84-BA75B5C7E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42" y="1556792"/>
            <a:ext cx="8185065" cy="5301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B1F68-6085-D54C-9A78-B06A24201DF8}"/>
              </a:ext>
            </a:extLst>
          </p:cNvPr>
          <p:cNvSpPr txBox="1"/>
          <p:nvPr/>
        </p:nvSpPr>
        <p:spPr>
          <a:xfrm>
            <a:off x="4546377" y="1052736"/>
            <a:ext cx="3099246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Page created by the request</a:t>
            </a:r>
          </a:p>
        </p:txBody>
      </p:sp>
    </p:spTree>
    <p:extLst>
      <p:ext uri="{BB962C8B-B14F-4D97-AF65-F5344CB8AC3E}">
        <p14:creationId xmlns:p14="http://schemas.microsoft.com/office/powerpoint/2010/main" val="185880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6CAAA-6171-5A4C-A787-44E215BE66BC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EEA10-5F9D-264B-88CA-B104CF614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501508"/>
            <a:ext cx="10488488" cy="5331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07802E-8978-864C-B25C-15D6A4AAC6B4}"/>
              </a:ext>
            </a:extLst>
          </p:cNvPr>
          <p:cNvSpPr txBox="1"/>
          <p:nvPr/>
        </p:nvSpPr>
        <p:spPr>
          <a:xfrm>
            <a:off x="4959574" y="1052736"/>
            <a:ext cx="217931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System Description</a:t>
            </a:r>
          </a:p>
        </p:txBody>
      </p:sp>
    </p:spTree>
    <p:extLst>
      <p:ext uri="{BB962C8B-B14F-4D97-AF65-F5344CB8AC3E}">
        <p14:creationId xmlns:p14="http://schemas.microsoft.com/office/powerpoint/2010/main" val="53660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D9B21D-1D5E-E142-9CB7-6B6BC53DD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1" y="4088232"/>
            <a:ext cx="5454399" cy="2502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28187-0E45-BE4F-B618-7008AE7AD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571085"/>
            <a:ext cx="6049232" cy="2152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6CAAA-6171-5A4C-A787-44E215BE66BC}"/>
              </a:ext>
            </a:extLst>
          </p:cNvPr>
          <p:cNvSpPr txBox="1"/>
          <p:nvPr/>
        </p:nvSpPr>
        <p:spPr>
          <a:xfrm>
            <a:off x="335360" y="404664"/>
            <a:ext cx="571387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How do we communicate?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21C4F-C77E-374F-8258-68A6781D2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88" y="1700808"/>
            <a:ext cx="6312024" cy="20140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70F92E-1469-364A-A097-89B5E2AED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317081"/>
            <a:ext cx="3943941" cy="25315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7644E-A81E-BB40-805E-07B500CC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423941"/>
            <a:ext cx="6955343" cy="2331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31C53-9713-5945-96B6-7D7DE7B940AE}"/>
              </a:ext>
            </a:extLst>
          </p:cNvPr>
          <p:cNvSpPr txBox="1"/>
          <p:nvPr/>
        </p:nvSpPr>
        <p:spPr>
          <a:xfrm>
            <a:off x="4211189" y="1062701"/>
            <a:ext cx="376962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Clash Analysis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7855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7BF0C-1092-B546-A986-FC5CA31B4FE6}"/>
              </a:ext>
            </a:extLst>
          </p:cNvPr>
          <p:cNvSpPr txBox="1"/>
          <p:nvPr/>
        </p:nvSpPr>
        <p:spPr>
          <a:xfrm>
            <a:off x="335360" y="404664"/>
            <a:ext cx="587872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Application for Instruments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C7DE5-7BE8-2E41-A858-7DF4E3E9E65D}"/>
              </a:ext>
            </a:extLst>
          </p:cNvPr>
          <p:cNvSpPr txBox="1"/>
          <p:nvPr/>
        </p:nvSpPr>
        <p:spPr>
          <a:xfrm>
            <a:off x="695400" y="1773238"/>
            <a:ext cx="5112568" cy="50363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We have to work </a:t>
            </a:r>
            <a:r>
              <a:rPr lang="en-GB" sz="2000" u="sng" dirty="0"/>
              <a:t>together</a:t>
            </a:r>
            <a:r>
              <a:rPr lang="en-GB" sz="2000" dirty="0"/>
              <a:t> on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F6FA8-FDE3-CB43-906B-E21A806689C8}"/>
              </a:ext>
            </a:extLst>
          </p:cNvPr>
          <p:cNvSpPr txBox="1"/>
          <p:nvPr/>
        </p:nvSpPr>
        <p:spPr>
          <a:xfrm>
            <a:off x="2639616" y="2564904"/>
            <a:ext cx="5328592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The CAD structure of your instrument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67176-53CF-8341-8E3D-4DC7C44CBA08}"/>
              </a:ext>
            </a:extLst>
          </p:cNvPr>
          <p:cNvSpPr txBox="1"/>
          <p:nvPr/>
        </p:nvSpPr>
        <p:spPr>
          <a:xfrm>
            <a:off x="5122704" y="2937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Assembly  and   Skeleton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651222-E4F5-8248-9A27-95DAAD06B399}"/>
              </a:ext>
            </a:extLst>
          </p:cNvPr>
          <p:cNvSpPr txBox="1"/>
          <p:nvPr/>
        </p:nvSpPr>
        <p:spPr>
          <a:xfrm>
            <a:off x="2639616" y="3726482"/>
            <a:ext cx="52565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The breakdown structure of your instrument in CHESS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77CA4-62F2-804E-A18C-2069F3F3C599}"/>
              </a:ext>
            </a:extLst>
          </p:cNvPr>
          <p:cNvSpPr txBox="1"/>
          <p:nvPr/>
        </p:nvSpPr>
        <p:spPr>
          <a:xfrm>
            <a:off x="8163345" y="3802855"/>
            <a:ext cx="4028655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fr-FR" sz="1200" dirty="0"/>
              <a:t>“The ESS </a:t>
            </a:r>
            <a:r>
              <a:rPr lang="fr-FR" sz="1200" dirty="0" err="1"/>
              <a:t>facility</a:t>
            </a:r>
            <a:r>
              <a:rPr lang="fr-FR" sz="1200" dirty="0"/>
              <a:t> breakdown structure </a:t>
            </a:r>
            <a:r>
              <a:rPr lang="fr-FR" sz="1200" dirty="0" err="1"/>
              <a:t>is</a:t>
            </a:r>
            <a:r>
              <a:rPr lang="fr-FR" sz="1200" dirty="0"/>
              <a:t> a </a:t>
            </a:r>
            <a:r>
              <a:rPr lang="fr-FR" sz="1200" dirty="0" err="1"/>
              <a:t>functional-based</a:t>
            </a:r>
            <a:r>
              <a:rPr lang="fr-FR" sz="1200" dirty="0"/>
              <a:t> </a:t>
            </a:r>
            <a:r>
              <a:rPr lang="fr-FR" sz="1200" dirty="0" err="1"/>
              <a:t>hierarchical</a:t>
            </a:r>
            <a:r>
              <a:rPr lang="fr-FR" sz="1200" dirty="0"/>
              <a:t> </a:t>
            </a:r>
            <a:r>
              <a:rPr lang="fr-FR" sz="1200" dirty="0" err="1"/>
              <a:t>tree</a:t>
            </a:r>
            <a:r>
              <a:rPr lang="fr-FR" sz="1200" dirty="0"/>
              <a:t> structure to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used</a:t>
            </a:r>
            <a:r>
              <a:rPr lang="fr-FR" sz="1200" dirty="0"/>
              <a:t> for </a:t>
            </a:r>
            <a:r>
              <a:rPr lang="fr-FR" sz="1200" dirty="0" err="1"/>
              <a:t>systems</a:t>
            </a:r>
            <a:r>
              <a:rPr lang="fr-FR" sz="1200" dirty="0"/>
              <a:t> and components for the </a:t>
            </a:r>
            <a:r>
              <a:rPr lang="fr-FR" sz="1200" dirty="0" err="1"/>
              <a:t>purpose</a:t>
            </a:r>
            <a:r>
              <a:rPr lang="fr-FR" sz="1200" dirty="0"/>
              <a:t> of design, </a:t>
            </a:r>
            <a:r>
              <a:rPr lang="fr-FR" sz="1200" dirty="0" err="1"/>
              <a:t>procurement</a:t>
            </a:r>
            <a:r>
              <a:rPr lang="fr-FR" sz="1200" dirty="0"/>
              <a:t>, </a:t>
            </a:r>
            <a:r>
              <a:rPr lang="fr-FR" sz="1200" dirty="0" err="1"/>
              <a:t>logistics</a:t>
            </a:r>
            <a:r>
              <a:rPr lang="fr-FR" sz="1200" dirty="0"/>
              <a:t>, installation, </a:t>
            </a:r>
            <a:r>
              <a:rPr lang="fr-FR" sz="1200" dirty="0" err="1"/>
              <a:t>commissioning</a:t>
            </a:r>
            <a:r>
              <a:rPr lang="fr-FR" sz="1200" dirty="0"/>
              <a:t>, </a:t>
            </a:r>
            <a:r>
              <a:rPr lang="fr-FR" sz="1200" dirty="0" err="1"/>
              <a:t>operations</a:t>
            </a:r>
            <a:r>
              <a:rPr lang="fr-FR" sz="1200" dirty="0"/>
              <a:t>,</a:t>
            </a:r>
          </a:p>
          <a:p>
            <a:r>
              <a:rPr lang="fr-FR" sz="1200" dirty="0"/>
              <a:t>maintenance and </a:t>
            </a:r>
            <a:r>
              <a:rPr lang="fr-FR" sz="1200" dirty="0" err="1"/>
              <a:t>decommissioning</a:t>
            </a:r>
            <a:r>
              <a:rPr lang="fr-FR" sz="1200" dirty="0"/>
              <a:t>.”- </a:t>
            </a:r>
            <a:r>
              <a:rPr lang="fr-FR" sz="1200" u="sng" dirty="0">
                <a:hlinkClick r:id="rId2"/>
              </a:rPr>
              <a:t>ESS-0036752</a:t>
            </a:r>
            <a:endParaRPr lang="fr-FR" sz="1200" dirty="0"/>
          </a:p>
          <a:p>
            <a:pPr algn="l"/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D67799-3630-6548-9F57-3E19C22B7CCF}"/>
              </a:ext>
            </a:extLst>
          </p:cNvPr>
          <p:cNvSpPr txBox="1"/>
          <p:nvPr/>
        </p:nvSpPr>
        <p:spPr>
          <a:xfrm>
            <a:off x="2639616" y="5157192"/>
            <a:ext cx="525658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Review/Release 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4D278-DA71-1549-A644-F4897441839D}"/>
              </a:ext>
            </a:extLst>
          </p:cNvPr>
          <p:cNvSpPr txBox="1"/>
          <p:nvPr/>
        </p:nvSpPr>
        <p:spPr>
          <a:xfrm>
            <a:off x="2639616" y="6080071"/>
            <a:ext cx="525658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8775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6A721-D71B-A94E-98A6-1567DB4D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6B8E74-CFF4-5D44-B2AA-AF840DFE99A7}"/>
              </a:ext>
            </a:extLst>
          </p:cNvPr>
          <p:cNvSpPr txBox="1"/>
          <p:nvPr/>
        </p:nvSpPr>
        <p:spPr>
          <a:xfrm>
            <a:off x="335360" y="404664"/>
            <a:ext cx="5934958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Some chronological aspects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85FC2E9-B7AA-E44C-9A1D-5E38BB8185EA}"/>
              </a:ext>
            </a:extLst>
          </p:cNvPr>
          <p:cNvSpPr/>
          <p:nvPr/>
        </p:nvSpPr>
        <p:spPr>
          <a:xfrm>
            <a:off x="263352" y="1558799"/>
            <a:ext cx="1440160" cy="5229200"/>
          </a:xfrm>
          <a:prstGeom prst="downArrow">
            <a:avLst>
              <a:gd name="adj1" fmla="val 50000"/>
              <a:gd name="adj2" fmla="val 3730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B2EA6-3504-0840-A640-66856F21AFF1}"/>
              </a:ext>
            </a:extLst>
          </p:cNvPr>
          <p:cNvSpPr txBox="1"/>
          <p:nvPr/>
        </p:nvSpPr>
        <p:spPr>
          <a:xfrm>
            <a:off x="623392" y="148478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FEED7-1CE7-B743-BF5D-5578A33E5647}"/>
              </a:ext>
            </a:extLst>
          </p:cNvPr>
          <p:cNvSpPr txBox="1"/>
          <p:nvPr/>
        </p:nvSpPr>
        <p:spPr>
          <a:xfrm>
            <a:off x="2413956" y="2716862"/>
            <a:ext cx="3096344" cy="12311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ctr">
              <a:buFont typeface="Wingdings" pitchFamily="2" charset="2"/>
              <a:buChar char="v"/>
            </a:pPr>
            <a:r>
              <a:rPr lang="en-GB" sz="1100" b="1" dirty="0"/>
              <a:t>EIS Division</a:t>
            </a:r>
          </a:p>
          <a:p>
            <a:pPr algn="ctr"/>
            <a:r>
              <a:rPr lang="en-GB" sz="1100" b="1" dirty="0"/>
              <a:t>Creation of MES group</a:t>
            </a:r>
          </a:p>
          <a:p>
            <a:pPr algn="ctr"/>
            <a:r>
              <a:rPr lang="en-GB" sz="1400" b="1" dirty="0"/>
              <a:t>M</a:t>
            </a:r>
            <a:r>
              <a:rPr lang="en-GB" sz="1400" dirty="0"/>
              <a:t>achine </a:t>
            </a:r>
            <a:r>
              <a:rPr lang="en-GB" sz="1400" b="1" dirty="0"/>
              <a:t>E</a:t>
            </a:r>
            <a:r>
              <a:rPr lang="en-GB" sz="1400" dirty="0"/>
              <a:t>ngineering </a:t>
            </a:r>
            <a:r>
              <a:rPr lang="en-GB" sz="1400" b="1" dirty="0"/>
              <a:t>S</a:t>
            </a:r>
            <a:r>
              <a:rPr lang="en-GB" sz="1400" dirty="0"/>
              <a:t>ervice Group</a:t>
            </a:r>
          </a:p>
          <a:p>
            <a:r>
              <a:rPr lang="en-GB" sz="1100" dirty="0"/>
              <a:t>	Survey, Alignment and Metrology</a:t>
            </a:r>
          </a:p>
          <a:p>
            <a:r>
              <a:rPr lang="en-GB" sz="1100" dirty="0">
                <a:solidFill>
                  <a:srgbClr val="FF0000"/>
                </a:solidFill>
              </a:rPr>
              <a:t>	Spatial Integration</a:t>
            </a:r>
          </a:p>
          <a:p>
            <a:r>
              <a:rPr lang="en-GB" sz="1100" dirty="0"/>
              <a:t>	Manufacturing</a:t>
            </a:r>
          </a:p>
          <a:p>
            <a:pPr algn="ctr"/>
            <a:endParaRPr lang="en-GB" sz="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495E7-B182-B946-A4CF-1D9BEF6FB83E}"/>
              </a:ext>
            </a:extLst>
          </p:cNvPr>
          <p:cNvSpPr txBox="1"/>
          <p:nvPr/>
        </p:nvSpPr>
        <p:spPr>
          <a:xfrm>
            <a:off x="2428252" y="1568597"/>
            <a:ext cx="3096344" cy="729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/>
              <a:t>EIS Division</a:t>
            </a:r>
          </a:p>
          <a:p>
            <a:pPr algn="ctr"/>
            <a:r>
              <a:rPr lang="en-GB" dirty="0"/>
              <a:t>Integration Group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393F0-BF88-1F42-BD57-51D1F1FCFECC}"/>
              </a:ext>
            </a:extLst>
          </p:cNvPr>
          <p:cNvSpPr txBox="1"/>
          <p:nvPr/>
        </p:nvSpPr>
        <p:spPr>
          <a:xfrm>
            <a:off x="6561860" y="1549507"/>
            <a:ext cx="443068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sv-SE"/>
            </a:defPPr>
            <a:lvl1pPr algn="ctr">
              <a:defRPr b="1"/>
            </a:lvl1pPr>
          </a:lstStyle>
          <a:p>
            <a:r>
              <a:rPr lang="en-GB" sz="1400" dirty="0"/>
              <a:t>Integration activities coordinated independently in each sub project.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BDD526-575B-744F-8827-6FADDFC0D2E0}"/>
              </a:ext>
            </a:extLst>
          </p:cNvPr>
          <p:cNvSpPr txBox="1"/>
          <p:nvPr/>
        </p:nvSpPr>
        <p:spPr>
          <a:xfrm>
            <a:off x="6361336" y="4173398"/>
            <a:ext cx="2376264" cy="26450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GB" sz="1600" b="1" dirty="0"/>
              <a:t>Accelerator</a:t>
            </a:r>
          </a:p>
          <a:p>
            <a:pPr algn="ctr"/>
            <a:r>
              <a:rPr lang="en-GB" sz="1600" dirty="0"/>
              <a:t>Front End Building </a:t>
            </a:r>
          </a:p>
          <a:p>
            <a:pPr algn="ctr"/>
            <a:r>
              <a:rPr lang="en-GB" sz="1600" dirty="0"/>
              <a:t>Task Force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We commonly realized how crucial was to align our ways of designing, integrating and documenting.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48F96-BC08-BE41-B052-0241512122DD}"/>
              </a:ext>
            </a:extLst>
          </p:cNvPr>
          <p:cNvSpPr txBox="1"/>
          <p:nvPr/>
        </p:nvSpPr>
        <p:spPr>
          <a:xfrm>
            <a:off x="8904312" y="4509120"/>
            <a:ext cx="2376264" cy="2309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GB" sz="1600" b="1" dirty="0"/>
              <a:t>Facility Documentation Management</a:t>
            </a:r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i="1" dirty="0"/>
              <a:t>ESS Ways of Working</a:t>
            </a:r>
            <a:endParaRPr lang="en-GB" sz="1600" i="1" dirty="0"/>
          </a:p>
          <a:p>
            <a:pPr algn="ctr"/>
            <a:endParaRPr lang="en-GB" sz="1600" b="1" i="1" dirty="0"/>
          </a:p>
          <a:p>
            <a:pPr algn="ctr"/>
            <a:r>
              <a:rPr lang="en-GB" sz="1600" b="1" i="1" dirty="0"/>
              <a:t>SSM Regulations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8A942-55A3-D84E-9CC7-30A59A8F0430}"/>
              </a:ext>
            </a:extLst>
          </p:cNvPr>
          <p:cNvSpPr/>
          <p:nvPr/>
        </p:nvSpPr>
        <p:spPr>
          <a:xfrm>
            <a:off x="3323692" y="3965868"/>
            <a:ext cx="2196244" cy="26314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816601-8D0A-594B-8AB8-3DF9337204F3}"/>
              </a:ext>
            </a:extLst>
          </p:cNvPr>
          <p:cNvSpPr txBox="1"/>
          <p:nvPr/>
        </p:nvSpPr>
        <p:spPr>
          <a:xfrm>
            <a:off x="3296607" y="3957374"/>
            <a:ext cx="2470968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/>
              <a:t>ESS Technical Board </a:t>
            </a:r>
          </a:p>
          <a:p>
            <a:pPr algn="l"/>
            <a:r>
              <a:rPr lang="en-GB" sz="1200" dirty="0"/>
              <a:t> Introduction to Spatial Integration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A674CE-D5F1-144E-944E-7A232D4FB317}"/>
              </a:ext>
            </a:extLst>
          </p:cNvPr>
          <p:cNvSpPr txBox="1"/>
          <p:nvPr/>
        </p:nvSpPr>
        <p:spPr>
          <a:xfrm>
            <a:off x="3293215" y="4904205"/>
            <a:ext cx="2470968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/>
              <a:t>ESS Technical Board </a:t>
            </a:r>
          </a:p>
          <a:p>
            <a:pPr algn="l"/>
            <a:r>
              <a:rPr lang="en-GB" sz="1200" dirty="0"/>
              <a:t> Spatial Integration – Real Plans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75A03-59B1-F54D-9542-2A895DC97915}"/>
              </a:ext>
            </a:extLst>
          </p:cNvPr>
          <p:cNvSpPr txBox="1"/>
          <p:nvPr/>
        </p:nvSpPr>
        <p:spPr>
          <a:xfrm>
            <a:off x="623392" y="6237312"/>
            <a:ext cx="648072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89D91A-8998-A448-9DB9-C85BA7C1F48E}"/>
              </a:ext>
            </a:extLst>
          </p:cNvPr>
          <p:cNvSpPr txBox="1"/>
          <p:nvPr/>
        </p:nvSpPr>
        <p:spPr>
          <a:xfrm>
            <a:off x="3284049" y="5814793"/>
            <a:ext cx="2470968" cy="6385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171450" indent="-171450" algn="l">
              <a:buFont typeface="Wingdings" pitchFamily="2" charset="2"/>
              <a:buChar char="v"/>
            </a:pPr>
            <a:r>
              <a:rPr lang="en-GB" sz="1200" dirty="0">
                <a:solidFill>
                  <a:srgbClr val="FF0000"/>
                </a:solidFill>
              </a:rPr>
              <a:t>ACC and ICS DIVISIONS</a:t>
            </a:r>
          </a:p>
          <a:p>
            <a:pPr algn="ctr"/>
            <a:r>
              <a:rPr lang="en-GB" sz="1200" dirty="0"/>
              <a:t>JOINS CENTRAL </a:t>
            </a:r>
          </a:p>
          <a:p>
            <a:pPr algn="ctr"/>
            <a:r>
              <a:rPr lang="en-GB" sz="1200" dirty="0"/>
              <a:t>SPATIAL INTEGRATION SECTION</a:t>
            </a:r>
          </a:p>
        </p:txBody>
      </p:sp>
    </p:spTree>
    <p:extLst>
      <p:ext uri="{BB962C8B-B14F-4D97-AF65-F5344CB8AC3E}">
        <p14:creationId xmlns:p14="http://schemas.microsoft.com/office/powerpoint/2010/main" val="24468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8" grpId="0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7BF0C-1092-B546-A986-FC5CA31B4FE6}"/>
              </a:ext>
            </a:extLst>
          </p:cNvPr>
          <p:cNvSpPr txBox="1"/>
          <p:nvPr/>
        </p:nvSpPr>
        <p:spPr>
          <a:xfrm>
            <a:off x="335360" y="404664"/>
            <a:ext cx="587872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Application for Instruments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C448E-80AF-7346-884B-E0278369CF56}"/>
              </a:ext>
            </a:extLst>
          </p:cNvPr>
          <p:cNvSpPr txBox="1"/>
          <p:nvPr/>
        </p:nvSpPr>
        <p:spPr>
          <a:xfrm>
            <a:off x="335360" y="1556792"/>
            <a:ext cx="324036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/>
              <a:t>CAD Structure            </a:t>
            </a:r>
            <a:r>
              <a:rPr lang="en-GB" sz="2000" i="1" dirty="0"/>
              <a:t>our proposal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1FFF44F-98F6-FE46-88EF-FF30D3C68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2047966"/>
            <a:ext cx="870585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EAEBD-F21A-2C4B-94B8-B8441737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64" y="1987431"/>
            <a:ext cx="10338576" cy="45161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411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7BF0C-1092-B546-A986-FC5CA31B4FE6}"/>
              </a:ext>
            </a:extLst>
          </p:cNvPr>
          <p:cNvSpPr txBox="1"/>
          <p:nvPr/>
        </p:nvSpPr>
        <p:spPr>
          <a:xfrm>
            <a:off x="335360" y="404664"/>
            <a:ext cx="587872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Application for Instruments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909F1-1A5A-1649-86B3-91574945B196}"/>
              </a:ext>
            </a:extLst>
          </p:cNvPr>
          <p:cNvSpPr txBox="1"/>
          <p:nvPr/>
        </p:nvSpPr>
        <p:spPr>
          <a:xfrm>
            <a:off x="119336" y="152491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/>
              <a:t>Skeleton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81D615-CB8D-8742-9304-87E8C648A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6524" y="1462492"/>
            <a:ext cx="5289482" cy="5395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DB85B-C483-6F46-B9DD-2C2C1C351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5240727"/>
            <a:ext cx="5879976" cy="1421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D4FAD-03A8-804B-9636-CA593442B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995856"/>
            <a:ext cx="4311750" cy="2538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7589D-16C3-7E45-9DAD-853C7DA6E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78" y="3449807"/>
            <a:ext cx="3349970" cy="17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7BF0C-1092-B546-A986-FC5CA31B4FE6}"/>
              </a:ext>
            </a:extLst>
          </p:cNvPr>
          <p:cNvSpPr txBox="1"/>
          <p:nvPr/>
        </p:nvSpPr>
        <p:spPr>
          <a:xfrm>
            <a:off x="335360" y="404664"/>
            <a:ext cx="587872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Application for Instruments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909F1-1A5A-1649-86B3-91574945B196}"/>
              </a:ext>
            </a:extLst>
          </p:cNvPr>
          <p:cNvSpPr txBox="1"/>
          <p:nvPr/>
        </p:nvSpPr>
        <p:spPr>
          <a:xfrm>
            <a:off x="119336" y="152491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/>
              <a:t>Facility Breakdown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1B0CFD-F4AF-CD4F-9949-E85C83A54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112674"/>
            <a:ext cx="8729531" cy="4426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889E88-4235-0948-AF3C-E39C9D4DC02C}"/>
              </a:ext>
            </a:extLst>
          </p:cNvPr>
          <p:cNvSpPr txBox="1"/>
          <p:nvPr/>
        </p:nvSpPr>
        <p:spPr>
          <a:xfrm>
            <a:off x="9480376" y="2439317"/>
            <a:ext cx="2534072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To be developed at your convenience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A4E4B-DC60-964C-BE5C-BF0EAD2F647E}"/>
              </a:ext>
            </a:extLst>
          </p:cNvPr>
          <p:cNvSpPr txBox="1"/>
          <p:nvPr/>
        </p:nvSpPr>
        <p:spPr>
          <a:xfrm>
            <a:off x="9480376" y="3599253"/>
            <a:ext cx="2534072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NMX as a good illustration</a:t>
            </a:r>
          </a:p>
        </p:txBody>
      </p:sp>
    </p:spTree>
    <p:extLst>
      <p:ext uri="{BB962C8B-B14F-4D97-AF65-F5344CB8AC3E}">
        <p14:creationId xmlns:p14="http://schemas.microsoft.com/office/powerpoint/2010/main" val="3027770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3688CFA-13F9-1649-BFF2-FF6E6399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469"/>
            <a:ext cx="4833162" cy="9622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Spatial Integration</a:t>
            </a:r>
            <a:b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</a:br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 3D Model Workflow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AC8BD-FCCA-324D-8877-C93DB374F7F4}"/>
              </a:ext>
            </a:extLst>
          </p:cNvPr>
          <p:cNvSpPr txBox="1"/>
          <p:nvPr/>
        </p:nvSpPr>
        <p:spPr>
          <a:xfrm>
            <a:off x="5181600" y="41151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Partners using Catia V6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6CCE5-AFA5-D34C-937A-6AC77295B121}"/>
              </a:ext>
            </a:extLst>
          </p:cNvPr>
          <p:cNvSpPr/>
          <p:nvPr/>
        </p:nvSpPr>
        <p:spPr>
          <a:xfrm>
            <a:off x="0" y="2971800"/>
            <a:ext cx="2987074" cy="1920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9CA896-B92B-C84A-8B83-ECC2F019009C}"/>
              </a:ext>
            </a:extLst>
          </p:cNvPr>
          <p:cNvSpPr/>
          <p:nvPr/>
        </p:nvSpPr>
        <p:spPr>
          <a:xfrm>
            <a:off x="2987074" y="2964444"/>
            <a:ext cx="2987074" cy="19202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C533A-3236-FA4D-8CED-3E410AC873A5}"/>
              </a:ext>
            </a:extLst>
          </p:cNvPr>
          <p:cNvSpPr/>
          <p:nvPr/>
        </p:nvSpPr>
        <p:spPr>
          <a:xfrm>
            <a:off x="5974148" y="2964444"/>
            <a:ext cx="2987074" cy="1920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E64EDD0-D158-734C-A801-9B2E0921510C}"/>
              </a:ext>
            </a:extLst>
          </p:cNvPr>
          <p:cNvSpPr/>
          <p:nvPr/>
        </p:nvSpPr>
        <p:spPr>
          <a:xfrm>
            <a:off x="8961222" y="2964444"/>
            <a:ext cx="2987074" cy="19202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AB0217-E338-3440-B3DE-509697C741E9}"/>
              </a:ext>
            </a:extLst>
          </p:cNvPr>
          <p:cNvSpPr txBox="1"/>
          <p:nvPr/>
        </p:nvSpPr>
        <p:spPr>
          <a:xfrm>
            <a:off x="950597" y="2948313"/>
            <a:ext cx="1415556" cy="48519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65000"/>
                  </a:schemeClr>
                </a:solidFill>
              </a:rPr>
              <a:t>Import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BB08E2-CAAE-F14A-A215-8155CA432E9F}"/>
              </a:ext>
            </a:extLst>
          </p:cNvPr>
          <p:cNvSpPr txBox="1"/>
          <p:nvPr/>
        </p:nvSpPr>
        <p:spPr>
          <a:xfrm>
            <a:off x="4206207" y="2978481"/>
            <a:ext cx="969850" cy="365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defPPr>
              <a:defRPr lang="sv-SE"/>
            </a:defPPr>
            <a:lvl1pPr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Review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5DF525-277D-C44B-9275-1AB330F0EBE5}"/>
              </a:ext>
            </a:extLst>
          </p:cNvPr>
          <p:cNvSpPr txBox="1"/>
          <p:nvPr/>
        </p:nvSpPr>
        <p:spPr>
          <a:xfrm>
            <a:off x="7105500" y="2978481"/>
            <a:ext cx="1026835" cy="365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defPPr>
              <a:defRPr lang="sv-SE"/>
            </a:defPPr>
            <a:lvl1pPr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Integrate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95D248-CC7E-1049-A684-8D01FB14DE85}"/>
              </a:ext>
            </a:extLst>
          </p:cNvPr>
          <p:cNvSpPr txBox="1"/>
          <p:nvPr/>
        </p:nvSpPr>
        <p:spPr>
          <a:xfrm>
            <a:off x="9702811" y="2978481"/>
            <a:ext cx="731512" cy="365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defPPr>
              <a:defRPr lang="sv-SE"/>
            </a:defPPr>
            <a:lvl1pPr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Communicate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41E9712-8E57-C242-B8E5-CFF144C43D7F}"/>
              </a:ext>
            </a:extLst>
          </p:cNvPr>
          <p:cNvSpPr/>
          <p:nvPr/>
        </p:nvSpPr>
        <p:spPr>
          <a:xfrm>
            <a:off x="152465" y="1499025"/>
            <a:ext cx="11795831" cy="65797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9D8ACE-F75E-3D4B-982A-D17F70A69623}"/>
              </a:ext>
            </a:extLst>
          </p:cNvPr>
          <p:cNvSpPr txBox="1"/>
          <p:nvPr/>
        </p:nvSpPr>
        <p:spPr>
          <a:xfrm>
            <a:off x="243904" y="1470961"/>
            <a:ext cx="2011658" cy="38862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200" b="1" dirty="0"/>
              <a:t>Partner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3A708C-D5FA-E443-8DB0-6B5CF34F5711}"/>
              </a:ext>
            </a:extLst>
          </p:cNvPr>
          <p:cNvSpPr/>
          <p:nvPr/>
        </p:nvSpPr>
        <p:spPr>
          <a:xfrm>
            <a:off x="6672187" y="5022277"/>
            <a:ext cx="5367348" cy="146302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E986CD-5758-5B42-941D-18DBEC21638B}"/>
              </a:ext>
            </a:extLst>
          </p:cNvPr>
          <p:cNvSpPr txBox="1"/>
          <p:nvPr/>
        </p:nvSpPr>
        <p:spPr>
          <a:xfrm>
            <a:off x="6736173" y="5022277"/>
            <a:ext cx="2011658" cy="38862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200" b="1" dirty="0"/>
              <a:t>Spatial Integration</a:t>
            </a:r>
          </a:p>
        </p:txBody>
      </p: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B408F261-E57D-5C4B-8977-770F292FB522}"/>
              </a:ext>
            </a:extLst>
          </p:cNvPr>
          <p:cNvCxnSpPr>
            <a:cxnSpLocks/>
            <a:stCxn id="79" idx="3"/>
            <a:endCxn id="72" idx="1"/>
          </p:cNvCxnSpPr>
          <p:nvPr/>
        </p:nvCxnSpPr>
        <p:spPr>
          <a:xfrm>
            <a:off x="5821857" y="1809745"/>
            <a:ext cx="850330" cy="394404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B523EBA6-69EE-D243-BA8A-6A269EDE47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54691" y="3443190"/>
          <a:ext cx="1371586" cy="975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1586">
                  <a:extLst>
                    <a:ext uri="{9D8B030D-6E8A-4147-A177-3AD203B41FA5}">
                      <a16:colId xmlns:a16="http://schemas.microsoft.com/office/drawing/2014/main" val="2295911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Spatial Integration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My design is released, integrate my design in the EPL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FBS tag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308"/>
                  </a:ext>
                </a:extLst>
              </a:tr>
            </a:tbl>
          </a:graphicData>
        </a:graphic>
      </p:graphicFrame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5111FDC-436C-304B-8BFD-B9011165C8EF}"/>
              </a:ext>
            </a:extLst>
          </p:cNvPr>
          <p:cNvSpPr/>
          <p:nvPr/>
        </p:nvSpPr>
        <p:spPr>
          <a:xfrm>
            <a:off x="3901464" y="1634277"/>
            <a:ext cx="1920393" cy="3509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Review and release with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</a:rPr>
              <a:t> Level of Maturity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D9080696-D0C2-7D4A-8EE8-DCACC180A428}"/>
              </a:ext>
            </a:extLst>
          </p:cNvPr>
          <p:cNvSpPr/>
          <p:nvPr/>
        </p:nvSpPr>
        <p:spPr>
          <a:xfrm>
            <a:off x="6906234" y="5479467"/>
            <a:ext cx="835688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Create Light Version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9AACD136-1B62-EA43-AC4A-9A4CA82BBD47}"/>
              </a:ext>
            </a:extLst>
          </p:cNvPr>
          <p:cNvSpPr/>
          <p:nvPr/>
        </p:nvSpPr>
        <p:spPr>
          <a:xfrm>
            <a:off x="7862729" y="5478928"/>
            <a:ext cx="882316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Attach to EPL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ESS-0500000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F7506DE-249E-BA4F-8209-902BC3678D57}"/>
              </a:ext>
            </a:extLst>
          </p:cNvPr>
          <p:cNvSpPr/>
          <p:nvPr/>
        </p:nvSpPr>
        <p:spPr>
          <a:xfrm>
            <a:off x="8937764" y="5477850"/>
            <a:ext cx="835688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Connect to FBS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0B9BB00D-527F-5142-A522-84A7380C9040}"/>
              </a:ext>
            </a:extLst>
          </p:cNvPr>
          <p:cNvSpPr/>
          <p:nvPr/>
        </p:nvSpPr>
        <p:spPr>
          <a:xfrm>
            <a:off x="9909295" y="5321829"/>
            <a:ext cx="973691" cy="863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Integration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Clash Analysis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vs</a:t>
            </a:r>
          </a:p>
          <a:p>
            <a:pPr algn="ctr"/>
            <a:r>
              <a:rPr lang="en-GB" sz="700" dirty="0">
                <a:solidFill>
                  <a:schemeClr val="tx1"/>
                </a:solidFill>
              </a:rPr>
              <a:t>Other systems</a:t>
            </a:r>
          </a:p>
          <a:p>
            <a:pPr algn="ctr"/>
            <a:r>
              <a:rPr lang="en-GB" sz="700" dirty="0">
                <a:solidFill>
                  <a:schemeClr val="tx1"/>
                </a:solidFill>
              </a:rPr>
              <a:t>CF models</a:t>
            </a:r>
          </a:p>
          <a:p>
            <a:pPr algn="ctr"/>
            <a:r>
              <a:rPr lang="en-GB" sz="700" dirty="0">
                <a:solidFill>
                  <a:schemeClr val="tx1"/>
                </a:solidFill>
              </a:rPr>
              <a:t>3D Scans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A912C8B2-D9C3-C84F-9F29-51B42A475892}"/>
              </a:ext>
            </a:extLst>
          </p:cNvPr>
          <p:cNvSpPr/>
          <p:nvPr/>
        </p:nvSpPr>
        <p:spPr>
          <a:xfrm>
            <a:off x="10967134" y="5477850"/>
            <a:ext cx="896979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Communicate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459470-09CE-5C4A-A43C-BFBD43021D70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11415624" y="2157002"/>
            <a:ext cx="0" cy="3320848"/>
          </a:xfrm>
          <a:prstGeom prst="line">
            <a:avLst/>
          </a:prstGeom>
          <a:ln w="19050">
            <a:solidFill>
              <a:schemeClr val="tx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FA27B657-F332-DF4E-A8D7-016B7F637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369376"/>
              </p:ext>
            </p:extLst>
          </p:nvPr>
        </p:nvGraphicFramePr>
        <p:xfrm>
          <a:off x="10729830" y="3421629"/>
          <a:ext cx="1371586" cy="975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1586">
                  <a:extLst>
                    <a:ext uri="{9D8B030D-6E8A-4147-A177-3AD203B41FA5}">
                      <a16:colId xmlns:a16="http://schemas.microsoft.com/office/drawing/2014/main" val="2295911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Communication in Confluence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Integration report on Clash Analysis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Information provided to all affected stakeholder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7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/>
      <p:bldP spid="72" grpId="0" animBg="1"/>
      <p:bldP spid="73" grpId="0"/>
      <p:bldP spid="79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3688CFA-13F9-1649-BFF2-FF6E6399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469"/>
            <a:ext cx="4833162" cy="9622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Spatial Integration</a:t>
            </a:r>
            <a:b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</a:br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 3D Model Workflow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9BADDA1-B33B-6844-8C18-DA3726FEDC92}"/>
              </a:ext>
            </a:extLst>
          </p:cNvPr>
          <p:cNvSpPr/>
          <p:nvPr/>
        </p:nvSpPr>
        <p:spPr>
          <a:xfrm>
            <a:off x="1066855" y="5074902"/>
            <a:ext cx="3383243" cy="146302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AC8BD-FCCA-324D-8877-C93DB374F7F4}"/>
              </a:ext>
            </a:extLst>
          </p:cNvPr>
          <p:cNvSpPr txBox="1"/>
          <p:nvPr/>
        </p:nvSpPr>
        <p:spPr>
          <a:xfrm>
            <a:off x="4815844" y="3507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Partners not designing in Catia V6</a:t>
            </a:r>
          </a:p>
          <a:p>
            <a:pPr algn="l"/>
            <a:r>
              <a:rPr lang="en-GB" sz="2800" b="1" dirty="0">
                <a:solidFill>
                  <a:schemeClr val="bg1"/>
                </a:solidFill>
              </a:rPr>
              <a:t>(using .step file)  </a:t>
            </a:r>
            <a:r>
              <a:rPr lang="en-GB" sz="1600" b="1" dirty="0">
                <a:solidFill>
                  <a:schemeClr val="bg1"/>
                </a:solidFill>
              </a:rPr>
              <a:t>(but we know that you have licences)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6CCE5-AFA5-D34C-937A-6AC77295B121}"/>
              </a:ext>
            </a:extLst>
          </p:cNvPr>
          <p:cNvSpPr/>
          <p:nvPr/>
        </p:nvSpPr>
        <p:spPr>
          <a:xfrm>
            <a:off x="0" y="2971800"/>
            <a:ext cx="2987074" cy="1920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9CA896-B92B-C84A-8B83-ECC2F019009C}"/>
              </a:ext>
            </a:extLst>
          </p:cNvPr>
          <p:cNvSpPr/>
          <p:nvPr/>
        </p:nvSpPr>
        <p:spPr>
          <a:xfrm>
            <a:off x="2987074" y="2964444"/>
            <a:ext cx="2987074" cy="19202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C533A-3236-FA4D-8CED-3E410AC873A5}"/>
              </a:ext>
            </a:extLst>
          </p:cNvPr>
          <p:cNvSpPr/>
          <p:nvPr/>
        </p:nvSpPr>
        <p:spPr>
          <a:xfrm>
            <a:off x="5974148" y="2964444"/>
            <a:ext cx="2987074" cy="1920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E64EDD0-D158-734C-A801-9B2E0921510C}"/>
              </a:ext>
            </a:extLst>
          </p:cNvPr>
          <p:cNvSpPr/>
          <p:nvPr/>
        </p:nvSpPr>
        <p:spPr>
          <a:xfrm>
            <a:off x="8961222" y="2964444"/>
            <a:ext cx="2987074" cy="19202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AB0217-E338-3440-B3DE-509697C741E9}"/>
              </a:ext>
            </a:extLst>
          </p:cNvPr>
          <p:cNvSpPr txBox="1"/>
          <p:nvPr/>
        </p:nvSpPr>
        <p:spPr>
          <a:xfrm>
            <a:off x="950597" y="2948313"/>
            <a:ext cx="1415556" cy="48519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65000"/>
                  </a:schemeClr>
                </a:solidFill>
              </a:rPr>
              <a:t>Import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BB08E2-CAAE-F14A-A215-8155CA432E9F}"/>
              </a:ext>
            </a:extLst>
          </p:cNvPr>
          <p:cNvSpPr txBox="1"/>
          <p:nvPr/>
        </p:nvSpPr>
        <p:spPr>
          <a:xfrm>
            <a:off x="4206207" y="2978481"/>
            <a:ext cx="969850" cy="365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defPPr>
              <a:defRPr lang="sv-SE"/>
            </a:defPPr>
            <a:lvl1pPr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Review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5DF525-277D-C44B-9275-1AB330F0EBE5}"/>
              </a:ext>
            </a:extLst>
          </p:cNvPr>
          <p:cNvSpPr txBox="1"/>
          <p:nvPr/>
        </p:nvSpPr>
        <p:spPr>
          <a:xfrm>
            <a:off x="7105500" y="2978481"/>
            <a:ext cx="1026835" cy="365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defPPr>
              <a:defRPr lang="sv-SE"/>
            </a:defPPr>
            <a:lvl1pPr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Integrate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95D248-CC7E-1049-A684-8D01FB14DE85}"/>
              </a:ext>
            </a:extLst>
          </p:cNvPr>
          <p:cNvSpPr txBox="1"/>
          <p:nvPr/>
        </p:nvSpPr>
        <p:spPr>
          <a:xfrm>
            <a:off x="9702811" y="2978481"/>
            <a:ext cx="731512" cy="365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defPPr>
              <a:defRPr lang="sv-SE"/>
            </a:defPPr>
            <a:lvl1pPr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Communicate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41E9712-8E57-C242-B8E5-CFF144C43D7F}"/>
              </a:ext>
            </a:extLst>
          </p:cNvPr>
          <p:cNvSpPr/>
          <p:nvPr/>
        </p:nvSpPr>
        <p:spPr>
          <a:xfrm>
            <a:off x="152465" y="1499025"/>
            <a:ext cx="11795831" cy="65797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68102D-F36C-BF45-992D-8E6FFB0043B6}"/>
              </a:ext>
            </a:extLst>
          </p:cNvPr>
          <p:cNvSpPr txBox="1"/>
          <p:nvPr/>
        </p:nvSpPr>
        <p:spPr>
          <a:xfrm>
            <a:off x="1112575" y="5106867"/>
            <a:ext cx="2011658" cy="38862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200" b="1" dirty="0"/>
              <a:t>Spatial Integration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F9344E49-EE09-DE4F-AD51-AC58808203A0}"/>
              </a:ext>
            </a:extLst>
          </p:cNvPr>
          <p:cNvSpPr/>
          <p:nvPr/>
        </p:nvSpPr>
        <p:spPr>
          <a:xfrm>
            <a:off x="1066855" y="2273217"/>
            <a:ext cx="4907293" cy="5641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9D8ACE-F75E-3D4B-982A-D17F70A69623}"/>
              </a:ext>
            </a:extLst>
          </p:cNvPr>
          <p:cNvSpPr txBox="1"/>
          <p:nvPr/>
        </p:nvSpPr>
        <p:spPr>
          <a:xfrm>
            <a:off x="652546" y="1621716"/>
            <a:ext cx="2011658" cy="38862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200" b="1" dirty="0"/>
              <a:t>Partner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3C6B590-5FBC-8543-922C-811C0B8AF63E}"/>
              </a:ext>
            </a:extLst>
          </p:cNvPr>
          <p:cNvSpPr txBox="1"/>
          <p:nvPr/>
        </p:nvSpPr>
        <p:spPr>
          <a:xfrm>
            <a:off x="1083222" y="2239732"/>
            <a:ext cx="2011658" cy="38862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200" b="1" dirty="0"/>
              <a:t>NSS Integration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5CD583A-BFD2-CE46-A75B-536357881C3D}"/>
              </a:ext>
            </a:extLst>
          </p:cNvPr>
          <p:cNvCxnSpPr>
            <a:cxnSpLocks/>
            <a:endCxn id="35" idx="1"/>
          </p:cNvCxnSpPr>
          <p:nvPr/>
        </p:nvCxnSpPr>
        <p:spPr>
          <a:xfrm rot="16200000" flipH="1">
            <a:off x="-940729" y="3798830"/>
            <a:ext cx="3649412" cy="365756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960E12-AADE-654B-8B50-7D8E2768739D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701099" y="2555289"/>
            <a:ext cx="3657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9526A6B-BF21-9843-9746-D18145C16FC5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066855" y="5806414"/>
            <a:ext cx="394780" cy="2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BA8FFAE-093C-A647-9408-F52D9443A68A}"/>
              </a:ext>
            </a:extLst>
          </p:cNvPr>
          <p:cNvGraphicFramePr>
            <a:graphicFrameLocks noGrp="1"/>
          </p:cNvGraphicFramePr>
          <p:nvPr/>
        </p:nvGraphicFramePr>
        <p:xfrm>
          <a:off x="103115" y="3557831"/>
          <a:ext cx="1259806" cy="94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59806">
                  <a:extLst>
                    <a:ext uri="{9D8B030D-6E8A-4147-A177-3AD203B41FA5}">
                      <a16:colId xmlns:a16="http://schemas.microsoft.com/office/drawing/2014/main" val="2295911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Spatial Integration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en-GB" sz="1000" dirty="0"/>
                        <a:t>I need to import (indicate Level of Maturity)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308"/>
                  </a:ext>
                </a:extLst>
              </a:tr>
            </a:tbl>
          </a:graphicData>
        </a:graphic>
      </p:graphicFrame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0D3B86D-03B9-6B42-9BFA-D28ABCF9BE12}"/>
              </a:ext>
            </a:extLst>
          </p:cNvPr>
          <p:cNvSpPr/>
          <p:nvPr/>
        </p:nvSpPr>
        <p:spPr>
          <a:xfrm>
            <a:off x="1461635" y="5532092"/>
            <a:ext cx="835688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Import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E754B35-7FF3-CB42-803B-E8ADC57F4465}"/>
              </a:ext>
            </a:extLst>
          </p:cNvPr>
          <p:cNvSpPr/>
          <p:nvPr/>
        </p:nvSpPr>
        <p:spPr>
          <a:xfrm>
            <a:off x="2849232" y="5538773"/>
            <a:ext cx="1445716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Transfer ownership 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20F7AF-0E79-8044-9C73-DACAEF791C8C}"/>
              </a:ext>
            </a:extLst>
          </p:cNvPr>
          <p:cNvCxnSpPr>
            <a:cxnSpLocks/>
            <a:stCxn id="65" idx="1"/>
            <a:endCxn id="29" idx="3"/>
          </p:cNvCxnSpPr>
          <p:nvPr/>
        </p:nvCxnSpPr>
        <p:spPr>
          <a:xfrm flipH="1" flipV="1">
            <a:off x="2297323" y="5806414"/>
            <a:ext cx="551909" cy="66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3A708C-D5FA-E443-8DB0-6B5CF34F5711}"/>
              </a:ext>
            </a:extLst>
          </p:cNvPr>
          <p:cNvSpPr/>
          <p:nvPr/>
        </p:nvSpPr>
        <p:spPr>
          <a:xfrm>
            <a:off x="6672187" y="5022277"/>
            <a:ext cx="5367348" cy="146302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E986CD-5758-5B42-941D-18DBEC21638B}"/>
              </a:ext>
            </a:extLst>
          </p:cNvPr>
          <p:cNvSpPr txBox="1"/>
          <p:nvPr/>
        </p:nvSpPr>
        <p:spPr>
          <a:xfrm>
            <a:off x="6736173" y="5022277"/>
            <a:ext cx="2011658" cy="38862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200" b="1" dirty="0"/>
              <a:t>Spatial Integration</a:t>
            </a:r>
          </a:p>
        </p:txBody>
      </p: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B408F261-E57D-5C4B-8977-770F292FB522}"/>
              </a:ext>
            </a:extLst>
          </p:cNvPr>
          <p:cNvCxnSpPr>
            <a:cxnSpLocks/>
            <a:stCxn id="61" idx="3"/>
            <a:endCxn id="72" idx="1"/>
          </p:cNvCxnSpPr>
          <p:nvPr/>
        </p:nvCxnSpPr>
        <p:spPr>
          <a:xfrm>
            <a:off x="5974148" y="2555289"/>
            <a:ext cx="698039" cy="319850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5111FDC-436C-304B-8BFD-B9011165C8EF}"/>
              </a:ext>
            </a:extLst>
          </p:cNvPr>
          <p:cNvSpPr/>
          <p:nvPr/>
        </p:nvSpPr>
        <p:spPr>
          <a:xfrm>
            <a:off x="3901289" y="2346552"/>
            <a:ext cx="1920393" cy="350936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Review and release with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</a:rPr>
              <a:t> Level of Maturity</a:t>
            </a:r>
          </a:p>
        </p:txBody>
      </p: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180C027A-9AAE-8D4F-BB53-92F885986418}"/>
              </a:ext>
            </a:extLst>
          </p:cNvPr>
          <p:cNvCxnSpPr>
            <a:cxnSpLocks/>
            <a:stCxn id="65" idx="0"/>
            <a:endCxn id="79" idx="1"/>
          </p:cNvCxnSpPr>
          <p:nvPr/>
        </p:nvCxnSpPr>
        <p:spPr>
          <a:xfrm rot="5400000" flipH="1" flipV="1">
            <a:off x="2228313" y="3865798"/>
            <a:ext cx="3016753" cy="329199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D9080696-D0C2-7D4A-8EE8-DCACC180A428}"/>
              </a:ext>
            </a:extLst>
          </p:cNvPr>
          <p:cNvSpPr/>
          <p:nvPr/>
        </p:nvSpPr>
        <p:spPr>
          <a:xfrm>
            <a:off x="6906234" y="5479467"/>
            <a:ext cx="835688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Create Light Version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9AACD136-1B62-EA43-AC4A-9A4CA82BBD47}"/>
              </a:ext>
            </a:extLst>
          </p:cNvPr>
          <p:cNvSpPr/>
          <p:nvPr/>
        </p:nvSpPr>
        <p:spPr>
          <a:xfrm>
            <a:off x="7862729" y="5478928"/>
            <a:ext cx="882316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Attach to EPL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ESS-0500000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F7506DE-249E-BA4F-8209-902BC3678D57}"/>
              </a:ext>
            </a:extLst>
          </p:cNvPr>
          <p:cNvSpPr/>
          <p:nvPr/>
        </p:nvSpPr>
        <p:spPr>
          <a:xfrm>
            <a:off x="8937764" y="5477850"/>
            <a:ext cx="835688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Connect to FBS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0B9BB00D-527F-5142-A522-84A7380C9040}"/>
              </a:ext>
            </a:extLst>
          </p:cNvPr>
          <p:cNvSpPr/>
          <p:nvPr/>
        </p:nvSpPr>
        <p:spPr>
          <a:xfrm>
            <a:off x="9909295" y="5321829"/>
            <a:ext cx="973691" cy="863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Integration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Clash Analysis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vs</a:t>
            </a:r>
          </a:p>
          <a:p>
            <a:pPr algn="ctr"/>
            <a:r>
              <a:rPr lang="en-GB" sz="700" dirty="0">
                <a:solidFill>
                  <a:schemeClr val="tx1"/>
                </a:solidFill>
              </a:rPr>
              <a:t>Other systems</a:t>
            </a:r>
          </a:p>
          <a:p>
            <a:pPr algn="ctr"/>
            <a:r>
              <a:rPr lang="en-GB" sz="700" dirty="0">
                <a:solidFill>
                  <a:schemeClr val="tx1"/>
                </a:solidFill>
              </a:rPr>
              <a:t>CF models</a:t>
            </a:r>
          </a:p>
          <a:p>
            <a:pPr algn="ctr"/>
            <a:r>
              <a:rPr lang="en-GB" sz="700" dirty="0">
                <a:solidFill>
                  <a:schemeClr val="tx1"/>
                </a:solidFill>
              </a:rPr>
              <a:t>3D Scans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A912C8B2-D9C3-C84F-9F29-51B42A475892}"/>
              </a:ext>
            </a:extLst>
          </p:cNvPr>
          <p:cNvSpPr/>
          <p:nvPr/>
        </p:nvSpPr>
        <p:spPr>
          <a:xfrm>
            <a:off x="10967134" y="5477850"/>
            <a:ext cx="896979" cy="548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Communicate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459470-09CE-5C4A-A43C-BFBD43021D70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11415624" y="2157002"/>
            <a:ext cx="0" cy="3320848"/>
          </a:xfrm>
          <a:prstGeom prst="line">
            <a:avLst/>
          </a:prstGeom>
          <a:ln w="19050">
            <a:solidFill>
              <a:schemeClr val="tx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FA27B657-F332-DF4E-A8D7-016B7F63766B}"/>
              </a:ext>
            </a:extLst>
          </p:cNvPr>
          <p:cNvGraphicFramePr>
            <a:graphicFrameLocks noGrp="1"/>
          </p:cNvGraphicFramePr>
          <p:nvPr/>
        </p:nvGraphicFramePr>
        <p:xfrm>
          <a:off x="10729830" y="3421629"/>
          <a:ext cx="1371586" cy="767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1586">
                  <a:extLst>
                    <a:ext uri="{9D8B030D-6E8A-4147-A177-3AD203B41FA5}">
                      <a16:colId xmlns:a16="http://schemas.microsoft.com/office/drawing/2014/main" val="2295911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Communication in Confluence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Integration report on Clash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308"/>
                  </a:ext>
                </a:extLst>
              </a:tr>
            </a:tbl>
          </a:graphicData>
        </a:graphic>
      </p:graphicFrame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50CD0A7F-EB8E-6545-90E0-78BDBE2704CF}"/>
              </a:ext>
            </a:extLst>
          </p:cNvPr>
          <p:cNvCxnSpPr>
            <a:cxnSpLocks/>
            <a:endCxn id="40" idx="1"/>
          </p:cNvCxnSpPr>
          <p:nvPr/>
        </p:nvCxnSpPr>
        <p:spPr>
          <a:xfrm rot="5400000" flipH="1" flipV="1">
            <a:off x="1865895" y="3488281"/>
            <a:ext cx="3756928" cy="353390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F952355-5F42-3F41-9C88-97EE1B1EA1AA}"/>
              </a:ext>
            </a:extLst>
          </p:cNvPr>
          <p:cNvSpPr/>
          <p:nvPr/>
        </p:nvSpPr>
        <p:spPr>
          <a:xfrm>
            <a:off x="3921054" y="1611044"/>
            <a:ext cx="1920393" cy="3509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Review and release with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</a:rPr>
              <a:t> Level of Maturity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548CCE73-A0F0-C44F-9271-4B30E2A5B7D9}"/>
              </a:ext>
            </a:extLst>
          </p:cNvPr>
          <p:cNvCxnSpPr>
            <a:cxnSpLocks/>
            <a:stCxn id="40" idx="3"/>
            <a:endCxn id="72" idx="1"/>
          </p:cNvCxnSpPr>
          <p:nvPr/>
        </p:nvCxnSpPr>
        <p:spPr>
          <a:xfrm>
            <a:off x="5841447" y="1786512"/>
            <a:ext cx="830740" cy="3967277"/>
          </a:xfrm>
          <a:prstGeom prst="bentConnector3">
            <a:avLst>
              <a:gd name="adj1" fmla="val 5773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B523EBA6-69EE-D243-BA8A-6A269EDE4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51326"/>
              </p:ext>
            </p:extLst>
          </p:nvPr>
        </p:nvGraphicFramePr>
        <p:xfrm>
          <a:off x="5730244" y="3485331"/>
          <a:ext cx="1371586" cy="975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1586">
                  <a:extLst>
                    <a:ext uri="{9D8B030D-6E8A-4147-A177-3AD203B41FA5}">
                      <a16:colId xmlns:a16="http://schemas.microsoft.com/office/drawing/2014/main" val="2295911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Spatial Integration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2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My design is released, integrate my design in the EPL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en-GB" sz="800" dirty="0"/>
                        <a:t>FBS tag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21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9" grpId="0" animBg="1"/>
      <p:bldP spid="17" grpId="0"/>
      <p:bldP spid="61" grpId="0" animBg="1"/>
      <p:bldP spid="62" grpId="0"/>
      <p:bldP spid="63" grpId="0"/>
      <p:bldP spid="29" grpId="0" animBg="1"/>
      <p:bldP spid="65" grpId="0" animBg="1"/>
      <p:bldP spid="72" grpId="0" animBg="1"/>
      <p:bldP spid="73" grpId="0"/>
      <p:bldP spid="79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A1804-DB36-AB40-A70D-2AF333AC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CEF77-ED86-BD41-BCDA-F9760C64F445}"/>
              </a:ext>
            </a:extLst>
          </p:cNvPr>
          <p:cNvSpPr txBox="1"/>
          <p:nvPr/>
        </p:nvSpPr>
        <p:spPr>
          <a:xfrm>
            <a:off x="335360" y="404664"/>
            <a:ext cx="587872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Application for Instruments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D4B88-A10D-A944-84F3-59A8B83589D9}"/>
              </a:ext>
            </a:extLst>
          </p:cNvPr>
          <p:cNvSpPr txBox="1"/>
          <p:nvPr/>
        </p:nvSpPr>
        <p:spPr>
          <a:xfrm>
            <a:off x="407368" y="162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In the immediate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EC4D0-0B6C-244F-AF12-120F608B28A3}"/>
              </a:ext>
            </a:extLst>
          </p:cNvPr>
          <p:cNvSpPr txBox="1"/>
          <p:nvPr/>
        </p:nvSpPr>
        <p:spPr>
          <a:xfrm>
            <a:off x="1413686" y="2465745"/>
            <a:ext cx="6768752" cy="5040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Identify for each instrument 2 responsible contacts: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FD8F8-C832-AF40-A246-012BD4DEF6DA}"/>
              </a:ext>
            </a:extLst>
          </p:cNvPr>
          <p:cNvSpPr txBox="1"/>
          <p:nvPr/>
        </p:nvSpPr>
        <p:spPr>
          <a:xfrm>
            <a:off x="7104112" y="227687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6A6DC-2DFC-9249-A340-86E580EF775A}"/>
              </a:ext>
            </a:extLst>
          </p:cNvPr>
          <p:cNvSpPr txBox="1"/>
          <p:nvPr/>
        </p:nvSpPr>
        <p:spPr>
          <a:xfrm>
            <a:off x="7608168" y="2519414"/>
            <a:ext cx="3816424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CAD (Design Engineer)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Approver (Lead Engineer)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03130-95E7-DA49-A0BA-88D84048C0F8}"/>
              </a:ext>
            </a:extLst>
          </p:cNvPr>
          <p:cNvSpPr txBox="1"/>
          <p:nvPr/>
        </p:nvSpPr>
        <p:spPr>
          <a:xfrm>
            <a:off x="1413686" y="3275159"/>
            <a:ext cx="6768752" cy="5040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Rearrange your top assembly according to instructions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214089-A719-CE46-848B-7C69FC50151B}"/>
              </a:ext>
            </a:extLst>
          </p:cNvPr>
          <p:cNvSpPr txBox="1"/>
          <p:nvPr/>
        </p:nvSpPr>
        <p:spPr>
          <a:xfrm>
            <a:off x="1413686" y="4015621"/>
            <a:ext cx="6768752" cy="5040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Declare your skeleton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AD6BA-10E3-F740-845C-8D15FD16A8D1}"/>
              </a:ext>
            </a:extLst>
          </p:cNvPr>
          <p:cNvSpPr txBox="1"/>
          <p:nvPr/>
        </p:nvSpPr>
        <p:spPr>
          <a:xfrm>
            <a:off x="1413686" y="4732246"/>
            <a:ext cx="6768752" cy="5040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Work on FBS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AA72F-AC0E-7D47-B9E6-E32285D1712B}"/>
              </a:ext>
            </a:extLst>
          </p:cNvPr>
          <p:cNvSpPr txBox="1"/>
          <p:nvPr/>
        </p:nvSpPr>
        <p:spPr>
          <a:xfrm>
            <a:off x="1413686" y="5517232"/>
            <a:ext cx="6768752" cy="5040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Spatial Integration Request to integrate your systems </a:t>
            </a:r>
          </a:p>
        </p:txBody>
      </p:sp>
    </p:spTree>
    <p:extLst>
      <p:ext uri="{BB962C8B-B14F-4D97-AF65-F5344CB8AC3E}">
        <p14:creationId xmlns:p14="http://schemas.microsoft.com/office/powerpoint/2010/main" val="1413212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664E-A99E-E04A-994B-40F14B69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7BF0C-1092-B546-A986-FC5CA31B4FE6}"/>
              </a:ext>
            </a:extLst>
          </p:cNvPr>
          <p:cNvSpPr txBox="1"/>
          <p:nvPr/>
        </p:nvSpPr>
        <p:spPr>
          <a:xfrm>
            <a:off x="335360" y="404664"/>
            <a:ext cx="2459328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1CE1F-B6F3-2640-8870-2F41793A4939}"/>
              </a:ext>
            </a:extLst>
          </p:cNvPr>
          <p:cNvSpPr txBox="1"/>
          <p:nvPr/>
        </p:nvSpPr>
        <p:spPr>
          <a:xfrm>
            <a:off x="1671369" y="2075871"/>
            <a:ext cx="9281309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We must demonstrate a better level of Configuration Management of our CAD data</a:t>
            </a:r>
          </a:p>
          <a:p>
            <a:pPr algn="l"/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/>
              <a:t> We are ready to receive and integrate your design.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7D0F-A277-7A4C-A246-FC05DB0D8665}"/>
              </a:ext>
            </a:extLst>
          </p:cNvPr>
          <p:cNvSpPr/>
          <p:nvPr/>
        </p:nvSpPr>
        <p:spPr>
          <a:xfrm>
            <a:off x="-26467" y="3953592"/>
            <a:ext cx="62085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Spatial Integration in Confluence</a:t>
            </a:r>
          </a:p>
          <a:p>
            <a:r>
              <a:rPr lang="en-GB" sz="1600" dirty="0">
                <a:hlinkClick r:id="rId2"/>
              </a:rPr>
              <a:t>https://confluence.esss.lu.se/display/EIS/Spatial+Integration+Section</a:t>
            </a:r>
            <a:endParaRPr lang="en-GB" sz="1600" dirty="0"/>
          </a:p>
          <a:p>
            <a:r>
              <a:rPr lang="en-GB" sz="1600" b="1" dirty="0"/>
              <a:t>Spatial Integration Request</a:t>
            </a:r>
          </a:p>
          <a:p>
            <a:r>
              <a:rPr lang="en-GB" sz="1600" dirty="0">
                <a:hlinkClick r:id="rId3"/>
              </a:rPr>
              <a:t>https://confluence.esss.lu.se/display/EIS/Spatial+Integration+Request</a:t>
            </a:r>
            <a:endParaRPr lang="en-GB" sz="1600" dirty="0"/>
          </a:p>
          <a:p>
            <a:r>
              <a:rPr lang="en-GB" sz="1600" b="1" dirty="0"/>
              <a:t>Spatial Integration Instrument Page</a:t>
            </a:r>
          </a:p>
          <a:p>
            <a:r>
              <a:rPr lang="en-GB" sz="1600" dirty="0">
                <a:hlinkClick r:id="rId4"/>
              </a:rPr>
              <a:t>https://confluence.esss.lu.se/display/EIS/Spatial+Integration+Instrument</a:t>
            </a:r>
            <a:endParaRPr lang="en-GB" sz="1600" dirty="0"/>
          </a:p>
          <a:p>
            <a:r>
              <a:rPr lang="fr-FR" sz="1600" b="1" dirty="0" err="1"/>
              <a:t>Handbook</a:t>
            </a:r>
            <a:r>
              <a:rPr lang="fr-FR" sz="1600" b="1" dirty="0"/>
              <a:t> for Engineering Management</a:t>
            </a:r>
            <a:r>
              <a:rPr lang="fr-FR" sz="1600" dirty="0"/>
              <a:t>,  </a:t>
            </a:r>
            <a:r>
              <a:rPr lang="fr-FR" sz="1600" dirty="0">
                <a:hlinkClick r:id="rId5"/>
              </a:rPr>
              <a:t>ESS-0092276</a:t>
            </a:r>
            <a:endParaRPr lang="fr-FR" sz="1200" dirty="0"/>
          </a:p>
          <a:p>
            <a:r>
              <a:rPr lang="fr-FR" sz="1600" b="1" dirty="0"/>
              <a:t>Engineering </a:t>
            </a:r>
            <a:r>
              <a:rPr lang="fr-FR" sz="1600" b="1" dirty="0" err="1"/>
              <a:t>Graphical</a:t>
            </a:r>
            <a:r>
              <a:rPr lang="fr-FR" sz="1600" b="1" dirty="0"/>
              <a:t> Workflow</a:t>
            </a:r>
            <a:r>
              <a:rPr lang="fr-FR" sz="1600" dirty="0"/>
              <a:t>,  </a:t>
            </a:r>
            <a:r>
              <a:rPr lang="fr-FR" sz="1600" dirty="0">
                <a:hlinkClick r:id="rId6"/>
              </a:rPr>
              <a:t>ESS-0093443</a:t>
            </a:r>
            <a:endParaRPr lang="fr-FR" sz="12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DB28E0-A0BF-0B4A-A57F-808202DF7E32}"/>
              </a:ext>
            </a:extLst>
          </p:cNvPr>
          <p:cNvSpPr/>
          <p:nvPr/>
        </p:nvSpPr>
        <p:spPr>
          <a:xfrm>
            <a:off x="6312024" y="3978819"/>
            <a:ext cx="620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Facility Breakdown Structure</a:t>
            </a:r>
          </a:p>
          <a:p>
            <a:r>
              <a:rPr lang="fr-FR" sz="1600" dirty="0">
                <a:hlinkClick r:id="rId7"/>
              </a:rPr>
              <a:t>https://chess.esss.lu.se/enovia/link/21308.51166.47073.2921</a:t>
            </a:r>
            <a:endParaRPr lang="en-GB" sz="1600" b="1" dirty="0"/>
          </a:p>
          <a:p>
            <a:r>
              <a:rPr lang="en-GB" sz="1600" b="1" dirty="0"/>
              <a:t>Location Breakdown Structure</a:t>
            </a:r>
          </a:p>
          <a:p>
            <a:r>
              <a:rPr lang="fr-FR" sz="1600" dirty="0">
                <a:hlinkClick r:id="rId7"/>
              </a:rPr>
              <a:t>https://chess.esss.lu.se/enovia/link/21308.51166.47073.2921</a:t>
            </a:r>
            <a:endParaRPr lang="fr-FR" sz="1600" dirty="0"/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297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55948-2EA6-1F43-BFF1-31BD79BD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0BCF3-A8F5-3244-8714-FA90F27C62B6}"/>
              </a:ext>
            </a:extLst>
          </p:cNvPr>
          <p:cNvSpPr txBox="1"/>
          <p:nvPr/>
        </p:nvSpPr>
        <p:spPr>
          <a:xfrm>
            <a:off x="4727848" y="4046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278399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/>
              <a:pPr/>
              <a:t>28</a:t>
            </a:fld>
            <a:endParaRPr lang="en-GB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/>
              <a:pPr/>
              <a:t>28</a:t>
            </a:fld>
            <a:endParaRPr lang="en-GB"/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855089" y="1872487"/>
            <a:ext cx="3293616" cy="342364"/>
          </a:xfrm>
          <a:prstGeom prst="roundRect">
            <a:avLst>
              <a:gd name="adj" fmla="val 26315"/>
            </a:avLst>
          </a:prstGeom>
          <a:solidFill>
            <a:schemeClr val="bg1">
              <a:lumMod val="65000"/>
              <a:alpha val="55000"/>
            </a:schemeClr>
          </a:solidFill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dirty="0">
                <a:solidFill>
                  <a:schemeClr val="tx1"/>
                </a:solidFill>
                <a:latin typeface="Cambria Math"/>
                <a:cs typeface="Cambria Math"/>
              </a:rPr>
              <a:t>Raw data Acquisition</a:t>
            </a:r>
            <a:endParaRPr lang="en-US" dirty="0">
              <a:solidFill>
                <a:schemeClr val="tx1"/>
              </a:solidFill>
              <a:latin typeface="Cambria Math"/>
              <a:cs typeface="Cambria Math"/>
            </a:endParaRPr>
          </a:p>
        </p:txBody>
      </p:sp>
      <p:pic>
        <p:nvPicPr>
          <p:cNvPr id="10" name="Picture 9" descr="Screen Shot 2016-09-29 at 16.5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7" y="2322793"/>
            <a:ext cx="1003039" cy="1012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7513" y="3430192"/>
            <a:ext cx="485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mbria Math"/>
                <a:cs typeface="Cambria Math"/>
              </a:rPr>
              <a:t>P30</a:t>
            </a:r>
          </a:p>
        </p:txBody>
      </p:sp>
      <p:sp>
        <p:nvSpPr>
          <p:cNvPr id="12" name="Cross 11"/>
          <p:cNvSpPr/>
          <p:nvPr/>
        </p:nvSpPr>
        <p:spPr>
          <a:xfrm>
            <a:off x="2126796" y="2747045"/>
            <a:ext cx="160866" cy="165718"/>
          </a:xfrm>
          <a:prstGeom prst="plus">
            <a:avLst>
              <a:gd name="adj" fmla="val 3969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Screen Shot 2016-09-29 at 14.2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28" y="2327801"/>
            <a:ext cx="1312332" cy="727681"/>
          </a:xfrm>
          <a:prstGeom prst="rect">
            <a:avLst/>
          </a:prstGeom>
          <a:ln>
            <a:solidFill>
              <a:srgbClr val="0094CA"/>
            </a:solidFill>
          </a:ln>
        </p:spPr>
      </p:pic>
      <p:pic>
        <p:nvPicPr>
          <p:cNvPr id="14" name="Picture 13" descr="Screen Shot 2016-09-29 at 14.20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t="12752" r="17634" b="14764"/>
          <a:stretch/>
        </p:blipFill>
        <p:spPr>
          <a:xfrm>
            <a:off x="2576747" y="2379380"/>
            <a:ext cx="696148" cy="677332"/>
          </a:xfrm>
          <a:prstGeom prst="rect">
            <a:avLst/>
          </a:prstGeom>
          <a:ln>
            <a:solidFill>
              <a:srgbClr val="0094CA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680210" y="3107512"/>
            <a:ext cx="1704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mbria Math"/>
                <a:cs typeface="Cambria Math"/>
              </a:rPr>
              <a:t>Concentric Spheres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375920" y="2519552"/>
            <a:ext cx="1490464" cy="2415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3" descr="C:\Users\samoperator\Desktop\Capture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 bwMode="auto">
          <a:xfrm>
            <a:off x="7411330" y="2074333"/>
            <a:ext cx="2342272" cy="864993"/>
          </a:xfrm>
          <a:prstGeom prst="rect">
            <a:avLst/>
          </a:prstGeom>
          <a:noFill/>
          <a:ln>
            <a:solidFill>
              <a:srgbClr val="0094CA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3"/>
          <p:cNvSpPr>
            <a:spLocks/>
          </p:cNvSpPr>
          <p:nvPr/>
        </p:nvSpPr>
        <p:spPr bwMode="auto">
          <a:xfrm>
            <a:off x="6866384" y="1588037"/>
            <a:ext cx="3293616" cy="342364"/>
          </a:xfrm>
          <a:prstGeom prst="roundRect">
            <a:avLst>
              <a:gd name="adj" fmla="val 26315"/>
            </a:avLst>
          </a:prstGeom>
          <a:solidFill>
            <a:schemeClr val="bg1">
              <a:lumMod val="65000"/>
              <a:alpha val="55000"/>
            </a:schemeClr>
          </a:solidFill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dirty="0">
                <a:solidFill>
                  <a:schemeClr val="tx1"/>
                </a:solidFill>
                <a:latin typeface="Cambria Math"/>
                <a:cs typeface="Cambria Math"/>
              </a:rPr>
              <a:t>Analysis in Cyclone</a:t>
            </a:r>
            <a:endParaRPr lang="en-US" dirty="0">
              <a:solidFill>
                <a:schemeClr val="tx1"/>
              </a:solidFill>
              <a:latin typeface="Cambria Math"/>
              <a:cs typeface="Cambria Math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30810" r="17649" b="32670"/>
          <a:stretch/>
        </p:blipFill>
        <p:spPr bwMode="auto">
          <a:xfrm>
            <a:off x="7004565" y="3572335"/>
            <a:ext cx="3650631" cy="1167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39037" r="43305" b="33060"/>
          <a:stretch/>
        </p:blipFill>
        <p:spPr bwMode="auto">
          <a:xfrm>
            <a:off x="6987185" y="4905463"/>
            <a:ext cx="3712714" cy="1450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93638" y="2920256"/>
            <a:ext cx="2549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mbria Math"/>
                <a:cs typeface="Cambria Math"/>
              </a:rPr>
              <a:t>Data Cleaning</a:t>
            </a:r>
          </a:p>
          <a:p>
            <a:r>
              <a:rPr lang="en-GB" sz="1200" dirty="0">
                <a:latin typeface="Cambria Math"/>
                <a:cs typeface="Cambria Math"/>
              </a:rPr>
              <a:t>  Orientation of Scans ( registration)</a:t>
            </a:r>
          </a:p>
          <a:p>
            <a:r>
              <a:rPr lang="en-GB" sz="1200" dirty="0">
                <a:latin typeface="Cambria Math"/>
                <a:cs typeface="Cambria Math"/>
              </a:rPr>
              <a:t>     Geometries created on demand</a:t>
            </a:r>
          </a:p>
          <a:p>
            <a:endParaRPr lang="en-GB" dirty="0"/>
          </a:p>
        </p:txBody>
      </p:sp>
      <p:sp>
        <p:nvSpPr>
          <p:cNvPr id="22" name="Right Arrow 21"/>
          <p:cNvSpPr/>
          <p:nvPr/>
        </p:nvSpPr>
        <p:spPr>
          <a:xfrm rot="12640673">
            <a:off x="5860166" y="4874681"/>
            <a:ext cx="815279" cy="2624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9727551">
            <a:off x="5812287" y="5726513"/>
            <a:ext cx="850556" cy="2624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IWAA scan cati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62" y="3886200"/>
            <a:ext cx="1990607" cy="1119716"/>
          </a:xfrm>
          <a:prstGeom prst="rect">
            <a:avLst/>
          </a:prstGeom>
          <a:ln>
            <a:solidFill>
              <a:srgbClr val="0094CA"/>
            </a:solidFill>
          </a:ln>
        </p:spPr>
      </p:pic>
      <p:pic>
        <p:nvPicPr>
          <p:cNvPr id="25" name="Picture 24" descr="Screen Shot 2016-09-29 at 17.42.4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0" y="4012591"/>
            <a:ext cx="910167" cy="3689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32467" y="4055525"/>
            <a:ext cx="2116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mbria Math"/>
                <a:cs typeface="Cambria Math"/>
              </a:rPr>
              <a:t>V6</a:t>
            </a:r>
          </a:p>
          <a:p>
            <a:pPr algn="ctr"/>
            <a:r>
              <a:rPr lang="en-GB" sz="1400" dirty="0">
                <a:latin typeface="Cambria Math"/>
                <a:cs typeface="Cambria Math"/>
              </a:rPr>
              <a:t>For Reverse Engineering and Integration</a:t>
            </a:r>
          </a:p>
        </p:txBody>
      </p:sp>
      <p:pic>
        <p:nvPicPr>
          <p:cNvPr id="27" name="Picture 26" descr="Screen Shot 2016-09-29 at 17.46.3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13" y="5516621"/>
            <a:ext cx="2058560" cy="926512"/>
          </a:xfrm>
          <a:prstGeom prst="rect">
            <a:avLst/>
          </a:prstGeom>
          <a:ln>
            <a:solidFill>
              <a:srgbClr val="0094CA"/>
            </a:solidFill>
          </a:ln>
        </p:spPr>
      </p:pic>
      <p:pic>
        <p:nvPicPr>
          <p:cNvPr id="28" name="Picture 27" descr="Screen Shot 2016-09-29 at 17.48.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5434067"/>
            <a:ext cx="1608667" cy="2745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24001" y="5816592"/>
            <a:ext cx="2116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mbria Math"/>
                <a:cs typeface="Cambria Math"/>
              </a:rPr>
              <a:t>Non CAD users</a:t>
            </a:r>
          </a:p>
          <a:p>
            <a:pPr algn="ctr"/>
            <a:r>
              <a:rPr lang="en-GB" sz="1400" dirty="0">
                <a:latin typeface="Cambria Math"/>
                <a:cs typeface="Cambria Math"/>
              </a:rPr>
              <a:t>Visualization/Simple </a:t>
            </a:r>
            <a:r>
              <a:rPr lang="en-GB" sz="1400" dirty="0" err="1">
                <a:latin typeface="Cambria Math"/>
                <a:cs typeface="Cambria Math"/>
              </a:rPr>
              <a:t>measurments</a:t>
            </a:r>
            <a:endParaRPr lang="en-GB" sz="1400" dirty="0">
              <a:latin typeface="Cambria Math"/>
              <a:cs typeface="Cambria Math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336" y="1448681"/>
            <a:ext cx="2627802" cy="40011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000" b="1" u="sng" dirty="0"/>
              <a:t>Focus on 3D Scans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CC5D8C-46F4-444D-8191-07BEBABFCDD0}"/>
              </a:ext>
            </a:extLst>
          </p:cNvPr>
          <p:cNvSpPr txBox="1"/>
          <p:nvPr/>
        </p:nvSpPr>
        <p:spPr>
          <a:xfrm>
            <a:off x="3935772" y="457509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  <a:latin typeface="Cambria"/>
                <a:cs typeface="Cambria"/>
              </a:rPr>
              <a:t>----    Laser Scanning----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4BE9E-0E15-D543-8C24-184030B5DE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8" y="4155836"/>
            <a:ext cx="1075742" cy="4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5" grpId="0"/>
      <p:bldP spid="16" grpId="0" animBg="1"/>
      <p:bldP spid="18" grpId="0" animBg="1"/>
      <p:bldP spid="21" grpId="0"/>
      <p:bldP spid="22" grpId="0" animBg="1"/>
      <p:bldP spid="23" grpId="0" animBg="1"/>
      <p:bldP spid="26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354762"/>
            <a:ext cx="9706818" cy="5503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794B8-536B-1B4C-9405-AA92EFC2A485}"/>
              </a:ext>
            </a:extLst>
          </p:cNvPr>
          <p:cNvSpPr txBox="1"/>
          <p:nvPr/>
        </p:nvSpPr>
        <p:spPr>
          <a:xfrm>
            <a:off x="3935772" y="457509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  <a:latin typeface="Cambria"/>
                <a:cs typeface="Cambria"/>
              </a:rPr>
              <a:t>----    Laser Scanning----</a:t>
            </a:r>
          </a:p>
        </p:txBody>
      </p:sp>
    </p:spTree>
    <p:extLst>
      <p:ext uri="{BB962C8B-B14F-4D97-AF65-F5344CB8AC3E}">
        <p14:creationId xmlns:p14="http://schemas.microsoft.com/office/powerpoint/2010/main" val="191164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6A721-D71B-A94E-98A6-1567DB4D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6B8E74-CFF4-5D44-B2AA-AF840DFE99A7}"/>
              </a:ext>
            </a:extLst>
          </p:cNvPr>
          <p:cNvSpPr txBox="1"/>
          <p:nvPr/>
        </p:nvSpPr>
        <p:spPr>
          <a:xfrm>
            <a:off x="335360" y="404664"/>
            <a:ext cx="5934958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Some chronological aspects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85FC2E9-B7AA-E44C-9A1D-5E38BB8185EA}"/>
              </a:ext>
            </a:extLst>
          </p:cNvPr>
          <p:cNvSpPr/>
          <p:nvPr/>
        </p:nvSpPr>
        <p:spPr>
          <a:xfrm>
            <a:off x="263352" y="1558799"/>
            <a:ext cx="1440160" cy="5229200"/>
          </a:xfrm>
          <a:prstGeom prst="downArrow">
            <a:avLst>
              <a:gd name="adj1" fmla="val 50000"/>
              <a:gd name="adj2" fmla="val 3730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B2EA6-3504-0840-A640-66856F21AFF1}"/>
              </a:ext>
            </a:extLst>
          </p:cNvPr>
          <p:cNvSpPr txBox="1"/>
          <p:nvPr/>
        </p:nvSpPr>
        <p:spPr>
          <a:xfrm>
            <a:off x="623392" y="148478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BDD526-575B-744F-8827-6FADDFC0D2E0}"/>
              </a:ext>
            </a:extLst>
          </p:cNvPr>
          <p:cNvSpPr txBox="1"/>
          <p:nvPr/>
        </p:nvSpPr>
        <p:spPr>
          <a:xfrm>
            <a:off x="6384434" y="1558799"/>
            <a:ext cx="2376264" cy="11501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GB" sz="1600" b="1" dirty="0"/>
              <a:t>Accelerator</a:t>
            </a:r>
          </a:p>
          <a:p>
            <a:pPr algn="ctr"/>
            <a:r>
              <a:rPr lang="en-GB" sz="1600" dirty="0"/>
              <a:t>Front End Building </a:t>
            </a:r>
          </a:p>
          <a:p>
            <a:pPr algn="ctr"/>
            <a:r>
              <a:rPr lang="en-GB" sz="1600" dirty="0"/>
              <a:t>Task Force</a:t>
            </a:r>
          </a:p>
          <a:p>
            <a:pPr algn="ctr"/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48F96-BC08-BE41-B052-0241512122DD}"/>
              </a:ext>
            </a:extLst>
          </p:cNvPr>
          <p:cNvSpPr txBox="1"/>
          <p:nvPr/>
        </p:nvSpPr>
        <p:spPr>
          <a:xfrm>
            <a:off x="8971868" y="1563296"/>
            <a:ext cx="2376264" cy="5271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GB" sz="1600" b="1" dirty="0"/>
              <a:t>Facility Documentation Management</a:t>
            </a:r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i="1" dirty="0"/>
              <a:t>ESS Ways of Working</a:t>
            </a:r>
            <a:endParaRPr lang="en-GB" sz="1600" i="1" dirty="0"/>
          </a:p>
          <a:p>
            <a:pPr algn="ctr"/>
            <a:endParaRPr lang="en-GB" sz="1600" b="1" i="1" dirty="0"/>
          </a:p>
          <a:p>
            <a:pPr algn="ctr"/>
            <a:r>
              <a:rPr lang="en-GB" sz="1600" b="1" i="1" dirty="0"/>
              <a:t>SSM Regulations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8A942-55A3-D84E-9CC7-30A59A8F0430}"/>
              </a:ext>
            </a:extLst>
          </p:cNvPr>
          <p:cNvSpPr/>
          <p:nvPr/>
        </p:nvSpPr>
        <p:spPr>
          <a:xfrm>
            <a:off x="3323692" y="1549507"/>
            <a:ext cx="2340260" cy="52689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816601-8D0A-594B-8AB8-3DF9337204F3}"/>
              </a:ext>
            </a:extLst>
          </p:cNvPr>
          <p:cNvSpPr txBox="1"/>
          <p:nvPr/>
        </p:nvSpPr>
        <p:spPr>
          <a:xfrm>
            <a:off x="3255764" y="6402300"/>
            <a:ext cx="2470968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/>
              <a:t>IKON 16</a:t>
            </a:r>
          </a:p>
          <a:p>
            <a:pPr algn="l"/>
            <a:r>
              <a:rPr lang="en-GB" sz="1200" dirty="0"/>
              <a:t> Introduction to Spatial 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75A03-59B1-F54D-9542-2A895DC97915}"/>
              </a:ext>
            </a:extLst>
          </p:cNvPr>
          <p:cNvSpPr txBox="1"/>
          <p:nvPr/>
        </p:nvSpPr>
        <p:spPr>
          <a:xfrm>
            <a:off x="624684" y="5824559"/>
            <a:ext cx="648072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89D91A-8998-A448-9DB9-C85BA7C1F48E}"/>
              </a:ext>
            </a:extLst>
          </p:cNvPr>
          <p:cNvSpPr txBox="1"/>
          <p:nvPr/>
        </p:nvSpPr>
        <p:spPr>
          <a:xfrm>
            <a:off x="3252105" y="5505287"/>
            <a:ext cx="2470968" cy="6385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>
                <a:solidFill>
                  <a:srgbClr val="FF0000"/>
                </a:solidFill>
              </a:rPr>
              <a:t>NSS</a:t>
            </a:r>
            <a:r>
              <a:rPr lang="en-GB" sz="1200" dirty="0"/>
              <a:t> </a:t>
            </a:r>
            <a:r>
              <a:rPr lang="en-GB" sz="1200" dirty="0">
                <a:solidFill>
                  <a:srgbClr val="FF0000"/>
                </a:solidFill>
              </a:rPr>
              <a:t>DIVISION </a:t>
            </a:r>
          </a:p>
          <a:p>
            <a:pPr algn="ctr"/>
            <a:r>
              <a:rPr lang="en-GB" sz="1200" dirty="0"/>
              <a:t>JOINS CENTRAL </a:t>
            </a:r>
          </a:p>
          <a:p>
            <a:pPr algn="ctr"/>
            <a:r>
              <a:rPr lang="en-GB" sz="1200" dirty="0"/>
              <a:t>SPATIAL INTEGRATION SECTION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87C5A-FD7F-F840-A2B3-FDCFB01C5392}"/>
              </a:ext>
            </a:extLst>
          </p:cNvPr>
          <p:cNvSpPr txBox="1"/>
          <p:nvPr/>
        </p:nvSpPr>
        <p:spPr>
          <a:xfrm>
            <a:off x="3722680" y="1537563"/>
            <a:ext cx="139826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b="1" dirty="0"/>
              <a:t>Spatial Integration </a:t>
            </a:r>
          </a:p>
          <a:p>
            <a:pPr algn="ctr"/>
            <a:r>
              <a:rPr lang="en-GB" sz="1200" b="1" dirty="0"/>
              <a:t>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1E879B-D236-DD45-A9F5-627E73CC993C}"/>
              </a:ext>
            </a:extLst>
          </p:cNvPr>
          <p:cNvSpPr txBox="1"/>
          <p:nvPr/>
        </p:nvSpPr>
        <p:spPr>
          <a:xfrm>
            <a:off x="3285795" y="2436185"/>
            <a:ext cx="2470968" cy="6385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>
                <a:solidFill>
                  <a:srgbClr val="FF0000"/>
                </a:solidFill>
              </a:rPr>
              <a:t>TARGET DIVISION </a:t>
            </a:r>
          </a:p>
          <a:p>
            <a:pPr algn="ctr"/>
            <a:r>
              <a:rPr lang="en-GB" sz="1200" dirty="0"/>
              <a:t>JOINS CENTRAL </a:t>
            </a:r>
          </a:p>
          <a:p>
            <a:pPr algn="ctr"/>
            <a:r>
              <a:rPr lang="en-GB" sz="1200" dirty="0"/>
              <a:t>SPATIAL INTEGRATION SECTION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CB6DEB-EB9E-1F43-AB36-98DE8C3C51F1}"/>
              </a:ext>
            </a:extLst>
          </p:cNvPr>
          <p:cNvSpPr txBox="1"/>
          <p:nvPr/>
        </p:nvSpPr>
        <p:spPr>
          <a:xfrm>
            <a:off x="3285795" y="3117174"/>
            <a:ext cx="2306149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/>
              <a:t>Spatial Integration REQUESTS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9EF465-45A5-BB4E-80EB-9E8BE0DECB9A}"/>
              </a:ext>
            </a:extLst>
          </p:cNvPr>
          <p:cNvSpPr txBox="1"/>
          <p:nvPr/>
        </p:nvSpPr>
        <p:spPr>
          <a:xfrm>
            <a:off x="6384032" y="2712778"/>
            <a:ext cx="2376264" cy="41056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GB" sz="1600" b="1" dirty="0"/>
              <a:t>Accelerator</a:t>
            </a:r>
          </a:p>
          <a:p>
            <a:pPr algn="ctr"/>
            <a:r>
              <a:rPr lang="en-GB" sz="1600" dirty="0"/>
              <a:t>Infrastructure Project</a:t>
            </a:r>
          </a:p>
          <a:p>
            <a:pPr algn="ctr"/>
            <a:endParaRPr lang="en-GB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F239D6-5066-5248-B7D3-D9A522DCD98F}"/>
              </a:ext>
            </a:extLst>
          </p:cNvPr>
          <p:cNvSpPr txBox="1"/>
          <p:nvPr/>
        </p:nvSpPr>
        <p:spPr>
          <a:xfrm>
            <a:off x="3268739" y="4727980"/>
            <a:ext cx="2306149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/>
              <a:t>VIRTUAL REALITY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67643-6EAC-0D4B-A1D5-81D4B0F0F69C}"/>
              </a:ext>
            </a:extLst>
          </p:cNvPr>
          <p:cNvSpPr txBox="1"/>
          <p:nvPr/>
        </p:nvSpPr>
        <p:spPr>
          <a:xfrm>
            <a:off x="7896200" y="2309982"/>
            <a:ext cx="2376264" cy="4508479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Accelerator</a:t>
            </a:r>
          </a:p>
          <a:p>
            <a:pPr algn="ctr"/>
            <a:r>
              <a:rPr lang="en-GB" sz="1600" dirty="0"/>
              <a:t>Installation and Commissioning</a:t>
            </a:r>
          </a:p>
          <a:p>
            <a:pPr algn="ctr"/>
            <a:endParaRPr lang="en-GB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05266A-1378-C44C-9082-3A212CE3FC1C}"/>
              </a:ext>
            </a:extLst>
          </p:cNvPr>
          <p:cNvSpPr txBox="1"/>
          <p:nvPr/>
        </p:nvSpPr>
        <p:spPr>
          <a:xfrm>
            <a:off x="3302839" y="3607433"/>
            <a:ext cx="2306149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GB" sz="1200" dirty="0"/>
              <a:t>Levels of Maturity</a:t>
            </a:r>
          </a:p>
        </p:txBody>
      </p:sp>
    </p:spTree>
    <p:extLst>
      <p:ext uri="{BB962C8B-B14F-4D97-AF65-F5344CB8AC3E}">
        <p14:creationId xmlns:p14="http://schemas.microsoft.com/office/powerpoint/2010/main" val="259470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17" grpId="0"/>
      <p:bldP spid="22" grpId="0"/>
      <p:bldP spid="23" grpId="0" animBg="1"/>
      <p:bldP spid="24" grpId="0"/>
      <p:bldP spid="25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/>
              <a:pPr/>
              <a:t>30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4" y="4846968"/>
            <a:ext cx="3440018" cy="1772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09" y="1521230"/>
            <a:ext cx="3225874" cy="248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29" y="4846968"/>
            <a:ext cx="3062716" cy="1772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5"/>
          <a:stretch/>
        </p:blipFill>
        <p:spPr>
          <a:xfrm>
            <a:off x="7464152" y="4339971"/>
            <a:ext cx="4645931" cy="2122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80763"/>
            <a:ext cx="3524195" cy="3229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04" y="2178457"/>
            <a:ext cx="2742961" cy="1385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9674" y="2310576"/>
            <a:ext cx="3167842" cy="15735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DC3DD3-3170-CC4B-9949-448877DDA6E7}"/>
              </a:ext>
            </a:extLst>
          </p:cNvPr>
          <p:cNvSpPr txBox="1"/>
          <p:nvPr/>
        </p:nvSpPr>
        <p:spPr>
          <a:xfrm>
            <a:off x="3935772" y="457509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  <a:latin typeface="Cambria"/>
                <a:cs typeface="Cambria"/>
              </a:rPr>
              <a:t>----    Laser Scanning----</a:t>
            </a:r>
          </a:p>
        </p:txBody>
      </p:sp>
    </p:spTree>
    <p:extLst>
      <p:ext uri="{BB962C8B-B14F-4D97-AF65-F5344CB8AC3E}">
        <p14:creationId xmlns:p14="http://schemas.microsoft.com/office/powerpoint/2010/main" val="3354594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555285"/>
            <a:ext cx="5071284" cy="2610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54" y="1510876"/>
            <a:ext cx="4228833" cy="2535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0E105-7CDB-F747-B9ED-739A4563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60" y="4149081"/>
            <a:ext cx="3360665" cy="2572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45155-0896-7341-8F12-3C041A1C4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3" y="4370425"/>
            <a:ext cx="4719208" cy="237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A4007C-2EFF-D142-BF89-61444CDE9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10" y="4355450"/>
            <a:ext cx="3381161" cy="2275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CFB07-D794-8946-B84B-DDBDE721C6FD}"/>
              </a:ext>
            </a:extLst>
          </p:cNvPr>
          <p:cNvSpPr txBox="1"/>
          <p:nvPr/>
        </p:nvSpPr>
        <p:spPr>
          <a:xfrm>
            <a:off x="3935772" y="457509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  <a:latin typeface="Cambria"/>
                <a:cs typeface="Cambria"/>
              </a:rPr>
              <a:t>----    Laser Scanning----</a:t>
            </a:r>
          </a:p>
        </p:txBody>
      </p:sp>
    </p:spTree>
    <p:extLst>
      <p:ext uri="{BB962C8B-B14F-4D97-AF65-F5344CB8AC3E}">
        <p14:creationId xmlns:p14="http://schemas.microsoft.com/office/powerpoint/2010/main" val="1929170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2" y="1502330"/>
            <a:ext cx="5083196" cy="240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F4660-F71A-4549-9DB3-4F563DA41A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"/>
          <a:stretch/>
        </p:blipFill>
        <p:spPr>
          <a:xfrm>
            <a:off x="479376" y="3966569"/>
            <a:ext cx="4215191" cy="2809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94D17C-F4CC-F84D-B8F2-97B145F71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510703"/>
            <a:ext cx="4092250" cy="2414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2C0AE-4E50-024D-98DB-C8B1E018D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15" y="4021792"/>
            <a:ext cx="2467661" cy="134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23D98-D5E9-2B4F-8EAD-56D646749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14" y="5371316"/>
            <a:ext cx="2476216" cy="1349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18F58-4C74-E84F-8581-A964075A575E}"/>
              </a:ext>
            </a:extLst>
          </p:cNvPr>
          <p:cNvSpPr txBox="1"/>
          <p:nvPr/>
        </p:nvSpPr>
        <p:spPr>
          <a:xfrm>
            <a:off x="3935772" y="457509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FFFFFF"/>
                </a:solidFill>
                <a:latin typeface="Cambria"/>
                <a:cs typeface="Cambria"/>
              </a:rPr>
              <a:t>----    Laser Scanning----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9812D0-CCE7-4B46-B6EB-580B670D9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17" y="4102651"/>
            <a:ext cx="2558100" cy="261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7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22874" y="3666387"/>
            <a:ext cx="914512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05744" y="5502510"/>
            <a:ext cx="91805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</a:lstStyle>
          <a:p>
            <a:r>
              <a:rPr lang="en-US" dirty="0"/>
              <a:t>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5496" y="1416451"/>
            <a:ext cx="4050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Clear 3D model representation of what :</a:t>
            </a:r>
          </a:p>
          <a:p>
            <a:r>
              <a:rPr lang="en-US" dirty="0"/>
              <a:t>   		CF is planning to built</a:t>
            </a:r>
          </a:p>
          <a:p>
            <a:r>
              <a:rPr lang="en-US" dirty="0"/>
              <a:t>		CF is building</a:t>
            </a:r>
          </a:p>
          <a:p>
            <a:r>
              <a:rPr lang="en-US" dirty="0"/>
              <a:t>		CF has finally built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	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67790" y="3838685"/>
            <a:ext cx="8592707" cy="14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31125" y="3396908"/>
            <a:ext cx="762598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CF model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2135560" y="3771676"/>
            <a:ext cx="14401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/>
          <p:cNvSpPr/>
          <p:nvPr/>
        </p:nvSpPr>
        <p:spPr>
          <a:xfrm>
            <a:off x="3009123" y="3769193"/>
            <a:ext cx="14401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Oval 19"/>
          <p:cNvSpPr/>
          <p:nvPr/>
        </p:nvSpPr>
        <p:spPr>
          <a:xfrm>
            <a:off x="4219541" y="3769193"/>
            <a:ext cx="14401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Box 20"/>
          <p:cNvSpPr txBox="1"/>
          <p:nvPr/>
        </p:nvSpPr>
        <p:spPr>
          <a:xfrm>
            <a:off x="2283596" y="3353722"/>
            <a:ext cx="1864711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Iterative 3D Design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3437" y="4511089"/>
            <a:ext cx="914456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</a:lstStyle>
          <a:p>
            <a:r>
              <a:rPr lang="en-US" dirty="0"/>
              <a:t>2D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612415" y="4707780"/>
            <a:ext cx="21750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12415" y="3851054"/>
            <a:ext cx="0" cy="856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39748" y="4074063"/>
            <a:ext cx="13453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2D Detail design starts for Production Drawings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787498" y="5643885"/>
            <a:ext cx="3772999" cy="12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894067" y="5413574"/>
            <a:ext cx="9172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Construction</a:t>
            </a:r>
            <a:endParaRPr lang="en-US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5246161" y="4281224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Changes in 2D not reflected in 3D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787497" y="4707780"/>
            <a:ext cx="0" cy="936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01689" y="5059065"/>
            <a:ext cx="1771617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Drawings sent for Construction</a:t>
            </a:r>
          </a:p>
        </p:txBody>
      </p:sp>
      <p:sp>
        <p:nvSpPr>
          <p:cNvPr id="61" name="Oval 60"/>
          <p:cNvSpPr/>
          <p:nvPr/>
        </p:nvSpPr>
        <p:spPr>
          <a:xfrm>
            <a:off x="7839126" y="3769193"/>
            <a:ext cx="144016" cy="144016"/>
          </a:xfrm>
          <a:prstGeom prst="ellipse">
            <a:avLst/>
          </a:prstGeom>
          <a:solidFill>
            <a:srgbClr val="00B05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6829048" y="3925459"/>
            <a:ext cx="1010079" cy="77029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269196" y="5609143"/>
            <a:ext cx="9157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Construction finished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8701243" y="4695755"/>
            <a:ext cx="25844" cy="96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8688289" y="4705919"/>
            <a:ext cx="12167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994705" y="5027198"/>
            <a:ext cx="138087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As built data sent to </a:t>
            </a:r>
            <a:r>
              <a:rPr lang="en-US" sz="900"/>
              <a:t>Detail design team</a:t>
            </a:r>
            <a:endParaRPr lang="en-US" sz="900" dirty="0"/>
          </a:p>
        </p:txBody>
      </p:sp>
      <p:sp>
        <p:nvSpPr>
          <p:cNvPr id="77" name="TextBox 76"/>
          <p:cNvSpPr txBox="1"/>
          <p:nvPr/>
        </p:nvSpPr>
        <p:spPr>
          <a:xfrm>
            <a:off x="8793208" y="4460010"/>
            <a:ext cx="11192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As built drawings</a:t>
            </a:r>
          </a:p>
        </p:txBody>
      </p:sp>
      <p:sp>
        <p:nvSpPr>
          <p:cNvPr id="79" name="Cross 78"/>
          <p:cNvSpPr/>
          <p:nvPr/>
        </p:nvSpPr>
        <p:spPr>
          <a:xfrm>
            <a:off x="10128449" y="5571876"/>
            <a:ext cx="134353" cy="175316"/>
          </a:xfrm>
          <a:prstGeom prst="pl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9737733" y="5774691"/>
            <a:ext cx="9157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FF0000"/>
                </a:solidFill>
              </a:rPr>
              <a:t>Building Handover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12305" y="2738885"/>
            <a:ext cx="20523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it </a:t>
            </a:r>
            <a:r>
              <a:rPr lang="en-US"/>
              <a:t>works today: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04112" y="3237862"/>
            <a:ext cx="180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050"/>
            </a:lvl1pPr>
          </a:lstStyle>
          <a:p>
            <a:pPr algn="ctr"/>
            <a:r>
              <a:rPr lang="en-US" sz="1200" dirty="0">
                <a:solidFill>
                  <a:srgbClr val="FF0000"/>
                </a:solidFill>
              </a:rPr>
              <a:t>Update of 3D model too long or non existing!!</a:t>
            </a:r>
          </a:p>
          <a:p>
            <a:pPr algn="ctr"/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9EDDF2-74F7-1344-9267-327398A024D5}"/>
              </a:ext>
            </a:extLst>
          </p:cNvPr>
          <p:cNvSpPr txBox="1"/>
          <p:nvPr/>
        </p:nvSpPr>
        <p:spPr>
          <a:xfrm>
            <a:off x="335360" y="404664"/>
            <a:ext cx="2361544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CF Models</a:t>
            </a:r>
          </a:p>
        </p:txBody>
      </p:sp>
    </p:spTree>
    <p:extLst>
      <p:ext uri="{BB962C8B-B14F-4D97-AF65-F5344CB8AC3E}">
        <p14:creationId xmlns:p14="http://schemas.microsoft.com/office/powerpoint/2010/main" val="374006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2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5" grpId="0" animBg="1"/>
      <p:bldP spid="32" grpId="0" animBg="1"/>
      <p:bldP spid="36" grpId="0"/>
      <p:bldP spid="42" grpId="0"/>
      <p:bldP spid="49" grpId="0" animBg="1"/>
      <p:bldP spid="61" grpId="0" animBg="1"/>
      <p:bldP spid="69" grpId="0"/>
      <p:bldP spid="70" grpId="0" animBg="1"/>
      <p:bldP spid="77" grpId="0"/>
      <p:bldP spid="79" grpId="0" animBg="1"/>
      <p:bldP spid="80" grpId="0"/>
      <p:bldP spid="81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537946" y="2314691"/>
            <a:ext cx="91300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b="1"/>
          </a:p>
          <a:p>
            <a:pPr algn="ctr"/>
            <a:endParaRPr lang="en-US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504618" y="3887841"/>
            <a:ext cx="916338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87488" y="5723964"/>
            <a:ext cx="918051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</a:lstStyle>
          <a:p>
            <a:r>
              <a:rPr lang="en-US" dirty="0"/>
              <a:t>Construction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05180" y="4732543"/>
            <a:ext cx="916282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</a:lstStyle>
          <a:p>
            <a:r>
              <a:rPr lang="en-US" dirty="0"/>
              <a:t>2D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2643" y="529215"/>
            <a:ext cx="3860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Building not handed over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19536" y="4114200"/>
            <a:ext cx="8640960" cy="23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135560" y="4034823"/>
            <a:ext cx="14401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3009123" y="4032340"/>
            <a:ext cx="14401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3822139" y="4030208"/>
            <a:ext cx="144016" cy="1440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12415" y="4941168"/>
            <a:ext cx="21750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11155" y="4114200"/>
            <a:ext cx="1261" cy="826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39748" y="4293096"/>
            <a:ext cx="13453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2D Detail design starts for Production Drawings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87498" y="5907032"/>
            <a:ext cx="3772999" cy="12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32090" y="4725144"/>
            <a:ext cx="1798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Changes in 2D reflected in 3D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787495" y="4941169"/>
            <a:ext cx="3" cy="965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36288" y="5301208"/>
            <a:ext cx="1743888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Drawings sent for Construction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01127" y="5883381"/>
            <a:ext cx="1361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Construction finished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8701243" y="4958902"/>
            <a:ext cx="25844" cy="960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688288" y="4969066"/>
            <a:ext cx="18722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994705" y="5290345"/>
            <a:ext cx="138087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As built data sent to </a:t>
            </a:r>
            <a:r>
              <a:rPr lang="en-US" sz="900"/>
              <a:t>Detail design team</a:t>
            </a:r>
            <a:endParaRPr lang="en-US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8793208" y="4723157"/>
            <a:ext cx="11192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As built drawings</a:t>
            </a:r>
          </a:p>
        </p:txBody>
      </p:sp>
      <p:sp>
        <p:nvSpPr>
          <p:cNvPr id="30" name="Cross 29"/>
          <p:cNvSpPr/>
          <p:nvPr/>
        </p:nvSpPr>
        <p:spPr>
          <a:xfrm>
            <a:off x="10128449" y="5835023"/>
            <a:ext cx="134353" cy="175316"/>
          </a:xfrm>
          <a:prstGeom prst="pl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737733" y="6037838"/>
            <a:ext cx="9157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FF0000"/>
                </a:solidFill>
              </a:rPr>
              <a:t>Building Handover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40258" y="4030208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207568" y="2557685"/>
            <a:ext cx="8417056" cy="4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207568" y="2547922"/>
            <a:ext cx="0" cy="14681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081131" y="2562096"/>
            <a:ext cx="0" cy="14681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894147" y="2562096"/>
            <a:ext cx="0" cy="14681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611154" y="2562096"/>
            <a:ext cx="0" cy="146811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08786" y="3561440"/>
            <a:ext cx="1613460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Iterative 3D Design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6787495" y="2557685"/>
            <a:ext cx="0" cy="235059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6715489" y="4039706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8701243" y="2560546"/>
            <a:ext cx="0" cy="24085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8629237" y="4042567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TextBox 45"/>
          <p:cNvSpPr txBox="1"/>
          <p:nvPr/>
        </p:nvSpPr>
        <p:spPr>
          <a:xfrm>
            <a:off x="2833361" y="2310365"/>
            <a:ext cx="51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V1.3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625825" y="2299956"/>
            <a:ext cx="51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V1.4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4335774" y="2302709"/>
            <a:ext cx="51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30633" y="2271070"/>
            <a:ext cx="51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44381" y="2271069"/>
            <a:ext cx="51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32327" y="4903276"/>
            <a:ext cx="15536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and communicated to S-I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71533" y="3861048"/>
            <a:ext cx="1810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Changes communicated to S-I</a:t>
            </a:r>
          </a:p>
        </p:txBody>
      </p:sp>
      <p:sp>
        <p:nvSpPr>
          <p:cNvPr id="2" name="TextBox 1"/>
          <p:cNvSpPr txBox="1"/>
          <p:nvPr/>
        </p:nvSpPr>
        <p:spPr>
          <a:xfrm rot="20653731">
            <a:off x="4391037" y="1984625"/>
            <a:ext cx="98809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Production</a:t>
            </a:r>
          </a:p>
        </p:txBody>
      </p:sp>
      <p:sp>
        <p:nvSpPr>
          <p:cNvPr id="52" name="TextBox 51"/>
          <p:cNvSpPr txBox="1"/>
          <p:nvPr/>
        </p:nvSpPr>
        <p:spPr>
          <a:xfrm rot="20653731">
            <a:off x="6309714" y="1986656"/>
            <a:ext cx="112364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54" name="TextBox 53"/>
          <p:cNvSpPr txBox="1"/>
          <p:nvPr/>
        </p:nvSpPr>
        <p:spPr>
          <a:xfrm rot="20653731">
            <a:off x="8351833" y="1976781"/>
            <a:ext cx="74732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As-built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37946" y="2060849"/>
            <a:ext cx="242018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Spatial Integration Model (FBS)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2246" y="1268760"/>
            <a:ext cx="37459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we should try to work from now: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10195846" y="2547922"/>
            <a:ext cx="4611" cy="326803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26E52F8-0F91-6E41-B2E1-38D6AFF7D2C6}"/>
              </a:ext>
            </a:extLst>
          </p:cNvPr>
          <p:cNvSpPr txBox="1"/>
          <p:nvPr/>
        </p:nvSpPr>
        <p:spPr>
          <a:xfrm>
            <a:off x="335360" y="404664"/>
            <a:ext cx="2361544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CF Models</a:t>
            </a:r>
          </a:p>
        </p:txBody>
      </p:sp>
    </p:spTree>
    <p:extLst>
      <p:ext uri="{BB962C8B-B14F-4D97-AF65-F5344CB8AC3E}">
        <p14:creationId xmlns:p14="http://schemas.microsoft.com/office/powerpoint/2010/main" val="3023729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721A6-60C8-024E-AEDF-C6387C13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27D6B-C222-304D-B9C8-546574435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501008"/>
            <a:ext cx="7886511" cy="311350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C0BB27-31C8-954F-8D74-10EE2EBE367C}"/>
              </a:ext>
            </a:extLst>
          </p:cNvPr>
          <p:cNvSpPr txBox="1">
            <a:spLocks/>
          </p:cNvSpPr>
          <p:nvPr/>
        </p:nvSpPr>
        <p:spPr>
          <a:xfrm>
            <a:off x="9174480" y="8898892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DF75D-0B2B-4046-A015-0993321EEC2A}"/>
              </a:ext>
            </a:extLst>
          </p:cNvPr>
          <p:cNvSpPr txBox="1"/>
          <p:nvPr/>
        </p:nvSpPr>
        <p:spPr>
          <a:xfrm>
            <a:off x="191344" y="1637622"/>
            <a:ext cx="219002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CF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61B03-49F3-0A43-AE3C-6D3E3081C5A2}"/>
              </a:ext>
            </a:extLst>
          </p:cNvPr>
          <p:cNvSpPr/>
          <p:nvPr/>
        </p:nvSpPr>
        <p:spPr>
          <a:xfrm>
            <a:off x="6389558" y="1426658"/>
            <a:ext cx="583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https://confluence.esss.lu.se/display/EIS/CF+Models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5A570-EAD5-7A46-93DA-0366EA09E3B4}"/>
              </a:ext>
            </a:extLst>
          </p:cNvPr>
          <p:cNvSpPr txBox="1"/>
          <p:nvPr/>
        </p:nvSpPr>
        <p:spPr>
          <a:xfrm>
            <a:off x="197557" y="2117753"/>
            <a:ext cx="53437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Huge effort to provide :</a:t>
            </a:r>
          </a:p>
          <a:p>
            <a:pPr marL="285750" indent="-285750">
              <a:buFontTx/>
              <a:buChar char="-"/>
            </a:pPr>
            <a:r>
              <a:rPr lang="en-GB" dirty="0"/>
              <a:t>Overview of CF design lifecycle</a:t>
            </a:r>
          </a:p>
          <a:p>
            <a:pPr marL="285750" indent="-285750">
              <a:buFontTx/>
              <a:buChar char="-"/>
            </a:pPr>
            <a:r>
              <a:rPr lang="en-GB" dirty="0"/>
              <a:t>Understanding of changes ( new vs old) via captures</a:t>
            </a:r>
          </a:p>
          <a:p>
            <a:pPr marL="285750" indent="-285750">
              <a:buFontTx/>
              <a:buChar char="-"/>
            </a:pPr>
            <a:r>
              <a:rPr lang="en-GB" dirty="0"/>
              <a:t>Only produced for Target Systems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352BE-8966-6247-B94E-51EB11956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909376"/>
            <a:ext cx="3928590" cy="1885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F9CE84-907B-6A4D-9A0F-EA5DE19B3803}"/>
              </a:ext>
            </a:extLst>
          </p:cNvPr>
          <p:cNvSpPr txBox="1"/>
          <p:nvPr/>
        </p:nvSpPr>
        <p:spPr>
          <a:xfrm>
            <a:off x="9569152" y="7800378"/>
            <a:ext cx="372652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Complete overview of changes along Design Process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27C64-E2D7-4042-A8EB-38B18FF3F641}"/>
              </a:ext>
            </a:extLst>
          </p:cNvPr>
          <p:cNvSpPr txBox="1"/>
          <p:nvPr/>
        </p:nvSpPr>
        <p:spPr>
          <a:xfrm>
            <a:off x="335360" y="404664"/>
            <a:ext cx="2361544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CF Models</a:t>
            </a:r>
          </a:p>
        </p:txBody>
      </p:sp>
    </p:spTree>
    <p:extLst>
      <p:ext uri="{BB962C8B-B14F-4D97-AF65-F5344CB8AC3E}">
        <p14:creationId xmlns:p14="http://schemas.microsoft.com/office/powerpoint/2010/main" val="2102980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sp>
        <p:nvSpPr>
          <p:cNvPr id="43" name="Teardrop 42"/>
          <p:cNvSpPr/>
          <p:nvPr/>
        </p:nvSpPr>
        <p:spPr>
          <a:xfrm rot="2700000">
            <a:off x="3964234" y="6228526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250053"/>
              <a:satOff val="-3376"/>
              <a:lumOff val="-549"/>
              <a:alphaOff val="0"/>
            </a:schemeClr>
          </a:fillRef>
          <a:effectRef idx="2">
            <a:schemeClr val="accent3">
              <a:hueOff val="2250053"/>
              <a:satOff val="-3376"/>
              <a:lumOff val="-549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4" name="Group 43"/>
          <p:cNvGrpSpPr/>
          <p:nvPr/>
        </p:nvGrpSpPr>
        <p:grpSpPr>
          <a:xfrm>
            <a:off x="3983872" y="6248207"/>
            <a:ext cx="550657" cy="550561"/>
            <a:chOff x="7861802" y="2024758"/>
            <a:chExt cx="1652047" cy="1651787"/>
          </a:xfrm>
        </p:grpSpPr>
        <p:sp>
          <p:nvSpPr>
            <p:cNvPr id="61" name="Oval 60"/>
            <p:cNvSpPr/>
            <p:nvPr/>
          </p:nvSpPr>
          <p:spPr>
            <a:xfrm>
              <a:off x="7861802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2250053"/>
                <a:satOff val="-3376"/>
                <a:lumOff val="-54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Oval 8"/>
            <p:cNvSpPr txBox="1"/>
            <p:nvPr/>
          </p:nvSpPr>
          <p:spPr>
            <a:xfrm>
              <a:off x="8097970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7" dirty="0"/>
                <a:t>FBS</a:t>
              </a:r>
              <a:endParaRPr lang="en-US" sz="1357" dirty="0"/>
            </a:p>
          </p:txBody>
        </p:sp>
      </p:grpSp>
      <p:sp>
        <p:nvSpPr>
          <p:cNvPr id="45" name="Teardrop 44"/>
          <p:cNvSpPr/>
          <p:nvPr/>
        </p:nvSpPr>
        <p:spPr>
          <a:xfrm rot="2700000">
            <a:off x="3352880" y="6225286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4500106"/>
              <a:satOff val="-6752"/>
              <a:lumOff val="-1098"/>
              <a:alphaOff val="0"/>
            </a:schemeClr>
          </a:fillRef>
          <a:effectRef idx="2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6" name="Group 45"/>
          <p:cNvGrpSpPr/>
          <p:nvPr/>
        </p:nvGrpSpPr>
        <p:grpSpPr>
          <a:xfrm>
            <a:off x="3369884" y="6244967"/>
            <a:ext cx="550657" cy="550561"/>
            <a:chOff x="6033192" y="2024758"/>
            <a:chExt cx="1652047" cy="1651787"/>
          </a:xfrm>
        </p:grpSpPr>
        <p:sp>
          <p:nvSpPr>
            <p:cNvPr id="59" name="Oval 58"/>
            <p:cNvSpPr/>
            <p:nvPr/>
          </p:nvSpPr>
          <p:spPr>
            <a:xfrm>
              <a:off x="6033192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4500106"/>
                <a:satOff val="-6752"/>
                <a:lumOff val="-109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Oval 11"/>
            <p:cNvSpPr txBox="1"/>
            <p:nvPr/>
          </p:nvSpPr>
          <p:spPr>
            <a:xfrm>
              <a:off x="6269359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71" dirty="0"/>
                <a:t>Spatial Integration</a:t>
              </a:r>
            </a:p>
          </p:txBody>
        </p:sp>
      </p:grpSp>
      <p:sp>
        <p:nvSpPr>
          <p:cNvPr id="47" name="Teardrop 46"/>
          <p:cNvSpPr/>
          <p:nvPr/>
        </p:nvSpPr>
        <p:spPr>
          <a:xfrm rot="2700000">
            <a:off x="2741865" y="6221569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750158"/>
              <a:satOff val="-10128"/>
              <a:lumOff val="-1647"/>
              <a:alphaOff val="0"/>
            </a:schemeClr>
          </a:fillRef>
          <a:effectRef idx="2">
            <a:schemeClr val="accent3">
              <a:hueOff val="6750158"/>
              <a:satOff val="-10128"/>
              <a:lumOff val="-164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8" name="Group 47"/>
          <p:cNvGrpSpPr/>
          <p:nvPr/>
        </p:nvGrpSpPr>
        <p:grpSpPr>
          <a:xfrm>
            <a:off x="2761503" y="6241250"/>
            <a:ext cx="550657" cy="550561"/>
            <a:chOff x="4203456" y="2024758"/>
            <a:chExt cx="1652047" cy="1651787"/>
          </a:xfrm>
        </p:grpSpPr>
        <p:sp>
          <p:nvSpPr>
            <p:cNvPr id="57" name="Oval 56"/>
            <p:cNvSpPr/>
            <p:nvPr/>
          </p:nvSpPr>
          <p:spPr>
            <a:xfrm>
              <a:off x="4203456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6750158"/>
                <a:satOff val="-10128"/>
                <a:lumOff val="-164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Oval 14"/>
            <p:cNvSpPr txBox="1"/>
            <p:nvPr/>
          </p:nvSpPr>
          <p:spPr>
            <a:xfrm>
              <a:off x="4439624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14" dirty="0"/>
                <a:t>Assemble</a:t>
              </a:r>
            </a:p>
          </p:txBody>
        </p:sp>
      </p:grpSp>
      <p:sp>
        <p:nvSpPr>
          <p:cNvPr id="49" name="Teardrop 48"/>
          <p:cNvSpPr/>
          <p:nvPr/>
        </p:nvSpPr>
        <p:spPr>
          <a:xfrm rot="2700000">
            <a:off x="2148774" y="6225763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000211"/>
              <a:satOff val="-13504"/>
              <a:lumOff val="-2196"/>
              <a:alphaOff val="0"/>
            </a:schemeClr>
          </a:fillRef>
          <a:effectRef idx="2">
            <a:schemeClr val="accent3">
              <a:hueOff val="9000211"/>
              <a:satOff val="-13504"/>
              <a:lumOff val="-219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0" name="Group 49"/>
          <p:cNvGrpSpPr/>
          <p:nvPr/>
        </p:nvGrpSpPr>
        <p:grpSpPr>
          <a:xfrm>
            <a:off x="2165778" y="6251895"/>
            <a:ext cx="550657" cy="550561"/>
            <a:chOff x="2375971" y="2024758"/>
            <a:chExt cx="1652047" cy="1651787"/>
          </a:xfrm>
        </p:grpSpPr>
        <p:sp>
          <p:nvSpPr>
            <p:cNvPr id="55" name="Oval 54"/>
            <p:cNvSpPr/>
            <p:nvPr/>
          </p:nvSpPr>
          <p:spPr>
            <a:xfrm>
              <a:off x="2375971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9000211"/>
                <a:satOff val="-13504"/>
                <a:lumOff val="-219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Oval 17"/>
            <p:cNvSpPr txBox="1"/>
            <p:nvPr/>
          </p:nvSpPr>
          <p:spPr>
            <a:xfrm>
              <a:off x="2611013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7" dirty="0"/>
                <a:t>Create LESS</a:t>
              </a:r>
            </a:p>
          </p:txBody>
        </p:sp>
      </p:grpSp>
      <p:sp>
        <p:nvSpPr>
          <p:cNvPr id="51" name="Teardrop 50"/>
          <p:cNvSpPr/>
          <p:nvPr/>
        </p:nvSpPr>
        <p:spPr>
          <a:xfrm rot="2700000">
            <a:off x="1537656" y="6225764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2" name="Group 51"/>
          <p:cNvGrpSpPr/>
          <p:nvPr/>
        </p:nvGrpSpPr>
        <p:grpSpPr>
          <a:xfrm>
            <a:off x="1554659" y="6241250"/>
            <a:ext cx="550657" cy="550561"/>
            <a:chOff x="546235" y="2024758"/>
            <a:chExt cx="1652047" cy="1651787"/>
          </a:xfrm>
        </p:grpSpPr>
        <p:sp>
          <p:nvSpPr>
            <p:cNvPr id="53" name="Oval 52">
              <a:hlinkClick r:id="" action="ppaction://noaction"/>
            </p:cNvPr>
            <p:cNvSpPr/>
            <p:nvPr/>
          </p:nvSpPr>
          <p:spPr>
            <a:xfrm>
              <a:off x="546235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Oval 20"/>
            <p:cNvSpPr txBox="1"/>
            <p:nvPr/>
          </p:nvSpPr>
          <p:spPr>
            <a:xfrm>
              <a:off x="782403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7" dirty="0"/>
                <a:t>SIS Request</a:t>
              </a:r>
            </a:p>
          </p:txBody>
        </p:sp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139136" cy="1143000"/>
          </a:xfrm>
        </p:spPr>
        <p:txBody>
          <a:bodyPr/>
          <a:lstStyle/>
          <a:p>
            <a:pPr defTabSz="571511">
              <a:lnSpc>
                <a:spcPct val="90000"/>
              </a:lnSpc>
              <a:spcAft>
                <a:spcPct val="35000"/>
              </a:spcAft>
            </a:pPr>
            <a:r>
              <a:rPr lang="en-US" sz="3429" dirty="0"/>
              <a:t>Connect part and LESS to FBS node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55" y="3765702"/>
            <a:ext cx="8481301" cy="204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7485266" y="3141233"/>
            <a:ext cx="1930400" cy="325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43" b="1" dirty="0"/>
              <a:t>Part</a:t>
            </a:r>
            <a:r>
              <a:rPr lang="sv-SE" sz="1143" dirty="0"/>
              <a:t>: </a:t>
            </a:r>
            <a:br>
              <a:rPr lang="sv-SE" sz="1143" dirty="0"/>
            </a:br>
            <a:r>
              <a:rPr lang="sv-SE" sz="1143" dirty="0" err="1"/>
              <a:t>Connect</a:t>
            </a:r>
            <a:r>
              <a:rPr lang="sv-SE" sz="1143" dirty="0"/>
              <a:t> part</a:t>
            </a:r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b="1" dirty="0"/>
          </a:p>
          <a:p>
            <a:endParaRPr lang="sv-SE" sz="1143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368581" y="3604074"/>
            <a:ext cx="1228494" cy="1264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34044" y="1645121"/>
            <a:ext cx="2450992" cy="685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4111" indent="-204111">
              <a:buFont typeface="Arial" panose="020B0604020202020204" pitchFamily="34" charset="0"/>
              <a:buChar char="•"/>
            </a:pPr>
            <a:r>
              <a:rPr lang="sv-SE" sz="1286" dirty="0" err="1"/>
              <a:t>Find</a:t>
            </a:r>
            <a:r>
              <a:rPr lang="sv-SE" sz="1286" dirty="0"/>
              <a:t> system in FBS in CHESS</a:t>
            </a:r>
            <a:br>
              <a:rPr lang="sv-SE" sz="1286" dirty="0"/>
            </a:br>
            <a:r>
              <a:rPr lang="sv-SE" sz="1286" dirty="0" err="1"/>
              <a:t>Connect</a:t>
            </a:r>
            <a:r>
              <a:rPr lang="sv-SE" sz="1286" dirty="0"/>
              <a:t> Part</a:t>
            </a:r>
          </a:p>
          <a:p>
            <a:pPr marL="204111" indent="-204111">
              <a:buFont typeface="Arial" panose="020B0604020202020204" pitchFamily="34" charset="0"/>
              <a:buChar char="•"/>
            </a:pPr>
            <a:r>
              <a:rPr lang="sv-SE" sz="1286" dirty="0" err="1"/>
              <a:t>Connect</a:t>
            </a:r>
            <a:r>
              <a:rPr lang="sv-SE" sz="1286" dirty="0"/>
              <a:t> </a:t>
            </a:r>
            <a:r>
              <a:rPr lang="sv-SE" sz="1286" dirty="0" err="1"/>
              <a:t>Reference</a:t>
            </a:r>
            <a:r>
              <a:rPr lang="sv-SE" sz="1286" dirty="0"/>
              <a:t> </a:t>
            </a:r>
            <a:r>
              <a:rPr lang="sv-SE" sz="1286" dirty="0" err="1"/>
              <a:t>Documents</a:t>
            </a:r>
            <a:endParaRPr lang="sv-SE" sz="1286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69266" y="3342817"/>
            <a:ext cx="4524286" cy="979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85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  <p:sp>
        <p:nvSpPr>
          <p:cNvPr id="43" name="Teardrop 42"/>
          <p:cNvSpPr/>
          <p:nvPr/>
        </p:nvSpPr>
        <p:spPr>
          <a:xfrm rot="2700000">
            <a:off x="3964234" y="6228526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250053"/>
              <a:satOff val="-3376"/>
              <a:lumOff val="-549"/>
              <a:alphaOff val="0"/>
            </a:schemeClr>
          </a:fillRef>
          <a:effectRef idx="2">
            <a:schemeClr val="accent3">
              <a:hueOff val="2250053"/>
              <a:satOff val="-3376"/>
              <a:lumOff val="-549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4" name="Group 43"/>
          <p:cNvGrpSpPr/>
          <p:nvPr/>
        </p:nvGrpSpPr>
        <p:grpSpPr>
          <a:xfrm>
            <a:off x="3983872" y="6248207"/>
            <a:ext cx="550657" cy="550561"/>
            <a:chOff x="7861802" y="2024758"/>
            <a:chExt cx="1652047" cy="1651787"/>
          </a:xfrm>
        </p:grpSpPr>
        <p:sp>
          <p:nvSpPr>
            <p:cNvPr id="61" name="Oval 60"/>
            <p:cNvSpPr/>
            <p:nvPr/>
          </p:nvSpPr>
          <p:spPr>
            <a:xfrm>
              <a:off x="7861802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2250053"/>
                <a:satOff val="-3376"/>
                <a:lumOff val="-54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Oval 8"/>
            <p:cNvSpPr txBox="1"/>
            <p:nvPr/>
          </p:nvSpPr>
          <p:spPr>
            <a:xfrm>
              <a:off x="8097970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7" dirty="0"/>
                <a:t>FBS</a:t>
              </a:r>
              <a:endParaRPr lang="en-US" sz="1357" dirty="0"/>
            </a:p>
          </p:txBody>
        </p:sp>
      </p:grpSp>
      <p:sp>
        <p:nvSpPr>
          <p:cNvPr id="45" name="Teardrop 44"/>
          <p:cNvSpPr/>
          <p:nvPr/>
        </p:nvSpPr>
        <p:spPr>
          <a:xfrm rot="2700000">
            <a:off x="3352880" y="6225286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4500106"/>
              <a:satOff val="-6752"/>
              <a:lumOff val="-1098"/>
              <a:alphaOff val="0"/>
            </a:schemeClr>
          </a:fillRef>
          <a:effectRef idx="2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6" name="Group 45"/>
          <p:cNvGrpSpPr/>
          <p:nvPr/>
        </p:nvGrpSpPr>
        <p:grpSpPr>
          <a:xfrm>
            <a:off x="3369884" y="6244967"/>
            <a:ext cx="550657" cy="550561"/>
            <a:chOff x="6033192" y="2024758"/>
            <a:chExt cx="1652047" cy="1651787"/>
          </a:xfrm>
        </p:grpSpPr>
        <p:sp>
          <p:nvSpPr>
            <p:cNvPr id="59" name="Oval 58"/>
            <p:cNvSpPr/>
            <p:nvPr/>
          </p:nvSpPr>
          <p:spPr>
            <a:xfrm>
              <a:off x="6033192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4500106"/>
                <a:satOff val="-6752"/>
                <a:lumOff val="-109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Oval 11"/>
            <p:cNvSpPr txBox="1"/>
            <p:nvPr/>
          </p:nvSpPr>
          <p:spPr>
            <a:xfrm>
              <a:off x="6269359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71" dirty="0"/>
                <a:t>Spatial Integration</a:t>
              </a:r>
            </a:p>
          </p:txBody>
        </p:sp>
      </p:grpSp>
      <p:sp>
        <p:nvSpPr>
          <p:cNvPr id="47" name="Teardrop 46"/>
          <p:cNvSpPr/>
          <p:nvPr/>
        </p:nvSpPr>
        <p:spPr>
          <a:xfrm rot="2700000">
            <a:off x="2741865" y="6221569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750158"/>
              <a:satOff val="-10128"/>
              <a:lumOff val="-1647"/>
              <a:alphaOff val="0"/>
            </a:schemeClr>
          </a:fillRef>
          <a:effectRef idx="2">
            <a:schemeClr val="accent3">
              <a:hueOff val="6750158"/>
              <a:satOff val="-10128"/>
              <a:lumOff val="-164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8" name="Group 47"/>
          <p:cNvGrpSpPr/>
          <p:nvPr/>
        </p:nvGrpSpPr>
        <p:grpSpPr>
          <a:xfrm>
            <a:off x="2761503" y="6241250"/>
            <a:ext cx="550657" cy="550561"/>
            <a:chOff x="4203456" y="2024758"/>
            <a:chExt cx="1652047" cy="1651787"/>
          </a:xfrm>
        </p:grpSpPr>
        <p:sp>
          <p:nvSpPr>
            <p:cNvPr id="57" name="Oval 56"/>
            <p:cNvSpPr/>
            <p:nvPr/>
          </p:nvSpPr>
          <p:spPr>
            <a:xfrm>
              <a:off x="4203456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6750158"/>
                <a:satOff val="-10128"/>
                <a:lumOff val="-164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Oval 14"/>
            <p:cNvSpPr txBox="1"/>
            <p:nvPr/>
          </p:nvSpPr>
          <p:spPr>
            <a:xfrm>
              <a:off x="4439624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14" dirty="0"/>
                <a:t>Assemble</a:t>
              </a:r>
              <a:endParaRPr lang="en-US" sz="857" dirty="0"/>
            </a:p>
          </p:txBody>
        </p:sp>
      </p:grpSp>
      <p:sp>
        <p:nvSpPr>
          <p:cNvPr id="49" name="Teardrop 48"/>
          <p:cNvSpPr/>
          <p:nvPr/>
        </p:nvSpPr>
        <p:spPr>
          <a:xfrm rot="2700000">
            <a:off x="2148774" y="6225763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000211"/>
              <a:satOff val="-13504"/>
              <a:lumOff val="-2196"/>
              <a:alphaOff val="0"/>
            </a:schemeClr>
          </a:fillRef>
          <a:effectRef idx="2">
            <a:schemeClr val="accent3">
              <a:hueOff val="9000211"/>
              <a:satOff val="-13504"/>
              <a:lumOff val="-219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0" name="Group 49"/>
          <p:cNvGrpSpPr/>
          <p:nvPr/>
        </p:nvGrpSpPr>
        <p:grpSpPr>
          <a:xfrm>
            <a:off x="2165778" y="6251895"/>
            <a:ext cx="550657" cy="550561"/>
            <a:chOff x="2375971" y="2024758"/>
            <a:chExt cx="1652047" cy="1651787"/>
          </a:xfrm>
        </p:grpSpPr>
        <p:sp>
          <p:nvSpPr>
            <p:cNvPr id="55" name="Oval 54"/>
            <p:cNvSpPr/>
            <p:nvPr/>
          </p:nvSpPr>
          <p:spPr>
            <a:xfrm>
              <a:off x="2375971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9000211"/>
                <a:satOff val="-13504"/>
                <a:lumOff val="-219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Oval 17"/>
            <p:cNvSpPr txBox="1"/>
            <p:nvPr/>
          </p:nvSpPr>
          <p:spPr>
            <a:xfrm>
              <a:off x="2611013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7" dirty="0"/>
                <a:t>Create LESS</a:t>
              </a:r>
            </a:p>
          </p:txBody>
        </p:sp>
      </p:grpSp>
      <p:sp>
        <p:nvSpPr>
          <p:cNvPr id="51" name="Teardrop 50"/>
          <p:cNvSpPr/>
          <p:nvPr/>
        </p:nvSpPr>
        <p:spPr>
          <a:xfrm rot="2700000">
            <a:off x="1537656" y="6225764"/>
            <a:ext cx="589934" cy="589924"/>
          </a:xfrm>
          <a:prstGeom prst="teardrop">
            <a:avLst>
              <a:gd name="adj" fmla="val 10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2" name="Group 51"/>
          <p:cNvGrpSpPr/>
          <p:nvPr/>
        </p:nvGrpSpPr>
        <p:grpSpPr>
          <a:xfrm>
            <a:off x="1554659" y="6241250"/>
            <a:ext cx="550657" cy="550561"/>
            <a:chOff x="546235" y="2024758"/>
            <a:chExt cx="1652047" cy="1651787"/>
          </a:xfrm>
        </p:grpSpPr>
        <p:sp>
          <p:nvSpPr>
            <p:cNvPr id="53" name="Oval 52">
              <a:hlinkClick r:id="" action="ppaction://noaction"/>
            </p:cNvPr>
            <p:cNvSpPr/>
            <p:nvPr/>
          </p:nvSpPr>
          <p:spPr>
            <a:xfrm>
              <a:off x="546235" y="2024758"/>
              <a:ext cx="1652047" cy="1651787"/>
            </a:xfrm>
            <a:prstGeom prst="ellipse">
              <a:avLst/>
            </a:prstGeom>
          </p:spPr>
          <p:style>
            <a:lnRef idx="1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Oval 20"/>
            <p:cNvSpPr txBox="1"/>
            <p:nvPr/>
          </p:nvSpPr>
          <p:spPr>
            <a:xfrm>
              <a:off x="782403" y="2260772"/>
              <a:ext cx="1179712" cy="117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236" tIns="17236" rIns="17236" bIns="17236" numCol="1" spcCol="1270" anchor="ctr" anchorCtr="0">
              <a:noAutofit/>
            </a:bodyPr>
            <a:lstStyle/>
            <a:p>
              <a:pPr algn="ctr" defTabSz="6032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7" dirty="0"/>
                <a:t>SIS Request</a:t>
              </a:r>
            </a:p>
          </p:txBody>
        </p:sp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139136" cy="1143000"/>
          </a:xfrm>
        </p:spPr>
        <p:txBody>
          <a:bodyPr/>
          <a:lstStyle/>
          <a:p>
            <a:pPr defTabSz="571511">
              <a:lnSpc>
                <a:spcPct val="90000"/>
              </a:lnSpc>
              <a:spcAft>
                <a:spcPct val="35000"/>
              </a:spcAft>
            </a:pPr>
            <a:r>
              <a:rPr lang="en-US" sz="3429" dirty="0"/>
              <a:t>Connect part and LESS to FBS node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79" y="3274697"/>
            <a:ext cx="8694964" cy="116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4049928" y="2273726"/>
            <a:ext cx="1930400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43" b="1" dirty="0" err="1"/>
              <a:t>Reference</a:t>
            </a:r>
            <a:r>
              <a:rPr lang="sv-SE" sz="1143" b="1" dirty="0"/>
              <a:t> </a:t>
            </a:r>
            <a:r>
              <a:rPr lang="sv-SE" sz="1143" b="1" dirty="0" err="1"/>
              <a:t>Documents</a:t>
            </a:r>
            <a:r>
              <a:rPr lang="sv-SE" sz="1143" dirty="0"/>
              <a:t>: </a:t>
            </a:r>
            <a:br>
              <a:rPr lang="sv-SE" sz="1143" dirty="0"/>
            </a:br>
            <a:r>
              <a:rPr lang="sv-SE" sz="1143" dirty="0" err="1"/>
              <a:t>Connect</a:t>
            </a:r>
            <a:r>
              <a:rPr lang="sv-SE" sz="1143" dirty="0"/>
              <a:t> as </a:t>
            </a:r>
            <a:r>
              <a:rPr lang="sv-SE" sz="1143" dirty="0" err="1"/>
              <a:t>specification</a:t>
            </a:r>
            <a:r>
              <a:rPr lang="sv-SE" sz="1143" dirty="0"/>
              <a:t> the LESS </a:t>
            </a:r>
            <a:r>
              <a:rPr lang="sv-SE" sz="1143" dirty="0" err="1"/>
              <a:t>model</a:t>
            </a:r>
            <a:r>
              <a:rPr lang="sv-SE" sz="1143" dirty="0"/>
              <a:t> </a:t>
            </a:r>
            <a:r>
              <a:rPr lang="sv-SE" sz="1143" dirty="0" err="1"/>
              <a:t>Physical</a:t>
            </a:r>
            <a:r>
              <a:rPr lang="sv-SE" sz="1143" dirty="0"/>
              <a:t> Product</a:t>
            </a:r>
          </a:p>
          <a:p>
            <a:endParaRPr lang="sv-SE" sz="1143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679481" y="2848108"/>
            <a:ext cx="1370447" cy="10434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635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E41952-C788-D548-9E38-E0D6FE6303BB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BBF6E7-CA45-DC44-9A85-E0A72DFD98FA}"/>
              </a:ext>
            </a:extLst>
          </p:cNvPr>
          <p:cNvSpPr txBox="1"/>
          <p:nvPr/>
        </p:nvSpPr>
        <p:spPr>
          <a:xfrm>
            <a:off x="4077980" y="908721"/>
            <a:ext cx="403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Spatial Integration Section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2EC230-1AD7-4E4A-AE20-A7653C468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1"/>
          <a:stretch/>
        </p:blipFill>
        <p:spPr>
          <a:xfrm>
            <a:off x="2567609" y="1988840"/>
            <a:ext cx="6859079" cy="4631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76D0DA-0557-1B41-A307-AB3F27AAA4AE}"/>
              </a:ext>
            </a:extLst>
          </p:cNvPr>
          <p:cNvSpPr txBox="1"/>
          <p:nvPr/>
        </p:nvSpPr>
        <p:spPr>
          <a:xfrm>
            <a:off x="1631504" y="1511503"/>
            <a:ext cx="22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Since mid September</a:t>
            </a:r>
          </a:p>
        </p:txBody>
      </p:sp>
    </p:spTree>
    <p:extLst>
      <p:ext uri="{BB962C8B-B14F-4D97-AF65-F5344CB8AC3E}">
        <p14:creationId xmlns:p14="http://schemas.microsoft.com/office/powerpoint/2010/main" val="227770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E41952-C788-D548-9E38-E0D6FE6303BB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25A40-CC20-8A4A-AC23-CA64D684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05" y="1484783"/>
            <a:ext cx="9514923" cy="535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6A0B67-B73E-B843-8BD5-B1A3666CF7A3}"/>
              </a:ext>
            </a:extLst>
          </p:cNvPr>
          <p:cNvSpPr txBox="1"/>
          <p:nvPr/>
        </p:nvSpPr>
        <p:spPr>
          <a:xfrm>
            <a:off x="7619130" y="2323472"/>
            <a:ext cx="1112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Cinema Screen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098AC6-E999-584A-8E35-273A27F1B34F}"/>
              </a:ext>
            </a:extLst>
          </p:cNvPr>
          <p:cNvCxnSpPr>
            <a:cxnSpLocks/>
          </p:cNvCxnSpPr>
          <p:nvPr/>
        </p:nvCxnSpPr>
        <p:spPr>
          <a:xfrm flipH="1">
            <a:off x="7619130" y="2518402"/>
            <a:ext cx="282286" cy="430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CD0346-D7DE-F748-82BF-41043328960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968767" y="2067649"/>
            <a:ext cx="1574848" cy="92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B68239-6773-1849-97C1-8BC5223E31DE}"/>
              </a:ext>
            </a:extLst>
          </p:cNvPr>
          <p:cNvCxnSpPr>
            <a:cxnSpLocks/>
          </p:cNvCxnSpPr>
          <p:nvPr/>
        </p:nvCxnSpPr>
        <p:spPr>
          <a:xfrm flipH="1">
            <a:off x="8501103" y="2227708"/>
            <a:ext cx="744624" cy="8412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A862E8-D9F8-F742-B279-783E53CA9962}"/>
              </a:ext>
            </a:extLst>
          </p:cNvPr>
          <p:cNvSpPr txBox="1"/>
          <p:nvPr/>
        </p:nvSpPr>
        <p:spPr>
          <a:xfrm>
            <a:off x="8543615" y="1929150"/>
            <a:ext cx="1178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Tracking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EB3AF-AE58-6045-86A3-76AAB0A2D2A5}"/>
              </a:ext>
            </a:extLst>
          </p:cNvPr>
          <p:cNvSpPr txBox="1"/>
          <p:nvPr/>
        </p:nvSpPr>
        <p:spPr>
          <a:xfrm>
            <a:off x="8500798" y="4801434"/>
            <a:ext cx="114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Projector </a:t>
            </a:r>
          </a:p>
          <a:p>
            <a:pPr algn="ctr"/>
            <a:r>
              <a:rPr lang="en-GB" sz="1200" dirty="0"/>
              <a:t>wide angle lens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9008A4-3397-464E-A35C-0ACF23DFF98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135503" y="4230446"/>
            <a:ext cx="1365294" cy="8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A715C8F-0E06-3446-A72F-02F7D9478897}"/>
              </a:ext>
            </a:extLst>
          </p:cNvPr>
          <p:cNvSpPr txBox="1"/>
          <p:nvPr/>
        </p:nvSpPr>
        <p:spPr>
          <a:xfrm>
            <a:off x="4281825" y="2089208"/>
            <a:ext cx="869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Computers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D22897-01ED-7A48-8C05-D864B80966F8}"/>
              </a:ext>
            </a:extLst>
          </p:cNvPr>
          <p:cNvCxnSpPr>
            <a:cxnSpLocks/>
          </p:cNvCxnSpPr>
          <p:nvPr/>
        </p:nvCxnSpPr>
        <p:spPr>
          <a:xfrm>
            <a:off x="4853902" y="2366206"/>
            <a:ext cx="667552" cy="1095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8830A8B-2BDE-F44C-9DD7-9B5CCE2C93FD}"/>
              </a:ext>
            </a:extLst>
          </p:cNvPr>
          <p:cNvSpPr txBox="1"/>
          <p:nvPr/>
        </p:nvSpPr>
        <p:spPr>
          <a:xfrm>
            <a:off x="1709316" y="4069190"/>
            <a:ext cx="733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Tracking </a:t>
            </a:r>
          </a:p>
          <a:p>
            <a:r>
              <a:rPr lang="en-GB" sz="1200" dirty="0"/>
              <a:t>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B5C5D6-7CE3-4147-9945-C939B6DC7C4D}"/>
              </a:ext>
            </a:extLst>
          </p:cNvPr>
          <p:cNvSpPr txBox="1"/>
          <p:nvPr/>
        </p:nvSpPr>
        <p:spPr>
          <a:xfrm>
            <a:off x="2134998" y="5941047"/>
            <a:ext cx="697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Monitor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35DA9A-F773-BF49-869A-9495466515B1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832754" y="5473688"/>
            <a:ext cx="974876" cy="605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C6549A-F460-7641-8DD3-12EDDA2D0781}"/>
              </a:ext>
            </a:extLst>
          </p:cNvPr>
          <p:cNvCxnSpPr>
            <a:cxnSpLocks/>
          </p:cNvCxnSpPr>
          <p:nvPr/>
        </p:nvCxnSpPr>
        <p:spPr>
          <a:xfrm>
            <a:off x="4077979" y="2810192"/>
            <a:ext cx="351870" cy="1420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FB12BC-B6B7-7C40-9D62-254ECFA76EA8}"/>
              </a:ext>
            </a:extLst>
          </p:cNvPr>
          <p:cNvCxnSpPr>
            <a:cxnSpLocks/>
          </p:cNvCxnSpPr>
          <p:nvPr/>
        </p:nvCxnSpPr>
        <p:spPr>
          <a:xfrm>
            <a:off x="2351584" y="4379805"/>
            <a:ext cx="2502318" cy="824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6C6743-833F-434A-8207-8041450FF757}"/>
              </a:ext>
            </a:extLst>
          </p:cNvPr>
          <p:cNvCxnSpPr>
            <a:cxnSpLocks/>
          </p:cNvCxnSpPr>
          <p:nvPr/>
        </p:nvCxnSpPr>
        <p:spPr>
          <a:xfrm flipV="1">
            <a:off x="2442336" y="3402183"/>
            <a:ext cx="1365294" cy="6670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74129E-7425-F44E-8FA5-CC32EA23E2B6}"/>
              </a:ext>
            </a:extLst>
          </p:cNvPr>
          <p:cNvSpPr txBox="1"/>
          <p:nvPr/>
        </p:nvSpPr>
        <p:spPr>
          <a:xfrm>
            <a:off x="3494174" y="2358768"/>
            <a:ext cx="89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Immersive Helmet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05B85D-01AB-4648-8EA0-A74F8F61BF32}"/>
              </a:ext>
            </a:extLst>
          </p:cNvPr>
          <p:cNvSpPr txBox="1"/>
          <p:nvPr/>
        </p:nvSpPr>
        <p:spPr>
          <a:xfrm>
            <a:off x="6412865" y="6326782"/>
            <a:ext cx="8114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/>
              <a:t>Tracking area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30FDBB-F025-AA45-A82C-D9E2D6CF46EE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5521454" y="5848572"/>
            <a:ext cx="891410" cy="593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4B0580-B67B-CF4F-8D02-938F37A23EFF}"/>
              </a:ext>
            </a:extLst>
          </p:cNvPr>
          <p:cNvSpPr txBox="1"/>
          <p:nvPr/>
        </p:nvSpPr>
        <p:spPr>
          <a:xfrm>
            <a:off x="8457181" y="6146160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ESS </a:t>
            </a:r>
          </a:p>
          <a:p>
            <a:pPr algn="ctr"/>
            <a:r>
              <a:rPr lang="en-GB" sz="1600" b="1" dirty="0"/>
              <a:t>Virtual Reality Room</a:t>
            </a:r>
          </a:p>
        </p:txBody>
      </p:sp>
    </p:spTree>
    <p:extLst>
      <p:ext uri="{BB962C8B-B14F-4D97-AF65-F5344CB8AC3E}">
        <p14:creationId xmlns:p14="http://schemas.microsoft.com/office/powerpoint/2010/main" val="154052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2680-9679-D64B-AF06-E2855E99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3C06A-D69A-9C46-ACF5-C5F73AF0AD00}"/>
              </a:ext>
            </a:extLst>
          </p:cNvPr>
          <p:cNvSpPr txBox="1"/>
          <p:nvPr/>
        </p:nvSpPr>
        <p:spPr>
          <a:xfrm>
            <a:off x="2783632" y="1916832"/>
            <a:ext cx="7776864" cy="316835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GB" sz="2800" dirty="0"/>
              <a:t> Spatial Integration Section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What is it?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How do we work?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How do we communicate?</a:t>
            </a:r>
            <a:endParaRPr lang="en-GB" sz="2800" dirty="0"/>
          </a:p>
          <a:p>
            <a:pPr marL="800100" lvl="1" indent="-342900">
              <a:buFontTx/>
              <a:buChar char="-"/>
            </a:pP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55DC3-7A9C-2F41-9012-D19C0C40633B}"/>
              </a:ext>
            </a:extLst>
          </p:cNvPr>
          <p:cNvSpPr txBox="1"/>
          <p:nvPr/>
        </p:nvSpPr>
        <p:spPr>
          <a:xfrm>
            <a:off x="2783632" y="4365104"/>
            <a:ext cx="7992888" cy="20882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GB" sz="2800" dirty="0"/>
              <a:t> Application for Instruments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CAD Structure in CATIA v6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CHESS structure for Facility Breakdown Structure FBS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Review/Approval Process</a:t>
            </a:r>
          </a:p>
          <a:p>
            <a:pPr marL="1257300" lvl="2" indent="-342900">
              <a:buFontTx/>
              <a:buChar char="-"/>
            </a:pPr>
            <a:r>
              <a:rPr lang="en-GB" sz="2400" dirty="0"/>
              <a:t>How we move on…. </a:t>
            </a:r>
          </a:p>
          <a:p>
            <a:pPr marL="800100" lvl="1" indent="-342900">
              <a:buFontTx/>
              <a:buChar char="-"/>
            </a:pPr>
            <a:endParaRPr lang="en-GB" sz="2800" dirty="0"/>
          </a:p>
          <a:p>
            <a:pPr marL="800100" lvl="1" indent="-342900">
              <a:buFontTx/>
              <a:buChar char="-"/>
            </a:pP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D6CE3-4576-2148-B77E-889130DD204C}"/>
              </a:ext>
            </a:extLst>
          </p:cNvPr>
          <p:cNvSpPr txBox="1"/>
          <p:nvPr/>
        </p:nvSpPr>
        <p:spPr>
          <a:xfrm>
            <a:off x="335360" y="404664"/>
            <a:ext cx="1723549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268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20FE3-580D-4B4D-9802-7A8707BF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9FDC6-3819-8B4A-A943-1D200CC08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" y="2060849"/>
            <a:ext cx="5975430" cy="4295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A01FB-E1FB-0F41-A49B-87B15A802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34" y="2060847"/>
            <a:ext cx="5931686" cy="4295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2CBB4-780C-0C44-B9B6-014927FD092E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</p:spTree>
    <p:extLst>
      <p:ext uri="{BB962C8B-B14F-4D97-AF65-F5344CB8AC3E}">
        <p14:creationId xmlns:p14="http://schemas.microsoft.com/office/powerpoint/2010/main" val="2274294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88E3-3708-9E4A-98BC-650AE975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28782-B2B6-A84A-9495-4973620567EC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E7A8A-F9D5-1343-9F20-201FD7C33567}"/>
              </a:ext>
            </a:extLst>
          </p:cNvPr>
          <p:cNvSpPr txBox="1"/>
          <p:nvPr/>
        </p:nvSpPr>
        <p:spPr>
          <a:xfrm>
            <a:off x="4077980" y="908721"/>
            <a:ext cx="403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Spatial Integration Section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5D8C7-99D6-7840-956C-621D1C95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68" y="1548788"/>
            <a:ext cx="3546553" cy="2923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12629-CE57-2A47-B154-CF1916B2B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1458385"/>
            <a:ext cx="3629183" cy="255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95D064-03C5-854F-9CA2-B0FEEC230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559803"/>
            <a:ext cx="3688396" cy="2275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78D604-96AC-C544-9890-010611AE6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84" y="4098285"/>
            <a:ext cx="3744416" cy="26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9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88E3-3708-9E4A-98BC-650AE975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28782-B2B6-A84A-9495-4973620567EC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E7A8A-F9D5-1343-9F20-201FD7C33567}"/>
              </a:ext>
            </a:extLst>
          </p:cNvPr>
          <p:cNvSpPr txBox="1"/>
          <p:nvPr/>
        </p:nvSpPr>
        <p:spPr>
          <a:xfrm>
            <a:off x="4077980" y="908721"/>
            <a:ext cx="403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Spatial Integration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42B45-E4C4-044F-9CFD-C1C67D2DB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6414"/>
            <a:ext cx="9144000" cy="47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88E3-3708-9E4A-98BC-650AE975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28782-B2B6-A84A-9495-4973620567EC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E7A8A-F9D5-1343-9F20-201FD7C33567}"/>
              </a:ext>
            </a:extLst>
          </p:cNvPr>
          <p:cNvSpPr txBox="1"/>
          <p:nvPr/>
        </p:nvSpPr>
        <p:spPr>
          <a:xfrm>
            <a:off x="4077980" y="908721"/>
            <a:ext cx="403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Spatial Integration Section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E3BE5-D8CD-FD4B-B440-A8177EC49259}"/>
              </a:ext>
            </a:extLst>
          </p:cNvPr>
          <p:cNvSpPr/>
          <p:nvPr/>
        </p:nvSpPr>
        <p:spPr>
          <a:xfrm>
            <a:off x="3433667" y="1942145"/>
            <a:ext cx="5677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Live Visualization of CAD models </a:t>
            </a:r>
            <a:endParaRPr lang="en-GB" sz="32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C3E41A-6007-2543-95D3-A559AA19335D}"/>
              </a:ext>
            </a:extLst>
          </p:cNvPr>
          <p:cNvSpPr/>
          <p:nvPr/>
        </p:nvSpPr>
        <p:spPr>
          <a:xfrm>
            <a:off x="1775520" y="3389169"/>
            <a:ext cx="244827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4CF6395-ABDB-784F-B7A8-9C2CE977E4C0}"/>
              </a:ext>
            </a:extLst>
          </p:cNvPr>
          <p:cNvSpPr/>
          <p:nvPr/>
        </p:nvSpPr>
        <p:spPr>
          <a:xfrm>
            <a:off x="4944770" y="3389169"/>
            <a:ext cx="244827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9AF5A72-6AA8-A147-B9C8-E67AE3327EE4}"/>
              </a:ext>
            </a:extLst>
          </p:cNvPr>
          <p:cNvSpPr/>
          <p:nvPr/>
        </p:nvSpPr>
        <p:spPr>
          <a:xfrm>
            <a:off x="8077200" y="3389169"/>
            <a:ext cx="244827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22A5A-FAD0-914D-81E2-449B0D1B4102}"/>
              </a:ext>
            </a:extLst>
          </p:cNvPr>
          <p:cNvSpPr txBox="1"/>
          <p:nvPr/>
        </p:nvSpPr>
        <p:spPr>
          <a:xfrm>
            <a:off x="8718901" y="2898623"/>
            <a:ext cx="116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Projector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7FD4C-344C-1E48-923F-123D780DCB6A}"/>
              </a:ext>
            </a:extLst>
          </p:cNvPr>
          <p:cNvSpPr txBox="1"/>
          <p:nvPr/>
        </p:nvSpPr>
        <p:spPr>
          <a:xfrm>
            <a:off x="4996746" y="2884990"/>
            <a:ext cx="2396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Rendering Computer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86D158-79AA-F649-B165-9B2F0F3ED932}"/>
              </a:ext>
            </a:extLst>
          </p:cNvPr>
          <p:cNvSpPr txBox="1"/>
          <p:nvPr/>
        </p:nvSpPr>
        <p:spPr>
          <a:xfrm>
            <a:off x="1925401" y="2903950"/>
            <a:ext cx="2063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Master Computer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2B19C-171C-E347-A5B1-57439011D179}"/>
              </a:ext>
            </a:extLst>
          </p:cNvPr>
          <p:cNvSpPr txBox="1"/>
          <p:nvPr/>
        </p:nvSpPr>
        <p:spPr>
          <a:xfrm>
            <a:off x="1775520" y="5322247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Catia V6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E49D2-9EA5-A443-95C5-0FB48DCCD33E}"/>
              </a:ext>
            </a:extLst>
          </p:cNvPr>
          <p:cNvSpPr txBox="1"/>
          <p:nvPr/>
        </p:nvSpPr>
        <p:spPr>
          <a:xfrm>
            <a:off x="1858207" y="5987018"/>
            <a:ext cx="22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Engineering 3D </a:t>
            </a:r>
            <a:r>
              <a:rPr lang="en-GB" b="1" dirty="0" err="1"/>
              <a:t>Aveva</a:t>
            </a:r>
            <a:endParaRPr lang="en-GB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B7411B-2B66-3C4A-A71E-163ADD9C5310}"/>
              </a:ext>
            </a:extLst>
          </p:cNvPr>
          <p:cNvSpPr txBox="1"/>
          <p:nvPr/>
        </p:nvSpPr>
        <p:spPr>
          <a:xfrm>
            <a:off x="3107590" y="5322247"/>
            <a:ext cx="118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Naviswork</a:t>
            </a:r>
            <a:endParaRPr lang="en-GB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B1F5C2-942D-6B43-A78F-77F529143D3D}"/>
              </a:ext>
            </a:extLst>
          </p:cNvPr>
          <p:cNvCxnSpPr>
            <a:cxnSpLocks/>
          </p:cNvCxnSpPr>
          <p:nvPr/>
        </p:nvCxnSpPr>
        <p:spPr>
          <a:xfrm>
            <a:off x="2135561" y="4509120"/>
            <a:ext cx="15661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3B4048-1949-5248-B039-8C10173ACEC7}"/>
              </a:ext>
            </a:extLst>
          </p:cNvPr>
          <p:cNvCxnSpPr>
            <a:stCxn id="13" idx="0"/>
          </p:cNvCxnSpPr>
          <p:nvPr/>
        </p:nvCxnSpPr>
        <p:spPr>
          <a:xfrm flipV="1">
            <a:off x="2262737" y="4509121"/>
            <a:ext cx="0" cy="8131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32B54D-FAB3-F74A-B7A7-351C10F222B9}"/>
              </a:ext>
            </a:extLst>
          </p:cNvPr>
          <p:cNvCxnSpPr/>
          <p:nvPr/>
        </p:nvCxnSpPr>
        <p:spPr>
          <a:xfrm flipV="1">
            <a:off x="3501504" y="4541180"/>
            <a:ext cx="0" cy="8131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23E51E-5A27-D74F-AA56-63AA7405E10B}"/>
              </a:ext>
            </a:extLst>
          </p:cNvPr>
          <p:cNvCxnSpPr>
            <a:cxnSpLocks/>
          </p:cNvCxnSpPr>
          <p:nvPr/>
        </p:nvCxnSpPr>
        <p:spPr>
          <a:xfrm flipV="1">
            <a:off x="2948297" y="4541476"/>
            <a:ext cx="0" cy="1335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F3AE600-3450-164F-876F-7BADD083A551}"/>
              </a:ext>
            </a:extLst>
          </p:cNvPr>
          <p:cNvSpPr txBox="1"/>
          <p:nvPr/>
        </p:nvSpPr>
        <p:spPr>
          <a:xfrm>
            <a:off x="2076680" y="4189405"/>
            <a:ext cx="174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OpenGL 3D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26584B-E2A2-4B46-873B-654D09C8E5A4}"/>
              </a:ext>
            </a:extLst>
          </p:cNvPr>
          <p:cNvSpPr txBox="1"/>
          <p:nvPr/>
        </p:nvSpPr>
        <p:spPr>
          <a:xfrm>
            <a:off x="2457956" y="3557046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TechVIZ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DBD141-CC15-9848-A407-CB7878E22541}"/>
              </a:ext>
            </a:extLst>
          </p:cNvPr>
          <p:cNvCxnSpPr>
            <a:cxnSpLocks/>
          </p:cNvCxnSpPr>
          <p:nvPr/>
        </p:nvCxnSpPr>
        <p:spPr>
          <a:xfrm>
            <a:off x="1925401" y="3933056"/>
            <a:ext cx="21858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9DC0DE-E334-1443-ADDE-478D39BD1AD6}"/>
              </a:ext>
            </a:extLst>
          </p:cNvPr>
          <p:cNvCxnSpPr>
            <a:cxnSpLocks/>
            <a:stCxn id="25" idx="0"/>
            <a:endCxn id="26" idx="2"/>
          </p:cNvCxnSpPr>
          <p:nvPr/>
        </p:nvCxnSpPr>
        <p:spPr>
          <a:xfrm flipH="1" flipV="1">
            <a:off x="2918627" y="3926379"/>
            <a:ext cx="0" cy="263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DF670C6-3E1D-6A44-B658-9B69DA5821B5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379298" y="3741713"/>
            <a:ext cx="2068630" cy="367537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C7162C5-D83F-8C4D-ACC9-98080E60C92A}"/>
              </a:ext>
            </a:extLst>
          </p:cNvPr>
          <p:cNvSpPr txBox="1"/>
          <p:nvPr/>
        </p:nvSpPr>
        <p:spPr>
          <a:xfrm>
            <a:off x="5516800" y="3936663"/>
            <a:ext cx="151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Graphic CARD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E50943-F071-2944-823D-F4D99480A070}"/>
              </a:ext>
            </a:extLst>
          </p:cNvPr>
          <p:cNvCxnSpPr/>
          <p:nvPr/>
        </p:nvCxnSpPr>
        <p:spPr>
          <a:xfrm>
            <a:off x="7176120" y="4109249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2CA19ED-0116-B44D-8FC5-FAFFAE49A966}"/>
              </a:ext>
            </a:extLst>
          </p:cNvPr>
          <p:cNvSpPr txBox="1"/>
          <p:nvPr/>
        </p:nvSpPr>
        <p:spPr>
          <a:xfrm>
            <a:off x="8743774" y="3887489"/>
            <a:ext cx="128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Wouuuu</a:t>
            </a:r>
            <a:r>
              <a:rPr lang="en-GB" b="1" dirty="0">
                <a:solidFill>
                  <a:schemeClr val="bg1"/>
                </a:solidFill>
              </a:rPr>
              <a:t> !!!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B0E841-F467-9D47-B21C-3A9F64DD764F}"/>
              </a:ext>
            </a:extLst>
          </p:cNvPr>
          <p:cNvSpPr/>
          <p:nvPr/>
        </p:nvSpPr>
        <p:spPr>
          <a:xfrm>
            <a:off x="6928141" y="5491455"/>
            <a:ext cx="3742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In our data we trust!!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133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5" grpId="0"/>
      <p:bldP spid="26" grpId="0"/>
      <p:bldP spid="38" grpId="0"/>
      <p:bldP spid="42" grpId="0"/>
      <p:bldP spid="4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88E3-3708-9E4A-98BC-650AE975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28782-B2B6-A84A-9495-4973620567EC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E7A8A-F9D5-1343-9F20-201FD7C33567}"/>
              </a:ext>
            </a:extLst>
          </p:cNvPr>
          <p:cNvSpPr txBox="1"/>
          <p:nvPr/>
        </p:nvSpPr>
        <p:spPr>
          <a:xfrm>
            <a:off x="4077980" y="908721"/>
            <a:ext cx="403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Spatial Integration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0D861-2D30-6C4C-86B5-0D4485C9A3BA}"/>
              </a:ext>
            </a:extLst>
          </p:cNvPr>
          <p:cNvSpPr txBox="1"/>
          <p:nvPr/>
        </p:nvSpPr>
        <p:spPr>
          <a:xfrm>
            <a:off x="1589422" y="1509168"/>
            <a:ext cx="302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Different applications: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D3437-21AC-0B47-88C4-6E998F71317D}"/>
              </a:ext>
            </a:extLst>
          </p:cNvPr>
          <p:cNvSpPr txBox="1"/>
          <p:nvPr/>
        </p:nvSpPr>
        <p:spPr>
          <a:xfrm>
            <a:off x="6881223" y="2247125"/>
            <a:ext cx="2139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Immersive Helmet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9EEB8-0F70-964E-B4B9-7F4C6CEB15A9}"/>
              </a:ext>
            </a:extLst>
          </p:cNvPr>
          <p:cNvSpPr txBox="1"/>
          <p:nvPr/>
        </p:nvSpPr>
        <p:spPr>
          <a:xfrm>
            <a:off x="3264642" y="2273290"/>
            <a:ext cx="1396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Power Wall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2029F-37C6-E445-8239-8FE0F57D48D7}"/>
              </a:ext>
            </a:extLst>
          </p:cNvPr>
          <p:cNvSpPr txBox="1"/>
          <p:nvPr/>
        </p:nvSpPr>
        <p:spPr>
          <a:xfrm>
            <a:off x="2945710" y="3769483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Engineering Design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BE5B2-8F1E-CC43-942F-AD274B726D9E}"/>
              </a:ext>
            </a:extLst>
          </p:cNvPr>
          <p:cNvSpPr txBox="1"/>
          <p:nvPr/>
        </p:nvSpPr>
        <p:spPr>
          <a:xfrm>
            <a:off x="3011386" y="4499828"/>
            <a:ext cx="195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Spatial Integration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5AA50-AD4E-3A45-976A-19C02F924B1B}"/>
              </a:ext>
            </a:extLst>
          </p:cNvPr>
          <p:cNvSpPr txBox="1"/>
          <p:nvPr/>
        </p:nvSpPr>
        <p:spPr>
          <a:xfrm>
            <a:off x="3241468" y="5267427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11CE-F49C-3549-927A-5E9BAD9DF4C6}"/>
              </a:ext>
            </a:extLst>
          </p:cNvPr>
          <p:cNvSpPr txBox="1"/>
          <p:nvPr/>
        </p:nvSpPr>
        <p:spPr>
          <a:xfrm>
            <a:off x="6788667" y="3702273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Engineering Design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CAF84-5E22-3444-A1C1-E61CA42C6061}"/>
              </a:ext>
            </a:extLst>
          </p:cNvPr>
          <p:cNvSpPr txBox="1"/>
          <p:nvPr/>
        </p:nvSpPr>
        <p:spPr>
          <a:xfrm>
            <a:off x="6824357" y="4451566"/>
            <a:ext cx="250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Confined/ complex Area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67642-8F8F-0B4A-8A8F-48DA606B2CE0}"/>
              </a:ext>
            </a:extLst>
          </p:cNvPr>
          <p:cNvSpPr txBox="1"/>
          <p:nvPr/>
        </p:nvSpPr>
        <p:spPr>
          <a:xfrm>
            <a:off x="6824357" y="5291916"/>
            <a:ext cx="16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Safety / Training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2591CA-C640-6A43-8A0A-614CF5A9C344}"/>
              </a:ext>
            </a:extLst>
          </p:cNvPr>
          <p:cNvSpPr txBox="1"/>
          <p:nvPr/>
        </p:nvSpPr>
        <p:spPr>
          <a:xfrm>
            <a:off x="2783632" y="3104376"/>
            <a:ext cx="218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Collective Experience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92F975-415D-794C-8B6A-E1802F5CC7AC}"/>
              </a:ext>
            </a:extLst>
          </p:cNvPr>
          <p:cNvSpPr txBox="1"/>
          <p:nvPr/>
        </p:nvSpPr>
        <p:spPr>
          <a:xfrm>
            <a:off x="6781522" y="3037270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One man Experience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081FD7-F5B8-A84B-ABA8-56A1A2F75698}"/>
              </a:ext>
            </a:extLst>
          </p:cNvPr>
          <p:cNvSpPr txBox="1"/>
          <p:nvPr/>
        </p:nvSpPr>
        <p:spPr>
          <a:xfrm>
            <a:off x="3077495" y="5939217"/>
            <a:ext cx="16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Safety / Training</a:t>
            </a:r>
          </a:p>
        </p:txBody>
      </p:sp>
    </p:spTree>
    <p:extLst>
      <p:ext uri="{BB962C8B-B14F-4D97-AF65-F5344CB8AC3E}">
        <p14:creationId xmlns:p14="http://schemas.microsoft.com/office/powerpoint/2010/main" val="66634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88E3-3708-9E4A-98BC-650AE975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45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28782-B2B6-A84A-9495-4973620567EC}"/>
              </a:ext>
            </a:extLst>
          </p:cNvPr>
          <p:cNvSpPr txBox="1"/>
          <p:nvPr/>
        </p:nvSpPr>
        <p:spPr>
          <a:xfrm>
            <a:off x="1775520" y="308274"/>
            <a:ext cx="2363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VR at 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E7A8A-F9D5-1343-9F20-201FD7C33567}"/>
              </a:ext>
            </a:extLst>
          </p:cNvPr>
          <p:cNvSpPr txBox="1"/>
          <p:nvPr/>
        </p:nvSpPr>
        <p:spPr>
          <a:xfrm>
            <a:off x="4077980" y="908721"/>
            <a:ext cx="403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Spatial Integration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A7578-FDDD-EB4F-8078-431148576F94}"/>
              </a:ext>
            </a:extLst>
          </p:cNvPr>
          <p:cNvSpPr txBox="1"/>
          <p:nvPr/>
        </p:nvSpPr>
        <p:spPr>
          <a:xfrm>
            <a:off x="1775520" y="1740000"/>
            <a:ext cx="288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 the last month …….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7871F-462B-FC47-A675-EDC6205EAE18}"/>
              </a:ext>
            </a:extLst>
          </p:cNvPr>
          <p:cNvSpPr txBox="1"/>
          <p:nvPr/>
        </p:nvSpPr>
        <p:spPr>
          <a:xfrm>
            <a:off x="2957318" y="256490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many engineering visualization with design teams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592E8-E2E3-674E-BB14-1863F55F1236}"/>
              </a:ext>
            </a:extLst>
          </p:cNvPr>
          <p:cNvSpPr txBox="1"/>
          <p:nvPr/>
        </p:nvSpPr>
        <p:spPr>
          <a:xfrm>
            <a:off x="2957319" y="3112810"/>
            <a:ext cx="308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Spatial Integration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E97E2-723C-D747-81B4-4F64CD54743B}"/>
              </a:ext>
            </a:extLst>
          </p:cNvPr>
          <p:cNvSpPr txBox="1"/>
          <p:nvPr/>
        </p:nvSpPr>
        <p:spPr>
          <a:xfrm>
            <a:off x="2957318" y="3743528"/>
            <a:ext cx="137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REVIEWS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8A7BB-F74F-E549-A61B-E664355E334A}"/>
              </a:ext>
            </a:extLst>
          </p:cNvPr>
          <p:cNvSpPr txBox="1"/>
          <p:nvPr/>
        </p:nvSpPr>
        <p:spPr>
          <a:xfrm>
            <a:off x="2957318" y="4374246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Many external visits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D34C0-F557-1C41-A6D1-279230ACE9B5}"/>
              </a:ext>
            </a:extLst>
          </p:cNvPr>
          <p:cNvSpPr txBox="1"/>
          <p:nvPr/>
        </p:nvSpPr>
        <p:spPr>
          <a:xfrm>
            <a:off x="2957317" y="5004964"/>
            <a:ext cx="201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Communication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1A828-A450-F744-A3DC-506AC9FBF6C0}"/>
              </a:ext>
            </a:extLst>
          </p:cNvPr>
          <p:cNvSpPr txBox="1"/>
          <p:nvPr/>
        </p:nvSpPr>
        <p:spPr>
          <a:xfrm>
            <a:off x="2957318" y="563568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SSM</a:t>
            </a:r>
          </a:p>
        </p:txBody>
      </p:sp>
    </p:spTree>
    <p:extLst>
      <p:ext uri="{BB962C8B-B14F-4D97-AF65-F5344CB8AC3E}">
        <p14:creationId xmlns:p14="http://schemas.microsoft.com/office/powerpoint/2010/main" val="63987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721A6-60C8-024E-AEDF-C6387C13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D392F2F-2538-1647-B6B1-6C5FD1709D9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A1C19-0473-B44E-A9A4-1B1F7F295D53}"/>
              </a:ext>
            </a:extLst>
          </p:cNvPr>
          <p:cNvSpPr txBox="1"/>
          <p:nvPr/>
        </p:nvSpPr>
        <p:spPr>
          <a:xfrm>
            <a:off x="95672" y="1772816"/>
            <a:ext cx="120006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CONFIGURATION MANAGEMENT OF THE SPACE AVAILABLE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Process for establishing and maintaining consistency of a product's physical attributes with its requirements, design, and operational information throughout its life</a:t>
            </a:r>
          </a:p>
          <a:p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2CBBC-9407-114E-A319-0CA041074B33}"/>
              </a:ext>
            </a:extLst>
          </p:cNvPr>
          <p:cNvSpPr txBox="1"/>
          <p:nvPr/>
        </p:nvSpPr>
        <p:spPr>
          <a:xfrm>
            <a:off x="2683070" y="3360477"/>
            <a:ext cx="7087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ONLY MANAGE VOLUMES AND 3D INTERFACES</a:t>
            </a:r>
          </a:p>
          <a:p>
            <a:pPr algn="ctr"/>
            <a:r>
              <a:rPr lang="en-US" sz="2800" b="1" i="1" dirty="0"/>
              <a:t>- NOT DETAILED DESIGN -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9AE15-68CE-7041-A785-A701C7C4B2BD}"/>
              </a:ext>
            </a:extLst>
          </p:cNvPr>
          <p:cNvSpPr txBox="1"/>
          <p:nvPr/>
        </p:nvSpPr>
        <p:spPr>
          <a:xfrm>
            <a:off x="4631593" y="4466993"/>
            <a:ext cx="2587398" cy="52902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u="sng" dirty="0"/>
              <a:t>Our inputs parameters 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3107A-5D8F-0444-BE69-CC419EF138C3}"/>
              </a:ext>
            </a:extLst>
          </p:cNvPr>
          <p:cNvSpPr txBox="1"/>
          <p:nvPr/>
        </p:nvSpPr>
        <p:spPr>
          <a:xfrm>
            <a:off x="6227053" y="5831034"/>
            <a:ext cx="3973403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sv-SE"/>
            </a:defPPr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 lvl="1"/>
          </a:lstStyle>
          <a:p>
            <a:r>
              <a:rPr lang="en-GB" dirty="0"/>
              <a:t>Massive flow of </a:t>
            </a:r>
            <a:r>
              <a:rPr lang="en-GB" dirty="0">
                <a:solidFill>
                  <a:srgbClr val="FF0000"/>
                </a:solidFill>
              </a:rPr>
              <a:t>3D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8618F-AFB6-1D49-A571-871E49CCB66E}"/>
              </a:ext>
            </a:extLst>
          </p:cNvPr>
          <p:cNvSpPr txBox="1"/>
          <p:nvPr/>
        </p:nvSpPr>
        <p:spPr>
          <a:xfrm>
            <a:off x="6189792" y="5141160"/>
            <a:ext cx="600220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sv-SE"/>
            </a:defPPr>
            <a:lvl1pPr marL="342900" indent="-342900">
              <a:buFont typeface="Arial" panose="020B0604020202020204" pitchFamily="34" charset="0"/>
              <a:buChar char="•"/>
              <a:defRPr sz="2000" b="1"/>
            </a:lvl1pPr>
          </a:lstStyle>
          <a:p>
            <a:r>
              <a:rPr lang="en-GB" b="0" dirty="0"/>
              <a:t> ESS Handbook for </a:t>
            </a:r>
            <a:r>
              <a:rPr lang="en-GB" b="0" dirty="0">
                <a:solidFill>
                  <a:srgbClr val="FF0000"/>
                </a:solidFill>
              </a:rPr>
              <a:t>E</a:t>
            </a:r>
            <a:r>
              <a:rPr lang="en-GB" b="0" dirty="0"/>
              <a:t>ngineering </a:t>
            </a:r>
            <a:r>
              <a:rPr lang="en-GB" b="0" dirty="0">
                <a:solidFill>
                  <a:srgbClr val="FF0000"/>
                </a:solidFill>
              </a:rPr>
              <a:t>M</a:t>
            </a:r>
            <a:r>
              <a:rPr lang="en-GB" b="0" dirty="0"/>
              <a:t>anagement</a:t>
            </a:r>
          </a:p>
          <a:p>
            <a:pPr lvl="1"/>
            <a:r>
              <a:rPr lang="en-GB" dirty="0"/>
              <a:t>			</a:t>
            </a:r>
            <a:r>
              <a:rPr lang="en-GB" b="0" dirty="0"/>
              <a:t> (ESS-0092276)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AA172-A0F3-0443-86C6-EF4DCF1158FB}"/>
              </a:ext>
            </a:extLst>
          </p:cNvPr>
          <p:cNvSpPr txBox="1"/>
          <p:nvPr/>
        </p:nvSpPr>
        <p:spPr>
          <a:xfrm>
            <a:off x="583099" y="5044729"/>
            <a:ext cx="6912768" cy="200751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 CAD tool : </a:t>
            </a:r>
            <a:r>
              <a:rPr lang="en-GB" sz="2000" dirty="0">
                <a:solidFill>
                  <a:srgbClr val="FF0000"/>
                </a:solidFill>
              </a:rPr>
              <a:t>CatiaV6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Plant Lifecycle Management  System :  </a:t>
            </a:r>
            <a:r>
              <a:rPr lang="en-GB" sz="2000" dirty="0">
                <a:solidFill>
                  <a:srgbClr val="FF0000"/>
                </a:solidFill>
              </a:rPr>
              <a:t>CHESS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 ESS Breakdown Structures</a:t>
            </a:r>
          </a:p>
          <a:p>
            <a:r>
              <a:rPr lang="en-GB" sz="2000" dirty="0"/>
              <a:t>         </a:t>
            </a:r>
            <a:r>
              <a:rPr lang="en-GB" sz="2000" dirty="0">
                <a:solidFill>
                  <a:srgbClr val="FF0000"/>
                </a:solidFill>
              </a:rPr>
              <a:t>F</a:t>
            </a:r>
            <a:r>
              <a:rPr lang="en-GB" sz="2000" dirty="0"/>
              <a:t>acility </a:t>
            </a:r>
            <a:r>
              <a:rPr lang="en-GB" sz="2000" dirty="0">
                <a:solidFill>
                  <a:srgbClr val="FF0000"/>
                </a:solidFill>
              </a:rPr>
              <a:t>B</a:t>
            </a:r>
            <a:r>
              <a:rPr lang="en-GB" sz="2000" dirty="0"/>
              <a:t>reakdown </a:t>
            </a:r>
            <a:r>
              <a:rPr lang="en-GB" sz="2000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tructure </a:t>
            </a:r>
          </a:p>
          <a:p>
            <a:r>
              <a:rPr lang="en-GB" sz="2000" dirty="0"/>
              <a:t>         </a:t>
            </a:r>
            <a:r>
              <a:rPr lang="en-GB" sz="2000" dirty="0">
                <a:solidFill>
                  <a:srgbClr val="FF0000"/>
                </a:solidFill>
              </a:rPr>
              <a:t>L</a:t>
            </a:r>
            <a:r>
              <a:rPr lang="en-GB" sz="2000" dirty="0"/>
              <a:t>ocation </a:t>
            </a:r>
            <a:r>
              <a:rPr lang="en-GB" sz="2000" dirty="0">
                <a:solidFill>
                  <a:srgbClr val="FF0000"/>
                </a:solidFill>
              </a:rPr>
              <a:t>B</a:t>
            </a:r>
            <a:r>
              <a:rPr lang="en-GB" sz="2000" dirty="0"/>
              <a:t>reakdown </a:t>
            </a:r>
            <a:r>
              <a:rPr lang="en-GB" sz="2000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8CE1A-E036-8746-8E45-A6BA5BAC9233}"/>
              </a:ext>
            </a:extLst>
          </p:cNvPr>
          <p:cNvSpPr txBox="1"/>
          <p:nvPr/>
        </p:nvSpPr>
        <p:spPr>
          <a:xfrm>
            <a:off x="335360" y="404664"/>
            <a:ext cx="603107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What is Spatial Integration? </a:t>
            </a:r>
          </a:p>
        </p:txBody>
      </p:sp>
    </p:spTree>
    <p:extLst>
      <p:ext uri="{BB962C8B-B14F-4D97-AF65-F5344CB8AC3E}">
        <p14:creationId xmlns:p14="http://schemas.microsoft.com/office/powerpoint/2010/main" val="35676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2" grpId="0"/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9378B1A-7E8A-EA42-8DD2-F44D26749114}"/>
              </a:ext>
            </a:extLst>
          </p:cNvPr>
          <p:cNvSpPr txBox="1">
            <a:spLocks/>
          </p:cNvSpPr>
          <p:nvPr/>
        </p:nvSpPr>
        <p:spPr>
          <a:xfrm>
            <a:off x="9174480" y="8898892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2A0D5-7410-5B42-BF70-BFF1C6E31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10064" r="11955" b="4732"/>
          <a:stretch/>
        </p:blipFill>
        <p:spPr>
          <a:xfrm>
            <a:off x="1487487" y="1426400"/>
            <a:ext cx="9433049" cy="5431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410D38-D2AD-C747-BDD6-4B61D015584D}"/>
              </a:ext>
            </a:extLst>
          </p:cNvPr>
          <p:cNvSpPr txBox="1"/>
          <p:nvPr/>
        </p:nvSpPr>
        <p:spPr>
          <a:xfrm>
            <a:off x="1703512" y="4535914"/>
            <a:ext cx="4991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Configuration Management </a:t>
            </a:r>
            <a:r>
              <a:rPr lang="en-US" sz="2000" dirty="0"/>
              <a:t>for 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FF0000"/>
                </a:solidFill>
              </a:rPr>
              <a:t>volume allocations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FF0000"/>
                </a:solidFill>
              </a:rPr>
              <a:t>3D interfaces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F134F-8630-2E48-90D4-4272EE8D79E5}"/>
              </a:ext>
            </a:extLst>
          </p:cNvPr>
          <p:cNvSpPr/>
          <p:nvPr/>
        </p:nvSpPr>
        <p:spPr>
          <a:xfrm>
            <a:off x="2102347" y="5458760"/>
            <a:ext cx="11809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400" dirty="0"/>
              <a:t>Capture Lifecycle of CAD representations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400" dirty="0"/>
              <a:t>Place 3D data under configuration control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400" dirty="0"/>
              <a:t>Perform Integration and Clash Analysis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400" dirty="0"/>
              <a:t>Conduct Spatial Integration Meeting </a:t>
            </a:r>
          </a:p>
          <a:p>
            <a:pPr lvl="1"/>
            <a:r>
              <a:rPr lang="en-GB" sz="1400" dirty="0"/>
              <a:t>             and submit unresolved clash to upper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B18AA-25EC-1141-A74C-F611B125BB23}"/>
              </a:ext>
            </a:extLst>
          </p:cNvPr>
          <p:cNvSpPr txBox="1"/>
          <p:nvPr/>
        </p:nvSpPr>
        <p:spPr>
          <a:xfrm>
            <a:off x="335360" y="404664"/>
            <a:ext cx="2944396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Our mandate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D8E8D-3A15-FA4E-9980-29BB8E597B83}"/>
              </a:ext>
            </a:extLst>
          </p:cNvPr>
          <p:cNvSpPr txBox="1"/>
          <p:nvPr/>
        </p:nvSpPr>
        <p:spPr>
          <a:xfrm>
            <a:off x="5589795" y="2372840"/>
            <a:ext cx="48343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System owner </a:t>
            </a:r>
            <a:r>
              <a:rPr lang="en-US" sz="2000" dirty="0"/>
              <a:t>of the integrated </a:t>
            </a:r>
          </a:p>
          <a:p>
            <a:r>
              <a:rPr lang="en-US" sz="2000" dirty="0"/>
              <a:t>	</a:t>
            </a:r>
            <a:r>
              <a:rPr lang="en-US" sz="2000" b="1" dirty="0"/>
              <a:t>3D Master model </a:t>
            </a:r>
            <a:r>
              <a:rPr lang="en-US" sz="2000" dirty="0"/>
              <a:t>(ESS Plant Layout)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ESS-0500000</a:t>
            </a:r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721A6-60C8-024E-AEDF-C6387C13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A8A44-8BAA-C84A-B6E1-239BB0B87CA6}"/>
              </a:ext>
            </a:extLst>
          </p:cNvPr>
          <p:cNvSpPr txBox="1"/>
          <p:nvPr/>
        </p:nvSpPr>
        <p:spPr>
          <a:xfrm>
            <a:off x="1689750" y="2067133"/>
            <a:ext cx="355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ESS Plant Layout (EPL) ESS-0016885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1C4D0-91A9-624D-8CCA-5AF5A325442B}"/>
              </a:ext>
            </a:extLst>
          </p:cNvPr>
          <p:cNvSpPr txBox="1"/>
          <p:nvPr/>
        </p:nvSpPr>
        <p:spPr>
          <a:xfrm>
            <a:off x="7840960" y="2064296"/>
            <a:ext cx="395743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Configuration Management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FF388-3574-514C-86D7-8AE2D81A9C18}"/>
              </a:ext>
            </a:extLst>
          </p:cNvPr>
          <p:cNvSpPr txBox="1"/>
          <p:nvPr/>
        </p:nvSpPr>
        <p:spPr>
          <a:xfrm>
            <a:off x="2311907" y="4121227"/>
            <a:ext cx="231012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Communication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B6D5F-523A-E843-A7B8-40812775116F}"/>
              </a:ext>
            </a:extLst>
          </p:cNvPr>
          <p:cNvSpPr txBox="1"/>
          <p:nvPr/>
        </p:nvSpPr>
        <p:spPr>
          <a:xfrm>
            <a:off x="1681693" y="2618730"/>
            <a:ext cx="491737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Missing clear Breakdown Structure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05B9D-314F-1B48-A77D-E8569E889208}"/>
              </a:ext>
            </a:extLst>
          </p:cNvPr>
          <p:cNvSpPr txBox="1"/>
          <p:nvPr/>
        </p:nvSpPr>
        <p:spPr>
          <a:xfrm>
            <a:off x="2609829" y="3107868"/>
            <a:ext cx="265136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heavy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9D695-2454-8A41-80F3-8309937B979F}"/>
              </a:ext>
            </a:extLst>
          </p:cNvPr>
          <p:cNvSpPr txBox="1"/>
          <p:nvPr/>
        </p:nvSpPr>
        <p:spPr>
          <a:xfrm>
            <a:off x="8016743" y="2636912"/>
            <a:ext cx="328506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little data released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AEE2A-994B-5044-900F-468558439437}"/>
              </a:ext>
            </a:extLst>
          </p:cNvPr>
          <p:cNvSpPr txBox="1"/>
          <p:nvPr/>
        </p:nvSpPr>
        <p:spPr>
          <a:xfrm>
            <a:off x="7536160" y="3077381"/>
            <a:ext cx="469045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3D data not connected to the PLM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38D37-898A-3240-9B6D-734C7DEB36B4}"/>
              </a:ext>
            </a:extLst>
          </p:cNvPr>
          <p:cNvSpPr txBox="1"/>
          <p:nvPr/>
        </p:nvSpPr>
        <p:spPr>
          <a:xfrm>
            <a:off x="731846" y="4639356"/>
            <a:ext cx="561339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What are we exporting/showing ?</a:t>
            </a:r>
          </a:p>
          <a:p>
            <a:pPr algn="ctr"/>
            <a:r>
              <a:rPr lang="en-GB" dirty="0"/>
              <a:t> Collaborators – </a:t>
            </a:r>
            <a:r>
              <a:rPr lang="en-GB" dirty="0" err="1"/>
              <a:t>Inkinds</a:t>
            </a:r>
            <a:r>
              <a:rPr lang="en-GB" dirty="0"/>
              <a:t>- Manufacturers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857A0-E6C9-3A40-9EB3-F9DCF6101274}"/>
              </a:ext>
            </a:extLst>
          </p:cNvPr>
          <p:cNvSpPr txBox="1"/>
          <p:nvPr/>
        </p:nvSpPr>
        <p:spPr>
          <a:xfrm>
            <a:off x="7507535" y="4458567"/>
            <a:ext cx="462427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Swedish Nuclear Authority (SSM)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4E960-2F1B-EB4C-BEF6-7A2F7E536935}"/>
              </a:ext>
            </a:extLst>
          </p:cNvPr>
          <p:cNvSpPr txBox="1"/>
          <p:nvPr/>
        </p:nvSpPr>
        <p:spPr>
          <a:xfrm>
            <a:off x="8673105" y="3552598"/>
            <a:ext cx="153760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CF models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78854-437A-6C47-937E-A212E6B2AA90}"/>
              </a:ext>
            </a:extLst>
          </p:cNvPr>
          <p:cNvSpPr txBox="1"/>
          <p:nvPr/>
        </p:nvSpPr>
        <p:spPr>
          <a:xfrm>
            <a:off x="7432670" y="5033293"/>
            <a:ext cx="504144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Facility Documentation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9A01B-CD4A-D944-8E1F-90CA43D601DC}"/>
              </a:ext>
            </a:extLst>
          </p:cNvPr>
          <p:cNvSpPr txBox="1"/>
          <p:nvPr/>
        </p:nvSpPr>
        <p:spPr>
          <a:xfrm>
            <a:off x="191344" y="142525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1.5 year ago….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F2ACFF-D5AA-314A-92BB-590FA0E5BB62}"/>
              </a:ext>
            </a:extLst>
          </p:cNvPr>
          <p:cNvSpPr txBox="1"/>
          <p:nvPr/>
        </p:nvSpPr>
        <p:spPr>
          <a:xfrm>
            <a:off x="335360" y="404664"/>
            <a:ext cx="6597191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Challenges around our 3D data</a:t>
            </a:r>
          </a:p>
        </p:txBody>
      </p:sp>
    </p:spTree>
    <p:extLst>
      <p:ext uri="{BB962C8B-B14F-4D97-AF65-F5344CB8AC3E}">
        <p14:creationId xmlns:p14="http://schemas.microsoft.com/office/powerpoint/2010/main" val="40172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51AAF-6E19-134D-8EFB-BAEB0B4B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0818B-8483-9E4C-8B59-692571352BEC}"/>
              </a:ext>
            </a:extLst>
          </p:cNvPr>
          <p:cNvSpPr txBox="1"/>
          <p:nvPr/>
        </p:nvSpPr>
        <p:spPr>
          <a:xfrm>
            <a:off x="2495600" y="2040275"/>
            <a:ext cx="3044936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/>
            </a:pPr>
            <a:r>
              <a:rPr lang="en-GB" sz="1286" b="1" dirty="0"/>
              <a:t>Following </a:t>
            </a:r>
            <a:r>
              <a:rPr lang="en-GB" sz="1286" b="1" dirty="0">
                <a:solidFill>
                  <a:srgbClr val="FF0000"/>
                </a:solidFill>
              </a:rPr>
              <a:t>ESS Breakdown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7CE8D-B0CD-FE44-B74C-57CA628C053F}"/>
              </a:ext>
            </a:extLst>
          </p:cNvPr>
          <p:cNvSpPr txBox="1"/>
          <p:nvPr/>
        </p:nvSpPr>
        <p:spPr>
          <a:xfrm>
            <a:off x="4609460" y="2291225"/>
            <a:ext cx="2820259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naming and connection to CHESS (PLM)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871AE-7187-9F48-9E04-0A6A53D72711}"/>
              </a:ext>
            </a:extLst>
          </p:cNvPr>
          <p:cNvSpPr txBox="1"/>
          <p:nvPr/>
        </p:nvSpPr>
        <p:spPr>
          <a:xfrm>
            <a:off x="2495600" y="2636912"/>
            <a:ext cx="2166170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 startAt="2"/>
            </a:pPr>
            <a:r>
              <a:rPr lang="en-GB" sz="1286" b="1" dirty="0"/>
              <a:t>Based on </a:t>
            </a:r>
            <a:r>
              <a:rPr lang="en-GB" sz="1286" b="1" dirty="0">
                <a:solidFill>
                  <a:srgbClr val="FF0000"/>
                </a:solidFill>
              </a:rPr>
              <a:t>Light Versions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3717C-53AC-0048-ADA4-EE4EC4DA1AE5}"/>
              </a:ext>
            </a:extLst>
          </p:cNvPr>
          <p:cNvSpPr txBox="1"/>
          <p:nvPr/>
        </p:nvSpPr>
        <p:spPr>
          <a:xfrm>
            <a:off x="4661770" y="2756569"/>
            <a:ext cx="2711255" cy="488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Lighter to open and work on it</a:t>
            </a:r>
          </a:p>
          <a:p>
            <a:r>
              <a:rPr lang="en-GB" sz="1286" dirty="0"/>
              <a:t>Possibility to load full detailed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43B20-2B23-5A4D-806F-6B6E1E9E0953}"/>
              </a:ext>
            </a:extLst>
          </p:cNvPr>
          <p:cNvSpPr txBox="1"/>
          <p:nvPr/>
        </p:nvSpPr>
        <p:spPr>
          <a:xfrm>
            <a:off x="2495601" y="3284984"/>
            <a:ext cx="4141647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 startAt="3"/>
            </a:pPr>
            <a:r>
              <a:rPr lang="en-GB" sz="1286" b="1" dirty="0"/>
              <a:t>Showing only </a:t>
            </a:r>
            <a:r>
              <a:rPr lang="en-GB" sz="1286" b="1" dirty="0">
                <a:solidFill>
                  <a:srgbClr val="FF0000"/>
                </a:solidFill>
              </a:rPr>
              <a:t>Released Data </a:t>
            </a:r>
            <a:r>
              <a:rPr lang="en-GB" sz="1286" b="1" dirty="0"/>
              <a:t>( with level of maturity)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4070A-2C38-C040-B044-837081F6D771}"/>
              </a:ext>
            </a:extLst>
          </p:cNvPr>
          <p:cNvSpPr txBox="1"/>
          <p:nvPr/>
        </p:nvSpPr>
        <p:spPr>
          <a:xfrm>
            <a:off x="4727848" y="3570840"/>
            <a:ext cx="3663760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Reliable information understanding design maturity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85F24-BDE4-944D-9F28-671FF41A799D}"/>
              </a:ext>
            </a:extLst>
          </p:cNvPr>
          <p:cNvSpPr txBox="1"/>
          <p:nvPr/>
        </p:nvSpPr>
        <p:spPr>
          <a:xfrm>
            <a:off x="2489296" y="3933056"/>
            <a:ext cx="1806264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 startAt="4"/>
            </a:pPr>
            <a:r>
              <a:rPr lang="en-GB" sz="1286" b="1" dirty="0"/>
              <a:t>Source for </a:t>
            </a:r>
            <a:r>
              <a:rPr lang="en-GB" sz="1286" b="1" dirty="0">
                <a:solidFill>
                  <a:srgbClr val="FF0000"/>
                </a:solidFill>
              </a:rPr>
              <a:t>Exports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273B2-5382-0942-BB98-A3D54D2FEAB3}"/>
              </a:ext>
            </a:extLst>
          </p:cNvPr>
          <p:cNvSpPr txBox="1"/>
          <p:nvPr/>
        </p:nvSpPr>
        <p:spPr>
          <a:xfrm>
            <a:off x="4655840" y="4005064"/>
            <a:ext cx="3033779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Other platforms - External users - Partners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D651A-DAF6-A349-A50D-F41A6F11F378}"/>
              </a:ext>
            </a:extLst>
          </p:cNvPr>
          <p:cNvSpPr txBox="1"/>
          <p:nvPr/>
        </p:nvSpPr>
        <p:spPr>
          <a:xfrm>
            <a:off x="263352" y="15830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REBUILT THE ESS Plant Layout (EPL)  ESS-0500000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E8B5F-F9B3-C64D-AC7F-6D14D6EC996F}"/>
              </a:ext>
            </a:extLst>
          </p:cNvPr>
          <p:cNvSpPr txBox="1"/>
          <p:nvPr/>
        </p:nvSpPr>
        <p:spPr>
          <a:xfrm>
            <a:off x="335360" y="4630386"/>
            <a:ext cx="630188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Redefine central rules and interactions with sub projects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33EB0-77DD-8244-9239-16BA671F24BA}"/>
              </a:ext>
            </a:extLst>
          </p:cNvPr>
          <p:cNvSpPr txBox="1"/>
          <p:nvPr/>
        </p:nvSpPr>
        <p:spPr>
          <a:xfrm>
            <a:off x="1559496" y="5303382"/>
            <a:ext cx="426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Implementation of Spatial Integration REQUEST </a:t>
            </a:r>
          </a:p>
          <a:p>
            <a:pPr lvl="1"/>
            <a:r>
              <a:rPr lang="en-GB" sz="1600" b="1" dirty="0"/>
              <a:t>	in Confluence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999084-E546-C94D-AE8D-D2E220EE1C58}"/>
              </a:ext>
            </a:extLst>
          </p:cNvPr>
          <p:cNvSpPr txBox="1"/>
          <p:nvPr/>
        </p:nvSpPr>
        <p:spPr>
          <a:xfrm>
            <a:off x="7444722" y="1620415"/>
            <a:ext cx="4197714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>
                <a:solidFill>
                  <a:srgbClr val="FF0000"/>
                </a:solidFill>
              </a:rPr>
              <a:t>Note: ESS-0016885  becomes ESS Conceptual Assembly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B700D-CF99-DF4B-9C20-20F626DFFCA8}"/>
              </a:ext>
            </a:extLst>
          </p:cNvPr>
          <p:cNvSpPr txBox="1"/>
          <p:nvPr/>
        </p:nvSpPr>
        <p:spPr>
          <a:xfrm>
            <a:off x="6744072" y="5303382"/>
            <a:ext cx="4145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Spatial Integration Configuration Management</a:t>
            </a:r>
          </a:p>
          <a:p>
            <a:pPr algn="ctr"/>
            <a:r>
              <a:rPr lang="en-GB" sz="1600" b="1" i="1" dirty="0"/>
              <a:t>New rules in order to enter in the EPL 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C65F4-B0EB-D34F-B18B-AE9C4FBE40D4}"/>
              </a:ext>
            </a:extLst>
          </p:cNvPr>
          <p:cNvSpPr txBox="1"/>
          <p:nvPr/>
        </p:nvSpPr>
        <p:spPr>
          <a:xfrm>
            <a:off x="335360" y="404664"/>
            <a:ext cx="172675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1389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A19D0-C502-B24B-9971-C1E6D183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6C684F-4EC8-B54A-9BE7-FB23DBD98103}"/>
              </a:ext>
            </a:extLst>
          </p:cNvPr>
          <p:cNvCxnSpPr>
            <a:cxnSpLocks/>
          </p:cNvCxnSpPr>
          <p:nvPr/>
        </p:nvCxnSpPr>
        <p:spPr>
          <a:xfrm flipV="1">
            <a:off x="4340723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310A7-69FF-904C-9677-08B1091326A9}"/>
              </a:ext>
            </a:extLst>
          </p:cNvPr>
          <p:cNvCxnSpPr>
            <a:cxnSpLocks/>
          </p:cNvCxnSpPr>
          <p:nvPr/>
        </p:nvCxnSpPr>
        <p:spPr>
          <a:xfrm flipV="1">
            <a:off x="5964164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C97983-E84B-7745-BC0E-E95DC672C3B9}"/>
              </a:ext>
            </a:extLst>
          </p:cNvPr>
          <p:cNvCxnSpPr>
            <a:cxnSpLocks/>
          </p:cNvCxnSpPr>
          <p:nvPr/>
        </p:nvCxnSpPr>
        <p:spPr>
          <a:xfrm flipV="1">
            <a:off x="7364919" y="1137189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DE22E6-C06F-214C-BD65-187827E168C6}"/>
              </a:ext>
            </a:extLst>
          </p:cNvPr>
          <p:cNvCxnSpPr>
            <a:cxnSpLocks/>
          </p:cNvCxnSpPr>
          <p:nvPr/>
        </p:nvCxnSpPr>
        <p:spPr>
          <a:xfrm flipV="1">
            <a:off x="8566891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1D8A9C-723E-F948-89C5-E4ECC2575F43}"/>
              </a:ext>
            </a:extLst>
          </p:cNvPr>
          <p:cNvCxnSpPr>
            <a:cxnSpLocks/>
          </p:cNvCxnSpPr>
          <p:nvPr/>
        </p:nvCxnSpPr>
        <p:spPr>
          <a:xfrm flipV="1">
            <a:off x="10492432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ECC3E-EF9C-0244-BE6B-7ED17A92D645}"/>
              </a:ext>
            </a:extLst>
          </p:cNvPr>
          <p:cNvCxnSpPr>
            <a:cxnSpLocks/>
          </p:cNvCxnSpPr>
          <p:nvPr/>
        </p:nvCxnSpPr>
        <p:spPr>
          <a:xfrm flipV="1">
            <a:off x="2642509" y="1105270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6BA47-504D-8E40-A29C-A9B97CA701FA}"/>
              </a:ext>
            </a:extLst>
          </p:cNvPr>
          <p:cNvSpPr/>
          <p:nvPr/>
        </p:nvSpPr>
        <p:spPr>
          <a:xfrm>
            <a:off x="1530066" y="2871941"/>
            <a:ext cx="9139539" cy="450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AC575030-8DEC-DC44-AFFB-B11F7294FA57}"/>
              </a:ext>
            </a:extLst>
          </p:cNvPr>
          <p:cNvSpPr/>
          <p:nvPr/>
        </p:nvSpPr>
        <p:spPr>
          <a:xfrm>
            <a:off x="6301583" y="2896064"/>
            <a:ext cx="430677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8A4E55-ABAA-0347-92C0-D5E28C687F9D}"/>
              </a:ext>
            </a:extLst>
          </p:cNvPr>
          <p:cNvSpPr/>
          <p:nvPr/>
        </p:nvSpPr>
        <p:spPr>
          <a:xfrm>
            <a:off x="1523392" y="2240163"/>
            <a:ext cx="9139539" cy="501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ED3AF-2D01-3C47-A695-9D561AC2ADDD}"/>
              </a:ext>
            </a:extLst>
          </p:cNvPr>
          <p:cNvSpPr/>
          <p:nvPr/>
        </p:nvSpPr>
        <p:spPr>
          <a:xfrm>
            <a:off x="1530066" y="1652800"/>
            <a:ext cx="9139539" cy="450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E0C79-9617-F747-930A-7589C56BE31F}"/>
              </a:ext>
            </a:extLst>
          </p:cNvPr>
          <p:cNvSpPr txBox="1"/>
          <p:nvPr/>
        </p:nvSpPr>
        <p:spPr>
          <a:xfrm>
            <a:off x="3744990" y="42682"/>
            <a:ext cx="4710072" cy="36933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Spatial Integration Configuration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C3923-E8A7-7F49-9924-A0592D607A53}"/>
              </a:ext>
            </a:extLst>
          </p:cNvPr>
          <p:cNvSpPr txBox="1"/>
          <p:nvPr/>
        </p:nvSpPr>
        <p:spPr>
          <a:xfrm>
            <a:off x="5071344" y="3784541"/>
            <a:ext cx="20569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Release Models </a:t>
            </a:r>
            <a:endParaRPr lang="en-GB" sz="1400" b="1" dirty="0">
              <a:solidFill>
                <a:srgbClr val="FF0000"/>
              </a:solidFill>
            </a:endParaRPr>
          </a:p>
          <a:p>
            <a:pPr algn="ctr"/>
            <a:r>
              <a:rPr lang="en-GB" sz="1400" b="1" dirty="0"/>
              <a:t>with </a:t>
            </a:r>
            <a:r>
              <a:rPr lang="en-GB" sz="1400" b="1" dirty="0">
                <a:solidFill>
                  <a:srgbClr val="FF0000"/>
                </a:solidFill>
              </a:rPr>
              <a:t>L</a:t>
            </a:r>
            <a:r>
              <a:rPr lang="en-GB" sz="1400" b="1" dirty="0"/>
              <a:t>evel </a:t>
            </a:r>
            <a:r>
              <a:rPr lang="en-GB" sz="1400" b="1" dirty="0">
                <a:solidFill>
                  <a:srgbClr val="FF0000"/>
                </a:solidFill>
              </a:rPr>
              <a:t>O</a:t>
            </a:r>
            <a:r>
              <a:rPr lang="en-GB" sz="1400" b="1" dirty="0"/>
              <a:t>f </a:t>
            </a:r>
            <a:r>
              <a:rPr lang="en-GB" sz="1400" b="1" dirty="0">
                <a:solidFill>
                  <a:srgbClr val="FF0000"/>
                </a:solidFill>
              </a:rPr>
              <a:t>M</a:t>
            </a:r>
            <a:r>
              <a:rPr lang="en-GB" sz="1400" b="1" dirty="0"/>
              <a:t>aturity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1C428A-4057-CC4C-8622-853A343C4C0A}"/>
              </a:ext>
            </a:extLst>
          </p:cNvPr>
          <p:cNvSpPr txBox="1"/>
          <p:nvPr/>
        </p:nvSpPr>
        <p:spPr>
          <a:xfrm>
            <a:off x="8256349" y="3805236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/>
              <a:t>Installation</a:t>
            </a:r>
            <a:r>
              <a:rPr lang="en-GB" sz="800" dirty="0"/>
              <a:t> </a:t>
            </a:r>
          </a:p>
          <a:p>
            <a:pPr lvl="0"/>
            <a:r>
              <a:rPr lang="en-US" sz="800" dirty="0"/>
              <a:t>Operation </a:t>
            </a:r>
          </a:p>
          <a:p>
            <a:pPr lvl="0"/>
            <a:r>
              <a:rPr lang="en-US" sz="800" dirty="0"/>
              <a:t>Remote Handling</a:t>
            </a:r>
          </a:p>
          <a:p>
            <a:pPr lvl="0"/>
            <a:r>
              <a:rPr lang="en-US" sz="800" dirty="0"/>
              <a:t>Maintenance</a:t>
            </a:r>
          </a:p>
          <a:p>
            <a:endParaRPr lang="en-GB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D473D-9BB3-1545-9959-42AF09C01C0C}"/>
              </a:ext>
            </a:extLst>
          </p:cNvPr>
          <p:cNvSpPr txBox="1"/>
          <p:nvPr/>
        </p:nvSpPr>
        <p:spPr>
          <a:xfrm>
            <a:off x="9896829" y="33441"/>
            <a:ext cx="739305" cy="196208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V3:  23-10-2018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83CCE7-5BBD-CE4B-99C2-857BDBCAB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82" y="540409"/>
            <a:ext cx="9116887" cy="523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996CF5-8964-8A41-993A-6208022F0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55" y="1077193"/>
            <a:ext cx="9116888" cy="443894"/>
          </a:xfrm>
          <a:prstGeom prst="rect">
            <a:avLst/>
          </a:prstGeom>
        </p:spPr>
      </p:pic>
      <p:sp>
        <p:nvSpPr>
          <p:cNvPr id="21" name="textruta 172">
            <a:extLst>
              <a:ext uri="{FF2B5EF4-FFF2-40B4-BE49-F238E27FC236}">
                <a16:creationId xmlns:a16="http://schemas.microsoft.com/office/drawing/2014/main" id="{674E63F7-923A-1B47-B4B1-C20D99EB8B83}"/>
              </a:ext>
            </a:extLst>
          </p:cNvPr>
          <p:cNvSpPr txBox="1"/>
          <p:nvPr/>
        </p:nvSpPr>
        <p:spPr>
          <a:xfrm>
            <a:off x="2448885" y="1737345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07EF95-D410-8A47-B7E9-E45A0BEFFDA8}"/>
              </a:ext>
            </a:extLst>
          </p:cNvPr>
          <p:cNvSpPr txBox="1"/>
          <p:nvPr/>
        </p:nvSpPr>
        <p:spPr>
          <a:xfrm>
            <a:off x="2355123" y="2278325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</a:t>
            </a:r>
          </a:p>
          <a:p>
            <a:pPr algn="ctr"/>
            <a:r>
              <a:rPr lang="en-GB" sz="700" dirty="0"/>
              <a:t> System Design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189A1C-0DE0-9D43-B2BB-C7161EDBA95C}"/>
              </a:ext>
            </a:extLst>
          </p:cNvPr>
          <p:cNvSpPr txBox="1"/>
          <p:nvPr/>
        </p:nvSpPr>
        <p:spPr>
          <a:xfrm>
            <a:off x="7889705" y="2983284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Production</a:t>
            </a:r>
            <a:r>
              <a:rPr lang="en-GB" sz="900" b="1" dirty="0"/>
              <a:t> Phase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1E82D-1C44-634F-915C-2394A47EF582}"/>
              </a:ext>
            </a:extLst>
          </p:cNvPr>
          <p:cNvSpPr txBox="1"/>
          <p:nvPr/>
        </p:nvSpPr>
        <p:spPr>
          <a:xfrm>
            <a:off x="1494907" y="1705055"/>
            <a:ext cx="74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Mechanical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009F92-6A98-B24E-B2C4-866F3F2F17F6}"/>
              </a:ext>
            </a:extLst>
          </p:cNvPr>
          <p:cNvSpPr txBox="1"/>
          <p:nvPr/>
        </p:nvSpPr>
        <p:spPr>
          <a:xfrm>
            <a:off x="1487488" y="2238389"/>
            <a:ext cx="80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Electrical </a:t>
            </a:r>
          </a:p>
          <a:p>
            <a:r>
              <a:rPr lang="en-GB" sz="800" b="1" dirty="0"/>
              <a:t>Process Piping </a:t>
            </a:r>
          </a:p>
          <a:p>
            <a:r>
              <a:rPr lang="en-GB" sz="800" b="1" dirty="0"/>
              <a:t>Design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B906099-A721-8244-BA6C-D9D4C0FD4F9B}"/>
              </a:ext>
            </a:extLst>
          </p:cNvPr>
          <p:cNvSpPr/>
          <p:nvPr/>
        </p:nvSpPr>
        <p:spPr>
          <a:xfrm>
            <a:off x="1518930" y="471025"/>
            <a:ext cx="9139539" cy="3901526"/>
          </a:xfrm>
          <a:prstGeom prst="roundRect">
            <a:avLst>
              <a:gd name="adj" fmla="val 3059"/>
            </a:avLst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27" name="textruta 172">
            <a:extLst>
              <a:ext uri="{FF2B5EF4-FFF2-40B4-BE49-F238E27FC236}">
                <a16:creationId xmlns:a16="http://schemas.microsoft.com/office/drawing/2014/main" id="{56A3803D-6F22-A647-89C0-D0DDC3A6FA26}"/>
              </a:ext>
            </a:extLst>
          </p:cNvPr>
          <p:cNvSpPr txBox="1"/>
          <p:nvPr/>
        </p:nvSpPr>
        <p:spPr>
          <a:xfrm>
            <a:off x="4160703" y="1737345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B</a:t>
            </a:r>
          </a:p>
        </p:txBody>
      </p:sp>
      <p:sp>
        <p:nvSpPr>
          <p:cNvPr id="28" name="textruta 172">
            <a:extLst>
              <a:ext uri="{FF2B5EF4-FFF2-40B4-BE49-F238E27FC236}">
                <a16:creationId xmlns:a16="http://schemas.microsoft.com/office/drawing/2014/main" id="{9BB81B24-6F1C-9543-944F-8B712EE19695}"/>
              </a:ext>
            </a:extLst>
          </p:cNvPr>
          <p:cNvSpPr txBox="1"/>
          <p:nvPr/>
        </p:nvSpPr>
        <p:spPr>
          <a:xfrm>
            <a:off x="4761688" y="1730818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C</a:t>
            </a:r>
          </a:p>
        </p:txBody>
      </p:sp>
      <p:sp>
        <p:nvSpPr>
          <p:cNvPr id="29" name="textruta 172">
            <a:extLst>
              <a:ext uri="{FF2B5EF4-FFF2-40B4-BE49-F238E27FC236}">
                <a16:creationId xmlns:a16="http://schemas.microsoft.com/office/drawing/2014/main" id="{C2829257-7B5F-3C44-8234-5AF6AB73006F}"/>
              </a:ext>
            </a:extLst>
          </p:cNvPr>
          <p:cNvSpPr txBox="1"/>
          <p:nvPr/>
        </p:nvSpPr>
        <p:spPr>
          <a:xfrm>
            <a:off x="5419499" y="1737344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D</a:t>
            </a:r>
          </a:p>
        </p:txBody>
      </p:sp>
      <p:sp>
        <p:nvSpPr>
          <p:cNvPr id="30" name="textruta 172">
            <a:extLst>
              <a:ext uri="{FF2B5EF4-FFF2-40B4-BE49-F238E27FC236}">
                <a16:creationId xmlns:a16="http://schemas.microsoft.com/office/drawing/2014/main" id="{51463524-A72F-C14C-9EF5-76263E109530}"/>
              </a:ext>
            </a:extLst>
          </p:cNvPr>
          <p:cNvSpPr txBox="1"/>
          <p:nvPr/>
        </p:nvSpPr>
        <p:spPr>
          <a:xfrm>
            <a:off x="6169510" y="1746389"/>
            <a:ext cx="2705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P</a:t>
            </a:r>
          </a:p>
        </p:txBody>
      </p:sp>
      <p:sp>
        <p:nvSpPr>
          <p:cNvPr id="31" name="textruta 172">
            <a:extLst>
              <a:ext uri="{FF2B5EF4-FFF2-40B4-BE49-F238E27FC236}">
                <a16:creationId xmlns:a16="http://schemas.microsoft.com/office/drawing/2014/main" id="{89119AB7-5204-8844-8E83-D3F71726F070}"/>
              </a:ext>
            </a:extLst>
          </p:cNvPr>
          <p:cNvSpPr txBox="1"/>
          <p:nvPr/>
        </p:nvSpPr>
        <p:spPr>
          <a:xfrm>
            <a:off x="7187869" y="1730818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R</a:t>
            </a:r>
          </a:p>
        </p:txBody>
      </p:sp>
      <p:sp>
        <p:nvSpPr>
          <p:cNvPr id="32" name="textruta 172">
            <a:extLst>
              <a:ext uri="{FF2B5EF4-FFF2-40B4-BE49-F238E27FC236}">
                <a16:creationId xmlns:a16="http://schemas.microsoft.com/office/drawing/2014/main" id="{4198BAA1-9A81-1248-AE0F-6A83B1B4A3CF}"/>
              </a:ext>
            </a:extLst>
          </p:cNvPr>
          <p:cNvSpPr txBox="1"/>
          <p:nvPr/>
        </p:nvSpPr>
        <p:spPr>
          <a:xfrm>
            <a:off x="8322500" y="1737343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ASB</a:t>
            </a:r>
          </a:p>
        </p:txBody>
      </p:sp>
      <p:sp>
        <p:nvSpPr>
          <p:cNvPr id="33" name="textruta 172">
            <a:extLst>
              <a:ext uri="{FF2B5EF4-FFF2-40B4-BE49-F238E27FC236}">
                <a16:creationId xmlns:a16="http://schemas.microsoft.com/office/drawing/2014/main" id="{E8B5933E-A122-0F4F-9F5E-C97A7C31158D}"/>
              </a:ext>
            </a:extLst>
          </p:cNvPr>
          <p:cNvSpPr txBox="1"/>
          <p:nvPr/>
        </p:nvSpPr>
        <p:spPr>
          <a:xfrm>
            <a:off x="10163482" y="1739378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C0466-D229-E446-8497-1B764186117B}"/>
              </a:ext>
            </a:extLst>
          </p:cNvPr>
          <p:cNvSpPr txBox="1"/>
          <p:nvPr/>
        </p:nvSpPr>
        <p:spPr>
          <a:xfrm>
            <a:off x="4038624" y="2286801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</a:t>
            </a:r>
          </a:p>
          <a:p>
            <a:pPr algn="ctr"/>
            <a:r>
              <a:rPr lang="en-GB" sz="700" dirty="0"/>
              <a:t> </a:t>
            </a:r>
            <a:r>
              <a:rPr lang="en-GB" sz="700" dirty="0" err="1"/>
              <a:t>Detailled</a:t>
            </a:r>
            <a:r>
              <a:rPr lang="en-GB" sz="700" dirty="0"/>
              <a:t> Design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2EE632-C73C-B542-AABD-542031F4A2FE}"/>
              </a:ext>
            </a:extLst>
          </p:cNvPr>
          <p:cNvSpPr txBox="1"/>
          <p:nvPr/>
        </p:nvSpPr>
        <p:spPr>
          <a:xfrm>
            <a:off x="4694277" y="2352985"/>
            <a:ext cx="48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Detailed design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F02280-68B0-B949-96A0-53ABEE106C13}"/>
              </a:ext>
            </a:extLst>
          </p:cNvPr>
          <p:cNvSpPr txBox="1"/>
          <p:nvPr/>
        </p:nvSpPr>
        <p:spPr>
          <a:xfrm>
            <a:off x="5285225" y="2352985"/>
            <a:ext cx="581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 Quotation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0C1C14-39A6-854E-9094-B0131E31FD2D}"/>
              </a:ext>
            </a:extLst>
          </p:cNvPr>
          <p:cNvSpPr txBox="1"/>
          <p:nvPr/>
        </p:nvSpPr>
        <p:spPr>
          <a:xfrm>
            <a:off x="5969683" y="2345037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 Construction</a:t>
            </a:r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E764576E-7207-4F46-B462-D5C1E42B7DBF}"/>
              </a:ext>
            </a:extLst>
          </p:cNvPr>
          <p:cNvSpPr/>
          <p:nvPr/>
        </p:nvSpPr>
        <p:spPr>
          <a:xfrm>
            <a:off x="2008030" y="2896063"/>
            <a:ext cx="427454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676040-8C82-5A49-8B79-673BDB8234E7}"/>
              </a:ext>
            </a:extLst>
          </p:cNvPr>
          <p:cNvSpPr txBox="1"/>
          <p:nvPr/>
        </p:nvSpPr>
        <p:spPr>
          <a:xfrm>
            <a:off x="3247596" y="2975037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Development Phase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EAD790-C7DA-3E48-A718-89C9A08B8495}"/>
              </a:ext>
            </a:extLst>
          </p:cNvPr>
          <p:cNvSpPr txBox="1"/>
          <p:nvPr/>
        </p:nvSpPr>
        <p:spPr>
          <a:xfrm>
            <a:off x="1531864" y="2943482"/>
            <a:ext cx="118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/>
              <a:t>CHESS </a:t>
            </a:r>
          </a:p>
          <a:p>
            <a:r>
              <a:rPr lang="en-GB" sz="700" b="1" dirty="0"/>
              <a:t>Release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D3BED5-D45E-E947-840F-7C2EA17E6E87}"/>
              </a:ext>
            </a:extLst>
          </p:cNvPr>
          <p:cNvSpPr txBox="1"/>
          <p:nvPr/>
        </p:nvSpPr>
        <p:spPr>
          <a:xfrm>
            <a:off x="6968829" y="2333912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 Installation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098883-1418-8E41-84A0-6624627CA428}"/>
              </a:ext>
            </a:extLst>
          </p:cNvPr>
          <p:cNvSpPr txBox="1"/>
          <p:nvPr/>
        </p:nvSpPr>
        <p:spPr>
          <a:xfrm>
            <a:off x="8228795" y="2386046"/>
            <a:ext cx="670196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As-Built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4C7AAA-4A0F-684C-B54D-AB35E14D99D1}"/>
              </a:ext>
            </a:extLst>
          </p:cNvPr>
          <p:cNvSpPr txBox="1"/>
          <p:nvPr/>
        </p:nvSpPr>
        <p:spPr>
          <a:xfrm>
            <a:off x="9985574" y="2386045"/>
            <a:ext cx="611158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As-Scanned</a:t>
            </a: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DBC5BA07-E223-5D41-825E-0FBA62A6714B}"/>
              </a:ext>
            </a:extLst>
          </p:cNvPr>
          <p:cNvSpPr/>
          <p:nvPr/>
        </p:nvSpPr>
        <p:spPr>
          <a:xfrm rot="10800000">
            <a:off x="1552103" y="3409107"/>
            <a:ext cx="9095040" cy="491912"/>
          </a:xfrm>
          <a:prstGeom prst="triangle">
            <a:avLst>
              <a:gd name="adj" fmla="val 4976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ED0F3B-CA60-AF40-B261-496241C59ED0}"/>
              </a:ext>
            </a:extLst>
          </p:cNvPr>
          <p:cNvSpPr txBox="1"/>
          <p:nvPr/>
        </p:nvSpPr>
        <p:spPr>
          <a:xfrm>
            <a:off x="2881360" y="4022406"/>
            <a:ext cx="229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i="1"/>
            </a:lvl1pPr>
          </a:lstStyle>
          <a:p>
            <a:r>
              <a:rPr lang="en-GB" sz="1200" dirty="0"/>
              <a:t>Work Package/ Project Leader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2BF94C-C33C-314A-81D2-BE6C88FDCFF4}"/>
              </a:ext>
            </a:extLst>
          </p:cNvPr>
          <p:cNvSpPr txBox="1"/>
          <p:nvPr/>
        </p:nvSpPr>
        <p:spPr>
          <a:xfrm>
            <a:off x="7775934" y="3653042"/>
            <a:ext cx="1592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Including Space Reservation for</a:t>
            </a:r>
          </a:p>
          <a:p>
            <a:endParaRPr lang="en-GB" sz="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646863-B17F-E749-BA89-268D77A204C5}"/>
              </a:ext>
            </a:extLst>
          </p:cNvPr>
          <p:cNvSpPr txBox="1"/>
          <p:nvPr/>
        </p:nvSpPr>
        <p:spPr>
          <a:xfrm>
            <a:off x="3406704" y="3806026"/>
            <a:ext cx="135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Designer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0B88943-5BC4-FE47-A048-AB42A776F4D2}"/>
              </a:ext>
            </a:extLst>
          </p:cNvPr>
          <p:cNvSpPr/>
          <p:nvPr/>
        </p:nvSpPr>
        <p:spPr>
          <a:xfrm>
            <a:off x="1507605" y="4607864"/>
            <a:ext cx="9139538" cy="2255766"/>
          </a:xfrm>
          <a:prstGeom prst="roundRect">
            <a:avLst>
              <a:gd name="adj" fmla="val 3059"/>
            </a:avLst>
          </a:prstGeom>
          <a:solidFill>
            <a:schemeClr val="bg1">
              <a:lumMod val="85000"/>
            </a:schemeClr>
          </a:solidFill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CD62C0-3281-1F4C-A8F1-BDD881FD71FD}"/>
              </a:ext>
            </a:extLst>
          </p:cNvPr>
          <p:cNvSpPr txBox="1"/>
          <p:nvPr/>
        </p:nvSpPr>
        <p:spPr>
          <a:xfrm>
            <a:off x="2008030" y="4572536"/>
            <a:ext cx="1066318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Central Support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9DA81CAF-6225-074D-8F7A-AA328F285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082725"/>
              </p:ext>
            </p:extLst>
          </p:nvPr>
        </p:nvGraphicFramePr>
        <p:xfrm>
          <a:off x="1608978" y="4892556"/>
          <a:ext cx="2977209" cy="1783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7209">
                  <a:extLst>
                    <a:ext uri="{9D8B030D-6E8A-4147-A177-3AD203B41FA5}">
                      <a16:colId xmlns:a16="http://schemas.microsoft.com/office/drawing/2014/main" val="1953528336"/>
                    </a:ext>
                  </a:extLst>
                </a:gridCol>
              </a:tblGrid>
              <a:tr h="26029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Model Management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318751"/>
                  </a:ext>
                </a:extLst>
              </a:tr>
              <a:tr h="1501280">
                <a:tc>
                  <a:txBody>
                    <a:bodyPr/>
                    <a:lstStyle/>
                    <a:p>
                      <a:pPr marL="342900" marR="0" lvl="0" indent="-342900" algn="l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100" dirty="0"/>
                        <a:t>Integrate design in                                                ESS Plant Layout: ESS-0500000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Produce light model</a:t>
                      </a:r>
                      <a:endParaRPr lang="en-GB" sz="1200" dirty="0"/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/>
                        <a:t>Connect to CHESS: 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200" dirty="0"/>
                        <a:t>              Facility Breakdown Structure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200" dirty="0"/>
                        <a:t>              Location Breakdown Structure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GB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32016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1201F27C-F3D3-D840-B75F-D75AC3CEA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745372"/>
              </p:ext>
            </p:extLst>
          </p:nvPr>
        </p:nvGraphicFramePr>
        <p:xfrm>
          <a:off x="4694277" y="5111958"/>
          <a:ext cx="2541979" cy="15570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41979">
                  <a:extLst>
                    <a:ext uri="{9D8B030D-6E8A-4147-A177-3AD203B41FA5}">
                      <a16:colId xmlns:a16="http://schemas.microsoft.com/office/drawing/2014/main" val="1953528336"/>
                    </a:ext>
                  </a:extLst>
                </a:gridCol>
              </a:tblGrid>
              <a:tr h="27298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Analysis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318751"/>
                  </a:ext>
                </a:extLst>
              </a:tr>
              <a:tr h="1275152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Integration with: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Other Systems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Conventional Facility Models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Point clouds – Laser Scanning</a:t>
                      </a:r>
                    </a:p>
                    <a:p>
                      <a:pPr marL="342900" marR="0" lvl="0" indent="-342900" algn="l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100" dirty="0"/>
                        <a:t>Model Quality Check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Interface Simulation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Clash Analysis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32016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2365AAB-7C62-1F4B-B3B4-AE3537DF9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303727"/>
              </p:ext>
            </p:extLst>
          </p:nvPr>
        </p:nvGraphicFramePr>
        <p:xfrm>
          <a:off x="7364919" y="4784761"/>
          <a:ext cx="3243433" cy="1859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243433">
                  <a:extLst>
                    <a:ext uri="{9D8B030D-6E8A-4147-A177-3AD203B41FA5}">
                      <a16:colId xmlns:a16="http://schemas.microsoft.com/office/drawing/2014/main" val="1953528336"/>
                    </a:ext>
                  </a:extLst>
                </a:gridCol>
              </a:tblGrid>
              <a:tr h="24356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Communication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318751"/>
                  </a:ext>
                </a:extLst>
              </a:tr>
              <a:tr h="1458488"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Confluence Page for each Work-Package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Status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Integration Report on Clash Analysis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Single point of truth for Exported Models 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In-Kind Partner and other disciplines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Navisworks Coordination</a:t>
                      </a:r>
                    </a:p>
                    <a:p>
                      <a:pPr marL="228600" indent="-228600" algn="l">
                        <a:buFont typeface="+mj-lt"/>
                        <a:buAutoNum type="arabicPeriod" startAt="3"/>
                      </a:pPr>
                      <a:r>
                        <a:rPr lang="en-GB" sz="1100" dirty="0"/>
                        <a:t>Visualization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Rendering and Captures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Virtual Reality Room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320165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B9862E67-8902-7A49-A74C-B279D7203473}"/>
              </a:ext>
            </a:extLst>
          </p:cNvPr>
          <p:cNvSpPr txBox="1"/>
          <p:nvPr/>
        </p:nvSpPr>
        <p:spPr>
          <a:xfrm>
            <a:off x="2215008" y="252072"/>
            <a:ext cx="819455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Sub Project</a:t>
            </a:r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4507DB5E-CF68-AC4F-8C5F-4709D01E63D1}"/>
              </a:ext>
            </a:extLst>
          </p:cNvPr>
          <p:cNvSpPr/>
          <p:nvPr/>
        </p:nvSpPr>
        <p:spPr>
          <a:xfrm>
            <a:off x="5880425" y="4375989"/>
            <a:ext cx="434886" cy="58506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9A60F8-ACC7-B64B-A60B-E12D2CB4AD47}"/>
              </a:ext>
            </a:extLst>
          </p:cNvPr>
          <p:cNvSpPr txBox="1"/>
          <p:nvPr/>
        </p:nvSpPr>
        <p:spPr>
          <a:xfrm>
            <a:off x="5478509" y="4485373"/>
            <a:ext cx="1220380" cy="20005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/>
              <a:t>Spatial Integration Request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EB9AD-7534-A14E-B151-C096293EDA86}"/>
              </a:ext>
            </a:extLst>
          </p:cNvPr>
          <p:cNvSpPr txBox="1"/>
          <p:nvPr/>
        </p:nvSpPr>
        <p:spPr>
          <a:xfrm>
            <a:off x="2595918" y="1470374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FAC1AE-4C47-6C4E-9F97-01B7880876FB}"/>
              </a:ext>
            </a:extLst>
          </p:cNvPr>
          <p:cNvSpPr txBox="1"/>
          <p:nvPr/>
        </p:nvSpPr>
        <p:spPr>
          <a:xfrm>
            <a:off x="4284067" y="1476803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BD7D0B-D0A5-0945-97E6-9F6B4D95F5F4}"/>
              </a:ext>
            </a:extLst>
          </p:cNvPr>
          <p:cNvSpPr txBox="1"/>
          <p:nvPr/>
        </p:nvSpPr>
        <p:spPr>
          <a:xfrm>
            <a:off x="5926419" y="1476803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434445-CA4B-954C-B9F7-2B57230A3095}"/>
              </a:ext>
            </a:extLst>
          </p:cNvPr>
          <p:cNvSpPr txBox="1"/>
          <p:nvPr/>
        </p:nvSpPr>
        <p:spPr>
          <a:xfrm>
            <a:off x="7342142" y="1466423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BD7D0A-3675-EA48-ADE7-C18D897467ED}"/>
              </a:ext>
            </a:extLst>
          </p:cNvPr>
          <p:cNvSpPr txBox="1"/>
          <p:nvPr/>
        </p:nvSpPr>
        <p:spPr>
          <a:xfrm>
            <a:off x="8534037" y="1476276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B70EBD-8D1E-BF43-A099-D78F5979BB0B}"/>
              </a:ext>
            </a:extLst>
          </p:cNvPr>
          <p:cNvSpPr txBox="1"/>
          <p:nvPr/>
        </p:nvSpPr>
        <p:spPr>
          <a:xfrm>
            <a:off x="10237657" y="1480274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6</a:t>
            </a:r>
          </a:p>
        </p:txBody>
      </p:sp>
    </p:spTree>
    <p:extLst>
      <p:ext uri="{BB962C8B-B14F-4D97-AF65-F5344CB8AC3E}">
        <p14:creationId xmlns:p14="http://schemas.microsoft.com/office/powerpoint/2010/main" val="4855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21" grpId="0" animBg="1"/>
      <p:bldP spid="22" grpId="0" animBg="1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54" grpId="0" animBg="1"/>
      <p:bldP spid="55" grpId="0" animBg="1"/>
      <p:bldP spid="2" grpId="0"/>
      <p:bldP spid="56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2171</TotalTime>
  <Words>1785</Words>
  <Application>Microsoft Macintosh PowerPoint</Application>
  <PresentationFormat>Widescreen</PresentationFormat>
  <Paragraphs>553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Apple Braille Pinpoint 8 Dot</vt:lpstr>
      <vt:lpstr>Arial</vt:lpstr>
      <vt:lpstr>Calibri</vt:lpstr>
      <vt:lpstr>Cambria</vt:lpstr>
      <vt:lpstr>Cambria Math</vt:lpstr>
      <vt:lpstr>Courier New</vt:lpstr>
      <vt:lpstr>Times</vt:lpstr>
      <vt:lpstr>Wingdings</vt:lpstr>
      <vt:lpstr>Office-tema</vt:lpstr>
      <vt:lpstr>2_Anpassad formgivning</vt:lpstr>
      <vt:lpstr>Spatial Integration for Instruments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Integration  Lifecycle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Integration  3D Model Workflow</vt:lpstr>
      <vt:lpstr>Spatial Integration  3D Model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part and LESS to FBS node</vt:lpstr>
      <vt:lpstr>Connect part and LESS to FBS node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Integration</dc:title>
  <dc:creator>Fabien Rey</dc:creator>
  <cp:lastModifiedBy>Fabien Rey</cp:lastModifiedBy>
  <cp:revision>64</cp:revision>
  <dcterms:created xsi:type="dcterms:W3CDTF">2019-01-30T06:51:29Z</dcterms:created>
  <dcterms:modified xsi:type="dcterms:W3CDTF">2019-02-13T12:37:31Z</dcterms:modified>
</cp:coreProperties>
</file>