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300" r:id="rId3"/>
    <p:sldId id="301" r:id="rId4"/>
    <p:sldId id="303" r:id="rId5"/>
    <p:sldId id="302" r:id="rId6"/>
    <p:sldId id="304" r:id="rId7"/>
    <p:sldId id="305" r:id="rId8"/>
    <p:sldId id="306" r:id="rId9"/>
    <p:sldId id="308" r:id="rId10"/>
    <p:sldId id="307" r:id="rId11"/>
    <p:sldId id="309" r:id="rId12"/>
    <p:sldId id="310" r:id="rId13"/>
    <p:sldId id="311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D5F8F4-8E6E-034C-B509-13F0A19F5FBA}">
          <p14:sldIdLst>
            <p14:sldId id="269"/>
            <p14:sldId id="300"/>
            <p14:sldId id="301"/>
            <p14:sldId id="303"/>
            <p14:sldId id="302"/>
            <p14:sldId id="304"/>
            <p14:sldId id="305"/>
            <p14:sldId id="306"/>
            <p14:sldId id="308"/>
            <p14:sldId id="307"/>
            <p14:sldId id="309"/>
            <p14:sldId id="310"/>
            <p14:sldId id="311"/>
          </p14:sldIdLst>
        </p14:section>
        <p14:section name="backup" id="{36DCA57B-2EE0-6842-95EF-212ACC84F70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2" autoAdjust="0"/>
    <p:restoredTop sz="91451" autoAdjust="0"/>
  </p:normalViewPr>
  <p:slideViewPr>
    <p:cSldViewPr>
      <p:cViewPr varScale="1">
        <p:scale>
          <a:sx n="133" d="100"/>
          <a:sy n="133" d="100"/>
        </p:scale>
        <p:origin x="86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30336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0F412-9B39-E14E-A982-EFFC18C6BA63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CD1D2-52FF-AE4F-8497-20AF440A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2019-02-11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110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11/02/2019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11/02/2019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11/02/2019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11/02/2019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11/02/2019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hess.esss.lu.se/enovia/link/ESS-0403282/21308.51166.49408.47235/vali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755775"/>
          </a:xfrm>
        </p:spPr>
        <p:txBody>
          <a:bodyPr>
            <a:normAutofit/>
          </a:bodyPr>
          <a:lstStyle/>
          <a:p>
            <a:pPr algn="ctr"/>
            <a:r>
              <a:rPr lang="sv-SE" sz="4000" dirty="0" smtClean="0"/>
              <a:t>ESS-Instrument </a:t>
            </a:r>
            <a:r>
              <a:rPr lang="sv-SE" sz="4000" dirty="0" err="1" smtClean="0"/>
              <a:t>Technical</a:t>
            </a:r>
            <a:r>
              <a:rPr lang="sv-SE" sz="4000" dirty="0" smtClean="0"/>
              <a:t> Interfaces</a:t>
            </a:r>
            <a:br>
              <a:rPr lang="sv-SE" sz="4000" dirty="0" smtClean="0"/>
            </a:br>
            <a:r>
              <a:rPr lang="hu-HU" sz="4000" dirty="0" smtClean="0"/>
              <a:t>IKON 1</a:t>
            </a:r>
            <a:r>
              <a:rPr lang="sv-SE" sz="4000" dirty="0" smtClean="0"/>
              <a:t>6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063080"/>
          </a:xfrm>
        </p:spPr>
        <p:txBody>
          <a:bodyPr>
            <a:no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Gabor Laszlo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NSS </a:t>
            </a:r>
            <a:r>
              <a:rPr lang="en-GB" sz="2000" dirty="0" smtClean="0">
                <a:solidFill>
                  <a:schemeClr val="bg1"/>
                </a:solidFill>
              </a:rPr>
              <a:t>Lead Instrument Engineer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68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750"/>
            <a:ext cx="7139136" cy="1143000"/>
          </a:xfrm>
        </p:spPr>
        <p:txBody>
          <a:bodyPr/>
          <a:lstStyle/>
          <a:p>
            <a:r>
              <a:rPr lang="en-US" dirty="0"/>
              <a:t>ESS Facility Infrastructure and utilities </a:t>
            </a:r>
            <a:r>
              <a:rPr lang="en-US" dirty="0" smtClean="0"/>
              <a:t>5.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15" name="Rectangle 14"/>
          <p:cNvSpPr/>
          <p:nvPr/>
        </p:nvSpPr>
        <p:spPr>
          <a:xfrm>
            <a:off x="820016" y="1782192"/>
            <a:ext cx="69921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Cooling water </a:t>
            </a:r>
            <a:r>
              <a:rPr lang="en-US" sz="2400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Deionized </a:t>
            </a:r>
            <a:r>
              <a:rPr lang="en-US" sz="2400" dirty="0" smtClean="0"/>
              <a:t>water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Compressed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Nitrogen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933294" y="3861048"/>
            <a:ext cx="2174869" cy="1800200"/>
            <a:chOff x="0" y="210374"/>
            <a:chExt cx="1553845" cy="128616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10374"/>
              <a:ext cx="1553845" cy="1286161"/>
            </a:xfrm>
            <a:prstGeom prst="rect">
              <a:avLst/>
            </a:prstGeom>
          </p:spPr>
        </p:pic>
        <p:sp>
          <p:nvSpPr>
            <p:cNvPr id="47" name="Oval 46"/>
            <p:cNvSpPr/>
            <p:nvPr/>
          </p:nvSpPr>
          <p:spPr>
            <a:xfrm rot="21255182">
              <a:off x="317500" y="654050"/>
              <a:ext cx="933450" cy="4381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glow rad="254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426965" y="2901974"/>
            <a:ext cx="2581675" cy="3110857"/>
            <a:chOff x="0" y="0"/>
            <a:chExt cx="1607820" cy="193738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607820" cy="1937385"/>
            </a:xfrm>
            <a:prstGeom prst="rect">
              <a:avLst/>
            </a:prstGeom>
          </p:spPr>
        </p:pic>
        <p:sp>
          <p:nvSpPr>
            <p:cNvPr id="54" name="Oval 53"/>
            <p:cNvSpPr/>
            <p:nvPr/>
          </p:nvSpPr>
          <p:spPr>
            <a:xfrm>
              <a:off x="50800" y="1041400"/>
              <a:ext cx="327704" cy="23227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glow rad="254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55" name="Oval 54"/>
            <p:cNvSpPr/>
            <p:nvPr/>
          </p:nvSpPr>
          <p:spPr>
            <a:xfrm>
              <a:off x="1003300" y="1092200"/>
              <a:ext cx="211422" cy="16385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glow rad="254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49" name="Text Box 2054"/>
          <p:cNvSpPr txBox="1"/>
          <p:nvPr/>
        </p:nvSpPr>
        <p:spPr>
          <a:xfrm>
            <a:off x="7020272" y="3679924"/>
            <a:ext cx="1886784" cy="17653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85800" indent="-228600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Deionized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lvl="1">
              <a:lnSpc>
                <a:spcPts val="1400"/>
              </a:lnSpc>
            </a:pPr>
            <a:r>
              <a:rPr lang="sv-SE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sv-SE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(d25)</a:t>
            </a:r>
          </a:p>
          <a:p>
            <a:pPr marL="685800" indent="-228600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Cooling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lvl="1">
              <a:lnSpc>
                <a:spcPts val="1400"/>
              </a:lnSpc>
            </a:pPr>
            <a:r>
              <a:rPr lang="sv-SE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sv-SE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(d40)</a:t>
            </a:r>
          </a:p>
          <a:p>
            <a:pPr marL="685800" indent="-228600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Nitrogen (d25)</a:t>
            </a:r>
          </a:p>
          <a:p>
            <a:pPr marL="685800" indent="-228600">
              <a:lnSpc>
                <a:spcPts val="1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Air (d25)</a:t>
            </a:r>
          </a:p>
          <a:p>
            <a:pPr marL="457200">
              <a:lnSpc>
                <a:spcPts val="1400"/>
              </a:lnSpc>
              <a:spcAft>
                <a:spcPts val="1200"/>
              </a:spcAft>
            </a:pPr>
            <a:r>
              <a:rPr lang="sv-S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Klinger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ball </a:t>
            </a:r>
            <a:r>
              <a:rPr lang="sv-S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valve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KHA-SL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272857" y="2901974"/>
            <a:ext cx="1138897" cy="3110857"/>
            <a:chOff x="0" y="0"/>
            <a:chExt cx="702310" cy="1918335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876" b="8320"/>
            <a:stretch/>
          </p:blipFill>
          <p:spPr bwMode="auto">
            <a:xfrm>
              <a:off x="19050" y="0"/>
              <a:ext cx="683260" cy="19183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2" name="Oval 51"/>
            <p:cNvSpPr/>
            <p:nvPr/>
          </p:nvSpPr>
          <p:spPr>
            <a:xfrm rot="21255182">
              <a:off x="0" y="736600"/>
              <a:ext cx="681364" cy="43551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glow rad="254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4035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750"/>
            <a:ext cx="7139136" cy="1143000"/>
          </a:xfrm>
        </p:spPr>
        <p:txBody>
          <a:bodyPr/>
          <a:lstStyle/>
          <a:p>
            <a:r>
              <a:rPr lang="en-US" dirty="0"/>
              <a:t>ESS Facility Infrastructure and utilities </a:t>
            </a:r>
            <a:r>
              <a:rPr lang="en-US" dirty="0" smtClean="0"/>
              <a:t>6.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15" name="Rectangle 14"/>
          <p:cNvSpPr/>
          <p:nvPr/>
        </p:nvSpPr>
        <p:spPr>
          <a:xfrm>
            <a:off x="971600" y="2564904"/>
            <a:ext cx="699211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Argon gas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Liquid Helium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Helium gas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Hydrogen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Sprinkler </a:t>
            </a:r>
            <a:r>
              <a:rPr lang="en-US" sz="2400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LAN and ICS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/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171541"/>
            <a:ext cx="3816424" cy="349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750"/>
            <a:ext cx="7139136" cy="1143000"/>
          </a:xfrm>
        </p:spPr>
        <p:txBody>
          <a:bodyPr/>
          <a:lstStyle/>
          <a:p>
            <a:r>
              <a:rPr lang="en-US" dirty="0"/>
              <a:t>ESS Facility Infrastructure and utilities </a:t>
            </a:r>
            <a:r>
              <a:rPr lang="en-US" dirty="0" smtClean="0"/>
              <a:t>7.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15" name="Rectangle 14"/>
          <p:cNvSpPr/>
          <p:nvPr/>
        </p:nvSpPr>
        <p:spPr>
          <a:xfrm>
            <a:off x="971600" y="1931052"/>
            <a:ext cx="6992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Logistics 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4365104"/>
            <a:ext cx="6992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Cranes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27584" y="2661957"/>
            <a:ext cx="3425524" cy="1431617"/>
            <a:chOff x="0" y="0"/>
            <a:chExt cx="2566074" cy="9100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45080" cy="8337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 Box 1142"/>
            <p:cNvSpPr txBox="1"/>
            <p:nvPr/>
          </p:nvSpPr>
          <p:spPr>
            <a:xfrm>
              <a:off x="1664374" y="656382"/>
              <a:ext cx="901700" cy="25366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sv-SE" sz="1400" dirty="0">
                  <a:ln w="0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ESS-0207007</a:t>
              </a:r>
              <a:endPara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274" y="1620288"/>
            <a:ext cx="3948318" cy="3172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509120"/>
            <a:ext cx="1872208" cy="20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1F5A6-84C5-4A40-BBBC-ED89C044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4370" y="3212976"/>
            <a:ext cx="8232430" cy="151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 smtClean="0">
                <a:solidFill>
                  <a:srgbClr val="000000"/>
                </a:solidFill>
              </a:rPr>
              <a:t>Thank you!</a:t>
            </a:r>
          </a:p>
          <a:p>
            <a:pPr lvl="1">
              <a:spcBef>
                <a:spcPts val="0"/>
              </a:spcBef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2"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New Interface </a:t>
            </a:r>
            <a:r>
              <a:rPr lang="sv-SE" dirty="0" err="1" smtClean="0"/>
              <a:t>Document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4122264" y="31409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u="sng" dirty="0">
                <a:hlinkClick r:id="rId2"/>
              </a:rPr>
              <a:t>ESS-0403282</a:t>
            </a:r>
            <a:r>
              <a:rPr lang="en-US" sz="2400" b="1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sz="2400" dirty="0" smtClean="0">
                <a:solidFill>
                  <a:srgbClr val="333333"/>
                </a:solidFill>
                <a:latin typeface="Helvetica Neue"/>
              </a:rPr>
              <a:t>-</a:t>
            </a:r>
            <a:r>
              <a:rPr lang="en-US" sz="2400" b="1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sv-SE" sz="2400" dirty="0"/>
              <a:t>ESS - Instrument </a:t>
            </a:r>
            <a:r>
              <a:rPr lang="sv-SE" sz="2400" dirty="0" err="1"/>
              <a:t>Technical</a:t>
            </a:r>
            <a:r>
              <a:rPr lang="sv-SE" sz="2400" dirty="0"/>
              <a:t> Interfaces</a:t>
            </a:r>
            <a:r>
              <a:rPr lang="en-US" sz="2400" dirty="0" smtClean="0">
                <a:solidFill>
                  <a:srgbClr val="333333"/>
                </a:solidFill>
                <a:latin typeface="Helvetica Neue"/>
              </a:rPr>
              <a:t>. </a:t>
            </a:r>
          </a:p>
          <a:p>
            <a:endParaRPr lang="en-US" sz="2400" dirty="0">
              <a:solidFill>
                <a:srgbClr val="333333"/>
              </a:solidFill>
              <a:latin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906367"/>
            <a:ext cx="2736304" cy="4195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41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76" y="176747"/>
            <a:ext cx="7139136" cy="1143000"/>
          </a:xfrm>
        </p:spPr>
        <p:txBody>
          <a:bodyPr/>
          <a:lstStyle/>
          <a:p>
            <a:r>
              <a:rPr lang="sv-SE" dirty="0" err="1" smtClean="0"/>
              <a:t>Content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1115616" y="221729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dirty="0" smtClean="0"/>
              <a:t>1. </a:t>
            </a:r>
            <a:r>
              <a:rPr lang="sv-SE" sz="2400" dirty="0" err="1" smtClean="0"/>
              <a:t>Coordinate</a:t>
            </a:r>
            <a:r>
              <a:rPr lang="sv-SE" sz="2400" dirty="0" smtClean="0"/>
              <a:t> system (TCS)</a:t>
            </a:r>
            <a:endParaRPr lang="en-US" sz="2400" dirty="0" smtClean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301932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dirty="0" smtClean="0"/>
              <a:t>2. </a:t>
            </a:r>
            <a:r>
              <a:rPr lang="sv-SE" sz="2400" dirty="0" err="1" smtClean="0"/>
              <a:t>Geometry</a:t>
            </a:r>
            <a:r>
              <a:rPr lang="sv-SE" sz="2400" dirty="0" smtClean="0"/>
              <a:t> interfaces</a:t>
            </a:r>
            <a:endParaRPr lang="en-US" sz="2400" dirty="0" smtClean="0">
              <a:solidFill>
                <a:srgbClr val="333333"/>
              </a:solidFill>
              <a:latin typeface="Helvetica Neue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64" t="7370" b="7674"/>
          <a:stretch/>
        </p:blipFill>
        <p:spPr bwMode="auto">
          <a:xfrm>
            <a:off x="5220072" y="2133491"/>
            <a:ext cx="565150" cy="545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03648" y="365377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dirty="0" smtClean="0"/>
              <a:t>- Instrument </a:t>
            </a:r>
            <a:r>
              <a:rPr lang="sv-SE" sz="2400" dirty="0" err="1" smtClean="0"/>
              <a:t>models</a:t>
            </a:r>
            <a:r>
              <a:rPr lang="sv-SE" sz="2400" dirty="0" smtClean="0"/>
              <a:t> (Will </a:t>
            </a:r>
            <a:r>
              <a:rPr lang="sv-SE" sz="2400" dirty="0" err="1" smtClean="0"/>
              <a:t>change</a:t>
            </a:r>
            <a:r>
              <a:rPr lang="sv-SE" sz="2400" dirty="0" smtClean="0"/>
              <a:t>!)</a:t>
            </a:r>
            <a:endParaRPr lang="en-US" sz="2400" dirty="0" smtClean="0">
              <a:solidFill>
                <a:srgbClr val="333333"/>
              </a:solidFill>
              <a:latin typeface="Helvetica Neue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03848" y="4365104"/>
            <a:ext cx="2347674" cy="1493466"/>
            <a:chOff x="-61479" y="-61484"/>
            <a:chExt cx="1258454" cy="7114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3648"/>
              <a:ext cx="1196975" cy="6362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 Box 9"/>
            <p:cNvSpPr txBox="1"/>
            <p:nvPr/>
          </p:nvSpPr>
          <p:spPr>
            <a:xfrm>
              <a:off x="-61479" y="-61484"/>
              <a:ext cx="989463" cy="28660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GB" sz="1200" dirty="0">
                  <a:ln w="0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ESS-0017897</a:t>
              </a:r>
              <a:endPara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4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00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0191" y="3828242"/>
            <a:ext cx="2712687" cy="192432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62916"/>
            <a:ext cx="7139136" cy="1143000"/>
          </a:xfrm>
        </p:spPr>
        <p:txBody>
          <a:bodyPr/>
          <a:lstStyle/>
          <a:p>
            <a:r>
              <a:rPr lang="sv-SE" dirty="0" err="1"/>
              <a:t>Geometry</a:t>
            </a:r>
            <a:r>
              <a:rPr lang="sv-SE" dirty="0"/>
              <a:t> </a:t>
            </a:r>
            <a:r>
              <a:rPr lang="sv-SE" dirty="0" smtClean="0"/>
              <a:t>interfaces 1.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785648" y="1538696"/>
            <a:ext cx="51269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200" dirty="0" err="1" smtClean="0"/>
              <a:t>Building</a:t>
            </a:r>
            <a:r>
              <a:rPr lang="sv-SE" sz="2200" dirty="0" smtClean="0"/>
              <a:t> </a:t>
            </a:r>
            <a:r>
              <a:rPr lang="sv-SE" sz="2200" dirty="0" err="1" smtClean="0"/>
              <a:t>models</a:t>
            </a:r>
            <a:r>
              <a:rPr lang="sv-SE" sz="2200" dirty="0" smtClean="0"/>
              <a:t>, </a:t>
            </a:r>
            <a:r>
              <a:rPr lang="sv-SE" sz="2200" dirty="0" err="1" smtClean="0"/>
              <a:t>drawings</a:t>
            </a:r>
            <a:r>
              <a:rPr lang="sv-SE" sz="2200" dirty="0" smtClean="0"/>
              <a:t>, </a:t>
            </a:r>
            <a:r>
              <a:rPr lang="sv-SE" sz="2200" dirty="0" err="1" smtClean="0"/>
              <a:t>tolerances</a:t>
            </a:r>
            <a:endParaRPr lang="sv-SE" sz="2200" dirty="0" smtClean="0"/>
          </a:p>
          <a:p>
            <a:r>
              <a:rPr lang="sv-SE" sz="2200" dirty="0" smtClean="0"/>
              <a:t> </a:t>
            </a:r>
            <a:endParaRPr lang="en-US" sz="2200" dirty="0" smtClean="0">
              <a:solidFill>
                <a:srgbClr val="333333"/>
              </a:solidFill>
              <a:latin typeface="Helvetica Neue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693654" y="1656962"/>
            <a:ext cx="1487170" cy="1021256"/>
            <a:chOff x="13648" y="6824"/>
            <a:chExt cx="1199495" cy="70927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38" y="61415"/>
              <a:ext cx="1144905" cy="6546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 Box 12"/>
            <p:cNvSpPr txBox="1"/>
            <p:nvPr/>
          </p:nvSpPr>
          <p:spPr>
            <a:xfrm>
              <a:off x="13648" y="6824"/>
              <a:ext cx="989355" cy="2864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GB" sz="1000">
                  <a:ln w="0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ESS-0017891</a:t>
              </a:r>
              <a:endPara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3654" y="2756821"/>
            <a:ext cx="1487170" cy="770890"/>
            <a:chOff x="-47768" y="-41014"/>
            <a:chExt cx="1301258" cy="57503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7295"/>
              <a:ext cx="1253490" cy="5067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 Box 13"/>
            <p:cNvSpPr txBox="1"/>
            <p:nvPr/>
          </p:nvSpPr>
          <p:spPr>
            <a:xfrm>
              <a:off x="-47768" y="-41014"/>
              <a:ext cx="989355" cy="2864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GB" sz="1000">
                  <a:ln w="0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ESS-0029995</a:t>
              </a:r>
              <a:endPara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821544" y="1931598"/>
            <a:ext cx="49685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200" dirty="0" err="1" smtClean="0"/>
              <a:t>Floor</a:t>
            </a:r>
            <a:r>
              <a:rPr lang="sv-SE" sz="2200" dirty="0" smtClean="0"/>
              <a:t> </a:t>
            </a:r>
          </a:p>
          <a:p>
            <a:pPr marL="800100" lvl="1" indent="-342900">
              <a:buFontTx/>
              <a:buChar char="-"/>
            </a:pPr>
            <a:r>
              <a:rPr lang="sv-SE" sz="2200" dirty="0" err="1" smtClean="0"/>
              <a:t>Geometry</a:t>
            </a:r>
            <a:r>
              <a:rPr lang="sv-SE" sz="2200" dirty="0" smtClean="0"/>
              <a:t> and </a:t>
            </a:r>
            <a:r>
              <a:rPr lang="sv-SE" sz="2200" dirty="0" err="1" smtClean="0"/>
              <a:t>treatment</a:t>
            </a:r>
            <a:endParaRPr lang="sv-SE" sz="2200" dirty="0" smtClean="0"/>
          </a:p>
          <a:p>
            <a:pPr marL="800100" lvl="1" indent="-342900">
              <a:buFontTx/>
              <a:buChar char="-"/>
            </a:pPr>
            <a:r>
              <a:rPr lang="sv-SE" sz="2200" dirty="0" err="1" smtClean="0"/>
              <a:t>Load</a:t>
            </a:r>
            <a:r>
              <a:rPr lang="sv-SE" sz="2200" dirty="0" smtClean="0"/>
              <a:t> </a:t>
            </a:r>
            <a:r>
              <a:rPr lang="sv-SE" sz="2200" dirty="0" err="1" smtClean="0"/>
              <a:t>capacity</a:t>
            </a:r>
            <a:r>
              <a:rPr lang="sv-SE" sz="2200" dirty="0" smtClean="0"/>
              <a:t> and </a:t>
            </a:r>
            <a:r>
              <a:rPr lang="sv-SE" sz="2200" dirty="0" err="1" smtClean="0"/>
              <a:t>calculation</a:t>
            </a:r>
            <a:endParaRPr lang="sv-SE" sz="2200" dirty="0"/>
          </a:p>
          <a:p>
            <a:pPr marL="800100" lvl="1" indent="-342900">
              <a:buFontTx/>
              <a:buChar char="-"/>
            </a:pPr>
            <a:r>
              <a:rPr lang="sv-SE" sz="2200" dirty="0"/>
              <a:t>E</a:t>
            </a:r>
            <a:r>
              <a:rPr lang="sv-SE" sz="2200" dirty="0" smtClean="0"/>
              <a:t>xpansion joints, </a:t>
            </a:r>
          </a:p>
          <a:p>
            <a:pPr marL="800100" lvl="1" indent="-342900">
              <a:buFontTx/>
              <a:buChar char="-"/>
            </a:pPr>
            <a:r>
              <a:rPr lang="sv-SE" sz="2200" dirty="0" err="1"/>
              <a:t>A</a:t>
            </a:r>
            <a:r>
              <a:rPr lang="sv-SE" sz="2200" dirty="0" err="1" smtClean="0"/>
              <a:t>nchoring</a:t>
            </a:r>
            <a:r>
              <a:rPr lang="sv-SE" sz="2200" dirty="0" smtClean="0"/>
              <a:t> </a:t>
            </a:r>
          </a:p>
          <a:p>
            <a:pPr marL="800100" lvl="1" indent="-342900">
              <a:buFontTx/>
              <a:buChar char="-"/>
            </a:pPr>
            <a:r>
              <a:rPr lang="sv-SE" sz="2200" dirty="0"/>
              <a:t>N</a:t>
            </a:r>
            <a:r>
              <a:rPr lang="sv-SE" sz="2200" dirty="0" smtClean="0"/>
              <a:t>on </a:t>
            </a:r>
            <a:r>
              <a:rPr lang="sv-SE" sz="2200" dirty="0" err="1" smtClean="0"/>
              <a:t>magnetic</a:t>
            </a:r>
            <a:r>
              <a:rPr lang="sv-SE" sz="2200" dirty="0" smtClean="0"/>
              <a:t> area</a:t>
            </a:r>
          </a:p>
          <a:p>
            <a:pPr marL="800100" lvl="1" indent="-342900">
              <a:buFontTx/>
              <a:buChar char="-"/>
            </a:pPr>
            <a:r>
              <a:rPr lang="sv-SE" sz="2200" dirty="0" smtClean="0">
                <a:solidFill>
                  <a:srgbClr val="333333"/>
                </a:solidFill>
              </a:rPr>
              <a:t>Piles</a:t>
            </a:r>
            <a:endParaRPr lang="en-US" sz="2200" dirty="0" smtClean="0">
              <a:solidFill>
                <a:srgbClr val="333333"/>
              </a:solidFill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666" y="4729622"/>
            <a:ext cx="2654222" cy="1626727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5445224"/>
            <a:ext cx="2687006" cy="10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64" y="173036"/>
            <a:ext cx="7139136" cy="1143000"/>
          </a:xfrm>
        </p:spPr>
        <p:txBody>
          <a:bodyPr/>
          <a:lstStyle/>
          <a:p>
            <a:r>
              <a:rPr lang="sv-SE" dirty="0" err="1"/>
              <a:t>Geometry</a:t>
            </a:r>
            <a:r>
              <a:rPr lang="sv-SE" dirty="0"/>
              <a:t> </a:t>
            </a:r>
            <a:r>
              <a:rPr lang="sv-SE" dirty="0" smtClean="0"/>
              <a:t>interfaces 2.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820250" y="1627037"/>
            <a:ext cx="5847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400" dirty="0" err="1" smtClean="0"/>
              <a:t>Monolith</a:t>
            </a:r>
            <a:r>
              <a:rPr lang="sv-SE" sz="2400" dirty="0" smtClean="0"/>
              <a:t> and Gamma </a:t>
            </a:r>
            <a:r>
              <a:rPr lang="sv-SE" sz="2400" dirty="0" err="1" smtClean="0"/>
              <a:t>Shutter</a:t>
            </a:r>
            <a:r>
              <a:rPr lang="sv-SE" sz="2400" dirty="0" smtClean="0"/>
              <a:t> </a:t>
            </a:r>
            <a:r>
              <a:rPr lang="sv-SE" sz="2400" dirty="0" err="1" smtClean="0"/>
              <a:t>components</a:t>
            </a:r>
            <a:r>
              <a:rPr lang="sv-SE" sz="2400" dirty="0" smtClean="0"/>
              <a:t> (</a:t>
            </a:r>
            <a:r>
              <a:rPr lang="sv-SE" sz="2400" dirty="0" err="1" smtClean="0"/>
              <a:t>Model</a:t>
            </a:r>
            <a:r>
              <a:rPr lang="sv-SE" sz="2400" dirty="0"/>
              <a:t> </a:t>
            </a:r>
            <a:r>
              <a:rPr lang="sv-SE" sz="2400" dirty="0" smtClean="0"/>
              <a:t>and </a:t>
            </a:r>
            <a:r>
              <a:rPr lang="sv-SE" sz="2400" dirty="0" err="1" smtClean="0"/>
              <a:t>drawing</a:t>
            </a:r>
            <a:r>
              <a:rPr lang="sv-SE" sz="2400" dirty="0" smtClean="0"/>
              <a:t> </a:t>
            </a:r>
            <a:r>
              <a:rPr lang="sv-SE" sz="2400" dirty="0" err="1" smtClean="0"/>
              <a:t>references</a:t>
            </a:r>
            <a:r>
              <a:rPr lang="sv-SE" sz="2400" dirty="0" smtClean="0"/>
              <a:t>)</a:t>
            </a:r>
            <a:endParaRPr lang="en-US" sz="2400" dirty="0" smtClean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1183" y="4617541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400" dirty="0" smtClean="0"/>
              <a:t>Bunker </a:t>
            </a:r>
          </a:p>
          <a:p>
            <a:pPr marL="360363" lvl="1"/>
            <a:r>
              <a:rPr lang="sv-SE" sz="2400" dirty="0"/>
              <a:t>(</a:t>
            </a:r>
            <a:r>
              <a:rPr lang="sv-SE" sz="2400" dirty="0" err="1"/>
              <a:t>Model</a:t>
            </a:r>
            <a:r>
              <a:rPr lang="sv-SE" sz="2400" dirty="0"/>
              <a:t> and </a:t>
            </a:r>
            <a:r>
              <a:rPr lang="sv-SE" sz="2400" dirty="0" err="1"/>
              <a:t>drawing</a:t>
            </a:r>
            <a:r>
              <a:rPr lang="sv-SE" sz="2400" dirty="0"/>
              <a:t> </a:t>
            </a:r>
            <a:r>
              <a:rPr lang="sv-SE" sz="2400" dirty="0" err="1"/>
              <a:t>references</a:t>
            </a:r>
            <a:r>
              <a:rPr lang="sv-SE" sz="2400" dirty="0"/>
              <a:t>)</a:t>
            </a:r>
            <a:endParaRPr lang="en-US" sz="2400" dirty="0" smtClean="0">
              <a:solidFill>
                <a:srgbClr val="333333"/>
              </a:solidFill>
              <a:latin typeface="Helvetica Neue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42634" y="4535956"/>
            <a:ext cx="3123532" cy="1479883"/>
            <a:chOff x="0" y="0"/>
            <a:chExt cx="1467002" cy="69595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72" y="27295"/>
              <a:ext cx="1446530" cy="6686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 Box 17"/>
            <p:cNvSpPr txBox="1"/>
            <p:nvPr/>
          </p:nvSpPr>
          <p:spPr>
            <a:xfrm>
              <a:off x="0" y="0"/>
              <a:ext cx="98869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GB" sz="1200" dirty="0">
                  <a:ln w="0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ESS-0047079</a:t>
              </a:r>
              <a:endPara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0250" y="2732828"/>
            <a:ext cx="3600400" cy="1144162"/>
            <a:chOff x="0" y="0"/>
            <a:chExt cx="2269955" cy="62831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20" y="40943"/>
              <a:ext cx="2235835" cy="587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4" name="Text Box 26"/>
            <p:cNvSpPr txBox="1"/>
            <p:nvPr/>
          </p:nvSpPr>
          <p:spPr>
            <a:xfrm>
              <a:off x="0" y="0"/>
              <a:ext cx="988695" cy="28609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GB" sz="1000">
                  <a:ln w="0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ESS-0358984</a:t>
              </a:r>
              <a:endPara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81073" y="2643110"/>
            <a:ext cx="1756557" cy="1333040"/>
            <a:chOff x="0" y="0"/>
            <a:chExt cx="988848" cy="74325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67" y="40944"/>
              <a:ext cx="923925" cy="7023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Text Box 22"/>
            <p:cNvSpPr txBox="1"/>
            <p:nvPr/>
          </p:nvSpPr>
          <p:spPr>
            <a:xfrm>
              <a:off x="0" y="0"/>
              <a:ext cx="988848" cy="28621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GB" sz="1000">
                  <a:ln w="0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ESS-0053469</a:t>
              </a:r>
              <a:endPara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20024" y="2664480"/>
            <a:ext cx="1906023" cy="1331059"/>
            <a:chOff x="0" y="0"/>
            <a:chExt cx="1764168" cy="123228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513" y="39757"/>
              <a:ext cx="1684655" cy="11925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0" name="Text Box 49"/>
            <p:cNvSpPr txBox="1"/>
            <p:nvPr/>
          </p:nvSpPr>
          <p:spPr>
            <a:xfrm>
              <a:off x="0" y="0"/>
              <a:ext cx="1445895" cy="4225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GB" sz="1000">
                  <a:ln w="0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ESS-0376748</a:t>
              </a:r>
              <a:endPara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601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750"/>
            <a:ext cx="7139136" cy="1143000"/>
          </a:xfrm>
        </p:spPr>
        <p:txBody>
          <a:bodyPr/>
          <a:lstStyle/>
          <a:p>
            <a:r>
              <a:rPr lang="en-US" dirty="0"/>
              <a:t>ESS Facility Infrastructure and utilities </a:t>
            </a:r>
            <a:r>
              <a:rPr lang="en-US" dirty="0" smtClean="0"/>
              <a:t>1.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753515" y="1580716"/>
            <a:ext cx="6992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400" dirty="0" smtClean="0"/>
              <a:t>Relevant </a:t>
            </a:r>
            <a:r>
              <a:rPr lang="sv-SE" sz="2400" dirty="0" err="1" smtClean="0"/>
              <a:t>models</a:t>
            </a:r>
            <a:r>
              <a:rPr lang="sv-SE" sz="2400" dirty="0" smtClean="0"/>
              <a:t>, </a:t>
            </a:r>
            <a:r>
              <a:rPr lang="sv-SE" sz="2400" dirty="0" err="1" smtClean="0"/>
              <a:t>drawings</a:t>
            </a:r>
            <a:r>
              <a:rPr lang="sv-SE" sz="2400" dirty="0" smtClean="0"/>
              <a:t>, </a:t>
            </a:r>
            <a:r>
              <a:rPr lang="sv-SE" sz="2400" dirty="0" err="1" smtClean="0"/>
              <a:t>reference</a:t>
            </a:r>
            <a:r>
              <a:rPr lang="sv-SE" sz="2400" dirty="0" smtClean="0"/>
              <a:t> </a:t>
            </a:r>
            <a:r>
              <a:rPr lang="sv-SE" sz="2400" dirty="0" err="1" smtClean="0"/>
              <a:t>documents</a:t>
            </a:r>
            <a:endParaRPr lang="sv-SE" sz="2400" dirty="0" smtClean="0"/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3515" y="2192065"/>
            <a:ext cx="6992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400" dirty="0" err="1" smtClean="0">
                <a:solidFill>
                  <a:srgbClr val="333333"/>
                </a:solidFill>
              </a:rPr>
              <a:t>Conduits</a:t>
            </a:r>
            <a:endParaRPr lang="sv-SE" sz="2400" dirty="0" smtClean="0">
              <a:solidFill>
                <a:srgbClr val="333333"/>
              </a:solidFill>
            </a:endParaRPr>
          </a:p>
          <a:p>
            <a:endParaRPr lang="en-US" sz="2400" dirty="0" smtClean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71600" y="4562271"/>
            <a:ext cx="6992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400" dirty="0" err="1" smtClean="0">
                <a:solidFill>
                  <a:srgbClr val="333333"/>
                </a:solidFill>
              </a:rPr>
              <a:t>Floor</a:t>
            </a:r>
            <a:r>
              <a:rPr lang="sv-SE" sz="2400" dirty="0" smtClean="0">
                <a:solidFill>
                  <a:srgbClr val="333333"/>
                </a:solidFill>
              </a:rPr>
              <a:t> penetrations</a:t>
            </a: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rgbClr val="333333"/>
              </a:solidFill>
              <a:latin typeface="Helvetica Neue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685995" y="2605490"/>
            <a:ext cx="4357232" cy="1661460"/>
            <a:chOff x="0" y="62164"/>
            <a:chExt cx="2530311" cy="96498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7190"/>
              <a:ext cx="1794510" cy="949960"/>
            </a:xfrm>
            <a:prstGeom prst="rect">
              <a:avLst/>
            </a:prstGeom>
          </p:spPr>
        </p:pic>
        <p:sp>
          <p:nvSpPr>
            <p:cNvPr id="48" name="Text Box 38"/>
            <p:cNvSpPr txBox="1"/>
            <p:nvPr/>
          </p:nvSpPr>
          <p:spPr>
            <a:xfrm>
              <a:off x="1191645" y="62164"/>
              <a:ext cx="1338666" cy="38639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GB" sz="1400" dirty="0">
                  <a:ln w="0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ESS-0346214</a:t>
              </a:r>
              <a:endPara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9" name="Picture 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27" y="2568509"/>
            <a:ext cx="3218056" cy="1712843"/>
          </a:xfrm>
          <a:prstGeom prst="rect">
            <a:avLst/>
          </a:prstGeom>
        </p:spPr>
      </p:pic>
      <p:pic>
        <p:nvPicPr>
          <p:cNvPr id="50" name="Picture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5014661"/>
            <a:ext cx="2569297" cy="1572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050" y="4557489"/>
            <a:ext cx="2732262" cy="20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750"/>
            <a:ext cx="7139136" cy="1143000"/>
          </a:xfrm>
        </p:spPr>
        <p:txBody>
          <a:bodyPr/>
          <a:lstStyle/>
          <a:p>
            <a:r>
              <a:rPr lang="en-US" dirty="0"/>
              <a:t>ESS Facility Infrastructure and utilities </a:t>
            </a:r>
            <a:r>
              <a:rPr lang="en-US" dirty="0" smtClean="0"/>
              <a:t>2.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753515" y="1666785"/>
            <a:ext cx="6992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Standard ESS </a:t>
            </a:r>
            <a:r>
              <a:rPr lang="en-US" sz="2400" dirty="0" smtClean="0"/>
              <a:t>racks (To be detailed…)</a:t>
            </a:r>
            <a:endParaRPr lang="en-US" sz="2400" dirty="0" smtClean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7584" y="3713978"/>
            <a:ext cx="6992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400" dirty="0" err="1">
                <a:solidFill>
                  <a:srgbClr val="333333"/>
                </a:solidFill>
              </a:rPr>
              <a:t>Conventional</a:t>
            </a:r>
            <a:r>
              <a:rPr lang="sv-SE" sz="2400" dirty="0">
                <a:solidFill>
                  <a:srgbClr val="333333"/>
                </a:solidFill>
              </a:rPr>
              <a:t> Power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61747" y="4455837"/>
            <a:ext cx="3250564" cy="1725827"/>
            <a:chOff x="0" y="0"/>
            <a:chExt cx="2284527" cy="112582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950085" cy="1109980"/>
            </a:xfrm>
            <a:prstGeom prst="rect">
              <a:avLst/>
            </a:prstGeom>
          </p:spPr>
        </p:pic>
        <p:sp>
          <p:nvSpPr>
            <p:cNvPr id="19" name="Text Box 59"/>
            <p:cNvSpPr txBox="1"/>
            <p:nvPr/>
          </p:nvSpPr>
          <p:spPr>
            <a:xfrm>
              <a:off x="946114" y="872115"/>
              <a:ext cx="1338413" cy="25370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sv-SE" sz="1000">
                  <a:ln w="0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E01 connections</a:t>
              </a:r>
              <a:endPara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8992" y="591981"/>
              <a:ext cx="232564" cy="21670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glow rad="254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2" name="Oval 21"/>
            <p:cNvSpPr/>
            <p:nvPr/>
          </p:nvSpPr>
          <p:spPr>
            <a:xfrm>
              <a:off x="1474669" y="528555"/>
              <a:ext cx="170150" cy="15839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glow rad="254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69537" y="4467062"/>
            <a:ext cx="2038096" cy="1714602"/>
            <a:chOff x="0" y="0"/>
            <a:chExt cx="1338413" cy="111525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84" y="0"/>
              <a:ext cx="1188720" cy="1103630"/>
            </a:xfrm>
            <a:prstGeom prst="rect">
              <a:avLst/>
            </a:prstGeom>
          </p:spPr>
        </p:pic>
        <p:sp>
          <p:nvSpPr>
            <p:cNvPr id="26" name="Text Box 60"/>
            <p:cNvSpPr txBox="1"/>
            <p:nvPr/>
          </p:nvSpPr>
          <p:spPr>
            <a:xfrm>
              <a:off x="0" y="861545"/>
              <a:ext cx="1338413" cy="25370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sv-SE" sz="1000">
                  <a:ln w="0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E02 connections</a:t>
              </a:r>
              <a:endPara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903829" y="586696"/>
              <a:ext cx="190280" cy="17970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glow rad="254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8" name="Oval 27"/>
            <p:cNvSpPr/>
            <p:nvPr/>
          </p:nvSpPr>
          <p:spPr>
            <a:xfrm>
              <a:off x="221993" y="454557"/>
              <a:ext cx="153281" cy="12640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glow rad="254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641553" y="4473523"/>
            <a:ext cx="2924984" cy="1730079"/>
            <a:chOff x="0" y="0"/>
            <a:chExt cx="1886322" cy="111598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6260" cy="1082675"/>
            </a:xfrm>
            <a:prstGeom prst="rect">
              <a:avLst/>
            </a:prstGeom>
          </p:spPr>
        </p:pic>
        <p:sp>
          <p:nvSpPr>
            <p:cNvPr id="36" name="Text Box 62"/>
            <p:cNvSpPr txBox="1"/>
            <p:nvPr/>
          </p:nvSpPr>
          <p:spPr>
            <a:xfrm>
              <a:off x="742279" y="833030"/>
              <a:ext cx="1144043" cy="282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sv-SE" sz="1000">
                  <a:ln w="0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D03 connections </a:t>
              </a:r>
              <a:endPara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84569" y="734692"/>
              <a:ext cx="190213" cy="17967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glow rad="254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38" name="Oval 37"/>
            <p:cNvSpPr/>
            <p:nvPr/>
          </p:nvSpPr>
          <p:spPr>
            <a:xfrm>
              <a:off x="1612093" y="618410"/>
              <a:ext cx="169137" cy="14207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glow rad="254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227" y="1665412"/>
            <a:ext cx="1683990" cy="240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750"/>
            <a:ext cx="7139136" cy="1143000"/>
          </a:xfrm>
        </p:spPr>
        <p:txBody>
          <a:bodyPr/>
          <a:lstStyle/>
          <a:p>
            <a:r>
              <a:rPr lang="en-US" dirty="0"/>
              <a:t>ESS Facility Infrastructure and utilities </a:t>
            </a:r>
            <a:r>
              <a:rPr lang="en-US" dirty="0" smtClean="0"/>
              <a:t>3.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45" name="Rectangle 44"/>
          <p:cNvSpPr/>
          <p:nvPr/>
        </p:nvSpPr>
        <p:spPr>
          <a:xfrm>
            <a:off x="782043" y="1916832"/>
            <a:ext cx="6992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400" dirty="0" smtClean="0">
                <a:solidFill>
                  <a:srgbClr val="333333"/>
                </a:solidFill>
              </a:rPr>
              <a:t>Instrument Power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043" y="3723523"/>
            <a:ext cx="69921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Ventilation System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rgbClr val="333333"/>
                </a:solidFill>
              </a:rPr>
              <a:t>Conventional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rgbClr val="333333"/>
                </a:solidFill>
              </a:rPr>
              <a:t>Containment (</a:t>
            </a:r>
            <a:r>
              <a:rPr lang="en-US" sz="2400" dirty="0" err="1" smtClean="0">
                <a:solidFill>
                  <a:srgbClr val="333333"/>
                </a:solidFill>
              </a:rPr>
              <a:t>Rad.waste</a:t>
            </a:r>
            <a:r>
              <a:rPr lang="en-US" sz="2400" dirty="0" smtClean="0">
                <a:solidFill>
                  <a:srgbClr val="333333"/>
                </a:solidFill>
              </a:rPr>
              <a:t>)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srgbClr val="333333"/>
                </a:solidFill>
              </a:rPr>
              <a:t>Fume hoods (Chemical waste)</a:t>
            </a:r>
            <a:endParaRPr lang="sv-SE" sz="2400" dirty="0" smtClean="0">
              <a:solidFill>
                <a:srgbClr val="333333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197" y="1526497"/>
            <a:ext cx="2304256" cy="202189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508104" y="3859348"/>
            <a:ext cx="2626089" cy="2321870"/>
            <a:chOff x="0" y="0"/>
            <a:chExt cx="1803400" cy="159448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84350" cy="1594485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527050" y="533400"/>
              <a:ext cx="330200" cy="22288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glow rad="254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7" name="Oval 26"/>
            <p:cNvSpPr/>
            <p:nvPr/>
          </p:nvSpPr>
          <p:spPr>
            <a:xfrm>
              <a:off x="1587500" y="482600"/>
              <a:ext cx="215900" cy="1968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glow rad="254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9201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750"/>
            <a:ext cx="7139136" cy="1143000"/>
          </a:xfrm>
        </p:spPr>
        <p:txBody>
          <a:bodyPr/>
          <a:lstStyle/>
          <a:p>
            <a:r>
              <a:rPr lang="en-US" dirty="0"/>
              <a:t>ESS Facility Infrastructure and utilities </a:t>
            </a:r>
            <a:r>
              <a:rPr lang="en-US" dirty="0" smtClean="0"/>
              <a:t>4.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99303" y="2996952"/>
            <a:ext cx="3024336" cy="3151025"/>
            <a:chOff x="0" y="0"/>
            <a:chExt cx="4754500" cy="4952999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54500" cy="4952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3836037" y="4496892"/>
              <a:ext cx="68349" cy="68349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Oval 18"/>
            <p:cNvSpPr/>
            <p:nvPr/>
          </p:nvSpPr>
          <p:spPr>
            <a:xfrm>
              <a:off x="2543812" y="1255622"/>
              <a:ext cx="65174" cy="65174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Oval 19"/>
            <p:cNvSpPr/>
            <p:nvPr/>
          </p:nvSpPr>
          <p:spPr>
            <a:xfrm>
              <a:off x="1292862" y="710706"/>
              <a:ext cx="63586" cy="6358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Oval 21"/>
            <p:cNvSpPr/>
            <p:nvPr/>
          </p:nvSpPr>
          <p:spPr>
            <a:xfrm>
              <a:off x="1578612" y="515442"/>
              <a:ext cx="68349" cy="68349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Oval 27"/>
            <p:cNvSpPr/>
            <p:nvPr/>
          </p:nvSpPr>
          <p:spPr>
            <a:xfrm>
              <a:off x="1813562" y="4322672"/>
              <a:ext cx="56046" cy="5604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Oval 28"/>
            <p:cNvSpPr/>
            <p:nvPr/>
          </p:nvSpPr>
          <p:spPr>
            <a:xfrm>
              <a:off x="4204338" y="2954247"/>
              <a:ext cx="61594" cy="61594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Oval 29"/>
            <p:cNvSpPr/>
            <p:nvPr/>
          </p:nvSpPr>
          <p:spPr>
            <a:xfrm>
              <a:off x="1813562" y="2954247"/>
              <a:ext cx="56046" cy="5604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Oval 30"/>
            <p:cNvSpPr/>
            <p:nvPr/>
          </p:nvSpPr>
          <p:spPr>
            <a:xfrm>
              <a:off x="353062" y="1868397"/>
              <a:ext cx="78271" cy="805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Oval 31"/>
            <p:cNvSpPr/>
            <p:nvPr/>
          </p:nvSpPr>
          <p:spPr>
            <a:xfrm>
              <a:off x="2378712" y="211047"/>
              <a:ext cx="78271" cy="805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Oval 32"/>
            <p:cNvSpPr/>
            <p:nvPr/>
          </p:nvSpPr>
          <p:spPr>
            <a:xfrm>
              <a:off x="1251587" y="2277972"/>
              <a:ext cx="66761" cy="66761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Oval 33"/>
            <p:cNvSpPr/>
            <p:nvPr/>
          </p:nvSpPr>
          <p:spPr>
            <a:xfrm>
              <a:off x="4083687" y="2592297"/>
              <a:ext cx="78271" cy="805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Oval 34"/>
            <p:cNvSpPr/>
            <p:nvPr/>
          </p:nvSpPr>
          <p:spPr>
            <a:xfrm>
              <a:off x="1838962" y="4494122"/>
              <a:ext cx="78271" cy="805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Oval 35"/>
            <p:cNvSpPr/>
            <p:nvPr/>
          </p:nvSpPr>
          <p:spPr>
            <a:xfrm>
              <a:off x="1791337" y="3776572"/>
              <a:ext cx="78271" cy="805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  <p:sp>
          <p:nvSpPr>
            <p:cNvPr id="37" name="Oval 36"/>
            <p:cNvSpPr/>
            <p:nvPr/>
          </p:nvSpPr>
          <p:spPr>
            <a:xfrm>
              <a:off x="4083687" y="4487772"/>
              <a:ext cx="78271" cy="805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Oval 37"/>
            <p:cNvSpPr/>
            <p:nvPr/>
          </p:nvSpPr>
          <p:spPr>
            <a:xfrm>
              <a:off x="4204337" y="4341722"/>
              <a:ext cx="78271" cy="805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Oval 38"/>
            <p:cNvSpPr/>
            <p:nvPr/>
          </p:nvSpPr>
          <p:spPr>
            <a:xfrm>
              <a:off x="1789005" y="2847934"/>
              <a:ext cx="78271" cy="80516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Oval 39"/>
            <p:cNvSpPr/>
            <p:nvPr/>
          </p:nvSpPr>
          <p:spPr>
            <a:xfrm>
              <a:off x="1760430" y="2552659"/>
              <a:ext cx="78271" cy="80516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827584" y="1797467"/>
            <a:ext cx="6992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Domestic and waste water </a:t>
            </a:r>
            <a:endParaRPr lang="sv-SE" sz="2400" dirty="0" smtClean="0">
              <a:solidFill>
                <a:srgbClr val="333333"/>
              </a:solidFill>
            </a:endParaRPr>
          </a:p>
        </p:txBody>
      </p:sp>
      <p:pic>
        <p:nvPicPr>
          <p:cNvPr id="42" name="Picture 4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896" y="2516120"/>
            <a:ext cx="1851772" cy="1267342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1668" y="2498521"/>
            <a:ext cx="1817411" cy="1267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Content Placeholder 2"/>
          <p:cNvSpPr txBox="1">
            <a:spLocks/>
          </p:cNvSpPr>
          <p:nvPr/>
        </p:nvSpPr>
        <p:spPr>
          <a:xfrm>
            <a:off x="4678401" y="4268734"/>
            <a:ext cx="2913943" cy="1361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 sector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water connections in E01 on the wall + 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in E02 on the wall + 1 in D03 on the wall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drains to risk water system in E01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drain to radiological waste water system in E02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9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15836</TotalTime>
  <Words>292</Words>
  <Application>Microsoft Office PowerPoint</Application>
  <PresentationFormat>On-screen Show (4:3)</PresentationFormat>
  <Paragraphs>95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 Neue</vt:lpstr>
      <vt:lpstr>Times New Roman</vt:lpstr>
      <vt:lpstr>Office Theme</vt:lpstr>
      <vt:lpstr>ESS-Instrument Technical Interfaces IKON 16</vt:lpstr>
      <vt:lpstr>New Interface Document</vt:lpstr>
      <vt:lpstr>Content</vt:lpstr>
      <vt:lpstr>Geometry interfaces 1.</vt:lpstr>
      <vt:lpstr>Geometry interfaces 2.</vt:lpstr>
      <vt:lpstr>ESS Facility Infrastructure and utilities 1.</vt:lpstr>
      <vt:lpstr>ESS Facility Infrastructure and utilities 2.</vt:lpstr>
      <vt:lpstr>ESS Facility Infrastructure and utilities 3.</vt:lpstr>
      <vt:lpstr>ESS Facility Infrastructure and utilities 4.</vt:lpstr>
      <vt:lpstr>ESS Facility Infrastructure and utilities 5.</vt:lpstr>
      <vt:lpstr>ESS Facility Infrastructure and utilities 6.</vt:lpstr>
      <vt:lpstr>ESS Facility Infrastructure and utilities 7.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Gabor Laszlo</cp:lastModifiedBy>
  <cp:revision>370</cp:revision>
  <cp:lastPrinted>2018-04-13T06:09:56Z</cp:lastPrinted>
  <dcterms:created xsi:type="dcterms:W3CDTF">2017-08-15T13:16:57Z</dcterms:created>
  <dcterms:modified xsi:type="dcterms:W3CDTF">2019-02-11T12:06:07Z</dcterms:modified>
</cp:coreProperties>
</file>