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 autoAdjust="0"/>
    <p:restoredTop sz="92597" autoAdjust="0"/>
  </p:normalViewPr>
  <p:slideViewPr>
    <p:cSldViewPr>
      <p:cViewPr varScale="1">
        <p:scale>
          <a:sx n="113" d="100"/>
          <a:sy n="113" d="100"/>
        </p:scale>
        <p:origin x="21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2018-12-13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13/12/2018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13/12/2018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13/12/2018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13/12/2018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13/12/2018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DTL FC assets overview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DTL FC CDR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Johan Norin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13 </a:t>
            </a:r>
            <a:r>
              <a:rPr lang="en-GB" sz="1400" dirty="0" err="1" smtClean="0">
                <a:solidFill>
                  <a:srgbClr val="FFFFFF"/>
                </a:solidFill>
              </a:rPr>
              <a:t>dec</a:t>
            </a:r>
            <a:r>
              <a:rPr lang="en-GB" sz="1400" dirty="0" smtClean="0">
                <a:solidFill>
                  <a:srgbClr val="FFFFFF"/>
                </a:solidFill>
              </a:rPr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Diagnostic</a:t>
            </a:r>
            <a:r>
              <a:rPr lang="sv-SE" dirty="0" smtClean="0"/>
              <a:t> systems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808423"/>
              </p:ext>
            </p:extLst>
          </p:nvPr>
        </p:nvGraphicFramePr>
        <p:xfrm>
          <a:off x="467545" y="1620000"/>
          <a:ext cx="8064895" cy="2880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234761426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430322882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323979894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Description</a:t>
                      </a:r>
                      <a:endParaRPr lang="sv-S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ESS </a:t>
                      </a:r>
                      <a:r>
                        <a:rPr lang="sv-SE" sz="1200" dirty="0" err="1" smtClean="0"/>
                        <a:t>Name</a:t>
                      </a:r>
                      <a:endParaRPr lang="sv-S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FBS</a:t>
                      </a:r>
                      <a:endParaRPr lang="sv-SE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452692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 err="1" smtClean="0"/>
                        <a:t>Faraday</a:t>
                      </a:r>
                      <a:r>
                        <a:rPr lang="sv-SE" sz="1200" b="1" baseline="0" dirty="0" smtClean="0"/>
                        <a:t> Cups (FC)</a:t>
                      </a:r>
                      <a:endParaRPr lang="sv-SE" sz="1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 smtClean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=ESS.ACC.B01.B04</a:t>
                      </a:r>
                      <a:endParaRPr lang="sv-SE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2061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FC-01 - PBI </a:t>
                      </a:r>
                      <a:r>
                        <a:rPr lang="sv-SE" sz="1200" dirty="0" err="1" smtClean="0"/>
                        <a:t>control</a:t>
                      </a:r>
                      <a:r>
                        <a:rPr lang="sv-SE" sz="1200" dirty="0" smtClean="0"/>
                        <a:t> </a:t>
                      </a:r>
                      <a:r>
                        <a:rPr lang="sv-SE" sz="1200" dirty="0" err="1" smtClean="0"/>
                        <a:t>group</a:t>
                      </a:r>
                      <a:endParaRPr lang="sv-SE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=ESS.ACC.B01.B04.B01</a:t>
                      </a:r>
                      <a:endParaRPr lang="sv-SE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87074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PBI FC-01 - LEBT FC </a:t>
                      </a:r>
                      <a:r>
                        <a:rPr lang="sv-SE" sz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diagnostic</a:t>
                      </a: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LEBT-010:PBI-FC-001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=ESS.ACC.B01.B04.B01.B01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66331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PBI FC-01 - LEBT CT FC </a:t>
                      </a:r>
                      <a:r>
                        <a:rPr lang="sv-SE" sz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diagnostic</a:t>
                      </a: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LEBT-020:PBI-FC-001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=ESS.ACC.B01.B04.B01.B02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583197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PBI FC-01 - MEBT FC </a:t>
                      </a:r>
                      <a:r>
                        <a:rPr lang="sv-SE" sz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diagnostic</a:t>
                      </a: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MEBT-010:PBI-FC-001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=ESS.ACC.B01.B04.B01.B03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923746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PBI FC-01 - DTL1 FC </a:t>
                      </a:r>
                      <a:r>
                        <a:rPr lang="sv-SE" sz="1200" dirty="0" err="1" smtClean="0"/>
                        <a:t>diagnostic</a:t>
                      </a:r>
                      <a:r>
                        <a:rPr lang="sv-SE" sz="1200" dirty="0" smtClean="0"/>
                        <a:t>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DTL-010:PBI-FC-001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=ESS.ACC.B01.B04.B01.B04</a:t>
                      </a:r>
                      <a:endParaRPr lang="sv-SE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402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PBI FC-01 - DTL2 FC </a:t>
                      </a:r>
                      <a:r>
                        <a:rPr lang="sv-SE" sz="1200" dirty="0" err="1" smtClean="0"/>
                        <a:t>diagnostic</a:t>
                      </a:r>
                      <a:r>
                        <a:rPr lang="sv-SE" sz="1200" dirty="0" smtClean="0"/>
                        <a:t>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DTL-020:PBI-FC-001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=ESS.ACC.B01.B04.B01.B05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684955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PBI FC-01 - DTL4 FC </a:t>
                      </a:r>
                      <a:r>
                        <a:rPr lang="sv-SE" sz="1200" dirty="0" err="1" smtClean="0"/>
                        <a:t>diagnostic</a:t>
                      </a:r>
                      <a:r>
                        <a:rPr lang="sv-SE" sz="1200" dirty="0" smtClean="0"/>
                        <a:t> system</a:t>
                      </a:r>
                      <a:endParaRPr lang="sv-S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DTL-040:PBI-FC-001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=ESS.ACC.B01.B04.B01.B06</a:t>
                      </a:r>
                      <a:endParaRPr lang="sv-SE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71705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PBI FC-01 - Control System</a:t>
                      </a:r>
                      <a:endParaRPr lang="sv-S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=ESS.ACC.B01.B04.B01.K01</a:t>
                      </a:r>
                      <a:endParaRPr lang="sv-SE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171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21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err="1" smtClean="0"/>
              <a:t>Faraday</a:t>
            </a:r>
            <a:r>
              <a:rPr lang="sv-SE" sz="2800" dirty="0" smtClean="0"/>
              <a:t> cup </a:t>
            </a:r>
            <a:r>
              <a:rPr lang="sv-SE" sz="2800" dirty="0" err="1" smtClean="0"/>
              <a:t>Beam</a:t>
            </a:r>
            <a:r>
              <a:rPr lang="sv-SE" sz="2800" dirty="0" smtClean="0"/>
              <a:t> Line Elements (</a:t>
            </a:r>
            <a:r>
              <a:rPr lang="sv-SE" sz="2800" dirty="0" err="1" smtClean="0"/>
              <a:t>one</a:t>
            </a:r>
            <a:r>
              <a:rPr lang="sv-SE" sz="2800" dirty="0" smtClean="0"/>
              <a:t> system)</a:t>
            </a:r>
            <a:endParaRPr lang="sv-S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469961"/>
              </p:ext>
            </p:extLst>
          </p:nvPr>
        </p:nvGraphicFramePr>
        <p:xfrm>
          <a:off x="468000" y="1620000"/>
          <a:ext cx="8064895" cy="2304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2347614267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43032288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23979894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Description</a:t>
                      </a:r>
                      <a:endParaRPr lang="sv-S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ESS </a:t>
                      </a:r>
                      <a:r>
                        <a:rPr lang="sv-SE" sz="1200" dirty="0" err="1" smtClean="0"/>
                        <a:t>Name</a:t>
                      </a:r>
                      <a:endParaRPr lang="sv-S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FBS</a:t>
                      </a:r>
                      <a:endParaRPr lang="sv-SE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452692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 smtClean="0"/>
                        <a:t>PBI FC-01 - DTL2 FC </a:t>
                      </a:r>
                      <a:r>
                        <a:rPr lang="sv-SE" sz="1200" b="1" dirty="0" err="1" smtClean="0"/>
                        <a:t>diagnostic</a:t>
                      </a:r>
                      <a:r>
                        <a:rPr lang="sv-SE" sz="1200" b="1" dirty="0" smtClean="0"/>
                        <a:t>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 smtClean="0"/>
                        <a:t>DTL-020:PBI-FC-001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 smtClean="0"/>
                        <a:t>=ESS.ACC.B01.B04.B01.B05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2061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PBI FC-01 - DTL2 FC </a:t>
                      </a:r>
                      <a:r>
                        <a:rPr lang="sv-SE" sz="1200" dirty="0" err="1" smtClean="0"/>
                        <a:t>beamline</a:t>
                      </a:r>
                      <a:r>
                        <a:rPr lang="sv-SE" sz="1200" dirty="0" smtClean="0"/>
                        <a:t> </a:t>
                      </a:r>
                      <a:r>
                        <a:rPr lang="sv-SE" sz="1200" dirty="0" err="1" smtClean="0"/>
                        <a:t>device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DTL-010:PBI-FCD-001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=ESS.ACC.B01.B04.B01.B05.B01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87074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PBI FC-01 - DTL2 FC </a:t>
                      </a:r>
                      <a:r>
                        <a:rPr lang="sv-SE" sz="1200" dirty="0" err="1" smtClean="0"/>
                        <a:t>actuator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DTL-020:PBI-FCA-001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=ESS.ACC.B01.B04.B01.B05.M01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66331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PBI FC-01 - DTL2 FC analog front end </a:t>
                      </a:r>
                      <a:r>
                        <a:rPr lang="sv-SE" sz="1200" dirty="0" err="1" smtClean="0"/>
                        <a:t>unit</a:t>
                      </a:r>
                      <a:endParaRPr lang="sv-SE" sz="12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DTL-020:PBI-FCFE-001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=ESS.ACC.B01.B04.B01.B05.KF01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99623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PBI FC-01 - DTL2 FC water flow sensor</a:t>
                      </a:r>
                      <a:endParaRPr lang="sv-SE" sz="12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DTL-020:PBI-FS-001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=ESS.ACC.B01.B04.B01.B05.BF01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06418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PBI FC-01 - DTL2 FC </a:t>
                      </a:r>
                      <a:r>
                        <a:rPr lang="sv-SE" sz="1200" dirty="0" err="1" smtClean="0"/>
                        <a:t>water</a:t>
                      </a:r>
                      <a:r>
                        <a:rPr lang="sv-SE" sz="1200" dirty="0" smtClean="0"/>
                        <a:t> temp sensor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DTL-020:PBI-TE-001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=ESS.ACC.B01.B04.B01.B05.BT01</a:t>
                      </a:r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583197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PBI FC-01 - DTL2 FC patch panel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DTL-020:PBI-FCPP-001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 smtClean="0"/>
                        <a:t>=</a:t>
                      </a:r>
                      <a:r>
                        <a:rPr lang="sv-SE" sz="1200" b="0" dirty="0" smtClean="0"/>
                        <a:t>ESS.ACC.B01.B04.B01.B05</a:t>
                      </a:r>
                      <a:r>
                        <a:rPr lang="sv-SE" sz="1200" b="0" dirty="0" smtClean="0">
                          <a:solidFill>
                            <a:srgbClr val="C00000"/>
                          </a:solidFill>
                        </a:rPr>
                        <a:t>.tbd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9237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99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Faraday</a:t>
            </a:r>
            <a:r>
              <a:rPr lang="sv-SE" dirty="0" smtClean="0"/>
              <a:t> cup </a:t>
            </a:r>
            <a:r>
              <a:rPr lang="sv-SE" dirty="0" err="1" smtClean="0"/>
              <a:t>control</a:t>
            </a:r>
            <a:r>
              <a:rPr lang="sv-SE" dirty="0" smtClean="0"/>
              <a:t> system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661104"/>
              </p:ext>
            </p:extLst>
          </p:nvPr>
        </p:nvGraphicFramePr>
        <p:xfrm>
          <a:off x="468000" y="1620000"/>
          <a:ext cx="8064895" cy="4525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2347614267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43032288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23979894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Description</a:t>
                      </a:r>
                      <a:endParaRPr lang="sv-S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ESS </a:t>
                      </a:r>
                      <a:r>
                        <a:rPr lang="sv-SE" sz="1200" dirty="0" err="1" smtClean="0"/>
                        <a:t>Name</a:t>
                      </a:r>
                      <a:endParaRPr lang="sv-S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FBS</a:t>
                      </a:r>
                      <a:endParaRPr lang="sv-SE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452692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PBI FC-01 - Control System</a:t>
                      </a:r>
                      <a:endParaRPr lang="sv-S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 smtClean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=ESS.ACC.B01.B04.B01.K01</a:t>
                      </a:r>
                      <a:endParaRPr lang="sv-SE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206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PBI FC-01 - MicroTCA Control System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    PBI FC-01 - FC </a:t>
                      </a:r>
                      <a:r>
                        <a:rPr lang="sv-SE" sz="1200" dirty="0" err="1" smtClean="0"/>
                        <a:t>uTCA</a:t>
                      </a:r>
                      <a:r>
                        <a:rPr lang="sv-SE" sz="1200" dirty="0" smtClean="0"/>
                        <a:t> </a:t>
                      </a:r>
                      <a:r>
                        <a:rPr lang="sv-SE" sz="1200" dirty="0" err="1" smtClean="0"/>
                        <a:t>crate</a:t>
                      </a:r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    PBI FC-01 - FC AMC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    PBI FC-01 - FC RTM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FEB-030Row:PBI-MTCA-030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FEB-030Row:PBI-AMC-031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FEB-030Row:PBI-RTM-031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=ESS.ACC.B01.B04.B01.K01.K01</a:t>
                      </a:r>
                    </a:p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=ESS.ACC.B01.B04.B01.K01.K01.K01</a:t>
                      </a:r>
                    </a:p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=ESS.ACC.B01.B04.B01.K01.K01.KF02</a:t>
                      </a:r>
                    </a:p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=ESS.ACC.B01.B04.B01.K01.K01.KF03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8707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PBI FC-01 -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Ethercat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control system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  PBI FC-01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– FC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Ethercat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crate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  PBI FC-01 -  FC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Ethercat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coupler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</a:rPr>
                        <a:t>PBI FC-01 -  FC </a:t>
                      </a:r>
                      <a:r>
                        <a:rPr lang="en-US" sz="1200" baseline="0" dirty="0" err="1" smtClean="0">
                          <a:solidFill>
                            <a:srgbClr val="C00000"/>
                          </a:solidFill>
                        </a:rPr>
                        <a:t>Ethercat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</a:rPr>
                        <a:t> I/O module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FEB-030Row:PBI-ECAT-080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FEB-030Row:PBI-ECATC-080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rgbClr val="C00000"/>
                          </a:solidFill>
                        </a:rPr>
                        <a:t>FEB-030Row:PBI-ECATIO-tbd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=ESS.ACC.B01.B04.B01.K01.K02</a:t>
                      </a:r>
                    </a:p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=ESS.ACC.B01.B04.B01.K01.K02.</a:t>
                      </a:r>
                      <a:r>
                        <a:rPr lang="sv-SE" sz="1200" dirty="0" smtClean="0">
                          <a:solidFill>
                            <a:srgbClr val="C00000"/>
                          </a:solidFill>
                        </a:rPr>
                        <a:t>tbd</a:t>
                      </a:r>
                    </a:p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=ESS.ACC.B01.B04.B01.K01.K02.</a:t>
                      </a:r>
                      <a:r>
                        <a:rPr lang="sv-SE" sz="1200" dirty="0" smtClean="0">
                          <a:solidFill>
                            <a:srgbClr val="C00000"/>
                          </a:solidFill>
                        </a:rPr>
                        <a:t>tbd</a:t>
                      </a:r>
                    </a:p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=ESS.ACC.B01.B04.B01.K01.K02.</a:t>
                      </a:r>
                      <a:r>
                        <a:rPr lang="sv-SE" sz="1200" dirty="0" smtClean="0">
                          <a:solidFill>
                            <a:srgbClr val="C00000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66331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PBI FC-01 - LEBT FC back end</a:t>
                      </a:r>
                      <a:endParaRPr lang="sv-SE" sz="12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FEB-030Row:PBI-FCBE-001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=ESS.ACC.B01.B04.B01.K01.KF01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99623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PBI FC-01 - MEBT FC back end</a:t>
                      </a:r>
                      <a:endParaRPr lang="sv-SE" sz="12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FEB-030Row:PBI-FCBE-002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=ESS.ACC.B01.B04.B01.K01.KF02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06418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PBI FC-01 - DTL2 FC back end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FEB-030Row:PBI-FCBE-003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=ESS.ACC.B01.B04.B01.K01.KF03</a:t>
                      </a:r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583197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PBI FC-01 - DTL4 FC back end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FEB-030Row:PBI-FCBE-004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=ESS.ACC.B01.B04.B01.K01.KF04</a:t>
                      </a:r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923746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PBI FC-01 - LEBT FC HV supply</a:t>
                      </a:r>
                      <a:endParaRPr lang="sv-SE" sz="12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FEB-030Row:PBI-HV-006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=ESS.ACC.B01.B04.B01.K01.TA01</a:t>
                      </a:r>
                      <a:endParaRPr lang="sv-SE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402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PBI FC-01 - DTL  FC HV supply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FEB-030Row:PBI-HV-007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=ESS.ACC.B01.B04.B01.K01.TA02</a:t>
                      </a:r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684955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PBI FC-01 - </a:t>
                      </a:r>
                      <a:r>
                        <a:rPr lang="sv-SE" sz="1200" dirty="0" err="1" smtClean="0"/>
                        <a:t>Patch</a:t>
                      </a:r>
                      <a:r>
                        <a:rPr lang="sv-SE" sz="1200" dirty="0" smtClean="0"/>
                        <a:t> panel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FEB-030Row:PBI-PP-002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b="0" dirty="0" smtClean="0"/>
                        <a:t>=ESS.ACC.B01.B04.B01.K01.</a:t>
                      </a:r>
                      <a:r>
                        <a:rPr lang="sv-SE" sz="1200" b="0" dirty="0" smtClean="0">
                          <a:solidFill>
                            <a:srgbClr val="C00000"/>
                          </a:solidFill>
                        </a:rPr>
                        <a:t>tbd</a:t>
                      </a:r>
                      <a:endParaRPr lang="sv-SE" sz="12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71705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PBI FC-01 - MEBT FC PLC</a:t>
                      </a:r>
                      <a:endParaRPr lang="sv-SE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FEB-030Row:PBI-PLC-002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=ESS.ACC.B01.B04.B01.K01.KF09</a:t>
                      </a:r>
                      <a:endParaRPr lang="sv-SE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171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80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Rack </a:t>
            </a:r>
            <a:r>
              <a:rPr lang="sv-SE" dirty="0" err="1" smtClean="0"/>
              <a:t>overview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660307"/>
              </p:ext>
            </p:extLst>
          </p:nvPr>
        </p:nvGraphicFramePr>
        <p:xfrm>
          <a:off x="468000" y="1620000"/>
          <a:ext cx="2736303" cy="4525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234761426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sv-SE" sz="1200" dirty="0" err="1" smtClean="0"/>
                        <a:t>Description</a:t>
                      </a:r>
                      <a:endParaRPr lang="sv-SE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452692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PBI FC-01 - Control System</a:t>
                      </a:r>
                      <a:endParaRPr lang="sv-SE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206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PBI FC-01 - MicroTCA Control System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    PBI FC-01 - FC </a:t>
                      </a:r>
                      <a:r>
                        <a:rPr lang="sv-SE" sz="1200" dirty="0" err="1" smtClean="0"/>
                        <a:t>uTCA</a:t>
                      </a:r>
                      <a:r>
                        <a:rPr lang="sv-SE" sz="1200" dirty="0" smtClean="0"/>
                        <a:t> </a:t>
                      </a:r>
                      <a:r>
                        <a:rPr lang="sv-SE" sz="1200" dirty="0" err="1" smtClean="0"/>
                        <a:t>crate</a:t>
                      </a:r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    PBI FC-01 - FC AMC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    PBI FC-01 - FC RTM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8707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PBI FC-01 -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Ethercat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control system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  PBI FC-01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– FC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Ethercat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crate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  PBI FC-01 -  FC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Ethercat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coupler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PBI FC-01 -  FC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Ethercat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I/O module 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66331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PBI FC-01 - LEBT FC back end</a:t>
                      </a:r>
                      <a:endParaRPr lang="sv-SE" sz="12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99623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PBI FC-01 - MEBT FC back end</a:t>
                      </a:r>
                      <a:endParaRPr lang="sv-SE" sz="12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06418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PBI FC-01 - DTL2 FC back end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583197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PBI FC-01 - DTL4 FC back end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923746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PBI FC-01 - LEBT FC HV supply</a:t>
                      </a:r>
                      <a:endParaRPr lang="sv-SE" sz="12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81402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PBI FC-01 - DTL  FC HV supply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684955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PBI FC-01 - </a:t>
                      </a:r>
                      <a:r>
                        <a:rPr lang="sv-SE" sz="1200" dirty="0" err="1" smtClean="0"/>
                        <a:t>Patch</a:t>
                      </a:r>
                      <a:r>
                        <a:rPr lang="sv-SE" sz="1200" dirty="0" smtClean="0"/>
                        <a:t> panel</a:t>
                      </a:r>
                      <a:endParaRPr lang="sv-S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71705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PBI FC-01 - MEBT FC PLC</a:t>
                      </a:r>
                      <a:endParaRPr lang="sv-SE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171760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3204303" y="2636912"/>
            <a:ext cx="1727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04303" y="3573016"/>
            <a:ext cx="1727737" cy="1407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204303" y="2683872"/>
            <a:ext cx="1727737" cy="1897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204303" y="2780928"/>
            <a:ext cx="1727737" cy="2103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204303" y="3356992"/>
            <a:ext cx="1727737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1601613"/>
            <a:ext cx="1128630" cy="5130278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 flipV="1">
            <a:off x="3204303" y="3882960"/>
            <a:ext cx="1727737" cy="1850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307137" y="1601613"/>
            <a:ext cx="29546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/>
              <a:t>Rack information</a:t>
            </a:r>
          </a:p>
          <a:p>
            <a:r>
              <a:rPr lang="sv-SE" sz="1400" dirty="0" err="1" smtClean="0"/>
              <a:t>Name</a:t>
            </a:r>
            <a:r>
              <a:rPr lang="sv-SE" sz="1400" dirty="0" smtClean="0"/>
              <a:t>: FEB-030Row:CnPw-U-007</a:t>
            </a:r>
          </a:p>
          <a:p>
            <a:r>
              <a:rPr lang="sv-SE" sz="1400" dirty="0" smtClean="0"/>
              <a:t>FBS: =ESS.ACC.B01.UH01.UH14</a:t>
            </a:r>
            <a:r>
              <a:rPr lang="sv-SE" sz="1400" dirty="0"/>
              <a:t>	</a:t>
            </a:r>
            <a:endParaRPr lang="sv-SE" sz="1400" dirty="0" smtClean="0"/>
          </a:p>
          <a:p>
            <a:r>
              <a:rPr lang="sv-SE" sz="1400" dirty="0"/>
              <a:t>LBS: +ESS.G01.090.5005.102.007</a:t>
            </a:r>
          </a:p>
        </p:txBody>
      </p:sp>
    </p:spTree>
    <p:extLst>
      <p:ext uri="{BB962C8B-B14F-4D97-AF65-F5344CB8AC3E}">
        <p14:creationId xmlns:p14="http://schemas.microsoft.com/office/powerpoint/2010/main" val="18040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Cable list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045203"/>
              </p:ext>
            </p:extLst>
          </p:nvPr>
        </p:nvGraphicFramePr>
        <p:xfrm>
          <a:off x="2411761" y="1761514"/>
          <a:ext cx="3888432" cy="4777398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613924">
                  <a:extLst>
                    <a:ext uri="{9D8B030D-6E8A-4147-A177-3AD203B41FA5}">
                      <a16:colId xmlns:a16="http://schemas.microsoft.com/office/drawing/2014/main" val="2062562673"/>
                    </a:ext>
                  </a:extLst>
                </a:gridCol>
                <a:gridCol w="2274508">
                  <a:extLst>
                    <a:ext uri="{9D8B030D-6E8A-4147-A177-3AD203B41FA5}">
                      <a16:colId xmlns:a16="http://schemas.microsoft.com/office/drawing/2014/main" val="3841846329"/>
                    </a:ext>
                  </a:extLst>
                </a:gridCol>
              </a:tblGrid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Cable </a:t>
                      </a:r>
                      <a:r>
                        <a:rPr lang="sv-SE" sz="1000" u="none" strike="noStrike" dirty="0" err="1" smtClean="0">
                          <a:effectLst/>
                        </a:rPr>
                        <a:t>name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 smtClean="0">
                          <a:effectLst/>
                        </a:rPr>
                        <a:t>User</a:t>
                      </a:r>
                      <a:r>
                        <a:rPr lang="sv-SE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sv-SE" sz="1000" u="none" strike="noStrike" baseline="0" dirty="0" err="1" smtClean="0">
                          <a:effectLst/>
                        </a:rPr>
                        <a:t>label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3131818463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22B033596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DTL-010:PBI-FC-001 HV Bias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4160958289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22C033598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DTL-010:PBI-FC-001 motion control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1043769154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22B033597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DTL-010:PBI-FC-001 </a:t>
                      </a:r>
                      <a:r>
                        <a:rPr lang="sv-SE" sz="1000" u="none" strike="noStrike" dirty="0" smtClean="0">
                          <a:effectLst/>
                        </a:rPr>
                        <a:t>Signal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3984519977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22B033599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DTL-010:PBI-FC-001 </a:t>
                      </a:r>
                      <a:r>
                        <a:rPr lang="sv-SE" sz="1000" u="none" strike="noStrike" dirty="0" smtClean="0">
                          <a:effectLst/>
                        </a:rPr>
                        <a:t>Signal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705215498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22B033589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DTL-010:PBI-FC-001 water flow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134141324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22B033590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DTL-010:PBI-FC-001 water temp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2404128215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22B008059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DTL-020:PBI-FC-001 HV Bias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1920773481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22C008061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DTL-020:PBI-FC-001 motion control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139288671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22B010784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DTL-020:PBI-FC-001 </a:t>
                      </a:r>
                      <a:r>
                        <a:rPr lang="sv-SE" sz="1000" u="none" strike="noStrike" dirty="0" smtClean="0">
                          <a:effectLst/>
                        </a:rPr>
                        <a:t>Signal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2878487875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22B033583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DTL-020:PBI-FC-001 </a:t>
                      </a:r>
                      <a:r>
                        <a:rPr lang="sv-SE" sz="1000" u="none" strike="noStrike" dirty="0" smtClean="0">
                          <a:effectLst/>
                        </a:rPr>
                        <a:t>Signal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3020078023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22B033592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DTL-020:PBI-FC-001 water flow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1291809346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22B033593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DTL-020:PBI-FC-001 water temp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427304608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22B008062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DTL-040:PBI-FC-001 HV Bias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2316206799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22C008064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DTL-040:PBI-FC-001 motion control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1235195593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22B010785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DTL-040:PBI-FC-001 </a:t>
                      </a:r>
                      <a:r>
                        <a:rPr lang="sv-SE" sz="1000" u="none" strike="noStrike" dirty="0" smtClean="0">
                          <a:effectLst/>
                        </a:rPr>
                        <a:t>Signal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3507445577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22B033591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DTL-040:PBI-FC-001 </a:t>
                      </a:r>
                      <a:r>
                        <a:rPr lang="sv-SE" sz="1000" u="none" strike="noStrike" dirty="0" smtClean="0">
                          <a:effectLst/>
                        </a:rPr>
                        <a:t>Signal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2857992334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22B033594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DTL-040:PBI-FC-001 water flow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1963624538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22B033595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DTL-040:PBI-FC-001 </a:t>
                      </a:r>
                      <a:r>
                        <a:rPr lang="sv-SE" sz="1000" u="none" strike="noStrike" dirty="0" err="1">
                          <a:effectLst/>
                        </a:rPr>
                        <a:t>water</a:t>
                      </a:r>
                      <a:r>
                        <a:rPr lang="sv-SE" sz="1000" u="none" strike="noStrike" dirty="0">
                          <a:effectLst/>
                        </a:rPr>
                        <a:t> temp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1" marR="8591" marT="8591" marB="0" anchor="b"/>
                </a:tc>
                <a:extLst>
                  <a:ext uri="{0D108BD9-81ED-4DB2-BD59-A6C34878D82A}">
                    <a16:rowId xmlns:a16="http://schemas.microsoft.com/office/drawing/2014/main" val="4199533794"/>
                  </a:ext>
                </a:extLst>
              </a:tr>
            </a:tbl>
          </a:graphicData>
        </a:graphic>
      </p:graphicFrame>
      <p:sp>
        <p:nvSpPr>
          <p:cNvPr id="3" name="Double Brace 2"/>
          <p:cNvSpPr/>
          <p:nvPr/>
        </p:nvSpPr>
        <p:spPr>
          <a:xfrm>
            <a:off x="2123728" y="2103314"/>
            <a:ext cx="4429472" cy="146970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Double Brace 5"/>
          <p:cNvSpPr/>
          <p:nvPr/>
        </p:nvSpPr>
        <p:spPr>
          <a:xfrm>
            <a:off x="2123728" y="3586262"/>
            <a:ext cx="4429472" cy="146970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Double Brace 7"/>
          <p:cNvSpPr/>
          <p:nvPr/>
        </p:nvSpPr>
        <p:spPr>
          <a:xfrm>
            <a:off x="2124968" y="5055964"/>
            <a:ext cx="4429472" cy="146970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1078112" y="2653499"/>
            <a:ext cx="956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DTL-010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1084205" y="4136447"/>
            <a:ext cx="956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DTL-020</a:t>
            </a:r>
            <a:endParaRPr lang="sv-SE" dirty="0"/>
          </a:p>
        </p:txBody>
      </p:sp>
      <p:sp>
        <p:nvSpPr>
          <p:cNvPr id="13" name="TextBox 12"/>
          <p:cNvSpPr txBox="1"/>
          <p:nvPr/>
        </p:nvSpPr>
        <p:spPr>
          <a:xfrm>
            <a:off x="1089736" y="5606149"/>
            <a:ext cx="956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DTL-040</a:t>
            </a:r>
            <a:endParaRPr lang="sv-SE" dirty="0"/>
          </a:p>
        </p:txBody>
      </p:sp>
      <p:sp>
        <p:nvSpPr>
          <p:cNvPr id="14" name="TextBox 13"/>
          <p:cNvSpPr txBox="1"/>
          <p:nvPr/>
        </p:nvSpPr>
        <p:spPr>
          <a:xfrm>
            <a:off x="6642464" y="2653499"/>
            <a:ext cx="213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Cable </a:t>
            </a:r>
            <a:r>
              <a:rPr lang="sv-SE" dirty="0" err="1" smtClean="0"/>
              <a:t>lengths</a:t>
            </a:r>
            <a:r>
              <a:rPr lang="sv-SE" dirty="0" smtClean="0"/>
              <a:t> ≈ 38 m</a:t>
            </a:r>
            <a:endParaRPr lang="sv-SE" dirty="0"/>
          </a:p>
        </p:txBody>
      </p:sp>
      <p:sp>
        <p:nvSpPr>
          <p:cNvPr id="15" name="TextBox 14"/>
          <p:cNvSpPr txBox="1"/>
          <p:nvPr/>
        </p:nvSpPr>
        <p:spPr>
          <a:xfrm>
            <a:off x="6648557" y="4136447"/>
            <a:ext cx="213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Cable </a:t>
            </a:r>
            <a:r>
              <a:rPr lang="sv-SE" dirty="0" err="1"/>
              <a:t>lengths</a:t>
            </a:r>
            <a:r>
              <a:rPr lang="sv-SE" dirty="0"/>
              <a:t> ≈ </a:t>
            </a:r>
            <a:r>
              <a:rPr lang="sv-SE" dirty="0" smtClean="0"/>
              <a:t>46 m</a:t>
            </a:r>
            <a:endParaRPr lang="sv-SE" dirty="0"/>
          </a:p>
        </p:txBody>
      </p:sp>
      <p:sp>
        <p:nvSpPr>
          <p:cNvPr id="16" name="TextBox 15"/>
          <p:cNvSpPr txBox="1"/>
          <p:nvPr/>
        </p:nvSpPr>
        <p:spPr>
          <a:xfrm>
            <a:off x="6654088" y="5606149"/>
            <a:ext cx="213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Cable </a:t>
            </a:r>
            <a:r>
              <a:rPr lang="sv-SE" dirty="0" err="1"/>
              <a:t>lengths</a:t>
            </a:r>
            <a:r>
              <a:rPr lang="sv-SE" dirty="0"/>
              <a:t> ≈ </a:t>
            </a:r>
            <a:r>
              <a:rPr lang="sv-SE" dirty="0" smtClean="0"/>
              <a:t>62 </a:t>
            </a:r>
            <a:r>
              <a:rPr lang="sv-SE" dirty="0"/>
              <a:t>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627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Cable </a:t>
            </a:r>
            <a:r>
              <a:rPr lang="sv-SE" sz="2800" dirty="0" err="1" smtClean="0"/>
              <a:t>overview</a:t>
            </a:r>
            <a:r>
              <a:rPr lang="sv-SE" sz="2800" dirty="0" smtClean="0"/>
              <a:t> (</a:t>
            </a:r>
            <a:r>
              <a:rPr lang="sv-SE" sz="2800" dirty="0" err="1" smtClean="0"/>
              <a:t>one</a:t>
            </a:r>
            <a:r>
              <a:rPr lang="sv-SE" sz="2800" dirty="0" smtClean="0"/>
              <a:t> system)</a:t>
            </a:r>
            <a:endParaRPr lang="sv-SE" sz="2800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9722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These cables and connectors </a:t>
            </a:r>
            <a:r>
              <a:rPr lang="en-US" sz="1200" dirty="0" smtClean="0"/>
              <a:t>are included in the </a:t>
            </a:r>
            <a:r>
              <a:rPr lang="en-US" sz="1200" dirty="0" err="1" smtClean="0"/>
              <a:t>cdb</a:t>
            </a:r>
            <a:r>
              <a:rPr lang="en-US" sz="1200" dirty="0" smtClean="0"/>
              <a:t> 1.2(NCL) freeze 2018-12-05.</a:t>
            </a:r>
            <a:endParaRPr lang="en-US" sz="12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  <p:sp>
        <p:nvSpPr>
          <p:cNvPr id="5" name="TextBox 4"/>
          <p:cNvSpPr txBox="1"/>
          <p:nvPr/>
        </p:nvSpPr>
        <p:spPr>
          <a:xfrm>
            <a:off x="7835574" y="4211424"/>
            <a:ext cx="838869" cy="276999"/>
          </a:xfrm>
          <a:prstGeom prst="rect">
            <a:avLst/>
          </a:prstGeom>
          <a:solidFill>
            <a:srgbClr val="FFCCCC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µTCA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376" y="2861813"/>
            <a:ext cx="942061" cy="7440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200" dirty="0" smtClean="0"/>
              <a:t>FCD</a:t>
            </a:r>
          </a:p>
          <a:p>
            <a:pPr algn="ctr"/>
            <a:r>
              <a:rPr lang="en-US" sz="1200" dirty="0" smtClean="0"/>
              <a:t>(BLE)</a:t>
            </a:r>
          </a:p>
          <a:p>
            <a:pPr algn="ctr"/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837469" y="4591207"/>
            <a:ext cx="838869" cy="16576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200" dirty="0" smtClean="0"/>
              <a:t>ECAT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1386899" y="2900283"/>
            <a:ext cx="976549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SHV-5 Hueber Suhner</a:t>
            </a:r>
            <a:endParaRPr lang="en-US" sz="700" dirty="0"/>
          </a:p>
        </p:txBody>
      </p:sp>
      <p:sp>
        <p:nvSpPr>
          <p:cNvPr id="9" name="TextBox 8"/>
          <p:cNvSpPr txBox="1"/>
          <p:nvPr/>
        </p:nvSpPr>
        <p:spPr>
          <a:xfrm>
            <a:off x="411086" y="5787237"/>
            <a:ext cx="94206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FCA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800" dirty="0" smtClean="0"/>
              <a:t>Actuator</a:t>
            </a:r>
            <a:r>
              <a:rPr lang="en-US" sz="1200" dirty="0" smtClean="0"/>
              <a:t>)</a:t>
            </a:r>
          </a:p>
        </p:txBody>
      </p:sp>
      <p:cxnSp>
        <p:nvCxnSpPr>
          <p:cNvPr id="10" name="Straight Connector 9"/>
          <p:cNvCxnSpPr>
            <a:stCxn id="12" idx="3"/>
            <a:endCxn id="13" idx="1"/>
          </p:cNvCxnSpPr>
          <p:nvPr/>
        </p:nvCxnSpPr>
        <p:spPr>
          <a:xfrm>
            <a:off x="2568633" y="6018069"/>
            <a:ext cx="4112167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62921" y="5817719"/>
            <a:ext cx="1470274" cy="169277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800" dirty="0" smtClean="0"/>
              <a:t>Motion control - 4P19IOSHFRH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1386899" y="5941125"/>
            <a:ext cx="1181734" cy="15388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Souriau UT06128SH female</a:t>
            </a:r>
            <a:endParaRPr lang="en-US" sz="700" dirty="0"/>
          </a:p>
        </p:txBody>
      </p:sp>
      <p:sp>
        <p:nvSpPr>
          <p:cNvPr id="13" name="TextBox 12"/>
          <p:cNvSpPr txBox="1"/>
          <p:nvPr/>
        </p:nvSpPr>
        <p:spPr>
          <a:xfrm>
            <a:off x="6680800" y="5941125"/>
            <a:ext cx="1114408" cy="15388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none" bIns="0" rtlCol="0" anchor="b" anchorCtr="0">
            <a:spAutoFit/>
          </a:bodyPr>
          <a:lstStyle/>
          <a:p>
            <a:pPr algn="ctr"/>
            <a:r>
              <a:rPr lang="en-US" sz="700" dirty="0" smtClean="0"/>
              <a:t>Souriau UT06128PH male</a:t>
            </a:r>
            <a:endParaRPr lang="en-US" sz="700" dirty="0"/>
          </a:p>
        </p:txBody>
      </p:sp>
      <p:sp>
        <p:nvSpPr>
          <p:cNvPr id="14" name="Rectangle 13"/>
          <p:cNvSpPr/>
          <p:nvPr/>
        </p:nvSpPr>
        <p:spPr>
          <a:xfrm>
            <a:off x="6797641" y="2896924"/>
            <a:ext cx="976549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 smtClean="0"/>
              <a:t>SHV-5 Hueber Suhner</a:t>
            </a:r>
            <a:endParaRPr lang="en-US" sz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3385635" y="4648494"/>
            <a:ext cx="1199367" cy="169277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800" dirty="0" smtClean="0"/>
              <a:t>Water temp - 4C22OSHF</a:t>
            </a:r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7835574" y="2858451"/>
            <a:ext cx="838869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HV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702489" y="2548789"/>
            <a:ext cx="30503" cy="38884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15035" y="2387773"/>
            <a:ext cx="433132" cy="153888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Tunnel</a:t>
            </a:r>
            <a:endParaRPr lang="en-US" sz="700" dirty="0"/>
          </a:p>
        </p:txBody>
      </p:sp>
      <p:sp>
        <p:nvSpPr>
          <p:cNvPr id="19" name="TextBox 18"/>
          <p:cNvSpPr txBox="1"/>
          <p:nvPr/>
        </p:nvSpPr>
        <p:spPr>
          <a:xfrm>
            <a:off x="4684490" y="2387773"/>
            <a:ext cx="407484" cy="153888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700" dirty="0" smtClean="0"/>
              <a:t>FEB90</a:t>
            </a:r>
            <a:endParaRPr lang="en-US" sz="700" dirty="0"/>
          </a:p>
        </p:txBody>
      </p:sp>
      <p:sp>
        <p:nvSpPr>
          <p:cNvPr id="20" name="TextBox 19"/>
          <p:cNvSpPr txBox="1"/>
          <p:nvPr/>
        </p:nvSpPr>
        <p:spPr>
          <a:xfrm>
            <a:off x="411085" y="4591332"/>
            <a:ext cx="942061" cy="523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en-US" sz="1200" dirty="0" smtClean="0"/>
              <a:t>TE</a:t>
            </a:r>
          </a:p>
          <a:p>
            <a:pPr algn="ctr"/>
            <a:r>
              <a:rPr lang="en-US" sz="800" dirty="0" smtClean="0"/>
              <a:t>(Cooling water temp sensor)</a:t>
            </a:r>
          </a:p>
          <a:p>
            <a:pPr algn="ctr"/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11085" y="5191352"/>
            <a:ext cx="926351" cy="523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t">
            <a:normAutofit/>
          </a:bodyPr>
          <a:lstStyle/>
          <a:p>
            <a:pPr algn="ctr"/>
            <a:r>
              <a:rPr lang="en-US" sz="1200" dirty="0" smtClean="0"/>
              <a:t>FS</a:t>
            </a:r>
          </a:p>
          <a:p>
            <a:pPr algn="ctr"/>
            <a:r>
              <a:rPr lang="en-US" sz="800" dirty="0" smtClean="0"/>
              <a:t>(Cooling water flow sensor)</a:t>
            </a:r>
          </a:p>
          <a:p>
            <a:pPr algn="ctr"/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833590" y="3276908"/>
            <a:ext cx="838869" cy="3289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200" dirty="0" smtClean="0"/>
              <a:t>FCBE</a:t>
            </a:r>
          </a:p>
        </p:txBody>
      </p:sp>
      <p:cxnSp>
        <p:nvCxnSpPr>
          <p:cNvPr id="23" name="Straight Connector 22"/>
          <p:cNvCxnSpPr>
            <a:stCxn id="8" idx="3"/>
            <a:endCxn id="14" idx="1"/>
          </p:cNvCxnSpPr>
          <p:nvPr/>
        </p:nvCxnSpPr>
        <p:spPr>
          <a:xfrm flipV="1">
            <a:off x="2363448" y="2996952"/>
            <a:ext cx="4434193" cy="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95910" y="2802998"/>
            <a:ext cx="1160895" cy="169277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800" dirty="0" smtClean="0"/>
              <a:t>HV Bias - 1C20RG-58HV</a:t>
            </a:r>
            <a:endParaRPr lang="en-US" sz="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210348" y="5456263"/>
            <a:ext cx="6436754" cy="2134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3"/>
          </p:cNvCxnSpPr>
          <p:nvPr/>
        </p:nvCxnSpPr>
        <p:spPr>
          <a:xfrm>
            <a:off x="1353146" y="4852907"/>
            <a:ext cx="6421044" cy="936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02007" y="5251913"/>
            <a:ext cx="1611339" cy="169277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800" dirty="0" smtClean="0"/>
              <a:t>Water flow - 2C19OSHF </a:t>
            </a:r>
            <a:r>
              <a:rPr lang="en-US" sz="800" dirty="0" err="1"/>
              <a:t>HeluKabel</a:t>
            </a:r>
            <a:endParaRPr lang="en-US" sz="800" dirty="0"/>
          </a:p>
        </p:txBody>
      </p:sp>
      <p:cxnSp>
        <p:nvCxnSpPr>
          <p:cNvPr id="28" name="Elbow Connector 27"/>
          <p:cNvCxnSpPr>
            <a:stCxn id="22" idx="3"/>
            <a:endCxn id="5" idx="1"/>
          </p:cNvCxnSpPr>
          <p:nvPr/>
        </p:nvCxnSpPr>
        <p:spPr>
          <a:xfrm flipH="1">
            <a:off x="7835574" y="3441391"/>
            <a:ext cx="836885" cy="908533"/>
          </a:xfrm>
          <a:prstGeom prst="bentConnector5">
            <a:avLst>
              <a:gd name="adj1" fmla="val -27316"/>
              <a:gd name="adj2" fmla="val 73138"/>
              <a:gd name="adj3" fmla="val 12731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386899" y="3348803"/>
            <a:ext cx="1263487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/>
              <a:t>BNC Crimp Plug Amphenol RF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382974" y="3787116"/>
            <a:ext cx="917239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/>
              <a:t>FGG.2B.303.CYBD92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510703" y="3354153"/>
            <a:ext cx="1263487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/>
              <a:t>BNC Crimp Plug Amphenol RF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850349" y="3790568"/>
            <a:ext cx="917239" cy="200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700" dirty="0"/>
              <a:t>FGG.2B.303.CYBD92</a:t>
            </a:r>
          </a:p>
        </p:txBody>
      </p:sp>
      <p:cxnSp>
        <p:nvCxnSpPr>
          <p:cNvPr id="33" name="Straight Connector 32"/>
          <p:cNvCxnSpPr>
            <a:stCxn id="29" idx="3"/>
            <a:endCxn id="31" idx="1"/>
          </p:cNvCxnSpPr>
          <p:nvPr/>
        </p:nvCxnSpPr>
        <p:spPr>
          <a:xfrm>
            <a:off x="2650386" y="3448831"/>
            <a:ext cx="3860317" cy="5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0" idx="3"/>
            <a:endCxn id="32" idx="1"/>
          </p:cNvCxnSpPr>
          <p:nvPr/>
        </p:nvCxnSpPr>
        <p:spPr>
          <a:xfrm>
            <a:off x="2300213" y="3887144"/>
            <a:ext cx="4550136" cy="3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335508" y="3245328"/>
            <a:ext cx="1305165" cy="169277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800" dirty="0" smtClean="0"/>
              <a:t>Signal alt A - 1C20RG-58HV</a:t>
            </a:r>
            <a:endParaRPr 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3232943" y="3693189"/>
            <a:ext cx="1524776" cy="169277"/>
          </a:xfrm>
          <a:prstGeom prst="rect">
            <a:avLst/>
          </a:prstGeom>
          <a:noFill/>
          <a:ln>
            <a:noFill/>
          </a:ln>
        </p:spPr>
        <p:txBody>
          <a:bodyPr wrap="none" bIns="0" rtlCol="0" anchor="b" anchorCtr="0">
            <a:spAutoFit/>
          </a:bodyPr>
          <a:lstStyle/>
          <a:p>
            <a:r>
              <a:rPr lang="en-US" sz="800" dirty="0" smtClean="0"/>
              <a:t>Signal alt B </a:t>
            </a:r>
            <a:r>
              <a:rPr lang="en-US" sz="800" dirty="0"/>
              <a:t>- 2C22DW_Twinaxial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5376" y="3750471"/>
            <a:ext cx="942061" cy="4460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rmAutofit fontScale="70000" lnSpcReduction="20000"/>
          </a:bodyPr>
          <a:lstStyle/>
          <a:p>
            <a:pPr algn="ctr"/>
            <a:r>
              <a:rPr lang="en-US" sz="1700" dirty="0" smtClean="0"/>
              <a:t>FCPP</a:t>
            </a:r>
          </a:p>
          <a:p>
            <a:pPr algn="ctr"/>
            <a:r>
              <a:rPr lang="en-US" sz="1000" dirty="0" smtClean="0"/>
              <a:t>(</a:t>
            </a:r>
            <a:r>
              <a:rPr lang="en-US" sz="1100" dirty="0" smtClean="0"/>
              <a:t>Parking patch panel</a:t>
            </a:r>
            <a:r>
              <a:rPr lang="en-US" sz="1000" dirty="0" smtClean="0"/>
              <a:t>)</a:t>
            </a:r>
          </a:p>
          <a:p>
            <a:pPr algn="ctr"/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7826186" y="3750471"/>
            <a:ext cx="838869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9910" y="2397725"/>
            <a:ext cx="872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Endpoint A</a:t>
            </a:r>
            <a:endParaRPr lang="sv-SE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7797781" y="2397497"/>
            <a:ext cx="866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Endpoint B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09890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 err="1" smtClean="0"/>
              <a:t>Thank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54227717"/>
      </p:ext>
    </p:extLst>
  </p:cSld>
  <p:clrMapOvr>
    <a:masterClrMapping/>
  </p:clrMapOvr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7396</TotalTime>
  <Words>696</Words>
  <Application>Microsoft Office PowerPoint</Application>
  <PresentationFormat>On-screen Show (4:3)</PresentationFormat>
  <Paragraphs>237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Chess Core Powerpoint</vt:lpstr>
      <vt:lpstr>DTL FC assets overview</vt:lpstr>
      <vt:lpstr>Diagnostic systems</vt:lpstr>
      <vt:lpstr>Faraday cup Beam Line Elements (one system)</vt:lpstr>
      <vt:lpstr>Faraday cup control system</vt:lpstr>
      <vt:lpstr>Rack overview</vt:lpstr>
      <vt:lpstr>Cable list</vt:lpstr>
      <vt:lpstr>Cable overview (one system)</vt:lpstr>
      <vt:lpstr> 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Johan Norin</dc:creator>
  <cp:lastModifiedBy>Johan Norin</cp:lastModifiedBy>
  <cp:revision>89</cp:revision>
  <dcterms:created xsi:type="dcterms:W3CDTF">2017-11-16T11:36:24Z</dcterms:created>
  <dcterms:modified xsi:type="dcterms:W3CDTF">2018-12-13T12:26:13Z</dcterms:modified>
</cp:coreProperties>
</file>