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2" r:id="rId4"/>
    <p:sldId id="260" r:id="rId5"/>
    <p:sldId id="261" r:id="rId6"/>
    <p:sldId id="257" r:id="rId7"/>
    <p:sldId id="266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7538" autoAdjust="0"/>
  </p:normalViewPr>
  <p:slideViewPr>
    <p:cSldViewPr>
      <p:cViewPr varScale="1">
        <p:scale>
          <a:sx n="161" d="100"/>
          <a:sy n="161" d="100"/>
        </p:scale>
        <p:origin x="177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2018-12-13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27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56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19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27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13/12/2018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13/12/2018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13/12/2018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13/12/2018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13/12/2018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DTL Faraday Cups</a:t>
            </a:r>
            <a:br>
              <a:rPr lang="en-GB" sz="4000" dirty="0" smtClean="0"/>
            </a:br>
            <a:r>
              <a:rPr lang="en-GB" sz="4000" dirty="0" smtClean="0"/>
              <a:t>Mechanical Design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Thomas Grandsaert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Development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13 December, 2018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Faraday </a:t>
            </a:r>
            <a:r>
              <a:rPr lang="en-GB" dirty="0" smtClean="0"/>
              <a:t>Cups</a:t>
            </a:r>
            <a:r>
              <a:rPr lang="en-GB" dirty="0"/>
              <a:t/>
            </a:r>
            <a:br>
              <a:rPr lang="en-GB" dirty="0"/>
            </a:br>
            <a:r>
              <a:rPr lang="sv-SE" sz="2400" dirty="0" smtClean="0"/>
              <a:t>Intertank integration (11/20/18)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3162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94CA"/>
                </a:solidFill>
              </a:rPr>
              <a:t>Possible solutions:</a:t>
            </a:r>
            <a:br>
              <a:rPr lang="en-US" b="1" u="sng" dirty="0" smtClean="0">
                <a:solidFill>
                  <a:srgbClr val="0094CA"/>
                </a:solidFill>
              </a:rPr>
            </a:br>
            <a:endParaRPr lang="en-US" b="1" u="sng" dirty="0" smtClean="0">
              <a:solidFill>
                <a:srgbClr val="0094CA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94CA"/>
                </a:solidFill>
              </a:rPr>
              <a:t>Reduce size of both faraday </a:t>
            </a:r>
            <a:r>
              <a:rPr lang="sv-SE" dirty="0" smtClean="0">
                <a:solidFill>
                  <a:srgbClr val="0094CA"/>
                </a:solidFill>
              </a:rPr>
              <a:t>cups and change materials of DTL4 configuration</a:t>
            </a:r>
            <a:br>
              <a:rPr lang="sv-SE" dirty="0" smtClean="0">
                <a:solidFill>
                  <a:srgbClr val="0094CA"/>
                </a:solidFill>
              </a:rPr>
            </a:br>
            <a:endParaRPr lang="en-US" dirty="0">
              <a:solidFill>
                <a:srgbClr val="0094CA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94CA"/>
                </a:solidFill>
              </a:rPr>
              <a:t>Supplicate </a:t>
            </a:r>
            <a:r>
              <a:rPr lang="en-US" dirty="0" err="1" smtClean="0">
                <a:solidFill>
                  <a:srgbClr val="0094CA"/>
                </a:solidFill>
              </a:rPr>
              <a:t>Legnaro</a:t>
            </a:r>
            <a:r>
              <a:rPr lang="en-US" dirty="0" smtClean="0">
                <a:solidFill>
                  <a:srgbClr val="0094CA"/>
                </a:solidFill>
              </a:rPr>
              <a:t> team for more space in the </a:t>
            </a:r>
            <a:r>
              <a:rPr lang="en-US" dirty="0" err="1" smtClean="0">
                <a:solidFill>
                  <a:srgbClr val="0094CA"/>
                </a:solidFill>
              </a:rPr>
              <a:t>intertank</a:t>
            </a:r>
            <a:endParaRPr lang="en-US" dirty="0" smtClean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64" y="1586384"/>
            <a:ext cx="4809488" cy="47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DTL </a:t>
            </a:r>
            <a:r>
              <a:rPr lang="en-GB" dirty="0"/>
              <a:t>Faraday </a:t>
            </a:r>
            <a:r>
              <a:rPr lang="en-GB" dirty="0" smtClean="0"/>
              <a:t>Cups </a:t>
            </a:r>
            <a:br>
              <a:rPr lang="en-GB" dirty="0" smtClean="0"/>
            </a:br>
            <a:r>
              <a:rPr lang="en-GB" sz="2400" dirty="0" smtClean="0"/>
              <a:t>Full system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60848"/>
            <a:ext cx="7632846" cy="4120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2420888"/>
            <a:ext cx="195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ComVAT WS flange</a:t>
            </a:r>
            <a:endParaRPr lang="sv-SE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43808" y="2790220"/>
            <a:ext cx="288032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9878" y="2843644"/>
            <a:ext cx="41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FC</a:t>
            </a:r>
            <a:endParaRPr lang="sv-SE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77374" y="3244334"/>
            <a:ext cx="28803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57171" y="1913217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Bellows</a:t>
            </a:r>
            <a:endParaRPr lang="sv-SE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07904" y="2297413"/>
            <a:ext cx="216024" cy="156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8106" y="2099417"/>
            <a:ext cx="273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Pneumatic actuator with at</a:t>
            </a:r>
          </a:p>
          <a:p>
            <a:r>
              <a:rPr lang="sv-SE" dirty="0" smtClean="0"/>
              <a:t>least </a:t>
            </a:r>
            <a:r>
              <a:rPr lang="sv-SE" b="1" dirty="0" smtClean="0">
                <a:solidFill>
                  <a:srgbClr val="FF0000"/>
                </a:solidFill>
              </a:rPr>
              <a:t>120mm</a:t>
            </a:r>
            <a:r>
              <a:rPr lang="sv-SE" dirty="0" smtClean="0"/>
              <a:t> stroke </a:t>
            </a:r>
            <a:endParaRPr lang="sv-SE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876256" y="2708920"/>
            <a:ext cx="7200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08081" y="555977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94CA"/>
                </a:solidFill>
              </a:rPr>
              <a:t>Catia</a:t>
            </a:r>
            <a:r>
              <a:rPr lang="en-US" i="1" dirty="0" smtClean="0">
                <a:solidFill>
                  <a:srgbClr val="0094CA"/>
                </a:solidFill>
              </a:rPr>
              <a:t> #’s for conceptual models: DTL4 </a:t>
            </a:r>
            <a:r>
              <a:rPr lang="en-US" i="1" dirty="0">
                <a:solidFill>
                  <a:srgbClr val="0094CA"/>
                </a:solidFill>
              </a:rPr>
              <a:t>FC - </a:t>
            </a:r>
            <a:r>
              <a:rPr lang="en-US" i="1" dirty="0" smtClean="0">
                <a:solidFill>
                  <a:srgbClr val="0094CA"/>
                </a:solidFill>
              </a:rPr>
              <a:t>ESS-0489247 (LOM D)</a:t>
            </a:r>
            <a:endParaRPr lang="sv-SE" i="1" dirty="0">
              <a:solidFill>
                <a:srgbClr val="0094CA"/>
              </a:solidFill>
            </a:endParaRPr>
          </a:p>
          <a:p>
            <a:r>
              <a:rPr lang="en-US" i="1" dirty="0">
                <a:solidFill>
                  <a:srgbClr val="0094CA"/>
                </a:solidFill>
              </a:rPr>
              <a:t>DTL2 FC - </a:t>
            </a:r>
            <a:r>
              <a:rPr lang="en-US" i="1" dirty="0" smtClean="0">
                <a:solidFill>
                  <a:srgbClr val="0094CA"/>
                </a:solidFill>
              </a:rPr>
              <a:t>ESS-0242320 </a:t>
            </a:r>
            <a:r>
              <a:rPr lang="en-US" i="1" dirty="0">
                <a:solidFill>
                  <a:srgbClr val="0094CA"/>
                </a:solidFill>
              </a:rPr>
              <a:t>(LOM D</a:t>
            </a:r>
            <a:r>
              <a:rPr lang="en-US" i="1" dirty="0" smtClean="0">
                <a:solidFill>
                  <a:srgbClr val="0094CA"/>
                </a:solidFill>
              </a:rPr>
              <a:t>)</a:t>
            </a:r>
            <a:endParaRPr lang="sv-SE" i="1" dirty="0">
              <a:solidFill>
                <a:srgbClr val="0094CA"/>
              </a:solidFill>
            </a:endParaRPr>
          </a:p>
          <a:p>
            <a:endParaRPr lang="sv-SE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82" y="155805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Spring</a:t>
            </a:r>
            <a:endParaRPr lang="sv-SE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75215" y="1942247"/>
            <a:ext cx="216024" cy="156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err="1"/>
              <a:t>Fluka</a:t>
            </a:r>
            <a:r>
              <a:rPr lang="en-GB" dirty="0"/>
              <a:t> &gt;&gt; </a:t>
            </a:r>
            <a:r>
              <a:rPr lang="en-GB" dirty="0" smtClean="0"/>
              <a:t>ANSYS</a:t>
            </a:r>
            <a:br>
              <a:rPr lang="en-GB" dirty="0" smtClean="0"/>
            </a:br>
            <a:r>
              <a:rPr lang="en-GB" sz="2400" dirty="0" smtClean="0"/>
              <a:t>Geometry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54" r="4605"/>
          <a:stretch/>
        </p:blipFill>
        <p:spPr>
          <a:xfrm>
            <a:off x="0" y="1945965"/>
            <a:ext cx="5055639" cy="4124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423" r="24539"/>
          <a:stretch/>
        </p:blipFill>
        <p:spPr>
          <a:xfrm>
            <a:off x="4788024" y="1825198"/>
            <a:ext cx="3960440" cy="43656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308304" y="2636912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31620" y="2375302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5 mm length</a:t>
            </a:r>
            <a:endParaRPr lang="sv-SE" sz="105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00192" y="4365104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6667" y="4103494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35 </a:t>
            </a:r>
            <a:r>
              <a:rPr lang="en-US" sz="1050" b="1" dirty="0" smtClean="0">
                <a:solidFill>
                  <a:srgbClr val="FF0000"/>
                </a:solidFill>
              </a:rPr>
              <a:t>mm length</a:t>
            </a:r>
            <a:endParaRPr lang="sv-SE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82" y="1650897"/>
            <a:ext cx="3454335" cy="3801383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6199"/>
            <a:ext cx="4983749" cy="51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Faraday Cups </a:t>
            </a:r>
            <a:br>
              <a:rPr lang="en-GB" dirty="0"/>
            </a:br>
            <a:r>
              <a:rPr lang="en-GB" sz="2400" dirty="0" smtClean="0"/>
              <a:t>DTL2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2832" y="2186059"/>
            <a:ext cx="190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Repeller electrode</a:t>
            </a:r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4324964" y="2216325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Cooling plate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168558" y="5678403"/>
            <a:ext cx="172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Macor insulator 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102783" y="4396417"/>
            <a:ext cx="1349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Graphite foil</a:t>
            </a:r>
          </a:p>
          <a:p>
            <a:r>
              <a:rPr lang="sv-SE" dirty="0" smtClean="0"/>
              <a:t>degrader</a:t>
            </a:r>
            <a:endParaRPr lang="sv-SE" dirty="0"/>
          </a:p>
        </p:txBody>
      </p:sp>
      <p:cxnSp>
        <p:nvCxnSpPr>
          <p:cNvPr id="22" name="Straight Arrow Connector 21"/>
          <p:cNvCxnSpPr>
            <a:stCxn id="7" idx="2"/>
          </p:cNvCxnSpPr>
          <p:nvPr/>
        </p:nvCxnSpPr>
        <p:spPr>
          <a:xfrm>
            <a:off x="940442" y="2555391"/>
            <a:ext cx="1311871" cy="537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64924" y="2492896"/>
            <a:ext cx="386882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012596" y="5229200"/>
            <a:ext cx="1800200" cy="504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12596" y="5301208"/>
            <a:ext cx="1152128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037235" y="5301208"/>
            <a:ext cx="2207609" cy="432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48946" y="4094400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Graphite collector </a:t>
            </a:r>
            <a:endParaRPr lang="sv-SE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532876" y="3717032"/>
            <a:ext cx="1153802" cy="416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403648" y="4221088"/>
            <a:ext cx="473044" cy="146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86179" y="1603554"/>
            <a:ext cx="292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Copper wall and spring wafer</a:t>
            </a:r>
            <a:endParaRPr lang="sv-SE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507689" y="1888515"/>
            <a:ext cx="521131" cy="964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507689" y="1888515"/>
            <a:ext cx="643742" cy="501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45385" y="5845040"/>
            <a:ext cx="300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Redundant “cargo-</a:t>
            </a:r>
            <a:r>
              <a:rPr lang="en-US" b="1" dirty="0" err="1" smtClean="0">
                <a:solidFill>
                  <a:srgbClr val="FF0000"/>
                </a:solidFill>
              </a:rPr>
              <a:t>culted</a:t>
            </a:r>
            <a:r>
              <a:rPr lang="en-US" b="1" dirty="0" smtClean="0">
                <a:solidFill>
                  <a:srgbClr val="FF0000"/>
                </a:solidFill>
              </a:rPr>
              <a:t>” alumina insulator removed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60" y="2186631"/>
            <a:ext cx="3229541" cy="3569271"/>
          </a:xfrm>
          <a:prstGeom prst="rect">
            <a:avLst/>
          </a:prstGeom>
        </p:spPr>
      </p:pic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9" y="2060848"/>
            <a:ext cx="2631523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Faraday Cups </a:t>
            </a:r>
            <a:br>
              <a:rPr lang="en-GB" dirty="0"/>
            </a:br>
            <a:r>
              <a:rPr lang="en-GB" sz="2400" dirty="0" smtClean="0"/>
              <a:t>DTL4 </a:t>
            </a:r>
            <a:r>
              <a:rPr lang="en-GB" sz="2400" dirty="0"/>
              <a:t>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333854" y="1960681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Cooling plate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184312" y="5708971"/>
            <a:ext cx="103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TZM foil</a:t>
            </a:r>
          </a:p>
          <a:p>
            <a:r>
              <a:rPr lang="sv-SE" dirty="0" smtClean="0"/>
              <a:t>degrader</a:t>
            </a:r>
            <a:endParaRPr lang="sv-SE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790979" y="2231513"/>
            <a:ext cx="616146" cy="494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21111" y="5508170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Graphite collector </a:t>
            </a:r>
            <a:endParaRPr lang="sv-SE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399082" y="3971267"/>
            <a:ext cx="1164806" cy="1473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01187" y="4252798"/>
            <a:ext cx="423133" cy="1447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0219" y="1595978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Copper wall</a:t>
            </a:r>
            <a:endParaRPr lang="sv-SE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148963" y="1935416"/>
            <a:ext cx="758566" cy="745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41954" y="2410928"/>
            <a:ext cx="192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 plate thickened to 5mm to help with heat conduction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76872"/>
            <a:ext cx="3950804" cy="38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Mechanical </a:t>
            </a:r>
            <a:r>
              <a:rPr lang="en-GB" dirty="0" smtClean="0"/>
              <a:t>Design</a:t>
            </a:r>
            <a:br>
              <a:rPr lang="en-GB" dirty="0" smtClean="0"/>
            </a:br>
            <a:r>
              <a:rPr lang="en-GB" sz="2400" dirty="0" smtClean="0"/>
              <a:t>Cooling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87624" y="1558769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V-shaped cooling channels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185987"/>
            <a:ext cx="3936742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Mechanical </a:t>
            </a:r>
            <a:r>
              <a:rPr lang="en-GB" dirty="0" smtClean="0"/>
              <a:t>Design</a:t>
            </a:r>
            <a:br>
              <a:rPr lang="en-GB" dirty="0" smtClean="0"/>
            </a:br>
            <a:r>
              <a:rPr lang="en-GB" sz="2400" dirty="0" smtClean="0"/>
              <a:t>Cooling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/>
          <a:stretch/>
        </p:blipFill>
        <p:spPr>
          <a:xfrm>
            <a:off x="251520" y="3754686"/>
            <a:ext cx="4105672" cy="2929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64" y="3648770"/>
            <a:ext cx="4711452" cy="3140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99185"/>
            <a:ext cx="2880320" cy="23594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7864" y="189444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At the suggestion of Angel from Bilbao, a more detailed cooling channel simulation was modeled for the worst case from the DTL2, for which the peak temperature dropped about 8%</a:t>
            </a:r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Faraday </a:t>
            </a:r>
            <a:r>
              <a:rPr lang="en-GB" dirty="0" smtClean="0"/>
              <a:t>Cups</a:t>
            </a:r>
            <a:r>
              <a:rPr lang="en-GB" dirty="0"/>
              <a:t/>
            </a:r>
            <a:br>
              <a:rPr lang="en-GB" dirty="0"/>
            </a:br>
            <a:r>
              <a:rPr lang="sv-SE" sz="2400" dirty="0" smtClean="0"/>
              <a:t>Intertank integration (11/20/18)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844824"/>
            <a:ext cx="4297858" cy="3761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01589"/>
            <a:ext cx="2722615" cy="5119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470" y="5019243"/>
            <a:ext cx="999330" cy="150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6076196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previously…</a:t>
            </a:r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Faraday </a:t>
            </a:r>
            <a:r>
              <a:rPr lang="en-GB" dirty="0" smtClean="0"/>
              <a:t>Cups</a:t>
            </a:r>
            <a:r>
              <a:rPr lang="en-GB" dirty="0"/>
              <a:t/>
            </a:r>
            <a:br>
              <a:rPr lang="en-GB" dirty="0"/>
            </a:br>
            <a:r>
              <a:rPr lang="sv-SE" sz="2400" dirty="0" smtClean="0"/>
              <a:t>Intertank integration (11/20/18)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457200" y="1988840"/>
            <a:ext cx="2890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Upon request, Macro Nenni has helped us by increasing the </a:t>
            </a:r>
            <a:r>
              <a:rPr lang="en-US" dirty="0" err="1" smtClean="0">
                <a:solidFill>
                  <a:srgbClr val="0094CA"/>
                </a:solidFill>
              </a:rPr>
              <a:t>intertank</a:t>
            </a:r>
            <a:r>
              <a:rPr lang="en-US" dirty="0" smtClean="0">
                <a:solidFill>
                  <a:srgbClr val="0094CA"/>
                </a:solidFill>
              </a:rPr>
              <a:t> aperture to </a:t>
            </a:r>
          </a:p>
          <a:p>
            <a:r>
              <a:rPr lang="en-US" b="1" dirty="0" smtClean="0">
                <a:solidFill>
                  <a:srgbClr val="0094CA"/>
                </a:solidFill>
              </a:rPr>
              <a:t>45 x 113 mm. </a:t>
            </a:r>
          </a:p>
          <a:p>
            <a:endParaRPr lang="en-US" dirty="0">
              <a:solidFill>
                <a:srgbClr val="0094CA"/>
              </a:solidFill>
            </a:endParaRPr>
          </a:p>
          <a:p>
            <a:r>
              <a:rPr lang="en-US" dirty="0" smtClean="0">
                <a:solidFill>
                  <a:srgbClr val="0094CA"/>
                </a:solidFill>
              </a:rPr>
              <a:t>Although the FC now easily fits through the </a:t>
            </a:r>
            <a:r>
              <a:rPr lang="en-US" dirty="0" err="1" smtClean="0">
                <a:solidFill>
                  <a:srgbClr val="0094CA"/>
                </a:solidFill>
              </a:rPr>
              <a:t>intertank</a:t>
            </a:r>
            <a:r>
              <a:rPr lang="en-US" dirty="0" smtClean="0">
                <a:solidFill>
                  <a:srgbClr val="0094CA"/>
                </a:solidFill>
              </a:rPr>
              <a:t> aperture, there is a clash in the center of the </a:t>
            </a:r>
            <a:r>
              <a:rPr lang="en-US" dirty="0" err="1" smtClean="0">
                <a:solidFill>
                  <a:srgbClr val="0094CA"/>
                </a:solidFill>
              </a:rPr>
              <a:t>intertank</a:t>
            </a:r>
            <a:r>
              <a:rPr lang="en-US" dirty="0">
                <a:solidFill>
                  <a:srgbClr val="0094CA"/>
                </a:solidFill>
              </a:rPr>
              <a:t> </a:t>
            </a:r>
            <a:r>
              <a:rPr lang="en-US" dirty="0" smtClean="0">
                <a:solidFill>
                  <a:srgbClr val="0094CA"/>
                </a:solidFill>
              </a:rPr>
              <a:t>with the BCM and the downstream wall.</a:t>
            </a: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64" y="1586384"/>
            <a:ext cx="4809488" cy="47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2081</TotalTime>
  <Words>223</Words>
  <Application>Microsoft Office PowerPoint</Application>
  <PresentationFormat>On-screen Show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DTL Faraday Cups Mechanical Design</vt:lpstr>
      <vt:lpstr>DTL Faraday Cups  Full system</vt:lpstr>
      <vt:lpstr>Fluka &gt;&gt; ANSYS Geometry</vt:lpstr>
      <vt:lpstr>DTL Faraday Cups  DTL2 Design</vt:lpstr>
      <vt:lpstr>DTL Faraday Cups  DTL4 Design</vt:lpstr>
      <vt:lpstr>Mechanical Design Cooling</vt:lpstr>
      <vt:lpstr>Mechanical Design Cooling</vt:lpstr>
      <vt:lpstr>DTL Faraday Cups Intertank integration (11/20/18)</vt:lpstr>
      <vt:lpstr>DTL Faraday Cups Intertank integration (11/20/18)</vt:lpstr>
      <vt:lpstr>DTL Faraday Cups Intertank integration (11/20/18)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DTL Faraday Cup Mechanical Design</dc:title>
  <dc:creator>Thomas Grandsaert</dc:creator>
  <cp:lastModifiedBy>Thomas Grandsaert</cp:lastModifiedBy>
  <cp:revision>45</cp:revision>
  <dcterms:created xsi:type="dcterms:W3CDTF">2018-05-08T14:11:29Z</dcterms:created>
  <dcterms:modified xsi:type="dcterms:W3CDTF">2018-12-13T11:24:17Z</dcterms:modified>
</cp:coreProperties>
</file>