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9" r:id="rId4"/>
    <p:sldId id="263" r:id="rId5"/>
    <p:sldId id="260" r:id="rId6"/>
    <p:sldId id="264" r:id="rId7"/>
    <p:sldId id="266" r:id="rId8"/>
    <p:sldId id="261" r:id="rId9"/>
  </p:sldIdLst>
  <p:sldSz cx="9144000" cy="6858000" type="screen4x3"/>
  <p:notesSz cx="7772400" cy="10058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4"/>
    <p:restoredTop sz="94598"/>
  </p:normalViewPr>
  <p:slideViewPr>
    <p:cSldViewPr snapToGrid="0" snapToObjects="1">
      <p:cViewPr varScale="1">
        <p:scale>
          <a:sx n="110" d="100"/>
          <a:sy n="110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/>
          <p:cNvPicPr/>
          <p:nvPr/>
        </p:nvPicPr>
        <p:blipFill>
          <a:blip r:embed="rId14"/>
          <a:stretch/>
        </p:blipFill>
        <p:spPr>
          <a:xfrm>
            <a:off x="7308360" y="260640"/>
            <a:ext cx="1639800" cy="8694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9127440" cy="141768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0" name="Bildobjekt 5"/>
          <p:cNvPicPr/>
          <p:nvPr/>
        </p:nvPicPr>
        <p:blipFill>
          <a:blip r:embed="rId14"/>
          <a:stretch/>
        </p:blipFill>
        <p:spPr>
          <a:xfrm>
            <a:off x="7593840" y="319680"/>
            <a:ext cx="1353960" cy="716760"/>
          </a:xfrm>
          <a:prstGeom prst="rect">
            <a:avLst/>
          </a:prstGeom>
          <a:ln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pallationsource.s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85800" y="1662479"/>
            <a:ext cx="7755840" cy="26633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CDR DTL FCs</a:t>
            </a:r>
            <a:endParaRPr lang="en-US" sz="4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lang="en-US" sz="4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Electronics, motion control and verification</a:t>
            </a:r>
          </a:p>
          <a:p>
            <a:pPr algn="ctr">
              <a:lnSpc>
                <a:spcPct val="100000"/>
              </a:lnSpc>
            </a:pP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371600" y="3886200"/>
            <a:ext cx="638424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3"/>
          <p:cNvSpPr/>
          <p:nvPr/>
        </p:nvSpPr>
        <p:spPr>
          <a:xfrm>
            <a:off x="2286000" y="5481360"/>
            <a:ext cx="4555440" cy="5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20000"/>
              </a:lnSpc>
            </a:pPr>
            <a:r>
              <a:rPr lang="en-US" sz="1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www.europeanspallationsource.se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20000"/>
              </a:lnSpc>
            </a:pP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Lund, December 13</a:t>
            </a:r>
            <a:r>
              <a:rPr lang="en-US" sz="1400" b="0" strike="noStrike" spc="-1" baseline="101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rd</a:t>
            </a: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2018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C7-8644-F147-AF34-F3F13C51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Electronics – system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852C4-A23F-624B-9837-1E59AA74E0B0}"/>
              </a:ext>
            </a:extLst>
          </p:cNvPr>
          <p:cNvSpPr txBox="1"/>
          <p:nvPr/>
        </p:nvSpPr>
        <p:spPr>
          <a:xfrm>
            <a:off x="457200" y="1774036"/>
            <a:ext cx="7355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LINAC FC electronics located in FEB-030ROW:CNPW-U-007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Based on </a:t>
            </a:r>
            <a:r>
              <a:rPr lang="en-GB" dirty="0" err="1"/>
              <a:t>mTCA</a:t>
            </a:r>
            <a:r>
              <a:rPr lang="en-GB" dirty="0"/>
              <a:t> upgrade of the LEBT FC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Motion control, Interface with HVPS and MPS: </a:t>
            </a:r>
            <a:r>
              <a:rPr lang="en-GB" dirty="0" err="1"/>
              <a:t>EtherCAT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 feature on DTL FC: </a:t>
            </a:r>
            <a:r>
              <a:rPr lang="en-US" dirty="0"/>
              <a:t>Low latency link with BCM for differential measurements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5AE3F-3E3D-B941-8FC7-2A36A95E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570" y="3378143"/>
            <a:ext cx="5524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C7-8644-F147-AF34-F3F13C51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Electronics – system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3B5FDB-428A-2442-8B30-68592B5C1270}"/>
              </a:ext>
            </a:extLst>
          </p:cNvPr>
          <p:cNvSpPr txBox="1">
            <a:spLocks/>
          </p:cNvSpPr>
          <p:nvPr/>
        </p:nvSpPr>
        <p:spPr>
          <a:xfrm>
            <a:off x="374073" y="1766455"/>
            <a:ext cx="8229600" cy="4671290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mTCA</a:t>
            </a:r>
            <a:r>
              <a:rPr lang="sv-SE" sz="1800" dirty="0"/>
              <a:t> </a:t>
            </a:r>
            <a:r>
              <a:rPr lang="sv-SE" sz="1800" dirty="0" err="1"/>
              <a:t>crate</a:t>
            </a:r>
            <a:r>
              <a:rPr lang="sv-SE" sz="1800" dirty="0"/>
              <a:t> for all systems, </a:t>
            </a:r>
            <a:r>
              <a:rPr lang="sv-SE" sz="1800" dirty="0" err="1"/>
              <a:t>equipped</a:t>
            </a:r>
            <a:r>
              <a:rPr lang="sv-SE" sz="1800" dirty="0"/>
              <a:t> </a:t>
            </a:r>
            <a:r>
              <a:rPr lang="sv-SE" sz="1800" dirty="0" err="1"/>
              <a:t>with</a:t>
            </a:r>
            <a:r>
              <a:rPr lang="sv-SE" sz="1800" dirty="0"/>
              <a:t>:</a:t>
            </a:r>
          </a:p>
          <a:p>
            <a:pPr lvl="1"/>
            <a:r>
              <a:rPr lang="sv-SE" sz="1600" dirty="0"/>
              <a:t>MRF EVR</a:t>
            </a:r>
          </a:p>
          <a:p>
            <a:pPr lvl="1"/>
            <a:r>
              <a:rPr lang="sv-SE" sz="1600" dirty="0"/>
              <a:t>CPU</a:t>
            </a:r>
          </a:p>
          <a:p>
            <a:pPr lvl="1"/>
            <a:r>
              <a:rPr lang="sv-SE" sz="1600" dirty="0"/>
              <a:t>PS</a:t>
            </a:r>
          </a:p>
          <a:p>
            <a:pPr lvl="1"/>
            <a:r>
              <a:rPr lang="sv-SE" sz="1600" dirty="0"/>
              <a:t>MCH</a:t>
            </a:r>
          </a:p>
          <a:p>
            <a:pPr lvl="1"/>
            <a:r>
              <a:rPr lang="sv-SE" sz="1600" dirty="0"/>
              <a:t>Signal </a:t>
            </a:r>
            <a:r>
              <a:rPr lang="sv-SE" sz="1600" dirty="0" err="1"/>
              <a:t>acquisition</a:t>
            </a:r>
            <a:r>
              <a:rPr lang="sv-SE" sz="1600" dirty="0"/>
              <a:t>: </a:t>
            </a:r>
            <a:r>
              <a:rPr lang="sv-SE" sz="1600" dirty="0" err="1"/>
              <a:t>Struck</a:t>
            </a:r>
            <a:r>
              <a:rPr lang="sv-SE" sz="1600" dirty="0"/>
              <a:t> SIS8300 AMC and SIS8900 RTM</a:t>
            </a:r>
          </a:p>
          <a:p>
            <a:pPr lvl="2"/>
            <a:r>
              <a:rPr lang="sv-SE" sz="1600" dirty="0"/>
              <a:t>Same hardware </a:t>
            </a:r>
            <a:r>
              <a:rPr lang="sv-SE" sz="1600" dirty="0" err="1"/>
              <a:t>family</a:t>
            </a:r>
            <a:r>
              <a:rPr lang="sv-SE" sz="1600" dirty="0"/>
              <a:t> as the BCM. </a:t>
            </a:r>
            <a:r>
              <a:rPr lang="sv-SE" sz="1600" dirty="0" err="1"/>
              <a:t>Facilitates</a:t>
            </a:r>
            <a:r>
              <a:rPr lang="sv-SE" sz="1600" dirty="0"/>
              <a:t> the </a:t>
            </a:r>
            <a:r>
              <a:rPr lang="sv-SE" sz="1600" dirty="0" err="1"/>
              <a:t>low</a:t>
            </a:r>
            <a:r>
              <a:rPr lang="sv-SE" sz="1600" dirty="0"/>
              <a:t> </a:t>
            </a:r>
            <a:r>
              <a:rPr lang="sv-SE" sz="1600" dirty="0" err="1"/>
              <a:t>latency</a:t>
            </a:r>
            <a:r>
              <a:rPr lang="sv-SE" sz="1600" dirty="0"/>
              <a:t> </a:t>
            </a:r>
            <a:r>
              <a:rPr lang="sv-SE" sz="1600" dirty="0" err="1"/>
              <a:t>link</a:t>
            </a:r>
            <a:r>
              <a:rPr lang="sv-SE" sz="1600" dirty="0"/>
              <a:t> implementation</a:t>
            </a:r>
          </a:p>
          <a:p>
            <a:pPr lvl="1"/>
            <a:r>
              <a:rPr lang="sv-SE" sz="1600" dirty="0"/>
              <a:t>Front End: </a:t>
            </a:r>
            <a:r>
              <a:rPr lang="sv-SE" sz="1600" dirty="0" err="1"/>
              <a:t>Consists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a resistor and </a:t>
            </a:r>
            <a:r>
              <a:rPr lang="sv-SE" sz="1600" dirty="0" err="1"/>
              <a:t>surge</a:t>
            </a:r>
            <a:r>
              <a:rPr lang="sv-SE" sz="1600" dirty="0"/>
              <a:t> </a:t>
            </a:r>
            <a:r>
              <a:rPr lang="sv-SE" sz="1600" dirty="0" err="1"/>
              <a:t>protection</a:t>
            </a:r>
            <a:r>
              <a:rPr lang="sv-SE" sz="1600" dirty="0"/>
              <a:t> (</a:t>
            </a:r>
            <a:r>
              <a:rPr lang="sv-SE" sz="1600" dirty="0" err="1"/>
              <a:t>added</a:t>
            </a:r>
            <a:r>
              <a:rPr lang="sv-SE" sz="1600" dirty="0"/>
              <a:t> </a:t>
            </a:r>
            <a:r>
              <a:rPr lang="sv-SE" sz="1600" dirty="0" err="1"/>
              <a:t>after</a:t>
            </a:r>
            <a:r>
              <a:rPr lang="sv-SE" sz="1600" dirty="0"/>
              <a:t> Catania </a:t>
            </a:r>
            <a:r>
              <a:rPr lang="sv-SE" sz="1600" dirty="0" err="1"/>
              <a:t>experience</a:t>
            </a:r>
            <a:r>
              <a:rPr lang="sv-SE" sz="1600" dirty="0"/>
              <a:t>) at rack </a:t>
            </a:r>
            <a:r>
              <a:rPr lang="sv-SE" sz="1600" dirty="0" err="1"/>
              <a:t>patch</a:t>
            </a:r>
            <a:r>
              <a:rPr lang="sv-SE" sz="1600" dirty="0"/>
              <a:t> panel </a:t>
            </a:r>
            <a:r>
              <a:rPr lang="sv-SE" sz="1600" dirty="0" err="1"/>
              <a:t>level</a:t>
            </a:r>
            <a:r>
              <a:rPr lang="sv-SE" sz="1600" dirty="0"/>
              <a:t>. Cable </a:t>
            </a:r>
            <a:r>
              <a:rPr lang="sv-SE" sz="1600" dirty="0" err="1"/>
              <a:t>length</a:t>
            </a:r>
            <a:r>
              <a:rPr lang="sv-SE" sz="1600" dirty="0"/>
              <a:t> on DTL FC is double the </a:t>
            </a:r>
            <a:r>
              <a:rPr lang="sv-SE" sz="1600" dirty="0" err="1"/>
              <a:t>one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the LEBT FC (60m vs 30m). FE Electronics in the tunnel is </a:t>
            </a:r>
            <a:r>
              <a:rPr lang="sv-SE" sz="1600" dirty="0" err="1"/>
              <a:t>avoided</a:t>
            </a:r>
            <a:r>
              <a:rPr lang="sv-SE" sz="1600" dirty="0"/>
              <a:t> </a:t>
            </a:r>
            <a:r>
              <a:rPr lang="sv-SE" sz="1600" dirty="0" err="1"/>
              <a:t>if</a:t>
            </a:r>
            <a:r>
              <a:rPr lang="sv-SE" sz="1600" dirty="0"/>
              <a:t> </a:t>
            </a:r>
            <a:r>
              <a:rPr lang="sv-SE" sz="1600" dirty="0" err="1"/>
              <a:t>possible</a:t>
            </a:r>
            <a:r>
              <a:rPr lang="sv-SE" sz="1600" dirty="0"/>
              <a:t>.</a:t>
            </a:r>
          </a:p>
          <a:p>
            <a:r>
              <a:rPr lang="sv-SE" sz="1800" dirty="0" err="1"/>
              <a:t>One</a:t>
            </a:r>
            <a:r>
              <a:rPr lang="sv-SE" sz="1800" dirty="0"/>
              <a:t> ISEG HV </a:t>
            </a:r>
            <a:r>
              <a:rPr lang="sv-SE" sz="1800" dirty="0" err="1"/>
              <a:t>module</a:t>
            </a:r>
            <a:r>
              <a:rPr lang="sv-SE" sz="1800" dirty="0"/>
              <a:t> per FC</a:t>
            </a:r>
          </a:p>
          <a:p>
            <a:r>
              <a:rPr lang="sv-SE" sz="1800" dirty="0" err="1"/>
              <a:t>One</a:t>
            </a:r>
            <a:r>
              <a:rPr lang="sv-SE" sz="1800" dirty="0"/>
              <a:t> </a:t>
            </a:r>
            <a:r>
              <a:rPr lang="sv-SE" sz="1800" dirty="0" err="1"/>
              <a:t>Ethercat</a:t>
            </a:r>
            <a:r>
              <a:rPr lang="sv-SE" sz="1800" dirty="0"/>
              <a:t> </a:t>
            </a:r>
            <a:r>
              <a:rPr lang="sv-SE" sz="1800" dirty="0" err="1"/>
              <a:t>crate</a:t>
            </a:r>
            <a:r>
              <a:rPr lang="sv-SE" sz="1800" dirty="0"/>
              <a:t> for all systems</a:t>
            </a:r>
          </a:p>
          <a:p>
            <a:r>
              <a:rPr lang="sv-SE" sz="1800" dirty="0"/>
              <a:t>Interface </a:t>
            </a:r>
            <a:r>
              <a:rPr lang="sv-SE" sz="1800" dirty="0" err="1"/>
              <a:t>with</a:t>
            </a:r>
            <a:r>
              <a:rPr lang="sv-SE" sz="1800" dirty="0"/>
              <a:t> MPS:</a:t>
            </a:r>
          </a:p>
          <a:p>
            <a:pPr lvl="1"/>
            <a:r>
              <a:rPr lang="sv-SE" sz="1400" dirty="0" err="1"/>
              <a:t>Movement</a:t>
            </a:r>
            <a:r>
              <a:rPr lang="sv-SE" sz="1400" dirty="0"/>
              <a:t> </a:t>
            </a:r>
            <a:r>
              <a:rPr lang="sv-SE" sz="1400" dirty="0" err="1"/>
              <a:t>permit</a:t>
            </a:r>
            <a:r>
              <a:rPr lang="sv-SE" sz="1400" dirty="0"/>
              <a:t> in</a:t>
            </a:r>
          </a:p>
          <a:p>
            <a:pPr lvl="1"/>
            <a:r>
              <a:rPr lang="sv-SE" sz="1400" dirty="0" err="1"/>
              <a:t>Cooling</a:t>
            </a:r>
            <a:r>
              <a:rPr lang="sv-SE" sz="1400" dirty="0"/>
              <a:t> status </a:t>
            </a:r>
            <a:r>
              <a:rPr lang="sv-SE" sz="1400" dirty="0" err="1"/>
              <a:t>out</a:t>
            </a:r>
            <a:endParaRPr lang="sv-SE" sz="1400" dirty="0"/>
          </a:p>
          <a:p>
            <a:pPr lvl="1"/>
            <a:r>
              <a:rPr lang="sv-SE" sz="1400" dirty="0"/>
              <a:t>Controller </a:t>
            </a:r>
            <a:r>
              <a:rPr lang="sv-SE" sz="1400" dirty="0" err="1"/>
              <a:t>health</a:t>
            </a:r>
            <a:r>
              <a:rPr lang="sv-SE" sz="1400" dirty="0"/>
              <a:t> status </a:t>
            </a:r>
            <a:r>
              <a:rPr lang="sv-SE" sz="1400" dirty="0" err="1"/>
              <a:t>out</a:t>
            </a:r>
            <a:endParaRPr lang="sv-SE" sz="1400" dirty="0"/>
          </a:p>
          <a:p>
            <a:endParaRPr lang="sv-SE" sz="1800" dirty="0"/>
          </a:p>
          <a:p>
            <a:endParaRPr lang="sv-SE" sz="1800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86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C7-8644-F147-AF34-F3F13C51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Electronics – Front End</a:t>
            </a:r>
            <a:endParaRPr lang="en-GB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17BE9-E42C-B141-A3F9-00DC33DABE7C}"/>
              </a:ext>
            </a:extLst>
          </p:cNvPr>
          <p:cNvSpPr/>
          <p:nvPr/>
        </p:nvSpPr>
        <p:spPr>
          <a:xfrm>
            <a:off x="457200" y="1731201"/>
            <a:ext cx="843280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Requirements:</a:t>
            </a:r>
          </a:p>
          <a:p>
            <a:pPr>
              <a:lnSpc>
                <a:spcPct val="90000"/>
              </a:lnSpc>
            </a:pPr>
            <a:r>
              <a:rPr lang="en-US" dirty="0"/>
              <a:t>Accuracy: 10 % FS (</a:t>
            </a:r>
            <a:r>
              <a:rPr lang="en-US" dirty="0">
                <a:sym typeface="Wingdings" pitchFamily="2" charset="2"/>
              </a:rPr>
              <a:t> 10 mA)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Bandwidth: 300 kHz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mainly limited by cable length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LEBT cable length: 30m, DTL: 60m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Overvoltage protection: using a surge arrestor and protection diode at the back of the RTM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Based on simulations and measurements results on the LEBT FC system, extrapolating for twice longer cables:</a:t>
            </a:r>
          </a:p>
          <a:p>
            <a:pPr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Better than 2 </a:t>
            </a:r>
            <a:r>
              <a:rPr lang="en-US" dirty="0"/>
              <a:t>MHz bandwidth </a:t>
            </a:r>
          </a:p>
          <a:p>
            <a:pPr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Better than 1 mA </a:t>
            </a:r>
            <a:r>
              <a:rPr lang="en-US" dirty="0" err="1">
                <a:sym typeface="Wingdings" pitchFamily="2" charset="2"/>
              </a:rPr>
              <a:t>pkpk</a:t>
            </a:r>
            <a:r>
              <a:rPr lang="en-US" dirty="0">
                <a:sym typeface="Wingdings" pitchFamily="2" charset="2"/>
              </a:rPr>
              <a:t> noise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To Do: verification tests with long cables in lab. We can use a </a:t>
            </a:r>
            <a:r>
              <a:rPr lang="en-US" dirty="0" err="1"/>
              <a:t>twinax</a:t>
            </a:r>
            <a:r>
              <a:rPr lang="en-US" dirty="0"/>
              <a:t> cable reference for lower capacitance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8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C7-8644-F147-AF34-F3F13C51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Ethercat</a:t>
            </a:r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 – system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17BE9-E42C-B141-A3F9-00DC33DABE7C}"/>
              </a:ext>
            </a:extLst>
          </p:cNvPr>
          <p:cNvSpPr/>
          <p:nvPr/>
        </p:nvSpPr>
        <p:spPr>
          <a:xfrm>
            <a:off x="457200" y="1731201"/>
            <a:ext cx="8432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Faraday Cup uses the following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ES3602: analog input, bias current and voltage read back from ISEG (2 channels module)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ES4134: analog output, ISEG bias current and voltage setpoints (4 channels module)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ES2124: digital output 5V, ISEG bias output control (4 channels module)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ES2004: digital output 24V, move FC, MPS outputs (4 channels module)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ES1014: digital input 24V, in and out switches readout, water flow sensor, MPS input (4 channels module)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EL3214: 4-channel input terminal PT100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26F28-B896-2D44-B236-B30410EF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6223"/>
            <a:ext cx="2527300" cy="1504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EBE09C-D8B8-7F47-97C8-E59608D7BEC4}"/>
              </a:ext>
            </a:extLst>
          </p:cNvPr>
          <p:cNvSpPr/>
          <p:nvPr/>
        </p:nvSpPr>
        <p:spPr>
          <a:xfrm>
            <a:off x="4699001" y="2472265"/>
            <a:ext cx="2218268" cy="444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ECAT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A13643FD-E26F-8D45-834B-A429BDB8F663}"/>
              </a:ext>
            </a:extLst>
          </p:cNvPr>
          <p:cNvSpPr/>
          <p:nvPr/>
        </p:nvSpPr>
        <p:spPr>
          <a:xfrm>
            <a:off x="4673600" y="1861443"/>
            <a:ext cx="220134" cy="5960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07A657DA-04C2-2347-8BAF-6A7109EEE40C}"/>
              </a:ext>
            </a:extLst>
          </p:cNvPr>
          <p:cNvSpPr/>
          <p:nvPr/>
        </p:nvSpPr>
        <p:spPr>
          <a:xfrm>
            <a:off x="4673600" y="2931248"/>
            <a:ext cx="220134" cy="5960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A95F2-CAAD-3E49-9DB2-FB23D4ADB824}"/>
              </a:ext>
            </a:extLst>
          </p:cNvPr>
          <p:cNvSpPr txBox="1"/>
          <p:nvPr/>
        </p:nvSpPr>
        <p:spPr>
          <a:xfrm>
            <a:off x="4868333" y="3081673"/>
            <a:ext cx="321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and from HVPS (ISEG, SUBD9)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4C3A9-E1F1-6047-8EEA-6A077E98155D}"/>
              </a:ext>
            </a:extLst>
          </p:cNvPr>
          <p:cNvSpPr txBox="1"/>
          <p:nvPr/>
        </p:nvSpPr>
        <p:spPr>
          <a:xfrm>
            <a:off x="4868333" y="202530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 and from </a:t>
            </a:r>
            <a:r>
              <a:rPr lang="en-GB" sz="1400" dirty="0" err="1"/>
              <a:t>mTCA</a:t>
            </a:r>
            <a:r>
              <a:rPr lang="en-GB" sz="1400" dirty="0"/>
              <a:t>: Ethernet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750F82-B89A-C740-A22D-03FD2E5213F1}"/>
              </a:ext>
            </a:extLst>
          </p:cNvPr>
          <p:cNvSpPr txBox="1"/>
          <p:nvPr/>
        </p:nvSpPr>
        <p:spPr>
          <a:xfrm>
            <a:off x="6942309" y="2454996"/>
            <a:ext cx="197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To and from MPS PP, 3 cables</a:t>
            </a:r>
          </a:p>
        </p:txBody>
      </p:sp>
    </p:spTree>
    <p:extLst>
      <p:ext uri="{BB962C8B-B14F-4D97-AF65-F5344CB8AC3E}">
        <p14:creationId xmlns:p14="http://schemas.microsoft.com/office/powerpoint/2010/main" val="374968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C7-8644-F147-AF34-F3F13C51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Ethercat</a:t>
            </a:r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 - 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17BE9-E42C-B141-A3F9-00DC33DABE7C}"/>
              </a:ext>
            </a:extLst>
          </p:cNvPr>
          <p:cNvSpPr/>
          <p:nvPr/>
        </p:nvSpPr>
        <p:spPr>
          <a:xfrm>
            <a:off x="457200" y="1731201"/>
            <a:ext cx="84328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Faraday Cup motion: pneumatic actuator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Based on a Festo </a:t>
            </a:r>
            <a:r>
              <a:rPr lang="en-US" dirty="0" err="1"/>
              <a:t>electrovalve</a:t>
            </a:r>
            <a:r>
              <a:rPr lang="en-US" dirty="0"/>
              <a:t> reference</a:t>
            </a:r>
          </a:p>
          <a:p>
            <a:pPr>
              <a:lnSpc>
                <a:spcPct val="90000"/>
              </a:lnSpc>
            </a:pPr>
            <a:r>
              <a:rPr lang="en-US" dirty="0"/>
              <a:t>2 sets of end of stroke switches: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one directly connected to MPS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one connected to </a:t>
            </a:r>
            <a:r>
              <a:rPr lang="en-US" dirty="0" err="1"/>
              <a:t>EtherCAT</a:t>
            </a:r>
            <a:r>
              <a:rPr lang="en-US" dirty="0"/>
              <a:t> control system</a:t>
            </a:r>
          </a:p>
          <a:p>
            <a:pPr>
              <a:lnSpc>
                <a:spcPct val="90000"/>
              </a:lnSpc>
            </a:pPr>
            <a:r>
              <a:rPr lang="en-US" dirty="0"/>
              <a:t>FC moves out of beam if we loose power on the LEBT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26F28-B896-2D44-B236-B30410EF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6223"/>
            <a:ext cx="2527300" cy="150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294610-B28D-6C4E-AB68-D4C2730F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20" y="1731201"/>
            <a:ext cx="4398380" cy="27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C7-8644-F147-AF34-F3F13C51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rPr>
              <a:t>Verification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0725579-9823-0D48-9E3D-53DC9285FEAC}"/>
              </a:ext>
            </a:extLst>
          </p:cNvPr>
          <p:cNvSpPr txBox="1">
            <a:spLocks/>
          </p:cNvSpPr>
          <p:nvPr/>
        </p:nvSpPr>
        <p:spPr>
          <a:xfrm>
            <a:off x="374073" y="1766455"/>
            <a:ext cx="8229600" cy="4671290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dirty="0"/>
              <a:t>LEBT FC </a:t>
            </a:r>
            <a:r>
              <a:rPr lang="sv-SE" sz="1800" dirty="0" err="1"/>
              <a:t>verified</a:t>
            </a:r>
            <a:r>
              <a:rPr lang="sv-SE" sz="1800" dirty="0"/>
              <a:t> </a:t>
            </a:r>
            <a:r>
              <a:rPr lang="sv-SE" sz="1800" dirty="0" err="1"/>
              <a:t>before</a:t>
            </a:r>
            <a:r>
              <a:rPr lang="sv-SE" sz="1800" dirty="0"/>
              <a:t> </a:t>
            </a:r>
            <a:r>
              <a:rPr lang="sv-SE" sz="1800" dirty="0" err="1"/>
              <a:t>first</a:t>
            </a:r>
            <a:r>
              <a:rPr lang="sv-SE" sz="1800" dirty="0"/>
              <a:t> </a:t>
            </a:r>
            <a:r>
              <a:rPr lang="sv-SE" sz="1800" dirty="0" err="1"/>
              <a:t>beam</a:t>
            </a:r>
            <a:endParaRPr lang="sv-SE" sz="1800" dirty="0"/>
          </a:p>
          <a:p>
            <a:pPr lvl="1"/>
            <a:r>
              <a:rPr lang="sv-SE" sz="1400" dirty="0" err="1"/>
              <a:t>Handed</a:t>
            </a:r>
            <a:r>
              <a:rPr lang="sv-SE" sz="1400" dirty="0"/>
              <a:t> over to operation, </a:t>
            </a:r>
            <a:r>
              <a:rPr lang="sv-SE" sz="1400" dirty="0" err="1"/>
              <a:t>although</a:t>
            </a:r>
            <a:r>
              <a:rPr lang="sv-SE" sz="1400" dirty="0"/>
              <a:t> </a:t>
            </a:r>
            <a:r>
              <a:rPr lang="sv-SE" sz="1400" dirty="0" err="1"/>
              <a:t>verification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</a:t>
            </a:r>
            <a:r>
              <a:rPr lang="sv-SE" sz="1400" dirty="0" err="1"/>
              <a:t>beam</a:t>
            </a:r>
            <a:r>
              <a:rPr lang="sv-SE" sz="1400" dirty="0"/>
              <a:t> not </a:t>
            </a:r>
            <a:r>
              <a:rPr lang="sv-SE" sz="1400" dirty="0" err="1"/>
              <a:t>complete</a:t>
            </a:r>
            <a:endParaRPr lang="sv-SE" sz="1400" dirty="0"/>
          </a:p>
          <a:p>
            <a:pPr lvl="1"/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beam</a:t>
            </a:r>
            <a:r>
              <a:rPr lang="sv-SE" sz="1400" dirty="0"/>
              <a:t> </a:t>
            </a:r>
            <a:r>
              <a:rPr lang="sv-SE" sz="1400" dirty="0" err="1"/>
              <a:t>measured</a:t>
            </a:r>
            <a:r>
              <a:rPr lang="sv-SE" sz="1400" dirty="0"/>
              <a:t> in september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r>
              <a:rPr lang="sv-SE" sz="1800" dirty="0"/>
              <a:t>Same </a:t>
            </a:r>
            <a:r>
              <a:rPr lang="sv-SE" sz="1800" dirty="0" err="1"/>
              <a:t>verification</a:t>
            </a:r>
            <a:r>
              <a:rPr lang="sv-SE" sz="1800" dirty="0"/>
              <a:t> </a:t>
            </a:r>
            <a:r>
              <a:rPr lang="sv-SE" sz="1800" dirty="0" err="1"/>
              <a:t>will</a:t>
            </a:r>
            <a:r>
              <a:rPr lang="sv-SE" sz="1800" dirty="0"/>
              <a:t> be </a:t>
            </a:r>
            <a:r>
              <a:rPr lang="sv-SE" sz="1800" dirty="0" err="1"/>
              <a:t>performed</a:t>
            </a:r>
            <a:r>
              <a:rPr lang="sv-SE" sz="1800" dirty="0"/>
              <a:t> </a:t>
            </a:r>
            <a:r>
              <a:rPr lang="sv-SE" sz="1800" dirty="0" err="1"/>
              <a:t>sequentially</a:t>
            </a:r>
            <a:r>
              <a:rPr lang="sv-SE" sz="1800" dirty="0"/>
              <a:t> on the DTL FC </a:t>
            </a:r>
            <a:r>
              <a:rPr lang="sv-SE" sz="1800" dirty="0" err="1"/>
              <a:t>channels</a:t>
            </a:r>
            <a:endParaRPr lang="sv-SE" sz="1800" dirty="0"/>
          </a:p>
          <a:p>
            <a:pPr lvl="1"/>
            <a:r>
              <a:rPr lang="en-GB" sz="1600" b="1" dirty="0"/>
              <a:t>Verification in BD lab</a:t>
            </a:r>
          </a:p>
          <a:p>
            <a:pPr lvl="1"/>
            <a:r>
              <a:rPr lang="en-GB" sz="1600" b="1" dirty="0"/>
              <a:t>cold check-out</a:t>
            </a:r>
            <a:endParaRPr lang="en-US" sz="1600" dirty="0"/>
          </a:p>
          <a:p>
            <a:pPr lvl="1"/>
            <a:r>
              <a:rPr lang="en-GB" sz="1600" b="1" dirty="0"/>
              <a:t>commissioning with beam</a:t>
            </a:r>
            <a:endParaRPr lang="en-US" sz="1600" dirty="0"/>
          </a:p>
          <a:p>
            <a:pPr lvl="1"/>
            <a:r>
              <a:rPr lang="sv-SE" sz="1600" dirty="0"/>
              <a:t>Differential </a:t>
            </a:r>
            <a:r>
              <a:rPr lang="sv-SE" sz="1600" dirty="0" err="1"/>
              <a:t>measurements</a:t>
            </a:r>
            <a:r>
              <a:rPr lang="sv-SE" sz="1600" dirty="0"/>
              <a:t> tests </a:t>
            </a:r>
            <a:r>
              <a:rPr lang="sv-SE" sz="1600" dirty="0" err="1"/>
              <a:t>with</a:t>
            </a:r>
            <a:r>
              <a:rPr lang="sv-SE" sz="1600" dirty="0"/>
              <a:t> BCM </a:t>
            </a:r>
            <a:r>
              <a:rPr lang="sv-SE" sz="1600" dirty="0" err="1"/>
              <a:t>added</a:t>
            </a:r>
            <a:r>
              <a:rPr lang="sv-SE" sz="1600" dirty="0"/>
              <a:t> to </a:t>
            </a:r>
            <a:r>
              <a:rPr lang="sv-SE" sz="1600" dirty="0" err="1"/>
              <a:t>verification</a:t>
            </a:r>
            <a:r>
              <a:rPr lang="sv-SE" sz="1600" dirty="0"/>
              <a:t> plan</a:t>
            </a:r>
          </a:p>
          <a:p>
            <a:endParaRPr lang="sv-SE" sz="1800" dirty="0"/>
          </a:p>
        </p:txBody>
      </p:sp>
      <p:pic>
        <p:nvPicPr>
          <p:cNvPr id="7" name="Image3">
            <a:extLst>
              <a:ext uri="{FF2B5EF4-FFF2-40B4-BE49-F238E27FC236}">
                <a16:creationId xmlns:a16="http://schemas.microsoft.com/office/drawing/2014/main" id="{FFD38A1E-DC69-9A49-BA97-72541A553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904203" y="2766676"/>
            <a:ext cx="2506980" cy="1880235"/>
          </a:xfrm>
          <a:prstGeom prst="rect">
            <a:avLst/>
          </a:prstGeom>
        </p:spPr>
      </p:pic>
      <p:pic>
        <p:nvPicPr>
          <p:cNvPr id="8" name="Image2">
            <a:extLst>
              <a:ext uri="{FF2B5EF4-FFF2-40B4-BE49-F238E27FC236}">
                <a16:creationId xmlns:a16="http://schemas.microsoft.com/office/drawing/2014/main" id="{B676B419-0FB6-704A-BAC1-67B6725C6E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74073" y="2766676"/>
            <a:ext cx="2506980" cy="1880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184FB-CA9A-4B41-AE2E-FC86D3BE7D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583" y="2766676"/>
            <a:ext cx="2604539" cy="19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4684</TotalTime>
  <Words>479</Words>
  <Application>Microsoft Macintosh PowerPoint</Application>
  <PresentationFormat>On-screen Show (4:3)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PowerPoint Presentation</vt:lpstr>
      <vt:lpstr>Electronics – system overview</vt:lpstr>
      <vt:lpstr>Electronics – system overview</vt:lpstr>
      <vt:lpstr>Electronics – Front End</vt:lpstr>
      <vt:lpstr>Ethercat – system overview</vt:lpstr>
      <vt:lpstr>Ethercat - motion</vt:lpstr>
      <vt:lpstr>Verification</vt:lpstr>
    </vt:vector>
  </TitlesOfParts>
  <Company>ESS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Heléne Björkman</dc:creator>
  <dc:description/>
  <cp:lastModifiedBy>Clement Derrez</cp:lastModifiedBy>
  <cp:revision>452</cp:revision>
  <cp:lastPrinted>2018-10-24T11:25:29Z</cp:lastPrinted>
  <dcterms:created xsi:type="dcterms:W3CDTF">2013-10-29T16:05:10Z</dcterms:created>
  <dcterms:modified xsi:type="dcterms:W3CDTF">2018-12-13T13:55:32Z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