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80" r:id="rId4"/>
    <p:sldId id="267" r:id="rId5"/>
    <p:sldId id="269" r:id="rId6"/>
    <p:sldId id="257" r:id="rId7"/>
    <p:sldId id="266" r:id="rId8"/>
    <p:sldId id="271" r:id="rId9"/>
    <p:sldId id="272" r:id="rId10"/>
    <p:sldId id="273" r:id="rId11"/>
    <p:sldId id="268" r:id="rId12"/>
    <p:sldId id="276" r:id="rId13"/>
    <p:sldId id="277" r:id="rId14"/>
    <p:sldId id="278" r:id="rId15"/>
    <p:sldId id="279" r:id="rId16"/>
    <p:sldId id="274" r:id="rId17"/>
    <p:sldId id="275" r:id="rId18"/>
    <p:sldId id="263" r:id="rId1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0" autoAdjust="0"/>
    <p:restoredTop sz="86445" autoAdjust="0"/>
  </p:normalViewPr>
  <p:slideViewPr>
    <p:cSldViewPr>
      <p:cViewPr varScale="1">
        <p:scale>
          <a:sx n="116" d="100"/>
          <a:sy n="116" d="100"/>
        </p:scale>
        <p:origin x="108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2018-12-13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220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2018-12-13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2018-12-13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2018-12-13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2018-12-13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2018-12-13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anspallationsource.s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sss.lu.se/display/BIG/LEBT+FC+Release+2.0" TargetMode="External"/><Relationship Id="rId2" Type="http://schemas.openxmlformats.org/officeDocument/2006/relationships/hyperlink" Target="https://jira.esss.lu.se/browse/WP7FC-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4000" dirty="0" smtClean="0"/>
              <a:t>DTL </a:t>
            </a:r>
            <a:r>
              <a:rPr lang="sv-SE" sz="4000" dirty="0" err="1" smtClean="0"/>
              <a:t>Faraday</a:t>
            </a:r>
            <a:r>
              <a:rPr lang="sv-SE" sz="4000" dirty="0" smtClean="0"/>
              <a:t> Cups</a:t>
            </a:r>
            <a:br>
              <a:rPr lang="sv-SE" sz="4000" dirty="0" smtClean="0"/>
            </a:br>
            <a:r>
              <a:rPr lang="sv-SE" sz="4000" dirty="0" smtClean="0"/>
              <a:t>ICS </a:t>
            </a:r>
            <a:r>
              <a:rPr lang="sv-SE" sz="4000" dirty="0" err="1"/>
              <a:t>C</a:t>
            </a:r>
            <a:r>
              <a:rPr lang="sv-SE" sz="4000" dirty="0" err="1" smtClean="0"/>
              <a:t>ontribution</a:t>
            </a:r>
            <a:r>
              <a:rPr lang="sv-SE" sz="4000" dirty="0" smtClean="0"/>
              <a:t> </a:t>
            </a:r>
            <a:br>
              <a:rPr lang="sv-SE" sz="4000" dirty="0" smtClean="0"/>
            </a:b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Thomas Fay &amp; Saeed Haghtalab</a:t>
            </a:r>
          </a:p>
          <a:p>
            <a:r>
              <a:rPr lang="sv-SE" sz="2000" dirty="0" smtClean="0">
                <a:solidFill>
                  <a:schemeClr val="bg1"/>
                </a:solidFill>
              </a:rPr>
              <a:t>ICS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2018-12-13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Collision Avoidance System </a:t>
            </a:r>
            <a:r>
              <a:rPr lang="en-GB" dirty="0" smtClean="0"/>
              <a:t>Requirement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preferred this collision avoidance system is implemented on the same PLC framework that the </a:t>
            </a:r>
            <a:r>
              <a:rPr lang="en-GB" dirty="0" err="1" smtClean="0"/>
              <a:t>EtherCAT</a:t>
            </a:r>
            <a:r>
              <a:rPr lang="en-GB" dirty="0" smtClean="0"/>
              <a:t> motion control utilises.</a:t>
            </a:r>
          </a:p>
          <a:p>
            <a:r>
              <a:rPr lang="en-GB" dirty="0" smtClean="0"/>
              <a:t>Note that this differs from LEBT approach.</a:t>
            </a:r>
          </a:p>
          <a:p>
            <a:r>
              <a:rPr lang="en-GB" dirty="0" smtClean="0"/>
              <a:t>On LEBT Siemens PLC hosts this system.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 of PDR for 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There is no standard solution enforced or foreseen for </a:t>
            </a:r>
            <a:r>
              <a:rPr lang="en-GB" dirty="0" err="1"/>
              <a:t>EtherCat</a:t>
            </a:r>
            <a:r>
              <a:rPr lang="en-GB" dirty="0"/>
              <a:t> master. Any CPU running </a:t>
            </a:r>
            <a:r>
              <a:rPr lang="en-GB" dirty="0" err="1"/>
              <a:t>linux</a:t>
            </a:r>
            <a:r>
              <a:rPr lang="en-GB" dirty="0"/>
              <a:t> would be used.”</a:t>
            </a:r>
          </a:p>
          <a:p>
            <a:pPr marL="0" indent="0">
              <a:buNone/>
            </a:pPr>
            <a:r>
              <a:rPr lang="en-GB" b="1" dirty="0" smtClean="0"/>
              <a:t>The preference would be to use the same Concurrent CPU board as for LEBT. Be advised that “</a:t>
            </a:r>
            <a:r>
              <a:rPr lang="en-GB" dirty="0" smtClean="0">
                <a:solidFill>
                  <a:schemeClr val="tx1"/>
                </a:solidFill>
              </a:rPr>
              <a:t>Concurrent </a:t>
            </a:r>
            <a:r>
              <a:rPr lang="en-GB" dirty="0">
                <a:solidFill>
                  <a:schemeClr val="tx1"/>
                </a:solidFill>
              </a:rPr>
              <a:t>Technologies will soon discontinue i7 gen3 CPU family. Replacement with Xeon CPU</a:t>
            </a:r>
            <a:r>
              <a:rPr lang="en-GB" dirty="0" smtClean="0">
                <a:solidFill>
                  <a:schemeClr val="tx1"/>
                </a:solidFill>
              </a:rPr>
              <a:t>.”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71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of PDR for ICS (1 of 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“Assurance that the timestamps of the Timing System are used </a:t>
            </a:r>
            <a:r>
              <a:rPr lang="en-GB" dirty="0" smtClean="0"/>
              <a:t>by </a:t>
            </a:r>
            <a:r>
              <a:rPr lang="en-GB" dirty="0"/>
              <a:t>the IOC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r>
              <a:rPr lang="en-GB" b="1" dirty="0" smtClean="0"/>
              <a:t>LEBT FC verification should provide this assurance.</a:t>
            </a:r>
            <a:endParaRPr lang="en-GB" b="1" dirty="0"/>
          </a:p>
          <a:p>
            <a:pPr marL="0" indent="0">
              <a:buNone/>
            </a:pPr>
            <a:r>
              <a:rPr lang="en-GB" dirty="0" smtClean="0"/>
              <a:t>“Add </a:t>
            </a:r>
            <a:r>
              <a:rPr lang="en-GB" dirty="0"/>
              <a:t>differential current measurement between DTL2 FC and upstream BCM </a:t>
            </a:r>
            <a:r>
              <a:rPr lang="en-GB" dirty="0" smtClean="0"/>
              <a:t>in documentation </a:t>
            </a:r>
            <a:r>
              <a:rPr lang="en-GB" dirty="0"/>
              <a:t>(including MPS</a:t>
            </a:r>
            <a:r>
              <a:rPr lang="en-GB" dirty="0" smtClean="0"/>
              <a:t>).”</a:t>
            </a:r>
          </a:p>
          <a:p>
            <a:pPr marL="0" indent="0">
              <a:buNone/>
            </a:pPr>
            <a:r>
              <a:rPr lang="en-GB" b="1" dirty="0" smtClean="0"/>
              <a:t>At time of CDR this is not implemented.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391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 of PDR for </a:t>
            </a:r>
            <a:r>
              <a:rPr lang="en-GB" dirty="0" smtClean="0"/>
              <a:t>ICS (2 of 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“Deploy </a:t>
            </a:r>
            <a:r>
              <a:rPr lang="en-GB" dirty="0"/>
              <a:t>local protection features on LEBT FC to gain operational </a:t>
            </a:r>
            <a:r>
              <a:rPr lang="en-GB" dirty="0" smtClean="0"/>
              <a:t>experience.”</a:t>
            </a:r>
          </a:p>
          <a:p>
            <a:pPr marL="0" indent="0">
              <a:buNone/>
            </a:pPr>
            <a:r>
              <a:rPr lang="en-GB" b="1" dirty="0" smtClean="0"/>
              <a:t>At the time of the CDR the local protection features for collision avoidance are not yet </a:t>
            </a:r>
            <a:r>
              <a:rPr lang="en-GB" b="1" dirty="0"/>
              <a:t>fully </a:t>
            </a:r>
            <a:r>
              <a:rPr lang="en-GB" b="1" dirty="0" smtClean="0"/>
              <a:t>tested.</a:t>
            </a:r>
          </a:p>
          <a:p>
            <a:pPr marL="0" indent="0">
              <a:buNone/>
            </a:pPr>
            <a:r>
              <a:rPr lang="en-GB" dirty="0" smtClean="0"/>
              <a:t>“Clarify </a:t>
            </a:r>
            <a:r>
              <a:rPr lang="en-GB" dirty="0"/>
              <a:t>how the MPS motion blocking function will be implemented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r>
              <a:rPr lang="en-GB" b="1" dirty="0" smtClean="0"/>
              <a:t>No spring loading of actuator. So MPS permit rules the motion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1475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 of PDR for </a:t>
            </a:r>
            <a:r>
              <a:rPr lang="en-GB" dirty="0" smtClean="0"/>
              <a:t>ICS (3 of 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“Assure </a:t>
            </a:r>
            <a:r>
              <a:rPr lang="en-GB" dirty="0"/>
              <a:t>that there is agreement within ICS on software for interlocks. </a:t>
            </a:r>
            <a:r>
              <a:rPr lang="en-GB" dirty="0" smtClean="0"/>
              <a:t>For example</a:t>
            </a:r>
            <a:r>
              <a:rPr lang="en-GB" dirty="0"/>
              <a:t>, it appears that things like comparing temperature against a </a:t>
            </a:r>
            <a:r>
              <a:rPr lang="en-GB" dirty="0" smtClean="0"/>
              <a:t>threshold could </a:t>
            </a:r>
            <a:r>
              <a:rPr lang="en-GB" dirty="0"/>
              <a:t>easily be implemented in software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r>
              <a:rPr lang="en-GB" b="1" dirty="0" smtClean="0"/>
              <a:t>This is demonstrated with ICS designs for software interlocks in DTL temperature monitoring.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5974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 of PDR for ICS </a:t>
            </a:r>
            <a:r>
              <a:rPr lang="en-GB" dirty="0" smtClean="0"/>
              <a:t>(4 </a:t>
            </a:r>
            <a:r>
              <a:rPr lang="en-GB" dirty="0"/>
              <a:t>of </a:t>
            </a:r>
            <a:r>
              <a:rPr lang="en-GB" dirty="0" smtClean="0"/>
              <a:t>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“Verify if devices need to be designed to be fail safe, i.e. ensure passive shutdown of machine when burnt through</a:t>
            </a:r>
            <a:r>
              <a:rPr lang="en-GB" dirty="0" smtClean="0"/>
              <a:t>.”</a:t>
            </a:r>
          </a:p>
          <a:p>
            <a:pPr marL="0" indent="0">
              <a:buNone/>
            </a:pPr>
            <a:r>
              <a:rPr lang="en-GB" b="1" dirty="0" smtClean="0"/>
              <a:t>MPS will shutdown machine in advance of burn through of FC.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9145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handover from BI to 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Captured in JIRA and documentation in Confluence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WP7FC-8</a:t>
            </a: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confluence.esss.lu.se/display/BIG/LEBT+FC+Release+2.0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From ICS side we see no showstoppers for this handover.</a:t>
            </a:r>
          </a:p>
          <a:p>
            <a:pPr marL="0" indent="0">
              <a:buNone/>
            </a:pPr>
            <a:r>
              <a:rPr lang="en-GB" b="1" dirty="0" smtClean="0"/>
              <a:t>Main Tasks</a:t>
            </a:r>
            <a:endParaRPr lang="en-GB" b="1" dirty="0"/>
          </a:p>
          <a:p>
            <a:pPr marL="0" indent="0">
              <a:buNone/>
            </a:pPr>
            <a:r>
              <a:rPr lang="en-GB" dirty="0" smtClean="0"/>
              <a:t>1) Migration </a:t>
            </a:r>
            <a:r>
              <a:rPr lang="en-GB" dirty="0"/>
              <a:t>of application into ICS Epics Environment E3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2) Low latency link between DTL2 FC and upstream BCM.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617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Verification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As for LEBT excepting:</a:t>
            </a:r>
          </a:p>
          <a:p>
            <a:pPr marL="0" indent="0">
              <a:buNone/>
            </a:pPr>
            <a:r>
              <a:rPr lang="en-GB" dirty="0" smtClean="0"/>
              <a:t>Collision avoidance system platform change. </a:t>
            </a:r>
          </a:p>
          <a:p>
            <a:pPr marL="0" indent="0">
              <a:buNone/>
            </a:pPr>
            <a:r>
              <a:rPr lang="en-GB" dirty="0" smtClean="0"/>
              <a:t>However, the verification method can be agnostic of platform.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1638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  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???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74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– PDR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Pretty good idea what to do .. but lots </a:t>
            </a:r>
            <a:r>
              <a:rPr lang="en-GB" dirty="0" smtClean="0"/>
              <a:t>of assumptions </a:t>
            </a:r>
            <a:r>
              <a:rPr lang="en-GB" dirty="0"/>
              <a:t>and open questions to iron out</a:t>
            </a:r>
          </a:p>
          <a:p>
            <a:r>
              <a:rPr lang="en-GB" dirty="0" smtClean="0"/>
              <a:t>Re-use </a:t>
            </a:r>
            <a:r>
              <a:rPr lang="en-GB" dirty="0"/>
              <a:t>proven solutions if possible (LEBT FC)</a:t>
            </a:r>
          </a:p>
          <a:p>
            <a:r>
              <a:rPr lang="en-GB" dirty="0" smtClean="0"/>
              <a:t>Use </a:t>
            </a:r>
            <a:r>
              <a:rPr lang="en-GB" dirty="0"/>
              <a:t>ESS ICS supported modules (</a:t>
            </a:r>
            <a:r>
              <a:rPr lang="en-GB" dirty="0" err="1" smtClean="0"/>
              <a:t>Ethercat</a:t>
            </a:r>
            <a:r>
              <a:rPr lang="en-GB" dirty="0" smtClean="0"/>
              <a:t>, EVR</a:t>
            </a:r>
            <a:r>
              <a:rPr lang="en-GB" dirty="0"/>
              <a:t>)</a:t>
            </a:r>
          </a:p>
          <a:p>
            <a:r>
              <a:rPr lang="en-GB" dirty="0" smtClean="0"/>
              <a:t>Provide </a:t>
            </a:r>
            <a:r>
              <a:rPr lang="en-GB" dirty="0"/>
              <a:t>modular FC system software (</a:t>
            </a:r>
            <a:r>
              <a:rPr lang="en-GB" dirty="0" smtClean="0"/>
              <a:t>ready for </a:t>
            </a:r>
            <a:r>
              <a:rPr lang="en-GB" dirty="0"/>
              <a:t>integration into ICS EPICS environment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 smtClean="0"/>
              <a:t>By </a:t>
            </a:r>
            <a:r>
              <a:rPr lang="en-GB" dirty="0"/>
              <a:t>CDR be ready to hand over to ESS </a:t>
            </a:r>
            <a:r>
              <a:rPr lang="en-GB" dirty="0" smtClean="0"/>
              <a:t>ICS.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576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– CDR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revisit the assumptions of the PDR.</a:t>
            </a:r>
          </a:p>
          <a:p>
            <a:pPr marL="0" indent="0">
              <a:buNone/>
            </a:pPr>
            <a:r>
              <a:rPr lang="en-GB" dirty="0" smtClean="0"/>
              <a:t>Important Milestones</a:t>
            </a:r>
          </a:p>
          <a:p>
            <a:pPr marL="0" indent="0">
              <a:buNone/>
            </a:pPr>
            <a:r>
              <a:rPr lang="en-GB" sz="2400" dirty="0" smtClean="0"/>
              <a:t>1) LEBT FC now running.</a:t>
            </a:r>
          </a:p>
          <a:p>
            <a:pPr marL="0" indent="0">
              <a:buNone/>
            </a:pPr>
            <a:r>
              <a:rPr lang="en-GB" sz="2400" dirty="0" smtClean="0"/>
              <a:t>2) New ICS Epics Environment E3 running (subset of systems).</a:t>
            </a:r>
          </a:p>
          <a:p>
            <a:pPr marL="0" indent="0">
              <a:buNone/>
            </a:pPr>
            <a:r>
              <a:rPr lang="en-GB" sz="2400" dirty="0" smtClean="0"/>
              <a:t>3) ECMC E3 module released internally with ESS.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632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 -PDR Comments on platform and work split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From Hinko</a:t>
            </a:r>
          </a:p>
          <a:p>
            <a:r>
              <a:rPr lang="en-GB" dirty="0" smtClean="0"/>
              <a:t>Prefer </a:t>
            </a:r>
            <a:r>
              <a:rPr lang="en-GB" dirty="0"/>
              <a:t>ESS supported software support </a:t>
            </a:r>
            <a:r>
              <a:rPr lang="en-GB" dirty="0" smtClean="0"/>
              <a:t>for standard </a:t>
            </a:r>
            <a:r>
              <a:rPr lang="en-GB" dirty="0"/>
              <a:t>platform and its constituents (</a:t>
            </a:r>
            <a:r>
              <a:rPr lang="en-GB" dirty="0" smtClean="0"/>
              <a:t>if stable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 smtClean="0"/>
              <a:t>Application </a:t>
            </a:r>
            <a:r>
              <a:rPr lang="en-GB" dirty="0"/>
              <a:t>specific software is expected </a:t>
            </a:r>
            <a:r>
              <a:rPr lang="en-GB" dirty="0" smtClean="0"/>
              <a:t>to be </a:t>
            </a:r>
            <a:r>
              <a:rPr lang="en-GB" dirty="0"/>
              <a:t>developed by ESS AD/BI </a:t>
            </a:r>
            <a:r>
              <a:rPr lang="en-GB" dirty="0" smtClean="0"/>
              <a:t>section.</a:t>
            </a:r>
            <a:endParaRPr lang="en-GB" dirty="0"/>
          </a:p>
          <a:p>
            <a:r>
              <a:rPr lang="en-GB" dirty="0" smtClean="0"/>
              <a:t>Platform </a:t>
            </a:r>
            <a:r>
              <a:rPr lang="en-GB" dirty="0"/>
              <a:t>specific software and support </a:t>
            </a:r>
            <a:r>
              <a:rPr lang="en-GB" dirty="0" smtClean="0"/>
              <a:t>is expected </a:t>
            </a:r>
            <a:r>
              <a:rPr lang="en-GB" dirty="0"/>
              <a:t>to be delivered by ESS </a:t>
            </a:r>
            <a:r>
              <a:rPr lang="en-GB" dirty="0" smtClean="0"/>
              <a:t>ICS.</a:t>
            </a:r>
          </a:p>
          <a:p>
            <a:pPr marL="0" indent="0">
              <a:buNone/>
            </a:pPr>
            <a:r>
              <a:rPr lang="en-GB" b="1" dirty="0" smtClean="0"/>
              <a:t>From ICS</a:t>
            </a:r>
          </a:p>
          <a:p>
            <a:r>
              <a:rPr lang="en-GB" dirty="0" smtClean="0"/>
              <a:t>Facility integration support (to ICS) from ICS.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119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ESS-0489440 – Design of DTL Faraday Cups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745" b="1745"/>
          <a:stretch/>
        </p:blipFill>
        <p:spPr>
          <a:xfrm>
            <a:off x="1676400" y="2780928"/>
            <a:ext cx="579120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1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ICS </a:t>
            </a:r>
            <a:r>
              <a:rPr lang="en-US" dirty="0" smtClean="0"/>
              <a:t>standard components </a:t>
            </a:r>
            <a:r>
              <a:rPr lang="en-US" dirty="0"/>
              <a:t>(WP04</a:t>
            </a:r>
            <a:r>
              <a:rPr lang="en-US" dirty="0" smtClean="0"/>
              <a:t>) </a:t>
            </a:r>
            <a:r>
              <a:rPr lang="en-US" dirty="0" smtClean="0"/>
              <a:t>– Control Box</a:t>
            </a:r>
            <a:endParaRPr lang="sv-S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" b="265"/>
          <a:stretch/>
        </p:blipFill>
        <p:spPr>
          <a:xfrm>
            <a:off x="681037" y="2748756"/>
            <a:ext cx="7781925" cy="222295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27013"/>
            <a:ext cx="7139136" cy="1143000"/>
          </a:xfrm>
        </p:spPr>
        <p:txBody>
          <a:bodyPr/>
          <a:lstStyle/>
          <a:p>
            <a:r>
              <a:rPr lang="en-US" dirty="0"/>
              <a:t>ICS </a:t>
            </a:r>
            <a:r>
              <a:rPr lang="en-US" dirty="0" smtClean="0"/>
              <a:t>standard components </a:t>
            </a:r>
            <a:r>
              <a:rPr lang="en-US" dirty="0"/>
              <a:t>(WP04</a:t>
            </a:r>
            <a:r>
              <a:rPr lang="en-US" dirty="0" smtClean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EtherCAT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0</a:t>
            </a:r>
            <a:r>
              <a:rPr lang="en-US" sz="2400" dirty="0"/>
              <a:t>  </a:t>
            </a:r>
            <a:r>
              <a:rPr lang="en-US" sz="2400" dirty="0" smtClean="0"/>
              <a:t>EK1100 </a:t>
            </a:r>
            <a:r>
              <a:rPr lang="en-US" sz="2400" dirty="0" err="1" smtClean="0"/>
              <a:t>EtherCAT</a:t>
            </a:r>
            <a:r>
              <a:rPr lang="en-US" sz="2400" dirty="0" smtClean="0"/>
              <a:t>-Coupler</a:t>
            </a:r>
          </a:p>
          <a:p>
            <a:pPr marL="0" indent="0">
              <a:buNone/>
            </a:pPr>
            <a:r>
              <a:rPr lang="en-GB" sz="2400" dirty="0" smtClean="0"/>
              <a:t>1</a:t>
            </a:r>
            <a:r>
              <a:rPr lang="en-GB" sz="2400" dirty="0"/>
              <a:t>  </a:t>
            </a:r>
            <a:r>
              <a:rPr lang="en-GB" sz="2400" dirty="0" smtClean="0"/>
              <a:t>EL3602 AI ±10Volt</a:t>
            </a:r>
            <a:r>
              <a:rPr lang="en-GB" sz="2400" dirty="0"/>
              <a:t>, Diff. 24bit</a:t>
            </a:r>
          </a:p>
          <a:p>
            <a:pPr marL="0" indent="0">
              <a:buNone/>
            </a:pPr>
            <a:r>
              <a:rPr lang="en-GB" sz="2400" dirty="0"/>
              <a:t>2  </a:t>
            </a:r>
            <a:r>
              <a:rPr lang="en-GB" sz="2400" dirty="0" smtClean="0"/>
              <a:t>EL4134 AO </a:t>
            </a:r>
            <a:r>
              <a:rPr lang="en-GB" sz="2400" dirty="0"/>
              <a:t>± </a:t>
            </a:r>
            <a:r>
              <a:rPr lang="en-GB" sz="2400" dirty="0" smtClean="0"/>
              <a:t>10V</a:t>
            </a:r>
            <a:r>
              <a:rPr lang="en-GB" sz="2400" dirty="0"/>
              <a:t>. 16bit</a:t>
            </a:r>
          </a:p>
          <a:p>
            <a:pPr marL="0" indent="0">
              <a:buNone/>
            </a:pPr>
            <a:r>
              <a:rPr lang="en-GB" sz="2400" dirty="0"/>
              <a:t>3  </a:t>
            </a:r>
            <a:r>
              <a:rPr lang="en-GB" sz="2400" dirty="0" smtClean="0"/>
              <a:t>EL2004 DO </a:t>
            </a:r>
            <a:r>
              <a:rPr lang="en-GB" sz="2400" dirty="0"/>
              <a:t>24V, 0.5A</a:t>
            </a:r>
          </a:p>
          <a:p>
            <a:pPr marL="0" indent="0">
              <a:buNone/>
            </a:pPr>
            <a:r>
              <a:rPr lang="en-GB" sz="2400" dirty="0"/>
              <a:t>4  </a:t>
            </a:r>
            <a:r>
              <a:rPr lang="en-GB" sz="2400" dirty="0" smtClean="0"/>
              <a:t>EL1014 DI </a:t>
            </a:r>
            <a:r>
              <a:rPr lang="en-GB" sz="2400" dirty="0"/>
              <a:t>24V, </a:t>
            </a:r>
            <a:r>
              <a:rPr lang="en-GB" sz="2400" dirty="0" smtClean="0"/>
              <a:t>10ms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5  </a:t>
            </a:r>
            <a:r>
              <a:rPr lang="en-US" sz="2400" dirty="0" smtClean="0"/>
              <a:t>EL9505 Power Supply, </a:t>
            </a:r>
            <a:r>
              <a:rPr lang="en-US" sz="2400" dirty="0"/>
              <a:t>5V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6  </a:t>
            </a:r>
            <a:r>
              <a:rPr lang="en-GB" sz="2400" dirty="0" smtClean="0"/>
              <a:t>EL2124 DO </a:t>
            </a:r>
            <a:r>
              <a:rPr lang="en-GB" sz="2400" dirty="0"/>
              <a:t>5V, </a:t>
            </a:r>
            <a:r>
              <a:rPr lang="en-GB" sz="2400" dirty="0" smtClean="0"/>
              <a:t>20mA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dirty="0"/>
              <a:t>This setup has been verified on LEBT installation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891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MPS Interface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  <p:pic>
        <p:nvPicPr>
          <p:cNvPr id="6" name="Picture 1" descr="image0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26469"/>
            <a:ext cx="61341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919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Collision Avoidance System Requirement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3" y="161773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/>
          </a:p>
        </p:txBody>
      </p:sp>
      <p:pic>
        <p:nvPicPr>
          <p:cNvPr id="205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58801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89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645</Words>
  <Application>Microsoft Office PowerPoint</Application>
  <PresentationFormat>On-screen Show (4:3)</PresentationFormat>
  <Paragraphs>99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DTL Faraday Cups ICS Contribution  </vt:lpstr>
      <vt:lpstr>Background – PDR Conclusions</vt:lpstr>
      <vt:lpstr>Background – CDR Objective</vt:lpstr>
      <vt:lpstr>Background -PDR Comments on platform and work split</vt:lpstr>
      <vt:lpstr>System Requirements</vt:lpstr>
      <vt:lpstr>ICS standard components (WP04) – Control Box</vt:lpstr>
      <vt:lpstr>ICS standard components (WP04)  EtherCAT</vt:lpstr>
      <vt:lpstr>MPS Interface</vt:lpstr>
      <vt:lpstr>Collision Avoidance System Requirement</vt:lpstr>
      <vt:lpstr>Collision Avoidance System Requirement</vt:lpstr>
      <vt:lpstr>Comments of PDR for ICS</vt:lpstr>
      <vt:lpstr>Recommendations of PDR for ICS (1 of 4)</vt:lpstr>
      <vt:lpstr>Recommendations of PDR for ICS (2 of 4)</vt:lpstr>
      <vt:lpstr>Recommendations of PDR for ICS (3 of 4)</vt:lpstr>
      <vt:lpstr>Recommendations of PDR for ICS (4 of 4)</vt:lpstr>
      <vt:lpstr>Application handover from BI to ICS</vt:lpstr>
      <vt:lpstr>Verification Plans</vt:lpstr>
      <vt:lpstr>      Questions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Thomas Fay</cp:lastModifiedBy>
  <cp:revision>47</cp:revision>
  <dcterms:created xsi:type="dcterms:W3CDTF">2013-10-29T16:05:10Z</dcterms:created>
  <dcterms:modified xsi:type="dcterms:W3CDTF">2018-12-13T13:08:44Z</dcterms:modified>
</cp:coreProperties>
</file>