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575" r:id="rId3"/>
    <p:sldId id="571" r:id="rId4"/>
    <p:sldId id="573" r:id="rId5"/>
    <p:sldId id="482" r:id="rId6"/>
    <p:sldId id="452" r:id="rId7"/>
    <p:sldId id="576" r:id="rId8"/>
    <p:sldId id="577" r:id="rId9"/>
    <p:sldId id="582" r:id="rId10"/>
    <p:sldId id="498" r:id="rId11"/>
    <p:sldId id="500" r:id="rId12"/>
    <p:sldId id="557" r:id="rId13"/>
    <p:sldId id="579" r:id="rId14"/>
    <p:sldId id="580" r:id="rId15"/>
    <p:sldId id="581" r:id="rId16"/>
    <p:sldId id="584" r:id="rId17"/>
    <p:sldId id="583" r:id="rId18"/>
    <p:sldId id="586" r:id="rId19"/>
    <p:sldId id="561" r:id="rId20"/>
    <p:sldId id="497" r:id="rId21"/>
    <p:sldId id="587" r:id="rId22"/>
    <p:sldId id="588" r:id="rId23"/>
    <p:sldId id="308" r:id="rId24"/>
    <p:sldId id="265" r:id="rId25"/>
    <p:sldId id="585" r:id="rId26"/>
    <p:sldId id="489" r:id="rId27"/>
    <p:sldId id="570" r:id="rId28"/>
    <p:sldId id="466" r:id="rId29"/>
    <p:sldId id="485" r:id="rId30"/>
    <p:sldId id="455" r:id="rId31"/>
    <p:sldId id="543" r:id="rId32"/>
    <p:sldId id="569" r:id="rId33"/>
    <p:sldId id="567" r:id="rId34"/>
    <p:sldId id="568" r:id="rId35"/>
    <p:sldId id="519" r:id="rId36"/>
    <p:sldId id="518" r:id="rId37"/>
    <p:sldId id="560" r:id="rId38"/>
    <p:sldId id="520" r:id="rId39"/>
    <p:sldId id="521" r:id="rId4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E9BE3"/>
    <a:srgbClr val="000090"/>
    <a:srgbClr val="00B050"/>
    <a:srgbClr val="FF8137"/>
    <a:srgbClr val="EB5913"/>
    <a:srgbClr val="D0D8E8"/>
    <a:srgbClr val="D11C27"/>
    <a:srgbClr val="B9201E"/>
    <a:srgbClr val="DC3DFF"/>
    <a:srgbClr val="FFF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3" autoAdjust="0"/>
    <p:restoredTop sz="90491" autoAdjust="0"/>
  </p:normalViewPr>
  <p:slideViewPr>
    <p:cSldViewPr>
      <p:cViewPr varScale="1">
        <p:scale>
          <a:sx n="98" d="100"/>
          <a:sy n="98" d="100"/>
        </p:scale>
        <p:origin x="11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80"/>
    </p:cViewPr>
  </p:sorterViewPr>
  <p:notesViewPr>
    <p:cSldViewPr snapToGrid="0" snapToObjects="1">
      <p:cViewPr varScale="1">
        <p:scale>
          <a:sx n="72" d="100"/>
          <a:sy n="72" d="100"/>
        </p:scale>
        <p:origin x="-22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2018-12-10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367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263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596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SF for normal ops</a:t>
            </a:r>
          </a:p>
          <a:p>
            <a:r>
              <a:rPr lang="en-US" dirty="0"/>
              <a:t>Events – unmitigated consequences</a:t>
            </a:r>
          </a:p>
          <a:p>
            <a:r>
              <a:rPr lang="en-US" dirty="0"/>
              <a:t>Additional safety functions – mitigated consequences</a:t>
            </a:r>
          </a:p>
          <a:p>
            <a:r>
              <a:rPr lang="en-US" dirty="0"/>
              <a:t>Why no need for </a:t>
            </a:r>
            <a:r>
              <a:rPr lang="en-US" dirty="0" err="1"/>
              <a:t>DiD</a:t>
            </a:r>
            <a:r>
              <a:rPr lang="en-US" dirty="0"/>
              <a:t> level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508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2018-12-10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10" y="260660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2018-12-10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2018-12-10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5" y="260660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2018-12-10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2018-12-10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peanspallationsource.s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Summary of Target Station </a:t>
            </a:r>
            <a:br>
              <a:rPr lang="en-GB" sz="4000" dirty="0"/>
            </a:br>
            <a:r>
              <a:rPr lang="en-GB" sz="4000" dirty="0"/>
              <a:t>Accident Analyses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19064"/>
          </a:xfrm>
        </p:spPr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Linda R. Coney</a:t>
            </a:r>
          </a:p>
          <a:p>
            <a:r>
              <a:rPr lang="en-US" sz="2000" dirty="0">
                <a:solidFill>
                  <a:schemeClr val="bg1"/>
                </a:solidFill>
              </a:rPr>
              <a:t>Group Leader – Target Controls &amp; Safety – TD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TSS CDR1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Dec 10, 2018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 Analyses</a:t>
            </a:r>
            <a:br>
              <a:rPr lang="en-US" dirty="0"/>
            </a:br>
            <a:r>
              <a:rPr lang="en-US" dirty="0"/>
              <a:t>Evaluate unmitigated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12776"/>
            <a:ext cx="8507288" cy="5184576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90"/>
                </a:solidFill>
              </a:rPr>
              <a:t>Describe system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Determine baseline assumptions for event – safety functions present during normal operations</a:t>
            </a:r>
          </a:p>
          <a:p>
            <a:r>
              <a:rPr lang="en-US" dirty="0">
                <a:solidFill>
                  <a:srgbClr val="000090"/>
                </a:solidFill>
              </a:rPr>
              <a:t>Describe evolution of event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Include simulations, calculation of effect on local &amp; neighboring systems</a:t>
            </a:r>
          </a:p>
          <a:p>
            <a:r>
              <a:rPr lang="en-US" dirty="0">
                <a:solidFill>
                  <a:srgbClr val="000090"/>
                </a:solidFill>
              </a:rPr>
              <a:t>Consider all PIEs identified in Qualitative HA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Quantitative determination of probability for occurrence (H2,H3,H4,H5)</a:t>
            </a:r>
          </a:p>
          <a:p>
            <a:r>
              <a:rPr lang="en-US" dirty="0">
                <a:solidFill>
                  <a:srgbClr val="000090"/>
                </a:solidFill>
              </a:rPr>
              <a:t>Identify inventory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Determine amount of radioactive material released during accident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Source term = MAR</a:t>
            </a:r>
            <a:r>
              <a:rPr lang="en-US" baseline="-25000" dirty="0">
                <a:solidFill>
                  <a:schemeClr val="tx1"/>
                </a:solidFill>
              </a:rPr>
              <a:t>(material at risk)</a:t>
            </a:r>
            <a:r>
              <a:rPr lang="en-US" dirty="0">
                <a:solidFill>
                  <a:schemeClr val="tx1"/>
                </a:solidFill>
              </a:rPr>
              <a:t>* DR </a:t>
            </a:r>
            <a:r>
              <a:rPr lang="en-US" baseline="-25000" dirty="0">
                <a:solidFill>
                  <a:schemeClr val="tx1"/>
                </a:solidFill>
              </a:rPr>
              <a:t>(damage ratio)</a:t>
            </a:r>
            <a:r>
              <a:rPr lang="en-US" dirty="0">
                <a:solidFill>
                  <a:schemeClr val="tx1"/>
                </a:solidFill>
              </a:rPr>
              <a:t>* ARF</a:t>
            </a:r>
            <a:r>
              <a:rPr lang="en-US" baseline="-25000" dirty="0">
                <a:solidFill>
                  <a:schemeClr val="tx1"/>
                </a:solidFill>
              </a:rPr>
              <a:t>(airborne release fraction)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Identify all leak paths for released material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Identify flow rates along leak path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Identify areas with potential dose to worker risk</a:t>
            </a:r>
          </a:p>
          <a:p>
            <a:r>
              <a:rPr lang="en-US" dirty="0">
                <a:solidFill>
                  <a:srgbClr val="000090"/>
                </a:solidFill>
              </a:rPr>
              <a:t>Identify point of emission – 10 m, 20 m, 30 m, 45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109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 Analyses</a:t>
            </a:r>
            <a:br>
              <a:rPr lang="en-US" dirty="0"/>
            </a:br>
            <a:r>
              <a:rPr lang="en-US" dirty="0"/>
              <a:t>Evaluate unmitigated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12776"/>
            <a:ext cx="8507288" cy="511256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90"/>
                </a:solidFill>
              </a:rPr>
              <a:t>Calculate dose consequence to public reference person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Apply point of emission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Duration based on release &amp; flow rates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Apply conservative assumptions for dose calculations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Most direct leak path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Assume HVAC operational – increases emission rate, increases dose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Consider worst case weather conditions</a:t>
            </a:r>
          </a:p>
          <a:p>
            <a:pPr lvl="3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Risk ranking for unmitigated event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Identify need for risk reduction measures to prevent or mitigate event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Process follows: ESS Guideline for Radiological Hazard Analysis (ESS-0041755)</a:t>
            </a:r>
          </a:p>
          <a:p>
            <a:pPr lvl="1"/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878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2E9BE3"/>
                </a:solidFill>
              </a:rPr>
              <a:t>Hazard Analysis Scope &amp; Accident Analysis Procedure</a:t>
            </a:r>
          </a:p>
          <a:p>
            <a:pPr lvl="1"/>
            <a:r>
              <a:rPr lang="en-US" dirty="0"/>
              <a:t>Qualitative (HA) &amp; Quantitative (AA)</a:t>
            </a:r>
          </a:p>
          <a:p>
            <a:pPr lvl="3"/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Accident Analyses Results</a:t>
            </a:r>
          </a:p>
          <a:p>
            <a:pPr lvl="1"/>
            <a:r>
              <a:rPr lang="en-US" dirty="0"/>
              <a:t>Monolith</a:t>
            </a:r>
          </a:p>
          <a:p>
            <a:pPr lvl="1"/>
            <a:r>
              <a:rPr lang="en-US" dirty="0"/>
              <a:t>Active Cells Facility</a:t>
            </a:r>
          </a:p>
          <a:p>
            <a:pPr lvl="3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Safety Function identification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Safety SSC selection</a:t>
            </a:r>
          </a:p>
          <a:p>
            <a:pPr lvl="3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614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GB" dirty="0"/>
              <a:t>Accident Analyses </a:t>
            </a:r>
            <a:br>
              <a:rPr lang="en-US" dirty="0"/>
            </a:br>
            <a:r>
              <a:rPr lang="en-US" dirty="0"/>
              <a:t>	</a:t>
            </a:r>
            <a:r>
              <a:rPr lang="en-GB" dirty="0"/>
              <a:t>No Impact on Public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00B050"/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00B050"/>
                </a:solidFill>
              </a:rPr>
              <a:t>Active Cells: Worker inside maintenance cell when </a:t>
            </a:r>
            <a:r>
              <a:rPr lang="en-US" dirty="0" err="1">
                <a:solidFill>
                  <a:srgbClr val="00B050"/>
                </a:solidFill>
              </a:rPr>
              <a:t>intrabay</a:t>
            </a:r>
            <a:r>
              <a:rPr lang="en-US" dirty="0">
                <a:solidFill>
                  <a:srgbClr val="00B050"/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00B050"/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00B050"/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Fire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</p:spTree>
    <p:extLst>
      <p:ext uri="{BB962C8B-B14F-4D97-AF65-F5344CB8AC3E}">
        <p14:creationId xmlns:p14="http://schemas.microsoft.com/office/powerpoint/2010/main" val="251439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GB" dirty="0"/>
              <a:t>Accident Analyses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Clear away those with </a:t>
            </a:r>
            <a:r>
              <a:rPr lang="en-GB" dirty="0"/>
              <a:t>No Impact on Public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inside maintenance cell when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intrabay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Fire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</p:spTree>
    <p:extLst>
      <p:ext uri="{BB962C8B-B14F-4D97-AF65-F5344CB8AC3E}">
        <p14:creationId xmlns:p14="http://schemas.microsoft.com/office/powerpoint/2010/main" val="330463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Accident Analyses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H3 or H4 Events w/</a:t>
            </a:r>
            <a:r>
              <a:rPr lang="en-GB" dirty="0"/>
              <a:t>Acceptable Impact on Public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00B050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00B050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00B050"/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inside maintenance cell when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intrabay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00B050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i="1" dirty="0">
                <a:solidFill>
                  <a:srgbClr val="00B050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00B050"/>
                </a:solidFill>
              </a:rPr>
              <a:t>Active Cells: Fire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13B2A-F84B-244F-8963-97978126355D}"/>
              </a:ext>
            </a:extLst>
          </p:cNvPr>
          <p:cNvSpPr txBox="1"/>
          <p:nvPr/>
        </p:nvSpPr>
        <p:spPr>
          <a:xfrm>
            <a:off x="4836640" y="4509120"/>
            <a:ext cx="4307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AA7, AA8 2017 – H2, dose 0.08</a:t>
            </a:r>
          </a:p>
          <a:p>
            <a:r>
              <a:rPr lang="en-GB" dirty="0"/>
              <a:t>AA19 2017 – H2 event, dose 0.3</a:t>
            </a:r>
          </a:p>
          <a:p>
            <a:endParaRPr lang="en-GB" dirty="0"/>
          </a:p>
          <a:p>
            <a:r>
              <a:rPr lang="en-GB" dirty="0"/>
              <a:t>AA21 ACF Seismic – 0.48 mSv – combine with AA14</a:t>
            </a:r>
          </a:p>
        </p:txBody>
      </p:sp>
    </p:spTree>
    <p:extLst>
      <p:ext uri="{BB962C8B-B14F-4D97-AF65-F5344CB8AC3E}">
        <p14:creationId xmlns:p14="http://schemas.microsoft.com/office/powerpoint/2010/main" val="555937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GB" dirty="0"/>
              <a:t>Accident Analyses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Clear away </a:t>
            </a:r>
            <a:r>
              <a:rPr lang="en-GB" dirty="0"/>
              <a:t>Acceptable H3/H4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inside maintenance cell when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intrabay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00B050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i="1" dirty="0">
                <a:solidFill>
                  <a:srgbClr val="00B050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Fire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8CC235-2A52-C94B-86D8-715CE76731C5}"/>
              </a:ext>
            </a:extLst>
          </p:cNvPr>
          <p:cNvSpPr txBox="1"/>
          <p:nvPr/>
        </p:nvSpPr>
        <p:spPr>
          <a:xfrm>
            <a:off x="4836640" y="4509120"/>
            <a:ext cx="4307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AA7, AA8 2017 – H2, dose 0.08</a:t>
            </a:r>
          </a:p>
          <a:p>
            <a:r>
              <a:rPr lang="en-GB" dirty="0"/>
              <a:t>AA19 2017 – H2 event, dose 0.3</a:t>
            </a:r>
          </a:p>
          <a:p>
            <a:endParaRPr lang="en-GB" dirty="0"/>
          </a:p>
          <a:p>
            <a:r>
              <a:rPr lang="en-GB" dirty="0"/>
              <a:t>AA21 ACF Seismic – 0.48 mSv – combine with AA14</a:t>
            </a:r>
          </a:p>
        </p:txBody>
      </p:sp>
    </p:spTree>
    <p:extLst>
      <p:ext uri="{BB962C8B-B14F-4D97-AF65-F5344CB8AC3E}">
        <p14:creationId xmlns:p14="http://schemas.microsoft.com/office/powerpoint/2010/main" val="359626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GB" dirty="0"/>
              <a:t>Accident Analyses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</a:t>
            </a:r>
            <a:r>
              <a:rPr lang="en-GB" dirty="0"/>
              <a:t>Acceptable H2 Impact on Public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inside maintenance cell when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intrabay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00B050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Fire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F40B9-C45A-CB41-B0D9-DE07C56F0B83}"/>
              </a:ext>
            </a:extLst>
          </p:cNvPr>
          <p:cNvSpPr txBox="1"/>
          <p:nvPr/>
        </p:nvSpPr>
        <p:spPr>
          <a:xfrm>
            <a:off x="4836640" y="4509120"/>
            <a:ext cx="4307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AA4, AA10, AA11, AA13 – these are H3 events but the dose is also ok for H2</a:t>
            </a:r>
          </a:p>
          <a:p>
            <a:endParaRPr lang="en-GB" dirty="0"/>
          </a:p>
          <a:p>
            <a:r>
              <a:rPr lang="en-GB" dirty="0"/>
              <a:t>AA21 ACF Seismic – 0.48 mSv – combine with AA14</a:t>
            </a:r>
          </a:p>
        </p:txBody>
      </p:sp>
    </p:spTree>
    <p:extLst>
      <p:ext uri="{BB962C8B-B14F-4D97-AF65-F5344CB8AC3E}">
        <p14:creationId xmlns:p14="http://schemas.microsoft.com/office/powerpoint/2010/main" val="797845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GB" dirty="0"/>
              <a:t>Accident Analyses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 Clear away </a:t>
            </a:r>
            <a:r>
              <a:rPr lang="en-GB" dirty="0"/>
              <a:t>Acceptable H2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inside maintenance cell when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intrabay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Active Cells: Fire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F40B9-C45A-CB41-B0D9-DE07C56F0B83}"/>
              </a:ext>
            </a:extLst>
          </p:cNvPr>
          <p:cNvSpPr txBox="1"/>
          <p:nvPr/>
        </p:nvSpPr>
        <p:spPr>
          <a:xfrm>
            <a:off x="4836640" y="5108991"/>
            <a:ext cx="430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6 events are the ones that require RSFs in the Safety Group to be executed by Safety SSCs</a:t>
            </a:r>
          </a:p>
        </p:txBody>
      </p:sp>
    </p:spTree>
    <p:extLst>
      <p:ext uri="{BB962C8B-B14F-4D97-AF65-F5344CB8AC3E}">
        <p14:creationId xmlns:p14="http://schemas.microsoft.com/office/powerpoint/2010/main" val="113125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2E9BE3"/>
                </a:solidFill>
              </a:rPr>
              <a:t>Hazard Analysis Scope &amp; Accident Analysis Procedure</a:t>
            </a:r>
          </a:p>
          <a:p>
            <a:pPr lvl="1"/>
            <a:r>
              <a:rPr lang="en-US" dirty="0"/>
              <a:t>Qualitative (HA) &amp; Quantitative (AA)</a:t>
            </a:r>
          </a:p>
          <a:p>
            <a:pPr lvl="3"/>
            <a:endParaRPr lang="en-US" dirty="0"/>
          </a:p>
          <a:p>
            <a:r>
              <a:rPr lang="en-US" dirty="0">
                <a:solidFill>
                  <a:srgbClr val="2E9BE3"/>
                </a:solidFill>
              </a:rPr>
              <a:t>Accident Analyses Results</a:t>
            </a:r>
          </a:p>
          <a:p>
            <a:pPr lvl="1"/>
            <a:r>
              <a:rPr lang="en-US" dirty="0"/>
              <a:t>Monolith</a:t>
            </a:r>
          </a:p>
          <a:p>
            <a:pPr lvl="1"/>
            <a:r>
              <a:rPr lang="en-US" dirty="0"/>
              <a:t>Active Cells Facility</a:t>
            </a:r>
          </a:p>
          <a:p>
            <a:pPr lvl="3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Safety Function identification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Safety SSC selection</a:t>
            </a:r>
          </a:p>
          <a:p>
            <a:pPr marL="1371600" lvl="3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464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90"/>
                </a:solidFill>
              </a:rPr>
              <a:t>Hazard Analysis Scope &amp; Accident Analysis Procedure</a:t>
            </a:r>
            <a:endParaRPr lang="en-US" dirty="0"/>
          </a:p>
          <a:p>
            <a:pPr lvl="1"/>
            <a:r>
              <a:rPr lang="en-US" dirty="0"/>
              <a:t>Qualitative (HA) &amp; Quantitative (AA)</a:t>
            </a:r>
          </a:p>
          <a:p>
            <a:pPr lvl="3"/>
            <a:endParaRPr lang="en-US" dirty="0"/>
          </a:p>
          <a:p>
            <a:r>
              <a:rPr lang="en-US" dirty="0">
                <a:solidFill>
                  <a:srgbClr val="2E9BE3"/>
                </a:solidFill>
              </a:rPr>
              <a:t>Accident Analyses Results</a:t>
            </a:r>
          </a:p>
          <a:p>
            <a:pPr lvl="1"/>
            <a:r>
              <a:rPr lang="en-US" dirty="0"/>
              <a:t>Monolith</a:t>
            </a:r>
          </a:p>
          <a:p>
            <a:pPr lvl="1"/>
            <a:r>
              <a:rPr lang="en-US" dirty="0"/>
              <a:t>Active Cells Facility</a:t>
            </a:r>
          </a:p>
          <a:p>
            <a:pPr lvl="3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Safety Function identification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Safety SSC selection</a:t>
            </a:r>
          </a:p>
          <a:p>
            <a:pPr lvl="3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2E9BE3"/>
                </a:solidFill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1842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Function Selection:</a:t>
            </a:r>
            <a:br>
              <a:rPr lang="en-US" dirty="0"/>
            </a:br>
            <a:r>
              <a:rPr lang="en-US" dirty="0"/>
              <a:t>Prevent or Control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12776"/>
            <a:ext cx="8507288" cy="54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Determine required safety 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Hierarchy applied with preference to passive engineered safety features over active, engineered over active or administrative controls, and preventative over mitigative</a:t>
            </a:r>
          </a:p>
          <a:p>
            <a:r>
              <a:rPr lang="en-US" dirty="0">
                <a:solidFill>
                  <a:srgbClr val="000090"/>
                </a:solidFill>
              </a:rPr>
              <a:t>Consider several options and optimize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Technical feasibility, reliability, efficiency, impact on operations, impact on other systems, cost</a:t>
            </a:r>
          </a:p>
          <a:p>
            <a:r>
              <a:rPr lang="en-US" b="1" dirty="0">
                <a:solidFill>
                  <a:srgbClr val="000090"/>
                </a:solidFill>
              </a:rPr>
              <a:t>Specify </a:t>
            </a:r>
            <a:r>
              <a:rPr lang="en-US" b="1" i="1" dirty="0">
                <a:solidFill>
                  <a:srgbClr val="000090"/>
                </a:solidFill>
              </a:rPr>
              <a:t>safety SSCs </a:t>
            </a:r>
            <a:r>
              <a:rPr lang="en-US" b="1" dirty="0">
                <a:solidFill>
                  <a:srgbClr val="000090"/>
                </a:solidFill>
              </a:rPr>
              <a:t>(structures, systems and components) for each event</a:t>
            </a:r>
          </a:p>
          <a:p>
            <a:r>
              <a:rPr lang="en-US" i="1" dirty="0">
                <a:solidFill>
                  <a:srgbClr val="2E9BE3"/>
                </a:solidFill>
              </a:rPr>
              <a:t>Reassess evolution and dose consequences with safety measures implemented, check compliance with GSO</a:t>
            </a:r>
          </a:p>
          <a:p>
            <a:pPr marL="0" indent="0">
              <a:buNone/>
            </a:pPr>
            <a:endParaRPr lang="en-US" dirty="0">
              <a:solidFill>
                <a:srgbClr val="2E9BE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826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DE85-ACC2-844B-8316-8B6A4731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Function Selection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94E8-C8C8-3F42-9DA5-68BEB52BE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756156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AA1, AA2, AA3 requires Safety SSC to: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Monitor helium temperature </a:t>
            </a:r>
            <a:r>
              <a:rPr lang="en-GB" dirty="0">
                <a:solidFill>
                  <a:schemeClr val="tx1"/>
                </a:solidFill>
                <a:latin typeface="Wingdings 3" pitchFamily="2" charset="2"/>
              </a:rPr>
              <a:t>g</a:t>
            </a:r>
            <a:r>
              <a:rPr lang="en-GB" dirty="0">
                <a:solidFill>
                  <a:schemeClr val="tx1"/>
                </a:solidFill>
              </a:rPr>
              <a:t> prevent beam to Target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Monitor helium flow </a:t>
            </a:r>
            <a:r>
              <a:rPr lang="en-GB" dirty="0">
                <a:solidFill>
                  <a:schemeClr val="tx1"/>
                </a:solidFill>
                <a:latin typeface="Wingdings 3" pitchFamily="2" charset="2"/>
              </a:rPr>
              <a:t>g</a:t>
            </a:r>
            <a:r>
              <a:rPr lang="en-GB" dirty="0">
                <a:solidFill>
                  <a:schemeClr val="tx1"/>
                </a:solidFill>
              </a:rPr>
              <a:t> prevent beam to Target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Monitor helium pressure </a:t>
            </a:r>
            <a:r>
              <a:rPr lang="en-GB" dirty="0">
                <a:solidFill>
                  <a:schemeClr val="tx1"/>
                </a:solidFill>
                <a:latin typeface="Wingdings 3" pitchFamily="2" charset="2"/>
              </a:rPr>
              <a:t>g</a:t>
            </a:r>
            <a:r>
              <a:rPr lang="en-GB" dirty="0">
                <a:solidFill>
                  <a:schemeClr val="tx1"/>
                </a:solidFill>
              </a:rPr>
              <a:t> prevent beam to Target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Monitor monolith pressure </a:t>
            </a:r>
            <a:r>
              <a:rPr lang="en-GB" dirty="0">
                <a:solidFill>
                  <a:schemeClr val="tx1"/>
                </a:solidFill>
                <a:latin typeface="Wingdings 3" pitchFamily="2" charset="2"/>
              </a:rPr>
              <a:t>g</a:t>
            </a:r>
            <a:r>
              <a:rPr lang="en-GB" dirty="0">
                <a:solidFill>
                  <a:schemeClr val="tx1"/>
                </a:solidFill>
              </a:rPr>
              <a:t> prevent beam to Target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Monitor wheel rotation </a:t>
            </a:r>
            <a:r>
              <a:rPr lang="en-GB" dirty="0">
                <a:solidFill>
                  <a:schemeClr val="tx1"/>
                </a:solidFill>
                <a:latin typeface="Wingdings 3" pitchFamily="2" charset="2"/>
              </a:rPr>
              <a:t>g</a:t>
            </a:r>
            <a:r>
              <a:rPr lang="en-GB" dirty="0">
                <a:solidFill>
                  <a:schemeClr val="tx1"/>
                </a:solidFill>
              </a:rPr>
              <a:t> prevent beam to Target</a:t>
            </a:r>
          </a:p>
          <a:p>
            <a:pPr lvl="2"/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AA22: requires Safety SSC fire enclosure around getter connected to relief path to height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AA19: 2017 version requires I&amp;C Safety SSC on doors and hatches (RACE)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updated analysis: dose to public is ok </a:t>
            </a:r>
            <a:r>
              <a:rPr lang="en-GB" dirty="0">
                <a:solidFill>
                  <a:schemeClr val="tx1"/>
                </a:solidFill>
                <a:latin typeface="Wingdings 3" pitchFamily="2" charset="2"/>
              </a:rPr>
              <a:t>g</a:t>
            </a:r>
            <a:r>
              <a:rPr lang="en-GB" dirty="0">
                <a:solidFill>
                  <a:schemeClr val="tx1"/>
                </a:solidFill>
              </a:rPr>
              <a:t> becomes WRSF</a:t>
            </a:r>
          </a:p>
          <a:p>
            <a:pPr lvl="2"/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AA14/AA21: Earthquake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2017 version: required Safety SSCs from other analysis to function during earthquake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2018 version: accelerator off during H3, H4 seismic event – PSA in progress with AD, ESH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AAB59-24F9-0141-8A14-8E8E8251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6206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41CA-77CE-824C-AEFE-C486CA49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RSF category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0EC99-2146-B14B-981E-8B92DC722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Define if RSF is executed by Safety-Related SSC in the Operational Group or Safety SSC in the Safety Group</a:t>
            </a:r>
          </a:p>
          <a:p>
            <a:r>
              <a:rPr lang="en-GB" dirty="0">
                <a:solidFill>
                  <a:schemeClr val="tx1"/>
                </a:solidFill>
              </a:rPr>
              <a:t>Found in Categorization documents (5)</a:t>
            </a:r>
          </a:p>
          <a:p>
            <a:pPr lvl="1"/>
            <a:r>
              <a:rPr lang="en-GB" dirty="0" err="1">
                <a:solidFill>
                  <a:schemeClr val="tx1"/>
                </a:solidFill>
              </a:rPr>
              <a:t>Rikard’s</a:t>
            </a:r>
            <a:r>
              <a:rPr lang="en-GB" dirty="0">
                <a:solidFill>
                  <a:schemeClr val="tx1"/>
                </a:solidFill>
              </a:rPr>
              <a:t>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62F04-61B7-664F-91E7-BAE44AF6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1070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from pre-CDR</a:t>
            </a:r>
            <a:br>
              <a:rPr lang="en-US" dirty="0"/>
            </a:br>
            <a:r>
              <a:rPr lang="en-US" dirty="0"/>
              <a:t>	Relevant for this CDR1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62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#1 </a:t>
            </a: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US" i="1" dirty="0">
                <a:solidFill>
                  <a:schemeClr val="tx1"/>
                </a:solidFill>
              </a:rPr>
              <a:t>Clarify how the 350 initiating events from the original risk analysis has been are covered by the 22 Accident Analyses (AA)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 be documented in updated HA spreadsheets – not complete yet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#4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en-US" i="1" dirty="0">
                <a:solidFill>
                  <a:schemeClr val="tx1"/>
                </a:solidFill>
              </a:rPr>
              <a:t>The TSS does not currently have an interface to the beam dump. Analysis shall be done in order to verify whether this is needed or not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Covered by AA13 – ready for final CHESS review – blocked by unreleased underlying reference documents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#2 </a:t>
            </a:r>
            <a:r>
              <a:rPr lang="en-US" dirty="0">
                <a:solidFill>
                  <a:schemeClr val="tx1"/>
                </a:solidFill>
              </a:rPr>
              <a:t>wheel rotation</a:t>
            </a:r>
            <a:r>
              <a:rPr lang="en-US" b="1" dirty="0">
                <a:solidFill>
                  <a:schemeClr val="tx1"/>
                </a:solidFill>
              </a:rPr>
              <a:t>, #13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en-US" i="1" dirty="0">
                <a:solidFill>
                  <a:schemeClr val="tx1"/>
                </a:solidFill>
              </a:rPr>
              <a:t>The mapping of physical parameters to detect on slide 27 in the presentation “TSS Systems requirements and TSS design / FMEA” is of large and basic importance for the design of TSS, but it was understood that for instance wheel rotation might not be included in the end. There must be a final set-up of all parameters and this shall be confirmed before the CDR”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Wheel rotation considered included in TSS, according to </a:t>
            </a:r>
            <a:r>
              <a:rPr lang="en-US" dirty="0" err="1">
                <a:solidFill>
                  <a:schemeClr val="tx1"/>
                </a:solidFill>
              </a:rPr>
              <a:t>Kristoffer’s</a:t>
            </a:r>
            <a:r>
              <a:rPr lang="en-US" dirty="0">
                <a:solidFill>
                  <a:schemeClr val="tx1"/>
                </a:solidFill>
              </a:rPr>
              <a:t> presentation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But analyses are still ongoing…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31059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Document 38"/>
          <p:cNvSpPr/>
          <p:nvPr/>
        </p:nvSpPr>
        <p:spPr>
          <a:xfrm>
            <a:off x="1475656" y="4797152"/>
            <a:ext cx="972108" cy="1008112"/>
          </a:xfrm>
          <a:prstGeom prst="flowChartDocumen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Flowchart: Document 12"/>
          <p:cNvSpPr/>
          <p:nvPr/>
        </p:nvSpPr>
        <p:spPr>
          <a:xfrm>
            <a:off x="3815916" y="4869160"/>
            <a:ext cx="972108" cy="1512168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3743908" y="4797152"/>
            <a:ext cx="972108" cy="1512168"/>
          </a:xfrm>
          <a:prstGeom prst="flowChartDocumen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TSS documentation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sp>
        <p:nvSpPr>
          <p:cNvPr id="5" name="Flowchart: Document 4"/>
          <p:cNvSpPr/>
          <p:nvPr/>
        </p:nvSpPr>
        <p:spPr>
          <a:xfrm>
            <a:off x="179512" y="3432287"/>
            <a:ext cx="972108" cy="1008112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Concept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ESS-0037596</a:t>
            </a:r>
          </a:p>
        </p:txBody>
      </p:sp>
      <p:sp>
        <p:nvSpPr>
          <p:cNvPr id="6" name="Flowchart: Document 5"/>
          <p:cNvSpPr/>
          <p:nvPr/>
        </p:nvSpPr>
        <p:spPr>
          <a:xfrm>
            <a:off x="1403648" y="3432287"/>
            <a:ext cx="972108" cy="1008112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Hazard analysis overview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ESS-0050077</a:t>
            </a:r>
          </a:p>
        </p:txBody>
      </p:sp>
      <p:sp>
        <p:nvSpPr>
          <p:cNvPr id="7" name="Flowchart: Document 6"/>
          <p:cNvSpPr/>
          <p:nvPr/>
        </p:nvSpPr>
        <p:spPr>
          <a:xfrm>
            <a:off x="2627784" y="3432287"/>
            <a:ext cx="972108" cy="1008112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System requirements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ESS-0002776</a:t>
            </a:r>
          </a:p>
        </p:txBody>
      </p:sp>
      <p:sp>
        <p:nvSpPr>
          <p:cNvPr id="8" name="Flowchart: Document 7"/>
          <p:cNvSpPr/>
          <p:nvPr/>
        </p:nvSpPr>
        <p:spPr>
          <a:xfrm>
            <a:off x="6314290" y="2253547"/>
            <a:ext cx="972108" cy="1008112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Safety PLC function specification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ESS-0043617</a:t>
            </a:r>
          </a:p>
        </p:txBody>
      </p:sp>
      <p:sp>
        <p:nvSpPr>
          <p:cNvPr id="10" name="Flowchart: Document 9"/>
          <p:cNvSpPr/>
          <p:nvPr/>
        </p:nvSpPr>
        <p:spPr>
          <a:xfrm>
            <a:off x="3671900" y="4725144"/>
            <a:ext cx="972108" cy="1476164"/>
          </a:xfrm>
          <a:prstGeom prst="flowChartDocumen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ICD-R:s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ESS-0016380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ESS-0022915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ESS-0030063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ESS-0030068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ESS-0042356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ESS-0048755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500" y="1700808"/>
            <a:ext cx="865366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55635" y="1423809"/>
            <a:ext cx="1272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Life-cycle process</a:t>
            </a:r>
          </a:p>
        </p:txBody>
      </p:sp>
      <p:cxnSp>
        <p:nvCxnSpPr>
          <p:cNvPr id="17" name="Straight Arrow Connector 16"/>
          <p:cNvCxnSpPr>
            <a:stCxn id="5" idx="3"/>
            <a:endCxn id="6" idx="1"/>
          </p:cNvCxnSpPr>
          <p:nvPr/>
        </p:nvCxnSpPr>
        <p:spPr>
          <a:xfrm>
            <a:off x="1151620" y="3936343"/>
            <a:ext cx="2520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  <a:endCxn id="7" idx="1"/>
          </p:cNvCxnSpPr>
          <p:nvPr/>
        </p:nvCxnSpPr>
        <p:spPr>
          <a:xfrm>
            <a:off x="2375756" y="3936343"/>
            <a:ext cx="25202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3"/>
          </p:cNvCxnSpPr>
          <p:nvPr/>
        </p:nvCxnSpPr>
        <p:spPr>
          <a:xfrm flipV="1">
            <a:off x="3599892" y="3933057"/>
            <a:ext cx="263362" cy="32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3"/>
            <a:endCxn id="48" idx="0"/>
          </p:cNvCxnSpPr>
          <p:nvPr/>
        </p:nvCxnSpPr>
        <p:spPr>
          <a:xfrm>
            <a:off x="7286398" y="2757603"/>
            <a:ext cx="928361" cy="6713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Document 29"/>
          <p:cNvSpPr/>
          <p:nvPr/>
        </p:nvSpPr>
        <p:spPr>
          <a:xfrm>
            <a:off x="6318194" y="3428594"/>
            <a:ext cx="972108" cy="1008112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Gateway PLC function specification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ESS-0464719</a:t>
            </a:r>
          </a:p>
        </p:txBody>
      </p:sp>
      <p:cxnSp>
        <p:nvCxnSpPr>
          <p:cNvPr id="31" name="Straight Arrow Connector 30"/>
          <p:cNvCxnSpPr>
            <a:stCxn id="9" idx="3"/>
            <a:endCxn id="54" idx="1"/>
          </p:cNvCxnSpPr>
          <p:nvPr/>
        </p:nvCxnSpPr>
        <p:spPr>
          <a:xfrm flipV="1">
            <a:off x="4824028" y="3933056"/>
            <a:ext cx="216024" cy="3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9" idx="2"/>
            <a:endCxn id="10" idx="0"/>
          </p:cNvCxnSpPr>
          <p:nvPr/>
        </p:nvCxnSpPr>
        <p:spPr>
          <a:xfrm flipH="1">
            <a:off x="4157954" y="4373752"/>
            <a:ext cx="180020" cy="3513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lowchart: Document 71"/>
          <p:cNvSpPr/>
          <p:nvPr/>
        </p:nvSpPr>
        <p:spPr>
          <a:xfrm>
            <a:off x="4896036" y="4725144"/>
            <a:ext cx="972108" cy="1008112"/>
          </a:xfrm>
          <a:prstGeom prst="flowChartDocumen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FMEA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ESS-0047128</a:t>
            </a:r>
          </a:p>
        </p:txBody>
      </p:sp>
      <p:sp>
        <p:nvSpPr>
          <p:cNvPr id="32" name="Flowchart: Document 31"/>
          <p:cNvSpPr/>
          <p:nvPr/>
        </p:nvSpPr>
        <p:spPr>
          <a:xfrm>
            <a:off x="2627784" y="4725144"/>
            <a:ext cx="972108" cy="1008112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TSS trip limits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ESS-0287373</a:t>
            </a:r>
          </a:p>
        </p:txBody>
      </p:sp>
      <p:cxnSp>
        <p:nvCxnSpPr>
          <p:cNvPr id="33" name="Straight Arrow Connector 32"/>
          <p:cNvCxnSpPr>
            <a:cxnSpLocks/>
            <a:stCxn id="34" idx="3"/>
            <a:endCxn id="32" idx="1"/>
          </p:cNvCxnSpPr>
          <p:nvPr/>
        </p:nvCxnSpPr>
        <p:spPr>
          <a:xfrm>
            <a:off x="2366755" y="5211043"/>
            <a:ext cx="261029" cy="181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Document 47"/>
          <p:cNvSpPr/>
          <p:nvPr/>
        </p:nvSpPr>
        <p:spPr>
          <a:xfrm>
            <a:off x="7740352" y="3429000"/>
            <a:ext cx="948813" cy="1008112"/>
          </a:xfrm>
          <a:prstGeom prst="flowChartDocumen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V&amp;V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ESS-0048372</a:t>
            </a:r>
          </a:p>
        </p:txBody>
      </p:sp>
      <p:cxnSp>
        <p:nvCxnSpPr>
          <p:cNvPr id="49" name="Straight Arrow Connector 48"/>
          <p:cNvCxnSpPr>
            <a:stCxn id="30" idx="3"/>
            <a:endCxn id="48" idx="1"/>
          </p:cNvCxnSpPr>
          <p:nvPr/>
        </p:nvCxnSpPr>
        <p:spPr>
          <a:xfrm>
            <a:off x="7290302" y="3932650"/>
            <a:ext cx="450050" cy="4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9" idx="2"/>
            <a:endCxn id="72" idx="0"/>
          </p:cNvCxnSpPr>
          <p:nvPr/>
        </p:nvCxnSpPr>
        <p:spPr>
          <a:xfrm>
            <a:off x="4337974" y="4373752"/>
            <a:ext cx="1044116" cy="3513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Document 8"/>
          <p:cNvSpPr/>
          <p:nvPr/>
        </p:nvSpPr>
        <p:spPr>
          <a:xfrm>
            <a:off x="3851920" y="3432287"/>
            <a:ext cx="972108" cy="1008112"/>
          </a:xfrm>
          <a:prstGeom prst="flowChartDocumen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Architecture &amp; HW design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ESS-0045067</a:t>
            </a:r>
          </a:p>
        </p:txBody>
      </p:sp>
      <p:sp>
        <p:nvSpPr>
          <p:cNvPr id="35" name="Flowchart: Document 34"/>
          <p:cNvSpPr/>
          <p:nvPr/>
        </p:nvSpPr>
        <p:spPr>
          <a:xfrm>
            <a:off x="575556" y="1985371"/>
            <a:ext cx="972108" cy="1008112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Hazard analysis process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ESS-0041755</a:t>
            </a:r>
          </a:p>
        </p:txBody>
      </p:sp>
      <p:cxnSp>
        <p:nvCxnSpPr>
          <p:cNvPr id="38" name="Straight Arrow Connector 37"/>
          <p:cNvCxnSpPr>
            <a:stCxn id="35" idx="2"/>
            <a:endCxn id="6" idx="0"/>
          </p:cNvCxnSpPr>
          <p:nvPr/>
        </p:nvCxnSpPr>
        <p:spPr>
          <a:xfrm>
            <a:off x="1061610" y="2926836"/>
            <a:ext cx="828092" cy="5054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owchart: Document 40"/>
          <p:cNvSpPr/>
          <p:nvPr/>
        </p:nvSpPr>
        <p:spPr>
          <a:xfrm>
            <a:off x="215516" y="4719735"/>
            <a:ext cx="972108" cy="922458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Target Station 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RSFs &amp; </a:t>
            </a:r>
            <a:r>
              <a:rPr lang="en-US" sz="1100" dirty="0" err="1">
                <a:solidFill>
                  <a:schemeClr val="tx1"/>
                </a:solidFill>
              </a:rPr>
              <a:t>DiD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ESS-0050185</a:t>
            </a:r>
          </a:p>
        </p:txBody>
      </p:sp>
      <p:cxnSp>
        <p:nvCxnSpPr>
          <p:cNvPr id="51" name="Straight Arrow Connector 50"/>
          <p:cNvCxnSpPr>
            <a:cxnSpLocks/>
            <a:stCxn id="6" idx="2"/>
            <a:endCxn id="41" idx="0"/>
          </p:cNvCxnSpPr>
          <p:nvPr/>
        </p:nvCxnSpPr>
        <p:spPr>
          <a:xfrm flipH="1">
            <a:off x="701570" y="4373752"/>
            <a:ext cx="1188132" cy="3459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Document 33"/>
          <p:cNvSpPr/>
          <p:nvPr/>
        </p:nvSpPr>
        <p:spPr>
          <a:xfrm>
            <a:off x="1394647" y="4706987"/>
            <a:ext cx="972108" cy="1008112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Accidents reports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ESS-0040075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ESS-0044348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ESS-0050081</a:t>
            </a:r>
          </a:p>
        </p:txBody>
      </p:sp>
      <p:cxnSp>
        <p:nvCxnSpPr>
          <p:cNvPr id="37" name="Straight Arrow Connector 36"/>
          <p:cNvCxnSpPr>
            <a:stCxn id="6" idx="2"/>
            <a:endCxn id="34" idx="0"/>
          </p:cNvCxnSpPr>
          <p:nvPr/>
        </p:nvCxnSpPr>
        <p:spPr>
          <a:xfrm flipH="1">
            <a:off x="1880701" y="4373752"/>
            <a:ext cx="9001" cy="333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owchart: Document 42"/>
          <p:cNvSpPr/>
          <p:nvPr/>
        </p:nvSpPr>
        <p:spPr>
          <a:xfrm>
            <a:off x="1799692" y="1772816"/>
            <a:ext cx="972108" cy="615373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ESS classification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ESS-0016468</a:t>
            </a:r>
          </a:p>
        </p:txBody>
      </p:sp>
      <p:cxnSp>
        <p:nvCxnSpPr>
          <p:cNvPr id="44" name="Straight Arrow Connector 43"/>
          <p:cNvCxnSpPr>
            <a:cxnSpLocks/>
            <a:stCxn id="43" idx="2"/>
            <a:endCxn id="7" idx="0"/>
          </p:cNvCxnSpPr>
          <p:nvPr/>
        </p:nvCxnSpPr>
        <p:spPr>
          <a:xfrm>
            <a:off x="2285746" y="2347506"/>
            <a:ext cx="828092" cy="10847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Document 42">
            <a:extLst>
              <a:ext uri="{FF2B5EF4-FFF2-40B4-BE49-F238E27FC236}">
                <a16:creationId xmlns:a16="http://schemas.microsoft.com/office/drawing/2014/main" id="{3B4CBA34-E996-E444-A821-210BE6C4B2FD}"/>
              </a:ext>
            </a:extLst>
          </p:cNvPr>
          <p:cNvSpPr/>
          <p:nvPr/>
        </p:nvSpPr>
        <p:spPr>
          <a:xfrm>
            <a:off x="3050831" y="1775755"/>
            <a:ext cx="1161129" cy="604787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Categorization Monolith Events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ESS-0454232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A07112D-1561-4040-8757-EED6E5F3635D}"/>
              </a:ext>
            </a:extLst>
          </p:cNvPr>
          <p:cNvCxnSpPr>
            <a:cxnSpLocks/>
            <a:stCxn id="7" idx="2"/>
            <a:endCxn id="32" idx="0"/>
          </p:cNvCxnSpPr>
          <p:nvPr/>
        </p:nvCxnSpPr>
        <p:spPr>
          <a:xfrm>
            <a:off x="3113838" y="4373752"/>
            <a:ext cx="0" cy="351392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owchart: Document 42">
            <a:extLst>
              <a:ext uri="{FF2B5EF4-FFF2-40B4-BE49-F238E27FC236}">
                <a16:creationId xmlns:a16="http://schemas.microsoft.com/office/drawing/2014/main" id="{2AA61DA7-C985-0C46-AAE5-23E552EFDC4D}"/>
              </a:ext>
            </a:extLst>
          </p:cNvPr>
          <p:cNvSpPr/>
          <p:nvPr/>
        </p:nvSpPr>
        <p:spPr>
          <a:xfrm>
            <a:off x="1352305" y="6151525"/>
            <a:ext cx="1161129" cy="589843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Categorization Monolith Events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ESS-0454232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B4E9C7B-C70C-9646-8E27-3477255ADB32}"/>
              </a:ext>
            </a:extLst>
          </p:cNvPr>
          <p:cNvCxnSpPr>
            <a:cxnSpLocks/>
            <a:stCxn id="34" idx="2"/>
            <a:endCxn id="52" idx="0"/>
          </p:cNvCxnSpPr>
          <p:nvPr/>
        </p:nvCxnSpPr>
        <p:spPr>
          <a:xfrm>
            <a:off x="1880701" y="5648452"/>
            <a:ext cx="52169" cy="503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lowchart: Document 42">
            <a:extLst>
              <a:ext uri="{FF2B5EF4-FFF2-40B4-BE49-F238E27FC236}">
                <a16:creationId xmlns:a16="http://schemas.microsoft.com/office/drawing/2014/main" id="{41B3EF8F-3C63-C048-A87A-0D97AB223D91}"/>
              </a:ext>
            </a:extLst>
          </p:cNvPr>
          <p:cNvSpPr/>
          <p:nvPr/>
        </p:nvSpPr>
        <p:spPr>
          <a:xfrm>
            <a:off x="4560555" y="1841537"/>
            <a:ext cx="1523613" cy="651359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ESS rules for I&amp;C classification &amp; design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ESS-0054158</a:t>
            </a:r>
          </a:p>
        </p:txBody>
      </p:sp>
      <p:sp>
        <p:nvSpPr>
          <p:cNvPr id="65" name="Flowchart: Document 42">
            <a:extLst>
              <a:ext uri="{FF2B5EF4-FFF2-40B4-BE49-F238E27FC236}">
                <a16:creationId xmlns:a16="http://schemas.microsoft.com/office/drawing/2014/main" id="{48274774-EE74-5A40-9F3B-1F75A4E48A13}"/>
              </a:ext>
            </a:extLst>
          </p:cNvPr>
          <p:cNvSpPr/>
          <p:nvPr/>
        </p:nvSpPr>
        <p:spPr>
          <a:xfrm>
            <a:off x="3113837" y="2611579"/>
            <a:ext cx="1251139" cy="477931"/>
          </a:xfrm>
          <a:prstGeom prst="flowChartDocumen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TSS classification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ESS-0218018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EE95EA5-F660-8444-A1E9-6BE448CDEE62}"/>
              </a:ext>
            </a:extLst>
          </p:cNvPr>
          <p:cNvCxnSpPr>
            <a:cxnSpLocks/>
            <a:stCxn id="43" idx="2"/>
            <a:endCxn id="65" idx="0"/>
          </p:cNvCxnSpPr>
          <p:nvPr/>
        </p:nvCxnSpPr>
        <p:spPr>
          <a:xfrm>
            <a:off x="2285746" y="2347506"/>
            <a:ext cx="1453661" cy="264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8650CBC-E37C-A84E-BBD7-0E9DE35200CA}"/>
              </a:ext>
            </a:extLst>
          </p:cNvPr>
          <p:cNvCxnSpPr>
            <a:cxnSpLocks/>
            <a:stCxn id="45" idx="2"/>
            <a:endCxn id="65" idx="0"/>
          </p:cNvCxnSpPr>
          <p:nvPr/>
        </p:nvCxnSpPr>
        <p:spPr>
          <a:xfrm>
            <a:off x="3631396" y="2340559"/>
            <a:ext cx="108011" cy="271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B25D858-7D7D-304E-8281-33A40611459B}"/>
              </a:ext>
            </a:extLst>
          </p:cNvPr>
          <p:cNvCxnSpPr>
            <a:cxnSpLocks/>
            <a:stCxn id="43" idx="3"/>
            <a:endCxn id="45" idx="1"/>
          </p:cNvCxnSpPr>
          <p:nvPr/>
        </p:nvCxnSpPr>
        <p:spPr>
          <a:xfrm flipV="1">
            <a:off x="2771800" y="2078149"/>
            <a:ext cx="279031" cy="23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573DE88-FEF2-5446-9FA4-0B4F01BE412D}"/>
              </a:ext>
            </a:extLst>
          </p:cNvPr>
          <p:cNvCxnSpPr>
            <a:cxnSpLocks/>
            <a:stCxn id="64" idx="1"/>
            <a:endCxn id="65" idx="0"/>
          </p:cNvCxnSpPr>
          <p:nvPr/>
        </p:nvCxnSpPr>
        <p:spPr>
          <a:xfrm flipH="1">
            <a:off x="3739407" y="2167217"/>
            <a:ext cx="821148" cy="444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15B7194-285C-6A4B-A5ED-F0423271C0C3}"/>
              </a:ext>
            </a:extLst>
          </p:cNvPr>
          <p:cNvCxnSpPr>
            <a:cxnSpLocks/>
            <a:stCxn id="65" idx="2"/>
            <a:endCxn id="7" idx="0"/>
          </p:cNvCxnSpPr>
          <p:nvPr/>
        </p:nvCxnSpPr>
        <p:spPr>
          <a:xfrm flipH="1">
            <a:off x="3113838" y="3057913"/>
            <a:ext cx="625569" cy="3743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owchart: Document 8"/>
          <p:cNvSpPr/>
          <p:nvPr/>
        </p:nvSpPr>
        <p:spPr>
          <a:xfrm>
            <a:off x="5040052" y="3429000"/>
            <a:ext cx="972108" cy="1008112"/>
          </a:xfrm>
          <a:prstGeom prst="flowChartDocumen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System design description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ESS-0321310</a:t>
            </a:r>
          </a:p>
        </p:txBody>
      </p:sp>
      <p:sp>
        <p:nvSpPr>
          <p:cNvPr id="58" name="Flowchart: Document 8"/>
          <p:cNvSpPr/>
          <p:nvPr/>
        </p:nvSpPr>
        <p:spPr>
          <a:xfrm>
            <a:off x="6336196" y="4725144"/>
            <a:ext cx="972108" cy="1008112"/>
          </a:xfrm>
          <a:prstGeom prst="flowChartDocumen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Electrical design (</a:t>
            </a:r>
            <a:r>
              <a:rPr lang="en-US" sz="1100" dirty="0" err="1">
                <a:solidFill>
                  <a:schemeClr val="tx1"/>
                </a:solidFill>
              </a:rPr>
              <a:t>ePLAN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61" name="Straight Arrow Connector 35"/>
          <p:cNvCxnSpPr>
            <a:stCxn id="54" idx="2"/>
            <a:endCxn id="58" idx="0"/>
          </p:cNvCxnSpPr>
          <p:nvPr/>
        </p:nvCxnSpPr>
        <p:spPr>
          <a:xfrm>
            <a:off x="5526106" y="4370465"/>
            <a:ext cx="1296144" cy="3546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35"/>
          <p:cNvCxnSpPr>
            <a:stCxn id="54" idx="3"/>
            <a:endCxn id="30" idx="1"/>
          </p:cNvCxnSpPr>
          <p:nvPr/>
        </p:nvCxnSpPr>
        <p:spPr>
          <a:xfrm flipV="1">
            <a:off x="6012160" y="3932650"/>
            <a:ext cx="306034" cy="4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35"/>
          <p:cNvCxnSpPr>
            <a:stCxn id="54" idx="0"/>
            <a:endCxn id="8" idx="1"/>
          </p:cNvCxnSpPr>
          <p:nvPr/>
        </p:nvCxnSpPr>
        <p:spPr>
          <a:xfrm flipV="1">
            <a:off x="5526106" y="2757603"/>
            <a:ext cx="788184" cy="6713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26"/>
          <p:cNvCxnSpPr>
            <a:stCxn id="58" idx="3"/>
            <a:endCxn id="48" idx="2"/>
          </p:cNvCxnSpPr>
          <p:nvPr/>
        </p:nvCxnSpPr>
        <p:spPr>
          <a:xfrm flipV="1">
            <a:off x="7308304" y="4370465"/>
            <a:ext cx="906455" cy="858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254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B208-3F8A-1B49-A2BE-A9093326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3F63-3470-4440-9DAC-334274567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C7EF4-9E8F-0C4E-A6F3-F21BF083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7843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36327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2E9BE3"/>
                </a:solidFill>
              </a:rPr>
              <a:t>The Hazard Analysis process is a well-defined, systematic way to identify, evaluate, and control potential radiation hazards and accidents related to the Target Station. </a:t>
            </a:r>
          </a:p>
          <a:p>
            <a:pPr lvl="1"/>
            <a:r>
              <a:rPr lang="en-US" dirty="0"/>
              <a:t>It is in alignment with the overall ESS process and regulatory body (SSM) conditions</a:t>
            </a:r>
          </a:p>
          <a:p>
            <a:pPr lvl="1"/>
            <a:endParaRPr lang="en-US" b="1" dirty="0">
              <a:solidFill>
                <a:srgbClr val="2E9BE3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All 22 Accident Analyses for Operations of the target station systems have been completed – event evaluated, impact assessed,  Safety SSCs and supporting safety-related SSCs defined, first iteration of </a:t>
            </a:r>
            <a:r>
              <a:rPr lang="en-US" b="1" dirty="0" err="1">
                <a:solidFill>
                  <a:srgbClr val="000090"/>
                </a:solidFill>
              </a:rPr>
              <a:t>DiD</a:t>
            </a:r>
            <a:r>
              <a:rPr lang="en-US" b="1" dirty="0">
                <a:solidFill>
                  <a:srgbClr val="000090"/>
                </a:solidFill>
              </a:rPr>
              <a:t> analysis completed   </a:t>
            </a:r>
          </a:p>
          <a:p>
            <a:pPr marL="457200" lvl="1" indent="0">
              <a:buNone/>
            </a:pPr>
            <a:endParaRPr lang="en-US" dirty="0">
              <a:solidFill>
                <a:srgbClr val="2E9BE3"/>
              </a:solidFill>
            </a:endParaRPr>
          </a:p>
          <a:p>
            <a:r>
              <a:rPr lang="en-US" b="1" dirty="0">
                <a:solidFill>
                  <a:srgbClr val="2E9BE3"/>
                </a:solidFill>
              </a:rPr>
              <a:t>Ongoing: Refine safety function &amp; defense in depth analysis, close the loop with original qualitative analysis, equivalent analyses for Maintenance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5760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st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41511" y="-300893"/>
            <a:ext cx="5352878" cy="8964907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6408712" cy="1143000"/>
          </a:xfrm>
        </p:spPr>
        <p:txBody>
          <a:bodyPr/>
          <a:lstStyle/>
          <a:p>
            <a:r>
              <a:rPr lang="en-US" dirty="0"/>
              <a:t>The ESS facility layout</a:t>
            </a:r>
            <a:br>
              <a:rPr lang="en-US" dirty="0"/>
            </a:br>
            <a:r>
              <a:rPr lang="en-US" sz="2400" dirty="0"/>
              <a:t>Main parts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39753" y="4941168"/>
            <a:ext cx="2089236" cy="576064"/>
            <a:chOff x="3601976" y="999325"/>
            <a:chExt cx="2651310" cy="576064"/>
          </a:xfrm>
        </p:grpSpPr>
        <p:cxnSp>
          <p:nvCxnSpPr>
            <p:cNvPr id="36" name="Straight Arrow Connector 35"/>
            <p:cNvCxnSpPr>
              <a:stCxn id="40" idx="1"/>
            </p:cNvCxnSpPr>
            <p:nvPr/>
          </p:nvCxnSpPr>
          <p:spPr>
            <a:xfrm flipH="1">
              <a:off x="3601976" y="1230158"/>
              <a:ext cx="1370708" cy="345231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972684" y="999325"/>
              <a:ext cx="128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Target</a:t>
              </a:r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32040" y="4093096"/>
            <a:ext cx="4211960" cy="26482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>
                <a:solidFill>
                  <a:schemeClr val="tx1"/>
                </a:solidFill>
              </a:rPr>
              <a:t>Proton Linear Accelerator</a:t>
            </a:r>
          </a:p>
          <a:p>
            <a:r>
              <a:rPr lang="en-GB" sz="2300" dirty="0">
                <a:solidFill>
                  <a:schemeClr val="tx1"/>
                </a:solidFill>
              </a:rPr>
              <a:t>Long pulse proton beam 2,86 </a:t>
            </a:r>
            <a:r>
              <a:rPr lang="en-GB" sz="2300" dirty="0" err="1">
                <a:solidFill>
                  <a:schemeClr val="tx1"/>
                </a:solidFill>
              </a:rPr>
              <a:t>ms</a:t>
            </a:r>
            <a:endParaRPr lang="en-GB" sz="2300" dirty="0">
              <a:solidFill>
                <a:schemeClr val="tx1"/>
              </a:solidFill>
            </a:endParaRPr>
          </a:p>
          <a:p>
            <a:r>
              <a:rPr lang="en-GB" sz="2300" dirty="0">
                <a:solidFill>
                  <a:schemeClr val="tx1"/>
                </a:solidFill>
              </a:rPr>
              <a:t>Pulse frequency 14 Hz</a:t>
            </a:r>
          </a:p>
          <a:p>
            <a:r>
              <a:rPr lang="en-GB" sz="2300" dirty="0">
                <a:solidFill>
                  <a:schemeClr val="tx1"/>
                </a:solidFill>
              </a:rPr>
              <a:t>Proton energy 2 </a:t>
            </a:r>
            <a:r>
              <a:rPr lang="en-GB" sz="2300" dirty="0" err="1">
                <a:solidFill>
                  <a:schemeClr val="tx1"/>
                </a:solidFill>
              </a:rPr>
              <a:t>GeV</a:t>
            </a:r>
            <a:endParaRPr lang="en-GB" sz="2300" dirty="0">
              <a:solidFill>
                <a:schemeClr val="tx1"/>
              </a:solidFill>
            </a:endParaRPr>
          </a:p>
          <a:p>
            <a:r>
              <a:rPr lang="en-GB" sz="2300" dirty="0">
                <a:solidFill>
                  <a:schemeClr val="tx1"/>
                </a:solidFill>
              </a:rPr>
              <a:t>Beam power, time averaged 5 MW, within pulse 125 MW</a:t>
            </a:r>
          </a:p>
          <a:p>
            <a:r>
              <a:rPr lang="en-GB" sz="2300" dirty="0">
                <a:solidFill>
                  <a:schemeClr val="tx1"/>
                </a:solidFill>
              </a:rPr>
              <a:t>Beam current 62,5 mA</a:t>
            </a:r>
          </a:p>
          <a:p>
            <a:pPr lvl="1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6372200" y="3284984"/>
            <a:ext cx="665820" cy="808112"/>
          </a:xfrm>
          <a:prstGeom prst="straightConnector1">
            <a:avLst/>
          </a:prstGeom>
          <a:ln w="857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323528" y="1484784"/>
            <a:ext cx="432048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1"/>
                </a:solidFill>
              </a:rPr>
              <a:t>Neutron Science Systems</a:t>
            </a:r>
          </a:p>
          <a:p>
            <a:r>
              <a:rPr lang="en-GB" sz="2100" dirty="0">
                <a:solidFill>
                  <a:schemeClr val="tx1"/>
                </a:solidFill>
              </a:rPr>
              <a:t>22 planned and budgeted neutron scattering instruments</a:t>
            </a:r>
          </a:p>
          <a:p>
            <a:r>
              <a:rPr lang="en-GB" sz="2100" dirty="0">
                <a:solidFill>
                  <a:schemeClr val="tx1"/>
                </a:solidFill>
              </a:rPr>
              <a:t>Neutron beam line lengths ranging from 10 m to 150 m from source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115616" y="3429000"/>
            <a:ext cx="1368152" cy="720080"/>
          </a:xfrm>
          <a:prstGeom prst="straightConnector1">
            <a:avLst/>
          </a:prstGeom>
          <a:ln w="857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66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Hazard Analysis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85000" lnSpcReduction="20000"/>
          </a:bodyPr>
          <a:lstStyle/>
          <a:p>
            <a:r>
              <a:rPr lang="en-US" sz="3400" b="1" i="1" dirty="0">
                <a:solidFill>
                  <a:srgbClr val="2E9BE3"/>
                </a:solidFill>
              </a:rPr>
              <a:t>Protect the public from accidents with potential radiological consequences</a:t>
            </a:r>
          </a:p>
          <a:p>
            <a:pPr lvl="3"/>
            <a:endParaRPr lang="en-US" dirty="0">
              <a:solidFill>
                <a:srgbClr val="2E9BE3"/>
              </a:solidFill>
            </a:endParaRPr>
          </a:p>
          <a:p>
            <a:r>
              <a:rPr lang="en-GB" dirty="0">
                <a:solidFill>
                  <a:srgbClr val="000090"/>
                </a:solidFill>
              </a:rPr>
              <a:t>Hazard Analysis is a systematic process to identify, evaluate, and control potential hazards and accidents related to the Target Station. </a:t>
            </a:r>
          </a:p>
          <a:p>
            <a:pPr lvl="1"/>
            <a:r>
              <a:rPr lang="en-GB" dirty="0">
                <a:solidFill>
                  <a:srgbClr val="2E9BE3"/>
                </a:solidFill>
              </a:rPr>
              <a:t>Identify hazardous events associated with the facility processes, operations, work activities, and natural phenomena</a:t>
            </a:r>
          </a:p>
          <a:p>
            <a:pPr lvl="2"/>
            <a:r>
              <a:rPr lang="en-US" dirty="0"/>
              <a:t>High power beam impacting the tungsten target will create an inventory of nuclides</a:t>
            </a:r>
          </a:p>
          <a:p>
            <a:pPr lvl="2"/>
            <a:r>
              <a:rPr lang="en-US" dirty="0"/>
              <a:t>3000 kg of tungsten, 5 MW beam, 5 year target wheel lifetime </a:t>
            </a:r>
            <a:endParaRPr lang="en-GB" dirty="0">
              <a:solidFill>
                <a:srgbClr val="558ED5"/>
              </a:solidFill>
            </a:endParaRPr>
          </a:p>
          <a:p>
            <a:pPr lvl="1"/>
            <a:r>
              <a:rPr lang="en-GB" dirty="0">
                <a:solidFill>
                  <a:srgbClr val="2E9BE3"/>
                </a:solidFill>
              </a:rPr>
              <a:t>Understand potential hazardous scenarios</a:t>
            </a:r>
            <a:endParaRPr lang="en-GB" dirty="0">
              <a:solidFill>
                <a:srgbClr val="000090"/>
              </a:solidFill>
            </a:endParaRPr>
          </a:p>
          <a:p>
            <a:pPr lvl="1"/>
            <a:r>
              <a:rPr lang="en-GB" dirty="0">
                <a:solidFill>
                  <a:srgbClr val="2E9BE3"/>
                </a:solidFill>
              </a:rPr>
              <a:t>Define necessary mitigating measures</a:t>
            </a:r>
          </a:p>
          <a:p>
            <a:pPr lvl="2"/>
            <a:r>
              <a:rPr lang="en-GB" dirty="0"/>
              <a:t>Input to system design requirements – Target systems, building features, TSS</a:t>
            </a:r>
          </a:p>
          <a:p>
            <a:pPr lvl="2"/>
            <a:r>
              <a:rPr lang="en-US" dirty="0"/>
              <a:t>Identify need for safety functions </a:t>
            </a:r>
          </a:p>
          <a:p>
            <a:pPr lvl="3"/>
            <a:endParaRPr lang="en-GB" dirty="0">
              <a:solidFill>
                <a:srgbClr val="558ED5"/>
              </a:solidFill>
            </a:endParaRPr>
          </a:p>
          <a:p>
            <a:pPr lvl="0"/>
            <a:r>
              <a:rPr lang="en-GB" sz="2900" b="1" i="1" dirty="0">
                <a:solidFill>
                  <a:srgbClr val="000090"/>
                </a:solidFill>
              </a:rPr>
              <a:t>Identify </a:t>
            </a:r>
            <a:r>
              <a:rPr lang="en-GB" sz="2900" b="1" i="1" dirty="0">
                <a:solidFill>
                  <a:srgbClr val="000090"/>
                </a:solidFill>
                <a:latin typeface="Wingdings 3" charset="2"/>
                <a:cs typeface="Wingdings 3" charset="2"/>
              </a:rPr>
              <a:t>g</a:t>
            </a:r>
            <a:r>
              <a:rPr lang="en-GB" sz="2900" b="1" i="1" dirty="0">
                <a:solidFill>
                  <a:srgbClr val="000090"/>
                </a:solidFill>
              </a:rPr>
              <a:t> evaluate </a:t>
            </a:r>
            <a:r>
              <a:rPr lang="en-GB" sz="2900" b="1" i="1" dirty="0">
                <a:solidFill>
                  <a:srgbClr val="000090"/>
                </a:solidFill>
                <a:latin typeface="Wingdings 3" charset="2"/>
                <a:cs typeface="Wingdings 3" charset="2"/>
              </a:rPr>
              <a:t>g</a:t>
            </a:r>
            <a:r>
              <a:rPr lang="en-GB" sz="2900" b="1" i="1" dirty="0">
                <a:solidFill>
                  <a:srgbClr val="000090"/>
                </a:solidFill>
              </a:rPr>
              <a:t> control these events</a:t>
            </a:r>
          </a:p>
          <a:p>
            <a:pPr marL="0" lvl="0" indent="0">
              <a:buNone/>
            </a:pPr>
            <a:endParaRPr lang="en-US" dirty="0">
              <a:solidFill>
                <a:srgbClr val="558ED5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58ED5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1503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Target Station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 fontScale="55000" lnSpcReduction="20000"/>
          </a:bodyPr>
          <a:lstStyle/>
          <a:p>
            <a:pPr marL="285750" indent="-285750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5 MW long pulse spallation source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2.86 </a:t>
            </a:r>
            <a:r>
              <a:rPr lang="en-GB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ms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 proton bunch at 14 Hz rep rate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Raster pattern where protons incident upon Target wheel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ea typeface="Verdana" charset="0"/>
              <a:cs typeface="Calibri"/>
            </a:endParaRPr>
          </a:p>
          <a:p>
            <a:pPr marL="285750" indent="-285750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Rotating tungsten target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5.4 tons (4900 kg) wheel only, (11 tons wheel + shaft)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rotating at 23.3 rpm (sector receives beam pulse every 2.4 seconds)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5 year lifetime, He gas cooled</a:t>
            </a:r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ea typeface="Verdana" charset="0"/>
              <a:cs typeface="Calibri"/>
            </a:endParaRPr>
          </a:p>
          <a:p>
            <a:pPr marL="285750" indent="-285750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Cold Moderators</a:t>
            </a:r>
          </a:p>
          <a:p>
            <a:pPr marL="685800" lvl="2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Liquid hydrogen with 2-5 year lifetime</a:t>
            </a:r>
            <a:endParaRPr lang="en-GB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Verdana" charset="0"/>
              <a:cs typeface="Calibri"/>
            </a:endParaRPr>
          </a:p>
          <a:p>
            <a:pPr marL="285750" indent="-285750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Inventories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High power beam impacting the tungsten target will create an inventory of nuclides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Primary inventory is in wheel (monolith and storage in active cells)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pic>
        <p:nvPicPr>
          <p:cNvPr id="7" name="Picture 6" descr="ModeratorReflectorWheel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502" y="116632"/>
            <a:ext cx="3302000" cy="6624736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2132856"/>
            <a:ext cx="4038600" cy="1584176"/>
          </a:xfrm>
          <a:solidFill>
            <a:srgbClr val="9DE7FF"/>
          </a:solidFill>
          <a:ln w="28575" cmpd="sng"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285750" indent="-285750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sz="33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Keeping in Mind: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sz="25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450 – 500 employees, 2000 – 3000 users/year </a:t>
            </a:r>
          </a:p>
          <a:p>
            <a:pPr marL="685800" lvl="1" defTabSz="870614" eaLnBrk="0" hangingPunct="0">
              <a:lnSpc>
                <a:spcPct val="110000"/>
              </a:lnSpc>
              <a:spcAft>
                <a:spcPts val="839"/>
              </a:spcAft>
              <a:buFont typeface="Lucida Grande"/>
              <a:buChar char="–"/>
            </a:pPr>
            <a:r>
              <a:rPr lang="en-GB" sz="25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Verdana" charset="0"/>
                <a:cs typeface="Calibri"/>
              </a:rPr>
              <a:t>facility is located in 100,000 inhabitant region</a:t>
            </a: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42"/>
          <a:stretch/>
        </p:blipFill>
        <p:spPr>
          <a:xfrm>
            <a:off x="5724128" y="4437124"/>
            <a:ext cx="1080120" cy="444707"/>
          </a:xfrm>
          <a:prstGeom prst="rect">
            <a:avLst/>
          </a:prstGeom>
          <a:ln>
            <a:noFill/>
          </a:ln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42"/>
          <a:stretch/>
        </p:blipFill>
        <p:spPr>
          <a:xfrm>
            <a:off x="5724130" y="4797164"/>
            <a:ext cx="1201192" cy="494555"/>
          </a:xfrm>
          <a:prstGeom prst="rect">
            <a:avLst/>
          </a:prstGeom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5292080" y="3284984"/>
            <a:ext cx="3634298" cy="2006722"/>
            <a:chOff x="5292080" y="3284985"/>
            <a:chExt cx="3634298" cy="2006722"/>
          </a:xfrm>
        </p:grpSpPr>
        <p:pic>
          <p:nvPicPr>
            <p:cNvPr id="9" name="Content Placeholder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92080" y="3284985"/>
              <a:ext cx="3634298" cy="1998724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pic>
          <p:nvPicPr>
            <p:cNvPr id="10" name="Content Placeholder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42"/>
            <a:stretch/>
          </p:blipFill>
          <p:spPr>
            <a:xfrm>
              <a:off x="5292080" y="4797152"/>
              <a:ext cx="1201192" cy="49455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4752528" y="1556792"/>
            <a:ext cx="3419872" cy="1584176"/>
            <a:chOff x="4752528" y="1556792"/>
            <a:chExt cx="3419872" cy="1584176"/>
          </a:xfrm>
        </p:grpSpPr>
        <p:pic>
          <p:nvPicPr>
            <p:cNvPr id="8" name="Picture 7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52528" y="1556792"/>
              <a:ext cx="3419872" cy="158417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</p:pic>
        <p:pic>
          <p:nvPicPr>
            <p:cNvPr id="13" name="Content Placeholder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942"/>
            <a:stretch/>
          </p:blipFill>
          <p:spPr>
            <a:xfrm>
              <a:off x="4788024" y="1556792"/>
              <a:ext cx="1080120" cy="44470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599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659563" y="1773238"/>
            <a:ext cx="2417762" cy="1676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Helium cooling of target material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Mass flow 3 kg/s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Pressure 11 bar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Temperature inlet/outlet 40 °C/240 °C</a:t>
            </a:r>
          </a:p>
        </p:txBody>
      </p:sp>
      <p:grpSp>
        <p:nvGrpSpPr>
          <p:cNvPr id="41986" name="Group 10"/>
          <p:cNvGrpSpPr>
            <a:grpSpLocks/>
          </p:cNvGrpSpPr>
          <p:nvPr/>
        </p:nvGrpSpPr>
        <p:grpSpPr bwMode="auto">
          <a:xfrm>
            <a:off x="-74613" y="1492250"/>
            <a:ext cx="4114801" cy="4498975"/>
            <a:chOff x="3980464" y="1484783"/>
            <a:chExt cx="4865843" cy="5321491"/>
          </a:xfrm>
        </p:grpSpPr>
        <p:pic>
          <p:nvPicPr>
            <p:cNvPr id="41993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4" name="Group 12"/>
            <p:cNvGrpSpPr>
              <a:grpSpLocks/>
            </p:cNvGrpSpPr>
            <p:nvPr/>
          </p:nvGrpSpPr>
          <p:grpSpPr bwMode="auto">
            <a:xfrm>
              <a:off x="3980464" y="4814507"/>
              <a:ext cx="936104" cy="461665"/>
              <a:chOff x="3887239" y="4835673"/>
              <a:chExt cx="936104" cy="461665"/>
            </a:xfrm>
          </p:grpSpPr>
          <p:cxnSp>
            <p:nvCxnSpPr>
              <p:cNvPr id="28" name="Straight Arrow Connector 27"/>
              <p:cNvCxnSpPr>
                <a:cxnSpLocks noChangeShapeType="1"/>
              </p:cNvCxnSpPr>
              <p:nvPr/>
            </p:nvCxnSpPr>
            <p:spPr bwMode="auto"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10" name="TextBox 28"/>
              <p:cNvSpPr txBox="1">
                <a:spLocks noChangeArrowheads="1"/>
              </p:cNvSpPr>
              <p:nvPr/>
            </p:nvSpPr>
            <p:spPr bwMode="auto">
              <a:xfrm rot="-808130">
                <a:off x="3887239" y="4835673"/>
                <a:ext cx="93610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/>
                  <a:t>proton</a:t>
                </a:r>
                <a:br>
                  <a:rPr lang="en-US" altLang="x-none" sz="1200"/>
                </a:br>
                <a:r>
                  <a:rPr lang="en-US" altLang="x-none" sz="1200"/>
                  <a:t>beam</a:t>
                </a:r>
              </a:p>
            </p:txBody>
          </p:sp>
        </p:grpSp>
        <p:sp>
          <p:nvSpPr>
            <p:cNvPr id="41995" name="TextBox 13"/>
            <p:cNvSpPr txBox="1">
              <a:spLocks noChangeArrowheads="1"/>
            </p:cNvSpPr>
            <p:nvPr/>
          </p:nvSpPr>
          <p:spPr bwMode="auto">
            <a:xfrm>
              <a:off x="5029195" y="5053977"/>
              <a:ext cx="9361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proton</a:t>
              </a:r>
              <a:br>
                <a:rPr lang="en-US" altLang="x-none" sz="1200"/>
              </a:br>
              <a:r>
                <a:rPr lang="en-US" altLang="x-none" sz="1200"/>
                <a:t>beam window</a:t>
              </a:r>
            </a:p>
          </p:txBody>
        </p:sp>
        <p:sp>
          <p:nvSpPr>
            <p:cNvPr id="41996" name="TextBox 14"/>
            <p:cNvSpPr txBox="1">
              <a:spLocks noChangeArrowheads="1"/>
            </p:cNvSpPr>
            <p:nvPr/>
          </p:nvSpPr>
          <p:spPr bwMode="auto">
            <a:xfrm>
              <a:off x="4929610" y="1902293"/>
              <a:ext cx="1465432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proton beam instrumentation plug</a:t>
              </a:r>
            </a:p>
          </p:txBody>
        </p:sp>
        <p:sp>
          <p:nvSpPr>
            <p:cNvPr id="41997" name="TextBox 15"/>
            <p:cNvSpPr txBox="1">
              <a:spLocks noChangeArrowheads="1"/>
            </p:cNvSpPr>
            <p:nvPr/>
          </p:nvSpPr>
          <p:spPr bwMode="auto">
            <a:xfrm>
              <a:off x="6118273" y="1526536"/>
              <a:ext cx="1228523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Moderator and reflector</a:t>
              </a:r>
            </a:p>
          </p:txBody>
        </p:sp>
        <p:sp>
          <p:nvSpPr>
            <p:cNvPr id="41998" name="TextBox 16"/>
            <p:cNvSpPr txBox="1">
              <a:spLocks noChangeArrowheads="1"/>
            </p:cNvSpPr>
            <p:nvPr/>
          </p:nvSpPr>
          <p:spPr bwMode="auto">
            <a:xfrm>
              <a:off x="6664782" y="4934498"/>
              <a:ext cx="682014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target wheel </a:t>
              </a:r>
            </a:p>
          </p:txBody>
        </p:sp>
        <p:sp>
          <p:nvSpPr>
            <p:cNvPr id="41999" name="TextBox 17"/>
            <p:cNvSpPr txBox="1">
              <a:spLocks noChangeArrowheads="1"/>
            </p:cNvSpPr>
            <p:nvPr/>
          </p:nvSpPr>
          <p:spPr bwMode="auto">
            <a:xfrm>
              <a:off x="7663266" y="3776267"/>
              <a:ext cx="1183041" cy="98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neutron beam extraction port</a:t>
              </a:r>
            </a:p>
          </p:txBody>
        </p:sp>
        <p:sp>
          <p:nvSpPr>
            <p:cNvPr id="42000" name="TextBox 18"/>
            <p:cNvSpPr txBox="1">
              <a:spLocks noChangeArrowheads="1"/>
            </p:cNvSpPr>
            <p:nvPr/>
          </p:nvSpPr>
          <p:spPr bwMode="auto">
            <a:xfrm>
              <a:off x="7185614" y="2098693"/>
              <a:ext cx="1080121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monolith vessel</a:t>
              </a:r>
            </a:p>
          </p:txBody>
        </p:sp>
        <p:sp>
          <p:nvSpPr>
            <p:cNvPr id="42001" name="TextBox 19"/>
            <p:cNvSpPr txBox="1">
              <a:spLocks noChangeArrowheads="1"/>
            </p:cNvSpPr>
            <p:nvPr/>
          </p:nvSpPr>
          <p:spPr bwMode="auto">
            <a:xfrm>
              <a:off x="7685162" y="4810734"/>
              <a:ext cx="1161144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target monitoring plug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399669" y="4904133"/>
              <a:ext cx="101372" cy="32672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5450354" y="2617056"/>
              <a:ext cx="555667" cy="170498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439668" y="2072514"/>
              <a:ext cx="103248" cy="2486116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41998" idx="0"/>
            </p:cNvCxnSpPr>
            <p:nvPr/>
          </p:nvCxnSpPr>
          <p:spPr>
            <a:xfrm flipH="1" flipV="1">
              <a:off x="6910858" y="4558630"/>
              <a:ext cx="95741" cy="37554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7320099" y="4149285"/>
              <a:ext cx="405487" cy="15397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7248763" y="4365223"/>
              <a:ext cx="476822" cy="49947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20099" y="2639588"/>
              <a:ext cx="245921" cy="50135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A57855AA-C5C2-FE41-B7FD-29F847F4DA3F}" type="slidenum">
              <a:rPr lang="en-GB" altLang="x-none"/>
              <a:pPr/>
              <a:t>3</a:t>
            </a:fld>
            <a:endParaRPr lang="en-GB" altLang="x-none"/>
          </a:p>
        </p:txBody>
      </p:sp>
      <p:sp>
        <p:nvSpPr>
          <p:cNvPr id="6" name="Rounded Rectangle 5"/>
          <p:cNvSpPr/>
          <p:nvPr/>
        </p:nvSpPr>
        <p:spPr>
          <a:xfrm>
            <a:off x="3914775" y="3724275"/>
            <a:ext cx="5157788" cy="11334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Rotating solid tungsten target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36 sectors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Mass, total 11 tonnes, whereof 3 tonnes of W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Rotates 23.3 rpm, synchronized with pulsed proton beam 14 Hz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6050" y="5122863"/>
            <a:ext cx="4402138" cy="16637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Moderators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Provisional locations of moderators above and beneath the target wheel, i.e. monolith centre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1</a:t>
            </a:r>
            <a:r>
              <a:rPr lang="en-GB" sz="1400" baseline="30000" dirty="0"/>
              <a:t>st</a:t>
            </a:r>
            <a:r>
              <a:rPr lang="en-GB" sz="1400" dirty="0"/>
              <a:t> MR plug exploits the upper space, offering:</a:t>
            </a:r>
          </a:p>
          <a:p>
            <a:pPr marL="742950" lvl="1" indent="-285750" algn="ctr">
              <a:buFont typeface="Wingdings" charset="2"/>
              <a:buChar char="ü"/>
              <a:defRPr/>
            </a:pPr>
            <a:r>
              <a:rPr lang="en-GB" sz="1400" dirty="0"/>
              <a:t>Cold, 30 mm high, liquid H</a:t>
            </a:r>
            <a:r>
              <a:rPr lang="en-GB" sz="1400" baseline="-25000" dirty="0"/>
              <a:t>2</a:t>
            </a:r>
            <a:r>
              <a:rPr lang="en-GB" sz="1400" dirty="0"/>
              <a:t> moderators, 17 K</a:t>
            </a:r>
          </a:p>
          <a:p>
            <a:pPr marL="742950" lvl="1" indent="-285750" algn="ctr">
              <a:buFont typeface="Wingdings" charset="2"/>
              <a:buChar char="ü"/>
              <a:defRPr/>
            </a:pPr>
            <a:r>
              <a:rPr lang="en-GB" sz="1400" dirty="0"/>
              <a:t>Thermal, 30 mm high, H</a:t>
            </a:r>
            <a:r>
              <a:rPr lang="en-GB" sz="1400" baseline="-25000" dirty="0"/>
              <a:t>2</a:t>
            </a:r>
            <a:r>
              <a:rPr lang="en-GB" sz="1400" dirty="0"/>
              <a:t>O moderator, 300 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10100" y="4949825"/>
            <a:ext cx="4471988" cy="18319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Diagnostics and instrumentation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Controlled and integrated commissioning and operation of the accelerator and target 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Fluorescent coating of PBW and target front face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Optical paths, grid profile monitor, aperture monitor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Wheel monitoring including position, temperature, vibration, as well as internal structure </a:t>
            </a:r>
          </a:p>
        </p:txBody>
      </p:sp>
      <p:sp>
        <p:nvSpPr>
          <p:cNvPr id="41991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272808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Key features of the ESS Target Station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05213" y="1573213"/>
            <a:ext cx="2998787" cy="20335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Target Safety System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Monitors target coolant flow, pressure and temperature, monolith pressure, </a:t>
            </a:r>
            <a:br>
              <a:rPr lang="en-GB" sz="1400" dirty="0"/>
            </a:br>
            <a:r>
              <a:rPr lang="en-GB" sz="1400" dirty="0"/>
              <a:t>&amp; target wheel rotation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Prohibit beam on target if parameters are outside specified limits</a:t>
            </a:r>
          </a:p>
        </p:txBody>
      </p:sp>
    </p:spTree>
    <p:extLst>
      <p:ext uri="{BB962C8B-B14F-4D97-AF65-F5344CB8AC3E}">
        <p14:creationId xmlns:p14="http://schemas.microsoft.com/office/powerpoint/2010/main" val="23708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5" descr="Illustration of definitions and terms_without_textbox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66" b="-9966"/>
          <a:stretch/>
        </p:blipFill>
        <p:spPr>
          <a:xfrm>
            <a:off x="3843867" y="1340780"/>
            <a:ext cx="5076020" cy="2503099"/>
          </a:xfrm>
        </p:spPr>
      </p:pic>
      <p:pic>
        <p:nvPicPr>
          <p:cNvPr id="28" name="Picture 27" descr="Macintosh HD:Users:andreapolato:Desktop:Screen Shot 2015-09-23 at 12.28.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2" t="14328" r="3496" b="1099"/>
          <a:stretch/>
        </p:blipFill>
        <p:spPr bwMode="auto">
          <a:xfrm>
            <a:off x="179512" y="1412776"/>
            <a:ext cx="5703960" cy="28803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Analysis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sp>
        <p:nvSpPr>
          <p:cNvPr id="10" name="Curved Up Arrow 9"/>
          <p:cNvSpPr/>
          <p:nvPr/>
        </p:nvSpPr>
        <p:spPr>
          <a:xfrm flipH="1" flipV="1">
            <a:off x="755576" y="1556792"/>
            <a:ext cx="7560840" cy="576064"/>
          </a:xfrm>
          <a:prstGeom prst="curvedUpArrow">
            <a:avLst>
              <a:gd name="adj1" fmla="val 42929"/>
              <a:gd name="adj2" fmla="val 98286"/>
              <a:gd name="adj3" fmla="val 286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2080" y="188640"/>
            <a:ext cx="1728192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SSM;</a:t>
            </a:r>
          </a:p>
          <a:p>
            <a:pPr algn="ctr"/>
            <a:r>
              <a:rPr lang="en-US" sz="1400" dirty="0"/>
              <a:t>Nuclear Authority</a:t>
            </a:r>
          </a:p>
        </p:txBody>
      </p:sp>
      <p:sp>
        <p:nvSpPr>
          <p:cNvPr id="6" name="Process 5"/>
          <p:cNvSpPr/>
          <p:nvPr/>
        </p:nvSpPr>
        <p:spPr>
          <a:xfrm>
            <a:off x="35498" y="2204864"/>
            <a:ext cx="1368152" cy="72008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Design Facility</a:t>
            </a:r>
          </a:p>
        </p:txBody>
      </p:sp>
      <p:sp>
        <p:nvSpPr>
          <p:cNvPr id="11" name="Process 10"/>
          <p:cNvSpPr/>
          <p:nvPr/>
        </p:nvSpPr>
        <p:spPr>
          <a:xfrm>
            <a:off x="1763688" y="2204864"/>
            <a:ext cx="1728192" cy="72008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Hazard Analysis</a:t>
            </a:r>
          </a:p>
        </p:txBody>
      </p:sp>
      <p:sp>
        <p:nvSpPr>
          <p:cNvPr id="14" name="Process 13"/>
          <p:cNvSpPr/>
          <p:nvPr/>
        </p:nvSpPr>
        <p:spPr>
          <a:xfrm>
            <a:off x="31166" y="2996952"/>
            <a:ext cx="1368152" cy="72008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Systems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Buildings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Operation</a:t>
            </a:r>
          </a:p>
        </p:txBody>
      </p:sp>
      <p:sp>
        <p:nvSpPr>
          <p:cNvPr id="15" name="Process 14"/>
          <p:cNvSpPr/>
          <p:nvPr/>
        </p:nvSpPr>
        <p:spPr>
          <a:xfrm>
            <a:off x="1763688" y="2996952"/>
            <a:ext cx="1728192" cy="1224136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Events</a:t>
            </a:r>
            <a:br>
              <a:rPr lang="en-US" sz="1400" dirty="0"/>
            </a:br>
            <a:r>
              <a:rPr lang="en-US" sz="1400" dirty="0"/>
              <a:t>(Severity</a:t>
            </a:r>
            <a:br>
              <a:rPr lang="en-US" sz="1400" dirty="0"/>
            </a:br>
            <a:r>
              <a:rPr lang="en-US" sz="1400" dirty="0"/>
              <a:t>&amp; Probability)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PIEs and Top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Enveloping</a:t>
            </a:r>
          </a:p>
        </p:txBody>
      </p:sp>
      <p:sp>
        <p:nvSpPr>
          <p:cNvPr id="16" name="Process 15"/>
          <p:cNvSpPr/>
          <p:nvPr/>
        </p:nvSpPr>
        <p:spPr>
          <a:xfrm>
            <a:off x="3851926" y="2204864"/>
            <a:ext cx="1656184" cy="72008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Scenario Analyses</a:t>
            </a:r>
          </a:p>
        </p:txBody>
      </p:sp>
      <p:sp>
        <p:nvSpPr>
          <p:cNvPr id="17" name="Process 16"/>
          <p:cNvSpPr/>
          <p:nvPr/>
        </p:nvSpPr>
        <p:spPr>
          <a:xfrm>
            <a:off x="3851926" y="5013176"/>
            <a:ext cx="1656184" cy="792088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1400" dirty="0"/>
              <a:t>Radiological impact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dirty="0"/>
              <a:t>Inventory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dirty="0"/>
              <a:t>Dose Factors</a:t>
            </a:r>
          </a:p>
        </p:txBody>
      </p:sp>
      <p:sp>
        <p:nvSpPr>
          <p:cNvPr id="18" name="Process 17"/>
          <p:cNvSpPr/>
          <p:nvPr/>
        </p:nvSpPr>
        <p:spPr>
          <a:xfrm>
            <a:off x="5940158" y="2204864"/>
            <a:ext cx="1584176" cy="72008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Safety Functions</a:t>
            </a:r>
          </a:p>
        </p:txBody>
      </p:sp>
      <p:sp>
        <p:nvSpPr>
          <p:cNvPr id="21" name="Process 20"/>
          <p:cNvSpPr/>
          <p:nvPr/>
        </p:nvSpPr>
        <p:spPr>
          <a:xfrm>
            <a:off x="7884374" y="2204864"/>
            <a:ext cx="1152128" cy="72008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Classification</a:t>
            </a:r>
          </a:p>
        </p:txBody>
      </p:sp>
      <p:sp>
        <p:nvSpPr>
          <p:cNvPr id="19" name="Process 18"/>
          <p:cNvSpPr/>
          <p:nvPr/>
        </p:nvSpPr>
        <p:spPr>
          <a:xfrm>
            <a:off x="3851926" y="3717032"/>
            <a:ext cx="1656184" cy="1224136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Physical evolution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Release Factors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Leaks, diffusion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Internal spread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External spread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5" name="Right Arrow 4"/>
          <p:cNvSpPr/>
          <p:nvPr/>
        </p:nvSpPr>
        <p:spPr>
          <a:xfrm>
            <a:off x="1475656" y="2348880"/>
            <a:ext cx="216024" cy="4320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3563888" y="2348880"/>
            <a:ext cx="216024" cy="4320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52120" y="2348880"/>
            <a:ext cx="216024" cy="4320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596336" y="2348880"/>
            <a:ext cx="216024" cy="4320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rocess 25"/>
          <p:cNvSpPr/>
          <p:nvPr/>
        </p:nvSpPr>
        <p:spPr>
          <a:xfrm>
            <a:off x="3851926" y="2996952"/>
            <a:ext cx="1656184" cy="648072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Unmitigated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Mitigated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735627"/>
              </p:ext>
            </p:extLst>
          </p:nvPr>
        </p:nvGraphicFramePr>
        <p:xfrm>
          <a:off x="5652122" y="4293097"/>
          <a:ext cx="3460602" cy="24548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1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9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15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5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58899">
                <a:tc>
                  <a:txBody>
                    <a:bodyPr/>
                    <a:lstStyle/>
                    <a:p>
                      <a:pPr algn="r"/>
                      <a:r>
                        <a:rPr lang="sv-SE" sz="1100" dirty="0" err="1"/>
                        <a:t>Severity</a:t>
                      </a:r>
                      <a:endParaRPr lang="sv-SE" sz="1100" dirty="0"/>
                    </a:p>
                    <a:p>
                      <a:pPr algn="r"/>
                      <a:endParaRPr lang="sv-SE" sz="1100" dirty="0"/>
                    </a:p>
                    <a:p>
                      <a:endParaRPr lang="sv-SE" sz="1100" dirty="0"/>
                    </a:p>
                    <a:p>
                      <a:r>
                        <a:rPr lang="sv-SE" sz="1100" dirty="0" err="1"/>
                        <a:t>Probability</a:t>
                      </a:r>
                      <a:endParaRPr lang="en-US" sz="11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&lt;</a:t>
                      </a:r>
                      <a:r>
                        <a:rPr lang="sv-SE" sz="1100" dirty="0"/>
                        <a:t>.01</a:t>
                      </a:r>
                      <a:endParaRPr lang="en-US" sz="1100" dirty="0"/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0.01</a:t>
                      </a:r>
                      <a:br>
                        <a:rPr lang="sv-SE" sz="1000" dirty="0"/>
                      </a:br>
                      <a:r>
                        <a:rPr lang="sv-SE" sz="1000" dirty="0"/>
                        <a:t>-0.1</a:t>
                      </a:r>
                      <a:endParaRPr lang="en-US" sz="1000" dirty="0"/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0.1</a:t>
                      </a:r>
                      <a:br>
                        <a:rPr lang="sv-SE" sz="1000" dirty="0"/>
                      </a:br>
                      <a:r>
                        <a:rPr lang="sv-SE" sz="1000" dirty="0"/>
                        <a:t>-1</a:t>
                      </a:r>
                      <a:endParaRPr lang="en-US" sz="1000" dirty="0"/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1</a:t>
                      </a:r>
                      <a:br>
                        <a:rPr lang="sv-SE" sz="1000" dirty="0"/>
                      </a:br>
                      <a:r>
                        <a:rPr lang="sv-SE" sz="1000" dirty="0"/>
                        <a:t>-20</a:t>
                      </a:r>
                      <a:endParaRPr lang="en-US" sz="1000" dirty="0"/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20</a:t>
                      </a:r>
                      <a:br>
                        <a:rPr lang="sv-SE" sz="1000" dirty="0"/>
                      </a:br>
                      <a:r>
                        <a:rPr lang="sv-SE" sz="1000" dirty="0"/>
                        <a:t>-100</a:t>
                      </a:r>
                      <a:endParaRPr lang="en-US" sz="1000" dirty="0"/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&gt;100</a:t>
                      </a:r>
                    </a:p>
                    <a:p>
                      <a:pPr algn="ctr"/>
                      <a:r>
                        <a:rPr lang="sv-SE" sz="1000" dirty="0" err="1"/>
                        <a:t>mSv</a:t>
                      </a:r>
                      <a:endParaRPr lang="en-US" sz="1000" dirty="0"/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i="0" dirty="0"/>
                        <a:t>H1 Normal</a:t>
                      </a:r>
                      <a:endParaRPr lang="en-US" sz="1100" i="0" baseline="30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i="1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i="1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i="1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i="1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i="1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i="1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802">
                <a:tc>
                  <a:txBody>
                    <a:bodyPr/>
                    <a:lstStyle/>
                    <a:p>
                      <a:r>
                        <a:rPr lang="sv-SE" sz="1100" dirty="0"/>
                        <a:t>H2 </a:t>
                      </a:r>
                      <a:r>
                        <a:rPr lang="sv-SE" sz="1100" dirty="0" err="1"/>
                        <a:t>Expected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984">
                <a:tc>
                  <a:txBody>
                    <a:bodyPr/>
                    <a:lstStyle/>
                    <a:p>
                      <a:r>
                        <a:rPr lang="sv-SE" sz="1100" dirty="0"/>
                        <a:t>H3 </a:t>
                      </a:r>
                      <a:r>
                        <a:rPr lang="sv-SE" sz="1100" dirty="0" err="1"/>
                        <a:t>Unexpected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802">
                <a:tc>
                  <a:txBody>
                    <a:bodyPr/>
                    <a:lstStyle/>
                    <a:p>
                      <a:r>
                        <a:rPr lang="sv-SE" sz="1100" dirty="0"/>
                        <a:t>H4 </a:t>
                      </a:r>
                      <a:r>
                        <a:rPr lang="sv-SE" sz="1100" dirty="0" err="1"/>
                        <a:t>Unlikely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984">
                <a:tc>
                  <a:txBody>
                    <a:bodyPr/>
                    <a:lstStyle/>
                    <a:p>
                      <a:r>
                        <a:rPr lang="sv-SE" sz="1100" dirty="0"/>
                        <a:t>H5 </a:t>
                      </a:r>
                      <a:r>
                        <a:rPr lang="sv-SE" sz="1100" dirty="0" err="1"/>
                        <a:t>Very</a:t>
                      </a:r>
                      <a:r>
                        <a:rPr lang="sv-SE" sz="1100" dirty="0"/>
                        <a:t> </a:t>
                      </a:r>
                      <a:r>
                        <a:rPr lang="sv-SE" sz="1100" dirty="0" err="1"/>
                        <a:t>unlikely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 descr="Monolith Vessel 2015-10-0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9" y="4292396"/>
            <a:ext cx="3275856" cy="2537181"/>
          </a:xfrm>
          <a:prstGeom prst="rect">
            <a:avLst/>
          </a:prstGeom>
        </p:spPr>
      </p:pic>
      <p:sp>
        <p:nvSpPr>
          <p:cNvPr id="31" name="Curved Up Arrow 30"/>
          <p:cNvSpPr/>
          <p:nvPr/>
        </p:nvSpPr>
        <p:spPr>
          <a:xfrm rot="1260000" flipH="1">
            <a:off x="311208" y="4338872"/>
            <a:ext cx="3580572" cy="594835"/>
          </a:xfrm>
          <a:prstGeom prst="curvedUpArrow">
            <a:avLst>
              <a:gd name="adj1" fmla="val 42929"/>
              <a:gd name="adj2" fmla="val 98286"/>
              <a:gd name="adj3" fmla="val 286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4290" y="429310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Dose to public (SSM)</a:t>
            </a:r>
          </a:p>
        </p:txBody>
      </p:sp>
      <p:sp>
        <p:nvSpPr>
          <p:cNvPr id="22" name="Process 21"/>
          <p:cNvSpPr/>
          <p:nvPr/>
        </p:nvSpPr>
        <p:spPr>
          <a:xfrm>
            <a:off x="7812360" y="2996952"/>
            <a:ext cx="1296144" cy="1944216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SSCs:</a:t>
            </a:r>
            <a:br>
              <a:rPr lang="en-US" sz="1400" dirty="0"/>
            </a:br>
            <a:r>
              <a:rPr lang="en-US" sz="1400" dirty="0"/>
              <a:t>- Safety</a:t>
            </a:r>
            <a:br>
              <a:rPr lang="en-US" sz="1400" dirty="0"/>
            </a:br>
            <a:r>
              <a:rPr lang="en-US" sz="1400" dirty="0"/>
              <a:t>- Safety-related</a:t>
            </a:r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Disciplines:</a:t>
            </a:r>
            <a:br>
              <a:rPr lang="en-US" sz="1400" dirty="0"/>
            </a:br>
            <a:r>
              <a:rPr lang="en-US" sz="1400" dirty="0"/>
              <a:t>- Mechanical</a:t>
            </a:r>
            <a:br>
              <a:rPr lang="en-US" sz="1400" dirty="0"/>
            </a:br>
            <a:r>
              <a:rPr lang="en-US" sz="1400" dirty="0"/>
              <a:t>- Ventilation</a:t>
            </a:r>
            <a:br>
              <a:rPr lang="en-US" sz="1400" dirty="0"/>
            </a:br>
            <a:r>
              <a:rPr lang="en-US" sz="1400" dirty="0"/>
              <a:t>- Electrical</a:t>
            </a:r>
            <a:br>
              <a:rPr lang="en-US" sz="1400" dirty="0"/>
            </a:br>
            <a:r>
              <a:rPr lang="en-US" sz="1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8873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19" grpId="0" animBg="1"/>
      <p:bldP spid="5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External Event – Earthquake (AA14, AA21)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2791230" y="3429000"/>
            <a:ext cx="6389282" cy="3349848"/>
            <a:chOff x="784880" y="1815844"/>
            <a:chExt cx="8359116" cy="4373701"/>
          </a:xfrm>
        </p:grpSpPr>
        <p:pic>
          <p:nvPicPr>
            <p:cNvPr id="31" name="Picture 30" descr="Interfac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905" b="7947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9" t="19592" r="21482" b="25937"/>
            <a:stretch/>
          </p:blipFill>
          <p:spPr>
            <a:xfrm>
              <a:off x="784880" y="1815844"/>
              <a:ext cx="8163294" cy="4373701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2591010" y="5047657"/>
              <a:ext cx="2674037" cy="1065756"/>
              <a:chOff x="2383982" y="4683029"/>
              <a:chExt cx="6883870" cy="820665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4486651" y="5194260"/>
                <a:ext cx="4781201" cy="30943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schemeClr val="bg1"/>
                    </a:solidFill>
                    <a:latin typeface="Calibri"/>
                  </a:rPr>
                  <a:t>Target monolith</a:t>
                </a:r>
              </a:p>
            </p:txBody>
          </p:sp>
          <p:cxnSp>
            <p:nvCxnSpPr>
              <p:cNvPr id="44" name="Straight Arrow Connector 43"/>
              <p:cNvCxnSpPr>
                <a:stCxn id="43" idx="1"/>
              </p:cNvCxnSpPr>
              <p:nvPr/>
            </p:nvCxnSpPr>
            <p:spPr>
              <a:xfrm flipH="1" flipV="1">
                <a:off x="2383982" y="4683029"/>
                <a:ext cx="2102669" cy="66594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4738307" y="4858122"/>
              <a:ext cx="2128280" cy="1160445"/>
              <a:chOff x="2287771" y="4655663"/>
              <a:chExt cx="5478910" cy="893581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240645" y="5239809"/>
                <a:ext cx="3526036" cy="30943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srgbClr val="FFFFFF"/>
                    </a:solidFill>
                    <a:latin typeface="Calibri"/>
                  </a:rPr>
                  <a:t>Utility Block</a:t>
                </a: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 flipV="1">
                <a:off x="2287771" y="4655663"/>
                <a:ext cx="1952877" cy="7301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6642042" y="4579195"/>
              <a:ext cx="2501954" cy="852704"/>
              <a:chOff x="163580" y="4938305"/>
              <a:chExt cx="6440872" cy="65660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824806" y="5277927"/>
                <a:ext cx="3779646" cy="31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Active cells</a:t>
                </a:r>
              </a:p>
            </p:txBody>
          </p:sp>
          <p:cxnSp>
            <p:nvCxnSpPr>
              <p:cNvPr id="38" name="Straight Arrow Connector 37"/>
              <p:cNvCxnSpPr>
                <a:stCxn id="37" idx="1"/>
              </p:cNvCxnSpPr>
              <p:nvPr/>
            </p:nvCxnSpPr>
            <p:spPr>
              <a:xfrm flipH="1" flipV="1">
                <a:off x="163580" y="4938305"/>
                <a:ext cx="2661226" cy="4981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/>
          <p:nvPr/>
        </p:nvSpPr>
        <p:spPr>
          <a:xfrm>
            <a:off x="7290415" y="1484784"/>
            <a:ext cx="1746081" cy="830997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H2, H3, H4 event</a:t>
            </a:r>
          </a:p>
          <a:p>
            <a:r>
              <a:rPr lang="en-US" sz="1600" dirty="0"/>
              <a:t>Worker 4 h</a:t>
            </a:r>
          </a:p>
          <a:p>
            <a:r>
              <a:rPr lang="en-US" sz="1600" dirty="0"/>
              <a:t>Emission 10 m</a:t>
            </a:r>
          </a:p>
        </p:txBody>
      </p:sp>
      <p:graphicFrame>
        <p:nvGraphicFramePr>
          <p:cNvPr id="14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786432"/>
              </p:ext>
            </p:extLst>
          </p:nvPr>
        </p:nvGraphicFramePr>
        <p:xfrm>
          <a:off x="395536" y="3284984"/>
          <a:ext cx="4464496" cy="122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4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AA14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AA21 ACF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 Dose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217">
                <a:tc>
                  <a:txBody>
                    <a:bodyPr/>
                    <a:lstStyle/>
                    <a:p>
                      <a:r>
                        <a:rPr lang="en-US" sz="1600" dirty="0"/>
                        <a:t>Worker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600 </a:t>
                      </a:r>
                      <a:r>
                        <a:rPr lang="en-US" sz="1600" dirty="0" err="1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1.3 </a:t>
                      </a:r>
                      <a:r>
                        <a:rPr lang="en-US" sz="1600" dirty="0" err="1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601.3 </a:t>
                      </a:r>
                      <a:r>
                        <a:rPr lang="en-US" sz="1600" baseline="0" dirty="0" err="1"/>
                        <a:t>Sv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60">
                <a:tc>
                  <a:txBody>
                    <a:bodyPr/>
                    <a:lstStyle/>
                    <a:p>
                      <a:r>
                        <a:rPr lang="en-US" sz="1600" dirty="0"/>
                        <a:t>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80 </a:t>
                      </a:r>
                      <a:r>
                        <a:rPr lang="en-US" sz="1600" dirty="0" err="1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0.5 </a:t>
                      </a:r>
                      <a:r>
                        <a:rPr lang="en-US" sz="1600" dirty="0" err="1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80.5 </a:t>
                      </a:r>
                      <a:r>
                        <a:rPr lang="en-US" sz="1600" dirty="0" err="1"/>
                        <a:t>mSv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528" y="1556792"/>
            <a:ext cx="6768752" cy="1569660"/>
          </a:xfrm>
          <a:prstGeom prst="rect">
            <a:avLst/>
          </a:prstGeom>
          <a:solidFill>
            <a:srgbClr val="FFF2AB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Earthquake of varying severity and probability hits ESS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Initiates all possible events in all areas – Many share inventories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AA3 – loss of wheel cooling – dominates dose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AA11 – water leaks (3 systems) in utility block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AA22 – getter fire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ACF doors, hatches, floor valves open, HVAC fails, confinement lost, fire</a:t>
            </a:r>
          </a:p>
        </p:txBody>
      </p:sp>
      <p:sp>
        <p:nvSpPr>
          <p:cNvPr id="51" name="Content Placeholder 50"/>
          <p:cNvSpPr>
            <a:spLocks noGrp="1"/>
          </p:cNvSpPr>
          <p:nvPr>
            <p:ph sz="half" idx="1"/>
          </p:nvPr>
        </p:nvSpPr>
        <p:spPr>
          <a:xfrm>
            <a:off x="457200" y="5805264"/>
            <a:ext cx="4038600" cy="320905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graphicFrame>
        <p:nvGraphicFramePr>
          <p:cNvPr id="52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648526"/>
              </p:ext>
            </p:extLst>
          </p:nvPr>
        </p:nvGraphicFramePr>
        <p:xfrm>
          <a:off x="395536" y="3284984"/>
          <a:ext cx="4464496" cy="122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46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AA14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AA21 ACF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 Dose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217">
                <a:tc>
                  <a:txBody>
                    <a:bodyPr/>
                    <a:lstStyle/>
                    <a:p>
                      <a:r>
                        <a:rPr lang="en-US" sz="1600" dirty="0"/>
                        <a:t>Worker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600 </a:t>
                      </a:r>
                      <a:r>
                        <a:rPr lang="en-US" sz="1600" dirty="0" err="1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1.3 </a:t>
                      </a:r>
                      <a:r>
                        <a:rPr lang="en-US" sz="1600" dirty="0" err="1"/>
                        <a:t>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601.3 </a:t>
                      </a:r>
                      <a:r>
                        <a:rPr lang="en-US" sz="1600" baseline="0" dirty="0" err="1"/>
                        <a:t>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60">
                <a:tc>
                  <a:txBody>
                    <a:bodyPr/>
                    <a:lstStyle/>
                    <a:p>
                      <a:r>
                        <a:rPr lang="en-US" sz="1600" dirty="0"/>
                        <a:t>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80 </a:t>
                      </a:r>
                      <a:r>
                        <a:rPr lang="en-US" sz="1600" dirty="0" err="1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0.5 </a:t>
                      </a:r>
                      <a:r>
                        <a:rPr lang="en-US" sz="1600" dirty="0" err="1"/>
                        <a:t>mSv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80.5 </a:t>
                      </a:r>
                      <a:r>
                        <a:rPr lang="en-US" sz="1600" dirty="0" err="1"/>
                        <a:t>mSv</a:t>
                      </a:r>
                      <a:endParaRPr lang="en-US" sz="1600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82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Functions – Earthquake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51521" y="1600200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AA14 – Public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AA21 – Public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0.48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0.48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0.48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1520" y="4149080"/>
            <a:ext cx="8435280" cy="230425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Target building functional in H2, and all other safety SSCs functional in H2 </a:t>
            </a:r>
            <a:r>
              <a:rPr lang="en-US" dirty="0">
                <a:solidFill>
                  <a:schemeClr val="tx1"/>
                </a:solidFill>
                <a:latin typeface="Wingdings 3" charset="2"/>
                <a:cs typeface="Wingdings 3" charset="2"/>
              </a:rPr>
              <a:t>g</a:t>
            </a:r>
            <a:r>
              <a:rPr lang="en-US" dirty="0">
                <a:solidFill>
                  <a:schemeClr val="tx1"/>
                </a:solidFill>
              </a:rPr>
              <a:t> mitigated AA3 and AA18 values</a:t>
            </a:r>
          </a:p>
          <a:p>
            <a:r>
              <a:rPr lang="en-US" dirty="0">
                <a:solidFill>
                  <a:schemeClr val="tx1"/>
                </a:solidFill>
              </a:rPr>
              <a:t>Monolith Civil Structure (MCS) and ACF available up to and including H4, building not threaten safety SSCs in these areas</a:t>
            </a:r>
          </a:p>
          <a:p>
            <a:r>
              <a:rPr lang="en-US" dirty="0">
                <a:solidFill>
                  <a:schemeClr val="tx1"/>
                </a:solidFill>
              </a:rPr>
              <a:t>H3 – Helium purification getter firebox, evacuation alarms, TSS, shielding function in ACF maintained</a:t>
            </a:r>
          </a:p>
          <a:p>
            <a:r>
              <a:rPr lang="en-US" dirty="0">
                <a:solidFill>
                  <a:schemeClr val="tx1"/>
                </a:solidFill>
              </a:rPr>
              <a:t>H4 – Evacuation alarms functional, TSS functional or fail-safe, shielding function in ACF maintained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/>
          </p:nvPr>
        </p:nvGraphicFramePr>
        <p:xfrm>
          <a:off x="251520" y="2924944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AA14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AA21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1.3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1.3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1.3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251520" y="1556792"/>
          <a:ext cx="8352928" cy="1152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AA14 – Public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AA21 – Public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0.00007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0.48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0.48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7"/>
          <p:cNvGraphicFramePr>
            <a:graphicFrameLocks/>
          </p:cNvGraphicFramePr>
          <p:nvPr>
            <p:extLst/>
          </p:nvPr>
        </p:nvGraphicFramePr>
        <p:xfrm>
          <a:off x="251520" y="2924944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AA14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AA21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0.02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1.3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1.3 </a:t>
                      </a:r>
                      <a:r>
                        <a:rPr lang="en-US" dirty="0" err="1"/>
                        <a:t>Sv</a:t>
                      </a:r>
                      <a:endParaRPr lang="en-US" dirty="0"/>
                    </a:p>
                  </a:txBody>
                  <a:tcPr>
                    <a:solidFill>
                      <a:srgbClr val="B920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/>
          </p:nvPr>
        </p:nvGraphicFramePr>
        <p:xfrm>
          <a:off x="251520" y="1556792"/>
          <a:ext cx="8352928" cy="1152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AA14 – Public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0.59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AA21 – Public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0.00007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0.48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0.48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Content Placeholder 7"/>
          <p:cNvGraphicFramePr>
            <a:graphicFrameLocks/>
          </p:cNvGraphicFramePr>
          <p:nvPr>
            <p:extLst/>
          </p:nvPr>
        </p:nvGraphicFramePr>
        <p:xfrm>
          <a:off x="251520" y="2924944"/>
          <a:ext cx="83529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AA14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AA21 – Worker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0.02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 min      14.3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 min      14.3 </a:t>
                      </a:r>
                      <a:r>
                        <a:rPr lang="en-US" dirty="0" err="1"/>
                        <a:t>mSv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6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Defence in Depth and safety functions grouping according to SSM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38038" y="1484784"/>
            <a:ext cx="5566410" cy="188468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21431" t="5249" r="1230" b="2091"/>
          <a:stretch/>
        </p:blipFill>
        <p:spPr>
          <a:xfrm>
            <a:off x="2755900" y="3151460"/>
            <a:ext cx="4622800" cy="35179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l="668" t="11744" r="82892" b="10962"/>
          <a:stretch/>
        </p:blipFill>
        <p:spPr>
          <a:xfrm>
            <a:off x="683568" y="2420888"/>
            <a:ext cx="17272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23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in Depth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3754760" cy="442108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E9BE3"/>
                </a:solidFill>
              </a:rPr>
              <a:t>Holistic approach to optimize selection of safety functions and SSCs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Collect all safety functions identified in accident analyses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Evaluate how different options fit with other analyses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Check consistency in approach and balance between prevention and mitigation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Based on outcome optimize choice and combination of safety functions and ranking within </a:t>
            </a:r>
            <a:r>
              <a:rPr lang="en-US" dirty="0" err="1">
                <a:solidFill>
                  <a:schemeClr val="tx1"/>
                </a:solidFill>
              </a:rPr>
              <a:t>DiD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>
                <a:solidFill>
                  <a:srgbClr val="000090"/>
                </a:solidFill>
              </a:rPr>
              <a:t>DiD</a:t>
            </a:r>
            <a:r>
              <a:rPr lang="en-US" dirty="0">
                <a:solidFill>
                  <a:srgbClr val="000090"/>
                </a:solidFill>
              </a:rPr>
              <a:t> analysis example – Spread of contamination from ACF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266" b="705"/>
          <a:stretch/>
        </p:blipFill>
        <p:spPr>
          <a:xfrm>
            <a:off x="4211960" y="2303760"/>
            <a:ext cx="4622431" cy="364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99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Release Calculation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251520" y="4077072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 = MAR * DR * ARF * RF * LPF</a:t>
            </a:r>
          </a:p>
          <a:p>
            <a:endParaRPr lang="en-US" dirty="0"/>
          </a:p>
          <a:p>
            <a:r>
              <a:rPr lang="en-US" dirty="0"/>
              <a:t>				Accident Analysis (AA)	Dispersion model</a:t>
            </a:r>
          </a:p>
          <a:p>
            <a:r>
              <a:rPr lang="en-US" dirty="0"/>
              <a:t>ST: Source Term			</a:t>
            </a:r>
            <a:r>
              <a:rPr lang="en-GB" dirty="0" err="1"/>
              <a:t>ST</a:t>
            </a:r>
            <a:r>
              <a:rPr lang="en-GB" baseline="-25000" dirty="0" err="1"/>
              <a:t>Inner</a:t>
            </a:r>
            <a:r>
              <a:rPr lang="en-US" dirty="0"/>
              <a:t> = MAR * DR * ARF	LPF</a:t>
            </a:r>
          </a:p>
          <a:p>
            <a:r>
              <a:rPr lang="en-US" dirty="0"/>
              <a:t>MAR: Material at Risk</a:t>
            </a:r>
          </a:p>
          <a:p>
            <a:r>
              <a:rPr lang="en-US" dirty="0"/>
              <a:t>DR: Damage Ratio</a:t>
            </a:r>
          </a:p>
          <a:p>
            <a:r>
              <a:rPr lang="en-US" dirty="0"/>
              <a:t>ARF: Airborne Release Fraction</a:t>
            </a:r>
          </a:p>
          <a:p>
            <a:r>
              <a:rPr lang="en-US" dirty="0"/>
              <a:t>RF: </a:t>
            </a:r>
            <a:r>
              <a:rPr lang="en-US" dirty="0" err="1"/>
              <a:t>Respirable</a:t>
            </a:r>
            <a:r>
              <a:rPr lang="en-US" dirty="0"/>
              <a:t> Fraction (1)</a:t>
            </a:r>
          </a:p>
          <a:p>
            <a:r>
              <a:rPr lang="en-US" dirty="0"/>
              <a:t>LPF: </a:t>
            </a:r>
            <a:r>
              <a:rPr lang="en-US" dirty="0" err="1"/>
              <a:t>Leakpath</a:t>
            </a:r>
            <a:r>
              <a:rPr lang="en-US" dirty="0"/>
              <a:t> Factor (Detailed calculation)</a:t>
            </a:r>
          </a:p>
        </p:txBody>
      </p:sp>
      <p:pic>
        <p:nvPicPr>
          <p:cNvPr id="3" name="Picture 2" descr="RadioConseqFig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124744"/>
            <a:ext cx="5256584" cy="2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8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632848" cy="1143000"/>
          </a:xfrm>
        </p:spPr>
        <p:txBody>
          <a:bodyPr/>
          <a:lstStyle/>
          <a:p>
            <a:r>
              <a:rPr lang="en-US" dirty="0"/>
              <a:t>Analysis of Airborne Release Fractions (ARF)</a:t>
            </a:r>
            <a:br>
              <a:rPr lang="en-US" dirty="0"/>
            </a:br>
            <a:r>
              <a:rPr lang="en-US" dirty="0"/>
              <a:t>for Damaged Tungsten, ESS-0085946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529002"/>
            <a:ext cx="6264696" cy="29929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95536" y="1916832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For gases			ARF</a:t>
            </a:r>
            <a:r>
              <a:rPr lang="en-GB" baseline="-25000" dirty="0"/>
              <a:t>G</a:t>
            </a:r>
            <a:r>
              <a:rPr lang="en-GB" dirty="0"/>
              <a:t> = 1	</a:t>
            </a:r>
            <a:endParaRPr lang="en-US" dirty="0"/>
          </a:p>
          <a:p>
            <a:r>
              <a:rPr lang="en-GB" dirty="0"/>
              <a:t>For volatiles 		ARF</a:t>
            </a:r>
            <a:r>
              <a:rPr lang="en-GB" baseline="-25000" dirty="0"/>
              <a:t>V</a:t>
            </a:r>
            <a:r>
              <a:rPr lang="en-GB" dirty="0"/>
              <a:t> = 0.1	</a:t>
            </a:r>
            <a:endParaRPr lang="en-US" dirty="0"/>
          </a:p>
          <a:p>
            <a:r>
              <a:rPr lang="en-GB" dirty="0"/>
              <a:t>For aerosols from oxidation 	ARF</a:t>
            </a:r>
            <a:r>
              <a:rPr lang="en-GB" baseline="-25000" dirty="0"/>
              <a:t>AO</a:t>
            </a:r>
            <a:r>
              <a:rPr lang="en-GB" dirty="0"/>
              <a:t> = 0.005	</a:t>
            </a:r>
            <a:endParaRPr lang="en-US" dirty="0"/>
          </a:p>
          <a:p>
            <a:r>
              <a:rPr lang="en-GB" dirty="0"/>
              <a:t>For aerosols from melting 	ARF</a:t>
            </a:r>
            <a:r>
              <a:rPr lang="en-GB" baseline="-25000" dirty="0"/>
              <a:t>AM</a:t>
            </a:r>
            <a:r>
              <a:rPr lang="en-GB" dirty="0"/>
              <a:t> = 0.01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32040" y="1916832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/>
              <a:t>Based</a:t>
            </a:r>
            <a:r>
              <a:rPr lang="sv-SE" dirty="0"/>
              <a:t> on experimental data in </a:t>
            </a:r>
            <a:r>
              <a:rPr lang="sv-SE" dirty="0" err="1"/>
              <a:t>literature</a:t>
            </a:r>
            <a:endParaRPr lang="sv-SE" dirty="0"/>
          </a:p>
          <a:p>
            <a:r>
              <a:rPr lang="sv-SE" dirty="0"/>
              <a:t>(NRC, DOE, LANL, ORNL, </a:t>
            </a:r>
            <a:r>
              <a:rPr lang="sv-SE" dirty="0" err="1"/>
              <a:t>others</a:t>
            </a:r>
            <a:r>
              <a:rPr lang="sv-SE" dirty="0"/>
              <a:t>)</a:t>
            </a:r>
          </a:p>
          <a:p>
            <a:r>
              <a:rPr lang="sv-SE" dirty="0" err="1"/>
              <a:t>Reactors</a:t>
            </a:r>
            <a:r>
              <a:rPr lang="sv-SE" dirty="0"/>
              <a:t> as </a:t>
            </a:r>
            <a:r>
              <a:rPr lang="sv-SE" dirty="0" err="1"/>
              <a:t>well</a:t>
            </a:r>
            <a:r>
              <a:rPr lang="sv-SE" dirty="0"/>
              <a:t> as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4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transport model (L. </a:t>
            </a:r>
            <a:r>
              <a:rPr lang="en-GB" dirty="0" err="1"/>
              <a:t>Spanier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069160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Lumped parameter 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4 rooms, V0, V2, V4 , V6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Flows between, f </a:t>
            </a:r>
            <a:r>
              <a:rPr lang="en-GB" baseline="-25000" dirty="0" err="1">
                <a:solidFill>
                  <a:schemeClr val="tx1"/>
                </a:solidFill>
              </a:rPr>
              <a:t>i,j</a:t>
            </a:r>
            <a:endParaRPr lang="en-GB" baseline="-25000" dirty="0">
              <a:solidFill>
                <a:schemeClr val="tx1"/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Emission from each, e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r>
              <a:rPr lang="en-GB" dirty="0">
                <a:solidFill>
                  <a:schemeClr val="tx1"/>
                </a:solidFill>
              </a:rPr>
              <a:t>, e</a:t>
            </a:r>
            <a:r>
              <a:rPr lang="en-GB" baseline="-25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, e</a:t>
            </a:r>
            <a:r>
              <a:rPr lang="en-GB" baseline="-25000" dirty="0">
                <a:solidFill>
                  <a:schemeClr val="tx1"/>
                </a:solidFill>
              </a:rPr>
              <a:t>4</a:t>
            </a:r>
            <a:r>
              <a:rPr lang="en-GB" dirty="0">
                <a:solidFill>
                  <a:schemeClr val="tx1"/>
                </a:solidFill>
              </a:rPr>
              <a:t>, e</a:t>
            </a:r>
            <a:r>
              <a:rPr lang="en-GB" baseline="-25000" dirty="0">
                <a:solidFill>
                  <a:schemeClr val="tx1"/>
                </a:solidFill>
              </a:rPr>
              <a:t>6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Time dependent source, S, in V0</a:t>
            </a:r>
          </a:p>
          <a:p>
            <a:r>
              <a:rPr lang="en-GB" dirty="0">
                <a:solidFill>
                  <a:schemeClr val="tx1"/>
                </a:solidFill>
              </a:rPr>
              <a:t>Differential equation solved in </a:t>
            </a:r>
            <a:r>
              <a:rPr lang="en-GB" dirty="0" err="1">
                <a:solidFill>
                  <a:schemeClr val="tx1"/>
                </a:solidFill>
              </a:rPr>
              <a:t>MathCad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What is calculated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Number of nuclides in the volumes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Number of nuclides reaching emission point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As function of time</a:t>
            </a:r>
          </a:p>
          <a:p>
            <a:r>
              <a:rPr lang="en-GB" dirty="0">
                <a:solidFill>
                  <a:schemeClr val="tx1"/>
                </a:solidFill>
              </a:rPr>
              <a:t>Source term, emitted activity calculation, dose 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Fraction of the activity released from the source, that is emitted (normalised)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Release start and duration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Effective dose to representative person from Gaussian dispersion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17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transport model</a:t>
            </a:r>
          </a:p>
        </p:txBody>
      </p:sp>
      <p:pic>
        <p:nvPicPr>
          <p:cNvPr id="5" name="Content Placeholder 4" descr="Flowfigure_03_B.xlsx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4" t="11087" r="31750" b="21480"/>
          <a:stretch/>
        </p:blipFill>
        <p:spPr>
          <a:xfrm>
            <a:off x="107504" y="1484784"/>
            <a:ext cx="7272808" cy="52921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0092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Inhalation dose to workers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Model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Introduce inhalation dose calculation volumes in V1, V3, V5.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Flow between rooms pass this volume.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Assure a robust inhalation dose assessment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Back flow into the dose volume finally level out concentrations </a:t>
            </a:r>
          </a:p>
          <a:p>
            <a:r>
              <a:rPr lang="en-US" dirty="0">
                <a:solidFill>
                  <a:schemeClr val="tx1"/>
                </a:solidFill>
              </a:rPr>
              <a:t>What is calculated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Time average concentration in the volumes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(from time dependent number of nuclides in the volumes)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Unmitigated case worker stays 4 hours in the volume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alarm reduced to 2 minutes (exceptions)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ventilation assumed when calculating workers dose</a:t>
            </a:r>
          </a:p>
          <a:p>
            <a:r>
              <a:rPr lang="en-US" dirty="0">
                <a:solidFill>
                  <a:schemeClr val="tx1"/>
                </a:solidFill>
              </a:rPr>
              <a:t>Dose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Effective dose from inhalation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618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>
            <a:fillRect/>
          </a:stretch>
        </p:blipFill>
        <p:spPr bwMode="auto">
          <a:xfrm>
            <a:off x="34925" y="3573463"/>
            <a:ext cx="889317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339975" y="1219200"/>
            <a:ext cx="6710363" cy="16795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Utilities and cooling plant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Helium cooling of target wheel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Water cooling of moderators, plugs and shielding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Intermediate water loops between primary circuits and conventional facility utilities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Helium </a:t>
            </a:r>
            <a:r>
              <a:rPr lang="en-GB" sz="1400" dirty="0" err="1"/>
              <a:t>cryoplant</a:t>
            </a:r>
            <a:r>
              <a:rPr lang="en-GB" sz="1400" dirty="0"/>
              <a:t> for refrigeration of cold moderator system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Nuclear grade HVAC system</a:t>
            </a:r>
          </a:p>
        </p:txBody>
      </p:sp>
      <p:sp>
        <p:nvSpPr>
          <p:cNvPr id="44035" name="TextBox 9"/>
          <p:cNvSpPr txBox="1">
            <a:spLocks noChangeArrowheads="1"/>
          </p:cNvSpPr>
          <p:nvPr/>
        </p:nvSpPr>
        <p:spPr bwMode="auto">
          <a:xfrm rot="-308205">
            <a:off x="4832350" y="3675063"/>
            <a:ext cx="708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130 m</a:t>
            </a:r>
          </a:p>
        </p:txBody>
      </p:sp>
      <p:sp>
        <p:nvSpPr>
          <p:cNvPr id="44036" name="TextBox 10"/>
          <p:cNvSpPr txBox="1">
            <a:spLocks noChangeArrowheads="1"/>
          </p:cNvSpPr>
          <p:nvPr/>
        </p:nvSpPr>
        <p:spPr bwMode="auto">
          <a:xfrm rot="2434085">
            <a:off x="8532813" y="3482975"/>
            <a:ext cx="60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22 m</a:t>
            </a:r>
          </a:p>
        </p:txBody>
      </p:sp>
      <p:sp>
        <p:nvSpPr>
          <p:cNvPr id="44037" name="TextBox 11"/>
          <p:cNvSpPr txBox="1">
            <a:spLocks noChangeArrowheads="1"/>
          </p:cNvSpPr>
          <p:nvPr/>
        </p:nvSpPr>
        <p:spPr bwMode="auto">
          <a:xfrm rot="5400000">
            <a:off x="8680451" y="4024312"/>
            <a:ext cx="603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37 m</a:t>
            </a:r>
          </a:p>
        </p:txBody>
      </p:sp>
      <p:sp>
        <p:nvSpPr>
          <p:cNvPr id="44038" name="TextBox 18"/>
          <p:cNvSpPr txBox="1">
            <a:spLocks noChangeArrowheads="1"/>
          </p:cNvSpPr>
          <p:nvPr/>
        </p:nvSpPr>
        <p:spPr bwMode="auto">
          <a:xfrm>
            <a:off x="5821363" y="3362325"/>
            <a:ext cx="968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High bay</a:t>
            </a:r>
          </a:p>
        </p:txBody>
      </p:sp>
      <p:cxnSp>
        <p:nvCxnSpPr>
          <p:cNvPr id="20" name="Straight Arrow Connector 19"/>
          <p:cNvCxnSpPr>
            <a:cxnSpLocks noChangeShapeType="1"/>
            <a:stCxn id="44038" idx="2"/>
          </p:cNvCxnSpPr>
          <p:nvPr/>
        </p:nvCxnSpPr>
        <p:spPr bwMode="auto">
          <a:xfrm flipH="1">
            <a:off x="5441950" y="3702050"/>
            <a:ext cx="863600" cy="1016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0" name="TextBox 23"/>
          <p:cNvSpPr txBox="1">
            <a:spLocks noChangeArrowheads="1"/>
          </p:cNvSpPr>
          <p:nvPr/>
        </p:nvSpPr>
        <p:spPr bwMode="auto">
          <a:xfrm>
            <a:off x="104775" y="4154488"/>
            <a:ext cx="1550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Transport hall</a:t>
            </a: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H="1">
            <a:off x="338138" y="4465638"/>
            <a:ext cx="417512" cy="15795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2" name="Title 1"/>
          <p:cNvSpPr>
            <a:spLocks noGrp="1"/>
          </p:cNvSpPr>
          <p:nvPr>
            <p:ph type="title"/>
          </p:nvPr>
        </p:nvSpPr>
        <p:spPr>
          <a:xfrm>
            <a:off x="338138" y="274638"/>
            <a:ext cx="7258198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Key features of the ESS Target Station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013" y="2630488"/>
            <a:ext cx="4256087" cy="14462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Remote handling systems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Large active cells for safe storage and processing of spent radioactive target components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Shielded casks for transfer of spent components from monolith to active cells</a:t>
            </a:r>
          </a:p>
        </p:txBody>
      </p:sp>
      <p:sp>
        <p:nvSpPr>
          <p:cNvPr id="44044" name="TextBox 12"/>
          <p:cNvSpPr txBox="1">
            <a:spLocks noChangeArrowheads="1"/>
          </p:cNvSpPr>
          <p:nvPr/>
        </p:nvSpPr>
        <p:spPr bwMode="auto">
          <a:xfrm>
            <a:off x="7096125" y="6513513"/>
            <a:ext cx="194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Beam expander hall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 flipV="1">
            <a:off x="7834313" y="5699125"/>
            <a:ext cx="46037" cy="7572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6" name="TextBox 14"/>
          <p:cNvSpPr txBox="1">
            <a:spLocks noChangeArrowheads="1"/>
          </p:cNvSpPr>
          <p:nvPr/>
        </p:nvSpPr>
        <p:spPr bwMode="auto">
          <a:xfrm>
            <a:off x="5954713" y="6273800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600"/>
              <a:t>Target </a:t>
            </a:r>
            <a:br>
              <a:rPr lang="en-GB" altLang="x-none" sz="1600"/>
            </a:br>
            <a:r>
              <a:rPr lang="en-GB" altLang="x-none" sz="1600"/>
              <a:t>monolith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5819775" y="6045200"/>
            <a:ext cx="355600" cy="46831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8" name="TextBox 16"/>
          <p:cNvSpPr txBox="1">
            <a:spLocks noChangeArrowheads="1"/>
          </p:cNvSpPr>
          <p:nvPr/>
        </p:nvSpPr>
        <p:spPr bwMode="auto">
          <a:xfrm>
            <a:off x="4500563" y="6519863"/>
            <a:ext cx="1404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600"/>
              <a:t>Utilities block</a:t>
            </a:r>
          </a:p>
        </p:txBody>
      </p:sp>
      <p:cxnSp>
        <p:nvCxnSpPr>
          <p:cNvPr id="18" name="Straight Arrow Connector 17"/>
          <p:cNvCxnSpPr>
            <a:cxnSpLocks noChangeShapeType="1"/>
            <a:stCxn id="44048" idx="1"/>
          </p:cNvCxnSpPr>
          <p:nvPr/>
        </p:nvCxnSpPr>
        <p:spPr bwMode="auto">
          <a:xfrm flipH="1" flipV="1">
            <a:off x="4389438" y="6253163"/>
            <a:ext cx="111125" cy="4349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50" name="TextBox 20"/>
          <p:cNvSpPr txBox="1">
            <a:spLocks noChangeArrowheads="1"/>
          </p:cNvSpPr>
          <p:nvPr/>
        </p:nvSpPr>
        <p:spPr bwMode="auto">
          <a:xfrm>
            <a:off x="3205163" y="6519863"/>
            <a:ext cx="1303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Active cells</a:t>
            </a:r>
          </a:p>
        </p:txBody>
      </p:sp>
      <p:cxnSp>
        <p:nvCxnSpPr>
          <p:cNvPr id="22" name="Straight Arrow Connector 21"/>
          <p:cNvCxnSpPr>
            <a:cxnSpLocks noChangeShapeType="1"/>
            <a:stCxn id="44050" idx="1"/>
          </p:cNvCxnSpPr>
          <p:nvPr/>
        </p:nvCxnSpPr>
        <p:spPr bwMode="auto">
          <a:xfrm flipH="1" flipV="1">
            <a:off x="2341563" y="6442075"/>
            <a:ext cx="863600" cy="2460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90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Analysis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24936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55582" y="4725156"/>
            <a:ext cx="22322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/>
                <a:cs typeface="Arial"/>
              </a:rPr>
              <a:t>Remote Handling Systems</a:t>
            </a:r>
          </a:p>
          <a:p>
            <a:r>
              <a:rPr lang="en-US" sz="1200" b="1" u="sng" dirty="0">
                <a:latin typeface="Arial"/>
                <a:cs typeface="Arial"/>
              </a:rPr>
              <a:t>Active Cells Operations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1988840"/>
            <a:ext cx="2592288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/>
                <a:cs typeface="Arial"/>
              </a:rPr>
              <a:t>Fluid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Active Liquid Purification system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Primary Water Cooling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Intermediate Water Cooling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Intermediate Water Cooling for Water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Contaminated Tanks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Gas Delay Tanks</a:t>
            </a:r>
          </a:p>
          <a:p>
            <a:pPr marL="171450" indent="-171450">
              <a:buFont typeface="Arial"/>
              <a:buChar char="•"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854689"/>
            <a:ext cx="223224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/>
                <a:cs typeface="Arial"/>
              </a:rPr>
              <a:t>Target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Target Wheel &amp; He Cooling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He Purification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56382" y="4221100"/>
            <a:ext cx="10081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/>
                <a:cs typeface="Arial"/>
              </a:rPr>
              <a:t>Target HVAC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6262" y="4941174"/>
            <a:ext cx="1656184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/>
                <a:cs typeface="Arial"/>
              </a:rPr>
              <a:t>Monolith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Monolith vessel incl. covers and penetrations, NBW, PBW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Shielding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Tuning Beam Dump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010" y="1556804"/>
            <a:ext cx="165618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/>
                <a:cs typeface="Arial"/>
              </a:rPr>
              <a:t>Moderator Systems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Water Moderator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Reflector System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Cold Moderator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Target Moderator </a:t>
            </a:r>
            <a:r>
              <a:rPr lang="en-US" sz="1200" dirty="0" err="1">
                <a:latin typeface="Arial"/>
                <a:cs typeface="Arial"/>
              </a:rPr>
              <a:t>Cryoplant</a:t>
            </a:r>
            <a:r>
              <a:rPr lang="en-US" sz="1200" dirty="0">
                <a:latin typeface="Arial"/>
                <a:cs typeface="Arial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195808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 Analyses – Quantitative 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90"/>
                </a:solidFill>
              </a:rPr>
              <a:t>Identify set of formalized design basis accidents from hazard analysis</a:t>
            </a:r>
          </a:p>
          <a:p>
            <a:pPr lvl="1"/>
            <a:r>
              <a:rPr lang="en-US" i="1" dirty="0">
                <a:solidFill>
                  <a:srgbClr val="7F7F7F"/>
                </a:solidFill>
              </a:rPr>
              <a:t>350 Top Events from qualitative HAs</a:t>
            </a:r>
          </a:p>
          <a:p>
            <a:pPr lvl="1"/>
            <a:r>
              <a:rPr lang="en-US" b="1" i="1" dirty="0">
                <a:solidFill>
                  <a:srgbClr val="000090"/>
                </a:solidFill>
              </a:rPr>
              <a:t>Selected 22 bounding scenarios for further study </a:t>
            </a:r>
            <a:r>
              <a:rPr lang="en-US" b="1" i="1" dirty="0">
                <a:solidFill>
                  <a:srgbClr val="000090"/>
                </a:solidFill>
                <a:latin typeface="Wingdings 3" charset="2"/>
                <a:cs typeface="Wingdings 3" charset="2"/>
              </a:rPr>
              <a:t>g</a:t>
            </a:r>
            <a:r>
              <a:rPr lang="en-US" b="1" i="1" dirty="0">
                <a:solidFill>
                  <a:srgbClr val="000090"/>
                </a:solidFill>
              </a:rPr>
              <a:t> Accident Analyses</a:t>
            </a:r>
            <a:endParaRPr lang="en-US" i="1" dirty="0">
              <a:solidFill>
                <a:srgbClr val="7F7F7F"/>
              </a:solidFill>
            </a:endParaRPr>
          </a:p>
          <a:p>
            <a:pPr lvl="1"/>
            <a:r>
              <a:rPr lang="en-US" dirty="0">
                <a:solidFill>
                  <a:srgbClr val="2E9BE3"/>
                </a:solidFill>
              </a:rPr>
              <a:t>At least one event from each of the major types identified in HA</a:t>
            </a:r>
          </a:p>
          <a:p>
            <a:pPr lvl="1"/>
            <a:r>
              <a:rPr lang="en-US" dirty="0">
                <a:solidFill>
                  <a:srgbClr val="2E9BE3"/>
                </a:solidFill>
              </a:rPr>
              <a:t>If prevented or mitigated, the group does not require additional safety functions</a:t>
            </a:r>
          </a:p>
          <a:p>
            <a:pPr lvl="3"/>
            <a:endParaRPr lang="en-US" dirty="0">
              <a:solidFill>
                <a:srgbClr val="2E9BE3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Accident Analysis inputs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Inventories </a:t>
            </a:r>
          </a:p>
          <a:p>
            <a:pPr lvl="2"/>
            <a:r>
              <a:rPr lang="en-US" dirty="0">
                <a:solidFill>
                  <a:srgbClr val="7F7F7F"/>
                </a:solidFill>
              </a:rPr>
              <a:t>Tungsten 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008000"/>
                </a:solidFill>
                <a:sym typeface="Zapf Dingbats"/>
              </a:rPr>
              <a:t>   </a:t>
            </a:r>
            <a:r>
              <a:rPr lang="en-US" dirty="0">
                <a:solidFill>
                  <a:srgbClr val="7F7F7F"/>
                </a:solidFill>
              </a:rPr>
              <a:t>Target cooling helium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008000"/>
                </a:solidFill>
                <a:sym typeface="Zapf Dingbats"/>
              </a:rPr>
              <a:t> </a:t>
            </a:r>
          </a:p>
          <a:p>
            <a:pPr lvl="2"/>
            <a:r>
              <a:rPr lang="en-US" dirty="0">
                <a:solidFill>
                  <a:srgbClr val="7F7F7F"/>
                </a:solidFill>
              </a:rPr>
              <a:t>Moderator water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008000"/>
                </a:solidFill>
                <a:sym typeface="Zapf Dingbats"/>
              </a:rPr>
              <a:t> </a:t>
            </a:r>
            <a:r>
              <a:rPr lang="en-US" dirty="0">
                <a:solidFill>
                  <a:srgbClr val="7F7F7F"/>
                </a:solidFill>
              </a:rPr>
              <a:t>Reflector beryllium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008000"/>
                </a:solidFill>
                <a:sym typeface="Zapf Dingbats"/>
              </a:rPr>
              <a:t> </a:t>
            </a:r>
            <a:r>
              <a:rPr lang="en-US" dirty="0">
                <a:solidFill>
                  <a:srgbClr val="7F7F7F"/>
                </a:solidFill>
              </a:rPr>
              <a:t>Reflector water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lvl="2"/>
            <a:r>
              <a:rPr lang="en-US" dirty="0">
                <a:solidFill>
                  <a:srgbClr val="7F7F7F"/>
                </a:solidFill>
              </a:rPr>
              <a:t>Active Cells Facility contamination level during cutting 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7F7F7F"/>
                </a:solidFill>
              </a:rPr>
              <a:t> </a:t>
            </a:r>
          </a:p>
          <a:p>
            <a:pPr lvl="2"/>
            <a:r>
              <a:rPr lang="en-US" dirty="0">
                <a:solidFill>
                  <a:srgbClr val="7F7F7F"/>
                </a:solidFill>
              </a:rPr>
              <a:t>Dose map from activated wheel in ACF 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>
                <a:solidFill>
                  <a:srgbClr val="7F7F7F"/>
                </a:solidFill>
              </a:rPr>
              <a:t>Dose calculation procedures (ESH)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  <a:p>
            <a:pPr lvl="2"/>
            <a:r>
              <a:rPr lang="en-US" dirty="0">
                <a:solidFill>
                  <a:srgbClr val="7F7F7F"/>
                </a:solidFill>
              </a:rPr>
              <a:t>For both dose to worker and to reference member of the public</a:t>
            </a:r>
          </a:p>
          <a:p>
            <a:pPr lvl="1"/>
            <a:r>
              <a:rPr lang="en-US" dirty="0">
                <a:solidFill>
                  <a:srgbClr val="7F7F7F"/>
                </a:solidFill>
              </a:rPr>
              <a:t>Allowable dose limits </a:t>
            </a: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7F7F7F"/>
              </a:solidFill>
            </a:endParaRPr>
          </a:p>
          <a:p>
            <a:pPr lvl="2"/>
            <a:r>
              <a:rPr lang="en-US" dirty="0">
                <a:solidFill>
                  <a:srgbClr val="7F7F7F"/>
                </a:solidFill>
              </a:rPr>
              <a:t>Public (SSM)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612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0" y="274638"/>
            <a:ext cx="7488832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Accident Analysis Input – Dose Limits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97551-655E-4243-AF44-754CE67D42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136815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Protect public from unsafe levels of radiation</a:t>
            </a:r>
          </a:p>
          <a:p>
            <a:r>
              <a:rPr lang="en-US" dirty="0"/>
              <a:t>Prevent the release of radioactive material beyond permissible levels</a:t>
            </a:r>
          </a:p>
          <a:p>
            <a:r>
              <a:rPr lang="en-US" dirty="0">
                <a:solidFill>
                  <a:srgbClr val="000000"/>
                </a:solidFill>
              </a:rPr>
              <a:t>Defining consequence = dose to public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73201"/>
              </p:ext>
            </p:extLst>
          </p:nvPr>
        </p:nvGraphicFramePr>
        <p:xfrm>
          <a:off x="2483768" y="2580454"/>
          <a:ext cx="4272571" cy="3906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ESS Safety Objectives</a:t>
                      </a:r>
                    </a:p>
                  </a:txBody>
                  <a:tcPr marL="61733" marR="61733" marT="30866" marB="3086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17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1733" marR="61733" marT="30866" marB="3086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SSM</a:t>
                      </a:r>
                      <a:endParaRPr lang="en-US" sz="16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1733" marR="61733" marT="30866" marB="3086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3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Operating conditions</a:t>
                      </a:r>
                    </a:p>
                    <a:p>
                      <a:pPr algn="ctr"/>
                      <a:r>
                        <a:rPr lang="en-US" sz="1000" b="1" dirty="0"/>
                        <a:t>Initiative event likelihood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Public limit</a:t>
                      </a:r>
                    </a:p>
                    <a:p>
                      <a:pPr algn="ctr"/>
                      <a:r>
                        <a:rPr lang="en-US" sz="1000" b="1" dirty="0"/>
                        <a:t>(effective dose)</a:t>
                      </a:r>
                    </a:p>
                  </a:txBody>
                  <a:tcPr marL="61733" marR="61733" marT="30866" marB="30866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3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Normal operation - H1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 m</a:t>
                      </a:r>
                      <a:r>
                        <a:rPr lang="en-US" sz="1200" dirty="0">
                          <a:latin typeface="+mn-lt"/>
                          <a:cs typeface="Symbol" charset="2"/>
                        </a:rPr>
                        <a:t>Sv/year</a:t>
                      </a:r>
                    </a:p>
                    <a:p>
                      <a:pPr algn="ctr"/>
                      <a:r>
                        <a:rPr lang="en-US" sz="1200" dirty="0">
                          <a:latin typeface="+mn-lt"/>
                          <a:cs typeface="Symbol" charset="2"/>
                        </a:rPr>
                        <a:t>(0.05 mSv/year GSO)</a:t>
                      </a:r>
                      <a:endParaRPr lang="en-US" sz="1200" dirty="0"/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Anticipated events - H2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F &gt;</a:t>
                      </a:r>
                      <a:r>
                        <a:rPr lang="en-US" sz="1000" i="1" baseline="0" dirty="0"/>
                        <a:t> 10</a:t>
                      </a:r>
                      <a:r>
                        <a:rPr lang="en-US" sz="1000" i="1" baseline="30000" dirty="0"/>
                        <a:t>-2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0.1 mSv</a:t>
                      </a:r>
                      <a:r>
                        <a:rPr lang="en-US" sz="1400" dirty="0">
                          <a:latin typeface="+mn-lt"/>
                          <a:cs typeface="Symbol" charset="2"/>
                        </a:rPr>
                        <a:t>/occurrence</a:t>
                      </a:r>
                      <a:endParaRPr lang="en-US" sz="1400" dirty="0"/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1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Unanticipated events</a:t>
                      </a:r>
                      <a:r>
                        <a:rPr lang="en-US" sz="1400" baseline="0" dirty="0"/>
                        <a:t> - H3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/>
                        <a:t>10</a:t>
                      </a:r>
                      <a:r>
                        <a:rPr lang="en-US" sz="1000" i="1" baseline="30000" dirty="0"/>
                        <a:t>-4</a:t>
                      </a:r>
                      <a:r>
                        <a:rPr lang="en-US" sz="1000" i="1" baseline="0" dirty="0"/>
                        <a:t> &lt; F &lt; 10</a:t>
                      </a:r>
                      <a:r>
                        <a:rPr lang="en-US" sz="1000" i="1" baseline="30000" dirty="0"/>
                        <a:t>-2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i="1" baseline="30000" dirty="0"/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 mSv/occurrence</a:t>
                      </a:r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1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Improbable events (DBA)</a:t>
                      </a:r>
                      <a:r>
                        <a:rPr lang="en-US" sz="1400" baseline="0" dirty="0"/>
                        <a:t> – H4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/>
                        <a:t>10</a:t>
                      </a:r>
                      <a:r>
                        <a:rPr lang="en-US" sz="1000" i="1" baseline="30000" dirty="0"/>
                        <a:t>-6</a:t>
                      </a:r>
                      <a:r>
                        <a:rPr lang="en-US" sz="1000" i="1" baseline="0" dirty="0"/>
                        <a:t> &lt; F &lt; 10</a:t>
                      </a:r>
                      <a:r>
                        <a:rPr lang="en-US" sz="1000" i="1" baseline="30000" dirty="0"/>
                        <a:t>-4 </a:t>
                      </a:r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20 mSv/occurrence</a:t>
                      </a:r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2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Highly improbable events</a:t>
                      </a:r>
                      <a:r>
                        <a:rPr lang="en-US" sz="1300" baseline="0" dirty="0"/>
                        <a:t> – H5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baseline="0" dirty="0"/>
                        <a:t>10</a:t>
                      </a:r>
                      <a:r>
                        <a:rPr lang="en-US" sz="1000" i="1" baseline="30000" dirty="0"/>
                        <a:t>-7</a:t>
                      </a:r>
                      <a:r>
                        <a:rPr lang="en-US" sz="1000" i="1" baseline="0" dirty="0"/>
                        <a:t> &lt; F &lt; 10</a:t>
                      </a:r>
                      <a:r>
                        <a:rPr lang="en-US" sz="1000" i="1" baseline="30000" dirty="0"/>
                        <a:t>-6 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marL="61733" marR="61733" marT="30866" marB="308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 mSv/occurrence</a:t>
                      </a:r>
                    </a:p>
                  </a:txBody>
                  <a:tcPr marL="61733" marR="61733" marT="30866" marB="3086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16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GB" dirty="0"/>
              <a:t>Accident Analyses</a:t>
            </a:r>
            <a:br>
              <a:rPr lang="en-GB" dirty="0"/>
            </a:br>
            <a:r>
              <a:rPr lang="en-GB" dirty="0"/>
              <a:t>Bounding Events for Operations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inside maintenance cell when </a:t>
            </a:r>
            <a:r>
              <a:rPr lang="en-US" dirty="0" err="1">
                <a:solidFill>
                  <a:srgbClr val="2E9BE3"/>
                </a:solidFill>
              </a:rPr>
              <a:t>intrabay</a:t>
            </a:r>
            <a:r>
              <a:rPr lang="en-US" dirty="0">
                <a:solidFill>
                  <a:srgbClr val="2E9BE3"/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Fire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0059B-E1BF-AF42-B37B-6E3D94E69212}"/>
              </a:ext>
            </a:extLst>
          </p:cNvPr>
          <p:cNvSpPr txBox="1"/>
          <p:nvPr/>
        </p:nvSpPr>
        <p:spPr>
          <a:xfrm>
            <a:off x="4836640" y="4581128"/>
            <a:ext cx="430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New:</a:t>
            </a:r>
          </a:p>
          <a:p>
            <a:r>
              <a:rPr lang="en-GB" dirty="0"/>
              <a:t>AA23 Fire analysis in D02 &amp; rooms with TSS</a:t>
            </a:r>
          </a:p>
          <a:p>
            <a:endParaRPr lang="en-GB" dirty="0"/>
          </a:p>
          <a:p>
            <a:r>
              <a:rPr lang="en-GB" dirty="0"/>
              <a:t>AA24 Lightning: describing the impact lighting has on all other AAs – similar to seismic AAs</a:t>
            </a:r>
          </a:p>
        </p:txBody>
      </p:sp>
    </p:spTree>
    <p:extLst>
      <p:ext uri="{BB962C8B-B14F-4D97-AF65-F5344CB8AC3E}">
        <p14:creationId xmlns:p14="http://schemas.microsoft.com/office/powerpoint/2010/main" val="422987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GB" dirty="0"/>
              <a:t>Accident Analyses</a:t>
            </a:r>
            <a:br>
              <a:rPr lang="en-GB" dirty="0"/>
            </a:br>
            <a:r>
              <a:rPr lang="en-GB" dirty="0"/>
              <a:t>Bounding Events for Operations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79731" y="1771600"/>
            <a:ext cx="4136285" cy="518579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Target wheel rotation stop during beam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Beam Event: Focused &amp; non-</a:t>
            </a:r>
            <a:r>
              <a:rPr lang="en-US" dirty="0" err="1">
                <a:solidFill>
                  <a:srgbClr val="2E9BE3"/>
                </a:solidFill>
              </a:rPr>
              <a:t>rastered</a:t>
            </a:r>
            <a:r>
              <a:rPr lang="en-US" dirty="0">
                <a:solidFill>
                  <a:srgbClr val="2E9BE3"/>
                </a:solidFill>
              </a:rPr>
              <a:t>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Loss of target wheel cooling during beam 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8137"/>
                </a:solidFill>
              </a:rPr>
              <a:t>Leakage from target cooling circuit into monolith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Global bypass or local blockage of wheel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Increased radiation level in target helium cooling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8137"/>
                </a:solidFill>
              </a:rPr>
              <a:t>Leakage between target He cooling system &amp; intermediate water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8137"/>
                </a:solidFill>
              </a:rPr>
              <a:t>Loss of confinement in target He system – release into utility 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Moderator hydrogen combustion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monolith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E9BE3"/>
                </a:solidFill>
              </a:rPr>
              <a:t>Water leakage in connection cell and utility rooms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NBG/Chopper failure – projectile effect on monolith system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High power beam on beam dump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US" dirty="0">
                <a:solidFill>
                  <a:srgbClr val="2E9BE3"/>
                </a:solidFill>
              </a:rPr>
              <a:t>Earthquake scenario – monolith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US" dirty="0">
                <a:solidFill>
                  <a:srgbClr val="2E9BE3"/>
                </a:solidFill>
              </a:rPr>
              <a:t>Fire in He purification getters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5890" y="1772816"/>
            <a:ext cx="3966592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inside maintenance cell when </a:t>
            </a:r>
            <a:r>
              <a:rPr lang="en-US" dirty="0" err="1">
                <a:solidFill>
                  <a:srgbClr val="2E9BE3"/>
                </a:solidFill>
              </a:rPr>
              <a:t>intrabay</a:t>
            </a:r>
            <a:r>
              <a:rPr lang="en-US" dirty="0">
                <a:solidFill>
                  <a:srgbClr val="2E9BE3"/>
                </a:solidFill>
              </a:rPr>
              <a:t> door opens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exposed to worst case inventory in process cell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Worker exposed to worst case inventory in maintenance cell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HVAC (loss of dynamic confinement)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Loss of confinement – open doors/hatches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Fire 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US" dirty="0">
                <a:solidFill>
                  <a:srgbClr val="2E9BE3"/>
                </a:solidFill>
              </a:rPr>
              <a:t>Active Cells: Earthquake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5552370" y="1412776"/>
            <a:ext cx="26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Active Cells Facility Events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02044" y="1800200"/>
            <a:ext cx="360040" cy="2592288"/>
          </a:xfrm>
          <a:prstGeom prst="lef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94825" y="2891570"/>
            <a:ext cx="208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Target  &amp;     He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9632" y="1412776"/>
            <a:ext cx="3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Monolith/Utility Block 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0059B-E1BF-AF42-B37B-6E3D94E69212}"/>
              </a:ext>
            </a:extLst>
          </p:cNvPr>
          <p:cNvSpPr txBox="1"/>
          <p:nvPr/>
        </p:nvSpPr>
        <p:spPr>
          <a:xfrm>
            <a:off x="4716016" y="4581128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8137"/>
                </a:solidFill>
              </a:rPr>
              <a:t>Orange: Beam OFF events – now all PIEs that cause LOCA with beam are included in AA3</a:t>
            </a:r>
          </a:p>
          <a:p>
            <a:endParaRPr lang="en-GB" dirty="0"/>
          </a:p>
          <a:p>
            <a:r>
              <a:rPr lang="en-GB" dirty="0"/>
              <a:t>AA23 Fire analysis in D02 &amp; rooms with TSS</a:t>
            </a:r>
          </a:p>
          <a:p>
            <a:endParaRPr lang="en-GB" dirty="0"/>
          </a:p>
          <a:p>
            <a:r>
              <a:rPr lang="en-GB" dirty="0"/>
              <a:t>AA24 Lightning</a:t>
            </a:r>
          </a:p>
        </p:txBody>
      </p:sp>
    </p:spTree>
    <p:extLst>
      <p:ext uri="{BB962C8B-B14F-4D97-AF65-F5344CB8AC3E}">
        <p14:creationId xmlns:p14="http://schemas.microsoft.com/office/powerpoint/2010/main" val="2298753027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41789</TotalTime>
  <Words>4218</Words>
  <Application>Microsoft Macintosh PowerPoint</Application>
  <PresentationFormat>On-screen Show (4:3)</PresentationFormat>
  <Paragraphs>804</Paragraphs>
  <Slides>39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ＭＳ Ｐゴシック</vt:lpstr>
      <vt:lpstr>Arial</vt:lpstr>
      <vt:lpstr>Calibri</vt:lpstr>
      <vt:lpstr>Lucida Grande</vt:lpstr>
      <vt:lpstr>Symbol</vt:lpstr>
      <vt:lpstr>Verdana</vt:lpstr>
      <vt:lpstr>Wingdings</vt:lpstr>
      <vt:lpstr>Wingdings 3</vt:lpstr>
      <vt:lpstr>Zapf Dingbats</vt:lpstr>
      <vt:lpstr>ESS Core Powerpoint</vt:lpstr>
      <vt:lpstr>Summary of Target Station  Accident Analyses</vt:lpstr>
      <vt:lpstr>Outline</vt:lpstr>
      <vt:lpstr>Key features of the ESS Target Station</vt:lpstr>
      <vt:lpstr>Key features of the ESS Target Station</vt:lpstr>
      <vt:lpstr>Hazard Analysis Scope</vt:lpstr>
      <vt:lpstr>Accident Analyses – Quantitative HA</vt:lpstr>
      <vt:lpstr>Accident Analysis Input – Dose Limits</vt:lpstr>
      <vt:lpstr>Accident Analyses Bounding Events for Operations</vt:lpstr>
      <vt:lpstr>Accident Analyses Bounding Events for Operations</vt:lpstr>
      <vt:lpstr>Accident Analyses Evaluate unmitigated events</vt:lpstr>
      <vt:lpstr>Accident Analyses Evaluate unmitigated events</vt:lpstr>
      <vt:lpstr>Outline</vt:lpstr>
      <vt:lpstr>Accident Analyses   No Impact on Public </vt:lpstr>
      <vt:lpstr>Accident Analyses   Clear away those with No Impact on Public </vt:lpstr>
      <vt:lpstr>Accident Analyses   H3 or H4 Events w/Acceptable Impact on Public </vt:lpstr>
      <vt:lpstr>Accident Analyses    Clear away Acceptable H3/H4 Events</vt:lpstr>
      <vt:lpstr>Accident Analyses    Acceptable H2 Impact on Public </vt:lpstr>
      <vt:lpstr>Accident Analyses     Clear away Acceptable H2 Events</vt:lpstr>
      <vt:lpstr>Outline</vt:lpstr>
      <vt:lpstr>Safety Function Selection: Prevent or Control events</vt:lpstr>
      <vt:lpstr>Safety Function Selection</vt:lpstr>
      <vt:lpstr>RSF category</vt:lpstr>
      <vt:lpstr>Comments from pre-CDR  Relevant for this CDR1</vt:lpstr>
      <vt:lpstr>TSS documentation map</vt:lpstr>
      <vt:lpstr>PowerPoint Presentation</vt:lpstr>
      <vt:lpstr>Conclusions</vt:lpstr>
      <vt:lpstr>The ESS facility layout Main parts</vt:lpstr>
      <vt:lpstr>Hazard Analysis Purpose</vt:lpstr>
      <vt:lpstr>ESS Target Station Parameters</vt:lpstr>
      <vt:lpstr>Hazard Analysis Overview</vt:lpstr>
      <vt:lpstr>External Event – Earthquake (AA14, AA21)</vt:lpstr>
      <vt:lpstr>Safety Functions – Earthquake</vt:lpstr>
      <vt:lpstr>Defence in Depth and safety functions grouping according to SSM</vt:lpstr>
      <vt:lpstr>Defense in Depth analysis</vt:lpstr>
      <vt:lpstr>DOE Release Calculation</vt:lpstr>
      <vt:lpstr>Analysis of Airborne Release Fractions (ARF) for Damaged Tungsten, ESS-0085946</vt:lpstr>
      <vt:lpstr>Activity transport model (L. Spanier)</vt:lpstr>
      <vt:lpstr>Principal transport model</vt:lpstr>
      <vt:lpstr>Inhalation dose to workers</vt:lpstr>
    </vt:vector>
  </TitlesOfParts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Linda Coney</cp:lastModifiedBy>
  <cp:revision>1953</cp:revision>
  <cp:lastPrinted>2015-03-23T14:00:32Z</cp:lastPrinted>
  <dcterms:created xsi:type="dcterms:W3CDTF">2013-10-29T16:05:10Z</dcterms:created>
  <dcterms:modified xsi:type="dcterms:W3CDTF">2018-12-10T10:44:44Z</dcterms:modified>
</cp:coreProperties>
</file>