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41.jpg" ContentType="image/pn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57"/>
  </p:notesMasterIdLst>
  <p:sldIdLst>
    <p:sldId id="349" r:id="rId3"/>
    <p:sldId id="412" r:id="rId4"/>
    <p:sldId id="350" r:id="rId5"/>
    <p:sldId id="353" r:id="rId6"/>
    <p:sldId id="351" r:id="rId7"/>
    <p:sldId id="352" r:id="rId8"/>
    <p:sldId id="356" r:id="rId9"/>
    <p:sldId id="355" r:id="rId10"/>
    <p:sldId id="365" r:id="rId11"/>
    <p:sldId id="354" r:id="rId12"/>
    <p:sldId id="369" r:id="rId13"/>
    <p:sldId id="370" r:id="rId14"/>
    <p:sldId id="366" r:id="rId15"/>
    <p:sldId id="374" r:id="rId16"/>
    <p:sldId id="375" r:id="rId17"/>
    <p:sldId id="376" r:id="rId18"/>
    <p:sldId id="384" r:id="rId19"/>
    <p:sldId id="377" r:id="rId20"/>
    <p:sldId id="378" r:id="rId21"/>
    <p:sldId id="379" r:id="rId22"/>
    <p:sldId id="380" r:id="rId23"/>
    <p:sldId id="381" r:id="rId24"/>
    <p:sldId id="382" r:id="rId25"/>
    <p:sldId id="383" r:id="rId26"/>
    <p:sldId id="368" r:id="rId27"/>
    <p:sldId id="386" r:id="rId28"/>
    <p:sldId id="385" r:id="rId29"/>
    <p:sldId id="387" r:id="rId30"/>
    <p:sldId id="357" r:id="rId31"/>
    <p:sldId id="358" r:id="rId32"/>
    <p:sldId id="359" r:id="rId33"/>
    <p:sldId id="360" r:id="rId34"/>
    <p:sldId id="361" r:id="rId35"/>
    <p:sldId id="362" r:id="rId36"/>
    <p:sldId id="388" r:id="rId37"/>
    <p:sldId id="364" r:id="rId38"/>
    <p:sldId id="391" r:id="rId39"/>
    <p:sldId id="390" r:id="rId40"/>
    <p:sldId id="392" r:id="rId41"/>
    <p:sldId id="393" r:id="rId42"/>
    <p:sldId id="389" r:id="rId43"/>
    <p:sldId id="394" r:id="rId44"/>
    <p:sldId id="395" r:id="rId45"/>
    <p:sldId id="396" r:id="rId46"/>
    <p:sldId id="403" r:id="rId47"/>
    <p:sldId id="404" r:id="rId48"/>
    <p:sldId id="397" r:id="rId49"/>
    <p:sldId id="408" r:id="rId50"/>
    <p:sldId id="409" r:id="rId51"/>
    <p:sldId id="410" r:id="rId52"/>
    <p:sldId id="411" r:id="rId53"/>
    <p:sldId id="405" r:id="rId54"/>
    <p:sldId id="402" r:id="rId55"/>
    <p:sldId id="406" r:id="rId5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41" autoAdjust="0"/>
    <p:restoredTop sz="93243" autoAdjust="0"/>
  </p:normalViewPr>
  <p:slideViewPr>
    <p:cSldViewPr>
      <p:cViewPr varScale="1">
        <p:scale>
          <a:sx n="90" d="100"/>
          <a:sy n="90" d="100"/>
        </p:scale>
        <p:origin x="208" y="600"/>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150BB-263B-E846-9EB9-A1CAA200F54D}" type="doc">
      <dgm:prSet loTypeId="urn:microsoft.com/office/officeart/2005/8/layout/process1" loCatId="" qsTypeId="urn:microsoft.com/office/officeart/2005/8/quickstyle/simple4" qsCatId="simple" csTypeId="urn:microsoft.com/office/officeart/2005/8/colors/accent1_2" csCatId="accent1" phldr="1"/>
      <dgm:spPr/>
    </dgm:pt>
    <dgm:pt modelId="{0F3D9F20-A68A-A144-A200-272FBF4579E9}">
      <dgm:prSet phldrT="[Text]"/>
      <dgm:spPr/>
      <dgm:t>
        <a:bodyPr/>
        <a:lstStyle/>
        <a:p>
          <a:r>
            <a:rPr lang="en-US" dirty="0"/>
            <a:t>Cooling lost</a:t>
          </a:r>
        </a:p>
      </dgm:t>
    </dgm:pt>
    <dgm:pt modelId="{9D441589-64B4-8349-A66E-6AC8AE4A5597}" type="parTrans" cxnId="{177B837D-0B69-A24C-9B1C-0F0D938D6F1F}">
      <dgm:prSet/>
      <dgm:spPr/>
      <dgm:t>
        <a:bodyPr/>
        <a:lstStyle/>
        <a:p>
          <a:endParaRPr lang="en-US"/>
        </a:p>
      </dgm:t>
    </dgm:pt>
    <dgm:pt modelId="{D5043876-EDEF-B24A-A9BF-1AB49620EFAA}" type="sibTrans" cxnId="{177B837D-0B69-A24C-9B1C-0F0D938D6F1F}">
      <dgm:prSet/>
      <dgm:spPr/>
      <dgm:t>
        <a:bodyPr/>
        <a:lstStyle/>
        <a:p>
          <a:endParaRPr lang="en-US"/>
        </a:p>
      </dgm:t>
    </dgm:pt>
    <dgm:pt modelId="{24887BB2-A5F8-6947-B339-3CE9DEBCA9EA}">
      <dgm:prSet phldrT="[Text]"/>
      <dgm:spPr/>
      <dgm:t>
        <a:bodyPr/>
        <a:lstStyle/>
        <a:p>
          <a:r>
            <a:rPr lang="en-US" dirty="0"/>
            <a:t>Beam entrance window breaks</a:t>
          </a:r>
        </a:p>
      </dgm:t>
    </dgm:pt>
    <dgm:pt modelId="{32927307-0609-FF46-8386-B15FF641BC4E}" type="parTrans" cxnId="{18323A64-0710-3241-A023-A1F8E6D75583}">
      <dgm:prSet/>
      <dgm:spPr/>
      <dgm:t>
        <a:bodyPr/>
        <a:lstStyle/>
        <a:p>
          <a:endParaRPr lang="en-US"/>
        </a:p>
      </dgm:t>
    </dgm:pt>
    <dgm:pt modelId="{13DF15C6-0D98-604E-983E-32F548EB2E1C}" type="sibTrans" cxnId="{18323A64-0710-3241-A023-A1F8E6D75583}">
      <dgm:prSet/>
      <dgm:spPr/>
      <dgm:t>
        <a:bodyPr/>
        <a:lstStyle/>
        <a:p>
          <a:endParaRPr lang="en-US"/>
        </a:p>
      </dgm:t>
    </dgm:pt>
    <dgm:pt modelId="{B7478896-9EEC-4B4F-A98F-24FA9819D472}">
      <dgm:prSet phldrT="[Text]"/>
      <dgm:spPr/>
      <dgm:t>
        <a:bodyPr/>
        <a:lstStyle/>
        <a:p>
          <a:r>
            <a:rPr lang="en-US" dirty="0"/>
            <a:t>Moderator damaged</a:t>
          </a:r>
        </a:p>
      </dgm:t>
    </dgm:pt>
    <dgm:pt modelId="{E3DCC424-54A5-8D4E-95AA-4D5B5E9A50E4}" type="parTrans" cxnId="{B1EF53C0-546E-594B-8906-DEDCC09DCBF6}">
      <dgm:prSet/>
      <dgm:spPr/>
      <dgm:t>
        <a:bodyPr/>
        <a:lstStyle/>
        <a:p>
          <a:endParaRPr lang="en-US"/>
        </a:p>
      </dgm:t>
    </dgm:pt>
    <dgm:pt modelId="{64859F90-4C49-DB4F-9D55-12E132A79F2B}" type="sibTrans" cxnId="{B1EF53C0-546E-594B-8906-DEDCC09DCBF6}">
      <dgm:prSet/>
      <dgm:spPr/>
      <dgm:t>
        <a:bodyPr/>
        <a:lstStyle/>
        <a:p>
          <a:endParaRPr lang="en-US"/>
        </a:p>
      </dgm:t>
    </dgm:pt>
    <dgm:pt modelId="{63E7F8DE-F629-424E-8F16-D4DF80214C2E}">
      <dgm:prSet/>
      <dgm:spPr/>
      <dgm:t>
        <a:bodyPr/>
        <a:lstStyle/>
        <a:p>
          <a:r>
            <a:rPr lang="en-US" dirty="0"/>
            <a:t>Helium leaks out</a:t>
          </a:r>
        </a:p>
      </dgm:t>
    </dgm:pt>
    <dgm:pt modelId="{8A236DFE-6B57-A84D-8EE8-40F325FC8DA9}" type="parTrans" cxnId="{115370CD-E886-D04A-A2D3-BC5457A9A6AC}">
      <dgm:prSet/>
      <dgm:spPr/>
      <dgm:t>
        <a:bodyPr/>
        <a:lstStyle/>
        <a:p>
          <a:endParaRPr lang="en-US"/>
        </a:p>
      </dgm:t>
    </dgm:pt>
    <dgm:pt modelId="{94DDC4A7-3BDB-ED4C-88B5-EAA2249BBEC0}" type="sibTrans" cxnId="{115370CD-E886-D04A-A2D3-BC5457A9A6AC}">
      <dgm:prSet/>
      <dgm:spPr/>
      <dgm:t>
        <a:bodyPr/>
        <a:lstStyle/>
        <a:p>
          <a:endParaRPr lang="en-US"/>
        </a:p>
      </dgm:t>
    </dgm:pt>
    <dgm:pt modelId="{CDA59196-712D-2845-A1F9-CEBD81E11650}">
      <dgm:prSet/>
      <dgm:spPr/>
      <dgm:t>
        <a:bodyPr/>
        <a:lstStyle/>
        <a:p>
          <a:r>
            <a:rPr lang="en-US" dirty="0"/>
            <a:t>Tungsten falls out, ingress into moderator</a:t>
          </a:r>
        </a:p>
      </dgm:t>
    </dgm:pt>
    <dgm:pt modelId="{D724A7AD-9B9F-1D46-8765-4121452D2868}" type="parTrans" cxnId="{2675174D-89A5-CD4B-972C-08823516FD85}">
      <dgm:prSet/>
      <dgm:spPr/>
      <dgm:t>
        <a:bodyPr/>
        <a:lstStyle/>
        <a:p>
          <a:endParaRPr lang="en-US"/>
        </a:p>
      </dgm:t>
    </dgm:pt>
    <dgm:pt modelId="{20EFABBA-AF5C-E647-8CC1-740311D0E1DE}" type="sibTrans" cxnId="{2675174D-89A5-CD4B-972C-08823516FD85}">
      <dgm:prSet/>
      <dgm:spPr/>
      <dgm:t>
        <a:bodyPr/>
        <a:lstStyle/>
        <a:p>
          <a:endParaRPr lang="en-US"/>
        </a:p>
      </dgm:t>
    </dgm:pt>
    <dgm:pt modelId="{8635F0A1-456A-1D47-AFA5-E5D019F9169F}">
      <dgm:prSet/>
      <dgm:spPr/>
      <dgm:t>
        <a:bodyPr/>
        <a:lstStyle/>
        <a:p>
          <a:r>
            <a:rPr lang="en-US" dirty="0"/>
            <a:t>Oxidation in steam starts</a:t>
          </a:r>
        </a:p>
      </dgm:t>
    </dgm:pt>
    <dgm:pt modelId="{A304800A-7137-9747-B24D-3FE8A4307045}" type="parTrans" cxnId="{D0D017A6-0F36-9545-8F29-0ADE8C23C41A}">
      <dgm:prSet/>
      <dgm:spPr/>
      <dgm:t>
        <a:bodyPr/>
        <a:lstStyle/>
        <a:p>
          <a:endParaRPr lang="en-US"/>
        </a:p>
      </dgm:t>
    </dgm:pt>
    <dgm:pt modelId="{F9CBB57D-B233-1E45-9951-E0202A505FD6}" type="sibTrans" cxnId="{D0D017A6-0F36-9545-8F29-0ADE8C23C41A}">
      <dgm:prSet/>
      <dgm:spPr/>
      <dgm:t>
        <a:bodyPr/>
        <a:lstStyle/>
        <a:p>
          <a:endParaRPr lang="en-US"/>
        </a:p>
      </dgm:t>
    </dgm:pt>
    <dgm:pt modelId="{DF3F0D12-AF54-9C4E-AC6F-3823334090BA}">
      <dgm:prSet/>
      <dgm:spPr/>
      <dgm:t>
        <a:bodyPr/>
        <a:lstStyle/>
        <a:p>
          <a:r>
            <a:rPr lang="en-US" dirty="0"/>
            <a:t>Shroud melts, friction increase, wheel stops</a:t>
          </a:r>
        </a:p>
      </dgm:t>
    </dgm:pt>
    <dgm:pt modelId="{4F160E4C-941C-6C40-BE71-FD68BD5387F8}" type="parTrans" cxnId="{6E1A5E52-1710-EA4E-90B5-7B1FA31511B7}">
      <dgm:prSet/>
      <dgm:spPr/>
      <dgm:t>
        <a:bodyPr/>
        <a:lstStyle/>
        <a:p>
          <a:endParaRPr lang="en-US"/>
        </a:p>
      </dgm:t>
    </dgm:pt>
    <dgm:pt modelId="{1EE94A7E-5018-4947-BC56-9BB668FFEA88}" type="sibTrans" cxnId="{6E1A5E52-1710-EA4E-90B5-7B1FA31511B7}">
      <dgm:prSet/>
      <dgm:spPr/>
      <dgm:t>
        <a:bodyPr/>
        <a:lstStyle/>
        <a:p>
          <a:endParaRPr lang="en-US"/>
        </a:p>
      </dgm:t>
    </dgm:pt>
    <dgm:pt modelId="{DAAB38EF-A24D-024A-967E-A05A4641AB00}">
      <dgm:prSet/>
      <dgm:spPr/>
      <dgm:t>
        <a:bodyPr/>
        <a:lstStyle/>
        <a:p>
          <a:r>
            <a:rPr lang="en-US" dirty="0"/>
            <a:t>Beam penetrates two sectors</a:t>
          </a:r>
        </a:p>
      </dgm:t>
    </dgm:pt>
    <dgm:pt modelId="{0EF0918A-41EC-C24F-A31A-D24DDA588A52}" type="parTrans" cxnId="{3095EA14-F7F5-984C-B0F7-46849193ABAD}">
      <dgm:prSet/>
      <dgm:spPr/>
      <dgm:t>
        <a:bodyPr/>
        <a:lstStyle/>
        <a:p>
          <a:endParaRPr lang="en-US"/>
        </a:p>
      </dgm:t>
    </dgm:pt>
    <dgm:pt modelId="{5FF4C468-9B63-AF4C-9F97-7F8F1440892A}" type="sibTrans" cxnId="{3095EA14-F7F5-984C-B0F7-46849193ABAD}">
      <dgm:prSet/>
      <dgm:spPr/>
      <dgm:t>
        <a:bodyPr/>
        <a:lstStyle/>
        <a:p>
          <a:endParaRPr lang="en-US"/>
        </a:p>
      </dgm:t>
    </dgm:pt>
    <dgm:pt modelId="{2B748137-94D0-4C45-965F-310D68A6FEDB}">
      <dgm:prSet/>
      <dgm:spPr/>
      <dgm:t>
        <a:bodyPr/>
        <a:lstStyle/>
        <a:p>
          <a:r>
            <a:rPr lang="en-US" dirty="0"/>
            <a:t>Beam penetrates monolith</a:t>
          </a:r>
        </a:p>
      </dgm:t>
    </dgm:pt>
    <dgm:pt modelId="{AD8164F0-0A77-254A-9A99-1016A466F74C}" type="parTrans" cxnId="{419578F7-2B46-004C-B769-3B474990CEB0}">
      <dgm:prSet/>
      <dgm:spPr/>
      <dgm:t>
        <a:bodyPr/>
        <a:lstStyle/>
        <a:p>
          <a:endParaRPr lang="en-US"/>
        </a:p>
      </dgm:t>
    </dgm:pt>
    <dgm:pt modelId="{592C8741-5B00-004A-AFE1-4679D01C3FBD}" type="sibTrans" cxnId="{419578F7-2B46-004C-B769-3B474990CEB0}">
      <dgm:prSet/>
      <dgm:spPr/>
      <dgm:t>
        <a:bodyPr/>
        <a:lstStyle/>
        <a:p>
          <a:endParaRPr lang="en-US"/>
        </a:p>
      </dgm:t>
    </dgm:pt>
    <dgm:pt modelId="{722D2B28-B119-3541-B0A3-FB1D113F324F}">
      <dgm:prSet/>
      <dgm:spPr/>
      <dgm:t>
        <a:bodyPr/>
        <a:lstStyle/>
        <a:p>
          <a:r>
            <a:rPr lang="en-US" dirty="0"/>
            <a:t>Steam generation cease</a:t>
          </a:r>
        </a:p>
      </dgm:t>
    </dgm:pt>
    <dgm:pt modelId="{1F6B0F3F-B379-E342-92E5-6E5294CBBF3E}" type="parTrans" cxnId="{77F2EFC6-F9C1-5C4B-8793-C01CAEEF05B2}">
      <dgm:prSet/>
      <dgm:spPr/>
      <dgm:t>
        <a:bodyPr/>
        <a:lstStyle/>
        <a:p>
          <a:endParaRPr lang="en-US"/>
        </a:p>
      </dgm:t>
    </dgm:pt>
    <dgm:pt modelId="{1852A736-0B39-FE49-8779-481DB4CC3D2A}" type="sibTrans" cxnId="{77F2EFC6-F9C1-5C4B-8793-C01CAEEF05B2}">
      <dgm:prSet/>
      <dgm:spPr/>
      <dgm:t>
        <a:bodyPr/>
        <a:lstStyle/>
        <a:p>
          <a:endParaRPr lang="en-US"/>
        </a:p>
      </dgm:t>
    </dgm:pt>
    <dgm:pt modelId="{357E4DEB-21E5-9E47-A774-08FDC41DAD68}">
      <dgm:prSet/>
      <dgm:spPr/>
      <dgm:t>
        <a:bodyPr/>
        <a:lstStyle/>
        <a:p>
          <a:r>
            <a:rPr lang="en-US" dirty="0"/>
            <a:t>Air leaks in and causes hydrogen explosion</a:t>
          </a:r>
        </a:p>
      </dgm:t>
    </dgm:pt>
    <dgm:pt modelId="{789D9390-CE30-DB47-8EE3-DC7925698C3D}" type="parTrans" cxnId="{D43A4CA5-034E-B542-B1DA-D5D1CE978B79}">
      <dgm:prSet/>
      <dgm:spPr/>
      <dgm:t>
        <a:bodyPr/>
        <a:lstStyle/>
        <a:p>
          <a:endParaRPr lang="en-US"/>
        </a:p>
      </dgm:t>
    </dgm:pt>
    <dgm:pt modelId="{44FB5F15-CDBE-114D-971C-699D3D15897D}" type="sibTrans" cxnId="{D43A4CA5-034E-B542-B1DA-D5D1CE978B79}">
      <dgm:prSet/>
      <dgm:spPr/>
      <dgm:t>
        <a:bodyPr/>
        <a:lstStyle/>
        <a:p>
          <a:endParaRPr lang="en-US"/>
        </a:p>
      </dgm:t>
    </dgm:pt>
    <dgm:pt modelId="{E90147E6-73F8-1F45-BBCC-CA986B13E4F4}">
      <dgm:prSet/>
      <dgm:spPr/>
      <dgm:t>
        <a:bodyPr/>
        <a:lstStyle/>
        <a:p>
          <a:r>
            <a:rPr lang="en-US" dirty="0"/>
            <a:t>Beam damages proton beam window cooling equipment outside monolith</a:t>
          </a:r>
        </a:p>
      </dgm:t>
    </dgm:pt>
    <dgm:pt modelId="{101ECEED-51A8-7546-BD81-17AE543658F4}" type="parTrans" cxnId="{FEA27FFF-CFBF-3E4B-9563-FDA0D610F6DE}">
      <dgm:prSet/>
      <dgm:spPr/>
      <dgm:t>
        <a:bodyPr/>
        <a:lstStyle/>
        <a:p>
          <a:endParaRPr lang="en-US"/>
        </a:p>
      </dgm:t>
    </dgm:pt>
    <dgm:pt modelId="{D5DC057F-98FD-974A-B75B-169FAC2C1D97}" type="sibTrans" cxnId="{FEA27FFF-CFBF-3E4B-9563-FDA0D610F6DE}">
      <dgm:prSet/>
      <dgm:spPr/>
      <dgm:t>
        <a:bodyPr/>
        <a:lstStyle/>
        <a:p>
          <a:endParaRPr lang="en-US"/>
        </a:p>
      </dgm:t>
    </dgm:pt>
    <dgm:pt modelId="{32137DB5-4181-BD46-944F-24B8F2484242}">
      <dgm:prSet/>
      <dgm:spPr/>
      <dgm:t>
        <a:bodyPr/>
        <a:lstStyle/>
        <a:p>
          <a:r>
            <a:rPr lang="en-US" dirty="0"/>
            <a:t>Event stops</a:t>
          </a:r>
        </a:p>
      </dgm:t>
    </dgm:pt>
    <dgm:pt modelId="{EDBFB461-559C-8F42-934F-468225FD2F13}" type="parTrans" cxnId="{0D9DE8BE-5299-5D4E-9775-A6B75BFD840C}">
      <dgm:prSet/>
      <dgm:spPr/>
      <dgm:t>
        <a:bodyPr/>
        <a:lstStyle/>
        <a:p>
          <a:endParaRPr lang="en-US"/>
        </a:p>
      </dgm:t>
    </dgm:pt>
    <dgm:pt modelId="{C0323D4B-EB65-B241-9E7D-1E0E60D63566}" type="sibTrans" cxnId="{0D9DE8BE-5299-5D4E-9775-A6B75BFD840C}">
      <dgm:prSet/>
      <dgm:spPr/>
      <dgm:t>
        <a:bodyPr/>
        <a:lstStyle/>
        <a:p>
          <a:endParaRPr lang="en-US"/>
        </a:p>
      </dgm:t>
    </dgm:pt>
    <dgm:pt modelId="{6432BCA3-3CB7-C446-856A-26E844448D0F}" type="pres">
      <dgm:prSet presAssocID="{E20150BB-263B-E846-9EB9-A1CAA200F54D}" presName="Name0" presStyleCnt="0">
        <dgm:presLayoutVars>
          <dgm:dir/>
          <dgm:resizeHandles val="exact"/>
        </dgm:presLayoutVars>
      </dgm:prSet>
      <dgm:spPr/>
    </dgm:pt>
    <dgm:pt modelId="{A9E37BDE-F07F-4E48-9BE5-08BB6F29FBA6}" type="pres">
      <dgm:prSet presAssocID="{0F3D9F20-A68A-A144-A200-272FBF4579E9}" presName="node" presStyleLbl="node1" presStyleIdx="0" presStyleCnt="13">
        <dgm:presLayoutVars>
          <dgm:bulletEnabled val="1"/>
        </dgm:presLayoutVars>
      </dgm:prSet>
      <dgm:spPr/>
    </dgm:pt>
    <dgm:pt modelId="{DB2FDA38-9BB4-AC42-85B5-423FC4CD7BDD}" type="pres">
      <dgm:prSet presAssocID="{D5043876-EDEF-B24A-A9BF-1AB49620EFAA}" presName="sibTrans" presStyleLbl="sibTrans2D1" presStyleIdx="0" presStyleCnt="12"/>
      <dgm:spPr/>
    </dgm:pt>
    <dgm:pt modelId="{A3FBA756-0B13-204A-937C-99ACFFC5B0F6}" type="pres">
      <dgm:prSet presAssocID="{D5043876-EDEF-B24A-A9BF-1AB49620EFAA}" presName="connectorText" presStyleLbl="sibTrans2D1" presStyleIdx="0" presStyleCnt="12"/>
      <dgm:spPr/>
    </dgm:pt>
    <dgm:pt modelId="{50ADDE42-DA5C-2D4D-AB7E-6F6587627E55}" type="pres">
      <dgm:prSet presAssocID="{24887BB2-A5F8-6947-B339-3CE9DEBCA9EA}" presName="node" presStyleLbl="node1" presStyleIdx="1" presStyleCnt="13">
        <dgm:presLayoutVars>
          <dgm:bulletEnabled val="1"/>
        </dgm:presLayoutVars>
      </dgm:prSet>
      <dgm:spPr/>
    </dgm:pt>
    <dgm:pt modelId="{173D8D4C-61C1-5848-84ED-3721D7C570D4}" type="pres">
      <dgm:prSet presAssocID="{13DF15C6-0D98-604E-983E-32F548EB2E1C}" presName="sibTrans" presStyleLbl="sibTrans2D1" presStyleIdx="1" presStyleCnt="12"/>
      <dgm:spPr/>
    </dgm:pt>
    <dgm:pt modelId="{B741788A-F8F4-064C-843B-06EAC366665A}" type="pres">
      <dgm:prSet presAssocID="{13DF15C6-0D98-604E-983E-32F548EB2E1C}" presName="connectorText" presStyleLbl="sibTrans2D1" presStyleIdx="1" presStyleCnt="12"/>
      <dgm:spPr/>
    </dgm:pt>
    <dgm:pt modelId="{4BB6137D-45AF-E54F-BC72-F060A4BCED7C}" type="pres">
      <dgm:prSet presAssocID="{B7478896-9EEC-4B4F-A98F-24FA9819D472}" presName="node" presStyleLbl="node1" presStyleIdx="2" presStyleCnt="13">
        <dgm:presLayoutVars>
          <dgm:bulletEnabled val="1"/>
        </dgm:presLayoutVars>
      </dgm:prSet>
      <dgm:spPr/>
    </dgm:pt>
    <dgm:pt modelId="{A2A37F49-0EF7-5545-BE4D-45B946A1CFCF}" type="pres">
      <dgm:prSet presAssocID="{64859F90-4C49-DB4F-9D55-12E132A79F2B}" presName="sibTrans" presStyleLbl="sibTrans2D1" presStyleIdx="2" presStyleCnt="12"/>
      <dgm:spPr/>
    </dgm:pt>
    <dgm:pt modelId="{3081CA16-18AF-F447-AEE2-BEC3DF395B82}" type="pres">
      <dgm:prSet presAssocID="{64859F90-4C49-DB4F-9D55-12E132A79F2B}" presName="connectorText" presStyleLbl="sibTrans2D1" presStyleIdx="2" presStyleCnt="12"/>
      <dgm:spPr/>
    </dgm:pt>
    <dgm:pt modelId="{0DA9E6B6-3B1A-6340-B86D-6543CDCD68C6}" type="pres">
      <dgm:prSet presAssocID="{63E7F8DE-F629-424E-8F16-D4DF80214C2E}" presName="node" presStyleLbl="node1" presStyleIdx="3" presStyleCnt="13">
        <dgm:presLayoutVars>
          <dgm:bulletEnabled val="1"/>
        </dgm:presLayoutVars>
      </dgm:prSet>
      <dgm:spPr/>
    </dgm:pt>
    <dgm:pt modelId="{219EA743-E610-7744-80CF-CA489E90872F}" type="pres">
      <dgm:prSet presAssocID="{94DDC4A7-3BDB-ED4C-88B5-EAA2249BBEC0}" presName="sibTrans" presStyleLbl="sibTrans2D1" presStyleIdx="3" presStyleCnt="12"/>
      <dgm:spPr/>
    </dgm:pt>
    <dgm:pt modelId="{D36B3BC6-2601-8E48-A5CA-7E0BBCBA036E}" type="pres">
      <dgm:prSet presAssocID="{94DDC4A7-3BDB-ED4C-88B5-EAA2249BBEC0}" presName="connectorText" presStyleLbl="sibTrans2D1" presStyleIdx="3" presStyleCnt="12"/>
      <dgm:spPr/>
    </dgm:pt>
    <dgm:pt modelId="{A590CFE9-9209-2048-9664-97F09A8500DC}" type="pres">
      <dgm:prSet presAssocID="{8635F0A1-456A-1D47-AFA5-E5D019F9169F}" presName="node" presStyleLbl="node1" presStyleIdx="4" presStyleCnt="13">
        <dgm:presLayoutVars>
          <dgm:bulletEnabled val="1"/>
        </dgm:presLayoutVars>
      </dgm:prSet>
      <dgm:spPr/>
    </dgm:pt>
    <dgm:pt modelId="{BF02B20B-6164-2E4F-AF08-059445A416A1}" type="pres">
      <dgm:prSet presAssocID="{F9CBB57D-B233-1E45-9951-E0202A505FD6}" presName="sibTrans" presStyleLbl="sibTrans2D1" presStyleIdx="4" presStyleCnt="12"/>
      <dgm:spPr/>
    </dgm:pt>
    <dgm:pt modelId="{7076D027-4E92-BF4F-8052-E2947A759130}" type="pres">
      <dgm:prSet presAssocID="{F9CBB57D-B233-1E45-9951-E0202A505FD6}" presName="connectorText" presStyleLbl="sibTrans2D1" presStyleIdx="4" presStyleCnt="12"/>
      <dgm:spPr/>
    </dgm:pt>
    <dgm:pt modelId="{25AB6551-5DF6-8C44-A9F6-7993744704B1}" type="pres">
      <dgm:prSet presAssocID="{DF3F0D12-AF54-9C4E-AC6F-3823334090BA}" presName="node" presStyleLbl="node1" presStyleIdx="5" presStyleCnt="13">
        <dgm:presLayoutVars>
          <dgm:bulletEnabled val="1"/>
        </dgm:presLayoutVars>
      </dgm:prSet>
      <dgm:spPr/>
    </dgm:pt>
    <dgm:pt modelId="{6E05921B-7708-5F4B-A4C7-CB5A0395F319}" type="pres">
      <dgm:prSet presAssocID="{1EE94A7E-5018-4947-BC56-9BB668FFEA88}" presName="sibTrans" presStyleLbl="sibTrans2D1" presStyleIdx="5" presStyleCnt="12"/>
      <dgm:spPr/>
    </dgm:pt>
    <dgm:pt modelId="{2989368D-9793-B04D-AE88-4333693FDEEA}" type="pres">
      <dgm:prSet presAssocID="{1EE94A7E-5018-4947-BC56-9BB668FFEA88}" presName="connectorText" presStyleLbl="sibTrans2D1" presStyleIdx="5" presStyleCnt="12"/>
      <dgm:spPr/>
    </dgm:pt>
    <dgm:pt modelId="{183883CA-E452-B842-B9FC-AE0EB51CDC86}" type="pres">
      <dgm:prSet presAssocID="{CDA59196-712D-2845-A1F9-CEBD81E11650}" presName="node" presStyleLbl="node1" presStyleIdx="6" presStyleCnt="13">
        <dgm:presLayoutVars>
          <dgm:bulletEnabled val="1"/>
        </dgm:presLayoutVars>
      </dgm:prSet>
      <dgm:spPr/>
    </dgm:pt>
    <dgm:pt modelId="{30EF22F8-FCE7-BD46-A223-31547D7531D3}" type="pres">
      <dgm:prSet presAssocID="{20EFABBA-AF5C-E647-8CC1-740311D0E1DE}" presName="sibTrans" presStyleLbl="sibTrans2D1" presStyleIdx="6" presStyleCnt="12"/>
      <dgm:spPr/>
    </dgm:pt>
    <dgm:pt modelId="{B18D64AD-FB1B-E445-BFE5-91940D6D4186}" type="pres">
      <dgm:prSet presAssocID="{20EFABBA-AF5C-E647-8CC1-740311D0E1DE}" presName="connectorText" presStyleLbl="sibTrans2D1" presStyleIdx="6" presStyleCnt="12"/>
      <dgm:spPr/>
    </dgm:pt>
    <dgm:pt modelId="{3B222F3F-2D80-E543-8646-4462570FB2FC}" type="pres">
      <dgm:prSet presAssocID="{DAAB38EF-A24D-024A-967E-A05A4641AB00}" presName="node" presStyleLbl="node1" presStyleIdx="7" presStyleCnt="13">
        <dgm:presLayoutVars>
          <dgm:bulletEnabled val="1"/>
        </dgm:presLayoutVars>
      </dgm:prSet>
      <dgm:spPr/>
    </dgm:pt>
    <dgm:pt modelId="{EBCBDF4A-C170-E24A-BD4A-B8A0C717E4B0}" type="pres">
      <dgm:prSet presAssocID="{5FF4C468-9B63-AF4C-9F97-7F8F1440892A}" presName="sibTrans" presStyleLbl="sibTrans2D1" presStyleIdx="7" presStyleCnt="12"/>
      <dgm:spPr/>
    </dgm:pt>
    <dgm:pt modelId="{6AB6B902-B40A-774E-B70D-1E74D827B269}" type="pres">
      <dgm:prSet presAssocID="{5FF4C468-9B63-AF4C-9F97-7F8F1440892A}" presName="connectorText" presStyleLbl="sibTrans2D1" presStyleIdx="7" presStyleCnt="12"/>
      <dgm:spPr/>
    </dgm:pt>
    <dgm:pt modelId="{36FD1C7C-F24C-6C4B-836C-ECABAF7562B6}" type="pres">
      <dgm:prSet presAssocID="{2B748137-94D0-4C45-965F-310D68A6FEDB}" presName="node" presStyleLbl="node1" presStyleIdx="8" presStyleCnt="13">
        <dgm:presLayoutVars>
          <dgm:bulletEnabled val="1"/>
        </dgm:presLayoutVars>
      </dgm:prSet>
      <dgm:spPr/>
    </dgm:pt>
    <dgm:pt modelId="{0D28F518-AE07-C24D-8C83-10D636DE44AC}" type="pres">
      <dgm:prSet presAssocID="{592C8741-5B00-004A-AFE1-4679D01C3FBD}" presName="sibTrans" presStyleLbl="sibTrans2D1" presStyleIdx="8" presStyleCnt="12"/>
      <dgm:spPr/>
    </dgm:pt>
    <dgm:pt modelId="{7058043B-EF85-4B47-B54E-3BC82C9394C0}" type="pres">
      <dgm:prSet presAssocID="{592C8741-5B00-004A-AFE1-4679D01C3FBD}" presName="connectorText" presStyleLbl="sibTrans2D1" presStyleIdx="8" presStyleCnt="12"/>
      <dgm:spPr/>
    </dgm:pt>
    <dgm:pt modelId="{2CCC425F-B57B-B34B-B218-2CB20982889D}" type="pres">
      <dgm:prSet presAssocID="{722D2B28-B119-3541-B0A3-FB1D113F324F}" presName="node" presStyleLbl="node1" presStyleIdx="9" presStyleCnt="13">
        <dgm:presLayoutVars>
          <dgm:bulletEnabled val="1"/>
        </dgm:presLayoutVars>
      </dgm:prSet>
      <dgm:spPr/>
    </dgm:pt>
    <dgm:pt modelId="{921E1401-B2DB-B343-9263-F613ACF7E9E0}" type="pres">
      <dgm:prSet presAssocID="{1852A736-0B39-FE49-8779-481DB4CC3D2A}" presName="sibTrans" presStyleLbl="sibTrans2D1" presStyleIdx="9" presStyleCnt="12"/>
      <dgm:spPr/>
    </dgm:pt>
    <dgm:pt modelId="{7F9F799A-B6B2-E54E-99FA-6B165AD0F27D}" type="pres">
      <dgm:prSet presAssocID="{1852A736-0B39-FE49-8779-481DB4CC3D2A}" presName="connectorText" presStyleLbl="sibTrans2D1" presStyleIdx="9" presStyleCnt="12"/>
      <dgm:spPr/>
    </dgm:pt>
    <dgm:pt modelId="{429825C3-566E-6747-8B66-5856CB8D49AA}" type="pres">
      <dgm:prSet presAssocID="{357E4DEB-21E5-9E47-A774-08FDC41DAD68}" presName="node" presStyleLbl="node1" presStyleIdx="10" presStyleCnt="13">
        <dgm:presLayoutVars>
          <dgm:bulletEnabled val="1"/>
        </dgm:presLayoutVars>
      </dgm:prSet>
      <dgm:spPr/>
    </dgm:pt>
    <dgm:pt modelId="{C7D421D7-85BD-6042-B14D-251D8AA6D76A}" type="pres">
      <dgm:prSet presAssocID="{44FB5F15-CDBE-114D-971C-699D3D15897D}" presName="sibTrans" presStyleLbl="sibTrans2D1" presStyleIdx="10" presStyleCnt="12"/>
      <dgm:spPr/>
    </dgm:pt>
    <dgm:pt modelId="{0BF203E5-27BA-214C-BBAF-978F4604AB0A}" type="pres">
      <dgm:prSet presAssocID="{44FB5F15-CDBE-114D-971C-699D3D15897D}" presName="connectorText" presStyleLbl="sibTrans2D1" presStyleIdx="10" presStyleCnt="12"/>
      <dgm:spPr/>
    </dgm:pt>
    <dgm:pt modelId="{A3444F58-43C5-F34A-B56D-16EB867057FB}" type="pres">
      <dgm:prSet presAssocID="{E90147E6-73F8-1F45-BBCC-CA986B13E4F4}" presName="node" presStyleLbl="node1" presStyleIdx="11" presStyleCnt="13">
        <dgm:presLayoutVars>
          <dgm:bulletEnabled val="1"/>
        </dgm:presLayoutVars>
      </dgm:prSet>
      <dgm:spPr/>
    </dgm:pt>
    <dgm:pt modelId="{AAEEFDDC-06F4-944C-921E-B04674403759}" type="pres">
      <dgm:prSet presAssocID="{D5DC057F-98FD-974A-B75B-169FAC2C1D97}" presName="sibTrans" presStyleLbl="sibTrans2D1" presStyleIdx="11" presStyleCnt="12"/>
      <dgm:spPr/>
    </dgm:pt>
    <dgm:pt modelId="{040A5264-DC88-BC41-B53D-58417455174B}" type="pres">
      <dgm:prSet presAssocID="{D5DC057F-98FD-974A-B75B-169FAC2C1D97}" presName="connectorText" presStyleLbl="sibTrans2D1" presStyleIdx="11" presStyleCnt="12"/>
      <dgm:spPr/>
    </dgm:pt>
    <dgm:pt modelId="{5F772FFE-D61D-E24A-A4B5-C0448E236D02}" type="pres">
      <dgm:prSet presAssocID="{32137DB5-4181-BD46-944F-24B8F2484242}" presName="node" presStyleLbl="node1" presStyleIdx="12" presStyleCnt="13">
        <dgm:presLayoutVars>
          <dgm:bulletEnabled val="1"/>
        </dgm:presLayoutVars>
      </dgm:prSet>
      <dgm:spPr/>
    </dgm:pt>
  </dgm:ptLst>
  <dgm:cxnLst>
    <dgm:cxn modelId="{6AA5EC05-7AD5-5144-B8EC-A0B27BE4AFCB}" type="presOf" srcId="{94DDC4A7-3BDB-ED4C-88B5-EAA2249BBEC0}" destId="{219EA743-E610-7744-80CF-CA489E90872F}" srcOrd="0" destOrd="0" presId="urn:microsoft.com/office/officeart/2005/8/layout/process1"/>
    <dgm:cxn modelId="{ABA7DE08-DDFD-094A-94C1-50D41FEAAEDF}" type="presOf" srcId="{0F3D9F20-A68A-A144-A200-272FBF4579E9}" destId="{A9E37BDE-F07F-4E48-9BE5-08BB6F29FBA6}" srcOrd="0" destOrd="0" presId="urn:microsoft.com/office/officeart/2005/8/layout/process1"/>
    <dgm:cxn modelId="{D028AA11-737E-AF4A-B2EE-9480DF885757}" type="presOf" srcId="{357E4DEB-21E5-9E47-A774-08FDC41DAD68}" destId="{429825C3-566E-6747-8B66-5856CB8D49AA}" srcOrd="0" destOrd="0" presId="urn:microsoft.com/office/officeart/2005/8/layout/process1"/>
    <dgm:cxn modelId="{B6BD9612-CAB4-7249-848F-FB1D631D0E6A}" type="presOf" srcId="{CDA59196-712D-2845-A1F9-CEBD81E11650}" destId="{183883CA-E452-B842-B9FC-AE0EB51CDC86}" srcOrd="0" destOrd="0" presId="urn:microsoft.com/office/officeart/2005/8/layout/process1"/>
    <dgm:cxn modelId="{3095EA14-F7F5-984C-B0F7-46849193ABAD}" srcId="{E20150BB-263B-E846-9EB9-A1CAA200F54D}" destId="{DAAB38EF-A24D-024A-967E-A05A4641AB00}" srcOrd="7" destOrd="0" parTransId="{0EF0918A-41EC-C24F-A31A-D24DDA588A52}" sibTransId="{5FF4C468-9B63-AF4C-9F97-7F8F1440892A}"/>
    <dgm:cxn modelId="{26B08B19-85D6-5349-B576-35BFF90A170D}" type="presOf" srcId="{64859F90-4C49-DB4F-9D55-12E132A79F2B}" destId="{3081CA16-18AF-F447-AEE2-BEC3DF395B82}" srcOrd="1" destOrd="0" presId="urn:microsoft.com/office/officeart/2005/8/layout/process1"/>
    <dgm:cxn modelId="{D83CB11E-1B4B-8E4F-8B4D-6C0B4A0FCE10}" type="presOf" srcId="{D5043876-EDEF-B24A-A9BF-1AB49620EFAA}" destId="{A3FBA756-0B13-204A-937C-99ACFFC5B0F6}" srcOrd="1" destOrd="0" presId="urn:microsoft.com/office/officeart/2005/8/layout/process1"/>
    <dgm:cxn modelId="{E2A44F1F-380C-FC40-9384-58CBDE247D8A}" type="presOf" srcId="{D5DC057F-98FD-974A-B75B-169FAC2C1D97}" destId="{AAEEFDDC-06F4-944C-921E-B04674403759}" srcOrd="0" destOrd="0" presId="urn:microsoft.com/office/officeart/2005/8/layout/process1"/>
    <dgm:cxn modelId="{36F2C622-C11F-8648-B775-CB56A8595448}" type="presOf" srcId="{20EFABBA-AF5C-E647-8CC1-740311D0E1DE}" destId="{30EF22F8-FCE7-BD46-A223-31547D7531D3}" srcOrd="0" destOrd="0" presId="urn:microsoft.com/office/officeart/2005/8/layout/process1"/>
    <dgm:cxn modelId="{F3028923-44AC-8340-AC97-131E1FFBDDBF}" type="presOf" srcId="{592C8741-5B00-004A-AFE1-4679D01C3FBD}" destId="{7058043B-EF85-4B47-B54E-3BC82C9394C0}" srcOrd="1" destOrd="0" presId="urn:microsoft.com/office/officeart/2005/8/layout/process1"/>
    <dgm:cxn modelId="{2ED4EF2B-6A20-D146-8062-440D2EBD3721}" type="presOf" srcId="{E90147E6-73F8-1F45-BBCC-CA986B13E4F4}" destId="{A3444F58-43C5-F34A-B56D-16EB867057FB}" srcOrd="0" destOrd="0" presId="urn:microsoft.com/office/officeart/2005/8/layout/process1"/>
    <dgm:cxn modelId="{B3292A33-1DCC-534D-98A4-DFF7672AB06C}" type="presOf" srcId="{1852A736-0B39-FE49-8779-481DB4CC3D2A}" destId="{7F9F799A-B6B2-E54E-99FA-6B165AD0F27D}" srcOrd="1" destOrd="0" presId="urn:microsoft.com/office/officeart/2005/8/layout/process1"/>
    <dgm:cxn modelId="{8949A837-52B0-AD45-A6C0-A87B88BB0465}" type="presOf" srcId="{20EFABBA-AF5C-E647-8CC1-740311D0E1DE}" destId="{B18D64AD-FB1B-E445-BFE5-91940D6D4186}" srcOrd="1" destOrd="0" presId="urn:microsoft.com/office/officeart/2005/8/layout/process1"/>
    <dgm:cxn modelId="{4CBB4538-FB32-1A41-988E-C46B12AAD585}" type="presOf" srcId="{5FF4C468-9B63-AF4C-9F97-7F8F1440892A}" destId="{EBCBDF4A-C170-E24A-BD4A-B8A0C717E4B0}" srcOrd="0" destOrd="0" presId="urn:microsoft.com/office/officeart/2005/8/layout/process1"/>
    <dgm:cxn modelId="{CC853E3C-12D5-4943-AF2F-CB84BC5A095C}" type="presOf" srcId="{1EE94A7E-5018-4947-BC56-9BB668FFEA88}" destId="{6E05921B-7708-5F4B-A4C7-CB5A0395F319}" srcOrd="0" destOrd="0" presId="urn:microsoft.com/office/officeart/2005/8/layout/process1"/>
    <dgm:cxn modelId="{5A01EF42-E1DB-EE43-9C95-C9751A6F4704}" type="presOf" srcId="{B7478896-9EEC-4B4F-A98F-24FA9819D472}" destId="{4BB6137D-45AF-E54F-BC72-F060A4BCED7C}" srcOrd="0" destOrd="0" presId="urn:microsoft.com/office/officeart/2005/8/layout/process1"/>
    <dgm:cxn modelId="{DCB2214A-5CDB-D144-8D29-EAA48E796D83}" type="presOf" srcId="{2B748137-94D0-4C45-965F-310D68A6FEDB}" destId="{36FD1C7C-F24C-6C4B-836C-ECABAF7562B6}" srcOrd="0" destOrd="0" presId="urn:microsoft.com/office/officeart/2005/8/layout/process1"/>
    <dgm:cxn modelId="{2675174D-89A5-CD4B-972C-08823516FD85}" srcId="{E20150BB-263B-E846-9EB9-A1CAA200F54D}" destId="{CDA59196-712D-2845-A1F9-CEBD81E11650}" srcOrd="6" destOrd="0" parTransId="{D724A7AD-9B9F-1D46-8765-4121452D2868}" sibTransId="{20EFABBA-AF5C-E647-8CC1-740311D0E1DE}"/>
    <dgm:cxn modelId="{6E1A5E52-1710-EA4E-90B5-7B1FA31511B7}" srcId="{E20150BB-263B-E846-9EB9-A1CAA200F54D}" destId="{DF3F0D12-AF54-9C4E-AC6F-3823334090BA}" srcOrd="5" destOrd="0" parTransId="{4F160E4C-941C-6C40-BE71-FD68BD5387F8}" sibTransId="{1EE94A7E-5018-4947-BC56-9BB668FFEA88}"/>
    <dgm:cxn modelId="{18323A64-0710-3241-A023-A1F8E6D75583}" srcId="{E20150BB-263B-E846-9EB9-A1CAA200F54D}" destId="{24887BB2-A5F8-6947-B339-3CE9DEBCA9EA}" srcOrd="1" destOrd="0" parTransId="{32927307-0609-FF46-8386-B15FF641BC4E}" sibTransId="{13DF15C6-0D98-604E-983E-32F548EB2E1C}"/>
    <dgm:cxn modelId="{0A338667-35FA-3E46-B71D-8E9E664083C5}" type="presOf" srcId="{D5DC057F-98FD-974A-B75B-169FAC2C1D97}" destId="{040A5264-DC88-BC41-B53D-58417455174B}" srcOrd="1" destOrd="0" presId="urn:microsoft.com/office/officeart/2005/8/layout/process1"/>
    <dgm:cxn modelId="{D9CA9E69-10F5-FD4A-8DDD-8F91EE765CD8}" type="presOf" srcId="{592C8741-5B00-004A-AFE1-4679D01C3FBD}" destId="{0D28F518-AE07-C24D-8C83-10D636DE44AC}" srcOrd="0" destOrd="0" presId="urn:microsoft.com/office/officeart/2005/8/layout/process1"/>
    <dgm:cxn modelId="{48E4936D-1998-4243-850F-76203647632F}" type="presOf" srcId="{24887BB2-A5F8-6947-B339-3CE9DEBCA9EA}" destId="{50ADDE42-DA5C-2D4D-AB7E-6F6587627E55}" srcOrd="0" destOrd="0" presId="urn:microsoft.com/office/officeart/2005/8/layout/process1"/>
    <dgm:cxn modelId="{96CAF96F-CE7D-5B4C-B190-AB30C8E89E99}" type="presOf" srcId="{13DF15C6-0D98-604E-983E-32F548EB2E1C}" destId="{173D8D4C-61C1-5848-84ED-3721D7C570D4}" srcOrd="0" destOrd="0" presId="urn:microsoft.com/office/officeart/2005/8/layout/process1"/>
    <dgm:cxn modelId="{396EB274-CB03-6447-A737-753578595586}" type="presOf" srcId="{1852A736-0B39-FE49-8779-481DB4CC3D2A}" destId="{921E1401-B2DB-B343-9263-F613ACF7E9E0}" srcOrd="0" destOrd="0" presId="urn:microsoft.com/office/officeart/2005/8/layout/process1"/>
    <dgm:cxn modelId="{177B837D-0B69-A24C-9B1C-0F0D938D6F1F}" srcId="{E20150BB-263B-E846-9EB9-A1CAA200F54D}" destId="{0F3D9F20-A68A-A144-A200-272FBF4579E9}" srcOrd="0" destOrd="0" parTransId="{9D441589-64B4-8349-A66E-6AC8AE4A5597}" sibTransId="{D5043876-EDEF-B24A-A9BF-1AB49620EFAA}"/>
    <dgm:cxn modelId="{41BBA480-54A0-C648-BAF4-0300F8C4DA79}" type="presOf" srcId="{5FF4C468-9B63-AF4C-9F97-7F8F1440892A}" destId="{6AB6B902-B40A-774E-B70D-1E74D827B269}" srcOrd="1" destOrd="0" presId="urn:microsoft.com/office/officeart/2005/8/layout/process1"/>
    <dgm:cxn modelId="{1BF16581-815B-AB46-8410-68BE913AD162}" type="presOf" srcId="{E20150BB-263B-E846-9EB9-A1CAA200F54D}" destId="{6432BCA3-3CB7-C446-856A-26E844448D0F}" srcOrd="0" destOrd="0" presId="urn:microsoft.com/office/officeart/2005/8/layout/process1"/>
    <dgm:cxn modelId="{F55E2D92-8102-7B4A-8D2C-403648BFF048}" type="presOf" srcId="{722D2B28-B119-3541-B0A3-FB1D113F324F}" destId="{2CCC425F-B57B-B34B-B218-2CB20982889D}" srcOrd="0" destOrd="0" presId="urn:microsoft.com/office/officeart/2005/8/layout/process1"/>
    <dgm:cxn modelId="{7AE400A0-086D-9045-9ED0-9C5B8771C982}" type="presOf" srcId="{8635F0A1-456A-1D47-AFA5-E5D019F9169F}" destId="{A590CFE9-9209-2048-9664-97F09A8500DC}" srcOrd="0" destOrd="0" presId="urn:microsoft.com/office/officeart/2005/8/layout/process1"/>
    <dgm:cxn modelId="{D92253A0-7C9E-174B-93F4-49A7E11AC4A6}" type="presOf" srcId="{94DDC4A7-3BDB-ED4C-88B5-EAA2249BBEC0}" destId="{D36B3BC6-2601-8E48-A5CA-7E0BBCBA036E}" srcOrd="1" destOrd="0" presId="urn:microsoft.com/office/officeart/2005/8/layout/process1"/>
    <dgm:cxn modelId="{D43A4CA5-034E-B542-B1DA-D5D1CE978B79}" srcId="{E20150BB-263B-E846-9EB9-A1CAA200F54D}" destId="{357E4DEB-21E5-9E47-A774-08FDC41DAD68}" srcOrd="10" destOrd="0" parTransId="{789D9390-CE30-DB47-8EE3-DC7925698C3D}" sibTransId="{44FB5F15-CDBE-114D-971C-699D3D15897D}"/>
    <dgm:cxn modelId="{D0D017A6-0F36-9545-8F29-0ADE8C23C41A}" srcId="{E20150BB-263B-E846-9EB9-A1CAA200F54D}" destId="{8635F0A1-456A-1D47-AFA5-E5D019F9169F}" srcOrd="4" destOrd="0" parTransId="{A304800A-7137-9747-B24D-3FE8A4307045}" sibTransId="{F9CBB57D-B233-1E45-9951-E0202A505FD6}"/>
    <dgm:cxn modelId="{1A542CA9-A245-5243-BA6F-0C24BBAE84FE}" type="presOf" srcId="{F9CBB57D-B233-1E45-9951-E0202A505FD6}" destId="{BF02B20B-6164-2E4F-AF08-059445A416A1}" srcOrd="0" destOrd="0" presId="urn:microsoft.com/office/officeart/2005/8/layout/process1"/>
    <dgm:cxn modelId="{96F424B1-EFD3-BF41-9CAE-B0C8DBFF6933}" type="presOf" srcId="{32137DB5-4181-BD46-944F-24B8F2484242}" destId="{5F772FFE-D61D-E24A-A4B5-C0448E236D02}" srcOrd="0" destOrd="0" presId="urn:microsoft.com/office/officeart/2005/8/layout/process1"/>
    <dgm:cxn modelId="{5C9100B3-30DF-5A4E-8CBF-807BFC26B7DA}" type="presOf" srcId="{44FB5F15-CDBE-114D-971C-699D3D15897D}" destId="{C7D421D7-85BD-6042-B14D-251D8AA6D76A}" srcOrd="0" destOrd="0" presId="urn:microsoft.com/office/officeart/2005/8/layout/process1"/>
    <dgm:cxn modelId="{4EACECB7-B37E-F443-83EA-1D84A9703173}" type="presOf" srcId="{1EE94A7E-5018-4947-BC56-9BB668FFEA88}" destId="{2989368D-9793-B04D-AE88-4333693FDEEA}" srcOrd="1" destOrd="0" presId="urn:microsoft.com/office/officeart/2005/8/layout/process1"/>
    <dgm:cxn modelId="{0D9DE8BE-5299-5D4E-9775-A6B75BFD840C}" srcId="{E20150BB-263B-E846-9EB9-A1CAA200F54D}" destId="{32137DB5-4181-BD46-944F-24B8F2484242}" srcOrd="12" destOrd="0" parTransId="{EDBFB461-559C-8F42-934F-468225FD2F13}" sibTransId="{C0323D4B-EB65-B241-9E7D-1E0E60D63566}"/>
    <dgm:cxn modelId="{B1EF53C0-546E-594B-8906-DEDCC09DCBF6}" srcId="{E20150BB-263B-E846-9EB9-A1CAA200F54D}" destId="{B7478896-9EEC-4B4F-A98F-24FA9819D472}" srcOrd="2" destOrd="0" parTransId="{E3DCC424-54A5-8D4E-95AA-4D5B5E9A50E4}" sibTransId="{64859F90-4C49-DB4F-9D55-12E132A79F2B}"/>
    <dgm:cxn modelId="{2035EFC3-4076-724E-B028-7009AFC01053}" type="presOf" srcId="{63E7F8DE-F629-424E-8F16-D4DF80214C2E}" destId="{0DA9E6B6-3B1A-6340-B86D-6543CDCD68C6}" srcOrd="0" destOrd="0" presId="urn:microsoft.com/office/officeart/2005/8/layout/process1"/>
    <dgm:cxn modelId="{8F1309C6-8F88-184B-8FC7-8905C7A45970}" type="presOf" srcId="{DF3F0D12-AF54-9C4E-AC6F-3823334090BA}" destId="{25AB6551-5DF6-8C44-A9F6-7993744704B1}" srcOrd="0" destOrd="0" presId="urn:microsoft.com/office/officeart/2005/8/layout/process1"/>
    <dgm:cxn modelId="{77F2EFC6-F9C1-5C4B-8793-C01CAEEF05B2}" srcId="{E20150BB-263B-E846-9EB9-A1CAA200F54D}" destId="{722D2B28-B119-3541-B0A3-FB1D113F324F}" srcOrd="9" destOrd="0" parTransId="{1F6B0F3F-B379-E342-92E5-6E5294CBBF3E}" sibTransId="{1852A736-0B39-FE49-8779-481DB4CC3D2A}"/>
    <dgm:cxn modelId="{FF28D7CC-024E-C349-AEDE-C92EB6AEB92E}" type="presOf" srcId="{DAAB38EF-A24D-024A-967E-A05A4641AB00}" destId="{3B222F3F-2D80-E543-8646-4462570FB2FC}" srcOrd="0" destOrd="0" presId="urn:microsoft.com/office/officeart/2005/8/layout/process1"/>
    <dgm:cxn modelId="{115370CD-E886-D04A-A2D3-BC5457A9A6AC}" srcId="{E20150BB-263B-E846-9EB9-A1CAA200F54D}" destId="{63E7F8DE-F629-424E-8F16-D4DF80214C2E}" srcOrd="3" destOrd="0" parTransId="{8A236DFE-6B57-A84D-8EE8-40F325FC8DA9}" sibTransId="{94DDC4A7-3BDB-ED4C-88B5-EAA2249BBEC0}"/>
    <dgm:cxn modelId="{82F0E3D1-7014-3E48-9223-9938B5714E45}" type="presOf" srcId="{13DF15C6-0D98-604E-983E-32F548EB2E1C}" destId="{B741788A-F8F4-064C-843B-06EAC366665A}" srcOrd="1" destOrd="0" presId="urn:microsoft.com/office/officeart/2005/8/layout/process1"/>
    <dgm:cxn modelId="{EE89B1DB-07E3-7F4D-A83D-D09FB449F76F}" type="presOf" srcId="{F9CBB57D-B233-1E45-9951-E0202A505FD6}" destId="{7076D027-4E92-BF4F-8052-E2947A759130}" srcOrd="1" destOrd="0" presId="urn:microsoft.com/office/officeart/2005/8/layout/process1"/>
    <dgm:cxn modelId="{84AD80DC-82AC-B74C-A37D-C62E6F561FBF}" type="presOf" srcId="{64859F90-4C49-DB4F-9D55-12E132A79F2B}" destId="{A2A37F49-0EF7-5545-BE4D-45B946A1CFCF}" srcOrd="0" destOrd="0" presId="urn:microsoft.com/office/officeart/2005/8/layout/process1"/>
    <dgm:cxn modelId="{C313F4EC-F788-CE4F-9CBE-D8A38C8BD870}" type="presOf" srcId="{D5043876-EDEF-B24A-A9BF-1AB49620EFAA}" destId="{DB2FDA38-9BB4-AC42-85B5-423FC4CD7BDD}" srcOrd="0" destOrd="0" presId="urn:microsoft.com/office/officeart/2005/8/layout/process1"/>
    <dgm:cxn modelId="{072922F1-6C58-1D41-AB0E-3F048FD65DB5}" type="presOf" srcId="{44FB5F15-CDBE-114D-971C-699D3D15897D}" destId="{0BF203E5-27BA-214C-BBAF-978F4604AB0A}" srcOrd="1" destOrd="0" presId="urn:microsoft.com/office/officeart/2005/8/layout/process1"/>
    <dgm:cxn modelId="{419578F7-2B46-004C-B769-3B474990CEB0}" srcId="{E20150BB-263B-E846-9EB9-A1CAA200F54D}" destId="{2B748137-94D0-4C45-965F-310D68A6FEDB}" srcOrd="8" destOrd="0" parTransId="{AD8164F0-0A77-254A-9A99-1016A466F74C}" sibTransId="{592C8741-5B00-004A-AFE1-4679D01C3FBD}"/>
    <dgm:cxn modelId="{FEA27FFF-CFBF-3E4B-9563-FDA0D610F6DE}" srcId="{E20150BB-263B-E846-9EB9-A1CAA200F54D}" destId="{E90147E6-73F8-1F45-BBCC-CA986B13E4F4}" srcOrd="11" destOrd="0" parTransId="{101ECEED-51A8-7546-BD81-17AE543658F4}" sibTransId="{D5DC057F-98FD-974A-B75B-169FAC2C1D97}"/>
    <dgm:cxn modelId="{C414E3BA-2CA0-A741-8874-08F4688959AF}" type="presParOf" srcId="{6432BCA3-3CB7-C446-856A-26E844448D0F}" destId="{A9E37BDE-F07F-4E48-9BE5-08BB6F29FBA6}" srcOrd="0" destOrd="0" presId="urn:microsoft.com/office/officeart/2005/8/layout/process1"/>
    <dgm:cxn modelId="{A1BA18AB-944A-3744-9C91-60F217015D70}" type="presParOf" srcId="{6432BCA3-3CB7-C446-856A-26E844448D0F}" destId="{DB2FDA38-9BB4-AC42-85B5-423FC4CD7BDD}" srcOrd="1" destOrd="0" presId="urn:microsoft.com/office/officeart/2005/8/layout/process1"/>
    <dgm:cxn modelId="{4C2C6CEE-0B04-9741-A438-A52EC0CBB590}" type="presParOf" srcId="{DB2FDA38-9BB4-AC42-85B5-423FC4CD7BDD}" destId="{A3FBA756-0B13-204A-937C-99ACFFC5B0F6}" srcOrd="0" destOrd="0" presId="urn:microsoft.com/office/officeart/2005/8/layout/process1"/>
    <dgm:cxn modelId="{5E747404-7569-4645-8DCC-349525AC219B}" type="presParOf" srcId="{6432BCA3-3CB7-C446-856A-26E844448D0F}" destId="{50ADDE42-DA5C-2D4D-AB7E-6F6587627E55}" srcOrd="2" destOrd="0" presId="urn:microsoft.com/office/officeart/2005/8/layout/process1"/>
    <dgm:cxn modelId="{EF793220-AD9D-2142-9D1E-B44810F3DE55}" type="presParOf" srcId="{6432BCA3-3CB7-C446-856A-26E844448D0F}" destId="{173D8D4C-61C1-5848-84ED-3721D7C570D4}" srcOrd="3" destOrd="0" presId="urn:microsoft.com/office/officeart/2005/8/layout/process1"/>
    <dgm:cxn modelId="{C1B3FF44-AC57-9240-A7F2-8E2492D37CAA}" type="presParOf" srcId="{173D8D4C-61C1-5848-84ED-3721D7C570D4}" destId="{B741788A-F8F4-064C-843B-06EAC366665A}" srcOrd="0" destOrd="0" presId="urn:microsoft.com/office/officeart/2005/8/layout/process1"/>
    <dgm:cxn modelId="{DF91CBE6-7136-D348-B522-34AEB72B27D2}" type="presParOf" srcId="{6432BCA3-3CB7-C446-856A-26E844448D0F}" destId="{4BB6137D-45AF-E54F-BC72-F060A4BCED7C}" srcOrd="4" destOrd="0" presId="urn:microsoft.com/office/officeart/2005/8/layout/process1"/>
    <dgm:cxn modelId="{B0795D15-2DB9-7F43-9590-52A29AC77195}" type="presParOf" srcId="{6432BCA3-3CB7-C446-856A-26E844448D0F}" destId="{A2A37F49-0EF7-5545-BE4D-45B946A1CFCF}" srcOrd="5" destOrd="0" presId="urn:microsoft.com/office/officeart/2005/8/layout/process1"/>
    <dgm:cxn modelId="{7A5EE34C-395B-944A-AED1-660436F46E95}" type="presParOf" srcId="{A2A37F49-0EF7-5545-BE4D-45B946A1CFCF}" destId="{3081CA16-18AF-F447-AEE2-BEC3DF395B82}" srcOrd="0" destOrd="0" presId="urn:microsoft.com/office/officeart/2005/8/layout/process1"/>
    <dgm:cxn modelId="{3F49A254-87F8-9943-82C4-93153F04EE39}" type="presParOf" srcId="{6432BCA3-3CB7-C446-856A-26E844448D0F}" destId="{0DA9E6B6-3B1A-6340-B86D-6543CDCD68C6}" srcOrd="6" destOrd="0" presId="urn:microsoft.com/office/officeart/2005/8/layout/process1"/>
    <dgm:cxn modelId="{61EED4DB-4CA3-8C41-94C7-EBF713C41931}" type="presParOf" srcId="{6432BCA3-3CB7-C446-856A-26E844448D0F}" destId="{219EA743-E610-7744-80CF-CA489E90872F}" srcOrd="7" destOrd="0" presId="urn:microsoft.com/office/officeart/2005/8/layout/process1"/>
    <dgm:cxn modelId="{F059E696-40EA-6349-9302-E310D22C8558}" type="presParOf" srcId="{219EA743-E610-7744-80CF-CA489E90872F}" destId="{D36B3BC6-2601-8E48-A5CA-7E0BBCBA036E}" srcOrd="0" destOrd="0" presId="urn:microsoft.com/office/officeart/2005/8/layout/process1"/>
    <dgm:cxn modelId="{F5821E7A-CC45-9D49-A180-5D36D7BFCCD8}" type="presParOf" srcId="{6432BCA3-3CB7-C446-856A-26E844448D0F}" destId="{A590CFE9-9209-2048-9664-97F09A8500DC}" srcOrd="8" destOrd="0" presId="urn:microsoft.com/office/officeart/2005/8/layout/process1"/>
    <dgm:cxn modelId="{A381124B-5ABD-864C-B720-6A420E5459EC}" type="presParOf" srcId="{6432BCA3-3CB7-C446-856A-26E844448D0F}" destId="{BF02B20B-6164-2E4F-AF08-059445A416A1}" srcOrd="9" destOrd="0" presId="urn:microsoft.com/office/officeart/2005/8/layout/process1"/>
    <dgm:cxn modelId="{031616F6-6F01-EF47-B8A0-505DD51D3BAA}" type="presParOf" srcId="{BF02B20B-6164-2E4F-AF08-059445A416A1}" destId="{7076D027-4E92-BF4F-8052-E2947A759130}" srcOrd="0" destOrd="0" presId="urn:microsoft.com/office/officeart/2005/8/layout/process1"/>
    <dgm:cxn modelId="{FE9CD21F-4ADF-F649-867E-49E77CCEC5AD}" type="presParOf" srcId="{6432BCA3-3CB7-C446-856A-26E844448D0F}" destId="{25AB6551-5DF6-8C44-A9F6-7993744704B1}" srcOrd="10" destOrd="0" presId="urn:microsoft.com/office/officeart/2005/8/layout/process1"/>
    <dgm:cxn modelId="{9A608559-8A9B-934C-AC98-B0A6E6818AA3}" type="presParOf" srcId="{6432BCA3-3CB7-C446-856A-26E844448D0F}" destId="{6E05921B-7708-5F4B-A4C7-CB5A0395F319}" srcOrd="11" destOrd="0" presId="urn:microsoft.com/office/officeart/2005/8/layout/process1"/>
    <dgm:cxn modelId="{1E411CB2-0495-DA42-8251-0155E4FC2D90}" type="presParOf" srcId="{6E05921B-7708-5F4B-A4C7-CB5A0395F319}" destId="{2989368D-9793-B04D-AE88-4333693FDEEA}" srcOrd="0" destOrd="0" presId="urn:microsoft.com/office/officeart/2005/8/layout/process1"/>
    <dgm:cxn modelId="{8A9140B2-DA7F-C646-AAE2-7BBEF5A60AB2}" type="presParOf" srcId="{6432BCA3-3CB7-C446-856A-26E844448D0F}" destId="{183883CA-E452-B842-B9FC-AE0EB51CDC86}" srcOrd="12" destOrd="0" presId="urn:microsoft.com/office/officeart/2005/8/layout/process1"/>
    <dgm:cxn modelId="{4D1CC372-A9B7-D742-8593-BB6171A6FF85}" type="presParOf" srcId="{6432BCA3-3CB7-C446-856A-26E844448D0F}" destId="{30EF22F8-FCE7-BD46-A223-31547D7531D3}" srcOrd="13" destOrd="0" presId="urn:microsoft.com/office/officeart/2005/8/layout/process1"/>
    <dgm:cxn modelId="{BFDD5A75-1FEF-5B45-82D9-C1E9EEC2791B}" type="presParOf" srcId="{30EF22F8-FCE7-BD46-A223-31547D7531D3}" destId="{B18D64AD-FB1B-E445-BFE5-91940D6D4186}" srcOrd="0" destOrd="0" presId="urn:microsoft.com/office/officeart/2005/8/layout/process1"/>
    <dgm:cxn modelId="{36416EF7-1F1F-E243-814C-6D49B568C8BD}" type="presParOf" srcId="{6432BCA3-3CB7-C446-856A-26E844448D0F}" destId="{3B222F3F-2D80-E543-8646-4462570FB2FC}" srcOrd="14" destOrd="0" presId="urn:microsoft.com/office/officeart/2005/8/layout/process1"/>
    <dgm:cxn modelId="{9DA1C84F-5767-4A49-AC55-E48090E86EF3}" type="presParOf" srcId="{6432BCA3-3CB7-C446-856A-26E844448D0F}" destId="{EBCBDF4A-C170-E24A-BD4A-B8A0C717E4B0}" srcOrd="15" destOrd="0" presId="urn:microsoft.com/office/officeart/2005/8/layout/process1"/>
    <dgm:cxn modelId="{1B821DCC-1A28-7C46-A06F-56E9F2C2E2A5}" type="presParOf" srcId="{EBCBDF4A-C170-E24A-BD4A-B8A0C717E4B0}" destId="{6AB6B902-B40A-774E-B70D-1E74D827B269}" srcOrd="0" destOrd="0" presId="urn:microsoft.com/office/officeart/2005/8/layout/process1"/>
    <dgm:cxn modelId="{A239C3E0-CE6C-5448-93E5-96C4FA1FF733}" type="presParOf" srcId="{6432BCA3-3CB7-C446-856A-26E844448D0F}" destId="{36FD1C7C-F24C-6C4B-836C-ECABAF7562B6}" srcOrd="16" destOrd="0" presId="urn:microsoft.com/office/officeart/2005/8/layout/process1"/>
    <dgm:cxn modelId="{6ACA9C30-9DF9-3A44-A30D-9AE0FBA46357}" type="presParOf" srcId="{6432BCA3-3CB7-C446-856A-26E844448D0F}" destId="{0D28F518-AE07-C24D-8C83-10D636DE44AC}" srcOrd="17" destOrd="0" presId="urn:microsoft.com/office/officeart/2005/8/layout/process1"/>
    <dgm:cxn modelId="{1DCEA823-A2CD-4F4F-8C99-C68357C6AC90}" type="presParOf" srcId="{0D28F518-AE07-C24D-8C83-10D636DE44AC}" destId="{7058043B-EF85-4B47-B54E-3BC82C9394C0}" srcOrd="0" destOrd="0" presId="urn:microsoft.com/office/officeart/2005/8/layout/process1"/>
    <dgm:cxn modelId="{C249BE08-3B03-A44D-BE6A-67D3ABC7BCF4}" type="presParOf" srcId="{6432BCA3-3CB7-C446-856A-26E844448D0F}" destId="{2CCC425F-B57B-B34B-B218-2CB20982889D}" srcOrd="18" destOrd="0" presId="urn:microsoft.com/office/officeart/2005/8/layout/process1"/>
    <dgm:cxn modelId="{55FBBE9B-B6C7-0942-B55A-17680F3DE5E1}" type="presParOf" srcId="{6432BCA3-3CB7-C446-856A-26E844448D0F}" destId="{921E1401-B2DB-B343-9263-F613ACF7E9E0}" srcOrd="19" destOrd="0" presId="urn:microsoft.com/office/officeart/2005/8/layout/process1"/>
    <dgm:cxn modelId="{D432AE3B-9529-1F42-9D45-F687B5F3F324}" type="presParOf" srcId="{921E1401-B2DB-B343-9263-F613ACF7E9E0}" destId="{7F9F799A-B6B2-E54E-99FA-6B165AD0F27D}" srcOrd="0" destOrd="0" presId="urn:microsoft.com/office/officeart/2005/8/layout/process1"/>
    <dgm:cxn modelId="{378DCEAC-0D0D-D141-8029-7A132D2B5CF8}" type="presParOf" srcId="{6432BCA3-3CB7-C446-856A-26E844448D0F}" destId="{429825C3-566E-6747-8B66-5856CB8D49AA}" srcOrd="20" destOrd="0" presId="urn:microsoft.com/office/officeart/2005/8/layout/process1"/>
    <dgm:cxn modelId="{9DB7C136-3102-BE42-AEAE-89104876B137}" type="presParOf" srcId="{6432BCA3-3CB7-C446-856A-26E844448D0F}" destId="{C7D421D7-85BD-6042-B14D-251D8AA6D76A}" srcOrd="21" destOrd="0" presId="urn:microsoft.com/office/officeart/2005/8/layout/process1"/>
    <dgm:cxn modelId="{6D1AAF67-3D5B-8141-878B-93069BC8504E}" type="presParOf" srcId="{C7D421D7-85BD-6042-B14D-251D8AA6D76A}" destId="{0BF203E5-27BA-214C-BBAF-978F4604AB0A}" srcOrd="0" destOrd="0" presId="urn:microsoft.com/office/officeart/2005/8/layout/process1"/>
    <dgm:cxn modelId="{3E4E9A8C-6F67-BB45-A43D-CF879A636269}" type="presParOf" srcId="{6432BCA3-3CB7-C446-856A-26E844448D0F}" destId="{A3444F58-43C5-F34A-B56D-16EB867057FB}" srcOrd="22" destOrd="0" presId="urn:microsoft.com/office/officeart/2005/8/layout/process1"/>
    <dgm:cxn modelId="{63FE0359-0F8D-2E46-95ED-09FAE5B9C74F}" type="presParOf" srcId="{6432BCA3-3CB7-C446-856A-26E844448D0F}" destId="{AAEEFDDC-06F4-944C-921E-B04674403759}" srcOrd="23" destOrd="0" presId="urn:microsoft.com/office/officeart/2005/8/layout/process1"/>
    <dgm:cxn modelId="{D96B9CC8-9107-044D-8BF1-57C2C97ADDCB}" type="presParOf" srcId="{AAEEFDDC-06F4-944C-921E-B04674403759}" destId="{040A5264-DC88-BC41-B53D-58417455174B}" srcOrd="0" destOrd="0" presId="urn:microsoft.com/office/officeart/2005/8/layout/process1"/>
    <dgm:cxn modelId="{11BCFEF0-DB8A-A448-A6B9-4DCCA9565B39}" type="presParOf" srcId="{6432BCA3-3CB7-C446-856A-26E844448D0F}" destId="{5F772FFE-D61D-E24A-A4B5-C0448E236D02}" srcOrd="2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Focusing and rastering system failure </a:t>
          </a:r>
        </a:p>
        <a:p>
          <a:r>
            <a:rPr lang="en-US" dirty="0"/>
            <a:t>t =0</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 </a:t>
          </a:r>
        </a:p>
        <a:p>
          <a:r>
            <a:rPr lang="en-US" dirty="0"/>
            <a:t>t=0 s</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Tungsten melting </a:t>
          </a:r>
        </a:p>
        <a:p>
          <a:r>
            <a:rPr lang="en-US" dirty="0"/>
            <a:t>t= 0 s</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F7DF73FF-C3E7-8042-9644-BBD82A8E4EAB}">
      <dgm:prSet phldrT="[Text]"/>
      <dgm:spPr/>
      <dgm:t>
        <a:bodyPr/>
        <a:lstStyle/>
        <a:p>
          <a:r>
            <a:rPr lang="en-US" dirty="0"/>
            <a:t>5. Passive shutdown  </a:t>
          </a:r>
        </a:p>
        <a:p>
          <a:r>
            <a:rPr lang="en-US" dirty="0"/>
            <a:t>t= 0.7 s</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F15EE9D8-33C9-0441-AB60-5FB2E278EA78}">
      <dgm:prSet phldrT="[Text]"/>
      <dgm:spPr/>
      <dgm:t>
        <a:bodyPr/>
        <a:lstStyle/>
        <a:p>
          <a:r>
            <a:rPr lang="en-US" dirty="0"/>
            <a:t>3. Proton beam window failure </a:t>
          </a:r>
        </a:p>
        <a:p>
          <a:r>
            <a:rPr lang="en-US" dirty="0"/>
            <a:t>t=0 s</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5" custScaleY="156779">
        <dgm:presLayoutVars>
          <dgm:bulletEnabled val="1"/>
        </dgm:presLayoutVars>
      </dgm:prSet>
      <dgm:spPr/>
    </dgm:pt>
    <dgm:pt modelId="{4D5328AA-9B3D-D249-975D-6F06F09E0408}" type="pres">
      <dgm:prSet presAssocID="{DA797E80-B335-4C43-8302-686D223C4B2D}" presName="sibTrans" presStyleLbl="sibTrans2D1" presStyleIdx="0" presStyleCnt="4"/>
      <dgm:spPr/>
    </dgm:pt>
    <dgm:pt modelId="{C3E0EF54-1A36-BE4C-A6EA-AB4486D3FFDD}" type="pres">
      <dgm:prSet presAssocID="{DA797E80-B335-4C43-8302-686D223C4B2D}" presName="connectorText" presStyleLbl="sibTrans2D1" presStyleIdx="0" presStyleCnt="4"/>
      <dgm:spPr/>
    </dgm:pt>
    <dgm:pt modelId="{4FF92EB1-A00F-C647-A955-0D9D264A8824}" type="pres">
      <dgm:prSet presAssocID="{8122FD62-8CF1-BF48-8636-2DA29E30480C}" presName="node" presStyleLbl="node1" presStyleIdx="1" presStyleCnt="5" custScaleY="156779">
        <dgm:presLayoutVars>
          <dgm:bulletEnabled val="1"/>
        </dgm:presLayoutVars>
      </dgm:prSet>
      <dgm:spPr/>
    </dgm:pt>
    <dgm:pt modelId="{047F5719-B00C-2D48-9F5D-4CEF107C5223}" type="pres">
      <dgm:prSet presAssocID="{C13946A0-EE40-054F-843B-5D6B100154EA}" presName="sibTrans" presStyleLbl="sibTrans2D1" presStyleIdx="1" presStyleCnt="4"/>
      <dgm:spPr/>
    </dgm:pt>
    <dgm:pt modelId="{75669C13-37D2-3744-BFBD-A82C609B19FB}" type="pres">
      <dgm:prSet presAssocID="{C13946A0-EE40-054F-843B-5D6B100154EA}" presName="connectorText" presStyleLbl="sibTrans2D1" presStyleIdx="1" presStyleCnt="4"/>
      <dgm:spPr/>
    </dgm:pt>
    <dgm:pt modelId="{5087E085-2E6C-584C-8C7D-5EFCD1124603}" type="pres">
      <dgm:prSet presAssocID="{F15EE9D8-33C9-0441-AB60-5FB2E278EA78}" presName="node" presStyleLbl="node1" presStyleIdx="2" presStyleCnt="5" custScaleY="156779">
        <dgm:presLayoutVars>
          <dgm:bulletEnabled val="1"/>
        </dgm:presLayoutVars>
      </dgm:prSet>
      <dgm:spPr/>
    </dgm:pt>
    <dgm:pt modelId="{922CD089-BBA9-A340-AA43-7876807259DE}" type="pres">
      <dgm:prSet presAssocID="{BA03FCA9-A5A4-1344-8CA1-801CC61EA53C}" presName="sibTrans" presStyleLbl="sibTrans2D1" presStyleIdx="2" presStyleCnt="4"/>
      <dgm:spPr/>
    </dgm:pt>
    <dgm:pt modelId="{F0A3CBBC-FADA-B44F-8AEE-FF5B8D161AE1}" type="pres">
      <dgm:prSet presAssocID="{BA03FCA9-A5A4-1344-8CA1-801CC61EA53C}" presName="connectorText" presStyleLbl="sibTrans2D1" presStyleIdx="2" presStyleCnt="4"/>
      <dgm:spPr/>
    </dgm:pt>
    <dgm:pt modelId="{54EB1364-29EE-DD4D-AF9D-1CE1518DF319}" type="pres">
      <dgm:prSet presAssocID="{581D3D60-B524-A14C-9A76-A68F2A252A1F}" presName="node" presStyleLbl="node1" presStyleIdx="3" presStyleCnt="5" custScaleY="156779">
        <dgm:presLayoutVars>
          <dgm:bulletEnabled val="1"/>
        </dgm:presLayoutVars>
      </dgm:prSet>
      <dgm:spPr/>
    </dgm:pt>
    <dgm:pt modelId="{E6A4A03B-9669-CF4B-A0B1-D8DC62A27219}" type="pres">
      <dgm:prSet presAssocID="{BB175F82-81D5-5E4C-9133-5D224C64A38B}" presName="sibTrans" presStyleLbl="sibTrans2D1" presStyleIdx="3" presStyleCnt="4"/>
      <dgm:spPr/>
    </dgm:pt>
    <dgm:pt modelId="{CD92234D-4874-6748-929C-7B46E676D9A7}" type="pres">
      <dgm:prSet presAssocID="{BB175F82-81D5-5E4C-9133-5D224C64A38B}" presName="connectorText" presStyleLbl="sibTrans2D1" presStyleIdx="3" presStyleCnt="4"/>
      <dgm:spPr/>
    </dgm:pt>
    <dgm:pt modelId="{EE72C1BE-ABFE-4D40-8D31-675D8114A727}" type="pres">
      <dgm:prSet presAssocID="{F7DF73FF-C3E7-8042-9644-BBD82A8E4EAB}" presName="node" presStyleLbl="node1" presStyleIdx="4" presStyleCnt="5" custScaleY="156779">
        <dgm:presLayoutVars>
          <dgm:bulletEnabled val="1"/>
        </dgm:presLayoutVars>
      </dgm:prSet>
      <dgm:spPr/>
    </dgm:pt>
  </dgm:ptLst>
  <dgm:cxnLst>
    <dgm:cxn modelId="{5096690D-CCE0-C644-B9E5-BEEBC0FD5E95}" srcId="{97CAA788-1A0F-A543-9B4D-CBCE1E47C08E}" destId="{F15EE9D8-33C9-0441-AB60-5FB2E278EA78}" srcOrd="2" destOrd="0" parTransId="{253C6425-26EB-DF41-8C08-6B43A3E85830}" sibTransId="{BA03FCA9-A5A4-1344-8CA1-801CC61EA53C}"/>
    <dgm:cxn modelId="{7756460F-3E6A-EA49-AF9E-2A5C84AB076B}" type="presOf" srcId="{DA797E80-B335-4C43-8302-686D223C4B2D}" destId="{C3E0EF54-1A36-BE4C-A6EA-AB4486D3FFDD}" srcOrd="1" destOrd="0" presId="urn:microsoft.com/office/officeart/2005/8/layout/process1"/>
    <dgm:cxn modelId="{9700CF1A-5A5D-AE48-9EC7-F6A3FA24305F}" type="presOf" srcId="{BB175F82-81D5-5E4C-9133-5D224C64A38B}" destId="{CD92234D-4874-6748-929C-7B46E676D9A7}" srcOrd="1" destOrd="0" presId="urn:microsoft.com/office/officeart/2005/8/layout/process1"/>
    <dgm:cxn modelId="{3F98E71F-5895-3A49-AE4D-C89238083CAE}" type="presOf" srcId="{C13946A0-EE40-054F-843B-5D6B100154EA}" destId="{047F5719-B00C-2D48-9F5D-4CEF107C5223}" srcOrd="0" destOrd="0" presId="urn:microsoft.com/office/officeart/2005/8/layout/process1"/>
    <dgm:cxn modelId="{D222822A-D41F-0B4E-B52A-0A02EB5614B9}" type="presOf" srcId="{581D3D60-B524-A14C-9A76-A68F2A252A1F}" destId="{54EB1364-29EE-DD4D-AF9D-1CE1518DF319}" srcOrd="0"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7ECD5B31-27DB-D445-9917-E15DEF28AA40}" srcId="{97CAA788-1A0F-A543-9B4D-CBCE1E47C08E}" destId="{F7DF73FF-C3E7-8042-9644-BBD82A8E4EAB}" srcOrd="4" destOrd="0" parTransId="{63B9BD74-4124-F04B-AB0F-AFB00828196E}" sibTransId="{243FC8C9-42D7-5A4C-8B6E-71CFBBB7B44E}"/>
    <dgm:cxn modelId="{A1B1B83F-48F5-D048-9E01-AEE3E5C4ED3F}" type="presOf" srcId="{BA03FCA9-A5A4-1344-8CA1-801CC61EA53C}" destId="{F0A3CBBC-FADA-B44F-8AEE-FF5B8D161AE1}" srcOrd="1"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8D413A5A-1B69-0349-806B-52CE1037EDD5}" type="presOf" srcId="{BB175F82-81D5-5E4C-9133-5D224C64A38B}" destId="{E6A4A03B-9669-CF4B-A0B1-D8DC62A27219}" srcOrd="0" destOrd="0" presId="urn:microsoft.com/office/officeart/2005/8/layout/process1"/>
    <dgm:cxn modelId="{3ED18168-F755-2F42-ACC2-E1DE6276D6FE}" type="presOf" srcId="{1B36324F-53F3-F24F-A7AE-DD560EF013F1}" destId="{4B50C4DA-46B1-9E48-B827-863590747828}" srcOrd="0" destOrd="0" presId="urn:microsoft.com/office/officeart/2005/8/layout/process1"/>
    <dgm:cxn modelId="{3871026D-46CF-9D4E-98C9-F5B1D4B10DEB}" type="presOf" srcId="{DA797E80-B335-4C43-8302-686D223C4B2D}" destId="{4D5328AA-9B3D-D249-975D-6F06F09E0408}" srcOrd="0" destOrd="0" presId="urn:microsoft.com/office/officeart/2005/8/layout/process1"/>
    <dgm:cxn modelId="{EB3DE980-28ED-9A42-9C72-77568F32D482}" type="presOf" srcId="{F15EE9D8-33C9-0441-AB60-5FB2E278EA78}" destId="{5087E085-2E6C-584C-8C7D-5EFCD1124603}" srcOrd="0" destOrd="0" presId="urn:microsoft.com/office/officeart/2005/8/layout/process1"/>
    <dgm:cxn modelId="{A7D52686-F070-5441-AA6A-93968E4A2ABF}" type="presOf" srcId="{8122FD62-8CF1-BF48-8636-2DA29E30480C}" destId="{4FF92EB1-A00F-C647-A955-0D9D264A8824}"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5FC11F8F-259C-8D47-9CB5-D1B3287E7A22}" type="presOf" srcId="{BA03FCA9-A5A4-1344-8CA1-801CC61EA53C}" destId="{922CD089-BBA9-A340-AA43-7876807259DE}" srcOrd="0" destOrd="0" presId="urn:microsoft.com/office/officeart/2005/8/layout/process1"/>
    <dgm:cxn modelId="{83F55792-1ADC-7A41-A806-DD2DC70AFFD1}" type="presOf" srcId="{97CAA788-1A0F-A543-9B4D-CBCE1E47C08E}" destId="{78FBA13D-8354-904C-9A4D-3B7FB256229D}" srcOrd="0" destOrd="0" presId="urn:microsoft.com/office/officeart/2005/8/layout/process1"/>
    <dgm:cxn modelId="{26BD6DCF-B1B0-DB44-B325-9CF3F9D99F67}" type="presOf" srcId="{F7DF73FF-C3E7-8042-9644-BBD82A8E4EAB}" destId="{EE72C1BE-ABFE-4D40-8D31-675D8114A727}" srcOrd="0" destOrd="0" presId="urn:microsoft.com/office/officeart/2005/8/layout/process1"/>
    <dgm:cxn modelId="{FAA0F1DE-0561-B741-99B6-CBD0FF59CDEF}" type="presOf" srcId="{C13946A0-EE40-054F-843B-5D6B100154EA}" destId="{75669C13-37D2-3744-BFBD-A82C609B19FB}" srcOrd="1" destOrd="0" presId="urn:microsoft.com/office/officeart/2005/8/layout/process1"/>
    <dgm:cxn modelId="{F6BF5F1D-DF4F-2D4A-8A2F-404D200E9CD3}" type="presParOf" srcId="{78FBA13D-8354-904C-9A4D-3B7FB256229D}" destId="{4B50C4DA-46B1-9E48-B827-863590747828}" srcOrd="0" destOrd="0" presId="urn:microsoft.com/office/officeart/2005/8/layout/process1"/>
    <dgm:cxn modelId="{E89163A0-B068-9A43-89E8-1E6B500C7D66}" type="presParOf" srcId="{78FBA13D-8354-904C-9A4D-3B7FB256229D}" destId="{4D5328AA-9B3D-D249-975D-6F06F09E0408}" srcOrd="1" destOrd="0" presId="urn:microsoft.com/office/officeart/2005/8/layout/process1"/>
    <dgm:cxn modelId="{BB776287-2048-F943-9F48-319BECA8EC34}" type="presParOf" srcId="{4D5328AA-9B3D-D249-975D-6F06F09E0408}" destId="{C3E0EF54-1A36-BE4C-A6EA-AB4486D3FFDD}" srcOrd="0" destOrd="0" presId="urn:microsoft.com/office/officeart/2005/8/layout/process1"/>
    <dgm:cxn modelId="{8EE9D1F0-994F-E845-A7E4-55AA4C782953}" type="presParOf" srcId="{78FBA13D-8354-904C-9A4D-3B7FB256229D}" destId="{4FF92EB1-A00F-C647-A955-0D9D264A8824}" srcOrd="2" destOrd="0" presId="urn:microsoft.com/office/officeart/2005/8/layout/process1"/>
    <dgm:cxn modelId="{99F920A8-47AE-AB41-9650-AF317477C3B7}" type="presParOf" srcId="{78FBA13D-8354-904C-9A4D-3B7FB256229D}" destId="{047F5719-B00C-2D48-9F5D-4CEF107C5223}" srcOrd="3" destOrd="0" presId="urn:microsoft.com/office/officeart/2005/8/layout/process1"/>
    <dgm:cxn modelId="{4D4A9BE1-B6FF-C946-B410-67874CC7FE13}" type="presParOf" srcId="{047F5719-B00C-2D48-9F5D-4CEF107C5223}" destId="{75669C13-37D2-3744-BFBD-A82C609B19FB}" srcOrd="0" destOrd="0" presId="urn:microsoft.com/office/officeart/2005/8/layout/process1"/>
    <dgm:cxn modelId="{827A3168-7161-9C48-9D28-2F8816AE22C8}" type="presParOf" srcId="{78FBA13D-8354-904C-9A4D-3B7FB256229D}" destId="{5087E085-2E6C-584C-8C7D-5EFCD1124603}" srcOrd="4" destOrd="0" presId="urn:microsoft.com/office/officeart/2005/8/layout/process1"/>
    <dgm:cxn modelId="{98C1036B-0278-F242-B8F3-43C98BB02D54}" type="presParOf" srcId="{78FBA13D-8354-904C-9A4D-3B7FB256229D}" destId="{922CD089-BBA9-A340-AA43-7876807259DE}" srcOrd="5" destOrd="0" presId="urn:microsoft.com/office/officeart/2005/8/layout/process1"/>
    <dgm:cxn modelId="{74740508-E4D9-7640-9CAB-F711F3EAD72E}" type="presParOf" srcId="{922CD089-BBA9-A340-AA43-7876807259DE}" destId="{F0A3CBBC-FADA-B44F-8AEE-FF5B8D161AE1}" srcOrd="0" destOrd="0" presId="urn:microsoft.com/office/officeart/2005/8/layout/process1"/>
    <dgm:cxn modelId="{5BCB70DE-C729-474B-95DF-493B3B8D175D}" type="presParOf" srcId="{78FBA13D-8354-904C-9A4D-3B7FB256229D}" destId="{54EB1364-29EE-DD4D-AF9D-1CE1518DF319}" srcOrd="6" destOrd="0" presId="urn:microsoft.com/office/officeart/2005/8/layout/process1"/>
    <dgm:cxn modelId="{F32994FE-AD2B-A646-BE56-D0D1080EBDD3}" type="presParOf" srcId="{78FBA13D-8354-904C-9A4D-3B7FB256229D}" destId="{E6A4A03B-9669-CF4B-A0B1-D8DC62A27219}" srcOrd="7" destOrd="0" presId="urn:microsoft.com/office/officeart/2005/8/layout/process1"/>
    <dgm:cxn modelId="{0E3698B4-5101-784D-B55D-F9054F00D72F}" type="presParOf" srcId="{E6A4A03B-9669-CF4B-A0B1-D8DC62A27219}" destId="{CD92234D-4874-6748-929C-7B46E676D9A7}" srcOrd="0" destOrd="0" presId="urn:microsoft.com/office/officeart/2005/8/layout/process1"/>
    <dgm:cxn modelId="{5A0EC899-3D95-6D40-9620-4AE0C50E1009}" type="presParOf" srcId="{78FBA13D-8354-904C-9A4D-3B7FB256229D}" destId="{EE72C1BE-ABFE-4D40-8D31-675D8114A72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a:solidFill>
          <a:srgbClr val="FF0000"/>
        </a:solidFill>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5096690D-CCE0-C644-B9E5-BEEBC0FD5E95}" srcId="{97CAA788-1A0F-A543-9B4D-CBCE1E47C08E}" destId="{F15EE9D8-33C9-0441-AB60-5FB2E278EA78}" srcOrd="2" destOrd="0" parTransId="{253C6425-26EB-DF41-8C08-6B43A3E85830}" sibTransId="{BA03FCA9-A5A4-1344-8CA1-801CC61EA53C}"/>
    <dgm:cxn modelId="{FC67150F-4B46-D64F-B1D7-9A4076C1D7C9}" type="presOf" srcId="{18DCD992-2033-F742-90BE-CD00EA40B853}" destId="{1C2C6618-8B5B-184A-93D4-138ABF3062C0}" srcOrd="0" destOrd="0" presId="urn:microsoft.com/office/officeart/2005/8/layout/process1"/>
    <dgm:cxn modelId="{DB3ABD17-E6F4-A147-B099-710A8D0EFD89}" type="presOf" srcId="{0FD79B57-0AD7-5742-B648-859F294895D4}" destId="{F4A796E6-EA40-0044-B7CC-932EEE3AA442}" srcOrd="0" destOrd="0" presId="urn:microsoft.com/office/officeart/2005/8/layout/process1"/>
    <dgm:cxn modelId="{0ABB1518-A15D-8348-AD50-51960FA0D7DA}" type="presOf" srcId="{C13946A0-EE40-054F-843B-5D6B100154EA}" destId="{75669C13-37D2-3744-BFBD-A82C609B19FB}" srcOrd="1" destOrd="0" presId="urn:microsoft.com/office/officeart/2005/8/layout/process1"/>
    <dgm:cxn modelId="{136DF11A-357E-6C47-BCA8-40F3D7EC43E9}" type="presOf" srcId="{FCBE705E-06AB-E443-A64C-733A9106A5C9}" destId="{80983FBF-17EB-724D-9AC1-A4A7E1F76E0F}" srcOrd="1"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7ECD5B31-27DB-D445-9917-E15DEF28AA40}" srcId="{97CAA788-1A0F-A543-9B4D-CBCE1E47C08E}" destId="{F7DF73FF-C3E7-8042-9644-BBD82A8E4EAB}" srcOrd="5" destOrd="0" parTransId="{63B9BD74-4124-F04B-AB0F-AFB00828196E}" sibTransId="{243FC8C9-42D7-5A4C-8B6E-71CFBBB7B44E}"/>
    <dgm:cxn modelId="{A4CC6A33-674E-8940-86E1-163A30B18D4C}" type="presOf" srcId="{BA03FCA9-A5A4-1344-8CA1-801CC61EA53C}" destId="{F0A3CBBC-FADA-B44F-8AEE-FF5B8D161AE1}" srcOrd="1" destOrd="0" presId="urn:microsoft.com/office/officeart/2005/8/layout/process1"/>
    <dgm:cxn modelId="{9ED2D437-CA61-E345-A283-F66D2340F0E6}" srcId="{97CAA788-1A0F-A543-9B4D-CBCE1E47C08E}" destId="{1896D8DA-9117-6147-BF1B-BB4D5BD61D88}" srcOrd="8" destOrd="0" parTransId="{17FA6E11-2DFC-2340-AAE6-CAFC50A5D685}" sibTransId="{4D379874-3712-0C4B-833E-22B18FF823B3}"/>
    <dgm:cxn modelId="{49861538-9280-AB4A-B4A2-1C7D01C6601A}" type="presOf" srcId="{1896D8DA-9117-6147-BF1B-BB4D5BD61D88}" destId="{0FDA93C7-0ABD-4844-A761-FC2616B8F822}" srcOrd="0"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7F084345-FAA7-8D4B-90BF-E1E0B3B276AA}" type="presOf" srcId="{FCBE705E-06AB-E443-A64C-733A9106A5C9}" destId="{34FA49AF-9E1A-6D48-802E-9E47082C480D}" srcOrd="0" destOrd="0" presId="urn:microsoft.com/office/officeart/2005/8/layout/process1"/>
    <dgm:cxn modelId="{13545F50-9799-9C46-AAFC-A50B2DFB0824}" srcId="{97CAA788-1A0F-A543-9B4D-CBCE1E47C08E}" destId="{0FD79B57-0AD7-5742-B648-859F294895D4}" srcOrd="4" destOrd="0" parTransId="{5FD68111-0524-9445-A028-7CAA6E1C32B1}" sibTransId="{F6744466-1B06-7142-95B8-5F3F6E7F02EC}"/>
    <dgm:cxn modelId="{186DE750-6BA6-D543-BFE3-99EEC406AB6F}" type="presOf" srcId="{BB175F82-81D5-5E4C-9133-5D224C64A38B}" destId="{CD92234D-4874-6748-929C-7B46E676D9A7}" srcOrd="1" destOrd="0" presId="urn:microsoft.com/office/officeart/2005/8/layout/process1"/>
    <dgm:cxn modelId="{61085454-002F-F341-BF61-069DA7785D6C}" type="presOf" srcId="{F6744466-1B06-7142-95B8-5F3F6E7F02EC}" destId="{E27183FF-ED50-EE41-81B9-ABB48E8BF84A}" srcOrd="0" destOrd="0" presId="urn:microsoft.com/office/officeart/2005/8/layout/process1"/>
    <dgm:cxn modelId="{E1118357-64BC-E642-BC1E-42EFD3D45BC8}" type="presOf" srcId="{8122FD62-8CF1-BF48-8636-2DA29E30480C}" destId="{4FF92EB1-A00F-C647-A955-0D9D264A8824}" srcOrd="0" destOrd="0" presId="urn:microsoft.com/office/officeart/2005/8/layout/process1"/>
    <dgm:cxn modelId="{0E2AD659-9E96-A94B-AC7E-C167E3251C44}" type="presOf" srcId="{F15EE9D8-33C9-0441-AB60-5FB2E278EA78}" destId="{5087E085-2E6C-584C-8C7D-5EFCD1124603}" srcOrd="0" destOrd="0" presId="urn:microsoft.com/office/officeart/2005/8/layout/process1"/>
    <dgm:cxn modelId="{8F056D69-0B9A-2045-9413-31357639C3A7}" type="presOf" srcId="{716710AC-1E5C-3040-BA4D-01CA416F2D3F}" destId="{86F3075D-BB12-5B40-877E-BA22C8405279}" srcOrd="0" destOrd="0" presId="urn:microsoft.com/office/officeart/2005/8/layout/process1"/>
    <dgm:cxn modelId="{8E4FA87A-EC02-1A49-8AA1-104255FF3F8A}" type="presOf" srcId="{1B36324F-53F3-F24F-A7AE-DD560EF013F1}" destId="{4B50C4DA-46B1-9E48-B827-863590747828}" srcOrd="0" destOrd="0" presId="urn:microsoft.com/office/officeart/2005/8/layout/process1"/>
    <dgm:cxn modelId="{F28A177D-500A-4040-B680-3A9A859C6E01}" type="presOf" srcId="{581D3D60-B524-A14C-9A76-A68F2A252A1F}" destId="{54EB1364-29EE-DD4D-AF9D-1CE1518DF319}" srcOrd="0" destOrd="0" presId="urn:microsoft.com/office/officeart/2005/8/layout/process1"/>
    <dgm:cxn modelId="{C2782680-D57E-D443-93A8-909C9A968D63}" type="presOf" srcId="{DA797E80-B335-4C43-8302-686D223C4B2D}" destId="{4D5328AA-9B3D-D249-975D-6F06F09E0408}" srcOrd="0" destOrd="0" presId="urn:microsoft.com/office/officeart/2005/8/layout/process1"/>
    <dgm:cxn modelId="{294F5786-C0AF-D049-9A4F-8417062A4559}" type="presOf" srcId="{BF2F4D2D-8E8F-794F-B5F4-EE9AE62F3CE9}" destId="{746B31F3-E2DB-FF4F-B253-A5AF6BF05CBD}"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0A3BB386-FC5F-5042-BC9A-0850F94E05E7}" type="presOf" srcId="{F7DF73FF-C3E7-8042-9644-BBD82A8E4EAB}" destId="{EE72C1BE-ABFE-4D40-8D31-675D8114A727}" srcOrd="0" destOrd="0" presId="urn:microsoft.com/office/officeart/2005/8/layout/process1"/>
    <dgm:cxn modelId="{0E7E7D90-7F75-F645-B9E6-746E1D1A0E46}" type="presOf" srcId="{F6744466-1B06-7142-95B8-5F3F6E7F02EC}" destId="{9C7AB6D0-CFFE-B348-8B5A-C4DE63ED818A}" srcOrd="1" destOrd="0" presId="urn:microsoft.com/office/officeart/2005/8/layout/process1"/>
    <dgm:cxn modelId="{91CE2F91-99CD-C34C-B514-FE3F24519B0A}" type="presOf" srcId="{243FC8C9-42D7-5A4C-8B6E-71CFBBB7B44E}" destId="{AE6C848B-58F3-6242-8035-E80C1EF25CCF}" srcOrd="1" destOrd="0" presId="urn:microsoft.com/office/officeart/2005/8/layout/process1"/>
    <dgm:cxn modelId="{243511A2-EBE2-294D-BB3E-A6BDF9D9ABC3}" srcId="{97CAA788-1A0F-A543-9B4D-CBCE1E47C08E}" destId="{716710AC-1E5C-3040-BA4D-01CA416F2D3F}" srcOrd="7" destOrd="0" parTransId="{FD938196-F2A8-BF49-AC46-25D663FDBC23}" sibTransId="{FCBE705E-06AB-E443-A64C-733A9106A5C9}"/>
    <dgm:cxn modelId="{CE8536B1-6592-5845-A1DC-19E774CA88D6}" type="presOf" srcId="{243FC8C9-42D7-5A4C-8B6E-71CFBBB7B44E}" destId="{451EFE37-4265-8A4D-A612-90C51E5BDF57}" srcOrd="0" destOrd="0" presId="urn:microsoft.com/office/officeart/2005/8/layout/process1"/>
    <dgm:cxn modelId="{58FA1EB4-00F8-624B-80E2-FD1E692795CF}" type="presOf" srcId="{18DCD992-2033-F742-90BE-CD00EA40B853}" destId="{BC53DBD0-F350-6A48-9A6C-2BE0497E777B}" srcOrd="1" destOrd="0" presId="urn:microsoft.com/office/officeart/2005/8/layout/process1"/>
    <dgm:cxn modelId="{6EFB81BC-73BD-7847-A19F-5F6CEAE3C263}" type="presOf" srcId="{BB175F82-81D5-5E4C-9133-5D224C64A38B}" destId="{E6A4A03B-9669-CF4B-A0B1-D8DC62A27219}" srcOrd="0" destOrd="0" presId="urn:microsoft.com/office/officeart/2005/8/layout/process1"/>
    <dgm:cxn modelId="{CC4B8DC6-8405-A649-8C0D-FA926D1281F1}" type="presOf" srcId="{BA03FCA9-A5A4-1344-8CA1-801CC61EA53C}" destId="{922CD089-BBA9-A340-AA43-7876807259DE}" srcOrd="0" destOrd="0" presId="urn:microsoft.com/office/officeart/2005/8/layout/process1"/>
    <dgm:cxn modelId="{8142FBC9-34CE-0B4C-9210-B2D3BCA483EF}" type="presOf" srcId="{DA797E80-B335-4C43-8302-686D223C4B2D}" destId="{C3E0EF54-1A36-BE4C-A6EA-AB4486D3FFDD}"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37705FED-E77D-4A44-8DBD-E6097E8A737D}" type="presOf" srcId="{97CAA788-1A0F-A543-9B4D-CBCE1E47C08E}" destId="{78FBA13D-8354-904C-9A4D-3B7FB256229D}" srcOrd="0" destOrd="0" presId="urn:microsoft.com/office/officeart/2005/8/layout/process1"/>
    <dgm:cxn modelId="{97D05DF6-AC4D-9C49-BA24-1231DDCF570C}" type="presOf" srcId="{C13946A0-EE40-054F-843B-5D6B100154EA}" destId="{047F5719-B00C-2D48-9F5D-4CEF107C5223}" srcOrd="0" destOrd="0" presId="urn:microsoft.com/office/officeart/2005/8/layout/process1"/>
    <dgm:cxn modelId="{407023B9-BEE7-184E-80FE-3C8DDD0EAAC7}" type="presParOf" srcId="{78FBA13D-8354-904C-9A4D-3B7FB256229D}" destId="{4B50C4DA-46B1-9E48-B827-863590747828}" srcOrd="0" destOrd="0" presId="urn:microsoft.com/office/officeart/2005/8/layout/process1"/>
    <dgm:cxn modelId="{9EF76426-973D-EC4A-A3A0-EF6E791ACA60}" type="presParOf" srcId="{78FBA13D-8354-904C-9A4D-3B7FB256229D}" destId="{4D5328AA-9B3D-D249-975D-6F06F09E0408}" srcOrd="1" destOrd="0" presId="urn:microsoft.com/office/officeart/2005/8/layout/process1"/>
    <dgm:cxn modelId="{FE7ABB19-9A10-9340-894C-27928E02AF1E}" type="presParOf" srcId="{4D5328AA-9B3D-D249-975D-6F06F09E0408}" destId="{C3E0EF54-1A36-BE4C-A6EA-AB4486D3FFDD}" srcOrd="0" destOrd="0" presId="urn:microsoft.com/office/officeart/2005/8/layout/process1"/>
    <dgm:cxn modelId="{87215649-813A-414F-AD8F-B45936152FC5}" type="presParOf" srcId="{78FBA13D-8354-904C-9A4D-3B7FB256229D}" destId="{4FF92EB1-A00F-C647-A955-0D9D264A8824}" srcOrd="2" destOrd="0" presId="urn:microsoft.com/office/officeart/2005/8/layout/process1"/>
    <dgm:cxn modelId="{95E7809D-AAAA-3B4A-8997-C5B49E8159ED}" type="presParOf" srcId="{78FBA13D-8354-904C-9A4D-3B7FB256229D}" destId="{047F5719-B00C-2D48-9F5D-4CEF107C5223}" srcOrd="3" destOrd="0" presId="urn:microsoft.com/office/officeart/2005/8/layout/process1"/>
    <dgm:cxn modelId="{B78C1BF4-2DF9-324C-A3BB-A04BB1AD7C19}" type="presParOf" srcId="{047F5719-B00C-2D48-9F5D-4CEF107C5223}" destId="{75669C13-37D2-3744-BFBD-A82C609B19FB}" srcOrd="0" destOrd="0" presId="urn:microsoft.com/office/officeart/2005/8/layout/process1"/>
    <dgm:cxn modelId="{370AA90A-FC29-A34B-952F-973DB3EC3316}" type="presParOf" srcId="{78FBA13D-8354-904C-9A4D-3B7FB256229D}" destId="{5087E085-2E6C-584C-8C7D-5EFCD1124603}" srcOrd="4" destOrd="0" presId="urn:microsoft.com/office/officeart/2005/8/layout/process1"/>
    <dgm:cxn modelId="{DF224381-3DC9-AC46-8C68-1ECA1DAFD188}" type="presParOf" srcId="{78FBA13D-8354-904C-9A4D-3B7FB256229D}" destId="{922CD089-BBA9-A340-AA43-7876807259DE}" srcOrd="5" destOrd="0" presId="urn:microsoft.com/office/officeart/2005/8/layout/process1"/>
    <dgm:cxn modelId="{5CEB9FFA-584A-2944-AE82-CB34C84E2D11}" type="presParOf" srcId="{922CD089-BBA9-A340-AA43-7876807259DE}" destId="{F0A3CBBC-FADA-B44F-8AEE-FF5B8D161AE1}" srcOrd="0" destOrd="0" presId="urn:microsoft.com/office/officeart/2005/8/layout/process1"/>
    <dgm:cxn modelId="{46C029BD-A547-DF44-B5C6-8DE7D219402B}" type="presParOf" srcId="{78FBA13D-8354-904C-9A4D-3B7FB256229D}" destId="{54EB1364-29EE-DD4D-AF9D-1CE1518DF319}" srcOrd="6" destOrd="0" presId="urn:microsoft.com/office/officeart/2005/8/layout/process1"/>
    <dgm:cxn modelId="{CFBF5EA2-600D-A54B-A0ED-85856ADE6086}" type="presParOf" srcId="{78FBA13D-8354-904C-9A4D-3B7FB256229D}" destId="{E6A4A03B-9669-CF4B-A0B1-D8DC62A27219}" srcOrd="7" destOrd="0" presId="urn:microsoft.com/office/officeart/2005/8/layout/process1"/>
    <dgm:cxn modelId="{1FB09629-3035-3E4E-BE7F-0D0BE961E7D8}" type="presParOf" srcId="{E6A4A03B-9669-CF4B-A0B1-D8DC62A27219}" destId="{CD92234D-4874-6748-929C-7B46E676D9A7}" srcOrd="0" destOrd="0" presId="urn:microsoft.com/office/officeart/2005/8/layout/process1"/>
    <dgm:cxn modelId="{D1BCE14B-C9FE-234F-8B9F-1EB32CDE63F1}" type="presParOf" srcId="{78FBA13D-8354-904C-9A4D-3B7FB256229D}" destId="{F4A796E6-EA40-0044-B7CC-932EEE3AA442}" srcOrd="8" destOrd="0" presId="urn:microsoft.com/office/officeart/2005/8/layout/process1"/>
    <dgm:cxn modelId="{7BFB6935-F7A3-8245-8A86-7A1220E5ADF8}" type="presParOf" srcId="{78FBA13D-8354-904C-9A4D-3B7FB256229D}" destId="{E27183FF-ED50-EE41-81B9-ABB48E8BF84A}" srcOrd="9" destOrd="0" presId="urn:microsoft.com/office/officeart/2005/8/layout/process1"/>
    <dgm:cxn modelId="{E9FE24E1-66F1-5644-8112-90D89E0B7847}" type="presParOf" srcId="{E27183FF-ED50-EE41-81B9-ABB48E8BF84A}" destId="{9C7AB6D0-CFFE-B348-8B5A-C4DE63ED818A}" srcOrd="0" destOrd="0" presId="urn:microsoft.com/office/officeart/2005/8/layout/process1"/>
    <dgm:cxn modelId="{90747A73-6B36-BC45-B49C-D5A75B371886}" type="presParOf" srcId="{78FBA13D-8354-904C-9A4D-3B7FB256229D}" destId="{EE72C1BE-ABFE-4D40-8D31-675D8114A727}" srcOrd="10" destOrd="0" presId="urn:microsoft.com/office/officeart/2005/8/layout/process1"/>
    <dgm:cxn modelId="{51E62FFF-EC68-9E45-A76D-FF31617608E4}" type="presParOf" srcId="{78FBA13D-8354-904C-9A4D-3B7FB256229D}" destId="{451EFE37-4265-8A4D-A612-90C51E5BDF57}" srcOrd="11" destOrd="0" presId="urn:microsoft.com/office/officeart/2005/8/layout/process1"/>
    <dgm:cxn modelId="{B4B4571A-9EB5-D543-B1FB-332C671810B4}" type="presParOf" srcId="{451EFE37-4265-8A4D-A612-90C51E5BDF57}" destId="{AE6C848B-58F3-6242-8035-E80C1EF25CCF}" srcOrd="0" destOrd="0" presId="urn:microsoft.com/office/officeart/2005/8/layout/process1"/>
    <dgm:cxn modelId="{14B8D133-58C1-6A4B-8CC9-3D4D5875D1C8}" type="presParOf" srcId="{78FBA13D-8354-904C-9A4D-3B7FB256229D}" destId="{746B31F3-E2DB-FF4F-B253-A5AF6BF05CBD}" srcOrd="12" destOrd="0" presId="urn:microsoft.com/office/officeart/2005/8/layout/process1"/>
    <dgm:cxn modelId="{1EF8CD79-AFD8-B742-B780-A76FD71F14CE}" type="presParOf" srcId="{78FBA13D-8354-904C-9A4D-3B7FB256229D}" destId="{1C2C6618-8B5B-184A-93D4-138ABF3062C0}" srcOrd="13" destOrd="0" presId="urn:microsoft.com/office/officeart/2005/8/layout/process1"/>
    <dgm:cxn modelId="{7B168E05-63BE-4141-A7AD-247687C96A29}" type="presParOf" srcId="{1C2C6618-8B5B-184A-93D4-138ABF3062C0}" destId="{BC53DBD0-F350-6A48-9A6C-2BE0497E777B}" srcOrd="0" destOrd="0" presId="urn:microsoft.com/office/officeart/2005/8/layout/process1"/>
    <dgm:cxn modelId="{607C239C-B68B-484B-8A83-A14DE274F31E}" type="presParOf" srcId="{78FBA13D-8354-904C-9A4D-3B7FB256229D}" destId="{86F3075D-BB12-5B40-877E-BA22C8405279}" srcOrd="14" destOrd="0" presId="urn:microsoft.com/office/officeart/2005/8/layout/process1"/>
    <dgm:cxn modelId="{80B9D668-FC52-9E49-A9D9-8851DA1DAD4C}" type="presParOf" srcId="{78FBA13D-8354-904C-9A4D-3B7FB256229D}" destId="{34FA49AF-9E1A-6D48-802E-9E47082C480D}" srcOrd="15" destOrd="0" presId="urn:microsoft.com/office/officeart/2005/8/layout/process1"/>
    <dgm:cxn modelId="{84C941C2-B20B-D04E-84DD-E2E590373C7C}" type="presParOf" srcId="{34FA49AF-9E1A-6D48-802E-9E47082C480D}" destId="{80983FBF-17EB-724D-9AC1-A4A7E1F76E0F}" srcOrd="0" destOrd="0" presId="urn:microsoft.com/office/officeart/2005/8/layout/process1"/>
    <dgm:cxn modelId="{0150B369-21EE-0E4F-8FD2-38C60AD367A9}"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a:solidFill>
          <a:srgbClr val="FF0000"/>
        </a:solidFill>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CFB8A909-54A1-9244-8FFA-FAAA87290879}" type="presOf" srcId="{BF2F4D2D-8E8F-794F-B5F4-EE9AE62F3CE9}" destId="{746B31F3-E2DB-FF4F-B253-A5AF6BF05CBD}" srcOrd="0" destOrd="0" presId="urn:microsoft.com/office/officeart/2005/8/layout/process1"/>
    <dgm:cxn modelId="{5096690D-CCE0-C644-B9E5-BEEBC0FD5E95}" srcId="{97CAA788-1A0F-A543-9B4D-CBCE1E47C08E}" destId="{F15EE9D8-33C9-0441-AB60-5FB2E278EA78}" srcOrd="2" destOrd="0" parTransId="{253C6425-26EB-DF41-8C08-6B43A3E85830}" sibTransId="{BA03FCA9-A5A4-1344-8CA1-801CC61EA53C}"/>
    <dgm:cxn modelId="{B23F5F11-5AD4-F349-BE2F-D9ABF5377FA2}" type="presOf" srcId="{F15EE9D8-33C9-0441-AB60-5FB2E278EA78}" destId="{5087E085-2E6C-584C-8C7D-5EFCD1124603}" srcOrd="0" destOrd="0" presId="urn:microsoft.com/office/officeart/2005/8/layout/process1"/>
    <dgm:cxn modelId="{E721DF19-2C6E-E445-80EF-280B60952FC6}" type="presOf" srcId="{F6744466-1B06-7142-95B8-5F3F6E7F02EC}" destId="{E27183FF-ED50-EE41-81B9-ABB48E8BF84A}" srcOrd="0" destOrd="0" presId="urn:microsoft.com/office/officeart/2005/8/layout/process1"/>
    <dgm:cxn modelId="{82227B2A-E8BD-814D-9498-0E1FAA38F689}" type="presOf" srcId="{97CAA788-1A0F-A543-9B4D-CBCE1E47C08E}" destId="{78FBA13D-8354-904C-9A4D-3B7FB256229D}" srcOrd="0"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7ECD5B31-27DB-D445-9917-E15DEF28AA40}" srcId="{97CAA788-1A0F-A543-9B4D-CBCE1E47C08E}" destId="{F7DF73FF-C3E7-8042-9644-BBD82A8E4EAB}" srcOrd="5" destOrd="0" parTransId="{63B9BD74-4124-F04B-AB0F-AFB00828196E}" sibTransId="{243FC8C9-42D7-5A4C-8B6E-71CFBBB7B44E}"/>
    <dgm:cxn modelId="{21D58836-E193-C945-A8FB-6987160E5CD0}" type="presOf" srcId="{BB175F82-81D5-5E4C-9133-5D224C64A38B}" destId="{CD92234D-4874-6748-929C-7B46E676D9A7}" srcOrd="1" destOrd="0" presId="urn:microsoft.com/office/officeart/2005/8/layout/process1"/>
    <dgm:cxn modelId="{C1E40537-DDCC-B148-9C8F-80465EA4575A}" type="presOf" srcId="{FCBE705E-06AB-E443-A64C-733A9106A5C9}" destId="{80983FBF-17EB-724D-9AC1-A4A7E1F76E0F}" srcOrd="1" destOrd="0" presId="urn:microsoft.com/office/officeart/2005/8/layout/process1"/>
    <dgm:cxn modelId="{9ED2D437-CA61-E345-A283-F66D2340F0E6}" srcId="{97CAA788-1A0F-A543-9B4D-CBCE1E47C08E}" destId="{1896D8DA-9117-6147-BF1B-BB4D5BD61D88}" srcOrd="8" destOrd="0" parTransId="{17FA6E11-2DFC-2340-AAE6-CAFC50A5D685}" sibTransId="{4D379874-3712-0C4B-833E-22B18FF823B3}"/>
    <dgm:cxn modelId="{E6564343-D7F2-B549-BE12-971768202586}" srcId="{97CAA788-1A0F-A543-9B4D-CBCE1E47C08E}" destId="{581D3D60-B524-A14C-9A76-A68F2A252A1F}" srcOrd="3" destOrd="0" parTransId="{39BBA74E-8562-8D49-BEF1-E8C7135FE5E4}" sibTransId="{BB175F82-81D5-5E4C-9133-5D224C64A38B}"/>
    <dgm:cxn modelId="{FDA05045-FC38-8348-B640-DE36C91C734F}" type="presOf" srcId="{BA03FCA9-A5A4-1344-8CA1-801CC61EA53C}" destId="{922CD089-BBA9-A340-AA43-7876807259DE}" srcOrd="0" destOrd="0" presId="urn:microsoft.com/office/officeart/2005/8/layout/process1"/>
    <dgm:cxn modelId="{13545F50-9799-9C46-AAFC-A50B2DFB0824}" srcId="{97CAA788-1A0F-A543-9B4D-CBCE1E47C08E}" destId="{0FD79B57-0AD7-5742-B648-859F294895D4}" srcOrd="4" destOrd="0" parTransId="{5FD68111-0524-9445-A028-7CAA6E1C32B1}" sibTransId="{F6744466-1B06-7142-95B8-5F3F6E7F02EC}"/>
    <dgm:cxn modelId="{442DCE5E-7B6E-8F41-B10F-D841BF39F188}" type="presOf" srcId="{F6744466-1B06-7142-95B8-5F3F6E7F02EC}" destId="{9C7AB6D0-CFFE-B348-8B5A-C4DE63ED818A}" srcOrd="1" destOrd="0" presId="urn:microsoft.com/office/officeart/2005/8/layout/process1"/>
    <dgm:cxn modelId="{290BB86D-5477-674A-9C82-6B65C593FA18}" type="presOf" srcId="{C13946A0-EE40-054F-843B-5D6B100154EA}" destId="{047F5719-B00C-2D48-9F5D-4CEF107C5223}" srcOrd="0" destOrd="0" presId="urn:microsoft.com/office/officeart/2005/8/layout/process1"/>
    <dgm:cxn modelId="{F3F1E874-81B2-C14B-A3C1-81A39847FAFE}" type="presOf" srcId="{1B36324F-53F3-F24F-A7AE-DD560EF013F1}" destId="{4B50C4DA-46B1-9E48-B827-863590747828}" srcOrd="0" destOrd="0" presId="urn:microsoft.com/office/officeart/2005/8/layout/process1"/>
    <dgm:cxn modelId="{1607EA76-F436-B14C-8AA6-F7FCD05D0DD9}" type="presOf" srcId="{716710AC-1E5C-3040-BA4D-01CA416F2D3F}" destId="{86F3075D-BB12-5B40-877E-BA22C8405279}" srcOrd="0" destOrd="0" presId="urn:microsoft.com/office/officeart/2005/8/layout/process1"/>
    <dgm:cxn modelId="{02076B7D-0791-DD41-BC96-8D153EBAAFCF}" type="presOf" srcId="{C13946A0-EE40-054F-843B-5D6B100154EA}" destId="{75669C13-37D2-3744-BFBD-A82C609B19FB}" srcOrd="1" destOrd="0" presId="urn:microsoft.com/office/officeart/2005/8/layout/process1"/>
    <dgm:cxn modelId="{6C2F0A84-D571-314B-A0D8-C6D990BD63A8}" type="presOf" srcId="{BA03FCA9-A5A4-1344-8CA1-801CC61EA53C}" destId="{F0A3CBBC-FADA-B44F-8AEE-FF5B8D161AE1}" srcOrd="1"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BBFE2A96-624D-924A-9ED3-AE0BA960D090}" type="presOf" srcId="{DA797E80-B335-4C43-8302-686D223C4B2D}" destId="{C3E0EF54-1A36-BE4C-A6EA-AB4486D3FFDD}" srcOrd="1" destOrd="0" presId="urn:microsoft.com/office/officeart/2005/8/layout/process1"/>
    <dgm:cxn modelId="{BC7F45A1-FACA-E643-97B5-3067FB8A0328}" type="presOf" srcId="{581D3D60-B524-A14C-9A76-A68F2A252A1F}" destId="{54EB1364-29EE-DD4D-AF9D-1CE1518DF319}" srcOrd="0" destOrd="0" presId="urn:microsoft.com/office/officeart/2005/8/layout/process1"/>
    <dgm:cxn modelId="{243511A2-EBE2-294D-BB3E-A6BDF9D9ABC3}" srcId="{97CAA788-1A0F-A543-9B4D-CBCE1E47C08E}" destId="{716710AC-1E5C-3040-BA4D-01CA416F2D3F}" srcOrd="7" destOrd="0" parTransId="{FD938196-F2A8-BF49-AC46-25D663FDBC23}" sibTransId="{FCBE705E-06AB-E443-A64C-733A9106A5C9}"/>
    <dgm:cxn modelId="{299E0BAB-02FA-6440-BFC9-F000A80DC59C}" type="presOf" srcId="{BB175F82-81D5-5E4C-9133-5D224C64A38B}" destId="{E6A4A03B-9669-CF4B-A0B1-D8DC62A27219}" srcOrd="0" destOrd="0" presId="urn:microsoft.com/office/officeart/2005/8/layout/process1"/>
    <dgm:cxn modelId="{DA14FDB1-F108-2847-9DB9-78F4081C062B}" type="presOf" srcId="{1896D8DA-9117-6147-BF1B-BB4D5BD61D88}" destId="{0FDA93C7-0ABD-4844-A761-FC2616B8F822}" srcOrd="0" destOrd="0" presId="urn:microsoft.com/office/officeart/2005/8/layout/process1"/>
    <dgm:cxn modelId="{A8372DBB-5CE6-A443-AF14-66C98DCAF905}" type="presOf" srcId="{18DCD992-2033-F742-90BE-CD00EA40B853}" destId="{1C2C6618-8B5B-184A-93D4-138ABF3062C0}" srcOrd="0" destOrd="0" presId="urn:microsoft.com/office/officeart/2005/8/layout/process1"/>
    <dgm:cxn modelId="{4857B9C2-A54B-A34A-BFE3-EA12CF11E7BE}" type="presOf" srcId="{F7DF73FF-C3E7-8042-9644-BBD82A8E4EAB}" destId="{EE72C1BE-ABFE-4D40-8D31-675D8114A727}" srcOrd="0" destOrd="0" presId="urn:microsoft.com/office/officeart/2005/8/layout/process1"/>
    <dgm:cxn modelId="{4A9A99C5-D288-1544-9BAF-898D89FABD1B}" type="presOf" srcId="{18DCD992-2033-F742-90BE-CD00EA40B853}" destId="{BC53DBD0-F350-6A48-9A6C-2BE0497E777B}" srcOrd="1" destOrd="0" presId="urn:microsoft.com/office/officeart/2005/8/layout/process1"/>
    <dgm:cxn modelId="{E52E99CD-3FD5-D646-942A-9F2EB3072255}" type="presOf" srcId="{DA797E80-B335-4C43-8302-686D223C4B2D}" destId="{4D5328AA-9B3D-D249-975D-6F06F09E0408}" srcOrd="0" destOrd="0" presId="urn:microsoft.com/office/officeart/2005/8/layout/process1"/>
    <dgm:cxn modelId="{7BE026DB-890A-2643-ADD3-251D9134F826}" type="presOf" srcId="{243FC8C9-42D7-5A4C-8B6E-71CFBBB7B44E}" destId="{AE6C848B-58F3-6242-8035-E80C1EF25CCF}"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BBEC0EED-1598-D749-A6EC-F7CD36727970}" type="presOf" srcId="{0FD79B57-0AD7-5742-B648-859F294895D4}" destId="{F4A796E6-EA40-0044-B7CC-932EEE3AA442}" srcOrd="0" destOrd="0" presId="urn:microsoft.com/office/officeart/2005/8/layout/process1"/>
    <dgm:cxn modelId="{125344ED-7F19-264A-A1D9-1A0B0824E829}" type="presOf" srcId="{FCBE705E-06AB-E443-A64C-733A9106A5C9}" destId="{34FA49AF-9E1A-6D48-802E-9E47082C480D}" srcOrd="0" destOrd="0" presId="urn:microsoft.com/office/officeart/2005/8/layout/process1"/>
    <dgm:cxn modelId="{373675F1-5060-7446-8711-D645B30120DC}" type="presOf" srcId="{8122FD62-8CF1-BF48-8636-2DA29E30480C}" destId="{4FF92EB1-A00F-C647-A955-0D9D264A8824}" srcOrd="0" destOrd="0" presId="urn:microsoft.com/office/officeart/2005/8/layout/process1"/>
    <dgm:cxn modelId="{4AD63DFA-53DD-DC48-91E5-B06DCB9B2F98}" type="presOf" srcId="{243FC8C9-42D7-5A4C-8B6E-71CFBBB7B44E}" destId="{451EFE37-4265-8A4D-A612-90C51E5BDF57}" srcOrd="0" destOrd="0" presId="urn:microsoft.com/office/officeart/2005/8/layout/process1"/>
    <dgm:cxn modelId="{1CCC565F-B7C0-5D4D-8D07-02495665C884}" type="presParOf" srcId="{78FBA13D-8354-904C-9A4D-3B7FB256229D}" destId="{4B50C4DA-46B1-9E48-B827-863590747828}" srcOrd="0" destOrd="0" presId="urn:microsoft.com/office/officeart/2005/8/layout/process1"/>
    <dgm:cxn modelId="{250AA2A2-F3AA-5F41-A654-FE268C614D73}" type="presParOf" srcId="{78FBA13D-8354-904C-9A4D-3B7FB256229D}" destId="{4D5328AA-9B3D-D249-975D-6F06F09E0408}" srcOrd="1" destOrd="0" presId="urn:microsoft.com/office/officeart/2005/8/layout/process1"/>
    <dgm:cxn modelId="{EBE36737-EEA0-6341-B787-8D86F7BA216B}" type="presParOf" srcId="{4D5328AA-9B3D-D249-975D-6F06F09E0408}" destId="{C3E0EF54-1A36-BE4C-A6EA-AB4486D3FFDD}" srcOrd="0" destOrd="0" presId="urn:microsoft.com/office/officeart/2005/8/layout/process1"/>
    <dgm:cxn modelId="{5A962ECA-1D8D-AE4F-A2C0-53A70586089C}" type="presParOf" srcId="{78FBA13D-8354-904C-9A4D-3B7FB256229D}" destId="{4FF92EB1-A00F-C647-A955-0D9D264A8824}" srcOrd="2" destOrd="0" presId="urn:microsoft.com/office/officeart/2005/8/layout/process1"/>
    <dgm:cxn modelId="{A8A56AD4-846E-554F-969E-4ED08F03AEDA}" type="presParOf" srcId="{78FBA13D-8354-904C-9A4D-3B7FB256229D}" destId="{047F5719-B00C-2D48-9F5D-4CEF107C5223}" srcOrd="3" destOrd="0" presId="urn:microsoft.com/office/officeart/2005/8/layout/process1"/>
    <dgm:cxn modelId="{318D3F57-5C7D-0642-A349-10A770D3F491}" type="presParOf" srcId="{047F5719-B00C-2D48-9F5D-4CEF107C5223}" destId="{75669C13-37D2-3744-BFBD-A82C609B19FB}" srcOrd="0" destOrd="0" presId="urn:microsoft.com/office/officeart/2005/8/layout/process1"/>
    <dgm:cxn modelId="{3F416187-6E3B-E447-A299-9138A4D125BD}" type="presParOf" srcId="{78FBA13D-8354-904C-9A4D-3B7FB256229D}" destId="{5087E085-2E6C-584C-8C7D-5EFCD1124603}" srcOrd="4" destOrd="0" presId="urn:microsoft.com/office/officeart/2005/8/layout/process1"/>
    <dgm:cxn modelId="{6C2C8F74-A2E6-7640-8AB0-C0430408D604}" type="presParOf" srcId="{78FBA13D-8354-904C-9A4D-3B7FB256229D}" destId="{922CD089-BBA9-A340-AA43-7876807259DE}" srcOrd="5" destOrd="0" presId="urn:microsoft.com/office/officeart/2005/8/layout/process1"/>
    <dgm:cxn modelId="{EFC73DAD-F565-FE49-80CE-63CA4C2D116D}" type="presParOf" srcId="{922CD089-BBA9-A340-AA43-7876807259DE}" destId="{F0A3CBBC-FADA-B44F-8AEE-FF5B8D161AE1}" srcOrd="0" destOrd="0" presId="urn:microsoft.com/office/officeart/2005/8/layout/process1"/>
    <dgm:cxn modelId="{D85E9107-FD19-594A-8FF5-822A8BBB8624}" type="presParOf" srcId="{78FBA13D-8354-904C-9A4D-3B7FB256229D}" destId="{54EB1364-29EE-DD4D-AF9D-1CE1518DF319}" srcOrd="6" destOrd="0" presId="urn:microsoft.com/office/officeart/2005/8/layout/process1"/>
    <dgm:cxn modelId="{B6D2A229-AC7A-374D-A971-42C181CFABA8}" type="presParOf" srcId="{78FBA13D-8354-904C-9A4D-3B7FB256229D}" destId="{E6A4A03B-9669-CF4B-A0B1-D8DC62A27219}" srcOrd="7" destOrd="0" presId="urn:microsoft.com/office/officeart/2005/8/layout/process1"/>
    <dgm:cxn modelId="{ABE505BA-6B47-9843-BC1D-2E4861E2C0B2}" type="presParOf" srcId="{E6A4A03B-9669-CF4B-A0B1-D8DC62A27219}" destId="{CD92234D-4874-6748-929C-7B46E676D9A7}" srcOrd="0" destOrd="0" presId="urn:microsoft.com/office/officeart/2005/8/layout/process1"/>
    <dgm:cxn modelId="{5419E3FA-A772-F047-80BB-2E2CB5597A52}" type="presParOf" srcId="{78FBA13D-8354-904C-9A4D-3B7FB256229D}" destId="{F4A796E6-EA40-0044-B7CC-932EEE3AA442}" srcOrd="8" destOrd="0" presId="urn:microsoft.com/office/officeart/2005/8/layout/process1"/>
    <dgm:cxn modelId="{52FE836C-B3B9-2A40-B5FF-DE421412AFB7}" type="presParOf" srcId="{78FBA13D-8354-904C-9A4D-3B7FB256229D}" destId="{E27183FF-ED50-EE41-81B9-ABB48E8BF84A}" srcOrd="9" destOrd="0" presId="urn:microsoft.com/office/officeart/2005/8/layout/process1"/>
    <dgm:cxn modelId="{FAA903A0-1549-694C-A0CD-1E1DB3410DBC}" type="presParOf" srcId="{E27183FF-ED50-EE41-81B9-ABB48E8BF84A}" destId="{9C7AB6D0-CFFE-B348-8B5A-C4DE63ED818A}" srcOrd="0" destOrd="0" presId="urn:microsoft.com/office/officeart/2005/8/layout/process1"/>
    <dgm:cxn modelId="{7BE9C23A-5C00-F84D-83E3-AF413FE4129C}" type="presParOf" srcId="{78FBA13D-8354-904C-9A4D-3B7FB256229D}" destId="{EE72C1BE-ABFE-4D40-8D31-675D8114A727}" srcOrd="10" destOrd="0" presId="urn:microsoft.com/office/officeart/2005/8/layout/process1"/>
    <dgm:cxn modelId="{DE68727E-C152-2A48-B832-11E7C64D1B74}" type="presParOf" srcId="{78FBA13D-8354-904C-9A4D-3B7FB256229D}" destId="{451EFE37-4265-8A4D-A612-90C51E5BDF57}" srcOrd="11" destOrd="0" presId="urn:microsoft.com/office/officeart/2005/8/layout/process1"/>
    <dgm:cxn modelId="{D7C1582F-8767-894C-8D17-C4D6AC910B83}" type="presParOf" srcId="{451EFE37-4265-8A4D-A612-90C51E5BDF57}" destId="{AE6C848B-58F3-6242-8035-E80C1EF25CCF}" srcOrd="0" destOrd="0" presId="urn:microsoft.com/office/officeart/2005/8/layout/process1"/>
    <dgm:cxn modelId="{E721E65C-7D41-0D47-BE4D-B7A838EB4389}" type="presParOf" srcId="{78FBA13D-8354-904C-9A4D-3B7FB256229D}" destId="{746B31F3-E2DB-FF4F-B253-A5AF6BF05CBD}" srcOrd="12" destOrd="0" presId="urn:microsoft.com/office/officeart/2005/8/layout/process1"/>
    <dgm:cxn modelId="{E52DA111-0368-884A-BF75-D6C03D2F4421}" type="presParOf" srcId="{78FBA13D-8354-904C-9A4D-3B7FB256229D}" destId="{1C2C6618-8B5B-184A-93D4-138ABF3062C0}" srcOrd="13" destOrd="0" presId="urn:microsoft.com/office/officeart/2005/8/layout/process1"/>
    <dgm:cxn modelId="{31CCB84E-BA78-9943-8932-C6AE3D2F23E9}" type="presParOf" srcId="{1C2C6618-8B5B-184A-93D4-138ABF3062C0}" destId="{BC53DBD0-F350-6A48-9A6C-2BE0497E777B}" srcOrd="0" destOrd="0" presId="urn:microsoft.com/office/officeart/2005/8/layout/process1"/>
    <dgm:cxn modelId="{15C54264-5A08-914F-BD5D-1F9BECA1B03B}" type="presParOf" srcId="{78FBA13D-8354-904C-9A4D-3B7FB256229D}" destId="{86F3075D-BB12-5B40-877E-BA22C8405279}" srcOrd="14" destOrd="0" presId="urn:microsoft.com/office/officeart/2005/8/layout/process1"/>
    <dgm:cxn modelId="{E6C2F77B-96F8-C64E-9A50-E36C20F3916D}" type="presParOf" srcId="{78FBA13D-8354-904C-9A4D-3B7FB256229D}" destId="{34FA49AF-9E1A-6D48-802E-9E47082C480D}" srcOrd="15" destOrd="0" presId="urn:microsoft.com/office/officeart/2005/8/layout/process1"/>
    <dgm:cxn modelId="{C5EBAF95-AB29-D548-801C-230CEED90620}" type="presParOf" srcId="{34FA49AF-9E1A-6D48-802E-9E47082C480D}" destId="{80983FBF-17EB-724D-9AC1-A4A7E1F76E0F}" srcOrd="0" destOrd="0" presId="urn:microsoft.com/office/officeart/2005/8/layout/process1"/>
    <dgm:cxn modelId="{FC85D28F-AF41-3748-A47A-3E3BA4955F6A}"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a:solidFill>
          <a:srgbClr val="FF0000"/>
        </a:solidFill>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5E9E530D-F9F5-744D-BE5B-FE10A10905EF}" type="presOf" srcId="{FCBE705E-06AB-E443-A64C-733A9106A5C9}" destId="{34FA49AF-9E1A-6D48-802E-9E47082C480D}" srcOrd="0" destOrd="0" presId="urn:microsoft.com/office/officeart/2005/8/layout/process1"/>
    <dgm:cxn modelId="{5096690D-CCE0-C644-B9E5-BEEBC0FD5E95}" srcId="{97CAA788-1A0F-A543-9B4D-CBCE1E47C08E}" destId="{F15EE9D8-33C9-0441-AB60-5FB2E278EA78}" srcOrd="2" destOrd="0" parTransId="{253C6425-26EB-DF41-8C08-6B43A3E85830}" sibTransId="{BA03FCA9-A5A4-1344-8CA1-801CC61EA53C}"/>
    <dgm:cxn modelId="{90E9A414-8F49-D747-A63E-1581B53A9BF2}" type="presOf" srcId="{F7DF73FF-C3E7-8042-9644-BBD82A8E4EAB}" destId="{EE72C1BE-ABFE-4D40-8D31-675D8114A727}" srcOrd="0" destOrd="0" presId="urn:microsoft.com/office/officeart/2005/8/layout/process1"/>
    <dgm:cxn modelId="{4EE0C120-E054-AE4E-9B9A-E15E1CB3FA8A}" type="presOf" srcId="{18DCD992-2033-F742-90BE-CD00EA40B853}" destId="{BC53DBD0-F350-6A48-9A6C-2BE0497E777B}" srcOrd="1" destOrd="0" presId="urn:microsoft.com/office/officeart/2005/8/layout/process1"/>
    <dgm:cxn modelId="{ACBD1722-8FB9-DE4E-A684-E8F436DD62F3}" type="presOf" srcId="{F15EE9D8-33C9-0441-AB60-5FB2E278EA78}" destId="{5087E085-2E6C-584C-8C7D-5EFCD1124603}" srcOrd="0" destOrd="0" presId="urn:microsoft.com/office/officeart/2005/8/layout/process1"/>
    <dgm:cxn modelId="{2CB70B2C-749E-344B-8999-D23C09BFD574}" type="presOf" srcId="{DA797E80-B335-4C43-8302-686D223C4B2D}" destId="{C3E0EF54-1A36-BE4C-A6EA-AB4486D3FFDD}" srcOrd="1" destOrd="0" presId="urn:microsoft.com/office/officeart/2005/8/layout/process1"/>
    <dgm:cxn modelId="{A3FC8D2C-04A3-9A44-952C-5134BDA70E3C}" type="presOf" srcId="{F6744466-1B06-7142-95B8-5F3F6E7F02EC}" destId="{9C7AB6D0-CFFE-B348-8B5A-C4DE63ED818A}" srcOrd="1"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7ECD5B31-27DB-D445-9917-E15DEF28AA40}" srcId="{97CAA788-1A0F-A543-9B4D-CBCE1E47C08E}" destId="{F7DF73FF-C3E7-8042-9644-BBD82A8E4EAB}" srcOrd="5" destOrd="0" parTransId="{63B9BD74-4124-F04B-AB0F-AFB00828196E}" sibTransId="{243FC8C9-42D7-5A4C-8B6E-71CFBBB7B44E}"/>
    <dgm:cxn modelId="{0E67AC35-C4D1-3446-B8C8-5F48D5D80623}" type="presOf" srcId="{8122FD62-8CF1-BF48-8636-2DA29E30480C}" destId="{4FF92EB1-A00F-C647-A955-0D9D264A8824}" srcOrd="0" destOrd="0" presId="urn:microsoft.com/office/officeart/2005/8/layout/process1"/>
    <dgm:cxn modelId="{9ED2D437-CA61-E345-A283-F66D2340F0E6}" srcId="{97CAA788-1A0F-A543-9B4D-CBCE1E47C08E}" destId="{1896D8DA-9117-6147-BF1B-BB4D5BD61D88}" srcOrd="8" destOrd="0" parTransId="{17FA6E11-2DFC-2340-AAE6-CAFC50A5D685}" sibTransId="{4D379874-3712-0C4B-833E-22B18FF823B3}"/>
    <dgm:cxn modelId="{913C513D-F9F4-2549-A5BA-667302B88FE6}" type="presOf" srcId="{BA03FCA9-A5A4-1344-8CA1-801CC61EA53C}" destId="{922CD089-BBA9-A340-AA43-7876807259DE}" srcOrd="0" destOrd="0" presId="urn:microsoft.com/office/officeart/2005/8/layout/process1"/>
    <dgm:cxn modelId="{BDAFBC3D-50BA-8444-A79A-4FF0C3D85E60}" type="presOf" srcId="{716710AC-1E5C-3040-BA4D-01CA416F2D3F}" destId="{86F3075D-BB12-5B40-877E-BA22C8405279}" srcOrd="0"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A448C24D-14B7-0248-BFA7-1A4EF302E0D4}" type="presOf" srcId="{18DCD992-2033-F742-90BE-CD00EA40B853}" destId="{1C2C6618-8B5B-184A-93D4-138ABF3062C0}" srcOrd="0" destOrd="0" presId="urn:microsoft.com/office/officeart/2005/8/layout/process1"/>
    <dgm:cxn modelId="{13545F50-9799-9C46-AAFC-A50B2DFB0824}" srcId="{97CAA788-1A0F-A543-9B4D-CBCE1E47C08E}" destId="{0FD79B57-0AD7-5742-B648-859F294895D4}" srcOrd="4" destOrd="0" parTransId="{5FD68111-0524-9445-A028-7CAA6E1C32B1}" sibTransId="{F6744466-1B06-7142-95B8-5F3F6E7F02EC}"/>
    <dgm:cxn modelId="{48798067-D244-294C-BD9A-A1AA5A4516A0}" type="presOf" srcId="{C13946A0-EE40-054F-843B-5D6B100154EA}" destId="{047F5719-B00C-2D48-9F5D-4CEF107C5223}" srcOrd="0" destOrd="0" presId="urn:microsoft.com/office/officeart/2005/8/layout/process1"/>
    <dgm:cxn modelId="{DFE5F16B-BEB9-3648-A102-66C789EFFEC9}" type="presOf" srcId="{BB175F82-81D5-5E4C-9133-5D224C64A38B}" destId="{E6A4A03B-9669-CF4B-A0B1-D8DC62A27219}" srcOrd="0" destOrd="0" presId="urn:microsoft.com/office/officeart/2005/8/layout/process1"/>
    <dgm:cxn modelId="{8F6EE570-A353-1348-8711-E2A346A69777}" type="presOf" srcId="{BA03FCA9-A5A4-1344-8CA1-801CC61EA53C}" destId="{F0A3CBBC-FADA-B44F-8AEE-FF5B8D161AE1}" srcOrd="1" destOrd="0" presId="urn:microsoft.com/office/officeart/2005/8/layout/process1"/>
    <dgm:cxn modelId="{24602175-D384-C841-A8DA-F1F54DEC2842}" type="presOf" srcId="{C13946A0-EE40-054F-843B-5D6B100154EA}" destId="{75669C13-37D2-3744-BFBD-A82C609B19FB}" srcOrd="1" destOrd="0" presId="urn:microsoft.com/office/officeart/2005/8/layout/process1"/>
    <dgm:cxn modelId="{7695C275-9A35-A243-900D-1D26D2CD3D98}" type="presOf" srcId="{1B36324F-53F3-F24F-A7AE-DD560EF013F1}" destId="{4B50C4DA-46B1-9E48-B827-863590747828}"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243511A2-EBE2-294D-BB3E-A6BDF9D9ABC3}" srcId="{97CAA788-1A0F-A543-9B4D-CBCE1E47C08E}" destId="{716710AC-1E5C-3040-BA4D-01CA416F2D3F}" srcOrd="7" destOrd="0" parTransId="{FD938196-F2A8-BF49-AC46-25D663FDBC23}" sibTransId="{FCBE705E-06AB-E443-A64C-733A9106A5C9}"/>
    <dgm:cxn modelId="{265868AB-B158-DC42-993F-619761BC0E0E}" type="presOf" srcId="{0FD79B57-0AD7-5742-B648-859F294895D4}" destId="{F4A796E6-EA40-0044-B7CC-932EEE3AA442}" srcOrd="0" destOrd="0" presId="urn:microsoft.com/office/officeart/2005/8/layout/process1"/>
    <dgm:cxn modelId="{BFA197AD-6580-994F-BFBA-CEDAB36DEF77}" type="presOf" srcId="{97CAA788-1A0F-A543-9B4D-CBCE1E47C08E}" destId="{78FBA13D-8354-904C-9A4D-3B7FB256229D}" srcOrd="0" destOrd="0" presId="urn:microsoft.com/office/officeart/2005/8/layout/process1"/>
    <dgm:cxn modelId="{2652BAB1-B2F0-9D4E-97AA-9BF8BC630813}" type="presOf" srcId="{1896D8DA-9117-6147-BF1B-BB4D5BD61D88}" destId="{0FDA93C7-0ABD-4844-A761-FC2616B8F822}" srcOrd="0" destOrd="0" presId="urn:microsoft.com/office/officeart/2005/8/layout/process1"/>
    <dgm:cxn modelId="{E5E3AEB3-5013-CA42-85EC-4C142F3BEF00}" type="presOf" srcId="{FCBE705E-06AB-E443-A64C-733A9106A5C9}" destId="{80983FBF-17EB-724D-9AC1-A4A7E1F76E0F}" srcOrd="1" destOrd="0" presId="urn:microsoft.com/office/officeart/2005/8/layout/process1"/>
    <dgm:cxn modelId="{1F41FBC1-364E-944D-85BA-20AF805E8081}" type="presOf" srcId="{243FC8C9-42D7-5A4C-8B6E-71CFBBB7B44E}" destId="{AE6C848B-58F3-6242-8035-E80C1EF25CCF}" srcOrd="1" destOrd="0" presId="urn:microsoft.com/office/officeart/2005/8/layout/process1"/>
    <dgm:cxn modelId="{B4942AC2-301F-2C4D-B162-4AA9FC7E2971}" type="presOf" srcId="{BF2F4D2D-8E8F-794F-B5F4-EE9AE62F3CE9}" destId="{746B31F3-E2DB-FF4F-B253-A5AF6BF05CBD}" srcOrd="0" destOrd="0" presId="urn:microsoft.com/office/officeart/2005/8/layout/process1"/>
    <dgm:cxn modelId="{E3EB24C9-936C-DA4E-BF57-72E97E228D92}" type="presOf" srcId="{F6744466-1B06-7142-95B8-5F3F6E7F02EC}" destId="{E27183FF-ED50-EE41-81B9-ABB48E8BF84A}" srcOrd="0" destOrd="0" presId="urn:microsoft.com/office/officeart/2005/8/layout/process1"/>
    <dgm:cxn modelId="{89381DD7-26E4-A947-9981-4B99C7401741}" type="presOf" srcId="{BB175F82-81D5-5E4C-9133-5D224C64A38B}" destId="{CD92234D-4874-6748-929C-7B46E676D9A7}"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00FD87E4-E68F-0642-AC24-D2E3BF8F01D8}" type="presOf" srcId="{DA797E80-B335-4C43-8302-686D223C4B2D}" destId="{4D5328AA-9B3D-D249-975D-6F06F09E0408}" srcOrd="0" destOrd="0" presId="urn:microsoft.com/office/officeart/2005/8/layout/process1"/>
    <dgm:cxn modelId="{948690E8-55C1-E040-9D4E-08847D5A8C72}" type="presOf" srcId="{581D3D60-B524-A14C-9A76-A68F2A252A1F}" destId="{54EB1364-29EE-DD4D-AF9D-1CE1518DF319}" srcOrd="0" destOrd="0" presId="urn:microsoft.com/office/officeart/2005/8/layout/process1"/>
    <dgm:cxn modelId="{32A106EF-FAE8-814A-81E9-EA9B82830B14}" type="presOf" srcId="{243FC8C9-42D7-5A4C-8B6E-71CFBBB7B44E}" destId="{451EFE37-4265-8A4D-A612-90C51E5BDF57}" srcOrd="0" destOrd="0" presId="urn:microsoft.com/office/officeart/2005/8/layout/process1"/>
    <dgm:cxn modelId="{484864AA-0E12-6445-83CF-3F4E0A903958}" type="presParOf" srcId="{78FBA13D-8354-904C-9A4D-3B7FB256229D}" destId="{4B50C4DA-46B1-9E48-B827-863590747828}" srcOrd="0" destOrd="0" presId="urn:microsoft.com/office/officeart/2005/8/layout/process1"/>
    <dgm:cxn modelId="{ABF40E8C-BBF5-AF4D-9E0D-BECBDC278846}" type="presParOf" srcId="{78FBA13D-8354-904C-9A4D-3B7FB256229D}" destId="{4D5328AA-9B3D-D249-975D-6F06F09E0408}" srcOrd="1" destOrd="0" presId="urn:microsoft.com/office/officeart/2005/8/layout/process1"/>
    <dgm:cxn modelId="{DE961FF0-F6C3-854B-88E2-9DBD381711A0}" type="presParOf" srcId="{4D5328AA-9B3D-D249-975D-6F06F09E0408}" destId="{C3E0EF54-1A36-BE4C-A6EA-AB4486D3FFDD}" srcOrd="0" destOrd="0" presId="urn:microsoft.com/office/officeart/2005/8/layout/process1"/>
    <dgm:cxn modelId="{448E2CDA-31D9-D441-8C47-CD2BB45F2304}" type="presParOf" srcId="{78FBA13D-8354-904C-9A4D-3B7FB256229D}" destId="{4FF92EB1-A00F-C647-A955-0D9D264A8824}" srcOrd="2" destOrd="0" presId="urn:microsoft.com/office/officeart/2005/8/layout/process1"/>
    <dgm:cxn modelId="{834201E6-CF27-714E-807B-0A0A0CBC9C69}" type="presParOf" srcId="{78FBA13D-8354-904C-9A4D-3B7FB256229D}" destId="{047F5719-B00C-2D48-9F5D-4CEF107C5223}" srcOrd="3" destOrd="0" presId="urn:microsoft.com/office/officeart/2005/8/layout/process1"/>
    <dgm:cxn modelId="{80274A41-397A-AE41-91A8-647CD6909C20}" type="presParOf" srcId="{047F5719-B00C-2D48-9F5D-4CEF107C5223}" destId="{75669C13-37D2-3744-BFBD-A82C609B19FB}" srcOrd="0" destOrd="0" presId="urn:microsoft.com/office/officeart/2005/8/layout/process1"/>
    <dgm:cxn modelId="{A6E99CD2-4C50-2245-9BD2-523418CA1266}" type="presParOf" srcId="{78FBA13D-8354-904C-9A4D-3B7FB256229D}" destId="{5087E085-2E6C-584C-8C7D-5EFCD1124603}" srcOrd="4" destOrd="0" presId="urn:microsoft.com/office/officeart/2005/8/layout/process1"/>
    <dgm:cxn modelId="{7D620A8E-DD04-9E41-BB4F-C7A7E4844E74}" type="presParOf" srcId="{78FBA13D-8354-904C-9A4D-3B7FB256229D}" destId="{922CD089-BBA9-A340-AA43-7876807259DE}" srcOrd="5" destOrd="0" presId="urn:microsoft.com/office/officeart/2005/8/layout/process1"/>
    <dgm:cxn modelId="{35E7CD47-8173-DA44-B322-B252CEBA81F4}" type="presParOf" srcId="{922CD089-BBA9-A340-AA43-7876807259DE}" destId="{F0A3CBBC-FADA-B44F-8AEE-FF5B8D161AE1}" srcOrd="0" destOrd="0" presId="urn:microsoft.com/office/officeart/2005/8/layout/process1"/>
    <dgm:cxn modelId="{2E420BF3-CC05-0B43-98B4-C2EDC5CD13B3}" type="presParOf" srcId="{78FBA13D-8354-904C-9A4D-3B7FB256229D}" destId="{54EB1364-29EE-DD4D-AF9D-1CE1518DF319}" srcOrd="6" destOrd="0" presId="urn:microsoft.com/office/officeart/2005/8/layout/process1"/>
    <dgm:cxn modelId="{628FDA11-A38D-C14F-85E4-F2961AACE0BD}" type="presParOf" srcId="{78FBA13D-8354-904C-9A4D-3B7FB256229D}" destId="{E6A4A03B-9669-CF4B-A0B1-D8DC62A27219}" srcOrd="7" destOrd="0" presId="urn:microsoft.com/office/officeart/2005/8/layout/process1"/>
    <dgm:cxn modelId="{30F642D9-1730-8D4F-9A55-5E6E2B33644B}" type="presParOf" srcId="{E6A4A03B-9669-CF4B-A0B1-D8DC62A27219}" destId="{CD92234D-4874-6748-929C-7B46E676D9A7}" srcOrd="0" destOrd="0" presId="urn:microsoft.com/office/officeart/2005/8/layout/process1"/>
    <dgm:cxn modelId="{326ADCA8-6757-5F49-A8F2-E9A1DD9799F9}" type="presParOf" srcId="{78FBA13D-8354-904C-9A4D-3B7FB256229D}" destId="{F4A796E6-EA40-0044-B7CC-932EEE3AA442}" srcOrd="8" destOrd="0" presId="urn:microsoft.com/office/officeart/2005/8/layout/process1"/>
    <dgm:cxn modelId="{7AAAAA24-C2AB-024B-816E-F0177DACB0FA}" type="presParOf" srcId="{78FBA13D-8354-904C-9A4D-3B7FB256229D}" destId="{E27183FF-ED50-EE41-81B9-ABB48E8BF84A}" srcOrd="9" destOrd="0" presId="urn:microsoft.com/office/officeart/2005/8/layout/process1"/>
    <dgm:cxn modelId="{CE3B0E78-072D-6041-B545-FB2FCC0E0F91}" type="presParOf" srcId="{E27183FF-ED50-EE41-81B9-ABB48E8BF84A}" destId="{9C7AB6D0-CFFE-B348-8B5A-C4DE63ED818A}" srcOrd="0" destOrd="0" presId="urn:microsoft.com/office/officeart/2005/8/layout/process1"/>
    <dgm:cxn modelId="{29F8EE8F-65AD-7B43-A656-C52F0C2BB7ED}" type="presParOf" srcId="{78FBA13D-8354-904C-9A4D-3B7FB256229D}" destId="{EE72C1BE-ABFE-4D40-8D31-675D8114A727}" srcOrd="10" destOrd="0" presId="urn:microsoft.com/office/officeart/2005/8/layout/process1"/>
    <dgm:cxn modelId="{F89902B9-F883-414C-B839-FBE481412D39}" type="presParOf" srcId="{78FBA13D-8354-904C-9A4D-3B7FB256229D}" destId="{451EFE37-4265-8A4D-A612-90C51E5BDF57}" srcOrd="11" destOrd="0" presId="urn:microsoft.com/office/officeart/2005/8/layout/process1"/>
    <dgm:cxn modelId="{84C856FF-1F46-4245-9055-0B99755F957E}" type="presParOf" srcId="{451EFE37-4265-8A4D-A612-90C51E5BDF57}" destId="{AE6C848B-58F3-6242-8035-E80C1EF25CCF}" srcOrd="0" destOrd="0" presId="urn:microsoft.com/office/officeart/2005/8/layout/process1"/>
    <dgm:cxn modelId="{FA55C3D0-1EEA-3146-99F7-6D917B8695C9}" type="presParOf" srcId="{78FBA13D-8354-904C-9A4D-3B7FB256229D}" destId="{746B31F3-E2DB-FF4F-B253-A5AF6BF05CBD}" srcOrd="12" destOrd="0" presId="urn:microsoft.com/office/officeart/2005/8/layout/process1"/>
    <dgm:cxn modelId="{649FA6CE-CAEA-E94C-8484-9E14EBBA8EB6}" type="presParOf" srcId="{78FBA13D-8354-904C-9A4D-3B7FB256229D}" destId="{1C2C6618-8B5B-184A-93D4-138ABF3062C0}" srcOrd="13" destOrd="0" presId="urn:microsoft.com/office/officeart/2005/8/layout/process1"/>
    <dgm:cxn modelId="{07EFB7FB-00D4-454A-97C7-C030A82B5B57}" type="presParOf" srcId="{1C2C6618-8B5B-184A-93D4-138ABF3062C0}" destId="{BC53DBD0-F350-6A48-9A6C-2BE0497E777B}" srcOrd="0" destOrd="0" presId="urn:microsoft.com/office/officeart/2005/8/layout/process1"/>
    <dgm:cxn modelId="{2821B330-7D78-184E-AE5A-3C1FD0156129}" type="presParOf" srcId="{78FBA13D-8354-904C-9A4D-3B7FB256229D}" destId="{86F3075D-BB12-5B40-877E-BA22C8405279}" srcOrd="14" destOrd="0" presId="urn:microsoft.com/office/officeart/2005/8/layout/process1"/>
    <dgm:cxn modelId="{3DD15D4E-A151-A44C-A6F1-C99A4C471523}" type="presParOf" srcId="{78FBA13D-8354-904C-9A4D-3B7FB256229D}" destId="{34FA49AF-9E1A-6D48-802E-9E47082C480D}" srcOrd="15" destOrd="0" presId="urn:microsoft.com/office/officeart/2005/8/layout/process1"/>
    <dgm:cxn modelId="{F4D28027-D2A6-3745-B251-C9625837A56D}" type="presParOf" srcId="{34FA49AF-9E1A-6D48-802E-9E47082C480D}" destId="{80983FBF-17EB-724D-9AC1-A4A7E1F76E0F}" srcOrd="0" destOrd="0" presId="urn:microsoft.com/office/officeart/2005/8/layout/process1"/>
    <dgm:cxn modelId="{A877D436-E5E5-AB4A-A5EF-2E8A9CD15B50}"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a:solidFill>
          <a:srgbClr val="FF0000"/>
        </a:solidFill>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05BA1F0B-BB02-BB45-AED4-18271C4F8E72}" type="presOf" srcId="{BB175F82-81D5-5E4C-9133-5D224C64A38B}" destId="{E6A4A03B-9669-CF4B-A0B1-D8DC62A27219}" srcOrd="0" destOrd="0" presId="urn:microsoft.com/office/officeart/2005/8/layout/process1"/>
    <dgm:cxn modelId="{5096690D-CCE0-C644-B9E5-BEEBC0FD5E95}" srcId="{97CAA788-1A0F-A543-9B4D-CBCE1E47C08E}" destId="{F15EE9D8-33C9-0441-AB60-5FB2E278EA78}" srcOrd="2" destOrd="0" parTransId="{253C6425-26EB-DF41-8C08-6B43A3E85830}" sibTransId="{BA03FCA9-A5A4-1344-8CA1-801CC61EA53C}"/>
    <dgm:cxn modelId="{16C3B624-1C36-A448-ACC4-018E5F3E5AE6}" type="presOf" srcId="{DA797E80-B335-4C43-8302-686D223C4B2D}" destId="{4D5328AA-9B3D-D249-975D-6F06F09E0408}" srcOrd="0" destOrd="0" presId="urn:microsoft.com/office/officeart/2005/8/layout/process1"/>
    <dgm:cxn modelId="{8FC8C624-F416-E14C-ADEE-A0C9EDC3AA33}" type="presOf" srcId="{C13946A0-EE40-054F-843B-5D6B100154EA}" destId="{75669C13-37D2-3744-BFBD-A82C609B19FB}" srcOrd="1"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7ECD5B31-27DB-D445-9917-E15DEF28AA40}" srcId="{97CAA788-1A0F-A543-9B4D-CBCE1E47C08E}" destId="{F7DF73FF-C3E7-8042-9644-BBD82A8E4EAB}" srcOrd="5" destOrd="0" parTransId="{63B9BD74-4124-F04B-AB0F-AFB00828196E}" sibTransId="{243FC8C9-42D7-5A4C-8B6E-71CFBBB7B44E}"/>
    <dgm:cxn modelId="{9ED2D437-CA61-E345-A283-F66D2340F0E6}" srcId="{97CAA788-1A0F-A543-9B4D-CBCE1E47C08E}" destId="{1896D8DA-9117-6147-BF1B-BB4D5BD61D88}" srcOrd="8" destOrd="0" parTransId="{17FA6E11-2DFC-2340-AAE6-CAFC50A5D685}" sibTransId="{4D379874-3712-0C4B-833E-22B18FF823B3}"/>
    <dgm:cxn modelId="{E64CFF42-9DAC-3443-8F0B-03108D9FD867}" type="presOf" srcId="{0FD79B57-0AD7-5742-B648-859F294895D4}" destId="{F4A796E6-EA40-0044-B7CC-932EEE3AA442}" srcOrd="0"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1334B94C-BC3D-9940-986B-0BF8A818B307}" type="presOf" srcId="{DA797E80-B335-4C43-8302-686D223C4B2D}" destId="{C3E0EF54-1A36-BE4C-A6EA-AB4486D3FFDD}" srcOrd="1" destOrd="0" presId="urn:microsoft.com/office/officeart/2005/8/layout/process1"/>
    <dgm:cxn modelId="{13545F50-9799-9C46-AAFC-A50B2DFB0824}" srcId="{97CAA788-1A0F-A543-9B4D-CBCE1E47C08E}" destId="{0FD79B57-0AD7-5742-B648-859F294895D4}" srcOrd="4" destOrd="0" parTransId="{5FD68111-0524-9445-A028-7CAA6E1C32B1}" sibTransId="{F6744466-1B06-7142-95B8-5F3F6E7F02EC}"/>
    <dgm:cxn modelId="{92A54B62-6E57-6540-8352-309C5274BAF0}" type="presOf" srcId="{F15EE9D8-33C9-0441-AB60-5FB2E278EA78}" destId="{5087E085-2E6C-584C-8C7D-5EFCD1124603}" srcOrd="0" destOrd="0" presId="urn:microsoft.com/office/officeart/2005/8/layout/process1"/>
    <dgm:cxn modelId="{A70CDA63-6A5C-DF45-B206-8F50F151090F}" type="presOf" srcId="{243FC8C9-42D7-5A4C-8B6E-71CFBBB7B44E}" destId="{AE6C848B-58F3-6242-8035-E80C1EF25CCF}" srcOrd="1" destOrd="0" presId="urn:microsoft.com/office/officeart/2005/8/layout/process1"/>
    <dgm:cxn modelId="{A9AB8A76-4205-8C46-8A5A-F49093DFD0B1}" type="presOf" srcId="{F7DF73FF-C3E7-8042-9644-BBD82A8E4EAB}" destId="{EE72C1BE-ABFE-4D40-8D31-675D8114A727}" srcOrd="0" destOrd="0" presId="urn:microsoft.com/office/officeart/2005/8/layout/process1"/>
    <dgm:cxn modelId="{7E13E07D-606D-1940-9DFE-18E3FD546D9A}" type="presOf" srcId="{FCBE705E-06AB-E443-A64C-733A9106A5C9}" destId="{34FA49AF-9E1A-6D48-802E-9E47082C480D}"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F5B8B098-9009-DC4B-A630-C00059843BB6}" type="presOf" srcId="{97CAA788-1A0F-A543-9B4D-CBCE1E47C08E}" destId="{78FBA13D-8354-904C-9A4D-3B7FB256229D}" srcOrd="0" destOrd="0" presId="urn:microsoft.com/office/officeart/2005/8/layout/process1"/>
    <dgm:cxn modelId="{243511A2-EBE2-294D-BB3E-A6BDF9D9ABC3}" srcId="{97CAA788-1A0F-A543-9B4D-CBCE1E47C08E}" destId="{716710AC-1E5C-3040-BA4D-01CA416F2D3F}" srcOrd="7" destOrd="0" parTransId="{FD938196-F2A8-BF49-AC46-25D663FDBC23}" sibTransId="{FCBE705E-06AB-E443-A64C-733A9106A5C9}"/>
    <dgm:cxn modelId="{3D98FFA2-F23D-5748-B751-AC613AD58160}" type="presOf" srcId="{BA03FCA9-A5A4-1344-8CA1-801CC61EA53C}" destId="{922CD089-BBA9-A340-AA43-7876807259DE}" srcOrd="0" destOrd="0" presId="urn:microsoft.com/office/officeart/2005/8/layout/process1"/>
    <dgm:cxn modelId="{5C73E0B6-CA2A-8940-8F62-62B0FDB50828}" type="presOf" srcId="{243FC8C9-42D7-5A4C-8B6E-71CFBBB7B44E}" destId="{451EFE37-4265-8A4D-A612-90C51E5BDF57}" srcOrd="0" destOrd="0" presId="urn:microsoft.com/office/officeart/2005/8/layout/process1"/>
    <dgm:cxn modelId="{E4B25BB7-E7F8-2645-8B97-8CBE40284269}" type="presOf" srcId="{1B36324F-53F3-F24F-A7AE-DD560EF013F1}" destId="{4B50C4DA-46B1-9E48-B827-863590747828}" srcOrd="0" destOrd="0" presId="urn:microsoft.com/office/officeart/2005/8/layout/process1"/>
    <dgm:cxn modelId="{6FF5CDC3-B166-2641-804A-99C939441A3E}" type="presOf" srcId="{18DCD992-2033-F742-90BE-CD00EA40B853}" destId="{BC53DBD0-F350-6A48-9A6C-2BE0497E777B}" srcOrd="1" destOrd="0" presId="urn:microsoft.com/office/officeart/2005/8/layout/process1"/>
    <dgm:cxn modelId="{E2C214CC-6F2E-C641-915D-4967BB1177BE}" type="presOf" srcId="{BA03FCA9-A5A4-1344-8CA1-801CC61EA53C}" destId="{F0A3CBBC-FADA-B44F-8AEE-FF5B8D161AE1}" srcOrd="1" destOrd="0" presId="urn:microsoft.com/office/officeart/2005/8/layout/process1"/>
    <dgm:cxn modelId="{D10FFFCC-FA9A-7D49-8976-4402C84BBA92}" type="presOf" srcId="{F6744466-1B06-7142-95B8-5F3F6E7F02EC}" destId="{E27183FF-ED50-EE41-81B9-ABB48E8BF84A}" srcOrd="0" destOrd="0" presId="urn:microsoft.com/office/officeart/2005/8/layout/process1"/>
    <dgm:cxn modelId="{BD8A26CE-1D4B-1147-AC5E-233F204E4F45}" type="presOf" srcId="{581D3D60-B524-A14C-9A76-A68F2A252A1F}" destId="{54EB1364-29EE-DD4D-AF9D-1CE1518DF319}" srcOrd="0" destOrd="0" presId="urn:microsoft.com/office/officeart/2005/8/layout/process1"/>
    <dgm:cxn modelId="{8BD125D2-FC32-6C4B-94C6-FD9617949AC9}" type="presOf" srcId="{8122FD62-8CF1-BF48-8636-2DA29E30480C}" destId="{4FF92EB1-A00F-C647-A955-0D9D264A8824}" srcOrd="0" destOrd="0" presId="urn:microsoft.com/office/officeart/2005/8/layout/process1"/>
    <dgm:cxn modelId="{7BF6D1D5-2AB4-E744-83D8-BC50A98B413F}" type="presOf" srcId="{BF2F4D2D-8E8F-794F-B5F4-EE9AE62F3CE9}" destId="{746B31F3-E2DB-FF4F-B253-A5AF6BF05CBD}" srcOrd="0" destOrd="0" presId="urn:microsoft.com/office/officeart/2005/8/layout/process1"/>
    <dgm:cxn modelId="{97B7A6D6-0BC8-364C-9F11-2A2C23C6D5D3}" type="presOf" srcId="{BB175F82-81D5-5E4C-9133-5D224C64A38B}" destId="{CD92234D-4874-6748-929C-7B46E676D9A7}" srcOrd="1" destOrd="0" presId="urn:microsoft.com/office/officeart/2005/8/layout/process1"/>
    <dgm:cxn modelId="{BBB329D8-2AF2-254F-B60F-39FB0EF9260A}" type="presOf" srcId="{C13946A0-EE40-054F-843B-5D6B100154EA}" destId="{047F5719-B00C-2D48-9F5D-4CEF107C5223}" srcOrd="0" destOrd="0" presId="urn:microsoft.com/office/officeart/2005/8/layout/process1"/>
    <dgm:cxn modelId="{CC9910DA-B5DA-5749-9461-4C2BF959CBC1}" type="presOf" srcId="{FCBE705E-06AB-E443-A64C-733A9106A5C9}" destId="{80983FBF-17EB-724D-9AC1-A4A7E1F76E0F}" srcOrd="1" destOrd="0" presId="urn:microsoft.com/office/officeart/2005/8/layout/process1"/>
    <dgm:cxn modelId="{41B37EDD-A530-4042-A430-20B4606D3C89}" type="presOf" srcId="{F6744466-1B06-7142-95B8-5F3F6E7F02EC}" destId="{9C7AB6D0-CFFE-B348-8B5A-C4DE63ED818A}"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846EFFDD-0349-004B-8876-F0F124098319}" type="presOf" srcId="{18DCD992-2033-F742-90BE-CD00EA40B853}" destId="{1C2C6618-8B5B-184A-93D4-138ABF3062C0}" srcOrd="0" destOrd="0" presId="urn:microsoft.com/office/officeart/2005/8/layout/process1"/>
    <dgm:cxn modelId="{972CBFF0-A545-4940-8314-1E90788D8684}" type="presOf" srcId="{716710AC-1E5C-3040-BA4D-01CA416F2D3F}" destId="{86F3075D-BB12-5B40-877E-BA22C8405279}" srcOrd="0" destOrd="0" presId="urn:microsoft.com/office/officeart/2005/8/layout/process1"/>
    <dgm:cxn modelId="{B17AEAF9-2599-094F-BC3B-8D0C2B58C1AE}" type="presOf" srcId="{1896D8DA-9117-6147-BF1B-BB4D5BD61D88}" destId="{0FDA93C7-0ABD-4844-A761-FC2616B8F822}" srcOrd="0" destOrd="0" presId="urn:microsoft.com/office/officeart/2005/8/layout/process1"/>
    <dgm:cxn modelId="{8201716B-559D-FF42-A20E-52537E43EE77}" type="presParOf" srcId="{78FBA13D-8354-904C-9A4D-3B7FB256229D}" destId="{4B50C4DA-46B1-9E48-B827-863590747828}" srcOrd="0" destOrd="0" presId="urn:microsoft.com/office/officeart/2005/8/layout/process1"/>
    <dgm:cxn modelId="{9D49ADC8-A590-C548-8CCA-1E7F017F7235}" type="presParOf" srcId="{78FBA13D-8354-904C-9A4D-3B7FB256229D}" destId="{4D5328AA-9B3D-D249-975D-6F06F09E0408}" srcOrd="1" destOrd="0" presId="urn:microsoft.com/office/officeart/2005/8/layout/process1"/>
    <dgm:cxn modelId="{092C58DB-5207-E342-9DAA-D81EB6F1AC10}" type="presParOf" srcId="{4D5328AA-9B3D-D249-975D-6F06F09E0408}" destId="{C3E0EF54-1A36-BE4C-A6EA-AB4486D3FFDD}" srcOrd="0" destOrd="0" presId="urn:microsoft.com/office/officeart/2005/8/layout/process1"/>
    <dgm:cxn modelId="{7EEE4FEE-AC00-594E-8664-166526991474}" type="presParOf" srcId="{78FBA13D-8354-904C-9A4D-3B7FB256229D}" destId="{4FF92EB1-A00F-C647-A955-0D9D264A8824}" srcOrd="2" destOrd="0" presId="urn:microsoft.com/office/officeart/2005/8/layout/process1"/>
    <dgm:cxn modelId="{BF1B9ABE-7D9F-A440-AFBB-D8D6098D1262}" type="presParOf" srcId="{78FBA13D-8354-904C-9A4D-3B7FB256229D}" destId="{047F5719-B00C-2D48-9F5D-4CEF107C5223}" srcOrd="3" destOrd="0" presId="urn:microsoft.com/office/officeart/2005/8/layout/process1"/>
    <dgm:cxn modelId="{B1639ED7-21BD-2046-8F55-B71BBA9CE118}" type="presParOf" srcId="{047F5719-B00C-2D48-9F5D-4CEF107C5223}" destId="{75669C13-37D2-3744-BFBD-A82C609B19FB}" srcOrd="0" destOrd="0" presId="urn:microsoft.com/office/officeart/2005/8/layout/process1"/>
    <dgm:cxn modelId="{E887653D-74D2-A845-89D9-4890793D6ACA}" type="presParOf" srcId="{78FBA13D-8354-904C-9A4D-3B7FB256229D}" destId="{5087E085-2E6C-584C-8C7D-5EFCD1124603}" srcOrd="4" destOrd="0" presId="urn:microsoft.com/office/officeart/2005/8/layout/process1"/>
    <dgm:cxn modelId="{11E43D54-7EBD-8642-8E0C-4A82D7B7F7D3}" type="presParOf" srcId="{78FBA13D-8354-904C-9A4D-3B7FB256229D}" destId="{922CD089-BBA9-A340-AA43-7876807259DE}" srcOrd="5" destOrd="0" presId="urn:microsoft.com/office/officeart/2005/8/layout/process1"/>
    <dgm:cxn modelId="{364894B2-79F3-9E4F-82BD-B59EBAA1A1B6}" type="presParOf" srcId="{922CD089-BBA9-A340-AA43-7876807259DE}" destId="{F0A3CBBC-FADA-B44F-8AEE-FF5B8D161AE1}" srcOrd="0" destOrd="0" presId="urn:microsoft.com/office/officeart/2005/8/layout/process1"/>
    <dgm:cxn modelId="{1B395B9D-D045-654A-8D2B-AE2930092859}" type="presParOf" srcId="{78FBA13D-8354-904C-9A4D-3B7FB256229D}" destId="{54EB1364-29EE-DD4D-AF9D-1CE1518DF319}" srcOrd="6" destOrd="0" presId="urn:microsoft.com/office/officeart/2005/8/layout/process1"/>
    <dgm:cxn modelId="{64D91062-078F-E243-9398-1A585E6CC390}" type="presParOf" srcId="{78FBA13D-8354-904C-9A4D-3B7FB256229D}" destId="{E6A4A03B-9669-CF4B-A0B1-D8DC62A27219}" srcOrd="7" destOrd="0" presId="urn:microsoft.com/office/officeart/2005/8/layout/process1"/>
    <dgm:cxn modelId="{3C927990-7C61-4742-BF55-7D8A59261F7A}" type="presParOf" srcId="{E6A4A03B-9669-CF4B-A0B1-D8DC62A27219}" destId="{CD92234D-4874-6748-929C-7B46E676D9A7}" srcOrd="0" destOrd="0" presId="urn:microsoft.com/office/officeart/2005/8/layout/process1"/>
    <dgm:cxn modelId="{0DB7F853-D42A-7E42-99F1-3BA5369150D6}" type="presParOf" srcId="{78FBA13D-8354-904C-9A4D-3B7FB256229D}" destId="{F4A796E6-EA40-0044-B7CC-932EEE3AA442}" srcOrd="8" destOrd="0" presId="urn:microsoft.com/office/officeart/2005/8/layout/process1"/>
    <dgm:cxn modelId="{50C956A5-2928-A542-9440-041C1755AE80}" type="presParOf" srcId="{78FBA13D-8354-904C-9A4D-3B7FB256229D}" destId="{E27183FF-ED50-EE41-81B9-ABB48E8BF84A}" srcOrd="9" destOrd="0" presId="urn:microsoft.com/office/officeart/2005/8/layout/process1"/>
    <dgm:cxn modelId="{9F631F7C-6952-F647-9E93-A36042E3F49E}" type="presParOf" srcId="{E27183FF-ED50-EE41-81B9-ABB48E8BF84A}" destId="{9C7AB6D0-CFFE-B348-8B5A-C4DE63ED818A}" srcOrd="0" destOrd="0" presId="urn:microsoft.com/office/officeart/2005/8/layout/process1"/>
    <dgm:cxn modelId="{CCAE7DF3-138E-9048-9033-7B4DBB0888BB}" type="presParOf" srcId="{78FBA13D-8354-904C-9A4D-3B7FB256229D}" destId="{EE72C1BE-ABFE-4D40-8D31-675D8114A727}" srcOrd="10" destOrd="0" presId="urn:microsoft.com/office/officeart/2005/8/layout/process1"/>
    <dgm:cxn modelId="{6355FB6D-FE8A-CC45-B88A-22C33C813540}" type="presParOf" srcId="{78FBA13D-8354-904C-9A4D-3B7FB256229D}" destId="{451EFE37-4265-8A4D-A612-90C51E5BDF57}" srcOrd="11" destOrd="0" presId="urn:microsoft.com/office/officeart/2005/8/layout/process1"/>
    <dgm:cxn modelId="{A242D2CC-FAD9-DC4B-A498-B54CAEF22D1C}" type="presParOf" srcId="{451EFE37-4265-8A4D-A612-90C51E5BDF57}" destId="{AE6C848B-58F3-6242-8035-E80C1EF25CCF}" srcOrd="0" destOrd="0" presId="urn:microsoft.com/office/officeart/2005/8/layout/process1"/>
    <dgm:cxn modelId="{54740422-4149-5344-A7E0-005BFB917572}" type="presParOf" srcId="{78FBA13D-8354-904C-9A4D-3B7FB256229D}" destId="{746B31F3-E2DB-FF4F-B253-A5AF6BF05CBD}" srcOrd="12" destOrd="0" presId="urn:microsoft.com/office/officeart/2005/8/layout/process1"/>
    <dgm:cxn modelId="{33D095B9-136F-1344-8B21-C3DE3190C8CE}" type="presParOf" srcId="{78FBA13D-8354-904C-9A4D-3B7FB256229D}" destId="{1C2C6618-8B5B-184A-93D4-138ABF3062C0}" srcOrd="13" destOrd="0" presId="urn:microsoft.com/office/officeart/2005/8/layout/process1"/>
    <dgm:cxn modelId="{7B739127-AED4-F44E-B9E4-7A9418F7875A}" type="presParOf" srcId="{1C2C6618-8B5B-184A-93D4-138ABF3062C0}" destId="{BC53DBD0-F350-6A48-9A6C-2BE0497E777B}" srcOrd="0" destOrd="0" presId="urn:microsoft.com/office/officeart/2005/8/layout/process1"/>
    <dgm:cxn modelId="{61FB61EF-C63A-484E-BDB7-C65510692999}" type="presParOf" srcId="{78FBA13D-8354-904C-9A4D-3B7FB256229D}" destId="{86F3075D-BB12-5B40-877E-BA22C8405279}" srcOrd="14" destOrd="0" presId="urn:microsoft.com/office/officeart/2005/8/layout/process1"/>
    <dgm:cxn modelId="{A8EE7059-943B-454A-8444-1DAFAEF3F953}" type="presParOf" srcId="{78FBA13D-8354-904C-9A4D-3B7FB256229D}" destId="{34FA49AF-9E1A-6D48-802E-9E47082C480D}" srcOrd="15" destOrd="0" presId="urn:microsoft.com/office/officeart/2005/8/layout/process1"/>
    <dgm:cxn modelId="{A5260DF5-375C-3B44-AA05-8C967BADAB5F}" type="presParOf" srcId="{34FA49AF-9E1A-6D48-802E-9E47082C480D}" destId="{80983FBF-17EB-724D-9AC1-A4A7E1F76E0F}" srcOrd="0" destOrd="0" presId="urn:microsoft.com/office/officeart/2005/8/layout/process1"/>
    <dgm:cxn modelId="{3638991D-59F4-B143-8757-5C12C8FBF828}"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a:solidFill>
          <a:srgbClr val="FF0000"/>
        </a:solidFill>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61189204-E0FF-954E-ADE2-5149C7EA99E8}" type="presOf" srcId="{0FD79B57-0AD7-5742-B648-859F294895D4}" destId="{F4A796E6-EA40-0044-B7CC-932EEE3AA442}" srcOrd="0" destOrd="0" presId="urn:microsoft.com/office/officeart/2005/8/layout/process1"/>
    <dgm:cxn modelId="{D042690A-548A-D04E-9C65-B669C1FEBDE2}" type="presOf" srcId="{97CAA788-1A0F-A543-9B4D-CBCE1E47C08E}" destId="{78FBA13D-8354-904C-9A4D-3B7FB256229D}" srcOrd="0" destOrd="0" presId="urn:microsoft.com/office/officeart/2005/8/layout/process1"/>
    <dgm:cxn modelId="{5096690D-CCE0-C644-B9E5-BEEBC0FD5E95}" srcId="{97CAA788-1A0F-A543-9B4D-CBCE1E47C08E}" destId="{F15EE9D8-33C9-0441-AB60-5FB2E278EA78}" srcOrd="2" destOrd="0" parTransId="{253C6425-26EB-DF41-8C08-6B43A3E85830}" sibTransId="{BA03FCA9-A5A4-1344-8CA1-801CC61EA53C}"/>
    <dgm:cxn modelId="{0DB8070E-051C-E643-AFC3-9CF45C139016}" type="presOf" srcId="{243FC8C9-42D7-5A4C-8B6E-71CFBBB7B44E}" destId="{451EFE37-4265-8A4D-A612-90C51E5BDF57}" srcOrd="0" destOrd="0" presId="urn:microsoft.com/office/officeart/2005/8/layout/process1"/>
    <dgm:cxn modelId="{8C9F381D-1C5D-3640-869E-EAE927E5EA1B}" type="presOf" srcId="{18DCD992-2033-F742-90BE-CD00EA40B853}" destId="{1C2C6618-8B5B-184A-93D4-138ABF3062C0}" srcOrd="0" destOrd="0" presId="urn:microsoft.com/office/officeart/2005/8/layout/process1"/>
    <dgm:cxn modelId="{98BB9323-125D-694D-91A1-60539C0C6690}" type="presOf" srcId="{581D3D60-B524-A14C-9A76-A68F2A252A1F}" destId="{54EB1364-29EE-DD4D-AF9D-1CE1518DF319}" srcOrd="0"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5F479E30-5986-CA41-98E7-9DF9B865B3EB}" type="presOf" srcId="{BA03FCA9-A5A4-1344-8CA1-801CC61EA53C}" destId="{922CD089-BBA9-A340-AA43-7876807259DE}" srcOrd="0" destOrd="0" presId="urn:microsoft.com/office/officeart/2005/8/layout/process1"/>
    <dgm:cxn modelId="{7ECD5B31-27DB-D445-9917-E15DEF28AA40}" srcId="{97CAA788-1A0F-A543-9B4D-CBCE1E47C08E}" destId="{F7DF73FF-C3E7-8042-9644-BBD82A8E4EAB}" srcOrd="5" destOrd="0" parTransId="{63B9BD74-4124-F04B-AB0F-AFB00828196E}" sibTransId="{243FC8C9-42D7-5A4C-8B6E-71CFBBB7B44E}"/>
    <dgm:cxn modelId="{7520BB33-944F-8745-B929-0D6B91FB5BC2}" type="presOf" srcId="{C13946A0-EE40-054F-843B-5D6B100154EA}" destId="{047F5719-B00C-2D48-9F5D-4CEF107C5223}" srcOrd="0" destOrd="0" presId="urn:microsoft.com/office/officeart/2005/8/layout/process1"/>
    <dgm:cxn modelId="{08EBD235-660B-0140-8B18-1864C392BA6D}" type="presOf" srcId="{BB175F82-81D5-5E4C-9133-5D224C64A38B}" destId="{CD92234D-4874-6748-929C-7B46E676D9A7}" srcOrd="1" destOrd="0" presId="urn:microsoft.com/office/officeart/2005/8/layout/process1"/>
    <dgm:cxn modelId="{E70CA137-C6F6-8E43-80EB-4BA739329570}" type="presOf" srcId="{18DCD992-2033-F742-90BE-CD00EA40B853}" destId="{BC53DBD0-F350-6A48-9A6C-2BE0497E777B}" srcOrd="1" destOrd="0" presId="urn:microsoft.com/office/officeart/2005/8/layout/process1"/>
    <dgm:cxn modelId="{9ED2D437-CA61-E345-A283-F66D2340F0E6}" srcId="{97CAA788-1A0F-A543-9B4D-CBCE1E47C08E}" destId="{1896D8DA-9117-6147-BF1B-BB4D5BD61D88}" srcOrd="8" destOrd="0" parTransId="{17FA6E11-2DFC-2340-AAE6-CAFC50A5D685}" sibTransId="{4D379874-3712-0C4B-833E-22B18FF823B3}"/>
    <dgm:cxn modelId="{6E304338-6F32-C848-9E41-5A5F798FE021}" type="presOf" srcId="{243FC8C9-42D7-5A4C-8B6E-71CFBBB7B44E}" destId="{AE6C848B-58F3-6242-8035-E80C1EF25CCF}" srcOrd="1" destOrd="0" presId="urn:microsoft.com/office/officeart/2005/8/layout/process1"/>
    <dgm:cxn modelId="{5CC2D841-A8F0-DC46-BA9A-CCAE60A960CE}" type="presOf" srcId="{F6744466-1B06-7142-95B8-5F3F6E7F02EC}" destId="{9C7AB6D0-CFFE-B348-8B5A-C4DE63ED818A}" srcOrd="1"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F1C48E46-F2BB-EA42-8E8B-35C2FFBC8CE1}" type="presOf" srcId="{8122FD62-8CF1-BF48-8636-2DA29E30480C}" destId="{4FF92EB1-A00F-C647-A955-0D9D264A8824}" srcOrd="0" destOrd="0" presId="urn:microsoft.com/office/officeart/2005/8/layout/process1"/>
    <dgm:cxn modelId="{59F7344D-7849-E441-BA0C-452523CECDB2}" type="presOf" srcId="{1B36324F-53F3-F24F-A7AE-DD560EF013F1}" destId="{4B50C4DA-46B1-9E48-B827-863590747828}" srcOrd="0" destOrd="0" presId="urn:microsoft.com/office/officeart/2005/8/layout/process1"/>
    <dgm:cxn modelId="{13545F50-9799-9C46-AAFC-A50B2DFB0824}" srcId="{97CAA788-1A0F-A543-9B4D-CBCE1E47C08E}" destId="{0FD79B57-0AD7-5742-B648-859F294895D4}" srcOrd="4" destOrd="0" parTransId="{5FD68111-0524-9445-A028-7CAA6E1C32B1}" sibTransId="{F6744466-1B06-7142-95B8-5F3F6E7F02EC}"/>
    <dgm:cxn modelId="{92BF8264-ABF3-FE42-A794-0AD164529D98}" type="presOf" srcId="{BF2F4D2D-8E8F-794F-B5F4-EE9AE62F3CE9}" destId="{746B31F3-E2DB-FF4F-B253-A5AF6BF05CBD}" srcOrd="0" destOrd="0" presId="urn:microsoft.com/office/officeart/2005/8/layout/process1"/>
    <dgm:cxn modelId="{2ABD9275-8816-B34F-A15C-C8FC3DBACC40}" type="presOf" srcId="{BA03FCA9-A5A4-1344-8CA1-801CC61EA53C}" destId="{F0A3CBBC-FADA-B44F-8AEE-FF5B8D161AE1}" srcOrd="1" destOrd="0" presId="urn:microsoft.com/office/officeart/2005/8/layout/process1"/>
    <dgm:cxn modelId="{76C2FD7E-DBB2-9543-83EA-E0E969E325DD}" type="presOf" srcId="{F7DF73FF-C3E7-8042-9644-BBD82A8E4EAB}" destId="{EE72C1BE-ABFE-4D40-8D31-675D8114A727}" srcOrd="0" destOrd="0" presId="urn:microsoft.com/office/officeart/2005/8/layout/process1"/>
    <dgm:cxn modelId="{6C3BAB80-015B-F94B-8723-137321522F91}" type="presOf" srcId="{BB175F82-81D5-5E4C-9133-5D224C64A38B}" destId="{E6A4A03B-9669-CF4B-A0B1-D8DC62A27219}" srcOrd="0" destOrd="0" presId="urn:microsoft.com/office/officeart/2005/8/layout/process1"/>
    <dgm:cxn modelId="{C61B1984-AB50-2B46-9E9F-23A2331C31CE}" type="presOf" srcId="{1896D8DA-9117-6147-BF1B-BB4D5BD61D88}" destId="{0FDA93C7-0ABD-4844-A761-FC2616B8F822}"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A89475A0-BEC7-6546-BDEC-2D1CA06596D3}" type="presOf" srcId="{DA797E80-B335-4C43-8302-686D223C4B2D}" destId="{C3E0EF54-1A36-BE4C-A6EA-AB4486D3FFDD}" srcOrd="1" destOrd="0" presId="urn:microsoft.com/office/officeart/2005/8/layout/process1"/>
    <dgm:cxn modelId="{243511A2-EBE2-294D-BB3E-A6BDF9D9ABC3}" srcId="{97CAA788-1A0F-A543-9B4D-CBCE1E47C08E}" destId="{716710AC-1E5C-3040-BA4D-01CA416F2D3F}" srcOrd="7" destOrd="0" parTransId="{FD938196-F2A8-BF49-AC46-25D663FDBC23}" sibTransId="{FCBE705E-06AB-E443-A64C-733A9106A5C9}"/>
    <dgm:cxn modelId="{E209BDB6-DE29-E448-BBC1-446CE4894121}" type="presOf" srcId="{DA797E80-B335-4C43-8302-686D223C4B2D}" destId="{4D5328AA-9B3D-D249-975D-6F06F09E0408}" srcOrd="0" destOrd="0" presId="urn:microsoft.com/office/officeart/2005/8/layout/process1"/>
    <dgm:cxn modelId="{0DB54FC3-FF4A-0249-9DA7-E7ADC24A886B}" type="presOf" srcId="{716710AC-1E5C-3040-BA4D-01CA416F2D3F}" destId="{86F3075D-BB12-5B40-877E-BA22C8405279}" srcOrd="0" destOrd="0" presId="urn:microsoft.com/office/officeart/2005/8/layout/process1"/>
    <dgm:cxn modelId="{245F73D1-46E6-7D44-9B07-5C371D2304FB}" type="presOf" srcId="{C13946A0-EE40-054F-843B-5D6B100154EA}" destId="{75669C13-37D2-3744-BFBD-A82C609B19FB}"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A7B55DE5-CC83-394C-8D41-CE7362F68A56}" type="presOf" srcId="{F15EE9D8-33C9-0441-AB60-5FB2E278EA78}" destId="{5087E085-2E6C-584C-8C7D-5EFCD1124603}" srcOrd="0" destOrd="0" presId="urn:microsoft.com/office/officeart/2005/8/layout/process1"/>
    <dgm:cxn modelId="{BA2B97F1-4A57-CF41-9074-8A5BA954AA55}" type="presOf" srcId="{FCBE705E-06AB-E443-A64C-733A9106A5C9}" destId="{34FA49AF-9E1A-6D48-802E-9E47082C480D}" srcOrd="0" destOrd="0" presId="urn:microsoft.com/office/officeart/2005/8/layout/process1"/>
    <dgm:cxn modelId="{A8AB88F4-D83D-1F48-AE07-DE04F8A1F90C}" type="presOf" srcId="{F6744466-1B06-7142-95B8-5F3F6E7F02EC}" destId="{E27183FF-ED50-EE41-81B9-ABB48E8BF84A}" srcOrd="0" destOrd="0" presId="urn:microsoft.com/office/officeart/2005/8/layout/process1"/>
    <dgm:cxn modelId="{EC1A5DF5-B184-6C4D-AA32-A4497B41AC81}" type="presOf" srcId="{FCBE705E-06AB-E443-A64C-733A9106A5C9}" destId="{80983FBF-17EB-724D-9AC1-A4A7E1F76E0F}" srcOrd="1" destOrd="0" presId="urn:microsoft.com/office/officeart/2005/8/layout/process1"/>
    <dgm:cxn modelId="{1ABA4F07-B444-A64D-9109-15ECD15C4A00}" type="presParOf" srcId="{78FBA13D-8354-904C-9A4D-3B7FB256229D}" destId="{4B50C4DA-46B1-9E48-B827-863590747828}" srcOrd="0" destOrd="0" presId="urn:microsoft.com/office/officeart/2005/8/layout/process1"/>
    <dgm:cxn modelId="{748336CD-7635-A64C-BCCC-19936470F42B}" type="presParOf" srcId="{78FBA13D-8354-904C-9A4D-3B7FB256229D}" destId="{4D5328AA-9B3D-D249-975D-6F06F09E0408}" srcOrd="1" destOrd="0" presId="urn:microsoft.com/office/officeart/2005/8/layout/process1"/>
    <dgm:cxn modelId="{B568ED89-E7B5-5740-93A6-54F4CFABE7DF}" type="presParOf" srcId="{4D5328AA-9B3D-D249-975D-6F06F09E0408}" destId="{C3E0EF54-1A36-BE4C-A6EA-AB4486D3FFDD}" srcOrd="0" destOrd="0" presId="urn:microsoft.com/office/officeart/2005/8/layout/process1"/>
    <dgm:cxn modelId="{2631101F-E246-A045-B441-D2999B2AE1F6}" type="presParOf" srcId="{78FBA13D-8354-904C-9A4D-3B7FB256229D}" destId="{4FF92EB1-A00F-C647-A955-0D9D264A8824}" srcOrd="2" destOrd="0" presId="urn:microsoft.com/office/officeart/2005/8/layout/process1"/>
    <dgm:cxn modelId="{C45FB40F-7927-934F-8349-2DD666DF9AA8}" type="presParOf" srcId="{78FBA13D-8354-904C-9A4D-3B7FB256229D}" destId="{047F5719-B00C-2D48-9F5D-4CEF107C5223}" srcOrd="3" destOrd="0" presId="urn:microsoft.com/office/officeart/2005/8/layout/process1"/>
    <dgm:cxn modelId="{A8F69EEF-2268-5640-9801-9D0083E81F10}" type="presParOf" srcId="{047F5719-B00C-2D48-9F5D-4CEF107C5223}" destId="{75669C13-37D2-3744-BFBD-A82C609B19FB}" srcOrd="0" destOrd="0" presId="urn:microsoft.com/office/officeart/2005/8/layout/process1"/>
    <dgm:cxn modelId="{78D40071-C558-634B-B07C-8F2673354B4D}" type="presParOf" srcId="{78FBA13D-8354-904C-9A4D-3B7FB256229D}" destId="{5087E085-2E6C-584C-8C7D-5EFCD1124603}" srcOrd="4" destOrd="0" presId="urn:microsoft.com/office/officeart/2005/8/layout/process1"/>
    <dgm:cxn modelId="{8EE403BD-7C20-AD43-BE45-27EB11401587}" type="presParOf" srcId="{78FBA13D-8354-904C-9A4D-3B7FB256229D}" destId="{922CD089-BBA9-A340-AA43-7876807259DE}" srcOrd="5" destOrd="0" presId="urn:microsoft.com/office/officeart/2005/8/layout/process1"/>
    <dgm:cxn modelId="{6A4CE370-22DB-764B-AA7D-9DA4BE0E3A76}" type="presParOf" srcId="{922CD089-BBA9-A340-AA43-7876807259DE}" destId="{F0A3CBBC-FADA-B44F-8AEE-FF5B8D161AE1}" srcOrd="0" destOrd="0" presId="urn:microsoft.com/office/officeart/2005/8/layout/process1"/>
    <dgm:cxn modelId="{0A9644F7-1DB8-AB48-8D71-19A9A2948342}" type="presParOf" srcId="{78FBA13D-8354-904C-9A4D-3B7FB256229D}" destId="{54EB1364-29EE-DD4D-AF9D-1CE1518DF319}" srcOrd="6" destOrd="0" presId="urn:microsoft.com/office/officeart/2005/8/layout/process1"/>
    <dgm:cxn modelId="{39919EB8-383C-004A-A7E5-D8DC3628168F}" type="presParOf" srcId="{78FBA13D-8354-904C-9A4D-3B7FB256229D}" destId="{E6A4A03B-9669-CF4B-A0B1-D8DC62A27219}" srcOrd="7" destOrd="0" presId="urn:microsoft.com/office/officeart/2005/8/layout/process1"/>
    <dgm:cxn modelId="{4B841111-9F82-0146-AFA2-75999631CC68}" type="presParOf" srcId="{E6A4A03B-9669-CF4B-A0B1-D8DC62A27219}" destId="{CD92234D-4874-6748-929C-7B46E676D9A7}" srcOrd="0" destOrd="0" presId="urn:microsoft.com/office/officeart/2005/8/layout/process1"/>
    <dgm:cxn modelId="{C8701854-168C-564B-A8C2-6100BE745798}" type="presParOf" srcId="{78FBA13D-8354-904C-9A4D-3B7FB256229D}" destId="{F4A796E6-EA40-0044-B7CC-932EEE3AA442}" srcOrd="8" destOrd="0" presId="urn:microsoft.com/office/officeart/2005/8/layout/process1"/>
    <dgm:cxn modelId="{7759B9DD-652F-C749-8749-EA3639D9EB2F}" type="presParOf" srcId="{78FBA13D-8354-904C-9A4D-3B7FB256229D}" destId="{E27183FF-ED50-EE41-81B9-ABB48E8BF84A}" srcOrd="9" destOrd="0" presId="urn:microsoft.com/office/officeart/2005/8/layout/process1"/>
    <dgm:cxn modelId="{EFD05903-E02A-464B-ABF5-26E5A20C4F4E}" type="presParOf" srcId="{E27183FF-ED50-EE41-81B9-ABB48E8BF84A}" destId="{9C7AB6D0-CFFE-B348-8B5A-C4DE63ED818A}" srcOrd="0" destOrd="0" presId="urn:microsoft.com/office/officeart/2005/8/layout/process1"/>
    <dgm:cxn modelId="{0A9245A8-1657-1B41-9316-9ACEA816F3F3}" type="presParOf" srcId="{78FBA13D-8354-904C-9A4D-3B7FB256229D}" destId="{EE72C1BE-ABFE-4D40-8D31-675D8114A727}" srcOrd="10" destOrd="0" presId="urn:microsoft.com/office/officeart/2005/8/layout/process1"/>
    <dgm:cxn modelId="{B2C0808D-1D6D-3441-908B-D3B3AAB7E434}" type="presParOf" srcId="{78FBA13D-8354-904C-9A4D-3B7FB256229D}" destId="{451EFE37-4265-8A4D-A612-90C51E5BDF57}" srcOrd="11" destOrd="0" presId="urn:microsoft.com/office/officeart/2005/8/layout/process1"/>
    <dgm:cxn modelId="{CA8923A9-5668-B54D-9B63-007B9C8484D1}" type="presParOf" srcId="{451EFE37-4265-8A4D-A612-90C51E5BDF57}" destId="{AE6C848B-58F3-6242-8035-E80C1EF25CCF}" srcOrd="0" destOrd="0" presId="urn:microsoft.com/office/officeart/2005/8/layout/process1"/>
    <dgm:cxn modelId="{55CFB848-531A-6643-82FB-F87D87D4D346}" type="presParOf" srcId="{78FBA13D-8354-904C-9A4D-3B7FB256229D}" destId="{746B31F3-E2DB-FF4F-B253-A5AF6BF05CBD}" srcOrd="12" destOrd="0" presId="urn:microsoft.com/office/officeart/2005/8/layout/process1"/>
    <dgm:cxn modelId="{7DCCBC9F-74D3-4541-A161-8D7F7B83AA71}" type="presParOf" srcId="{78FBA13D-8354-904C-9A4D-3B7FB256229D}" destId="{1C2C6618-8B5B-184A-93D4-138ABF3062C0}" srcOrd="13" destOrd="0" presId="urn:microsoft.com/office/officeart/2005/8/layout/process1"/>
    <dgm:cxn modelId="{17774579-8FFD-E54A-ABA7-331E019A10A1}" type="presParOf" srcId="{1C2C6618-8B5B-184A-93D4-138ABF3062C0}" destId="{BC53DBD0-F350-6A48-9A6C-2BE0497E777B}" srcOrd="0" destOrd="0" presId="urn:microsoft.com/office/officeart/2005/8/layout/process1"/>
    <dgm:cxn modelId="{F82BEA91-7312-7149-9578-D1822503E240}" type="presParOf" srcId="{78FBA13D-8354-904C-9A4D-3B7FB256229D}" destId="{86F3075D-BB12-5B40-877E-BA22C8405279}" srcOrd="14" destOrd="0" presId="urn:microsoft.com/office/officeart/2005/8/layout/process1"/>
    <dgm:cxn modelId="{603EA155-51F0-EF4B-ABAB-FC2BAE0F8648}" type="presParOf" srcId="{78FBA13D-8354-904C-9A4D-3B7FB256229D}" destId="{34FA49AF-9E1A-6D48-802E-9E47082C480D}" srcOrd="15" destOrd="0" presId="urn:microsoft.com/office/officeart/2005/8/layout/process1"/>
    <dgm:cxn modelId="{792279C0-C977-6C4C-BAC9-9FF2EA809D06}" type="presParOf" srcId="{34FA49AF-9E1A-6D48-802E-9E47082C480D}" destId="{80983FBF-17EB-724D-9AC1-A4A7E1F76E0F}" srcOrd="0" destOrd="0" presId="urn:microsoft.com/office/officeart/2005/8/layout/process1"/>
    <dgm:cxn modelId="{C4D594C7-C09E-324D-AF32-653D631466D4}"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1B36324F-53F3-F24F-A7AE-DD560EF013F1}">
      <dgm:prSet phldrT="[Text]"/>
      <dgm:spPr/>
      <dgm:t>
        <a:bodyPr/>
        <a:lstStyle/>
        <a:p>
          <a:r>
            <a:rPr lang="en-US" dirty="0"/>
            <a:t>1. Wheel Cooling</a:t>
          </a:r>
          <a:br>
            <a:rPr lang="en-US" dirty="0"/>
          </a:br>
          <a:r>
            <a:rPr lang="en-US" dirty="0"/>
            <a:t>Failure</a:t>
          </a:r>
        </a:p>
      </dgm:t>
    </dgm:pt>
    <dgm:pt modelId="{ED2A6A4E-64A5-8046-9364-70DAC55D70F2}" type="parTrans" cxnId="{B2337B86-5CC4-F145-90D3-A9E989F4E543}">
      <dgm:prSet/>
      <dgm:spPr/>
      <dgm:t>
        <a:bodyPr/>
        <a:lstStyle/>
        <a:p>
          <a:endParaRPr lang="en-US"/>
        </a:p>
      </dgm:t>
    </dgm:pt>
    <dgm:pt modelId="{DA797E80-B335-4C43-8302-686D223C4B2D}" type="sibTrans" cxnId="{B2337B86-5CC4-F145-90D3-A9E989F4E543}">
      <dgm:prSet/>
      <dgm:spPr/>
      <dgm:t>
        <a:bodyPr/>
        <a:lstStyle/>
        <a:p>
          <a:endParaRPr lang="en-US"/>
        </a:p>
      </dgm:t>
    </dgm:pt>
    <dgm:pt modelId="{8122FD62-8CF1-BF48-8636-2DA29E30480C}">
      <dgm:prSet phldrT="[Text]"/>
      <dgm:spPr/>
      <dgm:t>
        <a:bodyPr/>
        <a:lstStyle/>
        <a:p>
          <a:r>
            <a:rPr lang="en-US" dirty="0"/>
            <a:t>2. Wheel BEW</a:t>
          </a:r>
          <a:br>
            <a:rPr lang="en-US" dirty="0"/>
          </a:br>
          <a:r>
            <a:rPr lang="en-US" dirty="0"/>
            <a:t>Failure</a:t>
          </a:r>
        </a:p>
      </dgm:t>
    </dgm:pt>
    <dgm:pt modelId="{0C012E45-A0C2-814B-AD02-82D3020FA009}" type="parTrans" cxnId="{91BDDC2E-27B4-8E4D-9BC2-D2A5B9C90D8A}">
      <dgm:prSet/>
      <dgm:spPr/>
      <dgm:t>
        <a:bodyPr/>
        <a:lstStyle/>
        <a:p>
          <a:endParaRPr lang="en-US"/>
        </a:p>
      </dgm:t>
    </dgm:pt>
    <dgm:pt modelId="{C13946A0-EE40-054F-843B-5D6B100154EA}" type="sibTrans" cxnId="{91BDDC2E-27B4-8E4D-9BC2-D2A5B9C90D8A}">
      <dgm:prSet/>
      <dgm:spPr/>
      <dgm:t>
        <a:bodyPr/>
        <a:lstStyle/>
        <a:p>
          <a:endParaRPr lang="en-US"/>
        </a:p>
      </dgm:t>
    </dgm:pt>
    <dgm:pt modelId="{581D3D60-B524-A14C-9A76-A68F2A252A1F}">
      <dgm:prSet phldrT="[Text]"/>
      <dgm:spPr/>
      <dgm:t>
        <a:bodyPr/>
        <a:lstStyle/>
        <a:p>
          <a:r>
            <a:rPr lang="en-US" dirty="0"/>
            <a:t>4. Wheel Shroud</a:t>
          </a:r>
          <a:br>
            <a:rPr lang="en-US" dirty="0"/>
          </a:br>
          <a:r>
            <a:rPr lang="en-US" dirty="0"/>
            <a:t>Collapse</a:t>
          </a:r>
        </a:p>
      </dgm:t>
    </dgm:pt>
    <dgm:pt modelId="{39BBA74E-8562-8D49-BEF1-E8C7135FE5E4}" type="parTrans" cxnId="{E6564343-D7F2-B549-BE12-971768202586}">
      <dgm:prSet/>
      <dgm:spPr/>
      <dgm:t>
        <a:bodyPr/>
        <a:lstStyle/>
        <a:p>
          <a:endParaRPr lang="en-US"/>
        </a:p>
      </dgm:t>
    </dgm:pt>
    <dgm:pt modelId="{BB175F82-81D5-5E4C-9133-5D224C64A38B}" type="sibTrans" cxnId="{E6564343-D7F2-B549-BE12-971768202586}">
      <dgm:prSet/>
      <dgm:spPr/>
      <dgm:t>
        <a:bodyPr/>
        <a:lstStyle/>
        <a:p>
          <a:endParaRPr lang="en-US"/>
        </a:p>
      </dgm:t>
    </dgm:pt>
    <dgm:pt modelId="{0FD79B57-0AD7-5742-B648-859F294895D4}">
      <dgm:prSet phldrT="[Text]"/>
      <dgm:spPr/>
      <dgm:t>
        <a:bodyPr/>
        <a:lstStyle/>
        <a:p>
          <a:r>
            <a:rPr lang="en-US" dirty="0"/>
            <a:t>5.Tungsten Block</a:t>
          </a:r>
          <a:br>
            <a:rPr lang="en-US" dirty="0"/>
          </a:br>
          <a:r>
            <a:rPr lang="en-US" dirty="0"/>
            <a:t>Crash</a:t>
          </a:r>
        </a:p>
      </dgm:t>
    </dgm:pt>
    <dgm:pt modelId="{5FD68111-0524-9445-A028-7CAA6E1C32B1}" type="parTrans" cxnId="{13545F50-9799-9C46-AAFC-A50B2DFB0824}">
      <dgm:prSet/>
      <dgm:spPr/>
      <dgm:t>
        <a:bodyPr/>
        <a:lstStyle/>
        <a:p>
          <a:endParaRPr lang="en-US"/>
        </a:p>
      </dgm:t>
    </dgm:pt>
    <dgm:pt modelId="{F6744466-1B06-7142-95B8-5F3F6E7F02EC}" type="sibTrans" cxnId="{13545F50-9799-9C46-AAFC-A50B2DFB0824}">
      <dgm:prSet/>
      <dgm:spPr/>
      <dgm:t>
        <a:bodyPr/>
        <a:lstStyle/>
        <a:p>
          <a:endParaRPr lang="en-US"/>
        </a:p>
      </dgm:t>
    </dgm:pt>
    <dgm:pt modelId="{F7DF73FF-C3E7-8042-9644-BBD82A8E4EAB}">
      <dgm:prSet phldrT="[Text]"/>
      <dgm:spPr>
        <a:solidFill>
          <a:srgbClr val="FF0000"/>
        </a:solidFill>
      </dgm:spPr>
      <dgm:t>
        <a:bodyPr/>
        <a:lstStyle/>
        <a:p>
          <a:r>
            <a:rPr lang="en-US" dirty="0"/>
            <a:t>6.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7.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8.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1896D8DA-9117-6147-BF1B-BB4D5BD61D88}">
      <dgm:prSet phldrT="[Text]"/>
      <dgm:spPr/>
      <dgm:t>
        <a:bodyPr/>
        <a:lstStyle/>
        <a:p>
          <a:r>
            <a:rPr lang="en-US" dirty="0"/>
            <a:t>9. Beam Reach</a:t>
          </a:r>
          <a:br>
            <a:rPr lang="en-US" dirty="0"/>
          </a:br>
          <a:r>
            <a:rPr lang="en-US" dirty="0"/>
            <a:t>AC  Pits</a:t>
          </a:r>
        </a:p>
      </dgm:t>
    </dgm:pt>
    <dgm:pt modelId="{17FA6E11-2DFC-2340-AAE6-CAFC50A5D685}" type="parTrans" cxnId="{9ED2D437-CA61-E345-A283-F66D2340F0E6}">
      <dgm:prSet/>
      <dgm:spPr/>
      <dgm:t>
        <a:bodyPr/>
        <a:lstStyle/>
        <a:p>
          <a:endParaRPr lang="en-US"/>
        </a:p>
      </dgm:t>
    </dgm:pt>
    <dgm:pt modelId="{4D379874-3712-0C4B-833E-22B18FF823B3}" type="sibTrans" cxnId="{9ED2D437-CA61-E345-A283-F66D2340F0E6}">
      <dgm:prSet/>
      <dgm:spPr/>
      <dgm:t>
        <a:bodyPr/>
        <a:lstStyle/>
        <a:p>
          <a:endParaRPr lang="en-US"/>
        </a:p>
      </dgm:t>
    </dgm:pt>
    <dgm:pt modelId="{F15EE9D8-33C9-0441-AB60-5FB2E278EA78}">
      <dgm:prSet phldrT="[Text]"/>
      <dgm:spPr/>
      <dgm:t>
        <a:bodyPr/>
        <a:lstStyle/>
        <a:p>
          <a:r>
            <a:rPr lang="en-US" dirty="0"/>
            <a:t>3. Water Moderator Damage</a:t>
          </a:r>
        </a:p>
      </dgm:t>
    </dgm:pt>
    <dgm:pt modelId="{253C6425-26EB-DF41-8C08-6B43A3E85830}" type="parTrans" cxnId="{5096690D-CCE0-C644-B9E5-BEEBC0FD5E95}">
      <dgm:prSet/>
      <dgm:spPr/>
      <dgm:t>
        <a:bodyPr/>
        <a:lstStyle/>
        <a:p>
          <a:endParaRPr lang="en-US"/>
        </a:p>
      </dgm:t>
    </dgm:pt>
    <dgm:pt modelId="{BA03FCA9-A5A4-1344-8CA1-801CC61EA53C}" type="sibTrans" cxnId="{5096690D-CCE0-C644-B9E5-BEEBC0FD5E95}">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4B50C4DA-46B1-9E48-B827-863590747828}" type="pres">
      <dgm:prSet presAssocID="{1B36324F-53F3-F24F-A7AE-DD560EF013F1}" presName="node" presStyleLbl="node1" presStyleIdx="0" presStyleCnt="9">
        <dgm:presLayoutVars>
          <dgm:bulletEnabled val="1"/>
        </dgm:presLayoutVars>
      </dgm:prSet>
      <dgm:spPr/>
    </dgm:pt>
    <dgm:pt modelId="{4D5328AA-9B3D-D249-975D-6F06F09E0408}" type="pres">
      <dgm:prSet presAssocID="{DA797E80-B335-4C43-8302-686D223C4B2D}" presName="sibTrans" presStyleLbl="sibTrans2D1" presStyleIdx="0" presStyleCnt="8"/>
      <dgm:spPr/>
    </dgm:pt>
    <dgm:pt modelId="{C3E0EF54-1A36-BE4C-A6EA-AB4486D3FFDD}" type="pres">
      <dgm:prSet presAssocID="{DA797E80-B335-4C43-8302-686D223C4B2D}" presName="connectorText" presStyleLbl="sibTrans2D1" presStyleIdx="0" presStyleCnt="8"/>
      <dgm:spPr/>
    </dgm:pt>
    <dgm:pt modelId="{4FF92EB1-A00F-C647-A955-0D9D264A8824}" type="pres">
      <dgm:prSet presAssocID="{8122FD62-8CF1-BF48-8636-2DA29E30480C}" presName="node" presStyleLbl="node1" presStyleIdx="1" presStyleCnt="9">
        <dgm:presLayoutVars>
          <dgm:bulletEnabled val="1"/>
        </dgm:presLayoutVars>
      </dgm:prSet>
      <dgm:spPr/>
    </dgm:pt>
    <dgm:pt modelId="{047F5719-B00C-2D48-9F5D-4CEF107C5223}" type="pres">
      <dgm:prSet presAssocID="{C13946A0-EE40-054F-843B-5D6B100154EA}" presName="sibTrans" presStyleLbl="sibTrans2D1" presStyleIdx="1" presStyleCnt="8"/>
      <dgm:spPr/>
    </dgm:pt>
    <dgm:pt modelId="{75669C13-37D2-3744-BFBD-A82C609B19FB}" type="pres">
      <dgm:prSet presAssocID="{C13946A0-EE40-054F-843B-5D6B100154EA}" presName="connectorText" presStyleLbl="sibTrans2D1" presStyleIdx="1" presStyleCnt="8"/>
      <dgm:spPr/>
    </dgm:pt>
    <dgm:pt modelId="{5087E085-2E6C-584C-8C7D-5EFCD1124603}" type="pres">
      <dgm:prSet presAssocID="{F15EE9D8-33C9-0441-AB60-5FB2E278EA78}" presName="node" presStyleLbl="node1" presStyleIdx="2" presStyleCnt="9">
        <dgm:presLayoutVars>
          <dgm:bulletEnabled val="1"/>
        </dgm:presLayoutVars>
      </dgm:prSet>
      <dgm:spPr/>
    </dgm:pt>
    <dgm:pt modelId="{922CD089-BBA9-A340-AA43-7876807259DE}" type="pres">
      <dgm:prSet presAssocID="{BA03FCA9-A5A4-1344-8CA1-801CC61EA53C}" presName="sibTrans" presStyleLbl="sibTrans2D1" presStyleIdx="2" presStyleCnt="8"/>
      <dgm:spPr/>
    </dgm:pt>
    <dgm:pt modelId="{F0A3CBBC-FADA-B44F-8AEE-FF5B8D161AE1}" type="pres">
      <dgm:prSet presAssocID="{BA03FCA9-A5A4-1344-8CA1-801CC61EA53C}" presName="connectorText" presStyleLbl="sibTrans2D1" presStyleIdx="2" presStyleCnt="8"/>
      <dgm:spPr/>
    </dgm:pt>
    <dgm:pt modelId="{54EB1364-29EE-DD4D-AF9D-1CE1518DF319}" type="pres">
      <dgm:prSet presAssocID="{581D3D60-B524-A14C-9A76-A68F2A252A1F}" presName="node" presStyleLbl="node1" presStyleIdx="3" presStyleCnt="9">
        <dgm:presLayoutVars>
          <dgm:bulletEnabled val="1"/>
        </dgm:presLayoutVars>
      </dgm:prSet>
      <dgm:spPr/>
    </dgm:pt>
    <dgm:pt modelId="{E6A4A03B-9669-CF4B-A0B1-D8DC62A27219}" type="pres">
      <dgm:prSet presAssocID="{BB175F82-81D5-5E4C-9133-5D224C64A38B}" presName="sibTrans" presStyleLbl="sibTrans2D1" presStyleIdx="3" presStyleCnt="8"/>
      <dgm:spPr/>
    </dgm:pt>
    <dgm:pt modelId="{CD92234D-4874-6748-929C-7B46E676D9A7}" type="pres">
      <dgm:prSet presAssocID="{BB175F82-81D5-5E4C-9133-5D224C64A38B}" presName="connectorText" presStyleLbl="sibTrans2D1" presStyleIdx="3" presStyleCnt="8"/>
      <dgm:spPr/>
    </dgm:pt>
    <dgm:pt modelId="{F4A796E6-EA40-0044-B7CC-932EEE3AA442}" type="pres">
      <dgm:prSet presAssocID="{0FD79B57-0AD7-5742-B648-859F294895D4}" presName="node" presStyleLbl="node1" presStyleIdx="4" presStyleCnt="9">
        <dgm:presLayoutVars>
          <dgm:bulletEnabled val="1"/>
        </dgm:presLayoutVars>
      </dgm:prSet>
      <dgm:spPr/>
    </dgm:pt>
    <dgm:pt modelId="{E27183FF-ED50-EE41-81B9-ABB48E8BF84A}" type="pres">
      <dgm:prSet presAssocID="{F6744466-1B06-7142-95B8-5F3F6E7F02EC}" presName="sibTrans" presStyleLbl="sibTrans2D1" presStyleIdx="4" presStyleCnt="8"/>
      <dgm:spPr/>
    </dgm:pt>
    <dgm:pt modelId="{9C7AB6D0-CFFE-B348-8B5A-C4DE63ED818A}" type="pres">
      <dgm:prSet presAssocID="{F6744466-1B06-7142-95B8-5F3F6E7F02EC}" presName="connectorText" presStyleLbl="sibTrans2D1" presStyleIdx="4" presStyleCnt="8"/>
      <dgm:spPr/>
    </dgm:pt>
    <dgm:pt modelId="{EE72C1BE-ABFE-4D40-8D31-675D8114A727}" type="pres">
      <dgm:prSet presAssocID="{F7DF73FF-C3E7-8042-9644-BBD82A8E4EAB}" presName="node" presStyleLbl="node1" presStyleIdx="5" presStyleCnt="9">
        <dgm:presLayoutVars>
          <dgm:bulletEnabled val="1"/>
        </dgm:presLayoutVars>
      </dgm:prSet>
      <dgm:spPr/>
    </dgm:pt>
    <dgm:pt modelId="{451EFE37-4265-8A4D-A612-90C51E5BDF57}" type="pres">
      <dgm:prSet presAssocID="{243FC8C9-42D7-5A4C-8B6E-71CFBBB7B44E}" presName="sibTrans" presStyleLbl="sibTrans2D1" presStyleIdx="5" presStyleCnt="8"/>
      <dgm:spPr/>
    </dgm:pt>
    <dgm:pt modelId="{AE6C848B-58F3-6242-8035-E80C1EF25CCF}" type="pres">
      <dgm:prSet presAssocID="{243FC8C9-42D7-5A4C-8B6E-71CFBBB7B44E}" presName="connectorText" presStyleLbl="sibTrans2D1" presStyleIdx="5" presStyleCnt="8"/>
      <dgm:spPr/>
    </dgm:pt>
    <dgm:pt modelId="{746B31F3-E2DB-FF4F-B253-A5AF6BF05CBD}" type="pres">
      <dgm:prSet presAssocID="{BF2F4D2D-8E8F-794F-B5F4-EE9AE62F3CE9}" presName="node" presStyleLbl="node1" presStyleIdx="6" presStyleCnt="9">
        <dgm:presLayoutVars>
          <dgm:bulletEnabled val="1"/>
        </dgm:presLayoutVars>
      </dgm:prSet>
      <dgm:spPr/>
    </dgm:pt>
    <dgm:pt modelId="{1C2C6618-8B5B-184A-93D4-138ABF3062C0}" type="pres">
      <dgm:prSet presAssocID="{18DCD992-2033-F742-90BE-CD00EA40B853}" presName="sibTrans" presStyleLbl="sibTrans2D1" presStyleIdx="6" presStyleCnt="8"/>
      <dgm:spPr/>
    </dgm:pt>
    <dgm:pt modelId="{BC53DBD0-F350-6A48-9A6C-2BE0497E777B}" type="pres">
      <dgm:prSet presAssocID="{18DCD992-2033-F742-90BE-CD00EA40B853}" presName="connectorText" presStyleLbl="sibTrans2D1" presStyleIdx="6" presStyleCnt="8"/>
      <dgm:spPr/>
    </dgm:pt>
    <dgm:pt modelId="{86F3075D-BB12-5B40-877E-BA22C8405279}" type="pres">
      <dgm:prSet presAssocID="{716710AC-1E5C-3040-BA4D-01CA416F2D3F}" presName="node" presStyleLbl="node1" presStyleIdx="7" presStyleCnt="9">
        <dgm:presLayoutVars>
          <dgm:bulletEnabled val="1"/>
        </dgm:presLayoutVars>
      </dgm:prSet>
      <dgm:spPr/>
    </dgm:pt>
    <dgm:pt modelId="{34FA49AF-9E1A-6D48-802E-9E47082C480D}" type="pres">
      <dgm:prSet presAssocID="{FCBE705E-06AB-E443-A64C-733A9106A5C9}" presName="sibTrans" presStyleLbl="sibTrans2D1" presStyleIdx="7" presStyleCnt="8"/>
      <dgm:spPr/>
    </dgm:pt>
    <dgm:pt modelId="{80983FBF-17EB-724D-9AC1-A4A7E1F76E0F}" type="pres">
      <dgm:prSet presAssocID="{FCBE705E-06AB-E443-A64C-733A9106A5C9}" presName="connectorText" presStyleLbl="sibTrans2D1" presStyleIdx="7" presStyleCnt="8"/>
      <dgm:spPr/>
    </dgm:pt>
    <dgm:pt modelId="{0FDA93C7-0ABD-4844-A761-FC2616B8F822}" type="pres">
      <dgm:prSet presAssocID="{1896D8DA-9117-6147-BF1B-BB4D5BD61D88}" presName="node" presStyleLbl="node1" presStyleIdx="8" presStyleCnt="9">
        <dgm:presLayoutVars>
          <dgm:bulletEnabled val="1"/>
        </dgm:presLayoutVars>
      </dgm:prSet>
      <dgm:spPr/>
    </dgm:pt>
  </dgm:ptLst>
  <dgm:cxnLst>
    <dgm:cxn modelId="{3D8C550D-CA49-734A-A1F7-DDAE47286A2E}" type="presOf" srcId="{1B36324F-53F3-F24F-A7AE-DD560EF013F1}" destId="{4B50C4DA-46B1-9E48-B827-863590747828}" srcOrd="0" destOrd="0" presId="urn:microsoft.com/office/officeart/2005/8/layout/process1"/>
    <dgm:cxn modelId="{5096690D-CCE0-C644-B9E5-BEEBC0FD5E95}" srcId="{97CAA788-1A0F-A543-9B4D-CBCE1E47C08E}" destId="{F15EE9D8-33C9-0441-AB60-5FB2E278EA78}" srcOrd="2" destOrd="0" parTransId="{253C6425-26EB-DF41-8C08-6B43A3E85830}" sibTransId="{BA03FCA9-A5A4-1344-8CA1-801CC61EA53C}"/>
    <dgm:cxn modelId="{675C011F-7487-C542-B1F4-2A0340FA2A20}" type="presOf" srcId="{1896D8DA-9117-6147-BF1B-BB4D5BD61D88}" destId="{0FDA93C7-0ABD-4844-A761-FC2616B8F822}" srcOrd="0" destOrd="0" presId="urn:microsoft.com/office/officeart/2005/8/layout/process1"/>
    <dgm:cxn modelId="{1EF83C23-7A75-B148-8AFB-65C938CB1A78}" type="presOf" srcId="{C13946A0-EE40-054F-843B-5D6B100154EA}" destId="{047F5719-B00C-2D48-9F5D-4CEF107C5223}" srcOrd="0" destOrd="0" presId="urn:microsoft.com/office/officeart/2005/8/layout/process1"/>
    <dgm:cxn modelId="{98CF9A26-8C06-ED4C-9518-8ADD175C200D}" type="presOf" srcId="{FCBE705E-06AB-E443-A64C-733A9106A5C9}" destId="{80983FBF-17EB-724D-9AC1-A4A7E1F76E0F}" srcOrd="1" destOrd="0" presId="urn:microsoft.com/office/officeart/2005/8/layout/process1"/>
    <dgm:cxn modelId="{0C092229-E233-E043-B76C-315C73B899A1}" type="presOf" srcId="{C13946A0-EE40-054F-843B-5D6B100154EA}" destId="{75669C13-37D2-3744-BFBD-A82C609B19FB}" srcOrd="1" destOrd="0" presId="urn:microsoft.com/office/officeart/2005/8/layout/process1"/>
    <dgm:cxn modelId="{91BDDC2E-27B4-8E4D-9BC2-D2A5B9C90D8A}" srcId="{97CAA788-1A0F-A543-9B4D-CBCE1E47C08E}" destId="{8122FD62-8CF1-BF48-8636-2DA29E30480C}" srcOrd="1" destOrd="0" parTransId="{0C012E45-A0C2-814B-AD02-82D3020FA009}" sibTransId="{C13946A0-EE40-054F-843B-5D6B100154EA}"/>
    <dgm:cxn modelId="{FE77EC30-1FEF-1C4C-A7E5-A6427DB51EB4}" type="presOf" srcId="{BF2F4D2D-8E8F-794F-B5F4-EE9AE62F3CE9}" destId="{746B31F3-E2DB-FF4F-B253-A5AF6BF05CBD}" srcOrd="0" destOrd="0" presId="urn:microsoft.com/office/officeart/2005/8/layout/process1"/>
    <dgm:cxn modelId="{7ECD5B31-27DB-D445-9917-E15DEF28AA40}" srcId="{97CAA788-1A0F-A543-9B4D-CBCE1E47C08E}" destId="{F7DF73FF-C3E7-8042-9644-BBD82A8E4EAB}" srcOrd="5" destOrd="0" parTransId="{63B9BD74-4124-F04B-AB0F-AFB00828196E}" sibTransId="{243FC8C9-42D7-5A4C-8B6E-71CFBBB7B44E}"/>
    <dgm:cxn modelId="{9ED2D437-CA61-E345-A283-F66D2340F0E6}" srcId="{97CAA788-1A0F-A543-9B4D-CBCE1E47C08E}" destId="{1896D8DA-9117-6147-BF1B-BB4D5BD61D88}" srcOrd="8" destOrd="0" parTransId="{17FA6E11-2DFC-2340-AAE6-CAFC50A5D685}" sibTransId="{4D379874-3712-0C4B-833E-22B18FF823B3}"/>
    <dgm:cxn modelId="{F0B45138-65D6-3E43-9956-DFD4E05B808A}" type="presOf" srcId="{BA03FCA9-A5A4-1344-8CA1-801CC61EA53C}" destId="{922CD089-BBA9-A340-AA43-7876807259DE}" srcOrd="0" destOrd="0" presId="urn:microsoft.com/office/officeart/2005/8/layout/process1"/>
    <dgm:cxn modelId="{E6564343-D7F2-B549-BE12-971768202586}" srcId="{97CAA788-1A0F-A543-9B4D-CBCE1E47C08E}" destId="{581D3D60-B524-A14C-9A76-A68F2A252A1F}" srcOrd="3" destOrd="0" parTransId="{39BBA74E-8562-8D49-BEF1-E8C7135FE5E4}" sibTransId="{BB175F82-81D5-5E4C-9133-5D224C64A38B}"/>
    <dgm:cxn modelId="{13545F50-9799-9C46-AAFC-A50B2DFB0824}" srcId="{97CAA788-1A0F-A543-9B4D-CBCE1E47C08E}" destId="{0FD79B57-0AD7-5742-B648-859F294895D4}" srcOrd="4" destOrd="0" parTransId="{5FD68111-0524-9445-A028-7CAA6E1C32B1}" sibTransId="{F6744466-1B06-7142-95B8-5F3F6E7F02EC}"/>
    <dgm:cxn modelId="{8D16B553-4278-CF42-BD8F-DA4C49E331DD}" type="presOf" srcId="{8122FD62-8CF1-BF48-8636-2DA29E30480C}" destId="{4FF92EB1-A00F-C647-A955-0D9D264A8824}" srcOrd="0" destOrd="0" presId="urn:microsoft.com/office/officeart/2005/8/layout/process1"/>
    <dgm:cxn modelId="{E73B0761-6C85-2043-9579-01CCF03C9F16}" type="presOf" srcId="{18DCD992-2033-F742-90BE-CD00EA40B853}" destId="{1C2C6618-8B5B-184A-93D4-138ABF3062C0}" srcOrd="0" destOrd="0" presId="urn:microsoft.com/office/officeart/2005/8/layout/process1"/>
    <dgm:cxn modelId="{565A1472-D427-1C41-A1AE-AA956332FBDE}" type="presOf" srcId="{243FC8C9-42D7-5A4C-8B6E-71CFBBB7B44E}" destId="{AE6C848B-58F3-6242-8035-E80C1EF25CCF}" srcOrd="1" destOrd="0" presId="urn:microsoft.com/office/officeart/2005/8/layout/process1"/>
    <dgm:cxn modelId="{686E1278-77C7-8B4D-9779-7D1F8807CA1F}" type="presOf" srcId="{BB175F82-81D5-5E4C-9133-5D224C64A38B}" destId="{CD92234D-4874-6748-929C-7B46E676D9A7}" srcOrd="1" destOrd="0" presId="urn:microsoft.com/office/officeart/2005/8/layout/process1"/>
    <dgm:cxn modelId="{014FEC7E-8D33-0842-9910-61C2B8181760}" type="presOf" srcId="{716710AC-1E5C-3040-BA4D-01CA416F2D3F}" destId="{86F3075D-BB12-5B40-877E-BA22C8405279}" srcOrd="0" destOrd="0" presId="urn:microsoft.com/office/officeart/2005/8/layout/process1"/>
    <dgm:cxn modelId="{6F942280-97A2-5048-BC4F-78D71BC1CE63}" type="presOf" srcId="{0FD79B57-0AD7-5742-B648-859F294895D4}" destId="{F4A796E6-EA40-0044-B7CC-932EEE3AA442}" srcOrd="0" destOrd="0" presId="urn:microsoft.com/office/officeart/2005/8/layout/process1"/>
    <dgm:cxn modelId="{B2337B86-5CC4-F145-90D3-A9E989F4E543}" srcId="{97CAA788-1A0F-A543-9B4D-CBCE1E47C08E}" destId="{1B36324F-53F3-F24F-A7AE-DD560EF013F1}" srcOrd="0" destOrd="0" parTransId="{ED2A6A4E-64A5-8046-9364-70DAC55D70F2}" sibTransId="{DA797E80-B335-4C43-8302-686D223C4B2D}"/>
    <dgm:cxn modelId="{550C2E8D-6971-B14E-96B6-D7169383E704}" type="presOf" srcId="{DA797E80-B335-4C43-8302-686D223C4B2D}" destId="{4D5328AA-9B3D-D249-975D-6F06F09E0408}" srcOrd="0" destOrd="0" presId="urn:microsoft.com/office/officeart/2005/8/layout/process1"/>
    <dgm:cxn modelId="{3CE4E88E-A4FD-AF4B-BDE2-54DB516EDC68}" type="presOf" srcId="{581D3D60-B524-A14C-9A76-A68F2A252A1F}" destId="{54EB1364-29EE-DD4D-AF9D-1CE1518DF319}" srcOrd="0" destOrd="0" presId="urn:microsoft.com/office/officeart/2005/8/layout/process1"/>
    <dgm:cxn modelId="{243511A2-EBE2-294D-BB3E-A6BDF9D9ABC3}" srcId="{97CAA788-1A0F-A543-9B4D-CBCE1E47C08E}" destId="{716710AC-1E5C-3040-BA4D-01CA416F2D3F}" srcOrd="7" destOrd="0" parTransId="{FD938196-F2A8-BF49-AC46-25D663FDBC23}" sibTransId="{FCBE705E-06AB-E443-A64C-733A9106A5C9}"/>
    <dgm:cxn modelId="{567DB6A5-080D-CB45-9F8A-12B9359F68F6}" type="presOf" srcId="{DA797E80-B335-4C43-8302-686D223C4B2D}" destId="{C3E0EF54-1A36-BE4C-A6EA-AB4486D3FFDD}" srcOrd="1" destOrd="0" presId="urn:microsoft.com/office/officeart/2005/8/layout/process1"/>
    <dgm:cxn modelId="{8E4682B3-39F9-754A-A1B7-1EA4DF24B060}" type="presOf" srcId="{F7DF73FF-C3E7-8042-9644-BBD82A8E4EAB}" destId="{EE72C1BE-ABFE-4D40-8D31-675D8114A727}" srcOrd="0" destOrd="0" presId="urn:microsoft.com/office/officeart/2005/8/layout/process1"/>
    <dgm:cxn modelId="{855D86B4-22D2-C14E-A991-6C90FF5F366B}" type="presOf" srcId="{F15EE9D8-33C9-0441-AB60-5FB2E278EA78}" destId="{5087E085-2E6C-584C-8C7D-5EFCD1124603}" srcOrd="0" destOrd="0" presId="urn:microsoft.com/office/officeart/2005/8/layout/process1"/>
    <dgm:cxn modelId="{51983CBF-EDCC-424C-A67E-FAC7249EDBFD}" type="presOf" srcId="{18DCD992-2033-F742-90BE-CD00EA40B853}" destId="{BC53DBD0-F350-6A48-9A6C-2BE0497E777B}" srcOrd="1" destOrd="0" presId="urn:microsoft.com/office/officeart/2005/8/layout/process1"/>
    <dgm:cxn modelId="{7303F9C6-EFEF-064D-93A0-411850DA6F91}" type="presOf" srcId="{243FC8C9-42D7-5A4C-8B6E-71CFBBB7B44E}" destId="{451EFE37-4265-8A4D-A612-90C51E5BDF57}" srcOrd="0" destOrd="0" presId="urn:microsoft.com/office/officeart/2005/8/layout/process1"/>
    <dgm:cxn modelId="{12AA04C7-6CAA-F141-B5E3-9C88A434BAF0}" type="presOf" srcId="{BA03FCA9-A5A4-1344-8CA1-801CC61EA53C}" destId="{F0A3CBBC-FADA-B44F-8AEE-FF5B8D161AE1}" srcOrd="1" destOrd="0" presId="urn:microsoft.com/office/officeart/2005/8/layout/process1"/>
    <dgm:cxn modelId="{0F3645C9-453F-C34F-8440-0FBBEF3FD4FF}" type="presOf" srcId="{F6744466-1B06-7142-95B8-5F3F6E7F02EC}" destId="{E27183FF-ED50-EE41-81B9-ABB48E8BF84A}" srcOrd="0" destOrd="0" presId="urn:microsoft.com/office/officeart/2005/8/layout/process1"/>
    <dgm:cxn modelId="{C7730FCB-5563-494F-95D3-10A6DDC0594D}" type="presOf" srcId="{F6744466-1B06-7142-95B8-5F3F6E7F02EC}" destId="{9C7AB6D0-CFFE-B348-8B5A-C4DE63ED818A}" srcOrd="1" destOrd="0" presId="urn:microsoft.com/office/officeart/2005/8/layout/process1"/>
    <dgm:cxn modelId="{756088DD-F269-2143-9A3C-3287D06FD084}" srcId="{97CAA788-1A0F-A543-9B4D-CBCE1E47C08E}" destId="{BF2F4D2D-8E8F-794F-B5F4-EE9AE62F3CE9}" srcOrd="6" destOrd="0" parTransId="{8C2A82BA-6CF6-CE43-9270-5D67F4BC5579}" sibTransId="{18DCD992-2033-F742-90BE-CD00EA40B853}"/>
    <dgm:cxn modelId="{390553EF-9816-9349-9674-AA8849A6736B}" type="presOf" srcId="{BB175F82-81D5-5E4C-9133-5D224C64A38B}" destId="{E6A4A03B-9669-CF4B-A0B1-D8DC62A27219}" srcOrd="0" destOrd="0" presId="urn:microsoft.com/office/officeart/2005/8/layout/process1"/>
    <dgm:cxn modelId="{49E24EF8-8352-CF4D-808A-4E6D4517858C}" type="presOf" srcId="{FCBE705E-06AB-E443-A64C-733A9106A5C9}" destId="{34FA49AF-9E1A-6D48-802E-9E47082C480D}" srcOrd="0" destOrd="0" presId="urn:microsoft.com/office/officeart/2005/8/layout/process1"/>
    <dgm:cxn modelId="{D25C8BFE-DFC2-7D4E-9443-0E0519FE035A}" type="presOf" srcId="{97CAA788-1A0F-A543-9B4D-CBCE1E47C08E}" destId="{78FBA13D-8354-904C-9A4D-3B7FB256229D}" srcOrd="0" destOrd="0" presId="urn:microsoft.com/office/officeart/2005/8/layout/process1"/>
    <dgm:cxn modelId="{0E2D3221-7573-034E-8B4A-6C07834D462D}" type="presParOf" srcId="{78FBA13D-8354-904C-9A4D-3B7FB256229D}" destId="{4B50C4DA-46B1-9E48-B827-863590747828}" srcOrd="0" destOrd="0" presId="urn:microsoft.com/office/officeart/2005/8/layout/process1"/>
    <dgm:cxn modelId="{CCB6425C-7090-3E4E-8661-14AF53678873}" type="presParOf" srcId="{78FBA13D-8354-904C-9A4D-3B7FB256229D}" destId="{4D5328AA-9B3D-D249-975D-6F06F09E0408}" srcOrd="1" destOrd="0" presId="urn:microsoft.com/office/officeart/2005/8/layout/process1"/>
    <dgm:cxn modelId="{3DFB65E3-35B6-F740-84E9-5D2C47412958}" type="presParOf" srcId="{4D5328AA-9B3D-D249-975D-6F06F09E0408}" destId="{C3E0EF54-1A36-BE4C-A6EA-AB4486D3FFDD}" srcOrd="0" destOrd="0" presId="urn:microsoft.com/office/officeart/2005/8/layout/process1"/>
    <dgm:cxn modelId="{C4B2052E-0EFA-6444-845F-BBA4325F43E9}" type="presParOf" srcId="{78FBA13D-8354-904C-9A4D-3B7FB256229D}" destId="{4FF92EB1-A00F-C647-A955-0D9D264A8824}" srcOrd="2" destOrd="0" presId="urn:microsoft.com/office/officeart/2005/8/layout/process1"/>
    <dgm:cxn modelId="{DBC604BC-5604-E24E-A29C-AB27663ADE1F}" type="presParOf" srcId="{78FBA13D-8354-904C-9A4D-3B7FB256229D}" destId="{047F5719-B00C-2D48-9F5D-4CEF107C5223}" srcOrd="3" destOrd="0" presId="urn:microsoft.com/office/officeart/2005/8/layout/process1"/>
    <dgm:cxn modelId="{85EAE5B5-DD6D-9F4F-9BC2-F7C8115E3428}" type="presParOf" srcId="{047F5719-B00C-2D48-9F5D-4CEF107C5223}" destId="{75669C13-37D2-3744-BFBD-A82C609B19FB}" srcOrd="0" destOrd="0" presId="urn:microsoft.com/office/officeart/2005/8/layout/process1"/>
    <dgm:cxn modelId="{8B8423E0-B24E-DF4E-95B5-6148BC74FA7F}" type="presParOf" srcId="{78FBA13D-8354-904C-9A4D-3B7FB256229D}" destId="{5087E085-2E6C-584C-8C7D-5EFCD1124603}" srcOrd="4" destOrd="0" presId="urn:microsoft.com/office/officeart/2005/8/layout/process1"/>
    <dgm:cxn modelId="{3C3F565E-327A-6A49-9841-9E73FF12765D}" type="presParOf" srcId="{78FBA13D-8354-904C-9A4D-3B7FB256229D}" destId="{922CD089-BBA9-A340-AA43-7876807259DE}" srcOrd="5" destOrd="0" presId="urn:microsoft.com/office/officeart/2005/8/layout/process1"/>
    <dgm:cxn modelId="{C0F0D389-A560-1D4D-8716-53A51D026143}" type="presParOf" srcId="{922CD089-BBA9-A340-AA43-7876807259DE}" destId="{F0A3CBBC-FADA-B44F-8AEE-FF5B8D161AE1}" srcOrd="0" destOrd="0" presId="urn:microsoft.com/office/officeart/2005/8/layout/process1"/>
    <dgm:cxn modelId="{D25885C4-2661-E748-BCF9-A6466813C881}" type="presParOf" srcId="{78FBA13D-8354-904C-9A4D-3B7FB256229D}" destId="{54EB1364-29EE-DD4D-AF9D-1CE1518DF319}" srcOrd="6" destOrd="0" presId="urn:microsoft.com/office/officeart/2005/8/layout/process1"/>
    <dgm:cxn modelId="{EF5B5308-01D1-4041-830D-3E2EEE70CA75}" type="presParOf" srcId="{78FBA13D-8354-904C-9A4D-3B7FB256229D}" destId="{E6A4A03B-9669-CF4B-A0B1-D8DC62A27219}" srcOrd="7" destOrd="0" presId="urn:microsoft.com/office/officeart/2005/8/layout/process1"/>
    <dgm:cxn modelId="{7B221D70-1DB9-0144-9750-9FF6220D3F9C}" type="presParOf" srcId="{E6A4A03B-9669-CF4B-A0B1-D8DC62A27219}" destId="{CD92234D-4874-6748-929C-7B46E676D9A7}" srcOrd="0" destOrd="0" presId="urn:microsoft.com/office/officeart/2005/8/layout/process1"/>
    <dgm:cxn modelId="{8E371238-E400-AD41-854D-112590786AD4}" type="presParOf" srcId="{78FBA13D-8354-904C-9A4D-3B7FB256229D}" destId="{F4A796E6-EA40-0044-B7CC-932EEE3AA442}" srcOrd="8" destOrd="0" presId="urn:microsoft.com/office/officeart/2005/8/layout/process1"/>
    <dgm:cxn modelId="{97B81DDE-63DD-9645-8862-97532E92E361}" type="presParOf" srcId="{78FBA13D-8354-904C-9A4D-3B7FB256229D}" destId="{E27183FF-ED50-EE41-81B9-ABB48E8BF84A}" srcOrd="9" destOrd="0" presId="urn:microsoft.com/office/officeart/2005/8/layout/process1"/>
    <dgm:cxn modelId="{401D4359-3329-C349-84AF-A2BF9F806EC5}" type="presParOf" srcId="{E27183FF-ED50-EE41-81B9-ABB48E8BF84A}" destId="{9C7AB6D0-CFFE-B348-8B5A-C4DE63ED818A}" srcOrd="0" destOrd="0" presId="urn:microsoft.com/office/officeart/2005/8/layout/process1"/>
    <dgm:cxn modelId="{D9B067AF-6584-9B4B-B73B-92FE9EE43D21}" type="presParOf" srcId="{78FBA13D-8354-904C-9A4D-3B7FB256229D}" destId="{EE72C1BE-ABFE-4D40-8D31-675D8114A727}" srcOrd="10" destOrd="0" presId="urn:microsoft.com/office/officeart/2005/8/layout/process1"/>
    <dgm:cxn modelId="{880F4CB4-B925-8A45-A420-9586F92D3CB7}" type="presParOf" srcId="{78FBA13D-8354-904C-9A4D-3B7FB256229D}" destId="{451EFE37-4265-8A4D-A612-90C51E5BDF57}" srcOrd="11" destOrd="0" presId="urn:microsoft.com/office/officeart/2005/8/layout/process1"/>
    <dgm:cxn modelId="{39EC6E8B-CB68-8648-A890-943126399933}" type="presParOf" srcId="{451EFE37-4265-8A4D-A612-90C51E5BDF57}" destId="{AE6C848B-58F3-6242-8035-E80C1EF25CCF}" srcOrd="0" destOrd="0" presId="urn:microsoft.com/office/officeart/2005/8/layout/process1"/>
    <dgm:cxn modelId="{4F7EBA5A-36BE-B343-9997-20B4F8CEE927}" type="presParOf" srcId="{78FBA13D-8354-904C-9A4D-3B7FB256229D}" destId="{746B31F3-E2DB-FF4F-B253-A5AF6BF05CBD}" srcOrd="12" destOrd="0" presId="urn:microsoft.com/office/officeart/2005/8/layout/process1"/>
    <dgm:cxn modelId="{4452A0A3-649A-3A43-BE80-AB857886EDB7}" type="presParOf" srcId="{78FBA13D-8354-904C-9A4D-3B7FB256229D}" destId="{1C2C6618-8B5B-184A-93D4-138ABF3062C0}" srcOrd="13" destOrd="0" presId="urn:microsoft.com/office/officeart/2005/8/layout/process1"/>
    <dgm:cxn modelId="{9DE4DD65-A321-724E-8F3C-ACC49ACBAA81}" type="presParOf" srcId="{1C2C6618-8B5B-184A-93D4-138ABF3062C0}" destId="{BC53DBD0-F350-6A48-9A6C-2BE0497E777B}" srcOrd="0" destOrd="0" presId="urn:microsoft.com/office/officeart/2005/8/layout/process1"/>
    <dgm:cxn modelId="{2C5535AA-365D-E34A-BB8A-27EB7E41B602}" type="presParOf" srcId="{78FBA13D-8354-904C-9A4D-3B7FB256229D}" destId="{86F3075D-BB12-5B40-877E-BA22C8405279}" srcOrd="14" destOrd="0" presId="urn:microsoft.com/office/officeart/2005/8/layout/process1"/>
    <dgm:cxn modelId="{ACEA8500-9ED6-9644-95BC-A7B91B1351C2}" type="presParOf" srcId="{78FBA13D-8354-904C-9A4D-3B7FB256229D}" destId="{34FA49AF-9E1A-6D48-802E-9E47082C480D}" srcOrd="15" destOrd="0" presId="urn:microsoft.com/office/officeart/2005/8/layout/process1"/>
    <dgm:cxn modelId="{B6ABF7DB-55A0-DC41-A966-9BE450A1D239}" type="presParOf" srcId="{34FA49AF-9E1A-6D48-802E-9E47082C480D}" destId="{80983FBF-17EB-724D-9AC1-A4A7E1F76E0F}" srcOrd="0" destOrd="0" presId="urn:microsoft.com/office/officeart/2005/8/layout/process1"/>
    <dgm:cxn modelId="{9A1E8B6A-574D-3B49-8AFE-F31B19BE7BC2}" type="presParOf" srcId="{78FBA13D-8354-904C-9A4D-3B7FB256229D}" destId="{0FDA93C7-0ABD-4844-A761-FC2616B8F822}" srcOrd="1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380F79-2276-F640-A929-84AAAE3225D5}" type="doc">
      <dgm:prSet loTypeId="urn:microsoft.com/office/officeart/2005/8/layout/chevron1" loCatId="" qsTypeId="urn:microsoft.com/office/officeart/2005/8/quickstyle/simple4" qsCatId="simple" csTypeId="urn:microsoft.com/office/officeart/2005/8/colors/accent1_2" csCatId="accent1" phldr="1"/>
      <dgm:spPr/>
    </dgm:pt>
    <dgm:pt modelId="{E852313F-C6D6-0940-B803-F66C736E5419}">
      <dgm:prSet phldrT="[Text]"/>
      <dgm:spPr/>
      <dgm:t>
        <a:bodyPr/>
        <a:lstStyle/>
        <a:p>
          <a:r>
            <a:rPr lang="en-US" dirty="0"/>
            <a:t>Loss of rotation</a:t>
          </a:r>
        </a:p>
      </dgm:t>
    </dgm:pt>
    <dgm:pt modelId="{764707F8-A1FA-2B47-81E2-6777D3460AA3}" type="parTrans" cxnId="{ABD65894-E434-4641-953F-0DA27A308D40}">
      <dgm:prSet/>
      <dgm:spPr/>
      <dgm:t>
        <a:bodyPr/>
        <a:lstStyle/>
        <a:p>
          <a:endParaRPr lang="en-US"/>
        </a:p>
      </dgm:t>
    </dgm:pt>
    <dgm:pt modelId="{F18723D2-E88F-E74C-813D-4D9E3C16813A}" type="sibTrans" cxnId="{ABD65894-E434-4641-953F-0DA27A308D40}">
      <dgm:prSet/>
      <dgm:spPr/>
      <dgm:t>
        <a:bodyPr/>
        <a:lstStyle/>
        <a:p>
          <a:endParaRPr lang="en-US"/>
        </a:p>
      </dgm:t>
    </dgm:pt>
    <dgm:pt modelId="{4BB9097B-A3EF-804A-8250-1F8FA0C1723B}">
      <dgm:prSet phldrT="[Text]"/>
      <dgm:spPr/>
      <dgm:t>
        <a:bodyPr/>
        <a:lstStyle/>
        <a:p>
          <a:r>
            <a:rPr lang="en-US" dirty="0"/>
            <a:t>Beam entrance window ruptures</a:t>
          </a:r>
        </a:p>
      </dgm:t>
    </dgm:pt>
    <dgm:pt modelId="{54D3DC5B-8EEA-F947-8CAC-C1A31B9D70F9}" type="parTrans" cxnId="{0B3D4450-92C4-D946-B00D-09406C59DA1E}">
      <dgm:prSet/>
      <dgm:spPr/>
      <dgm:t>
        <a:bodyPr/>
        <a:lstStyle/>
        <a:p>
          <a:endParaRPr lang="en-US"/>
        </a:p>
      </dgm:t>
    </dgm:pt>
    <dgm:pt modelId="{520E3801-FD2A-0944-9830-623E72708371}" type="sibTrans" cxnId="{0B3D4450-92C4-D946-B00D-09406C59DA1E}">
      <dgm:prSet/>
      <dgm:spPr/>
      <dgm:t>
        <a:bodyPr/>
        <a:lstStyle/>
        <a:p>
          <a:endParaRPr lang="en-US"/>
        </a:p>
      </dgm:t>
    </dgm:pt>
    <dgm:pt modelId="{25E899AB-7D64-6F4F-9009-257D64F8EAA3}">
      <dgm:prSet/>
      <dgm:spPr/>
      <dgm:t>
        <a:bodyPr/>
        <a:lstStyle/>
        <a:p>
          <a:r>
            <a:rPr lang="en-US" dirty="0"/>
            <a:t>Coolant starts flowing out</a:t>
          </a:r>
        </a:p>
      </dgm:t>
    </dgm:pt>
    <dgm:pt modelId="{913869E2-8556-404A-8931-E60EA09A046C}" type="parTrans" cxnId="{998C983B-35DE-0842-993B-6AE3125FE5E3}">
      <dgm:prSet/>
      <dgm:spPr/>
      <dgm:t>
        <a:bodyPr/>
        <a:lstStyle/>
        <a:p>
          <a:endParaRPr lang="en-US"/>
        </a:p>
      </dgm:t>
    </dgm:pt>
    <dgm:pt modelId="{2B8A7101-A76F-234D-8D3A-BB3508D87283}" type="sibTrans" cxnId="{998C983B-35DE-0842-993B-6AE3125FE5E3}">
      <dgm:prSet/>
      <dgm:spPr/>
      <dgm:t>
        <a:bodyPr/>
        <a:lstStyle/>
        <a:p>
          <a:endParaRPr lang="en-US"/>
        </a:p>
      </dgm:t>
    </dgm:pt>
    <dgm:pt modelId="{67AFB7A5-599D-964E-A5B6-B770A6A5AE29}">
      <dgm:prSet/>
      <dgm:spPr/>
      <dgm:t>
        <a:bodyPr/>
        <a:lstStyle/>
        <a:p>
          <a:r>
            <a:rPr lang="en-US" dirty="0" err="1"/>
            <a:t>Premoderator</a:t>
          </a:r>
          <a:r>
            <a:rPr lang="en-US" dirty="0"/>
            <a:t> breaks</a:t>
          </a:r>
        </a:p>
      </dgm:t>
    </dgm:pt>
    <dgm:pt modelId="{0D28A541-F71A-1643-875F-1B0EF2D0695D}" type="parTrans" cxnId="{9DE2281C-A28E-1F49-AEA9-0E84A7FD5483}">
      <dgm:prSet/>
      <dgm:spPr/>
      <dgm:t>
        <a:bodyPr/>
        <a:lstStyle/>
        <a:p>
          <a:endParaRPr lang="en-US"/>
        </a:p>
      </dgm:t>
    </dgm:pt>
    <dgm:pt modelId="{518814D4-D411-4944-8430-80354C1AF532}" type="sibTrans" cxnId="{9DE2281C-A28E-1F49-AEA9-0E84A7FD5483}">
      <dgm:prSet/>
      <dgm:spPr/>
      <dgm:t>
        <a:bodyPr/>
        <a:lstStyle/>
        <a:p>
          <a:endParaRPr lang="en-US"/>
        </a:p>
      </dgm:t>
    </dgm:pt>
    <dgm:pt modelId="{1CCF111D-338E-184D-9DB7-91987F444CA1}">
      <dgm:prSet/>
      <dgm:spPr/>
      <dgm:t>
        <a:bodyPr/>
        <a:lstStyle/>
        <a:p>
          <a:r>
            <a:rPr lang="en-US" dirty="0"/>
            <a:t>Beam penetrates two sectors</a:t>
          </a:r>
        </a:p>
      </dgm:t>
    </dgm:pt>
    <dgm:pt modelId="{36C4C1A9-F780-BB44-8790-8F7F0001CE57}" type="parTrans" cxnId="{3A3FBBFF-17DE-E74F-9417-61F92F7D5A4D}">
      <dgm:prSet/>
      <dgm:spPr/>
      <dgm:t>
        <a:bodyPr/>
        <a:lstStyle/>
        <a:p>
          <a:endParaRPr lang="en-US"/>
        </a:p>
      </dgm:t>
    </dgm:pt>
    <dgm:pt modelId="{D83184D6-EB37-B349-9C9C-96C4F2C14352}" type="sibTrans" cxnId="{3A3FBBFF-17DE-E74F-9417-61F92F7D5A4D}">
      <dgm:prSet/>
      <dgm:spPr/>
      <dgm:t>
        <a:bodyPr/>
        <a:lstStyle/>
        <a:p>
          <a:endParaRPr lang="en-US"/>
        </a:p>
      </dgm:t>
    </dgm:pt>
    <dgm:pt modelId="{FC5D45A8-C88E-F848-9799-325428EFE1C6}">
      <dgm:prSet/>
      <dgm:spPr/>
      <dgm:t>
        <a:bodyPr/>
        <a:lstStyle/>
        <a:p>
          <a:r>
            <a:rPr lang="en-US" dirty="0"/>
            <a:t>Shroud beneath two sectors melt</a:t>
          </a:r>
        </a:p>
      </dgm:t>
    </dgm:pt>
    <dgm:pt modelId="{1B3DD128-3355-8746-8BEA-6BB198B3D112}" type="parTrans" cxnId="{5D24110D-231D-1B4E-9941-26B5E5F5C25F}">
      <dgm:prSet/>
      <dgm:spPr/>
      <dgm:t>
        <a:bodyPr/>
        <a:lstStyle/>
        <a:p>
          <a:endParaRPr lang="en-US"/>
        </a:p>
      </dgm:t>
    </dgm:pt>
    <dgm:pt modelId="{52FA339F-0C9D-3B48-AE80-E9732155F734}" type="sibTrans" cxnId="{5D24110D-231D-1B4E-9941-26B5E5F5C25F}">
      <dgm:prSet/>
      <dgm:spPr/>
      <dgm:t>
        <a:bodyPr/>
        <a:lstStyle/>
        <a:p>
          <a:endParaRPr lang="en-US"/>
        </a:p>
      </dgm:t>
    </dgm:pt>
    <dgm:pt modelId="{5DC9BFF9-FEE4-D249-8AE8-06DE9DBE878A}">
      <dgm:prSet/>
      <dgm:spPr/>
      <dgm:t>
        <a:bodyPr/>
        <a:lstStyle/>
        <a:p>
          <a:r>
            <a:rPr lang="en-US" dirty="0"/>
            <a:t>Two complete sectors spill out</a:t>
          </a:r>
        </a:p>
      </dgm:t>
    </dgm:pt>
    <dgm:pt modelId="{2B61CA5C-4306-1A43-B582-711D8D65A9E2}" type="parTrans" cxnId="{16B0A431-D8A6-DB4C-8B86-7E515D1FD6C3}">
      <dgm:prSet/>
      <dgm:spPr/>
      <dgm:t>
        <a:bodyPr/>
        <a:lstStyle/>
        <a:p>
          <a:endParaRPr lang="en-US"/>
        </a:p>
      </dgm:t>
    </dgm:pt>
    <dgm:pt modelId="{B8FA0FBC-B428-CB42-9310-32A5E62B0F49}" type="sibTrans" cxnId="{16B0A431-D8A6-DB4C-8B86-7E515D1FD6C3}">
      <dgm:prSet/>
      <dgm:spPr/>
      <dgm:t>
        <a:bodyPr/>
        <a:lstStyle/>
        <a:p>
          <a:endParaRPr lang="en-US"/>
        </a:p>
      </dgm:t>
    </dgm:pt>
    <dgm:pt modelId="{D07E4C95-E1B5-7D46-AACE-EACEFE1272B3}">
      <dgm:prSet/>
      <dgm:spPr/>
      <dgm:t>
        <a:bodyPr/>
        <a:lstStyle/>
        <a:p>
          <a:r>
            <a:rPr lang="en-US" dirty="0"/>
            <a:t>Ingress into lower moderator</a:t>
          </a:r>
        </a:p>
      </dgm:t>
    </dgm:pt>
    <dgm:pt modelId="{4471D5D8-5734-6545-A695-5E4ED00F62A3}" type="parTrans" cxnId="{5ADDF856-69CE-8641-9CDB-FE09413A4C5D}">
      <dgm:prSet/>
      <dgm:spPr/>
      <dgm:t>
        <a:bodyPr/>
        <a:lstStyle/>
        <a:p>
          <a:endParaRPr lang="en-US"/>
        </a:p>
      </dgm:t>
    </dgm:pt>
    <dgm:pt modelId="{7718D01E-376B-8143-995C-F42B5C2C2E35}" type="sibTrans" cxnId="{5ADDF856-69CE-8641-9CDB-FE09413A4C5D}">
      <dgm:prSet/>
      <dgm:spPr/>
      <dgm:t>
        <a:bodyPr/>
        <a:lstStyle/>
        <a:p>
          <a:endParaRPr lang="en-US"/>
        </a:p>
      </dgm:t>
    </dgm:pt>
    <dgm:pt modelId="{2A265FDC-0A1C-7446-A8C6-1E7A3CC92038}">
      <dgm:prSet/>
      <dgm:spPr/>
      <dgm:t>
        <a:bodyPr/>
        <a:lstStyle/>
        <a:p>
          <a:r>
            <a:rPr lang="en-US" dirty="0"/>
            <a:t>Oxidation in steam</a:t>
          </a:r>
        </a:p>
      </dgm:t>
    </dgm:pt>
    <dgm:pt modelId="{49B3B066-975B-D04A-BF54-200E8CE5FB6F}" type="parTrans" cxnId="{83633C37-9E80-7845-9BBE-179BDDCEDA6C}">
      <dgm:prSet/>
      <dgm:spPr/>
      <dgm:t>
        <a:bodyPr/>
        <a:lstStyle/>
        <a:p>
          <a:endParaRPr lang="en-US"/>
        </a:p>
      </dgm:t>
    </dgm:pt>
    <dgm:pt modelId="{01C75B23-19B4-4E4E-8041-D33D5DC8DCA4}" type="sibTrans" cxnId="{83633C37-9E80-7845-9BBE-179BDDCEDA6C}">
      <dgm:prSet/>
      <dgm:spPr/>
      <dgm:t>
        <a:bodyPr/>
        <a:lstStyle/>
        <a:p>
          <a:endParaRPr lang="en-US"/>
        </a:p>
      </dgm:t>
    </dgm:pt>
    <dgm:pt modelId="{CD7CC7CA-9A0E-CE4D-B46F-9656533072F7}">
      <dgm:prSet/>
      <dgm:spPr/>
      <dgm:t>
        <a:bodyPr/>
        <a:lstStyle/>
        <a:p>
          <a:r>
            <a:rPr lang="en-US" dirty="0"/>
            <a:t>Proton beam penetrates monolith</a:t>
          </a:r>
        </a:p>
      </dgm:t>
    </dgm:pt>
    <dgm:pt modelId="{5E11CE96-71B8-B84D-A345-BFBA05ACF437}" type="parTrans" cxnId="{BE40EDBA-3B5F-E548-A18D-4D42B3184338}">
      <dgm:prSet/>
      <dgm:spPr/>
      <dgm:t>
        <a:bodyPr/>
        <a:lstStyle/>
        <a:p>
          <a:endParaRPr lang="en-US"/>
        </a:p>
      </dgm:t>
    </dgm:pt>
    <dgm:pt modelId="{0ACC8C22-A500-8847-900E-520D81037C7A}" type="sibTrans" cxnId="{BE40EDBA-3B5F-E548-A18D-4D42B3184338}">
      <dgm:prSet/>
      <dgm:spPr/>
      <dgm:t>
        <a:bodyPr/>
        <a:lstStyle/>
        <a:p>
          <a:endParaRPr lang="en-US"/>
        </a:p>
      </dgm:t>
    </dgm:pt>
    <dgm:pt modelId="{7739E8C1-85B0-8A48-B7F2-48AB268A12AC}">
      <dgm:prSet/>
      <dgm:spPr/>
      <dgm:t>
        <a:bodyPr/>
        <a:lstStyle/>
        <a:p>
          <a:r>
            <a:rPr lang="en-US" dirty="0"/>
            <a:t>Release through relief path by chimney effect of airborne particles</a:t>
          </a:r>
        </a:p>
      </dgm:t>
    </dgm:pt>
    <dgm:pt modelId="{553A6523-E742-1D45-BFB1-6DABCB145FA6}" type="parTrans" cxnId="{271EDD6A-EFE7-C842-ACEB-648AF0B22209}">
      <dgm:prSet/>
      <dgm:spPr/>
      <dgm:t>
        <a:bodyPr/>
        <a:lstStyle/>
        <a:p>
          <a:endParaRPr lang="en-US"/>
        </a:p>
      </dgm:t>
    </dgm:pt>
    <dgm:pt modelId="{0FC0FD77-C52D-5843-9EB4-F4352D290666}" type="sibTrans" cxnId="{271EDD6A-EFE7-C842-ACEB-648AF0B22209}">
      <dgm:prSet/>
      <dgm:spPr/>
      <dgm:t>
        <a:bodyPr/>
        <a:lstStyle/>
        <a:p>
          <a:endParaRPr lang="en-US"/>
        </a:p>
      </dgm:t>
    </dgm:pt>
    <dgm:pt modelId="{1FFD9B94-7BCD-BD4D-BD3A-66C87AE2B7CF}">
      <dgm:prSet/>
      <dgm:spPr/>
      <dgm:t>
        <a:bodyPr/>
        <a:lstStyle/>
        <a:p>
          <a:r>
            <a:rPr lang="en-US" dirty="0"/>
            <a:t>Hydrogen explosion affect settled particles</a:t>
          </a:r>
        </a:p>
      </dgm:t>
    </dgm:pt>
    <dgm:pt modelId="{22F45BDC-D572-7043-ADA3-3FE8631CBF43}" type="parTrans" cxnId="{53B631E2-F8AA-EC44-9233-89F151F20BA9}">
      <dgm:prSet/>
      <dgm:spPr/>
      <dgm:t>
        <a:bodyPr/>
        <a:lstStyle/>
        <a:p>
          <a:endParaRPr lang="en-US"/>
        </a:p>
      </dgm:t>
    </dgm:pt>
    <dgm:pt modelId="{D6F0AE7D-9903-1F40-BB4E-B2D58074AED5}" type="sibTrans" cxnId="{53B631E2-F8AA-EC44-9233-89F151F20BA9}">
      <dgm:prSet/>
      <dgm:spPr/>
      <dgm:t>
        <a:bodyPr/>
        <a:lstStyle/>
        <a:p>
          <a:endParaRPr lang="en-US"/>
        </a:p>
      </dgm:t>
    </dgm:pt>
    <dgm:pt modelId="{D699E0AB-51DF-4A4D-9960-1ADF21F75079}">
      <dgm:prSet/>
      <dgm:spPr/>
      <dgm:t>
        <a:bodyPr/>
        <a:lstStyle/>
        <a:p>
          <a:r>
            <a:rPr lang="en-US" dirty="0"/>
            <a:t>End</a:t>
          </a:r>
        </a:p>
      </dgm:t>
    </dgm:pt>
    <dgm:pt modelId="{1DEDB07C-5ECF-D54A-8F2E-448D84926398}" type="parTrans" cxnId="{DB258E3B-05FA-1F4F-A2A3-34A61DCDA75A}">
      <dgm:prSet/>
      <dgm:spPr/>
      <dgm:t>
        <a:bodyPr/>
        <a:lstStyle/>
        <a:p>
          <a:endParaRPr lang="en-US"/>
        </a:p>
      </dgm:t>
    </dgm:pt>
    <dgm:pt modelId="{9F4B562C-E033-A945-804E-C2CC7A975B2B}" type="sibTrans" cxnId="{DB258E3B-05FA-1F4F-A2A3-34A61DCDA75A}">
      <dgm:prSet/>
      <dgm:spPr/>
      <dgm:t>
        <a:bodyPr/>
        <a:lstStyle/>
        <a:p>
          <a:endParaRPr lang="en-US"/>
        </a:p>
      </dgm:t>
    </dgm:pt>
    <dgm:pt modelId="{E31579D7-9A66-0046-8E52-0BCEBE7374AC}">
      <dgm:prSet/>
      <dgm:spPr/>
      <dgm:t>
        <a:bodyPr/>
        <a:lstStyle/>
        <a:p>
          <a:r>
            <a:rPr lang="en-US" dirty="0"/>
            <a:t>Melting starts</a:t>
          </a:r>
        </a:p>
      </dgm:t>
    </dgm:pt>
    <dgm:pt modelId="{09E24C76-8F5E-4B41-8CB8-57D4565DD217}" type="parTrans" cxnId="{6CC1D162-8B44-A549-989A-EA0329F4DCDB}">
      <dgm:prSet/>
      <dgm:spPr/>
      <dgm:t>
        <a:bodyPr/>
        <a:lstStyle/>
        <a:p>
          <a:endParaRPr lang="en-US"/>
        </a:p>
      </dgm:t>
    </dgm:pt>
    <dgm:pt modelId="{7C313856-687D-0A41-ABFB-3710623AADAB}" type="sibTrans" cxnId="{6CC1D162-8B44-A549-989A-EA0329F4DCDB}">
      <dgm:prSet/>
      <dgm:spPr/>
      <dgm:t>
        <a:bodyPr/>
        <a:lstStyle/>
        <a:p>
          <a:endParaRPr lang="en-US"/>
        </a:p>
      </dgm:t>
    </dgm:pt>
    <dgm:pt modelId="{60E7FAF6-AB5A-F849-9F2F-173F1CBE84F5}" type="pres">
      <dgm:prSet presAssocID="{C9380F79-2276-F640-A929-84AAAE3225D5}" presName="Name0" presStyleCnt="0">
        <dgm:presLayoutVars>
          <dgm:dir/>
          <dgm:animLvl val="lvl"/>
          <dgm:resizeHandles val="exact"/>
        </dgm:presLayoutVars>
      </dgm:prSet>
      <dgm:spPr/>
    </dgm:pt>
    <dgm:pt modelId="{7A069FCF-FDFD-314F-A7A7-657A35B3AFC2}" type="pres">
      <dgm:prSet presAssocID="{E852313F-C6D6-0940-B803-F66C736E5419}" presName="parTxOnly" presStyleLbl="node1" presStyleIdx="0" presStyleCnt="14">
        <dgm:presLayoutVars>
          <dgm:chMax val="0"/>
          <dgm:chPref val="0"/>
          <dgm:bulletEnabled val="1"/>
        </dgm:presLayoutVars>
      </dgm:prSet>
      <dgm:spPr/>
    </dgm:pt>
    <dgm:pt modelId="{718E994D-C5E5-1B48-B648-6E1948488375}" type="pres">
      <dgm:prSet presAssocID="{F18723D2-E88F-E74C-813D-4D9E3C16813A}" presName="parTxOnlySpace" presStyleCnt="0"/>
      <dgm:spPr/>
    </dgm:pt>
    <dgm:pt modelId="{413B3DD4-1EDB-984D-A20D-64F51E078E4C}" type="pres">
      <dgm:prSet presAssocID="{4BB9097B-A3EF-804A-8250-1F8FA0C1723B}" presName="parTxOnly" presStyleLbl="node1" presStyleIdx="1" presStyleCnt="14">
        <dgm:presLayoutVars>
          <dgm:chMax val="0"/>
          <dgm:chPref val="0"/>
          <dgm:bulletEnabled val="1"/>
        </dgm:presLayoutVars>
      </dgm:prSet>
      <dgm:spPr/>
    </dgm:pt>
    <dgm:pt modelId="{3FBFB3B7-B4E9-3342-B3C3-281E4EA16D8E}" type="pres">
      <dgm:prSet presAssocID="{520E3801-FD2A-0944-9830-623E72708371}" presName="parTxOnlySpace" presStyleCnt="0"/>
      <dgm:spPr/>
    </dgm:pt>
    <dgm:pt modelId="{11082D1D-69C9-1D49-A14A-C6D672B82CE3}" type="pres">
      <dgm:prSet presAssocID="{25E899AB-7D64-6F4F-9009-257D64F8EAA3}" presName="parTxOnly" presStyleLbl="node1" presStyleIdx="2" presStyleCnt="14">
        <dgm:presLayoutVars>
          <dgm:chMax val="0"/>
          <dgm:chPref val="0"/>
          <dgm:bulletEnabled val="1"/>
        </dgm:presLayoutVars>
      </dgm:prSet>
      <dgm:spPr/>
    </dgm:pt>
    <dgm:pt modelId="{47338F25-9819-5F47-98F0-9141CBE75EB6}" type="pres">
      <dgm:prSet presAssocID="{2B8A7101-A76F-234D-8D3A-BB3508D87283}" presName="parTxOnlySpace" presStyleCnt="0"/>
      <dgm:spPr/>
    </dgm:pt>
    <dgm:pt modelId="{5692B7EB-F1E9-474A-B125-A083A868A37D}" type="pres">
      <dgm:prSet presAssocID="{67AFB7A5-599D-964E-A5B6-B770A6A5AE29}" presName="parTxOnly" presStyleLbl="node1" presStyleIdx="3" presStyleCnt="14">
        <dgm:presLayoutVars>
          <dgm:chMax val="0"/>
          <dgm:chPref val="0"/>
          <dgm:bulletEnabled val="1"/>
        </dgm:presLayoutVars>
      </dgm:prSet>
      <dgm:spPr/>
    </dgm:pt>
    <dgm:pt modelId="{5BB3D5E9-0D20-7E4B-9CEF-A6B74288A3E1}" type="pres">
      <dgm:prSet presAssocID="{518814D4-D411-4944-8430-80354C1AF532}" presName="parTxOnlySpace" presStyleCnt="0"/>
      <dgm:spPr/>
    </dgm:pt>
    <dgm:pt modelId="{F0E21A81-5068-AD4A-9144-565F48DA1081}" type="pres">
      <dgm:prSet presAssocID="{E31579D7-9A66-0046-8E52-0BCEBE7374AC}" presName="parTxOnly" presStyleLbl="node1" presStyleIdx="4" presStyleCnt="14">
        <dgm:presLayoutVars>
          <dgm:chMax val="0"/>
          <dgm:chPref val="0"/>
          <dgm:bulletEnabled val="1"/>
        </dgm:presLayoutVars>
      </dgm:prSet>
      <dgm:spPr/>
    </dgm:pt>
    <dgm:pt modelId="{14A5628B-0710-2E41-B981-10EA3F4D92F3}" type="pres">
      <dgm:prSet presAssocID="{7C313856-687D-0A41-ABFB-3710623AADAB}" presName="parTxOnlySpace" presStyleCnt="0"/>
      <dgm:spPr/>
    </dgm:pt>
    <dgm:pt modelId="{639AA502-1BF6-D843-8BFA-28CC3A930068}" type="pres">
      <dgm:prSet presAssocID="{1CCF111D-338E-184D-9DB7-91987F444CA1}" presName="parTxOnly" presStyleLbl="node1" presStyleIdx="5" presStyleCnt="14">
        <dgm:presLayoutVars>
          <dgm:chMax val="0"/>
          <dgm:chPref val="0"/>
          <dgm:bulletEnabled val="1"/>
        </dgm:presLayoutVars>
      </dgm:prSet>
      <dgm:spPr/>
    </dgm:pt>
    <dgm:pt modelId="{07720212-478A-714C-A535-937208C0F380}" type="pres">
      <dgm:prSet presAssocID="{D83184D6-EB37-B349-9C9C-96C4F2C14352}" presName="parTxOnlySpace" presStyleCnt="0"/>
      <dgm:spPr/>
    </dgm:pt>
    <dgm:pt modelId="{A2DF8764-DE78-4246-A6AD-BF8AB8EA9AE5}" type="pres">
      <dgm:prSet presAssocID="{FC5D45A8-C88E-F848-9799-325428EFE1C6}" presName="parTxOnly" presStyleLbl="node1" presStyleIdx="6" presStyleCnt="14">
        <dgm:presLayoutVars>
          <dgm:chMax val="0"/>
          <dgm:chPref val="0"/>
          <dgm:bulletEnabled val="1"/>
        </dgm:presLayoutVars>
      </dgm:prSet>
      <dgm:spPr/>
    </dgm:pt>
    <dgm:pt modelId="{D7252973-247A-3F4C-A991-4B2CBADDB4C3}" type="pres">
      <dgm:prSet presAssocID="{52FA339F-0C9D-3B48-AE80-E9732155F734}" presName="parTxOnlySpace" presStyleCnt="0"/>
      <dgm:spPr/>
    </dgm:pt>
    <dgm:pt modelId="{97B6568F-B612-344F-AE01-82D2CF09847B}" type="pres">
      <dgm:prSet presAssocID="{5DC9BFF9-FEE4-D249-8AE8-06DE9DBE878A}" presName="parTxOnly" presStyleLbl="node1" presStyleIdx="7" presStyleCnt="14">
        <dgm:presLayoutVars>
          <dgm:chMax val="0"/>
          <dgm:chPref val="0"/>
          <dgm:bulletEnabled val="1"/>
        </dgm:presLayoutVars>
      </dgm:prSet>
      <dgm:spPr/>
    </dgm:pt>
    <dgm:pt modelId="{7A18FF4A-42F1-CA42-A09F-F12601C91E98}" type="pres">
      <dgm:prSet presAssocID="{B8FA0FBC-B428-CB42-9310-32A5E62B0F49}" presName="parTxOnlySpace" presStyleCnt="0"/>
      <dgm:spPr/>
    </dgm:pt>
    <dgm:pt modelId="{D3178F00-3F2B-D941-9525-531F6256F2FB}" type="pres">
      <dgm:prSet presAssocID="{D07E4C95-E1B5-7D46-AACE-EACEFE1272B3}" presName="parTxOnly" presStyleLbl="node1" presStyleIdx="8" presStyleCnt="14">
        <dgm:presLayoutVars>
          <dgm:chMax val="0"/>
          <dgm:chPref val="0"/>
          <dgm:bulletEnabled val="1"/>
        </dgm:presLayoutVars>
      </dgm:prSet>
      <dgm:spPr/>
    </dgm:pt>
    <dgm:pt modelId="{F58A9AE2-538D-3A41-AD0F-501C3763600E}" type="pres">
      <dgm:prSet presAssocID="{7718D01E-376B-8143-995C-F42B5C2C2E35}" presName="parTxOnlySpace" presStyleCnt="0"/>
      <dgm:spPr/>
    </dgm:pt>
    <dgm:pt modelId="{2522BADA-0500-2148-A553-790409444342}" type="pres">
      <dgm:prSet presAssocID="{2A265FDC-0A1C-7446-A8C6-1E7A3CC92038}" presName="parTxOnly" presStyleLbl="node1" presStyleIdx="9" presStyleCnt="14">
        <dgm:presLayoutVars>
          <dgm:chMax val="0"/>
          <dgm:chPref val="0"/>
          <dgm:bulletEnabled val="1"/>
        </dgm:presLayoutVars>
      </dgm:prSet>
      <dgm:spPr/>
    </dgm:pt>
    <dgm:pt modelId="{B0497F78-DADA-514B-A2D8-2C590A851FDC}" type="pres">
      <dgm:prSet presAssocID="{01C75B23-19B4-4E4E-8041-D33D5DC8DCA4}" presName="parTxOnlySpace" presStyleCnt="0"/>
      <dgm:spPr/>
    </dgm:pt>
    <dgm:pt modelId="{023CEC90-6FDB-2449-9827-62AEEACAE415}" type="pres">
      <dgm:prSet presAssocID="{CD7CC7CA-9A0E-CE4D-B46F-9656533072F7}" presName="parTxOnly" presStyleLbl="node1" presStyleIdx="10" presStyleCnt="14">
        <dgm:presLayoutVars>
          <dgm:chMax val="0"/>
          <dgm:chPref val="0"/>
          <dgm:bulletEnabled val="1"/>
        </dgm:presLayoutVars>
      </dgm:prSet>
      <dgm:spPr/>
    </dgm:pt>
    <dgm:pt modelId="{5ABD53BF-52A6-7445-8A87-FE3FB817C754}" type="pres">
      <dgm:prSet presAssocID="{0ACC8C22-A500-8847-900E-520D81037C7A}" presName="parTxOnlySpace" presStyleCnt="0"/>
      <dgm:spPr/>
    </dgm:pt>
    <dgm:pt modelId="{7FBB529A-2D9E-414E-B958-49A5BC6C7CB1}" type="pres">
      <dgm:prSet presAssocID="{7739E8C1-85B0-8A48-B7F2-48AB268A12AC}" presName="parTxOnly" presStyleLbl="node1" presStyleIdx="11" presStyleCnt="14">
        <dgm:presLayoutVars>
          <dgm:chMax val="0"/>
          <dgm:chPref val="0"/>
          <dgm:bulletEnabled val="1"/>
        </dgm:presLayoutVars>
      </dgm:prSet>
      <dgm:spPr/>
    </dgm:pt>
    <dgm:pt modelId="{4AC2AB76-D600-CF49-8C37-7218962AA467}" type="pres">
      <dgm:prSet presAssocID="{0FC0FD77-C52D-5843-9EB4-F4352D290666}" presName="parTxOnlySpace" presStyleCnt="0"/>
      <dgm:spPr/>
    </dgm:pt>
    <dgm:pt modelId="{D959DD89-0F31-A94F-BD54-1BE94DFD4402}" type="pres">
      <dgm:prSet presAssocID="{1FFD9B94-7BCD-BD4D-BD3A-66C87AE2B7CF}" presName="parTxOnly" presStyleLbl="node1" presStyleIdx="12" presStyleCnt="14">
        <dgm:presLayoutVars>
          <dgm:chMax val="0"/>
          <dgm:chPref val="0"/>
          <dgm:bulletEnabled val="1"/>
        </dgm:presLayoutVars>
      </dgm:prSet>
      <dgm:spPr/>
    </dgm:pt>
    <dgm:pt modelId="{2DEDDE17-8BAA-E246-8A06-BE1F7D66B62D}" type="pres">
      <dgm:prSet presAssocID="{D6F0AE7D-9903-1F40-BB4E-B2D58074AED5}" presName="parTxOnlySpace" presStyleCnt="0"/>
      <dgm:spPr/>
    </dgm:pt>
    <dgm:pt modelId="{6849DAAB-1CD1-8A4D-B1C5-5AF117F9A553}" type="pres">
      <dgm:prSet presAssocID="{D699E0AB-51DF-4A4D-9960-1ADF21F75079}" presName="parTxOnly" presStyleLbl="node1" presStyleIdx="13" presStyleCnt="14">
        <dgm:presLayoutVars>
          <dgm:chMax val="0"/>
          <dgm:chPref val="0"/>
          <dgm:bulletEnabled val="1"/>
        </dgm:presLayoutVars>
      </dgm:prSet>
      <dgm:spPr/>
    </dgm:pt>
  </dgm:ptLst>
  <dgm:cxnLst>
    <dgm:cxn modelId="{5D24110D-231D-1B4E-9941-26B5E5F5C25F}" srcId="{C9380F79-2276-F640-A929-84AAAE3225D5}" destId="{FC5D45A8-C88E-F848-9799-325428EFE1C6}" srcOrd="6" destOrd="0" parTransId="{1B3DD128-3355-8746-8BEA-6BB198B3D112}" sibTransId="{52FA339F-0C9D-3B48-AE80-E9732155F734}"/>
    <dgm:cxn modelId="{9DE2281C-A28E-1F49-AEA9-0E84A7FD5483}" srcId="{C9380F79-2276-F640-A929-84AAAE3225D5}" destId="{67AFB7A5-599D-964E-A5B6-B770A6A5AE29}" srcOrd="3" destOrd="0" parTransId="{0D28A541-F71A-1643-875F-1B0EF2D0695D}" sibTransId="{518814D4-D411-4944-8430-80354C1AF532}"/>
    <dgm:cxn modelId="{64587A1F-0F96-674F-A03C-64306E760B9F}" type="presOf" srcId="{CD7CC7CA-9A0E-CE4D-B46F-9656533072F7}" destId="{023CEC90-6FDB-2449-9827-62AEEACAE415}" srcOrd="0" destOrd="0" presId="urn:microsoft.com/office/officeart/2005/8/layout/chevron1"/>
    <dgm:cxn modelId="{16243E2E-97D2-F347-B1F4-4B230B64644B}" type="presOf" srcId="{E852313F-C6D6-0940-B803-F66C736E5419}" destId="{7A069FCF-FDFD-314F-A7A7-657A35B3AFC2}" srcOrd="0" destOrd="0" presId="urn:microsoft.com/office/officeart/2005/8/layout/chevron1"/>
    <dgm:cxn modelId="{16B0A431-D8A6-DB4C-8B86-7E515D1FD6C3}" srcId="{C9380F79-2276-F640-A929-84AAAE3225D5}" destId="{5DC9BFF9-FEE4-D249-8AE8-06DE9DBE878A}" srcOrd="7" destOrd="0" parTransId="{2B61CA5C-4306-1A43-B582-711D8D65A9E2}" sibTransId="{B8FA0FBC-B428-CB42-9310-32A5E62B0F49}"/>
    <dgm:cxn modelId="{3D37F032-3EFC-6E47-9B91-24976BEBD386}" type="presOf" srcId="{1FFD9B94-7BCD-BD4D-BD3A-66C87AE2B7CF}" destId="{D959DD89-0F31-A94F-BD54-1BE94DFD4402}" srcOrd="0" destOrd="0" presId="urn:microsoft.com/office/officeart/2005/8/layout/chevron1"/>
    <dgm:cxn modelId="{53F9B134-134B-5E46-86AC-F0A2689A5C0F}" type="presOf" srcId="{C9380F79-2276-F640-A929-84AAAE3225D5}" destId="{60E7FAF6-AB5A-F849-9F2F-173F1CBE84F5}" srcOrd="0" destOrd="0" presId="urn:microsoft.com/office/officeart/2005/8/layout/chevron1"/>
    <dgm:cxn modelId="{4487AD36-1ECD-5440-AD89-EBD933F37663}" type="presOf" srcId="{4BB9097B-A3EF-804A-8250-1F8FA0C1723B}" destId="{413B3DD4-1EDB-984D-A20D-64F51E078E4C}" srcOrd="0" destOrd="0" presId="urn:microsoft.com/office/officeart/2005/8/layout/chevron1"/>
    <dgm:cxn modelId="{83633C37-9E80-7845-9BBE-179BDDCEDA6C}" srcId="{C9380F79-2276-F640-A929-84AAAE3225D5}" destId="{2A265FDC-0A1C-7446-A8C6-1E7A3CC92038}" srcOrd="9" destOrd="0" parTransId="{49B3B066-975B-D04A-BF54-200E8CE5FB6F}" sibTransId="{01C75B23-19B4-4E4E-8041-D33D5DC8DCA4}"/>
    <dgm:cxn modelId="{DB258E3B-05FA-1F4F-A2A3-34A61DCDA75A}" srcId="{C9380F79-2276-F640-A929-84AAAE3225D5}" destId="{D699E0AB-51DF-4A4D-9960-1ADF21F75079}" srcOrd="13" destOrd="0" parTransId="{1DEDB07C-5ECF-D54A-8F2E-448D84926398}" sibTransId="{9F4B562C-E033-A945-804E-C2CC7A975B2B}"/>
    <dgm:cxn modelId="{998C983B-35DE-0842-993B-6AE3125FE5E3}" srcId="{C9380F79-2276-F640-A929-84AAAE3225D5}" destId="{25E899AB-7D64-6F4F-9009-257D64F8EAA3}" srcOrd="2" destOrd="0" parTransId="{913869E2-8556-404A-8931-E60EA09A046C}" sibTransId="{2B8A7101-A76F-234D-8D3A-BB3508D87283}"/>
    <dgm:cxn modelId="{0B3D4450-92C4-D946-B00D-09406C59DA1E}" srcId="{C9380F79-2276-F640-A929-84AAAE3225D5}" destId="{4BB9097B-A3EF-804A-8250-1F8FA0C1723B}" srcOrd="1" destOrd="0" parTransId="{54D3DC5B-8EEA-F947-8CAC-C1A31B9D70F9}" sibTransId="{520E3801-FD2A-0944-9830-623E72708371}"/>
    <dgm:cxn modelId="{5ADDF856-69CE-8641-9CDB-FE09413A4C5D}" srcId="{C9380F79-2276-F640-A929-84AAAE3225D5}" destId="{D07E4C95-E1B5-7D46-AACE-EACEFE1272B3}" srcOrd="8" destOrd="0" parTransId="{4471D5D8-5734-6545-A695-5E4ED00F62A3}" sibTransId="{7718D01E-376B-8143-995C-F42B5C2C2E35}"/>
    <dgm:cxn modelId="{6CC1D162-8B44-A549-989A-EA0329F4DCDB}" srcId="{C9380F79-2276-F640-A929-84AAAE3225D5}" destId="{E31579D7-9A66-0046-8E52-0BCEBE7374AC}" srcOrd="4" destOrd="0" parTransId="{09E24C76-8F5E-4B41-8CB8-57D4565DD217}" sibTransId="{7C313856-687D-0A41-ABFB-3710623AADAB}"/>
    <dgm:cxn modelId="{7435E568-8743-7948-AEF7-095353BA0BF7}" type="presOf" srcId="{2A265FDC-0A1C-7446-A8C6-1E7A3CC92038}" destId="{2522BADA-0500-2148-A553-790409444342}" srcOrd="0" destOrd="0" presId="urn:microsoft.com/office/officeart/2005/8/layout/chevron1"/>
    <dgm:cxn modelId="{271EDD6A-EFE7-C842-ACEB-648AF0B22209}" srcId="{C9380F79-2276-F640-A929-84AAAE3225D5}" destId="{7739E8C1-85B0-8A48-B7F2-48AB268A12AC}" srcOrd="11" destOrd="0" parTransId="{553A6523-E742-1D45-BFB1-6DABCB145FA6}" sibTransId="{0FC0FD77-C52D-5843-9EB4-F4352D290666}"/>
    <dgm:cxn modelId="{3D135A6B-02CF-3041-9526-602C4BB816FD}" type="presOf" srcId="{5DC9BFF9-FEE4-D249-8AE8-06DE9DBE878A}" destId="{97B6568F-B612-344F-AE01-82D2CF09847B}" srcOrd="0" destOrd="0" presId="urn:microsoft.com/office/officeart/2005/8/layout/chevron1"/>
    <dgm:cxn modelId="{2003EB70-04D1-0840-8A1B-D99CA0B3EEB9}" type="presOf" srcId="{E31579D7-9A66-0046-8E52-0BCEBE7374AC}" destId="{F0E21A81-5068-AD4A-9144-565F48DA1081}" srcOrd="0" destOrd="0" presId="urn:microsoft.com/office/officeart/2005/8/layout/chevron1"/>
    <dgm:cxn modelId="{BE657679-ADA9-B640-8054-90F4B94AE1CF}" type="presOf" srcId="{7739E8C1-85B0-8A48-B7F2-48AB268A12AC}" destId="{7FBB529A-2D9E-414E-B958-49A5BC6C7CB1}" srcOrd="0" destOrd="0" presId="urn:microsoft.com/office/officeart/2005/8/layout/chevron1"/>
    <dgm:cxn modelId="{85D2C384-6EBF-DF4F-88C0-A6CF404C7354}" type="presOf" srcId="{1CCF111D-338E-184D-9DB7-91987F444CA1}" destId="{639AA502-1BF6-D843-8BFA-28CC3A930068}" srcOrd="0" destOrd="0" presId="urn:microsoft.com/office/officeart/2005/8/layout/chevron1"/>
    <dgm:cxn modelId="{ABD65894-E434-4641-953F-0DA27A308D40}" srcId="{C9380F79-2276-F640-A929-84AAAE3225D5}" destId="{E852313F-C6D6-0940-B803-F66C736E5419}" srcOrd="0" destOrd="0" parTransId="{764707F8-A1FA-2B47-81E2-6777D3460AA3}" sibTransId="{F18723D2-E88F-E74C-813D-4D9E3C16813A}"/>
    <dgm:cxn modelId="{9F78BAAB-E9F3-2247-B5F5-8691DF6EA3AF}" type="presOf" srcId="{25E899AB-7D64-6F4F-9009-257D64F8EAA3}" destId="{11082D1D-69C9-1D49-A14A-C6D672B82CE3}" srcOrd="0" destOrd="0" presId="urn:microsoft.com/office/officeart/2005/8/layout/chevron1"/>
    <dgm:cxn modelId="{7D0B45B9-BA31-B641-9982-0D1E692AF67E}" type="presOf" srcId="{D07E4C95-E1B5-7D46-AACE-EACEFE1272B3}" destId="{D3178F00-3F2B-D941-9525-531F6256F2FB}" srcOrd="0" destOrd="0" presId="urn:microsoft.com/office/officeart/2005/8/layout/chevron1"/>
    <dgm:cxn modelId="{BE40EDBA-3B5F-E548-A18D-4D42B3184338}" srcId="{C9380F79-2276-F640-A929-84AAAE3225D5}" destId="{CD7CC7CA-9A0E-CE4D-B46F-9656533072F7}" srcOrd="10" destOrd="0" parTransId="{5E11CE96-71B8-B84D-A345-BFBA05ACF437}" sibTransId="{0ACC8C22-A500-8847-900E-520D81037C7A}"/>
    <dgm:cxn modelId="{BA1F28D0-3504-104B-9FAF-8D3C4FFB6976}" type="presOf" srcId="{FC5D45A8-C88E-F848-9799-325428EFE1C6}" destId="{A2DF8764-DE78-4246-A6AD-BF8AB8EA9AE5}" srcOrd="0" destOrd="0" presId="urn:microsoft.com/office/officeart/2005/8/layout/chevron1"/>
    <dgm:cxn modelId="{7B6B86DC-0AEA-7D44-A657-B967A2DCF64C}" type="presOf" srcId="{67AFB7A5-599D-964E-A5B6-B770A6A5AE29}" destId="{5692B7EB-F1E9-474A-B125-A083A868A37D}" srcOrd="0" destOrd="0" presId="urn:microsoft.com/office/officeart/2005/8/layout/chevron1"/>
    <dgm:cxn modelId="{53B631E2-F8AA-EC44-9233-89F151F20BA9}" srcId="{C9380F79-2276-F640-A929-84AAAE3225D5}" destId="{1FFD9B94-7BCD-BD4D-BD3A-66C87AE2B7CF}" srcOrd="12" destOrd="0" parTransId="{22F45BDC-D572-7043-ADA3-3FE8631CBF43}" sibTransId="{D6F0AE7D-9903-1F40-BB4E-B2D58074AED5}"/>
    <dgm:cxn modelId="{1743B4FE-4445-6841-AFB1-7A9756D85BCB}" type="presOf" srcId="{D699E0AB-51DF-4A4D-9960-1ADF21F75079}" destId="{6849DAAB-1CD1-8A4D-B1C5-5AF117F9A553}" srcOrd="0" destOrd="0" presId="urn:microsoft.com/office/officeart/2005/8/layout/chevron1"/>
    <dgm:cxn modelId="{3A3FBBFF-17DE-E74F-9417-61F92F7D5A4D}" srcId="{C9380F79-2276-F640-A929-84AAAE3225D5}" destId="{1CCF111D-338E-184D-9DB7-91987F444CA1}" srcOrd="5" destOrd="0" parTransId="{36C4C1A9-F780-BB44-8790-8F7F0001CE57}" sibTransId="{D83184D6-EB37-B349-9C9C-96C4F2C14352}"/>
    <dgm:cxn modelId="{00BEE346-FCD6-4A4D-8E2D-E9F747BEF823}" type="presParOf" srcId="{60E7FAF6-AB5A-F849-9F2F-173F1CBE84F5}" destId="{7A069FCF-FDFD-314F-A7A7-657A35B3AFC2}" srcOrd="0" destOrd="0" presId="urn:microsoft.com/office/officeart/2005/8/layout/chevron1"/>
    <dgm:cxn modelId="{8632E302-EE4C-0B4E-AD20-985DF10ADFCE}" type="presParOf" srcId="{60E7FAF6-AB5A-F849-9F2F-173F1CBE84F5}" destId="{718E994D-C5E5-1B48-B648-6E1948488375}" srcOrd="1" destOrd="0" presId="urn:microsoft.com/office/officeart/2005/8/layout/chevron1"/>
    <dgm:cxn modelId="{62C4D0BD-915E-6742-88CF-1B31D7657928}" type="presParOf" srcId="{60E7FAF6-AB5A-F849-9F2F-173F1CBE84F5}" destId="{413B3DD4-1EDB-984D-A20D-64F51E078E4C}" srcOrd="2" destOrd="0" presId="urn:microsoft.com/office/officeart/2005/8/layout/chevron1"/>
    <dgm:cxn modelId="{4DBC5A73-48D5-244E-9F18-2CA374B42942}" type="presParOf" srcId="{60E7FAF6-AB5A-F849-9F2F-173F1CBE84F5}" destId="{3FBFB3B7-B4E9-3342-B3C3-281E4EA16D8E}" srcOrd="3" destOrd="0" presId="urn:microsoft.com/office/officeart/2005/8/layout/chevron1"/>
    <dgm:cxn modelId="{E8EF9C27-7220-D64C-A194-6B5CE8D77C10}" type="presParOf" srcId="{60E7FAF6-AB5A-F849-9F2F-173F1CBE84F5}" destId="{11082D1D-69C9-1D49-A14A-C6D672B82CE3}" srcOrd="4" destOrd="0" presId="urn:microsoft.com/office/officeart/2005/8/layout/chevron1"/>
    <dgm:cxn modelId="{7BF3816E-0554-A54E-8EC4-900F477689D8}" type="presParOf" srcId="{60E7FAF6-AB5A-F849-9F2F-173F1CBE84F5}" destId="{47338F25-9819-5F47-98F0-9141CBE75EB6}" srcOrd="5" destOrd="0" presId="urn:microsoft.com/office/officeart/2005/8/layout/chevron1"/>
    <dgm:cxn modelId="{8085F95D-D5AC-7746-9241-D3A7AF2EE952}" type="presParOf" srcId="{60E7FAF6-AB5A-F849-9F2F-173F1CBE84F5}" destId="{5692B7EB-F1E9-474A-B125-A083A868A37D}" srcOrd="6" destOrd="0" presId="urn:microsoft.com/office/officeart/2005/8/layout/chevron1"/>
    <dgm:cxn modelId="{F6B36FC1-F781-364B-A876-ECB08B0ACE05}" type="presParOf" srcId="{60E7FAF6-AB5A-F849-9F2F-173F1CBE84F5}" destId="{5BB3D5E9-0D20-7E4B-9CEF-A6B74288A3E1}" srcOrd="7" destOrd="0" presId="urn:microsoft.com/office/officeart/2005/8/layout/chevron1"/>
    <dgm:cxn modelId="{E29C89F6-A2C0-1344-95DB-FE5B78CA5110}" type="presParOf" srcId="{60E7FAF6-AB5A-F849-9F2F-173F1CBE84F5}" destId="{F0E21A81-5068-AD4A-9144-565F48DA1081}" srcOrd="8" destOrd="0" presId="urn:microsoft.com/office/officeart/2005/8/layout/chevron1"/>
    <dgm:cxn modelId="{CB10EE3A-47B4-BA46-AA31-81983E9A1F32}" type="presParOf" srcId="{60E7FAF6-AB5A-F849-9F2F-173F1CBE84F5}" destId="{14A5628B-0710-2E41-B981-10EA3F4D92F3}" srcOrd="9" destOrd="0" presId="urn:microsoft.com/office/officeart/2005/8/layout/chevron1"/>
    <dgm:cxn modelId="{0567390A-564A-0848-B720-C81A58762974}" type="presParOf" srcId="{60E7FAF6-AB5A-F849-9F2F-173F1CBE84F5}" destId="{639AA502-1BF6-D843-8BFA-28CC3A930068}" srcOrd="10" destOrd="0" presId="urn:microsoft.com/office/officeart/2005/8/layout/chevron1"/>
    <dgm:cxn modelId="{BDA61A26-9EF5-D740-8361-B8D8B64A0B8B}" type="presParOf" srcId="{60E7FAF6-AB5A-F849-9F2F-173F1CBE84F5}" destId="{07720212-478A-714C-A535-937208C0F380}" srcOrd="11" destOrd="0" presId="urn:microsoft.com/office/officeart/2005/8/layout/chevron1"/>
    <dgm:cxn modelId="{D88ACB1D-880F-974A-997C-6921AB1C0988}" type="presParOf" srcId="{60E7FAF6-AB5A-F849-9F2F-173F1CBE84F5}" destId="{A2DF8764-DE78-4246-A6AD-BF8AB8EA9AE5}" srcOrd="12" destOrd="0" presId="urn:microsoft.com/office/officeart/2005/8/layout/chevron1"/>
    <dgm:cxn modelId="{E5D10323-C6AE-FD44-BF96-DD7E944F2376}" type="presParOf" srcId="{60E7FAF6-AB5A-F849-9F2F-173F1CBE84F5}" destId="{D7252973-247A-3F4C-A991-4B2CBADDB4C3}" srcOrd="13" destOrd="0" presId="urn:microsoft.com/office/officeart/2005/8/layout/chevron1"/>
    <dgm:cxn modelId="{5D98D004-E865-744B-A326-F703F5A29239}" type="presParOf" srcId="{60E7FAF6-AB5A-F849-9F2F-173F1CBE84F5}" destId="{97B6568F-B612-344F-AE01-82D2CF09847B}" srcOrd="14" destOrd="0" presId="urn:microsoft.com/office/officeart/2005/8/layout/chevron1"/>
    <dgm:cxn modelId="{E7C2544A-AE2B-F144-A7C8-572E48777717}" type="presParOf" srcId="{60E7FAF6-AB5A-F849-9F2F-173F1CBE84F5}" destId="{7A18FF4A-42F1-CA42-A09F-F12601C91E98}" srcOrd="15" destOrd="0" presId="urn:microsoft.com/office/officeart/2005/8/layout/chevron1"/>
    <dgm:cxn modelId="{723F1212-570F-124D-9413-1CEBA3AA7A63}" type="presParOf" srcId="{60E7FAF6-AB5A-F849-9F2F-173F1CBE84F5}" destId="{D3178F00-3F2B-D941-9525-531F6256F2FB}" srcOrd="16" destOrd="0" presId="urn:microsoft.com/office/officeart/2005/8/layout/chevron1"/>
    <dgm:cxn modelId="{151FED60-E5EF-AA47-AE6F-E02CF5266CB1}" type="presParOf" srcId="{60E7FAF6-AB5A-F849-9F2F-173F1CBE84F5}" destId="{F58A9AE2-538D-3A41-AD0F-501C3763600E}" srcOrd="17" destOrd="0" presId="urn:microsoft.com/office/officeart/2005/8/layout/chevron1"/>
    <dgm:cxn modelId="{029E741B-6ECD-2746-9517-201B48C017C5}" type="presParOf" srcId="{60E7FAF6-AB5A-F849-9F2F-173F1CBE84F5}" destId="{2522BADA-0500-2148-A553-790409444342}" srcOrd="18" destOrd="0" presId="urn:microsoft.com/office/officeart/2005/8/layout/chevron1"/>
    <dgm:cxn modelId="{9B606307-28CD-954A-A854-033D16A7AD1F}" type="presParOf" srcId="{60E7FAF6-AB5A-F849-9F2F-173F1CBE84F5}" destId="{B0497F78-DADA-514B-A2D8-2C590A851FDC}" srcOrd="19" destOrd="0" presId="urn:microsoft.com/office/officeart/2005/8/layout/chevron1"/>
    <dgm:cxn modelId="{E7D4F10B-8893-E541-8A87-2673EB721438}" type="presParOf" srcId="{60E7FAF6-AB5A-F849-9F2F-173F1CBE84F5}" destId="{023CEC90-6FDB-2449-9827-62AEEACAE415}" srcOrd="20" destOrd="0" presId="urn:microsoft.com/office/officeart/2005/8/layout/chevron1"/>
    <dgm:cxn modelId="{3F1C9B2F-0B0D-E949-B635-F5E7FE21B356}" type="presParOf" srcId="{60E7FAF6-AB5A-F849-9F2F-173F1CBE84F5}" destId="{5ABD53BF-52A6-7445-8A87-FE3FB817C754}" srcOrd="21" destOrd="0" presId="urn:microsoft.com/office/officeart/2005/8/layout/chevron1"/>
    <dgm:cxn modelId="{03745671-4155-4E4C-9B05-C949DE9D9830}" type="presParOf" srcId="{60E7FAF6-AB5A-F849-9F2F-173F1CBE84F5}" destId="{7FBB529A-2D9E-414E-B958-49A5BC6C7CB1}" srcOrd="22" destOrd="0" presId="urn:microsoft.com/office/officeart/2005/8/layout/chevron1"/>
    <dgm:cxn modelId="{B287AFCF-357C-A54D-88EB-B52280F3BE66}" type="presParOf" srcId="{60E7FAF6-AB5A-F849-9F2F-173F1CBE84F5}" destId="{4AC2AB76-D600-CF49-8C37-7218962AA467}" srcOrd="23" destOrd="0" presId="urn:microsoft.com/office/officeart/2005/8/layout/chevron1"/>
    <dgm:cxn modelId="{22D71788-A731-9340-9401-3C515504E659}" type="presParOf" srcId="{60E7FAF6-AB5A-F849-9F2F-173F1CBE84F5}" destId="{D959DD89-0F31-A94F-BD54-1BE94DFD4402}" srcOrd="24" destOrd="0" presId="urn:microsoft.com/office/officeart/2005/8/layout/chevron1"/>
    <dgm:cxn modelId="{90F42D9F-F4BE-2D4C-9489-FDB021F0E27F}" type="presParOf" srcId="{60E7FAF6-AB5A-F849-9F2F-173F1CBE84F5}" destId="{2DEDDE17-8BAA-E246-8A06-BE1F7D66B62D}" srcOrd="25" destOrd="0" presId="urn:microsoft.com/office/officeart/2005/8/layout/chevron1"/>
    <dgm:cxn modelId="{9D9E8A58-A9AB-B348-B4CA-625D3DB96204}" type="presParOf" srcId="{60E7FAF6-AB5A-F849-9F2F-173F1CBE84F5}" destId="{6849DAAB-1CD1-8A4D-B1C5-5AF117F9A553}" srcOrd="2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CAA788-1A0F-A543-9B4D-CBCE1E47C08E}" type="doc">
      <dgm:prSet loTypeId="urn:microsoft.com/office/officeart/2005/8/layout/process1" loCatId="" qsTypeId="urn:microsoft.com/office/officeart/2005/8/quickstyle/simple4" qsCatId="simple" csTypeId="urn:microsoft.com/office/officeart/2005/8/colors/accent1_2" csCatId="accent1" phldr="1"/>
      <dgm:spPr/>
    </dgm:pt>
    <dgm:pt modelId="{F7DF73FF-C3E7-8042-9644-BBD82A8E4EAB}">
      <dgm:prSet phldrT="[Text]"/>
      <dgm:spPr>
        <a:solidFill>
          <a:schemeClr val="tx2"/>
        </a:solidFill>
      </dgm:spPr>
      <dgm:t>
        <a:bodyPr/>
        <a:lstStyle/>
        <a:p>
          <a:r>
            <a:rPr lang="en-US" dirty="0"/>
            <a:t> Wheel Rotation Stop</a:t>
          </a:r>
        </a:p>
      </dgm:t>
    </dgm:pt>
    <dgm:pt modelId="{63B9BD74-4124-F04B-AB0F-AFB00828196E}" type="parTrans" cxnId="{7ECD5B31-27DB-D445-9917-E15DEF28AA40}">
      <dgm:prSet/>
      <dgm:spPr/>
      <dgm:t>
        <a:bodyPr/>
        <a:lstStyle/>
        <a:p>
          <a:endParaRPr lang="en-US"/>
        </a:p>
      </dgm:t>
    </dgm:pt>
    <dgm:pt modelId="{243FC8C9-42D7-5A4C-8B6E-71CFBBB7B44E}" type="sibTrans" cxnId="{7ECD5B31-27DB-D445-9917-E15DEF28AA40}">
      <dgm:prSet/>
      <dgm:spPr/>
      <dgm:t>
        <a:bodyPr/>
        <a:lstStyle/>
        <a:p>
          <a:endParaRPr lang="en-US"/>
        </a:p>
      </dgm:t>
    </dgm:pt>
    <dgm:pt modelId="{BF2F4D2D-8E8F-794F-B5F4-EE9AE62F3CE9}">
      <dgm:prSet phldrT="[Text]"/>
      <dgm:spPr/>
      <dgm:t>
        <a:bodyPr/>
        <a:lstStyle/>
        <a:p>
          <a:r>
            <a:rPr lang="en-US" dirty="0"/>
            <a:t> Two Sectors Damaged</a:t>
          </a:r>
        </a:p>
      </dgm:t>
    </dgm:pt>
    <dgm:pt modelId="{8C2A82BA-6CF6-CE43-9270-5D67F4BC5579}" type="parTrans" cxnId="{756088DD-F269-2143-9A3C-3287D06FD084}">
      <dgm:prSet/>
      <dgm:spPr/>
      <dgm:t>
        <a:bodyPr/>
        <a:lstStyle/>
        <a:p>
          <a:endParaRPr lang="en-US"/>
        </a:p>
      </dgm:t>
    </dgm:pt>
    <dgm:pt modelId="{18DCD992-2033-F742-90BE-CD00EA40B853}" type="sibTrans" cxnId="{756088DD-F269-2143-9A3C-3287D06FD084}">
      <dgm:prSet/>
      <dgm:spPr/>
      <dgm:t>
        <a:bodyPr/>
        <a:lstStyle/>
        <a:p>
          <a:endParaRPr lang="en-US"/>
        </a:p>
      </dgm:t>
    </dgm:pt>
    <dgm:pt modelId="{716710AC-1E5C-3040-BA4D-01CA416F2D3F}">
      <dgm:prSet phldrT="[Text]"/>
      <dgm:spPr/>
      <dgm:t>
        <a:bodyPr/>
        <a:lstStyle/>
        <a:p>
          <a:r>
            <a:rPr lang="en-US" dirty="0"/>
            <a:t> Beam Through Monolith</a:t>
          </a:r>
        </a:p>
      </dgm:t>
    </dgm:pt>
    <dgm:pt modelId="{FD938196-F2A8-BF49-AC46-25D663FDBC23}" type="parTrans" cxnId="{243511A2-EBE2-294D-BB3E-A6BDF9D9ABC3}">
      <dgm:prSet/>
      <dgm:spPr/>
      <dgm:t>
        <a:bodyPr/>
        <a:lstStyle/>
        <a:p>
          <a:endParaRPr lang="en-US"/>
        </a:p>
      </dgm:t>
    </dgm:pt>
    <dgm:pt modelId="{FCBE705E-06AB-E443-A64C-733A9106A5C9}" type="sibTrans" cxnId="{243511A2-EBE2-294D-BB3E-A6BDF9D9ABC3}">
      <dgm:prSet/>
      <dgm:spPr/>
      <dgm:t>
        <a:bodyPr/>
        <a:lstStyle/>
        <a:p>
          <a:endParaRPr lang="en-US"/>
        </a:p>
      </dgm:t>
    </dgm:pt>
    <dgm:pt modelId="{78FBA13D-8354-904C-9A4D-3B7FB256229D}" type="pres">
      <dgm:prSet presAssocID="{97CAA788-1A0F-A543-9B4D-CBCE1E47C08E}" presName="Name0" presStyleCnt="0">
        <dgm:presLayoutVars>
          <dgm:dir/>
          <dgm:resizeHandles val="exact"/>
        </dgm:presLayoutVars>
      </dgm:prSet>
      <dgm:spPr/>
    </dgm:pt>
    <dgm:pt modelId="{EE72C1BE-ABFE-4D40-8D31-675D8114A727}" type="pres">
      <dgm:prSet presAssocID="{F7DF73FF-C3E7-8042-9644-BBD82A8E4EAB}" presName="node" presStyleLbl="node1" presStyleIdx="0" presStyleCnt="3">
        <dgm:presLayoutVars>
          <dgm:bulletEnabled val="1"/>
        </dgm:presLayoutVars>
      </dgm:prSet>
      <dgm:spPr/>
    </dgm:pt>
    <dgm:pt modelId="{451EFE37-4265-8A4D-A612-90C51E5BDF57}" type="pres">
      <dgm:prSet presAssocID="{243FC8C9-42D7-5A4C-8B6E-71CFBBB7B44E}" presName="sibTrans" presStyleLbl="sibTrans2D1" presStyleIdx="0" presStyleCnt="2"/>
      <dgm:spPr/>
    </dgm:pt>
    <dgm:pt modelId="{AE6C848B-58F3-6242-8035-E80C1EF25CCF}" type="pres">
      <dgm:prSet presAssocID="{243FC8C9-42D7-5A4C-8B6E-71CFBBB7B44E}" presName="connectorText" presStyleLbl="sibTrans2D1" presStyleIdx="0" presStyleCnt="2"/>
      <dgm:spPr/>
    </dgm:pt>
    <dgm:pt modelId="{746B31F3-E2DB-FF4F-B253-A5AF6BF05CBD}" type="pres">
      <dgm:prSet presAssocID="{BF2F4D2D-8E8F-794F-B5F4-EE9AE62F3CE9}" presName="node" presStyleLbl="node1" presStyleIdx="1" presStyleCnt="3">
        <dgm:presLayoutVars>
          <dgm:bulletEnabled val="1"/>
        </dgm:presLayoutVars>
      </dgm:prSet>
      <dgm:spPr/>
    </dgm:pt>
    <dgm:pt modelId="{1C2C6618-8B5B-184A-93D4-138ABF3062C0}" type="pres">
      <dgm:prSet presAssocID="{18DCD992-2033-F742-90BE-CD00EA40B853}" presName="sibTrans" presStyleLbl="sibTrans2D1" presStyleIdx="1" presStyleCnt="2"/>
      <dgm:spPr/>
    </dgm:pt>
    <dgm:pt modelId="{BC53DBD0-F350-6A48-9A6C-2BE0497E777B}" type="pres">
      <dgm:prSet presAssocID="{18DCD992-2033-F742-90BE-CD00EA40B853}" presName="connectorText" presStyleLbl="sibTrans2D1" presStyleIdx="1" presStyleCnt="2"/>
      <dgm:spPr/>
    </dgm:pt>
    <dgm:pt modelId="{86F3075D-BB12-5B40-877E-BA22C8405279}" type="pres">
      <dgm:prSet presAssocID="{716710AC-1E5C-3040-BA4D-01CA416F2D3F}" presName="node" presStyleLbl="node1" presStyleIdx="2" presStyleCnt="3">
        <dgm:presLayoutVars>
          <dgm:bulletEnabled val="1"/>
        </dgm:presLayoutVars>
      </dgm:prSet>
      <dgm:spPr/>
    </dgm:pt>
  </dgm:ptLst>
  <dgm:cxnLst>
    <dgm:cxn modelId="{504F5013-46AE-2A47-9323-5330AF536998}" type="presOf" srcId="{716710AC-1E5C-3040-BA4D-01CA416F2D3F}" destId="{86F3075D-BB12-5B40-877E-BA22C8405279}" srcOrd="0" destOrd="0" presId="urn:microsoft.com/office/officeart/2005/8/layout/process1"/>
    <dgm:cxn modelId="{0C8AC01C-5CF1-A74E-97D9-071D16B110FC}" type="presOf" srcId="{18DCD992-2033-F742-90BE-CD00EA40B853}" destId="{BC53DBD0-F350-6A48-9A6C-2BE0497E777B}" srcOrd="1" destOrd="0" presId="urn:microsoft.com/office/officeart/2005/8/layout/process1"/>
    <dgm:cxn modelId="{7ECD5B31-27DB-D445-9917-E15DEF28AA40}" srcId="{97CAA788-1A0F-A543-9B4D-CBCE1E47C08E}" destId="{F7DF73FF-C3E7-8042-9644-BBD82A8E4EAB}" srcOrd="0" destOrd="0" parTransId="{63B9BD74-4124-F04B-AB0F-AFB00828196E}" sibTransId="{243FC8C9-42D7-5A4C-8B6E-71CFBBB7B44E}"/>
    <dgm:cxn modelId="{D18C3C39-AE53-184D-8096-9C7DE4F3574E}" type="presOf" srcId="{BF2F4D2D-8E8F-794F-B5F4-EE9AE62F3CE9}" destId="{746B31F3-E2DB-FF4F-B253-A5AF6BF05CBD}" srcOrd="0" destOrd="0" presId="urn:microsoft.com/office/officeart/2005/8/layout/process1"/>
    <dgm:cxn modelId="{05F7074D-6944-CB42-8E12-A6B356F42D5D}" type="presOf" srcId="{243FC8C9-42D7-5A4C-8B6E-71CFBBB7B44E}" destId="{AE6C848B-58F3-6242-8035-E80C1EF25CCF}" srcOrd="1" destOrd="0" presId="urn:microsoft.com/office/officeart/2005/8/layout/process1"/>
    <dgm:cxn modelId="{ABAC286B-D152-5948-9D8E-FD0608367ECF}" type="presOf" srcId="{243FC8C9-42D7-5A4C-8B6E-71CFBBB7B44E}" destId="{451EFE37-4265-8A4D-A612-90C51E5BDF57}" srcOrd="0" destOrd="0" presId="urn:microsoft.com/office/officeart/2005/8/layout/process1"/>
    <dgm:cxn modelId="{31BC216F-186D-8F4B-A554-F53D94C0A8BA}" type="presOf" srcId="{97CAA788-1A0F-A543-9B4D-CBCE1E47C08E}" destId="{78FBA13D-8354-904C-9A4D-3B7FB256229D}" srcOrd="0" destOrd="0" presId="urn:microsoft.com/office/officeart/2005/8/layout/process1"/>
    <dgm:cxn modelId="{20D99D7C-18B9-D247-A2AF-F4A626EB5245}" type="presOf" srcId="{F7DF73FF-C3E7-8042-9644-BBD82A8E4EAB}" destId="{EE72C1BE-ABFE-4D40-8D31-675D8114A727}" srcOrd="0" destOrd="0" presId="urn:microsoft.com/office/officeart/2005/8/layout/process1"/>
    <dgm:cxn modelId="{243511A2-EBE2-294D-BB3E-A6BDF9D9ABC3}" srcId="{97CAA788-1A0F-A543-9B4D-CBCE1E47C08E}" destId="{716710AC-1E5C-3040-BA4D-01CA416F2D3F}" srcOrd="2" destOrd="0" parTransId="{FD938196-F2A8-BF49-AC46-25D663FDBC23}" sibTransId="{FCBE705E-06AB-E443-A64C-733A9106A5C9}"/>
    <dgm:cxn modelId="{E2A1D7AD-083B-104B-BC3F-6C2FE68A135E}" type="presOf" srcId="{18DCD992-2033-F742-90BE-CD00EA40B853}" destId="{1C2C6618-8B5B-184A-93D4-138ABF3062C0}" srcOrd="0" destOrd="0" presId="urn:microsoft.com/office/officeart/2005/8/layout/process1"/>
    <dgm:cxn modelId="{756088DD-F269-2143-9A3C-3287D06FD084}" srcId="{97CAA788-1A0F-A543-9B4D-CBCE1E47C08E}" destId="{BF2F4D2D-8E8F-794F-B5F4-EE9AE62F3CE9}" srcOrd="1" destOrd="0" parTransId="{8C2A82BA-6CF6-CE43-9270-5D67F4BC5579}" sibTransId="{18DCD992-2033-F742-90BE-CD00EA40B853}"/>
    <dgm:cxn modelId="{D06973B7-A8C0-4E47-ABCE-6A641B43446E}" type="presParOf" srcId="{78FBA13D-8354-904C-9A4D-3B7FB256229D}" destId="{EE72C1BE-ABFE-4D40-8D31-675D8114A727}" srcOrd="0" destOrd="0" presId="urn:microsoft.com/office/officeart/2005/8/layout/process1"/>
    <dgm:cxn modelId="{8D59548C-6ECA-5747-9A14-0F2B1DB022BC}" type="presParOf" srcId="{78FBA13D-8354-904C-9A4D-3B7FB256229D}" destId="{451EFE37-4265-8A4D-A612-90C51E5BDF57}" srcOrd="1" destOrd="0" presId="urn:microsoft.com/office/officeart/2005/8/layout/process1"/>
    <dgm:cxn modelId="{34DC02A9-8435-6146-973D-D9A5FA5A80EC}" type="presParOf" srcId="{451EFE37-4265-8A4D-A612-90C51E5BDF57}" destId="{AE6C848B-58F3-6242-8035-E80C1EF25CCF}" srcOrd="0" destOrd="0" presId="urn:microsoft.com/office/officeart/2005/8/layout/process1"/>
    <dgm:cxn modelId="{B01E372B-DB99-E146-9C95-7704208364E9}" type="presParOf" srcId="{78FBA13D-8354-904C-9A4D-3B7FB256229D}" destId="{746B31F3-E2DB-FF4F-B253-A5AF6BF05CBD}" srcOrd="2" destOrd="0" presId="urn:microsoft.com/office/officeart/2005/8/layout/process1"/>
    <dgm:cxn modelId="{8E3F4780-A6DE-AA4C-B8BF-BA28C8B265A0}" type="presParOf" srcId="{78FBA13D-8354-904C-9A4D-3B7FB256229D}" destId="{1C2C6618-8B5B-184A-93D4-138ABF3062C0}" srcOrd="3" destOrd="0" presId="urn:microsoft.com/office/officeart/2005/8/layout/process1"/>
    <dgm:cxn modelId="{33B5F87C-EFB1-0546-B5F0-58A664B4B925}" type="presParOf" srcId="{1C2C6618-8B5B-184A-93D4-138ABF3062C0}" destId="{BC53DBD0-F350-6A48-9A6C-2BE0497E777B}" srcOrd="0" destOrd="0" presId="urn:microsoft.com/office/officeart/2005/8/layout/process1"/>
    <dgm:cxn modelId="{3E589AD5-F4BA-4944-A928-DA005735968E}" type="presParOf" srcId="{78FBA13D-8354-904C-9A4D-3B7FB256229D}" destId="{86F3075D-BB12-5B40-877E-BA22C840527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7BDE-F07F-4E48-9BE5-08BB6F29FBA6}">
      <dsp:nvSpPr>
        <dsp:cNvPr id="0" name=""/>
        <dsp:cNvSpPr/>
      </dsp:nvSpPr>
      <dsp:spPr>
        <a:xfrm>
          <a:off x="2678"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Cooling lost</a:t>
          </a:r>
        </a:p>
      </dsp:txBody>
      <dsp:txXfrm>
        <a:off x="20724" y="1756677"/>
        <a:ext cx="580056" cy="831810"/>
      </dsp:txXfrm>
    </dsp:sp>
    <dsp:sp modelId="{DB2FDA38-9BB4-AC42-85B5-423FC4CD7BDD}">
      <dsp:nvSpPr>
        <dsp:cNvPr id="0" name=""/>
        <dsp:cNvSpPr/>
      </dsp:nvSpPr>
      <dsp:spPr>
        <a:xfrm>
          <a:off x="680442"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0442" y="2126741"/>
        <a:ext cx="91436" cy="91682"/>
      </dsp:txXfrm>
    </dsp:sp>
    <dsp:sp modelId="{50ADDE42-DA5C-2D4D-AB7E-6F6587627E55}">
      <dsp:nvSpPr>
        <dsp:cNvPr id="0" name=""/>
        <dsp:cNvSpPr/>
      </dsp:nvSpPr>
      <dsp:spPr>
        <a:xfrm>
          <a:off x="865286"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Beam entrance window breaks</a:t>
          </a:r>
        </a:p>
      </dsp:txBody>
      <dsp:txXfrm>
        <a:off x="883332" y="1756677"/>
        <a:ext cx="580056" cy="831810"/>
      </dsp:txXfrm>
    </dsp:sp>
    <dsp:sp modelId="{173D8D4C-61C1-5848-84ED-3721D7C570D4}">
      <dsp:nvSpPr>
        <dsp:cNvPr id="0" name=""/>
        <dsp:cNvSpPr/>
      </dsp:nvSpPr>
      <dsp:spPr>
        <a:xfrm>
          <a:off x="1543049"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43049" y="2126741"/>
        <a:ext cx="91436" cy="91682"/>
      </dsp:txXfrm>
    </dsp:sp>
    <dsp:sp modelId="{4BB6137D-45AF-E54F-BC72-F060A4BCED7C}">
      <dsp:nvSpPr>
        <dsp:cNvPr id="0" name=""/>
        <dsp:cNvSpPr/>
      </dsp:nvSpPr>
      <dsp:spPr>
        <a:xfrm>
          <a:off x="1727894"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Moderator damaged</a:t>
          </a:r>
        </a:p>
      </dsp:txBody>
      <dsp:txXfrm>
        <a:off x="1745940" y="1756677"/>
        <a:ext cx="580056" cy="831810"/>
      </dsp:txXfrm>
    </dsp:sp>
    <dsp:sp modelId="{A2A37F49-0EF7-5545-BE4D-45B946A1CFCF}">
      <dsp:nvSpPr>
        <dsp:cNvPr id="0" name=""/>
        <dsp:cNvSpPr/>
      </dsp:nvSpPr>
      <dsp:spPr>
        <a:xfrm>
          <a:off x="2405657"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05657" y="2126741"/>
        <a:ext cx="91436" cy="91682"/>
      </dsp:txXfrm>
    </dsp:sp>
    <dsp:sp modelId="{0DA9E6B6-3B1A-6340-B86D-6543CDCD68C6}">
      <dsp:nvSpPr>
        <dsp:cNvPr id="0" name=""/>
        <dsp:cNvSpPr/>
      </dsp:nvSpPr>
      <dsp:spPr>
        <a:xfrm>
          <a:off x="2590502"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Helium leaks out</a:t>
          </a:r>
        </a:p>
      </dsp:txBody>
      <dsp:txXfrm>
        <a:off x="2608548" y="1756677"/>
        <a:ext cx="580056" cy="831810"/>
      </dsp:txXfrm>
    </dsp:sp>
    <dsp:sp modelId="{219EA743-E610-7744-80CF-CA489E90872F}">
      <dsp:nvSpPr>
        <dsp:cNvPr id="0" name=""/>
        <dsp:cNvSpPr/>
      </dsp:nvSpPr>
      <dsp:spPr>
        <a:xfrm>
          <a:off x="3268265"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268265" y="2126741"/>
        <a:ext cx="91436" cy="91682"/>
      </dsp:txXfrm>
    </dsp:sp>
    <dsp:sp modelId="{A590CFE9-9209-2048-9664-97F09A8500DC}">
      <dsp:nvSpPr>
        <dsp:cNvPr id="0" name=""/>
        <dsp:cNvSpPr/>
      </dsp:nvSpPr>
      <dsp:spPr>
        <a:xfrm>
          <a:off x="3453110"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Oxidation in steam starts</a:t>
          </a:r>
        </a:p>
      </dsp:txBody>
      <dsp:txXfrm>
        <a:off x="3471156" y="1756677"/>
        <a:ext cx="580056" cy="831810"/>
      </dsp:txXfrm>
    </dsp:sp>
    <dsp:sp modelId="{BF02B20B-6164-2E4F-AF08-059445A416A1}">
      <dsp:nvSpPr>
        <dsp:cNvPr id="0" name=""/>
        <dsp:cNvSpPr/>
      </dsp:nvSpPr>
      <dsp:spPr>
        <a:xfrm>
          <a:off x="4130873"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130873" y="2126741"/>
        <a:ext cx="91436" cy="91682"/>
      </dsp:txXfrm>
    </dsp:sp>
    <dsp:sp modelId="{25AB6551-5DF6-8C44-A9F6-7993744704B1}">
      <dsp:nvSpPr>
        <dsp:cNvPr id="0" name=""/>
        <dsp:cNvSpPr/>
      </dsp:nvSpPr>
      <dsp:spPr>
        <a:xfrm>
          <a:off x="4315717"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Shroud melts, friction increase, wheel stops</a:t>
          </a:r>
        </a:p>
      </dsp:txBody>
      <dsp:txXfrm>
        <a:off x="4333763" y="1756677"/>
        <a:ext cx="580056" cy="831810"/>
      </dsp:txXfrm>
    </dsp:sp>
    <dsp:sp modelId="{6E05921B-7708-5F4B-A4C7-CB5A0395F319}">
      <dsp:nvSpPr>
        <dsp:cNvPr id="0" name=""/>
        <dsp:cNvSpPr/>
      </dsp:nvSpPr>
      <dsp:spPr>
        <a:xfrm>
          <a:off x="4993481"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93481" y="2126741"/>
        <a:ext cx="91436" cy="91682"/>
      </dsp:txXfrm>
    </dsp:sp>
    <dsp:sp modelId="{183883CA-E452-B842-B9FC-AE0EB51CDC86}">
      <dsp:nvSpPr>
        <dsp:cNvPr id="0" name=""/>
        <dsp:cNvSpPr/>
      </dsp:nvSpPr>
      <dsp:spPr>
        <a:xfrm>
          <a:off x="5178325"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Tungsten falls out, ingress into moderator</a:t>
          </a:r>
        </a:p>
      </dsp:txBody>
      <dsp:txXfrm>
        <a:off x="5196371" y="1756677"/>
        <a:ext cx="580056" cy="831810"/>
      </dsp:txXfrm>
    </dsp:sp>
    <dsp:sp modelId="{30EF22F8-FCE7-BD46-A223-31547D7531D3}">
      <dsp:nvSpPr>
        <dsp:cNvPr id="0" name=""/>
        <dsp:cNvSpPr/>
      </dsp:nvSpPr>
      <dsp:spPr>
        <a:xfrm>
          <a:off x="5856089"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856089" y="2126741"/>
        <a:ext cx="91436" cy="91682"/>
      </dsp:txXfrm>
    </dsp:sp>
    <dsp:sp modelId="{3B222F3F-2D80-E543-8646-4462570FB2FC}">
      <dsp:nvSpPr>
        <dsp:cNvPr id="0" name=""/>
        <dsp:cNvSpPr/>
      </dsp:nvSpPr>
      <dsp:spPr>
        <a:xfrm>
          <a:off x="6040933"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Beam penetrates two sectors</a:t>
          </a:r>
        </a:p>
      </dsp:txBody>
      <dsp:txXfrm>
        <a:off x="6058979" y="1756677"/>
        <a:ext cx="580056" cy="831810"/>
      </dsp:txXfrm>
    </dsp:sp>
    <dsp:sp modelId="{EBCBDF4A-C170-E24A-BD4A-B8A0C717E4B0}">
      <dsp:nvSpPr>
        <dsp:cNvPr id="0" name=""/>
        <dsp:cNvSpPr/>
      </dsp:nvSpPr>
      <dsp:spPr>
        <a:xfrm>
          <a:off x="6718696"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718696" y="2126741"/>
        <a:ext cx="91436" cy="91682"/>
      </dsp:txXfrm>
    </dsp:sp>
    <dsp:sp modelId="{36FD1C7C-F24C-6C4B-836C-ECABAF7562B6}">
      <dsp:nvSpPr>
        <dsp:cNvPr id="0" name=""/>
        <dsp:cNvSpPr/>
      </dsp:nvSpPr>
      <dsp:spPr>
        <a:xfrm>
          <a:off x="6903541"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Beam penetrates monolith</a:t>
          </a:r>
        </a:p>
      </dsp:txBody>
      <dsp:txXfrm>
        <a:off x="6921587" y="1756677"/>
        <a:ext cx="580056" cy="831810"/>
      </dsp:txXfrm>
    </dsp:sp>
    <dsp:sp modelId="{0D28F518-AE07-C24D-8C83-10D636DE44AC}">
      <dsp:nvSpPr>
        <dsp:cNvPr id="0" name=""/>
        <dsp:cNvSpPr/>
      </dsp:nvSpPr>
      <dsp:spPr>
        <a:xfrm>
          <a:off x="7581304"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81304" y="2126741"/>
        <a:ext cx="91436" cy="91682"/>
      </dsp:txXfrm>
    </dsp:sp>
    <dsp:sp modelId="{2CCC425F-B57B-B34B-B218-2CB20982889D}">
      <dsp:nvSpPr>
        <dsp:cNvPr id="0" name=""/>
        <dsp:cNvSpPr/>
      </dsp:nvSpPr>
      <dsp:spPr>
        <a:xfrm>
          <a:off x="7766149"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Steam generation cease</a:t>
          </a:r>
        </a:p>
      </dsp:txBody>
      <dsp:txXfrm>
        <a:off x="7784195" y="1756677"/>
        <a:ext cx="580056" cy="831810"/>
      </dsp:txXfrm>
    </dsp:sp>
    <dsp:sp modelId="{921E1401-B2DB-B343-9263-F613ACF7E9E0}">
      <dsp:nvSpPr>
        <dsp:cNvPr id="0" name=""/>
        <dsp:cNvSpPr/>
      </dsp:nvSpPr>
      <dsp:spPr>
        <a:xfrm>
          <a:off x="8443912"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8443912" y="2126741"/>
        <a:ext cx="91436" cy="91682"/>
      </dsp:txXfrm>
    </dsp:sp>
    <dsp:sp modelId="{429825C3-566E-6747-8B66-5856CB8D49AA}">
      <dsp:nvSpPr>
        <dsp:cNvPr id="0" name=""/>
        <dsp:cNvSpPr/>
      </dsp:nvSpPr>
      <dsp:spPr>
        <a:xfrm>
          <a:off x="8628757"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Air leaks in and causes hydrogen explosion</a:t>
          </a:r>
        </a:p>
      </dsp:txBody>
      <dsp:txXfrm>
        <a:off x="8646803" y="1756677"/>
        <a:ext cx="580056" cy="831810"/>
      </dsp:txXfrm>
    </dsp:sp>
    <dsp:sp modelId="{C7D421D7-85BD-6042-B14D-251D8AA6D76A}">
      <dsp:nvSpPr>
        <dsp:cNvPr id="0" name=""/>
        <dsp:cNvSpPr/>
      </dsp:nvSpPr>
      <dsp:spPr>
        <a:xfrm>
          <a:off x="9306520"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306520" y="2126741"/>
        <a:ext cx="91436" cy="91682"/>
      </dsp:txXfrm>
    </dsp:sp>
    <dsp:sp modelId="{A3444F58-43C5-F34A-B56D-16EB867057FB}">
      <dsp:nvSpPr>
        <dsp:cNvPr id="0" name=""/>
        <dsp:cNvSpPr/>
      </dsp:nvSpPr>
      <dsp:spPr>
        <a:xfrm>
          <a:off x="9491364"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Beam damages proton beam window cooling equipment outside monolith</a:t>
          </a:r>
        </a:p>
      </dsp:txBody>
      <dsp:txXfrm>
        <a:off x="9509410" y="1756677"/>
        <a:ext cx="580056" cy="831810"/>
      </dsp:txXfrm>
    </dsp:sp>
    <dsp:sp modelId="{AAEEFDDC-06F4-944C-921E-B04674403759}">
      <dsp:nvSpPr>
        <dsp:cNvPr id="0" name=""/>
        <dsp:cNvSpPr/>
      </dsp:nvSpPr>
      <dsp:spPr>
        <a:xfrm>
          <a:off x="10169128" y="2096180"/>
          <a:ext cx="130623" cy="152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169128" y="2126741"/>
        <a:ext cx="91436" cy="91682"/>
      </dsp:txXfrm>
    </dsp:sp>
    <dsp:sp modelId="{5F772FFE-D61D-E24A-A4B5-C0448E236D02}">
      <dsp:nvSpPr>
        <dsp:cNvPr id="0" name=""/>
        <dsp:cNvSpPr/>
      </dsp:nvSpPr>
      <dsp:spPr>
        <a:xfrm>
          <a:off x="10353972" y="1738631"/>
          <a:ext cx="616148" cy="8679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Event stops</a:t>
          </a:r>
        </a:p>
      </dsp:txBody>
      <dsp:txXfrm>
        <a:off x="10372018" y="1756677"/>
        <a:ext cx="580056" cy="8318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5357" y="1391300"/>
          <a:ext cx="1660921" cy="1562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Focusing and rastering system failure </a:t>
          </a:r>
        </a:p>
        <a:p>
          <a:pPr marL="0" lvl="0" indent="0" algn="ctr" defTabSz="800100">
            <a:lnSpc>
              <a:spcPct val="90000"/>
            </a:lnSpc>
            <a:spcBef>
              <a:spcPct val="0"/>
            </a:spcBef>
            <a:spcAft>
              <a:spcPct val="35000"/>
            </a:spcAft>
            <a:buNone/>
          </a:pPr>
          <a:r>
            <a:rPr lang="en-US" sz="1800" kern="1200" dirty="0"/>
            <a:t>t =0</a:t>
          </a:r>
        </a:p>
      </dsp:txBody>
      <dsp:txXfrm>
        <a:off x="51118" y="1437061"/>
        <a:ext cx="1569399" cy="1470864"/>
      </dsp:txXfrm>
    </dsp:sp>
    <dsp:sp modelId="{4D5328AA-9B3D-D249-975D-6F06F09E0408}">
      <dsp:nvSpPr>
        <dsp:cNvPr id="0" name=""/>
        <dsp:cNvSpPr/>
      </dsp:nvSpPr>
      <dsp:spPr>
        <a:xfrm>
          <a:off x="1832371" y="1966539"/>
          <a:ext cx="352115" cy="41190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32371" y="2048921"/>
        <a:ext cx="246481" cy="247144"/>
      </dsp:txXfrm>
    </dsp:sp>
    <dsp:sp modelId="{4FF92EB1-A00F-C647-A955-0D9D264A8824}">
      <dsp:nvSpPr>
        <dsp:cNvPr id="0" name=""/>
        <dsp:cNvSpPr/>
      </dsp:nvSpPr>
      <dsp:spPr>
        <a:xfrm>
          <a:off x="2330648" y="1391300"/>
          <a:ext cx="1660921" cy="1562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Wheel BEW</a:t>
          </a:r>
          <a:br>
            <a:rPr lang="en-US" sz="1800" kern="1200" dirty="0"/>
          </a:br>
          <a:r>
            <a:rPr lang="en-US" sz="1800" kern="1200" dirty="0"/>
            <a:t>Failure </a:t>
          </a:r>
        </a:p>
        <a:p>
          <a:pPr marL="0" lvl="0" indent="0" algn="ctr" defTabSz="800100">
            <a:lnSpc>
              <a:spcPct val="90000"/>
            </a:lnSpc>
            <a:spcBef>
              <a:spcPct val="0"/>
            </a:spcBef>
            <a:spcAft>
              <a:spcPct val="35000"/>
            </a:spcAft>
            <a:buNone/>
          </a:pPr>
          <a:r>
            <a:rPr lang="en-US" sz="1800" kern="1200" dirty="0"/>
            <a:t>t=0 s</a:t>
          </a:r>
        </a:p>
      </dsp:txBody>
      <dsp:txXfrm>
        <a:off x="2376409" y="1437061"/>
        <a:ext cx="1569399" cy="1470864"/>
      </dsp:txXfrm>
    </dsp:sp>
    <dsp:sp modelId="{047F5719-B00C-2D48-9F5D-4CEF107C5223}">
      <dsp:nvSpPr>
        <dsp:cNvPr id="0" name=""/>
        <dsp:cNvSpPr/>
      </dsp:nvSpPr>
      <dsp:spPr>
        <a:xfrm>
          <a:off x="4157662" y="1966539"/>
          <a:ext cx="352115" cy="41190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57662" y="2048921"/>
        <a:ext cx="246481" cy="247144"/>
      </dsp:txXfrm>
    </dsp:sp>
    <dsp:sp modelId="{5087E085-2E6C-584C-8C7D-5EFCD1124603}">
      <dsp:nvSpPr>
        <dsp:cNvPr id="0" name=""/>
        <dsp:cNvSpPr/>
      </dsp:nvSpPr>
      <dsp:spPr>
        <a:xfrm>
          <a:off x="4655939" y="1391300"/>
          <a:ext cx="1660921" cy="1562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Proton beam window failure </a:t>
          </a:r>
        </a:p>
        <a:p>
          <a:pPr marL="0" lvl="0" indent="0" algn="ctr" defTabSz="800100">
            <a:lnSpc>
              <a:spcPct val="90000"/>
            </a:lnSpc>
            <a:spcBef>
              <a:spcPct val="0"/>
            </a:spcBef>
            <a:spcAft>
              <a:spcPct val="35000"/>
            </a:spcAft>
            <a:buNone/>
          </a:pPr>
          <a:r>
            <a:rPr lang="en-US" sz="1800" kern="1200" dirty="0"/>
            <a:t>t=0 s</a:t>
          </a:r>
        </a:p>
      </dsp:txBody>
      <dsp:txXfrm>
        <a:off x="4701700" y="1437061"/>
        <a:ext cx="1569399" cy="1470864"/>
      </dsp:txXfrm>
    </dsp:sp>
    <dsp:sp modelId="{922CD089-BBA9-A340-AA43-7876807259DE}">
      <dsp:nvSpPr>
        <dsp:cNvPr id="0" name=""/>
        <dsp:cNvSpPr/>
      </dsp:nvSpPr>
      <dsp:spPr>
        <a:xfrm>
          <a:off x="6482953" y="1966539"/>
          <a:ext cx="352115" cy="41190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482953" y="2048921"/>
        <a:ext cx="246481" cy="247144"/>
      </dsp:txXfrm>
    </dsp:sp>
    <dsp:sp modelId="{54EB1364-29EE-DD4D-AF9D-1CE1518DF319}">
      <dsp:nvSpPr>
        <dsp:cNvPr id="0" name=""/>
        <dsp:cNvSpPr/>
      </dsp:nvSpPr>
      <dsp:spPr>
        <a:xfrm>
          <a:off x="6981229" y="1391300"/>
          <a:ext cx="1660921" cy="1562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 Tungsten melting </a:t>
          </a:r>
        </a:p>
        <a:p>
          <a:pPr marL="0" lvl="0" indent="0" algn="ctr" defTabSz="800100">
            <a:lnSpc>
              <a:spcPct val="90000"/>
            </a:lnSpc>
            <a:spcBef>
              <a:spcPct val="0"/>
            </a:spcBef>
            <a:spcAft>
              <a:spcPct val="35000"/>
            </a:spcAft>
            <a:buNone/>
          </a:pPr>
          <a:r>
            <a:rPr lang="en-US" sz="1800" kern="1200" dirty="0"/>
            <a:t>t= 0 s</a:t>
          </a:r>
        </a:p>
      </dsp:txBody>
      <dsp:txXfrm>
        <a:off x="7026990" y="1437061"/>
        <a:ext cx="1569399" cy="1470864"/>
      </dsp:txXfrm>
    </dsp:sp>
    <dsp:sp modelId="{E6A4A03B-9669-CF4B-A0B1-D8DC62A27219}">
      <dsp:nvSpPr>
        <dsp:cNvPr id="0" name=""/>
        <dsp:cNvSpPr/>
      </dsp:nvSpPr>
      <dsp:spPr>
        <a:xfrm>
          <a:off x="8808243" y="1966539"/>
          <a:ext cx="352115" cy="41190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08243" y="2048921"/>
        <a:ext cx="246481" cy="247144"/>
      </dsp:txXfrm>
    </dsp:sp>
    <dsp:sp modelId="{EE72C1BE-ABFE-4D40-8D31-675D8114A727}">
      <dsp:nvSpPr>
        <dsp:cNvPr id="0" name=""/>
        <dsp:cNvSpPr/>
      </dsp:nvSpPr>
      <dsp:spPr>
        <a:xfrm>
          <a:off x="9306520" y="1391300"/>
          <a:ext cx="1660921" cy="1562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Passive shutdown  </a:t>
          </a:r>
        </a:p>
        <a:p>
          <a:pPr marL="0" lvl="0" indent="0" algn="ctr" defTabSz="800100">
            <a:lnSpc>
              <a:spcPct val="90000"/>
            </a:lnSpc>
            <a:spcBef>
              <a:spcPct val="0"/>
            </a:spcBef>
            <a:spcAft>
              <a:spcPct val="35000"/>
            </a:spcAft>
            <a:buNone/>
          </a:pPr>
          <a:r>
            <a:rPr lang="en-US" sz="1800" kern="1200" dirty="0"/>
            <a:t>t= 0.7 s</a:t>
          </a:r>
        </a:p>
      </dsp:txBody>
      <dsp:txXfrm>
        <a:off x="9352281" y="1437061"/>
        <a:ext cx="1569399" cy="1470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0C4DA-46B1-9E48-B827-863590747828}">
      <dsp:nvSpPr>
        <dsp:cNvPr id="0" name=""/>
        <dsp:cNvSpPr/>
      </dsp:nvSpPr>
      <dsp:spPr>
        <a:xfrm>
          <a:off x="4275"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Wheel Cooling</a:t>
          </a:r>
          <a:br>
            <a:rPr lang="en-US" sz="1400" kern="1200" dirty="0"/>
          </a:br>
          <a:r>
            <a:rPr lang="en-US" sz="1400" kern="1200" dirty="0"/>
            <a:t>Failure</a:t>
          </a:r>
        </a:p>
      </dsp:txBody>
      <dsp:txXfrm>
        <a:off x="25736" y="228003"/>
        <a:ext cx="946436" cy="689821"/>
      </dsp:txXfrm>
    </dsp:sp>
    <dsp:sp modelId="{4D5328AA-9B3D-D249-975D-6F06F09E0408}">
      <dsp:nvSpPr>
        <dsp:cNvPr id="0" name=""/>
        <dsp:cNvSpPr/>
      </dsp:nvSpPr>
      <dsp:spPr>
        <a:xfrm>
          <a:off x="1092570"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92570" y="499305"/>
        <a:ext cx="146821" cy="147216"/>
      </dsp:txXfrm>
    </dsp:sp>
    <dsp:sp modelId="{4FF92EB1-A00F-C647-A955-0D9D264A8824}">
      <dsp:nvSpPr>
        <dsp:cNvPr id="0" name=""/>
        <dsp:cNvSpPr/>
      </dsp:nvSpPr>
      <dsp:spPr>
        <a:xfrm>
          <a:off x="1389378"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Wheel BEW</a:t>
          </a:r>
          <a:br>
            <a:rPr lang="en-US" sz="1400" kern="1200" dirty="0"/>
          </a:br>
          <a:r>
            <a:rPr lang="en-US" sz="1400" kern="1200" dirty="0"/>
            <a:t>Failure</a:t>
          </a:r>
        </a:p>
      </dsp:txBody>
      <dsp:txXfrm>
        <a:off x="1410839" y="228003"/>
        <a:ext cx="946436" cy="689821"/>
      </dsp:txXfrm>
    </dsp:sp>
    <dsp:sp modelId="{047F5719-B00C-2D48-9F5D-4CEF107C5223}">
      <dsp:nvSpPr>
        <dsp:cNvPr id="0" name=""/>
        <dsp:cNvSpPr/>
      </dsp:nvSpPr>
      <dsp:spPr>
        <a:xfrm>
          <a:off x="2477672"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77672" y="499305"/>
        <a:ext cx="146821" cy="147216"/>
      </dsp:txXfrm>
    </dsp:sp>
    <dsp:sp modelId="{5087E085-2E6C-584C-8C7D-5EFCD1124603}">
      <dsp:nvSpPr>
        <dsp:cNvPr id="0" name=""/>
        <dsp:cNvSpPr/>
      </dsp:nvSpPr>
      <dsp:spPr>
        <a:xfrm>
          <a:off x="2774480"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Water Moderator Damage</a:t>
          </a:r>
        </a:p>
      </dsp:txBody>
      <dsp:txXfrm>
        <a:off x="2795941" y="228003"/>
        <a:ext cx="946436" cy="689821"/>
      </dsp:txXfrm>
    </dsp:sp>
    <dsp:sp modelId="{922CD089-BBA9-A340-AA43-7876807259DE}">
      <dsp:nvSpPr>
        <dsp:cNvPr id="0" name=""/>
        <dsp:cNvSpPr/>
      </dsp:nvSpPr>
      <dsp:spPr>
        <a:xfrm>
          <a:off x="3862774"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62774" y="499305"/>
        <a:ext cx="146821" cy="147216"/>
      </dsp:txXfrm>
    </dsp:sp>
    <dsp:sp modelId="{54EB1364-29EE-DD4D-AF9D-1CE1518DF319}">
      <dsp:nvSpPr>
        <dsp:cNvPr id="0" name=""/>
        <dsp:cNvSpPr/>
      </dsp:nvSpPr>
      <dsp:spPr>
        <a:xfrm>
          <a:off x="4159582"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Wheel Shroud</a:t>
          </a:r>
          <a:br>
            <a:rPr lang="en-US" sz="1400" kern="1200" dirty="0"/>
          </a:br>
          <a:r>
            <a:rPr lang="en-US" sz="1400" kern="1200" dirty="0"/>
            <a:t>Collapse</a:t>
          </a:r>
        </a:p>
      </dsp:txBody>
      <dsp:txXfrm>
        <a:off x="4181043" y="228003"/>
        <a:ext cx="946436" cy="689821"/>
      </dsp:txXfrm>
    </dsp:sp>
    <dsp:sp modelId="{E6A4A03B-9669-CF4B-A0B1-D8DC62A27219}">
      <dsp:nvSpPr>
        <dsp:cNvPr id="0" name=""/>
        <dsp:cNvSpPr/>
      </dsp:nvSpPr>
      <dsp:spPr>
        <a:xfrm>
          <a:off x="5247877"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247877" y="499305"/>
        <a:ext cx="146821" cy="147216"/>
      </dsp:txXfrm>
    </dsp:sp>
    <dsp:sp modelId="{F4A796E6-EA40-0044-B7CC-932EEE3AA442}">
      <dsp:nvSpPr>
        <dsp:cNvPr id="0" name=""/>
        <dsp:cNvSpPr/>
      </dsp:nvSpPr>
      <dsp:spPr>
        <a:xfrm>
          <a:off x="5544684"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5.Tungsten Block</a:t>
          </a:r>
          <a:br>
            <a:rPr lang="en-US" sz="1400" kern="1200" dirty="0"/>
          </a:br>
          <a:r>
            <a:rPr lang="en-US" sz="1400" kern="1200" dirty="0"/>
            <a:t>Crash</a:t>
          </a:r>
        </a:p>
      </dsp:txBody>
      <dsp:txXfrm>
        <a:off x="5566145" y="228003"/>
        <a:ext cx="946436" cy="689821"/>
      </dsp:txXfrm>
    </dsp:sp>
    <dsp:sp modelId="{E27183FF-ED50-EE41-81B9-ABB48E8BF84A}">
      <dsp:nvSpPr>
        <dsp:cNvPr id="0" name=""/>
        <dsp:cNvSpPr/>
      </dsp:nvSpPr>
      <dsp:spPr>
        <a:xfrm>
          <a:off x="6632979"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32979" y="499305"/>
        <a:ext cx="146821" cy="147216"/>
      </dsp:txXfrm>
    </dsp:sp>
    <dsp:sp modelId="{EE72C1BE-ABFE-4D40-8D31-675D8114A727}">
      <dsp:nvSpPr>
        <dsp:cNvPr id="0" name=""/>
        <dsp:cNvSpPr/>
      </dsp:nvSpPr>
      <dsp:spPr>
        <a:xfrm>
          <a:off x="6929786" y="206542"/>
          <a:ext cx="989358" cy="73274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Wheel Rotation Stop</a:t>
          </a:r>
        </a:p>
      </dsp:txBody>
      <dsp:txXfrm>
        <a:off x="6951247" y="228003"/>
        <a:ext cx="946436" cy="689821"/>
      </dsp:txXfrm>
    </dsp:sp>
    <dsp:sp modelId="{451EFE37-4265-8A4D-A612-90C51E5BDF57}">
      <dsp:nvSpPr>
        <dsp:cNvPr id="0" name=""/>
        <dsp:cNvSpPr/>
      </dsp:nvSpPr>
      <dsp:spPr>
        <a:xfrm>
          <a:off x="8018081"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018081" y="499305"/>
        <a:ext cx="146821" cy="147216"/>
      </dsp:txXfrm>
    </dsp:sp>
    <dsp:sp modelId="{746B31F3-E2DB-FF4F-B253-A5AF6BF05CBD}">
      <dsp:nvSpPr>
        <dsp:cNvPr id="0" name=""/>
        <dsp:cNvSpPr/>
      </dsp:nvSpPr>
      <dsp:spPr>
        <a:xfrm>
          <a:off x="8314889"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Two Sectors Damaged</a:t>
          </a:r>
        </a:p>
      </dsp:txBody>
      <dsp:txXfrm>
        <a:off x="8336350" y="228003"/>
        <a:ext cx="946436" cy="689821"/>
      </dsp:txXfrm>
    </dsp:sp>
    <dsp:sp modelId="{1C2C6618-8B5B-184A-93D4-138ABF3062C0}">
      <dsp:nvSpPr>
        <dsp:cNvPr id="0" name=""/>
        <dsp:cNvSpPr/>
      </dsp:nvSpPr>
      <dsp:spPr>
        <a:xfrm>
          <a:off x="9403183"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403183" y="499305"/>
        <a:ext cx="146821" cy="147216"/>
      </dsp:txXfrm>
    </dsp:sp>
    <dsp:sp modelId="{86F3075D-BB12-5B40-877E-BA22C8405279}">
      <dsp:nvSpPr>
        <dsp:cNvPr id="0" name=""/>
        <dsp:cNvSpPr/>
      </dsp:nvSpPr>
      <dsp:spPr>
        <a:xfrm>
          <a:off x="9699991"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Beam Through Monolith</a:t>
          </a:r>
        </a:p>
      </dsp:txBody>
      <dsp:txXfrm>
        <a:off x="9721452" y="228003"/>
        <a:ext cx="946436" cy="689821"/>
      </dsp:txXfrm>
    </dsp:sp>
    <dsp:sp modelId="{34FA49AF-9E1A-6D48-802E-9E47082C480D}">
      <dsp:nvSpPr>
        <dsp:cNvPr id="0" name=""/>
        <dsp:cNvSpPr/>
      </dsp:nvSpPr>
      <dsp:spPr>
        <a:xfrm>
          <a:off x="10788285" y="450233"/>
          <a:ext cx="209744" cy="24536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88285" y="499305"/>
        <a:ext cx="146821" cy="147216"/>
      </dsp:txXfrm>
    </dsp:sp>
    <dsp:sp modelId="{0FDA93C7-0ABD-4844-A761-FC2616B8F822}">
      <dsp:nvSpPr>
        <dsp:cNvPr id="0" name=""/>
        <dsp:cNvSpPr/>
      </dsp:nvSpPr>
      <dsp:spPr>
        <a:xfrm>
          <a:off x="11085093" y="206542"/>
          <a:ext cx="989358" cy="7327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Beam Reach</a:t>
          </a:r>
          <a:br>
            <a:rPr lang="en-US" sz="1400" kern="1200" dirty="0"/>
          </a:br>
          <a:r>
            <a:rPr lang="en-US" sz="1400" kern="1200" dirty="0"/>
            <a:t>AC  Pits</a:t>
          </a:r>
        </a:p>
      </dsp:txBody>
      <dsp:txXfrm>
        <a:off x="11106554" y="228003"/>
        <a:ext cx="946436" cy="6898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69FCF-FDFD-314F-A7A7-657A35B3AFC2}">
      <dsp:nvSpPr>
        <dsp:cNvPr id="0" name=""/>
        <dsp:cNvSpPr/>
      </dsp:nvSpPr>
      <dsp:spPr>
        <a:xfrm>
          <a:off x="334"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Loss of rotation</a:t>
          </a:r>
        </a:p>
      </dsp:txBody>
      <dsp:txXfrm>
        <a:off x="173123" y="1999793"/>
        <a:ext cx="518369" cy="345578"/>
      </dsp:txXfrm>
    </dsp:sp>
    <dsp:sp modelId="{413B3DD4-1EDB-984D-A20D-64F51E078E4C}">
      <dsp:nvSpPr>
        <dsp:cNvPr id="0" name=""/>
        <dsp:cNvSpPr/>
      </dsp:nvSpPr>
      <dsp:spPr>
        <a:xfrm>
          <a:off x="777887"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Beam entrance window ruptures</a:t>
          </a:r>
        </a:p>
      </dsp:txBody>
      <dsp:txXfrm>
        <a:off x="950676" y="1999793"/>
        <a:ext cx="518369" cy="345578"/>
      </dsp:txXfrm>
    </dsp:sp>
    <dsp:sp modelId="{11082D1D-69C9-1D49-A14A-C6D672B82CE3}">
      <dsp:nvSpPr>
        <dsp:cNvPr id="0" name=""/>
        <dsp:cNvSpPr/>
      </dsp:nvSpPr>
      <dsp:spPr>
        <a:xfrm>
          <a:off x="1555439"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Coolant starts flowing out</a:t>
          </a:r>
        </a:p>
      </dsp:txBody>
      <dsp:txXfrm>
        <a:off x="1728228" y="1999793"/>
        <a:ext cx="518369" cy="345578"/>
      </dsp:txXfrm>
    </dsp:sp>
    <dsp:sp modelId="{5692B7EB-F1E9-474A-B125-A083A868A37D}">
      <dsp:nvSpPr>
        <dsp:cNvPr id="0" name=""/>
        <dsp:cNvSpPr/>
      </dsp:nvSpPr>
      <dsp:spPr>
        <a:xfrm>
          <a:off x="2332992"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err="1"/>
            <a:t>Premoderator</a:t>
          </a:r>
          <a:r>
            <a:rPr lang="en-US" sz="500" kern="1200" dirty="0"/>
            <a:t> breaks</a:t>
          </a:r>
        </a:p>
      </dsp:txBody>
      <dsp:txXfrm>
        <a:off x="2505781" y="1999793"/>
        <a:ext cx="518369" cy="345578"/>
      </dsp:txXfrm>
    </dsp:sp>
    <dsp:sp modelId="{F0E21A81-5068-AD4A-9144-565F48DA1081}">
      <dsp:nvSpPr>
        <dsp:cNvPr id="0" name=""/>
        <dsp:cNvSpPr/>
      </dsp:nvSpPr>
      <dsp:spPr>
        <a:xfrm>
          <a:off x="3110545"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Melting starts</a:t>
          </a:r>
        </a:p>
      </dsp:txBody>
      <dsp:txXfrm>
        <a:off x="3283334" y="1999793"/>
        <a:ext cx="518369" cy="345578"/>
      </dsp:txXfrm>
    </dsp:sp>
    <dsp:sp modelId="{639AA502-1BF6-D843-8BFA-28CC3A930068}">
      <dsp:nvSpPr>
        <dsp:cNvPr id="0" name=""/>
        <dsp:cNvSpPr/>
      </dsp:nvSpPr>
      <dsp:spPr>
        <a:xfrm>
          <a:off x="3888097"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Beam penetrates two sectors</a:t>
          </a:r>
        </a:p>
      </dsp:txBody>
      <dsp:txXfrm>
        <a:off x="4060886" y="1999793"/>
        <a:ext cx="518369" cy="345578"/>
      </dsp:txXfrm>
    </dsp:sp>
    <dsp:sp modelId="{A2DF8764-DE78-4246-A6AD-BF8AB8EA9AE5}">
      <dsp:nvSpPr>
        <dsp:cNvPr id="0" name=""/>
        <dsp:cNvSpPr/>
      </dsp:nvSpPr>
      <dsp:spPr>
        <a:xfrm>
          <a:off x="4665650"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Shroud beneath two sectors melt</a:t>
          </a:r>
        </a:p>
      </dsp:txBody>
      <dsp:txXfrm>
        <a:off x="4838439" y="1999793"/>
        <a:ext cx="518369" cy="345578"/>
      </dsp:txXfrm>
    </dsp:sp>
    <dsp:sp modelId="{97B6568F-B612-344F-AE01-82D2CF09847B}">
      <dsp:nvSpPr>
        <dsp:cNvPr id="0" name=""/>
        <dsp:cNvSpPr/>
      </dsp:nvSpPr>
      <dsp:spPr>
        <a:xfrm>
          <a:off x="5443202"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Two complete sectors spill out</a:t>
          </a:r>
        </a:p>
      </dsp:txBody>
      <dsp:txXfrm>
        <a:off x="5615991" y="1999793"/>
        <a:ext cx="518369" cy="345578"/>
      </dsp:txXfrm>
    </dsp:sp>
    <dsp:sp modelId="{D3178F00-3F2B-D941-9525-531F6256F2FB}">
      <dsp:nvSpPr>
        <dsp:cNvPr id="0" name=""/>
        <dsp:cNvSpPr/>
      </dsp:nvSpPr>
      <dsp:spPr>
        <a:xfrm>
          <a:off x="6220755"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Ingress into lower moderator</a:t>
          </a:r>
        </a:p>
      </dsp:txBody>
      <dsp:txXfrm>
        <a:off x="6393544" y="1999793"/>
        <a:ext cx="518369" cy="345578"/>
      </dsp:txXfrm>
    </dsp:sp>
    <dsp:sp modelId="{2522BADA-0500-2148-A553-790409444342}">
      <dsp:nvSpPr>
        <dsp:cNvPr id="0" name=""/>
        <dsp:cNvSpPr/>
      </dsp:nvSpPr>
      <dsp:spPr>
        <a:xfrm>
          <a:off x="6998307"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Oxidation in steam</a:t>
          </a:r>
        </a:p>
      </dsp:txBody>
      <dsp:txXfrm>
        <a:off x="7171096" y="1999793"/>
        <a:ext cx="518369" cy="345578"/>
      </dsp:txXfrm>
    </dsp:sp>
    <dsp:sp modelId="{023CEC90-6FDB-2449-9827-62AEEACAE415}">
      <dsp:nvSpPr>
        <dsp:cNvPr id="0" name=""/>
        <dsp:cNvSpPr/>
      </dsp:nvSpPr>
      <dsp:spPr>
        <a:xfrm>
          <a:off x="7775860"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Proton beam penetrates monolith</a:t>
          </a:r>
        </a:p>
      </dsp:txBody>
      <dsp:txXfrm>
        <a:off x="7948649" y="1999793"/>
        <a:ext cx="518369" cy="345578"/>
      </dsp:txXfrm>
    </dsp:sp>
    <dsp:sp modelId="{7FBB529A-2D9E-414E-B958-49A5BC6C7CB1}">
      <dsp:nvSpPr>
        <dsp:cNvPr id="0" name=""/>
        <dsp:cNvSpPr/>
      </dsp:nvSpPr>
      <dsp:spPr>
        <a:xfrm>
          <a:off x="8553412"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Release through relief path by chimney effect of airborne particles</a:t>
          </a:r>
        </a:p>
      </dsp:txBody>
      <dsp:txXfrm>
        <a:off x="8726201" y="1999793"/>
        <a:ext cx="518369" cy="345578"/>
      </dsp:txXfrm>
    </dsp:sp>
    <dsp:sp modelId="{D959DD89-0F31-A94F-BD54-1BE94DFD4402}">
      <dsp:nvSpPr>
        <dsp:cNvPr id="0" name=""/>
        <dsp:cNvSpPr/>
      </dsp:nvSpPr>
      <dsp:spPr>
        <a:xfrm>
          <a:off x="9330965"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Hydrogen explosion affect settled particles</a:t>
          </a:r>
        </a:p>
      </dsp:txBody>
      <dsp:txXfrm>
        <a:off x="9503754" y="1999793"/>
        <a:ext cx="518369" cy="345578"/>
      </dsp:txXfrm>
    </dsp:sp>
    <dsp:sp modelId="{6849DAAB-1CD1-8A4D-B1C5-5AF117F9A553}">
      <dsp:nvSpPr>
        <dsp:cNvPr id="0" name=""/>
        <dsp:cNvSpPr/>
      </dsp:nvSpPr>
      <dsp:spPr>
        <a:xfrm>
          <a:off x="10108517" y="1999793"/>
          <a:ext cx="863947" cy="34557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03" tIns="6668" rIns="6668" bIns="6668" numCol="1" spcCol="1270" anchor="ctr" anchorCtr="0">
          <a:noAutofit/>
        </a:bodyPr>
        <a:lstStyle/>
        <a:p>
          <a:pPr marL="0" lvl="0" indent="0" algn="ctr" defTabSz="222250">
            <a:lnSpc>
              <a:spcPct val="90000"/>
            </a:lnSpc>
            <a:spcBef>
              <a:spcPct val="0"/>
            </a:spcBef>
            <a:spcAft>
              <a:spcPct val="35000"/>
            </a:spcAft>
            <a:buNone/>
          </a:pPr>
          <a:r>
            <a:rPr lang="en-US" sz="500" kern="1200" dirty="0"/>
            <a:t>End</a:t>
          </a:r>
        </a:p>
      </dsp:txBody>
      <dsp:txXfrm>
        <a:off x="10281306" y="1999793"/>
        <a:ext cx="518369" cy="345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2C1BE-ABFE-4D40-8D31-675D8114A727}">
      <dsp:nvSpPr>
        <dsp:cNvPr id="0" name=""/>
        <dsp:cNvSpPr/>
      </dsp:nvSpPr>
      <dsp:spPr>
        <a:xfrm>
          <a:off x="10028" y="0"/>
          <a:ext cx="2997310" cy="80078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Wheel Rotation Stop</a:t>
          </a:r>
        </a:p>
      </dsp:txBody>
      <dsp:txXfrm>
        <a:off x="33482" y="23454"/>
        <a:ext cx="2950402" cy="753875"/>
      </dsp:txXfrm>
    </dsp:sp>
    <dsp:sp modelId="{451EFE37-4265-8A4D-A612-90C51E5BDF57}">
      <dsp:nvSpPr>
        <dsp:cNvPr id="0" name=""/>
        <dsp:cNvSpPr/>
      </dsp:nvSpPr>
      <dsp:spPr>
        <a:xfrm>
          <a:off x="3307069" y="28724"/>
          <a:ext cx="635429" cy="7433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07069" y="177391"/>
        <a:ext cx="444800" cy="445999"/>
      </dsp:txXfrm>
    </dsp:sp>
    <dsp:sp modelId="{746B31F3-E2DB-FF4F-B253-A5AF6BF05CBD}">
      <dsp:nvSpPr>
        <dsp:cNvPr id="0" name=""/>
        <dsp:cNvSpPr/>
      </dsp:nvSpPr>
      <dsp:spPr>
        <a:xfrm>
          <a:off x="4206263" y="0"/>
          <a:ext cx="2997310" cy="800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Two Sectors Damaged</a:t>
          </a:r>
        </a:p>
      </dsp:txBody>
      <dsp:txXfrm>
        <a:off x="4229717" y="23454"/>
        <a:ext cx="2950402" cy="753875"/>
      </dsp:txXfrm>
    </dsp:sp>
    <dsp:sp modelId="{1C2C6618-8B5B-184A-93D4-138ABF3062C0}">
      <dsp:nvSpPr>
        <dsp:cNvPr id="0" name=""/>
        <dsp:cNvSpPr/>
      </dsp:nvSpPr>
      <dsp:spPr>
        <a:xfrm>
          <a:off x="7503304" y="28724"/>
          <a:ext cx="635429" cy="7433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503304" y="177391"/>
        <a:ext cx="444800" cy="445999"/>
      </dsp:txXfrm>
    </dsp:sp>
    <dsp:sp modelId="{86F3075D-BB12-5B40-877E-BA22C8405279}">
      <dsp:nvSpPr>
        <dsp:cNvPr id="0" name=""/>
        <dsp:cNvSpPr/>
      </dsp:nvSpPr>
      <dsp:spPr>
        <a:xfrm>
          <a:off x="8402498" y="0"/>
          <a:ext cx="2997310" cy="80078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Beam Through Monolith</a:t>
          </a:r>
        </a:p>
      </dsp:txBody>
      <dsp:txXfrm>
        <a:off x="8425952" y="23454"/>
        <a:ext cx="2950402" cy="753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2018-12-10</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Divided, all paths simultaneously</a:t>
            </a:r>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17500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35</a:t>
            </a:fld>
            <a:endParaRPr lang="sv-SE" dirty="0"/>
          </a:p>
        </p:txBody>
      </p:sp>
    </p:spTree>
    <p:extLst>
      <p:ext uri="{BB962C8B-B14F-4D97-AF65-F5344CB8AC3E}">
        <p14:creationId xmlns:p14="http://schemas.microsoft.com/office/powerpoint/2010/main" val="175000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sv-SE"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10/12/2018</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noProof="0"/>
              <a:t>Click to 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noProof="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10/12/2018</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2018-12-10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5492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2018-12-10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10/12/2018</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2018-12-10</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6.png"/><Relationship Id="rId4" Type="http://schemas.openxmlformats.org/officeDocument/2006/relationships/image" Target="../media/image15.jp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pn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algn="ctr" defTabSz="315314"/>
            <a:r>
              <a:rPr lang="en-GB" sz="4000" b="1" dirty="0">
                <a:solidFill>
                  <a:srgbClr val="FFFFFF"/>
                </a:solidFill>
              </a:rPr>
              <a:t>Status of AA3, AA1 and AA2</a:t>
            </a:r>
            <a:br>
              <a:rPr lang="en-GB" sz="4000" b="1" dirty="0">
                <a:solidFill>
                  <a:srgbClr val="FFFFFF"/>
                </a:solidFill>
              </a:rPr>
            </a:br>
            <a:r>
              <a:rPr lang="en-GB" sz="4000" b="1" dirty="0">
                <a:solidFill>
                  <a:srgbClr val="FFFFFF"/>
                </a:solidFill>
              </a:rPr>
              <a:t>(In order of maturity)</a:t>
            </a: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a:solidFill>
                  <a:srgbClr val="FFFFFF"/>
                </a:solidFill>
              </a:rPr>
              <a:t>Kristoffer Sjögreen</a:t>
            </a:r>
            <a:endParaRPr lang="en-GB" sz="1200" dirty="0">
              <a:solidFill>
                <a:srgbClr val="FFFFFF"/>
              </a:solidFill>
            </a:endParaRPr>
          </a:p>
          <a:p>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principle</a:t>
            </a:r>
          </a:p>
        </p:txBody>
      </p:sp>
      <p:sp>
        <p:nvSpPr>
          <p:cNvPr id="4" name="Slide Number Placeholder 3"/>
          <p:cNvSpPr>
            <a:spLocks noGrp="1"/>
          </p:cNvSpPr>
          <p:nvPr>
            <p:ph type="sldNum" sz="quarter" idx="12"/>
          </p:nvPr>
        </p:nvSpPr>
        <p:spPr/>
        <p:txBody>
          <a:bodyPr/>
          <a:lstStyle/>
          <a:p>
            <a:fld id="{551115BC-487E-4422-894C-CB7CD3E79223}" type="slidenum">
              <a:rPr lang="en-GB" smtClean="0"/>
              <a:pPr/>
              <a:t>10</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37317" r="-37317"/>
          <a:stretch>
            <a:fillRect/>
          </a:stretch>
        </p:blipFill>
        <p:spPr>
          <a:prstGeom prst="rect">
            <a:avLst/>
          </a:prstGeom>
        </p:spPr>
      </p:pic>
    </p:spTree>
    <p:extLst>
      <p:ext uri="{BB962C8B-B14F-4D97-AF65-F5344CB8AC3E}">
        <p14:creationId xmlns:p14="http://schemas.microsoft.com/office/powerpoint/2010/main" val="260898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protection functions for AA3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3313010"/>
              </p:ext>
            </p:extLst>
          </p:nvPr>
        </p:nvGraphicFramePr>
        <p:xfrm>
          <a:off x="609600" y="1781175"/>
          <a:ext cx="109728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Function</a:t>
                      </a:r>
                    </a:p>
                  </a:txBody>
                  <a:tcPr/>
                </a:tc>
                <a:tc>
                  <a:txBody>
                    <a:bodyPr/>
                    <a:lstStyle/>
                    <a:p>
                      <a:r>
                        <a:rPr lang="en-US" dirty="0"/>
                        <a:t>Description</a:t>
                      </a:r>
                    </a:p>
                  </a:txBody>
                  <a:tcPr/>
                </a:tc>
                <a:tc>
                  <a:txBody>
                    <a:bodyPr/>
                    <a:lstStyle/>
                    <a:p>
                      <a:r>
                        <a:rPr lang="en-US" dirty="0"/>
                        <a:t>Failure  frequency</a:t>
                      </a:r>
                    </a:p>
                  </a:txBody>
                  <a:tcPr/>
                </a:tc>
                <a:tc>
                  <a:txBody>
                    <a:bodyPr/>
                    <a:lstStyle/>
                    <a:p>
                      <a:r>
                        <a:rPr lang="en-US" dirty="0"/>
                        <a:t>Remark</a:t>
                      </a:r>
                    </a:p>
                  </a:txBody>
                  <a:tcPr/>
                </a:tc>
                <a:extLst>
                  <a:ext uri="{0D108BD9-81ED-4DB2-BD59-A6C34878D82A}">
                    <a16:rowId xmlns:a16="http://schemas.microsoft.com/office/drawing/2014/main" val="10000"/>
                  </a:ext>
                </a:extLst>
              </a:tr>
              <a:tr h="370840">
                <a:tc>
                  <a:txBody>
                    <a:bodyPr/>
                    <a:lstStyle/>
                    <a:p>
                      <a:r>
                        <a:rPr lang="en-US" dirty="0"/>
                        <a:t>PF1</a:t>
                      </a:r>
                    </a:p>
                  </a:txBody>
                  <a:tcPr/>
                </a:tc>
                <a:tc>
                  <a:txBody>
                    <a:bodyPr/>
                    <a:lstStyle/>
                    <a:p>
                      <a:r>
                        <a:rPr lang="en-US" dirty="0"/>
                        <a:t>Low inlet pressure</a:t>
                      </a:r>
                    </a:p>
                  </a:txBody>
                  <a:tcPr/>
                </a:tc>
                <a:tc>
                  <a:txBody>
                    <a:bodyPr/>
                    <a:lstStyle/>
                    <a:p>
                      <a:r>
                        <a:rPr lang="de-DE" sz="1350" kern="1200" dirty="0">
                          <a:effectLst/>
                        </a:rPr>
                        <a:t>10</a:t>
                      </a:r>
                      <a:r>
                        <a:rPr lang="de-DE" sz="1350" kern="1200" baseline="30000" dirty="0">
                          <a:effectLst/>
                        </a:rPr>
                        <a:t>-6</a:t>
                      </a:r>
                      <a:r>
                        <a:rPr lang="de-DE" sz="1350" kern="1200" dirty="0">
                          <a:effectLst/>
                        </a:rPr>
                        <a:t>/</a:t>
                      </a:r>
                      <a:r>
                        <a:rPr lang="de-DE" sz="1350" kern="1200" dirty="0" err="1">
                          <a:effectLst/>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PF2</a:t>
                      </a:r>
                    </a:p>
                  </a:txBody>
                  <a:tcPr/>
                </a:tc>
                <a:tc>
                  <a:txBody>
                    <a:bodyPr/>
                    <a:lstStyle/>
                    <a:p>
                      <a:r>
                        <a:rPr lang="en-US" dirty="0"/>
                        <a:t>High inlet temperature</a:t>
                      </a:r>
                    </a:p>
                  </a:txBody>
                  <a:tcPr/>
                </a:tc>
                <a:tc>
                  <a:txBody>
                    <a:bodyPr/>
                    <a:lstStyle/>
                    <a:p>
                      <a:r>
                        <a:rPr lang="de-DE" sz="1350" kern="1200" dirty="0">
                          <a:effectLst/>
                        </a:rPr>
                        <a:t>10</a:t>
                      </a:r>
                      <a:r>
                        <a:rPr lang="de-DE" sz="1350" kern="1200" baseline="30000" dirty="0">
                          <a:effectLst/>
                        </a:rPr>
                        <a:t>-6</a:t>
                      </a:r>
                      <a:r>
                        <a:rPr lang="de-DE" sz="1350" kern="1200" dirty="0">
                          <a:effectLst/>
                        </a:rPr>
                        <a:t>/</a:t>
                      </a:r>
                      <a:r>
                        <a:rPr lang="de-DE" sz="1350" kern="1200" dirty="0" err="1">
                          <a:effectLst/>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PF3</a:t>
                      </a:r>
                    </a:p>
                  </a:txBody>
                  <a:tcPr/>
                </a:tc>
                <a:tc>
                  <a:txBody>
                    <a:bodyPr/>
                    <a:lstStyle/>
                    <a:p>
                      <a:r>
                        <a:rPr lang="en-US" dirty="0"/>
                        <a:t>High outlet temperature</a:t>
                      </a:r>
                    </a:p>
                  </a:txBody>
                  <a:tcPr/>
                </a:tc>
                <a:tc>
                  <a:txBody>
                    <a:bodyPr/>
                    <a:lstStyle/>
                    <a:p>
                      <a:r>
                        <a:rPr lang="de-DE" sz="1350" kern="1200" dirty="0">
                          <a:effectLst/>
                        </a:rPr>
                        <a:t>10</a:t>
                      </a:r>
                      <a:r>
                        <a:rPr lang="de-DE" sz="1350" kern="1200" baseline="30000" dirty="0">
                          <a:effectLst/>
                        </a:rPr>
                        <a:t>-6</a:t>
                      </a:r>
                      <a:r>
                        <a:rPr lang="de-DE" sz="1350" kern="1200" dirty="0">
                          <a:effectLst/>
                        </a:rPr>
                        <a:t>/</a:t>
                      </a:r>
                      <a:r>
                        <a:rPr lang="de-DE" sz="1350" kern="1200" dirty="0" err="1">
                          <a:effectLst/>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PF4</a:t>
                      </a:r>
                    </a:p>
                  </a:txBody>
                  <a:tcPr/>
                </a:tc>
                <a:tc>
                  <a:txBody>
                    <a:bodyPr/>
                    <a:lstStyle/>
                    <a:p>
                      <a:r>
                        <a:rPr lang="en-US" dirty="0"/>
                        <a:t>Low </a:t>
                      </a:r>
                      <a:r>
                        <a:rPr lang="en-US" dirty="0" err="1"/>
                        <a:t>massflow</a:t>
                      </a:r>
                      <a:endParaRPr lang="en-US" dirty="0"/>
                    </a:p>
                  </a:txBody>
                  <a:tcPr/>
                </a:tc>
                <a:tc>
                  <a:txBody>
                    <a:bodyPr/>
                    <a:lstStyle/>
                    <a:p>
                      <a:r>
                        <a:rPr lang="de-DE" sz="1350" kern="1200" dirty="0">
                          <a:effectLst/>
                        </a:rPr>
                        <a:t>10</a:t>
                      </a:r>
                      <a:r>
                        <a:rPr lang="de-DE" sz="1350" kern="1200" baseline="30000" dirty="0">
                          <a:effectLst/>
                        </a:rPr>
                        <a:t>-5</a:t>
                      </a:r>
                      <a:r>
                        <a:rPr lang="de-DE" sz="1350" kern="1200" dirty="0">
                          <a:effectLst/>
                        </a:rPr>
                        <a:t>/</a:t>
                      </a:r>
                      <a:r>
                        <a:rPr lang="de-DE" sz="1350" kern="1200" dirty="0" err="1">
                          <a:effectLst/>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PF5</a:t>
                      </a:r>
                    </a:p>
                  </a:txBody>
                  <a:tcPr/>
                </a:tc>
                <a:tc>
                  <a:txBody>
                    <a:bodyPr/>
                    <a:lstStyle/>
                    <a:p>
                      <a:r>
                        <a:rPr lang="en-US" dirty="0"/>
                        <a:t>High local target temperature</a:t>
                      </a:r>
                    </a:p>
                  </a:txBody>
                  <a:tcPr/>
                </a:tc>
                <a:tc>
                  <a:txBody>
                    <a:bodyPr/>
                    <a:lstStyle/>
                    <a:p>
                      <a:r>
                        <a:rPr lang="de-DE" sz="1350" kern="1200" dirty="0">
                          <a:effectLst/>
                        </a:rPr>
                        <a:t>10</a:t>
                      </a:r>
                      <a:r>
                        <a:rPr lang="de-DE" sz="1350" kern="1200" baseline="30000" dirty="0">
                          <a:effectLst/>
                        </a:rPr>
                        <a:t>-5</a:t>
                      </a:r>
                      <a:r>
                        <a:rPr lang="de-DE" sz="1350" kern="1200" dirty="0">
                          <a:effectLst/>
                        </a:rPr>
                        <a:t>/</a:t>
                      </a:r>
                      <a:r>
                        <a:rPr lang="de-DE" sz="1350" kern="1200" dirty="0" err="1">
                          <a:effectLst/>
                        </a:rPr>
                        <a:t>hr</a:t>
                      </a:r>
                      <a:r>
                        <a:rPr lang="de-DE" dirty="0">
                          <a:effectLst/>
                        </a:rPr>
                        <a:t> </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Not credited</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11</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6834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frequencies AA3</a:t>
            </a:r>
          </a:p>
        </p:txBody>
      </p:sp>
      <p:sp>
        <p:nvSpPr>
          <p:cNvPr id="3" name="Content Placeholder 2"/>
          <p:cNvSpPr>
            <a:spLocks noGrp="1"/>
          </p:cNvSpPr>
          <p:nvPr>
            <p:ph idx="1"/>
          </p:nvPr>
        </p:nvSpPr>
        <p:spPr/>
        <p:txBody>
          <a:bodyPr/>
          <a:lstStyle/>
          <a:p>
            <a:r>
              <a:rPr lang="en-US" dirty="0"/>
              <a:t>Event 1: Helium compressor stop</a:t>
            </a:r>
          </a:p>
          <a:p>
            <a:r>
              <a:rPr lang="en-US" dirty="0"/>
              <a:t>Event 2: Failure of pressure control</a:t>
            </a:r>
          </a:p>
          <a:p>
            <a:r>
              <a:rPr lang="en-US" dirty="0"/>
              <a:t>Event 3: Unintended isolation</a:t>
            </a:r>
          </a:p>
          <a:p>
            <a:r>
              <a:rPr lang="en-US" dirty="0"/>
              <a:t>Event 4: Heat exchanger malfunction</a:t>
            </a:r>
          </a:p>
          <a:p>
            <a:r>
              <a:rPr lang="en-US" dirty="0"/>
              <a:t>Event 5: Large leakage</a:t>
            </a:r>
          </a:p>
          <a:p>
            <a:r>
              <a:rPr lang="en-US" dirty="0"/>
              <a:t>Event 6: Ingress of water</a:t>
            </a:r>
          </a:p>
          <a:p>
            <a:endParaRPr lang="en-US" dirty="0"/>
          </a:p>
          <a:p>
            <a:r>
              <a:rPr lang="en-US" dirty="0"/>
              <a:t>All events require failure of 2 or more credited machine protection functions, the event class has been deduced to be H3.</a:t>
            </a:r>
          </a:p>
          <a:p>
            <a:r>
              <a:rPr lang="en-US" dirty="0"/>
              <a:t>For the unmitigated case, the bounding event is deduced to be a complete loss of the cooling function.</a:t>
            </a:r>
          </a:p>
        </p:txBody>
      </p:sp>
      <p:sp>
        <p:nvSpPr>
          <p:cNvPr id="4" name="Slide Number Placeholder 3"/>
          <p:cNvSpPr>
            <a:spLocks noGrp="1"/>
          </p:cNvSpPr>
          <p:nvPr>
            <p:ph type="sldNum" sz="quarter" idx="12"/>
          </p:nvPr>
        </p:nvSpPr>
        <p:spPr/>
        <p:txBody>
          <a:bodyPr/>
          <a:lstStyle/>
          <a:p>
            <a:fld id="{551115BC-487E-4422-894C-CB7CD3E79223}" type="slidenum">
              <a:rPr lang="en-GB" smtClean="0"/>
              <a:pPr/>
              <a:t>12</a:t>
            </a:fld>
            <a:endParaRPr lang="en-GB"/>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4854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cooling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9150523"/>
              </p:ext>
            </p:extLst>
          </p:nvPr>
        </p:nvGraphicFramePr>
        <p:xfrm>
          <a:off x="609600" y="1781000"/>
          <a:ext cx="10972800" cy="4345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13</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556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2016-06-15_0856.png"/>
          <p:cNvPicPr>
            <a:picLocks noChangeAspect="1"/>
          </p:cNvPicPr>
          <p:nvPr/>
        </p:nvPicPr>
        <p:blipFill rotWithShape="1">
          <a:blip r:embed="rId3">
            <a:extLst>
              <a:ext uri="{28A0092B-C50C-407E-A947-70E740481C1C}">
                <a14:useLocalDpi xmlns:a14="http://schemas.microsoft.com/office/drawing/2010/main" val="0"/>
              </a:ext>
            </a:extLst>
          </a:blip>
          <a:srcRect l="16188" t="35547" r="58432" b="41918"/>
          <a:stretch/>
        </p:blipFill>
        <p:spPr>
          <a:xfrm>
            <a:off x="5327915" y="4177345"/>
            <a:ext cx="6692972" cy="2341151"/>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14</a:t>
            </a:fld>
            <a:endParaRPr lang="sv-SE" dirty="0"/>
          </a:p>
        </p:txBody>
      </p:sp>
      <p:graphicFrame>
        <p:nvGraphicFramePr>
          <p:cNvPr id="62" name="Diagram 61"/>
          <p:cNvGraphicFramePr/>
          <p:nvPr>
            <p:extLst>
              <p:ext uri="{D42A27DB-BD31-4B8C-83A1-F6EECF244321}">
                <p14:modId xmlns:p14="http://schemas.microsoft.com/office/powerpoint/2010/main" val="1310224304"/>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 name="Title 62"/>
          <p:cNvSpPr>
            <a:spLocks noGrp="1"/>
          </p:cNvSpPr>
          <p:nvPr>
            <p:ph type="title"/>
          </p:nvPr>
        </p:nvSpPr>
        <p:spPr/>
        <p:txBody>
          <a:bodyPr/>
          <a:lstStyle/>
          <a:p>
            <a:r>
              <a:rPr lang="en-US" dirty="0"/>
              <a:t>2. BEW Failure</a:t>
            </a:r>
          </a:p>
        </p:txBody>
      </p:sp>
      <p:sp>
        <p:nvSpPr>
          <p:cNvPr id="7" name="Rounded Rectangle 6"/>
          <p:cNvSpPr/>
          <p:nvPr/>
        </p:nvSpPr>
        <p:spPr>
          <a:xfrm>
            <a:off x="143339" y="4725144"/>
            <a:ext cx="2976331"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BEW fails all around</a:t>
            </a:r>
          </a:p>
          <a:p>
            <a:pPr algn="ctr"/>
            <a:r>
              <a:rPr lang="en-US" sz="1400" dirty="0"/>
              <a:t>due to thermal load</a:t>
            </a:r>
          </a:p>
        </p:txBody>
      </p:sp>
      <p:pic>
        <p:nvPicPr>
          <p:cNvPr id="11" name="Content Placeholder 4" descr="Test05.png"/>
          <p:cNvPicPr>
            <a:picLocks noGrp="1" noChangeAspect="1"/>
          </p:cNvPicPr>
          <p:nvPr>
            <p:ph idx="1"/>
          </p:nvPr>
        </p:nvPicPr>
        <p:blipFill rotWithShape="1">
          <a:blip r:embed="rId9" cstate="print">
            <a:extLst>
              <a:ext uri="{28A0092B-C50C-407E-A947-70E740481C1C}">
                <a14:useLocalDpi xmlns:a14="http://schemas.microsoft.com/office/drawing/2010/main" val="0"/>
              </a:ext>
            </a:extLst>
          </a:blip>
          <a:srcRect l="39944" t="58638" r="28238" b="29941"/>
          <a:stretch/>
        </p:blipFill>
        <p:spPr>
          <a:xfrm>
            <a:off x="143339" y="2564905"/>
            <a:ext cx="7200800" cy="2124789"/>
          </a:xfrm>
        </p:spPr>
        <p:style>
          <a:lnRef idx="2">
            <a:schemeClr val="accent1"/>
          </a:lnRef>
          <a:fillRef idx="1">
            <a:schemeClr val="lt1"/>
          </a:fillRef>
          <a:effectRef idx="0">
            <a:schemeClr val="accent1"/>
          </a:effectRef>
          <a:fontRef idx="minor">
            <a:schemeClr val="dk1"/>
          </a:fontRef>
        </p:style>
      </p:pic>
      <p:sp>
        <p:nvSpPr>
          <p:cNvPr id="12" name="Freeform 11"/>
          <p:cNvSpPr/>
          <p:nvPr/>
        </p:nvSpPr>
        <p:spPr>
          <a:xfrm>
            <a:off x="2040075" y="3825408"/>
            <a:ext cx="5100189" cy="543208"/>
          </a:xfrm>
          <a:custGeom>
            <a:avLst/>
            <a:gdLst>
              <a:gd name="connsiteX0" fmla="*/ 0 w 3825142"/>
              <a:gd name="connsiteY0" fmla="*/ 99460 h 543208"/>
              <a:gd name="connsiteX1" fmla="*/ 7651 w 3825142"/>
              <a:gd name="connsiteY1" fmla="*/ 153016 h 543208"/>
              <a:gd name="connsiteX2" fmla="*/ 30602 w 3825142"/>
              <a:gd name="connsiteY2" fmla="*/ 160667 h 543208"/>
              <a:gd name="connsiteX3" fmla="*/ 61203 w 3825142"/>
              <a:gd name="connsiteY3" fmla="*/ 145365 h 543208"/>
              <a:gd name="connsiteX4" fmla="*/ 91804 w 3825142"/>
              <a:gd name="connsiteY4" fmla="*/ 137715 h 543208"/>
              <a:gd name="connsiteX5" fmla="*/ 107104 w 3825142"/>
              <a:gd name="connsiteY5" fmla="*/ 252477 h 543208"/>
              <a:gd name="connsiteX6" fmla="*/ 183607 w 3825142"/>
              <a:gd name="connsiteY6" fmla="*/ 160667 h 543208"/>
              <a:gd name="connsiteX7" fmla="*/ 237159 w 3825142"/>
              <a:gd name="connsiteY7" fmla="*/ 137715 h 543208"/>
              <a:gd name="connsiteX8" fmla="*/ 229509 w 3825142"/>
              <a:gd name="connsiteY8" fmla="*/ 214223 h 543208"/>
              <a:gd name="connsiteX9" fmla="*/ 221859 w 3825142"/>
              <a:gd name="connsiteY9" fmla="*/ 252477 h 543208"/>
              <a:gd name="connsiteX10" fmla="*/ 214208 w 3825142"/>
              <a:gd name="connsiteY10" fmla="*/ 283080 h 543208"/>
              <a:gd name="connsiteX11" fmla="*/ 275411 w 3825142"/>
              <a:gd name="connsiteY11" fmla="*/ 267778 h 543208"/>
              <a:gd name="connsiteX12" fmla="*/ 290711 w 3825142"/>
              <a:gd name="connsiteY12" fmla="*/ 313683 h 543208"/>
              <a:gd name="connsiteX13" fmla="*/ 420766 w 3825142"/>
              <a:gd name="connsiteY13" fmla="*/ 244826 h 543208"/>
              <a:gd name="connsiteX14" fmla="*/ 489619 w 3825142"/>
              <a:gd name="connsiteY14" fmla="*/ 214223 h 543208"/>
              <a:gd name="connsiteX15" fmla="*/ 520220 w 3825142"/>
              <a:gd name="connsiteY15" fmla="*/ 221874 h 543208"/>
              <a:gd name="connsiteX16" fmla="*/ 512569 w 3825142"/>
              <a:gd name="connsiteY16" fmla="*/ 283080 h 543208"/>
              <a:gd name="connsiteX17" fmla="*/ 520220 w 3825142"/>
              <a:gd name="connsiteY17" fmla="*/ 336636 h 543208"/>
              <a:gd name="connsiteX18" fmla="*/ 589072 w 3825142"/>
              <a:gd name="connsiteY18" fmla="*/ 321334 h 543208"/>
              <a:gd name="connsiteX19" fmla="*/ 619673 w 3825142"/>
              <a:gd name="connsiteY19" fmla="*/ 306033 h 543208"/>
              <a:gd name="connsiteX20" fmla="*/ 627324 w 3825142"/>
              <a:gd name="connsiteY20" fmla="*/ 344287 h 543208"/>
              <a:gd name="connsiteX21" fmla="*/ 657925 w 3825142"/>
              <a:gd name="connsiteY21" fmla="*/ 428446 h 543208"/>
              <a:gd name="connsiteX22" fmla="*/ 818581 w 3825142"/>
              <a:gd name="connsiteY22" fmla="*/ 428446 h 543208"/>
              <a:gd name="connsiteX23" fmla="*/ 856832 w 3825142"/>
              <a:gd name="connsiteY23" fmla="*/ 443747 h 543208"/>
              <a:gd name="connsiteX24" fmla="*/ 933335 w 3825142"/>
              <a:gd name="connsiteY24" fmla="*/ 436096 h 543208"/>
              <a:gd name="connsiteX25" fmla="*/ 1071040 w 3825142"/>
              <a:gd name="connsiteY25" fmla="*/ 390191 h 543208"/>
              <a:gd name="connsiteX26" fmla="*/ 1170494 w 3825142"/>
              <a:gd name="connsiteY26" fmla="*/ 374890 h 543208"/>
              <a:gd name="connsiteX27" fmla="*/ 1208745 w 3825142"/>
              <a:gd name="connsiteY27" fmla="*/ 474350 h 543208"/>
              <a:gd name="connsiteX28" fmla="*/ 1246996 w 3825142"/>
              <a:gd name="connsiteY28" fmla="*/ 451398 h 543208"/>
              <a:gd name="connsiteX29" fmla="*/ 1269947 w 3825142"/>
              <a:gd name="connsiteY29" fmla="*/ 436096 h 543208"/>
              <a:gd name="connsiteX30" fmla="*/ 1300548 w 3825142"/>
              <a:gd name="connsiteY30" fmla="*/ 428446 h 543208"/>
              <a:gd name="connsiteX31" fmla="*/ 1331150 w 3825142"/>
              <a:gd name="connsiteY31" fmla="*/ 436096 h 543208"/>
              <a:gd name="connsiteX32" fmla="*/ 1354100 w 3825142"/>
              <a:gd name="connsiteY32" fmla="*/ 489652 h 543208"/>
              <a:gd name="connsiteX33" fmla="*/ 1445904 w 3825142"/>
              <a:gd name="connsiteY33" fmla="*/ 474350 h 543208"/>
              <a:gd name="connsiteX34" fmla="*/ 1468855 w 3825142"/>
              <a:gd name="connsiteY34" fmla="*/ 459049 h 543208"/>
              <a:gd name="connsiteX35" fmla="*/ 1491806 w 3825142"/>
              <a:gd name="connsiteY35" fmla="*/ 451398 h 543208"/>
              <a:gd name="connsiteX36" fmla="*/ 1514756 w 3825142"/>
              <a:gd name="connsiteY36" fmla="*/ 474350 h 543208"/>
              <a:gd name="connsiteX37" fmla="*/ 1522407 w 3825142"/>
              <a:gd name="connsiteY37" fmla="*/ 497303 h 543208"/>
              <a:gd name="connsiteX38" fmla="*/ 1553008 w 3825142"/>
              <a:gd name="connsiteY38" fmla="*/ 504954 h 543208"/>
              <a:gd name="connsiteX39" fmla="*/ 1690713 w 3825142"/>
              <a:gd name="connsiteY39" fmla="*/ 497303 h 543208"/>
              <a:gd name="connsiteX40" fmla="*/ 1744265 w 3825142"/>
              <a:gd name="connsiteY40" fmla="*/ 497303 h 543208"/>
              <a:gd name="connsiteX41" fmla="*/ 1759565 w 3825142"/>
              <a:gd name="connsiteY41" fmla="*/ 520255 h 543208"/>
              <a:gd name="connsiteX42" fmla="*/ 1912571 w 3825142"/>
              <a:gd name="connsiteY42" fmla="*/ 466700 h 543208"/>
              <a:gd name="connsiteX43" fmla="*/ 1958473 w 3825142"/>
              <a:gd name="connsiteY43" fmla="*/ 474350 h 543208"/>
              <a:gd name="connsiteX44" fmla="*/ 1981424 w 3825142"/>
              <a:gd name="connsiteY44" fmla="*/ 497303 h 543208"/>
              <a:gd name="connsiteX45" fmla="*/ 2004374 w 3825142"/>
              <a:gd name="connsiteY45" fmla="*/ 504954 h 543208"/>
              <a:gd name="connsiteX46" fmla="*/ 2050276 w 3825142"/>
              <a:gd name="connsiteY46" fmla="*/ 497303 h 543208"/>
              <a:gd name="connsiteX47" fmla="*/ 2187981 w 3825142"/>
              <a:gd name="connsiteY47" fmla="*/ 428446 h 543208"/>
              <a:gd name="connsiteX48" fmla="*/ 2226233 w 3825142"/>
              <a:gd name="connsiteY48" fmla="*/ 436096 h 543208"/>
              <a:gd name="connsiteX49" fmla="*/ 2249183 w 3825142"/>
              <a:gd name="connsiteY49" fmla="*/ 459049 h 543208"/>
              <a:gd name="connsiteX50" fmla="*/ 2272134 w 3825142"/>
              <a:gd name="connsiteY50" fmla="*/ 466700 h 543208"/>
              <a:gd name="connsiteX51" fmla="*/ 2486342 w 3825142"/>
              <a:gd name="connsiteY51" fmla="*/ 436096 h 543208"/>
              <a:gd name="connsiteX52" fmla="*/ 2509293 w 3825142"/>
              <a:gd name="connsiteY52" fmla="*/ 497303 h 543208"/>
              <a:gd name="connsiteX53" fmla="*/ 2562845 w 3825142"/>
              <a:gd name="connsiteY53" fmla="*/ 543208 h 543208"/>
              <a:gd name="connsiteX54" fmla="*/ 2685250 w 3825142"/>
              <a:gd name="connsiteY54" fmla="*/ 459049 h 543208"/>
              <a:gd name="connsiteX55" fmla="*/ 2715851 w 3825142"/>
              <a:gd name="connsiteY55" fmla="*/ 436096 h 543208"/>
              <a:gd name="connsiteX56" fmla="*/ 2761752 w 3825142"/>
              <a:gd name="connsiteY56" fmla="*/ 420795 h 543208"/>
              <a:gd name="connsiteX57" fmla="*/ 2792354 w 3825142"/>
              <a:gd name="connsiteY57" fmla="*/ 443747 h 543208"/>
              <a:gd name="connsiteX58" fmla="*/ 2822955 w 3825142"/>
              <a:gd name="connsiteY58" fmla="*/ 482001 h 543208"/>
              <a:gd name="connsiteX59" fmla="*/ 2853556 w 3825142"/>
              <a:gd name="connsiteY59" fmla="*/ 489652 h 543208"/>
              <a:gd name="connsiteX60" fmla="*/ 2876507 w 3825142"/>
              <a:gd name="connsiteY60" fmla="*/ 474350 h 543208"/>
              <a:gd name="connsiteX61" fmla="*/ 2953009 w 3825142"/>
              <a:gd name="connsiteY61" fmla="*/ 397842 h 543208"/>
              <a:gd name="connsiteX62" fmla="*/ 2975960 w 3825142"/>
              <a:gd name="connsiteY62" fmla="*/ 382541 h 543208"/>
              <a:gd name="connsiteX63" fmla="*/ 2998911 w 3825142"/>
              <a:gd name="connsiteY63" fmla="*/ 390191 h 543208"/>
              <a:gd name="connsiteX64" fmla="*/ 3006561 w 3825142"/>
              <a:gd name="connsiteY64" fmla="*/ 413144 h 543208"/>
              <a:gd name="connsiteX65" fmla="*/ 3029512 w 3825142"/>
              <a:gd name="connsiteY65" fmla="*/ 436096 h 543208"/>
              <a:gd name="connsiteX66" fmla="*/ 3083064 w 3825142"/>
              <a:gd name="connsiteY66" fmla="*/ 374890 h 543208"/>
              <a:gd name="connsiteX67" fmla="*/ 3113665 w 3825142"/>
              <a:gd name="connsiteY67" fmla="*/ 328985 h 543208"/>
              <a:gd name="connsiteX68" fmla="*/ 3190168 w 3825142"/>
              <a:gd name="connsiteY68" fmla="*/ 382541 h 543208"/>
              <a:gd name="connsiteX69" fmla="*/ 3228420 w 3825142"/>
              <a:gd name="connsiteY69" fmla="*/ 374890 h 543208"/>
              <a:gd name="connsiteX70" fmla="*/ 3243720 w 3825142"/>
              <a:gd name="connsiteY70" fmla="*/ 351937 h 543208"/>
              <a:gd name="connsiteX71" fmla="*/ 3266671 w 3825142"/>
              <a:gd name="connsiteY71" fmla="*/ 321334 h 543208"/>
              <a:gd name="connsiteX72" fmla="*/ 3312573 w 3825142"/>
              <a:gd name="connsiteY72" fmla="*/ 298382 h 543208"/>
              <a:gd name="connsiteX73" fmla="*/ 3335524 w 3825142"/>
              <a:gd name="connsiteY73" fmla="*/ 306033 h 543208"/>
              <a:gd name="connsiteX74" fmla="*/ 3358474 w 3825142"/>
              <a:gd name="connsiteY74" fmla="*/ 321334 h 543208"/>
              <a:gd name="connsiteX75" fmla="*/ 3396726 w 3825142"/>
              <a:gd name="connsiteY75" fmla="*/ 313683 h 543208"/>
              <a:gd name="connsiteX76" fmla="*/ 3419677 w 3825142"/>
              <a:gd name="connsiteY76" fmla="*/ 283080 h 543208"/>
              <a:gd name="connsiteX77" fmla="*/ 3450278 w 3825142"/>
              <a:gd name="connsiteY77" fmla="*/ 298382 h 543208"/>
              <a:gd name="connsiteX78" fmla="*/ 3503830 w 3825142"/>
              <a:gd name="connsiteY78" fmla="*/ 344287 h 543208"/>
              <a:gd name="connsiteX79" fmla="*/ 3542081 w 3825142"/>
              <a:gd name="connsiteY79" fmla="*/ 328985 h 543208"/>
              <a:gd name="connsiteX80" fmla="*/ 3610934 w 3825142"/>
              <a:gd name="connsiteY80" fmla="*/ 237175 h 543208"/>
              <a:gd name="connsiteX81" fmla="*/ 3633885 w 3825142"/>
              <a:gd name="connsiteY81" fmla="*/ 214223 h 543208"/>
              <a:gd name="connsiteX82" fmla="*/ 3656835 w 3825142"/>
              <a:gd name="connsiteY82" fmla="*/ 206572 h 543208"/>
              <a:gd name="connsiteX83" fmla="*/ 3679786 w 3825142"/>
              <a:gd name="connsiteY83" fmla="*/ 214223 h 543208"/>
              <a:gd name="connsiteX84" fmla="*/ 3718038 w 3825142"/>
              <a:gd name="connsiteY84" fmla="*/ 183619 h 543208"/>
              <a:gd name="connsiteX85" fmla="*/ 3740989 w 3825142"/>
              <a:gd name="connsiteY85" fmla="*/ 191270 h 543208"/>
              <a:gd name="connsiteX86" fmla="*/ 3756289 w 3825142"/>
              <a:gd name="connsiteY86" fmla="*/ 175969 h 543208"/>
              <a:gd name="connsiteX87" fmla="*/ 3748639 w 3825142"/>
              <a:gd name="connsiteY87" fmla="*/ 38254 h 543208"/>
              <a:gd name="connsiteX88" fmla="*/ 3756289 w 3825142"/>
              <a:gd name="connsiteY88" fmla="*/ 15302 h 543208"/>
              <a:gd name="connsiteX89" fmla="*/ 3779240 w 3825142"/>
              <a:gd name="connsiteY89" fmla="*/ 0 h 543208"/>
              <a:gd name="connsiteX90" fmla="*/ 3802191 w 3825142"/>
              <a:gd name="connsiteY90" fmla="*/ 22952 h 543208"/>
              <a:gd name="connsiteX91" fmla="*/ 3825142 w 3825142"/>
              <a:gd name="connsiteY91" fmla="*/ 53556 h 54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825142" h="543208">
                <a:moveTo>
                  <a:pt x="0" y="99460"/>
                </a:moveTo>
                <a:cubicBezTo>
                  <a:pt x="2550" y="117312"/>
                  <a:pt x="-413" y="136886"/>
                  <a:pt x="7651" y="153016"/>
                </a:cubicBezTo>
                <a:cubicBezTo>
                  <a:pt x="11257" y="160229"/>
                  <a:pt x="22619" y="161808"/>
                  <a:pt x="30602" y="160667"/>
                </a:cubicBezTo>
                <a:cubicBezTo>
                  <a:pt x="41892" y="159054"/>
                  <a:pt x="50525" y="149370"/>
                  <a:pt x="61203" y="145365"/>
                </a:cubicBezTo>
                <a:cubicBezTo>
                  <a:pt x="71048" y="141673"/>
                  <a:pt x="81604" y="140265"/>
                  <a:pt x="91804" y="137715"/>
                </a:cubicBezTo>
                <a:cubicBezTo>
                  <a:pt x="96904" y="175969"/>
                  <a:pt x="69664" y="243116"/>
                  <a:pt x="107104" y="252477"/>
                </a:cubicBezTo>
                <a:cubicBezTo>
                  <a:pt x="145750" y="262139"/>
                  <a:pt x="150463" y="182765"/>
                  <a:pt x="183607" y="160667"/>
                </a:cubicBezTo>
                <a:cubicBezTo>
                  <a:pt x="215306" y="139532"/>
                  <a:pt x="197638" y="147595"/>
                  <a:pt x="237159" y="137715"/>
                </a:cubicBezTo>
                <a:cubicBezTo>
                  <a:pt x="234609" y="163218"/>
                  <a:pt x="232896" y="188818"/>
                  <a:pt x="229509" y="214223"/>
                </a:cubicBezTo>
                <a:cubicBezTo>
                  <a:pt x="227791" y="227113"/>
                  <a:pt x="224680" y="239783"/>
                  <a:pt x="221859" y="252477"/>
                </a:cubicBezTo>
                <a:cubicBezTo>
                  <a:pt x="219578" y="262742"/>
                  <a:pt x="205796" y="276771"/>
                  <a:pt x="214208" y="283080"/>
                </a:cubicBezTo>
                <a:cubicBezTo>
                  <a:pt x="219889" y="287341"/>
                  <a:pt x="265228" y="271173"/>
                  <a:pt x="275411" y="267778"/>
                </a:cubicBezTo>
                <a:cubicBezTo>
                  <a:pt x="280511" y="283080"/>
                  <a:pt x="276456" y="321230"/>
                  <a:pt x="290711" y="313683"/>
                </a:cubicBezTo>
                <a:lnTo>
                  <a:pt x="420766" y="244826"/>
                </a:lnTo>
                <a:cubicBezTo>
                  <a:pt x="476759" y="214282"/>
                  <a:pt x="438421" y="227023"/>
                  <a:pt x="489619" y="214223"/>
                </a:cubicBezTo>
                <a:cubicBezTo>
                  <a:pt x="499819" y="216773"/>
                  <a:pt x="516895" y="211899"/>
                  <a:pt x="520220" y="221874"/>
                </a:cubicBezTo>
                <a:cubicBezTo>
                  <a:pt x="526721" y="241380"/>
                  <a:pt x="512569" y="262519"/>
                  <a:pt x="512569" y="283080"/>
                </a:cubicBezTo>
                <a:cubicBezTo>
                  <a:pt x="512569" y="301113"/>
                  <a:pt x="517670" y="318784"/>
                  <a:pt x="520220" y="336636"/>
                </a:cubicBezTo>
                <a:cubicBezTo>
                  <a:pt x="543171" y="331535"/>
                  <a:pt x="566601" y="328249"/>
                  <a:pt x="589072" y="321334"/>
                </a:cubicBezTo>
                <a:cubicBezTo>
                  <a:pt x="599972" y="317980"/>
                  <a:pt x="609894" y="300165"/>
                  <a:pt x="619673" y="306033"/>
                </a:cubicBezTo>
                <a:cubicBezTo>
                  <a:pt x="630823" y="312724"/>
                  <a:pt x="625347" y="331434"/>
                  <a:pt x="627324" y="344287"/>
                </a:cubicBezTo>
                <a:cubicBezTo>
                  <a:pt x="638769" y="418683"/>
                  <a:pt x="619145" y="389663"/>
                  <a:pt x="657925" y="428446"/>
                </a:cubicBezTo>
                <a:cubicBezTo>
                  <a:pt x="725369" y="424230"/>
                  <a:pt x="761851" y="411426"/>
                  <a:pt x="818581" y="428446"/>
                </a:cubicBezTo>
                <a:cubicBezTo>
                  <a:pt x="831734" y="432392"/>
                  <a:pt x="844082" y="438647"/>
                  <a:pt x="856832" y="443747"/>
                </a:cubicBezTo>
                <a:cubicBezTo>
                  <a:pt x="882333" y="441197"/>
                  <a:pt x="908472" y="442312"/>
                  <a:pt x="933335" y="436096"/>
                </a:cubicBezTo>
                <a:cubicBezTo>
                  <a:pt x="980275" y="424360"/>
                  <a:pt x="1023218" y="397548"/>
                  <a:pt x="1071040" y="390191"/>
                </a:cubicBezTo>
                <a:lnTo>
                  <a:pt x="1170494" y="374890"/>
                </a:lnTo>
                <a:cubicBezTo>
                  <a:pt x="1187120" y="474654"/>
                  <a:pt x="1156361" y="456889"/>
                  <a:pt x="1208745" y="474350"/>
                </a:cubicBezTo>
                <a:cubicBezTo>
                  <a:pt x="1221495" y="466699"/>
                  <a:pt x="1234387" y="459279"/>
                  <a:pt x="1246996" y="451398"/>
                </a:cubicBezTo>
                <a:cubicBezTo>
                  <a:pt x="1254793" y="446525"/>
                  <a:pt x="1261496" y="439718"/>
                  <a:pt x="1269947" y="436096"/>
                </a:cubicBezTo>
                <a:cubicBezTo>
                  <a:pt x="1279611" y="431954"/>
                  <a:pt x="1290348" y="430996"/>
                  <a:pt x="1300548" y="428446"/>
                </a:cubicBezTo>
                <a:cubicBezTo>
                  <a:pt x="1310749" y="430996"/>
                  <a:pt x="1323073" y="429364"/>
                  <a:pt x="1331150" y="436096"/>
                </a:cubicBezTo>
                <a:cubicBezTo>
                  <a:pt x="1339875" y="443367"/>
                  <a:pt x="1350043" y="477479"/>
                  <a:pt x="1354100" y="489652"/>
                </a:cubicBezTo>
                <a:cubicBezTo>
                  <a:pt x="1384701" y="484551"/>
                  <a:pt x="1415928" y="482344"/>
                  <a:pt x="1445904" y="474350"/>
                </a:cubicBezTo>
                <a:cubicBezTo>
                  <a:pt x="1454788" y="471981"/>
                  <a:pt x="1460631" y="463161"/>
                  <a:pt x="1468855" y="459049"/>
                </a:cubicBezTo>
                <a:cubicBezTo>
                  <a:pt x="1476068" y="455442"/>
                  <a:pt x="1484156" y="453948"/>
                  <a:pt x="1491806" y="451398"/>
                </a:cubicBezTo>
                <a:cubicBezTo>
                  <a:pt x="1499456" y="459049"/>
                  <a:pt x="1508755" y="465348"/>
                  <a:pt x="1514756" y="474350"/>
                </a:cubicBezTo>
                <a:cubicBezTo>
                  <a:pt x="1519229" y="481061"/>
                  <a:pt x="1516110" y="492265"/>
                  <a:pt x="1522407" y="497303"/>
                </a:cubicBezTo>
                <a:cubicBezTo>
                  <a:pt x="1530617" y="503872"/>
                  <a:pt x="1542808" y="502404"/>
                  <a:pt x="1553008" y="504954"/>
                </a:cubicBezTo>
                <a:cubicBezTo>
                  <a:pt x="1598910" y="502404"/>
                  <a:pt x="1644948" y="501662"/>
                  <a:pt x="1690713" y="497303"/>
                </a:cubicBezTo>
                <a:cubicBezTo>
                  <a:pt x="1746346" y="492004"/>
                  <a:pt x="1676235" y="480294"/>
                  <a:pt x="1744265" y="497303"/>
                </a:cubicBezTo>
                <a:cubicBezTo>
                  <a:pt x="1749365" y="504954"/>
                  <a:pt x="1750427" y="521270"/>
                  <a:pt x="1759565" y="520255"/>
                </a:cubicBezTo>
                <a:cubicBezTo>
                  <a:pt x="1823828" y="513114"/>
                  <a:pt x="1862151" y="491911"/>
                  <a:pt x="1912571" y="466700"/>
                </a:cubicBezTo>
                <a:cubicBezTo>
                  <a:pt x="1927872" y="469250"/>
                  <a:pt x="1944298" y="468050"/>
                  <a:pt x="1958473" y="474350"/>
                </a:cubicBezTo>
                <a:cubicBezTo>
                  <a:pt x="1968360" y="478744"/>
                  <a:pt x="1972422" y="491301"/>
                  <a:pt x="1981424" y="497303"/>
                </a:cubicBezTo>
                <a:cubicBezTo>
                  <a:pt x="1988133" y="501776"/>
                  <a:pt x="1996724" y="502404"/>
                  <a:pt x="2004374" y="504954"/>
                </a:cubicBezTo>
                <a:cubicBezTo>
                  <a:pt x="2019675" y="502404"/>
                  <a:pt x="2036131" y="503669"/>
                  <a:pt x="2050276" y="497303"/>
                </a:cubicBezTo>
                <a:cubicBezTo>
                  <a:pt x="2237069" y="413240"/>
                  <a:pt x="2099446" y="450579"/>
                  <a:pt x="2187981" y="428446"/>
                </a:cubicBezTo>
                <a:cubicBezTo>
                  <a:pt x="2200732" y="430996"/>
                  <a:pt x="2214603" y="430281"/>
                  <a:pt x="2226233" y="436096"/>
                </a:cubicBezTo>
                <a:cubicBezTo>
                  <a:pt x="2235910" y="440935"/>
                  <a:pt x="2240181" y="453047"/>
                  <a:pt x="2249183" y="459049"/>
                </a:cubicBezTo>
                <a:cubicBezTo>
                  <a:pt x="2255893" y="463523"/>
                  <a:pt x="2264484" y="464150"/>
                  <a:pt x="2272134" y="466700"/>
                </a:cubicBezTo>
                <a:cubicBezTo>
                  <a:pt x="2451214" y="407002"/>
                  <a:pt x="2380905" y="390907"/>
                  <a:pt x="2486342" y="436096"/>
                </a:cubicBezTo>
                <a:cubicBezTo>
                  <a:pt x="2492502" y="460737"/>
                  <a:pt x="2493908" y="475762"/>
                  <a:pt x="2509293" y="497303"/>
                </a:cubicBezTo>
                <a:cubicBezTo>
                  <a:pt x="2521586" y="514515"/>
                  <a:pt x="2546775" y="531154"/>
                  <a:pt x="2562845" y="543208"/>
                </a:cubicBezTo>
                <a:cubicBezTo>
                  <a:pt x="2674055" y="530850"/>
                  <a:pt x="2603064" y="556186"/>
                  <a:pt x="2685250" y="459049"/>
                </a:cubicBezTo>
                <a:cubicBezTo>
                  <a:pt x="2693486" y="449315"/>
                  <a:pt x="2704446" y="441799"/>
                  <a:pt x="2715851" y="436096"/>
                </a:cubicBezTo>
                <a:cubicBezTo>
                  <a:pt x="2730276" y="428883"/>
                  <a:pt x="2761752" y="420795"/>
                  <a:pt x="2761752" y="420795"/>
                </a:cubicBezTo>
                <a:cubicBezTo>
                  <a:pt x="2771953" y="428446"/>
                  <a:pt x="2783338" y="434731"/>
                  <a:pt x="2792354" y="443747"/>
                </a:cubicBezTo>
                <a:cubicBezTo>
                  <a:pt x="2803900" y="455294"/>
                  <a:pt x="2809892" y="472203"/>
                  <a:pt x="2822955" y="482001"/>
                </a:cubicBezTo>
                <a:cubicBezTo>
                  <a:pt x="2831366" y="488310"/>
                  <a:pt x="2843356" y="487102"/>
                  <a:pt x="2853556" y="489652"/>
                </a:cubicBezTo>
                <a:cubicBezTo>
                  <a:pt x="2861206" y="484551"/>
                  <a:pt x="2869751" y="480587"/>
                  <a:pt x="2876507" y="474350"/>
                </a:cubicBezTo>
                <a:cubicBezTo>
                  <a:pt x="2903007" y="449887"/>
                  <a:pt x="2923001" y="417847"/>
                  <a:pt x="2953009" y="397842"/>
                </a:cubicBezTo>
                <a:lnTo>
                  <a:pt x="2975960" y="382541"/>
                </a:lnTo>
                <a:cubicBezTo>
                  <a:pt x="2983610" y="385091"/>
                  <a:pt x="2993209" y="384489"/>
                  <a:pt x="2998911" y="390191"/>
                </a:cubicBezTo>
                <a:cubicBezTo>
                  <a:pt x="3004613" y="395894"/>
                  <a:pt x="3002088" y="406434"/>
                  <a:pt x="3006561" y="413144"/>
                </a:cubicBezTo>
                <a:cubicBezTo>
                  <a:pt x="3012562" y="422147"/>
                  <a:pt x="3021862" y="428445"/>
                  <a:pt x="3029512" y="436096"/>
                </a:cubicBezTo>
                <a:cubicBezTo>
                  <a:pt x="3061181" y="404424"/>
                  <a:pt x="3058483" y="410009"/>
                  <a:pt x="3083064" y="374890"/>
                </a:cubicBezTo>
                <a:cubicBezTo>
                  <a:pt x="3093609" y="359824"/>
                  <a:pt x="3113665" y="328985"/>
                  <a:pt x="3113665" y="328985"/>
                </a:cubicBezTo>
                <a:cubicBezTo>
                  <a:pt x="3170176" y="366661"/>
                  <a:pt x="3144856" y="348554"/>
                  <a:pt x="3190168" y="382541"/>
                </a:cubicBezTo>
                <a:cubicBezTo>
                  <a:pt x="3202919" y="379991"/>
                  <a:pt x="3217130" y="381342"/>
                  <a:pt x="3228420" y="374890"/>
                </a:cubicBezTo>
                <a:cubicBezTo>
                  <a:pt x="3236403" y="370328"/>
                  <a:pt x="3238376" y="359419"/>
                  <a:pt x="3243720" y="351937"/>
                </a:cubicBezTo>
                <a:cubicBezTo>
                  <a:pt x="3251131" y="341561"/>
                  <a:pt x="3257655" y="330351"/>
                  <a:pt x="3266671" y="321334"/>
                </a:cubicBezTo>
                <a:cubicBezTo>
                  <a:pt x="3281500" y="306504"/>
                  <a:pt x="3293907" y="304604"/>
                  <a:pt x="3312573" y="298382"/>
                </a:cubicBezTo>
                <a:cubicBezTo>
                  <a:pt x="3320223" y="300932"/>
                  <a:pt x="3328311" y="302426"/>
                  <a:pt x="3335524" y="306033"/>
                </a:cubicBezTo>
                <a:cubicBezTo>
                  <a:pt x="3343748" y="310145"/>
                  <a:pt x="3349351" y="320194"/>
                  <a:pt x="3358474" y="321334"/>
                </a:cubicBezTo>
                <a:cubicBezTo>
                  <a:pt x="3371377" y="322947"/>
                  <a:pt x="3383975" y="316233"/>
                  <a:pt x="3396726" y="313683"/>
                </a:cubicBezTo>
                <a:cubicBezTo>
                  <a:pt x="3404376" y="303482"/>
                  <a:pt x="3407417" y="286583"/>
                  <a:pt x="3419677" y="283080"/>
                </a:cubicBezTo>
                <a:cubicBezTo>
                  <a:pt x="3430643" y="279947"/>
                  <a:pt x="3441696" y="290872"/>
                  <a:pt x="3450278" y="298382"/>
                </a:cubicBezTo>
                <a:cubicBezTo>
                  <a:pt x="3510589" y="351158"/>
                  <a:pt x="3453203" y="327410"/>
                  <a:pt x="3503830" y="344287"/>
                </a:cubicBezTo>
                <a:cubicBezTo>
                  <a:pt x="3516580" y="339186"/>
                  <a:pt x="3532371" y="338696"/>
                  <a:pt x="3542081" y="328985"/>
                </a:cubicBezTo>
                <a:cubicBezTo>
                  <a:pt x="3569129" y="301935"/>
                  <a:pt x="3583885" y="264225"/>
                  <a:pt x="3610934" y="237175"/>
                </a:cubicBezTo>
                <a:cubicBezTo>
                  <a:pt x="3618584" y="229524"/>
                  <a:pt x="3624883" y="220225"/>
                  <a:pt x="3633885" y="214223"/>
                </a:cubicBezTo>
                <a:cubicBezTo>
                  <a:pt x="3640594" y="209750"/>
                  <a:pt x="3649185" y="209122"/>
                  <a:pt x="3656835" y="206572"/>
                </a:cubicBezTo>
                <a:cubicBezTo>
                  <a:pt x="3664485" y="209122"/>
                  <a:pt x="3671722" y="214223"/>
                  <a:pt x="3679786" y="214223"/>
                </a:cubicBezTo>
                <a:cubicBezTo>
                  <a:pt x="3704421" y="214223"/>
                  <a:pt x="3706290" y="201242"/>
                  <a:pt x="3718038" y="183619"/>
                </a:cubicBezTo>
                <a:cubicBezTo>
                  <a:pt x="3725688" y="186169"/>
                  <a:pt x="3735287" y="185567"/>
                  <a:pt x="3740989" y="191270"/>
                </a:cubicBezTo>
                <a:cubicBezTo>
                  <a:pt x="3756671" y="206954"/>
                  <a:pt x="3740736" y="253744"/>
                  <a:pt x="3756289" y="175969"/>
                </a:cubicBezTo>
                <a:cubicBezTo>
                  <a:pt x="3753739" y="130064"/>
                  <a:pt x="3748639" y="84230"/>
                  <a:pt x="3748639" y="38254"/>
                </a:cubicBezTo>
                <a:cubicBezTo>
                  <a:pt x="3748639" y="30190"/>
                  <a:pt x="3751251" y="21599"/>
                  <a:pt x="3756289" y="15302"/>
                </a:cubicBezTo>
                <a:cubicBezTo>
                  <a:pt x="3762033" y="8122"/>
                  <a:pt x="3771590" y="5101"/>
                  <a:pt x="3779240" y="0"/>
                </a:cubicBezTo>
                <a:cubicBezTo>
                  <a:pt x="3786890" y="7651"/>
                  <a:pt x="3795903" y="14148"/>
                  <a:pt x="3802191" y="22952"/>
                </a:cubicBezTo>
                <a:cubicBezTo>
                  <a:pt x="3825678" y="55837"/>
                  <a:pt x="3804510" y="53556"/>
                  <a:pt x="3825142" y="5355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Arrow Connector 19"/>
          <p:cNvCxnSpPr>
            <a:stCxn id="7" idx="0"/>
          </p:cNvCxnSpPr>
          <p:nvPr/>
        </p:nvCxnSpPr>
        <p:spPr>
          <a:xfrm flipV="1">
            <a:off x="1631504" y="4149080"/>
            <a:ext cx="1008112"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960096" y="4797152"/>
            <a:ext cx="510384" cy="191270"/>
          </a:xfrm>
          <a:custGeom>
            <a:avLst/>
            <a:gdLst>
              <a:gd name="connsiteX0" fmla="*/ 382788 w 382788"/>
              <a:gd name="connsiteY0" fmla="*/ 175968 h 191270"/>
              <a:gd name="connsiteX1" fmla="*/ 245083 w 382788"/>
              <a:gd name="connsiteY1" fmla="*/ 191270 h 191270"/>
              <a:gd name="connsiteX2" fmla="*/ 122679 w 382788"/>
              <a:gd name="connsiteY2" fmla="*/ 183619 h 191270"/>
              <a:gd name="connsiteX3" fmla="*/ 99728 w 382788"/>
              <a:gd name="connsiteY3" fmla="*/ 160667 h 191270"/>
              <a:gd name="connsiteX4" fmla="*/ 69127 w 382788"/>
              <a:gd name="connsiteY4" fmla="*/ 114762 h 191270"/>
              <a:gd name="connsiteX5" fmla="*/ 46176 w 382788"/>
              <a:gd name="connsiteY5" fmla="*/ 99460 h 191270"/>
              <a:gd name="connsiteX6" fmla="*/ 38526 w 382788"/>
              <a:gd name="connsiteY6" fmla="*/ 76508 h 191270"/>
              <a:gd name="connsiteX7" fmla="*/ 274 w 382788"/>
              <a:gd name="connsiteY7" fmla="*/ 7650 h 191270"/>
              <a:gd name="connsiteX8" fmla="*/ 274 w 382788"/>
              <a:gd name="connsiteY8" fmla="*/ 0 h 1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788" h="191270">
                <a:moveTo>
                  <a:pt x="382788" y="175968"/>
                </a:moveTo>
                <a:cubicBezTo>
                  <a:pt x="328842" y="186758"/>
                  <a:pt x="314264" y="191270"/>
                  <a:pt x="245083" y="191270"/>
                </a:cubicBezTo>
                <a:cubicBezTo>
                  <a:pt x="204202" y="191270"/>
                  <a:pt x="163480" y="186169"/>
                  <a:pt x="122679" y="183619"/>
                </a:cubicBezTo>
                <a:cubicBezTo>
                  <a:pt x="115029" y="175968"/>
                  <a:pt x="106370" y="169208"/>
                  <a:pt x="99728" y="160667"/>
                </a:cubicBezTo>
                <a:cubicBezTo>
                  <a:pt x="88438" y="146151"/>
                  <a:pt x="84428" y="124963"/>
                  <a:pt x="69127" y="114762"/>
                </a:cubicBezTo>
                <a:lnTo>
                  <a:pt x="46176" y="99460"/>
                </a:lnTo>
                <a:cubicBezTo>
                  <a:pt x="43626" y="91809"/>
                  <a:pt x="42442" y="83558"/>
                  <a:pt x="38526" y="76508"/>
                </a:cubicBezTo>
                <a:cubicBezTo>
                  <a:pt x="12625" y="29883"/>
                  <a:pt x="9717" y="45422"/>
                  <a:pt x="274" y="7650"/>
                </a:cubicBezTo>
                <a:cubicBezTo>
                  <a:pt x="-344" y="5176"/>
                  <a:pt x="274" y="2550"/>
                  <a:pt x="274"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960462" y="5546933"/>
            <a:ext cx="479417" cy="153029"/>
          </a:xfrm>
          <a:custGeom>
            <a:avLst/>
            <a:gdLst>
              <a:gd name="connsiteX0" fmla="*/ 359563 w 359563"/>
              <a:gd name="connsiteY0" fmla="*/ 0 h 153029"/>
              <a:gd name="connsiteX1" fmla="*/ 283061 w 359563"/>
              <a:gd name="connsiteY1" fmla="*/ 7650 h 153029"/>
              <a:gd name="connsiteX2" fmla="*/ 168306 w 359563"/>
              <a:gd name="connsiteY2" fmla="*/ 15301 h 153029"/>
              <a:gd name="connsiteX3" fmla="*/ 145356 w 359563"/>
              <a:gd name="connsiteY3" fmla="*/ 22952 h 153029"/>
              <a:gd name="connsiteX4" fmla="*/ 114754 w 359563"/>
              <a:gd name="connsiteY4" fmla="*/ 30603 h 153029"/>
              <a:gd name="connsiteX5" fmla="*/ 91804 w 359563"/>
              <a:gd name="connsiteY5" fmla="*/ 53555 h 153029"/>
              <a:gd name="connsiteX6" fmla="*/ 68853 w 359563"/>
              <a:gd name="connsiteY6" fmla="*/ 68857 h 153029"/>
              <a:gd name="connsiteX7" fmla="*/ 38252 w 359563"/>
              <a:gd name="connsiteY7" fmla="*/ 107111 h 153029"/>
              <a:gd name="connsiteX8" fmla="*/ 0 w 359563"/>
              <a:gd name="connsiteY8" fmla="*/ 153016 h 1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63" h="153029">
                <a:moveTo>
                  <a:pt x="359563" y="0"/>
                </a:moveTo>
                <a:cubicBezTo>
                  <a:pt x="334062" y="2550"/>
                  <a:pt x="308607" y="5606"/>
                  <a:pt x="283061" y="7650"/>
                </a:cubicBezTo>
                <a:cubicBezTo>
                  <a:pt x="244847" y="10707"/>
                  <a:pt x="206408" y="11067"/>
                  <a:pt x="168306" y="15301"/>
                </a:cubicBezTo>
                <a:cubicBezTo>
                  <a:pt x="160291" y="16192"/>
                  <a:pt x="153110" y="20736"/>
                  <a:pt x="145356" y="22952"/>
                </a:cubicBezTo>
                <a:cubicBezTo>
                  <a:pt x="135246" y="25841"/>
                  <a:pt x="124955" y="28053"/>
                  <a:pt x="114754" y="30603"/>
                </a:cubicBezTo>
                <a:cubicBezTo>
                  <a:pt x="107104" y="38254"/>
                  <a:pt x="100115" y="46628"/>
                  <a:pt x="91804" y="53555"/>
                </a:cubicBezTo>
                <a:cubicBezTo>
                  <a:pt x="84741" y="59442"/>
                  <a:pt x="74597" y="61677"/>
                  <a:pt x="68853" y="68857"/>
                </a:cubicBezTo>
                <a:cubicBezTo>
                  <a:pt x="26619" y="121651"/>
                  <a:pt x="104025" y="63257"/>
                  <a:pt x="38252" y="107111"/>
                </a:cubicBezTo>
                <a:cubicBezTo>
                  <a:pt x="6236" y="155138"/>
                  <a:pt x="26041" y="153016"/>
                  <a:pt x="0" y="15301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flipH="1" flipV="1">
            <a:off x="6858840" y="4948909"/>
            <a:ext cx="480053"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858840" y="5380957"/>
            <a:ext cx="480053" cy="216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1295467" y="5445224"/>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Helium coolant</a:t>
            </a:r>
            <a:br>
              <a:rPr lang="en-US" sz="1400" dirty="0"/>
            </a:br>
            <a:r>
              <a:rPr lang="en-US" sz="1400" dirty="0"/>
              <a:t>released</a:t>
            </a:r>
          </a:p>
        </p:txBody>
      </p:sp>
      <p:sp>
        <p:nvSpPr>
          <p:cNvPr id="49" name="Rounded Rectangle 48"/>
          <p:cNvSpPr/>
          <p:nvPr/>
        </p:nvSpPr>
        <p:spPr>
          <a:xfrm>
            <a:off x="1295467" y="6165304"/>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Tungsten</a:t>
            </a:r>
            <a:br>
              <a:rPr lang="en-US" sz="1400" dirty="0"/>
            </a:br>
            <a:r>
              <a:rPr lang="en-US" sz="1400" dirty="0"/>
              <a:t>exposed</a:t>
            </a:r>
          </a:p>
        </p:txBody>
      </p:sp>
      <p:grpSp>
        <p:nvGrpSpPr>
          <p:cNvPr id="56" name="Group 55"/>
          <p:cNvGrpSpPr/>
          <p:nvPr/>
        </p:nvGrpSpPr>
        <p:grpSpPr>
          <a:xfrm>
            <a:off x="1007435" y="5661248"/>
            <a:ext cx="236939" cy="207880"/>
            <a:chOff x="3272182" y="468973"/>
            <a:chExt cx="177704" cy="207880"/>
          </a:xfrm>
        </p:grpSpPr>
        <p:sp>
          <p:nvSpPr>
            <p:cNvPr id="57" name="Right Arrow 56"/>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8"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nvGrpSpPr>
          <p:cNvPr id="59" name="Group 58"/>
          <p:cNvGrpSpPr/>
          <p:nvPr/>
        </p:nvGrpSpPr>
        <p:grpSpPr>
          <a:xfrm>
            <a:off x="1007435" y="6381328"/>
            <a:ext cx="236939" cy="207880"/>
            <a:chOff x="3272182" y="468973"/>
            <a:chExt cx="177704" cy="207880"/>
          </a:xfrm>
        </p:grpSpPr>
        <p:sp>
          <p:nvSpPr>
            <p:cNvPr id="60" name="Right Arrow 59"/>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1"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30" name="TextBox 29"/>
          <p:cNvSpPr txBox="1"/>
          <p:nvPr/>
        </p:nvSpPr>
        <p:spPr>
          <a:xfrm>
            <a:off x="1487489" y="2132856"/>
            <a:ext cx="620683" cy="369332"/>
          </a:xfrm>
          <a:prstGeom prst="rect">
            <a:avLst/>
          </a:prstGeom>
          <a:noFill/>
        </p:spPr>
        <p:txBody>
          <a:bodyPr wrap="none" rtlCol="0">
            <a:spAutoFit/>
          </a:bodyPr>
          <a:lstStyle/>
          <a:p>
            <a:r>
              <a:rPr lang="en-US" dirty="0">
                <a:solidFill>
                  <a:srgbClr val="FF0000"/>
                </a:solidFill>
              </a:rPr>
              <a:t>T=1s</a:t>
            </a:r>
          </a:p>
        </p:txBody>
      </p:sp>
      <p:sp>
        <p:nvSpPr>
          <p:cNvPr id="26" name="TextBox 25"/>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spTree>
    <p:extLst>
      <p:ext uri="{BB962C8B-B14F-4D97-AF65-F5344CB8AC3E}">
        <p14:creationId xmlns:p14="http://schemas.microsoft.com/office/powerpoint/2010/main" val="346472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2016-06-15_0856.png"/>
          <p:cNvPicPr>
            <a:picLocks noChangeAspect="1"/>
          </p:cNvPicPr>
          <p:nvPr/>
        </p:nvPicPr>
        <p:blipFill rotWithShape="1">
          <a:blip r:embed="rId3">
            <a:extLst>
              <a:ext uri="{28A0092B-C50C-407E-A947-70E740481C1C}">
                <a14:useLocalDpi xmlns:a14="http://schemas.microsoft.com/office/drawing/2010/main" val="0"/>
              </a:ext>
            </a:extLst>
          </a:blip>
          <a:srcRect l="16188" t="35547" r="58432" b="41918"/>
          <a:stretch/>
        </p:blipFill>
        <p:spPr>
          <a:xfrm>
            <a:off x="5327915" y="4177345"/>
            <a:ext cx="6692972" cy="2341151"/>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15</a:t>
            </a:fld>
            <a:endParaRPr lang="sv-SE" dirty="0"/>
          </a:p>
        </p:txBody>
      </p:sp>
      <p:graphicFrame>
        <p:nvGraphicFramePr>
          <p:cNvPr id="62" name="Diagram 61"/>
          <p:cNvGraphicFramePr/>
          <p:nvPr>
            <p:extLst>
              <p:ext uri="{D42A27DB-BD31-4B8C-83A1-F6EECF244321}">
                <p14:modId xmlns:p14="http://schemas.microsoft.com/office/powerpoint/2010/main" val="3748558699"/>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 name="Title 62"/>
          <p:cNvSpPr>
            <a:spLocks noGrp="1"/>
          </p:cNvSpPr>
          <p:nvPr>
            <p:ph type="title"/>
          </p:nvPr>
        </p:nvSpPr>
        <p:spPr/>
        <p:txBody>
          <a:bodyPr/>
          <a:lstStyle/>
          <a:p>
            <a:r>
              <a:rPr lang="en-US" dirty="0"/>
              <a:t>3. Water Moderator Damage</a:t>
            </a:r>
          </a:p>
        </p:txBody>
      </p:sp>
      <p:sp>
        <p:nvSpPr>
          <p:cNvPr id="22" name="Freeform 21"/>
          <p:cNvSpPr/>
          <p:nvPr/>
        </p:nvSpPr>
        <p:spPr>
          <a:xfrm>
            <a:off x="6960096" y="4797152"/>
            <a:ext cx="510384" cy="191270"/>
          </a:xfrm>
          <a:custGeom>
            <a:avLst/>
            <a:gdLst>
              <a:gd name="connsiteX0" fmla="*/ 382788 w 382788"/>
              <a:gd name="connsiteY0" fmla="*/ 175968 h 191270"/>
              <a:gd name="connsiteX1" fmla="*/ 245083 w 382788"/>
              <a:gd name="connsiteY1" fmla="*/ 191270 h 191270"/>
              <a:gd name="connsiteX2" fmla="*/ 122679 w 382788"/>
              <a:gd name="connsiteY2" fmla="*/ 183619 h 191270"/>
              <a:gd name="connsiteX3" fmla="*/ 99728 w 382788"/>
              <a:gd name="connsiteY3" fmla="*/ 160667 h 191270"/>
              <a:gd name="connsiteX4" fmla="*/ 69127 w 382788"/>
              <a:gd name="connsiteY4" fmla="*/ 114762 h 191270"/>
              <a:gd name="connsiteX5" fmla="*/ 46176 w 382788"/>
              <a:gd name="connsiteY5" fmla="*/ 99460 h 191270"/>
              <a:gd name="connsiteX6" fmla="*/ 38526 w 382788"/>
              <a:gd name="connsiteY6" fmla="*/ 76508 h 191270"/>
              <a:gd name="connsiteX7" fmla="*/ 274 w 382788"/>
              <a:gd name="connsiteY7" fmla="*/ 7650 h 191270"/>
              <a:gd name="connsiteX8" fmla="*/ 274 w 382788"/>
              <a:gd name="connsiteY8" fmla="*/ 0 h 1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788" h="191270">
                <a:moveTo>
                  <a:pt x="382788" y="175968"/>
                </a:moveTo>
                <a:cubicBezTo>
                  <a:pt x="328842" y="186758"/>
                  <a:pt x="314264" y="191270"/>
                  <a:pt x="245083" y="191270"/>
                </a:cubicBezTo>
                <a:cubicBezTo>
                  <a:pt x="204202" y="191270"/>
                  <a:pt x="163480" y="186169"/>
                  <a:pt x="122679" y="183619"/>
                </a:cubicBezTo>
                <a:cubicBezTo>
                  <a:pt x="115029" y="175968"/>
                  <a:pt x="106370" y="169208"/>
                  <a:pt x="99728" y="160667"/>
                </a:cubicBezTo>
                <a:cubicBezTo>
                  <a:pt x="88438" y="146151"/>
                  <a:pt x="84428" y="124963"/>
                  <a:pt x="69127" y="114762"/>
                </a:cubicBezTo>
                <a:lnTo>
                  <a:pt x="46176" y="99460"/>
                </a:lnTo>
                <a:cubicBezTo>
                  <a:pt x="43626" y="91809"/>
                  <a:pt x="42442" y="83558"/>
                  <a:pt x="38526" y="76508"/>
                </a:cubicBezTo>
                <a:cubicBezTo>
                  <a:pt x="12625" y="29883"/>
                  <a:pt x="9717" y="45422"/>
                  <a:pt x="274" y="7650"/>
                </a:cubicBezTo>
                <a:cubicBezTo>
                  <a:pt x="-344" y="5176"/>
                  <a:pt x="274" y="2550"/>
                  <a:pt x="274"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960462" y="5546933"/>
            <a:ext cx="479417" cy="153029"/>
          </a:xfrm>
          <a:custGeom>
            <a:avLst/>
            <a:gdLst>
              <a:gd name="connsiteX0" fmla="*/ 359563 w 359563"/>
              <a:gd name="connsiteY0" fmla="*/ 0 h 153029"/>
              <a:gd name="connsiteX1" fmla="*/ 283061 w 359563"/>
              <a:gd name="connsiteY1" fmla="*/ 7650 h 153029"/>
              <a:gd name="connsiteX2" fmla="*/ 168306 w 359563"/>
              <a:gd name="connsiteY2" fmla="*/ 15301 h 153029"/>
              <a:gd name="connsiteX3" fmla="*/ 145356 w 359563"/>
              <a:gd name="connsiteY3" fmla="*/ 22952 h 153029"/>
              <a:gd name="connsiteX4" fmla="*/ 114754 w 359563"/>
              <a:gd name="connsiteY4" fmla="*/ 30603 h 153029"/>
              <a:gd name="connsiteX5" fmla="*/ 91804 w 359563"/>
              <a:gd name="connsiteY5" fmla="*/ 53555 h 153029"/>
              <a:gd name="connsiteX6" fmla="*/ 68853 w 359563"/>
              <a:gd name="connsiteY6" fmla="*/ 68857 h 153029"/>
              <a:gd name="connsiteX7" fmla="*/ 38252 w 359563"/>
              <a:gd name="connsiteY7" fmla="*/ 107111 h 153029"/>
              <a:gd name="connsiteX8" fmla="*/ 0 w 359563"/>
              <a:gd name="connsiteY8" fmla="*/ 153016 h 1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63" h="153029">
                <a:moveTo>
                  <a:pt x="359563" y="0"/>
                </a:moveTo>
                <a:cubicBezTo>
                  <a:pt x="334062" y="2550"/>
                  <a:pt x="308607" y="5606"/>
                  <a:pt x="283061" y="7650"/>
                </a:cubicBezTo>
                <a:cubicBezTo>
                  <a:pt x="244847" y="10707"/>
                  <a:pt x="206408" y="11067"/>
                  <a:pt x="168306" y="15301"/>
                </a:cubicBezTo>
                <a:cubicBezTo>
                  <a:pt x="160291" y="16192"/>
                  <a:pt x="153110" y="20736"/>
                  <a:pt x="145356" y="22952"/>
                </a:cubicBezTo>
                <a:cubicBezTo>
                  <a:pt x="135246" y="25841"/>
                  <a:pt x="124955" y="28053"/>
                  <a:pt x="114754" y="30603"/>
                </a:cubicBezTo>
                <a:cubicBezTo>
                  <a:pt x="107104" y="38254"/>
                  <a:pt x="100115" y="46628"/>
                  <a:pt x="91804" y="53555"/>
                </a:cubicBezTo>
                <a:cubicBezTo>
                  <a:pt x="84741" y="59442"/>
                  <a:pt x="74597" y="61677"/>
                  <a:pt x="68853" y="68857"/>
                </a:cubicBezTo>
                <a:cubicBezTo>
                  <a:pt x="26619" y="121651"/>
                  <a:pt x="104025" y="63257"/>
                  <a:pt x="38252" y="107111"/>
                </a:cubicBezTo>
                <a:cubicBezTo>
                  <a:pt x="6236" y="155138"/>
                  <a:pt x="26041" y="153016"/>
                  <a:pt x="0" y="15301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flipH="1" flipV="1">
            <a:off x="6858840" y="4948909"/>
            <a:ext cx="480053"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858840" y="5380957"/>
            <a:ext cx="480053" cy="2160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239350" y="2924944"/>
            <a:ext cx="393643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BEW Edges mechanically damage</a:t>
            </a:r>
            <a:br>
              <a:rPr lang="en-US" sz="1400" dirty="0"/>
            </a:br>
            <a:r>
              <a:rPr lang="en-US" sz="1400" dirty="0"/>
              <a:t>Water Moderators</a:t>
            </a:r>
          </a:p>
        </p:txBody>
      </p:sp>
      <p:cxnSp>
        <p:nvCxnSpPr>
          <p:cNvPr id="34" name="Straight Arrow Connector 33"/>
          <p:cNvCxnSpPr>
            <a:stCxn id="32" idx="3"/>
            <a:endCxn id="22" idx="7"/>
          </p:cNvCxnSpPr>
          <p:nvPr/>
        </p:nvCxnSpPr>
        <p:spPr>
          <a:xfrm>
            <a:off x="4175787" y="3248980"/>
            <a:ext cx="2784675" cy="15558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815414" y="3645024"/>
            <a:ext cx="393643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Water released</a:t>
            </a:r>
          </a:p>
        </p:txBody>
      </p:sp>
      <p:grpSp>
        <p:nvGrpSpPr>
          <p:cNvPr id="53" name="Group 52"/>
          <p:cNvGrpSpPr/>
          <p:nvPr/>
        </p:nvGrpSpPr>
        <p:grpSpPr>
          <a:xfrm>
            <a:off x="431371" y="3861048"/>
            <a:ext cx="236939" cy="207880"/>
            <a:chOff x="3272182" y="468973"/>
            <a:chExt cx="177704" cy="207880"/>
          </a:xfrm>
        </p:grpSpPr>
        <p:sp>
          <p:nvSpPr>
            <p:cNvPr id="54" name="Right Arrow 53"/>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5"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30" name="TextBox 29"/>
          <p:cNvSpPr txBox="1"/>
          <p:nvPr/>
        </p:nvSpPr>
        <p:spPr>
          <a:xfrm>
            <a:off x="2831638" y="2132856"/>
            <a:ext cx="620683" cy="369332"/>
          </a:xfrm>
          <a:prstGeom prst="rect">
            <a:avLst/>
          </a:prstGeom>
          <a:noFill/>
        </p:spPr>
        <p:txBody>
          <a:bodyPr wrap="none" rtlCol="0">
            <a:spAutoFit/>
          </a:bodyPr>
          <a:lstStyle/>
          <a:p>
            <a:r>
              <a:rPr lang="en-US" dirty="0">
                <a:solidFill>
                  <a:srgbClr val="FF0000"/>
                </a:solidFill>
              </a:rPr>
              <a:t>T=1s</a:t>
            </a:r>
          </a:p>
        </p:txBody>
      </p:sp>
      <p:sp>
        <p:nvSpPr>
          <p:cNvPr id="19" name="TextBox 18"/>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spTree>
    <p:extLst>
      <p:ext uri="{BB962C8B-B14F-4D97-AF65-F5344CB8AC3E}">
        <p14:creationId xmlns:p14="http://schemas.microsoft.com/office/powerpoint/2010/main" val="166607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16</a:t>
            </a:fld>
            <a:endParaRPr lang="sv-SE" dirty="0"/>
          </a:p>
        </p:txBody>
      </p:sp>
      <p:graphicFrame>
        <p:nvGraphicFramePr>
          <p:cNvPr id="62" name="Diagram 61"/>
          <p:cNvGraphicFramePr/>
          <p:nvPr>
            <p:extLst>
              <p:ext uri="{D42A27DB-BD31-4B8C-83A1-F6EECF244321}">
                <p14:modId xmlns:p14="http://schemas.microsoft.com/office/powerpoint/2010/main" val="3223679538"/>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Title 62"/>
          <p:cNvSpPr>
            <a:spLocks noGrp="1"/>
          </p:cNvSpPr>
          <p:nvPr>
            <p:ph type="title"/>
          </p:nvPr>
        </p:nvSpPr>
        <p:spPr/>
        <p:txBody>
          <a:bodyPr/>
          <a:lstStyle/>
          <a:p>
            <a:r>
              <a:rPr lang="en-US" dirty="0"/>
              <a:t>3. Water Moderator Damage: Monolith</a:t>
            </a:r>
          </a:p>
        </p:txBody>
      </p:sp>
      <p:sp>
        <p:nvSpPr>
          <p:cNvPr id="30" name="TextBox 29"/>
          <p:cNvSpPr txBox="1"/>
          <p:nvPr/>
        </p:nvSpPr>
        <p:spPr>
          <a:xfrm>
            <a:off x="2831638" y="2132856"/>
            <a:ext cx="620683" cy="369332"/>
          </a:xfrm>
          <a:prstGeom prst="rect">
            <a:avLst/>
          </a:prstGeom>
          <a:noFill/>
        </p:spPr>
        <p:txBody>
          <a:bodyPr wrap="none" rtlCol="0">
            <a:spAutoFit/>
          </a:bodyPr>
          <a:lstStyle/>
          <a:p>
            <a:r>
              <a:rPr lang="en-US" dirty="0">
                <a:solidFill>
                  <a:srgbClr val="FF0000"/>
                </a:solidFill>
              </a:rPr>
              <a:t>T=1s</a:t>
            </a:r>
          </a:p>
        </p:txBody>
      </p:sp>
      <p:sp>
        <p:nvSpPr>
          <p:cNvPr id="19" name="TextBox 18"/>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pic>
        <p:nvPicPr>
          <p:cNvPr id="20" name="Picture 19" descr="2016-06-06_1123.png"/>
          <p:cNvPicPr>
            <a:picLocks noChangeAspect="1"/>
          </p:cNvPicPr>
          <p:nvPr/>
        </p:nvPicPr>
        <p:blipFill rotWithShape="1">
          <a:blip r:embed="rId8">
            <a:extLst>
              <a:ext uri="{28A0092B-C50C-407E-A947-70E740481C1C}">
                <a14:useLocalDpi xmlns:a14="http://schemas.microsoft.com/office/drawing/2010/main" val="0"/>
              </a:ext>
            </a:extLst>
          </a:blip>
          <a:srcRect l="15729" r="11039"/>
          <a:stretch/>
        </p:blipFill>
        <p:spPr>
          <a:xfrm>
            <a:off x="3887755" y="2564905"/>
            <a:ext cx="8176415" cy="4152339"/>
          </a:xfrm>
          <a:prstGeom prst="rect">
            <a:avLst/>
          </a:prstGeom>
        </p:spPr>
      </p:pic>
      <p:sp>
        <p:nvSpPr>
          <p:cNvPr id="2" name="TextBox 1"/>
          <p:cNvSpPr txBox="1"/>
          <p:nvPr/>
        </p:nvSpPr>
        <p:spPr>
          <a:xfrm>
            <a:off x="4175787" y="2636912"/>
            <a:ext cx="5597619" cy="369332"/>
          </a:xfrm>
          <a:prstGeom prst="rect">
            <a:avLst/>
          </a:prstGeom>
          <a:solidFill>
            <a:srgbClr val="FFFFFF"/>
          </a:solidFill>
        </p:spPr>
        <p:txBody>
          <a:bodyPr wrap="none" rtlCol="0">
            <a:spAutoFit/>
          </a:bodyPr>
          <a:lstStyle/>
          <a:p>
            <a:r>
              <a:rPr lang="en-US" dirty="0"/>
              <a:t>Void volume in monolith vessel, below vertical position (l)</a:t>
            </a:r>
          </a:p>
        </p:txBody>
      </p:sp>
      <p:sp>
        <p:nvSpPr>
          <p:cNvPr id="21" name="TextBox 20"/>
          <p:cNvSpPr txBox="1"/>
          <p:nvPr/>
        </p:nvSpPr>
        <p:spPr>
          <a:xfrm>
            <a:off x="6672065" y="6488668"/>
            <a:ext cx="4067339" cy="369332"/>
          </a:xfrm>
          <a:prstGeom prst="rect">
            <a:avLst/>
          </a:prstGeom>
          <a:solidFill>
            <a:srgbClr val="FFFFFF"/>
          </a:solidFill>
        </p:spPr>
        <p:txBody>
          <a:bodyPr wrap="none" rtlCol="0">
            <a:spAutoFit/>
          </a:bodyPr>
          <a:lstStyle/>
          <a:p>
            <a:r>
              <a:rPr lang="en-US" dirty="0"/>
              <a:t>Position below proton beam </a:t>
            </a:r>
            <a:r>
              <a:rPr lang="en-US" dirty="0" err="1"/>
              <a:t>centre</a:t>
            </a:r>
            <a:r>
              <a:rPr lang="en-US" dirty="0"/>
              <a:t> (mm)</a:t>
            </a:r>
          </a:p>
        </p:txBody>
      </p:sp>
      <p:sp>
        <p:nvSpPr>
          <p:cNvPr id="3" name="Rectangle 2"/>
          <p:cNvSpPr/>
          <p:nvPr/>
        </p:nvSpPr>
        <p:spPr>
          <a:xfrm>
            <a:off x="6192011" y="3789041"/>
            <a:ext cx="2830335" cy="646331"/>
          </a:xfrm>
          <a:prstGeom prst="rect">
            <a:avLst/>
          </a:prstGeom>
        </p:spPr>
        <p:txBody>
          <a:bodyPr wrap="none">
            <a:spAutoFit/>
          </a:bodyPr>
          <a:lstStyle/>
          <a:p>
            <a:r>
              <a:rPr lang="en-US" dirty="0"/>
              <a:t>Water level at lower surface</a:t>
            </a:r>
            <a:br>
              <a:rPr lang="en-US" dirty="0"/>
            </a:br>
            <a:r>
              <a:rPr lang="en-US" dirty="0"/>
              <a:t>of neutron void</a:t>
            </a:r>
          </a:p>
        </p:txBody>
      </p:sp>
      <p:cxnSp>
        <p:nvCxnSpPr>
          <p:cNvPr id="7" name="Straight Arrow Connector 6"/>
          <p:cNvCxnSpPr>
            <a:stCxn id="3" idx="2"/>
          </p:cNvCxnSpPr>
          <p:nvPr/>
        </p:nvCxnSpPr>
        <p:spPr>
          <a:xfrm>
            <a:off x="7607179" y="4435372"/>
            <a:ext cx="2521269" cy="72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9">
            <a:extLst>
              <a:ext uri="{28A0092B-C50C-407E-A947-70E740481C1C}">
                <a14:useLocalDpi xmlns:a14="http://schemas.microsoft.com/office/drawing/2010/main" val="0"/>
              </a:ext>
            </a:extLst>
          </a:blip>
          <a:srcRect l="13643" t="-1148" r="12520" b="-1"/>
          <a:stretch/>
        </p:blipFill>
        <p:spPr>
          <a:xfrm>
            <a:off x="143339" y="2582334"/>
            <a:ext cx="3969927" cy="4275667"/>
          </a:xfrm>
          <a:prstGeom prst="rect">
            <a:avLst/>
          </a:prstGeom>
        </p:spPr>
      </p:pic>
      <p:cxnSp>
        <p:nvCxnSpPr>
          <p:cNvPr id="27" name="Straight Arrow Connector 26"/>
          <p:cNvCxnSpPr/>
          <p:nvPr/>
        </p:nvCxnSpPr>
        <p:spPr>
          <a:xfrm flipH="1">
            <a:off x="4079776" y="4437112"/>
            <a:ext cx="4032448" cy="1296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295467" y="6165304"/>
            <a:ext cx="122262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~2 m3 void</a:t>
            </a:r>
          </a:p>
        </p:txBody>
      </p:sp>
    </p:spTree>
    <p:extLst>
      <p:ext uri="{BB962C8B-B14F-4D97-AF65-F5344CB8AC3E}">
        <p14:creationId xmlns:p14="http://schemas.microsoft.com/office/powerpoint/2010/main" val="340832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a:t>
            </a:r>
          </a:p>
        </p:txBody>
      </p:sp>
      <p:sp>
        <p:nvSpPr>
          <p:cNvPr id="3" name="Content Placeholder 2"/>
          <p:cNvSpPr>
            <a:spLocks noGrp="1"/>
          </p:cNvSpPr>
          <p:nvPr>
            <p:ph idx="1"/>
          </p:nvPr>
        </p:nvSpPr>
        <p:spPr/>
        <p:txBody>
          <a:bodyPr/>
          <a:lstStyle/>
          <a:p>
            <a:r>
              <a:rPr lang="en-US" dirty="0"/>
              <a:t>In the mitigated scenario, TSS stops the event from progressing beyond this point.</a:t>
            </a:r>
          </a:p>
          <a:p>
            <a:endParaRPr lang="en-US" dirty="0"/>
          </a:p>
          <a:p>
            <a:r>
              <a:rPr lang="en-US" dirty="0"/>
              <a:t>Credited TSS functions are designed to cover all initiating events.</a:t>
            </a:r>
          </a:p>
          <a:p>
            <a:r>
              <a:rPr lang="en-US" dirty="0"/>
              <a:t>Low </a:t>
            </a:r>
            <a:r>
              <a:rPr lang="en-US" dirty="0" err="1"/>
              <a:t>massflow</a:t>
            </a:r>
            <a:endParaRPr lang="en-US" dirty="0"/>
          </a:p>
          <a:p>
            <a:r>
              <a:rPr lang="en-US" dirty="0"/>
              <a:t>High temperature</a:t>
            </a:r>
          </a:p>
          <a:p>
            <a:r>
              <a:rPr lang="en-US" dirty="0"/>
              <a:t>Low pressure</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381042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2016-06-15_0856.png"/>
          <p:cNvPicPr>
            <a:picLocks noChangeAspect="1"/>
          </p:cNvPicPr>
          <p:nvPr/>
        </p:nvPicPr>
        <p:blipFill rotWithShape="1">
          <a:blip r:embed="rId3">
            <a:extLst>
              <a:ext uri="{28A0092B-C50C-407E-A947-70E740481C1C}">
                <a14:useLocalDpi xmlns:a14="http://schemas.microsoft.com/office/drawing/2010/main" val="0"/>
              </a:ext>
            </a:extLst>
          </a:blip>
          <a:srcRect l="16188" t="35547" r="58432" b="41918"/>
          <a:stretch/>
        </p:blipFill>
        <p:spPr>
          <a:xfrm>
            <a:off x="5135894" y="2492897"/>
            <a:ext cx="6692972" cy="2341151"/>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18</a:t>
            </a:fld>
            <a:endParaRPr lang="sv-SE" dirty="0"/>
          </a:p>
        </p:txBody>
      </p:sp>
      <p:sp>
        <p:nvSpPr>
          <p:cNvPr id="63" name="Title 62"/>
          <p:cNvSpPr>
            <a:spLocks noGrp="1"/>
          </p:cNvSpPr>
          <p:nvPr>
            <p:ph type="title"/>
          </p:nvPr>
        </p:nvSpPr>
        <p:spPr/>
        <p:txBody>
          <a:bodyPr/>
          <a:lstStyle/>
          <a:p>
            <a:r>
              <a:rPr lang="en-US" dirty="0"/>
              <a:t>4. Wheel Collapse</a:t>
            </a:r>
          </a:p>
        </p:txBody>
      </p:sp>
      <p:sp>
        <p:nvSpPr>
          <p:cNvPr id="7" name="Rounded Rectangle 6"/>
          <p:cNvSpPr/>
          <p:nvPr/>
        </p:nvSpPr>
        <p:spPr>
          <a:xfrm>
            <a:off x="335360" y="2636912"/>
            <a:ext cx="2976331"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Lower part of cassette and shroud deforms</a:t>
            </a:r>
          </a:p>
          <a:p>
            <a:pPr algn="ctr"/>
            <a:r>
              <a:rPr lang="en-US" sz="1400" dirty="0"/>
              <a:t>due to thermal load</a:t>
            </a:r>
          </a:p>
        </p:txBody>
      </p:sp>
      <p:cxnSp>
        <p:nvCxnSpPr>
          <p:cNvPr id="20" name="Straight Arrow Connector 19"/>
          <p:cNvCxnSpPr>
            <a:stCxn id="7" idx="3"/>
          </p:cNvCxnSpPr>
          <p:nvPr/>
        </p:nvCxnSpPr>
        <p:spPr>
          <a:xfrm>
            <a:off x="3311691" y="2960948"/>
            <a:ext cx="3552395" cy="6840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7248128" y="3861049"/>
            <a:ext cx="51659" cy="3073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1199456" y="3429000"/>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Wheel starts braking</a:t>
            </a:r>
            <a:br>
              <a:rPr lang="en-US" sz="1400" dirty="0"/>
            </a:br>
            <a:r>
              <a:rPr lang="en-US" sz="1400" dirty="0"/>
              <a:t>- rotation slows down</a:t>
            </a:r>
          </a:p>
        </p:txBody>
      </p:sp>
      <p:grpSp>
        <p:nvGrpSpPr>
          <p:cNvPr id="56" name="Group 55"/>
          <p:cNvGrpSpPr/>
          <p:nvPr/>
        </p:nvGrpSpPr>
        <p:grpSpPr>
          <a:xfrm>
            <a:off x="911424" y="3645024"/>
            <a:ext cx="236939" cy="207880"/>
            <a:chOff x="3272182" y="468973"/>
            <a:chExt cx="177704" cy="207880"/>
          </a:xfrm>
        </p:grpSpPr>
        <p:sp>
          <p:nvSpPr>
            <p:cNvPr id="57" name="Right Arrow 56"/>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8"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3" name="Freeform 2"/>
          <p:cNvSpPr/>
          <p:nvPr/>
        </p:nvSpPr>
        <p:spPr>
          <a:xfrm>
            <a:off x="7152118" y="3808578"/>
            <a:ext cx="4294492" cy="196487"/>
          </a:xfrm>
          <a:custGeom>
            <a:avLst/>
            <a:gdLst>
              <a:gd name="connsiteX0" fmla="*/ 0 w 3182517"/>
              <a:gd name="connsiteY0" fmla="*/ 137975 h 168579"/>
              <a:gd name="connsiteX1" fmla="*/ 84153 w 3182517"/>
              <a:gd name="connsiteY1" fmla="*/ 153277 h 168579"/>
              <a:gd name="connsiteX2" fmla="*/ 275410 w 3182517"/>
              <a:gd name="connsiteY2" fmla="*/ 168579 h 168579"/>
              <a:gd name="connsiteX3" fmla="*/ 673225 w 3182517"/>
              <a:gd name="connsiteY3" fmla="*/ 160928 h 168579"/>
              <a:gd name="connsiteX4" fmla="*/ 1782516 w 3182517"/>
              <a:gd name="connsiteY4" fmla="*/ 145626 h 168579"/>
              <a:gd name="connsiteX5" fmla="*/ 1874319 w 3182517"/>
              <a:gd name="connsiteY5" fmla="*/ 130325 h 168579"/>
              <a:gd name="connsiteX6" fmla="*/ 1897270 w 3182517"/>
              <a:gd name="connsiteY6" fmla="*/ 122674 h 168579"/>
              <a:gd name="connsiteX7" fmla="*/ 1920221 w 3182517"/>
              <a:gd name="connsiteY7" fmla="*/ 107372 h 168579"/>
              <a:gd name="connsiteX8" fmla="*/ 1943171 w 3182517"/>
              <a:gd name="connsiteY8" fmla="*/ 99721 h 168579"/>
              <a:gd name="connsiteX9" fmla="*/ 1966122 w 3182517"/>
              <a:gd name="connsiteY9" fmla="*/ 84420 h 168579"/>
              <a:gd name="connsiteX10" fmla="*/ 2042625 w 3182517"/>
              <a:gd name="connsiteY10" fmla="*/ 61467 h 168579"/>
              <a:gd name="connsiteX11" fmla="*/ 2348636 w 3182517"/>
              <a:gd name="connsiteY11" fmla="*/ 46166 h 168579"/>
              <a:gd name="connsiteX12" fmla="*/ 2501642 w 3182517"/>
              <a:gd name="connsiteY12" fmla="*/ 38515 h 168579"/>
              <a:gd name="connsiteX13" fmla="*/ 2585795 w 3182517"/>
              <a:gd name="connsiteY13" fmla="*/ 30864 h 168579"/>
              <a:gd name="connsiteX14" fmla="*/ 2669948 w 3182517"/>
              <a:gd name="connsiteY14" fmla="*/ 15562 h 168579"/>
              <a:gd name="connsiteX15" fmla="*/ 2769402 w 3182517"/>
              <a:gd name="connsiteY15" fmla="*/ 261 h 168579"/>
              <a:gd name="connsiteX16" fmla="*/ 2983610 w 3182517"/>
              <a:gd name="connsiteY16" fmla="*/ 7912 h 168579"/>
              <a:gd name="connsiteX17" fmla="*/ 3136615 w 3182517"/>
              <a:gd name="connsiteY17" fmla="*/ 261 h 168579"/>
              <a:gd name="connsiteX18" fmla="*/ 3182517 w 3182517"/>
              <a:gd name="connsiteY18" fmla="*/ 261 h 1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2517" h="168579">
                <a:moveTo>
                  <a:pt x="0" y="137975"/>
                </a:moveTo>
                <a:cubicBezTo>
                  <a:pt x="20130" y="142001"/>
                  <a:pt x="65187" y="151441"/>
                  <a:pt x="84153" y="153277"/>
                </a:cubicBezTo>
                <a:cubicBezTo>
                  <a:pt x="147812" y="159438"/>
                  <a:pt x="275410" y="168579"/>
                  <a:pt x="275410" y="168579"/>
                </a:cubicBezTo>
                <a:lnTo>
                  <a:pt x="673225" y="160928"/>
                </a:lnTo>
                <a:cubicBezTo>
                  <a:pt x="1859543" y="145317"/>
                  <a:pt x="1045336" y="162009"/>
                  <a:pt x="1782516" y="145626"/>
                </a:cubicBezTo>
                <a:cubicBezTo>
                  <a:pt x="1832176" y="139418"/>
                  <a:pt x="1835010" y="141556"/>
                  <a:pt x="1874319" y="130325"/>
                </a:cubicBezTo>
                <a:cubicBezTo>
                  <a:pt x="1882073" y="128110"/>
                  <a:pt x="1890057" y="126281"/>
                  <a:pt x="1897270" y="122674"/>
                </a:cubicBezTo>
                <a:cubicBezTo>
                  <a:pt x="1905494" y="118562"/>
                  <a:pt x="1911997" y="111484"/>
                  <a:pt x="1920221" y="107372"/>
                </a:cubicBezTo>
                <a:cubicBezTo>
                  <a:pt x="1927433" y="103765"/>
                  <a:pt x="1935959" y="103327"/>
                  <a:pt x="1943171" y="99721"/>
                </a:cubicBezTo>
                <a:cubicBezTo>
                  <a:pt x="1951395" y="95609"/>
                  <a:pt x="1957720" y="88154"/>
                  <a:pt x="1966122" y="84420"/>
                </a:cubicBezTo>
                <a:cubicBezTo>
                  <a:pt x="1977161" y="79514"/>
                  <a:pt x="2025608" y="64085"/>
                  <a:pt x="2042625" y="61467"/>
                </a:cubicBezTo>
                <a:cubicBezTo>
                  <a:pt x="2139726" y="46527"/>
                  <a:pt x="2260893" y="49607"/>
                  <a:pt x="2348636" y="46166"/>
                </a:cubicBezTo>
                <a:cubicBezTo>
                  <a:pt x="2399663" y="44165"/>
                  <a:pt x="2450682" y="41803"/>
                  <a:pt x="2501642" y="38515"/>
                </a:cubicBezTo>
                <a:cubicBezTo>
                  <a:pt x="2529750" y="36701"/>
                  <a:pt x="2557821" y="34155"/>
                  <a:pt x="2585795" y="30864"/>
                </a:cubicBezTo>
                <a:cubicBezTo>
                  <a:pt x="2617741" y="27105"/>
                  <a:pt x="2638937" y="21201"/>
                  <a:pt x="2669948" y="15562"/>
                </a:cubicBezTo>
                <a:cubicBezTo>
                  <a:pt x="2708843" y="8490"/>
                  <a:pt x="2729316" y="5988"/>
                  <a:pt x="2769402" y="261"/>
                </a:cubicBezTo>
                <a:cubicBezTo>
                  <a:pt x="2840805" y="2811"/>
                  <a:pt x="2912162" y="7912"/>
                  <a:pt x="2983610" y="7912"/>
                </a:cubicBezTo>
                <a:cubicBezTo>
                  <a:pt x="3034675" y="7912"/>
                  <a:pt x="3085587" y="2224"/>
                  <a:pt x="3136615" y="261"/>
                </a:cubicBezTo>
                <a:cubicBezTo>
                  <a:pt x="3151904" y="-327"/>
                  <a:pt x="3167216" y="261"/>
                  <a:pt x="3182517" y="26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ounded Rectangle 35"/>
          <p:cNvSpPr/>
          <p:nvPr/>
        </p:nvSpPr>
        <p:spPr>
          <a:xfrm>
            <a:off x="1199456" y="4149080"/>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Blocks escape</a:t>
            </a:r>
            <a:br>
              <a:rPr lang="en-US" sz="1400" dirty="0"/>
            </a:br>
            <a:r>
              <a:rPr lang="en-US" sz="1400" dirty="0"/>
              <a:t>beam partially</a:t>
            </a:r>
          </a:p>
        </p:txBody>
      </p:sp>
      <p:grpSp>
        <p:nvGrpSpPr>
          <p:cNvPr id="37" name="Group 36"/>
          <p:cNvGrpSpPr/>
          <p:nvPr/>
        </p:nvGrpSpPr>
        <p:grpSpPr>
          <a:xfrm>
            <a:off x="911424" y="4365104"/>
            <a:ext cx="236939" cy="207880"/>
            <a:chOff x="3272182" y="468973"/>
            <a:chExt cx="177704" cy="207880"/>
          </a:xfrm>
        </p:grpSpPr>
        <p:sp>
          <p:nvSpPr>
            <p:cNvPr id="38" name="Right Arrow 37"/>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41" name="Freeform 40"/>
          <p:cNvSpPr/>
          <p:nvPr/>
        </p:nvSpPr>
        <p:spPr>
          <a:xfrm>
            <a:off x="6864085" y="3068960"/>
            <a:ext cx="510384" cy="191270"/>
          </a:xfrm>
          <a:custGeom>
            <a:avLst/>
            <a:gdLst>
              <a:gd name="connsiteX0" fmla="*/ 382788 w 382788"/>
              <a:gd name="connsiteY0" fmla="*/ 175968 h 191270"/>
              <a:gd name="connsiteX1" fmla="*/ 245083 w 382788"/>
              <a:gd name="connsiteY1" fmla="*/ 191270 h 191270"/>
              <a:gd name="connsiteX2" fmla="*/ 122679 w 382788"/>
              <a:gd name="connsiteY2" fmla="*/ 183619 h 191270"/>
              <a:gd name="connsiteX3" fmla="*/ 99728 w 382788"/>
              <a:gd name="connsiteY3" fmla="*/ 160667 h 191270"/>
              <a:gd name="connsiteX4" fmla="*/ 69127 w 382788"/>
              <a:gd name="connsiteY4" fmla="*/ 114762 h 191270"/>
              <a:gd name="connsiteX5" fmla="*/ 46176 w 382788"/>
              <a:gd name="connsiteY5" fmla="*/ 99460 h 191270"/>
              <a:gd name="connsiteX6" fmla="*/ 38526 w 382788"/>
              <a:gd name="connsiteY6" fmla="*/ 76508 h 191270"/>
              <a:gd name="connsiteX7" fmla="*/ 274 w 382788"/>
              <a:gd name="connsiteY7" fmla="*/ 7650 h 191270"/>
              <a:gd name="connsiteX8" fmla="*/ 274 w 382788"/>
              <a:gd name="connsiteY8" fmla="*/ 0 h 1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788" h="191270">
                <a:moveTo>
                  <a:pt x="382788" y="175968"/>
                </a:moveTo>
                <a:cubicBezTo>
                  <a:pt x="328842" y="186758"/>
                  <a:pt x="314264" y="191270"/>
                  <a:pt x="245083" y="191270"/>
                </a:cubicBezTo>
                <a:cubicBezTo>
                  <a:pt x="204202" y="191270"/>
                  <a:pt x="163480" y="186169"/>
                  <a:pt x="122679" y="183619"/>
                </a:cubicBezTo>
                <a:cubicBezTo>
                  <a:pt x="115029" y="175968"/>
                  <a:pt x="106370" y="169208"/>
                  <a:pt x="99728" y="160667"/>
                </a:cubicBezTo>
                <a:cubicBezTo>
                  <a:pt x="88438" y="146151"/>
                  <a:pt x="84428" y="124963"/>
                  <a:pt x="69127" y="114762"/>
                </a:cubicBezTo>
                <a:lnTo>
                  <a:pt x="46176" y="99460"/>
                </a:lnTo>
                <a:cubicBezTo>
                  <a:pt x="43626" y="91809"/>
                  <a:pt x="42442" y="83558"/>
                  <a:pt x="38526" y="76508"/>
                </a:cubicBezTo>
                <a:cubicBezTo>
                  <a:pt x="12625" y="29883"/>
                  <a:pt x="9717" y="45422"/>
                  <a:pt x="274" y="7650"/>
                </a:cubicBezTo>
                <a:cubicBezTo>
                  <a:pt x="-344" y="5176"/>
                  <a:pt x="274" y="2550"/>
                  <a:pt x="274"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6672065" y="3933057"/>
            <a:ext cx="479417" cy="153029"/>
          </a:xfrm>
          <a:custGeom>
            <a:avLst/>
            <a:gdLst>
              <a:gd name="connsiteX0" fmla="*/ 359563 w 359563"/>
              <a:gd name="connsiteY0" fmla="*/ 0 h 153029"/>
              <a:gd name="connsiteX1" fmla="*/ 283061 w 359563"/>
              <a:gd name="connsiteY1" fmla="*/ 7650 h 153029"/>
              <a:gd name="connsiteX2" fmla="*/ 168306 w 359563"/>
              <a:gd name="connsiteY2" fmla="*/ 15301 h 153029"/>
              <a:gd name="connsiteX3" fmla="*/ 145356 w 359563"/>
              <a:gd name="connsiteY3" fmla="*/ 22952 h 153029"/>
              <a:gd name="connsiteX4" fmla="*/ 114754 w 359563"/>
              <a:gd name="connsiteY4" fmla="*/ 30603 h 153029"/>
              <a:gd name="connsiteX5" fmla="*/ 91804 w 359563"/>
              <a:gd name="connsiteY5" fmla="*/ 53555 h 153029"/>
              <a:gd name="connsiteX6" fmla="*/ 68853 w 359563"/>
              <a:gd name="connsiteY6" fmla="*/ 68857 h 153029"/>
              <a:gd name="connsiteX7" fmla="*/ 38252 w 359563"/>
              <a:gd name="connsiteY7" fmla="*/ 107111 h 153029"/>
              <a:gd name="connsiteX8" fmla="*/ 0 w 359563"/>
              <a:gd name="connsiteY8" fmla="*/ 153016 h 1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63" h="153029">
                <a:moveTo>
                  <a:pt x="359563" y="0"/>
                </a:moveTo>
                <a:cubicBezTo>
                  <a:pt x="334062" y="2550"/>
                  <a:pt x="308607" y="5606"/>
                  <a:pt x="283061" y="7650"/>
                </a:cubicBezTo>
                <a:cubicBezTo>
                  <a:pt x="244847" y="10707"/>
                  <a:pt x="206408" y="11067"/>
                  <a:pt x="168306" y="15301"/>
                </a:cubicBezTo>
                <a:cubicBezTo>
                  <a:pt x="160291" y="16192"/>
                  <a:pt x="153110" y="20736"/>
                  <a:pt x="145356" y="22952"/>
                </a:cubicBezTo>
                <a:cubicBezTo>
                  <a:pt x="135246" y="25841"/>
                  <a:pt x="124955" y="28053"/>
                  <a:pt x="114754" y="30603"/>
                </a:cubicBezTo>
                <a:cubicBezTo>
                  <a:pt x="107104" y="38254"/>
                  <a:pt x="100115" y="46628"/>
                  <a:pt x="91804" y="53555"/>
                </a:cubicBezTo>
                <a:cubicBezTo>
                  <a:pt x="84741" y="59442"/>
                  <a:pt x="74597" y="61677"/>
                  <a:pt x="68853" y="68857"/>
                </a:cubicBezTo>
                <a:cubicBezTo>
                  <a:pt x="26619" y="121651"/>
                  <a:pt x="104025" y="63257"/>
                  <a:pt x="38252" y="107111"/>
                </a:cubicBezTo>
                <a:cubicBezTo>
                  <a:pt x="6236" y="155138"/>
                  <a:pt x="26041" y="153016"/>
                  <a:pt x="0" y="15301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ectangle 70"/>
          <p:cNvSpPr/>
          <p:nvPr/>
        </p:nvSpPr>
        <p:spPr>
          <a:xfrm>
            <a:off x="7344139"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7536160"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824192"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016213"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8304245"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8496267"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8784299"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8976320"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9264352"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552384" y="3573016"/>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9936427"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10224459"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416480"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704512"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01 Cut Wheel Disc at TCS, detail.jpg"/>
          <p:cNvPicPr>
            <a:picLocks noChangeAspect="1"/>
          </p:cNvPicPr>
          <p:nvPr/>
        </p:nvPicPr>
        <p:blipFill rotWithShape="1">
          <a:blip r:embed="rId4">
            <a:extLst>
              <a:ext uri="{28A0092B-C50C-407E-A947-70E740481C1C}">
                <a14:useLocalDpi xmlns:a14="http://schemas.microsoft.com/office/drawing/2010/main" val="0"/>
              </a:ext>
            </a:extLst>
          </a:blip>
          <a:srcRect l="16490" t="7637" b="18578"/>
          <a:stretch/>
        </p:blipFill>
        <p:spPr>
          <a:xfrm>
            <a:off x="4463819" y="4509121"/>
            <a:ext cx="6144683" cy="2252255"/>
          </a:xfrm>
          <a:prstGeom prst="rect">
            <a:avLst/>
          </a:prstGeom>
        </p:spPr>
        <p:style>
          <a:lnRef idx="2">
            <a:schemeClr val="accent1"/>
          </a:lnRef>
          <a:fillRef idx="1">
            <a:schemeClr val="lt1"/>
          </a:fillRef>
          <a:effectRef idx="0">
            <a:schemeClr val="accent1"/>
          </a:effectRef>
          <a:fontRef idx="minor">
            <a:schemeClr val="dk1"/>
          </a:fontRef>
        </p:style>
      </p:pic>
      <p:cxnSp>
        <p:nvCxnSpPr>
          <p:cNvPr id="85" name="Straight Arrow Connector 84"/>
          <p:cNvCxnSpPr/>
          <p:nvPr/>
        </p:nvCxnSpPr>
        <p:spPr>
          <a:xfrm flipH="1">
            <a:off x="7152117" y="6309320"/>
            <a:ext cx="51659"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5916219" y="6281320"/>
            <a:ext cx="3468128" cy="206572"/>
          </a:xfrm>
          <a:custGeom>
            <a:avLst/>
            <a:gdLst>
              <a:gd name="connsiteX0" fmla="*/ 0 w 2601096"/>
              <a:gd name="connsiteY0" fmla="*/ 15301 h 206572"/>
              <a:gd name="connsiteX1" fmla="*/ 99453 w 2601096"/>
              <a:gd name="connsiteY1" fmla="*/ 7651 h 206572"/>
              <a:gd name="connsiteX2" fmla="*/ 175956 w 2601096"/>
              <a:gd name="connsiteY2" fmla="*/ 0 h 206572"/>
              <a:gd name="connsiteX3" fmla="*/ 382514 w 2601096"/>
              <a:gd name="connsiteY3" fmla="*/ 7651 h 206572"/>
              <a:gd name="connsiteX4" fmla="*/ 474317 w 2601096"/>
              <a:gd name="connsiteY4" fmla="*/ 30603 h 206572"/>
              <a:gd name="connsiteX5" fmla="*/ 497268 w 2601096"/>
              <a:gd name="connsiteY5" fmla="*/ 38254 h 206572"/>
              <a:gd name="connsiteX6" fmla="*/ 520219 w 2601096"/>
              <a:gd name="connsiteY6" fmla="*/ 45905 h 206572"/>
              <a:gd name="connsiteX7" fmla="*/ 566121 w 2601096"/>
              <a:gd name="connsiteY7" fmla="*/ 68857 h 206572"/>
              <a:gd name="connsiteX8" fmla="*/ 612022 w 2601096"/>
              <a:gd name="connsiteY8" fmla="*/ 99460 h 206572"/>
              <a:gd name="connsiteX9" fmla="*/ 665574 w 2601096"/>
              <a:gd name="connsiteY9" fmla="*/ 122413 h 206572"/>
              <a:gd name="connsiteX10" fmla="*/ 719126 w 2601096"/>
              <a:gd name="connsiteY10" fmla="*/ 137714 h 206572"/>
              <a:gd name="connsiteX11" fmla="*/ 742077 w 2601096"/>
              <a:gd name="connsiteY11" fmla="*/ 145365 h 206572"/>
              <a:gd name="connsiteX12" fmla="*/ 772678 w 2601096"/>
              <a:gd name="connsiteY12" fmla="*/ 153016 h 206572"/>
              <a:gd name="connsiteX13" fmla="*/ 818580 w 2601096"/>
              <a:gd name="connsiteY13" fmla="*/ 168318 h 206572"/>
              <a:gd name="connsiteX14" fmla="*/ 864482 w 2601096"/>
              <a:gd name="connsiteY14" fmla="*/ 183619 h 206572"/>
              <a:gd name="connsiteX15" fmla="*/ 887433 w 2601096"/>
              <a:gd name="connsiteY15" fmla="*/ 191270 h 206572"/>
              <a:gd name="connsiteX16" fmla="*/ 1032788 w 2601096"/>
              <a:gd name="connsiteY16" fmla="*/ 206572 h 206572"/>
              <a:gd name="connsiteX17" fmla="*/ 1744264 w 2601096"/>
              <a:gd name="connsiteY17" fmla="*/ 191270 h 206572"/>
              <a:gd name="connsiteX18" fmla="*/ 1912570 w 2601096"/>
              <a:gd name="connsiteY18" fmla="*/ 183619 h 206572"/>
              <a:gd name="connsiteX19" fmla="*/ 2050275 w 2601096"/>
              <a:gd name="connsiteY19" fmla="*/ 168318 h 206572"/>
              <a:gd name="connsiteX20" fmla="*/ 2111478 w 2601096"/>
              <a:gd name="connsiteY20" fmla="*/ 153016 h 206572"/>
              <a:gd name="connsiteX21" fmla="*/ 2157379 w 2601096"/>
              <a:gd name="connsiteY21" fmla="*/ 130064 h 206572"/>
              <a:gd name="connsiteX22" fmla="*/ 2203281 w 2601096"/>
              <a:gd name="connsiteY22" fmla="*/ 99460 h 206572"/>
              <a:gd name="connsiteX23" fmla="*/ 2249183 w 2601096"/>
              <a:gd name="connsiteY23" fmla="*/ 84159 h 206572"/>
              <a:gd name="connsiteX24" fmla="*/ 2272134 w 2601096"/>
              <a:gd name="connsiteY24" fmla="*/ 76508 h 206572"/>
              <a:gd name="connsiteX25" fmla="*/ 2302735 w 2601096"/>
              <a:gd name="connsiteY25" fmla="*/ 68857 h 206572"/>
              <a:gd name="connsiteX26" fmla="*/ 2340986 w 2601096"/>
              <a:gd name="connsiteY26" fmla="*/ 61206 h 206572"/>
              <a:gd name="connsiteX27" fmla="*/ 2601096 w 2601096"/>
              <a:gd name="connsiteY27" fmla="*/ 53555 h 2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1096" h="206572">
                <a:moveTo>
                  <a:pt x="0" y="15301"/>
                </a:moveTo>
                <a:lnTo>
                  <a:pt x="99453" y="7651"/>
                </a:lnTo>
                <a:cubicBezTo>
                  <a:pt x="124985" y="5431"/>
                  <a:pt x="150328" y="0"/>
                  <a:pt x="175956" y="0"/>
                </a:cubicBezTo>
                <a:cubicBezTo>
                  <a:pt x="244856" y="0"/>
                  <a:pt x="313661" y="5101"/>
                  <a:pt x="382514" y="7651"/>
                </a:cubicBezTo>
                <a:cubicBezTo>
                  <a:pt x="444326" y="17952"/>
                  <a:pt x="413700" y="10395"/>
                  <a:pt x="474317" y="30603"/>
                </a:cubicBezTo>
                <a:lnTo>
                  <a:pt x="497268" y="38254"/>
                </a:lnTo>
                <a:cubicBezTo>
                  <a:pt x="504918" y="40804"/>
                  <a:pt x="513509" y="41432"/>
                  <a:pt x="520219" y="45905"/>
                </a:cubicBezTo>
                <a:cubicBezTo>
                  <a:pt x="622129" y="113846"/>
                  <a:pt x="471081" y="16053"/>
                  <a:pt x="566121" y="68857"/>
                </a:cubicBezTo>
                <a:cubicBezTo>
                  <a:pt x="582196" y="77788"/>
                  <a:pt x="594577" y="93644"/>
                  <a:pt x="612022" y="99460"/>
                </a:cubicBezTo>
                <a:cubicBezTo>
                  <a:pt x="665846" y="117403"/>
                  <a:pt x="599400" y="94050"/>
                  <a:pt x="665574" y="122413"/>
                </a:cubicBezTo>
                <a:cubicBezTo>
                  <a:pt x="683921" y="130277"/>
                  <a:pt x="699709" y="132166"/>
                  <a:pt x="719126" y="137714"/>
                </a:cubicBezTo>
                <a:cubicBezTo>
                  <a:pt x="726880" y="139929"/>
                  <a:pt x="734323" y="143149"/>
                  <a:pt x="742077" y="145365"/>
                </a:cubicBezTo>
                <a:cubicBezTo>
                  <a:pt x="752187" y="148254"/>
                  <a:pt x="762607" y="149994"/>
                  <a:pt x="772678" y="153016"/>
                </a:cubicBezTo>
                <a:cubicBezTo>
                  <a:pt x="788126" y="157651"/>
                  <a:pt x="803279" y="163217"/>
                  <a:pt x="818580" y="168318"/>
                </a:cubicBezTo>
                <a:lnTo>
                  <a:pt x="864482" y="183619"/>
                </a:lnTo>
                <a:cubicBezTo>
                  <a:pt x="872132" y="186169"/>
                  <a:pt x="879450" y="190129"/>
                  <a:pt x="887433" y="191270"/>
                </a:cubicBezTo>
                <a:cubicBezTo>
                  <a:pt x="971383" y="203264"/>
                  <a:pt x="923015" y="197423"/>
                  <a:pt x="1032788" y="206572"/>
                </a:cubicBezTo>
                <a:lnTo>
                  <a:pt x="1744264" y="191270"/>
                </a:lnTo>
                <a:cubicBezTo>
                  <a:pt x="1800397" y="189543"/>
                  <a:pt x="1856468" y="186169"/>
                  <a:pt x="1912570" y="183619"/>
                </a:cubicBezTo>
                <a:cubicBezTo>
                  <a:pt x="1932407" y="181635"/>
                  <a:pt x="2025513" y="172961"/>
                  <a:pt x="2050275" y="168318"/>
                </a:cubicBezTo>
                <a:cubicBezTo>
                  <a:pt x="2070944" y="164442"/>
                  <a:pt x="2111478" y="153016"/>
                  <a:pt x="2111478" y="153016"/>
                </a:cubicBezTo>
                <a:cubicBezTo>
                  <a:pt x="2213372" y="85081"/>
                  <a:pt x="2062357" y="182858"/>
                  <a:pt x="2157379" y="130064"/>
                </a:cubicBezTo>
                <a:cubicBezTo>
                  <a:pt x="2173454" y="121133"/>
                  <a:pt x="2185835" y="105275"/>
                  <a:pt x="2203281" y="99460"/>
                </a:cubicBezTo>
                <a:lnTo>
                  <a:pt x="2249183" y="84159"/>
                </a:lnTo>
                <a:cubicBezTo>
                  <a:pt x="2256833" y="81609"/>
                  <a:pt x="2264311" y="78464"/>
                  <a:pt x="2272134" y="76508"/>
                </a:cubicBezTo>
                <a:cubicBezTo>
                  <a:pt x="2282334" y="73958"/>
                  <a:pt x="2292471" y="71138"/>
                  <a:pt x="2302735" y="68857"/>
                </a:cubicBezTo>
                <a:cubicBezTo>
                  <a:pt x="2315428" y="66036"/>
                  <a:pt x="2328016" y="62133"/>
                  <a:pt x="2340986" y="61206"/>
                </a:cubicBezTo>
                <a:cubicBezTo>
                  <a:pt x="2465148" y="52336"/>
                  <a:pt x="2496373" y="53555"/>
                  <a:pt x="2601096" y="5355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6" name="Straight Arrow Connector 85"/>
          <p:cNvCxnSpPr/>
          <p:nvPr/>
        </p:nvCxnSpPr>
        <p:spPr>
          <a:xfrm>
            <a:off x="8496267" y="6309320"/>
            <a:ext cx="0"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4" name="Diagram 43"/>
          <p:cNvGraphicFramePr/>
          <p:nvPr>
            <p:extLst>
              <p:ext uri="{D42A27DB-BD31-4B8C-83A1-F6EECF244321}">
                <p14:modId xmlns:p14="http://schemas.microsoft.com/office/powerpoint/2010/main" val="2365351371"/>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TextBox 44"/>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sp>
        <p:nvSpPr>
          <p:cNvPr id="46" name="TextBox 45"/>
          <p:cNvSpPr txBox="1"/>
          <p:nvPr/>
        </p:nvSpPr>
        <p:spPr>
          <a:xfrm>
            <a:off x="4175788" y="2132856"/>
            <a:ext cx="818215" cy="369332"/>
          </a:xfrm>
          <a:prstGeom prst="rect">
            <a:avLst/>
          </a:prstGeom>
          <a:noFill/>
        </p:spPr>
        <p:txBody>
          <a:bodyPr wrap="none" rtlCol="0">
            <a:spAutoFit/>
          </a:bodyPr>
          <a:lstStyle/>
          <a:p>
            <a:r>
              <a:rPr lang="en-US" dirty="0">
                <a:solidFill>
                  <a:srgbClr val="FF0000"/>
                </a:solidFill>
              </a:rPr>
              <a:t>t=280s</a:t>
            </a:r>
          </a:p>
        </p:txBody>
      </p:sp>
      <p:pic>
        <p:nvPicPr>
          <p:cNvPr id="2" name="Picture 1" descr="200 seconds temperature Aug2016.png"/>
          <p:cNvPicPr>
            <a:picLocks noChangeAspect="1"/>
          </p:cNvPicPr>
          <p:nvPr/>
        </p:nvPicPr>
        <p:blipFill rotWithShape="1">
          <a:blip r:embed="rId10">
            <a:extLst>
              <a:ext uri="{28A0092B-C50C-407E-A947-70E740481C1C}">
                <a14:useLocalDpi xmlns:a14="http://schemas.microsoft.com/office/drawing/2010/main" val="0"/>
              </a:ext>
            </a:extLst>
          </a:blip>
          <a:srcRect t="9517" b="25190"/>
          <a:stretch/>
        </p:blipFill>
        <p:spPr>
          <a:xfrm>
            <a:off x="5326129" y="548680"/>
            <a:ext cx="6845423" cy="1700808"/>
          </a:xfrm>
          <a:prstGeom prst="rect">
            <a:avLst/>
          </a:prstGeom>
        </p:spPr>
      </p:pic>
    </p:spTree>
    <p:extLst>
      <p:ext uri="{BB962C8B-B14F-4D97-AF65-F5344CB8AC3E}">
        <p14:creationId xmlns:p14="http://schemas.microsoft.com/office/powerpoint/2010/main" val="345140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2016-06-15_0856.png"/>
          <p:cNvPicPr>
            <a:picLocks noChangeAspect="1"/>
          </p:cNvPicPr>
          <p:nvPr/>
        </p:nvPicPr>
        <p:blipFill rotWithShape="1">
          <a:blip r:embed="rId3">
            <a:extLst>
              <a:ext uri="{28A0092B-C50C-407E-A947-70E740481C1C}">
                <a14:useLocalDpi xmlns:a14="http://schemas.microsoft.com/office/drawing/2010/main" val="0"/>
              </a:ext>
            </a:extLst>
          </a:blip>
          <a:srcRect l="16188" t="35547" r="58432" b="41918"/>
          <a:stretch/>
        </p:blipFill>
        <p:spPr>
          <a:xfrm>
            <a:off x="5135894" y="2492897"/>
            <a:ext cx="6692972" cy="2341151"/>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19</a:t>
            </a:fld>
            <a:endParaRPr lang="sv-SE" dirty="0"/>
          </a:p>
        </p:txBody>
      </p:sp>
      <p:sp>
        <p:nvSpPr>
          <p:cNvPr id="63" name="Title 62"/>
          <p:cNvSpPr>
            <a:spLocks noGrp="1"/>
          </p:cNvSpPr>
          <p:nvPr>
            <p:ph type="title"/>
          </p:nvPr>
        </p:nvSpPr>
        <p:spPr/>
        <p:txBody>
          <a:bodyPr/>
          <a:lstStyle/>
          <a:p>
            <a:r>
              <a:rPr lang="en-US" dirty="0"/>
              <a:t>5. Tungsten block crash</a:t>
            </a:r>
          </a:p>
        </p:txBody>
      </p:sp>
      <p:sp>
        <p:nvSpPr>
          <p:cNvPr id="7" name="Rounded Rectangle 6"/>
          <p:cNvSpPr/>
          <p:nvPr/>
        </p:nvSpPr>
        <p:spPr>
          <a:xfrm>
            <a:off x="335360" y="2636912"/>
            <a:ext cx="2976331"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4. Some blocks in</a:t>
            </a:r>
            <a:br>
              <a:rPr lang="en-US" sz="1400" dirty="0"/>
            </a:br>
            <a:r>
              <a:rPr lang="en-US" sz="1400" dirty="0"/>
              <a:t>outer rows fall out</a:t>
            </a:r>
          </a:p>
        </p:txBody>
      </p:sp>
      <p:cxnSp>
        <p:nvCxnSpPr>
          <p:cNvPr id="20" name="Straight Arrow Connector 19"/>
          <p:cNvCxnSpPr>
            <a:stCxn id="7" idx="3"/>
          </p:cNvCxnSpPr>
          <p:nvPr/>
        </p:nvCxnSpPr>
        <p:spPr>
          <a:xfrm>
            <a:off x="3311691" y="2960948"/>
            <a:ext cx="3168352" cy="6120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Freeform 2"/>
          <p:cNvSpPr/>
          <p:nvPr/>
        </p:nvSpPr>
        <p:spPr>
          <a:xfrm>
            <a:off x="7152118" y="3808578"/>
            <a:ext cx="4294492" cy="196487"/>
          </a:xfrm>
          <a:custGeom>
            <a:avLst/>
            <a:gdLst>
              <a:gd name="connsiteX0" fmla="*/ 0 w 3182517"/>
              <a:gd name="connsiteY0" fmla="*/ 137975 h 168579"/>
              <a:gd name="connsiteX1" fmla="*/ 84153 w 3182517"/>
              <a:gd name="connsiteY1" fmla="*/ 153277 h 168579"/>
              <a:gd name="connsiteX2" fmla="*/ 275410 w 3182517"/>
              <a:gd name="connsiteY2" fmla="*/ 168579 h 168579"/>
              <a:gd name="connsiteX3" fmla="*/ 673225 w 3182517"/>
              <a:gd name="connsiteY3" fmla="*/ 160928 h 168579"/>
              <a:gd name="connsiteX4" fmla="*/ 1782516 w 3182517"/>
              <a:gd name="connsiteY4" fmla="*/ 145626 h 168579"/>
              <a:gd name="connsiteX5" fmla="*/ 1874319 w 3182517"/>
              <a:gd name="connsiteY5" fmla="*/ 130325 h 168579"/>
              <a:gd name="connsiteX6" fmla="*/ 1897270 w 3182517"/>
              <a:gd name="connsiteY6" fmla="*/ 122674 h 168579"/>
              <a:gd name="connsiteX7" fmla="*/ 1920221 w 3182517"/>
              <a:gd name="connsiteY7" fmla="*/ 107372 h 168579"/>
              <a:gd name="connsiteX8" fmla="*/ 1943171 w 3182517"/>
              <a:gd name="connsiteY8" fmla="*/ 99721 h 168579"/>
              <a:gd name="connsiteX9" fmla="*/ 1966122 w 3182517"/>
              <a:gd name="connsiteY9" fmla="*/ 84420 h 168579"/>
              <a:gd name="connsiteX10" fmla="*/ 2042625 w 3182517"/>
              <a:gd name="connsiteY10" fmla="*/ 61467 h 168579"/>
              <a:gd name="connsiteX11" fmla="*/ 2348636 w 3182517"/>
              <a:gd name="connsiteY11" fmla="*/ 46166 h 168579"/>
              <a:gd name="connsiteX12" fmla="*/ 2501642 w 3182517"/>
              <a:gd name="connsiteY12" fmla="*/ 38515 h 168579"/>
              <a:gd name="connsiteX13" fmla="*/ 2585795 w 3182517"/>
              <a:gd name="connsiteY13" fmla="*/ 30864 h 168579"/>
              <a:gd name="connsiteX14" fmla="*/ 2669948 w 3182517"/>
              <a:gd name="connsiteY14" fmla="*/ 15562 h 168579"/>
              <a:gd name="connsiteX15" fmla="*/ 2769402 w 3182517"/>
              <a:gd name="connsiteY15" fmla="*/ 261 h 168579"/>
              <a:gd name="connsiteX16" fmla="*/ 2983610 w 3182517"/>
              <a:gd name="connsiteY16" fmla="*/ 7912 h 168579"/>
              <a:gd name="connsiteX17" fmla="*/ 3136615 w 3182517"/>
              <a:gd name="connsiteY17" fmla="*/ 261 h 168579"/>
              <a:gd name="connsiteX18" fmla="*/ 3182517 w 3182517"/>
              <a:gd name="connsiteY18" fmla="*/ 261 h 1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2517" h="168579">
                <a:moveTo>
                  <a:pt x="0" y="137975"/>
                </a:moveTo>
                <a:cubicBezTo>
                  <a:pt x="20130" y="142001"/>
                  <a:pt x="65187" y="151441"/>
                  <a:pt x="84153" y="153277"/>
                </a:cubicBezTo>
                <a:cubicBezTo>
                  <a:pt x="147812" y="159438"/>
                  <a:pt x="275410" y="168579"/>
                  <a:pt x="275410" y="168579"/>
                </a:cubicBezTo>
                <a:lnTo>
                  <a:pt x="673225" y="160928"/>
                </a:lnTo>
                <a:cubicBezTo>
                  <a:pt x="1859543" y="145317"/>
                  <a:pt x="1045336" y="162009"/>
                  <a:pt x="1782516" y="145626"/>
                </a:cubicBezTo>
                <a:cubicBezTo>
                  <a:pt x="1832176" y="139418"/>
                  <a:pt x="1835010" y="141556"/>
                  <a:pt x="1874319" y="130325"/>
                </a:cubicBezTo>
                <a:cubicBezTo>
                  <a:pt x="1882073" y="128110"/>
                  <a:pt x="1890057" y="126281"/>
                  <a:pt x="1897270" y="122674"/>
                </a:cubicBezTo>
                <a:cubicBezTo>
                  <a:pt x="1905494" y="118562"/>
                  <a:pt x="1911997" y="111484"/>
                  <a:pt x="1920221" y="107372"/>
                </a:cubicBezTo>
                <a:cubicBezTo>
                  <a:pt x="1927433" y="103765"/>
                  <a:pt x="1935959" y="103327"/>
                  <a:pt x="1943171" y="99721"/>
                </a:cubicBezTo>
                <a:cubicBezTo>
                  <a:pt x="1951395" y="95609"/>
                  <a:pt x="1957720" y="88154"/>
                  <a:pt x="1966122" y="84420"/>
                </a:cubicBezTo>
                <a:cubicBezTo>
                  <a:pt x="1977161" y="79514"/>
                  <a:pt x="2025608" y="64085"/>
                  <a:pt x="2042625" y="61467"/>
                </a:cubicBezTo>
                <a:cubicBezTo>
                  <a:pt x="2139726" y="46527"/>
                  <a:pt x="2260893" y="49607"/>
                  <a:pt x="2348636" y="46166"/>
                </a:cubicBezTo>
                <a:cubicBezTo>
                  <a:pt x="2399663" y="44165"/>
                  <a:pt x="2450682" y="41803"/>
                  <a:pt x="2501642" y="38515"/>
                </a:cubicBezTo>
                <a:cubicBezTo>
                  <a:pt x="2529750" y="36701"/>
                  <a:pt x="2557821" y="34155"/>
                  <a:pt x="2585795" y="30864"/>
                </a:cubicBezTo>
                <a:cubicBezTo>
                  <a:pt x="2617741" y="27105"/>
                  <a:pt x="2638937" y="21201"/>
                  <a:pt x="2669948" y="15562"/>
                </a:cubicBezTo>
                <a:cubicBezTo>
                  <a:pt x="2708843" y="8490"/>
                  <a:pt x="2729316" y="5988"/>
                  <a:pt x="2769402" y="261"/>
                </a:cubicBezTo>
                <a:cubicBezTo>
                  <a:pt x="2840805" y="2811"/>
                  <a:pt x="2912162" y="7912"/>
                  <a:pt x="2983610" y="7912"/>
                </a:cubicBezTo>
                <a:cubicBezTo>
                  <a:pt x="3034675" y="7912"/>
                  <a:pt x="3085587" y="2224"/>
                  <a:pt x="3136615" y="261"/>
                </a:cubicBezTo>
                <a:cubicBezTo>
                  <a:pt x="3151904" y="-327"/>
                  <a:pt x="3167216" y="261"/>
                  <a:pt x="3182517" y="26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ounded Rectangle 35"/>
          <p:cNvSpPr/>
          <p:nvPr/>
        </p:nvSpPr>
        <p:spPr>
          <a:xfrm>
            <a:off x="1199456" y="3429000"/>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Heat added to</a:t>
            </a:r>
            <a:br>
              <a:rPr lang="en-US" sz="1400" dirty="0"/>
            </a:br>
            <a:r>
              <a:rPr lang="en-US" sz="1400" dirty="0"/>
              <a:t>water in moderator</a:t>
            </a:r>
          </a:p>
        </p:txBody>
      </p:sp>
      <p:grpSp>
        <p:nvGrpSpPr>
          <p:cNvPr id="37" name="Group 36"/>
          <p:cNvGrpSpPr/>
          <p:nvPr/>
        </p:nvGrpSpPr>
        <p:grpSpPr>
          <a:xfrm>
            <a:off x="911424" y="3645024"/>
            <a:ext cx="236939" cy="207880"/>
            <a:chOff x="3272182" y="468973"/>
            <a:chExt cx="177704" cy="207880"/>
          </a:xfrm>
        </p:grpSpPr>
        <p:sp>
          <p:nvSpPr>
            <p:cNvPr id="38" name="Right Arrow 37"/>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41" name="Freeform 40"/>
          <p:cNvSpPr/>
          <p:nvPr/>
        </p:nvSpPr>
        <p:spPr>
          <a:xfrm>
            <a:off x="6864085" y="3068960"/>
            <a:ext cx="510384" cy="191270"/>
          </a:xfrm>
          <a:custGeom>
            <a:avLst/>
            <a:gdLst>
              <a:gd name="connsiteX0" fmla="*/ 382788 w 382788"/>
              <a:gd name="connsiteY0" fmla="*/ 175968 h 191270"/>
              <a:gd name="connsiteX1" fmla="*/ 245083 w 382788"/>
              <a:gd name="connsiteY1" fmla="*/ 191270 h 191270"/>
              <a:gd name="connsiteX2" fmla="*/ 122679 w 382788"/>
              <a:gd name="connsiteY2" fmla="*/ 183619 h 191270"/>
              <a:gd name="connsiteX3" fmla="*/ 99728 w 382788"/>
              <a:gd name="connsiteY3" fmla="*/ 160667 h 191270"/>
              <a:gd name="connsiteX4" fmla="*/ 69127 w 382788"/>
              <a:gd name="connsiteY4" fmla="*/ 114762 h 191270"/>
              <a:gd name="connsiteX5" fmla="*/ 46176 w 382788"/>
              <a:gd name="connsiteY5" fmla="*/ 99460 h 191270"/>
              <a:gd name="connsiteX6" fmla="*/ 38526 w 382788"/>
              <a:gd name="connsiteY6" fmla="*/ 76508 h 191270"/>
              <a:gd name="connsiteX7" fmla="*/ 274 w 382788"/>
              <a:gd name="connsiteY7" fmla="*/ 7650 h 191270"/>
              <a:gd name="connsiteX8" fmla="*/ 274 w 382788"/>
              <a:gd name="connsiteY8" fmla="*/ 0 h 1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788" h="191270">
                <a:moveTo>
                  <a:pt x="382788" y="175968"/>
                </a:moveTo>
                <a:cubicBezTo>
                  <a:pt x="328842" y="186758"/>
                  <a:pt x="314264" y="191270"/>
                  <a:pt x="245083" y="191270"/>
                </a:cubicBezTo>
                <a:cubicBezTo>
                  <a:pt x="204202" y="191270"/>
                  <a:pt x="163480" y="186169"/>
                  <a:pt x="122679" y="183619"/>
                </a:cubicBezTo>
                <a:cubicBezTo>
                  <a:pt x="115029" y="175968"/>
                  <a:pt x="106370" y="169208"/>
                  <a:pt x="99728" y="160667"/>
                </a:cubicBezTo>
                <a:cubicBezTo>
                  <a:pt x="88438" y="146151"/>
                  <a:pt x="84428" y="124963"/>
                  <a:pt x="69127" y="114762"/>
                </a:cubicBezTo>
                <a:lnTo>
                  <a:pt x="46176" y="99460"/>
                </a:lnTo>
                <a:cubicBezTo>
                  <a:pt x="43626" y="91809"/>
                  <a:pt x="42442" y="83558"/>
                  <a:pt x="38526" y="76508"/>
                </a:cubicBezTo>
                <a:cubicBezTo>
                  <a:pt x="12625" y="29883"/>
                  <a:pt x="9717" y="45422"/>
                  <a:pt x="274" y="7650"/>
                </a:cubicBezTo>
                <a:cubicBezTo>
                  <a:pt x="-344" y="5176"/>
                  <a:pt x="274" y="2550"/>
                  <a:pt x="274"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6672065" y="3933057"/>
            <a:ext cx="479417" cy="153029"/>
          </a:xfrm>
          <a:custGeom>
            <a:avLst/>
            <a:gdLst>
              <a:gd name="connsiteX0" fmla="*/ 359563 w 359563"/>
              <a:gd name="connsiteY0" fmla="*/ 0 h 153029"/>
              <a:gd name="connsiteX1" fmla="*/ 283061 w 359563"/>
              <a:gd name="connsiteY1" fmla="*/ 7650 h 153029"/>
              <a:gd name="connsiteX2" fmla="*/ 168306 w 359563"/>
              <a:gd name="connsiteY2" fmla="*/ 15301 h 153029"/>
              <a:gd name="connsiteX3" fmla="*/ 145356 w 359563"/>
              <a:gd name="connsiteY3" fmla="*/ 22952 h 153029"/>
              <a:gd name="connsiteX4" fmla="*/ 114754 w 359563"/>
              <a:gd name="connsiteY4" fmla="*/ 30603 h 153029"/>
              <a:gd name="connsiteX5" fmla="*/ 91804 w 359563"/>
              <a:gd name="connsiteY5" fmla="*/ 53555 h 153029"/>
              <a:gd name="connsiteX6" fmla="*/ 68853 w 359563"/>
              <a:gd name="connsiteY6" fmla="*/ 68857 h 153029"/>
              <a:gd name="connsiteX7" fmla="*/ 38252 w 359563"/>
              <a:gd name="connsiteY7" fmla="*/ 107111 h 153029"/>
              <a:gd name="connsiteX8" fmla="*/ 0 w 359563"/>
              <a:gd name="connsiteY8" fmla="*/ 153016 h 1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63" h="153029">
                <a:moveTo>
                  <a:pt x="359563" y="0"/>
                </a:moveTo>
                <a:cubicBezTo>
                  <a:pt x="334062" y="2550"/>
                  <a:pt x="308607" y="5606"/>
                  <a:pt x="283061" y="7650"/>
                </a:cubicBezTo>
                <a:cubicBezTo>
                  <a:pt x="244847" y="10707"/>
                  <a:pt x="206408" y="11067"/>
                  <a:pt x="168306" y="15301"/>
                </a:cubicBezTo>
                <a:cubicBezTo>
                  <a:pt x="160291" y="16192"/>
                  <a:pt x="153110" y="20736"/>
                  <a:pt x="145356" y="22952"/>
                </a:cubicBezTo>
                <a:cubicBezTo>
                  <a:pt x="135246" y="25841"/>
                  <a:pt x="124955" y="28053"/>
                  <a:pt x="114754" y="30603"/>
                </a:cubicBezTo>
                <a:cubicBezTo>
                  <a:pt x="107104" y="38254"/>
                  <a:pt x="100115" y="46628"/>
                  <a:pt x="91804" y="53555"/>
                </a:cubicBezTo>
                <a:cubicBezTo>
                  <a:pt x="84741" y="59442"/>
                  <a:pt x="74597" y="61677"/>
                  <a:pt x="68853" y="68857"/>
                </a:cubicBezTo>
                <a:cubicBezTo>
                  <a:pt x="26619" y="121651"/>
                  <a:pt x="104025" y="63257"/>
                  <a:pt x="38252" y="107111"/>
                </a:cubicBezTo>
                <a:cubicBezTo>
                  <a:pt x="6236" y="155138"/>
                  <a:pt x="26041" y="153016"/>
                  <a:pt x="0" y="15301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6384032" y="3717032"/>
            <a:ext cx="240000" cy="432048"/>
          </a:xfrm>
          <a:prstGeom prst="rect">
            <a:avLst/>
          </a:prstGeom>
          <a:solidFill>
            <a:srgbClr val="FF0000"/>
          </a:solidFill>
          <a:ln>
            <a:solidFill>
              <a:srgbClr val="FF0000"/>
            </a:solidFill>
          </a:ln>
          <a:scene3d>
            <a:camera prst="orthographicFront">
              <a:rot lat="0" lon="0" rev="27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72064" y="371703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592277" y="3573016"/>
            <a:ext cx="240000" cy="432048"/>
          </a:xfrm>
          <a:prstGeom prst="rect">
            <a:avLst/>
          </a:prstGeom>
          <a:solidFill>
            <a:srgbClr val="FF0000"/>
          </a:solidFill>
          <a:ln>
            <a:solidFill>
              <a:srgbClr val="FF0000"/>
            </a:solidFill>
          </a:ln>
          <a:scene3d>
            <a:camera prst="orthographicFront">
              <a:rot lat="0" lon="0" rev="10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976320" y="3573016"/>
            <a:ext cx="240000" cy="432048"/>
          </a:xfrm>
          <a:prstGeom prst="rect">
            <a:avLst/>
          </a:prstGeom>
          <a:solidFill>
            <a:srgbClr val="FF0000"/>
          </a:solidFill>
          <a:ln>
            <a:solidFill>
              <a:srgbClr val="FF0000"/>
            </a:solidFill>
          </a:ln>
          <a:scene3d>
            <a:camera prst="orthographicFront">
              <a:rot lat="0" lon="0" rev="10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9264352" y="3501008"/>
            <a:ext cx="240000" cy="432048"/>
          </a:xfrm>
          <a:prstGeom prst="rect">
            <a:avLst/>
          </a:prstGeom>
          <a:solidFill>
            <a:srgbClr val="FF0000"/>
          </a:solidFill>
          <a:ln>
            <a:solidFill>
              <a:srgbClr val="FF0000"/>
            </a:solidFill>
          </a:ln>
          <a:scene3d>
            <a:camera prst="orthographicFront">
              <a:rot lat="0" lon="0" rev="10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9552384" y="3501008"/>
            <a:ext cx="240000" cy="432048"/>
          </a:xfrm>
          <a:prstGeom prst="rect">
            <a:avLst/>
          </a:prstGeom>
          <a:solidFill>
            <a:srgbClr val="FF0000"/>
          </a:solidFill>
          <a:ln>
            <a:solidFill>
              <a:srgbClr val="FF0000"/>
            </a:solidFill>
          </a:ln>
          <a:scene3d>
            <a:camera prst="orthographicFront">
              <a:rot lat="0" lon="0" rev="10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152117" y="3645024"/>
            <a:ext cx="240000" cy="432048"/>
          </a:xfrm>
          <a:prstGeom prst="rect">
            <a:avLst/>
          </a:prstGeom>
          <a:solidFill>
            <a:srgbClr val="FF0000"/>
          </a:solidFill>
          <a:ln>
            <a:solidFill>
              <a:srgbClr val="FF0000"/>
            </a:solidFill>
          </a:ln>
          <a:scene3d>
            <a:camera prst="orthographicFront">
              <a:rot lat="0" lon="0" rev="27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960096" y="3789040"/>
            <a:ext cx="240000" cy="432048"/>
          </a:xfrm>
          <a:prstGeom prst="rect">
            <a:avLst/>
          </a:prstGeom>
          <a:solidFill>
            <a:srgbClr val="FF0000"/>
          </a:solidFill>
          <a:ln>
            <a:solidFill>
              <a:srgbClr val="FF0000"/>
            </a:solidFill>
          </a:ln>
          <a:scene3d>
            <a:camera prst="orthographicFront">
              <a:rot lat="0" lon="0" rev="18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9936427"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0224459"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0416480"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0704512" y="3356992"/>
            <a:ext cx="240000" cy="43204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1199456" y="4149080"/>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Blocks more</a:t>
            </a:r>
            <a:br>
              <a:rPr lang="en-US" sz="1400" dirty="0"/>
            </a:br>
            <a:r>
              <a:rPr lang="en-US" sz="1400" dirty="0"/>
              <a:t>exposed to steam</a:t>
            </a:r>
          </a:p>
        </p:txBody>
      </p:sp>
      <p:grpSp>
        <p:nvGrpSpPr>
          <p:cNvPr id="51" name="Group 50"/>
          <p:cNvGrpSpPr/>
          <p:nvPr/>
        </p:nvGrpSpPr>
        <p:grpSpPr>
          <a:xfrm>
            <a:off x="911424" y="4365104"/>
            <a:ext cx="236939" cy="207880"/>
            <a:chOff x="3272182" y="468973"/>
            <a:chExt cx="177704" cy="207880"/>
          </a:xfrm>
        </p:grpSpPr>
        <p:sp>
          <p:nvSpPr>
            <p:cNvPr id="52" name="Right Arrow 51"/>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3"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sp>
        <p:nvSpPr>
          <p:cNvPr id="54" name="Rounded Rectangle 53"/>
          <p:cNvSpPr/>
          <p:nvPr/>
        </p:nvSpPr>
        <p:spPr>
          <a:xfrm>
            <a:off x="1199456" y="4869160"/>
            <a:ext cx="2496277"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Blocks escape</a:t>
            </a:r>
            <a:br>
              <a:rPr lang="en-US" sz="1400" dirty="0"/>
            </a:br>
            <a:r>
              <a:rPr lang="en-US" sz="1400" dirty="0"/>
              <a:t>beam partially</a:t>
            </a:r>
          </a:p>
        </p:txBody>
      </p:sp>
      <p:grpSp>
        <p:nvGrpSpPr>
          <p:cNvPr id="55" name="Group 54"/>
          <p:cNvGrpSpPr/>
          <p:nvPr/>
        </p:nvGrpSpPr>
        <p:grpSpPr>
          <a:xfrm>
            <a:off x="911424" y="5085184"/>
            <a:ext cx="236939" cy="207880"/>
            <a:chOff x="3272182" y="468973"/>
            <a:chExt cx="177704" cy="207880"/>
          </a:xfrm>
        </p:grpSpPr>
        <p:sp>
          <p:nvSpPr>
            <p:cNvPr id="59" name="Right Arrow 58"/>
            <p:cNvSpPr/>
            <p:nvPr/>
          </p:nvSpPr>
          <p:spPr>
            <a:xfrm>
              <a:off x="3272182" y="468973"/>
              <a:ext cx="177704" cy="20788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0" name="Right Arrow 4"/>
            <p:cNvSpPr/>
            <p:nvPr/>
          </p:nvSpPr>
          <p:spPr>
            <a:xfrm>
              <a:off x="3272182" y="510549"/>
              <a:ext cx="124393" cy="124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aphicFrame>
        <p:nvGraphicFramePr>
          <p:cNvPr id="40" name="Diagram 39"/>
          <p:cNvGraphicFramePr/>
          <p:nvPr>
            <p:extLst>
              <p:ext uri="{D42A27DB-BD31-4B8C-83A1-F6EECF244321}">
                <p14:modId xmlns:p14="http://schemas.microsoft.com/office/powerpoint/2010/main" val="351792184"/>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Box 47"/>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sp>
        <p:nvSpPr>
          <p:cNvPr id="57" name="TextBox 56"/>
          <p:cNvSpPr txBox="1"/>
          <p:nvPr/>
        </p:nvSpPr>
        <p:spPr>
          <a:xfrm>
            <a:off x="4175788" y="2132856"/>
            <a:ext cx="818215" cy="369332"/>
          </a:xfrm>
          <a:prstGeom prst="rect">
            <a:avLst/>
          </a:prstGeom>
          <a:noFill/>
        </p:spPr>
        <p:txBody>
          <a:bodyPr wrap="none" rtlCol="0">
            <a:spAutoFit/>
          </a:bodyPr>
          <a:lstStyle/>
          <a:p>
            <a:r>
              <a:rPr lang="en-US" dirty="0">
                <a:solidFill>
                  <a:srgbClr val="FF0000"/>
                </a:solidFill>
              </a:rPr>
              <a:t>t=200s</a:t>
            </a:r>
          </a:p>
        </p:txBody>
      </p:sp>
    </p:spTree>
    <p:extLst>
      <p:ext uri="{BB962C8B-B14F-4D97-AF65-F5344CB8AC3E}">
        <p14:creationId xmlns:p14="http://schemas.microsoft.com/office/powerpoint/2010/main" val="189756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a:t>
            </a:r>
          </a:p>
        </p:txBody>
      </p:sp>
      <p:sp>
        <p:nvSpPr>
          <p:cNvPr id="3" name="Content Placeholder 2"/>
          <p:cNvSpPr>
            <a:spLocks noGrp="1"/>
          </p:cNvSpPr>
          <p:nvPr>
            <p:ph idx="1"/>
          </p:nvPr>
        </p:nvSpPr>
        <p:spPr/>
        <p:txBody>
          <a:bodyPr/>
          <a:lstStyle/>
          <a:p>
            <a:r>
              <a:rPr lang="en-US" dirty="0"/>
              <a:t>AA3 in review. Remaining questions are: reported dose in relation to conservatism in analysis, and iteration with operational limits. Close to release.</a:t>
            </a:r>
          </a:p>
          <a:p>
            <a:r>
              <a:rPr lang="en-US" dirty="0"/>
              <a:t>AA1 in </a:t>
            </a:r>
            <a:r>
              <a:rPr lang="en-US" dirty="0" err="1"/>
              <a:t>prereview</a:t>
            </a:r>
            <a:r>
              <a:rPr lang="en-US" dirty="0"/>
              <a:t> within working group. The changes on AA1 regarding conservatism and reported dose will follow the outcome of the AA3- discussion. Source term is final, but dose calculation not yet updated.</a:t>
            </a:r>
          </a:p>
          <a:p>
            <a:r>
              <a:rPr lang="en-US" dirty="0"/>
              <a:t>AA2 not yet reached review state. Some calculations remaining before source term is finally defined. Dose calculation not yet updated.</a:t>
            </a:r>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10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8-24_0920.png"/>
          <p:cNvPicPr>
            <a:picLocks noChangeAspect="1"/>
          </p:cNvPicPr>
          <p:nvPr/>
        </p:nvPicPr>
        <p:blipFill rotWithShape="1">
          <a:blip r:embed="rId3">
            <a:extLst>
              <a:ext uri="{28A0092B-C50C-407E-A947-70E740481C1C}">
                <a14:useLocalDpi xmlns:a14="http://schemas.microsoft.com/office/drawing/2010/main" val="0"/>
              </a:ext>
            </a:extLst>
          </a:blip>
          <a:srcRect t="32643" r="40636" b="9852"/>
          <a:stretch/>
        </p:blipFill>
        <p:spPr>
          <a:xfrm rot="10800000">
            <a:off x="4847860" y="2420889"/>
            <a:ext cx="6528725" cy="4074655"/>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20</a:t>
            </a:fld>
            <a:endParaRPr lang="sv-SE" dirty="0"/>
          </a:p>
        </p:txBody>
      </p:sp>
      <p:sp>
        <p:nvSpPr>
          <p:cNvPr id="63" name="Title 62"/>
          <p:cNvSpPr>
            <a:spLocks noGrp="1"/>
          </p:cNvSpPr>
          <p:nvPr>
            <p:ph type="title"/>
          </p:nvPr>
        </p:nvSpPr>
        <p:spPr/>
        <p:txBody>
          <a:bodyPr/>
          <a:lstStyle/>
          <a:p>
            <a:r>
              <a:rPr lang="en-US" dirty="0"/>
              <a:t>6. Wheel Rotation Stop</a:t>
            </a:r>
          </a:p>
        </p:txBody>
      </p:sp>
      <p:sp>
        <p:nvSpPr>
          <p:cNvPr id="7" name="Rounded Rectangle 6"/>
          <p:cNvSpPr/>
          <p:nvPr/>
        </p:nvSpPr>
        <p:spPr>
          <a:xfrm>
            <a:off x="239349" y="2636912"/>
            <a:ext cx="3168352"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34 * 4 rows entirely lost</a:t>
            </a:r>
          </a:p>
        </p:txBody>
      </p:sp>
      <p:cxnSp>
        <p:nvCxnSpPr>
          <p:cNvPr id="20" name="Straight Arrow Connector 19"/>
          <p:cNvCxnSpPr>
            <a:stCxn id="7" idx="3"/>
          </p:cNvCxnSpPr>
          <p:nvPr/>
        </p:nvCxnSpPr>
        <p:spPr>
          <a:xfrm>
            <a:off x="3407701" y="2960948"/>
            <a:ext cx="3840427" cy="3960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6192011" y="3861048"/>
            <a:ext cx="288032" cy="72008"/>
          </a:xfrm>
          <a:prstGeom prst="rect">
            <a:avLst/>
          </a:prstGeom>
          <a:solidFill>
            <a:srgbClr val="FF0000"/>
          </a:solidFill>
          <a:ln>
            <a:solidFill>
              <a:srgbClr val="FF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456373" y="6165304"/>
            <a:ext cx="1473518" cy="369332"/>
          </a:xfrm>
          <a:prstGeom prst="rect">
            <a:avLst/>
          </a:prstGeom>
          <a:noFill/>
        </p:spPr>
        <p:txBody>
          <a:bodyPr wrap="none" rtlCol="0">
            <a:spAutoFit/>
          </a:bodyPr>
          <a:lstStyle/>
          <a:p>
            <a:r>
              <a:rPr lang="en-US" dirty="0">
                <a:solidFill>
                  <a:schemeClr val="bg1"/>
                </a:solidFill>
              </a:rPr>
              <a:t>MR Plug edge</a:t>
            </a:r>
          </a:p>
        </p:txBody>
      </p:sp>
      <p:sp>
        <p:nvSpPr>
          <p:cNvPr id="31" name="TextBox 30"/>
          <p:cNvSpPr txBox="1"/>
          <p:nvPr/>
        </p:nvSpPr>
        <p:spPr>
          <a:xfrm>
            <a:off x="6768075" y="6165304"/>
            <a:ext cx="1722271" cy="369332"/>
          </a:xfrm>
          <a:prstGeom prst="rect">
            <a:avLst/>
          </a:prstGeom>
          <a:noFill/>
        </p:spPr>
        <p:txBody>
          <a:bodyPr wrap="none" rtlCol="0">
            <a:spAutoFit/>
          </a:bodyPr>
          <a:lstStyle/>
          <a:p>
            <a:r>
              <a:rPr lang="en-US" dirty="0">
                <a:solidFill>
                  <a:schemeClr val="bg1"/>
                </a:solidFill>
              </a:rPr>
              <a:t>Moderator edge</a:t>
            </a:r>
          </a:p>
        </p:txBody>
      </p:sp>
      <p:sp>
        <p:nvSpPr>
          <p:cNvPr id="32" name="Rectangle 31"/>
          <p:cNvSpPr/>
          <p:nvPr/>
        </p:nvSpPr>
        <p:spPr>
          <a:xfrm>
            <a:off x="6192011" y="4077072"/>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192011" y="4221088"/>
            <a:ext cx="288032" cy="72008"/>
          </a:xfrm>
          <a:prstGeom prst="rect">
            <a:avLst/>
          </a:prstGeom>
          <a:solidFill>
            <a:srgbClr val="FF0000"/>
          </a:solidFill>
          <a:ln>
            <a:solidFill>
              <a:srgbClr val="FF0000"/>
            </a:solid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288021" y="4005064"/>
            <a:ext cx="288032" cy="72008"/>
          </a:xfrm>
          <a:prstGeom prst="rect">
            <a:avLst/>
          </a:prstGeom>
          <a:solidFill>
            <a:srgbClr val="FF0000"/>
          </a:solidFill>
          <a:ln>
            <a:solidFill>
              <a:srgbClr val="FF0000"/>
            </a:solidFill>
          </a:ln>
          <a:scene3d>
            <a:camera prst="orthographicFront">
              <a:rot lat="0" lon="0" rev="9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96000" y="4149080"/>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288021" y="4437112"/>
            <a:ext cx="288032" cy="72008"/>
          </a:xfrm>
          <a:prstGeom prst="rect">
            <a:avLst/>
          </a:prstGeom>
          <a:solidFill>
            <a:srgbClr val="FF0000"/>
          </a:solidFill>
          <a:ln>
            <a:solidFill>
              <a:srgbClr val="FF0000"/>
            </a:solidFill>
          </a:ln>
          <a:scene3d>
            <a:camera prst="orthographicFront">
              <a:rot lat="0" lon="0" rev="19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096000" y="4653136"/>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096000" y="4437112"/>
            <a:ext cx="288032" cy="72008"/>
          </a:xfrm>
          <a:prstGeom prst="rect">
            <a:avLst/>
          </a:prstGeom>
          <a:solidFill>
            <a:srgbClr val="FF0000"/>
          </a:solidFill>
          <a:ln>
            <a:solidFill>
              <a:srgbClr val="FF0000"/>
            </a:solidFill>
          </a:ln>
          <a:scene3d>
            <a:camera prst="orthographicFront">
              <a:rot lat="0" lon="0" rev="63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395211" y="4013448"/>
            <a:ext cx="288032" cy="72008"/>
          </a:xfrm>
          <a:prstGeom prst="rect">
            <a:avLst/>
          </a:prstGeom>
          <a:solidFill>
            <a:srgbClr val="FF0000"/>
          </a:solidFill>
          <a:ln>
            <a:solidFill>
              <a:srgbClr val="FF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395211" y="4229472"/>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999989" y="4869160"/>
            <a:ext cx="288032" cy="72008"/>
          </a:xfrm>
          <a:prstGeom prst="rect">
            <a:avLst/>
          </a:prstGeom>
          <a:solidFill>
            <a:srgbClr val="FF0000"/>
          </a:solidFill>
          <a:ln>
            <a:solidFill>
              <a:srgbClr val="FF0000"/>
            </a:solid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491221" y="4157464"/>
            <a:ext cx="288032" cy="72008"/>
          </a:xfrm>
          <a:prstGeom prst="rect">
            <a:avLst/>
          </a:prstGeom>
          <a:solidFill>
            <a:srgbClr val="FF0000"/>
          </a:solidFill>
          <a:ln>
            <a:solidFill>
              <a:srgbClr val="FF0000"/>
            </a:solidFill>
          </a:ln>
          <a:scene3d>
            <a:camera prst="orthographicFront">
              <a:rot lat="0" lon="0" rev="9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299200" y="4301480"/>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2011" y="4869160"/>
            <a:ext cx="288032" cy="72008"/>
          </a:xfrm>
          <a:prstGeom prst="rect">
            <a:avLst/>
          </a:prstGeom>
          <a:solidFill>
            <a:srgbClr val="FF0000"/>
          </a:solidFill>
          <a:ln>
            <a:solidFill>
              <a:srgbClr val="FF0000"/>
            </a:solidFill>
          </a:ln>
          <a:scene3d>
            <a:camera prst="orthographicFront">
              <a:rot lat="0" lon="0" rev="19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7232" y="4517504"/>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299200" y="4589512"/>
            <a:ext cx="288032" cy="72008"/>
          </a:xfrm>
          <a:prstGeom prst="rect">
            <a:avLst/>
          </a:prstGeom>
          <a:solidFill>
            <a:srgbClr val="FF0000"/>
          </a:solidFill>
          <a:ln>
            <a:solidFill>
              <a:srgbClr val="FF0000"/>
            </a:solidFill>
          </a:ln>
          <a:scene3d>
            <a:camera prst="orthographicFront">
              <a:rot lat="0" lon="0" rev="63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672064" y="4365104"/>
            <a:ext cx="288032" cy="72008"/>
          </a:xfrm>
          <a:prstGeom prst="rect">
            <a:avLst/>
          </a:prstGeom>
          <a:solidFill>
            <a:srgbClr val="FF0000"/>
          </a:solidFill>
          <a:ln>
            <a:solidFill>
              <a:srgbClr val="FF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288021" y="4869160"/>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384032" y="4725144"/>
            <a:ext cx="288032" cy="72008"/>
          </a:xfrm>
          <a:prstGeom prst="rect">
            <a:avLst/>
          </a:prstGeom>
          <a:solidFill>
            <a:srgbClr val="FF0000"/>
          </a:solidFill>
          <a:ln>
            <a:solidFill>
              <a:srgbClr val="FF0000"/>
            </a:solid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5999989" y="4365104"/>
            <a:ext cx="288032" cy="72008"/>
          </a:xfrm>
          <a:prstGeom prst="rect">
            <a:avLst/>
          </a:prstGeom>
          <a:solidFill>
            <a:srgbClr val="FF0000"/>
          </a:solidFill>
          <a:ln>
            <a:solidFill>
              <a:srgbClr val="FF0000"/>
            </a:solidFill>
          </a:ln>
          <a:scene3d>
            <a:camera prst="orthographicFront">
              <a:rot lat="0" lon="0" rev="9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192011" y="4653136"/>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384032" y="5085184"/>
            <a:ext cx="288032" cy="72008"/>
          </a:xfrm>
          <a:prstGeom prst="rect">
            <a:avLst/>
          </a:prstGeom>
          <a:solidFill>
            <a:srgbClr val="FF0000"/>
          </a:solidFill>
          <a:ln>
            <a:solidFill>
              <a:srgbClr val="FF0000"/>
            </a:solidFill>
          </a:ln>
          <a:scene3d>
            <a:camera prst="orthographicFront">
              <a:rot lat="0" lon="0" rev="19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480043" y="4941168"/>
            <a:ext cx="288032" cy="7200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6502400" y="4741912"/>
            <a:ext cx="288032" cy="72008"/>
          </a:xfrm>
          <a:prstGeom prst="rect">
            <a:avLst/>
          </a:prstGeom>
          <a:solidFill>
            <a:srgbClr val="FF0000"/>
          </a:solidFill>
          <a:ln>
            <a:solidFill>
              <a:srgbClr val="FF0000"/>
            </a:solidFill>
          </a:ln>
          <a:scene3d>
            <a:camera prst="orthographicFront">
              <a:rot lat="0" lon="0" rev="63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9349" y="4077072"/>
            <a:ext cx="6816757" cy="936104"/>
          </a:xfrm>
          <a:prstGeom prst="rect">
            <a:avLst/>
          </a:prstGeom>
          <a:solidFill>
            <a:srgbClr val="FF0000">
              <a:alpha val="8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Beam -&gt;</a:t>
            </a:r>
          </a:p>
        </p:txBody>
      </p:sp>
      <p:sp>
        <p:nvSpPr>
          <p:cNvPr id="42" name="Rectangle 41"/>
          <p:cNvSpPr/>
          <p:nvPr/>
        </p:nvSpPr>
        <p:spPr>
          <a:xfrm>
            <a:off x="7056107" y="4077072"/>
            <a:ext cx="4896544" cy="936104"/>
          </a:xfrm>
          <a:prstGeom prst="rect">
            <a:avLst/>
          </a:prstGeom>
          <a:gradFill flip="none" rotWithShape="1">
            <a:gsLst>
              <a:gs pos="0">
                <a:srgbClr val="FF0000">
                  <a:alpha val="74000"/>
                </a:srgbClr>
              </a:gs>
              <a:gs pos="100000">
                <a:srgbClr val="FFFFFF">
                  <a:alpha val="7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3" name="Diagram 42"/>
          <p:cNvGraphicFramePr/>
          <p:nvPr>
            <p:extLst>
              <p:ext uri="{D42A27DB-BD31-4B8C-83A1-F6EECF244321}">
                <p14:modId xmlns:p14="http://schemas.microsoft.com/office/powerpoint/2010/main" val="393163747"/>
              </p:ext>
            </p:extLst>
          </p:nvPr>
        </p:nvGraphicFramePr>
        <p:xfrm>
          <a:off x="65944" y="1292163"/>
          <a:ext cx="12078728" cy="1145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TextBox 43"/>
          <p:cNvSpPr txBox="1"/>
          <p:nvPr/>
        </p:nvSpPr>
        <p:spPr>
          <a:xfrm>
            <a:off x="143340" y="2132856"/>
            <a:ext cx="584227" cy="369332"/>
          </a:xfrm>
          <a:prstGeom prst="rect">
            <a:avLst/>
          </a:prstGeom>
          <a:noFill/>
        </p:spPr>
        <p:txBody>
          <a:bodyPr wrap="none" rtlCol="0">
            <a:spAutoFit/>
          </a:bodyPr>
          <a:lstStyle/>
          <a:p>
            <a:r>
              <a:rPr lang="en-US" dirty="0">
                <a:solidFill>
                  <a:schemeClr val="tx2"/>
                </a:solidFill>
              </a:rPr>
              <a:t>t=0s</a:t>
            </a:r>
          </a:p>
        </p:txBody>
      </p:sp>
      <p:sp>
        <p:nvSpPr>
          <p:cNvPr id="46" name="TextBox 45"/>
          <p:cNvSpPr txBox="1"/>
          <p:nvPr/>
        </p:nvSpPr>
        <p:spPr>
          <a:xfrm>
            <a:off x="4175788" y="2132856"/>
            <a:ext cx="818215" cy="369332"/>
          </a:xfrm>
          <a:prstGeom prst="rect">
            <a:avLst/>
          </a:prstGeom>
          <a:noFill/>
        </p:spPr>
        <p:txBody>
          <a:bodyPr wrap="none" rtlCol="0">
            <a:spAutoFit/>
          </a:bodyPr>
          <a:lstStyle/>
          <a:p>
            <a:r>
              <a:rPr lang="en-US" dirty="0">
                <a:solidFill>
                  <a:srgbClr val="FF0000"/>
                </a:solidFill>
              </a:rPr>
              <a:t>t=200s</a:t>
            </a:r>
          </a:p>
        </p:txBody>
      </p:sp>
      <p:sp>
        <p:nvSpPr>
          <p:cNvPr id="9" name="Rounded Rectangle 8"/>
          <p:cNvSpPr/>
          <p:nvPr/>
        </p:nvSpPr>
        <p:spPr>
          <a:xfrm>
            <a:off x="6864086" y="2636912"/>
            <a:ext cx="1056117" cy="1296144"/>
          </a:xfrm>
          <a:prstGeom prst="roundRect">
            <a:avLst>
              <a:gd name="adj" fmla="val 18282"/>
            </a:avLst>
          </a:prstGeom>
          <a:solidFill>
            <a:srgbClr val="CCFFCC">
              <a:alpha val="51000"/>
            </a:srgbClr>
          </a:solidFill>
          <a:scene3d>
            <a:camera prst="orthographicFront">
              <a:rot lat="0" lon="0" rev="10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61"/>
          <p:cNvSpPr/>
          <p:nvPr/>
        </p:nvSpPr>
        <p:spPr>
          <a:xfrm flipH="1">
            <a:off x="6864086" y="5157192"/>
            <a:ext cx="1056117" cy="1296144"/>
          </a:xfrm>
          <a:prstGeom prst="roundRect">
            <a:avLst>
              <a:gd name="adj" fmla="val 18282"/>
            </a:avLst>
          </a:prstGeom>
          <a:solidFill>
            <a:srgbClr val="CCFFCC">
              <a:alpha val="51000"/>
            </a:srgbClr>
          </a:solidFill>
          <a:scene3d>
            <a:camera prst="orthographicFront">
              <a:rot lat="0" lon="0" rev="113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672064" y="4005064"/>
            <a:ext cx="4032448" cy="1080120"/>
          </a:xfrm>
          <a:prstGeom prst="roundRect">
            <a:avLst>
              <a:gd name="adj" fmla="val 18282"/>
            </a:avLst>
          </a:prstGeom>
          <a:solidFill>
            <a:srgbClr val="CCFFCC">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Arrow Connector 73"/>
          <p:cNvCxnSpPr>
            <a:stCxn id="45" idx="3"/>
          </p:cNvCxnSpPr>
          <p:nvPr/>
        </p:nvCxnSpPr>
        <p:spPr>
          <a:xfrm>
            <a:off x="3407701" y="3609020"/>
            <a:ext cx="3552395" cy="4680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6" name="Rounded Rectangle 75"/>
          <p:cNvSpPr/>
          <p:nvPr/>
        </p:nvSpPr>
        <p:spPr>
          <a:xfrm>
            <a:off x="239349" y="5301208"/>
            <a:ext cx="3168352"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1100 kg Tungsten</a:t>
            </a:r>
          </a:p>
        </p:txBody>
      </p:sp>
      <p:sp>
        <p:nvSpPr>
          <p:cNvPr id="45" name="Rounded Rectangle 44"/>
          <p:cNvSpPr/>
          <p:nvPr/>
        </p:nvSpPr>
        <p:spPr>
          <a:xfrm>
            <a:off x="239349" y="3284984"/>
            <a:ext cx="3168352" cy="64807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2 sectors (front and back)</a:t>
            </a:r>
          </a:p>
        </p:txBody>
      </p:sp>
    </p:spTree>
    <p:extLst>
      <p:ext uri="{BB962C8B-B14F-4D97-AF65-F5344CB8AC3E}">
        <p14:creationId xmlns:p14="http://schemas.microsoft.com/office/powerpoint/2010/main" val="155349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21</a:t>
            </a:fld>
            <a:endParaRPr lang="en-GB" noProof="0"/>
          </a:p>
        </p:txBody>
      </p:sp>
      <p:grpSp>
        <p:nvGrpSpPr>
          <p:cNvPr id="2" name="Group 1"/>
          <p:cNvGrpSpPr/>
          <p:nvPr/>
        </p:nvGrpSpPr>
        <p:grpSpPr>
          <a:xfrm>
            <a:off x="1391477" y="1700808"/>
            <a:ext cx="6576731" cy="4906864"/>
            <a:chOff x="1391477" y="116633"/>
            <a:chExt cx="10081120" cy="6491039"/>
          </a:xfrm>
        </p:grpSpPr>
        <p:pic>
          <p:nvPicPr>
            <p:cNvPr id="5" name="Picture 4" descr="Fail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7" y="116633"/>
              <a:ext cx="10081120" cy="6048671"/>
            </a:xfrm>
            <a:prstGeom prst="rect">
              <a:avLst/>
            </a:prstGeom>
          </p:spPr>
        </p:pic>
        <p:sp>
          <p:nvSpPr>
            <p:cNvPr id="6" name="Rectangle 5"/>
            <p:cNvSpPr/>
            <p:nvPr/>
          </p:nvSpPr>
          <p:spPr>
            <a:xfrm>
              <a:off x="7344138" y="4437112"/>
              <a:ext cx="1536171" cy="648072"/>
            </a:xfrm>
            <a:prstGeom prst="rect">
              <a:avLst/>
            </a:prstGeom>
            <a:blipFill rotWithShape="1">
              <a:blip r:embed="rId3">
                <a:alphaModFix amt="20000"/>
              </a:blip>
              <a:tile tx="0" ty="0" sx="100000" sy="100000" flip="none" algn="tl"/>
            </a:blipFill>
            <a:ln>
              <a:noFill/>
            </a:ln>
            <a:effectLst>
              <a:glow rad="444500">
                <a:srgbClr val="FF0000">
                  <a:alpha val="38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ailure3.png"/>
            <p:cNvPicPr>
              <a:picLocks noChangeAspect="1"/>
            </p:cNvPicPr>
            <p:nvPr/>
          </p:nvPicPr>
          <p:blipFill rotWithShape="1">
            <a:blip r:embed="rId4">
              <a:extLst>
                <a:ext uri="{28A0092B-C50C-407E-A947-70E740481C1C}">
                  <a14:useLocalDpi xmlns:a14="http://schemas.microsoft.com/office/drawing/2010/main" val="0"/>
                </a:ext>
              </a:extLst>
            </a:blip>
            <a:srcRect l="57233" t="16954" r="14882" b="5776"/>
            <a:stretch/>
          </p:blipFill>
          <p:spPr>
            <a:xfrm>
              <a:off x="1679510" y="2636912"/>
              <a:ext cx="2227293" cy="3970760"/>
            </a:xfrm>
            <a:prstGeom prst="rect">
              <a:avLst/>
            </a:prstGeom>
          </p:spPr>
        </p:pic>
        <p:sp>
          <p:nvSpPr>
            <p:cNvPr id="9" name="Rectangle 8"/>
            <p:cNvSpPr/>
            <p:nvPr/>
          </p:nvSpPr>
          <p:spPr>
            <a:xfrm>
              <a:off x="2639616" y="1412776"/>
              <a:ext cx="3744416" cy="720080"/>
            </a:xfrm>
            <a:prstGeom prst="rect">
              <a:avLst/>
            </a:prstGeom>
            <a:gradFill>
              <a:gsLst>
                <a:gs pos="99000">
                  <a:srgbClr val="FF0000">
                    <a:alpha val="3000"/>
                  </a:srgbClr>
                </a:gs>
                <a:gs pos="2000">
                  <a:schemeClr val="accent1">
                    <a:shade val="93000"/>
                    <a:satMod val="130000"/>
                    <a:alpha val="2000"/>
                  </a:schemeClr>
                </a:gs>
              </a:gsLst>
              <a:lin ang="0" scaled="0"/>
            </a:gradFill>
            <a:ln>
              <a:noFill/>
            </a:ln>
            <a:effectLst>
              <a:glow rad="266700">
                <a:srgbClr val="FF0000">
                  <a:alpha val="2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4079776" y="3717032"/>
              <a:ext cx="2946400" cy="533400"/>
            </a:xfrm>
            <a:prstGeom prst="rect">
              <a:avLst/>
            </a:prstGeom>
            <a:noFill/>
            <a:ln>
              <a:noFill/>
            </a:ln>
          </p:spPr>
        </p:pic>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4079776" y="3140968"/>
              <a:ext cx="3251200" cy="533400"/>
            </a:xfrm>
            <a:prstGeom prst="rect">
              <a:avLst/>
            </a:prstGeom>
            <a:noFill/>
            <a:ln>
              <a:noFill/>
            </a:ln>
          </p:spPr>
        </p:pic>
      </p:grpSp>
      <p:pic>
        <p:nvPicPr>
          <p:cNvPr id="16" name="Picture 15"/>
          <p:cNvPicPr/>
          <p:nvPr/>
        </p:nvPicPr>
        <p:blipFill>
          <a:blip r:embed="rId7">
            <a:extLst>
              <a:ext uri="{28A0092B-C50C-407E-A947-70E740481C1C}">
                <a14:useLocalDpi xmlns:a14="http://schemas.microsoft.com/office/drawing/2010/main" val="0"/>
              </a:ext>
            </a:extLst>
          </a:blip>
          <a:srcRect/>
          <a:stretch>
            <a:fillRect/>
          </a:stretch>
        </p:blipFill>
        <p:spPr bwMode="auto">
          <a:xfrm>
            <a:off x="7344139" y="1916832"/>
            <a:ext cx="4224469" cy="1872208"/>
          </a:xfrm>
          <a:prstGeom prst="rect">
            <a:avLst/>
          </a:prstGeom>
          <a:noFill/>
          <a:ln>
            <a:noFill/>
          </a:ln>
        </p:spPr>
      </p:pic>
      <p:sp>
        <p:nvSpPr>
          <p:cNvPr id="3" name="TextBox 2"/>
          <p:cNvSpPr txBox="1"/>
          <p:nvPr/>
        </p:nvSpPr>
        <p:spPr>
          <a:xfrm>
            <a:off x="3213455" y="764975"/>
            <a:ext cx="914400" cy="914400"/>
          </a:xfrm>
          <a:prstGeom prst="rect">
            <a:avLst/>
          </a:prstGeom>
        </p:spPr>
        <p:txBody>
          <a:bodyPr vert="horz" wrap="none" lIns="91440" tIns="45720" rIns="91440" bIns="45720" rtlCol="0" anchor="t">
            <a:normAutofit/>
          </a:bodyPr>
          <a:lstStyle/>
          <a:p>
            <a:pPr algn="l"/>
            <a:endParaRPr lang="en-US" sz="2000" dirty="0"/>
          </a:p>
        </p:txBody>
      </p:sp>
      <p:sp>
        <p:nvSpPr>
          <p:cNvPr id="8" name="TextBox 7"/>
          <p:cNvSpPr txBox="1"/>
          <p:nvPr/>
        </p:nvSpPr>
        <p:spPr>
          <a:xfrm>
            <a:off x="1866864" y="581381"/>
            <a:ext cx="914400" cy="914400"/>
          </a:xfrm>
          <a:prstGeom prst="rect">
            <a:avLst/>
          </a:prstGeom>
        </p:spPr>
        <p:txBody>
          <a:bodyPr vert="horz" wrap="none" lIns="91440" tIns="45720" rIns="91440" bIns="45720" rtlCol="0" anchor="t">
            <a:normAutofit/>
          </a:bodyPr>
          <a:lstStyle/>
          <a:p>
            <a:pPr algn="l"/>
            <a:r>
              <a:rPr lang="en-US" sz="2000" dirty="0"/>
              <a:t>The unmitigated release is dominated by airborne tungsten oxides</a:t>
            </a:r>
          </a:p>
        </p:txBody>
      </p:sp>
    </p:spTree>
    <p:extLst>
      <p:ext uri="{BB962C8B-B14F-4D97-AF65-F5344CB8AC3E}">
        <p14:creationId xmlns:p14="http://schemas.microsoft.com/office/powerpoint/2010/main" val="47698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22</a:t>
            </a:fld>
            <a:endParaRPr lang="en-GB" noProof="0"/>
          </a:p>
        </p:txBody>
      </p:sp>
      <p:grpSp>
        <p:nvGrpSpPr>
          <p:cNvPr id="2" name="Group 1"/>
          <p:cNvGrpSpPr/>
          <p:nvPr/>
        </p:nvGrpSpPr>
        <p:grpSpPr>
          <a:xfrm>
            <a:off x="815415" y="476672"/>
            <a:ext cx="7440826" cy="5781970"/>
            <a:chOff x="611560" y="476672"/>
            <a:chExt cx="7962634" cy="5781970"/>
          </a:xfrm>
        </p:grpSpPr>
        <p:sp>
          <p:nvSpPr>
            <p:cNvPr id="5" name="TextBox 4"/>
            <p:cNvSpPr txBox="1"/>
            <p:nvPr/>
          </p:nvSpPr>
          <p:spPr>
            <a:xfrm>
              <a:off x="611560" y="476672"/>
              <a:ext cx="7056784" cy="923330"/>
            </a:xfrm>
            <a:prstGeom prst="rect">
              <a:avLst/>
            </a:prstGeom>
            <a:noFill/>
          </p:spPr>
          <p:txBody>
            <a:bodyPr wrap="square" rtlCol="0">
              <a:spAutoFit/>
            </a:bodyPr>
            <a:lstStyle/>
            <a:p>
              <a:r>
                <a:rPr lang="en-US" dirty="0"/>
                <a:t>Limitation</a:t>
              </a:r>
            </a:p>
            <a:p>
              <a:endParaRPr lang="en-US" dirty="0"/>
            </a:p>
            <a:p>
              <a:r>
                <a:rPr lang="en-US" dirty="0"/>
                <a:t>Oxidation is limited based on maximum temperature</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877945" cy="863600"/>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5435600" cy="11684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789040"/>
              <a:ext cx="3354122" cy="2469602"/>
            </a:xfrm>
            <a:prstGeom prst="rect">
              <a:avLst/>
            </a:prstGeom>
            <a:noFill/>
            <a:ln>
              <a:noFill/>
            </a:ln>
          </p:spPr>
        </p:pic>
      </p:grpSp>
    </p:spTree>
    <p:extLst>
      <p:ext uri="{BB962C8B-B14F-4D97-AF65-F5344CB8AC3E}">
        <p14:creationId xmlns:p14="http://schemas.microsoft.com/office/powerpoint/2010/main" val="342269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23</a:t>
            </a:fld>
            <a:endParaRPr lang="en-GB" noProof="0"/>
          </a:p>
        </p:txBody>
      </p:sp>
      <p:sp>
        <p:nvSpPr>
          <p:cNvPr id="5" name="TextBox 4"/>
          <p:cNvSpPr txBox="1"/>
          <p:nvPr/>
        </p:nvSpPr>
        <p:spPr>
          <a:xfrm>
            <a:off x="815414" y="476672"/>
            <a:ext cx="9409045" cy="923330"/>
          </a:xfrm>
          <a:prstGeom prst="rect">
            <a:avLst/>
          </a:prstGeom>
          <a:noFill/>
        </p:spPr>
        <p:txBody>
          <a:bodyPr wrap="square" rtlCol="0">
            <a:spAutoFit/>
          </a:bodyPr>
          <a:lstStyle/>
          <a:p>
            <a:r>
              <a:rPr lang="en-US" dirty="0"/>
              <a:t>Limitation</a:t>
            </a:r>
          </a:p>
          <a:p>
            <a:endParaRPr lang="en-US" dirty="0"/>
          </a:p>
          <a:p>
            <a:r>
              <a:rPr lang="en-US" dirty="0"/>
              <a:t>Oxidation is limited based on access to steam and temperature</a:t>
            </a:r>
          </a:p>
        </p:txBody>
      </p:sp>
      <p:grpSp>
        <p:nvGrpSpPr>
          <p:cNvPr id="2" name="Group 1"/>
          <p:cNvGrpSpPr/>
          <p:nvPr/>
        </p:nvGrpSpPr>
        <p:grpSpPr>
          <a:xfrm>
            <a:off x="815413" y="1944512"/>
            <a:ext cx="7800867" cy="4364808"/>
            <a:chOff x="815413" y="1944512"/>
            <a:chExt cx="11233249" cy="4364808"/>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15413" y="1988840"/>
              <a:ext cx="1557867" cy="4572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420220" y="1964995"/>
              <a:ext cx="1490133" cy="4572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628776" y="1944512"/>
              <a:ext cx="1388533" cy="457200"/>
            </a:xfrm>
            <a:prstGeom prst="rect">
              <a:avLst/>
            </a:prstGeom>
            <a:noFill/>
            <a:ln>
              <a:noFill/>
            </a:ln>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440149" y="1988840"/>
              <a:ext cx="3640667" cy="495300"/>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815413" y="2564904"/>
              <a:ext cx="9093200" cy="863600"/>
            </a:xfrm>
            <a:prstGeom prst="rect">
              <a:avLst/>
            </a:prstGeom>
            <a:noFill/>
            <a:ln>
              <a:noFill/>
            </a:ln>
          </p:spPr>
        </p:pic>
        <p:pic>
          <p:nvPicPr>
            <p:cNvPr id="11" name="Picture 10"/>
            <p:cNvPicPr/>
            <p:nvPr/>
          </p:nvPicPr>
          <p:blipFill>
            <a:blip r:embed="rId7">
              <a:extLst>
                <a:ext uri="{28A0092B-C50C-407E-A947-70E740481C1C}">
                  <a14:useLocalDpi xmlns:a14="http://schemas.microsoft.com/office/drawing/2010/main" val="0"/>
                </a:ext>
              </a:extLst>
            </a:blip>
            <a:srcRect/>
            <a:stretch>
              <a:fillRect/>
            </a:stretch>
          </p:blipFill>
          <p:spPr bwMode="auto">
            <a:xfrm>
              <a:off x="815413" y="3717032"/>
              <a:ext cx="5012267" cy="266700"/>
            </a:xfrm>
            <a:prstGeom prst="rect">
              <a:avLst/>
            </a:prstGeom>
            <a:noFill/>
            <a:ln>
              <a:noFill/>
            </a:ln>
          </p:spPr>
        </p:pic>
        <p:pic>
          <p:nvPicPr>
            <p:cNvPr id="12" name="Picture 11"/>
            <p:cNvPicPr/>
            <p:nvPr/>
          </p:nvPicPr>
          <p:blipFill>
            <a:blip r:embed="rId8">
              <a:extLst>
                <a:ext uri="{28A0092B-C50C-407E-A947-70E740481C1C}">
                  <a14:useLocalDpi xmlns:a14="http://schemas.microsoft.com/office/drawing/2010/main" val="0"/>
                </a:ext>
              </a:extLst>
            </a:blip>
            <a:srcRect/>
            <a:stretch>
              <a:fillRect/>
            </a:stretch>
          </p:blipFill>
          <p:spPr bwMode="auto">
            <a:xfrm>
              <a:off x="5903979" y="3645024"/>
              <a:ext cx="6144683" cy="2664296"/>
            </a:xfrm>
            <a:prstGeom prst="rect">
              <a:avLst/>
            </a:prstGeom>
            <a:noFill/>
            <a:ln>
              <a:noFill/>
            </a:ln>
          </p:spPr>
        </p:pic>
      </p:grpSp>
    </p:spTree>
    <p:extLst>
      <p:ext uri="{BB962C8B-B14F-4D97-AF65-F5344CB8AC3E}">
        <p14:creationId xmlns:p14="http://schemas.microsoft.com/office/powerpoint/2010/main" val="382917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24</a:t>
            </a:fld>
            <a:endParaRPr lang="en-GB" noProof="0"/>
          </a:p>
        </p:txBody>
      </p:sp>
      <p:sp>
        <p:nvSpPr>
          <p:cNvPr id="5" name="TextBox 4"/>
          <p:cNvSpPr txBox="1"/>
          <p:nvPr/>
        </p:nvSpPr>
        <p:spPr>
          <a:xfrm>
            <a:off x="815414" y="476673"/>
            <a:ext cx="9409045" cy="923330"/>
          </a:xfrm>
          <a:prstGeom prst="rect">
            <a:avLst/>
          </a:prstGeom>
          <a:noFill/>
        </p:spPr>
        <p:txBody>
          <a:bodyPr wrap="square" rtlCol="0">
            <a:spAutoFit/>
          </a:bodyPr>
          <a:lstStyle/>
          <a:p>
            <a:r>
              <a:rPr lang="en-US" dirty="0"/>
              <a:t>Limitation</a:t>
            </a:r>
          </a:p>
          <a:p>
            <a:endParaRPr lang="en-US" dirty="0"/>
          </a:p>
          <a:p>
            <a:r>
              <a:rPr lang="en-US" dirty="0"/>
              <a:t>Oxidation is limited based on maximum particle concentration in monolith</a:t>
            </a:r>
          </a:p>
        </p:txBody>
      </p:sp>
      <p:sp>
        <p:nvSpPr>
          <p:cNvPr id="2" name="Frame 1"/>
          <p:cNvSpPr/>
          <p:nvPr/>
        </p:nvSpPr>
        <p:spPr>
          <a:xfrm>
            <a:off x="623392" y="1772816"/>
            <a:ext cx="3936437" cy="2304256"/>
          </a:xfrm>
          <a:prstGeom prst="frame">
            <a:avLst>
              <a:gd name="adj1" fmla="val 44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p:cNvCxnSpPr/>
          <p:nvPr/>
        </p:nvCxnSpPr>
        <p:spPr>
          <a:xfrm>
            <a:off x="5423926" y="2852936"/>
            <a:ext cx="13441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775520" y="4653136"/>
            <a:ext cx="0"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911425" y="2132856"/>
            <a:ext cx="3456383" cy="1656184"/>
          </a:xfrm>
          <a:prstGeom prst="rect">
            <a:avLst/>
          </a:prstGeom>
          <a:noFill/>
          <a:ln>
            <a:noFill/>
          </a:ln>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7152118" y="3789040"/>
            <a:ext cx="4800533" cy="2376264"/>
          </a:xfrm>
          <a:prstGeom prst="rect">
            <a:avLst/>
          </a:prstGeom>
          <a:noFill/>
          <a:ln>
            <a:noFill/>
          </a:ln>
        </p:spPr>
      </p:pic>
      <p:sp>
        <p:nvSpPr>
          <p:cNvPr id="14" name="TextBox 13"/>
          <p:cNvSpPr txBox="1"/>
          <p:nvPr/>
        </p:nvSpPr>
        <p:spPr>
          <a:xfrm>
            <a:off x="8784299" y="1700808"/>
            <a:ext cx="2138964" cy="369332"/>
          </a:xfrm>
          <a:prstGeom prst="rect">
            <a:avLst/>
          </a:prstGeom>
          <a:noFill/>
        </p:spPr>
        <p:txBody>
          <a:bodyPr wrap="none" rtlCol="0">
            <a:spAutoFit/>
          </a:bodyPr>
          <a:lstStyle/>
          <a:p>
            <a:r>
              <a:rPr lang="en-US" dirty="0"/>
              <a:t>K</a:t>
            </a:r>
            <a:r>
              <a:rPr lang="en-US" baseline="-25000" dirty="0"/>
              <a:t>max</a:t>
            </a:r>
            <a:r>
              <a:rPr lang="en-US" dirty="0"/>
              <a:t> = 500 g WO</a:t>
            </a:r>
            <a:r>
              <a:rPr lang="en-US" baseline="-25000" dirty="0"/>
              <a:t>3</a:t>
            </a:r>
            <a:r>
              <a:rPr lang="en-US" dirty="0"/>
              <a:t>/m</a:t>
            </a:r>
            <a:r>
              <a:rPr lang="en-US" baseline="30000" dirty="0"/>
              <a:t>3</a:t>
            </a:r>
            <a:endParaRPr lang="en-US" dirty="0"/>
          </a:p>
        </p:txBody>
      </p:sp>
      <p:sp>
        <p:nvSpPr>
          <p:cNvPr id="3" name="TextBox 2"/>
          <p:cNvSpPr txBox="1"/>
          <p:nvPr/>
        </p:nvSpPr>
        <p:spPr>
          <a:xfrm>
            <a:off x="7056107" y="2636912"/>
            <a:ext cx="2397561" cy="369332"/>
          </a:xfrm>
          <a:prstGeom prst="rect">
            <a:avLst/>
          </a:prstGeom>
          <a:noFill/>
        </p:spPr>
        <p:txBody>
          <a:bodyPr wrap="none" rtlCol="0">
            <a:spAutoFit/>
          </a:bodyPr>
          <a:lstStyle/>
          <a:p>
            <a:r>
              <a:rPr lang="en-US" dirty="0"/>
              <a:t>m</a:t>
            </a:r>
            <a:r>
              <a:rPr lang="en-US" baseline="-25000" dirty="0"/>
              <a:t>airborne</a:t>
            </a:r>
            <a:r>
              <a:rPr lang="en-US" dirty="0"/>
              <a:t>= K * </a:t>
            </a:r>
            <a:r>
              <a:rPr lang="en-US" dirty="0" err="1"/>
              <a:t>steamflow</a:t>
            </a:r>
            <a:endParaRPr lang="en-US" dirty="0"/>
          </a:p>
        </p:txBody>
      </p:sp>
      <p:sp>
        <p:nvSpPr>
          <p:cNvPr id="7" name="TextBox 6"/>
          <p:cNvSpPr txBox="1"/>
          <p:nvPr/>
        </p:nvSpPr>
        <p:spPr>
          <a:xfrm>
            <a:off x="2063552" y="5157192"/>
            <a:ext cx="3474028" cy="369332"/>
          </a:xfrm>
          <a:prstGeom prst="rect">
            <a:avLst/>
          </a:prstGeom>
          <a:noFill/>
        </p:spPr>
        <p:txBody>
          <a:bodyPr wrap="none" rtlCol="0">
            <a:spAutoFit/>
          </a:bodyPr>
          <a:lstStyle/>
          <a:p>
            <a:r>
              <a:rPr lang="en-US" dirty="0"/>
              <a:t>m</a:t>
            </a:r>
            <a:r>
              <a:rPr lang="en-US" baseline="-25000" dirty="0"/>
              <a:t>settling</a:t>
            </a:r>
            <a:r>
              <a:rPr lang="en-US" dirty="0"/>
              <a:t>= (K-K</a:t>
            </a:r>
            <a:r>
              <a:rPr lang="en-US" baseline="-25000" dirty="0"/>
              <a:t>max</a:t>
            </a:r>
            <a:r>
              <a:rPr lang="en-US" dirty="0"/>
              <a:t>)*Airborne mass/1s</a:t>
            </a:r>
          </a:p>
        </p:txBody>
      </p:sp>
    </p:spTree>
    <p:extLst>
      <p:ext uri="{BB962C8B-B14F-4D97-AF65-F5344CB8AC3E}">
        <p14:creationId xmlns:p14="http://schemas.microsoft.com/office/powerpoint/2010/main" val="214349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AA3 unmitigated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1924283"/>
              </p:ext>
            </p:extLst>
          </p:nvPr>
        </p:nvGraphicFramePr>
        <p:xfrm>
          <a:off x="609600" y="1781175"/>
          <a:ext cx="10972800" cy="309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Material</a:t>
                      </a:r>
                    </a:p>
                  </a:txBody>
                  <a:tcPr/>
                </a:tc>
                <a:tc>
                  <a:txBody>
                    <a:bodyPr/>
                    <a:lstStyle/>
                    <a:p>
                      <a:r>
                        <a:rPr lang="en-US" dirty="0"/>
                        <a:t>Mass damaged</a:t>
                      </a:r>
                    </a:p>
                  </a:txBody>
                  <a:tcPr/>
                </a:tc>
                <a:tc>
                  <a:txBody>
                    <a:bodyPr/>
                    <a:lstStyle/>
                    <a:p>
                      <a:r>
                        <a:rPr lang="en-US" dirty="0"/>
                        <a:t>Airborne release fraction</a:t>
                      </a:r>
                    </a:p>
                  </a:txBody>
                  <a:tcPr/>
                </a:tc>
                <a:tc>
                  <a:txBody>
                    <a:bodyPr/>
                    <a:lstStyle/>
                    <a:p>
                      <a:r>
                        <a:rPr lang="en-US" dirty="0"/>
                        <a:t>Release time</a:t>
                      </a:r>
                    </a:p>
                  </a:txBody>
                  <a:tcPr/>
                </a:tc>
                <a:extLst>
                  <a:ext uri="{0D108BD9-81ED-4DB2-BD59-A6C34878D82A}">
                    <a16:rowId xmlns:a16="http://schemas.microsoft.com/office/drawing/2014/main" val="10000"/>
                  </a:ext>
                </a:extLst>
              </a:tr>
              <a:tr h="370840">
                <a:tc>
                  <a:txBody>
                    <a:bodyPr/>
                    <a:lstStyle/>
                    <a:p>
                      <a:r>
                        <a:rPr lang="en-US" dirty="0"/>
                        <a:t>Helium</a:t>
                      </a:r>
                    </a:p>
                  </a:txBody>
                  <a:tcPr/>
                </a:tc>
                <a:tc>
                  <a:txBody>
                    <a:bodyPr/>
                    <a:lstStyle/>
                    <a:p>
                      <a:r>
                        <a:rPr lang="en-US" dirty="0"/>
                        <a:t>30 kg</a:t>
                      </a:r>
                    </a:p>
                  </a:txBody>
                  <a:tcPr/>
                </a:tc>
                <a:tc>
                  <a:txBody>
                    <a:bodyPr/>
                    <a:lstStyle/>
                    <a:p>
                      <a:r>
                        <a:rPr lang="en-US" dirty="0"/>
                        <a:t>1</a:t>
                      </a:r>
                    </a:p>
                  </a:txBody>
                  <a:tcPr/>
                </a:tc>
                <a:tc>
                  <a:txBody>
                    <a:bodyPr/>
                    <a:lstStyle/>
                    <a:p>
                      <a:r>
                        <a:rPr lang="en-US" dirty="0"/>
                        <a:t>10s</a:t>
                      </a:r>
                    </a:p>
                  </a:txBody>
                  <a:tcPr/>
                </a:tc>
                <a:extLst>
                  <a:ext uri="{0D108BD9-81ED-4DB2-BD59-A6C34878D82A}">
                    <a16:rowId xmlns:a16="http://schemas.microsoft.com/office/drawing/2014/main" val="10001"/>
                  </a:ext>
                </a:extLst>
              </a:tr>
              <a:tr h="370840">
                <a:tc>
                  <a:txBody>
                    <a:bodyPr/>
                    <a:lstStyle/>
                    <a:p>
                      <a:r>
                        <a:rPr lang="en-US" dirty="0"/>
                        <a:t>Filter particles from helium loop</a:t>
                      </a:r>
                    </a:p>
                  </a:txBody>
                  <a:tcPr/>
                </a:tc>
                <a:tc>
                  <a:txBody>
                    <a:bodyPr/>
                    <a:lstStyle/>
                    <a:p>
                      <a:r>
                        <a:rPr lang="en-US" dirty="0"/>
                        <a:t>10 g</a:t>
                      </a:r>
                    </a:p>
                  </a:txBody>
                  <a:tcPr/>
                </a:tc>
                <a:tc>
                  <a:txBody>
                    <a:bodyPr/>
                    <a:lstStyle/>
                    <a:p>
                      <a:r>
                        <a:rPr lang="en-US" dirty="0"/>
                        <a:t>0.01</a:t>
                      </a:r>
                    </a:p>
                  </a:txBody>
                  <a:tcPr/>
                </a:tc>
                <a:tc>
                  <a:txBody>
                    <a:bodyPr/>
                    <a:lstStyle/>
                    <a:p>
                      <a:r>
                        <a:rPr lang="en-US" dirty="0"/>
                        <a:t>10s</a:t>
                      </a:r>
                    </a:p>
                  </a:txBody>
                  <a:tcPr/>
                </a:tc>
                <a:extLst>
                  <a:ext uri="{0D108BD9-81ED-4DB2-BD59-A6C34878D82A}">
                    <a16:rowId xmlns:a16="http://schemas.microsoft.com/office/drawing/2014/main" val="10002"/>
                  </a:ext>
                </a:extLst>
              </a:tr>
              <a:tr h="370840">
                <a:tc>
                  <a:txBody>
                    <a:bodyPr/>
                    <a:lstStyle/>
                    <a:p>
                      <a:r>
                        <a:rPr lang="en-US" dirty="0"/>
                        <a:t>Tungsten</a:t>
                      </a:r>
                    </a:p>
                  </a:txBody>
                  <a:tcPr/>
                </a:tc>
                <a:tc>
                  <a:txBody>
                    <a:bodyPr/>
                    <a:lstStyle/>
                    <a:p>
                      <a:r>
                        <a:rPr lang="en-US" dirty="0"/>
                        <a:t>53.8 kg</a:t>
                      </a:r>
                    </a:p>
                  </a:txBody>
                  <a:tcPr/>
                </a:tc>
                <a:tc>
                  <a:txBody>
                    <a:bodyPr/>
                    <a:lstStyle/>
                    <a:p>
                      <a:r>
                        <a:rPr lang="en-US" dirty="0"/>
                        <a:t>0,38</a:t>
                      </a:r>
                    </a:p>
                  </a:txBody>
                  <a:tcPr/>
                </a:tc>
                <a:tc>
                  <a:txBody>
                    <a:bodyPr/>
                    <a:lstStyle/>
                    <a:p>
                      <a:r>
                        <a:rPr lang="en-US" dirty="0"/>
                        <a:t>1000s</a:t>
                      </a:r>
                    </a:p>
                  </a:txBody>
                  <a:tcPr/>
                </a:tc>
                <a:extLst>
                  <a:ext uri="{0D108BD9-81ED-4DB2-BD59-A6C34878D82A}">
                    <a16:rowId xmlns:a16="http://schemas.microsoft.com/office/drawing/2014/main" val="10003"/>
                  </a:ext>
                </a:extLst>
              </a:tr>
              <a:tr h="370840">
                <a:tc>
                  <a:txBody>
                    <a:bodyPr/>
                    <a:lstStyle/>
                    <a:p>
                      <a:r>
                        <a:rPr lang="en-US" dirty="0"/>
                        <a:t>Moderator cooling water</a:t>
                      </a:r>
                    </a:p>
                  </a:txBody>
                  <a:tcPr/>
                </a:tc>
                <a:tc>
                  <a:txBody>
                    <a:bodyPr/>
                    <a:lstStyle/>
                    <a:p>
                      <a:r>
                        <a:rPr lang="en-US" dirty="0"/>
                        <a:t>700 kg</a:t>
                      </a:r>
                    </a:p>
                  </a:txBody>
                  <a:tcPr/>
                </a:tc>
                <a:tc>
                  <a:txBody>
                    <a:bodyPr/>
                    <a:lstStyle/>
                    <a:p>
                      <a:r>
                        <a:rPr lang="en-US" dirty="0"/>
                        <a:t>0.46</a:t>
                      </a:r>
                    </a:p>
                  </a:txBody>
                  <a:tcPr/>
                </a:tc>
                <a:tc>
                  <a:txBody>
                    <a:bodyPr/>
                    <a:lstStyle/>
                    <a:p>
                      <a:r>
                        <a:rPr lang="en-US" dirty="0"/>
                        <a:t>20000s</a:t>
                      </a:r>
                    </a:p>
                  </a:txBody>
                  <a:tcPr/>
                </a:tc>
                <a:extLst>
                  <a:ext uri="{0D108BD9-81ED-4DB2-BD59-A6C34878D82A}">
                    <a16:rowId xmlns:a16="http://schemas.microsoft.com/office/drawing/2014/main" val="10004"/>
                  </a:ext>
                </a:extLst>
              </a:tr>
              <a:tr h="370840">
                <a:tc>
                  <a:txBody>
                    <a:bodyPr/>
                    <a:lstStyle/>
                    <a:p>
                      <a:r>
                        <a:rPr lang="en-US" dirty="0"/>
                        <a:t>Steel</a:t>
                      </a:r>
                    </a:p>
                  </a:txBody>
                  <a:tcPr/>
                </a:tc>
                <a:tc>
                  <a:txBody>
                    <a:bodyPr/>
                    <a:lstStyle/>
                    <a:p>
                      <a:r>
                        <a:rPr lang="en-US" dirty="0"/>
                        <a:t>131 kg</a:t>
                      </a:r>
                    </a:p>
                  </a:txBody>
                  <a:tcPr/>
                </a:tc>
                <a:tc>
                  <a:txBody>
                    <a:bodyPr/>
                    <a:lstStyle/>
                    <a:p>
                      <a:r>
                        <a:rPr lang="en-US" dirty="0"/>
                        <a:t>0,01</a:t>
                      </a:r>
                    </a:p>
                  </a:txBody>
                  <a:tcPr/>
                </a:tc>
                <a:tc>
                  <a:txBody>
                    <a:bodyPr/>
                    <a:lstStyle/>
                    <a:p>
                      <a:r>
                        <a:rPr lang="en-US" dirty="0"/>
                        <a:t>1000s</a:t>
                      </a:r>
                    </a:p>
                  </a:txBody>
                  <a:tcPr/>
                </a:tc>
                <a:extLst>
                  <a:ext uri="{0D108BD9-81ED-4DB2-BD59-A6C34878D82A}">
                    <a16:rowId xmlns:a16="http://schemas.microsoft.com/office/drawing/2014/main" val="10005"/>
                  </a:ext>
                </a:extLst>
              </a:tr>
              <a:tr h="370840">
                <a:tc>
                  <a:txBody>
                    <a:bodyPr/>
                    <a:lstStyle/>
                    <a:p>
                      <a:r>
                        <a:rPr lang="en-US" dirty="0"/>
                        <a:t>Deposited tungsten oxides (hydrogen explosion)</a:t>
                      </a:r>
                    </a:p>
                  </a:txBody>
                  <a:tcPr/>
                </a:tc>
                <a:tc>
                  <a:txBody>
                    <a:bodyPr/>
                    <a:lstStyle/>
                    <a:p>
                      <a:r>
                        <a:rPr lang="en-US" dirty="0"/>
                        <a:t>33.1 kg</a:t>
                      </a:r>
                    </a:p>
                  </a:txBody>
                  <a:tcPr/>
                </a:tc>
                <a:tc>
                  <a:txBody>
                    <a:bodyPr/>
                    <a:lstStyle/>
                    <a:p>
                      <a:r>
                        <a:rPr lang="en-US" dirty="0"/>
                        <a:t>0.005</a:t>
                      </a:r>
                    </a:p>
                  </a:txBody>
                  <a:tcPr/>
                </a:tc>
                <a:tc>
                  <a:txBody>
                    <a:bodyPr/>
                    <a:lstStyle/>
                    <a:p>
                      <a:r>
                        <a:rPr lang="en-US" dirty="0"/>
                        <a:t>Instantly</a:t>
                      </a:r>
                      <a:r>
                        <a:rPr lang="en-US" baseline="0" dirty="0"/>
                        <a:t> after 5000 s</a:t>
                      </a:r>
                      <a:endParaRPr lang="en-US" dirty="0"/>
                    </a:p>
                  </a:txBody>
                  <a:tcPr/>
                </a:tc>
                <a:extLst>
                  <a:ext uri="{0D108BD9-81ED-4DB2-BD59-A6C34878D82A}">
                    <a16:rowId xmlns:a16="http://schemas.microsoft.com/office/drawing/2014/main" val="10006"/>
                  </a:ext>
                </a:extLst>
              </a:tr>
              <a:tr h="370840">
                <a:tc>
                  <a:txBody>
                    <a:bodyPr/>
                    <a:lstStyle/>
                    <a:p>
                      <a:r>
                        <a:rPr lang="en-US" dirty="0"/>
                        <a:t>Diffusion from tungsten</a:t>
                      </a:r>
                    </a:p>
                  </a:txBody>
                  <a:tcPr/>
                </a:tc>
                <a:tc>
                  <a:txBody>
                    <a:bodyPr/>
                    <a:lstStyle/>
                    <a:p>
                      <a:r>
                        <a:rPr lang="en-US" dirty="0"/>
                        <a:t>1100 kg</a:t>
                      </a:r>
                    </a:p>
                  </a:txBody>
                  <a:tcPr/>
                </a:tc>
                <a:tc>
                  <a:txBody>
                    <a:bodyPr/>
                    <a:lstStyle/>
                    <a:p>
                      <a:r>
                        <a:rPr lang="en-US" dirty="0"/>
                        <a:t>8.3e-4</a:t>
                      </a:r>
                    </a:p>
                  </a:txBody>
                  <a:tcPr/>
                </a:tc>
                <a:tc>
                  <a:txBody>
                    <a:bodyPr/>
                    <a:lstStyle/>
                    <a:p>
                      <a:r>
                        <a:rPr lang="en-US" dirty="0"/>
                        <a:t>1000s</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25</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5127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AA3 mitigated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0594543"/>
              </p:ext>
            </p:extLst>
          </p:nvPr>
        </p:nvGraphicFramePr>
        <p:xfrm>
          <a:off x="609600" y="1781175"/>
          <a:ext cx="109728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Material</a:t>
                      </a:r>
                    </a:p>
                  </a:txBody>
                  <a:tcPr/>
                </a:tc>
                <a:tc>
                  <a:txBody>
                    <a:bodyPr/>
                    <a:lstStyle/>
                    <a:p>
                      <a:r>
                        <a:rPr lang="en-US" dirty="0"/>
                        <a:t>Mass damaged</a:t>
                      </a:r>
                    </a:p>
                  </a:txBody>
                  <a:tcPr/>
                </a:tc>
                <a:tc>
                  <a:txBody>
                    <a:bodyPr/>
                    <a:lstStyle/>
                    <a:p>
                      <a:r>
                        <a:rPr lang="en-US" dirty="0"/>
                        <a:t>Airborne release fraction</a:t>
                      </a:r>
                    </a:p>
                  </a:txBody>
                  <a:tcPr/>
                </a:tc>
                <a:tc>
                  <a:txBody>
                    <a:bodyPr/>
                    <a:lstStyle/>
                    <a:p>
                      <a:r>
                        <a:rPr lang="en-US" dirty="0"/>
                        <a:t>Release time</a:t>
                      </a:r>
                    </a:p>
                  </a:txBody>
                  <a:tcPr/>
                </a:tc>
                <a:extLst>
                  <a:ext uri="{0D108BD9-81ED-4DB2-BD59-A6C34878D82A}">
                    <a16:rowId xmlns:a16="http://schemas.microsoft.com/office/drawing/2014/main" val="10000"/>
                  </a:ext>
                </a:extLst>
              </a:tr>
              <a:tr h="370840">
                <a:tc>
                  <a:txBody>
                    <a:bodyPr/>
                    <a:lstStyle/>
                    <a:p>
                      <a:r>
                        <a:rPr lang="en-US" dirty="0"/>
                        <a:t>Helium</a:t>
                      </a:r>
                    </a:p>
                  </a:txBody>
                  <a:tcPr/>
                </a:tc>
                <a:tc>
                  <a:txBody>
                    <a:bodyPr/>
                    <a:lstStyle/>
                    <a:p>
                      <a:r>
                        <a:rPr lang="en-US" dirty="0"/>
                        <a:t>30 kg</a:t>
                      </a:r>
                    </a:p>
                  </a:txBody>
                  <a:tcPr/>
                </a:tc>
                <a:tc>
                  <a:txBody>
                    <a:bodyPr/>
                    <a:lstStyle/>
                    <a:p>
                      <a:r>
                        <a:rPr lang="en-US" dirty="0"/>
                        <a:t>1</a:t>
                      </a:r>
                    </a:p>
                  </a:txBody>
                  <a:tcPr/>
                </a:tc>
                <a:tc>
                  <a:txBody>
                    <a:bodyPr/>
                    <a:lstStyle/>
                    <a:p>
                      <a:r>
                        <a:rPr lang="en-US" dirty="0"/>
                        <a:t>10s</a:t>
                      </a:r>
                    </a:p>
                  </a:txBody>
                  <a:tcPr/>
                </a:tc>
                <a:extLst>
                  <a:ext uri="{0D108BD9-81ED-4DB2-BD59-A6C34878D82A}">
                    <a16:rowId xmlns:a16="http://schemas.microsoft.com/office/drawing/2014/main" val="10001"/>
                  </a:ext>
                </a:extLst>
              </a:tr>
              <a:tr h="370840">
                <a:tc>
                  <a:txBody>
                    <a:bodyPr/>
                    <a:lstStyle/>
                    <a:p>
                      <a:r>
                        <a:rPr lang="en-US" dirty="0"/>
                        <a:t>Filter particles from helium loop</a:t>
                      </a:r>
                    </a:p>
                  </a:txBody>
                  <a:tcPr/>
                </a:tc>
                <a:tc>
                  <a:txBody>
                    <a:bodyPr/>
                    <a:lstStyle/>
                    <a:p>
                      <a:r>
                        <a:rPr lang="en-US" dirty="0"/>
                        <a:t>10 g</a:t>
                      </a:r>
                    </a:p>
                  </a:txBody>
                  <a:tcPr/>
                </a:tc>
                <a:tc>
                  <a:txBody>
                    <a:bodyPr/>
                    <a:lstStyle/>
                    <a:p>
                      <a:r>
                        <a:rPr lang="en-US" dirty="0"/>
                        <a:t>0.01</a:t>
                      </a:r>
                    </a:p>
                  </a:txBody>
                  <a:tcPr/>
                </a:tc>
                <a:tc>
                  <a:txBody>
                    <a:bodyPr/>
                    <a:lstStyle/>
                    <a:p>
                      <a:r>
                        <a:rPr lang="en-US" dirty="0"/>
                        <a:t>10s</a:t>
                      </a:r>
                    </a:p>
                  </a:txBody>
                  <a:tcPr/>
                </a:tc>
                <a:extLst>
                  <a:ext uri="{0D108BD9-81ED-4DB2-BD59-A6C34878D82A}">
                    <a16:rowId xmlns:a16="http://schemas.microsoft.com/office/drawing/2014/main" val="10002"/>
                  </a:ext>
                </a:extLst>
              </a:tr>
              <a:tr h="370840">
                <a:tc>
                  <a:txBody>
                    <a:bodyPr/>
                    <a:lstStyle/>
                    <a:p>
                      <a:r>
                        <a:rPr lang="en-US" dirty="0"/>
                        <a:t>Tungsten</a:t>
                      </a:r>
                    </a:p>
                  </a:txBody>
                  <a:tcPr/>
                </a:tc>
                <a:tc>
                  <a:txBody>
                    <a:bodyPr/>
                    <a:lstStyle/>
                    <a:p>
                      <a:r>
                        <a:rPr lang="en-US" dirty="0"/>
                        <a:t>1.2 g</a:t>
                      </a:r>
                    </a:p>
                  </a:txBody>
                  <a:tcPr/>
                </a:tc>
                <a:tc>
                  <a:txBody>
                    <a:bodyPr/>
                    <a:lstStyle/>
                    <a:p>
                      <a:r>
                        <a:rPr lang="en-US" dirty="0"/>
                        <a:t>0,5</a:t>
                      </a:r>
                    </a:p>
                  </a:txBody>
                  <a:tcPr/>
                </a:tc>
                <a:tc>
                  <a:txBody>
                    <a:bodyPr/>
                    <a:lstStyle/>
                    <a:p>
                      <a:r>
                        <a:rPr lang="en-US" dirty="0"/>
                        <a:t>1000s</a:t>
                      </a:r>
                    </a:p>
                  </a:txBody>
                  <a:tcPr/>
                </a:tc>
                <a:extLst>
                  <a:ext uri="{0D108BD9-81ED-4DB2-BD59-A6C34878D82A}">
                    <a16:rowId xmlns:a16="http://schemas.microsoft.com/office/drawing/2014/main" val="10003"/>
                  </a:ext>
                </a:extLst>
              </a:tr>
              <a:tr h="370840">
                <a:tc>
                  <a:txBody>
                    <a:bodyPr/>
                    <a:lstStyle/>
                    <a:p>
                      <a:r>
                        <a:rPr lang="en-US" dirty="0"/>
                        <a:t>Moderator cooling water</a:t>
                      </a:r>
                    </a:p>
                  </a:txBody>
                  <a:tcPr/>
                </a:tc>
                <a:tc>
                  <a:txBody>
                    <a:bodyPr/>
                    <a:lstStyle/>
                    <a:p>
                      <a:r>
                        <a:rPr lang="en-US" dirty="0"/>
                        <a:t>700 kg</a:t>
                      </a:r>
                    </a:p>
                  </a:txBody>
                  <a:tcPr/>
                </a:tc>
                <a:tc>
                  <a:txBody>
                    <a:bodyPr/>
                    <a:lstStyle/>
                    <a:p>
                      <a:r>
                        <a:rPr lang="en-US" dirty="0"/>
                        <a:t>0.24</a:t>
                      </a:r>
                    </a:p>
                  </a:txBody>
                  <a:tcPr/>
                </a:tc>
                <a:tc>
                  <a:txBody>
                    <a:bodyPr/>
                    <a:lstStyle/>
                    <a:p>
                      <a:r>
                        <a:rPr lang="en-US" dirty="0"/>
                        <a:t>20000s</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26</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3407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 paths</a:t>
            </a:r>
          </a:p>
        </p:txBody>
      </p:sp>
      <p:sp>
        <p:nvSpPr>
          <p:cNvPr id="3" name="Content Placeholder 2"/>
          <p:cNvSpPr>
            <a:spLocks noGrp="1"/>
          </p:cNvSpPr>
          <p:nvPr>
            <p:ph idx="1"/>
          </p:nvPr>
        </p:nvSpPr>
        <p:spPr/>
        <p:txBody>
          <a:bodyPr/>
          <a:lstStyle/>
          <a:p>
            <a:r>
              <a:rPr lang="en-US" sz="1600" dirty="0"/>
              <a:t>A comparative analysis showed that the leak path giving the highest dose was directly out through monolith relief path.</a:t>
            </a:r>
          </a:p>
        </p:txBody>
      </p:sp>
      <p:sp>
        <p:nvSpPr>
          <p:cNvPr id="4" name="Slide Number Placeholder 3"/>
          <p:cNvSpPr>
            <a:spLocks noGrp="1"/>
          </p:cNvSpPr>
          <p:nvPr>
            <p:ph type="sldNum" sz="quarter" idx="12"/>
          </p:nvPr>
        </p:nvSpPr>
        <p:spPr/>
        <p:txBody>
          <a:bodyPr/>
          <a:lstStyle/>
          <a:p>
            <a:fld id="{551115BC-487E-4422-894C-CB7CD3E79223}" type="slidenum">
              <a:rPr lang="en-GB" smtClean="0"/>
              <a:pPr/>
              <a:t>27</a:t>
            </a:fld>
            <a:endParaRPr lang="en-GB"/>
          </a:p>
        </p:txBody>
      </p:sp>
      <p:sp>
        <p:nvSpPr>
          <p:cNvPr id="5" name="Text Placeholder 4"/>
          <p:cNvSpPr>
            <a:spLocks noGrp="1"/>
          </p:cNvSpPr>
          <p:nvPr>
            <p:ph type="body" sz="quarter" idx="13"/>
          </p:nvPr>
        </p:nvSpPr>
        <p:spPr/>
        <p:txBody>
          <a:bodyPr/>
          <a:lstStyle/>
          <a:p>
            <a:endParaRPr lang="en-US"/>
          </a:p>
        </p:txBody>
      </p:sp>
      <p:pic>
        <p:nvPicPr>
          <p:cNvPr id="6" name="Picture 5"/>
          <p:cNvPicPr/>
          <p:nvPr/>
        </p:nvPicPr>
        <p:blipFill>
          <a:blip r:embed="rId2"/>
          <a:stretch>
            <a:fillRect/>
          </a:stretch>
        </p:blipFill>
        <p:spPr>
          <a:xfrm>
            <a:off x="1919536" y="2348880"/>
            <a:ext cx="7965558" cy="3514755"/>
          </a:xfrm>
          <a:prstGeom prst="rect">
            <a:avLst/>
          </a:prstGeom>
        </p:spPr>
      </p:pic>
    </p:spTree>
    <p:extLst>
      <p:ext uri="{BB962C8B-B14F-4D97-AF65-F5344CB8AC3E}">
        <p14:creationId xmlns:p14="http://schemas.microsoft.com/office/powerpoint/2010/main" val="359898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AA3- Dose to public</a:t>
            </a:r>
          </a:p>
        </p:txBody>
      </p:sp>
      <p:sp>
        <p:nvSpPr>
          <p:cNvPr id="3" name="Content Placeholder 2"/>
          <p:cNvSpPr>
            <a:spLocks noGrp="1"/>
          </p:cNvSpPr>
          <p:nvPr>
            <p:ph idx="1"/>
          </p:nvPr>
        </p:nvSpPr>
        <p:spPr/>
        <p:txBody>
          <a:bodyPr/>
          <a:lstStyle/>
          <a:p>
            <a:r>
              <a:rPr lang="en-US" dirty="0"/>
              <a:t>Unmitigated dose to reference person = 156 </a:t>
            </a:r>
            <a:r>
              <a:rPr lang="en-US" dirty="0" err="1"/>
              <a:t>mSv</a:t>
            </a:r>
            <a:endParaRPr lang="en-US" dirty="0"/>
          </a:p>
          <a:p>
            <a:r>
              <a:rPr lang="en-US" dirty="0"/>
              <a:t>Mitigated dose to reference person = 0,08 </a:t>
            </a:r>
            <a:r>
              <a:rPr lang="en-US" dirty="0" err="1"/>
              <a:t>mSv</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28</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4377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AA1</a:t>
            </a:r>
          </a:p>
        </p:txBody>
      </p:sp>
      <p:sp>
        <p:nvSpPr>
          <p:cNvPr id="3" name="Content Placeholder 2"/>
          <p:cNvSpPr>
            <a:spLocks noGrp="1"/>
          </p:cNvSpPr>
          <p:nvPr>
            <p:ph idx="1"/>
          </p:nvPr>
        </p:nvSpPr>
        <p:spPr/>
        <p:txBody>
          <a:bodyPr/>
          <a:lstStyle/>
          <a:p>
            <a:r>
              <a:rPr lang="en-US" dirty="0"/>
              <a:t>Motion control concept</a:t>
            </a:r>
          </a:p>
          <a:p>
            <a:r>
              <a:rPr lang="en-US" dirty="0"/>
              <a:t>Event and event </a:t>
            </a:r>
            <a:r>
              <a:rPr lang="en-US" dirty="0" err="1"/>
              <a:t>categorisation</a:t>
            </a:r>
            <a:endParaRPr lang="en-US" dirty="0"/>
          </a:p>
          <a:p>
            <a:r>
              <a:rPr lang="en-US" dirty="0"/>
              <a:t>Event progression </a:t>
            </a:r>
          </a:p>
          <a:p>
            <a:r>
              <a:rPr lang="en-US" dirty="0"/>
              <a:t>Source term</a:t>
            </a:r>
          </a:p>
          <a:p>
            <a:r>
              <a:rPr lang="en-US" dirty="0"/>
              <a:t>Dose to public</a:t>
            </a:r>
          </a:p>
        </p:txBody>
      </p:sp>
      <p:sp>
        <p:nvSpPr>
          <p:cNvPr id="4" name="Slide Number Placeholder 3"/>
          <p:cNvSpPr>
            <a:spLocks noGrp="1"/>
          </p:cNvSpPr>
          <p:nvPr>
            <p:ph type="sldNum" sz="quarter" idx="12"/>
          </p:nvPr>
        </p:nvSpPr>
        <p:spPr/>
        <p:txBody>
          <a:bodyPr/>
          <a:lstStyle/>
          <a:p>
            <a:fld id="{551115BC-487E-4422-894C-CB7CD3E79223}" type="slidenum">
              <a:rPr lang="en-GB" smtClean="0"/>
              <a:pPr/>
              <a:t>29</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9284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General description of ESS Target</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sp>
        <p:nvSpPr>
          <p:cNvPr id="5" name="Text Placeholder 4">
            <a:extLst>
              <a:ext uri="{FF2B5EF4-FFF2-40B4-BE49-F238E27FC236}">
                <a16:creationId xmlns:a16="http://schemas.microsoft.com/office/drawing/2014/main" id="{B3B9121C-D607-7542-93FF-48514E772843}"/>
              </a:ext>
            </a:extLst>
          </p:cNvPr>
          <p:cNvSpPr>
            <a:spLocks noGrp="1"/>
          </p:cNvSpPr>
          <p:nvPr>
            <p:ph type="body" sz="quarter" idx="13"/>
          </p:nvPr>
        </p:nvSpPr>
        <p:spPr/>
        <p:txBody>
          <a:bodyPr/>
          <a:lstStyle/>
          <a:p>
            <a:endParaRPr lang="en-GB"/>
          </a:p>
        </p:txBody>
      </p:sp>
      <p:pic>
        <p:nvPicPr>
          <p:cNvPr id="6" name="Content Placeholder 5"/>
          <p:cNvPicPr>
            <a:picLocks noGrp="1"/>
          </p:cNvPicPr>
          <p:nvPr>
            <p:ph idx="1"/>
          </p:nvPr>
        </p:nvPicPr>
        <p:blipFill>
          <a:blip r:embed="rId2"/>
          <a:srcRect l="-46575" r="-46575"/>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527374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control concept- target rotation</a:t>
            </a:r>
          </a:p>
        </p:txBody>
      </p:sp>
      <p:sp>
        <p:nvSpPr>
          <p:cNvPr id="4" name="Slide Number Placeholder 3"/>
          <p:cNvSpPr>
            <a:spLocks noGrp="1"/>
          </p:cNvSpPr>
          <p:nvPr>
            <p:ph type="sldNum" sz="quarter" idx="12"/>
          </p:nvPr>
        </p:nvSpPr>
        <p:spPr/>
        <p:txBody>
          <a:bodyPr/>
          <a:lstStyle/>
          <a:p>
            <a:fld id="{551115BC-487E-4422-894C-CB7CD3E79223}" type="slidenum">
              <a:rPr lang="en-GB" smtClean="0"/>
              <a:pPr/>
              <a:t>30</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4"/>
          <p:cNvPicPr>
            <a:picLocks noGrp="1"/>
          </p:cNvPicPr>
          <p:nvPr>
            <p:ph idx="1"/>
          </p:nvPr>
        </p:nvPicPr>
        <p:blipFill>
          <a:blip r:embed="rId2">
            <a:extLst>
              <a:ext uri="{28A0092B-C50C-407E-A947-70E740481C1C}">
                <a14:useLocalDpi xmlns:a14="http://schemas.microsoft.com/office/drawing/2010/main" val="0"/>
              </a:ext>
            </a:extLst>
          </a:blip>
          <a:srcRect l="-25647" r="-25647"/>
          <a:stretch>
            <a:fillRect/>
          </a:stretch>
        </p:blipFill>
        <p:spPr bwMode="auto">
          <a:prstGeom prst="rect">
            <a:avLst/>
          </a:prstGeom>
          <a:noFill/>
          <a:ln>
            <a:noFill/>
          </a:ln>
        </p:spPr>
      </p:pic>
    </p:spTree>
    <p:extLst>
      <p:ext uri="{BB962C8B-B14F-4D97-AF65-F5344CB8AC3E}">
        <p14:creationId xmlns:p14="http://schemas.microsoft.com/office/powerpoint/2010/main" val="1386084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protection functions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5842037"/>
              </p:ext>
            </p:extLst>
          </p:nvPr>
        </p:nvGraphicFramePr>
        <p:xfrm>
          <a:off x="609600" y="1781175"/>
          <a:ext cx="109728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Function</a:t>
                      </a:r>
                    </a:p>
                  </a:txBody>
                  <a:tcPr/>
                </a:tc>
                <a:tc>
                  <a:txBody>
                    <a:bodyPr/>
                    <a:lstStyle/>
                    <a:p>
                      <a:r>
                        <a:rPr lang="en-US" dirty="0"/>
                        <a:t>Description</a:t>
                      </a:r>
                    </a:p>
                  </a:txBody>
                  <a:tcPr/>
                </a:tc>
                <a:tc>
                  <a:txBody>
                    <a:bodyPr/>
                    <a:lstStyle/>
                    <a:p>
                      <a:r>
                        <a:rPr lang="en-US" dirty="0"/>
                        <a:t>Failure  frequency</a:t>
                      </a:r>
                    </a:p>
                  </a:txBody>
                  <a:tcPr/>
                </a:tc>
                <a:tc>
                  <a:txBody>
                    <a:bodyPr/>
                    <a:lstStyle/>
                    <a:p>
                      <a:r>
                        <a:rPr lang="en-US" dirty="0"/>
                        <a:t>Remark</a:t>
                      </a:r>
                    </a:p>
                  </a:txBody>
                  <a:tcPr/>
                </a:tc>
                <a:extLst>
                  <a:ext uri="{0D108BD9-81ED-4DB2-BD59-A6C34878D82A}">
                    <a16:rowId xmlns:a16="http://schemas.microsoft.com/office/drawing/2014/main" val="10000"/>
                  </a:ext>
                </a:extLst>
              </a:tr>
              <a:tr h="370840">
                <a:tc>
                  <a:txBody>
                    <a:bodyPr/>
                    <a:lstStyle/>
                    <a:p>
                      <a:r>
                        <a:rPr lang="en-US" dirty="0"/>
                        <a:t>PF7</a:t>
                      </a:r>
                    </a:p>
                  </a:txBody>
                  <a:tcPr/>
                </a:tc>
                <a:tc>
                  <a:txBody>
                    <a:bodyPr/>
                    <a:lstStyle/>
                    <a:p>
                      <a:r>
                        <a:rPr lang="en-US" dirty="0"/>
                        <a:t>Low</a:t>
                      </a:r>
                      <a:r>
                        <a:rPr lang="en-US" baseline="0" dirty="0"/>
                        <a:t> or high target speed</a:t>
                      </a:r>
                      <a:endParaRPr lang="en-US" dirty="0"/>
                    </a:p>
                  </a:txBody>
                  <a:tcPr/>
                </a:tc>
                <a:tc>
                  <a:txBody>
                    <a:bodyPr/>
                    <a:lstStyle/>
                    <a:p>
                      <a:r>
                        <a:rPr lang="de-DE" sz="1350" kern="1200" dirty="0">
                          <a:solidFill>
                            <a:schemeClr val="dk1"/>
                          </a:solidFill>
                          <a:effectLst/>
                          <a:latin typeface="+mn-lt"/>
                          <a:ea typeface="+mn-ea"/>
                          <a:cs typeface="+mn-cs"/>
                        </a:rPr>
                        <a:t>10</a:t>
                      </a:r>
                      <a:r>
                        <a:rPr lang="de-DE" sz="1350" kern="1200" baseline="30000" dirty="0">
                          <a:solidFill>
                            <a:schemeClr val="dk1"/>
                          </a:solidFill>
                          <a:effectLst/>
                          <a:latin typeface="+mn-lt"/>
                          <a:ea typeface="+mn-ea"/>
                          <a:cs typeface="+mn-cs"/>
                        </a:rPr>
                        <a:t>-6</a:t>
                      </a:r>
                      <a:r>
                        <a:rPr lang="de-DE" sz="1350" kern="1200" dirty="0">
                          <a:solidFill>
                            <a:schemeClr val="dk1"/>
                          </a:solidFill>
                          <a:effectLst/>
                          <a:latin typeface="+mn-lt"/>
                          <a:ea typeface="+mn-ea"/>
                          <a:cs typeface="+mn-cs"/>
                        </a:rPr>
                        <a:t>/</a:t>
                      </a:r>
                      <a:r>
                        <a:rPr lang="de-DE" sz="1350" kern="1200" dirty="0" err="1">
                          <a:solidFill>
                            <a:schemeClr val="dk1"/>
                          </a:solidFill>
                          <a:effectLst/>
                          <a:latin typeface="+mn-lt"/>
                          <a:ea typeface="+mn-ea"/>
                          <a:cs typeface="+mn-cs"/>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PF8</a:t>
                      </a:r>
                    </a:p>
                  </a:txBody>
                  <a:tcPr/>
                </a:tc>
                <a:tc>
                  <a:txBody>
                    <a:bodyPr/>
                    <a:lstStyle/>
                    <a:p>
                      <a:r>
                        <a:rPr lang="en-US" dirty="0" err="1"/>
                        <a:t>Syncronisation</a:t>
                      </a:r>
                      <a:r>
                        <a:rPr lang="en-US" baseline="0" dirty="0"/>
                        <a:t> with timing system</a:t>
                      </a:r>
                      <a:endParaRPr lang="en-US" dirty="0"/>
                    </a:p>
                  </a:txBody>
                  <a:tcPr/>
                </a:tc>
                <a:tc>
                  <a:txBody>
                    <a:bodyPr/>
                    <a:lstStyle/>
                    <a:p>
                      <a:r>
                        <a:rPr lang="de-DE" sz="1350" kern="1200" dirty="0">
                          <a:solidFill>
                            <a:schemeClr val="dk1"/>
                          </a:solidFill>
                          <a:effectLst/>
                          <a:latin typeface="+mn-lt"/>
                          <a:ea typeface="+mn-ea"/>
                          <a:cs typeface="+mn-cs"/>
                        </a:rPr>
                        <a:t>10</a:t>
                      </a:r>
                      <a:r>
                        <a:rPr lang="de-DE" sz="1350" kern="1200" baseline="30000" dirty="0">
                          <a:solidFill>
                            <a:schemeClr val="dk1"/>
                          </a:solidFill>
                          <a:effectLst/>
                          <a:latin typeface="+mn-lt"/>
                          <a:ea typeface="+mn-ea"/>
                          <a:cs typeface="+mn-cs"/>
                        </a:rPr>
                        <a:t>-6</a:t>
                      </a:r>
                      <a:r>
                        <a:rPr lang="de-DE" sz="1350" kern="1200" dirty="0">
                          <a:solidFill>
                            <a:schemeClr val="dk1"/>
                          </a:solidFill>
                          <a:effectLst/>
                          <a:latin typeface="+mn-lt"/>
                          <a:ea typeface="+mn-ea"/>
                          <a:cs typeface="+mn-cs"/>
                        </a:rPr>
                        <a:t>/</a:t>
                      </a:r>
                      <a:r>
                        <a:rPr lang="de-DE" sz="1350" kern="1200" dirty="0" err="1">
                          <a:solidFill>
                            <a:schemeClr val="dk1"/>
                          </a:solidFill>
                          <a:effectLst/>
                          <a:latin typeface="+mn-lt"/>
                          <a:ea typeface="+mn-ea"/>
                          <a:cs typeface="+mn-cs"/>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PF9</a:t>
                      </a:r>
                    </a:p>
                  </a:txBody>
                  <a:tcPr/>
                </a:tc>
                <a:tc>
                  <a:txBody>
                    <a:bodyPr/>
                    <a:lstStyle/>
                    <a:p>
                      <a:r>
                        <a:rPr lang="en-US" dirty="0"/>
                        <a:t>Bearing temperature</a:t>
                      </a:r>
                    </a:p>
                  </a:txBody>
                  <a:tcPr/>
                </a:tc>
                <a:tc>
                  <a:txBody>
                    <a:bodyPr/>
                    <a:lstStyle/>
                    <a:p>
                      <a:r>
                        <a:rPr lang="de-DE" sz="1350" kern="1200" dirty="0">
                          <a:solidFill>
                            <a:schemeClr val="dk1"/>
                          </a:solidFill>
                          <a:effectLst/>
                          <a:latin typeface="+mn-lt"/>
                          <a:ea typeface="+mn-ea"/>
                          <a:cs typeface="+mn-cs"/>
                        </a:rPr>
                        <a:t>10</a:t>
                      </a:r>
                      <a:r>
                        <a:rPr lang="de-DE" sz="1350" kern="1200" baseline="30000" dirty="0">
                          <a:solidFill>
                            <a:schemeClr val="dk1"/>
                          </a:solidFill>
                          <a:effectLst/>
                          <a:latin typeface="+mn-lt"/>
                          <a:ea typeface="+mn-ea"/>
                          <a:cs typeface="+mn-cs"/>
                        </a:rPr>
                        <a:t>-5</a:t>
                      </a:r>
                      <a:r>
                        <a:rPr lang="de-DE" sz="1350" kern="1200" dirty="0">
                          <a:solidFill>
                            <a:schemeClr val="dk1"/>
                          </a:solidFill>
                          <a:effectLst/>
                          <a:latin typeface="+mn-lt"/>
                          <a:ea typeface="+mn-ea"/>
                          <a:cs typeface="+mn-cs"/>
                        </a:rPr>
                        <a:t>/</a:t>
                      </a:r>
                      <a:r>
                        <a:rPr lang="de-DE" sz="1350" kern="1200" dirty="0" err="1">
                          <a:solidFill>
                            <a:schemeClr val="dk1"/>
                          </a:solidFill>
                          <a:effectLst/>
                          <a:latin typeface="+mn-lt"/>
                          <a:ea typeface="+mn-ea"/>
                          <a:cs typeface="+mn-cs"/>
                        </a:rPr>
                        <a:t>hr</a:t>
                      </a:r>
                      <a:r>
                        <a:rPr lang="de-DE" dirty="0">
                          <a:effectLst/>
                        </a:rPr>
                        <a:t> </a:t>
                      </a:r>
                      <a:endParaRPr lang="en-US" dirty="0"/>
                    </a:p>
                  </a:txBody>
                  <a:tcPr/>
                </a:tc>
                <a:tc>
                  <a:txBody>
                    <a:bodyPr/>
                    <a:lstStyle/>
                    <a:p>
                      <a:r>
                        <a:rPr lang="en-US" dirty="0"/>
                        <a:t>Not credited</a:t>
                      </a:r>
                    </a:p>
                  </a:txBody>
                  <a:tcPr/>
                </a:tc>
                <a:extLst>
                  <a:ext uri="{0D108BD9-81ED-4DB2-BD59-A6C34878D82A}">
                    <a16:rowId xmlns:a16="http://schemas.microsoft.com/office/drawing/2014/main" val="10003"/>
                  </a:ext>
                </a:extLst>
              </a:tr>
              <a:tr h="370840">
                <a:tc>
                  <a:txBody>
                    <a:bodyPr/>
                    <a:lstStyle/>
                    <a:p>
                      <a:r>
                        <a:rPr lang="en-US" dirty="0"/>
                        <a:t>PF10</a:t>
                      </a:r>
                    </a:p>
                  </a:txBody>
                  <a:tcPr/>
                </a:tc>
                <a:tc>
                  <a:txBody>
                    <a:bodyPr/>
                    <a:lstStyle/>
                    <a:p>
                      <a:r>
                        <a:rPr lang="en-US" dirty="0"/>
                        <a:t>Bearing vibration</a:t>
                      </a:r>
                    </a:p>
                  </a:txBody>
                  <a:tcPr/>
                </a:tc>
                <a:tc>
                  <a:txBody>
                    <a:bodyPr/>
                    <a:lstStyle/>
                    <a:p>
                      <a:r>
                        <a:rPr lang="de-DE" sz="1350" kern="1200" dirty="0">
                          <a:solidFill>
                            <a:schemeClr val="dk1"/>
                          </a:solidFill>
                          <a:effectLst/>
                          <a:latin typeface="+mn-lt"/>
                          <a:ea typeface="+mn-ea"/>
                          <a:cs typeface="+mn-cs"/>
                        </a:rPr>
                        <a:t>10</a:t>
                      </a:r>
                      <a:r>
                        <a:rPr lang="de-DE" sz="1350" kern="1200" baseline="30000" dirty="0">
                          <a:solidFill>
                            <a:schemeClr val="dk1"/>
                          </a:solidFill>
                          <a:effectLst/>
                          <a:latin typeface="+mn-lt"/>
                          <a:ea typeface="+mn-ea"/>
                          <a:cs typeface="+mn-cs"/>
                        </a:rPr>
                        <a:t>-6</a:t>
                      </a:r>
                      <a:r>
                        <a:rPr lang="de-DE" sz="1350" kern="1200" dirty="0">
                          <a:solidFill>
                            <a:schemeClr val="dk1"/>
                          </a:solidFill>
                          <a:effectLst/>
                          <a:latin typeface="+mn-lt"/>
                          <a:ea typeface="+mn-ea"/>
                          <a:cs typeface="+mn-cs"/>
                        </a:rPr>
                        <a:t>/</a:t>
                      </a:r>
                      <a:r>
                        <a:rPr lang="de-DE" sz="1350" kern="1200" dirty="0" err="1">
                          <a:solidFill>
                            <a:schemeClr val="dk1"/>
                          </a:solidFill>
                          <a:effectLst/>
                          <a:latin typeface="+mn-lt"/>
                          <a:ea typeface="+mn-ea"/>
                          <a:cs typeface="+mn-cs"/>
                        </a:rPr>
                        <a:t>hr</a:t>
                      </a:r>
                      <a:r>
                        <a:rPr lang="de-DE" dirty="0">
                          <a:effectLst/>
                        </a:rPr>
                        <a:t> </a:t>
                      </a:r>
                      <a:endParaRPr lang="en-US" dirty="0"/>
                    </a:p>
                  </a:txBody>
                  <a:tcPr/>
                </a:tc>
                <a:tc>
                  <a:txBody>
                    <a:bodyPr/>
                    <a:lstStyle/>
                    <a:p>
                      <a:r>
                        <a:rPr lang="en-US" dirty="0"/>
                        <a:t>Not credited</a:t>
                      </a:r>
                    </a:p>
                  </a:txBody>
                  <a:tcPr/>
                </a:tc>
                <a:extLst>
                  <a:ext uri="{0D108BD9-81ED-4DB2-BD59-A6C34878D82A}">
                    <a16:rowId xmlns:a16="http://schemas.microsoft.com/office/drawing/2014/main" val="10004"/>
                  </a:ext>
                </a:extLst>
              </a:tr>
              <a:tr h="370840">
                <a:tc>
                  <a:txBody>
                    <a:bodyPr/>
                    <a:lstStyle/>
                    <a:p>
                      <a:r>
                        <a:rPr lang="en-US" dirty="0"/>
                        <a:t>PF2</a:t>
                      </a:r>
                    </a:p>
                  </a:txBody>
                  <a:tcPr/>
                </a:tc>
                <a:tc>
                  <a:txBody>
                    <a:bodyPr/>
                    <a:lstStyle/>
                    <a:p>
                      <a:r>
                        <a:rPr lang="en-US" dirty="0"/>
                        <a:t>Inlet helium temperature</a:t>
                      </a:r>
                    </a:p>
                  </a:txBody>
                  <a:tcPr/>
                </a:tc>
                <a:tc>
                  <a:txBody>
                    <a:bodyPr/>
                    <a:lstStyle/>
                    <a:p>
                      <a:r>
                        <a:rPr lang="de-DE" sz="1350" kern="1200" dirty="0">
                          <a:solidFill>
                            <a:schemeClr val="dk1"/>
                          </a:solidFill>
                          <a:effectLst/>
                          <a:latin typeface="+mn-lt"/>
                          <a:ea typeface="+mn-ea"/>
                          <a:cs typeface="+mn-cs"/>
                        </a:rPr>
                        <a:t>10</a:t>
                      </a:r>
                      <a:r>
                        <a:rPr lang="de-DE" sz="1350" kern="1200" baseline="30000" dirty="0">
                          <a:solidFill>
                            <a:schemeClr val="dk1"/>
                          </a:solidFill>
                          <a:effectLst/>
                          <a:latin typeface="+mn-lt"/>
                          <a:ea typeface="+mn-ea"/>
                          <a:cs typeface="+mn-cs"/>
                        </a:rPr>
                        <a:t>-6</a:t>
                      </a:r>
                      <a:r>
                        <a:rPr lang="de-DE" sz="1350" kern="1200" dirty="0">
                          <a:solidFill>
                            <a:schemeClr val="dk1"/>
                          </a:solidFill>
                          <a:effectLst/>
                          <a:latin typeface="+mn-lt"/>
                          <a:ea typeface="+mn-ea"/>
                          <a:cs typeface="+mn-cs"/>
                        </a:rPr>
                        <a:t>/</a:t>
                      </a:r>
                      <a:r>
                        <a:rPr lang="de-DE" sz="1350" kern="1200" dirty="0" err="1">
                          <a:solidFill>
                            <a:schemeClr val="dk1"/>
                          </a:solidFill>
                          <a:effectLst/>
                          <a:latin typeface="+mn-lt"/>
                          <a:ea typeface="+mn-ea"/>
                          <a:cs typeface="+mn-cs"/>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31</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6520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frequencies AA1</a:t>
            </a:r>
          </a:p>
        </p:txBody>
      </p:sp>
      <p:sp>
        <p:nvSpPr>
          <p:cNvPr id="3" name="Content Placeholder 2"/>
          <p:cNvSpPr>
            <a:spLocks noGrp="1"/>
          </p:cNvSpPr>
          <p:nvPr>
            <p:ph idx="1"/>
          </p:nvPr>
        </p:nvSpPr>
        <p:spPr/>
        <p:txBody>
          <a:bodyPr/>
          <a:lstStyle/>
          <a:p>
            <a:r>
              <a:rPr lang="en-US" dirty="0"/>
              <a:t>Event 1: Target wheel stop but rolls out slowly.</a:t>
            </a:r>
          </a:p>
          <a:p>
            <a:r>
              <a:rPr lang="en-US" dirty="0"/>
              <a:t>If the rollout is slow it will lead to target failure before target has stopped and therefore become an initiating event for AA3 for the unmitigated case. Release will be less than for AA3.</a:t>
            </a:r>
          </a:p>
          <a:p>
            <a:r>
              <a:rPr lang="en-US" dirty="0"/>
              <a:t>If the wheel rolls out faster than the threshold where target breaks due to </a:t>
            </a:r>
            <a:r>
              <a:rPr lang="en-US" dirty="0" err="1"/>
              <a:t>unsyncronised</a:t>
            </a:r>
            <a:r>
              <a:rPr lang="en-US" dirty="0"/>
              <a:t> beam, the unmitigated consequences will be the same as for the direct stop.</a:t>
            </a:r>
          </a:p>
          <a:p>
            <a:r>
              <a:rPr lang="en-US" dirty="0"/>
              <a:t>Event category is H3.</a:t>
            </a:r>
          </a:p>
          <a:p>
            <a:endParaRPr lang="en-US" dirty="0"/>
          </a:p>
          <a:p>
            <a:r>
              <a:rPr lang="en-US" dirty="0"/>
              <a:t>Event 2: Target rotation stops directly.</a:t>
            </a:r>
          </a:p>
          <a:p>
            <a:r>
              <a:rPr lang="en-US" dirty="0"/>
              <a:t>It is judged to only happen as a result of an undetected change in operating conditions, </a:t>
            </a:r>
            <a:r>
              <a:rPr lang="en-US" dirty="0" err="1"/>
              <a:t>ie</a:t>
            </a:r>
            <a:r>
              <a:rPr lang="en-US" dirty="0"/>
              <a:t> increased helium inlet temperature. </a:t>
            </a:r>
          </a:p>
          <a:p>
            <a:r>
              <a:rPr lang="en-US" dirty="0"/>
              <a:t>Event category is H4.</a:t>
            </a:r>
          </a:p>
        </p:txBody>
      </p:sp>
      <p:sp>
        <p:nvSpPr>
          <p:cNvPr id="4" name="Slide Number Placeholder 3"/>
          <p:cNvSpPr>
            <a:spLocks noGrp="1"/>
          </p:cNvSpPr>
          <p:nvPr>
            <p:ph type="sldNum" sz="quarter" idx="12"/>
          </p:nvPr>
        </p:nvSpPr>
        <p:spPr/>
        <p:txBody>
          <a:bodyPr/>
          <a:lstStyle/>
          <a:p>
            <a:fld id="{551115BC-487E-4422-894C-CB7CD3E79223}" type="slidenum">
              <a:rPr lang="en-GB" smtClean="0"/>
              <a:pPr/>
              <a:t>32</a:t>
            </a:fld>
            <a:endParaRPr lang="en-GB"/>
          </a:p>
        </p:txBody>
      </p:sp>
      <p:sp>
        <p:nvSpPr>
          <p:cNvPr id="5" name="Text Placeholder 4"/>
          <p:cNvSpPr>
            <a:spLocks noGrp="1"/>
          </p:cNvSpPr>
          <p:nvPr>
            <p:ph type="body" sz="quarter" idx="13"/>
          </p:nvPr>
        </p:nvSpPr>
        <p:spPr/>
        <p:txBody>
          <a:bodyPr/>
          <a:lstStyle/>
          <a:p>
            <a:r>
              <a:rPr lang="en-US" dirty="0"/>
              <a:t>Applied to the unmitigated case</a:t>
            </a:r>
          </a:p>
        </p:txBody>
      </p:sp>
    </p:spTree>
    <p:extLst>
      <p:ext uri="{BB962C8B-B14F-4D97-AF65-F5344CB8AC3E}">
        <p14:creationId xmlns:p14="http://schemas.microsoft.com/office/powerpoint/2010/main" val="195810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frequencies AA1</a:t>
            </a:r>
          </a:p>
        </p:txBody>
      </p:sp>
      <p:sp>
        <p:nvSpPr>
          <p:cNvPr id="3" name="Content Placeholder 2"/>
          <p:cNvSpPr>
            <a:spLocks noGrp="1"/>
          </p:cNvSpPr>
          <p:nvPr>
            <p:ph idx="1"/>
          </p:nvPr>
        </p:nvSpPr>
        <p:spPr/>
        <p:txBody>
          <a:bodyPr/>
          <a:lstStyle/>
          <a:p>
            <a:r>
              <a:rPr lang="en-US" dirty="0"/>
              <a:t>Event 1: Target wheel stop but rolls out.</a:t>
            </a:r>
          </a:p>
          <a:p>
            <a:r>
              <a:rPr lang="en-US" dirty="0"/>
              <a:t>If the rollout is slow the wheel stop will be detected by TSS before substantial target damage.</a:t>
            </a:r>
          </a:p>
          <a:p>
            <a:r>
              <a:rPr lang="en-US" dirty="0"/>
              <a:t>If the wheel rolls out faster than TSS reaction time, there will be target damage but less than that for a direct stop.</a:t>
            </a:r>
          </a:p>
          <a:p>
            <a:pPr marL="0" indent="0">
              <a:buNone/>
            </a:pPr>
            <a:endParaRPr lang="en-US" dirty="0"/>
          </a:p>
          <a:p>
            <a:r>
              <a:rPr lang="en-US" dirty="0"/>
              <a:t>Event 2: Target rotation stops directly.</a:t>
            </a:r>
          </a:p>
          <a:p>
            <a:r>
              <a:rPr lang="en-US" dirty="0"/>
              <a:t>Target will be stopped and suffer direct stationary impact from proton beam during TSS reaction time.</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33</a:t>
            </a:fld>
            <a:endParaRPr lang="en-GB"/>
          </a:p>
        </p:txBody>
      </p:sp>
      <p:sp>
        <p:nvSpPr>
          <p:cNvPr id="5" name="Text Placeholder 4"/>
          <p:cNvSpPr>
            <a:spLocks noGrp="1"/>
          </p:cNvSpPr>
          <p:nvPr>
            <p:ph type="body" sz="quarter" idx="13"/>
          </p:nvPr>
        </p:nvSpPr>
        <p:spPr/>
        <p:txBody>
          <a:bodyPr/>
          <a:lstStyle/>
          <a:p>
            <a:r>
              <a:rPr lang="en-US" dirty="0"/>
              <a:t>Applied to the mitigated case- mitigation based on wheel rotation</a:t>
            </a:r>
          </a:p>
        </p:txBody>
      </p:sp>
    </p:spTree>
    <p:extLst>
      <p:ext uri="{BB962C8B-B14F-4D97-AF65-F5344CB8AC3E}">
        <p14:creationId xmlns:p14="http://schemas.microsoft.com/office/powerpoint/2010/main" val="86439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AA1 event 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2173397"/>
              </p:ext>
            </p:extLst>
          </p:nvPr>
        </p:nvGraphicFramePr>
        <p:xfrm>
          <a:off x="609600" y="1781000"/>
          <a:ext cx="10972800" cy="4345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34</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9195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8-24_0920.png"/>
          <p:cNvPicPr>
            <a:picLocks noChangeAspect="1"/>
          </p:cNvPicPr>
          <p:nvPr/>
        </p:nvPicPr>
        <p:blipFill rotWithShape="1">
          <a:blip r:embed="rId3">
            <a:extLst>
              <a:ext uri="{28A0092B-C50C-407E-A947-70E740481C1C}">
                <a14:useLocalDpi xmlns:a14="http://schemas.microsoft.com/office/drawing/2010/main" val="0"/>
              </a:ext>
            </a:extLst>
          </a:blip>
          <a:srcRect t="32643" r="40636" b="9852"/>
          <a:stretch/>
        </p:blipFill>
        <p:spPr>
          <a:xfrm rot="10800000">
            <a:off x="4847860" y="2420887"/>
            <a:ext cx="4560508" cy="4074655"/>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
        <p:nvSpPr>
          <p:cNvPr id="6" name="Slide Number Placeholder 3"/>
          <p:cNvSpPr txBox="1">
            <a:spLocks/>
          </p:cNvSpPr>
          <p:nvPr/>
        </p:nvSpPr>
        <p:spPr>
          <a:xfrm>
            <a:off x="8737600" y="6356351"/>
            <a:ext cx="28448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sv-SE" smtClean="0"/>
              <a:pPr/>
              <a:t>35</a:t>
            </a:fld>
            <a:endParaRPr lang="sv-SE" dirty="0"/>
          </a:p>
        </p:txBody>
      </p:sp>
      <p:sp>
        <p:nvSpPr>
          <p:cNvPr id="63" name="Title 62"/>
          <p:cNvSpPr>
            <a:spLocks noGrp="1"/>
          </p:cNvSpPr>
          <p:nvPr>
            <p:ph type="title"/>
          </p:nvPr>
        </p:nvSpPr>
        <p:spPr/>
        <p:txBody>
          <a:bodyPr/>
          <a:lstStyle/>
          <a:p>
            <a:r>
              <a:rPr lang="en-US" dirty="0"/>
              <a:t>Wheel Rotation Stop- unmitigated scenario similar to AA3</a:t>
            </a:r>
          </a:p>
        </p:txBody>
      </p:sp>
      <p:sp>
        <p:nvSpPr>
          <p:cNvPr id="36" name="Rounded Rectangle 35"/>
          <p:cNvSpPr/>
          <p:nvPr/>
        </p:nvSpPr>
        <p:spPr>
          <a:xfrm>
            <a:off x="1199456" y="3356992"/>
            <a:ext cx="2496277"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Two sectors</a:t>
            </a:r>
            <a:br>
              <a:rPr lang="en-US" sz="1400" dirty="0"/>
            </a:br>
            <a:r>
              <a:rPr lang="en-US" sz="1400" dirty="0"/>
              <a:t>(front and back)</a:t>
            </a:r>
            <a:br>
              <a:rPr lang="en-US" sz="1400" dirty="0"/>
            </a:br>
            <a:r>
              <a:rPr lang="en-US" sz="1400" dirty="0"/>
              <a:t>are heated by beam</a:t>
            </a:r>
          </a:p>
        </p:txBody>
      </p:sp>
      <p:sp>
        <p:nvSpPr>
          <p:cNvPr id="49" name="Rectangle 48"/>
          <p:cNvSpPr/>
          <p:nvPr/>
        </p:nvSpPr>
        <p:spPr>
          <a:xfrm>
            <a:off x="6192011" y="3861048"/>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9456373" y="6165304"/>
            <a:ext cx="1473518" cy="369332"/>
          </a:xfrm>
          <a:prstGeom prst="rect">
            <a:avLst/>
          </a:prstGeom>
          <a:noFill/>
        </p:spPr>
        <p:txBody>
          <a:bodyPr wrap="none" rtlCol="0">
            <a:spAutoFit/>
          </a:bodyPr>
          <a:lstStyle/>
          <a:p>
            <a:r>
              <a:rPr lang="en-US" dirty="0">
                <a:solidFill>
                  <a:schemeClr val="bg1"/>
                </a:solidFill>
              </a:rPr>
              <a:t>MR Plug edge</a:t>
            </a:r>
          </a:p>
        </p:txBody>
      </p:sp>
      <p:sp>
        <p:nvSpPr>
          <p:cNvPr id="31" name="TextBox 30"/>
          <p:cNvSpPr txBox="1"/>
          <p:nvPr/>
        </p:nvSpPr>
        <p:spPr>
          <a:xfrm>
            <a:off x="6768075" y="6165304"/>
            <a:ext cx="1722271" cy="369332"/>
          </a:xfrm>
          <a:prstGeom prst="rect">
            <a:avLst/>
          </a:prstGeom>
          <a:noFill/>
        </p:spPr>
        <p:txBody>
          <a:bodyPr wrap="none" rtlCol="0">
            <a:spAutoFit/>
          </a:bodyPr>
          <a:lstStyle/>
          <a:p>
            <a:r>
              <a:rPr lang="en-US" dirty="0">
                <a:solidFill>
                  <a:schemeClr val="bg1"/>
                </a:solidFill>
              </a:rPr>
              <a:t>Moderator edge</a:t>
            </a:r>
          </a:p>
        </p:txBody>
      </p:sp>
      <p:sp>
        <p:nvSpPr>
          <p:cNvPr id="32" name="Rectangle 31"/>
          <p:cNvSpPr/>
          <p:nvPr/>
        </p:nvSpPr>
        <p:spPr>
          <a:xfrm>
            <a:off x="6192011" y="407707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Rectangle 39"/>
          <p:cNvSpPr/>
          <p:nvPr/>
        </p:nvSpPr>
        <p:spPr>
          <a:xfrm>
            <a:off x="6192011" y="4221088"/>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Rectangle 47"/>
          <p:cNvSpPr/>
          <p:nvPr/>
        </p:nvSpPr>
        <p:spPr>
          <a:xfrm>
            <a:off x="6288021" y="400506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Rectangle 49"/>
          <p:cNvSpPr/>
          <p:nvPr/>
        </p:nvSpPr>
        <p:spPr>
          <a:xfrm>
            <a:off x="6096000" y="4149080"/>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1" name="Rectangle 50"/>
          <p:cNvSpPr/>
          <p:nvPr/>
        </p:nvSpPr>
        <p:spPr>
          <a:xfrm>
            <a:off x="6288021" y="443711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Rectangle 51"/>
          <p:cNvSpPr/>
          <p:nvPr/>
        </p:nvSpPr>
        <p:spPr>
          <a:xfrm>
            <a:off x="6096000" y="4653136"/>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Rectangle 52"/>
          <p:cNvSpPr/>
          <p:nvPr/>
        </p:nvSpPr>
        <p:spPr>
          <a:xfrm>
            <a:off x="6096000" y="443711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 name="Rectangle 53"/>
          <p:cNvSpPr/>
          <p:nvPr/>
        </p:nvSpPr>
        <p:spPr>
          <a:xfrm>
            <a:off x="6395211" y="4013448"/>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6395211" y="422947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6" name="Rectangle 55"/>
          <p:cNvSpPr/>
          <p:nvPr/>
        </p:nvSpPr>
        <p:spPr>
          <a:xfrm>
            <a:off x="5999989" y="4869160"/>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7" name="Rectangle 56"/>
          <p:cNvSpPr/>
          <p:nvPr/>
        </p:nvSpPr>
        <p:spPr>
          <a:xfrm>
            <a:off x="6491221" y="415746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8" name="Rectangle 57"/>
          <p:cNvSpPr/>
          <p:nvPr/>
        </p:nvSpPr>
        <p:spPr>
          <a:xfrm>
            <a:off x="6299200" y="4301480"/>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9" name="Rectangle 58"/>
          <p:cNvSpPr/>
          <p:nvPr/>
        </p:nvSpPr>
        <p:spPr>
          <a:xfrm>
            <a:off x="6192011" y="4869160"/>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 name="Rectangle 59"/>
          <p:cNvSpPr/>
          <p:nvPr/>
        </p:nvSpPr>
        <p:spPr>
          <a:xfrm>
            <a:off x="6587232" y="451750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Rectangle 60"/>
          <p:cNvSpPr/>
          <p:nvPr/>
        </p:nvSpPr>
        <p:spPr>
          <a:xfrm>
            <a:off x="6299200" y="458951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Rectangle 63"/>
          <p:cNvSpPr/>
          <p:nvPr/>
        </p:nvSpPr>
        <p:spPr>
          <a:xfrm>
            <a:off x="6672064" y="436510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 name="Rectangle 64"/>
          <p:cNvSpPr/>
          <p:nvPr/>
        </p:nvSpPr>
        <p:spPr>
          <a:xfrm>
            <a:off x="6288021" y="4869160"/>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6" name="Rectangle 65"/>
          <p:cNvSpPr/>
          <p:nvPr/>
        </p:nvSpPr>
        <p:spPr>
          <a:xfrm>
            <a:off x="6384032" y="472514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 name="Rectangle 66"/>
          <p:cNvSpPr/>
          <p:nvPr/>
        </p:nvSpPr>
        <p:spPr>
          <a:xfrm>
            <a:off x="5999989" y="436510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8" name="Rectangle 67"/>
          <p:cNvSpPr/>
          <p:nvPr/>
        </p:nvSpPr>
        <p:spPr>
          <a:xfrm>
            <a:off x="6192011" y="4653136"/>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 name="Rectangle 68"/>
          <p:cNvSpPr/>
          <p:nvPr/>
        </p:nvSpPr>
        <p:spPr>
          <a:xfrm>
            <a:off x="6384032" y="5085184"/>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0" name="Rectangle 69"/>
          <p:cNvSpPr/>
          <p:nvPr/>
        </p:nvSpPr>
        <p:spPr>
          <a:xfrm>
            <a:off x="6480043" y="4941168"/>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1" name="Rectangle 70"/>
          <p:cNvSpPr/>
          <p:nvPr/>
        </p:nvSpPr>
        <p:spPr>
          <a:xfrm>
            <a:off x="6502400" y="4741912"/>
            <a:ext cx="288032" cy="7200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Freeform 29"/>
          <p:cNvSpPr/>
          <p:nvPr/>
        </p:nvSpPr>
        <p:spPr>
          <a:xfrm flipV="1">
            <a:off x="7248128" y="2924944"/>
            <a:ext cx="393988" cy="3418661"/>
          </a:xfrm>
          <a:custGeom>
            <a:avLst/>
            <a:gdLst>
              <a:gd name="connsiteX0" fmla="*/ 283264 w 321515"/>
              <a:gd name="connsiteY0" fmla="*/ 3442867 h 3442867"/>
              <a:gd name="connsiteX1" fmla="*/ 203 w 321515"/>
              <a:gd name="connsiteY1" fmla="*/ 1652576 h 3442867"/>
              <a:gd name="connsiteX2" fmla="*/ 321515 w 321515"/>
              <a:gd name="connsiteY2" fmla="*/ 0 h 3442867"/>
            </a:gdLst>
            <a:ahLst/>
            <a:cxnLst>
              <a:cxn ang="0">
                <a:pos x="connsiteX0" y="connsiteY0"/>
              </a:cxn>
              <a:cxn ang="0">
                <a:pos x="connsiteX1" y="connsiteY1"/>
              </a:cxn>
              <a:cxn ang="0">
                <a:pos x="connsiteX2" y="connsiteY2"/>
              </a:cxn>
            </a:cxnLst>
            <a:rect l="l" t="t" r="r" b="b"/>
            <a:pathLst>
              <a:path w="321515" h="3442867">
                <a:moveTo>
                  <a:pt x="283264" y="3442867"/>
                </a:moveTo>
                <a:cubicBezTo>
                  <a:pt x="138546" y="2834627"/>
                  <a:pt x="-6172" y="2226387"/>
                  <a:pt x="203" y="1652576"/>
                </a:cubicBezTo>
                <a:cubicBezTo>
                  <a:pt x="6578" y="1078765"/>
                  <a:pt x="321515" y="0"/>
                  <a:pt x="321515" y="0"/>
                </a:cubicBezTo>
              </a:path>
            </a:pathLst>
          </a:custGeom>
          <a:ln w="38100" cmpd="sng">
            <a:solidFill>
              <a:srgbClr val="4F81BD"/>
            </a:solidFill>
            <a:head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Multiply 71"/>
          <p:cNvSpPr/>
          <p:nvPr/>
        </p:nvSpPr>
        <p:spPr>
          <a:xfrm>
            <a:off x="7104112" y="2924944"/>
            <a:ext cx="864096" cy="936104"/>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9349" y="4077072"/>
            <a:ext cx="6816757" cy="936104"/>
          </a:xfrm>
          <a:prstGeom prst="rect">
            <a:avLst/>
          </a:prstGeom>
          <a:solidFill>
            <a:srgbClr val="FF0000">
              <a:alpha val="8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Beam -&gt;</a:t>
            </a:r>
          </a:p>
        </p:txBody>
      </p:sp>
      <p:sp>
        <p:nvSpPr>
          <p:cNvPr id="42" name="Rectangle 41"/>
          <p:cNvSpPr/>
          <p:nvPr/>
        </p:nvSpPr>
        <p:spPr>
          <a:xfrm>
            <a:off x="7056107" y="4077072"/>
            <a:ext cx="4896544" cy="936104"/>
          </a:xfrm>
          <a:prstGeom prst="rect">
            <a:avLst/>
          </a:prstGeom>
          <a:gradFill flip="none" rotWithShape="1">
            <a:gsLst>
              <a:gs pos="0">
                <a:srgbClr val="FF0000">
                  <a:alpha val="74000"/>
                </a:srgbClr>
              </a:gs>
              <a:gs pos="100000">
                <a:srgbClr val="FFFFFF">
                  <a:alpha val="74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3" name="Diagram 42"/>
          <p:cNvGraphicFramePr/>
          <p:nvPr>
            <p:extLst>
              <p:ext uri="{D42A27DB-BD31-4B8C-83A1-F6EECF244321}">
                <p14:modId xmlns:p14="http://schemas.microsoft.com/office/powerpoint/2010/main" val="3796205508"/>
              </p:ext>
            </p:extLst>
          </p:nvPr>
        </p:nvGraphicFramePr>
        <p:xfrm>
          <a:off x="479376" y="1484784"/>
          <a:ext cx="11409837" cy="800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TextBox 43"/>
          <p:cNvSpPr txBox="1"/>
          <p:nvPr/>
        </p:nvSpPr>
        <p:spPr>
          <a:xfrm>
            <a:off x="263352" y="2348880"/>
            <a:ext cx="584227" cy="369332"/>
          </a:xfrm>
          <a:prstGeom prst="rect">
            <a:avLst/>
          </a:prstGeom>
          <a:noFill/>
        </p:spPr>
        <p:txBody>
          <a:bodyPr wrap="none" rtlCol="0">
            <a:spAutoFit/>
          </a:bodyPr>
          <a:lstStyle/>
          <a:p>
            <a:r>
              <a:rPr lang="en-US" dirty="0">
                <a:solidFill>
                  <a:schemeClr val="tx2"/>
                </a:solidFill>
              </a:rPr>
              <a:t>t=0s</a:t>
            </a:r>
          </a:p>
        </p:txBody>
      </p:sp>
      <p:sp>
        <p:nvSpPr>
          <p:cNvPr id="46" name="TextBox 45"/>
          <p:cNvSpPr txBox="1"/>
          <p:nvPr/>
        </p:nvSpPr>
        <p:spPr>
          <a:xfrm>
            <a:off x="4079776" y="2348880"/>
            <a:ext cx="736387" cy="369332"/>
          </a:xfrm>
          <a:prstGeom prst="rect">
            <a:avLst/>
          </a:prstGeom>
          <a:noFill/>
        </p:spPr>
        <p:txBody>
          <a:bodyPr wrap="none" rtlCol="0">
            <a:spAutoFit/>
          </a:bodyPr>
          <a:lstStyle/>
          <a:p>
            <a:r>
              <a:rPr lang="en-US" dirty="0">
                <a:solidFill>
                  <a:srgbClr val="1F497D"/>
                </a:solidFill>
              </a:rPr>
              <a:t>T=10s</a:t>
            </a:r>
          </a:p>
        </p:txBody>
      </p:sp>
    </p:spTree>
    <p:extLst>
      <p:ext uri="{BB962C8B-B14F-4D97-AF65-F5344CB8AC3E}">
        <p14:creationId xmlns:p14="http://schemas.microsoft.com/office/powerpoint/2010/main" val="872728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AA1 unmitigated</a:t>
            </a:r>
          </a:p>
        </p:txBody>
      </p:sp>
      <p:pic>
        <p:nvPicPr>
          <p:cNvPr id="6" name="Content Placeholder 5"/>
          <p:cNvPicPr>
            <a:picLocks noGrp="1" noChangeAspect="1"/>
          </p:cNvPicPr>
          <p:nvPr>
            <p:ph idx="1"/>
          </p:nvPr>
        </p:nvPicPr>
        <p:blipFill>
          <a:blip r:embed="rId2"/>
          <a:srcRect l="-46860" r="-46860"/>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en-GB" smtClean="0"/>
              <a:pPr/>
              <a:t>36</a:t>
            </a:fld>
            <a:endParaRPr lang="en-GB"/>
          </a:p>
        </p:txBody>
      </p:sp>
      <p:sp>
        <p:nvSpPr>
          <p:cNvPr id="5" name="Text Placeholder 4"/>
          <p:cNvSpPr>
            <a:spLocks noGrp="1"/>
          </p:cNvSpPr>
          <p:nvPr>
            <p:ph type="body" sz="quarter" idx="13"/>
          </p:nvPr>
        </p:nvSpPr>
        <p:spPr/>
        <p:txBody>
          <a:bodyPr/>
          <a:lstStyle/>
          <a:p>
            <a:r>
              <a:rPr lang="en-US" dirty="0"/>
              <a:t>Dominated by aerosols</a:t>
            </a:r>
          </a:p>
        </p:txBody>
      </p:sp>
    </p:spTree>
    <p:extLst>
      <p:ext uri="{BB962C8B-B14F-4D97-AF65-F5344CB8AC3E}">
        <p14:creationId xmlns:p14="http://schemas.microsoft.com/office/powerpoint/2010/main" val="427981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 rate and mass transport for AA1 unmitigated</a:t>
            </a:r>
          </a:p>
        </p:txBody>
      </p:sp>
      <p:sp>
        <p:nvSpPr>
          <p:cNvPr id="3" name="Content Placeholder 2"/>
          <p:cNvSpPr>
            <a:spLocks noGrp="1"/>
          </p:cNvSpPr>
          <p:nvPr>
            <p:ph idx="1"/>
          </p:nvPr>
        </p:nvSpPr>
        <p:spPr>
          <a:xfrm>
            <a:off x="609600" y="1781000"/>
            <a:ext cx="9662864" cy="4345166"/>
          </a:xfrm>
        </p:spPr>
        <p:txBody>
          <a:bodyPr/>
          <a:lstStyle/>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37</a:t>
            </a:fld>
            <a:endParaRPr lang="en-GB"/>
          </a:p>
        </p:txBody>
      </p:sp>
      <p:sp>
        <p:nvSpPr>
          <p:cNvPr id="5" name="Text Placeholder 4"/>
          <p:cNvSpPr>
            <a:spLocks noGrp="1"/>
          </p:cNvSpPr>
          <p:nvPr>
            <p:ph type="body" sz="quarter" idx="13"/>
          </p:nvPr>
        </p:nvSpPr>
        <p:spPr/>
        <p:txBody>
          <a:bodyPr/>
          <a:lstStyle/>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23393" y="2060848"/>
            <a:ext cx="4176464" cy="2952328"/>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655840" y="3933056"/>
            <a:ext cx="5566410" cy="2253615"/>
          </a:xfrm>
          <a:prstGeom prst="rect">
            <a:avLst/>
          </a:prstGeom>
          <a:noFill/>
          <a:ln>
            <a:noFill/>
          </a:ln>
        </p:spPr>
      </p:pic>
    </p:spTree>
    <p:extLst>
      <p:ext uri="{BB962C8B-B14F-4D97-AF65-F5344CB8AC3E}">
        <p14:creationId xmlns:p14="http://schemas.microsoft.com/office/powerpoint/2010/main" val="3467297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38</a:t>
            </a:fld>
            <a:endParaRPr lang="en-GB" noProof="0"/>
          </a:p>
        </p:txBody>
      </p:sp>
      <p:pic>
        <p:nvPicPr>
          <p:cNvPr id="6" name="Picture 5" descr="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1" y="2607651"/>
            <a:ext cx="5999989" cy="4221088"/>
          </a:xfrm>
          <a:prstGeom prst="rect">
            <a:avLst/>
          </a:prstGeom>
        </p:spPr>
      </p:pic>
      <p:sp>
        <p:nvSpPr>
          <p:cNvPr id="7" name="Rectangle 6"/>
          <p:cNvSpPr/>
          <p:nvPr/>
        </p:nvSpPr>
        <p:spPr>
          <a:xfrm>
            <a:off x="527382" y="4653136"/>
            <a:ext cx="6528725" cy="432048"/>
          </a:xfrm>
          <a:prstGeom prst="rect">
            <a:avLst/>
          </a:prstGeom>
          <a:gradFill flip="none" rotWithShape="1">
            <a:gsLst>
              <a:gs pos="26000">
                <a:srgbClr val="FF0000">
                  <a:alpha val="43000"/>
                </a:srgbClr>
              </a:gs>
              <a:gs pos="54000">
                <a:srgbClr val="FFFFFF">
                  <a:alpha val="29000"/>
                </a:srgbClr>
              </a:gs>
            </a:gsLst>
            <a:lin ang="10800000" scaled="0"/>
            <a:tileRect/>
          </a:gradFill>
          <a:effectLst>
            <a:glow rad="254000">
              <a:srgbClr val="FF0000">
                <a:alpha val="18000"/>
              </a:srgbClr>
            </a:glow>
            <a:outerShdw blurRad="40000" dist="23000" dir="5400000" rotWithShape="0">
              <a:srgbClr val="000000">
                <a:alpha val="35000"/>
              </a:srgbClr>
            </a:outerShdw>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775521" y="4797152"/>
            <a:ext cx="1080120" cy="72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p:nvPr/>
        </p:nvCxnSpPr>
        <p:spPr>
          <a:xfrm>
            <a:off x="3071664" y="5085184"/>
            <a:ext cx="576064" cy="14401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flipV="1">
            <a:off x="3071664" y="4509120"/>
            <a:ext cx="672075" cy="14401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rot="631646" flipV="1">
            <a:off x="1798728" y="5289112"/>
            <a:ext cx="915417" cy="56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883378" flipV="1">
            <a:off x="1509676" y="5756426"/>
            <a:ext cx="923980"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904645">
            <a:off x="1870556" y="4418558"/>
            <a:ext cx="919162"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20497623">
            <a:off x="1761552" y="3842869"/>
            <a:ext cx="1043444"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223792" y="1700808"/>
            <a:ext cx="1592428" cy="276999"/>
          </a:xfrm>
          <a:prstGeom prst="rect">
            <a:avLst/>
          </a:prstGeom>
          <a:noFill/>
        </p:spPr>
        <p:txBody>
          <a:bodyPr wrap="none" rtlCol="0">
            <a:spAutoFit/>
          </a:bodyPr>
          <a:lstStyle/>
          <a:p>
            <a:r>
              <a:rPr lang="en-US" sz="1200" dirty="0"/>
              <a:t>Total helium </a:t>
            </a:r>
            <a:r>
              <a:rPr lang="en-US" sz="1200" dirty="0" err="1"/>
              <a:t>massflow</a:t>
            </a:r>
            <a:endParaRPr lang="en-US" sz="1200"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527381" y="1484784"/>
            <a:ext cx="4200467" cy="1296144"/>
          </a:xfrm>
          <a:prstGeom prst="rect">
            <a:avLst/>
          </a:prstGeom>
          <a:noFill/>
          <a:ln>
            <a:noFill/>
          </a:ln>
        </p:spPr>
      </p:pic>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6768075" y="2276872"/>
            <a:ext cx="3864429" cy="1800200"/>
          </a:xfrm>
          <a:prstGeom prst="rect">
            <a:avLst/>
          </a:prstGeom>
          <a:noFill/>
          <a:ln>
            <a:noFill/>
          </a:ln>
        </p:spPr>
      </p:pic>
      <p:sp>
        <p:nvSpPr>
          <p:cNvPr id="5" name="TextBox 4"/>
          <p:cNvSpPr txBox="1"/>
          <p:nvPr/>
        </p:nvSpPr>
        <p:spPr>
          <a:xfrm>
            <a:off x="7824192" y="4725145"/>
            <a:ext cx="2880320" cy="923330"/>
          </a:xfrm>
          <a:prstGeom prst="rect">
            <a:avLst/>
          </a:prstGeom>
          <a:noFill/>
        </p:spPr>
        <p:txBody>
          <a:bodyPr wrap="square" rtlCol="0">
            <a:spAutoFit/>
          </a:bodyPr>
          <a:lstStyle/>
          <a:p>
            <a:r>
              <a:rPr lang="en-US" dirty="0"/>
              <a:t>Estimated fraction of helium possible to be used for cooling is 10 %.</a:t>
            </a:r>
          </a:p>
        </p:txBody>
      </p:sp>
      <p:sp>
        <p:nvSpPr>
          <p:cNvPr id="3" name="TextBox 2"/>
          <p:cNvSpPr txBox="1"/>
          <p:nvPr/>
        </p:nvSpPr>
        <p:spPr>
          <a:xfrm>
            <a:off x="911424" y="404664"/>
            <a:ext cx="914400" cy="914400"/>
          </a:xfrm>
          <a:prstGeom prst="rect">
            <a:avLst/>
          </a:prstGeom>
        </p:spPr>
        <p:txBody>
          <a:bodyPr vert="horz" wrap="none" lIns="91440" tIns="45720" rIns="91440" bIns="45720" rtlCol="0" anchor="t">
            <a:normAutofit/>
          </a:bodyPr>
          <a:lstStyle/>
          <a:p>
            <a:pPr algn="l"/>
            <a:r>
              <a:rPr lang="en-US" sz="2000" dirty="0"/>
              <a:t>Source term- AA1 mitigated- 3 seconds to melting starts in the first row</a:t>
            </a:r>
          </a:p>
          <a:p>
            <a:pPr algn="l"/>
            <a:r>
              <a:rPr lang="en-US" sz="2000" dirty="0"/>
              <a:t>Tungsten cooling due to outflow of helium credited</a:t>
            </a:r>
          </a:p>
        </p:txBody>
      </p:sp>
      <p:sp>
        <p:nvSpPr>
          <p:cNvPr id="14" name="TextBox 13"/>
          <p:cNvSpPr txBox="1"/>
          <p:nvPr/>
        </p:nvSpPr>
        <p:spPr>
          <a:xfrm>
            <a:off x="3351824" y="499710"/>
            <a:ext cx="914400" cy="914400"/>
          </a:xfrm>
          <a:prstGeom prst="rect">
            <a:avLst/>
          </a:prstGeom>
        </p:spPr>
        <p:txBody>
          <a:bodyPr vert="horz" wrap="none" lIns="91440" tIns="45720" rIns="91440" bIns="45720" rtlCol="0" anchor="t">
            <a:normAutofit/>
          </a:bodyPr>
          <a:lstStyle/>
          <a:p>
            <a:pPr algn="l"/>
            <a:endParaRPr lang="en-US" sz="2000" dirty="0"/>
          </a:p>
        </p:txBody>
      </p:sp>
    </p:spTree>
    <p:extLst>
      <p:ext uri="{BB962C8B-B14F-4D97-AF65-F5344CB8AC3E}">
        <p14:creationId xmlns:p14="http://schemas.microsoft.com/office/powerpoint/2010/main" val="917125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AA1 unmitigated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5272141"/>
              </p:ext>
            </p:extLst>
          </p:nvPr>
        </p:nvGraphicFramePr>
        <p:xfrm>
          <a:off x="609600" y="1781175"/>
          <a:ext cx="10972800" cy="309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Material</a:t>
                      </a:r>
                    </a:p>
                  </a:txBody>
                  <a:tcPr/>
                </a:tc>
                <a:tc>
                  <a:txBody>
                    <a:bodyPr/>
                    <a:lstStyle/>
                    <a:p>
                      <a:r>
                        <a:rPr lang="en-US" dirty="0"/>
                        <a:t>Mass damaged</a:t>
                      </a:r>
                    </a:p>
                  </a:txBody>
                  <a:tcPr/>
                </a:tc>
                <a:tc>
                  <a:txBody>
                    <a:bodyPr/>
                    <a:lstStyle/>
                    <a:p>
                      <a:r>
                        <a:rPr lang="en-US" dirty="0"/>
                        <a:t>Airborne release fraction</a:t>
                      </a:r>
                    </a:p>
                  </a:txBody>
                  <a:tcPr/>
                </a:tc>
                <a:tc>
                  <a:txBody>
                    <a:bodyPr/>
                    <a:lstStyle/>
                    <a:p>
                      <a:r>
                        <a:rPr lang="en-US" dirty="0"/>
                        <a:t>Release time</a:t>
                      </a:r>
                    </a:p>
                  </a:txBody>
                  <a:tcPr/>
                </a:tc>
                <a:extLst>
                  <a:ext uri="{0D108BD9-81ED-4DB2-BD59-A6C34878D82A}">
                    <a16:rowId xmlns:a16="http://schemas.microsoft.com/office/drawing/2014/main" val="10000"/>
                  </a:ext>
                </a:extLst>
              </a:tr>
              <a:tr h="370840">
                <a:tc>
                  <a:txBody>
                    <a:bodyPr/>
                    <a:lstStyle/>
                    <a:p>
                      <a:r>
                        <a:rPr lang="en-US" dirty="0"/>
                        <a:t>Helium</a:t>
                      </a:r>
                    </a:p>
                  </a:txBody>
                  <a:tcPr/>
                </a:tc>
                <a:tc>
                  <a:txBody>
                    <a:bodyPr/>
                    <a:lstStyle/>
                    <a:p>
                      <a:r>
                        <a:rPr lang="en-US" dirty="0"/>
                        <a:t>30 kg</a:t>
                      </a:r>
                    </a:p>
                  </a:txBody>
                  <a:tcPr/>
                </a:tc>
                <a:tc>
                  <a:txBody>
                    <a:bodyPr/>
                    <a:lstStyle/>
                    <a:p>
                      <a:r>
                        <a:rPr lang="en-US" dirty="0"/>
                        <a:t>1</a:t>
                      </a:r>
                    </a:p>
                  </a:txBody>
                  <a:tcPr/>
                </a:tc>
                <a:tc>
                  <a:txBody>
                    <a:bodyPr/>
                    <a:lstStyle/>
                    <a:p>
                      <a:r>
                        <a:rPr lang="en-US" dirty="0"/>
                        <a:t>10s</a:t>
                      </a:r>
                    </a:p>
                  </a:txBody>
                  <a:tcPr/>
                </a:tc>
                <a:extLst>
                  <a:ext uri="{0D108BD9-81ED-4DB2-BD59-A6C34878D82A}">
                    <a16:rowId xmlns:a16="http://schemas.microsoft.com/office/drawing/2014/main" val="10001"/>
                  </a:ext>
                </a:extLst>
              </a:tr>
              <a:tr h="370840">
                <a:tc>
                  <a:txBody>
                    <a:bodyPr/>
                    <a:lstStyle/>
                    <a:p>
                      <a:r>
                        <a:rPr lang="en-US" dirty="0"/>
                        <a:t>Filter particles from helium loop</a:t>
                      </a:r>
                    </a:p>
                  </a:txBody>
                  <a:tcPr/>
                </a:tc>
                <a:tc>
                  <a:txBody>
                    <a:bodyPr/>
                    <a:lstStyle/>
                    <a:p>
                      <a:r>
                        <a:rPr lang="en-US" dirty="0"/>
                        <a:t>10 g</a:t>
                      </a:r>
                    </a:p>
                  </a:txBody>
                  <a:tcPr/>
                </a:tc>
                <a:tc>
                  <a:txBody>
                    <a:bodyPr/>
                    <a:lstStyle/>
                    <a:p>
                      <a:r>
                        <a:rPr lang="en-US" dirty="0"/>
                        <a:t>0.01</a:t>
                      </a:r>
                    </a:p>
                  </a:txBody>
                  <a:tcPr/>
                </a:tc>
                <a:tc>
                  <a:txBody>
                    <a:bodyPr/>
                    <a:lstStyle/>
                    <a:p>
                      <a:r>
                        <a:rPr lang="en-US" dirty="0"/>
                        <a:t>10s</a:t>
                      </a:r>
                    </a:p>
                  </a:txBody>
                  <a:tcPr/>
                </a:tc>
                <a:extLst>
                  <a:ext uri="{0D108BD9-81ED-4DB2-BD59-A6C34878D82A}">
                    <a16:rowId xmlns:a16="http://schemas.microsoft.com/office/drawing/2014/main" val="10002"/>
                  </a:ext>
                </a:extLst>
              </a:tr>
              <a:tr h="370840">
                <a:tc>
                  <a:txBody>
                    <a:bodyPr/>
                    <a:lstStyle/>
                    <a:p>
                      <a:r>
                        <a:rPr lang="en-US" dirty="0"/>
                        <a:t>Tungsten</a:t>
                      </a:r>
                    </a:p>
                  </a:txBody>
                  <a:tcPr/>
                </a:tc>
                <a:tc>
                  <a:txBody>
                    <a:bodyPr/>
                    <a:lstStyle/>
                    <a:p>
                      <a:r>
                        <a:rPr lang="en-US" dirty="0"/>
                        <a:t>24 kg</a:t>
                      </a:r>
                    </a:p>
                  </a:txBody>
                  <a:tcPr/>
                </a:tc>
                <a:tc>
                  <a:txBody>
                    <a:bodyPr/>
                    <a:lstStyle/>
                    <a:p>
                      <a:r>
                        <a:rPr lang="en-US" dirty="0"/>
                        <a:t>0,38</a:t>
                      </a:r>
                    </a:p>
                  </a:txBody>
                  <a:tcPr/>
                </a:tc>
                <a:tc>
                  <a:txBody>
                    <a:bodyPr/>
                    <a:lstStyle/>
                    <a:p>
                      <a:r>
                        <a:rPr lang="en-US" dirty="0"/>
                        <a:t>1400s</a:t>
                      </a:r>
                    </a:p>
                  </a:txBody>
                  <a:tcPr/>
                </a:tc>
                <a:extLst>
                  <a:ext uri="{0D108BD9-81ED-4DB2-BD59-A6C34878D82A}">
                    <a16:rowId xmlns:a16="http://schemas.microsoft.com/office/drawing/2014/main" val="10003"/>
                  </a:ext>
                </a:extLst>
              </a:tr>
              <a:tr h="370840">
                <a:tc>
                  <a:txBody>
                    <a:bodyPr/>
                    <a:lstStyle/>
                    <a:p>
                      <a:r>
                        <a:rPr lang="en-US" dirty="0"/>
                        <a:t>Steel</a:t>
                      </a:r>
                    </a:p>
                  </a:txBody>
                  <a:tcPr/>
                </a:tc>
                <a:tc>
                  <a:txBody>
                    <a:bodyPr/>
                    <a:lstStyle/>
                    <a:p>
                      <a:r>
                        <a:rPr lang="en-US" dirty="0"/>
                        <a:t>13 kg</a:t>
                      </a:r>
                    </a:p>
                  </a:txBody>
                  <a:tcPr/>
                </a:tc>
                <a:tc>
                  <a:txBody>
                    <a:bodyPr/>
                    <a:lstStyle/>
                    <a:p>
                      <a:r>
                        <a:rPr lang="en-US" dirty="0"/>
                        <a:t>0,01</a:t>
                      </a:r>
                    </a:p>
                  </a:txBody>
                  <a:tcPr/>
                </a:tc>
                <a:tc>
                  <a:txBody>
                    <a:bodyPr/>
                    <a:lstStyle/>
                    <a:p>
                      <a:r>
                        <a:rPr lang="en-US" dirty="0"/>
                        <a:t>1400s</a:t>
                      </a:r>
                    </a:p>
                  </a:txBody>
                  <a:tcPr/>
                </a:tc>
                <a:extLst>
                  <a:ext uri="{0D108BD9-81ED-4DB2-BD59-A6C34878D82A}">
                    <a16:rowId xmlns:a16="http://schemas.microsoft.com/office/drawing/2014/main" val="10004"/>
                  </a:ext>
                </a:extLst>
              </a:tr>
              <a:tr h="370840">
                <a:tc>
                  <a:txBody>
                    <a:bodyPr/>
                    <a:lstStyle/>
                    <a:p>
                      <a:r>
                        <a:rPr lang="en-US" dirty="0"/>
                        <a:t>Beryllium</a:t>
                      </a:r>
                    </a:p>
                  </a:txBody>
                  <a:tcPr/>
                </a:tc>
                <a:tc>
                  <a:txBody>
                    <a:bodyPr/>
                    <a:lstStyle/>
                    <a:p>
                      <a:r>
                        <a:rPr lang="en-US" dirty="0"/>
                        <a:t>9.5 kg</a:t>
                      </a:r>
                    </a:p>
                  </a:txBody>
                  <a:tcPr/>
                </a:tc>
                <a:tc>
                  <a:txBody>
                    <a:bodyPr/>
                    <a:lstStyle/>
                    <a:p>
                      <a:r>
                        <a:rPr lang="en-US" dirty="0"/>
                        <a:t>0.01</a:t>
                      </a:r>
                    </a:p>
                  </a:txBody>
                  <a:tcPr/>
                </a:tc>
                <a:tc>
                  <a:txBody>
                    <a:bodyPr/>
                    <a:lstStyle/>
                    <a:p>
                      <a:r>
                        <a:rPr lang="en-US" dirty="0"/>
                        <a:t>1400s</a:t>
                      </a:r>
                    </a:p>
                  </a:txBody>
                  <a:tcPr/>
                </a:tc>
                <a:extLst>
                  <a:ext uri="{0D108BD9-81ED-4DB2-BD59-A6C34878D82A}">
                    <a16:rowId xmlns:a16="http://schemas.microsoft.com/office/drawing/2014/main" val="10005"/>
                  </a:ext>
                </a:extLst>
              </a:tr>
              <a:tr h="370840">
                <a:tc>
                  <a:txBody>
                    <a:bodyPr/>
                    <a:lstStyle/>
                    <a:p>
                      <a:r>
                        <a:rPr lang="en-US" dirty="0"/>
                        <a:t>Deposited tungsten oxides (hydrogen explosion)</a:t>
                      </a:r>
                    </a:p>
                  </a:txBody>
                  <a:tcPr/>
                </a:tc>
                <a:tc>
                  <a:txBody>
                    <a:bodyPr/>
                    <a:lstStyle/>
                    <a:p>
                      <a:r>
                        <a:rPr lang="en-US" dirty="0"/>
                        <a:t>15 kg</a:t>
                      </a:r>
                    </a:p>
                  </a:txBody>
                  <a:tcPr/>
                </a:tc>
                <a:tc>
                  <a:txBody>
                    <a:bodyPr/>
                    <a:lstStyle/>
                    <a:p>
                      <a:r>
                        <a:rPr lang="en-US" dirty="0"/>
                        <a:t>0.005</a:t>
                      </a:r>
                    </a:p>
                  </a:txBody>
                  <a:tcPr/>
                </a:tc>
                <a:tc>
                  <a:txBody>
                    <a:bodyPr/>
                    <a:lstStyle/>
                    <a:p>
                      <a:r>
                        <a:rPr lang="en-US" dirty="0"/>
                        <a:t>Instantly</a:t>
                      </a:r>
                      <a:r>
                        <a:rPr lang="en-US" baseline="0" dirty="0"/>
                        <a:t> after 5000 s</a:t>
                      </a:r>
                      <a:endParaRPr lang="en-US" dirty="0"/>
                    </a:p>
                  </a:txBody>
                  <a:tcPr/>
                </a:tc>
                <a:extLst>
                  <a:ext uri="{0D108BD9-81ED-4DB2-BD59-A6C34878D82A}">
                    <a16:rowId xmlns:a16="http://schemas.microsoft.com/office/drawing/2014/main" val="10006"/>
                  </a:ext>
                </a:extLst>
              </a:tr>
              <a:tr h="370840">
                <a:tc>
                  <a:txBody>
                    <a:bodyPr/>
                    <a:lstStyle/>
                    <a:p>
                      <a:r>
                        <a:rPr lang="en-US" dirty="0"/>
                        <a:t>Diffusion from tungsten</a:t>
                      </a:r>
                    </a:p>
                  </a:txBody>
                  <a:tcPr/>
                </a:tc>
                <a:tc>
                  <a:txBody>
                    <a:bodyPr/>
                    <a:lstStyle/>
                    <a:p>
                      <a:r>
                        <a:rPr lang="en-US" dirty="0"/>
                        <a:t>172 kg</a:t>
                      </a:r>
                    </a:p>
                  </a:txBody>
                  <a:tcPr/>
                </a:tc>
                <a:tc>
                  <a:txBody>
                    <a:bodyPr/>
                    <a:lstStyle/>
                    <a:p>
                      <a:r>
                        <a:rPr lang="en-US" dirty="0"/>
                        <a:t>0.001</a:t>
                      </a:r>
                    </a:p>
                  </a:txBody>
                  <a:tcPr/>
                </a:tc>
                <a:tc>
                  <a:txBody>
                    <a:bodyPr/>
                    <a:lstStyle/>
                    <a:p>
                      <a:r>
                        <a:rPr lang="en-US" dirty="0"/>
                        <a:t>1400s</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39</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7007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vessel</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36763" r="-36763"/>
          <a:stretch>
            <a:fillRect/>
          </a:stretch>
        </p:blipFill>
        <p:spPr>
          <a:prstGeom prst="rect">
            <a:avLst/>
          </a:prstGeom>
        </p:spPr>
      </p:pic>
    </p:spTree>
    <p:extLst>
      <p:ext uri="{BB962C8B-B14F-4D97-AF65-F5344CB8AC3E}">
        <p14:creationId xmlns:p14="http://schemas.microsoft.com/office/powerpoint/2010/main" val="56537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AA1 mitigated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99844752"/>
              </p:ext>
            </p:extLst>
          </p:nvPr>
        </p:nvGraphicFramePr>
        <p:xfrm>
          <a:off x="609600" y="1781175"/>
          <a:ext cx="109728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Material</a:t>
                      </a:r>
                    </a:p>
                  </a:txBody>
                  <a:tcPr/>
                </a:tc>
                <a:tc>
                  <a:txBody>
                    <a:bodyPr/>
                    <a:lstStyle/>
                    <a:p>
                      <a:r>
                        <a:rPr lang="en-US" dirty="0"/>
                        <a:t>Mass damaged</a:t>
                      </a:r>
                    </a:p>
                  </a:txBody>
                  <a:tcPr/>
                </a:tc>
                <a:tc>
                  <a:txBody>
                    <a:bodyPr/>
                    <a:lstStyle/>
                    <a:p>
                      <a:r>
                        <a:rPr lang="en-US" dirty="0"/>
                        <a:t>Airborne release fraction</a:t>
                      </a:r>
                    </a:p>
                  </a:txBody>
                  <a:tcPr/>
                </a:tc>
                <a:tc>
                  <a:txBody>
                    <a:bodyPr/>
                    <a:lstStyle/>
                    <a:p>
                      <a:r>
                        <a:rPr lang="en-US" dirty="0"/>
                        <a:t>Release time</a:t>
                      </a:r>
                    </a:p>
                  </a:txBody>
                  <a:tcPr/>
                </a:tc>
                <a:extLst>
                  <a:ext uri="{0D108BD9-81ED-4DB2-BD59-A6C34878D82A}">
                    <a16:rowId xmlns:a16="http://schemas.microsoft.com/office/drawing/2014/main" val="10000"/>
                  </a:ext>
                </a:extLst>
              </a:tr>
              <a:tr h="370840">
                <a:tc>
                  <a:txBody>
                    <a:bodyPr/>
                    <a:lstStyle/>
                    <a:p>
                      <a:r>
                        <a:rPr lang="en-US" dirty="0"/>
                        <a:t>Helium</a:t>
                      </a:r>
                    </a:p>
                  </a:txBody>
                  <a:tcPr/>
                </a:tc>
                <a:tc>
                  <a:txBody>
                    <a:bodyPr/>
                    <a:lstStyle/>
                    <a:p>
                      <a:r>
                        <a:rPr lang="en-US" dirty="0"/>
                        <a:t>30 kg</a:t>
                      </a:r>
                    </a:p>
                  </a:txBody>
                  <a:tcPr/>
                </a:tc>
                <a:tc>
                  <a:txBody>
                    <a:bodyPr/>
                    <a:lstStyle/>
                    <a:p>
                      <a:r>
                        <a:rPr lang="en-US" dirty="0"/>
                        <a:t>1</a:t>
                      </a:r>
                    </a:p>
                  </a:txBody>
                  <a:tcPr/>
                </a:tc>
                <a:tc>
                  <a:txBody>
                    <a:bodyPr/>
                    <a:lstStyle/>
                    <a:p>
                      <a:r>
                        <a:rPr lang="en-US" dirty="0"/>
                        <a:t>30s</a:t>
                      </a:r>
                    </a:p>
                  </a:txBody>
                  <a:tcPr/>
                </a:tc>
                <a:extLst>
                  <a:ext uri="{0D108BD9-81ED-4DB2-BD59-A6C34878D82A}">
                    <a16:rowId xmlns:a16="http://schemas.microsoft.com/office/drawing/2014/main" val="10001"/>
                  </a:ext>
                </a:extLst>
              </a:tr>
              <a:tr h="370840">
                <a:tc>
                  <a:txBody>
                    <a:bodyPr/>
                    <a:lstStyle/>
                    <a:p>
                      <a:r>
                        <a:rPr lang="en-US" dirty="0"/>
                        <a:t>Filter particles from helium loop</a:t>
                      </a:r>
                    </a:p>
                  </a:txBody>
                  <a:tcPr/>
                </a:tc>
                <a:tc>
                  <a:txBody>
                    <a:bodyPr/>
                    <a:lstStyle/>
                    <a:p>
                      <a:r>
                        <a:rPr lang="en-US" dirty="0"/>
                        <a:t>10 g</a:t>
                      </a:r>
                    </a:p>
                  </a:txBody>
                  <a:tcPr/>
                </a:tc>
                <a:tc>
                  <a:txBody>
                    <a:bodyPr/>
                    <a:lstStyle/>
                    <a:p>
                      <a:r>
                        <a:rPr lang="en-US" dirty="0"/>
                        <a:t>0.01</a:t>
                      </a:r>
                    </a:p>
                  </a:txBody>
                  <a:tcPr/>
                </a:tc>
                <a:tc>
                  <a:txBody>
                    <a:bodyPr/>
                    <a:lstStyle/>
                    <a:p>
                      <a:r>
                        <a:rPr lang="en-US" dirty="0"/>
                        <a:t>30s</a:t>
                      </a:r>
                    </a:p>
                  </a:txBody>
                  <a:tcPr/>
                </a:tc>
                <a:extLst>
                  <a:ext uri="{0D108BD9-81ED-4DB2-BD59-A6C34878D82A}">
                    <a16:rowId xmlns:a16="http://schemas.microsoft.com/office/drawing/2014/main" val="10002"/>
                  </a:ext>
                </a:extLst>
              </a:tr>
              <a:tr h="370840">
                <a:tc>
                  <a:txBody>
                    <a:bodyPr/>
                    <a:lstStyle/>
                    <a:p>
                      <a:r>
                        <a:rPr lang="en-US" dirty="0"/>
                        <a:t>Tungsten</a:t>
                      </a:r>
                    </a:p>
                  </a:txBody>
                  <a:tcPr/>
                </a:tc>
                <a:tc>
                  <a:txBody>
                    <a:bodyPr/>
                    <a:lstStyle/>
                    <a:p>
                      <a:r>
                        <a:rPr lang="en-US" dirty="0"/>
                        <a:t>2,9 kg</a:t>
                      </a:r>
                    </a:p>
                  </a:txBody>
                  <a:tcPr/>
                </a:tc>
                <a:tc>
                  <a:txBody>
                    <a:bodyPr/>
                    <a:lstStyle/>
                    <a:p>
                      <a:r>
                        <a:rPr lang="en-US" dirty="0"/>
                        <a:t>0.01</a:t>
                      </a:r>
                    </a:p>
                  </a:txBody>
                  <a:tcPr/>
                </a:tc>
                <a:tc>
                  <a:txBody>
                    <a:bodyPr/>
                    <a:lstStyle/>
                    <a:p>
                      <a:r>
                        <a:rPr lang="en-US" dirty="0"/>
                        <a:t>30s</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40</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909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to public- AA1</a:t>
            </a:r>
          </a:p>
        </p:txBody>
      </p:sp>
      <p:sp>
        <p:nvSpPr>
          <p:cNvPr id="3" name="Content Placeholder 2"/>
          <p:cNvSpPr>
            <a:spLocks noGrp="1"/>
          </p:cNvSpPr>
          <p:nvPr>
            <p:ph idx="1"/>
          </p:nvPr>
        </p:nvSpPr>
        <p:spPr/>
        <p:txBody>
          <a:bodyPr/>
          <a:lstStyle/>
          <a:p>
            <a:r>
              <a:rPr lang="en-US" dirty="0"/>
              <a:t>Release is judged to follow the same path as for AA3- directly out through monolith relief line.</a:t>
            </a:r>
          </a:p>
          <a:p>
            <a:r>
              <a:rPr lang="en-US" dirty="0"/>
              <a:t>Unmitigated dose was calculated to be 56 </a:t>
            </a:r>
            <a:r>
              <a:rPr lang="en-US" dirty="0" err="1"/>
              <a:t>mSv</a:t>
            </a:r>
            <a:r>
              <a:rPr lang="en-US" dirty="0"/>
              <a:t> but recalculation is being done with contribution from melted steel.</a:t>
            </a:r>
          </a:p>
          <a:p>
            <a:r>
              <a:rPr lang="en-US" dirty="0"/>
              <a:t>Expected dose is around 60 </a:t>
            </a:r>
            <a:r>
              <a:rPr lang="en-US" dirty="0" err="1"/>
              <a:t>mSv</a:t>
            </a:r>
            <a:r>
              <a:rPr lang="en-US" dirty="0"/>
              <a:t>.</a:t>
            </a:r>
          </a:p>
          <a:p>
            <a:endParaRPr lang="en-US" dirty="0"/>
          </a:p>
          <a:p>
            <a:r>
              <a:rPr lang="en-US" dirty="0"/>
              <a:t>Mitigated dose is being calculated but is expected to be lower than threshold for H4 (20 </a:t>
            </a:r>
            <a:r>
              <a:rPr lang="en-US" dirty="0" err="1"/>
              <a:t>mSv</a:t>
            </a:r>
            <a:r>
              <a:rPr lang="en-US" dirty="0"/>
              <a:t>).</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41</a:t>
            </a:fld>
            <a:endParaRPr lang="en-GB"/>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1809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AA2</a:t>
            </a:r>
          </a:p>
        </p:txBody>
      </p:sp>
      <p:sp>
        <p:nvSpPr>
          <p:cNvPr id="3" name="Content Placeholder 2"/>
          <p:cNvSpPr>
            <a:spLocks noGrp="1"/>
          </p:cNvSpPr>
          <p:nvPr>
            <p:ph idx="1"/>
          </p:nvPr>
        </p:nvSpPr>
        <p:spPr/>
        <p:txBody>
          <a:bodyPr/>
          <a:lstStyle/>
          <a:p>
            <a:r>
              <a:rPr lang="en-US" dirty="0"/>
              <a:t>Beam parameters</a:t>
            </a:r>
          </a:p>
          <a:p>
            <a:r>
              <a:rPr lang="en-US" dirty="0"/>
              <a:t>Event and event </a:t>
            </a:r>
            <a:r>
              <a:rPr lang="en-US" dirty="0" err="1"/>
              <a:t>categorisation</a:t>
            </a:r>
            <a:endParaRPr lang="en-US" dirty="0"/>
          </a:p>
          <a:p>
            <a:r>
              <a:rPr lang="en-US" dirty="0"/>
              <a:t>Event progression </a:t>
            </a:r>
          </a:p>
          <a:p>
            <a:r>
              <a:rPr lang="en-US" dirty="0"/>
              <a:t>Source term</a:t>
            </a:r>
          </a:p>
          <a:p>
            <a:r>
              <a:rPr lang="en-US" dirty="0"/>
              <a:t>Dose to public</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42</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43878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AA2- Beam parameters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2272814"/>
              </p:ext>
            </p:extLst>
          </p:nvPr>
        </p:nvGraphicFramePr>
        <p:xfrm>
          <a:off x="609600" y="1781171"/>
          <a:ext cx="9950895" cy="3376020"/>
        </p:xfrm>
        <a:graphic>
          <a:graphicData uri="http://schemas.openxmlformats.org/drawingml/2006/table">
            <a:tbl>
              <a:tblPr firstRow="1" bandRow="1">
                <a:tableStyleId>{5C22544A-7EE6-4342-B048-85BDC9FD1C3A}</a:tableStyleId>
              </a:tblPr>
              <a:tblGrid>
                <a:gridCol w="3316965">
                  <a:extLst>
                    <a:ext uri="{9D8B030D-6E8A-4147-A177-3AD203B41FA5}">
                      <a16:colId xmlns:a16="http://schemas.microsoft.com/office/drawing/2014/main" val="20000"/>
                    </a:ext>
                  </a:extLst>
                </a:gridCol>
                <a:gridCol w="3316965">
                  <a:extLst>
                    <a:ext uri="{9D8B030D-6E8A-4147-A177-3AD203B41FA5}">
                      <a16:colId xmlns:a16="http://schemas.microsoft.com/office/drawing/2014/main" val="20001"/>
                    </a:ext>
                  </a:extLst>
                </a:gridCol>
                <a:gridCol w="3316965">
                  <a:extLst>
                    <a:ext uri="{9D8B030D-6E8A-4147-A177-3AD203B41FA5}">
                      <a16:colId xmlns:a16="http://schemas.microsoft.com/office/drawing/2014/main" val="20002"/>
                    </a:ext>
                  </a:extLst>
                </a:gridCol>
              </a:tblGrid>
              <a:tr h="562670">
                <a:tc>
                  <a:txBody>
                    <a:bodyPr/>
                    <a:lstStyle/>
                    <a:p>
                      <a:endParaRPr lang="en-US" dirty="0"/>
                    </a:p>
                  </a:txBody>
                  <a:tcPr/>
                </a:tc>
                <a:tc>
                  <a:txBody>
                    <a:bodyPr/>
                    <a:lstStyle/>
                    <a:p>
                      <a:r>
                        <a:rPr lang="en-US" dirty="0"/>
                        <a:t>Proton beam window</a:t>
                      </a:r>
                    </a:p>
                  </a:txBody>
                  <a:tcPr/>
                </a:tc>
                <a:tc>
                  <a:txBody>
                    <a:bodyPr/>
                    <a:lstStyle/>
                    <a:p>
                      <a:r>
                        <a:rPr lang="en-US" dirty="0"/>
                        <a:t>Target</a:t>
                      </a:r>
                    </a:p>
                  </a:txBody>
                  <a:tcPr/>
                </a:tc>
                <a:extLst>
                  <a:ext uri="{0D108BD9-81ED-4DB2-BD59-A6C34878D82A}">
                    <a16:rowId xmlns:a16="http://schemas.microsoft.com/office/drawing/2014/main" val="10000"/>
                  </a:ext>
                </a:extLst>
              </a:tr>
              <a:tr h="562670">
                <a:tc>
                  <a:txBody>
                    <a:bodyPr/>
                    <a:lstStyle/>
                    <a:p>
                      <a:r>
                        <a:rPr lang="en-US" dirty="0"/>
                        <a:t>RMS </a:t>
                      </a:r>
                      <a:r>
                        <a:rPr lang="en-US" dirty="0" err="1"/>
                        <a:t>beamlet</a:t>
                      </a:r>
                      <a:r>
                        <a:rPr lang="en-US" dirty="0"/>
                        <a:t> size</a:t>
                      </a:r>
                    </a:p>
                  </a:txBody>
                  <a:tcPr/>
                </a:tc>
                <a:tc>
                  <a:txBody>
                    <a:bodyPr/>
                    <a:lstStyle/>
                    <a:p>
                      <a:r>
                        <a:rPr lang="en-US" dirty="0"/>
                        <a:t>11.2x4.2 mm</a:t>
                      </a:r>
                    </a:p>
                  </a:txBody>
                  <a:tcPr/>
                </a:tc>
                <a:tc>
                  <a:txBody>
                    <a:bodyPr/>
                    <a:lstStyle/>
                    <a:p>
                      <a:r>
                        <a:rPr lang="en-US" dirty="0"/>
                        <a:t>13.5x5.05 mm</a:t>
                      </a:r>
                    </a:p>
                  </a:txBody>
                  <a:tcPr/>
                </a:tc>
                <a:extLst>
                  <a:ext uri="{0D108BD9-81ED-4DB2-BD59-A6C34878D82A}">
                    <a16:rowId xmlns:a16="http://schemas.microsoft.com/office/drawing/2014/main" val="10001"/>
                  </a:ext>
                </a:extLst>
              </a:tr>
              <a:tr h="562670">
                <a:tc>
                  <a:txBody>
                    <a:bodyPr/>
                    <a:lstStyle/>
                    <a:p>
                      <a:r>
                        <a:rPr lang="en-US" dirty="0" err="1"/>
                        <a:t>Rastering</a:t>
                      </a:r>
                      <a:endParaRPr lang="en-US" dirty="0"/>
                    </a:p>
                  </a:txBody>
                  <a:tcPr/>
                </a:tc>
                <a:tc>
                  <a:txBody>
                    <a:bodyPr/>
                    <a:lstStyle/>
                    <a:p>
                      <a:r>
                        <a:rPr lang="en-US" dirty="0"/>
                        <a:t>49.4x16.6 mm</a:t>
                      </a:r>
                    </a:p>
                  </a:txBody>
                  <a:tcPr/>
                </a:tc>
                <a:tc>
                  <a:txBody>
                    <a:bodyPr/>
                    <a:lstStyle/>
                    <a:p>
                      <a:r>
                        <a:rPr lang="en-US" dirty="0"/>
                        <a:t>60x20 mm</a:t>
                      </a:r>
                    </a:p>
                  </a:txBody>
                  <a:tcPr/>
                </a:tc>
                <a:extLst>
                  <a:ext uri="{0D108BD9-81ED-4DB2-BD59-A6C34878D82A}">
                    <a16:rowId xmlns:a16="http://schemas.microsoft.com/office/drawing/2014/main" val="10002"/>
                  </a:ext>
                </a:extLst>
              </a:tr>
              <a:tr h="562670">
                <a:tc>
                  <a:txBody>
                    <a:bodyPr/>
                    <a:lstStyle/>
                    <a:p>
                      <a:r>
                        <a:rPr lang="en-US" dirty="0" err="1"/>
                        <a:t>Rastering</a:t>
                      </a:r>
                      <a:r>
                        <a:rPr lang="en-US" dirty="0"/>
                        <a:t> frequency</a:t>
                      </a:r>
                    </a:p>
                  </a:txBody>
                  <a:tcPr/>
                </a:tc>
                <a:tc gridSpan="2">
                  <a:txBody>
                    <a:bodyPr/>
                    <a:lstStyle/>
                    <a:p>
                      <a:pPr algn="ctr"/>
                      <a:r>
                        <a:rPr lang="en-US" dirty="0"/>
                        <a:t>39.55x29.05 kHz</a:t>
                      </a:r>
                    </a:p>
                  </a:txBody>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3"/>
                  </a:ext>
                </a:extLst>
              </a:tr>
              <a:tr h="562670">
                <a:tc>
                  <a:txBody>
                    <a:bodyPr/>
                    <a:lstStyle/>
                    <a:p>
                      <a:r>
                        <a:rPr lang="en-US" dirty="0"/>
                        <a:t>Average current density</a:t>
                      </a:r>
                    </a:p>
                  </a:txBody>
                  <a:tcPr/>
                </a:tc>
                <a:tc>
                  <a:txBody>
                    <a:bodyPr/>
                    <a:lstStyle/>
                    <a:p>
                      <a:r>
                        <a:rPr lang="en-GB" sz="1350" kern="1200" dirty="0">
                          <a:solidFill>
                            <a:schemeClr val="dk1"/>
                          </a:solidFill>
                          <a:effectLst/>
                          <a:latin typeface="+mn-lt"/>
                          <a:ea typeface="+mn-ea"/>
                          <a:cs typeface="+mn-cs"/>
                        </a:rPr>
                        <a:t>84</a:t>
                      </a:r>
                      <a:r>
                        <a:rPr lang="en-GB" dirty="0">
                          <a:effectLst/>
                        </a:rPr>
                        <a:t> </a:t>
                      </a:r>
                      <a:r>
                        <a:rPr lang="sk-SK" sz="1350" kern="1200" dirty="0">
                          <a:solidFill>
                            <a:schemeClr val="dk1"/>
                          </a:solidFill>
                          <a:effectLst/>
                          <a:latin typeface="+mn-lt"/>
                          <a:ea typeface="+mn-ea"/>
                          <a:cs typeface="+mn-cs"/>
                        </a:rPr>
                        <a:t>uA/ cm</a:t>
                      </a:r>
                      <a:r>
                        <a:rPr lang="sk-SK" sz="1350" kern="1200" baseline="30000" dirty="0">
                          <a:solidFill>
                            <a:schemeClr val="dk1"/>
                          </a:solidFill>
                          <a:effectLst/>
                          <a:latin typeface="+mn-lt"/>
                          <a:ea typeface="+mn-ea"/>
                          <a:cs typeface="+mn-cs"/>
                        </a:rPr>
                        <a:t>2</a:t>
                      </a:r>
                      <a:r>
                        <a:rPr lang="sk-SK" dirty="0">
                          <a:effectLst/>
                        </a:rPr>
                        <a:t> </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53 </a:t>
                      </a:r>
                      <a:r>
                        <a:rPr lang="sk-SK" sz="1350" kern="1200" dirty="0">
                          <a:solidFill>
                            <a:schemeClr val="dk1"/>
                          </a:solidFill>
                          <a:effectLst/>
                          <a:latin typeface="+mn-lt"/>
                          <a:ea typeface="+mn-ea"/>
                          <a:cs typeface="+mn-cs"/>
                        </a:rPr>
                        <a:t>uA/ cm</a:t>
                      </a:r>
                      <a:r>
                        <a:rPr lang="sk-SK" sz="1350" kern="1200" baseline="30000" dirty="0">
                          <a:solidFill>
                            <a:schemeClr val="dk1"/>
                          </a:solidFill>
                          <a:effectLst/>
                          <a:latin typeface="+mn-lt"/>
                          <a:ea typeface="+mn-ea"/>
                          <a:cs typeface="+mn-cs"/>
                        </a:rPr>
                        <a:t>2</a:t>
                      </a:r>
                      <a:r>
                        <a:rPr lang="sk-SK" dirty="0">
                          <a:effectLst/>
                        </a:rPr>
                        <a:t> </a:t>
                      </a:r>
                      <a:endParaRPr lang="en-US" dirty="0"/>
                    </a:p>
                  </a:txBody>
                  <a:tcPr/>
                </a:tc>
                <a:extLst>
                  <a:ext uri="{0D108BD9-81ED-4DB2-BD59-A6C34878D82A}">
                    <a16:rowId xmlns:a16="http://schemas.microsoft.com/office/drawing/2014/main" val="10004"/>
                  </a:ext>
                </a:extLst>
              </a:tr>
              <a:tr h="562670">
                <a:tc>
                  <a:txBody>
                    <a:bodyPr/>
                    <a:lstStyle/>
                    <a:p>
                      <a:r>
                        <a:rPr lang="en-US" dirty="0"/>
                        <a:t>Beam footprint size</a:t>
                      </a:r>
                    </a:p>
                  </a:txBody>
                  <a:tcPr/>
                </a:tc>
                <a:tc>
                  <a:txBody>
                    <a:bodyPr/>
                    <a:lstStyle/>
                    <a:p>
                      <a:endParaRPr lang="en-US" dirty="0"/>
                    </a:p>
                  </a:txBody>
                  <a:tcPr/>
                </a:tc>
                <a:tc>
                  <a:txBody>
                    <a:bodyPr/>
                    <a:lstStyle/>
                    <a:p>
                      <a:r>
                        <a:rPr lang="en-US" dirty="0"/>
                        <a:t>160x60 mm</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43</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47299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AA2- Worst case beam footprints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581000"/>
              </p:ext>
            </p:extLst>
          </p:nvPr>
        </p:nvGraphicFramePr>
        <p:xfrm>
          <a:off x="609600" y="1781171"/>
          <a:ext cx="9950895" cy="2250680"/>
        </p:xfrm>
        <a:graphic>
          <a:graphicData uri="http://schemas.openxmlformats.org/drawingml/2006/table">
            <a:tbl>
              <a:tblPr firstRow="1" bandRow="1">
                <a:tableStyleId>{5C22544A-7EE6-4342-B048-85BDC9FD1C3A}</a:tableStyleId>
              </a:tblPr>
              <a:tblGrid>
                <a:gridCol w="3316965">
                  <a:extLst>
                    <a:ext uri="{9D8B030D-6E8A-4147-A177-3AD203B41FA5}">
                      <a16:colId xmlns:a16="http://schemas.microsoft.com/office/drawing/2014/main" val="20000"/>
                    </a:ext>
                  </a:extLst>
                </a:gridCol>
                <a:gridCol w="3316965">
                  <a:extLst>
                    <a:ext uri="{9D8B030D-6E8A-4147-A177-3AD203B41FA5}">
                      <a16:colId xmlns:a16="http://schemas.microsoft.com/office/drawing/2014/main" val="20001"/>
                    </a:ext>
                  </a:extLst>
                </a:gridCol>
                <a:gridCol w="3316965">
                  <a:extLst>
                    <a:ext uri="{9D8B030D-6E8A-4147-A177-3AD203B41FA5}">
                      <a16:colId xmlns:a16="http://schemas.microsoft.com/office/drawing/2014/main" val="20002"/>
                    </a:ext>
                  </a:extLst>
                </a:gridCol>
              </a:tblGrid>
              <a:tr h="562670">
                <a:tc>
                  <a:txBody>
                    <a:bodyPr/>
                    <a:lstStyle/>
                    <a:p>
                      <a:endParaRPr lang="en-US" dirty="0"/>
                    </a:p>
                  </a:txBody>
                  <a:tcPr/>
                </a:tc>
                <a:tc>
                  <a:txBody>
                    <a:bodyPr/>
                    <a:lstStyle/>
                    <a:p>
                      <a:r>
                        <a:rPr lang="en-US" dirty="0"/>
                        <a:t>Proton beam window</a:t>
                      </a:r>
                    </a:p>
                  </a:txBody>
                  <a:tcPr/>
                </a:tc>
                <a:tc>
                  <a:txBody>
                    <a:bodyPr/>
                    <a:lstStyle/>
                    <a:p>
                      <a:r>
                        <a:rPr lang="en-US" dirty="0"/>
                        <a:t>Target</a:t>
                      </a:r>
                    </a:p>
                  </a:txBody>
                  <a:tcPr/>
                </a:tc>
                <a:extLst>
                  <a:ext uri="{0D108BD9-81ED-4DB2-BD59-A6C34878D82A}">
                    <a16:rowId xmlns:a16="http://schemas.microsoft.com/office/drawing/2014/main" val="10000"/>
                  </a:ext>
                </a:extLst>
              </a:tr>
              <a:tr h="562670">
                <a:tc>
                  <a:txBody>
                    <a:bodyPr/>
                    <a:lstStyle/>
                    <a:p>
                      <a:r>
                        <a:rPr lang="en-US" dirty="0" err="1"/>
                        <a:t>Rastering</a:t>
                      </a:r>
                      <a:r>
                        <a:rPr lang="en-US" dirty="0"/>
                        <a:t> failure (RMS)</a:t>
                      </a:r>
                    </a:p>
                  </a:txBody>
                  <a:tcPr/>
                </a:tc>
                <a:tc>
                  <a:txBody>
                    <a:bodyPr/>
                    <a:lstStyle/>
                    <a:p>
                      <a:r>
                        <a:rPr lang="en-US" dirty="0"/>
                        <a:t>11.2x4.2 mm</a:t>
                      </a:r>
                    </a:p>
                  </a:txBody>
                  <a:tcPr/>
                </a:tc>
                <a:tc>
                  <a:txBody>
                    <a:bodyPr/>
                    <a:lstStyle/>
                    <a:p>
                      <a:r>
                        <a:rPr lang="en-US" dirty="0"/>
                        <a:t>13.5x5.05 mm</a:t>
                      </a:r>
                    </a:p>
                  </a:txBody>
                  <a:tcPr/>
                </a:tc>
                <a:extLst>
                  <a:ext uri="{0D108BD9-81ED-4DB2-BD59-A6C34878D82A}">
                    <a16:rowId xmlns:a16="http://schemas.microsoft.com/office/drawing/2014/main" val="10001"/>
                  </a:ext>
                </a:extLst>
              </a:tr>
              <a:tr h="562670">
                <a:tc>
                  <a:txBody>
                    <a:bodyPr/>
                    <a:lstStyle/>
                    <a:p>
                      <a:r>
                        <a:rPr lang="en-US" dirty="0"/>
                        <a:t>Focusing failure (RMS)</a:t>
                      </a:r>
                    </a:p>
                  </a:txBody>
                  <a:tcPr/>
                </a:tc>
                <a:tc>
                  <a:txBody>
                    <a:bodyPr/>
                    <a:lstStyle/>
                    <a:p>
                      <a:r>
                        <a:rPr lang="en-US" dirty="0"/>
                        <a:t>49.4x16.6 mm</a:t>
                      </a:r>
                    </a:p>
                  </a:txBody>
                  <a:tcPr/>
                </a:tc>
                <a:tc>
                  <a:txBody>
                    <a:bodyPr/>
                    <a:lstStyle/>
                    <a:p>
                      <a:r>
                        <a:rPr lang="en-US" dirty="0"/>
                        <a:t>60x20 mm</a:t>
                      </a:r>
                    </a:p>
                  </a:txBody>
                  <a:tcPr/>
                </a:tc>
                <a:extLst>
                  <a:ext uri="{0D108BD9-81ED-4DB2-BD59-A6C34878D82A}">
                    <a16:rowId xmlns:a16="http://schemas.microsoft.com/office/drawing/2014/main" val="10002"/>
                  </a:ext>
                </a:extLst>
              </a:tr>
              <a:tr h="562670">
                <a:tc>
                  <a:txBody>
                    <a:bodyPr/>
                    <a:lstStyle/>
                    <a:p>
                      <a:r>
                        <a:rPr lang="en-US" dirty="0"/>
                        <a:t>Combination</a:t>
                      </a:r>
                      <a:r>
                        <a:rPr lang="en-US" baseline="0" dirty="0"/>
                        <a:t> of above </a:t>
                      </a:r>
                      <a:endParaRPr lang="en-US" dirty="0"/>
                    </a:p>
                  </a:txBody>
                  <a:tcPr/>
                </a:tc>
                <a:tc>
                  <a:txBody>
                    <a:bodyPr/>
                    <a:lstStyle/>
                    <a:p>
                      <a:r>
                        <a:rPr lang="en-US" dirty="0"/>
                        <a:t>0.5x0.5 mm</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0.5x0.5 mm</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pPr/>
              <a:t>44</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2866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AA2- Machine protection functions</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45</a:t>
            </a:fld>
            <a:endParaRPr lang="en-GB"/>
          </a:p>
        </p:txBody>
      </p:sp>
      <p:sp>
        <p:nvSpPr>
          <p:cNvPr id="5" name="Text Placeholder 4"/>
          <p:cNvSpPr>
            <a:spLocks noGrp="1"/>
          </p:cNvSpPr>
          <p:nvPr>
            <p:ph type="body" sz="quarter" idx="13"/>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1748714"/>
              </p:ext>
            </p:extLst>
          </p:nvPr>
        </p:nvGraphicFramePr>
        <p:xfrm>
          <a:off x="609600" y="1781175"/>
          <a:ext cx="10972800" cy="3627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Function</a:t>
                      </a:r>
                    </a:p>
                  </a:txBody>
                  <a:tcPr/>
                </a:tc>
                <a:tc>
                  <a:txBody>
                    <a:bodyPr/>
                    <a:lstStyle/>
                    <a:p>
                      <a:r>
                        <a:rPr lang="en-US" dirty="0"/>
                        <a:t>Description</a:t>
                      </a:r>
                    </a:p>
                  </a:txBody>
                  <a:tcPr/>
                </a:tc>
                <a:tc>
                  <a:txBody>
                    <a:bodyPr/>
                    <a:lstStyle/>
                    <a:p>
                      <a:r>
                        <a:rPr lang="en-US" dirty="0"/>
                        <a:t>Failure  frequency</a:t>
                      </a:r>
                    </a:p>
                  </a:txBody>
                  <a:tcPr/>
                </a:tc>
                <a:tc>
                  <a:txBody>
                    <a:bodyPr/>
                    <a:lstStyle/>
                    <a:p>
                      <a:r>
                        <a:rPr lang="en-US" dirty="0"/>
                        <a:t>Remark</a:t>
                      </a:r>
                    </a:p>
                  </a:txBody>
                  <a:tcPr/>
                </a:tc>
                <a:extLst>
                  <a:ext uri="{0D108BD9-81ED-4DB2-BD59-A6C34878D82A}">
                    <a16:rowId xmlns:a16="http://schemas.microsoft.com/office/drawing/2014/main" val="10000"/>
                  </a:ext>
                </a:extLst>
              </a:tr>
              <a:tr h="370840">
                <a:tc>
                  <a:txBody>
                    <a:bodyPr/>
                    <a:lstStyle/>
                    <a:p>
                      <a:r>
                        <a:rPr lang="en-US" dirty="0"/>
                        <a:t>PF1</a:t>
                      </a:r>
                    </a:p>
                  </a:txBody>
                  <a:tcPr/>
                </a:tc>
                <a:tc>
                  <a:txBody>
                    <a:bodyPr/>
                    <a:lstStyle/>
                    <a:p>
                      <a:r>
                        <a:rPr lang="en-US" dirty="0"/>
                        <a:t>Defect focusing system (</a:t>
                      </a:r>
                      <a:r>
                        <a:rPr lang="en-US" dirty="0" err="1"/>
                        <a:t>quadropoles</a:t>
                      </a:r>
                      <a:r>
                        <a:rPr lang="en-US" dirty="0"/>
                        <a:t>)</a:t>
                      </a:r>
                    </a:p>
                  </a:txBody>
                  <a:tcPr/>
                </a:tc>
                <a:tc>
                  <a:txBody>
                    <a:bodyPr/>
                    <a:lstStyle/>
                    <a:p>
                      <a:r>
                        <a:rPr lang="de-DE" sz="1350" kern="1200" dirty="0">
                          <a:effectLst/>
                        </a:rPr>
                        <a:t>10</a:t>
                      </a:r>
                      <a:r>
                        <a:rPr lang="de-DE" sz="1350" kern="1200" baseline="30000" dirty="0">
                          <a:effectLst/>
                        </a:rPr>
                        <a:t>-7</a:t>
                      </a:r>
                      <a:r>
                        <a:rPr lang="de-DE" sz="1350" kern="1200" dirty="0">
                          <a:effectLst/>
                        </a:rPr>
                        <a:t>/</a:t>
                      </a:r>
                      <a:r>
                        <a:rPr lang="de-DE" sz="1350" kern="1200" dirty="0" err="1">
                          <a:effectLst/>
                        </a:rPr>
                        <a:t>hr</a:t>
                      </a:r>
                      <a:r>
                        <a:rPr lang="de-DE" dirty="0">
                          <a:effectLst/>
                        </a:rPr>
                        <a:t> </a:t>
                      </a:r>
                      <a:endParaRPr lang="en-US" dirty="0"/>
                    </a:p>
                  </a:txBody>
                  <a:tcPr/>
                </a:tc>
                <a:tc>
                  <a:txBody>
                    <a:bodyPr/>
                    <a:lstStyle/>
                    <a:p>
                      <a:r>
                        <a:rPr lang="en-US" dirty="0"/>
                        <a:t>State of </a:t>
                      </a:r>
                      <a:r>
                        <a:rPr lang="en-US" dirty="0" err="1"/>
                        <a:t>quadropoles</a:t>
                      </a:r>
                      <a:endParaRPr lang="en-US" dirty="0"/>
                    </a:p>
                  </a:txBody>
                  <a:tcPr/>
                </a:tc>
                <a:extLst>
                  <a:ext uri="{0D108BD9-81ED-4DB2-BD59-A6C34878D82A}">
                    <a16:rowId xmlns:a16="http://schemas.microsoft.com/office/drawing/2014/main" val="10001"/>
                  </a:ext>
                </a:extLst>
              </a:tr>
              <a:tr h="370840">
                <a:tc>
                  <a:txBody>
                    <a:bodyPr/>
                    <a:lstStyle/>
                    <a:p>
                      <a:r>
                        <a:rPr lang="en-US" dirty="0"/>
                        <a:t>PF2</a:t>
                      </a:r>
                    </a:p>
                  </a:txBody>
                  <a:tcPr/>
                </a:tc>
                <a:tc>
                  <a:txBody>
                    <a:bodyPr/>
                    <a:lstStyle/>
                    <a:p>
                      <a:r>
                        <a:rPr lang="en-US" dirty="0"/>
                        <a:t>Beam size or position</a:t>
                      </a:r>
                    </a:p>
                  </a:txBody>
                  <a:tcPr/>
                </a:tc>
                <a:tc>
                  <a:txBody>
                    <a:bodyPr/>
                    <a:lstStyle/>
                    <a:p>
                      <a:r>
                        <a:rPr lang="de-DE" sz="1350" kern="1200" dirty="0">
                          <a:effectLst/>
                        </a:rPr>
                        <a:t>10</a:t>
                      </a:r>
                      <a:r>
                        <a:rPr lang="de-DE" sz="1350" kern="1200" baseline="30000" dirty="0">
                          <a:effectLst/>
                        </a:rPr>
                        <a:t>-6</a:t>
                      </a:r>
                      <a:r>
                        <a:rPr lang="de-DE" sz="1350" kern="1200" dirty="0">
                          <a:effectLst/>
                        </a:rPr>
                        <a:t>/</a:t>
                      </a:r>
                      <a:r>
                        <a:rPr lang="de-DE" sz="1350" kern="1200" dirty="0" err="1">
                          <a:effectLst/>
                        </a:rPr>
                        <a:t>hr</a:t>
                      </a:r>
                      <a:r>
                        <a:rPr lang="de-DE" dirty="0">
                          <a:effectLst/>
                        </a:rPr>
                        <a:t> </a:t>
                      </a:r>
                      <a:endParaRPr lang="en-US" dirty="0"/>
                    </a:p>
                  </a:txBody>
                  <a:tcPr/>
                </a:tc>
                <a:tc>
                  <a:txBody>
                    <a:bodyPr/>
                    <a:lstStyle/>
                    <a:p>
                      <a:r>
                        <a:rPr lang="en-US" dirty="0"/>
                        <a:t>Aperture monitors, grid monitors, beam position</a:t>
                      </a:r>
                      <a:r>
                        <a:rPr lang="en-US" baseline="0" dirty="0"/>
                        <a:t> monitors</a:t>
                      </a:r>
                      <a:endParaRPr lang="en-US" dirty="0"/>
                    </a:p>
                  </a:txBody>
                  <a:tcPr/>
                </a:tc>
                <a:extLst>
                  <a:ext uri="{0D108BD9-81ED-4DB2-BD59-A6C34878D82A}">
                    <a16:rowId xmlns:a16="http://schemas.microsoft.com/office/drawing/2014/main" val="10002"/>
                  </a:ext>
                </a:extLst>
              </a:tr>
              <a:tr h="370840">
                <a:tc>
                  <a:txBody>
                    <a:bodyPr/>
                    <a:lstStyle/>
                    <a:p>
                      <a:r>
                        <a:rPr lang="en-US" dirty="0"/>
                        <a:t>PF3</a:t>
                      </a:r>
                    </a:p>
                  </a:txBody>
                  <a:tcPr/>
                </a:tc>
                <a:tc>
                  <a:txBody>
                    <a:bodyPr/>
                    <a:lstStyle/>
                    <a:p>
                      <a:r>
                        <a:rPr lang="en-US" dirty="0"/>
                        <a:t>Defect </a:t>
                      </a:r>
                      <a:r>
                        <a:rPr lang="en-US" dirty="0" err="1"/>
                        <a:t>rastering</a:t>
                      </a:r>
                      <a:r>
                        <a:rPr lang="en-US" dirty="0"/>
                        <a:t> system</a:t>
                      </a:r>
                    </a:p>
                    <a:p>
                      <a:r>
                        <a:rPr lang="en-US" dirty="0"/>
                        <a:t>(raster</a:t>
                      </a:r>
                      <a:r>
                        <a:rPr lang="en-US" baseline="0" dirty="0"/>
                        <a:t> magnets)</a:t>
                      </a:r>
                      <a:endParaRPr lang="en-US" dirty="0"/>
                    </a:p>
                  </a:txBody>
                  <a:tcPr/>
                </a:tc>
                <a:tc>
                  <a:txBody>
                    <a:bodyPr/>
                    <a:lstStyle/>
                    <a:p>
                      <a:r>
                        <a:rPr lang="de-DE" sz="1350" kern="1200" dirty="0">
                          <a:effectLst/>
                        </a:rPr>
                        <a:t>10</a:t>
                      </a:r>
                      <a:r>
                        <a:rPr lang="de-DE" sz="1350" kern="1200" baseline="30000" dirty="0">
                          <a:effectLst/>
                        </a:rPr>
                        <a:t>-7</a:t>
                      </a:r>
                      <a:r>
                        <a:rPr lang="de-DE" sz="1350" kern="1200" dirty="0">
                          <a:effectLst/>
                        </a:rPr>
                        <a:t>/</a:t>
                      </a:r>
                      <a:r>
                        <a:rPr lang="de-DE" sz="1350" kern="1200" dirty="0" err="1">
                          <a:effectLst/>
                        </a:rPr>
                        <a:t>hr</a:t>
                      </a:r>
                      <a:r>
                        <a:rPr lang="de-DE" dirty="0">
                          <a:effectLst/>
                        </a:rPr>
                        <a:t> </a:t>
                      </a:r>
                      <a:endParaRPr lang="en-US" dirty="0"/>
                    </a:p>
                  </a:txBody>
                  <a:tcPr/>
                </a:tc>
                <a:tc>
                  <a:txBody>
                    <a:bodyPr/>
                    <a:lstStyle/>
                    <a:p>
                      <a:r>
                        <a:rPr lang="en-US" dirty="0"/>
                        <a:t>State of </a:t>
                      </a:r>
                      <a:r>
                        <a:rPr lang="en-US" dirty="0" err="1"/>
                        <a:t>rastering</a:t>
                      </a:r>
                      <a:r>
                        <a:rPr lang="en-US" dirty="0"/>
                        <a:t> magnets</a:t>
                      </a:r>
                    </a:p>
                  </a:txBody>
                  <a:tcPr/>
                </a:tc>
                <a:extLst>
                  <a:ext uri="{0D108BD9-81ED-4DB2-BD59-A6C34878D82A}">
                    <a16:rowId xmlns:a16="http://schemas.microsoft.com/office/drawing/2014/main" val="10003"/>
                  </a:ext>
                </a:extLst>
              </a:tr>
              <a:tr h="370840">
                <a:tc>
                  <a:txBody>
                    <a:bodyPr/>
                    <a:lstStyle/>
                    <a:p>
                      <a:r>
                        <a:rPr lang="en-US" dirty="0"/>
                        <a:t>PF4</a:t>
                      </a:r>
                    </a:p>
                  </a:txBody>
                  <a:tcPr/>
                </a:tc>
                <a:tc>
                  <a:txBody>
                    <a:bodyPr/>
                    <a:lstStyle/>
                    <a:p>
                      <a:r>
                        <a:rPr lang="en-US" dirty="0"/>
                        <a:t>Target speed</a:t>
                      </a:r>
                    </a:p>
                  </a:txBody>
                  <a:tcPr/>
                </a:tc>
                <a:tc>
                  <a:txBody>
                    <a:bodyPr/>
                    <a:lstStyle/>
                    <a:p>
                      <a:r>
                        <a:rPr lang="de-DE" sz="1350" kern="1200" dirty="0">
                          <a:effectLst/>
                        </a:rPr>
                        <a:t>10</a:t>
                      </a:r>
                      <a:r>
                        <a:rPr lang="de-DE" sz="1350" kern="1200" baseline="30000" dirty="0">
                          <a:effectLst/>
                        </a:rPr>
                        <a:t>-6</a:t>
                      </a:r>
                      <a:r>
                        <a:rPr lang="de-DE" sz="1350" kern="1200" dirty="0">
                          <a:effectLst/>
                        </a:rPr>
                        <a:t>/</a:t>
                      </a:r>
                      <a:r>
                        <a:rPr lang="de-DE" sz="1350" kern="1200" dirty="0" err="1">
                          <a:effectLst/>
                        </a:rPr>
                        <a:t>hr</a:t>
                      </a:r>
                      <a:r>
                        <a:rPr lang="de-DE" dirty="0">
                          <a:effectLst/>
                        </a:rPr>
                        <a:t> </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PF5</a:t>
                      </a:r>
                    </a:p>
                  </a:txBody>
                  <a:tcPr/>
                </a:tc>
                <a:tc>
                  <a:txBody>
                    <a:bodyPr/>
                    <a:lstStyle/>
                    <a:p>
                      <a:r>
                        <a:rPr lang="en-US" dirty="0"/>
                        <a:t>Target </a:t>
                      </a:r>
                      <a:r>
                        <a:rPr lang="en-US" dirty="0" err="1"/>
                        <a:t>syncronisation</a:t>
                      </a:r>
                      <a:endParaRPr lang="en-US" dirty="0"/>
                    </a:p>
                  </a:txBody>
                  <a:tcPr/>
                </a:tc>
                <a:tc>
                  <a:txBody>
                    <a:bodyPr/>
                    <a:lstStyle/>
                    <a:p>
                      <a:r>
                        <a:rPr lang="de-DE" sz="1350" kern="1200" dirty="0">
                          <a:effectLst/>
                        </a:rPr>
                        <a:t>10</a:t>
                      </a:r>
                      <a:r>
                        <a:rPr lang="de-DE" sz="1350" kern="1200" baseline="30000" dirty="0">
                          <a:effectLst/>
                        </a:rPr>
                        <a:t>-5</a:t>
                      </a:r>
                      <a:r>
                        <a:rPr lang="de-DE" sz="1350" kern="1200" dirty="0">
                          <a:effectLst/>
                        </a:rPr>
                        <a:t>/</a:t>
                      </a:r>
                      <a:r>
                        <a:rPr lang="de-DE" sz="1350" kern="1200" dirty="0" err="1">
                          <a:effectLst/>
                        </a:rPr>
                        <a:t>hr</a:t>
                      </a:r>
                      <a:r>
                        <a:rPr lang="de-DE" dirty="0">
                          <a:effectLst/>
                        </a:rPr>
                        <a:t> </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5"/>
                  </a:ext>
                </a:extLst>
              </a:tr>
              <a:tr h="370840">
                <a:tc>
                  <a:txBody>
                    <a:bodyPr/>
                    <a:lstStyle/>
                    <a:p>
                      <a:r>
                        <a:rPr lang="en-US" dirty="0"/>
                        <a:t>PF6</a:t>
                      </a:r>
                    </a:p>
                  </a:txBody>
                  <a:tcPr/>
                </a:tc>
                <a:tc>
                  <a:txBody>
                    <a:bodyPr/>
                    <a:lstStyle/>
                    <a:p>
                      <a:r>
                        <a:rPr lang="en-US" dirty="0"/>
                        <a:t>Beam mode consistent with beam destination</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1350" kern="1200" dirty="0">
                          <a:effectLst/>
                        </a:rPr>
                        <a:t>10</a:t>
                      </a:r>
                      <a:r>
                        <a:rPr lang="de-DE" sz="1350" kern="1200" baseline="30000" dirty="0">
                          <a:effectLst/>
                        </a:rPr>
                        <a:t>-7</a:t>
                      </a:r>
                      <a:r>
                        <a:rPr lang="de-DE" sz="1350" kern="1200" dirty="0">
                          <a:effectLst/>
                        </a:rPr>
                        <a:t>/</a:t>
                      </a:r>
                      <a:r>
                        <a:rPr lang="de-DE" sz="1350" kern="1200" dirty="0" err="1">
                          <a:effectLst/>
                        </a:rPr>
                        <a:t>hr</a:t>
                      </a:r>
                      <a:r>
                        <a:rPr lang="de-DE" dirty="0">
                          <a:effectLst/>
                        </a:rPr>
                        <a:t> </a:t>
                      </a:r>
                      <a:endParaRPr lang="en-US" dirty="0"/>
                    </a:p>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Pulse length, rep rate and beam current</a:t>
                      </a:r>
                    </a:p>
                  </a:txBody>
                  <a:tcPr/>
                </a:tc>
                <a:extLst>
                  <a:ext uri="{0D108BD9-81ED-4DB2-BD59-A6C34878D82A}">
                    <a16:rowId xmlns:a16="http://schemas.microsoft.com/office/drawing/2014/main" val="10006"/>
                  </a:ext>
                </a:extLst>
              </a:tr>
              <a:tr h="370840">
                <a:tc>
                  <a:txBody>
                    <a:bodyPr/>
                    <a:lstStyle/>
                    <a:p>
                      <a:r>
                        <a:rPr lang="en-US" dirty="0"/>
                        <a:t>PF7</a:t>
                      </a:r>
                    </a:p>
                  </a:txBody>
                  <a:tcPr/>
                </a:tc>
                <a:tc>
                  <a:txBody>
                    <a:bodyPr/>
                    <a:lstStyle/>
                    <a:p>
                      <a:r>
                        <a:rPr lang="en-US" dirty="0"/>
                        <a:t>Beam current monitors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1350" kern="1200" dirty="0">
                          <a:effectLst/>
                        </a:rPr>
                        <a:t>10</a:t>
                      </a:r>
                      <a:r>
                        <a:rPr lang="de-DE" sz="1350" kern="1200" baseline="30000" dirty="0">
                          <a:effectLst/>
                        </a:rPr>
                        <a:t>-7</a:t>
                      </a:r>
                      <a:r>
                        <a:rPr lang="de-DE" sz="1350" kern="1200" dirty="0">
                          <a:effectLst/>
                        </a:rPr>
                        <a:t>/</a:t>
                      </a:r>
                      <a:r>
                        <a:rPr lang="de-DE" sz="1350" kern="1200" dirty="0" err="1">
                          <a:effectLst/>
                        </a:rPr>
                        <a:t>hr</a:t>
                      </a:r>
                      <a:r>
                        <a:rPr lang="de-DE" dirty="0">
                          <a:effectLst/>
                        </a:rPr>
                        <a:t> </a:t>
                      </a:r>
                      <a:endParaRPr lang="en-US" dirty="0"/>
                    </a:p>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a:t>Beam current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42841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frequencies AA2</a:t>
            </a:r>
          </a:p>
        </p:txBody>
      </p:sp>
      <p:sp>
        <p:nvSpPr>
          <p:cNvPr id="3" name="Content Placeholder 2"/>
          <p:cNvSpPr>
            <a:spLocks noGrp="1"/>
          </p:cNvSpPr>
          <p:nvPr>
            <p:ph idx="1"/>
          </p:nvPr>
        </p:nvSpPr>
        <p:spPr/>
        <p:txBody>
          <a:bodyPr/>
          <a:lstStyle/>
          <a:p>
            <a:r>
              <a:rPr lang="en-US" dirty="0"/>
              <a:t>Event 1: Focusing failure including failure of PF1 and PF2 = H3</a:t>
            </a:r>
          </a:p>
          <a:p>
            <a:r>
              <a:rPr lang="en-US" dirty="0"/>
              <a:t>Event 2: </a:t>
            </a:r>
            <a:r>
              <a:rPr lang="en-US" dirty="0" err="1"/>
              <a:t>Rastering</a:t>
            </a:r>
            <a:r>
              <a:rPr lang="en-US" dirty="0"/>
              <a:t> failure including failure of PF2 and PF3 = H3</a:t>
            </a:r>
          </a:p>
          <a:p>
            <a:r>
              <a:rPr lang="en-US" dirty="0"/>
              <a:t>Event 3: Combination of failures above including failure of PF1, PF2 and PF3 = H4.</a:t>
            </a:r>
          </a:p>
          <a:p>
            <a:r>
              <a:rPr lang="en-US" dirty="0"/>
              <a:t>Event 4: Target wheel out of sync with accelerator including failure of PF4, PF5 and PF6 = H4.</a:t>
            </a:r>
          </a:p>
          <a:p>
            <a:r>
              <a:rPr lang="en-US" dirty="0"/>
              <a:t>Event 4 will be an initiating event for AA3.</a:t>
            </a:r>
          </a:p>
          <a:p>
            <a:endParaRPr lang="en-US" dirty="0"/>
          </a:p>
          <a:p>
            <a:r>
              <a:rPr lang="en-US" dirty="0"/>
              <a:t>Event 1 and Event 2 will not lead to dangerously high beam current densities on target (from a radiation safety perspective)</a:t>
            </a:r>
          </a:p>
          <a:p>
            <a:endParaRPr lang="en-US" dirty="0"/>
          </a:p>
          <a:p>
            <a:r>
              <a:rPr lang="en-US" dirty="0"/>
              <a:t>Only Event 3 is </a:t>
            </a:r>
            <a:r>
              <a:rPr lang="en-US" dirty="0" err="1"/>
              <a:t>analysed</a:t>
            </a:r>
            <a:r>
              <a:rPr lang="en-US" dirty="0"/>
              <a:t> in detail</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46</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18437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progression for </a:t>
            </a:r>
            <a:r>
              <a:rPr lang="en-US" dirty="0" err="1"/>
              <a:t>unrastered</a:t>
            </a:r>
            <a:r>
              <a:rPr lang="en-US" dirty="0"/>
              <a:t> small </a:t>
            </a:r>
            <a:r>
              <a:rPr lang="en-US" dirty="0" err="1"/>
              <a:t>beamlet</a:t>
            </a:r>
            <a:r>
              <a:rPr lang="en-US" dirty="0"/>
              <a:t> on target</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47</a:t>
            </a:fld>
            <a:endParaRPr lang="en-GB"/>
          </a:p>
        </p:txBody>
      </p:sp>
      <p:sp>
        <p:nvSpPr>
          <p:cNvPr id="5" name="Text Placeholder 4"/>
          <p:cNvSpPr>
            <a:spLocks noGrp="1"/>
          </p:cNvSpPr>
          <p:nvPr>
            <p:ph type="body" sz="quarter" idx="13"/>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0463016"/>
              </p:ext>
            </p:extLst>
          </p:nvPr>
        </p:nvGraphicFramePr>
        <p:xfrm>
          <a:off x="609600" y="1781175"/>
          <a:ext cx="10972800" cy="434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91944" y="5085184"/>
            <a:ext cx="4248472" cy="792088"/>
          </a:xfrm>
          <a:prstGeom prst="rect">
            <a:avLst/>
          </a:prstGeom>
        </p:spPr>
        <p:txBody>
          <a:bodyPr vert="horz" wrap="square" lIns="91440" tIns="45720" rIns="91440" bIns="45720" rtlCol="0" anchor="t">
            <a:normAutofit/>
          </a:bodyPr>
          <a:lstStyle/>
          <a:p>
            <a:pPr algn="l"/>
            <a:r>
              <a:rPr lang="en-US" sz="2000" dirty="0"/>
              <a:t>The time for the passive shutdown is being revisited</a:t>
            </a:r>
          </a:p>
        </p:txBody>
      </p:sp>
    </p:spTree>
    <p:extLst>
      <p:ext uri="{BB962C8B-B14F-4D97-AF65-F5344CB8AC3E}">
        <p14:creationId xmlns:p14="http://schemas.microsoft.com/office/powerpoint/2010/main" val="119484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Radial heat distribution on spallation material</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48</a:t>
            </a:fld>
            <a:endParaRPr lang="en-GB" noProof="0"/>
          </a:p>
        </p:txBody>
      </p:sp>
      <p:sp>
        <p:nvSpPr>
          <p:cNvPr id="5" name="Text Placeholder 4">
            <a:extLst>
              <a:ext uri="{FF2B5EF4-FFF2-40B4-BE49-F238E27FC236}">
                <a16:creationId xmlns:a16="http://schemas.microsoft.com/office/drawing/2014/main" id="{B3B9121C-D607-7542-93FF-48514E772843}"/>
              </a:ext>
            </a:extLst>
          </p:cNvPr>
          <p:cNvSpPr>
            <a:spLocks noGrp="1"/>
          </p:cNvSpPr>
          <p:nvPr>
            <p:ph type="body" sz="quarter" idx="13"/>
          </p:nvPr>
        </p:nvSpPr>
        <p:spPr/>
        <p:txBody>
          <a:bodyPr/>
          <a:lstStyle/>
          <a:p>
            <a:endParaRPr lang="en-GB"/>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5400" y="2564904"/>
            <a:ext cx="5566410" cy="3594735"/>
          </a:xfrm>
          <a:prstGeom prst="rect">
            <a:avLst/>
          </a:prstGeom>
          <a:noFill/>
          <a:ln>
            <a:noFill/>
          </a:ln>
        </p:spPr>
      </p:pic>
      <p:sp>
        <p:nvSpPr>
          <p:cNvPr id="7" name="TextBox 6"/>
          <p:cNvSpPr txBox="1"/>
          <p:nvPr/>
        </p:nvSpPr>
        <p:spPr>
          <a:xfrm>
            <a:off x="6672064" y="2708920"/>
            <a:ext cx="914400" cy="914400"/>
          </a:xfrm>
          <a:prstGeom prst="rect">
            <a:avLst/>
          </a:prstGeom>
        </p:spPr>
        <p:txBody>
          <a:bodyPr vert="horz" wrap="none" lIns="91440" tIns="45720" rIns="91440" bIns="45720" rtlCol="0" anchor="t">
            <a:normAutofit lnSpcReduction="10000"/>
          </a:bodyPr>
          <a:lstStyle/>
          <a:p>
            <a:pPr algn="l"/>
            <a:r>
              <a:rPr lang="en-US" sz="2000" dirty="0"/>
              <a:t>Curve fitting to radial heat distribution;</a:t>
            </a:r>
          </a:p>
          <a:p>
            <a:pPr algn="l"/>
            <a:r>
              <a:rPr lang="en-US" sz="2000" dirty="0"/>
              <a:t>Estimation of tungsten damage for </a:t>
            </a:r>
          </a:p>
          <a:p>
            <a:pPr algn="l"/>
            <a:r>
              <a:rPr lang="en-US" sz="2000" dirty="0"/>
              <a:t>different beam footprints</a:t>
            </a:r>
          </a:p>
        </p:txBody>
      </p:sp>
    </p:spTree>
    <p:extLst>
      <p:ext uri="{BB962C8B-B14F-4D97-AF65-F5344CB8AC3E}">
        <p14:creationId xmlns:p14="http://schemas.microsoft.com/office/powerpoint/2010/main" val="62780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footprints for accidents</a:t>
            </a:r>
          </a:p>
        </p:txBody>
      </p:sp>
      <p:sp>
        <p:nvSpPr>
          <p:cNvPr id="3" name="Content Placeholder 2"/>
          <p:cNvSpPr>
            <a:spLocks noGrp="1"/>
          </p:cNvSpPr>
          <p:nvPr>
            <p:ph idx="1"/>
          </p:nvPr>
        </p:nvSpPr>
        <p:spPr/>
        <p:txBody>
          <a:bodyPr/>
          <a:lstStyle/>
          <a:p>
            <a:r>
              <a:rPr lang="en-US" dirty="0"/>
              <a:t>For </a:t>
            </a:r>
            <a:r>
              <a:rPr lang="en-US" dirty="0" err="1"/>
              <a:t>unrastered</a:t>
            </a:r>
            <a:r>
              <a:rPr lang="en-US" dirty="0"/>
              <a:t> </a:t>
            </a:r>
            <a:r>
              <a:rPr lang="en-US" dirty="0" err="1"/>
              <a:t>beamlet</a:t>
            </a:r>
            <a:r>
              <a:rPr lang="en-US" dirty="0"/>
              <a:t>, the double </a:t>
            </a:r>
            <a:r>
              <a:rPr lang="en-US" dirty="0" err="1"/>
              <a:t>gaussian</a:t>
            </a:r>
            <a:r>
              <a:rPr lang="en-US" dirty="0"/>
              <a:t> distribution gives power as function of standard deviation and focusing. Example below for proton beam window.</a:t>
            </a:r>
          </a:p>
        </p:txBody>
      </p:sp>
      <p:sp>
        <p:nvSpPr>
          <p:cNvPr id="4" name="Slide Number Placeholder 3"/>
          <p:cNvSpPr>
            <a:spLocks noGrp="1"/>
          </p:cNvSpPr>
          <p:nvPr>
            <p:ph type="sldNum" sz="quarter" idx="12"/>
          </p:nvPr>
        </p:nvSpPr>
        <p:spPr/>
        <p:txBody>
          <a:bodyPr/>
          <a:lstStyle/>
          <a:p>
            <a:fld id="{551115BC-487E-4422-894C-CB7CD3E79223}" type="slidenum">
              <a:rPr lang="en-GB" smtClean="0"/>
              <a:pPr/>
              <a:t>49</a:t>
            </a:fld>
            <a:endParaRPr lang="en-GB"/>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stretch>
            <a:fillRect/>
          </a:stretch>
        </p:blipFill>
        <p:spPr>
          <a:xfrm rot="5400000">
            <a:off x="4847121" y="-452028"/>
            <a:ext cx="3113682" cy="9544917"/>
          </a:xfrm>
          <a:prstGeom prst="rect">
            <a:avLst/>
          </a:prstGeom>
        </p:spPr>
      </p:pic>
    </p:spTree>
    <p:extLst>
      <p:ext uri="{BB962C8B-B14F-4D97-AF65-F5344CB8AC3E}">
        <p14:creationId xmlns:p14="http://schemas.microsoft.com/office/powerpoint/2010/main" val="66534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Cassette and spallation material</a:t>
            </a:r>
          </a:p>
        </p:txBody>
      </p:sp>
      <p:sp>
        <p:nvSpPr>
          <p:cNvPr id="4" name="Slide Number Placeholder 3"/>
          <p:cNvSpPr>
            <a:spLocks noGrp="1"/>
          </p:cNvSpPr>
          <p:nvPr>
            <p:ph type="sldNum" sz="quarter" idx="12"/>
          </p:nvPr>
        </p:nvSpPr>
        <p:spPr/>
        <p:txBody>
          <a:bodyPr/>
          <a:lstStyle/>
          <a:p>
            <a:fld id="{551115BC-487E-4422-894C-CB7CD3E79223}" type="slidenum">
              <a:rPr lang="en-GB" smtClean="0"/>
              <a:pPr/>
              <a:t>5</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39298" r="-39298"/>
          <a:stretch>
            <a:fillRect/>
          </a:stretch>
        </p:blipFill>
        <p:spPr bwMode="auto">
          <a:prstGeom prst="rect">
            <a:avLst/>
          </a:prstGeom>
          <a:noFill/>
          <a:ln>
            <a:noFill/>
          </a:ln>
        </p:spPr>
      </p:pic>
    </p:spTree>
    <p:extLst>
      <p:ext uri="{BB962C8B-B14F-4D97-AF65-F5344CB8AC3E}">
        <p14:creationId xmlns:p14="http://schemas.microsoft.com/office/powerpoint/2010/main" val="2492397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footprints for accidents</a:t>
            </a:r>
          </a:p>
        </p:txBody>
      </p:sp>
      <p:sp>
        <p:nvSpPr>
          <p:cNvPr id="4" name="Slide Number Placeholder 3"/>
          <p:cNvSpPr>
            <a:spLocks noGrp="1"/>
          </p:cNvSpPr>
          <p:nvPr>
            <p:ph type="sldNum" sz="quarter" idx="12"/>
          </p:nvPr>
        </p:nvSpPr>
        <p:spPr/>
        <p:txBody>
          <a:bodyPr/>
          <a:lstStyle/>
          <a:p>
            <a:fld id="{551115BC-487E-4422-894C-CB7CD3E79223}" type="slidenum">
              <a:rPr lang="en-GB" smtClean="0"/>
              <a:pPr/>
              <a:t>50</a:t>
            </a:fld>
            <a:endParaRPr lang="en-GB"/>
          </a:p>
        </p:txBody>
      </p:sp>
      <p:sp>
        <p:nvSpPr>
          <p:cNvPr id="5" name="Text Placeholder 4"/>
          <p:cNvSpPr>
            <a:spLocks noGrp="1"/>
          </p:cNvSpPr>
          <p:nvPr>
            <p:ph type="body" sz="quarter" idx="13"/>
          </p:nvPr>
        </p:nvSpPr>
        <p:spPr/>
        <p:txBody>
          <a:bodyPr/>
          <a:lstStyle/>
          <a:p>
            <a:r>
              <a:rPr lang="en-US" dirty="0" err="1"/>
              <a:t>Rastered</a:t>
            </a:r>
            <a:r>
              <a:rPr lang="en-US" dirty="0"/>
              <a:t> beam footprint</a:t>
            </a: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l="-83620" r="-83620"/>
          <a:stretch>
            <a:fillRect/>
          </a:stretch>
        </p:blipFill>
        <p:spPr bwMode="auto">
          <a:xfrm rot="16200000">
            <a:off x="609600" y="1781000"/>
            <a:ext cx="10972800" cy="4345166"/>
          </a:xfrm>
          <a:prstGeom prst="rect">
            <a:avLst/>
          </a:prstGeom>
          <a:noFill/>
          <a:ln>
            <a:noFill/>
          </a:ln>
        </p:spPr>
      </p:pic>
      <p:sp>
        <p:nvSpPr>
          <p:cNvPr id="9" name="TextBox 8"/>
          <p:cNvSpPr txBox="1"/>
          <p:nvPr/>
        </p:nvSpPr>
        <p:spPr>
          <a:xfrm>
            <a:off x="8832304" y="2348880"/>
            <a:ext cx="914400" cy="914400"/>
          </a:xfrm>
          <a:prstGeom prst="rect">
            <a:avLst/>
          </a:prstGeom>
        </p:spPr>
        <p:txBody>
          <a:bodyPr vert="horz" wrap="none" lIns="91440" tIns="45720" rIns="91440" bIns="45720" rtlCol="0" anchor="t">
            <a:normAutofit fontScale="77500" lnSpcReduction="20000"/>
          </a:bodyPr>
          <a:lstStyle/>
          <a:p>
            <a:pPr algn="l"/>
            <a:r>
              <a:rPr lang="en-US" sz="2000" dirty="0"/>
              <a:t>Deposited power in</a:t>
            </a:r>
          </a:p>
          <a:p>
            <a:pPr algn="l"/>
            <a:r>
              <a:rPr lang="en-US" sz="2000" dirty="0"/>
              <a:t> </a:t>
            </a:r>
            <a:r>
              <a:rPr lang="en-US" sz="2000" dirty="0" err="1"/>
              <a:t>rastered</a:t>
            </a:r>
            <a:r>
              <a:rPr lang="en-US" sz="2000" dirty="0"/>
              <a:t> beam is 90%,</a:t>
            </a:r>
          </a:p>
          <a:p>
            <a:pPr algn="l"/>
            <a:endParaRPr lang="en-US" sz="2000" dirty="0"/>
          </a:p>
          <a:p>
            <a:pPr algn="l"/>
            <a:r>
              <a:rPr lang="en-US" sz="2000" dirty="0"/>
              <a:t>For nominal beam.</a:t>
            </a:r>
          </a:p>
        </p:txBody>
      </p:sp>
    </p:spTree>
    <p:extLst>
      <p:ext uri="{BB962C8B-B14F-4D97-AF65-F5344CB8AC3E}">
        <p14:creationId xmlns:p14="http://schemas.microsoft.com/office/powerpoint/2010/main" val="3027077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Pencil beam on tungsten</a:t>
            </a:r>
          </a:p>
        </p:txBody>
      </p:sp>
      <p:sp>
        <p:nvSpPr>
          <p:cNvPr id="4" name="Slide Number Placeholder 3"/>
          <p:cNvSpPr>
            <a:spLocks noGrp="1"/>
          </p:cNvSpPr>
          <p:nvPr>
            <p:ph type="sldNum" sz="quarter" idx="12"/>
          </p:nvPr>
        </p:nvSpPr>
        <p:spPr/>
        <p:txBody>
          <a:bodyPr/>
          <a:lstStyle/>
          <a:p>
            <a:fld id="{551115BC-487E-4422-894C-CB7CD3E79223}" type="slidenum">
              <a:rPr lang="en-GB" smtClean="0"/>
              <a:pPr/>
              <a:t>51</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8451" r="-8451"/>
          <a:stretch>
            <a:fillRect/>
          </a:stretch>
        </p:blipFill>
        <p:spPr bwMode="auto">
          <a:prstGeom prst="rect">
            <a:avLst/>
          </a:prstGeom>
          <a:noFill/>
          <a:ln>
            <a:noFill/>
          </a:ln>
        </p:spPr>
      </p:pic>
      <p:sp>
        <p:nvSpPr>
          <p:cNvPr id="7" name="TextBox 6"/>
          <p:cNvSpPr txBox="1"/>
          <p:nvPr/>
        </p:nvSpPr>
        <p:spPr>
          <a:xfrm>
            <a:off x="8544272" y="4941168"/>
            <a:ext cx="914400" cy="914400"/>
          </a:xfrm>
          <a:prstGeom prst="rect">
            <a:avLst/>
          </a:prstGeom>
        </p:spPr>
        <p:txBody>
          <a:bodyPr vert="horz" wrap="none" lIns="91440" tIns="45720" rIns="91440" bIns="45720" rtlCol="0" anchor="t">
            <a:normAutofit lnSpcReduction="10000"/>
          </a:bodyPr>
          <a:lstStyle/>
          <a:p>
            <a:pPr algn="l"/>
            <a:r>
              <a:rPr lang="en-US" sz="2000" dirty="0"/>
              <a:t>Even with small beam footprint,</a:t>
            </a:r>
          </a:p>
          <a:p>
            <a:pPr algn="l"/>
            <a:r>
              <a:rPr lang="en-US" sz="2000" dirty="0"/>
              <a:t>The power will spread in the</a:t>
            </a:r>
          </a:p>
          <a:p>
            <a:pPr algn="l"/>
            <a:r>
              <a:rPr lang="en-US" sz="2000" dirty="0"/>
              <a:t>Tungsten.</a:t>
            </a:r>
          </a:p>
        </p:txBody>
      </p:sp>
    </p:spTree>
    <p:extLst>
      <p:ext uri="{BB962C8B-B14F-4D97-AF65-F5344CB8AC3E}">
        <p14:creationId xmlns:p14="http://schemas.microsoft.com/office/powerpoint/2010/main" val="632100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term, AA2, unmitigated was the same as source term for the mitigated case</a:t>
            </a:r>
          </a:p>
        </p:txBody>
      </p:sp>
      <p:sp>
        <p:nvSpPr>
          <p:cNvPr id="4" name="Slide Number Placeholder 3"/>
          <p:cNvSpPr>
            <a:spLocks noGrp="1"/>
          </p:cNvSpPr>
          <p:nvPr>
            <p:ph type="sldNum" sz="quarter" idx="12"/>
          </p:nvPr>
        </p:nvSpPr>
        <p:spPr/>
        <p:txBody>
          <a:bodyPr/>
          <a:lstStyle/>
          <a:p>
            <a:fld id="{551115BC-487E-4422-894C-CB7CD3E79223}" type="slidenum">
              <a:rPr lang="en-GB" smtClean="0"/>
              <a:pPr/>
              <a:t>52</a:t>
            </a:fld>
            <a:endParaRPr lang="en-GB"/>
          </a:p>
        </p:txBody>
      </p:sp>
      <p:sp>
        <p:nvSpPr>
          <p:cNvPr id="5" name="Text Placeholder 4"/>
          <p:cNvSpPr>
            <a:spLocks noGrp="1"/>
          </p:cNvSpPr>
          <p:nvPr>
            <p:ph type="body" sz="quarter" idx="13"/>
          </p:nvPr>
        </p:nvSpPr>
        <p:spPr/>
        <p:txBody>
          <a:bodyPr/>
          <a:lstStyle/>
          <a:p>
            <a:r>
              <a:rPr lang="en-US" dirty="0"/>
              <a:t>Combined failure of focusing and </a:t>
            </a:r>
            <a:r>
              <a:rPr lang="en-US" dirty="0" err="1"/>
              <a:t>rastering</a:t>
            </a:r>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3834175784"/>
              </p:ext>
            </p:extLst>
          </p:nvPr>
        </p:nvGraphicFramePr>
        <p:xfrm>
          <a:off x="609600" y="1781175"/>
          <a:ext cx="109728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lang="en-US" dirty="0"/>
                        <a:t>Material</a:t>
                      </a:r>
                    </a:p>
                  </a:txBody>
                  <a:tcPr/>
                </a:tc>
                <a:tc>
                  <a:txBody>
                    <a:bodyPr/>
                    <a:lstStyle/>
                    <a:p>
                      <a:r>
                        <a:rPr lang="en-US" dirty="0"/>
                        <a:t>Mass damaged</a:t>
                      </a:r>
                    </a:p>
                  </a:txBody>
                  <a:tcPr/>
                </a:tc>
                <a:tc>
                  <a:txBody>
                    <a:bodyPr/>
                    <a:lstStyle/>
                    <a:p>
                      <a:r>
                        <a:rPr lang="en-US" dirty="0"/>
                        <a:t>Airborne release fraction</a:t>
                      </a:r>
                    </a:p>
                  </a:txBody>
                  <a:tcPr/>
                </a:tc>
                <a:tc>
                  <a:txBody>
                    <a:bodyPr/>
                    <a:lstStyle/>
                    <a:p>
                      <a:r>
                        <a:rPr lang="en-US" dirty="0"/>
                        <a:t>Release time</a:t>
                      </a:r>
                    </a:p>
                  </a:txBody>
                  <a:tcPr/>
                </a:tc>
                <a:extLst>
                  <a:ext uri="{0D108BD9-81ED-4DB2-BD59-A6C34878D82A}">
                    <a16:rowId xmlns:a16="http://schemas.microsoft.com/office/drawing/2014/main" val="10000"/>
                  </a:ext>
                </a:extLst>
              </a:tr>
              <a:tr h="370840">
                <a:tc>
                  <a:txBody>
                    <a:bodyPr/>
                    <a:lstStyle/>
                    <a:p>
                      <a:r>
                        <a:rPr lang="en-US" dirty="0"/>
                        <a:t>Helium</a:t>
                      </a:r>
                    </a:p>
                  </a:txBody>
                  <a:tcPr/>
                </a:tc>
                <a:tc>
                  <a:txBody>
                    <a:bodyPr/>
                    <a:lstStyle/>
                    <a:p>
                      <a:r>
                        <a:rPr lang="en-US" dirty="0"/>
                        <a:t>30 kg</a:t>
                      </a:r>
                    </a:p>
                  </a:txBody>
                  <a:tcPr/>
                </a:tc>
                <a:tc>
                  <a:txBody>
                    <a:bodyPr/>
                    <a:lstStyle/>
                    <a:p>
                      <a:r>
                        <a:rPr lang="en-US" dirty="0"/>
                        <a:t>1</a:t>
                      </a:r>
                    </a:p>
                  </a:txBody>
                  <a:tcPr/>
                </a:tc>
                <a:tc>
                  <a:txBody>
                    <a:bodyPr/>
                    <a:lstStyle/>
                    <a:p>
                      <a:r>
                        <a:rPr lang="en-US" dirty="0"/>
                        <a:t>10s</a:t>
                      </a:r>
                    </a:p>
                  </a:txBody>
                  <a:tcPr/>
                </a:tc>
                <a:extLst>
                  <a:ext uri="{0D108BD9-81ED-4DB2-BD59-A6C34878D82A}">
                    <a16:rowId xmlns:a16="http://schemas.microsoft.com/office/drawing/2014/main" val="10001"/>
                  </a:ext>
                </a:extLst>
              </a:tr>
              <a:tr h="370840">
                <a:tc>
                  <a:txBody>
                    <a:bodyPr/>
                    <a:lstStyle/>
                    <a:p>
                      <a:r>
                        <a:rPr lang="en-US" dirty="0"/>
                        <a:t>Filter particles from helium loop</a:t>
                      </a:r>
                    </a:p>
                  </a:txBody>
                  <a:tcPr/>
                </a:tc>
                <a:tc>
                  <a:txBody>
                    <a:bodyPr/>
                    <a:lstStyle/>
                    <a:p>
                      <a:r>
                        <a:rPr lang="en-US" dirty="0"/>
                        <a:t>10 g</a:t>
                      </a:r>
                    </a:p>
                  </a:txBody>
                  <a:tcPr/>
                </a:tc>
                <a:tc>
                  <a:txBody>
                    <a:bodyPr/>
                    <a:lstStyle/>
                    <a:p>
                      <a:r>
                        <a:rPr lang="en-US" dirty="0"/>
                        <a:t>0.01</a:t>
                      </a:r>
                    </a:p>
                  </a:txBody>
                  <a:tcPr/>
                </a:tc>
                <a:tc>
                  <a:txBody>
                    <a:bodyPr/>
                    <a:lstStyle/>
                    <a:p>
                      <a:r>
                        <a:rPr lang="en-US" dirty="0"/>
                        <a:t>10s</a:t>
                      </a:r>
                    </a:p>
                  </a:txBody>
                  <a:tcPr/>
                </a:tc>
                <a:extLst>
                  <a:ext uri="{0D108BD9-81ED-4DB2-BD59-A6C34878D82A}">
                    <a16:rowId xmlns:a16="http://schemas.microsoft.com/office/drawing/2014/main" val="10002"/>
                  </a:ext>
                </a:extLst>
              </a:tr>
              <a:tr h="370840">
                <a:tc>
                  <a:txBody>
                    <a:bodyPr/>
                    <a:lstStyle/>
                    <a:p>
                      <a:r>
                        <a:rPr lang="en-US" dirty="0"/>
                        <a:t>Tungsten</a:t>
                      </a:r>
                    </a:p>
                  </a:txBody>
                  <a:tcPr/>
                </a:tc>
                <a:tc>
                  <a:txBody>
                    <a:bodyPr/>
                    <a:lstStyle/>
                    <a:p>
                      <a:r>
                        <a:rPr lang="en-US" dirty="0"/>
                        <a:t>1 kg</a:t>
                      </a:r>
                    </a:p>
                  </a:txBody>
                  <a:tcPr/>
                </a:tc>
                <a:tc>
                  <a:txBody>
                    <a:bodyPr/>
                    <a:lstStyle/>
                    <a:p>
                      <a:r>
                        <a:rPr lang="en-US" dirty="0"/>
                        <a:t>0,01</a:t>
                      </a:r>
                    </a:p>
                  </a:txBody>
                  <a:tcPr/>
                </a:tc>
                <a:tc>
                  <a:txBody>
                    <a:bodyPr/>
                    <a:lstStyle/>
                    <a:p>
                      <a:r>
                        <a:rPr lang="en-US" dirty="0"/>
                        <a:t>1000s</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2495600" y="4149080"/>
            <a:ext cx="914400" cy="914400"/>
          </a:xfrm>
          <a:prstGeom prst="rect">
            <a:avLst/>
          </a:prstGeom>
        </p:spPr>
        <p:txBody>
          <a:bodyPr vert="horz" wrap="none" lIns="91440" tIns="45720" rIns="91440" bIns="45720" rtlCol="0" anchor="t">
            <a:normAutofit/>
          </a:bodyPr>
          <a:lstStyle/>
          <a:p>
            <a:pPr algn="l"/>
            <a:r>
              <a:rPr lang="en-US" sz="2000" dirty="0"/>
              <a:t>Source term will be revisited. It will probably get higher</a:t>
            </a:r>
          </a:p>
          <a:p>
            <a:pPr algn="l"/>
            <a:r>
              <a:rPr lang="en-US" sz="2000" dirty="0"/>
              <a:t> since the estimation of accelerator passive shutdown is different.</a:t>
            </a:r>
          </a:p>
        </p:txBody>
      </p:sp>
    </p:spTree>
    <p:extLst>
      <p:ext uri="{BB962C8B-B14F-4D97-AF65-F5344CB8AC3E}">
        <p14:creationId xmlns:p14="http://schemas.microsoft.com/office/powerpoint/2010/main" val="789869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Hole in proton beam window</a:t>
            </a:r>
          </a:p>
        </p:txBody>
      </p:sp>
      <p:pic>
        <p:nvPicPr>
          <p:cNvPr id="6" name="Content Placeholder 5"/>
          <p:cNvPicPr>
            <a:picLocks noGrp="1" noChangeAspect="1"/>
          </p:cNvPicPr>
          <p:nvPr>
            <p:ph idx="1"/>
          </p:nvPr>
        </p:nvPicPr>
        <p:blipFill>
          <a:blip r:embed="rId2"/>
          <a:srcRect l="-131201" r="-131201"/>
          <a:stretch>
            <a:fillRect/>
          </a:stretch>
        </p:blipFill>
        <p:spPr>
          <a:xfrm>
            <a:off x="609600" y="1781000"/>
            <a:ext cx="10972800" cy="4345166"/>
          </a:xfrm>
          <a:prstGeom prst="rect">
            <a:avLst/>
          </a:prstGeom>
        </p:spPr>
      </p:pic>
      <p:sp>
        <p:nvSpPr>
          <p:cNvPr id="4" name="Slide Number Placeholder 3"/>
          <p:cNvSpPr>
            <a:spLocks noGrp="1"/>
          </p:cNvSpPr>
          <p:nvPr>
            <p:ph type="sldNum" sz="quarter" idx="12"/>
          </p:nvPr>
        </p:nvSpPr>
        <p:spPr/>
        <p:txBody>
          <a:bodyPr/>
          <a:lstStyle/>
          <a:p>
            <a:fld id="{551115BC-487E-4422-894C-CB7CD3E79223}" type="slidenum">
              <a:rPr lang="en-GB" smtClean="0"/>
              <a:pPr/>
              <a:t>53</a:t>
            </a:fld>
            <a:endParaRPr lang="en-GB"/>
          </a:p>
        </p:txBody>
      </p:sp>
      <p:sp>
        <p:nvSpPr>
          <p:cNvPr id="5" name="Text Placeholder 4"/>
          <p:cNvSpPr>
            <a:spLocks noGrp="1"/>
          </p:cNvSpPr>
          <p:nvPr>
            <p:ph type="body" sz="quarter" idx="13"/>
          </p:nvPr>
        </p:nvSpPr>
        <p:spPr/>
        <p:txBody>
          <a:bodyPr/>
          <a:lstStyle/>
          <a:p>
            <a:endParaRPr lang="en-US"/>
          </a:p>
        </p:txBody>
      </p:sp>
      <p:sp>
        <p:nvSpPr>
          <p:cNvPr id="7" name="TextBox 6"/>
          <p:cNvSpPr txBox="1"/>
          <p:nvPr/>
        </p:nvSpPr>
        <p:spPr>
          <a:xfrm>
            <a:off x="7896200" y="2420888"/>
            <a:ext cx="914400" cy="914400"/>
          </a:xfrm>
          <a:prstGeom prst="rect">
            <a:avLst/>
          </a:prstGeom>
        </p:spPr>
        <p:txBody>
          <a:bodyPr vert="horz" wrap="none" lIns="91440" tIns="45720" rIns="91440" bIns="45720" rtlCol="0" anchor="t">
            <a:normAutofit lnSpcReduction="10000"/>
          </a:bodyPr>
          <a:lstStyle/>
          <a:p>
            <a:pPr algn="l"/>
            <a:r>
              <a:rPr lang="en-US" sz="2000" dirty="0"/>
              <a:t>The proton beam window is </a:t>
            </a:r>
          </a:p>
          <a:p>
            <a:pPr algn="l"/>
            <a:r>
              <a:rPr lang="en-US" sz="2000" dirty="0"/>
              <a:t>a water- cooled double walled </a:t>
            </a:r>
          </a:p>
          <a:p>
            <a:pPr algn="l"/>
            <a:r>
              <a:rPr lang="en-US" sz="2000" dirty="0" err="1"/>
              <a:t>aluminium</a:t>
            </a:r>
            <a:r>
              <a:rPr lang="en-US" sz="2000" dirty="0"/>
              <a:t> structure.</a:t>
            </a:r>
          </a:p>
        </p:txBody>
      </p:sp>
      <p:cxnSp>
        <p:nvCxnSpPr>
          <p:cNvPr id="9" name="Straight Arrow Connector 8"/>
          <p:cNvCxnSpPr/>
          <p:nvPr/>
        </p:nvCxnSpPr>
        <p:spPr>
          <a:xfrm>
            <a:off x="2135560" y="3717032"/>
            <a:ext cx="2880320" cy="0"/>
          </a:xfrm>
          <a:prstGeom prst="straightConnector1">
            <a:avLst/>
          </a:prstGeom>
          <a:ln w="5080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27448" y="3284984"/>
            <a:ext cx="1944216" cy="648072"/>
          </a:xfrm>
          <a:prstGeom prst="rect">
            <a:avLst/>
          </a:prstGeom>
        </p:spPr>
        <p:txBody>
          <a:bodyPr vert="horz" wrap="square" lIns="91440" tIns="45720" rIns="91440" bIns="45720" rtlCol="0" anchor="t">
            <a:normAutofit/>
          </a:bodyPr>
          <a:lstStyle/>
          <a:p>
            <a:pPr algn="l"/>
            <a:r>
              <a:rPr lang="en-US" sz="2000" dirty="0"/>
              <a:t>Proton beam</a:t>
            </a:r>
          </a:p>
        </p:txBody>
      </p:sp>
      <p:cxnSp>
        <p:nvCxnSpPr>
          <p:cNvPr id="12" name="Straight Arrow Connector 11"/>
          <p:cNvCxnSpPr/>
          <p:nvPr/>
        </p:nvCxnSpPr>
        <p:spPr>
          <a:xfrm flipH="1">
            <a:off x="2855640" y="3933056"/>
            <a:ext cx="180020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855640" y="3212976"/>
            <a:ext cx="1728192"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672" y="2852936"/>
            <a:ext cx="914400" cy="914400"/>
          </a:xfrm>
          <a:prstGeom prst="rect">
            <a:avLst/>
          </a:prstGeom>
        </p:spPr>
        <p:txBody>
          <a:bodyPr vert="horz" wrap="none" lIns="91440" tIns="45720" rIns="91440" bIns="45720" rtlCol="0" anchor="t">
            <a:normAutofit/>
          </a:bodyPr>
          <a:lstStyle/>
          <a:p>
            <a:pPr algn="l"/>
            <a:r>
              <a:rPr lang="en-US" sz="2000" dirty="0"/>
              <a:t>Leakage</a:t>
            </a:r>
          </a:p>
        </p:txBody>
      </p:sp>
      <p:pic>
        <p:nvPicPr>
          <p:cNvPr id="18" name="Picture 17"/>
          <p:cNvPicPr>
            <a:picLocks noChangeAspect="1"/>
          </p:cNvPicPr>
          <p:nvPr/>
        </p:nvPicPr>
        <p:blipFill>
          <a:blip r:embed="rId3"/>
          <a:stretch>
            <a:fillRect/>
          </a:stretch>
        </p:blipFill>
        <p:spPr>
          <a:xfrm rot="5400000">
            <a:off x="1467818" y="3808710"/>
            <a:ext cx="1574800" cy="3695700"/>
          </a:xfrm>
          <a:prstGeom prst="rect">
            <a:avLst/>
          </a:prstGeom>
        </p:spPr>
      </p:pic>
    </p:spTree>
    <p:extLst>
      <p:ext uri="{BB962C8B-B14F-4D97-AF65-F5344CB8AC3E}">
        <p14:creationId xmlns:p14="http://schemas.microsoft.com/office/powerpoint/2010/main" val="1667741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to public for AA2</a:t>
            </a:r>
          </a:p>
        </p:txBody>
      </p:sp>
      <p:sp>
        <p:nvSpPr>
          <p:cNvPr id="3" name="Content Placeholder 2"/>
          <p:cNvSpPr>
            <a:spLocks noGrp="1"/>
          </p:cNvSpPr>
          <p:nvPr>
            <p:ph idx="1"/>
          </p:nvPr>
        </p:nvSpPr>
        <p:spPr/>
        <p:txBody>
          <a:bodyPr/>
          <a:lstStyle/>
          <a:p>
            <a:r>
              <a:rPr lang="en-US" dirty="0"/>
              <a:t>Unmitigated from 10 meters (assuming all is released through beam pipe) 0.4 </a:t>
            </a:r>
            <a:r>
              <a:rPr lang="en-US" dirty="0" err="1"/>
              <a:t>mSv</a:t>
            </a:r>
            <a:r>
              <a:rPr lang="en-US" dirty="0"/>
              <a:t>.</a:t>
            </a:r>
          </a:p>
          <a:p>
            <a:r>
              <a:rPr lang="en-US" dirty="0"/>
              <a:t>Mitigated from 45 meters (assuming all is </a:t>
            </a:r>
            <a:r>
              <a:rPr lang="en-US" dirty="0" err="1"/>
              <a:t>relelased</a:t>
            </a:r>
            <a:r>
              <a:rPr lang="en-US" dirty="0"/>
              <a:t> through stack) is 0.04 </a:t>
            </a:r>
            <a:r>
              <a:rPr lang="en-US" dirty="0" err="1"/>
              <a:t>mSv</a:t>
            </a:r>
            <a:r>
              <a:rPr lang="en-US" dirty="0"/>
              <a:t>.</a:t>
            </a:r>
          </a:p>
          <a:p>
            <a:endParaRPr lang="en-US" dirty="0"/>
          </a:p>
          <a:p>
            <a:r>
              <a:rPr lang="en-US" dirty="0"/>
              <a:t>Both values will change.</a:t>
            </a:r>
          </a:p>
        </p:txBody>
      </p:sp>
      <p:sp>
        <p:nvSpPr>
          <p:cNvPr id="4" name="Slide Number Placeholder 3"/>
          <p:cNvSpPr>
            <a:spLocks noGrp="1"/>
          </p:cNvSpPr>
          <p:nvPr>
            <p:ph type="sldNum" sz="quarter" idx="12"/>
          </p:nvPr>
        </p:nvSpPr>
        <p:spPr/>
        <p:txBody>
          <a:bodyPr/>
          <a:lstStyle/>
          <a:p>
            <a:fld id="{551115BC-487E-4422-894C-CB7CD3E79223}" type="slidenum">
              <a:rPr lang="en-GB" smtClean="0"/>
              <a:pPr/>
              <a:t>54</a:t>
            </a:fld>
            <a:endParaRPr lang="en-GB"/>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1978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Cassette and spallation material</a:t>
            </a:r>
          </a:p>
        </p:txBody>
      </p:sp>
      <p:sp>
        <p:nvSpPr>
          <p:cNvPr id="4" name="Slide Number Placeholder 3"/>
          <p:cNvSpPr>
            <a:spLocks noGrp="1"/>
          </p:cNvSpPr>
          <p:nvPr>
            <p:ph type="sldNum" sz="quarter" idx="12"/>
          </p:nvPr>
        </p:nvSpPr>
        <p:spPr/>
        <p:txBody>
          <a:bodyPr/>
          <a:lstStyle/>
          <a:p>
            <a:fld id="{551115BC-487E-4422-894C-CB7CD3E79223}" type="slidenum">
              <a:rPr lang="en-GB" smtClean="0"/>
              <a:pPr/>
              <a:t>6</a:t>
            </a:fld>
            <a:endParaRPr lang="en-GB"/>
          </a:p>
        </p:txBody>
      </p:sp>
      <p:sp>
        <p:nvSpPr>
          <p:cNvPr id="5" name="Text Placeholder 4"/>
          <p:cNvSpPr>
            <a:spLocks noGrp="1"/>
          </p:cNvSpPr>
          <p:nvPr>
            <p:ph type="body" sz="quarter" idx="13"/>
          </p:nvPr>
        </p:nvSpPr>
        <p:spPr/>
        <p:txBody>
          <a:bodyPr/>
          <a:lstStyle/>
          <a:p>
            <a:endParaRPr lang="en-US"/>
          </a:p>
        </p:txBody>
      </p:sp>
      <p:pic>
        <p:nvPicPr>
          <p:cNvPr id="6" name="Imagen 2"/>
          <p:cNvPicPr>
            <a:picLocks noGrp="1"/>
          </p:cNvPicPr>
          <p:nvPr>
            <p:ph idx="1"/>
          </p:nvPr>
        </p:nvPicPr>
        <p:blipFill>
          <a:blip r:embed="rId2">
            <a:extLst>
              <a:ext uri="{28A0092B-C50C-407E-A947-70E740481C1C}">
                <a14:useLocalDpi xmlns:a14="http://schemas.microsoft.com/office/drawing/2010/main" val="0"/>
              </a:ext>
            </a:extLst>
          </a:blip>
          <a:srcRect l="-3599" r="-3599"/>
          <a:stretch>
            <a:fillRect/>
          </a:stretch>
        </p:blipFill>
        <p:spPr bwMode="auto">
          <a:prstGeom prst="rect">
            <a:avLst/>
          </a:prstGeom>
          <a:noFill/>
          <a:ln>
            <a:noFill/>
          </a:ln>
        </p:spPr>
      </p:pic>
    </p:spTree>
    <p:extLst>
      <p:ext uri="{BB962C8B-B14F-4D97-AF65-F5344CB8AC3E}">
        <p14:creationId xmlns:p14="http://schemas.microsoft.com/office/powerpoint/2010/main" val="157791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Tungsten brick</a:t>
            </a:r>
          </a:p>
        </p:txBody>
      </p:sp>
      <p:sp>
        <p:nvSpPr>
          <p:cNvPr id="4" name="Slide Number Placeholder 3"/>
          <p:cNvSpPr>
            <a:spLocks noGrp="1"/>
          </p:cNvSpPr>
          <p:nvPr>
            <p:ph type="sldNum" sz="quarter" idx="12"/>
          </p:nvPr>
        </p:nvSpPr>
        <p:spPr/>
        <p:txBody>
          <a:bodyPr/>
          <a:lstStyle/>
          <a:p>
            <a:fld id="{551115BC-487E-4422-894C-CB7CD3E79223}" type="slidenum">
              <a:rPr lang="en-GB" smtClean="0"/>
              <a:pPr/>
              <a:t>7</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41935" r="-41935"/>
          <a:stretch>
            <a:fillRect/>
          </a:stretch>
        </p:blipFill>
        <p:spPr>
          <a:prstGeom prst="rect">
            <a:avLst/>
          </a:prstGeom>
        </p:spPr>
      </p:pic>
    </p:spTree>
    <p:extLst>
      <p:ext uri="{BB962C8B-B14F-4D97-AF65-F5344CB8AC3E}">
        <p14:creationId xmlns:p14="http://schemas.microsoft.com/office/powerpoint/2010/main" val="42693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view</a:t>
            </a:r>
          </a:p>
        </p:txBody>
      </p:sp>
      <p:sp>
        <p:nvSpPr>
          <p:cNvPr id="4" name="Slide Number Placeholder 3"/>
          <p:cNvSpPr>
            <a:spLocks noGrp="1"/>
          </p:cNvSpPr>
          <p:nvPr>
            <p:ph type="sldNum" sz="quarter" idx="12"/>
          </p:nvPr>
        </p:nvSpPr>
        <p:spPr/>
        <p:txBody>
          <a:bodyPr/>
          <a:lstStyle/>
          <a:p>
            <a:fld id="{551115BC-487E-4422-894C-CB7CD3E79223}" type="slidenum">
              <a:rPr lang="en-GB" smtClean="0"/>
              <a:pPr/>
              <a:t>8</a:t>
            </a:fld>
            <a:endParaRPr lang="en-GB"/>
          </a:p>
        </p:txBody>
      </p:sp>
      <p:sp>
        <p:nvSpPr>
          <p:cNvPr id="5" name="Text Placeholder 4"/>
          <p:cNvSpPr>
            <a:spLocks noGrp="1"/>
          </p:cNvSpPr>
          <p:nvPr>
            <p:ph type="body" sz="quarter" idx="13"/>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t="-9461" b="-9461"/>
          <a:stretch>
            <a:fillRect/>
          </a:stretch>
        </p:blipFill>
        <p:spPr>
          <a:prstGeom prst="rect">
            <a:avLst/>
          </a:prstGeom>
        </p:spPr>
      </p:pic>
    </p:spTree>
    <p:extLst>
      <p:ext uri="{BB962C8B-B14F-4D97-AF65-F5344CB8AC3E}">
        <p14:creationId xmlns:p14="http://schemas.microsoft.com/office/powerpoint/2010/main" val="168818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AA3</a:t>
            </a:r>
          </a:p>
        </p:txBody>
      </p:sp>
      <p:sp>
        <p:nvSpPr>
          <p:cNvPr id="3" name="Content Placeholder 2"/>
          <p:cNvSpPr>
            <a:spLocks noGrp="1"/>
          </p:cNvSpPr>
          <p:nvPr>
            <p:ph idx="1"/>
          </p:nvPr>
        </p:nvSpPr>
        <p:spPr/>
        <p:txBody>
          <a:bodyPr/>
          <a:lstStyle/>
          <a:p>
            <a:r>
              <a:rPr lang="en-US" dirty="0"/>
              <a:t>Cooling concept</a:t>
            </a:r>
          </a:p>
          <a:p>
            <a:r>
              <a:rPr lang="en-US" dirty="0"/>
              <a:t>Event and event </a:t>
            </a:r>
            <a:r>
              <a:rPr lang="en-US" dirty="0" err="1"/>
              <a:t>categorisation</a:t>
            </a:r>
            <a:endParaRPr lang="en-US" dirty="0"/>
          </a:p>
          <a:p>
            <a:r>
              <a:rPr lang="en-US" dirty="0"/>
              <a:t>Event progression </a:t>
            </a:r>
          </a:p>
          <a:p>
            <a:r>
              <a:rPr lang="en-US" dirty="0"/>
              <a:t>Source term</a:t>
            </a:r>
          </a:p>
          <a:p>
            <a:r>
              <a:rPr lang="en-US" dirty="0"/>
              <a:t>Dose to public</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9</a:t>
            </a:fld>
            <a:endParaRPr lang="en-GB"/>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22136212"/>
      </p:ext>
    </p:extLst>
  </p:cSld>
  <p:clrMapOvr>
    <a:masterClrMapping/>
  </p:clrMapOvr>
</p:sld>
</file>

<file path=ppt/theme/theme1.xml><?xml version="1.0" encoding="utf-8"?>
<a:theme xmlns:a="http://schemas.openxmlformats.org/drawingml/2006/main" name="ESS-0060907 - 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ESS-0060907 - Chess Core Powerpoint.potx</Template>
  <TotalTime>992</TotalTime>
  <Words>2216</Words>
  <Application>Microsoft Macintosh PowerPoint</Application>
  <PresentationFormat>Widescreen</PresentationFormat>
  <Paragraphs>583</Paragraphs>
  <Slides>54</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54</vt:i4>
      </vt:variant>
    </vt:vector>
  </HeadingPairs>
  <TitlesOfParts>
    <vt:vector size="58" baseType="lpstr">
      <vt:lpstr>Arial</vt:lpstr>
      <vt:lpstr>Calibri</vt:lpstr>
      <vt:lpstr>ESS-0060907 - Chess Core Powerpoint</vt:lpstr>
      <vt:lpstr>2_Anpassad formgivning</vt:lpstr>
      <vt:lpstr>Status of AA3, AA1 and AA2 (In order of maturity)</vt:lpstr>
      <vt:lpstr>Status</vt:lpstr>
      <vt:lpstr>General description of ESS Target</vt:lpstr>
      <vt:lpstr>Target vessel</vt:lpstr>
      <vt:lpstr>Cassette and spallation material</vt:lpstr>
      <vt:lpstr>Cassette and spallation material</vt:lpstr>
      <vt:lpstr>Tungsten brick</vt:lpstr>
      <vt:lpstr>Section view</vt:lpstr>
      <vt:lpstr>AA3</vt:lpstr>
      <vt:lpstr>Cooling principle</vt:lpstr>
      <vt:lpstr>Machine protection functions for AA3</vt:lpstr>
      <vt:lpstr>Event frequencies AA3</vt:lpstr>
      <vt:lpstr>Loss of cooling</vt:lpstr>
      <vt:lpstr>2. BEW Failure</vt:lpstr>
      <vt:lpstr>3. Water Moderator Damage</vt:lpstr>
      <vt:lpstr>3. Water Moderator Damage: Monolith</vt:lpstr>
      <vt:lpstr>Mitigation</vt:lpstr>
      <vt:lpstr>4. Wheel Collapse</vt:lpstr>
      <vt:lpstr>5. Tungsten block crash</vt:lpstr>
      <vt:lpstr>6. Wheel Rotation Stop</vt:lpstr>
      <vt:lpstr>PowerPoint Presentation</vt:lpstr>
      <vt:lpstr>PowerPoint Presentation</vt:lpstr>
      <vt:lpstr>PowerPoint Presentation</vt:lpstr>
      <vt:lpstr>PowerPoint Presentation</vt:lpstr>
      <vt:lpstr>Source term AA3 unmitigated</vt:lpstr>
      <vt:lpstr>Source term AA3 mitigated</vt:lpstr>
      <vt:lpstr>Leak paths</vt:lpstr>
      <vt:lpstr>AA3- Dose to public</vt:lpstr>
      <vt:lpstr>AA1</vt:lpstr>
      <vt:lpstr>Motion control concept- target rotation</vt:lpstr>
      <vt:lpstr>Machine protection functions</vt:lpstr>
      <vt:lpstr>Event frequencies AA1</vt:lpstr>
      <vt:lpstr>Event frequencies AA1</vt:lpstr>
      <vt:lpstr>AA1 event timeline</vt:lpstr>
      <vt:lpstr>Wheel Rotation Stop- unmitigated scenario similar to AA3</vt:lpstr>
      <vt:lpstr>Source term- AA1 unmitigated</vt:lpstr>
      <vt:lpstr>Oxidation rate and mass transport for AA1 unmitigated</vt:lpstr>
      <vt:lpstr>PowerPoint Presentation</vt:lpstr>
      <vt:lpstr>Source term AA1 unmitigated</vt:lpstr>
      <vt:lpstr>Source term AA1 mitigated</vt:lpstr>
      <vt:lpstr>Dose to public- AA1</vt:lpstr>
      <vt:lpstr>AA2</vt:lpstr>
      <vt:lpstr>AA2- Beam parameters</vt:lpstr>
      <vt:lpstr>AA2- Worst case beam footprints</vt:lpstr>
      <vt:lpstr>AA2- Machine protection functions</vt:lpstr>
      <vt:lpstr>Event frequencies AA2</vt:lpstr>
      <vt:lpstr>Event progression for unrastered small beamlet on target</vt:lpstr>
      <vt:lpstr>Radial heat distribution on spallation material</vt:lpstr>
      <vt:lpstr>Beam footprints for accidents</vt:lpstr>
      <vt:lpstr>Beam footprints for accidents</vt:lpstr>
      <vt:lpstr>Pencil beam on tungsten</vt:lpstr>
      <vt:lpstr>Source term, AA2, unmitigated was the same as source term for the mitigated case</vt:lpstr>
      <vt:lpstr>Hole in proton beam window</vt:lpstr>
      <vt:lpstr>Dose to public for AA2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Spallation Source  </dc:title>
  <dc:creator>martin.sjostrand@esss.se</dc:creator>
  <cp:lastModifiedBy>Linda Coney</cp:lastModifiedBy>
  <cp:revision>72</cp:revision>
  <dcterms:created xsi:type="dcterms:W3CDTF">2018-10-29T15:52:13Z</dcterms:created>
  <dcterms:modified xsi:type="dcterms:W3CDTF">2018-12-10T10:45:41Z</dcterms:modified>
</cp:coreProperties>
</file>