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56" r:id="rId2"/>
    <p:sldId id="313" r:id="rId3"/>
    <p:sldId id="374" r:id="rId4"/>
    <p:sldId id="375" r:id="rId5"/>
    <p:sldId id="301" r:id="rId6"/>
    <p:sldId id="257" r:id="rId7"/>
    <p:sldId id="270" r:id="rId8"/>
    <p:sldId id="271" r:id="rId9"/>
    <p:sldId id="261" r:id="rId10"/>
    <p:sldId id="262" r:id="rId11"/>
    <p:sldId id="371" r:id="rId12"/>
    <p:sldId id="274" r:id="rId13"/>
    <p:sldId id="356" r:id="rId14"/>
    <p:sldId id="368" r:id="rId15"/>
    <p:sldId id="263" r:id="rId16"/>
    <p:sldId id="369" r:id="rId17"/>
    <p:sldId id="370" r:id="rId18"/>
    <p:sldId id="265" r:id="rId19"/>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58" autoAdjust="0"/>
    <p:restoredTop sz="94682" autoAdjust="0"/>
  </p:normalViewPr>
  <p:slideViewPr>
    <p:cSldViewPr>
      <p:cViewPr>
        <p:scale>
          <a:sx n="140" d="100"/>
          <a:sy n="140" d="100"/>
        </p:scale>
        <p:origin x="440" y="3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55" d="100"/>
          <a:sy n="155" d="100"/>
        </p:scale>
        <p:origin x="-6728" y="-1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2018-12-10</a:t>
            </a:fld>
            <a:endParaRPr lang="sv-S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dirty="0"/>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61A53A7-64CD-4D0E-AAE8-1AC9C79D7085}" type="slidenum">
              <a:rPr lang="sv-SE" smtClean="0"/>
              <a:t>1</a:t>
            </a:fld>
            <a:endParaRPr lang="sv-SE" dirty="0"/>
          </a:p>
        </p:txBody>
      </p:sp>
    </p:spTree>
    <p:extLst>
      <p:ext uri="{BB962C8B-B14F-4D97-AF65-F5344CB8AC3E}">
        <p14:creationId xmlns:p14="http://schemas.microsoft.com/office/powerpoint/2010/main" val="1041263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61A53A7-64CD-4D0E-AAE8-1AC9C79D7085}" type="slidenum">
              <a:rPr lang="sv-SE" smtClean="0"/>
              <a:t>6</a:t>
            </a:fld>
            <a:endParaRPr lang="sv-SE" dirty="0"/>
          </a:p>
        </p:txBody>
      </p:sp>
    </p:spTree>
    <p:extLst>
      <p:ext uri="{BB962C8B-B14F-4D97-AF65-F5344CB8AC3E}">
        <p14:creationId xmlns:p14="http://schemas.microsoft.com/office/powerpoint/2010/main" val="15326305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61A53A7-64CD-4D0E-AAE8-1AC9C79D7085}" type="slidenum">
              <a:rPr lang="sv-SE" smtClean="0"/>
              <a:t>9</a:t>
            </a:fld>
            <a:endParaRPr lang="sv-SE" dirty="0"/>
          </a:p>
        </p:txBody>
      </p:sp>
    </p:spTree>
    <p:extLst>
      <p:ext uri="{BB962C8B-B14F-4D97-AF65-F5344CB8AC3E}">
        <p14:creationId xmlns:p14="http://schemas.microsoft.com/office/powerpoint/2010/main" val="744477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61A53A7-64CD-4D0E-AAE8-1AC9C79D7085}" type="slidenum">
              <a:rPr lang="sv-SE" smtClean="0"/>
              <a:t>10</a:t>
            </a:fld>
            <a:endParaRPr lang="sv-SE" dirty="0"/>
          </a:p>
        </p:txBody>
      </p:sp>
    </p:spTree>
    <p:extLst>
      <p:ext uri="{BB962C8B-B14F-4D97-AF65-F5344CB8AC3E}">
        <p14:creationId xmlns:p14="http://schemas.microsoft.com/office/powerpoint/2010/main" val="40649403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61A53A7-64CD-4D0E-AAE8-1AC9C79D7085}" type="slidenum">
              <a:rPr lang="sv-SE" smtClean="0"/>
              <a:t>15</a:t>
            </a:fld>
            <a:endParaRPr lang="sv-SE" dirty="0"/>
          </a:p>
        </p:txBody>
      </p:sp>
    </p:spTree>
    <p:extLst>
      <p:ext uri="{BB962C8B-B14F-4D97-AF65-F5344CB8AC3E}">
        <p14:creationId xmlns:p14="http://schemas.microsoft.com/office/powerpoint/2010/main" val="12897144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noProof="0"/>
              <a:t>Click to edit Master title style</a:t>
            </a:r>
            <a:endParaRPr lang="en-GB" noProof="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endParaRPr lang="en-GB" noProof="0"/>
          </a:p>
        </p:txBody>
      </p:sp>
      <p:sp>
        <p:nvSpPr>
          <p:cNvPr id="4" name="Date Placeholder 3"/>
          <p:cNvSpPr>
            <a:spLocks noGrp="1"/>
          </p:cNvSpPr>
          <p:nvPr>
            <p:ph type="dt" sz="half" idx="10"/>
          </p:nvPr>
        </p:nvSpPr>
        <p:spPr/>
        <p:txBody>
          <a:bodyPr/>
          <a:lstStyle/>
          <a:p>
            <a:fld id="{5ED7AC81-318B-4D49-A602-9E30227C87EC}" type="datetime1">
              <a:rPr lang="en-GB" noProof="0" smtClean="0"/>
              <a:t>10/12/2018</a:t>
            </a:fld>
            <a:endParaRPr lang="en-GB" noProof="0"/>
          </a:p>
        </p:txBody>
      </p:sp>
      <p:sp>
        <p:nvSpPr>
          <p:cNvPr id="5" name="Footer Placeholder 4"/>
          <p:cNvSpPr>
            <a:spLocks noGrp="1"/>
          </p:cNvSpPr>
          <p:nvPr>
            <p:ph type="ftr" sz="quarter" idx="11"/>
          </p:nvPr>
        </p:nvSpPr>
        <p:spPr/>
        <p:txBody>
          <a:bodyPr/>
          <a:lstStyle/>
          <a:p>
            <a:endParaRPr lang="en-GB" noProof="0"/>
          </a:p>
        </p:txBody>
      </p:sp>
      <p:sp>
        <p:nvSpPr>
          <p:cNvPr id="6" name="Slide Number Placeholder 5"/>
          <p:cNvSpPr>
            <a:spLocks noGrp="1"/>
          </p:cNvSpPr>
          <p:nvPr>
            <p:ph type="sldNum" sz="quarter" idx="12"/>
          </p:nvPr>
        </p:nvSpPr>
        <p:spPr/>
        <p:txBody>
          <a:bodyPr/>
          <a:lstStyle/>
          <a:p>
            <a:fld id="{551115BC-487E-4422-894C-CB7CD3E79223}" type="slidenum">
              <a:rPr lang="en-GB" noProof="0" smtClean="0"/>
              <a:t>‹#›</a:t>
            </a:fld>
            <a:endParaRPr lang="en-GB" noProof="0"/>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a:solidFill>
                <a:srgbClr val="0094CA"/>
              </a:solidFill>
            </a:endParaRPr>
          </a:p>
        </p:txBody>
      </p:sp>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4" name="Date Placeholder 3"/>
          <p:cNvSpPr>
            <a:spLocks noGrp="1"/>
          </p:cNvSpPr>
          <p:nvPr>
            <p:ph type="dt" sz="half" idx="10"/>
          </p:nvPr>
        </p:nvSpPr>
        <p:spPr/>
        <p:txBody>
          <a:bodyPr/>
          <a:lstStyle/>
          <a:p>
            <a:fld id="{6EB99CB0-346B-43FA-9EE6-F90C3F3BC0BA}" type="datetime1">
              <a:rPr lang="en-GB" noProof="0" smtClean="0"/>
              <a:t>10/12/2018</a:t>
            </a:fld>
            <a:endParaRPr lang="en-GB" noProof="0"/>
          </a:p>
        </p:txBody>
      </p:sp>
      <p:sp>
        <p:nvSpPr>
          <p:cNvPr id="5" name="Footer Placeholder 4"/>
          <p:cNvSpPr>
            <a:spLocks noGrp="1"/>
          </p:cNvSpPr>
          <p:nvPr>
            <p:ph type="ftr" sz="quarter" idx="11"/>
          </p:nvPr>
        </p:nvSpPr>
        <p:spPr/>
        <p:txBody>
          <a:bodyPr/>
          <a:lstStyle/>
          <a:p>
            <a:endParaRPr lang="en-GB" noProof="0"/>
          </a:p>
        </p:txBody>
      </p:sp>
      <p:sp>
        <p:nvSpPr>
          <p:cNvPr id="6" name="Slide Number Placeholder 5"/>
          <p:cNvSpPr>
            <a:spLocks noGrp="1"/>
          </p:cNvSpPr>
          <p:nvPr>
            <p:ph type="sldNum" sz="quarter" idx="12"/>
          </p:nvPr>
        </p:nvSpPr>
        <p:spPr/>
        <p:txBody>
          <a:bodyPr/>
          <a:lstStyle/>
          <a:p>
            <a:fld id="{551115BC-487E-4422-894C-CB7CD3E79223}" type="slidenum">
              <a:rPr lang="en-GB" noProof="0" smtClean="0"/>
              <a:t>‹#›</a:t>
            </a:fld>
            <a:endParaRPr lang="en-GB" noProof="0"/>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7" name="Rektangel 6"/>
          <p:cNvSpPr/>
          <p:nvPr userDrawn="1"/>
        </p:nvSpPr>
        <p:spPr>
          <a:xfrm rot="5400000">
            <a:off x="4986898" y="2711823"/>
            <a:ext cx="6858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a:solidFill>
                <a:srgbClr val="0094CA"/>
              </a:solidFill>
            </a:endParaRPr>
          </a:p>
        </p:txBody>
      </p:sp>
      <p:sp>
        <p:nvSpPr>
          <p:cNvPr id="2" name="Title 1"/>
          <p:cNvSpPr>
            <a:spLocks noGrp="1"/>
          </p:cNvSpPr>
          <p:nvPr>
            <p:ph type="title"/>
          </p:nvPr>
        </p:nvSpPr>
        <p:spPr>
          <a:xfrm rot="5400000">
            <a:off x="6097706" y="2116800"/>
            <a:ext cx="4649752" cy="1143000"/>
          </a:xfrm>
        </p:spPr>
        <p:txBody>
          <a:bodyPr>
            <a:normAutofit/>
          </a:bodyPr>
          <a:lstStyle>
            <a:lvl1pPr>
              <a:defRPr sz="2800"/>
            </a:lvl1pPr>
          </a:lstStyle>
          <a:p>
            <a:r>
              <a:rPr lang="en-US" noProof="0" dirty="0"/>
              <a:t>Click to edit Master title style</a:t>
            </a:r>
            <a:endParaRPr lang="en-GB" noProof="0" dirty="0"/>
          </a:p>
        </p:txBody>
      </p:sp>
      <p:sp>
        <p:nvSpPr>
          <p:cNvPr id="3" name="Content Placeholder 2"/>
          <p:cNvSpPr>
            <a:spLocks noGrp="1"/>
          </p:cNvSpPr>
          <p:nvPr>
            <p:ph idx="1"/>
          </p:nvPr>
        </p:nvSpPr>
        <p:spPr>
          <a:xfrm>
            <a:off x="457201" y="332656"/>
            <a:ext cx="7049992" cy="5793507"/>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4" name="Date Placeholder 3"/>
          <p:cNvSpPr>
            <a:spLocks noGrp="1"/>
          </p:cNvSpPr>
          <p:nvPr>
            <p:ph type="dt" sz="half" idx="10"/>
          </p:nvPr>
        </p:nvSpPr>
        <p:spPr/>
        <p:txBody>
          <a:bodyPr/>
          <a:lstStyle/>
          <a:p>
            <a:fld id="{6EB99CB0-346B-43FA-9EE6-F90C3F3BC0BA}" type="datetime1">
              <a:rPr lang="en-GB" noProof="0" smtClean="0"/>
              <a:t>10/12/2018</a:t>
            </a:fld>
            <a:endParaRPr lang="en-GB" noProof="0"/>
          </a:p>
        </p:txBody>
      </p:sp>
      <p:sp>
        <p:nvSpPr>
          <p:cNvPr id="5" name="Footer Placeholder 4"/>
          <p:cNvSpPr>
            <a:spLocks noGrp="1"/>
          </p:cNvSpPr>
          <p:nvPr>
            <p:ph type="ftr" sz="quarter" idx="11"/>
          </p:nvPr>
        </p:nvSpPr>
        <p:spPr/>
        <p:txBody>
          <a:bodyPr/>
          <a:lstStyle/>
          <a:p>
            <a:endParaRPr lang="en-GB" noProof="0"/>
          </a:p>
        </p:txBody>
      </p:sp>
      <p:sp>
        <p:nvSpPr>
          <p:cNvPr id="6" name="Slide Number Placeholder 5"/>
          <p:cNvSpPr>
            <a:spLocks noGrp="1"/>
          </p:cNvSpPr>
          <p:nvPr>
            <p:ph type="sldNum" sz="quarter" idx="12"/>
          </p:nvPr>
        </p:nvSpPr>
        <p:spPr/>
        <p:txBody>
          <a:bodyPr/>
          <a:lstStyle/>
          <a:p>
            <a:fld id="{551115BC-487E-4422-894C-CB7CD3E79223}" type="slidenum">
              <a:rPr lang="en-GB" noProof="0" smtClean="0"/>
              <a:t>‹#›</a:t>
            </a:fld>
            <a:endParaRPr lang="en-GB" noProof="0"/>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7737342" y="5403821"/>
            <a:ext cx="1370480" cy="733206"/>
          </a:xfrm>
          <a:prstGeom prst="rect">
            <a:avLst/>
          </a:prstGeom>
        </p:spPr>
      </p:pic>
    </p:spTree>
    <p:extLst>
      <p:ext uri="{BB962C8B-B14F-4D97-AF65-F5344CB8AC3E}">
        <p14:creationId xmlns:p14="http://schemas.microsoft.com/office/powerpoint/2010/main" val="3665164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a:solidFill>
                <a:srgbClr val="0094CA"/>
              </a:solidFill>
            </a:endParaRPr>
          </a:p>
        </p:txBody>
      </p:sp>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p:txBody>
      </p:sp>
      <p:sp>
        <p:nvSpPr>
          <p:cNvPr id="5" name="Date Placeholder 4"/>
          <p:cNvSpPr>
            <a:spLocks noGrp="1"/>
          </p:cNvSpPr>
          <p:nvPr>
            <p:ph type="dt" sz="half" idx="10"/>
          </p:nvPr>
        </p:nvSpPr>
        <p:spPr/>
        <p:txBody>
          <a:bodyPr/>
          <a:lstStyle/>
          <a:p>
            <a:fld id="{42E66B7F-8271-49DA-A25A-F4BB9F476347}" type="datetime1">
              <a:rPr lang="en-GB" noProof="0" smtClean="0"/>
              <a:t>10/12/2018</a:t>
            </a:fld>
            <a:endParaRPr lang="en-GB" noProof="0"/>
          </a:p>
        </p:txBody>
      </p:sp>
      <p:sp>
        <p:nvSpPr>
          <p:cNvPr id="6" name="Footer Placeholder 5"/>
          <p:cNvSpPr>
            <a:spLocks noGrp="1"/>
          </p:cNvSpPr>
          <p:nvPr>
            <p:ph type="ftr" sz="quarter" idx="11"/>
          </p:nvPr>
        </p:nvSpPr>
        <p:spPr/>
        <p:txBody>
          <a:bodyPr/>
          <a:lstStyle/>
          <a:p>
            <a:endParaRPr lang="en-GB" noProof="0"/>
          </a:p>
        </p:txBody>
      </p:sp>
      <p:sp>
        <p:nvSpPr>
          <p:cNvPr id="7" name="Slide Number Placeholder 6"/>
          <p:cNvSpPr>
            <a:spLocks noGrp="1"/>
          </p:cNvSpPr>
          <p:nvPr>
            <p:ph type="sldNum" sz="quarter" idx="12"/>
          </p:nvPr>
        </p:nvSpPr>
        <p:spPr/>
        <p:txBody>
          <a:bodyPr/>
          <a:lstStyle/>
          <a:p>
            <a:fld id="{551115BC-487E-4422-894C-CB7CD3E79223}" type="slidenum">
              <a:rPr lang="en-GB" noProof="0" smtClean="0"/>
              <a:t>‹#›</a:t>
            </a:fld>
            <a:endParaRPr lang="en-GB" noProof="0"/>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noProof="0"/>
              <a:t>Click to edit Master title style</a:t>
            </a:r>
            <a:endParaRPr lang="en-GB" noProof="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7" name="Date Placeholder 6"/>
          <p:cNvSpPr>
            <a:spLocks noGrp="1"/>
          </p:cNvSpPr>
          <p:nvPr>
            <p:ph type="dt" sz="half" idx="10"/>
          </p:nvPr>
        </p:nvSpPr>
        <p:spPr/>
        <p:txBody>
          <a:bodyPr/>
          <a:lstStyle/>
          <a:p>
            <a:fld id="{3C7D23FA-05C4-4CC1-B281-2F815585BC1C}" type="datetime1">
              <a:rPr lang="en-GB" noProof="0" smtClean="0"/>
              <a:t>10/12/2018</a:t>
            </a:fld>
            <a:endParaRPr lang="en-GB" noProof="0"/>
          </a:p>
        </p:txBody>
      </p:sp>
      <p:sp>
        <p:nvSpPr>
          <p:cNvPr id="8" name="Footer Placeholder 7"/>
          <p:cNvSpPr>
            <a:spLocks noGrp="1"/>
          </p:cNvSpPr>
          <p:nvPr>
            <p:ph type="ftr" sz="quarter" idx="11"/>
          </p:nvPr>
        </p:nvSpPr>
        <p:spPr/>
        <p:txBody>
          <a:bodyPr/>
          <a:lstStyle/>
          <a:p>
            <a:endParaRPr lang="en-GB" noProof="0"/>
          </a:p>
        </p:txBody>
      </p:sp>
      <p:sp>
        <p:nvSpPr>
          <p:cNvPr id="9" name="Slide Number Placeholder 8"/>
          <p:cNvSpPr>
            <a:spLocks noGrp="1"/>
          </p:cNvSpPr>
          <p:nvPr>
            <p:ph type="sldNum" sz="quarter" idx="12"/>
          </p:nvPr>
        </p:nvSpPr>
        <p:spPr/>
        <p:txBody>
          <a:bodyPr/>
          <a:lstStyle/>
          <a:p>
            <a:fld id="{551115BC-487E-4422-894C-CB7CD3E79223}" type="slidenum">
              <a:rPr lang="en-GB" noProof="0" smtClean="0"/>
              <a:t>‹#›</a:t>
            </a:fld>
            <a:endParaRPr lang="en-GB" noProof="0"/>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Rubrik och innehåll">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576DC40F-55C4-384F-A14E-20FF4C53AB90}"/>
              </a:ext>
            </a:extLst>
          </p:cNvPr>
          <p:cNvSpPr/>
          <p:nvPr userDrawn="1"/>
        </p:nvSpPr>
        <p:spPr>
          <a:xfrm>
            <a:off x="0" y="0"/>
            <a:ext cx="9144000" cy="1434354"/>
          </a:xfrm>
          <a:prstGeom prst="rect">
            <a:avLst/>
          </a:prstGeom>
          <a:solidFill>
            <a:srgbClr val="13A0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dirty="0"/>
          </a:p>
        </p:txBody>
      </p:sp>
      <p:pic>
        <p:nvPicPr>
          <p:cNvPr id="9" name="Picture 8">
            <a:extLst>
              <a:ext uri="{FF2B5EF4-FFF2-40B4-BE49-F238E27FC236}">
                <a16:creationId xmlns:a16="http://schemas.microsoft.com/office/drawing/2014/main" id="{C7D684BB-AC49-4844-95DA-6540E04D6DEA}"/>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3375" b="16409"/>
          <a:stretch/>
        </p:blipFill>
        <p:spPr>
          <a:xfrm>
            <a:off x="7596336" y="256034"/>
            <a:ext cx="1513752" cy="894048"/>
          </a:xfrm>
          <a:prstGeom prst="rect">
            <a:avLst/>
          </a:prstGeom>
          <a:solidFill>
            <a:srgbClr val="0094CA"/>
          </a:solidFill>
        </p:spPr>
      </p:pic>
      <p:sp>
        <p:nvSpPr>
          <p:cNvPr id="2" name="Title 1"/>
          <p:cNvSpPr>
            <a:spLocks noGrp="1"/>
          </p:cNvSpPr>
          <p:nvPr>
            <p:ph type="title" hasCustomPrompt="1"/>
          </p:nvPr>
        </p:nvSpPr>
        <p:spPr>
          <a:xfrm>
            <a:off x="457200" y="346646"/>
            <a:ext cx="7139136" cy="562074"/>
          </a:xfrm>
        </p:spPr>
        <p:txBody>
          <a:bodyPr lIns="90000" anchor="b">
            <a:noAutofit/>
          </a:bodyPr>
          <a:lstStyle>
            <a:lvl1pPr algn="l">
              <a:defRPr sz="2400" b="1" baseline="0"/>
            </a:lvl1pPr>
          </a:lstStyle>
          <a:p>
            <a:r>
              <a:rPr lang="sv-SE" noProof="0" dirty="0" err="1"/>
              <a:t>Headline</a:t>
            </a:r>
            <a:r>
              <a:rPr lang="sv-SE" noProof="0" dirty="0"/>
              <a:t>, </a:t>
            </a:r>
            <a:r>
              <a:rPr lang="sv-SE" noProof="0" dirty="0" err="1"/>
              <a:t>type</a:t>
            </a:r>
            <a:r>
              <a:rPr lang="sv-SE" noProof="0" dirty="0"/>
              <a:t> </a:t>
            </a:r>
            <a:r>
              <a:rPr lang="sv-SE" noProof="0" dirty="0" err="1"/>
              <a:t>Calibri</a:t>
            </a:r>
            <a:r>
              <a:rPr lang="sv-SE" noProof="0" dirty="0"/>
              <a:t>, </a:t>
            </a:r>
            <a:r>
              <a:rPr lang="sv-SE" noProof="0" dirty="0" err="1"/>
              <a:t>Size</a:t>
            </a:r>
            <a:r>
              <a:rPr lang="sv-SE" noProof="0" dirty="0"/>
              <a:t> 32</a:t>
            </a:r>
            <a:endParaRPr lang="en-GB" noProof="0" dirty="0"/>
          </a:p>
        </p:txBody>
      </p:sp>
      <p:sp>
        <p:nvSpPr>
          <p:cNvPr id="3" name="Content Placeholder 2"/>
          <p:cNvSpPr>
            <a:spLocks noGrp="1"/>
          </p:cNvSpPr>
          <p:nvPr>
            <p:ph idx="1" hasCustomPrompt="1"/>
          </p:nvPr>
        </p:nvSpPr>
        <p:spPr>
          <a:xfrm>
            <a:off x="457200" y="1781000"/>
            <a:ext cx="8229600" cy="4345166"/>
          </a:xfrm>
        </p:spPr>
        <p:txBody>
          <a:bodyPr lIns="90000">
            <a:noAutofit/>
          </a:bodyPr>
          <a:lstStyle>
            <a:lvl1pPr marL="257175" indent="-257175">
              <a:buFont typeface="Arial" panose="020B0604020202020204" pitchFamily="34" charset="0"/>
              <a:buChar char="•"/>
              <a:defRPr/>
            </a:lvl1pPr>
          </a:lstStyle>
          <a:p>
            <a:pPr lvl="0"/>
            <a:r>
              <a:rPr lang="en-US" noProof="0" dirty="0"/>
              <a:t>Avoid text less than 16 points.  Always use Calibri font</a:t>
            </a:r>
          </a:p>
        </p:txBody>
      </p:sp>
      <p:sp>
        <p:nvSpPr>
          <p:cNvPr id="5" name="Footer Placeholder 4"/>
          <p:cNvSpPr>
            <a:spLocks noGrp="1"/>
          </p:cNvSpPr>
          <p:nvPr>
            <p:ph type="ftr" sz="quarter" idx="11"/>
          </p:nvPr>
        </p:nvSpPr>
        <p:spPr>
          <a:xfrm>
            <a:off x="3124200" y="6453337"/>
            <a:ext cx="2895600" cy="365125"/>
          </a:xfrm>
        </p:spPr>
        <p:txBody>
          <a:bodyPr anchor="b"/>
          <a:lstStyle>
            <a:lvl1pPr>
              <a:defRPr>
                <a:solidFill>
                  <a:schemeClr val="tx1">
                    <a:lumMod val="65000"/>
                    <a:lumOff val="35000"/>
                  </a:schemeClr>
                </a:solidFill>
              </a:defRPr>
            </a:lvl1pPr>
          </a:lstStyle>
          <a:p>
            <a:r>
              <a:rPr lang="en-GB"/>
              <a:t>© European Spallation Source ERIC</a:t>
            </a:r>
            <a:endParaRPr lang="en-GB" dirty="0"/>
          </a:p>
        </p:txBody>
      </p:sp>
      <p:sp>
        <p:nvSpPr>
          <p:cNvPr id="6" name="Slide Number Placeholder 5"/>
          <p:cNvSpPr>
            <a:spLocks noGrp="1"/>
          </p:cNvSpPr>
          <p:nvPr>
            <p:ph type="sldNum" sz="quarter" idx="12"/>
          </p:nvPr>
        </p:nvSpPr>
        <p:spPr>
          <a:xfrm>
            <a:off x="6553200" y="6453337"/>
            <a:ext cx="2133600" cy="365125"/>
          </a:xfrm>
        </p:spPr>
        <p:txBody>
          <a:bodyPr anchor="b"/>
          <a:lstStyle>
            <a:lvl1pPr>
              <a:defRPr>
                <a:solidFill>
                  <a:schemeClr val="tx1">
                    <a:lumMod val="65000"/>
                    <a:lumOff val="35000"/>
                  </a:schemeClr>
                </a:solidFill>
              </a:defRPr>
            </a:lvl1pPr>
          </a:lstStyle>
          <a:p>
            <a:fld id="{551115BC-487E-4422-894C-CB7CD3E79223}" type="slidenum">
              <a:rPr lang="en-GB" smtClean="0"/>
              <a:pPr/>
              <a:t>‹#›</a:t>
            </a:fld>
            <a:endParaRPr lang="en-GB"/>
          </a:p>
        </p:txBody>
      </p:sp>
      <p:sp>
        <p:nvSpPr>
          <p:cNvPr id="17" name="Text Placeholder 16">
            <a:extLst>
              <a:ext uri="{FF2B5EF4-FFF2-40B4-BE49-F238E27FC236}">
                <a16:creationId xmlns:a16="http://schemas.microsoft.com/office/drawing/2014/main" id="{38011E48-F5AC-104B-BB7F-6322AAB1F2D8}"/>
              </a:ext>
            </a:extLst>
          </p:cNvPr>
          <p:cNvSpPr>
            <a:spLocks noGrp="1"/>
          </p:cNvSpPr>
          <p:nvPr>
            <p:ph type="body" sz="quarter" idx="13" hasCustomPrompt="1"/>
          </p:nvPr>
        </p:nvSpPr>
        <p:spPr>
          <a:xfrm>
            <a:off x="457200" y="797780"/>
            <a:ext cx="7139136" cy="590550"/>
          </a:xfrm>
        </p:spPr>
        <p:txBody>
          <a:bodyPr lIns="90000">
            <a:noAutofit/>
          </a:bodyPr>
          <a:lstStyle>
            <a:lvl1pPr marL="0" indent="0">
              <a:buNone/>
              <a:defRPr lang="sv-SE" sz="1800" kern="1200" baseline="0" dirty="0">
                <a:solidFill>
                  <a:schemeClr val="bg1"/>
                </a:solidFill>
                <a:latin typeface="+mj-lt"/>
                <a:ea typeface="+mj-ea"/>
                <a:cs typeface="+mj-cs"/>
              </a:defRPr>
            </a:lvl1pPr>
          </a:lstStyle>
          <a:p>
            <a:pPr lvl="0"/>
            <a:r>
              <a:rPr lang="sv-SE" dirty="0" err="1"/>
              <a:t>Sub</a:t>
            </a:r>
            <a:r>
              <a:rPr lang="sv-SE" dirty="0"/>
              <a:t> </a:t>
            </a:r>
            <a:r>
              <a:rPr lang="sv-SE" dirty="0" err="1"/>
              <a:t>headline</a:t>
            </a:r>
            <a:r>
              <a:rPr lang="sv-SE" dirty="0"/>
              <a:t>, </a:t>
            </a:r>
            <a:r>
              <a:rPr lang="sv-SE" dirty="0" err="1"/>
              <a:t>type</a:t>
            </a:r>
            <a:r>
              <a:rPr lang="sv-SE" dirty="0"/>
              <a:t> </a:t>
            </a:r>
            <a:r>
              <a:rPr lang="sv-SE" dirty="0" err="1"/>
              <a:t>Calibri</a:t>
            </a:r>
            <a:r>
              <a:rPr lang="sv-SE" dirty="0"/>
              <a:t>, </a:t>
            </a:r>
            <a:r>
              <a:rPr lang="sv-SE" dirty="0" err="1"/>
              <a:t>Size</a:t>
            </a:r>
            <a:r>
              <a:rPr lang="sv-SE" dirty="0"/>
              <a:t> 24</a:t>
            </a:r>
          </a:p>
        </p:txBody>
      </p:sp>
    </p:spTree>
    <p:extLst>
      <p:ext uri="{BB962C8B-B14F-4D97-AF65-F5344CB8AC3E}">
        <p14:creationId xmlns:p14="http://schemas.microsoft.com/office/powerpoint/2010/main" val="42139485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en-US" noProof="0"/>
              <a:t>Click to edit Master title style</a:t>
            </a:r>
            <a:endParaRPr lang="en-GB" noProof="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en-GB" noProof="0" smtClean="0"/>
              <a:t>10/12/2018</a:t>
            </a:fld>
            <a:endParaRPr lang="en-GB" noProof="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noProof="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en-GB" noProof="0" smtClean="0"/>
              <a:t>‹#›</a:t>
            </a:fld>
            <a:endParaRPr lang="en-GB" noProof="0"/>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2" r:id="rId4"/>
    <p:sldLayoutId id="2147483653" r:id="rId5"/>
    <p:sldLayoutId id="2147483655" r:id="rId6"/>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95536" y="2130425"/>
            <a:ext cx="8352928" cy="1470025"/>
          </a:xfrm>
        </p:spPr>
        <p:txBody>
          <a:bodyPr>
            <a:normAutofit/>
          </a:bodyPr>
          <a:lstStyle/>
          <a:p>
            <a:pPr algn="ctr"/>
            <a:r>
              <a:rPr lang="en-GB"/>
              <a:t>RSFs &amp; categorisation</a:t>
            </a:r>
            <a:endParaRPr lang="en-GB" sz="4000"/>
          </a:p>
        </p:txBody>
      </p:sp>
      <p:sp>
        <p:nvSpPr>
          <p:cNvPr id="4" name="Rectangle 3"/>
          <p:cNvSpPr/>
          <p:nvPr/>
        </p:nvSpPr>
        <p:spPr>
          <a:xfrm>
            <a:off x="2286000" y="5949280"/>
            <a:ext cx="4572000" cy="603242"/>
          </a:xfrm>
          <a:prstGeom prst="rect">
            <a:avLst/>
          </a:prstGeom>
        </p:spPr>
        <p:txBody>
          <a:bodyPr>
            <a:spAutoFit/>
          </a:bodyPr>
          <a:lstStyle/>
          <a:p>
            <a:pPr algn="ctr">
              <a:lnSpc>
                <a:spcPct val="120000"/>
              </a:lnSpc>
            </a:pPr>
            <a:r>
              <a:rPr lang="en-GB" sz="1600">
                <a:solidFill>
                  <a:srgbClr val="FFFFFF"/>
                </a:solidFill>
              </a:rPr>
              <a:t>www.europeanspallationsource.se</a:t>
            </a:r>
          </a:p>
          <a:p>
            <a:pPr algn="ctr"/>
            <a:fld id="{656E358F-28A8-D04A-99E6-206C49444CD4}" type="datetime3">
              <a:rPr lang="en-GB" sz="1400" smtClean="0">
                <a:solidFill>
                  <a:srgbClr val="FFFFFF"/>
                </a:solidFill>
              </a:rPr>
              <a:t>10 December, 2018</a:t>
            </a:fld>
            <a:endParaRPr lang="en-GB" sz="1400">
              <a:solidFill>
                <a:srgbClr val="FFFFFF"/>
              </a:solidFill>
            </a:endParaRPr>
          </a:p>
        </p:txBody>
      </p:sp>
      <p:sp>
        <p:nvSpPr>
          <p:cNvPr id="6" name="Subtitle 5">
            <a:extLst>
              <a:ext uri="{FF2B5EF4-FFF2-40B4-BE49-F238E27FC236}">
                <a16:creationId xmlns:a16="http://schemas.microsoft.com/office/drawing/2014/main" id="{9DB15B09-F4CE-724E-A6CA-A309AA9FF051}"/>
              </a:ext>
            </a:extLst>
          </p:cNvPr>
          <p:cNvSpPr>
            <a:spLocks noGrp="1"/>
          </p:cNvSpPr>
          <p:nvPr>
            <p:ph type="subTitle" idx="1"/>
          </p:nvPr>
        </p:nvSpPr>
        <p:spPr/>
        <p:txBody>
          <a:bodyPr/>
          <a:lstStyle/>
          <a:p>
            <a:endParaRPr lang="sv-SE"/>
          </a:p>
        </p:txBody>
      </p:sp>
    </p:spTree>
    <p:extLst>
      <p:ext uri="{BB962C8B-B14F-4D97-AF65-F5344CB8AC3E}">
        <p14:creationId xmlns:p14="http://schemas.microsoft.com/office/powerpoint/2010/main" val="1394613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8F8DE822-4331-2E40-A8A5-590155466914}"/>
              </a:ext>
            </a:extLst>
          </p:cNvPr>
          <p:cNvSpPr/>
          <p:nvPr/>
        </p:nvSpPr>
        <p:spPr>
          <a:xfrm>
            <a:off x="179512" y="1628800"/>
            <a:ext cx="5184576" cy="5092675"/>
          </a:xfrm>
          <a:prstGeom prst="rect">
            <a:avLst/>
          </a:prstGeom>
          <a:ln w="19050"/>
        </p:spPr>
        <p:style>
          <a:lnRef idx="1">
            <a:schemeClr val="accent5"/>
          </a:lnRef>
          <a:fillRef idx="2">
            <a:schemeClr val="accent5"/>
          </a:fillRef>
          <a:effectRef idx="1">
            <a:schemeClr val="accent5"/>
          </a:effectRef>
          <a:fontRef idx="minor">
            <a:schemeClr val="dk1"/>
          </a:fontRef>
        </p:style>
        <p:txBody>
          <a:bodyPr rtlCol="0" anchor="t" anchorCtr="0"/>
          <a:lstStyle/>
          <a:p>
            <a:r>
              <a:rPr lang="sv-SE" dirty="0" err="1"/>
              <a:t>Accident</a:t>
            </a:r>
            <a:r>
              <a:rPr lang="sv-SE" dirty="0"/>
              <a:t> </a:t>
            </a:r>
            <a:r>
              <a:rPr lang="sv-SE" dirty="0" err="1"/>
              <a:t>Analysis</a:t>
            </a:r>
            <a:r>
              <a:rPr lang="sv-SE" dirty="0"/>
              <a:t> space</a:t>
            </a:r>
          </a:p>
        </p:txBody>
      </p:sp>
      <p:sp>
        <p:nvSpPr>
          <p:cNvPr id="68" name="Rectangle 67">
            <a:extLst>
              <a:ext uri="{FF2B5EF4-FFF2-40B4-BE49-F238E27FC236}">
                <a16:creationId xmlns:a16="http://schemas.microsoft.com/office/drawing/2014/main" id="{39E4F955-E4D9-BE43-9494-E6216187E144}"/>
              </a:ext>
            </a:extLst>
          </p:cNvPr>
          <p:cNvSpPr/>
          <p:nvPr/>
        </p:nvSpPr>
        <p:spPr>
          <a:xfrm>
            <a:off x="5364088" y="1628800"/>
            <a:ext cx="3600400" cy="5092675"/>
          </a:xfrm>
          <a:prstGeom prst="rect">
            <a:avLst/>
          </a:prstGeom>
          <a:ln w="19050"/>
        </p:spPr>
        <p:style>
          <a:lnRef idx="1">
            <a:schemeClr val="accent4"/>
          </a:lnRef>
          <a:fillRef idx="2">
            <a:schemeClr val="accent4"/>
          </a:fillRef>
          <a:effectRef idx="1">
            <a:schemeClr val="accent4"/>
          </a:effectRef>
          <a:fontRef idx="minor">
            <a:schemeClr val="dk1"/>
          </a:fontRef>
        </p:style>
        <p:txBody>
          <a:bodyPr rtlCol="0" anchor="t" anchorCtr="0"/>
          <a:lstStyle/>
          <a:p>
            <a:r>
              <a:rPr lang="sv-SE" dirty="0" err="1"/>
              <a:t>Classification</a:t>
            </a:r>
            <a:r>
              <a:rPr lang="sv-SE" dirty="0"/>
              <a:t> space</a:t>
            </a:r>
          </a:p>
        </p:txBody>
      </p:sp>
      <p:sp>
        <p:nvSpPr>
          <p:cNvPr id="2" name="Title 1"/>
          <p:cNvSpPr>
            <a:spLocks noGrp="1"/>
          </p:cNvSpPr>
          <p:nvPr>
            <p:ph type="title"/>
          </p:nvPr>
        </p:nvSpPr>
        <p:spPr/>
        <p:txBody>
          <a:bodyPr>
            <a:normAutofit/>
          </a:bodyPr>
          <a:lstStyle/>
          <a:p>
            <a:r>
              <a:rPr lang="en-GB" dirty="0"/>
              <a:t>Safety Functions derived from Proposed mitigative measures for AA3</a:t>
            </a:r>
          </a:p>
        </p:txBody>
      </p:sp>
      <p:sp>
        <p:nvSpPr>
          <p:cNvPr id="4" name="Slide Number Placeholder 3"/>
          <p:cNvSpPr>
            <a:spLocks noGrp="1"/>
          </p:cNvSpPr>
          <p:nvPr>
            <p:ph type="sldNum" sz="quarter" idx="12"/>
          </p:nvPr>
        </p:nvSpPr>
        <p:spPr/>
        <p:txBody>
          <a:bodyPr/>
          <a:lstStyle/>
          <a:p>
            <a:fld id="{551115BC-487E-4422-894C-CB7CD3E79223}" type="slidenum">
              <a:rPr lang="en-GB" smtClean="0"/>
              <a:t>10</a:t>
            </a:fld>
            <a:endParaRPr lang="en-GB"/>
          </a:p>
        </p:txBody>
      </p:sp>
      <p:sp>
        <p:nvSpPr>
          <p:cNvPr id="6" name="Rounded Rectangle 5">
            <a:extLst>
              <a:ext uri="{FF2B5EF4-FFF2-40B4-BE49-F238E27FC236}">
                <a16:creationId xmlns:a16="http://schemas.microsoft.com/office/drawing/2014/main" id="{E8D401F8-C604-4748-B6D5-52F71E121629}"/>
              </a:ext>
            </a:extLst>
          </p:cNvPr>
          <p:cNvSpPr/>
          <p:nvPr/>
        </p:nvSpPr>
        <p:spPr>
          <a:xfrm>
            <a:off x="313184" y="2172326"/>
            <a:ext cx="746032" cy="4971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AA3</a:t>
            </a:r>
          </a:p>
        </p:txBody>
      </p:sp>
      <p:sp>
        <p:nvSpPr>
          <p:cNvPr id="8" name="Rounded Rectangle 7">
            <a:extLst>
              <a:ext uri="{FF2B5EF4-FFF2-40B4-BE49-F238E27FC236}">
                <a16:creationId xmlns:a16="http://schemas.microsoft.com/office/drawing/2014/main" id="{C6FB6498-4DA0-4845-917E-04396DE18B56}"/>
              </a:ext>
            </a:extLst>
          </p:cNvPr>
          <p:cNvSpPr/>
          <p:nvPr/>
        </p:nvSpPr>
        <p:spPr>
          <a:xfrm>
            <a:off x="1475657" y="2172326"/>
            <a:ext cx="2098919" cy="49712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600" dirty="0"/>
              <a:t>Proposed preventive &amp; </a:t>
            </a:r>
            <a:r>
              <a:rPr lang="en-GB" sz="1600" dirty="0" err="1"/>
              <a:t>mitigative</a:t>
            </a:r>
            <a:r>
              <a:rPr lang="en-GB" sz="1600" dirty="0"/>
              <a:t> measures </a:t>
            </a:r>
          </a:p>
        </p:txBody>
      </p:sp>
      <p:cxnSp>
        <p:nvCxnSpPr>
          <p:cNvPr id="17" name="Straight Arrow Connector 16">
            <a:extLst>
              <a:ext uri="{FF2B5EF4-FFF2-40B4-BE49-F238E27FC236}">
                <a16:creationId xmlns:a16="http://schemas.microsoft.com/office/drawing/2014/main" id="{39493B71-4510-0E44-8414-092FE4B248D8}"/>
              </a:ext>
            </a:extLst>
          </p:cNvPr>
          <p:cNvCxnSpPr>
            <a:cxnSpLocks/>
            <a:stCxn id="6" idx="3"/>
            <a:endCxn id="8" idx="1"/>
          </p:cNvCxnSpPr>
          <p:nvPr/>
        </p:nvCxnSpPr>
        <p:spPr>
          <a:xfrm>
            <a:off x="1059216" y="2420888"/>
            <a:ext cx="416441" cy="0"/>
          </a:xfrm>
          <a:prstGeom prst="straightConnector1">
            <a:avLst/>
          </a:prstGeom>
          <a:ln w="1905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24" name="Rounded Rectangle 23">
            <a:extLst>
              <a:ext uri="{FF2B5EF4-FFF2-40B4-BE49-F238E27FC236}">
                <a16:creationId xmlns:a16="http://schemas.microsoft.com/office/drawing/2014/main" id="{291A828E-678E-8C44-937D-3520BF22D237}"/>
              </a:ext>
            </a:extLst>
          </p:cNvPr>
          <p:cNvSpPr/>
          <p:nvPr/>
        </p:nvSpPr>
        <p:spPr>
          <a:xfrm>
            <a:off x="3934616" y="2172327"/>
            <a:ext cx="3003303" cy="49712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600" dirty="0"/>
              <a:t>Safety Functions (Safety)</a:t>
            </a:r>
          </a:p>
        </p:txBody>
      </p:sp>
      <p:cxnSp>
        <p:nvCxnSpPr>
          <p:cNvPr id="39" name="Straight Arrow Connector 38">
            <a:extLst>
              <a:ext uri="{FF2B5EF4-FFF2-40B4-BE49-F238E27FC236}">
                <a16:creationId xmlns:a16="http://schemas.microsoft.com/office/drawing/2014/main" id="{B22641F4-2AA4-094F-BBB1-EF160E4B9217}"/>
              </a:ext>
            </a:extLst>
          </p:cNvPr>
          <p:cNvCxnSpPr>
            <a:cxnSpLocks/>
            <a:stCxn id="8" idx="3"/>
          </p:cNvCxnSpPr>
          <p:nvPr/>
        </p:nvCxnSpPr>
        <p:spPr>
          <a:xfrm>
            <a:off x="3574576" y="2420888"/>
            <a:ext cx="360040" cy="1"/>
          </a:xfrm>
          <a:prstGeom prst="straightConnector1">
            <a:avLst/>
          </a:prstGeom>
          <a:ln w="1905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sp>
        <p:nvSpPr>
          <p:cNvPr id="54" name="Rounded Rectangle 53">
            <a:extLst>
              <a:ext uri="{FF2B5EF4-FFF2-40B4-BE49-F238E27FC236}">
                <a16:creationId xmlns:a16="http://schemas.microsoft.com/office/drawing/2014/main" id="{1B106DF2-2E19-3E42-9DF2-6005AE50E4F3}"/>
              </a:ext>
            </a:extLst>
          </p:cNvPr>
          <p:cNvSpPr/>
          <p:nvPr/>
        </p:nvSpPr>
        <p:spPr>
          <a:xfrm>
            <a:off x="7297959" y="2172327"/>
            <a:ext cx="1522512" cy="497124"/>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600" dirty="0"/>
              <a:t>Safety SSCs</a:t>
            </a:r>
          </a:p>
        </p:txBody>
      </p:sp>
      <p:cxnSp>
        <p:nvCxnSpPr>
          <p:cNvPr id="57" name="Straight Arrow Connector 56">
            <a:extLst>
              <a:ext uri="{FF2B5EF4-FFF2-40B4-BE49-F238E27FC236}">
                <a16:creationId xmlns:a16="http://schemas.microsoft.com/office/drawing/2014/main" id="{75181FD2-C11D-0D41-A0A8-A4081AFFF2F9}"/>
              </a:ext>
            </a:extLst>
          </p:cNvPr>
          <p:cNvCxnSpPr/>
          <p:nvPr/>
        </p:nvCxnSpPr>
        <p:spPr>
          <a:xfrm>
            <a:off x="6937919" y="2420888"/>
            <a:ext cx="360040" cy="0"/>
          </a:xfrm>
          <a:prstGeom prst="straightConnector1">
            <a:avLst/>
          </a:prstGeom>
          <a:ln w="1905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graphicFrame>
        <p:nvGraphicFramePr>
          <p:cNvPr id="22" name="Table 21">
            <a:extLst>
              <a:ext uri="{FF2B5EF4-FFF2-40B4-BE49-F238E27FC236}">
                <a16:creationId xmlns:a16="http://schemas.microsoft.com/office/drawing/2014/main" id="{23B6CD68-0780-FF4A-BBCC-FCA2A9211840}"/>
              </a:ext>
            </a:extLst>
          </p:cNvPr>
          <p:cNvGraphicFramePr>
            <a:graphicFrameLocks noGrp="1"/>
          </p:cNvGraphicFramePr>
          <p:nvPr>
            <p:extLst>
              <p:ext uri="{D42A27DB-BD31-4B8C-83A1-F6EECF244321}">
                <p14:modId xmlns:p14="http://schemas.microsoft.com/office/powerpoint/2010/main" val="2387247719"/>
              </p:ext>
            </p:extLst>
          </p:nvPr>
        </p:nvGraphicFramePr>
        <p:xfrm>
          <a:off x="210378" y="2880612"/>
          <a:ext cx="8754111" cy="3779520"/>
        </p:xfrm>
        <a:graphic>
          <a:graphicData uri="http://schemas.openxmlformats.org/drawingml/2006/table">
            <a:tbl>
              <a:tblPr firstRow="1" bandRow="1">
                <a:tableStyleId>{2D5ABB26-0587-4C30-8999-92F81FD0307C}</a:tableStyleId>
              </a:tblPr>
              <a:tblGrid>
                <a:gridCol w="3497526">
                  <a:extLst>
                    <a:ext uri="{9D8B030D-6E8A-4147-A177-3AD203B41FA5}">
                      <a16:colId xmlns:a16="http://schemas.microsoft.com/office/drawing/2014/main" val="386382398"/>
                    </a:ext>
                  </a:extLst>
                </a:gridCol>
                <a:gridCol w="3384376">
                  <a:extLst>
                    <a:ext uri="{9D8B030D-6E8A-4147-A177-3AD203B41FA5}">
                      <a16:colId xmlns:a16="http://schemas.microsoft.com/office/drawing/2014/main" val="2286524315"/>
                    </a:ext>
                  </a:extLst>
                </a:gridCol>
                <a:gridCol w="1872209">
                  <a:extLst>
                    <a:ext uri="{9D8B030D-6E8A-4147-A177-3AD203B41FA5}">
                      <a16:colId xmlns:a16="http://schemas.microsoft.com/office/drawing/2014/main" val="1254589867"/>
                    </a:ext>
                  </a:extLst>
                </a:gridCol>
              </a:tblGrid>
              <a:tr h="370840">
                <a:tc rowSpan="4">
                  <a:txBody>
                    <a:bodyPr/>
                    <a:lstStyle/>
                    <a:p>
                      <a:r>
                        <a:rPr lang="en-GB" sz="1400" noProof="0" dirty="0">
                          <a:ln>
                            <a:noFill/>
                          </a:ln>
                          <a:solidFill>
                            <a:schemeClr val="tx1"/>
                          </a:solidFill>
                        </a:rPr>
                        <a:t>Radiation dose consequences for public is well above acceptable limits for H3 events, thus mitigative measures are mandatory.</a:t>
                      </a: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GB" sz="1400" noProof="0" dirty="0">
                          <a:ln>
                            <a:noFill/>
                          </a:ln>
                        </a:rPr>
                        <a:t>Control energy source (L3):</a:t>
                      </a:r>
                    </a:p>
                    <a:p>
                      <a:r>
                        <a:rPr lang="en-GB" sz="1400" noProof="0" dirty="0">
                          <a:ln>
                            <a:noFill/>
                          </a:ln>
                        </a:rPr>
                        <a:t>RSF-69: Detect unacceptably low helium pressure and prevent proton beam from hitting wheel</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GB" sz="1400" noProof="0" dirty="0">
                          <a:ln>
                            <a:noFill/>
                          </a:ln>
                        </a:rPr>
                        <a:t>Target Safety System (TSS)</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89189038"/>
                  </a:ext>
                </a:extLst>
              </a:tr>
              <a:tr h="370840">
                <a:tc vMerge="1">
                  <a:txBody>
                    <a:bodyPr/>
                    <a:lstStyle/>
                    <a:p>
                      <a:endParaRPr lang="en-GB" sz="1400" noProof="0" dirty="0">
                        <a:ln>
                          <a:noFill/>
                        </a:ln>
                        <a:solidFill>
                          <a:schemeClr val="tx1"/>
                        </a:solidFill>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noProof="0" dirty="0">
                          <a:ln>
                            <a:noFill/>
                          </a:ln>
                        </a:rPr>
                        <a:t>Control energy source (L3):</a:t>
                      </a:r>
                    </a:p>
                    <a:p>
                      <a:r>
                        <a:rPr lang="en-GB" sz="1400" noProof="0" dirty="0">
                          <a:ln>
                            <a:noFill/>
                          </a:ln>
                        </a:rPr>
                        <a:t>RSF-70: Detect pressure change in monolith and prevent proton beam from hitting wheel</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noProof="0" dirty="0">
                          <a:ln>
                            <a:noFill/>
                          </a:ln>
                        </a:rPr>
                        <a:t>Target Safety System (TSS)</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776669370"/>
                  </a:ext>
                </a:extLst>
              </a:tr>
              <a:tr h="370840">
                <a:tc vMerge="1">
                  <a:txBody>
                    <a:bodyPr/>
                    <a:lstStyle/>
                    <a:p>
                      <a:endParaRPr lang="en-GB" sz="1400" noProof="0" dirty="0">
                        <a:ln>
                          <a:noFill/>
                        </a:ln>
                        <a:solidFill>
                          <a:schemeClr val="tx1"/>
                        </a:solidFill>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noProof="0" dirty="0">
                          <a:ln>
                            <a:noFill/>
                          </a:ln>
                        </a:rPr>
                        <a:t>Control energy source (L3):</a:t>
                      </a:r>
                    </a:p>
                    <a:p>
                      <a:r>
                        <a:rPr lang="en-GB" sz="1400" noProof="0" dirty="0">
                          <a:ln>
                            <a:noFill/>
                          </a:ln>
                        </a:rPr>
                        <a:t>RSF-71: Detect unacceptably high helium temperature and prevent proton beam from hitting wheel</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noProof="0" dirty="0">
                          <a:ln>
                            <a:noFill/>
                          </a:ln>
                        </a:rPr>
                        <a:t>Target Safety System (TSS)</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77483408"/>
                  </a:ext>
                </a:extLst>
              </a:tr>
              <a:tr h="370840">
                <a:tc vMerge="1">
                  <a:txBody>
                    <a:bodyPr/>
                    <a:lstStyle/>
                    <a:p>
                      <a:endParaRPr lang="en-GB" sz="1400" noProof="0" dirty="0">
                        <a:ln>
                          <a:noFill/>
                        </a:ln>
                        <a:solidFill>
                          <a:schemeClr val="tx1"/>
                        </a:solidFill>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noProof="0" dirty="0">
                          <a:ln>
                            <a:noFill/>
                          </a:ln>
                        </a:rPr>
                        <a:t>Control energy source (L3):</a:t>
                      </a:r>
                    </a:p>
                    <a:p>
                      <a:r>
                        <a:rPr lang="en-GB" sz="1400" noProof="0" dirty="0">
                          <a:ln>
                            <a:noFill/>
                          </a:ln>
                        </a:rPr>
                        <a:t>RSF-72: Detect unacceptably low helium flow rate and prevent proton beam from hitting wheel</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noProof="0" dirty="0">
                          <a:ln>
                            <a:noFill/>
                          </a:ln>
                        </a:rPr>
                        <a:t>Target Safety System (TSS)</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771427951"/>
                  </a:ext>
                </a:extLst>
              </a:tr>
            </a:tbl>
          </a:graphicData>
        </a:graphic>
      </p:graphicFrame>
    </p:spTree>
    <p:extLst>
      <p:ext uri="{BB962C8B-B14F-4D97-AF65-F5344CB8AC3E}">
        <p14:creationId xmlns:p14="http://schemas.microsoft.com/office/powerpoint/2010/main" val="765557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665DE-4CBF-024C-B16C-B5607C3EF9A7}"/>
              </a:ext>
            </a:extLst>
          </p:cNvPr>
          <p:cNvSpPr>
            <a:spLocks noGrp="1"/>
          </p:cNvSpPr>
          <p:nvPr>
            <p:ph type="title"/>
          </p:nvPr>
        </p:nvSpPr>
        <p:spPr/>
        <p:txBody>
          <a:bodyPr/>
          <a:lstStyle/>
          <a:p>
            <a:r>
              <a:rPr lang="en-US" dirty="0"/>
              <a:t>AA3 scenario release and dose</a:t>
            </a:r>
            <a:br>
              <a:rPr lang="en-US" dirty="0"/>
            </a:br>
            <a:r>
              <a:rPr lang="en-US" sz="2400" dirty="0"/>
              <a:t>Unmitigated/mitigated</a:t>
            </a:r>
            <a:endParaRPr lang="sv-SE" sz="2400" dirty="0"/>
          </a:p>
        </p:txBody>
      </p:sp>
      <p:pic>
        <p:nvPicPr>
          <p:cNvPr id="7" name="Content Placeholder 6">
            <a:extLst>
              <a:ext uri="{FF2B5EF4-FFF2-40B4-BE49-F238E27FC236}">
                <a16:creationId xmlns:a16="http://schemas.microsoft.com/office/drawing/2014/main" id="{18F8649E-DD47-EE4E-9A94-A0DCA8EC5E67}"/>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33902" b="45223"/>
          <a:stretch/>
        </p:blipFill>
        <p:spPr>
          <a:xfrm>
            <a:off x="683568" y="2780928"/>
            <a:ext cx="7556500" cy="2232248"/>
          </a:xfrm>
        </p:spPr>
      </p:pic>
      <p:sp>
        <p:nvSpPr>
          <p:cNvPr id="4" name="Slide Number Placeholder 3">
            <a:extLst>
              <a:ext uri="{FF2B5EF4-FFF2-40B4-BE49-F238E27FC236}">
                <a16:creationId xmlns:a16="http://schemas.microsoft.com/office/drawing/2014/main" id="{97A610B6-5319-614C-9DDF-A956D460F6FC}"/>
              </a:ext>
            </a:extLst>
          </p:cNvPr>
          <p:cNvSpPr>
            <a:spLocks noGrp="1"/>
          </p:cNvSpPr>
          <p:nvPr>
            <p:ph type="sldNum" sz="quarter" idx="12"/>
          </p:nvPr>
        </p:nvSpPr>
        <p:spPr/>
        <p:txBody>
          <a:bodyPr/>
          <a:lstStyle/>
          <a:p>
            <a:fld id="{551115BC-487E-4422-894C-CB7CD3E79223}" type="slidenum">
              <a:rPr lang="en-GB" noProof="0" smtClean="0"/>
              <a:t>11</a:t>
            </a:fld>
            <a:endParaRPr lang="en-GB" noProof="0"/>
          </a:p>
        </p:txBody>
      </p:sp>
    </p:spTree>
    <p:extLst>
      <p:ext uri="{BB962C8B-B14F-4D97-AF65-F5344CB8AC3E}">
        <p14:creationId xmlns:p14="http://schemas.microsoft.com/office/powerpoint/2010/main" val="1906143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AA3 credited safety functions</a:t>
            </a:r>
          </a:p>
        </p:txBody>
      </p:sp>
      <p:sp>
        <p:nvSpPr>
          <p:cNvPr id="4" name="Slide Number Placeholder 3"/>
          <p:cNvSpPr>
            <a:spLocks noGrp="1"/>
          </p:cNvSpPr>
          <p:nvPr>
            <p:ph type="sldNum" sz="quarter" idx="12"/>
          </p:nvPr>
        </p:nvSpPr>
        <p:spPr/>
        <p:txBody>
          <a:bodyPr/>
          <a:lstStyle/>
          <a:p>
            <a:fld id="{551115BC-487E-4422-894C-CB7CD3E79223}" type="slidenum">
              <a:rPr lang="en-GB" noProof="0" smtClean="0"/>
              <a:t>12</a:t>
            </a:fld>
            <a:endParaRPr lang="en-GB" noProof="0"/>
          </a:p>
        </p:txBody>
      </p:sp>
      <p:graphicFrame>
        <p:nvGraphicFramePr>
          <p:cNvPr id="5" name="Object 4"/>
          <p:cNvGraphicFramePr>
            <a:graphicFrameLocks noChangeAspect="1"/>
          </p:cNvGraphicFramePr>
          <p:nvPr>
            <p:extLst>
              <p:ext uri="{D42A27DB-BD31-4B8C-83A1-F6EECF244321}">
                <p14:modId xmlns:p14="http://schemas.microsoft.com/office/powerpoint/2010/main" val="3342015241"/>
              </p:ext>
            </p:extLst>
          </p:nvPr>
        </p:nvGraphicFramePr>
        <p:xfrm>
          <a:off x="202779" y="1762820"/>
          <a:ext cx="8548786" cy="3970436"/>
        </p:xfrm>
        <a:graphic>
          <a:graphicData uri="http://schemas.openxmlformats.org/presentationml/2006/ole">
            <mc:AlternateContent xmlns:mc="http://schemas.openxmlformats.org/markup-compatibility/2006">
              <mc:Choice xmlns:v="urn:schemas-microsoft-com:vml" Requires="v">
                <p:oleObj spid="_x0000_s2088" name="Document" r:id="rId3" imgW="5715000" imgH="2654300" progId="Word.Document.12">
                  <p:embed/>
                </p:oleObj>
              </mc:Choice>
              <mc:Fallback>
                <p:oleObj name="Document" r:id="rId3" imgW="5715000" imgH="2654300" progId="Word.Document.12">
                  <p:embed/>
                  <p:pic>
                    <p:nvPicPr>
                      <p:cNvPr id="5" name="Object 4"/>
                      <p:cNvPicPr/>
                      <p:nvPr/>
                    </p:nvPicPr>
                    <p:blipFill>
                      <a:blip r:embed="rId4"/>
                      <a:stretch>
                        <a:fillRect/>
                      </a:stretch>
                    </p:blipFill>
                    <p:spPr>
                      <a:xfrm>
                        <a:off x="202779" y="1762820"/>
                        <a:ext cx="8548786" cy="3970436"/>
                      </a:xfrm>
                      <a:prstGeom prst="rect">
                        <a:avLst/>
                      </a:prstGeom>
                    </p:spPr>
                  </p:pic>
                </p:oleObj>
              </mc:Fallback>
            </mc:AlternateContent>
          </a:graphicData>
        </a:graphic>
      </p:graphicFrame>
    </p:spTree>
    <p:extLst>
      <p:ext uri="{BB962C8B-B14F-4D97-AF65-F5344CB8AC3E}">
        <p14:creationId xmlns:p14="http://schemas.microsoft.com/office/powerpoint/2010/main" val="1280614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Content Placeholder 19">
            <a:extLst>
              <a:ext uri="{FF2B5EF4-FFF2-40B4-BE49-F238E27FC236}">
                <a16:creationId xmlns:a16="http://schemas.microsoft.com/office/drawing/2014/main" id="{E82071A6-1DAF-8C48-AA9C-08E781975F34}"/>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9349" b="45325"/>
          <a:stretch/>
        </p:blipFill>
        <p:spPr>
          <a:xfrm>
            <a:off x="1184993" y="1781175"/>
            <a:ext cx="6774014" cy="4344988"/>
          </a:xfrm>
        </p:spPr>
      </p:pic>
      <p:sp>
        <p:nvSpPr>
          <p:cNvPr id="4" name="Slide Number Placeholder 3">
            <a:extLst>
              <a:ext uri="{FF2B5EF4-FFF2-40B4-BE49-F238E27FC236}">
                <a16:creationId xmlns:a16="http://schemas.microsoft.com/office/drawing/2014/main" id="{6C5FA712-4732-E742-9BA3-7A16B07448E9}"/>
              </a:ext>
            </a:extLst>
          </p:cNvPr>
          <p:cNvSpPr>
            <a:spLocks noGrp="1"/>
          </p:cNvSpPr>
          <p:nvPr>
            <p:ph type="sldNum" sz="quarter" idx="12"/>
          </p:nvPr>
        </p:nvSpPr>
        <p:spPr/>
        <p:txBody>
          <a:bodyPr/>
          <a:lstStyle/>
          <a:p>
            <a:fld id="{551115BC-487E-4422-894C-CB7CD3E79223}" type="slidenum">
              <a:rPr lang="en-GB" smtClean="0"/>
              <a:pPr/>
              <a:t>13</a:t>
            </a:fld>
            <a:endParaRPr lang="en-GB"/>
          </a:p>
        </p:txBody>
      </p:sp>
      <p:sp>
        <p:nvSpPr>
          <p:cNvPr id="16" name="Title 1">
            <a:extLst>
              <a:ext uri="{FF2B5EF4-FFF2-40B4-BE49-F238E27FC236}">
                <a16:creationId xmlns:a16="http://schemas.microsoft.com/office/drawing/2014/main" id="{0C4AB67F-33F7-084B-9DC2-EB34BBB9985B}"/>
              </a:ext>
            </a:extLst>
          </p:cNvPr>
          <p:cNvSpPr txBox="1">
            <a:spLocks/>
          </p:cNvSpPr>
          <p:nvPr/>
        </p:nvSpPr>
        <p:spPr>
          <a:xfrm>
            <a:off x="457200" y="274638"/>
            <a:ext cx="7139136" cy="830997"/>
          </a:xfrm>
          <a:prstGeom prst="rect">
            <a:avLst/>
          </a:prstGeom>
        </p:spPr>
        <p:txBody>
          <a:bodyPr vert="horz" lIns="90000" tIns="45720" rIns="91440" bIns="45720" rtlCol="0" anchor="t" anchorCtr="0">
            <a:spAutoFit/>
          </a:bodyPr>
          <a:lstStyle>
            <a:lvl1pPr algn="l" defTabSz="914400" rtl="0" eaLnBrk="1" latinLnBrk="0" hangingPunct="1">
              <a:spcBef>
                <a:spcPct val="0"/>
              </a:spcBef>
              <a:buNone/>
              <a:defRPr sz="2400" b="1" kern="1200" baseline="0">
                <a:solidFill>
                  <a:schemeClr val="bg1"/>
                </a:solidFill>
                <a:latin typeface="+mj-lt"/>
                <a:ea typeface="+mj-ea"/>
                <a:cs typeface="+mj-cs"/>
              </a:defRPr>
            </a:lvl1pPr>
          </a:lstStyle>
          <a:p>
            <a:r>
              <a:rPr lang="en-GB" b="0" dirty="0"/>
              <a:t>Identification and classification of safety important components, according to ESS-0016468</a:t>
            </a:r>
          </a:p>
        </p:txBody>
      </p:sp>
    </p:spTree>
    <p:extLst>
      <p:ext uri="{BB962C8B-B14F-4D97-AF65-F5344CB8AC3E}">
        <p14:creationId xmlns:p14="http://schemas.microsoft.com/office/powerpoint/2010/main" val="4207976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7347C5D8-CC76-E844-896D-D2C00882E511}"/>
              </a:ext>
            </a:extLst>
          </p:cNvPr>
          <p:cNvSpPr txBox="1">
            <a:spLocks/>
          </p:cNvSpPr>
          <p:nvPr/>
        </p:nvSpPr>
        <p:spPr>
          <a:xfrm>
            <a:off x="457200" y="274638"/>
            <a:ext cx="7139136" cy="830997"/>
          </a:xfrm>
          <a:prstGeom prst="rect">
            <a:avLst/>
          </a:prstGeom>
        </p:spPr>
        <p:txBody>
          <a:bodyPr vert="horz" lIns="90000" tIns="45720" rIns="91440" bIns="45720" rtlCol="0" anchor="t" anchorCtr="0">
            <a:spAutoFit/>
          </a:bodyPr>
          <a:lstStyle>
            <a:lvl1pPr algn="l" defTabSz="914400" rtl="0" eaLnBrk="1" latinLnBrk="0" hangingPunct="1">
              <a:spcBef>
                <a:spcPct val="0"/>
              </a:spcBef>
              <a:buNone/>
              <a:defRPr sz="2400" b="1" kern="1200" baseline="0">
                <a:solidFill>
                  <a:schemeClr val="bg1"/>
                </a:solidFill>
                <a:latin typeface="+mj-lt"/>
                <a:ea typeface="+mj-ea"/>
                <a:cs typeface="+mj-cs"/>
              </a:defRPr>
            </a:lvl1pPr>
          </a:lstStyle>
          <a:p>
            <a:r>
              <a:rPr lang="en-GB" b="0" dirty="0"/>
              <a:t>Identification and classification of safety important components, according to ESS-0016468</a:t>
            </a:r>
          </a:p>
        </p:txBody>
      </p:sp>
      <p:sp>
        <p:nvSpPr>
          <p:cNvPr id="4" name="Slide Number Placeholder 3">
            <a:extLst>
              <a:ext uri="{FF2B5EF4-FFF2-40B4-BE49-F238E27FC236}">
                <a16:creationId xmlns:a16="http://schemas.microsoft.com/office/drawing/2014/main" id="{6C5FA712-4732-E742-9BA3-7A16B07448E9}"/>
              </a:ext>
            </a:extLst>
          </p:cNvPr>
          <p:cNvSpPr>
            <a:spLocks noGrp="1"/>
          </p:cNvSpPr>
          <p:nvPr>
            <p:ph type="sldNum" sz="quarter" idx="12"/>
          </p:nvPr>
        </p:nvSpPr>
        <p:spPr/>
        <p:txBody>
          <a:bodyPr/>
          <a:lstStyle/>
          <a:p>
            <a:fld id="{551115BC-487E-4422-894C-CB7CD3E79223}" type="slidenum">
              <a:rPr lang="en-GB" smtClean="0"/>
              <a:pPr/>
              <a:t>14</a:t>
            </a:fld>
            <a:endParaRPr lang="en-GB"/>
          </a:p>
        </p:txBody>
      </p:sp>
      <p:pic>
        <p:nvPicPr>
          <p:cNvPr id="20" name="Content Placeholder 19">
            <a:extLst>
              <a:ext uri="{FF2B5EF4-FFF2-40B4-BE49-F238E27FC236}">
                <a16:creationId xmlns:a16="http://schemas.microsoft.com/office/drawing/2014/main" id="{E82071A6-1DAF-8C48-AA9C-08E781975F34}"/>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12539" t="9349" r="5947" b="74683"/>
          <a:stretch/>
        </p:blipFill>
        <p:spPr>
          <a:xfrm>
            <a:off x="0" y="1970838"/>
            <a:ext cx="8315400" cy="2305155"/>
          </a:xfrm>
        </p:spPr>
      </p:pic>
      <p:pic>
        <p:nvPicPr>
          <p:cNvPr id="6" name="Content Placeholder 19">
            <a:extLst>
              <a:ext uri="{FF2B5EF4-FFF2-40B4-BE49-F238E27FC236}">
                <a16:creationId xmlns:a16="http://schemas.microsoft.com/office/drawing/2014/main" id="{29D564AE-18C9-0444-93E0-207ECB0C74FA}"/>
              </a:ext>
            </a:extLst>
          </p:cNvPr>
          <p:cNvPicPr>
            <a:picLocks noChangeAspect="1"/>
          </p:cNvPicPr>
          <p:nvPr/>
        </p:nvPicPr>
        <p:blipFill rotWithShape="1">
          <a:blip r:embed="rId2">
            <a:extLst>
              <a:ext uri="{28A0092B-C50C-407E-A947-70E740481C1C}">
                <a14:useLocalDpi xmlns:a14="http://schemas.microsoft.com/office/drawing/2010/main" val="0"/>
              </a:ext>
            </a:extLst>
          </a:blip>
          <a:srcRect l="12482" t="41214" r="6005" b="51311"/>
          <a:stretch/>
        </p:blipFill>
        <p:spPr>
          <a:xfrm>
            <a:off x="0" y="4942141"/>
            <a:ext cx="8315400" cy="1079147"/>
          </a:xfrm>
          <a:prstGeom prst="rect">
            <a:avLst/>
          </a:prstGeom>
        </p:spPr>
      </p:pic>
      <p:cxnSp>
        <p:nvCxnSpPr>
          <p:cNvPr id="7" name="Straight Connector 6">
            <a:extLst>
              <a:ext uri="{FF2B5EF4-FFF2-40B4-BE49-F238E27FC236}">
                <a16:creationId xmlns:a16="http://schemas.microsoft.com/office/drawing/2014/main" id="{5F3040F3-3A44-9B40-90C6-15CA54EB7321}"/>
              </a:ext>
            </a:extLst>
          </p:cNvPr>
          <p:cNvCxnSpPr>
            <a:cxnSpLocks/>
          </p:cNvCxnSpPr>
          <p:nvPr/>
        </p:nvCxnSpPr>
        <p:spPr>
          <a:xfrm>
            <a:off x="89502" y="4566754"/>
            <a:ext cx="7110282" cy="0"/>
          </a:xfrm>
          <a:prstGeom prst="line">
            <a:avLst/>
          </a:prstGeom>
          <a:ln w="63500" cmpd="dbl"/>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CC725E73-C62A-414C-B019-AAF4B598ED77}"/>
              </a:ext>
            </a:extLst>
          </p:cNvPr>
          <p:cNvCxnSpPr/>
          <p:nvPr/>
        </p:nvCxnSpPr>
        <p:spPr>
          <a:xfrm flipH="1">
            <a:off x="557046" y="4441639"/>
            <a:ext cx="162018" cy="23312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F4AA07F-49E8-B940-ADA9-2EFB7FE400D8}"/>
              </a:ext>
            </a:extLst>
          </p:cNvPr>
          <p:cNvCxnSpPr/>
          <p:nvPr/>
        </p:nvCxnSpPr>
        <p:spPr>
          <a:xfrm flipH="1">
            <a:off x="6791400" y="4437112"/>
            <a:ext cx="162018" cy="23312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313FF92-266F-0249-AB8F-6ACFC2F9209D}"/>
              </a:ext>
            </a:extLst>
          </p:cNvPr>
          <p:cNvCxnSpPr/>
          <p:nvPr/>
        </p:nvCxnSpPr>
        <p:spPr>
          <a:xfrm flipH="1">
            <a:off x="2625920" y="4437112"/>
            <a:ext cx="162018" cy="23312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840AE3B-919B-CF40-88F4-56EBBCBCE361}"/>
              </a:ext>
            </a:extLst>
          </p:cNvPr>
          <p:cNvCxnSpPr/>
          <p:nvPr/>
        </p:nvCxnSpPr>
        <p:spPr>
          <a:xfrm flipH="1">
            <a:off x="4694793" y="4437112"/>
            <a:ext cx="162018" cy="233127"/>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C477A1AB-4B64-A74A-82E9-FB73F21E2BE3}"/>
              </a:ext>
            </a:extLst>
          </p:cNvPr>
          <p:cNvSpPr txBox="1"/>
          <p:nvPr/>
        </p:nvSpPr>
        <p:spPr>
          <a:xfrm>
            <a:off x="7307796" y="5085281"/>
            <a:ext cx="864096" cy="1008016"/>
          </a:xfrm>
          <a:prstGeom prst="rect">
            <a:avLst/>
          </a:prstGeom>
        </p:spPr>
        <p:txBody>
          <a:bodyPr vert="horz" wrap="square" lIns="68580" tIns="34290" rIns="68580" bIns="34290" rtlCol="0" anchor="t">
            <a:normAutofit fontScale="77500" lnSpcReduction="20000"/>
          </a:bodyPr>
          <a:lstStyle/>
          <a:p>
            <a:pPr algn="l"/>
            <a:r>
              <a:rPr lang="sv-SE" sz="1500" u="sng" dirty="0">
                <a:solidFill>
                  <a:srgbClr val="FF0000"/>
                </a:solidFill>
              </a:rPr>
              <a:t>TSS</a:t>
            </a:r>
          </a:p>
          <a:p>
            <a:pPr marL="257175" indent="-257175">
              <a:buFont typeface="Arial" panose="020B0604020202020204" pitchFamily="34" charset="0"/>
              <a:buChar char="•"/>
            </a:pPr>
            <a:r>
              <a:rPr lang="sv-SE" sz="1500" dirty="0">
                <a:solidFill>
                  <a:srgbClr val="FF0000"/>
                </a:solidFill>
              </a:rPr>
              <a:t>RSF-68</a:t>
            </a:r>
          </a:p>
          <a:p>
            <a:pPr marL="257175" indent="-257175">
              <a:buFont typeface="Arial" panose="020B0604020202020204" pitchFamily="34" charset="0"/>
              <a:buChar char="•"/>
            </a:pPr>
            <a:r>
              <a:rPr lang="sv-SE" sz="1500" dirty="0">
                <a:solidFill>
                  <a:srgbClr val="FF0000"/>
                </a:solidFill>
              </a:rPr>
              <a:t>RSF-69</a:t>
            </a:r>
          </a:p>
          <a:p>
            <a:pPr marL="257175" indent="-257175">
              <a:buFont typeface="Arial" panose="020B0604020202020204" pitchFamily="34" charset="0"/>
              <a:buChar char="•"/>
            </a:pPr>
            <a:r>
              <a:rPr lang="sv-SE" sz="1500" dirty="0">
                <a:solidFill>
                  <a:srgbClr val="FF0000"/>
                </a:solidFill>
              </a:rPr>
              <a:t>RSF-70</a:t>
            </a:r>
          </a:p>
          <a:p>
            <a:pPr marL="257175" indent="-257175">
              <a:buFont typeface="Arial" panose="020B0604020202020204" pitchFamily="34" charset="0"/>
              <a:buChar char="•"/>
            </a:pPr>
            <a:r>
              <a:rPr lang="sv-SE" sz="1500" dirty="0">
                <a:solidFill>
                  <a:srgbClr val="FF0000"/>
                </a:solidFill>
              </a:rPr>
              <a:t>RSF-71</a:t>
            </a:r>
          </a:p>
          <a:p>
            <a:pPr marL="257175" indent="-257175">
              <a:buFont typeface="Arial" panose="020B0604020202020204" pitchFamily="34" charset="0"/>
              <a:buChar char="•"/>
            </a:pPr>
            <a:r>
              <a:rPr lang="sv-SE" sz="1500" dirty="0">
                <a:solidFill>
                  <a:srgbClr val="FF0000"/>
                </a:solidFill>
              </a:rPr>
              <a:t>RSF-72</a:t>
            </a:r>
          </a:p>
        </p:txBody>
      </p:sp>
      <p:sp>
        <p:nvSpPr>
          <p:cNvPr id="25" name="TextBox 24">
            <a:extLst>
              <a:ext uri="{FF2B5EF4-FFF2-40B4-BE49-F238E27FC236}">
                <a16:creationId xmlns:a16="http://schemas.microsoft.com/office/drawing/2014/main" id="{2DF3D75E-F23F-0C40-9722-6FC38C8A87FC}"/>
              </a:ext>
            </a:extLst>
          </p:cNvPr>
          <p:cNvSpPr txBox="1"/>
          <p:nvPr/>
        </p:nvSpPr>
        <p:spPr>
          <a:xfrm>
            <a:off x="7199784" y="2834934"/>
            <a:ext cx="1906855" cy="1731819"/>
          </a:xfrm>
          <a:prstGeom prst="rect">
            <a:avLst/>
          </a:prstGeom>
        </p:spPr>
        <p:txBody>
          <a:bodyPr vert="horz" wrap="square" lIns="68580" tIns="34290" rIns="68580" bIns="34290" rtlCol="0" anchor="t">
            <a:normAutofit fontScale="77500" lnSpcReduction="20000"/>
          </a:bodyPr>
          <a:lstStyle/>
          <a:p>
            <a:pPr algn="l"/>
            <a:r>
              <a:rPr lang="en-GB" sz="1500" u="sng" dirty="0">
                <a:solidFill>
                  <a:schemeClr val="accent4">
                    <a:lumMod val="75000"/>
                  </a:schemeClr>
                </a:solidFill>
              </a:rPr>
              <a:t>Most operational systems</a:t>
            </a:r>
          </a:p>
          <a:p>
            <a:pPr marL="257175" indent="-257175">
              <a:buFont typeface="Arial" panose="020B0604020202020204" pitchFamily="34" charset="0"/>
              <a:buChar char="•"/>
            </a:pPr>
            <a:r>
              <a:rPr lang="en-GB" sz="1500" dirty="0">
                <a:solidFill>
                  <a:schemeClr val="accent4">
                    <a:lumMod val="75000"/>
                  </a:schemeClr>
                </a:solidFill>
              </a:rPr>
              <a:t>Monolith components; Target, MRP, etc.</a:t>
            </a:r>
          </a:p>
          <a:p>
            <a:pPr marL="257175" indent="-257175">
              <a:buFont typeface="Arial" panose="020B0604020202020204" pitchFamily="34" charset="0"/>
              <a:buChar char="•"/>
            </a:pPr>
            <a:r>
              <a:rPr lang="en-GB" sz="1500" dirty="0">
                <a:solidFill>
                  <a:schemeClr val="accent4">
                    <a:lumMod val="75000"/>
                  </a:schemeClr>
                </a:solidFill>
              </a:rPr>
              <a:t>Cooling pipes system and components</a:t>
            </a:r>
          </a:p>
          <a:p>
            <a:pPr marL="257175" indent="-257175">
              <a:buFont typeface="Arial" panose="020B0604020202020204" pitchFamily="34" charset="0"/>
              <a:buChar char="•"/>
            </a:pPr>
            <a:r>
              <a:rPr lang="en-GB" sz="1500" dirty="0">
                <a:solidFill>
                  <a:schemeClr val="accent4">
                    <a:lumMod val="75000"/>
                  </a:schemeClr>
                </a:solidFill>
              </a:rPr>
              <a:t>He purification system</a:t>
            </a:r>
          </a:p>
          <a:p>
            <a:pPr marL="257175" indent="-257175">
              <a:buFont typeface="Arial" panose="020B0604020202020204" pitchFamily="34" charset="0"/>
              <a:buChar char="•"/>
            </a:pPr>
            <a:r>
              <a:rPr lang="en-GB" sz="1500" dirty="0">
                <a:solidFill>
                  <a:schemeClr val="accent4">
                    <a:lumMod val="75000"/>
                  </a:schemeClr>
                </a:solidFill>
              </a:rPr>
              <a:t>Control systems (BPCS, MPS)</a:t>
            </a:r>
          </a:p>
          <a:p>
            <a:pPr marL="257175" indent="-257175">
              <a:buFont typeface="Arial" panose="020B0604020202020204" pitchFamily="34" charset="0"/>
              <a:buChar char="•"/>
            </a:pPr>
            <a:r>
              <a:rPr lang="en-GB" sz="1500" dirty="0">
                <a:solidFill>
                  <a:schemeClr val="accent4">
                    <a:lumMod val="75000"/>
                  </a:schemeClr>
                </a:solidFill>
              </a:rPr>
              <a:t>Monolith vessel, PBW</a:t>
            </a:r>
          </a:p>
          <a:p>
            <a:pPr marL="257175" indent="-257175">
              <a:buFont typeface="Arial" panose="020B0604020202020204" pitchFamily="34" charset="0"/>
              <a:buChar char="•"/>
            </a:pPr>
            <a:r>
              <a:rPr lang="en-GB" sz="1500" dirty="0">
                <a:solidFill>
                  <a:schemeClr val="accent4">
                    <a:lumMod val="75000"/>
                  </a:schemeClr>
                </a:solidFill>
              </a:rPr>
              <a:t>Monolith </a:t>
            </a:r>
            <a:r>
              <a:rPr lang="en-GB" sz="1500" dirty="0" err="1">
                <a:solidFill>
                  <a:schemeClr val="accent4">
                    <a:lumMod val="75000"/>
                  </a:schemeClr>
                </a:solidFill>
              </a:rPr>
              <a:t>atm</a:t>
            </a:r>
            <a:r>
              <a:rPr lang="en-GB" sz="1500" dirty="0">
                <a:solidFill>
                  <a:schemeClr val="accent4">
                    <a:lumMod val="75000"/>
                  </a:schemeClr>
                </a:solidFill>
              </a:rPr>
              <a:t> pressure control system </a:t>
            </a:r>
          </a:p>
        </p:txBody>
      </p:sp>
    </p:spTree>
    <p:extLst>
      <p:ext uri="{BB962C8B-B14F-4D97-AF65-F5344CB8AC3E}">
        <p14:creationId xmlns:p14="http://schemas.microsoft.com/office/powerpoint/2010/main" val="3841117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FBC231A-9C5D-9345-81BF-DC945517593A}"/>
              </a:ext>
            </a:extLst>
          </p:cNvPr>
          <p:cNvSpPr>
            <a:spLocks noGrp="1"/>
          </p:cNvSpPr>
          <p:nvPr>
            <p:ph type="title"/>
          </p:nvPr>
        </p:nvSpPr>
        <p:spPr/>
        <p:txBody>
          <a:bodyPr>
            <a:normAutofit fontScale="90000"/>
          </a:bodyPr>
          <a:lstStyle/>
          <a:p>
            <a:r>
              <a:rPr lang="en-GB" dirty="0"/>
              <a:t>Categorisation of Radiation Safety Functions and associated Safety and Safety related SSCs</a:t>
            </a:r>
          </a:p>
        </p:txBody>
      </p:sp>
      <p:sp>
        <p:nvSpPr>
          <p:cNvPr id="4" name="Slide Number Placeholder 3"/>
          <p:cNvSpPr>
            <a:spLocks noGrp="1"/>
          </p:cNvSpPr>
          <p:nvPr>
            <p:ph type="sldNum" sz="quarter" idx="12"/>
          </p:nvPr>
        </p:nvSpPr>
        <p:spPr/>
        <p:txBody>
          <a:bodyPr/>
          <a:lstStyle/>
          <a:p>
            <a:fld id="{551115BC-487E-4422-894C-CB7CD3E79223}" type="slidenum">
              <a:rPr lang="en-GB" smtClean="0"/>
              <a:t>15</a:t>
            </a:fld>
            <a:endParaRPr lang="en-GB"/>
          </a:p>
        </p:txBody>
      </p:sp>
      <p:sp>
        <p:nvSpPr>
          <p:cNvPr id="15" name="TextBox 14">
            <a:extLst>
              <a:ext uri="{FF2B5EF4-FFF2-40B4-BE49-F238E27FC236}">
                <a16:creationId xmlns:a16="http://schemas.microsoft.com/office/drawing/2014/main" id="{4A9653E7-6A72-B442-86B5-B319D3C6E089}"/>
              </a:ext>
            </a:extLst>
          </p:cNvPr>
          <p:cNvSpPr txBox="1"/>
          <p:nvPr/>
        </p:nvSpPr>
        <p:spPr>
          <a:xfrm>
            <a:off x="395536" y="1628800"/>
            <a:ext cx="8147248" cy="4247317"/>
          </a:xfrm>
          <a:prstGeom prst="rect">
            <a:avLst/>
          </a:prstGeom>
          <a:noFill/>
        </p:spPr>
        <p:txBody>
          <a:bodyPr wrap="square" rtlCol="0">
            <a:spAutoFit/>
          </a:bodyPr>
          <a:lstStyle/>
          <a:p>
            <a:r>
              <a:rPr lang="en-GB" dirty="0"/>
              <a:t>Conclusions:</a:t>
            </a:r>
          </a:p>
          <a:p>
            <a:pPr marL="285750" indent="-285750">
              <a:buFont typeface="Arial" panose="020B0604020202020204" pitchFamily="34" charset="0"/>
              <a:buChar char="•"/>
            </a:pPr>
            <a:r>
              <a:rPr lang="en-GB" dirty="0"/>
              <a:t>Several </a:t>
            </a:r>
            <a:r>
              <a:rPr lang="en-GB" b="1" dirty="0"/>
              <a:t>radiation safety functions in operational group</a:t>
            </a:r>
            <a:r>
              <a:rPr lang="en-GB" dirty="0"/>
              <a:t>, </a:t>
            </a:r>
            <a:r>
              <a:rPr lang="en-GB" dirty="0" err="1"/>
              <a:t>DiD</a:t>
            </a:r>
            <a:r>
              <a:rPr lang="en-GB" dirty="0"/>
              <a:t> levels L1 or L2, are identified, and the SSCs selected to implement these are to be categorised as </a:t>
            </a:r>
            <a:r>
              <a:rPr lang="en-GB" b="1" dirty="0"/>
              <a:t>Safety related, Q2, Cat. 5</a:t>
            </a:r>
            <a:r>
              <a:rPr lang="en-GB" dirty="0"/>
              <a:t>.</a:t>
            </a:r>
          </a:p>
          <a:p>
            <a:pPr marL="285750" indent="-285750">
              <a:buFont typeface="Arial" panose="020B0604020202020204" pitchFamily="34" charset="0"/>
              <a:buChar char="•"/>
            </a:pPr>
            <a:r>
              <a:rPr lang="en-GB" dirty="0"/>
              <a:t>Since the radioactive </a:t>
            </a:r>
            <a:r>
              <a:rPr lang="en-GB" b="1" dirty="0"/>
              <a:t>dose</a:t>
            </a:r>
            <a:r>
              <a:rPr lang="en-GB" dirty="0"/>
              <a:t> consequence is much </a:t>
            </a:r>
            <a:r>
              <a:rPr lang="en-GB" b="1" dirty="0"/>
              <a:t>above the allowable limit for H3 </a:t>
            </a:r>
            <a:r>
              <a:rPr lang="en-GB" dirty="0"/>
              <a:t>events (event class for the PIEs) it is </a:t>
            </a:r>
            <a:r>
              <a:rPr lang="en-GB" b="1" dirty="0"/>
              <a:t>required to define radiation safety function(s) in the safety group</a:t>
            </a:r>
            <a:r>
              <a:rPr lang="en-GB" dirty="0"/>
              <a:t> and </a:t>
            </a:r>
            <a:r>
              <a:rPr lang="en-GB" dirty="0" err="1"/>
              <a:t>DiD</a:t>
            </a:r>
            <a:r>
              <a:rPr lang="en-GB" dirty="0"/>
              <a:t> level L3. General requirements for the SSCs selected to implement these safety functions shall be RFPD* (Redundancy, Functional separation, Physical separation and Diversity). These SSCs are to be categorised as </a:t>
            </a:r>
            <a:r>
              <a:rPr lang="en-GB" b="1" dirty="0"/>
              <a:t>Safety, Q1, Cat 1</a:t>
            </a:r>
            <a:r>
              <a:rPr lang="en-GB" dirty="0"/>
              <a:t>.</a:t>
            </a:r>
          </a:p>
          <a:p>
            <a:pPr marL="285750" indent="-285750">
              <a:buFont typeface="Arial" panose="020B0604020202020204" pitchFamily="34" charset="0"/>
              <a:buChar char="•"/>
            </a:pPr>
            <a:r>
              <a:rPr lang="en-GB" dirty="0"/>
              <a:t>Mechanical classification according to ESS-0033258, ”ESS Rules for Radiation Safety Classification of Mechanical Equipment”</a:t>
            </a:r>
          </a:p>
          <a:p>
            <a:pPr marL="285750" indent="-285750">
              <a:buFont typeface="Arial" panose="020B0604020202020204" pitchFamily="34" charset="0"/>
              <a:buChar char="•"/>
            </a:pPr>
            <a:r>
              <a:rPr lang="en-GB" b="1" dirty="0"/>
              <a:t>Electrical classification according to ESS-0054158, ”ESS Rules for Radiation Safety Classification of Electrical and Instrumentation &amp; Control Equipment including Design and Quality Requirements”</a:t>
            </a:r>
          </a:p>
        </p:txBody>
      </p:sp>
    </p:spTree>
    <p:extLst>
      <p:ext uri="{BB962C8B-B14F-4D97-AF65-F5344CB8AC3E}">
        <p14:creationId xmlns:p14="http://schemas.microsoft.com/office/powerpoint/2010/main" val="4270677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47228-B2ED-254D-9BF1-E1510FF2904F}"/>
              </a:ext>
            </a:extLst>
          </p:cNvPr>
          <p:cNvSpPr>
            <a:spLocks noGrp="1"/>
          </p:cNvSpPr>
          <p:nvPr>
            <p:ph type="title"/>
          </p:nvPr>
        </p:nvSpPr>
        <p:spPr>
          <a:xfrm>
            <a:off x="457200" y="274638"/>
            <a:ext cx="7211144" cy="1143000"/>
          </a:xfrm>
        </p:spPr>
        <p:txBody>
          <a:bodyPr/>
          <a:lstStyle/>
          <a:p>
            <a:r>
              <a:rPr lang="en-GB" dirty="0"/>
              <a:t>Electrical classification </a:t>
            </a:r>
            <a:r>
              <a:rPr lang="en-GB" dirty="0" err="1"/>
              <a:t>acc</a:t>
            </a:r>
            <a:r>
              <a:rPr lang="en-GB" dirty="0"/>
              <a:t> to ESS-0054158</a:t>
            </a:r>
            <a:endParaRPr lang="sv-SE" dirty="0"/>
          </a:p>
        </p:txBody>
      </p:sp>
      <p:pic>
        <p:nvPicPr>
          <p:cNvPr id="6" name="Content Placeholder 5">
            <a:extLst>
              <a:ext uri="{FF2B5EF4-FFF2-40B4-BE49-F238E27FC236}">
                <a16:creationId xmlns:a16="http://schemas.microsoft.com/office/drawing/2014/main" id="{46C638F5-A68A-464B-AA6A-4A13529E8EC7}"/>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18133" b="69139"/>
          <a:stretch/>
        </p:blipFill>
        <p:spPr>
          <a:xfrm>
            <a:off x="827584" y="2996952"/>
            <a:ext cx="7556500" cy="1361056"/>
          </a:xfrm>
        </p:spPr>
      </p:pic>
      <p:sp>
        <p:nvSpPr>
          <p:cNvPr id="4" name="Slide Number Placeholder 3">
            <a:extLst>
              <a:ext uri="{FF2B5EF4-FFF2-40B4-BE49-F238E27FC236}">
                <a16:creationId xmlns:a16="http://schemas.microsoft.com/office/drawing/2014/main" id="{101BCC42-915B-EF4F-86FC-072ED7F68C30}"/>
              </a:ext>
            </a:extLst>
          </p:cNvPr>
          <p:cNvSpPr>
            <a:spLocks noGrp="1"/>
          </p:cNvSpPr>
          <p:nvPr>
            <p:ph type="sldNum" sz="quarter" idx="12"/>
          </p:nvPr>
        </p:nvSpPr>
        <p:spPr/>
        <p:txBody>
          <a:bodyPr/>
          <a:lstStyle/>
          <a:p>
            <a:fld id="{551115BC-487E-4422-894C-CB7CD3E79223}" type="slidenum">
              <a:rPr lang="en-GB" noProof="0" smtClean="0"/>
              <a:t>16</a:t>
            </a:fld>
            <a:endParaRPr lang="en-GB" noProof="0"/>
          </a:p>
        </p:txBody>
      </p:sp>
    </p:spTree>
    <p:extLst>
      <p:ext uri="{BB962C8B-B14F-4D97-AF65-F5344CB8AC3E}">
        <p14:creationId xmlns:p14="http://schemas.microsoft.com/office/powerpoint/2010/main" val="178718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1A0DE-4079-0A45-93BB-9F65E752BC3D}"/>
              </a:ext>
            </a:extLst>
          </p:cNvPr>
          <p:cNvSpPr>
            <a:spLocks noGrp="1"/>
          </p:cNvSpPr>
          <p:nvPr>
            <p:ph type="title"/>
          </p:nvPr>
        </p:nvSpPr>
        <p:spPr>
          <a:xfrm>
            <a:off x="457200" y="274638"/>
            <a:ext cx="7211144" cy="1143000"/>
          </a:xfrm>
        </p:spPr>
        <p:txBody>
          <a:bodyPr/>
          <a:lstStyle/>
          <a:p>
            <a:r>
              <a:rPr lang="en-GB" dirty="0"/>
              <a:t>Electrical classification </a:t>
            </a:r>
            <a:r>
              <a:rPr lang="en-GB" dirty="0" err="1"/>
              <a:t>acc</a:t>
            </a:r>
            <a:r>
              <a:rPr lang="en-GB" dirty="0"/>
              <a:t> to ESS-0054158</a:t>
            </a:r>
            <a:endParaRPr lang="sv-SE" dirty="0"/>
          </a:p>
        </p:txBody>
      </p:sp>
      <p:pic>
        <p:nvPicPr>
          <p:cNvPr id="6" name="Content Placeholder 5">
            <a:extLst>
              <a:ext uri="{FF2B5EF4-FFF2-40B4-BE49-F238E27FC236}">
                <a16:creationId xmlns:a16="http://schemas.microsoft.com/office/drawing/2014/main" id="{C97040E9-C80D-534E-80E2-D03B6CF85F63}"/>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15217" b="29611"/>
          <a:stretch/>
        </p:blipFill>
        <p:spPr>
          <a:xfrm>
            <a:off x="1083518" y="1484784"/>
            <a:ext cx="6800850" cy="5309787"/>
          </a:xfrm>
        </p:spPr>
      </p:pic>
      <p:sp>
        <p:nvSpPr>
          <p:cNvPr id="4" name="Slide Number Placeholder 3">
            <a:extLst>
              <a:ext uri="{FF2B5EF4-FFF2-40B4-BE49-F238E27FC236}">
                <a16:creationId xmlns:a16="http://schemas.microsoft.com/office/drawing/2014/main" id="{C6B2C20C-20FF-5F47-AFAC-A64D60FA2960}"/>
              </a:ext>
            </a:extLst>
          </p:cNvPr>
          <p:cNvSpPr>
            <a:spLocks noGrp="1"/>
          </p:cNvSpPr>
          <p:nvPr>
            <p:ph type="sldNum" sz="quarter" idx="12"/>
          </p:nvPr>
        </p:nvSpPr>
        <p:spPr/>
        <p:txBody>
          <a:bodyPr/>
          <a:lstStyle/>
          <a:p>
            <a:fld id="{551115BC-487E-4422-894C-CB7CD3E79223}" type="slidenum">
              <a:rPr lang="en-GB" noProof="0" smtClean="0"/>
              <a:t>17</a:t>
            </a:fld>
            <a:endParaRPr lang="en-GB" noProof="0"/>
          </a:p>
        </p:txBody>
      </p:sp>
    </p:spTree>
    <p:extLst>
      <p:ext uri="{BB962C8B-B14F-4D97-AF65-F5344CB8AC3E}">
        <p14:creationId xmlns:p14="http://schemas.microsoft.com/office/powerpoint/2010/main" val="2616602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 Credited radiation safety functions in the safety group (RSF/SG)</a:t>
            </a:r>
          </a:p>
        </p:txBody>
      </p:sp>
      <p:sp>
        <p:nvSpPr>
          <p:cNvPr id="3" name="Content Placeholder 2"/>
          <p:cNvSpPr>
            <a:spLocks noGrp="1"/>
          </p:cNvSpPr>
          <p:nvPr>
            <p:ph idx="1"/>
          </p:nvPr>
        </p:nvSpPr>
        <p:spPr/>
        <p:txBody>
          <a:bodyPr>
            <a:normAutofit fontScale="62500" lnSpcReduction="20000"/>
          </a:bodyPr>
          <a:lstStyle/>
          <a:p>
            <a:pPr lvl="0"/>
            <a:r>
              <a:rPr lang="en-GB" dirty="0"/>
              <a:t>AA1 – Target wheel rotation stop during beam on target</a:t>
            </a:r>
          </a:p>
          <a:p>
            <a:pPr lvl="1"/>
            <a:r>
              <a:rPr lang="en-GB" b="1" dirty="0"/>
              <a:t>TSS</a:t>
            </a:r>
            <a:r>
              <a:rPr lang="en-GB" dirty="0"/>
              <a:t> stops beam based on rotational speed or other measurement.</a:t>
            </a:r>
          </a:p>
          <a:p>
            <a:pPr lvl="0"/>
            <a:r>
              <a:rPr lang="en-GB" dirty="0"/>
              <a:t>AA2 – Proton beam events on target and proton beam window</a:t>
            </a:r>
          </a:p>
          <a:p>
            <a:pPr lvl="1"/>
            <a:r>
              <a:rPr lang="en-GB" b="1" dirty="0"/>
              <a:t>TSS</a:t>
            </a:r>
            <a:r>
              <a:rPr lang="en-GB" dirty="0"/>
              <a:t> detect monolith pressure increase or helium system pressure decrease; and stop beam.</a:t>
            </a:r>
          </a:p>
          <a:p>
            <a:r>
              <a:rPr lang="en-GB" dirty="0">
                <a:solidFill>
                  <a:srgbClr val="00B050"/>
                </a:solidFill>
              </a:rPr>
              <a:t>AA3 – Loss of target wheel cooling during beam on target</a:t>
            </a:r>
            <a:endParaRPr lang="sv-SE" dirty="0">
              <a:solidFill>
                <a:srgbClr val="00B050"/>
              </a:solidFill>
            </a:endParaRPr>
          </a:p>
          <a:p>
            <a:pPr lvl="1"/>
            <a:r>
              <a:rPr lang="en-GB" dirty="0"/>
              <a:t> </a:t>
            </a:r>
            <a:r>
              <a:rPr lang="en-GB" b="1" dirty="0"/>
              <a:t>TSS</a:t>
            </a:r>
            <a:r>
              <a:rPr lang="en-GB" dirty="0"/>
              <a:t> detect helium system pressure decrease, flow decrease, temperature increase, or monolith pressure increase; and stop beam.</a:t>
            </a:r>
          </a:p>
          <a:p>
            <a:pPr lvl="0"/>
            <a:r>
              <a:rPr lang="en-GB" dirty="0"/>
              <a:t>AA4 – Leakage from target cooling circuit into monolith</a:t>
            </a:r>
          </a:p>
          <a:p>
            <a:pPr lvl="1"/>
            <a:r>
              <a:rPr lang="en-GB" dirty="0"/>
              <a:t>No RSF/SG expected</a:t>
            </a:r>
            <a:r>
              <a:rPr lang="en-GB" dirty="0">
                <a:solidFill>
                  <a:srgbClr val="00B050"/>
                </a:solidFill>
              </a:rPr>
              <a:t> </a:t>
            </a:r>
            <a:r>
              <a:rPr lang="en-GB" dirty="0"/>
              <a:t>for this specific AA</a:t>
            </a:r>
          </a:p>
          <a:p>
            <a:pPr lvl="0"/>
            <a:r>
              <a:rPr lang="en-GB" dirty="0"/>
              <a:t>AA5 – Global bypass and local blocking of target</a:t>
            </a:r>
          </a:p>
          <a:p>
            <a:pPr lvl="1"/>
            <a:r>
              <a:rPr lang="en-GB" dirty="0"/>
              <a:t>No RSF/SG expected</a:t>
            </a:r>
            <a:r>
              <a:rPr lang="en-GB" dirty="0">
                <a:solidFill>
                  <a:srgbClr val="00B050"/>
                </a:solidFill>
              </a:rPr>
              <a:t> </a:t>
            </a:r>
            <a:r>
              <a:rPr lang="en-GB" dirty="0"/>
              <a:t>for this specific AA</a:t>
            </a:r>
          </a:p>
          <a:p>
            <a:pPr lvl="0"/>
            <a:r>
              <a:rPr lang="en-GB" dirty="0"/>
              <a:t>AA9 – Moderator hydrogen combustion</a:t>
            </a:r>
          </a:p>
          <a:p>
            <a:pPr lvl="1"/>
            <a:r>
              <a:rPr lang="en-GB" dirty="0"/>
              <a:t>No RSF/SG expected</a:t>
            </a:r>
            <a:r>
              <a:rPr lang="en-GB" dirty="0">
                <a:solidFill>
                  <a:srgbClr val="00B050"/>
                </a:solidFill>
              </a:rPr>
              <a:t> </a:t>
            </a:r>
            <a:r>
              <a:rPr lang="en-GB" dirty="0"/>
              <a:t>for this specific AA</a:t>
            </a:r>
          </a:p>
          <a:p>
            <a:pPr lvl="0"/>
            <a:r>
              <a:rPr lang="en-GB" dirty="0">
                <a:solidFill>
                  <a:srgbClr val="00B050"/>
                </a:solidFill>
              </a:rPr>
              <a:t>AA10 – Water leakage in monolith vessel</a:t>
            </a:r>
          </a:p>
          <a:p>
            <a:pPr lvl="1"/>
            <a:r>
              <a:rPr lang="en-GB" dirty="0">
                <a:solidFill>
                  <a:srgbClr val="00B050"/>
                </a:solidFill>
              </a:rPr>
              <a:t>Conclusion that there is no need for any RSF/SG for this specific AA</a:t>
            </a:r>
          </a:p>
          <a:p>
            <a:r>
              <a:rPr lang="en-GB" dirty="0"/>
              <a:t>AA12 – NBG/chopper failure – missile effect on monolith systems</a:t>
            </a:r>
          </a:p>
          <a:p>
            <a:pPr lvl="1"/>
            <a:r>
              <a:rPr lang="en-GB" dirty="0"/>
              <a:t>No RSF/SG expected</a:t>
            </a:r>
            <a:r>
              <a:rPr lang="en-GB" dirty="0">
                <a:solidFill>
                  <a:srgbClr val="00B050"/>
                </a:solidFill>
              </a:rPr>
              <a:t> </a:t>
            </a:r>
            <a:r>
              <a:rPr lang="en-GB" dirty="0"/>
              <a:t>for this specific AA</a:t>
            </a:r>
          </a:p>
        </p:txBody>
      </p:sp>
      <p:sp>
        <p:nvSpPr>
          <p:cNvPr id="4" name="Slide Number Placeholder 3"/>
          <p:cNvSpPr>
            <a:spLocks noGrp="1"/>
          </p:cNvSpPr>
          <p:nvPr>
            <p:ph type="sldNum" sz="quarter" idx="12"/>
          </p:nvPr>
        </p:nvSpPr>
        <p:spPr/>
        <p:txBody>
          <a:bodyPr/>
          <a:lstStyle/>
          <a:p>
            <a:fld id="{551115BC-487E-4422-894C-CB7CD3E79223}" type="slidenum">
              <a:rPr lang="en-GB" noProof="0" smtClean="0"/>
              <a:t>18</a:t>
            </a:fld>
            <a:endParaRPr lang="en-GB" noProof="0"/>
          </a:p>
        </p:txBody>
      </p:sp>
    </p:spTree>
    <p:extLst>
      <p:ext uri="{BB962C8B-B14F-4D97-AF65-F5344CB8AC3E}">
        <p14:creationId xmlns:p14="http://schemas.microsoft.com/office/powerpoint/2010/main" val="834237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06FF8-71AE-D943-B149-1393305B9174}"/>
              </a:ext>
            </a:extLst>
          </p:cNvPr>
          <p:cNvSpPr>
            <a:spLocks noGrp="1"/>
          </p:cNvSpPr>
          <p:nvPr>
            <p:ph type="title"/>
          </p:nvPr>
        </p:nvSpPr>
        <p:spPr/>
        <p:txBody>
          <a:bodyPr/>
          <a:lstStyle/>
          <a:p>
            <a:r>
              <a:rPr lang="en-GB"/>
              <a:t>Basis for definition of Radiation Safety Functions</a:t>
            </a:r>
          </a:p>
        </p:txBody>
      </p:sp>
      <p:sp>
        <p:nvSpPr>
          <p:cNvPr id="3" name="Content Placeholder 2">
            <a:extLst>
              <a:ext uri="{FF2B5EF4-FFF2-40B4-BE49-F238E27FC236}">
                <a16:creationId xmlns:a16="http://schemas.microsoft.com/office/drawing/2014/main" id="{94146F6C-AA20-F040-9E94-8CB52A851809}"/>
              </a:ext>
            </a:extLst>
          </p:cNvPr>
          <p:cNvSpPr>
            <a:spLocks noGrp="1"/>
          </p:cNvSpPr>
          <p:nvPr>
            <p:ph idx="1"/>
          </p:nvPr>
        </p:nvSpPr>
        <p:spPr>
          <a:xfrm>
            <a:off x="457200" y="1600200"/>
            <a:ext cx="8435280" cy="4525963"/>
          </a:xfrm>
        </p:spPr>
        <p:txBody>
          <a:bodyPr>
            <a:normAutofit lnSpcReduction="10000"/>
          </a:bodyPr>
          <a:lstStyle/>
          <a:p>
            <a:r>
              <a:rPr lang="en-US" dirty="0"/>
              <a:t>To conclude which systems shall be assigned radiation safety functions</a:t>
            </a:r>
          </a:p>
          <a:p>
            <a:pPr lvl="1"/>
            <a:r>
              <a:rPr lang="en-US" dirty="0"/>
              <a:t>Holistic perspective</a:t>
            </a:r>
            <a:endParaRPr lang="sv-SE" dirty="0"/>
          </a:p>
          <a:p>
            <a:pPr lvl="1"/>
            <a:r>
              <a:rPr lang="en-US" dirty="0"/>
              <a:t>Accident scenarios that mainly happen internal to the monolith</a:t>
            </a:r>
          </a:p>
          <a:p>
            <a:pPr lvl="1"/>
            <a:r>
              <a:rPr lang="en-US" dirty="0"/>
              <a:t>Release of the radioactive inventory and radiological consequences for the public. </a:t>
            </a:r>
          </a:p>
          <a:p>
            <a:r>
              <a:rPr lang="en-US" dirty="0"/>
              <a:t>The assigning of radiation safety functions determine the safety classification, and mechanical/electrical/etc. quality classification, for the systems, structures and component.</a:t>
            </a:r>
            <a:endParaRPr lang="sv-SE" dirty="0"/>
          </a:p>
        </p:txBody>
      </p:sp>
      <p:sp>
        <p:nvSpPr>
          <p:cNvPr id="4" name="Slide Number Placeholder 3">
            <a:extLst>
              <a:ext uri="{FF2B5EF4-FFF2-40B4-BE49-F238E27FC236}">
                <a16:creationId xmlns:a16="http://schemas.microsoft.com/office/drawing/2014/main" id="{9CD92F4A-38A4-8948-AC62-4F790D66A5FE}"/>
              </a:ext>
            </a:extLst>
          </p:cNvPr>
          <p:cNvSpPr>
            <a:spLocks noGrp="1"/>
          </p:cNvSpPr>
          <p:nvPr>
            <p:ph type="sldNum" sz="quarter" idx="12"/>
          </p:nvPr>
        </p:nvSpPr>
        <p:spPr/>
        <p:txBody>
          <a:bodyPr/>
          <a:lstStyle/>
          <a:p>
            <a:fld id="{551115BC-487E-4422-894C-CB7CD3E79223}" type="slidenum">
              <a:rPr lang="en-GB" noProof="0" smtClean="0"/>
              <a:t>2</a:t>
            </a:fld>
            <a:endParaRPr lang="en-GB" noProof="0"/>
          </a:p>
        </p:txBody>
      </p:sp>
    </p:spTree>
    <p:extLst>
      <p:ext uri="{BB962C8B-B14F-4D97-AF65-F5344CB8AC3E}">
        <p14:creationId xmlns:p14="http://schemas.microsoft.com/office/powerpoint/2010/main" val="1463717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2EC9-EF94-4C43-9379-9CDFF478B9B8}"/>
              </a:ext>
            </a:extLst>
          </p:cNvPr>
          <p:cNvSpPr>
            <a:spLocks noGrp="1"/>
          </p:cNvSpPr>
          <p:nvPr>
            <p:ph type="title"/>
          </p:nvPr>
        </p:nvSpPr>
        <p:spPr/>
        <p:txBody>
          <a:bodyPr/>
          <a:lstStyle/>
          <a:p>
            <a:r>
              <a:rPr lang="en-GB"/>
              <a:t>Grouping of accident scenarios</a:t>
            </a:r>
          </a:p>
        </p:txBody>
      </p:sp>
      <p:sp>
        <p:nvSpPr>
          <p:cNvPr id="3" name="Content Placeholder 2">
            <a:extLst>
              <a:ext uri="{FF2B5EF4-FFF2-40B4-BE49-F238E27FC236}">
                <a16:creationId xmlns:a16="http://schemas.microsoft.com/office/drawing/2014/main" id="{1041C937-C269-BD4A-A0FE-C151E455B6B7}"/>
              </a:ext>
            </a:extLst>
          </p:cNvPr>
          <p:cNvSpPr>
            <a:spLocks noGrp="1"/>
          </p:cNvSpPr>
          <p:nvPr>
            <p:ph sz="half" idx="1"/>
          </p:nvPr>
        </p:nvSpPr>
        <p:spPr>
          <a:xfrm>
            <a:off x="323528" y="1600199"/>
            <a:ext cx="4172272" cy="5121275"/>
          </a:xfrm>
        </p:spPr>
        <p:txBody>
          <a:bodyPr>
            <a:normAutofit fontScale="55000" lnSpcReduction="20000"/>
          </a:bodyPr>
          <a:lstStyle/>
          <a:p>
            <a:pPr marL="0" indent="0">
              <a:buNone/>
            </a:pPr>
            <a:r>
              <a:rPr lang="en-GB" altLang="sv-SE" sz="3300" dirty="0">
                <a:latin typeface="Calibri" panose="020F0502020204030204" pitchFamily="34" charset="0"/>
                <a:ea typeface="Calibri" panose="020F0502020204030204" pitchFamily="34" charset="0"/>
                <a:cs typeface="Times New Roman" pitchFamily="2" charset="0"/>
              </a:rPr>
              <a:t>Since the studied accident scenarios relate to different parts of the facility and to some extent are different in their character, it is possible to group them into smaller and essentially independent subsets:</a:t>
            </a:r>
          </a:p>
          <a:p>
            <a:endParaRPr lang="en-GB" altLang="sv-SE" dirty="0">
              <a:latin typeface="Calibri" panose="020F0502020204030204" pitchFamily="34" charset="0"/>
              <a:ea typeface="Calibri" panose="020F0502020204030204" pitchFamily="34" charset="0"/>
              <a:cs typeface="Times New Roman" pitchFamily="2" charset="0"/>
            </a:endParaRPr>
          </a:p>
          <a:p>
            <a:r>
              <a:rPr lang="en-GB" altLang="sv-SE" u="sng" dirty="0">
                <a:latin typeface="Calibri" panose="020F0502020204030204" pitchFamily="34" charset="0"/>
                <a:ea typeface="Calibri" panose="020F0502020204030204" pitchFamily="34" charset="0"/>
                <a:cs typeface="Times New Roman" pitchFamily="2" charset="0"/>
              </a:rPr>
              <a:t>Subset 1, events internal to the monolith</a:t>
            </a:r>
            <a:endParaRPr lang="en-GB" altLang="sv-SE" sz="400" u="sng" dirty="0"/>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AA1  	</a:t>
            </a:r>
            <a:r>
              <a:rPr lang="en-GB" dirty="0"/>
              <a:t>Target wheel rotation stop during beam on target</a:t>
            </a:r>
            <a:r>
              <a:rPr lang="sv-SE" dirty="0"/>
              <a:t> </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AA2 	</a:t>
            </a:r>
            <a:r>
              <a:rPr lang="en-GB" dirty="0"/>
              <a:t>Proton beam events on target and proton beam window</a:t>
            </a:r>
            <a:r>
              <a:rPr lang="sv-SE" dirty="0"/>
              <a:t> </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n w="0">
                  <a:noFill/>
                </a:ln>
                <a:latin typeface="Calibri" panose="020F0502020204030204" pitchFamily="34" charset="0"/>
                <a:ea typeface="Calibri" panose="020F0502020204030204" pitchFamily="34" charset="0"/>
                <a:cs typeface="Times New Roman" pitchFamily="2" charset="0"/>
              </a:rPr>
              <a:t>AA3 	</a:t>
            </a:r>
            <a:r>
              <a:rPr lang="en-GB" dirty="0">
                <a:ln w="0">
                  <a:noFill/>
                </a:ln>
              </a:rPr>
              <a:t>Loss of target wheel cooling during beam on target</a:t>
            </a:r>
            <a:r>
              <a:rPr lang="sv-SE" dirty="0">
                <a:ln w="0">
                  <a:noFill/>
                </a:ln>
              </a:rPr>
              <a:t> </a:t>
            </a:r>
            <a:endParaRPr lang="en-GB" altLang="sv-SE" dirty="0">
              <a:ln w="0">
                <a:noFill/>
              </a:ln>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AA4 	</a:t>
            </a:r>
            <a:r>
              <a:rPr lang="en-GB" dirty="0"/>
              <a:t>Leakage from target cooling circuit into monolith (no beam on target)</a:t>
            </a:r>
            <a:r>
              <a:rPr lang="sv-SE" dirty="0"/>
              <a:t> </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AA5 	</a:t>
            </a:r>
            <a:r>
              <a:rPr lang="en-GB" dirty="0"/>
              <a:t>Global bypass and local blocking of target</a:t>
            </a:r>
            <a:r>
              <a:rPr lang="sv-SE" dirty="0"/>
              <a:t> </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AA9	</a:t>
            </a:r>
            <a:r>
              <a:rPr lang="en-GB" dirty="0"/>
              <a:t>Moderator hydrogen combustion</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AA10</a:t>
            </a:r>
            <a:r>
              <a:rPr lang="en-GB" dirty="0"/>
              <a:t> 	Water leakage in monolith vessel</a:t>
            </a:r>
            <a:r>
              <a:rPr lang="sv-SE" dirty="0"/>
              <a:t> </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AA12</a:t>
            </a:r>
            <a:r>
              <a:rPr lang="en-GB" dirty="0"/>
              <a:t> 	NBG/chopper failure – missile effect on monolith systems</a:t>
            </a:r>
            <a:r>
              <a:rPr lang="sv-SE" dirty="0"/>
              <a:t> </a:t>
            </a:r>
            <a:endParaRPr lang="en-GB" altLang="sv-SE" dirty="0">
              <a:latin typeface="Calibri" panose="020F0502020204030204" pitchFamily="34" charset="0"/>
              <a:ea typeface="Calibri" panose="020F0502020204030204" pitchFamily="34" charset="0"/>
              <a:cs typeface="Times New Roman" pitchFamily="2" charset="0"/>
            </a:endParaRPr>
          </a:p>
        </p:txBody>
      </p:sp>
      <p:sp>
        <p:nvSpPr>
          <p:cNvPr id="4" name="Content Placeholder 3">
            <a:extLst>
              <a:ext uri="{FF2B5EF4-FFF2-40B4-BE49-F238E27FC236}">
                <a16:creationId xmlns:a16="http://schemas.microsoft.com/office/drawing/2014/main" id="{DD089E06-100B-1042-A581-A2CDB973BD05}"/>
              </a:ext>
            </a:extLst>
          </p:cNvPr>
          <p:cNvSpPr>
            <a:spLocks noGrp="1"/>
          </p:cNvSpPr>
          <p:nvPr>
            <p:ph sz="half" idx="2"/>
          </p:nvPr>
        </p:nvSpPr>
        <p:spPr>
          <a:xfrm>
            <a:off x="4648200" y="1600199"/>
            <a:ext cx="4388296" cy="5121275"/>
          </a:xfrm>
        </p:spPr>
        <p:txBody>
          <a:bodyPr>
            <a:normAutofit fontScale="55000" lnSpcReduction="20000"/>
          </a:bodyPr>
          <a:lstStyle/>
          <a:p>
            <a:pPr>
              <a:spcBef>
                <a:spcPts val="360"/>
              </a:spcBef>
            </a:pPr>
            <a:r>
              <a:rPr lang="en-GB" altLang="sv-SE" u="sng" dirty="0">
                <a:ln w="0">
                  <a:noFill/>
                </a:ln>
                <a:latin typeface="Calibri" panose="020F0502020204030204" pitchFamily="34" charset="0"/>
                <a:ea typeface="Calibri" panose="020F0502020204030204" pitchFamily="34" charset="0"/>
                <a:cs typeface="Times New Roman" pitchFamily="2" charset="0"/>
              </a:rPr>
              <a:t>Subset 2, events in the utilities block</a:t>
            </a: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AA6 	</a:t>
            </a:r>
            <a:r>
              <a:rPr lang="en-GB" dirty="0"/>
              <a:t>Increased radiation level in the Target primary cooling system</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AA7 	</a:t>
            </a:r>
            <a:r>
              <a:rPr lang="en-GB" dirty="0"/>
              <a:t>Leakage between Primary cooling and Intermediate cooling systems</a:t>
            </a:r>
            <a:r>
              <a:rPr lang="sv-SE" dirty="0"/>
              <a:t> </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AA8 	</a:t>
            </a:r>
            <a:r>
              <a:rPr lang="en-GB" dirty="0"/>
              <a:t>Loss of confinement in Target He system – release into utility rooms</a:t>
            </a:r>
            <a:r>
              <a:rPr lang="sv-SE" dirty="0"/>
              <a:t> </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n w="3175">
                  <a:noFill/>
                </a:ln>
                <a:latin typeface="Calibri" panose="020F0502020204030204" pitchFamily="34" charset="0"/>
                <a:ea typeface="Calibri" panose="020F0502020204030204" pitchFamily="34" charset="0"/>
                <a:cs typeface="Times New Roman" pitchFamily="2" charset="0"/>
              </a:rPr>
              <a:t>AA11 	</a:t>
            </a:r>
            <a:r>
              <a:rPr lang="en-GB" dirty="0">
                <a:ln w="3175">
                  <a:noFill/>
                </a:ln>
              </a:rPr>
              <a:t>Water </a:t>
            </a:r>
            <a:r>
              <a:rPr lang="en-GB" dirty="0">
                <a:ln w="0">
                  <a:noFill/>
                </a:ln>
              </a:rPr>
              <a:t>leakage</a:t>
            </a:r>
            <a:r>
              <a:rPr lang="en-GB" dirty="0">
                <a:ln w="3175">
                  <a:noFill/>
                </a:ln>
              </a:rPr>
              <a:t> into connection cell and utility rooms</a:t>
            </a:r>
            <a:r>
              <a:rPr lang="sv-SE" dirty="0">
                <a:ln w="3175">
                  <a:noFill/>
                </a:ln>
              </a:rPr>
              <a:t> </a:t>
            </a:r>
            <a:endParaRPr lang="en-GB" altLang="sv-SE" dirty="0">
              <a:ln w="3175">
                <a:noFill/>
              </a:ln>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AA22	</a:t>
            </a:r>
            <a:r>
              <a:rPr lang="en-GB" dirty="0"/>
              <a:t>Target Helium Purification Getter Vessel Rupture</a:t>
            </a:r>
            <a:endParaRPr lang="en-GB" altLang="sv-SE" dirty="0">
              <a:latin typeface="Calibri" panose="020F0502020204030204" pitchFamily="34" charset="0"/>
              <a:ea typeface="Calibri" panose="020F0502020204030204" pitchFamily="34" charset="0"/>
              <a:cs typeface="Times New Roman" pitchFamily="2" charset="0"/>
            </a:endParaRPr>
          </a:p>
          <a:p>
            <a:pPr>
              <a:spcBef>
                <a:spcPts val="1000"/>
              </a:spcBef>
            </a:pPr>
            <a:r>
              <a:rPr lang="en-GB" altLang="sv-SE" u="sng" dirty="0">
                <a:latin typeface="Calibri" panose="020F0502020204030204" pitchFamily="34" charset="0"/>
                <a:ea typeface="Calibri" panose="020F0502020204030204" pitchFamily="34" charset="0"/>
                <a:cs typeface="Times New Roman" pitchFamily="2" charset="0"/>
              </a:rPr>
              <a:t>Subset 3, beam dump events</a:t>
            </a:r>
          </a:p>
          <a:p>
            <a:pPr marL="889000" lvl="1" indent="-527050">
              <a:buNone/>
            </a:pPr>
            <a:r>
              <a:rPr lang="en-GB" altLang="sv-SE" dirty="0">
                <a:ln w="0">
                  <a:noFill/>
                </a:ln>
                <a:latin typeface="Calibri" panose="020F0502020204030204" pitchFamily="34" charset="0"/>
                <a:ea typeface="Calibri" panose="020F0502020204030204" pitchFamily="34" charset="0"/>
                <a:cs typeface="Times New Roman" pitchFamily="2" charset="0"/>
              </a:rPr>
              <a:t>AA13 	</a:t>
            </a:r>
            <a:r>
              <a:rPr lang="en-GB" dirty="0">
                <a:ln w="0">
                  <a:noFill/>
                </a:ln>
              </a:rPr>
              <a:t>High power beam on beam dump</a:t>
            </a:r>
            <a:r>
              <a:rPr lang="sv-SE" dirty="0">
                <a:ln w="0">
                  <a:noFill/>
                </a:ln>
              </a:rPr>
              <a:t> </a:t>
            </a:r>
            <a:endParaRPr lang="en-GB" altLang="sv-SE" dirty="0">
              <a:ln w="0">
                <a:noFill/>
              </a:ln>
              <a:latin typeface="Calibri" panose="020F0502020204030204" pitchFamily="34" charset="0"/>
              <a:ea typeface="Calibri" panose="020F0502020204030204" pitchFamily="34" charset="0"/>
              <a:cs typeface="Times New Roman" pitchFamily="2" charset="0"/>
            </a:endParaRPr>
          </a:p>
          <a:p>
            <a:pPr>
              <a:spcBef>
                <a:spcPts val="1000"/>
              </a:spcBef>
            </a:pPr>
            <a:r>
              <a:rPr lang="en-GB" altLang="sv-SE" u="sng" dirty="0">
                <a:latin typeface="Calibri" panose="020F0502020204030204" pitchFamily="34" charset="0"/>
                <a:ea typeface="Calibri" panose="020F0502020204030204" pitchFamily="34" charset="0"/>
                <a:cs typeface="Times New Roman" pitchFamily="2" charset="0"/>
              </a:rPr>
              <a:t>Subset 4, events related to the active cells facility</a:t>
            </a: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AA15 	</a:t>
            </a:r>
            <a:r>
              <a:rPr lang="en-GB" dirty="0"/>
              <a:t>ACF - </a:t>
            </a:r>
            <a:r>
              <a:rPr lang="en-GB" dirty="0" err="1"/>
              <a:t>Intrabay</a:t>
            </a:r>
            <a:r>
              <a:rPr lang="en-GB" dirty="0"/>
              <a:t> doors unintentionally open</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AA16 	</a:t>
            </a:r>
            <a:r>
              <a:rPr lang="en-GB" dirty="0"/>
              <a:t>ACF - Worker inside Process Cell next to worst case inventory</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AA17 	</a:t>
            </a:r>
            <a:r>
              <a:rPr lang="en-GB" dirty="0"/>
              <a:t>ACF - Worker inside Maintenance Cell next to worst case inventory</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AA18 	</a:t>
            </a:r>
            <a:r>
              <a:rPr lang="en-GB" dirty="0"/>
              <a:t>ACF ventilation stop</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AA19 	</a:t>
            </a:r>
            <a:r>
              <a:rPr lang="en-GB" dirty="0"/>
              <a:t>ACF open doors/hatches</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AA20 	ACF fire</a:t>
            </a:r>
          </a:p>
          <a:p>
            <a:pPr>
              <a:spcBef>
                <a:spcPts val="1000"/>
              </a:spcBef>
            </a:pPr>
            <a:r>
              <a:rPr lang="en-GB" altLang="sv-SE" u="sng" dirty="0">
                <a:latin typeface="Calibri" panose="020F0502020204030204" pitchFamily="34" charset="0"/>
                <a:ea typeface="Calibri" panose="020F0502020204030204" pitchFamily="34" charset="0"/>
                <a:cs typeface="Times New Roman" pitchFamily="2" charset="0"/>
              </a:rPr>
              <a:t>Subset 5, global seismic event</a:t>
            </a:r>
          </a:p>
          <a:p>
            <a:pPr marL="889000" lvl="1" indent="-527050">
              <a:buNone/>
            </a:pPr>
            <a:r>
              <a:rPr lang="sv-SE" dirty="0"/>
              <a:t>AA14</a:t>
            </a:r>
            <a:r>
              <a:rPr lang="en-GB" altLang="sv-SE" dirty="0">
                <a:latin typeface="Calibri" panose="020F0502020204030204" pitchFamily="34" charset="0"/>
                <a:ea typeface="Calibri" panose="020F0502020204030204" pitchFamily="34" charset="0"/>
                <a:cs typeface="Times New Roman" pitchFamily="2" charset="0"/>
              </a:rPr>
              <a:t> 	Earthquake – Monolith</a:t>
            </a:r>
            <a:endParaRPr lang="sv-SE" dirty="0"/>
          </a:p>
          <a:p>
            <a:pPr marL="889000" lvl="1" indent="-527050">
              <a:buNone/>
            </a:pPr>
            <a:r>
              <a:rPr lang="sv-SE" dirty="0"/>
              <a:t>AA21</a:t>
            </a:r>
            <a:r>
              <a:rPr lang="en-GB" altLang="sv-SE" dirty="0">
                <a:latin typeface="Calibri" panose="020F0502020204030204" pitchFamily="34" charset="0"/>
                <a:ea typeface="Calibri" panose="020F0502020204030204" pitchFamily="34" charset="0"/>
                <a:cs typeface="Times New Roman" pitchFamily="2" charset="0"/>
              </a:rPr>
              <a:t> 	Earthquake – Active Cells Facility</a:t>
            </a:r>
            <a:endParaRPr lang="sv-SE" dirty="0"/>
          </a:p>
        </p:txBody>
      </p:sp>
      <p:sp>
        <p:nvSpPr>
          <p:cNvPr id="5" name="Slide Number Placeholder 4">
            <a:extLst>
              <a:ext uri="{FF2B5EF4-FFF2-40B4-BE49-F238E27FC236}">
                <a16:creationId xmlns:a16="http://schemas.microsoft.com/office/drawing/2014/main" id="{17C826D3-FF9A-5D4B-BDA1-34ECC7046F08}"/>
              </a:ext>
            </a:extLst>
          </p:cNvPr>
          <p:cNvSpPr>
            <a:spLocks noGrp="1"/>
          </p:cNvSpPr>
          <p:nvPr>
            <p:ph type="sldNum" sz="quarter" idx="12"/>
          </p:nvPr>
        </p:nvSpPr>
        <p:spPr/>
        <p:txBody>
          <a:bodyPr/>
          <a:lstStyle/>
          <a:p>
            <a:fld id="{551115BC-487E-4422-894C-CB7CD3E79223}" type="slidenum">
              <a:rPr lang="en-GB" noProof="0" smtClean="0"/>
              <a:t>3</a:t>
            </a:fld>
            <a:endParaRPr lang="en-GB" noProof="0"/>
          </a:p>
        </p:txBody>
      </p:sp>
    </p:spTree>
    <p:extLst>
      <p:ext uri="{BB962C8B-B14F-4D97-AF65-F5344CB8AC3E}">
        <p14:creationId xmlns:p14="http://schemas.microsoft.com/office/powerpoint/2010/main" val="1958350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2EC9-EF94-4C43-9379-9CDFF478B9B8}"/>
              </a:ext>
            </a:extLst>
          </p:cNvPr>
          <p:cNvSpPr>
            <a:spLocks noGrp="1"/>
          </p:cNvSpPr>
          <p:nvPr>
            <p:ph type="title"/>
          </p:nvPr>
        </p:nvSpPr>
        <p:spPr/>
        <p:txBody>
          <a:bodyPr/>
          <a:lstStyle/>
          <a:p>
            <a:r>
              <a:rPr lang="en-GB"/>
              <a:t>Grouping of accident scenarios</a:t>
            </a:r>
          </a:p>
        </p:txBody>
      </p:sp>
      <p:sp>
        <p:nvSpPr>
          <p:cNvPr id="3" name="Content Placeholder 2">
            <a:extLst>
              <a:ext uri="{FF2B5EF4-FFF2-40B4-BE49-F238E27FC236}">
                <a16:creationId xmlns:a16="http://schemas.microsoft.com/office/drawing/2014/main" id="{1041C937-C269-BD4A-A0FE-C151E455B6B7}"/>
              </a:ext>
            </a:extLst>
          </p:cNvPr>
          <p:cNvSpPr>
            <a:spLocks noGrp="1"/>
          </p:cNvSpPr>
          <p:nvPr>
            <p:ph sz="half" idx="1"/>
          </p:nvPr>
        </p:nvSpPr>
        <p:spPr>
          <a:xfrm>
            <a:off x="323528" y="1600199"/>
            <a:ext cx="4172272" cy="5121275"/>
          </a:xfrm>
        </p:spPr>
        <p:txBody>
          <a:bodyPr>
            <a:normAutofit fontScale="55000" lnSpcReduction="20000"/>
          </a:bodyPr>
          <a:lstStyle/>
          <a:p>
            <a:pPr marL="0" indent="0">
              <a:buNone/>
            </a:pPr>
            <a:r>
              <a:rPr lang="en-GB" altLang="sv-SE" sz="3300" dirty="0">
                <a:latin typeface="Calibri" panose="020F0502020204030204" pitchFamily="34" charset="0"/>
                <a:ea typeface="Calibri" panose="020F0502020204030204" pitchFamily="34" charset="0"/>
                <a:cs typeface="Times New Roman" pitchFamily="2" charset="0"/>
              </a:rPr>
              <a:t>Since the studied accident scenarios relate to different parts of the facility and to some extent are different in their character, it is possible to group them into smaller and essentially independent subsets:</a:t>
            </a:r>
          </a:p>
          <a:p>
            <a:endParaRPr lang="en-GB" altLang="sv-SE" dirty="0">
              <a:latin typeface="Calibri" panose="020F0502020204030204" pitchFamily="34" charset="0"/>
              <a:ea typeface="Calibri" panose="020F0502020204030204" pitchFamily="34" charset="0"/>
              <a:cs typeface="Times New Roman" pitchFamily="2" charset="0"/>
            </a:endParaRPr>
          </a:p>
          <a:p>
            <a:r>
              <a:rPr lang="en-GB" altLang="sv-SE" u="sng" dirty="0">
                <a:solidFill>
                  <a:srgbClr val="00B050"/>
                </a:solidFill>
                <a:latin typeface="Calibri" panose="020F0502020204030204" pitchFamily="34" charset="0"/>
                <a:ea typeface="Calibri" panose="020F0502020204030204" pitchFamily="34" charset="0"/>
                <a:cs typeface="Times New Roman" pitchFamily="2" charset="0"/>
              </a:rPr>
              <a:t>Subset 1, events internal to the monolith</a:t>
            </a:r>
            <a:endParaRPr lang="en-GB" altLang="sv-SE" sz="400" u="sng" dirty="0">
              <a:solidFill>
                <a:srgbClr val="00B050"/>
              </a:solidFill>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AA1  	</a:t>
            </a:r>
            <a:r>
              <a:rPr lang="en-GB" dirty="0"/>
              <a:t>Target wheel rotation stop during beam on target</a:t>
            </a:r>
            <a:r>
              <a:rPr lang="sv-SE" dirty="0"/>
              <a:t> </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AA2 	</a:t>
            </a:r>
            <a:r>
              <a:rPr lang="en-GB" dirty="0"/>
              <a:t>Proton beam events on target and proton beam window</a:t>
            </a:r>
            <a:r>
              <a:rPr lang="sv-SE" dirty="0"/>
              <a:t> </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n w="0">
                  <a:solidFill>
                    <a:schemeClr val="accent6"/>
                  </a:solidFill>
                </a:ln>
                <a:solidFill>
                  <a:srgbClr val="FFFF00"/>
                </a:solidFill>
                <a:latin typeface="Calibri" panose="020F0502020204030204" pitchFamily="34" charset="0"/>
                <a:ea typeface="Calibri" panose="020F0502020204030204" pitchFamily="34" charset="0"/>
                <a:cs typeface="Times New Roman" pitchFamily="2" charset="0"/>
              </a:rPr>
              <a:t>AA3 	</a:t>
            </a:r>
            <a:r>
              <a:rPr lang="en-GB" dirty="0">
                <a:ln w="0">
                  <a:solidFill>
                    <a:schemeClr val="accent6"/>
                  </a:solidFill>
                </a:ln>
                <a:solidFill>
                  <a:srgbClr val="FFFF00"/>
                </a:solidFill>
              </a:rPr>
              <a:t>Loss of target wheel cooling during beam on target</a:t>
            </a:r>
            <a:r>
              <a:rPr lang="sv-SE" dirty="0">
                <a:ln w="0">
                  <a:solidFill>
                    <a:schemeClr val="accent6"/>
                  </a:solidFill>
                </a:ln>
                <a:solidFill>
                  <a:srgbClr val="FFFF00"/>
                </a:solidFill>
              </a:rPr>
              <a:t> </a:t>
            </a:r>
            <a:endParaRPr lang="en-GB" altLang="sv-SE" dirty="0">
              <a:ln w="0">
                <a:solidFill>
                  <a:schemeClr val="accent6"/>
                </a:solidFill>
              </a:ln>
              <a:solidFill>
                <a:srgbClr val="FFFF00"/>
              </a:solidFill>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AA4 	</a:t>
            </a:r>
            <a:r>
              <a:rPr lang="en-GB" dirty="0"/>
              <a:t>Leakage from target cooling circuit into monolith (no beam on target)</a:t>
            </a:r>
            <a:r>
              <a:rPr lang="sv-SE" dirty="0"/>
              <a:t> </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AA5 	</a:t>
            </a:r>
            <a:r>
              <a:rPr lang="en-GB" dirty="0"/>
              <a:t>Global bypass and local blocking of target</a:t>
            </a:r>
            <a:r>
              <a:rPr lang="sv-SE" dirty="0"/>
              <a:t> </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AA9	</a:t>
            </a:r>
            <a:r>
              <a:rPr lang="en-GB" dirty="0"/>
              <a:t>Moderator hydrogen combustion</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solidFill>
                  <a:srgbClr val="00B050"/>
                </a:solidFill>
                <a:latin typeface="Calibri" panose="020F0502020204030204" pitchFamily="34" charset="0"/>
                <a:ea typeface="Calibri" panose="020F0502020204030204" pitchFamily="34" charset="0"/>
                <a:cs typeface="Times New Roman" pitchFamily="2" charset="0"/>
              </a:rPr>
              <a:t>AA10</a:t>
            </a:r>
            <a:r>
              <a:rPr lang="en-GB" dirty="0">
                <a:solidFill>
                  <a:srgbClr val="00B050"/>
                </a:solidFill>
              </a:rPr>
              <a:t> 	Water leakage in monolith vessel</a:t>
            </a:r>
            <a:r>
              <a:rPr lang="sv-SE" dirty="0">
                <a:solidFill>
                  <a:srgbClr val="00B050"/>
                </a:solidFill>
              </a:rPr>
              <a:t> </a:t>
            </a:r>
            <a:endParaRPr lang="en-GB" altLang="sv-SE" dirty="0">
              <a:solidFill>
                <a:srgbClr val="00B050"/>
              </a:solidFill>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AA12</a:t>
            </a:r>
            <a:r>
              <a:rPr lang="en-GB" dirty="0"/>
              <a:t> 	NBG/chopper failure – missile effect on monolith systems</a:t>
            </a:r>
            <a:r>
              <a:rPr lang="sv-SE" dirty="0"/>
              <a:t> </a:t>
            </a:r>
            <a:endParaRPr lang="en-GB" altLang="sv-SE" dirty="0">
              <a:latin typeface="Calibri" panose="020F0502020204030204" pitchFamily="34" charset="0"/>
              <a:ea typeface="Calibri" panose="020F0502020204030204" pitchFamily="34" charset="0"/>
              <a:cs typeface="Times New Roman" pitchFamily="2" charset="0"/>
            </a:endParaRPr>
          </a:p>
        </p:txBody>
      </p:sp>
      <p:sp>
        <p:nvSpPr>
          <p:cNvPr id="4" name="Content Placeholder 3">
            <a:extLst>
              <a:ext uri="{FF2B5EF4-FFF2-40B4-BE49-F238E27FC236}">
                <a16:creationId xmlns:a16="http://schemas.microsoft.com/office/drawing/2014/main" id="{DD089E06-100B-1042-A581-A2CDB973BD05}"/>
              </a:ext>
            </a:extLst>
          </p:cNvPr>
          <p:cNvSpPr>
            <a:spLocks noGrp="1"/>
          </p:cNvSpPr>
          <p:nvPr>
            <p:ph sz="half" idx="2"/>
          </p:nvPr>
        </p:nvSpPr>
        <p:spPr>
          <a:xfrm>
            <a:off x="4648200" y="1600199"/>
            <a:ext cx="4388296" cy="5121275"/>
          </a:xfrm>
        </p:spPr>
        <p:txBody>
          <a:bodyPr>
            <a:normAutofit fontScale="55000" lnSpcReduction="20000"/>
          </a:bodyPr>
          <a:lstStyle/>
          <a:p>
            <a:pPr>
              <a:spcBef>
                <a:spcPts val="360"/>
              </a:spcBef>
            </a:pPr>
            <a:r>
              <a:rPr lang="en-GB" altLang="sv-SE" u="sng" dirty="0">
                <a:ln w="0">
                  <a:solidFill>
                    <a:schemeClr val="accent6"/>
                  </a:solidFill>
                </a:ln>
                <a:solidFill>
                  <a:srgbClr val="FFFF00"/>
                </a:solidFill>
                <a:latin typeface="Calibri" panose="020F0502020204030204" pitchFamily="34" charset="0"/>
                <a:ea typeface="Calibri" panose="020F0502020204030204" pitchFamily="34" charset="0"/>
                <a:cs typeface="Times New Roman" pitchFamily="2" charset="0"/>
              </a:rPr>
              <a:t>Subset 2, events in the utilities block</a:t>
            </a: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AA6 	</a:t>
            </a:r>
            <a:r>
              <a:rPr lang="en-GB" dirty="0"/>
              <a:t>Increased radiation level in the Target primary cooling system</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AA7 	</a:t>
            </a:r>
            <a:r>
              <a:rPr lang="en-GB" dirty="0"/>
              <a:t>Leakage between Primary cooling and Intermediate cooling systems</a:t>
            </a:r>
            <a:r>
              <a:rPr lang="sv-SE" dirty="0"/>
              <a:t> </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AA8 	</a:t>
            </a:r>
            <a:r>
              <a:rPr lang="en-GB" dirty="0"/>
              <a:t>Loss of confinement in Target He system – release into utility rooms</a:t>
            </a:r>
            <a:r>
              <a:rPr lang="sv-SE" dirty="0"/>
              <a:t> </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n w="3175">
                  <a:solidFill>
                    <a:schemeClr val="accent6"/>
                  </a:solidFill>
                </a:ln>
                <a:solidFill>
                  <a:srgbClr val="FFFF00"/>
                </a:solidFill>
                <a:latin typeface="Calibri" panose="020F0502020204030204" pitchFamily="34" charset="0"/>
                <a:ea typeface="Calibri" panose="020F0502020204030204" pitchFamily="34" charset="0"/>
                <a:cs typeface="Times New Roman" pitchFamily="2" charset="0"/>
              </a:rPr>
              <a:t>AA11 	</a:t>
            </a:r>
            <a:r>
              <a:rPr lang="en-GB" dirty="0">
                <a:ln w="3175">
                  <a:solidFill>
                    <a:schemeClr val="accent6"/>
                  </a:solidFill>
                </a:ln>
                <a:solidFill>
                  <a:srgbClr val="FFFF00"/>
                </a:solidFill>
              </a:rPr>
              <a:t>Water </a:t>
            </a:r>
            <a:r>
              <a:rPr lang="en-GB" dirty="0">
                <a:ln w="0">
                  <a:solidFill>
                    <a:schemeClr val="accent6"/>
                  </a:solidFill>
                </a:ln>
                <a:solidFill>
                  <a:srgbClr val="FFFF00"/>
                </a:solidFill>
              </a:rPr>
              <a:t>leakage</a:t>
            </a:r>
            <a:r>
              <a:rPr lang="en-GB" dirty="0">
                <a:ln w="3175">
                  <a:solidFill>
                    <a:schemeClr val="accent6"/>
                  </a:solidFill>
                </a:ln>
                <a:solidFill>
                  <a:srgbClr val="FFFF00"/>
                </a:solidFill>
              </a:rPr>
              <a:t> into connection cell and utility rooms</a:t>
            </a:r>
            <a:r>
              <a:rPr lang="sv-SE" dirty="0">
                <a:ln w="3175">
                  <a:solidFill>
                    <a:schemeClr val="accent6"/>
                  </a:solidFill>
                </a:ln>
                <a:solidFill>
                  <a:srgbClr val="FFFF00"/>
                </a:solidFill>
              </a:rPr>
              <a:t> </a:t>
            </a:r>
            <a:endParaRPr lang="en-GB" altLang="sv-SE" dirty="0">
              <a:ln w="3175">
                <a:solidFill>
                  <a:schemeClr val="accent6"/>
                </a:solidFill>
              </a:ln>
              <a:solidFill>
                <a:srgbClr val="FFFF00"/>
              </a:solidFill>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AA22	</a:t>
            </a:r>
            <a:r>
              <a:rPr lang="en-GB" dirty="0"/>
              <a:t>Target Helium Purification Getter Vessel Rupture</a:t>
            </a:r>
            <a:endParaRPr lang="en-GB" altLang="sv-SE" dirty="0">
              <a:latin typeface="Calibri" panose="020F0502020204030204" pitchFamily="34" charset="0"/>
              <a:ea typeface="Calibri" panose="020F0502020204030204" pitchFamily="34" charset="0"/>
              <a:cs typeface="Times New Roman" pitchFamily="2" charset="0"/>
            </a:endParaRPr>
          </a:p>
          <a:p>
            <a:pPr>
              <a:spcBef>
                <a:spcPts val="1000"/>
              </a:spcBef>
            </a:pPr>
            <a:r>
              <a:rPr lang="en-GB" altLang="sv-SE" u="sng" dirty="0">
                <a:solidFill>
                  <a:srgbClr val="00B050"/>
                </a:solidFill>
                <a:latin typeface="Calibri" panose="020F0502020204030204" pitchFamily="34" charset="0"/>
                <a:ea typeface="Calibri" panose="020F0502020204030204" pitchFamily="34" charset="0"/>
                <a:cs typeface="Times New Roman" pitchFamily="2" charset="0"/>
              </a:rPr>
              <a:t>Subset 3, beam dump events</a:t>
            </a:r>
          </a:p>
          <a:p>
            <a:pPr marL="889000" lvl="1" indent="-527050">
              <a:buNone/>
            </a:pPr>
            <a:r>
              <a:rPr lang="en-GB" altLang="sv-SE" dirty="0">
                <a:ln w="0">
                  <a:solidFill>
                    <a:schemeClr val="accent6"/>
                  </a:solidFill>
                </a:ln>
                <a:solidFill>
                  <a:srgbClr val="FFFF00"/>
                </a:solidFill>
                <a:latin typeface="Calibri" panose="020F0502020204030204" pitchFamily="34" charset="0"/>
                <a:ea typeface="Calibri" panose="020F0502020204030204" pitchFamily="34" charset="0"/>
                <a:cs typeface="Times New Roman" pitchFamily="2" charset="0"/>
              </a:rPr>
              <a:t>AA13 	</a:t>
            </a:r>
            <a:r>
              <a:rPr lang="en-GB" dirty="0">
                <a:ln w="0">
                  <a:solidFill>
                    <a:schemeClr val="accent6"/>
                  </a:solidFill>
                </a:ln>
                <a:solidFill>
                  <a:srgbClr val="FFFF00"/>
                </a:solidFill>
              </a:rPr>
              <a:t>High power beam on beam dump</a:t>
            </a:r>
            <a:r>
              <a:rPr lang="sv-SE" dirty="0">
                <a:ln w="0">
                  <a:solidFill>
                    <a:schemeClr val="accent6"/>
                  </a:solidFill>
                </a:ln>
                <a:solidFill>
                  <a:srgbClr val="FFFF00"/>
                </a:solidFill>
              </a:rPr>
              <a:t> </a:t>
            </a:r>
            <a:endParaRPr lang="en-GB" altLang="sv-SE" dirty="0">
              <a:ln w="0">
                <a:solidFill>
                  <a:schemeClr val="accent6"/>
                </a:solidFill>
              </a:ln>
              <a:solidFill>
                <a:srgbClr val="FFFF00"/>
              </a:solidFill>
              <a:latin typeface="Calibri" panose="020F0502020204030204" pitchFamily="34" charset="0"/>
              <a:ea typeface="Calibri" panose="020F0502020204030204" pitchFamily="34" charset="0"/>
              <a:cs typeface="Times New Roman" pitchFamily="2" charset="0"/>
            </a:endParaRPr>
          </a:p>
          <a:p>
            <a:pPr>
              <a:spcBef>
                <a:spcPts val="1000"/>
              </a:spcBef>
            </a:pPr>
            <a:r>
              <a:rPr lang="en-GB" altLang="sv-SE" u="sng" dirty="0">
                <a:latin typeface="Calibri" panose="020F0502020204030204" pitchFamily="34" charset="0"/>
                <a:ea typeface="Calibri" panose="020F0502020204030204" pitchFamily="34" charset="0"/>
                <a:cs typeface="Times New Roman" pitchFamily="2" charset="0"/>
              </a:rPr>
              <a:t>Subset 4, events related to the active cells facility</a:t>
            </a: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AA15 	</a:t>
            </a:r>
            <a:r>
              <a:rPr lang="en-GB" dirty="0"/>
              <a:t>ACF - </a:t>
            </a:r>
            <a:r>
              <a:rPr lang="en-GB" dirty="0" err="1"/>
              <a:t>Intrabay</a:t>
            </a:r>
            <a:r>
              <a:rPr lang="en-GB" dirty="0"/>
              <a:t> doors unintentionally open</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AA16 	</a:t>
            </a:r>
            <a:r>
              <a:rPr lang="en-GB" dirty="0"/>
              <a:t>ACF - Worker inside Process Cell next to worst case inventory</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AA17 	</a:t>
            </a:r>
            <a:r>
              <a:rPr lang="en-GB" dirty="0"/>
              <a:t>ACF - Worker inside Maintenance Cell next to worst case inventory</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AA18 	</a:t>
            </a:r>
            <a:r>
              <a:rPr lang="en-GB" dirty="0"/>
              <a:t>ACF ventilation stop</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AA19 	</a:t>
            </a:r>
            <a:r>
              <a:rPr lang="en-GB" dirty="0"/>
              <a:t>ACF open doors/hatches</a:t>
            </a:r>
            <a:endParaRPr lang="en-GB" altLang="sv-SE" dirty="0">
              <a:latin typeface="Calibri" panose="020F0502020204030204" pitchFamily="34" charset="0"/>
              <a:ea typeface="Calibri" panose="020F0502020204030204" pitchFamily="34" charset="0"/>
              <a:cs typeface="Times New Roman" pitchFamily="2" charset="0"/>
            </a:endParaRPr>
          </a:p>
          <a:p>
            <a:pPr marL="889000" lvl="1" indent="-527050">
              <a:buNone/>
            </a:pPr>
            <a:r>
              <a:rPr lang="en-GB" altLang="sv-SE" dirty="0">
                <a:latin typeface="Calibri" panose="020F0502020204030204" pitchFamily="34" charset="0"/>
                <a:ea typeface="Calibri" panose="020F0502020204030204" pitchFamily="34" charset="0"/>
                <a:cs typeface="Times New Roman" pitchFamily="2" charset="0"/>
              </a:rPr>
              <a:t>AA20 	ACF fire</a:t>
            </a:r>
          </a:p>
          <a:p>
            <a:pPr>
              <a:spcBef>
                <a:spcPts val="1000"/>
              </a:spcBef>
            </a:pPr>
            <a:r>
              <a:rPr lang="en-GB" altLang="sv-SE" u="sng" dirty="0">
                <a:latin typeface="Calibri" panose="020F0502020204030204" pitchFamily="34" charset="0"/>
                <a:ea typeface="Calibri" panose="020F0502020204030204" pitchFamily="34" charset="0"/>
                <a:cs typeface="Times New Roman" pitchFamily="2" charset="0"/>
              </a:rPr>
              <a:t>Subset 5, global seismic event</a:t>
            </a:r>
          </a:p>
          <a:p>
            <a:pPr marL="889000" lvl="1" indent="-527050">
              <a:buNone/>
            </a:pPr>
            <a:r>
              <a:rPr lang="sv-SE" dirty="0"/>
              <a:t>AA14</a:t>
            </a:r>
            <a:r>
              <a:rPr lang="en-GB" altLang="sv-SE" dirty="0">
                <a:latin typeface="Calibri" panose="020F0502020204030204" pitchFamily="34" charset="0"/>
                <a:ea typeface="Calibri" panose="020F0502020204030204" pitchFamily="34" charset="0"/>
                <a:cs typeface="Times New Roman" pitchFamily="2" charset="0"/>
              </a:rPr>
              <a:t> 	Earthquake – Monolith</a:t>
            </a:r>
            <a:endParaRPr lang="sv-SE" dirty="0"/>
          </a:p>
          <a:p>
            <a:pPr marL="889000" lvl="1" indent="-527050">
              <a:buNone/>
            </a:pPr>
            <a:r>
              <a:rPr lang="sv-SE" dirty="0"/>
              <a:t>AA21</a:t>
            </a:r>
            <a:r>
              <a:rPr lang="en-GB" altLang="sv-SE" dirty="0">
                <a:latin typeface="Calibri" panose="020F0502020204030204" pitchFamily="34" charset="0"/>
                <a:ea typeface="Calibri" panose="020F0502020204030204" pitchFamily="34" charset="0"/>
                <a:cs typeface="Times New Roman" pitchFamily="2" charset="0"/>
              </a:rPr>
              <a:t> 	Earthquake – Active Cells Facility</a:t>
            </a:r>
            <a:endParaRPr lang="sv-SE" dirty="0"/>
          </a:p>
        </p:txBody>
      </p:sp>
      <p:sp>
        <p:nvSpPr>
          <p:cNvPr id="5" name="Slide Number Placeholder 4">
            <a:extLst>
              <a:ext uri="{FF2B5EF4-FFF2-40B4-BE49-F238E27FC236}">
                <a16:creationId xmlns:a16="http://schemas.microsoft.com/office/drawing/2014/main" id="{17C826D3-FF9A-5D4B-BDA1-34ECC7046F08}"/>
              </a:ext>
            </a:extLst>
          </p:cNvPr>
          <p:cNvSpPr>
            <a:spLocks noGrp="1"/>
          </p:cNvSpPr>
          <p:nvPr>
            <p:ph type="sldNum" sz="quarter" idx="12"/>
          </p:nvPr>
        </p:nvSpPr>
        <p:spPr/>
        <p:txBody>
          <a:bodyPr/>
          <a:lstStyle/>
          <a:p>
            <a:fld id="{551115BC-487E-4422-894C-CB7CD3E79223}" type="slidenum">
              <a:rPr lang="en-GB" noProof="0" smtClean="0"/>
              <a:t>4</a:t>
            </a:fld>
            <a:endParaRPr lang="en-GB" noProof="0"/>
          </a:p>
        </p:txBody>
      </p:sp>
    </p:spTree>
    <p:extLst>
      <p:ext uri="{BB962C8B-B14F-4D97-AF65-F5344CB8AC3E}">
        <p14:creationId xmlns:p14="http://schemas.microsoft.com/office/powerpoint/2010/main" val="2414651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71CC4-6CE4-F441-9D6E-00A931F6342A}"/>
              </a:ext>
            </a:extLst>
          </p:cNvPr>
          <p:cNvSpPr>
            <a:spLocks noGrp="1"/>
          </p:cNvSpPr>
          <p:nvPr>
            <p:ph type="title"/>
          </p:nvPr>
        </p:nvSpPr>
        <p:spPr/>
        <p:txBody>
          <a:bodyPr/>
          <a:lstStyle/>
          <a:p>
            <a:r>
              <a:rPr lang="en-GB"/>
              <a:t>Accident events internal to the monolith</a:t>
            </a:r>
          </a:p>
        </p:txBody>
      </p:sp>
      <p:sp>
        <p:nvSpPr>
          <p:cNvPr id="3" name="Content Placeholder 2">
            <a:extLst>
              <a:ext uri="{FF2B5EF4-FFF2-40B4-BE49-F238E27FC236}">
                <a16:creationId xmlns:a16="http://schemas.microsoft.com/office/drawing/2014/main" id="{5447D09C-0A75-9E4C-988A-39F58A77B4B8}"/>
              </a:ext>
            </a:extLst>
          </p:cNvPr>
          <p:cNvSpPr>
            <a:spLocks noGrp="1"/>
          </p:cNvSpPr>
          <p:nvPr>
            <p:ph idx="1"/>
          </p:nvPr>
        </p:nvSpPr>
        <p:spPr/>
        <p:txBody>
          <a:bodyPr>
            <a:normAutofit fontScale="92500" lnSpcReduction="10000"/>
          </a:bodyPr>
          <a:lstStyle/>
          <a:p>
            <a:pPr lvl="0"/>
            <a:r>
              <a:rPr lang="en-GB" dirty="0"/>
              <a:t>AA1 – Target wheel rotation stop during beam on target</a:t>
            </a:r>
            <a:endParaRPr lang="sv-SE" dirty="0"/>
          </a:p>
          <a:p>
            <a:pPr lvl="0"/>
            <a:r>
              <a:rPr lang="en-GB" dirty="0"/>
              <a:t>AA2 – Proton beam events on target and proton beam window</a:t>
            </a:r>
            <a:endParaRPr lang="sv-SE" dirty="0"/>
          </a:p>
          <a:p>
            <a:pPr lvl="0"/>
            <a:r>
              <a:rPr lang="en-GB" dirty="0">
                <a:solidFill>
                  <a:srgbClr val="00B050"/>
                </a:solidFill>
              </a:rPr>
              <a:t>AA3 – Loss of target wheel cooling during beam on target</a:t>
            </a:r>
            <a:endParaRPr lang="sv-SE" dirty="0">
              <a:solidFill>
                <a:srgbClr val="00B050"/>
              </a:solidFill>
            </a:endParaRPr>
          </a:p>
          <a:p>
            <a:pPr lvl="0"/>
            <a:r>
              <a:rPr lang="en-GB" dirty="0"/>
              <a:t>AA4 – Leakage from target cooling circuit into monolith</a:t>
            </a:r>
            <a:endParaRPr lang="sv-SE" dirty="0"/>
          </a:p>
          <a:p>
            <a:pPr lvl="0"/>
            <a:r>
              <a:rPr lang="en-GB" dirty="0"/>
              <a:t>AA5 – Global bypass and local blocking of target</a:t>
            </a:r>
            <a:endParaRPr lang="sv-SE" dirty="0"/>
          </a:p>
          <a:p>
            <a:pPr lvl="0"/>
            <a:r>
              <a:rPr lang="en-GB" dirty="0"/>
              <a:t>AA9 – Moderator hydrogen combustion</a:t>
            </a:r>
            <a:endParaRPr lang="sv-SE" dirty="0"/>
          </a:p>
          <a:p>
            <a:pPr lvl="0"/>
            <a:r>
              <a:rPr lang="en-GB" dirty="0">
                <a:solidFill>
                  <a:srgbClr val="00B050"/>
                </a:solidFill>
              </a:rPr>
              <a:t>AA10 – Water leakage in monolith vessel</a:t>
            </a:r>
            <a:endParaRPr lang="sv-SE" dirty="0">
              <a:solidFill>
                <a:srgbClr val="00B050"/>
              </a:solidFill>
            </a:endParaRPr>
          </a:p>
          <a:p>
            <a:r>
              <a:rPr lang="en-GB" dirty="0"/>
              <a:t>AA12 – NBG/chopper failure – missile effect on monolith systems</a:t>
            </a:r>
            <a:endParaRPr lang="sv-SE" dirty="0"/>
          </a:p>
        </p:txBody>
      </p:sp>
      <p:sp>
        <p:nvSpPr>
          <p:cNvPr id="4" name="Slide Number Placeholder 3">
            <a:extLst>
              <a:ext uri="{FF2B5EF4-FFF2-40B4-BE49-F238E27FC236}">
                <a16:creationId xmlns:a16="http://schemas.microsoft.com/office/drawing/2014/main" id="{C8A7E26C-6DD4-1040-AFE5-25DAC9EBE4C0}"/>
              </a:ext>
            </a:extLst>
          </p:cNvPr>
          <p:cNvSpPr>
            <a:spLocks noGrp="1"/>
          </p:cNvSpPr>
          <p:nvPr>
            <p:ph type="sldNum" sz="quarter" idx="12"/>
          </p:nvPr>
        </p:nvSpPr>
        <p:spPr/>
        <p:txBody>
          <a:bodyPr/>
          <a:lstStyle/>
          <a:p>
            <a:fld id="{551115BC-487E-4422-894C-CB7CD3E79223}" type="slidenum">
              <a:rPr lang="en-GB" noProof="0" smtClean="0"/>
              <a:t>5</a:t>
            </a:fld>
            <a:endParaRPr lang="en-GB" noProof="0"/>
          </a:p>
        </p:txBody>
      </p:sp>
    </p:spTree>
    <p:extLst>
      <p:ext uri="{BB962C8B-B14F-4D97-AF65-F5344CB8AC3E}">
        <p14:creationId xmlns:p14="http://schemas.microsoft.com/office/powerpoint/2010/main" val="1771894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8F8DE822-4331-2E40-A8A5-590155466914}"/>
              </a:ext>
            </a:extLst>
          </p:cNvPr>
          <p:cNvSpPr/>
          <p:nvPr/>
        </p:nvSpPr>
        <p:spPr>
          <a:xfrm>
            <a:off x="179512" y="1628800"/>
            <a:ext cx="5904656" cy="5092675"/>
          </a:xfrm>
          <a:prstGeom prst="rect">
            <a:avLst/>
          </a:prstGeom>
          <a:ln w="19050"/>
        </p:spPr>
        <p:style>
          <a:lnRef idx="1">
            <a:schemeClr val="accent5"/>
          </a:lnRef>
          <a:fillRef idx="2">
            <a:schemeClr val="accent5"/>
          </a:fillRef>
          <a:effectRef idx="1">
            <a:schemeClr val="accent5"/>
          </a:effectRef>
          <a:fontRef idx="minor">
            <a:schemeClr val="dk1"/>
          </a:fontRef>
        </p:style>
        <p:txBody>
          <a:bodyPr rtlCol="0" anchor="t" anchorCtr="0"/>
          <a:lstStyle/>
          <a:p>
            <a:r>
              <a:rPr lang="sv-SE" dirty="0" err="1"/>
              <a:t>Accident</a:t>
            </a:r>
            <a:r>
              <a:rPr lang="sv-SE" dirty="0"/>
              <a:t> </a:t>
            </a:r>
            <a:r>
              <a:rPr lang="sv-SE" dirty="0" err="1"/>
              <a:t>Analysis</a:t>
            </a:r>
            <a:r>
              <a:rPr lang="sv-SE" dirty="0"/>
              <a:t> space</a:t>
            </a:r>
          </a:p>
        </p:txBody>
      </p:sp>
      <p:sp>
        <p:nvSpPr>
          <p:cNvPr id="68" name="Rectangle 67">
            <a:extLst>
              <a:ext uri="{FF2B5EF4-FFF2-40B4-BE49-F238E27FC236}">
                <a16:creationId xmlns:a16="http://schemas.microsoft.com/office/drawing/2014/main" id="{39E4F955-E4D9-BE43-9494-E6216187E144}"/>
              </a:ext>
            </a:extLst>
          </p:cNvPr>
          <p:cNvSpPr/>
          <p:nvPr/>
        </p:nvSpPr>
        <p:spPr>
          <a:xfrm>
            <a:off x="6084168" y="1628800"/>
            <a:ext cx="2880320" cy="5092675"/>
          </a:xfrm>
          <a:prstGeom prst="rect">
            <a:avLst/>
          </a:prstGeom>
          <a:ln w="19050"/>
        </p:spPr>
        <p:style>
          <a:lnRef idx="1">
            <a:schemeClr val="accent4"/>
          </a:lnRef>
          <a:fillRef idx="2">
            <a:schemeClr val="accent4"/>
          </a:fillRef>
          <a:effectRef idx="1">
            <a:schemeClr val="accent4"/>
          </a:effectRef>
          <a:fontRef idx="minor">
            <a:schemeClr val="dk1"/>
          </a:fontRef>
        </p:style>
        <p:txBody>
          <a:bodyPr rtlCol="0" anchor="t" anchorCtr="0"/>
          <a:lstStyle/>
          <a:p>
            <a:r>
              <a:rPr lang="sv-SE" dirty="0" err="1"/>
              <a:t>Classification</a:t>
            </a:r>
            <a:r>
              <a:rPr lang="sv-SE" dirty="0"/>
              <a:t> space</a:t>
            </a:r>
          </a:p>
        </p:txBody>
      </p:sp>
      <p:sp>
        <p:nvSpPr>
          <p:cNvPr id="2" name="Title 1"/>
          <p:cNvSpPr>
            <a:spLocks noGrp="1"/>
          </p:cNvSpPr>
          <p:nvPr>
            <p:ph type="title"/>
          </p:nvPr>
        </p:nvSpPr>
        <p:spPr/>
        <p:txBody>
          <a:bodyPr/>
          <a:lstStyle/>
          <a:p>
            <a:r>
              <a:rPr lang="en-GB" dirty="0"/>
              <a:t>Generic approach for deriving classification from accident analyses</a:t>
            </a:r>
          </a:p>
        </p:txBody>
      </p:sp>
      <p:sp>
        <p:nvSpPr>
          <p:cNvPr id="4" name="Slide Number Placeholder 3"/>
          <p:cNvSpPr>
            <a:spLocks noGrp="1"/>
          </p:cNvSpPr>
          <p:nvPr>
            <p:ph type="sldNum" sz="quarter" idx="12"/>
          </p:nvPr>
        </p:nvSpPr>
        <p:spPr/>
        <p:txBody>
          <a:bodyPr/>
          <a:lstStyle/>
          <a:p>
            <a:fld id="{551115BC-487E-4422-894C-CB7CD3E79223}" type="slidenum">
              <a:rPr lang="en-GB" smtClean="0"/>
              <a:t>6</a:t>
            </a:fld>
            <a:endParaRPr lang="en-GB"/>
          </a:p>
        </p:txBody>
      </p:sp>
      <p:sp>
        <p:nvSpPr>
          <p:cNvPr id="5" name="Rounded Rectangle 4">
            <a:extLst>
              <a:ext uri="{FF2B5EF4-FFF2-40B4-BE49-F238E27FC236}">
                <a16:creationId xmlns:a16="http://schemas.microsoft.com/office/drawing/2014/main" id="{02226848-D70A-2946-A8DF-CA3EA81945D1}"/>
              </a:ext>
            </a:extLst>
          </p:cNvPr>
          <p:cNvSpPr/>
          <p:nvPr/>
        </p:nvSpPr>
        <p:spPr>
          <a:xfrm>
            <a:off x="313183" y="2513485"/>
            <a:ext cx="1959823"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Normal operation conditions &amp; facility configuration</a:t>
            </a:r>
          </a:p>
        </p:txBody>
      </p:sp>
      <p:sp>
        <p:nvSpPr>
          <p:cNvPr id="6" name="Rounded Rectangle 5">
            <a:extLst>
              <a:ext uri="{FF2B5EF4-FFF2-40B4-BE49-F238E27FC236}">
                <a16:creationId xmlns:a16="http://schemas.microsoft.com/office/drawing/2014/main" id="{E8D401F8-C604-4748-B6D5-52F71E121629}"/>
              </a:ext>
            </a:extLst>
          </p:cNvPr>
          <p:cNvSpPr/>
          <p:nvPr/>
        </p:nvSpPr>
        <p:spPr>
          <a:xfrm>
            <a:off x="313183" y="4457701"/>
            <a:ext cx="1959823"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t>Accident analyses</a:t>
            </a:r>
          </a:p>
        </p:txBody>
      </p:sp>
      <p:sp>
        <p:nvSpPr>
          <p:cNvPr id="7" name="Rounded Rectangle 6">
            <a:extLst>
              <a:ext uri="{FF2B5EF4-FFF2-40B4-BE49-F238E27FC236}">
                <a16:creationId xmlns:a16="http://schemas.microsoft.com/office/drawing/2014/main" id="{0FD6A2B2-B990-8E43-8B4D-8BDB71067944}"/>
              </a:ext>
            </a:extLst>
          </p:cNvPr>
          <p:cNvSpPr/>
          <p:nvPr/>
        </p:nvSpPr>
        <p:spPr>
          <a:xfrm>
            <a:off x="2692597" y="2604270"/>
            <a:ext cx="2160240" cy="68252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600" dirty="0"/>
              <a:t>Implicit preconditions &amp; design solutions</a:t>
            </a:r>
          </a:p>
        </p:txBody>
      </p:sp>
      <p:sp>
        <p:nvSpPr>
          <p:cNvPr id="8" name="Rounded Rectangle 7">
            <a:extLst>
              <a:ext uri="{FF2B5EF4-FFF2-40B4-BE49-F238E27FC236}">
                <a16:creationId xmlns:a16="http://schemas.microsoft.com/office/drawing/2014/main" id="{C6FB6498-4DA0-4845-917E-04396DE18B56}"/>
              </a:ext>
            </a:extLst>
          </p:cNvPr>
          <p:cNvSpPr/>
          <p:nvPr/>
        </p:nvSpPr>
        <p:spPr>
          <a:xfrm>
            <a:off x="2689447" y="3744553"/>
            <a:ext cx="2160240" cy="49712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600"/>
              <a:t>Assumptions</a:t>
            </a:r>
          </a:p>
        </p:txBody>
      </p:sp>
      <p:sp>
        <p:nvSpPr>
          <p:cNvPr id="9" name="Rounded Rectangle 8">
            <a:extLst>
              <a:ext uri="{FF2B5EF4-FFF2-40B4-BE49-F238E27FC236}">
                <a16:creationId xmlns:a16="http://schemas.microsoft.com/office/drawing/2014/main" id="{415F4789-1422-B242-A160-1449A9C6C38F}"/>
              </a:ext>
            </a:extLst>
          </p:cNvPr>
          <p:cNvSpPr/>
          <p:nvPr/>
        </p:nvSpPr>
        <p:spPr>
          <a:xfrm>
            <a:off x="2689447" y="4360087"/>
            <a:ext cx="2160240" cy="49712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600" dirty="0"/>
              <a:t>Event categorisations</a:t>
            </a:r>
          </a:p>
        </p:txBody>
      </p:sp>
      <p:sp>
        <p:nvSpPr>
          <p:cNvPr id="10" name="Rounded Rectangle 9">
            <a:extLst>
              <a:ext uri="{FF2B5EF4-FFF2-40B4-BE49-F238E27FC236}">
                <a16:creationId xmlns:a16="http://schemas.microsoft.com/office/drawing/2014/main" id="{083F8E75-2448-1142-A200-D9D6F012BDE9}"/>
              </a:ext>
            </a:extLst>
          </p:cNvPr>
          <p:cNvSpPr/>
          <p:nvPr/>
        </p:nvSpPr>
        <p:spPr>
          <a:xfrm>
            <a:off x="2689447" y="5603104"/>
            <a:ext cx="2160240" cy="8502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600" dirty="0"/>
              <a:t>Proposed preventive &amp; </a:t>
            </a:r>
            <a:r>
              <a:rPr lang="en-GB" sz="1600" dirty="0" err="1"/>
              <a:t>mitigative</a:t>
            </a:r>
            <a:r>
              <a:rPr lang="en-GB" sz="1600" dirty="0"/>
              <a:t> measures</a:t>
            </a:r>
          </a:p>
        </p:txBody>
      </p:sp>
      <p:sp>
        <p:nvSpPr>
          <p:cNvPr id="11" name="Rounded Rectangle 10">
            <a:extLst>
              <a:ext uri="{FF2B5EF4-FFF2-40B4-BE49-F238E27FC236}">
                <a16:creationId xmlns:a16="http://schemas.microsoft.com/office/drawing/2014/main" id="{A594D789-236B-7845-BDC7-8CFFA81D2AB3}"/>
              </a:ext>
            </a:extLst>
          </p:cNvPr>
          <p:cNvSpPr/>
          <p:nvPr/>
        </p:nvSpPr>
        <p:spPr>
          <a:xfrm>
            <a:off x="2689447" y="4982553"/>
            <a:ext cx="2160240" cy="49712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600" dirty="0"/>
              <a:t>Dependencies</a:t>
            </a:r>
          </a:p>
        </p:txBody>
      </p:sp>
      <p:cxnSp>
        <p:nvCxnSpPr>
          <p:cNvPr id="13" name="Straight Arrow Connector 12">
            <a:extLst>
              <a:ext uri="{FF2B5EF4-FFF2-40B4-BE49-F238E27FC236}">
                <a16:creationId xmlns:a16="http://schemas.microsoft.com/office/drawing/2014/main" id="{D3DAD3B4-8874-864E-9C9D-09D832315B46}"/>
              </a:ext>
            </a:extLst>
          </p:cNvPr>
          <p:cNvCxnSpPr>
            <a:cxnSpLocks/>
            <a:stCxn id="5" idx="3"/>
            <a:endCxn id="7" idx="1"/>
          </p:cNvCxnSpPr>
          <p:nvPr/>
        </p:nvCxnSpPr>
        <p:spPr>
          <a:xfrm>
            <a:off x="2273006" y="2945533"/>
            <a:ext cx="419591" cy="0"/>
          </a:xfrm>
          <a:prstGeom prst="straightConnector1">
            <a:avLst/>
          </a:prstGeom>
          <a:ln w="1905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39493B71-4510-0E44-8414-092FE4B248D8}"/>
              </a:ext>
            </a:extLst>
          </p:cNvPr>
          <p:cNvCxnSpPr>
            <a:stCxn id="6" idx="3"/>
            <a:endCxn id="8" idx="1"/>
          </p:cNvCxnSpPr>
          <p:nvPr/>
        </p:nvCxnSpPr>
        <p:spPr>
          <a:xfrm flipV="1">
            <a:off x="2273006" y="3993115"/>
            <a:ext cx="416441" cy="896634"/>
          </a:xfrm>
          <a:prstGeom prst="straightConnector1">
            <a:avLst/>
          </a:prstGeom>
          <a:ln w="1905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E183C4EC-A1D3-9C44-B257-602583F46E81}"/>
              </a:ext>
            </a:extLst>
          </p:cNvPr>
          <p:cNvCxnSpPr>
            <a:stCxn id="6" idx="3"/>
            <a:endCxn id="9" idx="1"/>
          </p:cNvCxnSpPr>
          <p:nvPr/>
        </p:nvCxnSpPr>
        <p:spPr>
          <a:xfrm flipV="1">
            <a:off x="2273006" y="4608649"/>
            <a:ext cx="416441" cy="281100"/>
          </a:xfrm>
          <a:prstGeom prst="straightConnector1">
            <a:avLst/>
          </a:prstGeom>
          <a:ln w="1905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E00A82E9-31E6-024A-A901-9716CACC5B16}"/>
              </a:ext>
            </a:extLst>
          </p:cNvPr>
          <p:cNvCxnSpPr>
            <a:stCxn id="6" idx="3"/>
            <a:endCxn id="11" idx="1"/>
          </p:cNvCxnSpPr>
          <p:nvPr/>
        </p:nvCxnSpPr>
        <p:spPr>
          <a:xfrm>
            <a:off x="2273006" y="4889749"/>
            <a:ext cx="416441" cy="341366"/>
          </a:xfrm>
          <a:prstGeom prst="straightConnector1">
            <a:avLst/>
          </a:prstGeom>
          <a:ln w="1905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432055C9-10B7-844D-97C8-FC67BFDB6B58}"/>
              </a:ext>
            </a:extLst>
          </p:cNvPr>
          <p:cNvCxnSpPr>
            <a:stCxn id="6" idx="3"/>
            <a:endCxn id="10" idx="1"/>
          </p:cNvCxnSpPr>
          <p:nvPr/>
        </p:nvCxnSpPr>
        <p:spPr>
          <a:xfrm>
            <a:off x="2273006" y="4889749"/>
            <a:ext cx="416441" cy="1138471"/>
          </a:xfrm>
          <a:prstGeom prst="straightConnector1">
            <a:avLst/>
          </a:prstGeom>
          <a:ln w="1905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24" name="Rounded Rectangle 23">
            <a:extLst>
              <a:ext uri="{FF2B5EF4-FFF2-40B4-BE49-F238E27FC236}">
                <a16:creationId xmlns:a16="http://schemas.microsoft.com/office/drawing/2014/main" id="{291A828E-678E-8C44-937D-3520BF22D237}"/>
              </a:ext>
            </a:extLst>
          </p:cNvPr>
          <p:cNvSpPr/>
          <p:nvPr/>
        </p:nvSpPr>
        <p:spPr>
          <a:xfrm>
            <a:off x="5266128" y="3900414"/>
            <a:ext cx="1671791" cy="682525"/>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600" dirty="0"/>
              <a:t>Safety Functions (Safety related)</a:t>
            </a:r>
          </a:p>
        </p:txBody>
      </p:sp>
      <p:sp>
        <p:nvSpPr>
          <p:cNvPr id="35" name="Rounded Rectangle 34">
            <a:extLst>
              <a:ext uri="{FF2B5EF4-FFF2-40B4-BE49-F238E27FC236}">
                <a16:creationId xmlns:a16="http://schemas.microsoft.com/office/drawing/2014/main" id="{F2900F0C-036C-B84D-8647-FAD376056ECD}"/>
              </a:ext>
            </a:extLst>
          </p:cNvPr>
          <p:cNvSpPr/>
          <p:nvPr/>
        </p:nvSpPr>
        <p:spPr>
          <a:xfrm>
            <a:off x="5266128" y="5770811"/>
            <a:ext cx="1671791" cy="682525"/>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600" dirty="0"/>
              <a:t>Safety Functions (Safety)</a:t>
            </a:r>
          </a:p>
        </p:txBody>
      </p:sp>
      <p:cxnSp>
        <p:nvCxnSpPr>
          <p:cNvPr id="37" name="Straight Arrow Connector 36">
            <a:extLst>
              <a:ext uri="{FF2B5EF4-FFF2-40B4-BE49-F238E27FC236}">
                <a16:creationId xmlns:a16="http://schemas.microsoft.com/office/drawing/2014/main" id="{C9C2553A-47BC-F648-AC6A-3D1E86AB9F6F}"/>
              </a:ext>
            </a:extLst>
          </p:cNvPr>
          <p:cNvCxnSpPr>
            <a:cxnSpLocks/>
            <a:stCxn id="7" idx="3"/>
            <a:endCxn id="24" idx="1"/>
          </p:cNvCxnSpPr>
          <p:nvPr/>
        </p:nvCxnSpPr>
        <p:spPr>
          <a:xfrm>
            <a:off x="4852837" y="2945533"/>
            <a:ext cx="413291" cy="1296144"/>
          </a:xfrm>
          <a:prstGeom prst="straightConnector1">
            <a:avLst/>
          </a:prstGeom>
          <a:ln w="1905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B22641F4-2AA4-094F-BBB1-EF160E4B9217}"/>
              </a:ext>
            </a:extLst>
          </p:cNvPr>
          <p:cNvCxnSpPr>
            <a:cxnSpLocks/>
            <a:stCxn id="8" idx="3"/>
            <a:endCxn id="24" idx="1"/>
          </p:cNvCxnSpPr>
          <p:nvPr/>
        </p:nvCxnSpPr>
        <p:spPr>
          <a:xfrm>
            <a:off x="4849687" y="3993115"/>
            <a:ext cx="416441" cy="248562"/>
          </a:xfrm>
          <a:prstGeom prst="straightConnector1">
            <a:avLst/>
          </a:prstGeom>
          <a:ln w="1905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ACE422E8-A4D9-C241-8171-DF74EACD2987}"/>
              </a:ext>
            </a:extLst>
          </p:cNvPr>
          <p:cNvCxnSpPr>
            <a:cxnSpLocks/>
            <a:stCxn id="9" idx="3"/>
            <a:endCxn id="24" idx="1"/>
          </p:cNvCxnSpPr>
          <p:nvPr/>
        </p:nvCxnSpPr>
        <p:spPr>
          <a:xfrm flipV="1">
            <a:off x="4849687" y="4241677"/>
            <a:ext cx="416441" cy="366972"/>
          </a:xfrm>
          <a:prstGeom prst="straightConnector1">
            <a:avLst/>
          </a:prstGeom>
          <a:ln w="1905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663C7B68-8004-284E-9F16-43E9CCF40F63}"/>
              </a:ext>
            </a:extLst>
          </p:cNvPr>
          <p:cNvCxnSpPr>
            <a:cxnSpLocks/>
            <a:stCxn id="11" idx="3"/>
            <a:endCxn id="24" idx="1"/>
          </p:cNvCxnSpPr>
          <p:nvPr/>
        </p:nvCxnSpPr>
        <p:spPr>
          <a:xfrm flipV="1">
            <a:off x="4849687" y="4241677"/>
            <a:ext cx="416441" cy="989438"/>
          </a:xfrm>
          <a:prstGeom prst="straightConnector1">
            <a:avLst/>
          </a:prstGeom>
          <a:ln w="1905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26D7CCDC-26F8-8E4D-AA39-CE33B2B7A23B}"/>
              </a:ext>
            </a:extLst>
          </p:cNvPr>
          <p:cNvCxnSpPr>
            <a:cxnSpLocks/>
            <a:stCxn id="10" idx="3"/>
            <a:endCxn id="24" idx="1"/>
          </p:cNvCxnSpPr>
          <p:nvPr/>
        </p:nvCxnSpPr>
        <p:spPr>
          <a:xfrm flipV="1">
            <a:off x="4849687" y="4241677"/>
            <a:ext cx="416441" cy="1786543"/>
          </a:xfrm>
          <a:prstGeom prst="straightConnector1">
            <a:avLst/>
          </a:prstGeom>
          <a:ln w="1905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1FF6A36B-E0E1-4D49-B00E-6CE42863F739}"/>
              </a:ext>
            </a:extLst>
          </p:cNvPr>
          <p:cNvCxnSpPr>
            <a:cxnSpLocks/>
            <a:stCxn id="10" idx="3"/>
            <a:endCxn id="35" idx="1"/>
          </p:cNvCxnSpPr>
          <p:nvPr/>
        </p:nvCxnSpPr>
        <p:spPr>
          <a:xfrm>
            <a:off x="4849687" y="6028220"/>
            <a:ext cx="416441" cy="83854"/>
          </a:xfrm>
          <a:prstGeom prst="straightConnector1">
            <a:avLst/>
          </a:prstGeom>
          <a:ln w="19050" cap="rnd" cmpd="tri">
            <a:solidFill>
              <a:schemeClr val="tx1"/>
            </a:solidFill>
            <a:prstDash val="solid"/>
            <a:tailEnd type="triangle" w="med" len="lg"/>
          </a:ln>
        </p:spPr>
        <p:style>
          <a:lnRef idx="1">
            <a:schemeClr val="accent1"/>
          </a:lnRef>
          <a:fillRef idx="0">
            <a:schemeClr val="accent1"/>
          </a:fillRef>
          <a:effectRef idx="0">
            <a:schemeClr val="accent1"/>
          </a:effectRef>
          <a:fontRef idx="minor">
            <a:schemeClr val="tx1"/>
          </a:fontRef>
        </p:style>
      </p:cxnSp>
      <p:sp>
        <p:nvSpPr>
          <p:cNvPr id="54" name="Rounded Rectangle 53">
            <a:extLst>
              <a:ext uri="{FF2B5EF4-FFF2-40B4-BE49-F238E27FC236}">
                <a16:creationId xmlns:a16="http://schemas.microsoft.com/office/drawing/2014/main" id="{1B106DF2-2E19-3E42-9DF2-6005AE50E4F3}"/>
              </a:ext>
            </a:extLst>
          </p:cNvPr>
          <p:cNvSpPr/>
          <p:nvPr/>
        </p:nvSpPr>
        <p:spPr>
          <a:xfrm>
            <a:off x="7297959" y="3900413"/>
            <a:ext cx="1522512" cy="682525"/>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600" dirty="0"/>
              <a:t>Safety related SSCs</a:t>
            </a:r>
          </a:p>
        </p:txBody>
      </p:sp>
      <p:sp>
        <p:nvSpPr>
          <p:cNvPr id="55" name="Rounded Rectangle 54">
            <a:extLst>
              <a:ext uri="{FF2B5EF4-FFF2-40B4-BE49-F238E27FC236}">
                <a16:creationId xmlns:a16="http://schemas.microsoft.com/office/drawing/2014/main" id="{5C418CCB-85A5-B448-82B9-A35CDE94B5E3}"/>
              </a:ext>
            </a:extLst>
          </p:cNvPr>
          <p:cNvSpPr/>
          <p:nvPr/>
        </p:nvSpPr>
        <p:spPr>
          <a:xfrm>
            <a:off x="7297960" y="5770810"/>
            <a:ext cx="1522512" cy="682525"/>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600" dirty="0"/>
              <a:t>Safety</a:t>
            </a:r>
            <a:br>
              <a:rPr lang="en-GB" sz="1600" dirty="0"/>
            </a:br>
            <a:r>
              <a:rPr lang="en-GB" sz="1600" dirty="0"/>
              <a:t>SSCs</a:t>
            </a:r>
          </a:p>
        </p:txBody>
      </p:sp>
      <p:cxnSp>
        <p:nvCxnSpPr>
          <p:cNvPr id="57" name="Straight Arrow Connector 56">
            <a:extLst>
              <a:ext uri="{FF2B5EF4-FFF2-40B4-BE49-F238E27FC236}">
                <a16:creationId xmlns:a16="http://schemas.microsoft.com/office/drawing/2014/main" id="{75181FD2-C11D-0D41-A0A8-A4081AFFF2F9}"/>
              </a:ext>
            </a:extLst>
          </p:cNvPr>
          <p:cNvCxnSpPr>
            <a:stCxn id="24" idx="3"/>
            <a:endCxn id="54" idx="1"/>
          </p:cNvCxnSpPr>
          <p:nvPr/>
        </p:nvCxnSpPr>
        <p:spPr>
          <a:xfrm flipV="1">
            <a:off x="6937919" y="4241676"/>
            <a:ext cx="360040" cy="1"/>
          </a:xfrm>
          <a:prstGeom prst="straightConnector1">
            <a:avLst/>
          </a:prstGeom>
          <a:ln w="1905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9449423E-3A03-6B46-AEC8-49E345EBD6B9}"/>
              </a:ext>
            </a:extLst>
          </p:cNvPr>
          <p:cNvCxnSpPr>
            <a:stCxn id="35" idx="3"/>
            <a:endCxn id="55" idx="1"/>
          </p:cNvCxnSpPr>
          <p:nvPr/>
        </p:nvCxnSpPr>
        <p:spPr>
          <a:xfrm flipV="1">
            <a:off x="6937919" y="6112073"/>
            <a:ext cx="360041" cy="1"/>
          </a:xfrm>
          <a:prstGeom prst="straightConnector1">
            <a:avLst/>
          </a:prstGeom>
          <a:ln w="1905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747F8E0C-0AE5-084E-B940-69177D2241A7}"/>
              </a:ext>
            </a:extLst>
          </p:cNvPr>
          <p:cNvCxnSpPr>
            <a:stCxn id="11" idx="3"/>
            <a:endCxn id="35" idx="1"/>
          </p:cNvCxnSpPr>
          <p:nvPr/>
        </p:nvCxnSpPr>
        <p:spPr>
          <a:xfrm>
            <a:off x="4849687" y="5231115"/>
            <a:ext cx="416441" cy="880959"/>
          </a:xfrm>
          <a:prstGeom prst="straightConnector1">
            <a:avLst/>
          </a:prstGeom>
          <a:ln w="19050" cap="rnd" cmpd="tri">
            <a:solidFill>
              <a:schemeClr val="tx1"/>
            </a:solidFill>
            <a:prstDash val="solid"/>
            <a:tailEnd type="triangle" w="med"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9028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AA3 initiating events</a:t>
            </a:r>
          </a:p>
        </p:txBody>
      </p:sp>
      <p:sp>
        <p:nvSpPr>
          <p:cNvPr id="4" name="Slide Number Placeholder 3"/>
          <p:cNvSpPr>
            <a:spLocks noGrp="1"/>
          </p:cNvSpPr>
          <p:nvPr>
            <p:ph type="sldNum" sz="quarter" idx="12"/>
          </p:nvPr>
        </p:nvSpPr>
        <p:spPr/>
        <p:txBody>
          <a:bodyPr/>
          <a:lstStyle/>
          <a:p>
            <a:fld id="{551115BC-487E-4422-894C-CB7CD3E79223}" type="slidenum">
              <a:rPr lang="en-GB" noProof="0" smtClean="0"/>
              <a:t>7</a:t>
            </a:fld>
            <a:endParaRPr lang="en-GB" noProof="0"/>
          </a:p>
        </p:txBody>
      </p:sp>
      <p:graphicFrame>
        <p:nvGraphicFramePr>
          <p:cNvPr id="5" name="Object 4"/>
          <p:cNvGraphicFramePr>
            <a:graphicFrameLocks noChangeAspect="1"/>
          </p:cNvGraphicFramePr>
          <p:nvPr>
            <p:extLst>
              <p:ext uri="{D42A27DB-BD31-4B8C-83A1-F6EECF244321}">
                <p14:modId xmlns:p14="http://schemas.microsoft.com/office/powerpoint/2010/main" val="3469750402"/>
              </p:ext>
            </p:extLst>
          </p:nvPr>
        </p:nvGraphicFramePr>
        <p:xfrm>
          <a:off x="1116013" y="1781175"/>
          <a:ext cx="6840537" cy="5018088"/>
        </p:xfrm>
        <a:graphic>
          <a:graphicData uri="http://schemas.openxmlformats.org/presentationml/2006/ole">
            <mc:AlternateContent xmlns:mc="http://schemas.openxmlformats.org/markup-compatibility/2006">
              <mc:Choice xmlns:v="urn:schemas-microsoft-com:vml" Requires="v">
                <p:oleObj spid="_x0000_s1064" name="Document" r:id="rId3" imgW="5867400" imgH="4305300" progId="Word.Document.12">
                  <p:embed/>
                </p:oleObj>
              </mc:Choice>
              <mc:Fallback>
                <p:oleObj name="Document" r:id="rId3" imgW="5867400" imgH="4305300" progId="Word.Document.12">
                  <p:embed/>
                  <p:pic>
                    <p:nvPicPr>
                      <p:cNvPr id="5" name="Object 4"/>
                      <p:cNvPicPr/>
                      <p:nvPr/>
                    </p:nvPicPr>
                    <p:blipFill>
                      <a:blip r:embed="rId4"/>
                      <a:stretch>
                        <a:fillRect/>
                      </a:stretch>
                    </p:blipFill>
                    <p:spPr>
                      <a:xfrm>
                        <a:off x="1116013" y="1781175"/>
                        <a:ext cx="6840537" cy="5018088"/>
                      </a:xfrm>
                      <a:prstGeom prst="rect">
                        <a:avLst/>
                      </a:prstGeom>
                    </p:spPr>
                  </p:pic>
                </p:oleObj>
              </mc:Fallback>
            </mc:AlternateContent>
          </a:graphicData>
        </a:graphic>
      </p:graphicFrame>
    </p:spTree>
    <p:extLst>
      <p:ext uri="{BB962C8B-B14F-4D97-AF65-F5344CB8AC3E}">
        <p14:creationId xmlns:p14="http://schemas.microsoft.com/office/powerpoint/2010/main" val="3980402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AA3 Operational system status </a:t>
            </a:r>
          </a:p>
        </p:txBody>
      </p:sp>
      <p:sp>
        <p:nvSpPr>
          <p:cNvPr id="3" name="Content Placeholder 2"/>
          <p:cNvSpPr>
            <a:spLocks noGrp="1"/>
          </p:cNvSpPr>
          <p:nvPr>
            <p:ph idx="1"/>
          </p:nvPr>
        </p:nvSpPr>
        <p:spPr/>
        <p:txBody>
          <a:bodyPr/>
          <a:lstStyle/>
          <a:p>
            <a:r>
              <a:rPr lang="en-US" dirty="0"/>
              <a:t>Monolith rough vacuum system non-operational (conservative)</a:t>
            </a:r>
          </a:p>
          <a:p>
            <a:r>
              <a:rPr lang="en-US" dirty="0"/>
              <a:t>HVAC system- no impact on dose to public</a:t>
            </a:r>
          </a:p>
          <a:p>
            <a:r>
              <a:rPr lang="en-US" dirty="0"/>
              <a:t>Accelerator- operating at full power (conservative)</a:t>
            </a:r>
          </a:p>
          <a:p>
            <a:r>
              <a:rPr lang="en-US" dirty="0"/>
              <a:t>Target vessel- fails directly (conservative)</a:t>
            </a:r>
          </a:p>
          <a:p>
            <a:r>
              <a:rPr lang="en-US" dirty="0"/>
              <a:t>Moderator cooling- PBW no impact</a:t>
            </a:r>
          </a:p>
          <a:p>
            <a:r>
              <a:rPr lang="en-US" dirty="0"/>
              <a:t>Monolith relief line and burst disc operational (conservative)</a:t>
            </a:r>
          </a:p>
          <a:p>
            <a:r>
              <a:rPr lang="en-US" dirty="0"/>
              <a:t>Inner shielding cooling </a:t>
            </a:r>
            <a:r>
              <a:rPr lang="en-US" dirty="0" err="1"/>
              <a:t>unoperational</a:t>
            </a:r>
            <a:r>
              <a:rPr lang="en-US" dirty="0"/>
              <a:t> (conservative)</a:t>
            </a:r>
          </a:p>
        </p:txBody>
      </p:sp>
      <p:sp>
        <p:nvSpPr>
          <p:cNvPr id="4" name="Slide Number Placeholder 3"/>
          <p:cNvSpPr>
            <a:spLocks noGrp="1"/>
          </p:cNvSpPr>
          <p:nvPr>
            <p:ph type="sldNum" sz="quarter" idx="12"/>
          </p:nvPr>
        </p:nvSpPr>
        <p:spPr/>
        <p:txBody>
          <a:bodyPr/>
          <a:lstStyle/>
          <a:p>
            <a:fld id="{551115BC-487E-4422-894C-CB7CD3E79223}" type="slidenum">
              <a:rPr lang="en-GB" noProof="0" smtClean="0"/>
              <a:t>8</a:t>
            </a:fld>
            <a:endParaRPr lang="en-GB" noProof="0"/>
          </a:p>
        </p:txBody>
      </p:sp>
    </p:spTree>
    <p:extLst>
      <p:ext uri="{BB962C8B-B14F-4D97-AF65-F5344CB8AC3E}">
        <p14:creationId xmlns:p14="http://schemas.microsoft.com/office/powerpoint/2010/main" val="1937128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8F8DE822-4331-2E40-A8A5-590155466914}"/>
              </a:ext>
            </a:extLst>
          </p:cNvPr>
          <p:cNvSpPr/>
          <p:nvPr/>
        </p:nvSpPr>
        <p:spPr>
          <a:xfrm>
            <a:off x="179512" y="1628800"/>
            <a:ext cx="5184576" cy="5092675"/>
          </a:xfrm>
          <a:prstGeom prst="rect">
            <a:avLst/>
          </a:prstGeom>
          <a:ln w="19050"/>
        </p:spPr>
        <p:style>
          <a:lnRef idx="1">
            <a:schemeClr val="accent5"/>
          </a:lnRef>
          <a:fillRef idx="2">
            <a:schemeClr val="accent5"/>
          </a:fillRef>
          <a:effectRef idx="1">
            <a:schemeClr val="accent5"/>
          </a:effectRef>
          <a:fontRef idx="minor">
            <a:schemeClr val="dk1"/>
          </a:fontRef>
        </p:style>
        <p:txBody>
          <a:bodyPr rtlCol="0" anchor="t" anchorCtr="0"/>
          <a:lstStyle/>
          <a:p>
            <a:r>
              <a:rPr lang="sv-SE" dirty="0" err="1"/>
              <a:t>Accident</a:t>
            </a:r>
            <a:r>
              <a:rPr lang="sv-SE" dirty="0"/>
              <a:t> </a:t>
            </a:r>
            <a:r>
              <a:rPr lang="sv-SE" dirty="0" err="1"/>
              <a:t>Analysis</a:t>
            </a:r>
            <a:r>
              <a:rPr lang="sv-SE" dirty="0"/>
              <a:t> space</a:t>
            </a:r>
          </a:p>
        </p:txBody>
      </p:sp>
      <p:sp>
        <p:nvSpPr>
          <p:cNvPr id="68" name="Rectangle 67">
            <a:extLst>
              <a:ext uri="{FF2B5EF4-FFF2-40B4-BE49-F238E27FC236}">
                <a16:creationId xmlns:a16="http://schemas.microsoft.com/office/drawing/2014/main" id="{39E4F955-E4D9-BE43-9494-E6216187E144}"/>
              </a:ext>
            </a:extLst>
          </p:cNvPr>
          <p:cNvSpPr/>
          <p:nvPr/>
        </p:nvSpPr>
        <p:spPr>
          <a:xfrm>
            <a:off x="5364088" y="1628800"/>
            <a:ext cx="3600400" cy="5092675"/>
          </a:xfrm>
          <a:prstGeom prst="rect">
            <a:avLst/>
          </a:prstGeom>
          <a:ln w="19050"/>
        </p:spPr>
        <p:style>
          <a:lnRef idx="1">
            <a:schemeClr val="accent4"/>
          </a:lnRef>
          <a:fillRef idx="2">
            <a:schemeClr val="accent4"/>
          </a:fillRef>
          <a:effectRef idx="1">
            <a:schemeClr val="accent4"/>
          </a:effectRef>
          <a:fontRef idx="minor">
            <a:schemeClr val="dk1"/>
          </a:fontRef>
        </p:style>
        <p:txBody>
          <a:bodyPr rtlCol="0" anchor="t" anchorCtr="0"/>
          <a:lstStyle/>
          <a:p>
            <a:r>
              <a:rPr lang="sv-SE" dirty="0" err="1"/>
              <a:t>Classification</a:t>
            </a:r>
            <a:r>
              <a:rPr lang="sv-SE" dirty="0"/>
              <a:t> space</a:t>
            </a:r>
          </a:p>
        </p:txBody>
      </p:sp>
      <p:sp>
        <p:nvSpPr>
          <p:cNvPr id="2" name="Title 1"/>
          <p:cNvSpPr>
            <a:spLocks noGrp="1"/>
          </p:cNvSpPr>
          <p:nvPr>
            <p:ph type="title"/>
          </p:nvPr>
        </p:nvSpPr>
        <p:spPr/>
        <p:txBody>
          <a:bodyPr/>
          <a:lstStyle/>
          <a:p>
            <a:r>
              <a:rPr lang="en-GB" dirty="0"/>
              <a:t>Safety Functions derived from </a:t>
            </a:r>
            <a:br>
              <a:rPr lang="en-GB" dirty="0"/>
            </a:br>
            <a:r>
              <a:rPr lang="en-GB" dirty="0"/>
              <a:t>Event categorisations (for PIEs) for AA3</a:t>
            </a:r>
          </a:p>
        </p:txBody>
      </p:sp>
      <p:sp>
        <p:nvSpPr>
          <p:cNvPr id="4" name="Slide Number Placeholder 3"/>
          <p:cNvSpPr>
            <a:spLocks noGrp="1"/>
          </p:cNvSpPr>
          <p:nvPr>
            <p:ph type="sldNum" sz="quarter" idx="12"/>
          </p:nvPr>
        </p:nvSpPr>
        <p:spPr/>
        <p:txBody>
          <a:bodyPr/>
          <a:lstStyle/>
          <a:p>
            <a:fld id="{551115BC-487E-4422-894C-CB7CD3E79223}" type="slidenum">
              <a:rPr lang="en-GB" smtClean="0"/>
              <a:t>9</a:t>
            </a:fld>
            <a:endParaRPr lang="en-GB"/>
          </a:p>
        </p:txBody>
      </p:sp>
      <p:sp>
        <p:nvSpPr>
          <p:cNvPr id="6" name="Rounded Rectangle 5">
            <a:extLst>
              <a:ext uri="{FF2B5EF4-FFF2-40B4-BE49-F238E27FC236}">
                <a16:creationId xmlns:a16="http://schemas.microsoft.com/office/drawing/2014/main" id="{E8D401F8-C604-4748-B6D5-52F71E121629}"/>
              </a:ext>
            </a:extLst>
          </p:cNvPr>
          <p:cNvSpPr/>
          <p:nvPr/>
        </p:nvSpPr>
        <p:spPr>
          <a:xfrm>
            <a:off x="313184" y="2172326"/>
            <a:ext cx="746032" cy="4971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AA3</a:t>
            </a:r>
          </a:p>
        </p:txBody>
      </p:sp>
      <p:sp>
        <p:nvSpPr>
          <p:cNvPr id="8" name="Rounded Rectangle 7">
            <a:extLst>
              <a:ext uri="{FF2B5EF4-FFF2-40B4-BE49-F238E27FC236}">
                <a16:creationId xmlns:a16="http://schemas.microsoft.com/office/drawing/2014/main" id="{C6FB6498-4DA0-4845-917E-04396DE18B56}"/>
              </a:ext>
            </a:extLst>
          </p:cNvPr>
          <p:cNvSpPr/>
          <p:nvPr/>
        </p:nvSpPr>
        <p:spPr>
          <a:xfrm>
            <a:off x="1475657" y="2172326"/>
            <a:ext cx="2016223" cy="49712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600" dirty="0"/>
              <a:t>Event categorisations</a:t>
            </a:r>
          </a:p>
        </p:txBody>
      </p:sp>
      <p:cxnSp>
        <p:nvCxnSpPr>
          <p:cNvPr id="17" name="Straight Arrow Connector 16">
            <a:extLst>
              <a:ext uri="{FF2B5EF4-FFF2-40B4-BE49-F238E27FC236}">
                <a16:creationId xmlns:a16="http://schemas.microsoft.com/office/drawing/2014/main" id="{39493B71-4510-0E44-8414-092FE4B248D8}"/>
              </a:ext>
            </a:extLst>
          </p:cNvPr>
          <p:cNvCxnSpPr>
            <a:cxnSpLocks/>
            <a:stCxn id="6" idx="3"/>
            <a:endCxn id="8" idx="1"/>
          </p:cNvCxnSpPr>
          <p:nvPr/>
        </p:nvCxnSpPr>
        <p:spPr>
          <a:xfrm>
            <a:off x="1059216" y="2420888"/>
            <a:ext cx="416441" cy="0"/>
          </a:xfrm>
          <a:prstGeom prst="straightConnector1">
            <a:avLst/>
          </a:prstGeom>
          <a:ln w="1905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24" name="Rounded Rectangle 23">
            <a:extLst>
              <a:ext uri="{FF2B5EF4-FFF2-40B4-BE49-F238E27FC236}">
                <a16:creationId xmlns:a16="http://schemas.microsoft.com/office/drawing/2014/main" id="{291A828E-678E-8C44-937D-3520BF22D237}"/>
              </a:ext>
            </a:extLst>
          </p:cNvPr>
          <p:cNvSpPr/>
          <p:nvPr/>
        </p:nvSpPr>
        <p:spPr>
          <a:xfrm>
            <a:off x="3934616" y="2172327"/>
            <a:ext cx="3003303" cy="49712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600" dirty="0"/>
              <a:t>Safety Functions (Safety related)</a:t>
            </a:r>
          </a:p>
        </p:txBody>
      </p:sp>
      <p:cxnSp>
        <p:nvCxnSpPr>
          <p:cNvPr id="39" name="Straight Arrow Connector 38">
            <a:extLst>
              <a:ext uri="{FF2B5EF4-FFF2-40B4-BE49-F238E27FC236}">
                <a16:creationId xmlns:a16="http://schemas.microsoft.com/office/drawing/2014/main" id="{B22641F4-2AA4-094F-BBB1-EF160E4B9217}"/>
              </a:ext>
            </a:extLst>
          </p:cNvPr>
          <p:cNvCxnSpPr>
            <a:cxnSpLocks/>
            <a:stCxn id="8" idx="3"/>
          </p:cNvCxnSpPr>
          <p:nvPr/>
        </p:nvCxnSpPr>
        <p:spPr>
          <a:xfrm>
            <a:off x="3491880" y="2420888"/>
            <a:ext cx="442736" cy="1"/>
          </a:xfrm>
          <a:prstGeom prst="straightConnector1">
            <a:avLst/>
          </a:prstGeom>
          <a:ln w="19050">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sp>
        <p:nvSpPr>
          <p:cNvPr id="54" name="Rounded Rectangle 53">
            <a:extLst>
              <a:ext uri="{FF2B5EF4-FFF2-40B4-BE49-F238E27FC236}">
                <a16:creationId xmlns:a16="http://schemas.microsoft.com/office/drawing/2014/main" id="{1B106DF2-2E19-3E42-9DF2-6005AE50E4F3}"/>
              </a:ext>
            </a:extLst>
          </p:cNvPr>
          <p:cNvSpPr/>
          <p:nvPr/>
        </p:nvSpPr>
        <p:spPr>
          <a:xfrm>
            <a:off x="7297959" y="2079626"/>
            <a:ext cx="1522512" cy="682525"/>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600" dirty="0"/>
              <a:t>Safety related SSCs</a:t>
            </a:r>
          </a:p>
        </p:txBody>
      </p:sp>
      <p:cxnSp>
        <p:nvCxnSpPr>
          <p:cNvPr id="57" name="Straight Arrow Connector 56">
            <a:extLst>
              <a:ext uri="{FF2B5EF4-FFF2-40B4-BE49-F238E27FC236}">
                <a16:creationId xmlns:a16="http://schemas.microsoft.com/office/drawing/2014/main" id="{75181FD2-C11D-0D41-A0A8-A4081AFFF2F9}"/>
              </a:ext>
            </a:extLst>
          </p:cNvPr>
          <p:cNvCxnSpPr/>
          <p:nvPr/>
        </p:nvCxnSpPr>
        <p:spPr>
          <a:xfrm>
            <a:off x="6937919" y="2420888"/>
            <a:ext cx="360040" cy="0"/>
          </a:xfrm>
          <a:prstGeom prst="straightConnector1">
            <a:avLst/>
          </a:prstGeom>
          <a:ln w="1905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graphicFrame>
        <p:nvGraphicFramePr>
          <p:cNvPr id="22" name="Table 21">
            <a:extLst>
              <a:ext uri="{FF2B5EF4-FFF2-40B4-BE49-F238E27FC236}">
                <a16:creationId xmlns:a16="http://schemas.microsoft.com/office/drawing/2014/main" id="{23B6CD68-0780-FF4A-BBCC-FCA2A9211840}"/>
              </a:ext>
            </a:extLst>
          </p:cNvPr>
          <p:cNvGraphicFramePr>
            <a:graphicFrameLocks noGrp="1"/>
          </p:cNvGraphicFramePr>
          <p:nvPr>
            <p:extLst>
              <p:ext uri="{D42A27DB-BD31-4B8C-83A1-F6EECF244321}">
                <p14:modId xmlns:p14="http://schemas.microsoft.com/office/powerpoint/2010/main" val="1504606241"/>
              </p:ext>
            </p:extLst>
          </p:nvPr>
        </p:nvGraphicFramePr>
        <p:xfrm>
          <a:off x="210378" y="2880612"/>
          <a:ext cx="8754111" cy="1158240"/>
        </p:xfrm>
        <a:graphic>
          <a:graphicData uri="http://schemas.openxmlformats.org/drawingml/2006/table">
            <a:tbl>
              <a:tblPr firstRow="1" bandRow="1">
                <a:tableStyleId>{2D5ABB26-0587-4C30-8999-92F81FD0307C}</a:tableStyleId>
              </a:tblPr>
              <a:tblGrid>
                <a:gridCol w="3353510">
                  <a:extLst>
                    <a:ext uri="{9D8B030D-6E8A-4147-A177-3AD203B41FA5}">
                      <a16:colId xmlns:a16="http://schemas.microsoft.com/office/drawing/2014/main" val="386382398"/>
                    </a:ext>
                  </a:extLst>
                </a:gridCol>
                <a:gridCol w="3672408">
                  <a:extLst>
                    <a:ext uri="{9D8B030D-6E8A-4147-A177-3AD203B41FA5}">
                      <a16:colId xmlns:a16="http://schemas.microsoft.com/office/drawing/2014/main" val="2286524315"/>
                    </a:ext>
                  </a:extLst>
                </a:gridCol>
                <a:gridCol w="1728193">
                  <a:extLst>
                    <a:ext uri="{9D8B030D-6E8A-4147-A177-3AD203B41FA5}">
                      <a16:colId xmlns:a16="http://schemas.microsoft.com/office/drawing/2014/main" val="1254589867"/>
                    </a:ext>
                  </a:extLst>
                </a:gridCol>
              </a:tblGrid>
              <a:tr h="370840">
                <a:tc>
                  <a:txBody>
                    <a:bodyPr/>
                    <a:lstStyle/>
                    <a:p>
                      <a:r>
                        <a:rPr lang="en-GB" sz="1400" noProof="0" dirty="0">
                          <a:ln>
                            <a:noFill/>
                          </a:ln>
                          <a:solidFill>
                            <a:schemeClr val="tx1"/>
                          </a:solidFill>
                        </a:rPr>
                        <a:t>Analysis report ESS-0374897 states that all PIEs in consideration are to be categorised as H3 events.</a:t>
                      </a: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GB" sz="1400" noProof="0" dirty="0">
                          <a:ln>
                            <a:noFill/>
                          </a:ln>
                        </a:rPr>
                        <a:t>Control energy source (L2):</a:t>
                      </a:r>
                      <a:br>
                        <a:rPr lang="en-GB" sz="1400" noProof="0" dirty="0">
                          <a:ln>
                            <a:noFill/>
                          </a:ln>
                        </a:rPr>
                      </a:br>
                      <a:r>
                        <a:rPr lang="en-GB" sz="1400" noProof="0" dirty="0">
                          <a:ln>
                            <a:noFill/>
                          </a:ln>
                        </a:rPr>
                        <a:t>Monitor specific process parameters, and inhibit beam if any of these parameters exceeds limits.</a:t>
                      </a:r>
                      <a:br>
                        <a:rPr lang="en-GB" sz="1400" noProof="0" dirty="0">
                          <a:ln>
                            <a:noFill/>
                          </a:ln>
                        </a:rPr>
                      </a:br>
                      <a:r>
                        <a:rPr lang="en-GB" sz="1400" noProof="0" dirty="0">
                          <a:ln>
                            <a:noFill/>
                          </a:ln>
                        </a:rPr>
                        <a:t>MPS Protection Functions (PF):</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lang="en-GB" sz="1400" noProof="0" dirty="0">
                          <a:ln>
                            <a:noFill/>
                          </a:ln>
                        </a:rPr>
                        <a:t>MPS Protection Functions (PF): specific equipment to be defined</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89189038"/>
                  </a:ext>
                </a:extLst>
              </a:tr>
            </a:tbl>
          </a:graphicData>
        </a:graphic>
      </p:graphicFrame>
    </p:spTree>
    <p:extLst>
      <p:ext uri="{BB962C8B-B14F-4D97-AF65-F5344CB8AC3E}">
        <p14:creationId xmlns:p14="http://schemas.microsoft.com/office/powerpoint/2010/main" val="20581802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5" id="{B44B2280-2390-4D03-8D38-6C24B0BAA245}" vid="{0B7C071A-F5F7-47CF-A93A-F42DBF6073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10221</TotalTime>
  <Words>1059</Words>
  <Application>Microsoft Macintosh PowerPoint</Application>
  <PresentationFormat>On-screen Show (4:3)</PresentationFormat>
  <Paragraphs>195</Paragraphs>
  <Slides>18</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3" baseType="lpstr">
      <vt:lpstr>Arial</vt:lpstr>
      <vt:lpstr>Calibri</vt:lpstr>
      <vt:lpstr>Times New Roman</vt:lpstr>
      <vt:lpstr>Office Theme</vt:lpstr>
      <vt:lpstr>Document</vt:lpstr>
      <vt:lpstr>RSFs &amp; categorisation</vt:lpstr>
      <vt:lpstr>Basis for definition of Radiation Safety Functions</vt:lpstr>
      <vt:lpstr>Grouping of accident scenarios</vt:lpstr>
      <vt:lpstr>Grouping of accident scenarios</vt:lpstr>
      <vt:lpstr>Accident events internal to the monolith</vt:lpstr>
      <vt:lpstr>Generic approach for deriving classification from accident analyses</vt:lpstr>
      <vt:lpstr>AA3 initiating events</vt:lpstr>
      <vt:lpstr>AA3 Operational system status </vt:lpstr>
      <vt:lpstr>Safety Functions derived from  Event categorisations (for PIEs) for AA3</vt:lpstr>
      <vt:lpstr>Safety Functions derived from Proposed mitigative measures for AA3</vt:lpstr>
      <vt:lpstr>AA3 scenario release and dose Unmitigated/mitigated</vt:lpstr>
      <vt:lpstr>AA3 credited safety functions</vt:lpstr>
      <vt:lpstr>PowerPoint Presentation</vt:lpstr>
      <vt:lpstr>PowerPoint Presentation</vt:lpstr>
      <vt:lpstr>Categorisation of Radiation Safety Functions and associated Safety and Safety related SSCs</vt:lpstr>
      <vt:lpstr>Electrical classification acc to ESS-0054158</vt:lpstr>
      <vt:lpstr>Electrical classification acc to ESS-0054158</vt:lpstr>
      <vt:lpstr>Summary – Credited radiation safety functions in the safety group (RSF/SG)</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Rikard Linander</dc:creator>
  <cp:lastModifiedBy>Rikard Linander</cp:lastModifiedBy>
  <cp:revision>86</cp:revision>
  <dcterms:created xsi:type="dcterms:W3CDTF">2018-07-10T06:57:54Z</dcterms:created>
  <dcterms:modified xsi:type="dcterms:W3CDTF">2018-12-10T09:29:53Z</dcterms:modified>
</cp:coreProperties>
</file>