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73" r:id="rId3"/>
    <p:sldId id="257" r:id="rId4"/>
    <p:sldId id="280" r:id="rId5"/>
    <p:sldId id="281" r:id="rId6"/>
    <p:sldId id="270" r:id="rId7"/>
    <p:sldId id="264" r:id="rId8"/>
    <p:sldId id="260" r:id="rId9"/>
    <p:sldId id="259" r:id="rId10"/>
    <p:sldId id="265" r:id="rId11"/>
    <p:sldId id="261" r:id="rId12"/>
    <p:sldId id="262" r:id="rId13"/>
    <p:sldId id="258" r:id="rId14"/>
    <p:sldId id="263" r:id="rId15"/>
    <p:sldId id="282" r:id="rId16"/>
    <p:sldId id="267" r:id="rId17"/>
    <p:sldId id="271" r:id="rId18"/>
    <p:sldId id="274" r:id="rId19"/>
    <p:sldId id="268" r:id="rId20"/>
    <p:sldId id="272" r:id="rId21"/>
    <p:sldId id="276" r:id="rId22"/>
    <p:sldId id="279" r:id="rId23"/>
    <p:sldId id="278" r:id="rId24"/>
    <p:sldId id="269" r:id="rId25"/>
    <p:sldId id="283" r:id="rId26"/>
    <p:sldId id="275" r:id="rId27"/>
    <p:sldId id="266" r:id="rId28"/>
    <p:sldId id="277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8AD8"/>
    <a:srgbClr val="0094CA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2" autoAdjust="0"/>
    <p:restoredTop sz="83807" autoAdjust="0"/>
  </p:normalViewPr>
  <p:slideViewPr>
    <p:cSldViewPr>
      <p:cViewPr varScale="1">
        <p:scale>
          <a:sx n="133" d="100"/>
          <a:sy n="133" d="100"/>
        </p:scale>
        <p:origin x="2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2018-12-10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162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4604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Normal rotation 23 rpm</a:t>
            </a:r>
            <a:br>
              <a:rPr lang="sv-SE" dirty="0"/>
            </a:br>
            <a:r>
              <a:rPr lang="sv-SE" dirty="0" err="1"/>
              <a:t>Phase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relevant</a:t>
            </a:r>
          </a:p>
          <a:p>
            <a:r>
              <a:rPr lang="sv-SE" dirty="0" err="1"/>
              <a:t>Protection</a:t>
            </a:r>
            <a:r>
              <a:rPr lang="sv-SE" dirty="0"/>
              <a:t> at </a:t>
            </a:r>
            <a:r>
              <a:rPr lang="sv-SE" dirty="0" err="1"/>
              <a:t>half</a:t>
            </a:r>
            <a:r>
              <a:rPr lang="sv-SE" dirty="0"/>
              <a:t> ~ 13 rpm</a:t>
            </a:r>
          </a:p>
          <a:p>
            <a:r>
              <a:rPr lang="sv-SE" dirty="0" err="1"/>
              <a:t>Safety</a:t>
            </a:r>
            <a:r>
              <a:rPr lang="sv-SE" dirty="0"/>
              <a:t> at </a:t>
            </a:r>
            <a:r>
              <a:rPr lang="sv-SE" dirty="0" err="1"/>
              <a:t>half</a:t>
            </a:r>
            <a:r>
              <a:rPr lang="sv-SE" dirty="0"/>
              <a:t> ~ 7 rpm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5059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defocussing</a:t>
            </a:r>
            <a:r>
              <a:rPr lang="sv-SE" dirty="0"/>
              <a:t> or non-</a:t>
            </a:r>
            <a:r>
              <a:rPr lang="sv-SE" dirty="0" err="1"/>
              <a:t>rastering</a:t>
            </a:r>
            <a:r>
              <a:rPr lang="sv-SE" dirty="0"/>
              <a:t> -&gt; </a:t>
            </a:r>
            <a:r>
              <a:rPr lang="sv-SE" dirty="0" err="1"/>
              <a:t>sharp</a:t>
            </a:r>
            <a:r>
              <a:rPr lang="sv-SE" dirty="0"/>
              <a:t> </a:t>
            </a:r>
            <a:r>
              <a:rPr lang="sv-SE" dirty="0" err="1"/>
              <a:t>beam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88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Release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monolith</a:t>
            </a:r>
            <a:r>
              <a:rPr lang="sv-SE" dirty="0"/>
              <a:t>, </a:t>
            </a:r>
            <a:r>
              <a:rPr lang="sv-SE" dirty="0" err="1"/>
              <a:t>depending</a:t>
            </a:r>
            <a:r>
              <a:rPr lang="sv-SE" dirty="0"/>
              <a:t> on </a:t>
            </a:r>
            <a:r>
              <a:rPr lang="sv-SE" dirty="0" err="1"/>
              <a:t>hole</a:t>
            </a:r>
            <a:r>
              <a:rPr lang="sv-SE" dirty="0"/>
              <a:t> </a:t>
            </a:r>
            <a:r>
              <a:rPr lang="sv-SE" dirty="0" err="1"/>
              <a:t>size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182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Simulation </a:t>
            </a:r>
            <a:r>
              <a:rPr lang="sv-SE" dirty="0" err="1"/>
              <a:t>depends</a:t>
            </a:r>
            <a:r>
              <a:rPr lang="sv-SE" dirty="0"/>
              <a:t> on </a:t>
            </a:r>
            <a:r>
              <a:rPr lang="sv-SE" dirty="0" err="1"/>
              <a:t>hole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073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analyses -&gt; Need to limit </a:t>
            </a:r>
            <a:r>
              <a:rPr lang="en-GB" dirty="0" err="1"/>
              <a:t>p,T,m</a:t>
            </a:r>
            <a:endParaRPr lang="en-GB" dirty="0"/>
          </a:p>
          <a:p>
            <a:r>
              <a:rPr lang="en-GB" dirty="0"/>
              <a:t>Generates a space:</a:t>
            </a:r>
            <a:br>
              <a:rPr lang="en-GB" dirty="0"/>
            </a:br>
            <a:r>
              <a:rPr lang="en-GB" dirty="0"/>
              <a:t>- normal operation, with varied parameters</a:t>
            </a:r>
          </a:p>
          <a:p>
            <a:r>
              <a:rPr lang="en-GB" dirty="0"/>
              <a:t>- TSS limits</a:t>
            </a:r>
          </a:p>
          <a:p>
            <a:r>
              <a:rPr lang="en-GB" dirty="0"/>
              <a:t>- MPS inside</a:t>
            </a:r>
            <a:br>
              <a:rPr lang="en-GB" dirty="0"/>
            </a:br>
            <a:r>
              <a:rPr lang="en-GB" dirty="0"/>
              <a:t>- System function limits and operation inside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411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Basis for the limits: An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systems </a:t>
            </a:r>
            <a:r>
              <a:rPr lang="sv-SE" dirty="0" err="1"/>
              <a:t>fails</a:t>
            </a:r>
            <a:r>
              <a:rPr lang="sv-SE" dirty="0"/>
              <a:t> leading to </a:t>
            </a:r>
            <a:r>
              <a:rPr lang="sv-SE" dirty="0" err="1"/>
              <a:t>unacceptable</a:t>
            </a:r>
            <a:r>
              <a:rPr lang="sv-SE" dirty="0"/>
              <a:t> </a:t>
            </a:r>
            <a:r>
              <a:rPr lang="sv-SE" dirty="0" err="1"/>
              <a:t>consequences</a:t>
            </a:r>
            <a:endParaRPr lang="sv-SE" dirty="0"/>
          </a:p>
          <a:p>
            <a:r>
              <a:rPr lang="sv-SE" dirty="0" err="1"/>
              <a:t>Analysis</a:t>
            </a:r>
            <a:r>
              <a:rPr lang="sv-SE" dirty="0"/>
              <a:t> is not </a:t>
            </a:r>
            <a:r>
              <a:rPr lang="sv-SE" dirty="0" err="1"/>
              <a:t>sufficient</a:t>
            </a:r>
            <a:r>
              <a:rPr lang="sv-SE" dirty="0"/>
              <a:t>/</a:t>
            </a:r>
            <a:r>
              <a:rPr lang="sv-SE" dirty="0" err="1"/>
              <a:t>approved</a:t>
            </a:r>
            <a:r>
              <a:rPr lang="sv-SE" dirty="0"/>
              <a:t> </a:t>
            </a:r>
            <a:r>
              <a:rPr lang="sv-SE" dirty="0" err="1"/>
              <a:t>yet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818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the </a:t>
            </a:r>
            <a:r>
              <a:rPr lang="sv-SE" dirty="0" err="1"/>
              <a:t>direct</a:t>
            </a:r>
            <a:r>
              <a:rPr lang="sv-SE" dirty="0"/>
              <a:t> </a:t>
            </a:r>
            <a:r>
              <a:rPr lang="sv-SE" dirty="0" err="1"/>
              <a:t>quantity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541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Based</a:t>
            </a:r>
            <a:r>
              <a:rPr lang="sv-SE" dirty="0"/>
              <a:t> on the not </a:t>
            </a:r>
            <a:r>
              <a:rPr lang="sv-SE" dirty="0" err="1"/>
              <a:t>verified</a:t>
            </a:r>
            <a:r>
              <a:rPr lang="sv-SE" dirty="0"/>
              <a:t>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532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Margin</a:t>
            </a:r>
            <a:r>
              <a:rPr lang="sv-SE" dirty="0"/>
              <a:t> in terms </a:t>
            </a:r>
            <a:r>
              <a:rPr lang="sv-SE" dirty="0" err="1"/>
              <a:t>of</a:t>
            </a:r>
            <a:r>
              <a:rPr lang="sv-SE" dirty="0"/>
              <a:t> parameter and </a:t>
            </a:r>
            <a:r>
              <a:rPr lang="sv-SE" dirty="0" err="1"/>
              <a:t>time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70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Indirect</a:t>
            </a:r>
            <a:r>
              <a:rPr lang="sv-SE" dirty="0"/>
              <a:t> parameters, </a:t>
            </a:r>
            <a:r>
              <a:rPr lang="sv-SE" dirty="0" err="1"/>
              <a:t>similar</a:t>
            </a:r>
            <a:r>
              <a:rPr lang="sv-SE" dirty="0"/>
              <a:t> </a:t>
            </a:r>
            <a:r>
              <a:rPr lang="sv-SE" dirty="0" err="1"/>
              <a:t>margins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91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Operational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10/12/2018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10/12/2018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10/12/2018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10/12/2018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10/12/2018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Postulated TSS limits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ESS-0287373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Per Nilsson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CFD Specialist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10 December,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B08E-9342-CF48-A2DC-9DB8E818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Target </a:t>
            </a:r>
            <a:r>
              <a:rPr lang="sv-SE" dirty="0" err="1"/>
              <a:t>cooling</a:t>
            </a:r>
            <a:r>
              <a:rPr lang="sv-SE" dirty="0"/>
              <a:t> </a:t>
            </a:r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flow</a:t>
            </a:r>
            <a:r>
              <a:rPr lang="sv-SE" dirty="0"/>
              <a:t>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08C4-C8A0-FE46-AD46-19C07E06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8019C-BA11-F847-9F6D-87D8D1C3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04" y="1426454"/>
            <a:ext cx="8064896" cy="52592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A31DC7-EE73-0E45-BCE1-DB4A9B97E0C7}"/>
              </a:ext>
            </a:extLst>
          </p:cNvPr>
          <p:cNvCxnSpPr>
            <a:cxnSpLocks/>
          </p:cNvCxnSpPr>
          <p:nvPr/>
        </p:nvCxnSpPr>
        <p:spPr>
          <a:xfrm>
            <a:off x="1774409" y="2561373"/>
            <a:ext cx="450471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AD6677-3819-2D46-87C2-89A89387857E}"/>
              </a:ext>
            </a:extLst>
          </p:cNvPr>
          <p:cNvCxnSpPr>
            <a:cxnSpLocks/>
          </p:cNvCxnSpPr>
          <p:nvPr/>
        </p:nvCxnSpPr>
        <p:spPr>
          <a:xfrm>
            <a:off x="3279304" y="2561373"/>
            <a:ext cx="0" cy="3411296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7098DA-7C7E-2B49-AAAD-6DDD3977D0E2}"/>
              </a:ext>
            </a:extLst>
          </p:cNvPr>
          <p:cNvSpPr txBox="1"/>
          <p:nvPr/>
        </p:nvSpPr>
        <p:spPr>
          <a:xfrm>
            <a:off x="1043608" y="6365166"/>
            <a:ext cx="773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ESS-Bilbao, ESS-0066301 not </a:t>
            </a:r>
            <a:r>
              <a:rPr lang="sv-SE" dirty="0" err="1"/>
              <a:t>yet</a:t>
            </a:r>
            <a:r>
              <a:rPr lang="sv-SE" dirty="0"/>
              <a:t> </a:t>
            </a:r>
            <a:r>
              <a:rPr lang="sv-SE" dirty="0" err="1"/>
              <a:t>verified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, </a:t>
            </a:r>
            <a:r>
              <a:rPr lang="sv-SE" dirty="0" err="1"/>
              <a:t>will</a:t>
            </a:r>
            <a:r>
              <a:rPr lang="sv-SE" dirty="0"/>
              <a:t> be in design </a:t>
            </a:r>
            <a:r>
              <a:rPr lang="sv-SE" dirty="0" err="1"/>
              <a:t>report</a:t>
            </a:r>
            <a:endParaRPr lang="sv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A59B4-2213-E046-8EF3-59A827BB555B}"/>
              </a:ext>
            </a:extLst>
          </p:cNvPr>
          <p:cNvSpPr txBox="1"/>
          <p:nvPr/>
        </p:nvSpPr>
        <p:spPr>
          <a:xfrm>
            <a:off x="3275856" y="1804182"/>
            <a:ext cx="1964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Higher</a:t>
            </a:r>
            <a:r>
              <a:rPr lang="sv-SE" sz="1400" dirty="0"/>
              <a:t> </a:t>
            </a:r>
            <a:r>
              <a:rPr lang="sv-SE" sz="1400" dirty="0" err="1"/>
              <a:t>temperature</a:t>
            </a:r>
            <a:endParaRPr lang="sv-SE" sz="1400" dirty="0"/>
          </a:p>
          <a:p>
            <a:r>
              <a:rPr lang="sv-SE" sz="1400" dirty="0" err="1"/>
              <a:t>Could</a:t>
            </a:r>
            <a:r>
              <a:rPr lang="sv-SE" sz="1400" dirty="0"/>
              <a:t> </a:t>
            </a:r>
            <a:r>
              <a:rPr lang="sv-SE" sz="1400" dirty="0" err="1"/>
              <a:t>give</a:t>
            </a:r>
            <a:r>
              <a:rPr lang="sv-SE" sz="1400" dirty="0"/>
              <a:t> </a:t>
            </a:r>
            <a:r>
              <a:rPr lang="sv-SE" sz="1400" dirty="0" err="1"/>
              <a:t>unacceptable</a:t>
            </a:r>
            <a:endParaRPr lang="sv-SE" sz="1400" dirty="0"/>
          </a:p>
          <a:p>
            <a:r>
              <a:rPr lang="sv-SE" sz="1400" dirty="0" err="1"/>
              <a:t>Dose</a:t>
            </a:r>
            <a:r>
              <a:rPr lang="sv-SE" sz="1400" dirty="0"/>
              <a:t> </a:t>
            </a:r>
            <a:r>
              <a:rPr lang="sv-SE" sz="1400" dirty="0" err="1"/>
              <a:t>consequence</a:t>
            </a:r>
            <a:endParaRPr lang="sv-SE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84759-CBD5-784E-9B74-36AB022E64D1}"/>
              </a:ext>
            </a:extLst>
          </p:cNvPr>
          <p:cNvSpPr txBox="1"/>
          <p:nvPr/>
        </p:nvSpPr>
        <p:spPr>
          <a:xfrm>
            <a:off x="3059832" y="599826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~ 1.65</a:t>
            </a:r>
          </a:p>
        </p:txBody>
      </p:sp>
    </p:spTree>
    <p:extLst>
      <p:ext uri="{BB962C8B-B14F-4D97-AF65-F5344CB8AC3E}">
        <p14:creationId xmlns:p14="http://schemas.microsoft.com/office/powerpoint/2010/main" val="182420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763F-539F-D04B-B23B-13D8B544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Scenario </a:t>
            </a:r>
            <a:r>
              <a:rPr lang="sv-SE" dirty="0" err="1"/>
              <a:t>Inertia</a:t>
            </a:r>
            <a:r>
              <a:rPr lang="sv-SE" dirty="0"/>
              <a:t> -&gt; </a:t>
            </a:r>
            <a:r>
              <a:rPr lang="sv-SE" dirty="0" err="1"/>
              <a:t>Margin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B211B-6BAD-BA4C-8746-8F0B1B22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CBF150-0AA7-054D-8645-B92DD2B0B28D}"/>
              </a:ext>
            </a:extLst>
          </p:cNvPr>
          <p:cNvCxnSpPr>
            <a:cxnSpLocks/>
          </p:cNvCxnSpPr>
          <p:nvPr/>
        </p:nvCxnSpPr>
        <p:spPr>
          <a:xfrm flipV="1">
            <a:off x="837109" y="2156898"/>
            <a:ext cx="0" cy="3864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C15EEE-6491-4C43-8697-70212CF29B02}"/>
              </a:ext>
            </a:extLst>
          </p:cNvPr>
          <p:cNvCxnSpPr>
            <a:cxnSpLocks/>
          </p:cNvCxnSpPr>
          <p:nvPr/>
        </p:nvCxnSpPr>
        <p:spPr>
          <a:xfrm>
            <a:off x="827584" y="6021288"/>
            <a:ext cx="750796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F74643-F949-134C-A25A-352914CCC3C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827584" y="4409986"/>
            <a:ext cx="24933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3B9CC575-F2FA-A74A-BEF5-983D37278900}"/>
              </a:ext>
            </a:extLst>
          </p:cNvPr>
          <p:cNvSpPr/>
          <p:nvPr/>
        </p:nvSpPr>
        <p:spPr>
          <a:xfrm flipV="1">
            <a:off x="179560" y="-351263"/>
            <a:ext cx="7110886" cy="4777506"/>
          </a:xfrm>
          <a:prstGeom prst="arc">
            <a:avLst>
              <a:gd name="adj1" fmla="val 15605950"/>
              <a:gd name="adj2" fmla="val 2082691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543184-55CE-7644-89C0-182B0306088A}"/>
              </a:ext>
            </a:extLst>
          </p:cNvPr>
          <p:cNvCxnSpPr>
            <a:cxnSpLocks/>
          </p:cNvCxnSpPr>
          <p:nvPr/>
        </p:nvCxnSpPr>
        <p:spPr>
          <a:xfrm>
            <a:off x="755576" y="2996952"/>
            <a:ext cx="6394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6103E9D-7B6D-974E-8712-20D02F626193}"/>
              </a:ext>
            </a:extLst>
          </p:cNvPr>
          <p:cNvSpPr txBox="1"/>
          <p:nvPr/>
        </p:nvSpPr>
        <p:spPr>
          <a:xfrm>
            <a:off x="179560" y="2737274"/>
            <a:ext cx="1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</a:t>
            </a:r>
            <a:r>
              <a:rPr lang="sv-SE" baseline="-25000" dirty="0" err="1"/>
              <a:t>max</a:t>
            </a:r>
            <a:endParaRPr lang="sv-SE" baseline="-25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BC0469-C223-EB46-A629-540817C95408}"/>
              </a:ext>
            </a:extLst>
          </p:cNvPr>
          <p:cNvCxnSpPr>
            <a:cxnSpLocks/>
          </p:cNvCxnSpPr>
          <p:nvPr/>
        </p:nvCxnSpPr>
        <p:spPr>
          <a:xfrm flipV="1">
            <a:off x="6553200" y="3429000"/>
            <a:ext cx="0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34C1B4-EEC8-B541-BF22-7916653CC231}"/>
              </a:ext>
            </a:extLst>
          </p:cNvPr>
          <p:cNvCxnSpPr>
            <a:cxnSpLocks/>
          </p:cNvCxnSpPr>
          <p:nvPr/>
        </p:nvCxnSpPr>
        <p:spPr>
          <a:xfrm flipH="1" flipV="1">
            <a:off x="6876349" y="3331925"/>
            <a:ext cx="287483" cy="28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4CAC109-A54F-D048-BC9D-C30AC5DC9FA3}"/>
              </a:ext>
            </a:extLst>
          </p:cNvPr>
          <p:cNvSpPr txBox="1"/>
          <p:nvPr/>
        </p:nvSpPr>
        <p:spPr>
          <a:xfrm>
            <a:off x="6940648" y="3653323"/>
            <a:ext cx="1951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Temperature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increase</a:t>
            </a:r>
            <a:r>
              <a:rPr lang="sv-SE" dirty="0"/>
              <a:t> </a:t>
            </a:r>
            <a:r>
              <a:rPr lang="sv-SE" dirty="0" err="1"/>
              <a:t>after</a:t>
            </a:r>
            <a:endParaRPr lang="sv-SE" dirty="0"/>
          </a:p>
          <a:p>
            <a:r>
              <a:rPr lang="sv-SE" dirty="0"/>
              <a:t>-&gt;</a:t>
            </a:r>
            <a:br>
              <a:rPr lang="sv-SE" dirty="0"/>
            </a:br>
            <a:r>
              <a:rPr lang="sv-SE" dirty="0" err="1"/>
              <a:t>Beam</a:t>
            </a:r>
            <a:r>
              <a:rPr lang="sv-SE" dirty="0"/>
              <a:t> off</a:t>
            </a:r>
            <a:br>
              <a:rPr lang="sv-SE" dirty="0"/>
            </a:br>
            <a:r>
              <a:rPr lang="sv-SE" dirty="0"/>
              <a:t>in </a:t>
            </a:r>
            <a:r>
              <a:rPr lang="sv-SE" dirty="0" err="1"/>
              <a:t>advance</a:t>
            </a:r>
            <a:endParaRPr lang="sv-SE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25D3D4-0456-734C-B0AC-43722B481AED}"/>
              </a:ext>
            </a:extLst>
          </p:cNvPr>
          <p:cNvSpPr txBox="1"/>
          <p:nvPr/>
        </p:nvSpPr>
        <p:spPr>
          <a:xfrm>
            <a:off x="8356298" y="58366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0B9EF-142F-4B44-83A2-283C954D8403}"/>
              </a:ext>
            </a:extLst>
          </p:cNvPr>
          <p:cNvSpPr/>
          <p:nvPr/>
        </p:nvSpPr>
        <p:spPr>
          <a:xfrm>
            <a:off x="6036392" y="6059026"/>
            <a:ext cx="103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/>
              <a:t>Beam</a:t>
            </a:r>
            <a:r>
              <a:rPr lang="sv-SE" dirty="0"/>
              <a:t> off</a:t>
            </a:r>
          </a:p>
        </p:txBody>
      </p:sp>
    </p:spTree>
    <p:extLst>
      <p:ext uri="{BB962C8B-B14F-4D97-AF65-F5344CB8AC3E}">
        <p14:creationId xmlns:p14="http://schemas.microsoft.com/office/powerpoint/2010/main" val="413785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763F-539F-D04B-B23B-13D8B544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Trigger </a:t>
            </a:r>
            <a:r>
              <a:rPr lang="sv-SE" dirty="0" err="1"/>
              <a:t>quantities</a:t>
            </a:r>
            <a:r>
              <a:rPr lang="sv-SE" dirty="0"/>
              <a:t>, </a:t>
            </a:r>
            <a:r>
              <a:rPr lang="sv-SE" dirty="0" err="1"/>
              <a:t>Margins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B211B-6BAD-BA4C-8746-8F0B1B22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CBF150-0AA7-054D-8645-B92DD2B0B28D}"/>
              </a:ext>
            </a:extLst>
          </p:cNvPr>
          <p:cNvCxnSpPr>
            <a:cxnSpLocks/>
          </p:cNvCxnSpPr>
          <p:nvPr/>
        </p:nvCxnSpPr>
        <p:spPr>
          <a:xfrm flipV="1">
            <a:off x="837109" y="2156898"/>
            <a:ext cx="0" cy="3864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C15EEE-6491-4C43-8697-70212CF29B02}"/>
              </a:ext>
            </a:extLst>
          </p:cNvPr>
          <p:cNvCxnSpPr>
            <a:cxnSpLocks/>
          </p:cNvCxnSpPr>
          <p:nvPr/>
        </p:nvCxnSpPr>
        <p:spPr>
          <a:xfrm>
            <a:off x="827584" y="6021288"/>
            <a:ext cx="750796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F74643-F949-134C-A25A-352914CCC3C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837109" y="4409986"/>
            <a:ext cx="24837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3B9CC575-F2FA-A74A-BEF5-983D37278900}"/>
              </a:ext>
            </a:extLst>
          </p:cNvPr>
          <p:cNvSpPr/>
          <p:nvPr/>
        </p:nvSpPr>
        <p:spPr>
          <a:xfrm flipV="1">
            <a:off x="179560" y="-351263"/>
            <a:ext cx="7110886" cy="4777506"/>
          </a:xfrm>
          <a:prstGeom prst="arc">
            <a:avLst>
              <a:gd name="adj1" fmla="val 15605950"/>
              <a:gd name="adj2" fmla="val 2082691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543184-55CE-7644-89C0-182B0306088A}"/>
              </a:ext>
            </a:extLst>
          </p:cNvPr>
          <p:cNvCxnSpPr>
            <a:cxnSpLocks/>
          </p:cNvCxnSpPr>
          <p:nvPr/>
        </p:nvCxnSpPr>
        <p:spPr>
          <a:xfrm>
            <a:off x="755576" y="2996952"/>
            <a:ext cx="6394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6103E9D-7B6D-974E-8712-20D02F626193}"/>
              </a:ext>
            </a:extLst>
          </p:cNvPr>
          <p:cNvSpPr txBox="1"/>
          <p:nvPr/>
        </p:nvSpPr>
        <p:spPr>
          <a:xfrm>
            <a:off x="118987" y="2754306"/>
            <a:ext cx="123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</a:t>
            </a:r>
            <a:r>
              <a:rPr lang="sv-SE" baseline="-25000" dirty="0" err="1"/>
              <a:t>max</a:t>
            </a:r>
            <a:endParaRPr lang="sv-SE" baseline="-25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BC0469-C223-EB46-A629-540817C95408}"/>
              </a:ext>
            </a:extLst>
          </p:cNvPr>
          <p:cNvCxnSpPr>
            <a:cxnSpLocks/>
          </p:cNvCxnSpPr>
          <p:nvPr/>
        </p:nvCxnSpPr>
        <p:spPr>
          <a:xfrm flipV="1">
            <a:off x="6553200" y="3429000"/>
            <a:ext cx="0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9B6528-5CE4-DF41-941F-245D36767476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27584" y="5317730"/>
            <a:ext cx="261825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DE6CC352-EFD6-584D-B0A7-02388B837C77}"/>
              </a:ext>
            </a:extLst>
          </p:cNvPr>
          <p:cNvSpPr/>
          <p:nvPr/>
        </p:nvSpPr>
        <p:spPr>
          <a:xfrm flipV="1">
            <a:off x="192508" y="1849684"/>
            <a:ext cx="7110886" cy="3474329"/>
          </a:xfrm>
          <a:prstGeom prst="arc">
            <a:avLst>
              <a:gd name="adj1" fmla="val 15605950"/>
              <a:gd name="adj2" fmla="val 2049432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5304DD9-7930-DE4F-A083-CEF1C517028F}"/>
              </a:ext>
            </a:extLst>
          </p:cNvPr>
          <p:cNvSpPr/>
          <p:nvPr/>
        </p:nvSpPr>
        <p:spPr>
          <a:xfrm>
            <a:off x="192508" y="4983279"/>
            <a:ext cx="7110886" cy="3474329"/>
          </a:xfrm>
          <a:prstGeom prst="arc">
            <a:avLst>
              <a:gd name="adj1" fmla="val 15605950"/>
              <a:gd name="adj2" fmla="val 2049432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686083-3C2A-A245-A79B-D2555EC80C3B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837109" y="4989562"/>
            <a:ext cx="2608729" cy="28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119662A9-74BF-F84B-8EDD-7A7D94408420}"/>
              </a:ext>
            </a:extLst>
          </p:cNvPr>
          <p:cNvSpPr/>
          <p:nvPr/>
        </p:nvSpPr>
        <p:spPr>
          <a:xfrm>
            <a:off x="179560" y="4690435"/>
            <a:ext cx="7110886" cy="3474329"/>
          </a:xfrm>
          <a:prstGeom prst="arc">
            <a:avLst>
              <a:gd name="adj1" fmla="val 15605950"/>
              <a:gd name="adj2" fmla="val 20494325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C4C4D4-AD84-8D4F-9F49-CF29B3A2EFCC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824161" y="4696718"/>
            <a:ext cx="2608729" cy="287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E75BBB-B359-4B40-B53C-6FD803818041}"/>
              </a:ext>
            </a:extLst>
          </p:cNvPr>
          <p:cNvSpPr txBox="1"/>
          <p:nvPr/>
        </p:nvSpPr>
        <p:spPr>
          <a:xfrm>
            <a:off x="6715677" y="435324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00B050"/>
                </a:solidFill>
              </a:rPr>
              <a:t>T</a:t>
            </a:r>
            <a:r>
              <a:rPr lang="sv-SE" baseline="-25000" dirty="0" err="1">
                <a:solidFill>
                  <a:srgbClr val="00B050"/>
                </a:solidFill>
              </a:rPr>
              <a:t>in</a:t>
            </a:r>
            <a:endParaRPr lang="sv-SE" baseline="-250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4F46F-A501-154C-BB27-F29BC8B4DE0F}"/>
              </a:ext>
            </a:extLst>
          </p:cNvPr>
          <p:cNvSpPr txBox="1"/>
          <p:nvPr/>
        </p:nvSpPr>
        <p:spPr>
          <a:xfrm>
            <a:off x="6678137" y="519330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7030A0"/>
                </a:solidFill>
              </a:rPr>
              <a:t>p</a:t>
            </a:r>
            <a:r>
              <a:rPr lang="sv-SE" baseline="-25000" dirty="0" err="1">
                <a:solidFill>
                  <a:srgbClr val="7030A0"/>
                </a:solidFill>
              </a:rPr>
              <a:t>out</a:t>
            </a:r>
            <a:endParaRPr lang="sv-SE" baseline="-25000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809A63-2C54-884F-BCFA-8CF3F8EC91D0}"/>
              </a:ext>
            </a:extLst>
          </p:cNvPr>
          <p:cNvSpPr txBox="1"/>
          <p:nvPr/>
        </p:nvSpPr>
        <p:spPr>
          <a:xfrm>
            <a:off x="6693529" y="559787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E6FA2-F12B-0F40-976D-989AE08A116D}"/>
              </a:ext>
            </a:extLst>
          </p:cNvPr>
          <p:cNvSpPr txBox="1"/>
          <p:nvPr/>
        </p:nvSpPr>
        <p:spPr>
          <a:xfrm>
            <a:off x="7258717" y="4856065"/>
            <a:ext cx="1428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Tolerances</a:t>
            </a:r>
            <a:endParaRPr lang="sv-SE" dirty="0"/>
          </a:p>
          <a:p>
            <a:r>
              <a:rPr lang="sv-SE" dirty="0" err="1"/>
              <a:t>Detection</a:t>
            </a:r>
            <a:r>
              <a:rPr lang="sv-SE" dirty="0"/>
              <a:t> lag</a:t>
            </a:r>
            <a:br>
              <a:rPr lang="sv-SE" dirty="0"/>
            </a:br>
            <a:r>
              <a:rPr lang="sv-SE" dirty="0"/>
              <a:t>Action lag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C25889-51B9-C04C-A15C-B73AFB41D5D5}"/>
              </a:ext>
            </a:extLst>
          </p:cNvPr>
          <p:cNvSpPr txBox="1"/>
          <p:nvPr/>
        </p:nvSpPr>
        <p:spPr>
          <a:xfrm>
            <a:off x="8356298" y="58366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F16848-BFCB-ED4F-8123-9A20EC677985}"/>
              </a:ext>
            </a:extLst>
          </p:cNvPr>
          <p:cNvSpPr/>
          <p:nvPr/>
        </p:nvSpPr>
        <p:spPr>
          <a:xfrm>
            <a:off x="6036392" y="6059026"/>
            <a:ext cx="103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/>
              <a:t>Beam</a:t>
            </a:r>
            <a:r>
              <a:rPr lang="sv-SE" dirty="0"/>
              <a:t> off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EDCA76-69D7-7C49-9044-07B096BF3183}"/>
              </a:ext>
            </a:extLst>
          </p:cNvPr>
          <p:cNvCxnSpPr>
            <a:cxnSpLocks/>
          </p:cNvCxnSpPr>
          <p:nvPr/>
        </p:nvCxnSpPr>
        <p:spPr>
          <a:xfrm>
            <a:off x="5796136" y="3204741"/>
            <a:ext cx="877725" cy="4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336228-AA00-EB42-B337-227411E48483}"/>
              </a:ext>
            </a:extLst>
          </p:cNvPr>
          <p:cNvSpPr txBox="1"/>
          <p:nvPr/>
        </p:nvSpPr>
        <p:spPr>
          <a:xfrm>
            <a:off x="4349970" y="2123223"/>
            <a:ext cx="1951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Temperature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increase</a:t>
            </a:r>
            <a:r>
              <a:rPr lang="sv-SE" dirty="0"/>
              <a:t> </a:t>
            </a:r>
            <a:r>
              <a:rPr lang="sv-SE" dirty="0" err="1"/>
              <a:t>after</a:t>
            </a:r>
            <a:endParaRPr lang="sv-SE" dirty="0"/>
          </a:p>
          <a:p>
            <a:r>
              <a:rPr lang="sv-SE" dirty="0"/>
              <a:t>-&gt;</a:t>
            </a:r>
            <a:br>
              <a:rPr lang="sv-SE" dirty="0"/>
            </a:br>
            <a:r>
              <a:rPr lang="sv-SE" dirty="0" err="1"/>
              <a:t>Beam</a:t>
            </a:r>
            <a:r>
              <a:rPr lang="sv-SE" dirty="0"/>
              <a:t> off</a:t>
            </a:r>
            <a:br>
              <a:rPr lang="sv-SE" dirty="0"/>
            </a:br>
            <a:r>
              <a:rPr lang="sv-SE" dirty="0"/>
              <a:t>in </a:t>
            </a:r>
            <a:r>
              <a:rPr lang="sv-SE" dirty="0" err="1"/>
              <a:t>advance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924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Compressor</a:t>
            </a:r>
            <a:r>
              <a:rPr lang="sv-SE" dirty="0"/>
              <a:t> </a:t>
            </a:r>
            <a:r>
              <a:rPr lang="sv-SE" dirty="0" err="1"/>
              <a:t>operational</a:t>
            </a:r>
            <a:r>
              <a:rPr lang="sv-SE" dirty="0"/>
              <a:t>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859" y="1897281"/>
            <a:ext cx="2897168" cy="1454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94CA"/>
                </a:solidFill>
              </a:rPr>
              <a:t>Nominal, 2 compressors: </a:t>
            </a:r>
            <a:br>
              <a:rPr lang="en-GB" sz="2000" dirty="0">
                <a:solidFill>
                  <a:srgbClr val="0094CA"/>
                </a:solidFill>
              </a:rPr>
            </a:br>
            <a:r>
              <a:rPr lang="en-GB" sz="2000" dirty="0">
                <a:solidFill>
                  <a:srgbClr val="0094CA"/>
                </a:solidFill>
              </a:rPr>
              <a:t>m = 2.85 kg/s</a:t>
            </a:r>
            <a:br>
              <a:rPr lang="en-GB" sz="2000" dirty="0">
                <a:solidFill>
                  <a:srgbClr val="0094CA"/>
                </a:solidFill>
              </a:rPr>
            </a:br>
            <a:r>
              <a:rPr lang="en-GB" sz="2000" dirty="0" err="1">
                <a:solidFill>
                  <a:srgbClr val="0094CA"/>
                </a:solidFill>
              </a:rPr>
              <a:t>dp</a:t>
            </a:r>
            <a:r>
              <a:rPr lang="en-GB" sz="2000" dirty="0">
                <a:solidFill>
                  <a:srgbClr val="0094CA"/>
                </a:solidFill>
              </a:rPr>
              <a:t>(design) = 142 </a:t>
            </a:r>
            <a:r>
              <a:rPr lang="en-GB" sz="2000" dirty="0" err="1">
                <a:solidFill>
                  <a:srgbClr val="0094CA"/>
                </a:solidFill>
              </a:rPr>
              <a:t>kPa</a:t>
            </a:r>
            <a:endParaRPr lang="en-GB" sz="20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GB" sz="2000" dirty="0" err="1">
                <a:solidFill>
                  <a:srgbClr val="0094CA"/>
                </a:solidFill>
              </a:rPr>
              <a:t>dp</a:t>
            </a:r>
            <a:r>
              <a:rPr lang="en-GB" sz="2000" dirty="0">
                <a:solidFill>
                  <a:srgbClr val="0094CA"/>
                </a:solidFill>
              </a:rPr>
              <a:t>(draft) = 158 </a:t>
            </a:r>
            <a:r>
              <a:rPr lang="en-GB" sz="2000" dirty="0" err="1">
                <a:solidFill>
                  <a:srgbClr val="0094CA"/>
                </a:solidFill>
              </a:rPr>
              <a:t>kPa</a:t>
            </a:r>
            <a:endParaRPr lang="en-GB" sz="2000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907E4B-5C67-2849-8458-596C69128A53}"/>
                  </a:ext>
                </a:extLst>
              </p:cNvPr>
              <p:cNvSpPr/>
              <p:nvPr/>
            </p:nvSpPr>
            <p:spPr>
              <a:xfrm>
                <a:off x="6013310" y="4560835"/>
                <a:ext cx="2988639" cy="676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1.8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sv-SE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sv-SE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v-SE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2.85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sv-SE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v-SE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sv-SE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sv-SE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∙158 </m:t>
                      </m:r>
                      <m:r>
                        <a:rPr lang="sv-SE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sv-SE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=71 </m:t>
                      </m:r>
                      <m:r>
                        <a:rPr lang="sv-SE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sv-S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907E4B-5C67-2849-8458-596C69128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310" y="4560835"/>
                <a:ext cx="2988639" cy="676467"/>
              </a:xfrm>
              <a:prstGeom prst="rect">
                <a:avLst/>
              </a:prstGeom>
              <a:blipFill>
                <a:blip r:embed="rId3"/>
                <a:stretch>
                  <a:fillRect t="-42593" b="-6481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22F1096-1EB2-D447-BEC1-250C1A30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4" y="2051948"/>
            <a:ext cx="5693342" cy="38884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7CCD13-167C-1441-AD2B-198C991BFFF4}"/>
              </a:ext>
            </a:extLst>
          </p:cNvPr>
          <p:cNvCxnSpPr>
            <a:cxnSpLocks/>
          </p:cNvCxnSpPr>
          <p:nvPr/>
        </p:nvCxnSpPr>
        <p:spPr>
          <a:xfrm flipV="1">
            <a:off x="3646800" y="4293096"/>
            <a:ext cx="0" cy="132374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7A345B99-1C3D-214D-92E6-B5AEC9AFDB17}"/>
              </a:ext>
            </a:extLst>
          </p:cNvPr>
          <p:cNvSpPr/>
          <p:nvPr/>
        </p:nvSpPr>
        <p:spPr>
          <a:xfrm flipV="1">
            <a:off x="-3580704" y="-2060808"/>
            <a:ext cx="8424936" cy="7650048"/>
          </a:xfrm>
          <a:prstGeom prst="arc">
            <a:avLst>
              <a:gd name="adj1" fmla="val 16227570"/>
              <a:gd name="adj2" fmla="val 19789640"/>
            </a:avLst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569945-1D04-AA49-AB23-E0CEF2E4105A}"/>
              </a:ext>
            </a:extLst>
          </p:cNvPr>
          <p:cNvSpPr/>
          <p:nvPr/>
        </p:nvSpPr>
        <p:spPr>
          <a:xfrm>
            <a:off x="3614400" y="4392000"/>
            <a:ext cx="72008" cy="720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7FF25-9F64-AF4A-9C2D-847C972E03DE}"/>
              </a:ext>
            </a:extLst>
          </p:cNvPr>
          <p:cNvCxnSpPr>
            <a:cxnSpLocks/>
          </p:cNvCxnSpPr>
          <p:nvPr/>
        </p:nvCxnSpPr>
        <p:spPr>
          <a:xfrm flipV="1">
            <a:off x="3546000" y="3276000"/>
            <a:ext cx="0" cy="27452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A64DC1-B2F4-A147-92BC-996CF6EB6F19}"/>
              </a:ext>
            </a:extLst>
          </p:cNvPr>
          <p:cNvCxnSpPr>
            <a:cxnSpLocks/>
          </p:cNvCxnSpPr>
          <p:nvPr/>
        </p:nvCxnSpPr>
        <p:spPr>
          <a:xfrm flipV="1">
            <a:off x="3031204" y="2919116"/>
            <a:ext cx="0" cy="2697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B0D479B-8B4C-5840-8D45-91A12CCD43F9}"/>
              </a:ext>
            </a:extLst>
          </p:cNvPr>
          <p:cNvSpPr txBox="1"/>
          <p:nvPr/>
        </p:nvSpPr>
        <p:spPr>
          <a:xfrm>
            <a:off x="3811705" y="3573016"/>
            <a:ext cx="1032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00B050"/>
                </a:solidFill>
              </a:rPr>
              <a:t>1 </a:t>
            </a:r>
            <a:r>
              <a:rPr lang="sv-SE" sz="1200" dirty="0" err="1">
                <a:solidFill>
                  <a:srgbClr val="00B050"/>
                </a:solidFill>
              </a:rPr>
              <a:t>compressor</a:t>
            </a:r>
            <a:endParaRPr lang="sv-SE" sz="1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E0BEBF-96E7-6543-A370-2811E5EA002D}"/>
              </a:ext>
            </a:extLst>
          </p:cNvPr>
          <p:cNvSpPr txBox="1"/>
          <p:nvPr/>
        </p:nvSpPr>
        <p:spPr>
          <a:xfrm>
            <a:off x="2537428" y="2405216"/>
            <a:ext cx="1863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0094CA"/>
                </a:solidFill>
              </a:rPr>
              <a:t>1 </a:t>
            </a:r>
            <a:r>
              <a:rPr lang="sv-SE" sz="1200" dirty="0" err="1">
                <a:solidFill>
                  <a:srgbClr val="0094CA"/>
                </a:solidFill>
              </a:rPr>
              <a:t>of</a:t>
            </a:r>
            <a:r>
              <a:rPr lang="sv-SE" sz="1200" dirty="0">
                <a:solidFill>
                  <a:srgbClr val="0094CA"/>
                </a:solidFill>
              </a:rPr>
              <a:t> 2 </a:t>
            </a:r>
            <a:r>
              <a:rPr lang="sv-SE" sz="1200" dirty="0" err="1">
                <a:solidFill>
                  <a:srgbClr val="0094CA"/>
                </a:solidFill>
              </a:rPr>
              <a:t>parallel</a:t>
            </a:r>
            <a:r>
              <a:rPr lang="sv-SE" sz="1200" dirty="0">
                <a:solidFill>
                  <a:srgbClr val="0094CA"/>
                </a:solidFill>
              </a:rPr>
              <a:t> </a:t>
            </a:r>
            <a:r>
              <a:rPr lang="sv-SE" sz="1200" dirty="0" err="1">
                <a:solidFill>
                  <a:srgbClr val="0094CA"/>
                </a:solidFill>
              </a:rPr>
              <a:t>compressors</a:t>
            </a:r>
            <a:endParaRPr lang="sv-SE" sz="1200" dirty="0">
              <a:solidFill>
                <a:srgbClr val="0094CA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C391D9-DAF4-C94E-9FB1-1EEA4E66CD28}"/>
              </a:ext>
            </a:extLst>
          </p:cNvPr>
          <p:cNvSpPr/>
          <p:nvPr/>
        </p:nvSpPr>
        <p:spPr>
          <a:xfrm>
            <a:off x="2995200" y="297536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9DB2BE-3F46-014E-A8A3-EA546480E33F}"/>
              </a:ext>
            </a:extLst>
          </p:cNvPr>
          <p:cNvSpPr/>
          <p:nvPr/>
        </p:nvSpPr>
        <p:spPr>
          <a:xfrm>
            <a:off x="2995200" y="32399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7B7092-AD77-6E4D-9351-7B921CD7B65B}"/>
              </a:ext>
            </a:extLst>
          </p:cNvPr>
          <p:cNvSpPr/>
          <p:nvPr/>
        </p:nvSpPr>
        <p:spPr>
          <a:xfrm>
            <a:off x="1768552" y="3212976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rgbClr val="0094CA"/>
                </a:solidFill>
              </a:rPr>
              <a:t>design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EBB85B-C69D-0D4B-B80C-432FFE5C769D}"/>
              </a:ext>
            </a:extLst>
          </p:cNvPr>
          <p:cNvSpPr/>
          <p:nvPr/>
        </p:nvSpPr>
        <p:spPr>
          <a:xfrm>
            <a:off x="3469190" y="2711367"/>
            <a:ext cx="485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rgbClr val="0094CA"/>
                </a:solidFill>
              </a:rPr>
              <a:t>draft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9F9194-5A37-BC42-B848-A63659E00037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358778" y="3297946"/>
            <a:ext cx="586903" cy="5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32C4E5-768E-3F4E-9735-CD61CBCBAD39}"/>
              </a:ext>
            </a:extLst>
          </p:cNvPr>
          <p:cNvCxnSpPr>
            <a:cxnSpLocks/>
          </p:cNvCxnSpPr>
          <p:nvPr/>
        </p:nvCxnSpPr>
        <p:spPr>
          <a:xfrm flipH="1">
            <a:off x="3103212" y="2849866"/>
            <a:ext cx="365978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C7DC83E-D0E6-7845-8E0A-0DB7D46E7EDF}"/>
              </a:ext>
            </a:extLst>
          </p:cNvPr>
          <p:cNvSpPr/>
          <p:nvPr/>
        </p:nvSpPr>
        <p:spPr>
          <a:xfrm>
            <a:off x="3238294" y="5981998"/>
            <a:ext cx="1032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solidFill>
                  <a:srgbClr val="00B050"/>
                </a:solidFill>
              </a:rPr>
              <a:t>TSS limit</a:t>
            </a:r>
            <a:br>
              <a:rPr lang="sv-SE" sz="1200" dirty="0">
                <a:solidFill>
                  <a:srgbClr val="00B050"/>
                </a:solidFill>
              </a:rPr>
            </a:br>
            <a:r>
              <a:rPr lang="sv-SE" sz="1200" dirty="0">
                <a:solidFill>
                  <a:srgbClr val="00B050"/>
                </a:solidFill>
              </a:rPr>
              <a:t>1 </a:t>
            </a:r>
            <a:r>
              <a:rPr lang="sv-SE" sz="1200" dirty="0" err="1">
                <a:solidFill>
                  <a:srgbClr val="00B050"/>
                </a:solidFill>
              </a:rPr>
              <a:t>compressor</a:t>
            </a:r>
            <a:endParaRPr lang="sv-SE" sz="1200" dirty="0">
              <a:solidFill>
                <a:srgbClr val="00B05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09B3A63-307A-714C-867A-F86838D22D37}"/>
              </a:ext>
            </a:extLst>
          </p:cNvPr>
          <p:cNvSpPr/>
          <p:nvPr/>
        </p:nvSpPr>
        <p:spPr>
          <a:xfrm>
            <a:off x="3614400" y="4506754"/>
            <a:ext cx="72008" cy="720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30AE5C-5FF8-9B44-8A56-109A722D8E04}"/>
              </a:ext>
            </a:extLst>
          </p:cNvPr>
          <p:cNvSpPr txBox="1"/>
          <p:nvPr/>
        </p:nvSpPr>
        <p:spPr>
          <a:xfrm>
            <a:off x="5371496" y="5805536"/>
            <a:ext cx="3538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System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simulated</a:t>
            </a:r>
            <a:r>
              <a:rPr lang="sv-SE" dirty="0"/>
              <a:t> (</a:t>
            </a:r>
            <a:r>
              <a:rPr lang="sv-SE" dirty="0" err="1"/>
              <a:t>Modelica</a:t>
            </a:r>
            <a:r>
              <a:rPr lang="sv-SE" dirty="0"/>
              <a:t>)</a:t>
            </a:r>
          </a:p>
          <a:p>
            <a:r>
              <a:rPr lang="sv-SE" dirty="0" err="1"/>
              <a:t>Specifications</a:t>
            </a:r>
            <a:r>
              <a:rPr lang="sv-SE" dirty="0"/>
              <a:t> still </a:t>
            </a:r>
            <a:r>
              <a:rPr lang="sv-SE" dirty="0" err="1"/>
              <a:t>missing</a:t>
            </a:r>
            <a:endParaRPr lang="sv-SE" dirty="0"/>
          </a:p>
          <a:p>
            <a:r>
              <a:rPr lang="sv-SE" dirty="0"/>
              <a:t>Simulation </a:t>
            </a:r>
            <a:r>
              <a:rPr lang="sv-SE" dirty="0" err="1"/>
              <a:t>methods</a:t>
            </a:r>
            <a:r>
              <a:rPr lang="sv-SE" dirty="0"/>
              <a:t> not </a:t>
            </a:r>
            <a:r>
              <a:rPr lang="sv-SE" dirty="0" err="1"/>
              <a:t>yet</a:t>
            </a:r>
            <a:r>
              <a:rPr lang="sv-SE" dirty="0"/>
              <a:t> </a:t>
            </a:r>
            <a:r>
              <a:rPr lang="sv-SE" dirty="0" err="1"/>
              <a:t>reliable</a:t>
            </a:r>
            <a:endParaRPr lang="sv-SE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0CA017-C6BD-8F4D-8573-6DBAC15606EA}"/>
              </a:ext>
            </a:extLst>
          </p:cNvPr>
          <p:cNvSpPr txBox="1"/>
          <p:nvPr/>
        </p:nvSpPr>
        <p:spPr>
          <a:xfrm>
            <a:off x="352801" y="6325815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[UJV/</a:t>
            </a:r>
            <a:r>
              <a:rPr lang="sv-SE" dirty="0" err="1"/>
              <a:t>OFTTech</a:t>
            </a:r>
            <a:r>
              <a:rPr lang="sv-SE" dirty="0"/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72316-A83B-BA49-BD0F-05C9DEFE2802}"/>
              </a:ext>
            </a:extLst>
          </p:cNvPr>
          <p:cNvSpPr/>
          <p:nvPr/>
        </p:nvSpPr>
        <p:spPr>
          <a:xfrm>
            <a:off x="6013310" y="4108430"/>
            <a:ext cx="151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1 compressor: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BA482B-2A24-C149-81B8-BA26938FF06D}"/>
              </a:ext>
            </a:extLst>
          </p:cNvPr>
          <p:cNvSpPr txBox="1"/>
          <p:nvPr/>
        </p:nvSpPr>
        <p:spPr>
          <a:xfrm>
            <a:off x="7835606" y="1394061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[Emil Lundh]</a:t>
            </a: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C3A6C-75BE-C64E-92EA-8A4DA937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19846"/>
            <a:ext cx="6166445" cy="45365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3B61CD-0E4B-1645-9F2B-F1E907978F49}"/>
              </a:ext>
            </a:extLst>
          </p:cNvPr>
          <p:cNvSpPr/>
          <p:nvPr/>
        </p:nvSpPr>
        <p:spPr>
          <a:xfrm>
            <a:off x="6683896" y="2564904"/>
            <a:ext cx="23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Calibri" panose="020F0502020204030204" pitchFamily="34" charset="0"/>
              </a:rPr>
              <a:t>Requested</a:t>
            </a:r>
            <a:r>
              <a:rPr lang="sv-SE" dirty="0">
                <a:latin typeface="Calibri" panose="020F0502020204030204" pitchFamily="34" charset="0"/>
              </a:rPr>
              <a:t> simulations for </a:t>
            </a:r>
            <a:r>
              <a:rPr lang="sv-SE" dirty="0" err="1">
                <a:latin typeface="Calibri" panose="020F0502020204030204" pitchFamily="34" charset="0"/>
              </a:rPr>
              <a:t>this</a:t>
            </a:r>
            <a:r>
              <a:rPr lang="sv-SE" dirty="0">
                <a:latin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</a:rPr>
              <a:t>points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64A81-D363-6E42-B837-4EF7D04870F7}"/>
              </a:ext>
            </a:extLst>
          </p:cNvPr>
          <p:cNvSpPr txBox="1"/>
          <p:nvPr/>
        </p:nvSpPr>
        <p:spPr>
          <a:xfrm>
            <a:off x="6444208" y="6410622"/>
            <a:ext cx="13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ESS-0287373</a:t>
            </a:r>
          </a:p>
        </p:txBody>
      </p:sp>
    </p:spTree>
    <p:extLst>
      <p:ext uri="{BB962C8B-B14F-4D97-AF65-F5344CB8AC3E}">
        <p14:creationId xmlns:p14="http://schemas.microsoft.com/office/powerpoint/2010/main" val="417036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8AC8-968D-EC44-BC28-A1A2EF59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Timing for </a:t>
            </a:r>
            <a:r>
              <a:rPr lang="sv-SE" dirty="0" err="1"/>
              <a:t>lost</a:t>
            </a:r>
            <a:r>
              <a:rPr lang="sv-SE" dirty="0"/>
              <a:t> </a:t>
            </a:r>
            <a:r>
              <a:rPr lang="sv-SE" dirty="0" err="1"/>
              <a:t>cooling</a:t>
            </a:r>
            <a:r>
              <a:rPr lang="sv-SE" dirty="0"/>
              <a:t> 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A9C6-A114-2C4E-961F-DF4E5743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Stainless </a:t>
            </a:r>
            <a:r>
              <a:rPr lang="sv-SE" dirty="0" err="1"/>
              <a:t>steel</a:t>
            </a:r>
            <a:r>
              <a:rPr lang="sv-SE" dirty="0"/>
              <a:t> </a:t>
            </a:r>
            <a:r>
              <a:rPr lang="sv-SE" dirty="0" err="1"/>
              <a:t>melts</a:t>
            </a:r>
            <a:r>
              <a:rPr lang="sv-SE" dirty="0"/>
              <a:t> at </a:t>
            </a:r>
            <a:r>
              <a:rPr lang="sv-SE" dirty="0" err="1"/>
              <a:t>about</a:t>
            </a:r>
            <a:r>
              <a:rPr lang="sv-SE" dirty="0"/>
              <a:t> 1400 C</a:t>
            </a:r>
          </a:p>
          <a:p>
            <a:r>
              <a:rPr lang="sv-SE" dirty="0"/>
              <a:t>The normal tungsten </a:t>
            </a:r>
            <a:r>
              <a:rPr lang="sv-SE" dirty="0" err="1"/>
              <a:t>temperature</a:t>
            </a:r>
            <a:r>
              <a:rPr lang="sv-SE" dirty="0"/>
              <a:t> is </a:t>
            </a:r>
            <a:r>
              <a:rPr lang="sv-SE" dirty="0" err="1"/>
              <a:t>about</a:t>
            </a:r>
            <a:r>
              <a:rPr lang="sv-SE" dirty="0"/>
              <a:t> 400 C</a:t>
            </a:r>
          </a:p>
          <a:p>
            <a:r>
              <a:rPr lang="sv-SE" dirty="0"/>
              <a:t>The </a:t>
            </a:r>
            <a:r>
              <a:rPr lang="sv-SE" dirty="0" err="1"/>
              <a:t>time</a:t>
            </a:r>
            <a:r>
              <a:rPr lang="sv-SE" dirty="0"/>
              <a:t> to heat the </a:t>
            </a:r>
            <a:r>
              <a:rPr lang="sv-SE" dirty="0" err="1"/>
              <a:t>differing</a:t>
            </a:r>
            <a:r>
              <a:rPr lang="sv-SE" dirty="0"/>
              <a:t> 1000 C is </a:t>
            </a:r>
            <a:r>
              <a:rPr lang="sv-SE" dirty="0" err="1"/>
              <a:t>estimated</a:t>
            </a:r>
            <a:br>
              <a:rPr lang="sv-SE" dirty="0"/>
            </a:br>
            <a:r>
              <a:rPr lang="sv-SE" dirty="0"/>
              <a:t>1000 C / (100 C/</a:t>
            </a:r>
            <a:r>
              <a:rPr lang="sv-SE" dirty="0" err="1"/>
              <a:t>pulse</a:t>
            </a:r>
            <a:r>
              <a:rPr lang="sv-SE" dirty="0"/>
              <a:t> * 14 </a:t>
            </a:r>
            <a:r>
              <a:rPr lang="sv-SE" dirty="0" err="1"/>
              <a:t>pulse</a:t>
            </a:r>
            <a:r>
              <a:rPr lang="sv-SE" dirty="0"/>
              <a:t>/s / 36 ) ~ 26</a:t>
            </a:r>
          </a:p>
          <a:p>
            <a:r>
              <a:rPr lang="sv-SE" dirty="0"/>
              <a:t>Maximum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beam</a:t>
            </a:r>
            <a:r>
              <a:rPr lang="sv-SE" dirty="0"/>
              <a:t> off for loss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cooling</a:t>
            </a:r>
            <a:r>
              <a:rPr lang="sv-SE" dirty="0"/>
              <a:t> -&gt; 25 s</a:t>
            </a:r>
          </a:p>
          <a:p>
            <a:r>
              <a:rPr lang="sv-SE" dirty="0"/>
              <a:t>(the </a:t>
            </a:r>
            <a:r>
              <a:rPr lang="sv-SE" dirty="0" err="1"/>
              <a:t>melting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finally</a:t>
            </a:r>
            <a:r>
              <a:rPr lang="sv-SE" dirty="0"/>
              <a:t> not be the </a:t>
            </a:r>
            <a:r>
              <a:rPr lang="sv-SE" dirty="0" err="1"/>
              <a:t>criterion</a:t>
            </a:r>
            <a:r>
              <a:rPr lang="sv-SE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0338F-11BC-DF40-89EE-3D34FC15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899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344816" cy="1143000"/>
          </a:xfrm>
        </p:spPr>
        <p:txBody>
          <a:bodyPr/>
          <a:lstStyle/>
          <a:p>
            <a:r>
              <a:rPr lang="en-GB" dirty="0"/>
              <a:t>Opposing interests,</a:t>
            </a:r>
            <a:br>
              <a:rPr lang="en-GB" dirty="0"/>
            </a:br>
            <a:r>
              <a:rPr lang="en-GB" dirty="0"/>
              <a:t>pushing limits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E17D0C-443B-8C48-8A5F-24BB475646B9}"/>
              </a:ext>
            </a:extLst>
          </p:cNvPr>
          <p:cNvCxnSpPr>
            <a:cxnSpLocks/>
          </p:cNvCxnSpPr>
          <p:nvPr/>
        </p:nvCxnSpPr>
        <p:spPr>
          <a:xfrm flipV="1">
            <a:off x="1979712" y="2564904"/>
            <a:ext cx="0" cy="367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57576-D7F7-474A-BEDC-6266BD729D87}"/>
              </a:ext>
            </a:extLst>
          </p:cNvPr>
          <p:cNvCxnSpPr/>
          <p:nvPr/>
        </p:nvCxnSpPr>
        <p:spPr>
          <a:xfrm>
            <a:off x="1763688" y="53012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CFF7BC-CD09-5C46-89F2-1CDABB4BAF3A}"/>
              </a:ext>
            </a:extLst>
          </p:cNvPr>
          <p:cNvCxnSpPr/>
          <p:nvPr/>
        </p:nvCxnSpPr>
        <p:spPr>
          <a:xfrm>
            <a:off x="1763688" y="48691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78E6BE-D7DA-7848-A896-7616822F43BB}"/>
              </a:ext>
            </a:extLst>
          </p:cNvPr>
          <p:cNvCxnSpPr/>
          <p:nvPr/>
        </p:nvCxnSpPr>
        <p:spPr>
          <a:xfrm>
            <a:off x="1763688" y="443711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647467-9468-3347-8713-B70AFCE10550}"/>
              </a:ext>
            </a:extLst>
          </p:cNvPr>
          <p:cNvSpPr txBox="1"/>
          <p:nvPr/>
        </p:nvSpPr>
        <p:spPr>
          <a:xfrm>
            <a:off x="2339752" y="4252446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Operation limit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3B337-BBA9-E74C-9358-154F293AAC0D}"/>
              </a:ext>
            </a:extLst>
          </p:cNvPr>
          <p:cNvSpPr txBox="1"/>
          <p:nvPr/>
        </p:nvSpPr>
        <p:spPr>
          <a:xfrm>
            <a:off x="2330053" y="4684494"/>
            <a:ext cx="257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MPS: </a:t>
            </a:r>
            <a:r>
              <a:rPr lang="sv-SE" dirty="0" err="1"/>
              <a:t>Machine</a:t>
            </a:r>
            <a:r>
              <a:rPr lang="sv-SE" dirty="0"/>
              <a:t> </a:t>
            </a:r>
            <a:r>
              <a:rPr lang="sv-SE" dirty="0" err="1"/>
              <a:t>Protection</a:t>
            </a:r>
            <a:endParaRPr lang="sv-S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07E2D-E47D-7146-A4D4-9A3C301D5A87}"/>
              </a:ext>
            </a:extLst>
          </p:cNvPr>
          <p:cNvSpPr txBox="1"/>
          <p:nvPr/>
        </p:nvSpPr>
        <p:spPr>
          <a:xfrm>
            <a:off x="2323777" y="5116542"/>
            <a:ext cx="119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TSS: </a:t>
            </a:r>
            <a:r>
              <a:rPr lang="sv-SE" dirty="0" err="1"/>
              <a:t>Safety</a:t>
            </a:r>
            <a:endParaRPr lang="sv-SE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85C13E-48F7-AB41-A750-D38116FEC7DE}"/>
              </a:ext>
            </a:extLst>
          </p:cNvPr>
          <p:cNvSpPr/>
          <p:nvPr/>
        </p:nvSpPr>
        <p:spPr>
          <a:xfrm>
            <a:off x="1835696" y="2852936"/>
            <a:ext cx="28803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3B66DE-5A8F-9E40-A4CF-3FBD5DC3F15B}"/>
              </a:ext>
            </a:extLst>
          </p:cNvPr>
          <p:cNvCxnSpPr>
            <a:cxnSpLocks/>
          </p:cNvCxnSpPr>
          <p:nvPr/>
        </p:nvCxnSpPr>
        <p:spPr>
          <a:xfrm>
            <a:off x="1475656" y="3284984"/>
            <a:ext cx="0" cy="13367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5330C8-20F7-D248-8615-1DAD65014676}"/>
              </a:ext>
            </a:extLst>
          </p:cNvPr>
          <p:cNvCxnSpPr>
            <a:cxnSpLocks/>
          </p:cNvCxnSpPr>
          <p:nvPr/>
        </p:nvCxnSpPr>
        <p:spPr>
          <a:xfrm flipV="1">
            <a:off x="1475656" y="5053826"/>
            <a:ext cx="0" cy="11114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4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7B5E66-F1BB-1E48-B7C6-27AFBD8BD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Target Wheel Rotation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AA1 Problem : Insufficient </a:t>
            </a:r>
            <a:r>
              <a:rPr lang="sv-SE" dirty="0" err="1"/>
              <a:t>cooling</a:t>
            </a:r>
            <a:r>
              <a:rPr lang="sv-SE" dirty="0"/>
              <a:t> </a:t>
            </a:r>
            <a:r>
              <a:rPr lang="sv-SE" dirty="0" err="1"/>
              <a:t>time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CF50C-A6B5-1949-B4E2-526D4968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666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8E70-4F22-1B48-90A2-5B7E4F5E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rmAutofit/>
          </a:bodyPr>
          <a:lstStyle/>
          <a:p>
            <a:r>
              <a:rPr lang="sv-SE" dirty="0"/>
              <a:t>Target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CFD</a:t>
            </a:r>
            <a:br>
              <a:rPr lang="sv-SE" dirty="0"/>
            </a:br>
            <a:r>
              <a:rPr lang="sv-SE" dirty="0" err="1"/>
              <a:t>Assessed</a:t>
            </a:r>
            <a:r>
              <a:rPr lang="sv-SE" dirty="0"/>
              <a:t> in </a:t>
            </a:r>
            <a:r>
              <a:rPr lang="sv-SE" dirty="0" err="1"/>
              <a:t>accident</a:t>
            </a:r>
            <a:r>
              <a:rPr lang="sv-SE" dirty="0"/>
              <a:t> </a:t>
            </a:r>
            <a:r>
              <a:rPr lang="sv-SE" dirty="0" err="1"/>
              <a:t>analyses</a:t>
            </a:r>
            <a:r>
              <a:rPr lang="sv-SE" dirty="0"/>
              <a:t> (</a:t>
            </a:r>
            <a:r>
              <a:rPr lang="sv-SE" dirty="0" err="1"/>
              <a:t>mitigated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A7A2A-F609-8141-9DD6-C0043690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5" name="Imagen 50">
            <a:extLst>
              <a:ext uri="{FF2B5EF4-FFF2-40B4-BE49-F238E27FC236}">
                <a16:creationId xmlns:a16="http://schemas.microsoft.com/office/drawing/2014/main" id="{EB26985C-CD1C-9345-8906-4F830B7C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16638" cy="47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05DB8-2416-6F40-810A-68AA0C8CCB28}"/>
              </a:ext>
            </a:extLst>
          </p:cNvPr>
          <p:cNvSpPr txBox="1"/>
          <p:nvPr/>
        </p:nvSpPr>
        <p:spPr>
          <a:xfrm>
            <a:off x="4543135" y="6382846"/>
            <a:ext cx="459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Normal, ESS-Bilbao ESS-0058358 (not </a:t>
            </a:r>
            <a:r>
              <a:rPr lang="sv-SE" dirty="0" err="1"/>
              <a:t>released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853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15D2-454F-B24B-A815-35CB7590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Target rotation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09B55-1598-D742-8CE1-2B72A001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1F25A7-FFC5-614E-9EC8-054A79FFB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0401"/>
            <a:ext cx="6583560" cy="3388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8DFD61-00FD-8041-8868-AA473A8E1543}"/>
              </a:ext>
            </a:extLst>
          </p:cNvPr>
          <p:cNvSpPr/>
          <p:nvPr/>
        </p:nvSpPr>
        <p:spPr>
          <a:xfrm>
            <a:off x="7047678" y="2687109"/>
            <a:ext cx="2096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(WP2 Target </a:t>
            </a:r>
            <a:r>
              <a:rPr lang="sv-SE" dirty="0" err="1"/>
              <a:t>wheel</a:t>
            </a:r>
            <a:r>
              <a:rPr lang="sv-SE" dirty="0"/>
              <a:t>, drive and </a:t>
            </a:r>
            <a:r>
              <a:rPr lang="sv-SE" dirty="0" err="1"/>
              <a:t>shaft</a:t>
            </a:r>
            <a:r>
              <a:rPr lang="sv-SE" dirty="0"/>
              <a:t> </a:t>
            </a:r>
            <a:r>
              <a:rPr lang="sv-SE" dirty="0" err="1"/>
              <a:t>description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operational</a:t>
            </a:r>
            <a:r>
              <a:rPr lang="sv-SE" dirty="0"/>
              <a:t> limits [ESS-0060625]:</a:t>
            </a:r>
            <a:br>
              <a:rPr lang="sv-SE" dirty="0"/>
            </a:br>
            <a:r>
              <a:rPr lang="sv-SE" dirty="0"/>
              <a:t>LLL=7 rpm)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F8603-26ED-904A-B25F-4C9E2E20F07A}"/>
              </a:ext>
            </a:extLst>
          </p:cNvPr>
          <p:cNvSpPr txBox="1"/>
          <p:nvPr/>
        </p:nvSpPr>
        <p:spPr>
          <a:xfrm>
            <a:off x="4727796" y="5563013"/>
            <a:ext cx="3650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Normal speed is 23.3 rpm</a:t>
            </a:r>
          </a:p>
          <a:p>
            <a:r>
              <a:rPr lang="sv-SE" dirty="0" err="1"/>
              <a:t>Footprints</a:t>
            </a:r>
            <a:r>
              <a:rPr lang="sv-SE" dirty="0"/>
              <a:t> </a:t>
            </a:r>
            <a:r>
              <a:rPr lang="sv-SE" dirty="0" err="1"/>
              <a:t>overlapping</a:t>
            </a:r>
            <a:r>
              <a:rPr lang="sv-SE" dirty="0"/>
              <a:t> ½ gives 9 rpm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4BA5D-AA0B-E248-BEC3-80F0A361A1FE}"/>
              </a:ext>
            </a:extLst>
          </p:cNvPr>
          <p:cNvSpPr txBox="1"/>
          <p:nvPr/>
        </p:nvSpPr>
        <p:spPr>
          <a:xfrm>
            <a:off x="899592" y="556301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Unacceptable</a:t>
            </a:r>
            <a:r>
              <a:rPr lang="sv-SE" dirty="0"/>
              <a:t> </a:t>
            </a:r>
            <a:r>
              <a:rPr lang="sv-SE" dirty="0" err="1"/>
              <a:t>dose</a:t>
            </a:r>
            <a:br>
              <a:rPr lang="sv-SE" dirty="0"/>
            </a:br>
            <a:r>
              <a:rPr lang="sv-SE" dirty="0" err="1"/>
              <a:t>consequences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3 s</a:t>
            </a:r>
          </a:p>
        </p:txBody>
      </p:sp>
    </p:spTree>
    <p:extLst>
      <p:ext uri="{BB962C8B-B14F-4D97-AF65-F5344CB8AC3E}">
        <p14:creationId xmlns:p14="http://schemas.microsoft.com/office/powerpoint/2010/main" val="180030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0A49-F8DA-B149-938C-5034C76A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Outline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1C158-C0C9-F44F-86AD-88CC644E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General </a:t>
            </a:r>
            <a:r>
              <a:rPr lang="sv-SE" dirty="0" err="1"/>
              <a:t>remarks</a:t>
            </a:r>
            <a:r>
              <a:rPr lang="sv-SE" dirty="0"/>
              <a:t> on </a:t>
            </a:r>
            <a:r>
              <a:rPr lang="sv-SE" dirty="0" err="1"/>
              <a:t>setting</a:t>
            </a:r>
            <a:r>
              <a:rPr lang="sv-SE" dirty="0"/>
              <a:t> limits</a:t>
            </a:r>
          </a:p>
          <a:p>
            <a:r>
              <a:rPr lang="sv-SE" dirty="0"/>
              <a:t>Target helium </a:t>
            </a:r>
            <a:r>
              <a:rPr lang="sv-SE" dirty="0" err="1"/>
              <a:t>cooling</a:t>
            </a:r>
            <a:endParaRPr lang="sv-SE" dirty="0"/>
          </a:p>
          <a:p>
            <a:r>
              <a:rPr lang="sv-SE" dirty="0"/>
              <a:t>Target rotation</a:t>
            </a:r>
          </a:p>
          <a:p>
            <a:r>
              <a:rPr lang="sv-SE" dirty="0" err="1"/>
              <a:t>Monolith</a:t>
            </a:r>
            <a:r>
              <a:rPr lang="sv-SE" dirty="0"/>
              <a:t> </a:t>
            </a:r>
            <a:r>
              <a:rPr lang="sv-SE" dirty="0" err="1"/>
              <a:t>pressure</a:t>
            </a:r>
            <a:endParaRPr lang="sv-SE" dirty="0"/>
          </a:p>
          <a:p>
            <a:r>
              <a:rPr lang="sv-SE" dirty="0" err="1"/>
              <a:t>Procedure</a:t>
            </a:r>
            <a:r>
              <a:rPr lang="sv-SE" dirty="0"/>
              <a:t> to set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63457-C74E-9F43-8F32-68989328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653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7B5E66-F1BB-1E48-B7C6-27AFBD8BD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err="1"/>
              <a:t>Monolith</a:t>
            </a:r>
            <a:r>
              <a:rPr lang="sv-SE" dirty="0"/>
              <a:t> </a:t>
            </a:r>
            <a:r>
              <a:rPr lang="sv-SE" dirty="0" err="1"/>
              <a:t>Vessel</a:t>
            </a:r>
            <a:r>
              <a:rPr lang="sv-SE" dirty="0"/>
              <a:t> </a:t>
            </a:r>
            <a:r>
              <a:rPr lang="sv-SE" dirty="0" err="1"/>
              <a:t>Pressure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AA2 Problem :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heat </a:t>
            </a:r>
            <a:r>
              <a:rPr lang="sv-SE" dirty="0" err="1"/>
              <a:t>density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CF50C-A6B5-1949-B4E2-526D4968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32330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8E70-4F22-1B48-90A2-5B7E4F5E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rmAutofit/>
          </a:bodyPr>
          <a:lstStyle/>
          <a:p>
            <a:r>
              <a:rPr lang="sv-SE" dirty="0"/>
              <a:t>Target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CFD</a:t>
            </a:r>
            <a:br>
              <a:rPr lang="sv-SE" dirty="0"/>
            </a:br>
            <a:r>
              <a:rPr lang="sv-SE" dirty="0" err="1"/>
              <a:t>Assessed</a:t>
            </a:r>
            <a:r>
              <a:rPr lang="sv-SE" dirty="0"/>
              <a:t> in </a:t>
            </a:r>
            <a:r>
              <a:rPr lang="sv-SE" dirty="0" err="1"/>
              <a:t>accident</a:t>
            </a:r>
            <a:r>
              <a:rPr lang="sv-SE" dirty="0"/>
              <a:t> </a:t>
            </a:r>
            <a:r>
              <a:rPr lang="sv-SE" dirty="0" err="1"/>
              <a:t>analyses</a:t>
            </a:r>
            <a:r>
              <a:rPr lang="sv-SE" dirty="0"/>
              <a:t> (</a:t>
            </a:r>
            <a:r>
              <a:rPr lang="sv-SE" dirty="0" err="1"/>
              <a:t>mitigated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A7A2A-F609-8141-9DD6-C0043690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pic>
        <p:nvPicPr>
          <p:cNvPr id="5" name="Imagen 50">
            <a:extLst>
              <a:ext uri="{FF2B5EF4-FFF2-40B4-BE49-F238E27FC236}">
                <a16:creationId xmlns:a16="http://schemas.microsoft.com/office/drawing/2014/main" id="{EB26985C-CD1C-9345-8906-4F830B7CA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804070" cy="201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05DB8-2416-6F40-810A-68AA0C8CCB28}"/>
              </a:ext>
            </a:extLst>
          </p:cNvPr>
          <p:cNvSpPr txBox="1"/>
          <p:nvPr/>
        </p:nvSpPr>
        <p:spPr>
          <a:xfrm>
            <a:off x="4543135" y="6382846"/>
            <a:ext cx="459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Normal, ESS-Bilbao ESS-0058358 (not </a:t>
            </a:r>
            <a:r>
              <a:rPr lang="sv-SE" dirty="0" err="1"/>
              <a:t>released</a:t>
            </a:r>
            <a:r>
              <a:rPr lang="sv-SE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83C68-D388-6C4D-BCBD-79BD0264F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0753"/>
            <a:ext cx="4944278" cy="46972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8E5AF8-94DD-6247-809D-0A9C07D0DAE3}"/>
              </a:ext>
            </a:extLst>
          </p:cNvPr>
          <p:cNvSpPr txBox="1"/>
          <p:nvPr/>
        </p:nvSpPr>
        <p:spPr>
          <a:xfrm>
            <a:off x="5724128" y="1942200"/>
            <a:ext cx="30423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No </a:t>
            </a:r>
            <a:r>
              <a:rPr lang="sv-SE" dirty="0" err="1"/>
              <a:t>detection</a:t>
            </a:r>
            <a:r>
              <a:rPr lang="sv-SE" dirty="0"/>
              <a:t> in tungsten</a:t>
            </a:r>
          </a:p>
          <a:p>
            <a:r>
              <a:rPr lang="sv-SE" dirty="0"/>
              <a:t>-&gt; </a:t>
            </a:r>
            <a:r>
              <a:rPr lang="sv-SE" dirty="0" err="1"/>
              <a:t>Indirect</a:t>
            </a:r>
            <a:r>
              <a:rPr lang="sv-SE" dirty="0"/>
              <a:t> </a:t>
            </a:r>
            <a:r>
              <a:rPr lang="sv-SE" dirty="0" err="1"/>
              <a:t>detection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Hole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small</a:t>
            </a:r>
          </a:p>
          <a:p>
            <a:r>
              <a:rPr lang="sv-SE" dirty="0"/>
              <a:t>-&gt; faster </a:t>
            </a:r>
            <a:r>
              <a:rPr lang="sv-SE" dirty="0" err="1"/>
              <a:t>detection</a:t>
            </a:r>
            <a:r>
              <a:rPr lang="sv-SE" dirty="0"/>
              <a:t> in </a:t>
            </a:r>
            <a:r>
              <a:rPr lang="sv-SE" dirty="0" err="1"/>
              <a:t>monolith</a:t>
            </a:r>
            <a:br>
              <a:rPr lang="sv-SE" dirty="0"/>
            </a:br>
            <a:r>
              <a:rPr lang="sv-SE" dirty="0"/>
              <a:t>     </a:t>
            </a:r>
            <a:r>
              <a:rPr lang="sv-SE" dirty="0" err="1"/>
              <a:t>than</a:t>
            </a:r>
            <a:r>
              <a:rPr lang="sv-SE" dirty="0"/>
              <a:t> in helium system</a:t>
            </a:r>
          </a:p>
        </p:txBody>
      </p:sp>
    </p:spTree>
    <p:extLst>
      <p:ext uri="{BB962C8B-B14F-4D97-AF65-F5344CB8AC3E}">
        <p14:creationId xmlns:p14="http://schemas.microsoft.com/office/powerpoint/2010/main" val="36787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81B3-68DE-5445-8DAB-EE040D15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15987"/>
            <a:ext cx="2880320" cy="980765"/>
          </a:xfrm>
        </p:spPr>
        <p:txBody>
          <a:bodyPr/>
          <a:lstStyle/>
          <a:p>
            <a:r>
              <a:rPr lang="sv-SE" dirty="0" err="1"/>
              <a:t>Pressure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CDB0B-EF8F-5A44-A57D-126BD585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pic>
        <p:nvPicPr>
          <p:cNvPr id="5" name="Picture 4" descr="C:\Users\Leif\Desktop\snip_20170328165239.png">
            <a:extLst>
              <a:ext uri="{FF2B5EF4-FFF2-40B4-BE49-F238E27FC236}">
                <a16:creationId xmlns:a16="http://schemas.microsoft.com/office/drawing/2014/main" id="{1E4832C7-1B93-6A4D-B9DA-950ED62EF1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925" y="44623"/>
            <a:ext cx="7326948" cy="6676851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7A05-8DA8-6146-B4A8-608B8B9B335F}"/>
              </a:ext>
            </a:extLst>
          </p:cNvPr>
          <p:cNvSpPr txBox="1"/>
          <p:nvPr/>
        </p:nvSpPr>
        <p:spPr>
          <a:xfrm>
            <a:off x="485775" y="4514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4F543-D2FC-2845-8870-AF1703095985}"/>
              </a:ext>
            </a:extLst>
          </p:cNvPr>
          <p:cNvSpPr txBox="1"/>
          <p:nvPr/>
        </p:nvSpPr>
        <p:spPr>
          <a:xfrm>
            <a:off x="5930235" y="6426397"/>
            <a:ext cx="3213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Figure</a:t>
            </a:r>
            <a:r>
              <a:rPr lang="sv-SE" sz="1400" dirty="0"/>
              <a:t> from relief </a:t>
            </a:r>
            <a:r>
              <a:rPr lang="sv-SE" sz="1400" dirty="0" err="1"/>
              <a:t>document</a:t>
            </a:r>
            <a:r>
              <a:rPr lang="sv-SE" sz="1400" dirty="0"/>
              <a:t> ESS-0305844</a:t>
            </a:r>
          </a:p>
        </p:txBody>
      </p:sp>
    </p:spTree>
    <p:extLst>
      <p:ext uri="{BB962C8B-B14F-4D97-AF65-F5344CB8AC3E}">
        <p14:creationId xmlns:p14="http://schemas.microsoft.com/office/powerpoint/2010/main" val="48330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6661-2E45-6A43-856A-30648D4D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Monolith</a:t>
            </a:r>
            <a:r>
              <a:rPr lang="sv-SE" dirty="0"/>
              <a:t> </a:t>
            </a:r>
            <a:r>
              <a:rPr lang="sv-SE" dirty="0" err="1"/>
              <a:t>pressure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D44C1-866B-8D49-A18B-F84F3703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FA994-FC04-5448-9721-FD3303206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7970"/>
            <a:ext cx="8104823" cy="4767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56955-8134-B349-80BF-B936F916FEDA}"/>
              </a:ext>
            </a:extLst>
          </p:cNvPr>
          <p:cNvSpPr/>
          <p:nvPr/>
        </p:nvSpPr>
        <p:spPr>
          <a:xfrm>
            <a:off x="683568" y="6453336"/>
            <a:ext cx="294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Simulation AA4, ESS-0150712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B5F7FF-A64D-5D42-9EC4-7C06843F0D7B}"/>
              </a:ext>
            </a:extLst>
          </p:cNvPr>
          <p:cNvCxnSpPr>
            <a:cxnSpLocks/>
          </p:cNvCxnSpPr>
          <p:nvPr/>
        </p:nvCxnSpPr>
        <p:spPr>
          <a:xfrm>
            <a:off x="755576" y="4365104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01FA61-18FB-AA41-8F10-2715597CE3C8}"/>
              </a:ext>
            </a:extLst>
          </p:cNvPr>
          <p:cNvCxnSpPr>
            <a:cxnSpLocks/>
          </p:cNvCxnSpPr>
          <p:nvPr/>
        </p:nvCxnSpPr>
        <p:spPr>
          <a:xfrm>
            <a:off x="971600" y="4365104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871E7E-0B32-C441-B254-86EC527D130E}"/>
              </a:ext>
            </a:extLst>
          </p:cNvPr>
          <p:cNvSpPr txBox="1"/>
          <p:nvPr/>
        </p:nvSpPr>
        <p:spPr>
          <a:xfrm>
            <a:off x="545842" y="545702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~0.07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E56F1-11D9-6C4F-BCF8-2A3E8AF04320}"/>
              </a:ext>
            </a:extLst>
          </p:cNvPr>
          <p:cNvSpPr txBox="1"/>
          <p:nvPr/>
        </p:nvSpPr>
        <p:spPr>
          <a:xfrm>
            <a:off x="121326" y="418043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80827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8468-7E0F-B848-B3BE-7F7CA534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Monolith</a:t>
            </a:r>
            <a:r>
              <a:rPr lang="sv-SE" dirty="0"/>
              <a:t> </a:t>
            </a:r>
            <a:r>
              <a:rPr lang="sv-SE" dirty="0" err="1"/>
              <a:t>pressure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DC13-EAEA-A942-B021-A499F66C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44F6B-6447-D04D-A183-09616D25E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8698824" cy="44302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20D3E-A5C9-4046-94C6-3406B69CB44E}"/>
              </a:ext>
            </a:extLst>
          </p:cNvPr>
          <p:cNvSpPr txBox="1"/>
          <p:nvPr/>
        </p:nvSpPr>
        <p:spPr>
          <a:xfrm>
            <a:off x="539552" y="6197798"/>
            <a:ext cx="32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Simulation for AA2, ESS-0150710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C0531-19F4-1042-A626-C5BB42695D27}"/>
              </a:ext>
            </a:extLst>
          </p:cNvPr>
          <p:cNvSpPr txBox="1"/>
          <p:nvPr/>
        </p:nvSpPr>
        <p:spPr>
          <a:xfrm>
            <a:off x="1547664" y="566319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=10 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F87F26-CDD5-E546-B8A7-AF483D54EE52}"/>
              </a:ext>
            </a:extLst>
          </p:cNvPr>
          <p:cNvCxnSpPr/>
          <p:nvPr/>
        </p:nvCxnSpPr>
        <p:spPr>
          <a:xfrm>
            <a:off x="827584" y="400506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1E462-9E4E-7B46-822B-7B0DECB9F807}"/>
              </a:ext>
            </a:extLst>
          </p:cNvPr>
          <p:cNvCxnSpPr>
            <a:cxnSpLocks/>
          </p:cNvCxnSpPr>
          <p:nvPr/>
        </p:nvCxnSpPr>
        <p:spPr>
          <a:xfrm>
            <a:off x="1407786" y="4005064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68C7F4-23E4-5B45-B9D6-8A406CDCC808}"/>
              </a:ext>
            </a:extLst>
          </p:cNvPr>
          <p:cNvSpPr txBox="1"/>
          <p:nvPr/>
        </p:nvSpPr>
        <p:spPr>
          <a:xfrm>
            <a:off x="301346" y="38203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C26D8-D384-D747-8FDC-2813AC1189FB}"/>
              </a:ext>
            </a:extLst>
          </p:cNvPr>
          <p:cNvSpPr txBox="1"/>
          <p:nvPr/>
        </p:nvSpPr>
        <p:spPr>
          <a:xfrm>
            <a:off x="2195736" y="4180438"/>
            <a:ext cx="580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Limit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refined</a:t>
            </a:r>
            <a:r>
              <a:rPr lang="sv-SE" dirty="0"/>
              <a:t> </a:t>
            </a:r>
            <a:r>
              <a:rPr lang="sv-SE" dirty="0" err="1"/>
              <a:t>calculating</a:t>
            </a:r>
            <a:r>
              <a:rPr lang="sv-SE" dirty="0"/>
              <a:t> </a:t>
            </a:r>
            <a:r>
              <a:rPr lang="sv-SE" dirty="0" err="1"/>
              <a:t>pressure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rotation </a:t>
            </a:r>
          </a:p>
        </p:txBody>
      </p:sp>
    </p:spTree>
    <p:extLst>
      <p:ext uri="{BB962C8B-B14F-4D97-AF65-F5344CB8AC3E}">
        <p14:creationId xmlns:p14="http://schemas.microsoft.com/office/powerpoint/2010/main" val="259036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617F-2FFF-7F4B-B352-8132DB29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Timing for </a:t>
            </a:r>
            <a:r>
              <a:rPr lang="sv-SE" dirty="0" err="1"/>
              <a:t>focused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4EA0-52F3-1B4D-9757-B1A075AB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Small </a:t>
            </a:r>
            <a:r>
              <a:rPr lang="sv-SE" dirty="0" err="1"/>
              <a:t>holes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the perimeter,</a:t>
            </a:r>
            <a:br>
              <a:rPr lang="sv-SE" dirty="0"/>
            </a:br>
            <a:r>
              <a:rPr lang="sv-SE" dirty="0"/>
              <a:t>area </a:t>
            </a:r>
            <a:r>
              <a:rPr lang="sv-SE" dirty="0" err="1"/>
              <a:t>increasing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rotation</a:t>
            </a:r>
            <a:br>
              <a:rPr lang="sv-SE" dirty="0"/>
            </a:b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maybe</a:t>
            </a:r>
            <a:r>
              <a:rPr lang="sv-SE" dirty="0"/>
              <a:t> same </a:t>
            </a:r>
            <a:r>
              <a:rPr lang="sv-SE" dirty="0" err="1"/>
              <a:t>holes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Holes</a:t>
            </a:r>
            <a:r>
              <a:rPr lang="sv-SE" dirty="0"/>
              <a:t> </a:t>
            </a:r>
            <a:r>
              <a:rPr lang="sv-SE" dirty="0" err="1"/>
              <a:t>needed</a:t>
            </a:r>
            <a:r>
              <a:rPr lang="sv-SE" dirty="0"/>
              <a:t> for </a:t>
            </a:r>
            <a:r>
              <a:rPr lang="sv-SE" dirty="0" err="1"/>
              <a:t>pressure</a:t>
            </a:r>
            <a:r>
              <a:rPr lang="sv-SE" dirty="0"/>
              <a:t>,</a:t>
            </a:r>
            <a:br>
              <a:rPr lang="sv-SE" dirty="0"/>
            </a:br>
            <a:r>
              <a:rPr lang="sv-SE" dirty="0" err="1"/>
              <a:t>earliest</a:t>
            </a:r>
            <a:r>
              <a:rPr lang="sv-SE" dirty="0"/>
              <a:t> </a:t>
            </a:r>
            <a:r>
              <a:rPr lang="sv-SE" dirty="0" err="1"/>
              <a:t>detection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rotation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Latest</a:t>
            </a:r>
            <a:r>
              <a:rPr lang="sv-SE" dirty="0"/>
              <a:t> </a:t>
            </a:r>
            <a:r>
              <a:rPr lang="sv-SE" dirty="0" err="1"/>
              <a:t>detection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rotation</a:t>
            </a:r>
            <a:br>
              <a:rPr lang="sv-SE" dirty="0"/>
            </a:br>
            <a:r>
              <a:rPr lang="sv-SE" dirty="0"/>
              <a:t>I.e. </a:t>
            </a:r>
            <a:r>
              <a:rPr lang="sv-SE" dirty="0" err="1"/>
              <a:t>beam</a:t>
            </a:r>
            <a:r>
              <a:rPr lang="sv-SE" dirty="0"/>
              <a:t> must be off at 36/14 ~ 2.5 [s]</a:t>
            </a:r>
            <a:br>
              <a:rPr lang="sv-SE" dirty="0"/>
            </a:br>
            <a:r>
              <a:rPr lang="sv-SE" dirty="0" err="1"/>
              <a:t>after</a:t>
            </a:r>
            <a:r>
              <a:rPr lang="sv-SE" dirty="0"/>
              <a:t> the limit </a:t>
            </a:r>
            <a:r>
              <a:rPr lang="sv-SE" dirty="0" err="1"/>
              <a:t>pressure</a:t>
            </a:r>
            <a:r>
              <a:rPr lang="sv-SE" dirty="0"/>
              <a:t> is </a:t>
            </a:r>
            <a:r>
              <a:rPr lang="sv-SE" dirty="0" err="1"/>
              <a:t>reached</a:t>
            </a:r>
            <a:r>
              <a:rPr lang="sv-S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55EEF-BC67-F040-8EF0-32C7F5F7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23403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139B4-50A7-4A4D-8E96-A60B9C9B8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err="1"/>
              <a:t>Procedure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58D1A-0E5A-4D48-B88E-D8676ECA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371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816F-EF5E-3046-8867-F0F25542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Procedure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82499-25BD-AA48-93FF-2F0D2CDC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sv-SE" dirty="0" err="1"/>
              <a:t>Postulating</a:t>
            </a:r>
            <a:r>
              <a:rPr lang="sv-SE" dirty="0"/>
              <a:t> limits </a:t>
            </a:r>
            <a:r>
              <a:rPr lang="sv-SE" dirty="0" err="1"/>
              <a:t>now</a:t>
            </a:r>
            <a:br>
              <a:rPr lang="sv-SE" dirty="0"/>
            </a:br>
            <a:r>
              <a:rPr lang="sv-SE" dirty="0" err="1"/>
              <a:t>Likely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years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Analyses</a:t>
            </a:r>
            <a:r>
              <a:rPr lang="sv-SE" dirty="0"/>
              <a:t> to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confirm</a:t>
            </a:r>
            <a:r>
              <a:rPr lang="sv-SE" dirty="0"/>
              <a:t>:</a:t>
            </a:r>
            <a:br>
              <a:rPr lang="sv-SE" dirty="0"/>
            </a:br>
            <a:r>
              <a:rPr lang="sv-SE" dirty="0"/>
              <a:t>- </a:t>
            </a:r>
            <a:r>
              <a:rPr lang="sv-SE" dirty="0" err="1"/>
              <a:t>Accident</a:t>
            </a:r>
            <a:r>
              <a:rPr lang="sv-SE" dirty="0"/>
              <a:t> </a:t>
            </a:r>
            <a:r>
              <a:rPr lang="sv-SE" dirty="0" err="1"/>
              <a:t>mitigation</a:t>
            </a:r>
            <a:br>
              <a:rPr lang="sv-SE" dirty="0"/>
            </a:br>
            <a:r>
              <a:rPr lang="sv-SE" dirty="0"/>
              <a:t>- </a:t>
            </a:r>
            <a:r>
              <a:rPr lang="sv-SE" dirty="0" err="1"/>
              <a:t>Operability</a:t>
            </a:r>
            <a:endParaRPr lang="sv-SE" dirty="0"/>
          </a:p>
          <a:p>
            <a:endParaRPr lang="sv-SE" dirty="0"/>
          </a:p>
          <a:p>
            <a:r>
              <a:rPr lang="sv-SE" dirty="0"/>
              <a:t>(</a:t>
            </a:r>
            <a:r>
              <a:rPr lang="sv-SE" dirty="0" err="1"/>
              <a:t>Commissioning</a:t>
            </a:r>
            <a:r>
              <a:rPr lang="sv-SE" dirty="0"/>
              <a:t>) Tests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decide</a:t>
            </a:r>
            <a:r>
              <a:rPr lang="sv-SE" dirty="0"/>
              <a:t> limits </a:t>
            </a:r>
            <a:r>
              <a:rPr lang="sv-SE" dirty="0" err="1"/>
              <a:t>finally</a:t>
            </a:r>
            <a:br>
              <a:rPr lang="sv-SE" dirty="0"/>
            </a:br>
            <a:r>
              <a:rPr lang="sv-SE" dirty="0"/>
              <a:t>Changes must be </a:t>
            </a:r>
            <a:r>
              <a:rPr lang="sv-SE" dirty="0" err="1"/>
              <a:t>few</a:t>
            </a:r>
            <a:r>
              <a:rPr lang="sv-SE" dirty="0"/>
              <a:t> and under </a:t>
            </a:r>
            <a:r>
              <a:rPr lang="sv-SE" dirty="0" err="1"/>
              <a:t>strict</a:t>
            </a:r>
            <a:r>
              <a:rPr lang="sv-SE" dirty="0"/>
              <a:t> </a:t>
            </a:r>
            <a:r>
              <a:rPr lang="sv-SE" dirty="0" err="1"/>
              <a:t>control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BDAEC-F4A5-F343-B48F-D0BB4AE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655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57FC1A-4375-A740-B7DA-99954421C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err="1"/>
              <a:t>Questions</a:t>
            </a:r>
            <a:r>
              <a:rPr lang="sv-SE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229D2-6236-3D49-B07B-478DD0A2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508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TSS limits – limits operation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E17D0C-443B-8C48-8A5F-24BB475646B9}"/>
              </a:ext>
            </a:extLst>
          </p:cNvPr>
          <p:cNvCxnSpPr>
            <a:cxnSpLocks/>
          </p:cNvCxnSpPr>
          <p:nvPr/>
        </p:nvCxnSpPr>
        <p:spPr>
          <a:xfrm flipV="1">
            <a:off x="1979712" y="2564904"/>
            <a:ext cx="0" cy="3672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57576-D7F7-474A-BEDC-6266BD729D87}"/>
              </a:ext>
            </a:extLst>
          </p:cNvPr>
          <p:cNvCxnSpPr/>
          <p:nvPr/>
        </p:nvCxnSpPr>
        <p:spPr>
          <a:xfrm>
            <a:off x="1763688" y="53012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CFF7BC-CD09-5C46-89F2-1CDABB4BAF3A}"/>
              </a:ext>
            </a:extLst>
          </p:cNvPr>
          <p:cNvCxnSpPr/>
          <p:nvPr/>
        </p:nvCxnSpPr>
        <p:spPr>
          <a:xfrm>
            <a:off x="1763688" y="48691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78E6BE-D7DA-7848-A896-7616822F43BB}"/>
              </a:ext>
            </a:extLst>
          </p:cNvPr>
          <p:cNvCxnSpPr/>
          <p:nvPr/>
        </p:nvCxnSpPr>
        <p:spPr>
          <a:xfrm>
            <a:off x="1763688" y="443711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647467-9468-3347-8713-B70AFCE10550}"/>
              </a:ext>
            </a:extLst>
          </p:cNvPr>
          <p:cNvSpPr txBox="1"/>
          <p:nvPr/>
        </p:nvSpPr>
        <p:spPr>
          <a:xfrm>
            <a:off x="2339752" y="4252446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Operation limit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3B337-BBA9-E74C-9358-154F293AAC0D}"/>
              </a:ext>
            </a:extLst>
          </p:cNvPr>
          <p:cNvSpPr txBox="1"/>
          <p:nvPr/>
        </p:nvSpPr>
        <p:spPr>
          <a:xfrm>
            <a:off x="2330053" y="4684494"/>
            <a:ext cx="257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MPS: </a:t>
            </a:r>
            <a:r>
              <a:rPr lang="sv-SE" dirty="0" err="1"/>
              <a:t>Machine</a:t>
            </a:r>
            <a:r>
              <a:rPr lang="sv-SE" dirty="0"/>
              <a:t> </a:t>
            </a:r>
            <a:r>
              <a:rPr lang="sv-SE" dirty="0" err="1"/>
              <a:t>Protection</a:t>
            </a:r>
            <a:endParaRPr lang="sv-S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07E2D-E47D-7146-A4D4-9A3C301D5A87}"/>
              </a:ext>
            </a:extLst>
          </p:cNvPr>
          <p:cNvSpPr txBox="1"/>
          <p:nvPr/>
        </p:nvSpPr>
        <p:spPr>
          <a:xfrm>
            <a:off x="2323777" y="5116542"/>
            <a:ext cx="119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TSS: </a:t>
            </a:r>
            <a:r>
              <a:rPr lang="sv-SE" dirty="0" err="1"/>
              <a:t>Safety</a:t>
            </a:r>
            <a:endParaRPr lang="sv-SE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85C13E-48F7-AB41-A750-D38116FEC7DE}"/>
              </a:ext>
            </a:extLst>
          </p:cNvPr>
          <p:cNvSpPr/>
          <p:nvPr/>
        </p:nvSpPr>
        <p:spPr>
          <a:xfrm>
            <a:off x="1835696" y="2852936"/>
            <a:ext cx="28803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073F9-FE16-3D4F-8B9F-E964ADFD559D}"/>
              </a:ext>
            </a:extLst>
          </p:cNvPr>
          <p:cNvSpPr txBox="1"/>
          <p:nvPr/>
        </p:nvSpPr>
        <p:spPr>
          <a:xfrm>
            <a:off x="652851" y="2188357"/>
            <a:ext cx="28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pressure</a:t>
            </a:r>
            <a:r>
              <a:rPr lang="sv-SE" dirty="0"/>
              <a:t> or </a:t>
            </a:r>
            <a:r>
              <a:rPr lang="sv-SE" dirty="0" err="1"/>
              <a:t>temperature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553F-C99A-2A4E-8B7B-34F54185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Simple solution to </a:t>
            </a:r>
            <a:r>
              <a:rPr lang="sv-SE" dirty="0" err="1"/>
              <a:t>complicated</a:t>
            </a:r>
            <a:r>
              <a:rPr lang="sv-SE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B2F6-E12E-F547-8FE4-19B85AE86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 </a:t>
            </a:r>
            <a:r>
              <a:rPr lang="sv-SE" dirty="0" err="1"/>
              <a:t>easy</a:t>
            </a:r>
            <a:r>
              <a:rPr lang="sv-SE" dirty="0"/>
              <a:t> </a:t>
            </a:r>
            <a:r>
              <a:rPr lang="sv-SE" dirty="0" err="1"/>
              <a:t>understanding</a:t>
            </a:r>
            <a:r>
              <a:rPr lang="sv-SE" dirty="0"/>
              <a:t> and </a:t>
            </a:r>
            <a:r>
              <a:rPr lang="sv-SE" dirty="0" err="1"/>
              <a:t>explaining</a:t>
            </a:r>
            <a:endParaRPr lang="sv-SE" dirty="0"/>
          </a:p>
          <a:p>
            <a:r>
              <a:rPr lang="sv-SE" dirty="0"/>
              <a:t>For </a:t>
            </a:r>
            <a:r>
              <a:rPr lang="sv-SE" dirty="0" err="1"/>
              <a:t>robustness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Keep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r>
              <a:rPr lang="sv-SE" dirty="0"/>
              <a:t> simple</a:t>
            </a:r>
          </a:p>
          <a:p>
            <a:pPr marL="0" indent="0">
              <a:buNone/>
            </a:pPr>
            <a:r>
              <a:rPr lang="sv-SE" dirty="0" err="1"/>
              <a:t>Avoid</a:t>
            </a:r>
            <a:r>
              <a:rPr lang="sv-SE" dirty="0"/>
              <a:t> combinations and </a:t>
            </a:r>
            <a:r>
              <a:rPr lang="sv-SE" dirty="0" err="1"/>
              <a:t>control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307F9-E1D7-E04F-B521-B93CD950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421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20D4-2CB0-5748-90D1-12445442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Limits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3F8D76-B51D-734F-A3A1-19D1EA489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813009"/>
              </p:ext>
            </p:extLst>
          </p:nvPr>
        </p:nvGraphicFramePr>
        <p:xfrm>
          <a:off x="468362" y="191683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566">
                  <a:extLst>
                    <a:ext uri="{9D8B030D-6E8A-4147-A177-3AD203B41FA5}">
                      <a16:colId xmlns:a16="http://schemas.microsoft.com/office/drawing/2014/main" val="3375381465"/>
                    </a:ext>
                  </a:extLst>
                </a:gridCol>
                <a:gridCol w="2030834">
                  <a:extLst>
                    <a:ext uri="{9D8B030D-6E8A-4147-A177-3AD203B41FA5}">
                      <a16:colId xmlns:a16="http://schemas.microsoft.com/office/drawing/2014/main" val="285851011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1109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Quantity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Time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9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 flow rate</a:t>
                      </a:r>
                      <a:endParaRPr lang="sv-S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1.75 kg/s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16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pressure</a:t>
                      </a:r>
                      <a:endParaRPr lang="sv-S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 bar(a)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87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Inlet temperature</a:t>
                      </a:r>
                      <a:endParaRPr lang="sv-S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9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Rotation speed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 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2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Monolith vessel pressure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0.5 bar(a)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2.5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4895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0B4B2-04D5-6044-8CF0-72A1D705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990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7B5E66-F1BB-1E48-B7C6-27AFBD8BD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Helium </a:t>
            </a:r>
            <a:r>
              <a:rPr lang="sv-SE" dirty="0" err="1"/>
              <a:t>Cooling</a:t>
            </a:r>
            <a:r>
              <a:rPr lang="sv-SE" dirty="0"/>
              <a:t> System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AA3 Problem : Insufficient </a:t>
            </a:r>
            <a:r>
              <a:rPr lang="sv-SE" dirty="0" err="1"/>
              <a:t>cooling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CF50C-A6B5-1949-B4E2-526D4968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734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TSS limits – limits operation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C3A6C-75BE-C64E-92EA-8A4DA937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19846"/>
            <a:ext cx="6166445" cy="45365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3B61CD-0E4B-1645-9F2B-F1E907978F49}"/>
              </a:ext>
            </a:extLst>
          </p:cNvPr>
          <p:cNvSpPr/>
          <p:nvPr/>
        </p:nvSpPr>
        <p:spPr>
          <a:xfrm>
            <a:off x="6573440" y="1588409"/>
            <a:ext cx="2486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4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0: Normal operation</a:t>
            </a:r>
          </a:p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1: TSS limits</a:t>
            </a:r>
          </a:p>
          <a:p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itchFamily="2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MPS should be inside</a:t>
            </a:r>
          </a:p>
          <a:p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itchFamily="2" charset="0"/>
            </a:endParaRPr>
          </a:p>
          <a:p>
            <a:r>
              <a:rPr lang="en-GB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System function limits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40A0D4-4877-474E-BBAC-0FE63E80B34F}"/>
              </a:ext>
            </a:extLst>
          </p:cNvPr>
          <p:cNvSpPr/>
          <p:nvPr/>
        </p:nvSpPr>
        <p:spPr>
          <a:xfrm>
            <a:off x="6417965" y="3744943"/>
            <a:ext cx="104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1.75 kg/s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B2B43A-DE65-3C43-A7D5-054582B4FD5C}"/>
              </a:ext>
            </a:extLst>
          </p:cNvPr>
          <p:cNvSpPr/>
          <p:nvPr/>
        </p:nvSpPr>
        <p:spPr>
          <a:xfrm>
            <a:off x="6016726" y="4619601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8 bar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A8A51-75F8-BF45-8800-BDE610FD4DB9}"/>
              </a:ext>
            </a:extLst>
          </p:cNvPr>
          <p:cNvSpPr/>
          <p:nvPr/>
        </p:nvSpPr>
        <p:spPr>
          <a:xfrm>
            <a:off x="971600" y="594928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70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  <a:sym typeface="Symbol" pitchFamily="2" charset="2"/>
              </a:rPr>
              <a:t>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C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8E70-4F22-1B48-90A2-5B7E4F5E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rmAutofit/>
          </a:bodyPr>
          <a:lstStyle/>
          <a:p>
            <a:r>
              <a:rPr lang="sv-SE" dirty="0"/>
              <a:t>Target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CFD</a:t>
            </a:r>
            <a:br>
              <a:rPr lang="sv-SE" dirty="0"/>
            </a:br>
            <a:r>
              <a:rPr lang="sv-SE" dirty="0" err="1"/>
              <a:t>Assessed</a:t>
            </a:r>
            <a:r>
              <a:rPr lang="sv-SE" dirty="0"/>
              <a:t> in </a:t>
            </a:r>
            <a:r>
              <a:rPr lang="sv-SE" dirty="0" err="1"/>
              <a:t>accident</a:t>
            </a:r>
            <a:r>
              <a:rPr lang="sv-SE" dirty="0"/>
              <a:t> </a:t>
            </a:r>
            <a:r>
              <a:rPr lang="sv-SE" dirty="0" err="1"/>
              <a:t>analyses</a:t>
            </a:r>
            <a:r>
              <a:rPr lang="sv-SE" dirty="0"/>
              <a:t> (</a:t>
            </a:r>
            <a:r>
              <a:rPr lang="sv-SE" dirty="0" err="1"/>
              <a:t>mitigated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A7A2A-F609-8141-9DD6-C0043690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Imagen 50">
            <a:extLst>
              <a:ext uri="{FF2B5EF4-FFF2-40B4-BE49-F238E27FC236}">
                <a16:creationId xmlns:a16="http://schemas.microsoft.com/office/drawing/2014/main" id="{EB26985C-CD1C-9345-8906-4F830B7CA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16638" cy="47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05DB8-2416-6F40-810A-68AA0C8CCB28}"/>
              </a:ext>
            </a:extLst>
          </p:cNvPr>
          <p:cNvSpPr txBox="1"/>
          <p:nvPr/>
        </p:nvSpPr>
        <p:spPr>
          <a:xfrm>
            <a:off x="4543135" y="6382846"/>
            <a:ext cx="459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Normal, ESS-Bilbao ESS-0058358 (not </a:t>
            </a:r>
            <a:r>
              <a:rPr lang="sv-SE" dirty="0" err="1"/>
              <a:t>released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758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E6EF-DEDA-D144-9035-298FE963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Indirect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r>
              <a:rPr lang="sv-SE" dirty="0"/>
              <a:t> in helium </a:t>
            </a:r>
            <a:r>
              <a:rPr lang="sv-SE" dirty="0" err="1"/>
              <a:t>cooling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796C4-D669-0A4E-AEAF-71C939ED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7234A-0634-264D-9131-5712B840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628800"/>
            <a:ext cx="8992533" cy="4824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27F86-2AE5-B14E-9615-E1D2D6EAC531}"/>
              </a:ext>
            </a:extLst>
          </p:cNvPr>
          <p:cNvSpPr txBox="1"/>
          <p:nvPr/>
        </p:nvSpPr>
        <p:spPr>
          <a:xfrm>
            <a:off x="5652120" y="6445751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ESS-0012527 SDD-Sol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92F13-4A78-9940-9CB6-A948200C6B02}"/>
              </a:ext>
            </a:extLst>
          </p:cNvPr>
          <p:cNvSpPr/>
          <p:nvPr/>
        </p:nvSpPr>
        <p:spPr>
          <a:xfrm>
            <a:off x="395536" y="5805264"/>
            <a:ext cx="49685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94DBFC-898D-8B4F-A374-9CF869115A60}"/>
              </a:ext>
            </a:extLst>
          </p:cNvPr>
          <p:cNvSpPr/>
          <p:nvPr/>
        </p:nvSpPr>
        <p:spPr>
          <a:xfrm>
            <a:off x="7380312" y="4109284"/>
            <a:ext cx="1719724" cy="204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1119E-6DA5-C248-9FEA-425C7E166CAF}"/>
              </a:ext>
            </a:extLst>
          </p:cNvPr>
          <p:cNvSpPr/>
          <p:nvPr/>
        </p:nvSpPr>
        <p:spPr>
          <a:xfrm>
            <a:off x="969690" y="1613048"/>
            <a:ext cx="4610422" cy="735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2FFD9B-592E-FB4E-A4A2-77FA6E146330}"/>
              </a:ext>
            </a:extLst>
          </p:cNvPr>
          <p:cNvSpPr/>
          <p:nvPr/>
        </p:nvSpPr>
        <p:spPr>
          <a:xfrm>
            <a:off x="5004047" y="2546176"/>
            <a:ext cx="755129" cy="225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9C04B9-614A-7B44-913E-DCB44858B83F}"/>
              </a:ext>
            </a:extLst>
          </p:cNvPr>
          <p:cNvSpPr/>
          <p:nvPr/>
        </p:nvSpPr>
        <p:spPr>
          <a:xfrm>
            <a:off x="6751100" y="2546176"/>
            <a:ext cx="4558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05428F-30FF-8746-BBE7-611D841DC23C}"/>
              </a:ext>
            </a:extLst>
          </p:cNvPr>
          <p:cNvSpPr/>
          <p:nvPr/>
        </p:nvSpPr>
        <p:spPr>
          <a:xfrm>
            <a:off x="547936" y="5957664"/>
            <a:ext cx="49685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5437D7-F6AC-914A-9785-3DC9A341054D}"/>
              </a:ext>
            </a:extLst>
          </p:cNvPr>
          <p:cNvSpPr/>
          <p:nvPr/>
        </p:nvSpPr>
        <p:spPr>
          <a:xfrm>
            <a:off x="4860032" y="5085182"/>
            <a:ext cx="2520280" cy="567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626413-4D65-A44E-B971-B783AA8F7A8E}"/>
              </a:ext>
            </a:extLst>
          </p:cNvPr>
          <p:cNvSpPr/>
          <p:nvPr/>
        </p:nvSpPr>
        <p:spPr>
          <a:xfrm>
            <a:off x="7550146" y="1844824"/>
            <a:ext cx="568327" cy="504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81D9E1-93FE-1748-9B75-FE8A3E5E0FBE}"/>
              </a:ext>
            </a:extLst>
          </p:cNvPr>
          <p:cNvSpPr/>
          <p:nvPr/>
        </p:nvSpPr>
        <p:spPr>
          <a:xfrm>
            <a:off x="7380312" y="3402088"/>
            <a:ext cx="568327" cy="504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DBD4BD-23ED-9A4C-B375-A37C3EB63BE4}"/>
              </a:ext>
            </a:extLst>
          </p:cNvPr>
          <p:cNvSpPr/>
          <p:nvPr/>
        </p:nvSpPr>
        <p:spPr>
          <a:xfrm>
            <a:off x="8118473" y="3402087"/>
            <a:ext cx="568327" cy="504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7910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15587</TotalTime>
  <Words>588</Words>
  <Application>Microsoft Macintosh PowerPoint</Application>
  <PresentationFormat>On-screen Show (4:3)</PresentationFormat>
  <Paragraphs>212</Paragraphs>
  <Slides>28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Office Theme</vt:lpstr>
      <vt:lpstr>Postulated TSS limits</vt:lpstr>
      <vt:lpstr>Outline</vt:lpstr>
      <vt:lpstr>TSS limits – limits operation space</vt:lpstr>
      <vt:lpstr>Simple solution to complicated problem</vt:lpstr>
      <vt:lpstr>Limits</vt:lpstr>
      <vt:lpstr>Helium Cooling System  AA3 Problem : Insufficient cooling</vt:lpstr>
      <vt:lpstr>TSS limits – limits operation space</vt:lpstr>
      <vt:lpstr>Target assessment based on CFD Assessed in accident analyses (mitigated)</vt:lpstr>
      <vt:lpstr>Indirect measurements in helium cooling</vt:lpstr>
      <vt:lpstr>Example: Target cooling mass flow tests</vt:lpstr>
      <vt:lpstr>Scenario Inertia -&gt; Margin</vt:lpstr>
      <vt:lpstr>Trigger quantities, Margins</vt:lpstr>
      <vt:lpstr>Compressor operational limits</vt:lpstr>
      <vt:lpstr>Operation space</vt:lpstr>
      <vt:lpstr>Example: Timing for lost cooling stop</vt:lpstr>
      <vt:lpstr>Opposing interests, pushing limits together</vt:lpstr>
      <vt:lpstr>Target Wheel Rotation  AA1 Problem : Insufficient cooling time</vt:lpstr>
      <vt:lpstr>Target assessment based on CFD Assessed in accident analyses (mitigated)</vt:lpstr>
      <vt:lpstr>Target rotation</vt:lpstr>
      <vt:lpstr>Monolith Vessel Pressure  AA2 Problem : Too high heat density</vt:lpstr>
      <vt:lpstr>Target assessment based on CFD Assessed in accident analyses (mitigated)</vt:lpstr>
      <vt:lpstr>Pressure</vt:lpstr>
      <vt:lpstr>Monolith pressure</vt:lpstr>
      <vt:lpstr>Monolith pressure</vt:lpstr>
      <vt:lpstr>Timing for focused beam stop</vt:lpstr>
      <vt:lpstr>Procedure</vt:lpstr>
      <vt:lpstr>Procedure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of TSS trip points</dc:title>
  <dc:creator>Per Nilsson</dc:creator>
  <cp:lastModifiedBy>Per Nilsson</cp:lastModifiedBy>
  <cp:revision>87</cp:revision>
  <dcterms:created xsi:type="dcterms:W3CDTF">2018-06-15T13:01:46Z</dcterms:created>
  <dcterms:modified xsi:type="dcterms:W3CDTF">2018-12-10T08:58:28Z</dcterms:modified>
</cp:coreProperties>
</file>