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256" r:id="rId2"/>
    <p:sldId id="272" r:id="rId3"/>
    <p:sldId id="301" r:id="rId4"/>
    <p:sldId id="300" r:id="rId5"/>
    <p:sldId id="321" r:id="rId6"/>
    <p:sldId id="260" r:id="rId7"/>
    <p:sldId id="302" r:id="rId8"/>
    <p:sldId id="306" r:id="rId9"/>
    <p:sldId id="305" r:id="rId10"/>
    <p:sldId id="316" r:id="rId11"/>
    <p:sldId id="317" r:id="rId12"/>
    <p:sldId id="310" r:id="rId13"/>
    <p:sldId id="307" r:id="rId14"/>
    <p:sldId id="270" r:id="rId15"/>
    <p:sldId id="313" r:id="rId16"/>
    <p:sldId id="309" r:id="rId17"/>
    <p:sldId id="315" r:id="rId18"/>
    <p:sldId id="314" r:id="rId19"/>
    <p:sldId id="320" r:id="rId20"/>
    <p:sldId id="312" r:id="rId21"/>
    <p:sldId id="318" r:id="rId22"/>
    <p:sldId id="311" r:id="rId23"/>
    <p:sldId id="308" r:id="rId24"/>
    <p:sldId id="322" r:id="rId25"/>
    <p:sldId id="319" r:id="rId26"/>
  </p:sldIdLst>
  <p:sldSz cx="9144000" cy="6858000" type="screen4x3"/>
  <p:notesSz cx="7010400" cy="9296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676" autoAdjust="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2018-12-10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90980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10/12/2018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10/12/2018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10/12/2018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10/12/2018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10/12/2018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eg"/><Relationship Id="rId4" Type="http://schemas.openxmlformats.org/officeDocument/2006/relationships/hyperlink" Target="https://www.google.se/url?sa=i&amp;rct=j&amp;q=&amp;esrc=s&amp;source=images&amp;cd=&amp;cad=rja&amp;uact=8&amp;ved=2ahUKEwi36oWa9ovfAhUKXCwKHRtqASAQjRx6BAgBEAU&amp;url=https://www.shutterstock.com/search/indicator%2Bpanel&amp;psig=AOvVaw1WxdzIGnq8-cIsIsd0sVYJ&amp;ust=1544210395397379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/>
              <a:t>TSS System Requirements</a:t>
            </a:r>
            <a:br>
              <a:rPr lang="en-GB" sz="4000" dirty="0" smtClean="0"/>
            </a:br>
            <a:r>
              <a:rPr lang="en-GB" sz="2200" dirty="0" smtClean="0"/>
              <a:t>- TSS CDR1</a:t>
            </a:r>
            <a:endParaRPr lang="en-GB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Mikael Olsson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Control Engineer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smtClean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10 December, 2018</a:t>
            </a:fld>
            <a:endParaRPr lang="en-GB" sz="14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br>
              <a:rPr lang="en-US" dirty="0" smtClean="0"/>
            </a:br>
            <a:r>
              <a:rPr lang="en-US" dirty="0" smtClean="0"/>
              <a:t>- radiation safety functions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10</a:t>
            </a:fld>
            <a:endParaRPr lang="en-GB" noProof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205" y="3762742"/>
            <a:ext cx="8015651" cy="1970514"/>
          </a:xfrm>
          <a:prstGeom prst="rect">
            <a:avLst/>
          </a:prstGeom>
        </p:spPr>
      </p:pic>
      <p:sp>
        <p:nvSpPr>
          <p:cNvPr id="6" name="Oval 77"/>
          <p:cNvSpPr/>
          <p:nvPr/>
        </p:nvSpPr>
        <p:spPr>
          <a:xfrm>
            <a:off x="3995936" y="4725144"/>
            <a:ext cx="648072" cy="299845"/>
          </a:xfrm>
          <a:prstGeom prst="ellipse">
            <a:avLst/>
          </a:prstGeom>
          <a:noFill/>
          <a:ln w="19050">
            <a:solidFill>
              <a:srgbClr val="FF0000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Oval 78"/>
          <p:cNvSpPr/>
          <p:nvPr/>
        </p:nvSpPr>
        <p:spPr>
          <a:xfrm>
            <a:off x="3995936" y="5229200"/>
            <a:ext cx="576064" cy="288032"/>
          </a:xfrm>
          <a:prstGeom prst="ellipse">
            <a:avLst/>
          </a:prstGeom>
          <a:noFill/>
          <a:ln w="19050">
            <a:solidFill>
              <a:srgbClr val="FF0000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8" name="Straight Arrow Connector 79"/>
          <p:cNvCxnSpPr>
            <a:stCxn id="6" idx="4"/>
            <a:endCxn id="7" idx="0"/>
          </p:cNvCxnSpPr>
          <p:nvPr/>
        </p:nvCxnSpPr>
        <p:spPr>
          <a:xfrm flipH="1">
            <a:off x="4283968" y="5024989"/>
            <a:ext cx="36004" cy="20421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owchart: Document 7"/>
          <p:cNvSpPr/>
          <p:nvPr/>
        </p:nvSpPr>
        <p:spPr>
          <a:xfrm>
            <a:off x="3914007" y="1628800"/>
            <a:ext cx="1278754" cy="1192542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Categorization monolith events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ESS-0454232</a:t>
            </a:r>
          </a:p>
        </p:txBody>
      </p:sp>
      <p:sp>
        <p:nvSpPr>
          <p:cNvPr id="10" name="Moln 9"/>
          <p:cNvSpPr/>
          <p:nvPr/>
        </p:nvSpPr>
        <p:spPr>
          <a:xfrm>
            <a:off x="2376769" y="1967756"/>
            <a:ext cx="1080120" cy="615248"/>
          </a:xfrm>
          <a:prstGeom prst="clou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ruta 11"/>
          <p:cNvSpPr txBox="1"/>
          <p:nvPr/>
        </p:nvSpPr>
        <p:spPr>
          <a:xfrm>
            <a:off x="2646185" y="2101865"/>
            <a:ext cx="810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AAs</a:t>
            </a:r>
            <a:endParaRPr lang="en-US" dirty="0"/>
          </a:p>
        </p:txBody>
      </p:sp>
      <p:cxnSp>
        <p:nvCxnSpPr>
          <p:cNvPr id="13" name="Rak pil 12"/>
          <p:cNvCxnSpPr/>
          <p:nvPr/>
        </p:nvCxnSpPr>
        <p:spPr>
          <a:xfrm>
            <a:off x="3353186" y="2263969"/>
            <a:ext cx="42957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pil 13"/>
          <p:cNvCxnSpPr/>
          <p:nvPr/>
        </p:nvCxnSpPr>
        <p:spPr>
          <a:xfrm>
            <a:off x="4574847" y="2821342"/>
            <a:ext cx="0" cy="679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Document 7"/>
          <p:cNvSpPr/>
          <p:nvPr/>
        </p:nvSpPr>
        <p:spPr>
          <a:xfrm>
            <a:off x="7812360" y="3185230"/>
            <a:ext cx="1160897" cy="1264550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Rules for I&amp;C classification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ESS-0054158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textruta 19"/>
          <p:cNvSpPr txBox="1"/>
          <p:nvPr/>
        </p:nvSpPr>
        <p:spPr>
          <a:xfrm>
            <a:off x="4553384" y="2954982"/>
            <a:ext cx="810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Cat.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33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Classification</a:t>
            </a:r>
            <a:br>
              <a:rPr lang="en-US" dirty="0" smtClean="0"/>
            </a:br>
            <a:r>
              <a:rPr lang="en-US" dirty="0" smtClean="0"/>
              <a:t>- Functions not identified in AAs, examples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Static permit beam (bypass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Function - </a:t>
            </a:r>
            <a:r>
              <a:rPr lang="en-GB" dirty="0" smtClean="0"/>
              <a:t>allows </a:t>
            </a:r>
            <a:r>
              <a:rPr lang="en-GB" dirty="0"/>
              <a:t>beam independent of Target </a:t>
            </a:r>
            <a:r>
              <a:rPr lang="en-GB" dirty="0" smtClean="0"/>
              <a:t>mode</a:t>
            </a:r>
            <a:r>
              <a:rPr lang="en-US" dirty="0" smtClean="0"/>
              <a:t>; </a:t>
            </a:r>
            <a:r>
              <a:rPr lang="en-GB" dirty="0" smtClean="0"/>
              <a:t>secures </a:t>
            </a:r>
            <a:r>
              <a:rPr lang="en-GB" dirty="0"/>
              <a:t>the direction of the beam towards the beam </a:t>
            </a:r>
            <a:r>
              <a:rPr lang="en-GB" dirty="0" smtClean="0"/>
              <a:t>dump, and bypasses the RSFs (i.e. </a:t>
            </a:r>
            <a:r>
              <a:rPr lang="en-GB" u="sng" dirty="0" smtClean="0"/>
              <a:t>not</a:t>
            </a:r>
            <a:r>
              <a:rPr lang="en-GB" dirty="0" smtClean="0"/>
              <a:t> manual stop)</a:t>
            </a:r>
          </a:p>
          <a:p>
            <a:pPr lvl="1"/>
            <a:r>
              <a:rPr lang="en-US" dirty="0" smtClean="0"/>
              <a:t>In case of malfunction - beam incorrectly sent to Target, and RSFs denied to act</a:t>
            </a:r>
          </a:p>
          <a:p>
            <a:pPr lvl="1"/>
            <a:r>
              <a:rPr lang="en-US" dirty="0" smtClean="0"/>
              <a:t>Radiation consequences - same as for AA1, AA2 and AA3</a:t>
            </a:r>
          </a:p>
          <a:p>
            <a:pPr lvl="1"/>
            <a:r>
              <a:rPr lang="en-US" dirty="0" smtClean="0"/>
              <a:t>No other function exists to prevent the consequences</a:t>
            </a:r>
          </a:p>
          <a:p>
            <a:pPr lvl="1"/>
            <a:r>
              <a:rPr lang="en-US" dirty="0" smtClean="0"/>
              <a:t>Categorization and classification: </a:t>
            </a:r>
            <a:r>
              <a:rPr lang="en-US" b="1" dirty="0" smtClean="0"/>
              <a:t>Cat. 1 -&gt; EICPA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Operational monitoring</a:t>
            </a:r>
          </a:p>
          <a:p>
            <a:pPr lvl="1"/>
            <a:r>
              <a:rPr lang="en-US" dirty="0" smtClean="0"/>
              <a:t>Function - provide TSS information to the operator</a:t>
            </a:r>
          </a:p>
          <a:p>
            <a:pPr lvl="1"/>
            <a:r>
              <a:rPr lang="en-US" dirty="0" smtClean="0"/>
              <a:t>In case of malfunction - lack of, or wrong, information to the operator</a:t>
            </a:r>
          </a:p>
          <a:p>
            <a:pPr lvl="1"/>
            <a:r>
              <a:rPr lang="en-US" dirty="0" smtClean="0"/>
              <a:t>Radiation consequences - none. TSS RSFs are not affected.</a:t>
            </a:r>
          </a:p>
          <a:p>
            <a:pPr lvl="1"/>
            <a:r>
              <a:rPr lang="en-US" dirty="0" smtClean="0"/>
              <a:t>ESS general rules for categorization</a:t>
            </a:r>
          </a:p>
          <a:p>
            <a:pPr lvl="2"/>
            <a:r>
              <a:rPr lang="en-US" dirty="0" smtClean="0"/>
              <a:t>Monitoring defined as a “service function”, thus important to radiation safety</a:t>
            </a:r>
          </a:p>
          <a:p>
            <a:pPr lvl="2"/>
            <a:r>
              <a:rPr lang="en-US" dirty="0" smtClean="0"/>
              <a:t>No further categorization of service functions exists</a:t>
            </a:r>
          </a:p>
          <a:p>
            <a:pPr lvl="1"/>
            <a:r>
              <a:rPr lang="en-US" dirty="0" smtClean="0"/>
              <a:t>Support from IEC 61226</a:t>
            </a:r>
          </a:p>
          <a:p>
            <a:pPr lvl="2"/>
            <a:r>
              <a:rPr lang="en-US" dirty="0" smtClean="0"/>
              <a:t>Monitoring of important safety functions is “Cat C” (least important class) provided that periodic testing of the safety functions is performed to verify their availability </a:t>
            </a:r>
          </a:p>
          <a:p>
            <a:pPr lvl="2"/>
            <a:r>
              <a:rPr lang="en-US" dirty="0" smtClean="0"/>
              <a:t>Cat C assessed to be equivalent to safety-related SSC</a:t>
            </a:r>
          </a:p>
          <a:p>
            <a:pPr lvl="1"/>
            <a:r>
              <a:rPr lang="en-US" dirty="0" smtClean="0"/>
              <a:t>Categorization and classification: equivalent to </a:t>
            </a:r>
            <a:r>
              <a:rPr lang="en-US" b="1" dirty="0" smtClean="0"/>
              <a:t>Cat. 5 (safety-related) -&gt; EIC0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11</a:t>
            </a:fld>
            <a:endParaRPr lang="en-GB" noProof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473" y="4581128"/>
            <a:ext cx="1368152" cy="1052716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 rotWithShape="1">
          <a:blip r:embed="rId3"/>
          <a:srcRect t="1198"/>
          <a:stretch/>
        </p:blipFill>
        <p:spPr>
          <a:xfrm>
            <a:off x="6580174" y="2636912"/>
            <a:ext cx="2326453" cy="578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385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- </a:t>
            </a: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12</a:t>
            </a:fld>
            <a:endParaRPr lang="en-GB" noProof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9109" y="1443520"/>
            <a:ext cx="6765379" cy="5277955"/>
          </a:xfrm>
          <a:prstGeom prst="rect">
            <a:avLst/>
          </a:prstGeom>
        </p:spPr>
      </p:pic>
      <p:sp>
        <p:nvSpPr>
          <p:cNvPr id="8" name="textruta 7"/>
          <p:cNvSpPr txBox="1"/>
          <p:nvPr/>
        </p:nvSpPr>
        <p:spPr>
          <a:xfrm>
            <a:off x="107506" y="2492896"/>
            <a:ext cx="1602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Wheel rotation</a:t>
            </a:r>
            <a:endParaRPr lang="en-US" dirty="0"/>
          </a:p>
        </p:txBody>
      </p:sp>
      <p:sp>
        <p:nvSpPr>
          <p:cNvPr id="10" name="textruta 9"/>
          <p:cNvSpPr txBox="1"/>
          <p:nvPr/>
        </p:nvSpPr>
        <p:spPr>
          <a:xfrm>
            <a:off x="116607" y="2915652"/>
            <a:ext cx="1305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 pressure</a:t>
            </a:r>
            <a:endParaRPr lang="en-US" dirty="0"/>
          </a:p>
        </p:txBody>
      </p:sp>
      <p:sp>
        <p:nvSpPr>
          <p:cNvPr id="11" name="textruta 10"/>
          <p:cNvSpPr txBox="1"/>
          <p:nvPr/>
        </p:nvSpPr>
        <p:spPr>
          <a:xfrm>
            <a:off x="126013" y="3284984"/>
            <a:ext cx="1913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Monolith pressure</a:t>
            </a:r>
            <a:endParaRPr lang="en-US" dirty="0"/>
          </a:p>
        </p:txBody>
      </p:sp>
      <p:sp>
        <p:nvSpPr>
          <p:cNvPr id="12" name="textruta 11"/>
          <p:cNvSpPr txBox="1"/>
          <p:nvPr/>
        </p:nvSpPr>
        <p:spPr>
          <a:xfrm>
            <a:off x="126013" y="3707740"/>
            <a:ext cx="1683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 temperature</a:t>
            </a:r>
            <a:endParaRPr lang="en-US" dirty="0"/>
          </a:p>
        </p:txBody>
      </p:sp>
      <p:sp>
        <p:nvSpPr>
          <p:cNvPr id="13" name="textruta 12"/>
          <p:cNvSpPr txBox="1"/>
          <p:nvPr/>
        </p:nvSpPr>
        <p:spPr>
          <a:xfrm>
            <a:off x="126013" y="4067780"/>
            <a:ext cx="1434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 mass flow</a:t>
            </a:r>
            <a:endParaRPr lang="en-US" dirty="0"/>
          </a:p>
        </p:txBody>
      </p:sp>
      <p:sp>
        <p:nvSpPr>
          <p:cNvPr id="14" name="textruta 13"/>
          <p:cNvSpPr txBox="1"/>
          <p:nvPr/>
        </p:nvSpPr>
        <p:spPr>
          <a:xfrm>
            <a:off x="147977" y="4437112"/>
            <a:ext cx="823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Bypass</a:t>
            </a:r>
            <a:endParaRPr lang="en-US" dirty="0"/>
          </a:p>
        </p:txBody>
      </p:sp>
      <p:sp>
        <p:nvSpPr>
          <p:cNvPr id="15" name="textruta 14"/>
          <p:cNvSpPr txBox="1"/>
          <p:nvPr/>
        </p:nvSpPr>
        <p:spPr>
          <a:xfrm>
            <a:off x="147977" y="4832500"/>
            <a:ext cx="1218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Safety stop</a:t>
            </a:r>
            <a:endParaRPr lang="en-US" dirty="0"/>
          </a:p>
        </p:txBody>
      </p:sp>
      <p:sp>
        <p:nvSpPr>
          <p:cNvPr id="16" name="textruta 15"/>
          <p:cNvSpPr txBox="1"/>
          <p:nvPr/>
        </p:nvSpPr>
        <p:spPr>
          <a:xfrm>
            <a:off x="128087" y="5256452"/>
            <a:ext cx="2105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Operational monitor</a:t>
            </a:r>
            <a:endParaRPr lang="en-US" dirty="0"/>
          </a:p>
        </p:txBody>
      </p:sp>
      <p:sp>
        <p:nvSpPr>
          <p:cNvPr id="17" name="textruta 16"/>
          <p:cNvSpPr txBox="1"/>
          <p:nvPr/>
        </p:nvSpPr>
        <p:spPr>
          <a:xfrm>
            <a:off x="130520" y="5651840"/>
            <a:ext cx="2267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Operational start/stop</a:t>
            </a:r>
            <a:endParaRPr lang="en-US" dirty="0"/>
          </a:p>
        </p:txBody>
      </p:sp>
      <p:sp>
        <p:nvSpPr>
          <p:cNvPr id="18" name="textruta 17"/>
          <p:cNvSpPr txBox="1"/>
          <p:nvPr/>
        </p:nvSpPr>
        <p:spPr>
          <a:xfrm>
            <a:off x="150489" y="6047228"/>
            <a:ext cx="1854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Safety monitoring</a:t>
            </a:r>
            <a:endParaRPr lang="en-US" dirty="0"/>
          </a:p>
        </p:txBody>
      </p:sp>
      <p:sp>
        <p:nvSpPr>
          <p:cNvPr id="3" name="Ellips 2"/>
          <p:cNvSpPr/>
          <p:nvPr/>
        </p:nvSpPr>
        <p:spPr>
          <a:xfrm>
            <a:off x="4716016" y="2915652"/>
            <a:ext cx="440184" cy="369332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Ellips 18"/>
          <p:cNvSpPr/>
          <p:nvPr/>
        </p:nvSpPr>
        <p:spPr>
          <a:xfrm>
            <a:off x="4716016" y="4067780"/>
            <a:ext cx="440184" cy="369332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Ellips 19"/>
          <p:cNvSpPr/>
          <p:nvPr/>
        </p:nvSpPr>
        <p:spPr>
          <a:xfrm>
            <a:off x="4716016" y="3284984"/>
            <a:ext cx="440184" cy="369332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77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TSS system requirements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 smtClean="0"/>
              <a:t>Constraints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13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29972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</a:t>
            </a:r>
            <a:br>
              <a:rPr lang="en-US" dirty="0" smtClean="0"/>
            </a:br>
            <a:r>
              <a:rPr lang="en-US" dirty="0" smtClean="0"/>
              <a:t>- general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Redundancy, diversity, physical separation, functional separation</a:t>
            </a:r>
          </a:p>
          <a:p>
            <a:r>
              <a:rPr lang="en-US" dirty="0" smtClean="0"/>
              <a:t>Component quality</a:t>
            </a:r>
          </a:p>
          <a:p>
            <a:pPr lvl="1"/>
            <a:r>
              <a:rPr lang="en-US" dirty="0" smtClean="0"/>
              <a:t>Qualification (ESS-0118082, ESS-0185838)</a:t>
            </a:r>
          </a:p>
          <a:p>
            <a:pPr lvl="1"/>
            <a:r>
              <a:rPr lang="en-US" dirty="0" smtClean="0"/>
              <a:t>Environmental conditions resistance (ESS-0085658)</a:t>
            </a:r>
          </a:p>
          <a:p>
            <a:pPr lvl="1"/>
            <a:r>
              <a:rPr lang="en-US" dirty="0" smtClean="0"/>
              <a:t>External events, for example lightning and fire</a:t>
            </a:r>
          </a:p>
          <a:p>
            <a:pPr lvl="2"/>
            <a:r>
              <a:rPr lang="en-US" dirty="0" smtClean="0"/>
              <a:t>Earthquake excluded from TSS</a:t>
            </a:r>
          </a:p>
          <a:p>
            <a:r>
              <a:rPr lang="en-US" dirty="0" smtClean="0"/>
              <a:t>Passive solutions, fail-safe concept</a:t>
            </a:r>
          </a:p>
          <a:p>
            <a:r>
              <a:rPr lang="en-US" dirty="0" smtClean="0"/>
              <a:t>Deterministic assessment of reliability</a:t>
            </a:r>
          </a:p>
          <a:p>
            <a:r>
              <a:rPr lang="en-US" dirty="0" smtClean="0"/>
              <a:t>Probabilistic assessment (Cat A ~ PFD 10</a:t>
            </a:r>
            <a:r>
              <a:rPr lang="en-US" baseline="30000" dirty="0" smtClean="0"/>
              <a:t>-4</a:t>
            </a:r>
            <a:r>
              <a:rPr lang="en-US" dirty="0" smtClean="0"/>
              <a:t>)</a:t>
            </a:r>
          </a:p>
          <a:p>
            <a:r>
              <a:rPr lang="en-US" dirty="0" smtClean="0"/>
              <a:t>IT security</a:t>
            </a:r>
          </a:p>
          <a:p>
            <a:r>
              <a:rPr lang="en-US" dirty="0" smtClean="0"/>
              <a:t>Support for maintenance of the system</a:t>
            </a:r>
          </a:p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14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61973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</a:t>
            </a:r>
            <a:br>
              <a:rPr lang="en-US" dirty="0" smtClean="0"/>
            </a:br>
            <a:r>
              <a:rPr lang="en-US" dirty="0" smtClean="0"/>
              <a:t>- ESS rules and standards for I&amp;C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3970784" cy="4525963"/>
          </a:xfrm>
        </p:spPr>
        <p:txBody>
          <a:bodyPr>
            <a:normAutofit/>
          </a:bodyPr>
          <a:lstStyle/>
          <a:p>
            <a:r>
              <a:rPr lang="en-US" sz="2400" dirty="0"/>
              <a:t>IEC 61226: system architecture</a:t>
            </a:r>
          </a:p>
          <a:p>
            <a:r>
              <a:rPr lang="en-US" sz="2400" dirty="0"/>
              <a:t>IEC 61511: </a:t>
            </a:r>
            <a:r>
              <a:rPr lang="en-US" sz="2400" dirty="0" smtClean="0"/>
              <a:t>project lifecycle</a:t>
            </a:r>
            <a:r>
              <a:rPr lang="en-US" sz="2400" dirty="0"/>
              <a:t>, </a:t>
            </a:r>
            <a:r>
              <a:rPr lang="en-US" sz="2400" dirty="0" smtClean="0"/>
              <a:t>safety application software </a:t>
            </a:r>
            <a:r>
              <a:rPr lang="en-US" sz="2400" dirty="0"/>
              <a:t>development</a:t>
            </a:r>
          </a:p>
          <a:p>
            <a:r>
              <a:rPr lang="en-US" sz="2400" dirty="0"/>
              <a:t>IEC 60709 (or IEEE 384): </a:t>
            </a:r>
            <a:r>
              <a:rPr lang="en-US" sz="2400" dirty="0" smtClean="0"/>
              <a:t>separation</a:t>
            </a:r>
          </a:p>
          <a:p>
            <a:r>
              <a:rPr lang="en-US" sz="2400" dirty="0" smtClean="0"/>
              <a:t>IEC 60812: FMEA</a:t>
            </a:r>
          </a:p>
          <a:p>
            <a:r>
              <a:rPr lang="en-US" sz="2400" dirty="0" smtClean="0"/>
              <a:t>ESS-0015433: electrical detail design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15</a:t>
            </a:fld>
            <a:endParaRPr lang="en-GB" noProof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484784"/>
            <a:ext cx="4245843" cy="515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40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TSS system requirements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 smtClean="0"/>
              <a:t>SSM conditions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16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57330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SSM conditions</a:t>
            </a:r>
            <a:br>
              <a:rPr lang="en-US" dirty="0" smtClean="0"/>
            </a:br>
            <a:r>
              <a:rPr lang="en-US" sz="2200" dirty="0" smtClean="0"/>
              <a:t>- </a:t>
            </a:r>
            <a:r>
              <a:rPr lang="en-US" sz="2200" dirty="0"/>
              <a:t>chapter 4, Design and Construction, and Safety Assessment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- </a:t>
            </a:r>
            <a:r>
              <a:rPr lang="en-US" sz="2200" dirty="0"/>
              <a:t>chapter 8, </a:t>
            </a:r>
            <a:r>
              <a:rPr lang="en-US" sz="2200" dirty="0" smtClean="0"/>
              <a:t>Information </a:t>
            </a:r>
            <a:r>
              <a:rPr lang="en-US" sz="2200" dirty="0"/>
              <a:t>Security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381719"/>
          </a:xfrm>
        </p:spPr>
        <p:txBody>
          <a:bodyPr>
            <a:normAutofit/>
          </a:bodyPr>
          <a:lstStyle/>
          <a:p>
            <a:r>
              <a:rPr lang="en-US" sz="1800" dirty="0" smtClean="0"/>
              <a:t>Chapter 4</a:t>
            </a:r>
            <a:endParaRPr lang="en-US" sz="1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4209331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C3, monitoring of safety functions</a:t>
            </a:r>
          </a:p>
          <a:p>
            <a:r>
              <a:rPr lang="en-US" dirty="0" smtClean="0"/>
              <a:t>C6, safe state</a:t>
            </a:r>
          </a:p>
          <a:p>
            <a:r>
              <a:rPr lang="en-US" dirty="0" smtClean="0"/>
              <a:t>C7, independence of safety systems</a:t>
            </a:r>
          </a:p>
          <a:p>
            <a:r>
              <a:rPr lang="en-US" dirty="0" smtClean="0"/>
              <a:t>C8, classification</a:t>
            </a:r>
          </a:p>
          <a:p>
            <a:r>
              <a:rPr lang="en-US" dirty="0" smtClean="0"/>
              <a:t>C10, quality and reliability</a:t>
            </a:r>
          </a:p>
          <a:p>
            <a:r>
              <a:rPr lang="en-US" dirty="0" smtClean="0"/>
              <a:t>C13, proven technology</a:t>
            </a:r>
          </a:p>
          <a:p>
            <a:r>
              <a:rPr lang="en-US" dirty="0" smtClean="0"/>
              <a:t>C14, consider environmental conditions, standards</a:t>
            </a:r>
          </a:p>
          <a:p>
            <a:r>
              <a:rPr lang="en-US" dirty="0" smtClean="0"/>
              <a:t>C15, aging and designed lifetime</a:t>
            </a:r>
          </a:p>
          <a:p>
            <a:r>
              <a:rPr lang="en-US" dirty="0" smtClean="0"/>
              <a:t>C16, lifetime, inspections, tests, monitor, calibrate, etc.</a:t>
            </a:r>
          </a:p>
          <a:p>
            <a:r>
              <a:rPr lang="en-US" dirty="0" smtClean="0"/>
              <a:t>C18, separation</a:t>
            </a:r>
          </a:p>
          <a:p>
            <a:r>
              <a:rPr lang="en-US" dirty="0" smtClean="0"/>
              <a:t>C19, independent single failure</a:t>
            </a:r>
          </a:p>
          <a:p>
            <a:r>
              <a:rPr lang="en-US" dirty="0" smtClean="0"/>
              <a:t>C20, diversification principles</a:t>
            </a:r>
          </a:p>
          <a:p>
            <a:r>
              <a:rPr lang="en-US" dirty="0" smtClean="0"/>
              <a:t>C21, independent common </a:t>
            </a:r>
            <a:r>
              <a:rPr lang="en-US" dirty="0"/>
              <a:t>cause failure </a:t>
            </a:r>
            <a:endParaRPr lang="en-US" dirty="0" smtClean="0"/>
          </a:p>
          <a:p>
            <a:r>
              <a:rPr lang="en-US" dirty="0" smtClean="0"/>
              <a:t>C22, preferable position for safe state</a:t>
            </a:r>
          </a:p>
          <a:p>
            <a:r>
              <a:rPr lang="en-US" dirty="0" smtClean="0"/>
              <a:t>C23, high class systems protected from effects in low class</a:t>
            </a:r>
          </a:p>
          <a:p>
            <a:r>
              <a:rPr lang="en-US" dirty="0" smtClean="0"/>
              <a:t>C24, passive solutions</a:t>
            </a:r>
          </a:p>
          <a:p>
            <a:r>
              <a:rPr lang="en-US" dirty="0" smtClean="0"/>
              <a:t>C25, shall allow manual activation if respite (sufficient time)</a:t>
            </a:r>
          </a:p>
          <a:p>
            <a:r>
              <a:rPr lang="en-US" dirty="0" smtClean="0"/>
              <a:t>C29, control room with monitoring</a:t>
            </a:r>
          </a:p>
          <a:p>
            <a:endParaRPr lang="en-US" dirty="0"/>
          </a:p>
          <a:p>
            <a:r>
              <a:rPr lang="en-US" dirty="0" smtClean="0"/>
              <a:t>D1, deterministic and probabilistic methods</a:t>
            </a:r>
          </a:p>
          <a:p>
            <a:endParaRPr lang="en-US" dirty="0"/>
          </a:p>
          <a:p>
            <a:r>
              <a:rPr lang="en-US" dirty="0" smtClean="0"/>
              <a:t>E10, single failure</a:t>
            </a:r>
          </a:p>
          <a:p>
            <a:r>
              <a:rPr lang="en-US" dirty="0" smtClean="0"/>
              <a:t>E11, common cause failure</a:t>
            </a:r>
          </a:p>
          <a:p>
            <a:r>
              <a:rPr lang="en-US" dirty="0" smtClean="0"/>
              <a:t>E17, probabilistic methods</a:t>
            </a:r>
          </a:p>
          <a:p>
            <a:endParaRPr lang="en-US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381719"/>
          </a:xfrm>
        </p:spPr>
        <p:txBody>
          <a:bodyPr>
            <a:normAutofit/>
          </a:bodyPr>
          <a:lstStyle/>
          <a:p>
            <a:r>
              <a:rPr lang="en-US" sz="1800" dirty="0" smtClean="0"/>
              <a:t>Chapter 8</a:t>
            </a:r>
            <a:endParaRPr lang="en-US" sz="1800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209331"/>
          </a:xfrm>
        </p:spPr>
        <p:txBody>
          <a:bodyPr>
            <a:normAutofit/>
          </a:bodyPr>
          <a:lstStyle/>
          <a:p>
            <a:r>
              <a:rPr lang="en-US" sz="1100" dirty="0" smtClean="0"/>
              <a:t>D19, vulnerability to cyber attacks</a:t>
            </a:r>
          </a:p>
          <a:p>
            <a:r>
              <a:rPr lang="en-US" sz="1100" dirty="0" smtClean="0"/>
              <a:t>D23, not use wireless network</a:t>
            </a:r>
          </a:p>
          <a:p>
            <a:r>
              <a:rPr lang="en-US" sz="1100" dirty="0" smtClean="0"/>
              <a:t>D28, computer for parameter settings</a:t>
            </a:r>
          </a:p>
          <a:p>
            <a:r>
              <a:rPr lang="en-US" sz="1100" dirty="0" smtClean="0"/>
              <a:t>D30, access for authorized persons only</a:t>
            </a:r>
          </a:p>
          <a:p>
            <a:r>
              <a:rPr lang="en-US" sz="1100" dirty="0" smtClean="0"/>
              <a:t>D31, forbid access for unauthorized persons</a:t>
            </a:r>
          </a:p>
          <a:p>
            <a:r>
              <a:rPr lang="en-US" sz="1100" dirty="0" smtClean="0"/>
              <a:t>D32, similar to D31</a:t>
            </a:r>
          </a:p>
          <a:p>
            <a:r>
              <a:rPr lang="en-US" sz="1100" dirty="0" smtClean="0"/>
              <a:t>D34, minimize dependency on human actions to maintain safe state</a:t>
            </a:r>
            <a:endParaRPr lang="en-US" sz="11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17</a:t>
            </a:fld>
            <a:endParaRPr lang="en-GB" noProof="0"/>
          </a:p>
        </p:txBody>
      </p:sp>
      <p:sp>
        <p:nvSpPr>
          <p:cNvPr id="8" name="Ellips 7"/>
          <p:cNvSpPr/>
          <p:nvPr/>
        </p:nvSpPr>
        <p:spPr>
          <a:xfrm>
            <a:off x="827584" y="3612266"/>
            <a:ext cx="360040" cy="17677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llips 8"/>
          <p:cNvSpPr/>
          <p:nvPr/>
        </p:nvSpPr>
        <p:spPr>
          <a:xfrm>
            <a:off x="827584" y="5445224"/>
            <a:ext cx="360040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llips 9"/>
          <p:cNvSpPr/>
          <p:nvPr/>
        </p:nvSpPr>
        <p:spPr>
          <a:xfrm>
            <a:off x="827584" y="3780765"/>
            <a:ext cx="360040" cy="152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Ellips 10"/>
          <p:cNvSpPr/>
          <p:nvPr/>
        </p:nvSpPr>
        <p:spPr>
          <a:xfrm>
            <a:off x="827584" y="3933165"/>
            <a:ext cx="360040" cy="171049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Ellips 11"/>
          <p:cNvSpPr/>
          <p:nvPr/>
        </p:nvSpPr>
        <p:spPr>
          <a:xfrm>
            <a:off x="827584" y="5616273"/>
            <a:ext cx="360040" cy="188991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llips 12"/>
          <p:cNvSpPr/>
          <p:nvPr/>
        </p:nvSpPr>
        <p:spPr>
          <a:xfrm>
            <a:off x="827584" y="3437276"/>
            <a:ext cx="360040" cy="18496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ktangel med rundade hörn 14"/>
          <p:cNvSpPr/>
          <p:nvPr/>
        </p:nvSpPr>
        <p:spPr>
          <a:xfrm>
            <a:off x="5004048" y="1916832"/>
            <a:ext cx="360040" cy="1224136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Ellips 16"/>
          <p:cNvSpPr/>
          <p:nvPr/>
        </p:nvSpPr>
        <p:spPr>
          <a:xfrm>
            <a:off x="810360" y="2276872"/>
            <a:ext cx="360040" cy="15309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ruta 17"/>
          <p:cNvSpPr txBox="1"/>
          <p:nvPr/>
        </p:nvSpPr>
        <p:spPr>
          <a:xfrm>
            <a:off x="4788024" y="4010769"/>
            <a:ext cx="33843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Operational functions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Single failure - redundancy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Common cause failure - diversity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Physical and function separation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Security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Safe state and fail-safe concept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Reliability evaluation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Quality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9" name="Ellips 18"/>
          <p:cNvSpPr/>
          <p:nvPr/>
        </p:nvSpPr>
        <p:spPr>
          <a:xfrm>
            <a:off x="810360" y="2091822"/>
            <a:ext cx="360040" cy="152079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Ellips 19"/>
          <p:cNvSpPr/>
          <p:nvPr/>
        </p:nvSpPr>
        <p:spPr>
          <a:xfrm>
            <a:off x="827584" y="4104214"/>
            <a:ext cx="360040" cy="171049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Ellips 20"/>
          <p:cNvSpPr/>
          <p:nvPr/>
        </p:nvSpPr>
        <p:spPr>
          <a:xfrm>
            <a:off x="827584" y="4437112"/>
            <a:ext cx="360040" cy="171049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Ellips 21"/>
          <p:cNvSpPr/>
          <p:nvPr/>
        </p:nvSpPr>
        <p:spPr>
          <a:xfrm>
            <a:off x="5008920" y="3170537"/>
            <a:ext cx="360040" cy="171049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Ellips 22"/>
          <p:cNvSpPr/>
          <p:nvPr/>
        </p:nvSpPr>
        <p:spPr>
          <a:xfrm>
            <a:off x="810360" y="1943720"/>
            <a:ext cx="360040" cy="15207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Ellips 23"/>
          <p:cNvSpPr/>
          <p:nvPr/>
        </p:nvSpPr>
        <p:spPr>
          <a:xfrm>
            <a:off x="827584" y="4617931"/>
            <a:ext cx="360040" cy="3457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Ellips 24"/>
          <p:cNvSpPr/>
          <p:nvPr/>
        </p:nvSpPr>
        <p:spPr>
          <a:xfrm>
            <a:off x="827584" y="5768673"/>
            <a:ext cx="360040" cy="188991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Ellips 25"/>
          <p:cNvSpPr/>
          <p:nvPr/>
        </p:nvSpPr>
        <p:spPr>
          <a:xfrm>
            <a:off x="827584" y="5112217"/>
            <a:ext cx="360040" cy="188991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ktangel med rundade hörn 26"/>
          <p:cNvSpPr/>
          <p:nvPr/>
        </p:nvSpPr>
        <p:spPr>
          <a:xfrm>
            <a:off x="807216" y="2429971"/>
            <a:ext cx="360040" cy="1007305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Ellips 27"/>
          <p:cNvSpPr/>
          <p:nvPr/>
        </p:nvSpPr>
        <p:spPr>
          <a:xfrm>
            <a:off x="827584" y="4252146"/>
            <a:ext cx="360040" cy="18496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73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7" grpId="0" animBg="1"/>
      <p:bldP spid="18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TSS system requirements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 smtClean="0"/>
              <a:t>Conceptual TSS architecture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18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8457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 TSS architecture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smtClean="0"/>
              <a:t>basic interfaces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4402832" cy="5141168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ESS-0037596, TSS concept</a:t>
            </a:r>
          </a:p>
          <a:p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ritical </a:t>
            </a:r>
            <a:r>
              <a:rPr lang="en-US" dirty="0"/>
              <a:t>process values are monitored and </a:t>
            </a:r>
            <a:r>
              <a:rPr lang="en-US" dirty="0" smtClean="0"/>
              <a:t>evaluated continuously, from </a:t>
            </a:r>
            <a:r>
              <a:rPr lang="en-US" dirty="0"/>
              <a:t>the target station </a:t>
            </a:r>
            <a:r>
              <a:rPr lang="en-US" dirty="0" smtClean="0"/>
              <a:t>systems</a:t>
            </a:r>
          </a:p>
          <a:p>
            <a:endParaRPr lang="en-US" dirty="0" smtClean="0"/>
          </a:p>
          <a:p>
            <a:r>
              <a:rPr lang="en-US" dirty="0" smtClean="0"/>
              <a:t>Actuation at the Ion source and the RFQ in the Accelerator</a:t>
            </a:r>
          </a:p>
          <a:p>
            <a:endParaRPr lang="en-US" dirty="0" smtClean="0"/>
          </a:p>
          <a:p>
            <a:r>
              <a:rPr lang="en-US" dirty="0" smtClean="0"/>
              <a:t>Control (manual) and monitoring of beam direction to bypass TSS RSFs</a:t>
            </a:r>
          </a:p>
          <a:p>
            <a:endParaRPr lang="en-US" dirty="0" smtClean="0"/>
          </a:p>
          <a:p>
            <a:r>
              <a:rPr lang="en-US" dirty="0" smtClean="0"/>
              <a:t>Information of TSS status to operator in the Main control room</a:t>
            </a:r>
          </a:p>
          <a:p>
            <a:pPr lvl="1"/>
            <a:r>
              <a:rPr lang="en-US" dirty="0" smtClean="0"/>
              <a:t>Benefit ICS infrastructure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Fail-safe concept</a:t>
            </a:r>
          </a:p>
          <a:p>
            <a:pPr lvl="1"/>
            <a:r>
              <a:rPr lang="en-US" dirty="0" smtClean="0"/>
              <a:t>Loss of power or communication will lead to actuation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19</a:t>
            </a:fld>
            <a:endParaRPr lang="en-GB" noProof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0032" y="2636912"/>
            <a:ext cx="4095353" cy="2147078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6012160" y="3739098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Securing beam to dump</a:t>
            </a:r>
            <a:endParaRPr lang="en-US" sz="1000" dirty="0"/>
          </a:p>
        </p:txBody>
      </p:sp>
      <p:sp>
        <p:nvSpPr>
          <p:cNvPr id="7" name="textruta 6"/>
          <p:cNvSpPr txBox="1"/>
          <p:nvPr/>
        </p:nvSpPr>
        <p:spPr>
          <a:xfrm>
            <a:off x="6907708" y="4437112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, Main control room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1280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TSS System Requirements</a:t>
            </a:r>
            <a:br>
              <a:rPr lang="en-US" dirty="0" smtClean="0"/>
            </a:br>
            <a:r>
              <a:rPr lang="en-US" dirty="0" smtClean="0"/>
              <a:t>- agenda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Functions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Classification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Constraints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SSM </a:t>
            </a:r>
            <a:r>
              <a:rPr lang="en-US" dirty="0" smtClean="0"/>
              <a:t>conditions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Conceptual TSS architecture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Comments from pre-CDR related to </a:t>
            </a:r>
            <a:r>
              <a:rPr lang="en-US" dirty="0" smtClean="0"/>
              <a:t>CDR1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2448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TSS architecture</a:t>
            </a:r>
            <a:br>
              <a:rPr lang="en-US" dirty="0" smtClean="0"/>
            </a:br>
            <a:r>
              <a:rPr lang="en-US" dirty="0" smtClean="0"/>
              <a:t>- RFPD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20</a:t>
            </a:fld>
            <a:endParaRPr lang="en-GB" noProof="0"/>
          </a:p>
        </p:txBody>
      </p:sp>
      <p:sp>
        <p:nvSpPr>
          <p:cNvPr id="7" name="Rektangel 6"/>
          <p:cNvSpPr/>
          <p:nvPr/>
        </p:nvSpPr>
        <p:spPr>
          <a:xfrm>
            <a:off x="107504" y="1484784"/>
            <a:ext cx="5566410" cy="3491865"/>
          </a:xfrm>
          <a:prstGeom prst="rect">
            <a:avLst/>
          </a:prstGeom>
        </p:spPr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519508"/>
            <a:ext cx="3402767" cy="1023444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</p:pic>
      <p:pic>
        <p:nvPicPr>
          <p:cNvPr id="9" name="Bildobjekt 8"/>
          <p:cNvPicPr>
            <a:picLocks noChangeAspect="1"/>
          </p:cNvPicPr>
          <p:nvPr/>
        </p:nvPicPr>
        <p:blipFill rotWithShape="1">
          <a:blip r:embed="rId4"/>
          <a:srcRect l="3687" t="-3" b="10"/>
          <a:stretch/>
        </p:blipFill>
        <p:spPr>
          <a:xfrm>
            <a:off x="107505" y="2924944"/>
            <a:ext cx="3642610" cy="2367419"/>
          </a:xfrm>
          <a:prstGeom prst="rect">
            <a:avLst/>
          </a:prstGeom>
        </p:spPr>
      </p:pic>
      <p:cxnSp>
        <p:nvCxnSpPr>
          <p:cNvPr id="10" name="Rak 9"/>
          <p:cNvCxnSpPr/>
          <p:nvPr/>
        </p:nvCxnSpPr>
        <p:spPr>
          <a:xfrm>
            <a:off x="1310662" y="3358290"/>
            <a:ext cx="44564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832836" y="3405163"/>
            <a:ext cx="86922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352177" y="3452164"/>
            <a:ext cx="129735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2013610" y="3358284"/>
            <a:ext cx="46623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2072344" y="3405286"/>
            <a:ext cx="89180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2130633" y="3452254"/>
            <a:ext cx="131133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 flipV="1">
            <a:off x="1649531" y="3452368"/>
            <a:ext cx="0" cy="42671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 flipV="1">
            <a:off x="1702060" y="3405398"/>
            <a:ext cx="0" cy="38381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1756306" y="3358423"/>
            <a:ext cx="0" cy="34104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>
            <a:off x="1770058" y="3699388"/>
            <a:ext cx="56500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>
            <a:off x="1715812" y="3789060"/>
            <a:ext cx="62269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k 21"/>
          <p:cNvCxnSpPr/>
          <p:nvPr/>
        </p:nvCxnSpPr>
        <p:spPr>
          <a:xfrm>
            <a:off x="1662178" y="3878940"/>
            <a:ext cx="67632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24"/>
          <p:cNvCxnSpPr/>
          <p:nvPr/>
        </p:nvCxnSpPr>
        <p:spPr>
          <a:xfrm>
            <a:off x="1473766" y="4054499"/>
            <a:ext cx="52609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25"/>
          <p:cNvCxnSpPr/>
          <p:nvPr/>
        </p:nvCxnSpPr>
        <p:spPr>
          <a:xfrm>
            <a:off x="1469895" y="4144032"/>
            <a:ext cx="58869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26"/>
          <p:cNvCxnSpPr/>
          <p:nvPr/>
        </p:nvCxnSpPr>
        <p:spPr>
          <a:xfrm>
            <a:off x="1466637" y="4234200"/>
            <a:ext cx="66146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k 30"/>
          <p:cNvCxnSpPr/>
          <p:nvPr/>
        </p:nvCxnSpPr>
        <p:spPr>
          <a:xfrm flipV="1">
            <a:off x="2013610" y="3352867"/>
            <a:ext cx="0" cy="30967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31"/>
          <p:cNvCxnSpPr/>
          <p:nvPr/>
        </p:nvCxnSpPr>
        <p:spPr>
          <a:xfrm flipV="1">
            <a:off x="2130633" y="3457296"/>
            <a:ext cx="0" cy="20522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k 32"/>
          <p:cNvCxnSpPr/>
          <p:nvPr/>
        </p:nvCxnSpPr>
        <p:spPr>
          <a:xfrm flipV="1">
            <a:off x="2072344" y="3405397"/>
            <a:ext cx="0" cy="25530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k 33"/>
          <p:cNvCxnSpPr/>
          <p:nvPr/>
        </p:nvCxnSpPr>
        <p:spPr>
          <a:xfrm flipV="1">
            <a:off x="2017673" y="3920754"/>
            <a:ext cx="0" cy="13376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34"/>
          <p:cNvCxnSpPr/>
          <p:nvPr/>
        </p:nvCxnSpPr>
        <p:spPr>
          <a:xfrm flipV="1">
            <a:off x="2134974" y="3920712"/>
            <a:ext cx="0" cy="31351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35"/>
          <p:cNvCxnSpPr/>
          <p:nvPr/>
        </p:nvCxnSpPr>
        <p:spPr>
          <a:xfrm flipV="1">
            <a:off x="2076728" y="3923355"/>
            <a:ext cx="0" cy="2207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upp 36"/>
          <p:cNvGrpSpPr/>
          <p:nvPr/>
        </p:nvGrpSpPr>
        <p:grpSpPr>
          <a:xfrm rot="16200000">
            <a:off x="3757788" y="4525147"/>
            <a:ext cx="69850" cy="66675"/>
            <a:chOff x="-2753632" y="1933092"/>
            <a:chExt cx="69850" cy="67945"/>
          </a:xfrm>
        </p:grpSpPr>
        <p:sp>
          <p:nvSpPr>
            <p:cNvPr id="39" name="Rektangel 38"/>
            <p:cNvSpPr/>
            <p:nvPr/>
          </p:nvSpPr>
          <p:spPr>
            <a:xfrm>
              <a:off x="-2753632" y="1933092"/>
              <a:ext cx="69850" cy="67310"/>
            </a:xfrm>
            <a:prstGeom prst="rect">
              <a:avLst/>
            </a:prstGeom>
            <a:solidFill>
              <a:schemeClr val="bg1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cxnSp>
          <p:nvCxnSpPr>
            <p:cNvPr id="40" name="Rak 39"/>
            <p:cNvCxnSpPr/>
            <p:nvPr/>
          </p:nvCxnSpPr>
          <p:spPr>
            <a:xfrm>
              <a:off x="-2753632" y="1967382"/>
              <a:ext cx="34925" cy="336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ak 40"/>
            <p:cNvCxnSpPr/>
            <p:nvPr/>
          </p:nvCxnSpPr>
          <p:spPr>
            <a:xfrm>
              <a:off x="-2718707" y="1933092"/>
              <a:ext cx="34925" cy="336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ruta 1873"/>
          <p:cNvSpPr txBox="1"/>
          <p:nvPr/>
        </p:nvSpPr>
        <p:spPr>
          <a:xfrm rot="16200000">
            <a:off x="3231547" y="3748112"/>
            <a:ext cx="1158658" cy="303741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ts val="14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000" dirty="0">
                <a:solidFill>
                  <a:srgbClr val="4F81B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Electrical isolation</a:t>
            </a:r>
            <a:endParaRPr lang="en-US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5" name="Bildobjekt 6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2298" y="6563525"/>
            <a:ext cx="4558243" cy="237563"/>
          </a:xfrm>
          <a:prstGeom prst="rect">
            <a:avLst/>
          </a:prstGeom>
        </p:spPr>
      </p:pic>
      <p:pic>
        <p:nvPicPr>
          <p:cNvPr id="67" name="Bildobjekt 6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11030" y="3250752"/>
            <a:ext cx="136016" cy="136016"/>
          </a:xfrm>
          <a:prstGeom prst="rect">
            <a:avLst/>
          </a:prstGeom>
        </p:spPr>
      </p:pic>
      <p:pic>
        <p:nvPicPr>
          <p:cNvPr id="68" name="Bildobjekt 67"/>
          <p:cNvPicPr>
            <a:picLocks noChangeAspect="1"/>
          </p:cNvPicPr>
          <p:nvPr/>
        </p:nvPicPr>
        <p:blipFill rotWithShape="1">
          <a:blip r:embed="rId6"/>
          <a:srcRect t="1737" b="-1"/>
          <a:stretch/>
        </p:blipFill>
        <p:spPr>
          <a:xfrm>
            <a:off x="2751518" y="3291457"/>
            <a:ext cx="136016" cy="133654"/>
          </a:xfrm>
          <a:prstGeom prst="rect">
            <a:avLst/>
          </a:prstGeom>
        </p:spPr>
      </p:pic>
      <p:pic>
        <p:nvPicPr>
          <p:cNvPr id="69" name="Bildobjekt 68"/>
          <p:cNvPicPr>
            <a:picLocks noChangeAspect="1"/>
          </p:cNvPicPr>
          <p:nvPr/>
        </p:nvPicPr>
        <p:blipFill rotWithShape="1">
          <a:blip r:embed="rId6"/>
          <a:srcRect t="1737" b="-1"/>
          <a:stretch/>
        </p:blipFill>
        <p:spPr>
          <a:xfrm>
            <a:off x="3249664" y="3358719"/>
            <a:ext cx="136016" cy="133654"/>
          </a:xfrm>
          <a:prstGeom prst="rect">
            <a:avLst/>
          </a:prstGeom>
        </p:spPr>
      </p:pic>
      <p:pic>
        <p:nvPicPr>
          <p:cNvPr id="70" name="Bildobjekt 69"/>
          <p:cNvPicPr>
            <a:picLocks noChangeAspect="1"/>
          </p:cNvPicPr>
          <p:nvPr/>
        </p:nvPicPr>
        <p:blipFill rotWithShape="1">
          <a:blip r:embed="rId6"/>
          <a:srcRect t="1737" b="-1"/>
          <a:stretch/>
        </p:blipFill>
        <p:spPr>
          <a:xfrm>
            <a:off x="1380441" y="3261637"/>
            <a:ext cx="136016" cy="133654"/>
          </a:xfrm>
          <a:prstGeom prst="rect">
            <a:avLst/>
          </a:prstGeom>
        </p:spPr>
      </p:pic>
      <p:pic>
        <p:nvPicPr>
          <p:cNvPr id="71" name="Bildobjekt 70"/>
          <p:cNvPicPr>
            <a:picLocks noChangeAspect="1"/>
          </p:cNvPicPr>
          <p:nvPr/>
        </p:nvPicPr>
        <p:blipFill rotWithShape="1">
          <a:blip r:embed="rId6"/>
          <a:srcRect t="1737" b="-1"/>
          <a:stretch/>
        </p:blipFill>
        <p:spPr>
          <a:xfrm>
            <a:off x="891966" y="3311024"/>
            <a:ext cx="136016" cy="133654"/>
          </a:xfrm>
          <a:prstGeom prst="rect">
            <a:avLst/>
          </a:prstGeom>
        </p:spPr>
      </p:pic>
      <p:pic>
        <p:nvPicPr>
          <p:cNvPr id="72" name="Bildobjekt 71"/>
          <p:cNvPicPr>
            <a:picLocks noChangeAspect="1"/>
          </p:cNvPicPr>
          <p:nvPr/>
        </p:nvPicPr>
        <p:blipFill rotWithShape="1">
          <a:blip r:embed="rId6"/>
          <a:srcRect t="1737" b="-1"/>
          <a:stretch/>
        </p:blipFill>
        <p:spPr>
          <a:xfrm>
            <a:off x="417231" y="3352867"/>
            <a:ext cx="136016" cy="133654"/>
          </a:xfrm>
          <a:prstGeom prst="rect">
            <a:avLst/>
          </a:prstGeom>
        </p:spPr>
      </p:pic>
      <p:sp>
        <p:nvSpPr>
          <p:cNvPr id="75" name="Platshållare för innehåll 2"/>
          <p:cNvSpPr>
            <a:spLocks noGrp="1"/>
          </p:cNvSpPr>
          <p:nvPr>
            <p:ph idx="1"/>
          </p:nvPr>
        </p:nvSpPr>
        <p:spPr>
          <a:xfrm>
            <a:off x="4054587" y="1423317"/>
            <a:ext cx="4909901" cy="50300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200" dirty="0" smtClean="0"/>
              <a:t>IEC 61226 -&gt; IEC </a:t>
            </a:r>
            <a:r>
              <a:rPr lang="en-US" sz="1200" dirty="0"/>
              <a:t>62340 </a:t>
            </a:r>
            <a:r>
              <a:rPr lang="en-US" sz="1200" dirty="0" smtClean="0"/>
              <a:t>“NPP </a:t>
            </a:r>
            <a:r>
              <a:rPr lang="en-US" sz="1200" dirty="0"/>
              <a:t>coping with </a:t>
            </a:r>
            <a:r>
              <a:rPr lang="en-US" sz="1200" dirty="0" smtClean="0"/>
              <a:t>CCF”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sz="1200" dirty="0"/>
              <a:t>5.2: </a:t>
            </a:r>
            <a:r>
              <a:rPr lang="en-US" sz="1200" i="1" dirty="0"/>
              <a:t>For I&amp;C systems that perform category A functions the appropriate </a:t>
            </a:r>
            <a:r>
              <a:rPr lang="en-US" sz="1200" i="1" u="sng" dirty="0"/>
              <a:t>application of </a:t>
            </a:r>
            <a:r>
              <a:rPr lang="en-US" sz="1200" i="1" u="sng" dirty="0" smtClean="0"/>
              <a:t>redundancy combined </a:t>
            </a:r>
            <a:r>
              <a:rPr lang="en-US" sz="1200" i="1" u="sng" dirty="0"/>
              <a:t>with voting mechanisms</a:t>
            </a:r>
            <a:r>
              <a:rPr lang="en-US" sz="1200" i="1" dirty="0"/>
              <a:t> has been proven to meet the single failure criterion. </a:t>
            </a:r>
            <a:r>
              <a:rPr lang="en-US" sz="1200" i="1" dirty="0" smtClean="0"/>
              <a:t>This design </a:t>
            </a:r>
            <a:r>
              <a:rPr lang="en-US" sz="1200" i="1" dirty="0"/>
              <a:t>ensures that the likelihood of a failure of such I&amp;C systems is very low</a:t>
            </a:r>
            <a:r>
              <a:rPr lang="en-US" sz="1200" dirty="0" smtClean="0"/>
              <a:t>.</a:t>
            </a:r>
          </a:p>
          <a:p>
            <a:endParaRPr lang="en-US" sz="1200" dirty="0"/>
          </a:p>
          <a:p>
            <a:r>
              <a:rPr lang="en-US" sz="1200" dirty="0" smtClean="0"/>
              <a:t>7.1: </a:t>
            </a:r>
            <a:r>
              <a:rPr lang="en-US" sz="1200" i="1" dirty="0"/>
              <a:t>I&amp;C systems perform their safety functions </a:t>
            </a:r>
            <a:r>
              <a:rPr lang="en-US" sz="1200" i="1" u="sng" dirty="0"/>
              <a:t>independently</a:t>
            </a:r>
            <a:r>
              <a:rPr lang="en-US" sz="1200" i="1" dirty="0"/>
              <a:t> if a postulated failure of one </a:t>
            </a:r>
            <a:r>
              <a:rPr lang="en-US" sz="1200" i="1" dirty="0" smtClean="0"/>
              <a:t>of these </a:t>
            </a:r>
            <a:r>
              <a:rPr lang="en-US" sz="1200" i="1" dirty="0"/>
              <a:t>I&amp;C systems </a:t>
            </a:r>
            <a:r>
              <a:rPr lang="en-US" sz="1200" i="1" u="sng" dirty="0"/>
              <a:t>does not prevent the other systems</a:t>
            </a:r>
            <a:r>
              <a:rPr lang="en-US" sz="1200" i="1" dirty="0"/>
              <a:t> from performing their functions </a:t>
            </a:r>
            <a:r>
              <a:rPr lang="en-US" sz="1200" i="1" dirty="0" smtClean="0"/>
              <a:t>as intended</a:t>
            </a:r>
          </a:p>
          <a:p>
            <a:endParaRPr lang="en-US" sz="1200" i="1" dirty="0"/>
          </a:p>
          <a:p>
            <a:r>
              <a:rPr lang="en-US" sz="1600" dirty="0" err="1" smtClean="0">
                <a:solidFill>
                  <a:srgbClr val="FF0000"/>
                </a:solidFill>
              </a:rPr>
              <a:t>He_T</a:t>
            </a:r>
            <a:r>
              <a:rPr lang="en-US" sz="1600" dirty="0" smtClean="0">
                <a:solidFill>
                  <a:srgbClr val="FF0000"/>
                </a:solidFill>
              </a:rPr>
              <a:t> and </a:t>
            </a:r>
            <a:r>
              <a:rPr lang="en-US" sz="1600" dirty="0" err="1" smtClean="0">
                <a:solidFill>
                  <a:srgbClr val="FF0000"/>
                </a:solidFill>
              </a:rPr>
              <a:t>He_P</a:t>
            </a:r>
            <a:r>
              <a:rPr lang="en-US" sz="1600" dirty="0" smtClean="0">
                <a:solidFill>
                  <a:srgbClr val="FF0000"/>
                </a:solidFill>
              </a:rPr>
              <a:t> not diverse functions for all identified events for TSS</a:t>
            </a:r>
          </a:p>
          <a:p>
            <a:pPr lvl="1"/>
            <a:r>
              <a:rPr lang="en-US" sz="1400" dirty="0" smtClean="0">
                <a:solidFill>
                  <a:srgbClr val="FF0000"/>
                </a:solidFill>
              </a:rPr>
              <a:t>If failure of Relay train -&gt; PLC train cannot solve </a:t>
            </a:r>
            <a:r>
              <a:rPr lang="en-US" sz="1400" dirty="0" err="1" smtClean="0">
                <a:solidFill>
                  <a:srgbClr val="FF0000"/>
                </a:solidFill>
              </a:rPr>
              <a:t>He_T</a:t>
            </a:r>
            <a:r>
              <a:rPr lang="en-US" sz="1400" dirty="0" smtClean="0">
                <a:solidFill>
                  <a:srgbClr val="FF0000"/>
                </a:solidFill>
              </a:rPr>
              <a:t> function</a:t>
            </a:r>
          </a:p>
          <a:p>
            <a:r>
              <a:rPr lang="en-US" sz="1600" dirty="0">
                <a:solidFill>
                  <a:schemeClr val="accent1"/>
                </a:solidFill>
              </a:rPr>
              <a:t>Share sensors between the trains</a:t>
            </a:r>
          </a:p>
          <a:p>
            <a:r>
              <a:rPr lang="en-US" sz="1600" dirty="0" smtClean="0">
                <a:solidFill>
                  <a:schemeClr val="accent1"/>
                </a:solidFill>
              </a:rPr>
              <a:t>Galvanic isolation at sensor connection</a:t>
            </a:r>
          </a:p>
          <a:p>
            <a:pPr lvl="1"/>
            <a:r>
              <a:rPr lang="en-US" sz="1400" dirty="0" smtClean="0">
                <a:solidFill>
                  <a:schemeClr val="accent1"/>
                </a:solidFill>
              </a:rPr>
              <a:t>If failure of Relay train -&gt; </a:t>
            </a:r>
            <a:br>
              <a:rPr lang="en-US" sz="1400" dirty="0" smtClean="0">
                <a:solidFill>
                  <a:schemeClr val="accent1"/>
                </a:solidFill>
              </a:rPr>
            </a:br>
            <a:r>
              <a:rPr lang="en-US" sz="1400" dirty="0" smtClean="0">
                <a:solidFill>
                  <a:schemeClr val="accent1"/>
                </a:solidFill>
              </a:rPr>
              <a:t/>
            </a:r>
            <a:br>
              <a:rPr lang="en-US" sz="1400" dirty="0" smtClean="0">
                <a:solidFill>
                  <a:schemeClr val="accent1"/>
                </a:solidFill>
              </a:rPr>
            </a:br>
            <a:r>
              <a:rPr lang="en-US" sz="1400" dirty="0" smtClean="0">
                <a:solidFill>
                  <a:schemeClr val="accent1"/>
                </a:solidFill>
              </a:rPr>
              <a:t>PLC train not affected, not damaged and not prevented from performing its function  -&gt; </a:t>
            </a:r>
            <a:br>
              <a:rPr lang="en-US" sz="1400" dirty="0" smtClean="0">
                <a:solidFill>
                  <a:schemeClr val="accent1"/>
                </a:solidFill>
              </a:rPr>
            </a:br>
            <a:r>
              <a:rPr lang="en-US" sz="1400" dirty="0" smtClean="0">
                <a:solidFill>
                  <a:schemeClr val="accent1"/>
                </a:solidFill>
              </a:rPr>
              <a:t/>
            </a:r>
            <a:br>
              <a:rPr lang="en-US" sz="1400" dirty="0" smtClean="0">
                <a:solidFill>
                  <a:schemeClr val="accent1"/>
                </a:solidFill>
              </a:rPr>
            </a:br>
            <a:r>
              <a:rPr lang="en-US" sz="1400" dirty="0" smtClean="0">
                <a:solidFill>
                  <a:schemeClr val="accent1"/>
                </a:solidFill>
              </a:rPr>
              <a:t>PLC train will solve the </a:t>
            </a:r>
            <a:r>
              <a:rPr lang="en-US" sz="1400" dirty="0" err="1" smtClean="0">
                <a:solidFill>
                  <a:schemeClr val="accent1"/>
                </a:solidFill>
              </a:rPr>
              <a:t>He_T</a:t>
            </a:r>
            <a:r>
              <a:rPr lang="en-US" sz="1400" dirty="0" smtClean="0">
                <a:solidFill>
                  <a:schemeClr val="accent1"/>
                </a:solidFill>
              </a:rPr>
              <a:t> function</a:t>
            </a:r>
          </a:p>
          <a:p>
            <a:endParaRPr lang="en-US" sz="1200" dirty="0" smtClean="0">
              <a:solidFill>
                <a:schemeClr val="accent1"/>
              </a:solidFill>
            </a:endParaRPr>
          </a:p>
          <a:p>
            <a:endParaRPr lang="en-US" sz="1200" i="1" dirty="0"/>
          </a:p>
          <a:p>
            <a:endParaRPr lang="en-US" sz="1200" dirty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76" name="textruta 75"/>
          <p:cNvSpPr txBox="1"/>
          <p:nvPr/>
        </p:nvSpPr>
        <p:spPr>
          <a:xfrm>
            <a:off x="306772" y="4005064"/>
            <a:ext cx="10643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Relay train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7" name="textruta 76"/>
          <p:cNvSpPr txBox="1"/>
          <p:nvPr/>
        </p:nvSpPr>
        <p:spPr>
          <a:xfrm>
            <a:off x="2501031" y="4005064"/>
            <a:ext cx="9188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PLC train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3" name="textruta 42"/>
          <p:cNvSpPr txBox="1"/>
          <p:nvPr/>
        </p:nvSpPr>
        <p:spPr>
          <a:xfrm>
            <a:off x="-13852" y="2761183"/>
            <a:ext cx="6194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He_T</a:t>
            </a:r>
            <a:r>
              <a:rPr lang="en-US" sz="1400" baseline="-25000" dirty="0" err="1" smtClean="0">
                <a:solidFill>
                  <a:srgbClr val="FF0000"/>
                </a:solidFill>
              </a:rPr>
              <a:t>A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44" name="textruta 43"/>
          <p:cNvSpPr txBox="1"/>
          <p:nvPr/>
        </p:nvSpPr>
        <p:spPr>
          <a:xfrm>
            <a:off x="568159" y="2761183"/>
            <a:ext cx="630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He_T</a:t>
            </a:r>
            <a:r>
              <a:rPr lang="en-US" sz="1400" baseline="-25000" dirty="0" err="1" smtClean="0">
                <a:solidFill>
                  <a:srgbClr val="FF0000"/>
                </a:solidFill>
              </a:rPr>
              <a:t>B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45" name="textruta 44"/>
          <p:cNvSpPr txBox="1"/>
          <p:nvPr/>
        </p:nvSpPr>
        <p:spPr>
          <a:xfrm>
            <a:off x="1138645" y="2761183"/>
            <a:ext cx="6250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He_T</a:t>
            </a:r>
            <a:r>
              <a:rPr lang="en-US" sz="1400" baseline="-25000" dirty="0" err="1" smtClean="0">
                <a:solidFill>
                  <a:srgbClr val="FF0000"/>
                </a:solidFill>
              </a:rPr>
              <a:t>C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46" name="textruta 45"/>
          <p:cNvSpPr txBox="1"/>
          <p:nvPr/>
        </p:nvSpPr>
        <p:spPr>
          <a:xfrm>
            <a:off x="2074380" y="2761183"/>
            <a:ext cx="6251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He_P</a:t>
            </a:r>
            <a:r>
              <a:rPr lang="en-US" sz="1400" baseline="-25000" dirty="0" err="1" smtClean="0">
                <a:solidFill>
                  <a:srgbClr val="FF0000"/>
                </a:solidFill>
              </a:rPr>
              <a:t>A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47" name="textruta 46"/>
          <p:cNvSpPr txBox="1"/>
          <p:nvPr/>
        </p:nvSpPr>
        <p:spPr>
          <a:xfrm>
            <a:off x="2656391" y="2761183"/>
            <a:ext cx="635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He_P</a:t>
            </a:r>
            <a:r>
              <a:rPr lang="en-US" sz="1400" baseline="-25000" dirty="0" err="1" smtClean="0">
                <a:solidFill>
                  <a:srgbClr val="FF0000"/>
                </a:solidFill>
              </a:rPr>
              <a:t>B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48" name="textruta 47"/>
          <p:cNvSpPr txBox="1"/>
          <p:nvPr/>
        </p:nvSpPr>
        <p:spPr>
          <a:xfrm>
            <a:off x="3226877" y="2761183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He_P</a:t>
            </a:r>
            <a:r>
              <a:rPr lang="en-US" sz="1400" baseline="-25000" dirty="0" err="1" smtClean="0">
                <a:solidFill>
                  <a:srgbClr val="FF0000"/>
                </a:solidFill>
              </a:rPr>
              <a:t>C</a:t>
            </a:r>
            <a:endParaRPr lang="en-US" sz="1400" baseline="-25000" dirty="0">
              <a:solidFill>
                <a:srgbClr val="FF0000"/>
              </a:solidFill>
            </a:endParaRPr>
          </a:p>
        </p:txBody>
      </p:sp>
      <p:sp>
        <p:nvSpPr>
          <p:cNvPr id="49" name="textruta 48"/>
          <p:cNvSpPr txBox="1"/>
          <p:nvPr/>
        </p:nvSpPr>
        <p:spPr>
          <a:xfrm>
            <a:off x="1396645" y="5131168"/>
            <a:ext cx="10803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Stop beam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0" name="textruta 49"/>
          <p:cNvSpPr txBox="1"/>
          <p:nvPr/>
        </p:nvSpPr>
        <p:spPr>
          <a:xfrm>
            <a:off x="295880" y="4725144"/>
            <a:ext cx="10536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Ion source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1" name="textruta 50"/>
          <p:cNvSpPr txBox="1"/>
          <p:nvPr/>
        </p:nvSpPr>
        <p:spPr>
          <a:xfrm>
            <a:off x="2676331" y="4725144"/>
            <a:ext cx="5275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RFQ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861868" y="1484784"/>
            <a:ext cx="24139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, IEC 61226 -&gt; IEC 61513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07808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76" grpId="0"/>
      <p:bldP spid="77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architecture</a:t>
            </a:r>
            <a:br>
              <a:rPr lang="en-US" dirty="0" smtClean="0"/>
            </a:br>
            <a:r>
              <a:rPr lang="en-US" dirty="0" smtClean="0"/>
              <a:t>- IEC 62340, NPP coping with CCF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IEC 62340 – NPP coping with CCF</a:t>
            </a:r>
          </a:p>
          <a:p>
            <a:r>
              <a:rPr lang="en-US" dirty="0"/>
              <a:t>5.2: </a:t>
            </a:r>
            <a:r>
              <a:rPr lang="en-US" i="1" dirty="0"/>
              <a:t>For I&amp;C systems that perform category A functions the appropriate </a:t>
            </a:r>
            <a:r>
              <a:rPr lang="en-US" i="1" u="sng" dirty="0"/>
              <a:t>application of </a:t>
            </a:r>
            <a:r>
              <a:rPr lang="en-US" i="1" u="sng" dirty="0" smtClean="0"/>
              <a:t>redundancy combined </a:t>
            </a:r>
            <a:r>
              <a:rPr lang="en-US" i="1" u="sng" dirty="0"/>
              <a:t>with voting mechanisms</a:t>
            </a:r>
            <a:r>
              <a:rPr lang="en-US" i="1" dirty="0"/>
              <a:t> has been proven to meet the single failure criterion. </a:t>
            </a:r>
            <a:r>
              <a:rPr lang="en-US" i="1" dirty="0" smtClean="0"/>
              <a:t>This design </a:t>
            </a:r>
            <a:r>
              <a:rPr lang="en-US" i="1" dirty="0"/>
              <a:t>ensures that the likelihood of a failure of such I&amp;C systems is very low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3.1.2: </a:t>
            </a:r>
            <a:r>
              <a:rPr lang="en-US" i="1" dirty="0"/>
              <a:t>Means to achieve independence by the design are electrical isolation, physical separation, </a:t>
            </a:r>
            <a:r>
              <a:rPr lang="en-US" i="1" dirty="0" smtClean="0"/>
              <a:t>communications independence </a:t>
            </a:r>
            <a:r>
              <a:rPr lang="en-US" i="1" dirty="0"/>
              <a:t>and freedom of interference from the process to be controlled</a:t>
            </a:r>
            <a:endParaRPr lang="en-US" i="1" dirty="0" smtClean="0"/>
          </a:p>
          <a:p>
            <a:endParaRPr lang="en-US" dirty="0"/>
          </a:p>
          <a:p>
            <a:r>
              <a:rPr lang="en-US" dirty="0" smtClean="0"/>
              <a:t>7.1: </a:t>
            </a:r>
            <a:r>
              <a:rPr lang="en-US" i="1" dirty="0"/>
              <a:t>I&amp;C systems perform their safety functions independently if a postulated failure of one </a:t>
            </a:r>
            <a:r>
              <a:rPr lang="en-US" i="1" dirty="0" smtClean="0"/>
              <a:t>of these </a:t>
            </a:r>
            <a:r>
              <a:rPr lang="en-US" i="1" dirty="0"/>
              <a:t>I&amp;C systems does not prevent the other systems from performing their functions </a:t>
            </a:r>
            <a:r>
              <a:rPr lang="en-US" i="1" dirty="0" smtClean="0"/>
              <a:t>as intended</a:t>
            </a:r>
          </a:p>
          <a:p>
            <a:endParaRPr lang="en-US" i="1" dirty="0" smtClean="0"/>
          </a:p>
          <a:p>
            <a:r>
              <a:rPr lang="en-US" dirty="0" smtClean="0"/>
              <a:t>7.1.3: </a:t>
            </a:r>
            <a:r>
              <a:rPr lang="en-US" i="1" dirty="0"/>
              <a:t>The design of the architecture of I&amp;C systems which are claimed to be </a:t>
            </a:r>
            <a:r>
              <a:rPr lang="en-US" i="1" dirty="0" smtClean="0"/>
              <a:t>independent I&amp;C </a:t>
            </a:r>
            <a:r>
              <a:rPr lang="en-US" i="1" dirty="0"/>
              <a:t>systems shall provide</a:t>
            </a:r>
            <a:r>
              <a:rPr lang="en-US" i="1" dirty="0" smtClean="0"/>
              <a:t>: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i="1" dirty="0"/>
              <a:t>system specific processing paths from sensing the plant status to the actuation of </a:t>
            </a:r>
            <a:r>
              <a:rPr lang="en-US" i="1" dirty="0" smtClean="0"/>
              <a:t>the plant </a:t>
            </a:r>
            <a:r>
              <a:rPr lang="en-US" i="1" dirty="0"/>
              <a:t>safety systems without using shared components, </a:t>
            </a:r>
            <a:r>
              <a:rPr lang="en-US" i="1" dirty="0" smtClean="0"/>
              <a:t>and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i="1" dirty="0"/>
              <a:t>support systems (e.g. power supply or air conditioning systems), which consist </a:t>
            </a:r>
            <a:r>
              <a:rPr lang="en-US" i="1" dirty="0" smtClean="0"/>
              <a:t>of sufficiently </a:t>
            </a:r>
            <a:r>
              <a:rPr lang="en-US" i="1" dirty="0"/>
              <a:t>redundant and separated </a:t>
            </a:r>
            <a:r>
              <a:rPr lang="en-US" i="1" dirty="0" smtClean="0"/>
              <a:t>sub-systems</a:t>
            </a:r>
          </a:p>
          <a:p>
            <a:pPr marL="914400" lvl="1" indent="-457200">
              <a:buFont typeface="+mj-lt"/>
              <a:buAutoNum type="alphaLcPeriod"/>
            </a:pPr>
            <a:endParaRPr lang="en-US" i="1" dirty="0" smtClean="0"/>
          </a:p>
          <a:p>
            <a:r>
              <a:rPr lang="en-US" dirty="0" smtClean="0"/>
              <a:t>7.2.2: </a:t>
            </a:r>
            <a:r>
              <a:rPr lang="en-US" i="1" dirty="0"/>
              <a:t>Independent I&amp;C systems shall not use shared components or services if </a:t>
            </a:r>
            <a:r>
              <a:rPr lang="en-US" i="1" dirty="0" smtClean="0"/>
              <a:t>the postulated </a:t>
            </a:r>
            <a:r>
              <a:rPr lang="en-US" i="1" dirty="0"/>
              <a:t>failure of these shared components or services can cause a coincident failure </a:t>
            </a:r>
            <a:r>
              <a:rPr lang="en-US" i="1" dirty="0" smtClean="0"/>
              <a:t>of the </a:t>
            </a:r>
            <a:r>
              <a:rPr lang="en-US" i="1" dirty="0"/>
              <a:t>independent I&amp;C systems (e.g. a common power supply</a:t>
            </a:r>
            <a:r>
              <a:rPr lang="en-US" i="1" dirty="0" smtClean="0"/>
              <a:t>).</a:t>
            </a:r>
          </a:p>
          <a:p>
            <a:endParaRPr lang="en-US" i="1" dirty="0" smtClean="0"/>
          </a:p>
          <a:p>
            <a:r>
              <a:rPr lang="en-US" dirty="0" smtClean="0"/>
              <a:t>7.3.2: </a:t>
            </a:r>
            <a:r>
              <a:rPr lang="en-US" i="1" dirty="0"/>
              <a:t>Independent I&amp;C systems shall not perform identical application functions, to </a:t>
            </a:r>
            <a:r>
              <a:rPr lang="en-US" i="1" dirty="0" smtClean="0"/>
              <a:t>reduce the </a:t>
            </a:r>
            <a:r>
              <a:rPr lang="en-US" i="1" dirty="0"/>
              <a:t>possibility of conditions in which a coincidental, quasi-</a:t>
            </a:r>
            <a:r>
              <a:rPr lang="en-US" i="1" dirty="0" err="1"/>
              <a:t>synchronised</a:t>
            </a:r>
            <a:r>
              <a:rPr lang="en-US" i="1" dirty="0"/>
              <a:t> failure of </a:t>
            </a:r>
            <a:r>
              <a:rPr lang="en-US" i="1" dirty="0" smtClean="0"/>
              <a:t>these systems </a:t>
            </a:r>
            <a:r>
              <a:rPr lang="en-US" i="1" dirty="0"/>
              <a:t>may be triggered from the same input signal transient. If the implementation </a:t>
            </a:r>
            <a:r>
              <a:rPr lang="en-US" i="1" dirty="0" smtClean="0"/>
              <a:t>of identical </a:t>
            </a:r>
            <a:r>
              <a:rPr lang="en-US" i="1" dirty="0"/>
              <a:t>sub-functions cannot be avoided due to the plant design, these identical </a:t>
            </a:r>
            <a:r>
              <a:rPr lang="en-US" i="1" dirty="0" err="1" smtClean="0"/>
              <a:t>subfunctions</a:t>
            </a:r>
            <a:r>
              <a:rPr lang="en-US" i="1" dirty="0" smtClean="0"/>
              <a:t> shall </a:t>
            </a:r>
            <a:r>
              <a:rPr lang="en-US" i="1" dirty="0"/>
              <a:t>be fed at least with input signals from separate sensors.</a:t>
            </a:r>
            <a:endParaRPr lang="en-US" i="1" dirty="0" smtClean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21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321562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TSS system requirements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 smtClean="0"/>
              <a:t>Comments from pre-CDR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22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74309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from pre-CDR</a:t>
            </a:r>
            <a:br>
              <a:rPr lang="en-US" dirty="0" smtClean="0"/>
            </a:br>
            <a:r>
              <a:rPr lang="en-US" dirty="0" smtClean="0"/>
              <a:t>- relevant for this CDR1 and requirements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#7 “</a:t>
            </a:r>
            <a:r>
              <a:rPr lang="en-US" i="1" dirty="0" smtClean="0"/>
              <a:t>The </a:t>
            </a:r>
            <a:r>
              <a:rPr lang="en-US" i="1" u="sng" dirty="0"/>
              <a:t>vacuum trip point </a:t>
            </a:r>
            <a:r>
              <a:rPr lang="en-US" i="1" dirty="0"/>
              <a:t>for the TSS needs to be </a:t>
            </a:r>
            <a:r>
              <a:rPr lang="en-US" i="1" dirty="0" smtClean="0"/>
              <a:t>established</a:t>
            </a:r>
            <a:r>
              <a:rPr lang="en-US" dirty="0" smtClean="0"/>
              <a:t>”.</a:t>
            </a:r>
          </a:p>
          <a:p>
            <a:pPr lvl="1"/>
            <a:r>
              <a:rPr lang="en-US" dirty="0" smtClean="0"/>
              <a:t>Established according to </a:t>
            </a:r>
            <a:r>
              <a:rPr lang="en-US" dirty="0" err="1" smtClean="0"/>
              <a:t>Per’s</a:t>
            </a:r>
            <a:r>
              <a:rPr lang="en-US" dirty="0" smtClean="0"/>
              <a:t> presentation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b="1" dirty="0" smtClean="0"/>
              <a:t>#22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dirty="0" smtClean="0"/>
              <a:t>“</a:t>
            </a:r>
            <a:r>
              <a:rPr lang="en-US" i="1" u="sng" dirty="0" smtClean="0"/>
              <a:t>Trip </a:t>
            </a:r>
            <a:r>
              <a:rPr lang="en-US" i="1" u="sng" dirty="0"/>
              <a:t>thresholds </a:t>
            </a:r>
            <a:r>
              <a:rPr lang="en-US" i="1" dirty="0"/>
              <a:t>need to be agreed for both the </a:t>
            </a:r>
            <a:r>
              <a:rPr lang="en-US" i="1" u="sng" dirty="0"/>
              <a:t>TSS and the </a:t>
            </a:r>
            <a:r>
              <a:rPr lang="en-US" i="1" u="sng" dirty="0" smtClean="0"/>
              <a:t>MPS</a:t>
            </a:r>
            <a:r>
              <a:rPr lang="en-US" i="1" dirty="0" smtClean="0"/>
              <a:t>. The </a:t>
            </a:r>
            <a:r>
              <a:rPr lang="en-US" i="1" dirty="0"/>
              <a:t>headroom on some of the systems seem to be marginal? </a:t>
            </a:r>
            <a:r>
              <a:rPr lang="en-US" i="1" dirty="0" smtClean="0"/>
              <a:t>The TSS </a:t>
            </a:r>
            <a:r>
              <a:rPr lang="en-US" i="1" dirty="0"/>
              <a:t>team has to investigate this in more </a:t>
            </a:r>
            <a:r>
              <a:rPr lang="en-US" i="1" dirty="0" smtClean="0"/>
              <a:t>detail”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Thresholds established with TSS, but still to be verified and potentially adjusted. </a:t>
            </a:r>
          </a:p>
          <a:p>
            <a:pPr lvl="1"/>
            <a:r>
              <a:rPr lang="en-US" dirty="0" smtClean="0"/>
              <a:t>MPS thresholds not yet defined, not within TSS scope, but within Target division scope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23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44965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TSS system requirements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smtClean="0"/>
              <a:t>Thank you!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24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0444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25</a:t>
            </a:fld>
            <a:endParaRPr lang="en-GB" noProof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6" r="41647" b="4498"/>
          <a:stretch/>
        </p:blipFill>
        <p:spPr>
          <a:xfrm>
            <a:off x="1115616" y="1484784"/>
            <a:ext cx="3312368" cy="4604727"/>
          </a:xfrm>
          <a:prstGeom prst="rect">
            <a:avLst/>
          </a:prstGeom>
        </p:spPr>
      </p:pic>
      <p:cxnSp>
        <p:nvCxnSpPr>
          <p:cNvPr id="8" name="Straight Connector 8"/>
          <p:cNvCxnSpPr>
            <a:stCxn id="42" idx="4"/>
          </p:cNvCxnSpPr>
          <p:nvPr/>
        </p:nvCxnSpPr>
        <p:spPr>
          <a:xfrm>
            <a:off x="2047419" y="2016917"/>
            <a:ext cx="4301" cy="143494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2"/>
          <p:cNvSpPr txBox="1"/>
          <p:nvPr/>
        </p:nvSpPr>
        <p:spPr>
          <a:xfrm>
            <a:off x="1909060" y="1582987"/>
            <a:ext cx="280155" cy="318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0" name="Oval 10"/>
          <p:cNvSpPr/>
          <p:nvPr/>
        </p:nvSpPr>
        <p:spPr>
          <a:xfrm>
            <a:off x="2279737" y="1828564"/>
            <a:ext cx="202979" cy="195207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solidFill>
                <a:srgbClr val="FF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2226336" y="1796523"/>
            <a:ext cx="3145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700" dirty="0">
                <a:solidFill>
                  <a:srgbClr val="FF0000"/>
                </a:solidFill>
              </a:rPr>
              <a:t>P</a:t>
            </a:r>
            <a:r>
              <a:rPr lang="sv-SE" sz="700" dirty="0" smtClean="0">
                <a:solidFill>
                  <a:srgbClr val="FF0000"/>
                </a:solidFill>
              </a:rPr>
              <a:t>SZ</a:t>
            </a:r>
            <a:endParaRPr lang="en-US" sz="700" dirty="0">
              <a:solidFill>
                <a:srgbClr val="FF0000"/>
              </a:solidFill>
            </a:endParaRPr>
          </a:p>
        </p:txBody>
      </p:sp>
      <p:cxnSp>
        <p:nvCxnSpPr>
          <p:cNvPr id="12" name="Straight Connector 12"/>
          <p:cNvCxnSpPr>
            <a:stCxn id="10" idx="4"/>
          </p:cNvCxnSpPr>
          <p:nvPr/>
        </p:nvCxnSpPr>
        <p:spPr>
          <a:xfrm flipH="1">
            <a:off x="2380597" y="2023771"/>
            <a:ext cx="630" cy="142429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20"/>
          <p:cNvSpPr txBox="1"/>
          <p:nvPr/>
        </p:nvSpPr>
        <p:spPr>
          <a:xfrm>
            <a:off x="2249093" y="1588295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2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14" name="Straight Connector 9"/>
          <p:cNvCxnSpPr/>
          <p:nvPr/>
        </p:nvCxnSpPr>
        <p:spPr>
          <a:xfrm flipH="1">
            <a:off x="2047418" y="2315537"/>
            <a:ext cx="1" cy="144016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21"/>
          <p:cNvSpPr txBox="1"/>
          <p:nvPr/>
        </p:nvSpPr>
        <p:spPr>
          <a:xfrm>
            <a:off x="1908126" y="2574969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4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19" name="Rak pil 18"/>
          <p:cNvCxnSpPr/>
          <p:nvPr/>
        </p:nvCxnSpPr>
        <p:spPr>
          <a:xfrm>
            <a:off x="1763688" y="2312876"/>
            <a:ext cx="74967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pil 23"/>
          <p:cNvCxnSpPr/>
          <p:nvPr/>
        </p:nvCxnSpPr>
        <p:spPr>
          <a:xfrm flipH="1">
            <a:off x="1744870" y="2160411"/>
            <a:ext cx="76849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8"/>
          <p:cNvCxnSpPr/>
          <p:nvPr/>
        </p:nvCxnSpPr>
        <p:spPr>
          <a:xfrm>
            <a:off x="2331875" y="5518820"/>
            <a:ext cx="0" cy="142428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19"/>
          <p:cNvCxnSpPr/>
          <p:nvPr/>
        </p:nvCxnSpPr>
        <p:spPr>
          <a:xfrm>
            <a:off x="2331875" y="5661248"/>
            <a:ext cx="417942" cy="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23"/>
          <p:cNvSpPr txBox="1"/>
          <p:nvPr/>
        </p:nvSpPr>
        <p:spPr>
          <a:xfrm>
            <a:off x="1969723" y="521104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3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2" name="Oval 10"/>
          <p:cNvSpPr/>
          <p:nvPr/>
        </p:nvSpPr>
        <p:spPr>
          <a:xfrm>
            <a:off x="1945929" y="1821710"/>
            <a:ext cx="202979" cy="195207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solidFill>
                <a:srgbClr val="FF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895796" y="1788785"/>
            <a:ext cx="30970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700" dirty="0">
                <a:solidFill>
                  <a:srgbClr val="FF0000"/>
                </a:solidFill>
              </a:rPr>
              <a:t>S</a:t>
            </a:r>
            <a:r>
              <a:rPr lang="sv-SE" sz="700" dirty="0" smtClean="0">
                <a:solidFill>
                  <a:srgbClr val="FF0000"/>
                </a:solidFill>
              </a:rPr>
              <a:t>SZ</a:t>
            </a:r>
            <a:endParaRPr lang="en-US" sz="700" dirty="0">
              <a:solidFill>
                <a:srgbClr val="FF0000"/>
              </a:solidFill>
            </a:endParaRPr>
          </a:p>
        </p:txBody>
      </p:sp>
      <p:sp>
        <p:nvSpPr>
          <p:cNvPr id="44" name="Oval 10"/>
          <p:cNvSpPr/>
          <p:nvPr/>
        </p:nvSpPr>
        <p:spPr>
          <a:xfrm>
            <a:off x="1940709" y="2451120"/>
            <a:ext cx="202979" cy="195207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solidFill>
                <a:srgbClr val="FF0000"/>
              </a:solidFill>
            </a:endParaRPr>
          </a:p>
        </p:txBody>
      </p:sp>
      <p:sp>
        <p:nvSpPr>
          <p:cNvPr id="16" name="TextBox 14"/>
          <p:cNvSpPr txBox="1"/>
          <p:nvPr/>
        </p:nvSpPr>
        <p:spPr>
          <a:xfrm>
            <a:off x="1893599" y="2420888"/>
            <a:ext cx="31130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700" dirty="0" smtClean="0">
                <a:solidFill>
                  <a:srgbClr val="FF0000"/>
                </a:solidFill>
              </a:rPr>
              <a:t>TSZ</a:t>
            </a:r>
            <a:endParaRPr lang="en-US" sz="700" dirty="0">
              <a:solidFill>
                <a:srgbClr val="FF0000"/>
              </a:solidFill>
            </a:endParaRPr>
          </a:p>
        </p:txBody>
      </p:sp>
      <p:sp>
        <p:nvSpPr>
          <p:cNvPr id="45" name="TextBox 21"/>
          <p:cNvSpPr txBox="1"/>
          <p:nvPr/>
        </p:nvSpPr>
        <p:spPr>
          <a:xfrm>
            <a:off x="2236171" y="2853105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6" name="Oval 10"/>
          <p:cNvSpPr/>
          <p:nvPr/>
        </p:nvSpPr>
        <p:spPr>
          <a:xfrm>
            <a:off x="2228894" y="5318419"/>
            <a:ext cx="202979" cy="195207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solidFill>
                <a:srgbClr val="FF0000"/>
              </a:solidFill>
            </a:endParaRPr>
          </a:p>
        </p:txBody>
      </p:sp>
      <p:sp>
        <p:nvSpPr>
          <p:cNvPr id="29" name="TextBox 17"/>
          <p:cNvSpPr txBox="1"/>
          <p:nvPr/>
        </p:nvSpPr>
        <p:spPr>
          <a:xfrm>
            <a:off x="2173128" y="5281767"/>
            <a:ext cx="3145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700" dirty="0">
                <a:solidFill>
                  <a:srgbClr val="FF0000"/>
                </a:solidFill>
              </a:rPr>
              <a:t>P</a:t>
            </a:r>
            <a:r>
              <a:rPr lang="sv-SE" sz="700" dirty="0" smtClean="0">
                <a:solidFill>
                  <a:srgbClr val="FF0000"/>
                </a:solidFill>
              </a:rPr>
              <a:t>SZ</a:t>
            </a:r>
            <a:endParaRPr lang="en-US" sz="700" dirty="0">
              <a:solidFill>
                <a:srgbClr val="FF0000"/>
              </a:solidFill>
            </a:endParaRPr>
          </a:p>
        </p:txBody>
      </p:sp>
      <p:cxnSp>
        <p:nvCxnSpPr>
          <p:cNvPr id="27" name="Straight Connector 818"/>
          <p:cNvCxnSpPr/>
          <p:nvPr/>
        </p:nvCxnSpPr>
        <p:spPr>
          <a:xfrm>
            <a:off x="5701759" y="4151620"/>
            <a:ext cx="146685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819"/>
          <p:cNvCxnSpPr/>
          <p:nvPr/>
        </p:nvCxnSpPr>
        <p:spPr>
          <a:xfrm flipV="1">
            <a:off x="5840824" y="4015730"/>
            <a:ext cx="259080" cy="13462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820"/>
          <p:cNvCxnSpPr/>
          <p:nvPr/>
        </p:nvCxnSpPr>
        <p:spPr>
          <a:xfrm>
            <a:off x="6100539" y="4149080"/>
            <a:ext cx="151765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821"/>
          <p:cNvCxnSpPr/>
          <p:nvPr/>
        </p:nvCxnSpPr>
        <p:spPr>
          <a:xfrm flipV="1">
            <a:off x="6257384" y="4017000"/>
            <a:ext cx="259080" cy="133985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822"/>
          <p:cNvCxnSpPr/>
          <p:nvPr/>
        </p:nvCxnSpPr>
        <p:spPr>
          <a:xfrm>
            <a:off x="7758524" y="4149080"/>
            <a:ext cx="413876" cy="0"/>
          </a:xfrm>
          <a:prstGeom prst="line">
            <a:avLst/>
          </a:prstGeom>
          <a:ln w="127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823"/>
          <p:cNvCxnSpPr/>
          <p:nvPr/>
        </p:nvCxnSpPr>
        <p:spPr>
          <a:xfrm>
            <a:off x="6522814" y="4150985"/>
            <a:ext cx="167005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824"/>
          <p:cNvCxnSpPr/>
          <p:nvPr/>
        </p:nvCxnSpPr>
        <p:spPr>
          <a:xfrm flipV="1">
            <a:off x="6682834" y="4018905"/>
            <a:ext cx="259080" cy="133985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825"/>
          <p:cNvCxnSpPr/>
          <p:nvPr/>
        </p:nvCxnSpPr>
        <p:spPr>
          <a:xfrm>
            <a:off x="6948264" y="4149080"/>
            <a:ext cx="153670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826"/>
          <p:cNvCxnSpPr/>
          <p:nvPr/>
        </p:nvCxnSpPr>
        <p:spPr>
          <a:xfrm flipV="1">
            <a:off x="7101934" y="4019540"/>
            <a:ext cx="259080" cy="133985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827"/>
          <p:cNvCxnSpPr/>
          <p:nvPr/>
        </p:nvCxnSpPr>
        <p:spPr>
          <a:xfrm>
            <a:off x="7344504" y="4150350"/>
            <a:ext cx="167005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828"/>
          <p:cNvCxnSpPr/>
          <p:nvPr/>
        </p:nvCxnSpPr>
        <p:spPr>
          <a:xfrm flipV="1">
            <a:off x="7499444" y="4015730"/>
            <a:ext cx="259080" cy="133985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>
            <a:off x="5796136" y="3717032"/>
            <a:ext cx="103801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k 21"/>
          <p:cNvCxnSpPr/>
          <p:nvPr/>
        </p:nvCxnSpPr>
        <p:spPr>
          <a:xfrm flipV="1">
            <a:off x="5796136" y="3717032"/>
            <a:ext cx="0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24"/>
          <p:cNvCxnSpPr/>
          <p:nvPr/>
        </p:nvCxnSpPr>
        <p:spPr>
          <a:xfrm>
            <a:off x="7884368" y="3717032"/>
            <a:ext cx="0" cy="4320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823"/>
          <p:cNvCxnSpPr/>
          <p:nvPr/>
        </p:nvCxnSpPr>
        <p:spPr>
          <a:xfrm>
            <a:off x="7086241" y="3717032"/>
            <a:ext cx="798127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824"/>
          <p:cNvCxnSpPr/>
          <p:nvPr/>
        </p:nvCxnSpPr>
        <p:spPr>
          <a:xfrm flipV="1">
            <a:off x="6827161" y="3584952"/>
            <a:ext cx="259080" cy="13398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ruta 52"/>
          <p:cNvSpPr txBox="1"/>
          <p:nvPr/>
        </p:nvSpPr>
        <p:spPr>
          <a:xfrm>
            <a:off x="8122478" y="4005064"/>
            <a:ext cx="5539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trip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5403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TSS System Requirements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3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27353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br>
              <a:rPr lang="en-US" dirty="0" smtClean="0"/>
            </a:br>
            <a:r>
              <a:rPr lang="en-US" dirty="0" smtClean="0"/>
              <a:t>- all functions</a:t>
            </a:r>
            <a:endParaRPr lang="en-US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Radiation safety functions, identified in AAs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Achieve TSS safe state if</a:t>
            </a:r>
          </a:p>
          <a:p>
            <a:r>
              <a:rPr lang="en-US" sz="2000" dirty="0"/>
              <a:t>RSF-68: Target wheel rotational speed too </a:t>
            </a:r>
            <a:r>
              <a:rPr lang="en-US" sz="2000" dirty="0" smtClean="0"/>
              <a:t>slow</a:t>
            </a:r>
          </a:p>
          <a:p>
            <a:r>
              <a:rPr lang="en-US" sz="2000" dirty="0"/>
              <a:t>RSF-69: He pressure too </a:t>
            </a:r>
            <a:r>
              <a:rPr lang="en-US" sz="2000" dirty="0" smtClean="0"/>
              <a:t>low</a:t>
            </a:r>
          </a:p>
          <a:p>
            <a:r>
              <a:rPr lang="en-US" sz="2000" dirty="0"/>
              <a:t>RSF-70: Monolith vessel </a:t>
            </a:r>
            <a:r>
              <a:rPr lang="en-US" sz="2000" dirty="0" smtClean="0"/>
              <a:t>pressure </a:t>
            </a:r>
            <a:r>
              <a:rPr lang="en-US" sz="2000" dirty="0"/>
              <a:t>too high</a:t>
            </a:r>
          </a:p>
          <a:p>
            <a:r>
              <a:rPr lang="en-US" sz="2000" dirty="0"/>
              <a:t>RSF-71: He inlet temperature too </a:t>
            </a:r>
            <a:r>
              <a:rPr lang="en-US" sz="2000" dirty="0" smtClean="0"/>
              <a:t>high</a:t>
            </a:r>
          </a:p>
          <a:p>
            <a:r>
              <a:rPr lang="en-US" sz="2000" dirty="0" smtClean="0"/>
              <a:t>RSF-72: He mass flow too low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3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Functions, </a:t>
            </a:r>
            <a:br>
              <a:rPr lang="en-US" dirty="0" smtClean="0"/>
            </a:br>
            <a:r>
              <a:rPr lang="en-US" dirty="0" smtClean="0"/>
              <a:t>not identified in AAs</a:t>
            </a:r>
            <a:endParaRPr lang="en-US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Static permit beam (bypass)</a:t>
            </a:r>
          </a:p>
          <a:p>
            <a:r>
              <a:rPr lang="en-US" sz="2000" dirty="0"/>
              <a:t>Manual operational </a:t>
            </a:r>
            <a:r>
              <a:rPr lang="en-US" sz="2000" dirty="0" smtClean="0"/>
              <a:t>(start/stop)</a:t>
            </a:r>
          </a:p>
          <a:p>
            <a:r>
              <a:rPr lang="en-US" sz="2000" dirty="0" smtClean="0"/>
              <a:t>Manual safety stop</a:t>
            </a:r>
          </a:p>
          <a:p>
            <a:r>
              <a:rPr lang="en-US" sz="2000" dirty="0" smtClean="0"/>
              <a:t>Operational monitoring</a:t>
            </a:r>
          </a:p>
          <a:p>
            <a:r>
              <a:rPr lang="en-US" sz="2000" dirty="0" smtClean="0"/>
              <a:t>Safety monitoring</a:t>
            </a:r>
            <a:endParaRPr lang="en-US" sz="20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4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55955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Functions</a:t>
            </a:r>
            <a:br>
              <a:rPr lang="en-US" dirty="0" smtClean="0"/>
            </a:br>
            <a:r>
              <a:rPr lang="en-US" dirty="0" smtClean="0"/>
              <a:t>- context for radiation safety functions</a:t>
            </a:r>
            <a:endParaRPr lang="en-US" dirty="0"/>
          </a:p>
        </p:txBody>
      </p:sp>
      <p:pic>
        <p:nvPicPr>
          <p:cNvPr id="10" name="Platshållare för innehåll 9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76254" b="4292"/>
          <a:stretch/>
        </p:blipFill>
        <p:spPr>
          <a:xfrm>
            <a:off x="4271156" y="5157192"/>
            <a:ext cx="4653985" cy="1199158"/>
          </a:xfrm>
          <a:prstGeom prst="rect">
            <a:avLst/>
          </a:prstGeom>
        </p:spPr>
      </p:pic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5</a:t>
            </a:fld>
            <a:endParaRPr lang="en-GB" noProof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 rotWithShape="1">
          <a:blip r:embed="rId3"/>
          <a:srcRect l="4326"/>
          <a:stretch/>
        </p:blipFill>
        <p:spPr>
          <a:xfrm>
            <a:off x="35496" y="1484785"/>
            <a:ext cx="4792087" cy="2736304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</p:pic>
      <p:pic>
        <p:nvPicPr>
          <p:cNvPr id="11" name="Platshållare för innehåll 9"/>
          <p:cNvPicPr>
            <a:picLocks noChangeAspect="1"/>
          </p:cNvPicPr>
          <p:nvPr/>
        </p:nvPicPr>
        <p:blipFill rotWithShape="1">
          <a:blip r:embed="rId2"/>
          <a:srcRect b="91115"/>
          <a:stretch/>
        </p:blipFill>
        <p:spPr>
          <a:xfrm>
            <a:off x="4271156" y="4465471"/>
            <a:ext cx="4653986" cy="547705"/>
          </a:xfrm>
          <a:prstGeom prst="rect">
            <a:avLst/>
          </a:prstGeom>
        </p:spPr>
      </p:pic>
      <p:sp>
        <p:nvSpPr>
          <p:cNvPr id="12" name="textruta 11"/>
          <p:cNvSpPr txBox="1"/>
          <p:nvPr/>
        </p:nvSpPr>
        <p:spPr>
          <a:xfrm>
            <a:off x="107504" y="5387439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ESS-0061641, Rev 1, Table 19</a:t>
            </a:r>
          </a:p>
          <a:p>
            <a:r>
              <a:rPr lang="en-US" i="1" dirty="0" smtClean="0"/>
              <a:t>- Safety </a:t>
            </a:r>
            <a:r>
              <a:rPr lang="en-US" i="1" dirty="0"/>
              <a:t>Functions and DID in the Target </a:t>
            </a:r>
            <a:r>
              <a:rPr lang="en-US" i="1" dirty="0" smtClean="0"/>
              <a:t>Station</a:t>
            </a:r>
            <a:endParaRPr lang="en-US" dirty="0"/>
          </a:p>
        </p:txBody>
      </p:sp>
      <p:sp>
        <p:nvSpPr>
          <p:cNvPr id="13" name="textruta 12"/>
          <p:cNvSpPr txBox="1"/>
          <p:nvPr/>
        </p:nvSpPr>
        <p:spPr>
          <a:xfrm>
            <a:off x="5900805" y="1888985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ESS-0002776</a:t>
            </a:r>
          </a:p>
          <a:p>
            <a:r>
              <a:rPr lang="en-US" i="1" dirty="0" smtClean="0"/>
              <a:t>- TSS system requirements</a:t>
            </a:r>
            <a:endParaRPr lang="en-US" dirty="0"/>
          </a:p>
        </p:txBody>
      </p:sp>
      <p:cxnSp>
        <p:nvCxnSpPr>
          <p:cNvPr id="15" name="Rak pil 14"/>
          <p:cNvCxnSpPr>
            <a:stCxn id="13" idx="1"/>
          </p:cNvCxnSpPr>
          <p:nvPr/>
        </p:nvCxnSpPr>
        <p:spPr>
          <a:xfrm flipH="1" flipV="1">
            <a:off x="5076056" y="2204864"/>
            <a:ext cx="824749" cy="72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pil 16"/>
          <p:cNvCxnSpPr/>
          <p:nvPr/>
        </p:nvCxnSpPr>
        <p:spPr>
          <a:xfrm>
            <a:off x="3197442" y="5756771"/>
            <a:ext cx="94251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H="1">
            <a:off x="0" y="2636912"/>
            <a:ext cx="1619672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8972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br>
              <a:rPr lang="en-US" dirty="0" smtClean="0"/>
            </a:br>
            <a:r>
              <a:rPr lang="en-US" dirty="0" smtClean="0"/>
              <a:t>- radiation safety functions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4583162"/>
            <a:ext cx="5626968" cy="1543001"/>
          </a:xfrm>
        </p:spPr>
        <p:txBody>
          <a:bodyPr>
            <a:normAutofit/>
          </a:bodyPr>
          <a:lstStyle/>
          <a:p>
            <a:pPr marL="571500" indent="-457200"/>
            <a:r>
              <a:rPr lang="en-US" sz="2000" dirty="0" smtClean="0"/>
              <a:t>System response time &lt;2.5 seconds </a:t>
            </a:r>
            <a:br>
              <a:rPr lang="en-US" sz="2000" dirty="0" smtClean="0"/>
            </a:br>
            <a:r>
              <a:rPr lang="en-US" sz="2000" dirty="0" smtClean="0"/>
              <a:t>- including detection, communication, logic and actuation</a:t>
            </a:r>
          </a:p>
          <a:p>
            <a:pPr marL="571500" indent="-457200"/>
            <a:endParaRPr lang="en-US" sz="200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6</a:t>
            </a:fld>
            <a:endParaRPr lang="en-GB" noProof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ell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6885149"/>
                  </p:ext>
                </p:extLst>
              </p:nvPr>
            </p:nvGraphicFramePr>
            <p:xfrm>
              <a:off x="107505" y="1628800"/>
              <a:ext cx="5328590" cy="2743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4564"/>
                    <a:gridCol w="2967952"/>
                    <a:gridCol w="1107238"/>
                    <a:gridCol w="968836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#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Function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400" dirty="0" smtClean="0"/>
                            <a:t>Trip level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Trip time [s]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400" dirty="0" smtClean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Prevent beam from hitting Target if…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sz="14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Target wheel rotational speed is 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400" dirty="0" smtClean="0"/>
                            <a:t>&lt; 9 rpm</a:t>
                          </a:r>
                          <a:endParaRPr lang="en-US" sz="14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3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  <a:endParaRPr lang="en-US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He pressure</a:t>
                          </a:r>
                          <a:r>
                            <a:rPr lang="en-US" sz="1400" baseline="0" dirty="0" smtClean="0"/>
                            <a:t> is</a:t>
                          </a:r>
                          <a:r>
                            <a:rPr lang="en-US" sz="1400" dirty="0" smtClean="0"/>
                            <a:t> 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400" dirty="0" smtClean="0"/>
                            <a:t>&lt; 8 bar(a)</a:t>
                          </a:r>
                          <a:endParaRPr lang="en-US" sz="14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25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3</a:t>
                          </a:r>
                          <a:endParaRPr lang="en-US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Monolith vessel pressure</a:t>
                          </a:r>
                          <a:r>
                            <a:rPr lang="en-US" sz="1400" baseline="0" dirty="0" smtClean="0"/>
                            <a:t> is</a:t>
                          </a:r>
                          <a:r>
                            <a:rPr lang="en-US" sz="1400" dirty="0" smtClean="0"/>
                            <a:t> 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400" dirty="0" smtClean="0"/>
                            <a:t>&gt; 0.5 bar(a)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2.5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  <a:endParaRPr lang="en-US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He inlet temperature</a:t>
                          </a:r>
                          <a:r>
                            <a:rPr lang="en-US" sz="1400" baseline="0" dirty="0" smtClean="0"/>
                            <a:t> is</a:t>
                          </a:r>
                          <a:r>
                            <a:rPr lang="en-US" sz="1400" dirty="0" smtClean="0"/>
                            <a:t> 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400" dirty="0" smtClean="0"/>
                            <a:t>&gt; 70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US" sz="1400" dirty="0" smtClean="0"/>
                            <a:t>C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25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5</a:t>
                          </a:r>
                          <a:endParaRPr lang="en-US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He mass flow</a:t>
                          </a:r>
                          <a:r>
                            <a:rPr lang="en-US" sz="1400" baseline="0" dirty="0" smtClean="0"/>
                            <a:t> is</a:t>
                          </a:r>
                          <a:r>
                            <a:rPr lang="en-US" sz="1400" dirty="0" smtClean="0"/>
                            <a:t> …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400" dirty="0" smtClean="0"/>
                            <a:t>&lt; 1.75 kg/s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25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ell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6885149"/>
                  </p:ext>
                </p:extLst>
              </p:nvPr>
            </p:nvGraphicFramePr>
            <p:xfrm>
              <a:off x="107505" y="1628800"/>
              <a:ext cx="5328590" cy="2743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4564"/>
                    <a:gridCol w="2967952"/>
                    <a:gridCol w="1107238"/>
                    <a:gridCol w="968836"/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#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Function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400" dirty="0" smtClean="0"/>
                            <a:t>Trip level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Trip time [s]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400" dirty="0" smtClean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Prevent beam from hitting Target if…</a:t>
                          </a:r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sz="14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Target </a:t>
                          </a:r>
                          <a:r>
                            <a:rPr lang="en-US" sz="1400" dirty="0" smtClean="0"/>
                            <a:t>wheel rotational </a:t>
                          </a:r>
                          <a:r>
                            <a:rPr lang="en-US" sz="1400" dirty="0" smtClean="0"/>
                            <a:t>speed is …</a:t>
                          </a:r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400" dirty="0" smtClean="0"/>
                            <a:t>&lt; 9 rpm</a:t>
                          </a:r>
                          <a:endParaRPr lang="en-US" sz="14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3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  <a:endParaRPr lang="en-US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He </a:t>
                          </a:r>
                          <a:r>
                            <a:rPr lang="en-US" sz="1400" dirty="0" smtClean="0"/>
                            <a:t>pressure</a:t>
                          </a:r>
                          <a:r>
                            <a:rPr lang="en-US" sz="1400" baseline="0" dirty="0" smtClean="0"/>
                            <a:t> is</a:t>
                          </a:r>
                          <a:r>
                            <a:rPr lang="en-US" sz="1400" dirty="0" smtClean="0"/>
                            <a:t> …</a:t>
                          </a:r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400" dirty="0" smtClean="0"/>
                            <a:t>&lt; 8 bar(a)</a:t>
                          </a:r>
                          <a:endParaRPr lang="en-US" sz="14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25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3</a:t>
                          </a:r>
                          <a:endParaRPr lang="en-US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Monolith vessel </a:t>
                          </a:r>
                          <a:r>
                            <a:rPr lang="en-US" sz="1400" dirty="0" smtClean="0"/>
                            <a:t>pressure</a:t>
                          </a:r>
                          <a:r>
                            <a:rPr lang="en-US" sz="1400" baseline="0" dirty="0" smtClean="0"/>
                            <a:t> is</a:t>
                          </a:r>
                          <a:r>
                            <a:rPr lang="en-US" sz="1400" dirty="0" smtClean="0"/>
                            <a:t> …</a:t>
                          </a:r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400" dirty="0" smtClean="0"/>
                            <a:t>&gt; 0.5 bar(a)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2.5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  <a:endParaRPr lang="en-US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He inlet </a:t>
                          </a:r>
                          <a:r>
                            <a:rPr lang="en-US" sz="1400" dirty="0" smtClean="0"/>
                            <a:t>temperature</a:t>
                          </a:r>
                          <a:r>
                            <a:rPr lang="en-US" sz="1400" baseline="0" dirty="0" smtClean="0"/>
                            <a:t> is</a:t>
                          </a:r>
                          <a:r>
                            <a:rPr lang="en-US" sz="1400" dirty="0" smtClean="0"/>
                            <a:t> …</a:t>
                          </a:r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93956" t="-542623" r="-89560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25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400" dirty="0" smtClean="0">
                              <a:solidFill>
                                <a:srgbClr val="FF0000"/>
                              </a:solidFill>
                            </a:rPr>
                            <a:t>5</a:t>
                          </a:r>
                          <a:endParaRPr lang="en-US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He mass </a:t>
                          </a:r>
                          <a:r>
                            <a:rPr lang="en-US" sz="1400" dirty="0" smtClean="0"/>
                            <a:t>flow</a:t>
                          </a:r>
                          <a:r>
                            <a:rPr lang="en-US" sz="1400" baseline="0" dirty="0" smtClean="0"/>
                            <a:t> is</a:t>
                          </a:r>
                          <a:r>
                            <a:rPr lang="en-US" sz="1400" dirty="0" smtClean="0"/>
                            <a:t> …</a:t>
                          </a:r>
                          <a:endParaRPr lang="en-US" sz="140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400" dirty="0" smtClean="0"/>
                            <a:t>&lt; 1.75 kg/s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25</a:t>
                          </a:r>
                          <a:endParaRPr lang="en-US" sz="14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Ellips 5"/>
          <p:cNvSpPr/>
          <p:nvPr/>
        </p:nvSpPr>
        <p:spPr>
          <a:xfrm>
            <a:off x="4644008" y="3284984"/>
            <a:ext cx="64807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7" y="1508175"/>
            <a:ext cx="3240360" cy="4581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89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TSS system requirements</a:t>
            </a:r>
            <a:br>
              <a:rPr lang="en-US" dirty="0" smtClean="0"/>
            </a:br>
            <a:r>
              <a:rPr lang="en-US" dirty="0" smtClean="0"/>
              <a:t>- functions not identified in AAs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331640" y="1417638"/>
            <a:ext cx="7776864" cy="5440362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Static permit beam (</a:t>
            </a:r>
            <a:r>
              <a:rPr lang="en-US" dirty="0" smtClean="0"/>
              <a:t>bypass of RSF)</a:t>
            </a:r>
          </a:p>
          <a:p>
            <a:pPr lvl="1"/>
            <a:r>
              <a:rPr lang="en-GB" i="1" dirty="0" smtClean="0"/>
              <a:t>static </a:t>
            </a:r>
            <a:r>
              <a:rPr lang="en-GB" i="1" dirty="0"/>
              <a:t>permit for beam production independent of the target </a:t>
            </a:r>
            <a:r>
              <a:rPr lang="en-GB" i="1" dirty="0" smtClean="0"/>
              <a:t>mode, implies that beam is direct to dump</a:t>
            </a:r>
          </a:p>
          <a:p>
            <a:pPr lvl="1"/>
            <a:r>
              <a:rPr lang="en-US" i="1" u="sng" dirty="0" smtClean="0"/>
              <a:t>Accelerator Division requires </a:t>
            </a:r>
            <a:r>
              <a:rPr lang="en-GB" i="1" dirty="0"/>
              <a:t>beam production for maintenance purposes </a:t>
            </a:r>
            <a:r>
              <a:rPr lang="en-GB" i="1" dirty="0" smtClean="0"/>
              <a:t>even when </a:t>
            </a:r>
            <a:r>
              <a:rPr lang="en-GB" i="1" dirty="0"/>
              <a:t>the target is not ready for beam </a:t>
            </a:r>
            <a:endParaRPr lang="en-GB" i="1" dirty="0" smtClean="0"/>
          </a:p>
          <a:p>
            <a:pPr lvl="1"/>
            <a:endParaRPr lang="en-US" i="1" dirty="0"/>
          </a:p>
          <a:p>
            <a:r>
              <a:rPr lang="en-US" dirty="0"/>
              <a:t>Manual </a:t>
            </a:r>
            <a:r>
              <a:rPr lang="en-US" dirty="0" smtClean="0"/>
              <a:t>operational start/stop</a:t>
            </a:r>
          </a:p>
          <a:p>
            <a:pPr lvl="1"/>
            <a:r>
              <a:rPr lang="en-US" i="1" dirty="0" smtClean="0"/>
              <a:t>Start = </a:t>
            </a:r>
            <a:r>
              <a:rPr lang="en-GB" i="1" dirty="0"/>
              <a:t>intentional permit of beam </a:t>
            </a:r>
            <a:r>
              <a:rPr lang="en-GB" i="1" dirty="0" smtClean="0"/>
              <a:t>production</a:t>
            </a:r>
          </a:p>
          <a:p>
            <a:pPr lvl="1"/>
            <a:r>
              <a:rPr lang="en-GB" i="1" dirty="0" smtClean="0"/>
              <a:t>Stop = set in safe state, for maintenance of TSS, periodic testing of TSS, planned downtime, </a:t>
            </a:r>
            <a:r>
              <a:rPr lang="en-GB" i="1" dirty="0" err="1" smtClean="0"/>
              <a:t>etc</a:t>
            </a:r>
            <a:endParaRPr lang="en-GB" i="1" dirty="0" smtClean="0"/>
          </a:p>
          <a:p>
            <a:pPr lvl="1"/>
            <a:r>
              <a:rPr lang="en-GB" i="1" dirty="0"/>
              <a:t>It is assumed that this function is used as part of a sequence of actions defined for operation of the </a:t>
            </a:r>
            <a:r>
              <a:rPr lang="en-GB" i="1" dirty="0" smtClean="0"/>
              <a:t>facility</a:t>
            </a:r>
          </a:p>
          <a:p>
            <a:pPr lvl="1"/>
            <a:r>
              <a:rPr lang="en-GB" i="1" u="sng" dirty="0"/>
              <a:t>SSM condition </a:t>
            </a:r>
            <a:r>
              <a:rPr lang="en-GB" i="1" dirty="0" smtClean="0"/>
              <a:t>C25 and 29</a:t>
            </a:r>
          </a:p>
          <a:p>
            <a:pPr lvl="1"/>
            <a:endParaRPr lang="en-GB" i="1" dirty="0" smtClean="0"/>
          </a:p>
          <a:p>
            <a:r>
              <a:rPr lang="en-US" dirty="0" smtClean="0"/>
              <a:t>Manual </a:t>
            </a:r>
            <a:r>
              <a:rPr lang="en-US" dirty="0"/>
              <a:t>safety </a:t>
            </a:r>
            <a:r>
              <a:rPr lang="en-US" dirty="0" smtClean="0"/>
              <a:t>stop</a:t>
            </a:r>
          </a:p>
          <a:p>
            <a:pPr lvl="1"/>
            <a:r>
              <a:rPr lang="en-US" i="1" dirty="0" smtClean="0"/>
              <a:t>Emergency stop, in case of antagonistic event, loss of information in main control room, etc.</a:t>
            </a:r>
          </a:p>
          <a:p>
            <a:pPr lvl="1"/>
            <a:r>
              <a:rPr lang="en-GB" i="1" u="sng" dirty="0" smtClean="0"/>
              <a:t>SSM </a:t>
            </a:r>
            <a:r>
              <a:rPr lang="en-GB" i="1" u="sng" dirty="0"/>
              <a:t>deems </a:t>
            </a:r>
            <a:r>
              <a:rPr lang="en-GB" i="1" dirty="0"/>
              <a:t>that the operators shall be able to manually shut </a:t>
            </a:r>
            <a:r>
              <a:rPr lang="en-GB" i="1" dirty="0" smtClean="0"/>
              <a:t>down with a safety system</a:t>
            </a:r>
          </a:p>
          <a:p>
            <a:pPr lvl="1"/>
            <a:endParaRPr lang="en-US" dirty="0"/>
          </a:p>
          <a:p>
            <a:r>
              <a:rPr lang="en-US" dirty="0"/>
              <a:t>Operational </a:t>
            </a:r>
            <a:r>
              <a:rPr lang="en-US" dirty="0" smtClean="0"/>
              <a:t>monitoring</a:t>
            </a:r>
          </a:p>
          <a:p>
            <a:pPr lvl="1"/>
            <a:r>
              <a:rPr lang="en-GB" i="1" dirty="0" smtClean="0"/>
              <a:t>provide </a:t>
            </a:r>
            <a:r>
              <a:rPr lang="en-GB" i="1" dirty="0"/>
              <a:t>TSS status and status history to the operator in the main control </a:t>
            </a:r>
            <a:r>
              <a:rPr lang="en-GB" i="1" dirty="0" smtClean="0"/>
              <a:t>room</a:t>
            </a:r>
          </a:p>
          <a:p>
            <a:pPr lvl="1"/>
            <a:r>
              <a:rPr lang="en-GB" i="1" u="sng" dirty="0" smtClean="0"/>
              <a:t>SSM condition </a:t>
            </a:r>
            <a:r>
              <a:rPr lang="en-GB" i="1" dirty="0" smtClean="0"/>
              <a:t>C3 and C29</a:t>
            </a:r>
          </a:p>
          <a:p>
            <a:pPr lvl="1"/>
            <a:endParaRPr lang="en-US" i="1" dirty="0"/>
          </a:p>
          <a:p>
            <a:r>
              <a:rPr lang="en-US" dirty="0"/>
              <a:t>Safety monitoring</a:t>
            </a:r>
          </a:p>
          <a:p>
            <a:pPr lvl="1"/>
            <a:r>
              <a:rPr lang="en-US" dirty="0" smtClean="0"/>
              <a:t>Provide critical TSS status to the operator in the main control room, during defense in depth L3</a:t>
            </a:r>
          </a:p>
          <a:p>
            <a:pPr lvl="1"/>
            <a:r>
              <a:rPr lang="en-US" dirty="0" smtClean="0"/>
              <a:t>Monitored data may be a subset of “Operational monitoring”</a:t>
            </a:r>
          </a:p>
          <a:p>
            <a:pPr lvl="1"/>
            <a:r>
              <a:rPr lang="en-US" dirty="0" smtClean="0"/>
              <a:t>May be used to initiate manual actions in the future (not yet credited)</a:t>
            </a:r>
          </a:p>
          <a:p>
            <a:pPr lvl="1"/>
            <a:r>
              <a:rPr lang="en-GB" i="1" u="sng" dirty="0"/>
              <a:t>SSM condition </a:t>
            </a:r>
            <a:r>
              <a:rPr lang="en-GB" i="1" dirty="0"/>
              <a:t>C3 and C29</a:t>
            </a:r>
            <a:endParaRPr lang="en-US" i="1" dirty="0"/>
          </a:p>
          <a:p>
            <a:pPr lvl="1"/>
            <a:endParaRPr lang="en-US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7</a:t>
            </a:fld>
            <a:endParaRPr lang="en-GB" noProof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753" y="4077072"/>
            <a:ext cx="576064" cy="576064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47" y="4941168"/>
            <a:ext cx="721677" cy="555290"/>
          </a:xfrm>
          <a:prstGeom prst="rect">
            <a:avLst/>
          </a:prstGeom>
        </p:spPr>
      </p:pic>
      <p:pic>
        <p:nvPicPr>
          <p:cNvPr id="1026" name="Picture 2" descr="Image result for indicator panel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3" r="57881" b="50351"/>
          <a:stretch/>
        </p:blipFill>
        <p:spPr bwMode="auto">
          <a:xfrm>
            <a:off x="421152" y="5805264"/>
            <a:ext cx="766472" cy="783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21"/>
          <a:stretch/>
        </p:blipFill>
        <p:spPr>
          <a:xfrm>
            <a:off x="200429" y="2924944"/>
            <a:ext cx="1419243" cy="62587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496" y="1772816"/>
            <a:ext cx="1743022" cy="43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15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TSS system requirements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8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65351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br>
              <a:rPr lang="en-US" dirty="0" smtClean="0"/>
            </a:br>
            <a:r>
              <a:rPr lang="en-US" dirty="0" smtClean="0"/>
              <a:t>- usage of ESS methodology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9</a:t>
            </a:fld>
            <a:endParaRPr lang="en-GB" noProof="0"/>
          </a:p>
        </p:txBody>
      </p:sp>
      <p:sp>
        <p:nvSpPr>
          <p:cNvPr id="5" name="textruta 4"/>
          <p:cNvSpPr txBox="1"/>
          <p:nvPr/>
        </p:nvSpPr>
        <p:spPr>
          <a:xfrm>
            <a:off x="827659" y="4043348"/>
            <a:ext cx="2545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Categorization of TSS RSF</a:t>
            </a:r>
            <a:endParaRPr lang="en-US" dirty="0"/>
          </a:p>
        </p:txBody>
      </p:sp>
      <p:cxnSp>
        <p:nvCxnSpPr>
          <p:cNvPr id="9" name="Rak pil 8"/>
          <p:cNvCxnSpPr>
            <a:stCxn id="12" idx="2"/>
            <a:endCxn id="11" idx="1"/>
          </p:cNvCxnSpPr>
          <p:nvPr/>
        </p:nvCxnSpPr>
        <p:spPr>
          <a:xfrm>
            <a:off x="2246281" y="3308958"/>
            <a:ext cx="1677648" cy="11391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pil 13"/>
          <p:cNvCxnSpPr>
            <a:stCxn id="23" idx="1"/>
          </p:cNvCxnSpPr>
          <p:nvPr/>
        </p:nvCxnSpPr>
        <p:spPr>
          <a:xfrm flipH="1">
            <a:off x="5220073" y="3037653"/>
            <a:ext cx="1320276" cy="11524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pil 15"/>
          <p:cNvCxnSpPr>
            <a:stCxn id="24" idx="1"/>
          </p:cNvCxnSpPr>
          <p:nvPr/>
        </p:nvCxnSpPr>
        <p:spPr>
          <a:xfrm flipH="1">
            <a:off x="5256870" y="4458733"/>
            <a:ext cx="1259346" cy="1006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pil 17"/>
          <p:cNvCxnSpPr>
            <a:stCxn id="19" idx="2"/>
            <a:endCxn id="11" idx="0"/>
          </p:cNvCxnSpPr>
          <p:nvPr/>
        </p:nvCxnSpPr>
        <p:spPr>
          <a:xfrm>
            <a:off x="4504377" y="3378981"/>
            <a:ext cx="0" cy="4368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lowchart: Document 7"/>
          <p:cNvSpPr/>
          <p:nvPr/>
        </p:nvSpPr>
        <p:spPr>
          <a:xfrm>
            <a:off x="3923929" y="3815840"/>
            <a:ext cx="1160896" cy="1264550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TSS classification report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ESS-0218018</a:t>
            </a:r>
          </a:p>
        </p:txBody>
      </p:sp>
      <p:sp>
        <p:nvSpPr>
          <p:cNvPr id="12" name="Flowchart: Document 7"/>
          <p:cNvSpPr/>
          <p:nvPr/>
        </p:nvSpPr>
        <p:spPr>
          <a:xfrm>
            <a:off x="1606904" y="2195256"/>
            <a:ext cx="1278754" cy="1192542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Categorization monolith events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ESS-0454232</a:t>
            </a:r>
          </a:p>
        </p:txBody>
      </p:sp>
      <p:sp>
        <p:nvSpPr>
          <p:cNvPr id="8" name="Moln 7"/>
          <p:cNvSpPr/>
          <p:nvPr/>
        </p:nvSpPr>
        <p:spPr>
          <a:xfrm>
            <a:off x="69666" y="2534212"/>
            <a:ext cx="1080120" cy="615248"/>
          </a:xfrm>
          <a:prstGeom prst="clou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Document 7"/>
          <p:cNvSpPr/>
          <p:nvPr/>
        </p:nvSpPr>
        <p:spPr>
          <a:xfrm>
            <a:off x="3923928" y="2198032"/>
            <a:ext cx="1160897" cy="1264550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Rules for I&amp;C classification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ESS-0054158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3" name="Flowchart: Document 7"/>
          <p:cNvSpPr/>
          <p:nvPr/>
        </p:nvSpPr>
        <p:spPr>
          <a:xfrm>
            <a:off x="6540349" y="2195256"/>
            <a:ext cx="1229916" cy="1684793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General rules for categorization and classification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ESS-0054158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" name="textruta 23"/>
          <p:cNvSpPr txBox="1"/>
          <p:nvPr/>
        </p:nvSpPr>
        <p:spPr>
          <a:xfrm>
            <a:off x="6516216" y="3933056"/>
            <a:ext cx="1639321" cy="10513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 smtClean="0"/>
              <a:t>Is there any consequence if function fails?</a:t>
            </a:r>
            <a:endParaRPr lang="en-US" dirty="0"/>
          </a:p>
        </p:txBody>
      </p:sp>
      <p:sp>
        <p:nvSpPr>
          <p:cNvPr id="26" name="Flowchart: Document 7"/>
          <p:cNvSpPr/>
          <p:nvPr/>
        </p:nvSpPr>
        <p:spPr>
          <a:xfrm>
            <a:off x="6575946" y="4929230"/>
            <a:ext cx="1229916" cy="1684793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Classification of I&amp;C functions at NPP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IEC 61226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2" name="Rak pil 31"/>
          <p:cNvCxnSpPr>
            <a:stCxn id="26" idx="1"/>
          </p:cNvCxnSpPr>
          <p:nvPr/>
        </p:nvCxnSpPr>
        <p:spPr>
          <a:xfrm flipH="1" flipV="1">
            <a:off x="5256870" y="4965511"/>
            <a:ext cx="1319076" cy="8061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Platshållare för text 4"/>
          <p:cNvSpPr txBox="1">
            <a:spLocks/>
          </p:cNvSpPr>
          <p:nvPr/>
        </p:nvSpPr>
        <p:spPr>
          <a:xfrm>
            <a:off x="673224" y="1535113"/>
            <a:ext cx="3250704" cy="63976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Radiation safety functions, identified in AAs</a:t>
            </a:r>
            <a:endParaRPr lang="en-US" dirty="0"/>
          </a:p>
        </p:txBody>
      </p:sp>
      <p:sp>
        <p:nvSpPr>
          <p:cNvPr id="44" name="Platshållare för text 5"/>
          <p:cNvSpPr txBox="1">
            <a:spLocks/>
          </p:cNvSpPr>
          <p:nvPr/>
        </p:nvSpPr>
        <p:spPr>
          <a:xfrm>
            <a:off x="5941169" y="1535113"/>
            <a:ext cx="2807295" cy="639762"/>
          </a:xfrm>
          <a:prstGeom prst="rect">
            <a:avLst/>
          </a:prstGeom>
          <a:ln>
            <a:noFill/>
          </a:ln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Functions, </a:t>
            </a:r>
            <a:br>
              <a:rPr lang="en-US" dirty="0" smtClean="0"/>
            </a:br>
            <a:r>
              <a:rPr lang="en-US" dirty="0" smtClean="0"/>
              <a:t>not identified in AAs</a:t>
            </a:r>
            <a:endParaRPr lang="en-US" dirty="0"/>
          </a:p>
        </p:txBody>
      </p:sp>
      <p:sp>
        <p:nvSpPr>
          <p:cNvPr id="45" name="textruta 44"/>
          <p:cNvSpPr txBox="1"/>
          <p:nvPr/>
        </p:nvSpPr>
        <p:spPr>
          <a:xfrm>
            <a:off x="339082" y="2668321"/>
            <a:ext cx="810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AAs</a:t>
            </a:r>
            <a:endParaRPr lang="en-US" dirty="0"/>
          </a:p>
        </p:txBody>
      </p:sp>
      <p:cxnSp>
        <p:nvCxnSpPr>
          <p:cNvPr id="47" name="Rak pil 46"/>
          <p:cNvCxnSpPr/>
          <p:nvPr/>
        </p:nvCxnSpPr>
        <p:spPr>
          <a:xfrm>
            <a:off x="1046083" y="2830425"/>
            <a:ext cx="42957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ak 5"/>
          <p:cNvCxnSpPr/>
          <p:nvPr/>
        </p:nvCxnSpPr>
        <p:spPr>
          <a:xfrm>
            <a:off x="35496" y="2132856"/>
            <a:ext cx="8856984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24"/>
          <p:cNvCxnSpPr/>
          <p:nvPr/>
        </p:nvCxnSpPr>
        <p:spPr>
          <a:xfrm flipV="1">
            <a:off x="4504377" y="1484784"/>
            <a:ext cx="0" cy="504056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814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7926</TotalTime>
  <Words>1677</Words>
  <Application>Microsoft Office PowerPoint</Application>
  <PresentationFormat>Bildspel på skärmen (4:3)</PresentationFormat>
  <Paragraphs>313</Paragraphs>
  <Slides>25</Slides>
  <Notes>2</Notes>
  <HiddenSlides>2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25</vt:i4>
      </vt:variant>
    </vt:vector>
  </HeadingPairs>
  <TitlesOfParts>
    <vt:vector size="30" baseType="lpstr">
      <vt:lpstr>Arial</vt:lpstr>
      <vt:lpstr>Calibri</vt:lpstr>
      <vt:lpstr>Cambria Math</vt:lpstr>
      <vt:lpstr>Times New Roman</vt:lpstr>
      <vt:lpstr>Office Theme</vt:lpstr>
      <vt:lpstr>TSS System Requirements - TSS CDR1</vt:lpstr>
      <vt:lpstr>TSS System Requirements - agenda</vt:lpstr>
      <vt:lpstr>TSS System Requirements </vt:lpstr>
      <vt:lpstr>Functions - all functions</vt:lpstr>
      <vt:lpstr>Functions - context for radiation safety functions</vt:lpstr>
      <vt:lpstr>Functions - radiation safety functions</vt:lpstr>
      <vt:lpstr>TSS system requirements - functions not identified in AAs</vt:lpstr>
      <vt:lpstr>TSS system requirements</vt:lpstr>
      <vt:lpstr>Classification - usage of ESS methodology</vt:lpstr>
      <vt:lpstr>Classification - radiation safety functions</vt:lpstr>
      <vt:lpstr>Classification - Functions not identified in AAs, examples</vt:lpstr>
      <vt:lpstr>Classification - summary</vt:lpstr>
      <vt:lpstr>TSS system requirements</vt:lpstr>
      <vt:lpstr>Constraints - general</vt:lpstr>
      <vt:lpstr>Constraints - ESS rules and standards for I&amp;C</vt:lpstr>
      <vt:lpstr>TSS system requirements</vt:lpstr>
      <vt:lpstr>SSM conditions - chapter 4, Design and Construction, and Safety Assessment  - chapter 8, Information Security</vt:lpstr>
      <vt:lpstr>TSS system requirements</vt:lpstr>
      <vt:lpstr>Conceptual TSS architecture - basic interfaces</vt:lpstr>
      <vt:lpstr>Conceptual TSS architecture - RFPD</vt:lpstr>
      <vt:lpstr>Conceptual architecture - IEC 62340, NPP coping with CCF</vt:lpstr>
      <vt:lpstr>TSS system requirements</vt:lpstr>
      <vt:lpstr>Comments from pre-CDR - relevant for this CDR1 and requirements</vt:lpstr>
      <vt:lpstr>TSS system requirements</vt:lpstr>
      <vt:lpstr>PowerPoint-presentation</vt:lpstr>
    </vt:vector>
  </TitlesOfParts>
  <Company>ESS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Mikael Olsson</cp:lastModifiedBy>
  <cp:revision>530</cp:revision>
  <cp:lastPrinted>2018-06-28T06:45:37Z</cp:lastPrinted>
  <dcterms:created xsi:type="dcterms:W3CDTF">2013-10-29T16:05:10Z</dcterms:created>
  <dcterms:modified xsi:type="dcterms:W3CDTF">2018-12-10T09:55:37Z</dcterms:modified>
</cp:coreProperties>
</file>