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22"/>
  </p:notesMasterIdLst>
  <p:sldIdLst>
    <p:sldId id="349" r:id="rId3"/>
    <p:sldId id="350" r:id="rId4"/>
    <p:sldId id="258" r:id="rId5"/>
    <p:sldId id="259" r:id="rId6"/>
    <p:sldId id="260" r:id="rId7"/>
    <p:sldId id="264" r:id="rId8"/>
    <p:sldId id="262" r:id="rId9"/>
    <p:sldId id="352" r:id="rId10"/>
    <p:sldId id="358" r:id="rId11"/>
    <p:sldId id="360" r:id="rId12"/>
    <p:sldId id="356" r:id="rId13"/>
    <p:sldId id="359" r:id="rId14"/>
    <p:sldId id="361" r:id="rId15"/>
    <p:sldId id="353" r:id="rId16"/>
    <p:sldId id="362" r:id="rId17"/>
    <p:sldId id="363" r:id="rId18"/>
    <p:sldId id="354" r:id="rId19"/>
    <p:sldId id="355" r:id="rId20"/>
    <p:sldId id="357" r:id="rId21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288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E9FDB"/>
    <a:srgbClr val="D9D9D9"/>
    <a:srgbClr val="BFBFBF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56" autoAdjust="0"/>
    <p:restoredTop sz="93243" autoAdjust="0"/>
  </p:normalViewPr>
  <p:slideViewPr>
    <p:cSldViewPr>
      <p:cViewPr varScale="1">
        <p:scale>
          <a:sx n="99" d="100"/>
          <a:sy n="99" d="100"/>
        </p:scale>
        <p:origin x="168" y="784"/>
      </p:cViewPr>
      <p:guideLst>
        <p:guide pos="288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2019-01-04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7916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9"/>
            <a:ext cx="7772400" cy="1470025"/>
          </a:xfrm>
        </p:spPr>
        <p:txBody>
          <a:bodyPr>
            <a:normAutofit/>
          </a:bodyPr>
          <a:lstStyle>
            <a:lvl1pPr algn="ctr">
              <a:defRPr sz="24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2571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51435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7715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2858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54305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800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453337"/>
            <a:ext cx="21336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04/01/2019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453337"/>
            <a:ext cx="28956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453337"/>
            <a:ext cx="21336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6" y="260652"/>
            <a:ext cx="1656184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6914352" y="260651"/>
            <a:ext cx="2229649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7596336" y="256034"/>
            <a:ext cx="1513752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346646"/>
            <a:ext cx="7139136" cy="562074"/>
          </a:xfrm>
        </p:spPr>
        <p:txBody>
          <a:bodyPr lIns="90000"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781000"/>
            <a:ext cx="8229600" cy="4345166"/>
          </a:xfrm>
        </p:spPr>
        <p:txBody>
          <a:bodyPr lIns="90000">
            <a:noAutofit/>
          </a:bodyPr>
          <a:lstStyle>
            <a:lvl1pPr marL="257175" indent="-257175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453337"/>
            <a:ext cx="2895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453337"/>
            <a:ext cx="2133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797780"/>
            <a:ext cx="7139136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457200" y="1781000"/>
            <a:ext cx="4038600" cy="4345166"/>
          </a:xfrm>
        </p:spPr>
        <p:txBody>
          <a:bodyPr/>
          <a:lstStyle>
            <a:lvl1pPr>
              <a:defRPr sz="1575"/>
            </a:lvl1pPr>
            <a:lvl2pPr>
              <a:defRPr sz="1350"/>
            </a:lvl2pPr>
            <a:lvl3pPr>
              <a:defRPr sz="1125"/>
            </a:lvl3pPr>
            <a:lvl4pPr>
              <a:defRPr sz="1013"/>
            </a:lvl4pPr>
            <a:lvl5pPr>
              <a:defRPr sz="1013"/>
            </a:lvl5pPr>
            <a:lvl6pPr>
              <a:defRPr sz="1013"/>
            </a:lvl6pPr>
            <a:lvl7pPr>
              <a:defRPr sz="1013"/>
            </a:lvl7pPr>
            <a:lvl8pPr>
              <a:defRPr sz="1013"/>
            </a:lvl8pPr>
            <a:lvl9pPr>
              <a:defRPr sz="1013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4648200" y="1781000"/>
            <a:ext cx="4038600" cy="4345166"/>
          </a:xfrm>
        </p:spPr>
        <p:txBody>
          <a:bodyPr/>
          <a:lstStyle>
            <a:lvl1pPr>
              <a:defRPr sz="1575"/>
            </a:lvl1pPr>
            <a:lvl2pPr>
              <a:defRPr sz="1350"/>
            </a:lvl2pPr>
            <a:lvl3pPr>
              <a:defRPr sz="1125"/>
            </a:lvl3pPr>
            <a:lvl4pPr>
              <a:defRPr sz="1013"/>
            </a:lvl4pPr>
            <a:lvl5pPr>
              <a:defRPr sz="1013"/>
            </a:lvl5pPr>
            <a:lvl6pPr>
              <a:defRPr sz="1013"/>
            </a:lvl6pPr>
            <a:lvl7pPr>
              <a:defRPr sz="1013"/>
            </a:lvl7pPr>
            <a:lvl8pPr>
              <a:defRPr sz="1013"/>
            </a:lvl8pPr>
            <a:lvl9pPr>
              <a:defRPr sz="1013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448252"/>
            <a:ext cx="2895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448252"/>
            <a:ext cx="2133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7596336" y="256034"/>
            <a:ext cx="1513752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200" y="346646"/>
            <a:ext cx="7139136" cy="562074"/>
          </a:xfrm>
        </p:spPr>
        <p:txBody>
          <a:bodyPr lIns="90000"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797780"/>
            <a:ext cx="7139136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1350" b="1"/>
            </a:lvl1pPr>
            <a:lvl2pPr marL="257175" indent="0">
              <a:buNone/>
              <a:defRPr sz="1125" b="1"/>
            </a:lvl2pPr>
            <a:lvl3pPr marL="514350" indent="0">
              <a:buNone/>
              <a:defRPr sz="1013" b="1"/>
            </a:lvl3pPr>
            <a:lvl4pPr marL="771525" indent="0">
              <a:buNone/>
              <a:defRPr sz="900" b="1"/>
            </a:lvl4pPr>
            <a:lvl5pPr marL="1028700" indent="0">
              <a:buNone/>
              <a:defRPr sz="900" b="1"/>
            </a:lvl5pPr>
            <a:lvl6pPr marL="1285875" indent="0">
              <a:buNone/>
              <a:defRPr sz="900" b="1"/>
            </a:lvl6pPr>
            <a:lvl7pPr marL="1543050" indent="0">
              <a:buNone/>
              <a:defRPr sz="900" b="1"/>
            </a:lvl7pPr>
            <a:lvl8pPr marL="1800225" indent="0">
              <a:buNone/>
              <a:defRPr sz="900" b="1"/>
            </a:lvl8pPr>
            <a:lvl9pPr marL="2057400" indent="0">
              <a:buNone/>
              <a:defRPr sz="9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1350"/>
            </a:lvl1pPr>
            <a:lvl2pPr>
              <a:defRPr sz="1125"/>
            </a:lvl2pPr>
            <a:lvl3pPr>
              <a:defRPr sz="1013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7" y="1535113"/>
            <a:ext cx="4041775" cy="639762"/>
          </a:xfrm>
        </p:spPr>
        <p:txBody>
          <a:bodyPr anchor="b"/>
          <a:lstStyle>
            <a:lvl1pPr marL="0" indent="0">
              <a:buNone/>
              <a:defRPr sz="1350" b="1"/>
            </a:lvl1pPr>
            <a:lvl2pPr marL="257175" indent="0">
              <a:buNone/>
              <a:defRPr sz="1125" b="1"/>
            </a:lvl2pPr>
            <a:lvl3pPr marL="514350" indent="0">
              <a:buNone/>
              <a:defRPr sz="1013" b="1"/>
            </a:lvl3pPr>
            <a:lvl4pPr marL="771525" indent="0">
              <a:buNone/>
              <a:defRPr sz="900" b="1"/>
            </a:lvl4pPr>
            <a:lvl5pPr marL="1028700" indent="0">
              <a:buNone/>
              <a:defRPr sz="900" b="1"/>
            </a:lvl5pPr>
            <a:lvl6pPr marL="1285875" indent="0">
              <a:buNone/>
              <a:defRPr sz="900" b="1"/>
            </a:lvl6pPr>
            <a:lvl7pPr marL="1543050" indent="0">
              <a:buNone/>
              <a:defRPr sz="900" b="1"/>
            </a:lvl7pPr>
            <a:lvl8pPr marL="1800225" indent="0">
              <a:buNone/>
              <a:defRPr sz="900" b="1"/>
            </a:lvl8pPr>
            <a:lvl9pPr marL="2057400" indent="0">
              <a:buNone/>
              <a:defRPr sz="9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7" y="2174875"/>
            <a:ext cx="4041775" cy="3951288"/>
          </a:xfrm>
        </p:spPr>
        <p:txBody>
          <a:bodyPr/>
          <a:lstStyle>
            <a:lvl1pPr>
              <a:defRPr sz="1350"/>
            </a:lvl1pPr>
            <a:lvl2pPr>
              <a:defRPr sz="1125"/>
            </a:lvl2pPr>
            <a:lvl3pPr>
              <a:defRPr sz="1013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6453337"/>
            <a:ext cx="2895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553200" y="6453337"/>
            <a:ext cx="2133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200" y="346646"/>
            <a:ext cx="7139136" cy="562074"/>
          </a:xfrm>
        </p:spPr>
        <p:txBody>
          <a:bodyPr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7596336" y="256034"/>
            <a:ext cx="1513752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797780"/>
            <a:ext cx="7139136" cy="590550"/>
          </a:xfrm>
        </p:spPr>
        <p:txBody>
          <a:bodyPr>
            <a:norm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457200" y="6453337"/>
            <a:ext cx="21336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04/01/2019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6453337"/>
            <a:ext cx="28956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553200" y="6453337"/>
            <a:ext cx="21336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200" y="346646"/>
            <a:ext cx="7139136" cy="562074"/>
          </a:xfrm>
        </p:spPr>
        <p:txBody>
          <a:bodyPr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7596336" y="256034"/>
            <a:ext cx="1513752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797780"/>
            <a:ext cx="7139136" cy="590550"/>
          </a:xfrm>
        </p:spPr>
        <p:txBody>
          <a:bodyPr>
            <a:norm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en-GB" noProof="0" smtClean="0"/>
              <a:t>05/01/2019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98810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3648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47297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7094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94594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1824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41892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65541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18919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5" y="4407120"/>
            <a:ext cx="7772400" cy="1362076"/>
          </a:xfrm>
        </p:spPr>
        <p:txBody>
          <a:bodyPr anchor="t"/>
          <a:lstStyle>
            <a:lvl1pPr algn="l">
              <a:defRPr sz="2025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5" y="2906723"/>
            <a:ext cx="7772400" cy="1500187"/>
          </a:xfrm>
        </p:spPr>
        <p:txBody>
          <a:bodyPr anchor="b"/>
          <a:lstStyle>
            <a:lvl1pPr marL="0" indent="0">
              <a:buNone/>
              <a:defRPr sz="1039">
                <a:solidFill>
                  <a:schemeClr val="tx1">
                    <a:tint val="75000"/>
                  </a:schemeClr>
                </a:solidFill>
              </a:defRPr>
            </a:lvl1pPr>
            <a:lvl2pPr marL="236486" indent="0">
              <a:buNone/>
              <a:defRPr sz="935">
                <a:solidFill>
                  <a:schemeClr val="tx1">
                    <a:tint val="75000"/>
                  </a:schemeClr>
                </a:solidFill>
              </a:defRPr>
            </a:lvl2pPr>
            <a:lvl3pPr marL="472973" indent="0">
              <a:buNone/>
              <a:defRPr sz="831">
                <a:solidFill>
                  <a:schemeClr val="tx1">
                    <a:tint val="75000"/>
                  </a:schemeClr>
                </a:solidFill>
              </a:defRPr>
            </a:lvl3pPr>
            <a:lvl4pPr marL="709460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4pPr>
            <a:lvl5pPr marL="945949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5pPr>
            <a:lvl6pPr marL="1182441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6pPr>
            <a:lvl7pPr marL="1418928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7pPr>
            <a:lvl8pPr marL="1655419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8pPr>
            <a:lvl9pPr marL="1891907" indent="0">
              <a:buNone/>
              <a:defRPr sz="72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1454"/>
            </a:lvl1pPr>
            <a:lvl2pPr>
              <a:defRPr sz="1246"/>
            </a:lvl2pPr>
            <a:lvl3pPr>
              <a:defRPr sz="1039"/>
            </a:lvl3pPr>
            <a:lvl4pPr>
              <a:defRPr sz="935"/>
            </a:lvl4pPr>
            <a:lvl5pPr>
              <a:defRPr sz="935"/>
            </a:lvl5pPr>
            <a:lvl6pPr>
              <a:defRPr sz="935"/>
            </a:lvl6pPr>
            <a:lvl7pPr>
              <a:defRPr sz="935"/>
            </a:lvl7pPr>
            <a:lvl8pPr>
              <a:defRPr sz="935"/>
            </a:lvl8pPr>
            <a:lvl9pPr>
              <a:defRPr sz="93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1454"/>
            </a:lvl1pPr>
            <a:lvl2pPr>
              <a:defRPr sz="1246"/>
            </a:lvl2pPr>
            <a:lvl3pPr>
              <a:defRPr sz="1039"/>
            </a:lvl3pPr>
            <a:lvl4pPr>
              <a:defRPr sz="935"/>
            </a:lvl4pPr>
            <a:lvl5pPr>
              <a:defRPr sz="935"/>
            </a:lvl5pPr>
            <a:lvl6pPr>
              <a:defRPr sz="935"/>
            </a:lvl6pPr>
            <a:lvl7pPr>
              <a:defRPr sz="935"/>
            </a:lvl7pPr>
            <a:lvl8pPr>
              <a:defRPr sz="935"/>
            </a:lvl8pPr>
            <a:lvl9pPr>
              <a:defRPr sz="93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3" y="1535116"/>
            <a:ext cx="4040188" cy="639762"/>
          </a:xfrm>
        </p:spPr>
        <p:txBody>
          <a:bodyPr anchor="b"/>
          <a:lstStyle>
            <a:lvl1pPr marL="0" indent="0">
              <a:buNone/>
              <a:defRPr sz="1246" b="1"/>
            </a:lvl1pPr>
            <a:lvl2pPr marL="236486" indent="0">
              <a:buNone/>
              <a:defRPr sz="1039" b="1"/>
            </a:lvl2pPr>
            <a:lvl3pPr marL="472973" indent="0">
              <a:buNone/>
              <a:defRPr sz="935" b="1"/>
            </a:lvl3pPr>
            <a:lvl4pPr marL="709460" indent="0">
              <a:buNone/>
              <a:defRPr sz="831" b="1"/>
            </a:lvl4pPr>
            <a:lvl5pPr marL="945949" indent="0">
              <a:buNone/>
              <a:defRPr sz="831" b="1"/>
            </a:lvl5pPr>
            <a:lvl6pPr marL="1182441" indent="0">
              <a:buNone/>
              <a:defRPr sz="831" b="1"/>
            </a:lvl6pPr>
            <a:lvl7pPr marL="1418928" indent="0">
              <a:buNone/>
              <a:defRPr sz="831" b="1"/>
            </a:lvl7pPr>
            <a:lvl8pPr marL="1655419" indent="0">
              <a:buNone/>
              <a:defRPr sz="831" b="1"/>
            </a:lvl8pPr>
            <a:lvl9pPr marL="1891907" indent="0">
              <a:buNone/>
              <a:defRPr sz="831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3" y="2174878"/>
            <a:ext cx="4040188" cy="3951288"/>
          </a:xfrm>
        </p:spPr>
        <p:txBody>
          <a:bodyPr/>
          <a:lstStyle>
            <a:lvl1pPr>
              <a:defRPr sz="1246"/>
            </a:lvl1pPr>
            <a:lvl2pPr>
              <a:defRPr sz="1039"/>
            </a:lvl2pPr>
            <a:lvl3pPr>
              <a:defRPr sz="935"/>
            </a:lvl3pPr>
            <a:lvl4pPr>
              <a:defRPr sz="831"/>
            </a:lvl4pPr>
            <a:lvl5pPr>
              <a:defRPr sz="831"/>
            </a:lvl5pPr>
            <a:lvl6pPr>
              <a:defRPr sz="831"/>
            </a:lvl6pPr>
            <a:lvl7pPr>
              <a:defRPr sz="831"/>
            </a:lvl7pPr>
            <a:lvl8pPr>
              <a:defRPr sz="831"/>
            </a:lvl8pPr>
            <a:lvl9pPr>
              <a:defRPr sz="831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31" y="1535116"/>
            <a:ext cx="4041775" cy="639762"/>
          </a:xfrm>
        </p:spPr>
        <p:txBody>
          <a:bodyPr anchor="b"/>
          <a:lstStyle>
            <a:lvl1pPr marL="0" indent="0">
              <a:buNone/>
              <a:defRPr sz="1246" b="1"/>
            </a:lvl1pPr>
            <a:lvl2pPr marL="236486" indent="0">
              <a:buNone/>
              <a:defRPr sz="1039" b="1"/>
            </a:lvl2pPr>
            <a:lvl3pPr marL="472973" indent="0">
              <a:buNone/>
              <a:defRPr sz="935" b="1"/>
            </a:lvl3pPr>
            <a:lvl4pPr marL="709460" indent="0">
              <a:buNone/>
              <a:defRPr sz="831" b="1"/>
            </a:lvl4pPr>
            <a:lvl5pPr marL="945949" indent="0">
              <a:buNone/>
              <a:defRPr sz="831" b="1"/>
            </a:lvl5pPr>
            <a:lvl6pPr marL="1182441" indent="0">
              <a:buNone/>
              <a:defRPr sz="831" b="1"/>
            </a:lvl6pPr>
            <a:lvl7pPr marL="1418928" indent="0">
              <a:buNone/>
              <a:defRPr sz="831" b="1"/>
            </a:lvl7pPr>
            <a:lvl8pPr marL="1655419" indent="0">
              <a:buNone/>
              <a:defRPr sz="831" b="1"/>
            </a:lvl8pPr>
            <a:lvl9pPr marL="1891907" indent="0">
              <a:buNone/>
              <a:defRPr sz="831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31" y="2174878"/>
            <a:ext cx="4041775" cy="3951288"/>
          </a:xfrm>
        </p:spPr>
        <p:txBody>
          <a:bodyPr/>
          <a:lstStyle>
            <a:lvl1pPr>
              <a:defRPr sz="1246"/>
            </a:lvl1pPr>
            <a:lvl2pPr>
              <a:defRPr sz="1039"/>
            </a:lvl2pPr>
            <a:lvl3pPr>
              <a:defRPr sz="935"/>
            </a:lvl3pPr>
            <a:lvl4pPr>
              <a:defRPr sz="831"/>
            </a:lvl4pPr>
            <a:lvl5pPr>
              <a:defRPr sz="831"/>
            </a:lvl5pPr>
            <a:lvl6pPr>
              <a:defRPr sz="831"/>
            </a:lvl6pPr>
            <a:lvl7pPr>
              <a:defRPr sz="831"/>
            </a:lvl7pPr>
            <a:lvl8pPr>
              <a:defRPr sz="831"/>
            </a:lvl8pPr>
            <a:lvl9pPr>
              <a:defRPr sz="831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8" y="273052"/>
            <a:ext cx="3008313" cy="1162050"/>
          </a:xfrm>
        </p:spPr>
        <p:txBody>
          <a:bodyPr anchor="b"/>
          <a:lstStyle>
            <a:lvl1pPr algn="l">
              <a:defRPr sz="1039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7" y="273402"/>
            <a:ext cx="5111751" cy="5853113"/>
          </a:xfrm>
        </p:spPr>
        <p:txBody>
          <a:bodyPr/>
          <a:lstStyle>
            <a:lvl1pPr>
              <a:defRPr sz="1662"/>
            </a:lvl1pPr>
            <a:lvl2pPr>
              <a:defRPr sz="1454"/>
            </a:lvl2pPr>
            <a:lvl3pPr>
              <a:defRPr sz="1246"/>
            </a:lvl3pPr>
            <a:lvl4pPr>
              <a:defRPr sz="1039"/>
            </a:lvl4pPr>
            <a:lvl5pPr>
              <a:defRPr sz="1039"/>
            </a:lvl5pPr>
            <a:lvl6pPr>
              <a:defRPr sz="1039"/>
            </a:lvl6pPr>
            <a:lvl7pPr>
              <a:defRPr sz="1039"/>
            </a:lvl7pPr>
            <a:lvl8pPr>
              <a:defRPr sz="1039"/>
            </a:lvl8pPr>
            <a:lvl9pPr>
              <a:defRPr sz="1039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8" y="1435104"/>
            <a:ext cx="3008313" cy="4691063"/>
          </a:xfrm>
        </p:spPr>
        <p:txBody>
          <a:bodyPr/>
          <a:lstStyle>
            <a:lvl1pPr marL="0" indent="0">
              <a:buNone/>
              <a:defRPr sz="727"/>
            </a:lvl1pPr>
            <a:lvl2pPr marL="236486" indent="0">
              <a:buNone/>
              <a:defRPr sz="623"/>
            </a:lvl2pPr>
            <a:lvl3pPr marL="472973" indent="0">
              <a:buNone/>
              <a:defRPr sz="519"/>
            </a:lvl3pPr>
            <a:lvl4pPr marL="709460" indent="0">
              <a:buNone/>
              <a:defRPr sz="467"/>
            </a:lvl4pPr>
            <a:lvl5pPr marL="945949" indent="0">
              <a:buNone/>
              <a:defRPr sz="467"/>
            </a:lvl5pPr>
            <a:lvl6pPr marL="1182441" indent="0">
              <a:buNone/>
              <a:defRPr sz="467"/>
            </a:lvl6pPr>
            <a:lvl7pPr marL="1418928" indent="0">
              <a:buNone/>
              <a:defRPr sz="467"/>
            </a:lvl7pPr>
            <a:lvl8pPr marL="1655419" indent="0">
              <a:buNone/>
              <a:defRPr sz="467"/>
            </a:lvl8pPr>
            <a:lvl9pPr marL="1891907" indent="0">
              <a:buNone/>
              <a:defRPr sz="467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3"/>
            <a:ext cx="5486400" cy="566738"/>
          </a:xfrm>
        </p:spPr>
        <p:txBody>
          <a:bodyPr anchor="b"/>
          <a:lstStyle>
            <a:lvl1pPr algn="l">
              <a:defRPr sz="1039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1662"/>
            </a:lvl1pPr>
            <a:lvl2pPr marL="236486" indent="0">
              <a:buNone/>
              <a:defRPr sz="1454"/>
            </a:lvl2pPr>
            <a:lvl3pPr marL="472973" indent="0">
              <a:buNone/>
              <a:defRPr sz="1246"/>
            </a:lvl3pPr>
            <a:lvl4pPr marL="709460" indent="0">
              <a:buNone/>
              <a:defRPr sz="1039"/>
            </a:lvl4pPr>
            <a:lvl5pPr marL="945949" indent="0">
              <a:buNone/>
              <a:defRPr sz="1039"/>
            </a:lvl5pPr>
            <a:lvl6pPr marL="1182441" indent="0">
              <a:buNone/>
              <a:defRPr sz="1039"/>
            </a:lvl6pPr>
            <a:lvl7pPr marL="1418928" indent="0">
              <a:buNone/>
              <a:defRPr sz="1039"/>
            </a:lvl7pPr>
            <a:lvl8pPr marL="1655419" indent="0">
              <a:buNone/>
              <a:defRPr sz="1039"/>
            </a:lvl8pPr>
            <a:lvl9pPr marL="1891907" indent="0">
              <a:buNone/>
              <a:defRPr sz="1039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41"/>
            <a:ext cx="5486400" cy="804862"/>
          </a:xfrm>
        </p:spPr>
        <p:txBody>
          <a:bodyPr/>
          <a:lstStyle>
            <a:lvl1pPr marL="0" indent="0">
              <a:buNone/>
              <a:defRPr sz="727"/>
            </a:lvl1pPr>
            <a:lvl2pPr marL="236486" indent="0">
              <a:buNone/>
              <a:defRPr sz="623"/>
            </a:lvl2pPr>
            <a:lvl3pPr marL="472973" indent="0">
              <a:buNone/>
              <a:defRPr sz="519"/>
            </a:lvl3pPr>
            <a:lvl4pPr marL="709460" indent="0">
              <a:buNone/>
              <a:defRPr sz="467"/>
            </a:lvl4pPr>
            <a:lvl5pPr marL="945949" indent="0">
              <a:buNone/>
              <a:defRPr sz="467"/>
            </a:lvl5pPr>
            <a:lvl6pPr marL="1182441" indent="0">
              <a:buNone/>
              <a:defRPr sz="467"/>
            </a:lvl6pPr>
            <a:lvl7pPr marL="1418928" indent="0">
              <a:buNone/>
              <a:defRPr sz="467"/>
            </a:lvl7pPr>
            <a:lvl8pPr marL="1655419" indent="0">
              <a:buNone/>
              <a:defRPr sz="467"/>
            </a:lvl8pPr>
            <a:lvl9pPr marL="1891907" indent="0">
              <a:buNone/>
              <a:defRPr sz="467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5037"/>
            <a:ext cx="20574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5037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302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0" y="1452400"/>
            <a:ext cx="9696395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4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9.xml"/><Relationship Id="rId7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8.xml"/><Relationship Id="rId2" Type="http://schemas.openxmlformats.org/officeDocument/2006/relationships/slideLayout" Target="../slideLayouts/slideLayout8.xml"/><Relationship Id="rId1" Type="http://schemas.openxmlformats.org/officeDocument/2006/relationships/slideLayout" Target="../slideLayouts/slideLayout7.xml"/><Relationship Id="rId6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0.xml"/><Relationship Id="rId9" Type="http://schemas.openxmlformats.org/officeDocument/2006/relationships/slideLayout" Target="../slideLayouts/slideLayout1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4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4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04/01/2019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4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4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  <p:sldLayoutId id="2147483670" r:id="rId6"/>
  </p:sldLayoutIdLst>
  <p:hf hdr="0" ftr="0" dt="0"/>
  <p:txStyles>
    <p:titleStyle>
      <a:lvl1pPr algn="l" defTabSz="514350" rtl="0" eaLnBrk="1" latinLnBrk="0" hangingPunct="1">
        <a:spcBef>
          <a:spcPct val="0"/>
        </a:spcBef>
        <a:buNone/>
        <a:defRPr sz="18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192881" indent="-192881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75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417910" indent="-160735" algn="l" defTabSz="51435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642938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5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900113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–"/>
        <a:defRPr sz="1013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157288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»"/>
        <a:defRPr sz="1125" kern="1200">
          <a:solidFill>
            <a:schemeClr val="tx1"/>
          </a:solidFill>
          <a:latin typeface="+mn-lt"/>
          <a:ea typeface="+mn-ea"/>
          <a:cs typeface="+mn-cs"/>
        </a:defRPr>
      </a:lvl5pPr>
      <a:lvl6pPr marL="1414463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5" kern="1200">
          <a:solidFill>
            <a:schemeClr val="tx1"/>
          </a:solidFill>
          <a:latin typeface="+mn-lt"/>
          <a:ea typeface="+mn-ea"/>
          <a:cs typeface="+mn-cs"/>
        </a:defRPr>
      </a:lvl6pPr>
      <a:lvl7pPr marL="1671638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5" kern="1200">
          <a:solidFill>
            <a:schemeClr val="tx1"/>
          </a:solidFill>
          <a:latin typeface="+mn-lt"/>
          <a:ea typeface="+mn-ea"/>
          <a:cs typeface="+mn-cs"/>
        </a:defRPr>
      </a:lvl7pPr>
      <a:lvl8pPr marL="1928813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5" kern="1200">
          <a:solidFill>
            <a:schemeClr val="tx1"/>
          </a:solidFill>
          <a:latin typeface="+mn-lt"/>
          <a:ea typeface="+mn-ea"/>
          <a:cs typeface="+mn-cs"/>
        </a:defRPr>
      </a:lvl8pPr>
      <a:lvl9pPr marL="2185988" indent="-128588" algn="l" defTabSz="514350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1pPr>
      <a:lvl2pPr marL="257175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2pPr>
      <a:lvl3pPr marL="514350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3pPr>
      <a:lvl4pPr marL="771525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4pPr>
      <a:lvl5pPr marL="1028700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5pPr>
      <a:lvl6pPr marL="1285875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6pPr>
      <a:lvl7pPr marL="1543050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7pPr>
      <a:lvl8pPr marL="1800225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8pPr>
      <a:lvl9pPr marL="2057400" algn="l" defTabSz="514350" rtl="0" eaLnBrk="1" latinLnBrk="0" hangingPunct="1">
        <a:defRPr sz="1013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6"/>
            <a:ext cx="82296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3" y="6356749"/>
            <a:ext cx="21336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62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236486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236486"/>
              <a:t>2019-01-04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749"/>
            <a:ext cx="28956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62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236486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749"/>
            <a:ext cx="21336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62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236486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236486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236486" rtl="0" eaLnBrk="1" latinLnBrk="0" hangingPunct="1">
        <a:spcBef>
          <a:spcPct val="0"/>
        </a:spcBef>
        <a:buNone/>
        <a:defRPr sz="2285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7363" indent="-177363" algn="l" defTabSz="236486" rtl="0" eaLnBrk="1" latinLnBrk="0" hangingPunct="1">
        <a:spcBef>
          <a:spcPct val="20000"/>
        </a:spcBef>
        <a:buFont typeface="Arial"/>
        <a:buChar char="•"/>
        <a:defRPr sz="1662" kern="1200">
          <a:solidFill>
            <a:schemeClr val="tx1"/>
          </a:solidFill>
          <a:latin typeface="+mn-lt"/>
          <a:ea typeface="+mn-ea"/>
          <a:cs typeface="+mn-cs"/>
        </a:defRPr>
      </a:lvl1pPr>
      <a:lvl2pPr marL="384293" indent="-147800" algn="l" defTabSz="236486" rtl="0" eaLnBrk="1" latinLnBrk="0" hangingPunct="1">
        <a:spcBef>
          <a:spcPct val="20000"/>
        </a:spcBef>
        <a:buFont typeface="Arial"/>
        <a:buChar char="–"/>
        <a:defRPr sz="1454" kern="1200">
          <a:solidFill>
            <a:schemeClr val="tx1"/>
          </a:solidFill>
          <a:latin typeface="+mn-lt"/>
          <a:ea typeface="+mn-ea"/>
          <a:cs typeface="+mn-cs"/>
        </a:defRPr>
      </a:lvl2pPr>
      <a:lvl3pPr marL="591207" indent="-118241" algn="l" defTabSz="236486" rtl="0" eaLnBrk="1" latinLnBrk="0" hangingPunct="1">
        <a:spcBef>
          <a:spcPct val="20000"/>
        </a:spcBef>
        <a:buFont typeface="Arial"/>
        <a:buChar char="•"/>
        <a:defRPr sz="1246" kern="1200">
          <a:solidFill>
            <a:schemeClr val="tx1"/>
          </a:solidFill>
          <a:latin typeface="+mn-lt"/>
          <a:ea typeface="+mn-ea"/>
          <a:cs typeface="+mn-cs"/>
        </a:defRPr>
      </a:lvl3pPr>
      <a:lvl4pPr marL="827707" indent="-118241" algn="l" defTabSz="236486" rtl="0" eaLnBrk="1" latinLnBrk="0" hangingPunct="1">
        <a:spcBef>
          <a:spcPct val="20000"/>
        </a:spcBef>
        <a:buFont typeface="Arial"/>
        <a:buChar char="–"/>
        <a:defRPr sz="1039" kern="1200">
          <a:solidFill>
            <a:schemeClr val="tx1"/>
          </a:solidFill>
          <a:latin typeface="+mn-lt"/>
          <a:ea typeface="+mn-ea"/>
          <a:cs typeface="+mn-cs"/>
        </a:defRPr>
      </a:lvl4pPr>
      <a:lvl5pPr marL="1064197" indent="-118241" algn="l" defTabSz="236486" rtl="0" eaLnBrk="1" latinLnBrk="0" hangingPunct="1">
        <a:spcBef>
          <a:spcPct val="20000"/>
        </a:spcBef>
        <a:buFont typeface="Arial"/>
        <a:buChar char="»"/>
        <a:defRPr sz="1039" kern="1200">
          <a:solidFill>
            <a:schemeClr val="tx1"/>
          </a:solidFill>
          <a:latin typeface="+mn-lt"/>
          <a:ea typeface="+mn-ea"/>
          <a:cs typeface="+mn-cs"/>
        </a:defRPr>
      </a:lvl5pPr>
      <a:lvl6pPr marL="1300683" indent="-118241" algn="l" defTabSz="236486" rtl="0" eaLnBrk="1" latinLnBrk="0" hangingPunct="1">
        <a:spcBef>
          <a:spcPct val="20000"/>
        </a:spcBef>
        <a:buFont typeface="Arial"/>
        <a:buChar char="•"/>
        <a:defRPr sz="1039" kern="1200">
          <a:solidFill>
            <a:schemeClr val="tx1"/>
          </a:solidFill>
          <a:latin typeface="+mn-lt"/>
          <a:ea typeface="+mn-ea"/>
          <a:cs typeface="+mn-cs"/>
        </a:defRPr>
      </a:lvl6pPr>
      <a:lvl7pPr marL="1537170" indent="-118241" algn="l" defTabSz="236486" rtl="0" eaLnBrk="1" latinLnBrk="0" hangingPunct="1">
        <a:spcBef>
          <a:spcPct val="20000"/>
        </a:spcBef>
        <a:buFont typeface="Arial"/>
        <a:buChar char="•"/>
        <a:defRPr sz="1039" kern="1200">
          <a:solidFill>
            <a:schemeClr val="tx1"/>
          </a:solidFill>
          <a:latin typeface="+mn-lt"/>
          <a:ea typeface="+mn-ea"/>
          <a:cs typeface="+mn-cs"/>
        </a:defRPr>
      </a:lvl7pPr>
      <a:lvl8pPr marL="1773662" indent="-118241" algn="l" defTabSz="236486" rtl="0" eaLnBrk="1" latinLnBrk="0" hangingPunct="1">
        <a:spcBef>
          <a:spcPct val="20000"/>
        </a:spcBef>
        <a:buFont typeface="Arial"/>
        <a:buChar char="•"/>
        <a:defRPr sz="1039" kern="1200">
          <a:solidFill>
            <a:schemeClr val="tx1"/>
          </a:solidFill>
          <a:latin typeface="+mn-lt"/>
          <a:ea typeface="+mn-ea"/>
          <a:cs typeface="+mn-cs"/>
        </a:defRPr>
      </a:lvl8pPr>
      <a:lvl9pPr marL="2010148" indent="-118241" algn="l" defTabSz="236486" rtl="0" eaLnBrk="1" latinLnBrk="0" hangingPunct="1">
        <a:spcBef>
          <a:spcPct val="20000"/>
        </a:spcBef>
        <a:buFont typeface="Arial"/>
        <a:buChar char="•"/>
        <a:defRPr sz="103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1pPr>
      <a:lvl2pPr marL="236486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2pPr>
      <a:lvl3pPr marL="472973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3pPr>
      <a:lvl4pPr marL="709460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4pPr>
      <a:lvl5pPr marL="945949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5pPr>
      <a:lvl6pPr marL="1182441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6pPr>
      <a:lvl7pPr marL="1418928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7pPr>
      <a:lvl8pPr marL="1655419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8pPr>
      <a:lvl9pPr marL="1891907" algn="l" defTabSz="236486" rtl="0" eaLnBrk="1" latinLnBrk="0" hangingPunct="1">
        <a:defRPr sz="93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0.emf"/><Relationship Id="rId4" Type="http://schemas.openxmlformats.org/officeDocument/2006/relationships/image" Target="../media/image9.emf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6.emf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8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image" Target="../media/image19.emf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defTabSz="236486"/>
            <a:r>
              <a:rPr lang="en-GB" sz="3200" dirty="0"/>
              <a:t>APTM and GRID Beamline Elements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236486"/>
            <a:endParaRPr lang="en-GB" sz="1800" b="1" dirty="0">
              <a:solidFill>
                <a:prstClr val="white"/>
              </a:solidFill>
            </a:endParaRPr>
          </a:p>
          <a:p>
            <a:pPr defTabSz="236486"/>
            <a:r>
              <a:rPr lang="sv-SE" sz="1350" dirty="0">
                <a:solidFill>
                  <a:srgbClr val="FFFFFF"/>
                </a:solidFill>
              </a:rPr>
              <a:t>Dr. Cyrille Thomas</a:t>
            </a:r>
          </a:p>
          <a:p>
            <a:pPr defTabSz="236486"/>
            <a:r>
              <a:rPr lang="sv-SE" sz="1350" dirty="0" err="1">
                <a:solidFill>
                  <a:srgbClr val="FFFFFF"/>
                </a:solidFill>
              </a:rPr>
              <a:t>Beam</a:t>
            </a:r>
            <a:r>
              <a:rPr lang="sv-SE" sz="1350" dirty="0">
                <a:solidFill>
                  <a:srgbClr val="FFFFFF"/>
                </a:solidFill>
              </a:rPr>
              <a:t> Instrumentation</a:t>
            </a:r>
            <a:endParaRPr lang="en-US" sz="1050" dirty="0">
              <a:solidFill>
                <a:prstClr val="white"/>
              </a:solidFill>
            </a:endParaRPr>
          </a:p>
          <a:p>
            <a:pPr defTabSz="236486"/>
            <a:r>
              <a:rPr lang="en-GB" sz="105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236486"/>
            <a:r>
              <a:rPr lang="en-GB" sz="1050" dirty="0">
                <a:solidFill>
                  <a:srgbClr val="FFFFFF"/>
                </a:solidFill>
              </a:rPr>
              <a:t>Date</a:t>
            </a:r>
            <a:endParaRPr lang="en-GB" sz="9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58E4CA9-1FAE-2A41-83D6-B07A043314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C995F82-2FB5-5545-867C-64ABC075D9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Outline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7BB1181-0CE8-5C4D-AB26-6A9D7621F530}"/>
              </a:ext>
            </a:extLst>
          </p:cNvPr>
          <p:cNvSpPr txBox="1"/>
          <p:nvPr/>
        </p:nvSpPr>
        <p:spPr>
          <a:xfrm>
            <a:off x="457200" y="1700808"/>
            <a:ext cx="8003232" cy="4464496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endParaRPr lang="en-GB" sz="20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F583170-8071-D949-8149-DD185813AAC9}"/>
              </a:ext>
            </a:extLst>
          </p:cNvPr>
          <p:cNvSpPr txBox="1"/>
          <p:nvPr/>
        </p:nvSpPr>
        <p:spPr>
          <a:xfrm>
            <a:off x="823965" y="2190541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8A504F4-1DFB-EA41-82AD-94D2EBCB9F46}"/>
              </a:ext>
            </a:extLst>
          </p:cNvPr>
          <p:cNvSpPr txBox="1"/>
          <p:nvPr/>
        </p:nvSpPr>
        <p:spPr>
          <a:xfrm>
            <a:off x="611560" y="1772816"/>
            <a:ext cx="7632848" cy="432048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marL="342900" indent="-342900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Introduction: Presentation of the systems concept and overview</a:t>
            </a:r>
          </a:p>
          <a:p>
            <a:pPr marL="342900" indent="-342900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Concepts for the APTM and for the GRID</a:t>
            </a:r>
          </a:p>
          <a:p>
            <a:pPr marL="342900" indent="-342900" algn="l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BLE and Electronics Projects</a:t>
            </a:r>
          </a:p>
          <a:p>
            <a:pPr marL="342900" indent="-342900" algn="l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Project planning</a:t>
            </a:r>
          </a:p>
          <a:p>
            <a:pPr marL="342900" indent="-342900" algn="l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Concluding remarks</a:t>
            </a:r>
          </a:p>
          <a:p>
            <a:pPr marL="342900" indent="-342900" algn="l">
              <a:spcBef>
                <a:spcPts val="600"/>
              </a:spcBef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74431214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2800" dirty="0"/>
              <a:t>Concept and Overview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756154"/>
          </a:xfrm>
        </p:spPr>
        <p:txBody>
          <a:bodyPr>
            <a:normAutofit/>
          </a:bodyPr>
          <a:lstStyle/>
          <a:p>
            <a:r>
              <a:rPr lang="en-GB" sz="2400" dirty="0"/>
              <a:t>Suite of instruments to measure beam properties on target: </a:t>
            </a:r>
          </a:p>
          <a:p>
            <a:pPr lvl="2">
              <a:buFont typeface="Wingdings" charset="2"/>
              <a:buChar char="§"/>
            </a:pPr>
            <a:r>
              <a:rPr lang="en-GB" sz="1800" dirty="0"/>
              <a:t>Size, position (IMG)</a:t>
            </a:r>
          </a:p>
          <a:p>
            <a:pPr lvl="2">
              <a:buFont typeface="Wingdings" charset="2"/>
              <a:buChar char="§"/>
            </a:pPr>
            <a:r>
              <a:rPr lang="en-GB" sz="1800" dirty="0"/>
              <a:t>Current density distribution (IMG, GRID)</a:t>
            </a:r>
          </a:p>
          <a:p>
            <a:pPr lvl="2">
              <a:buFont typeface="Wingdings" charset="2"/>
              <a:buChar char="§"/>
            </a:pPr>
            <a:r>
              <a:rPr lang="en-GB" sz="1800" dirty="0"/>
              <a:t>Beam outside defined aperture (APTM)</a:t>
            </a:r>
          </a:p>
          <a:p>
            <a:pPr lvl="1">
              <a:buFont typeface="Courier New" charset="0"/>
              <a:buChar char="o"/>
            </a:pPr>
            <a:r>
              <a:rPr lang="en-GB" sz="2000" dirty="0"/>
              <a:t>Scale time: Intra-pulse, pulse, cumulative pulses </a:t>
            </a:r>
          </a:p>
          <a:p>
            <a:pPr>
              <a:buFont typeface="Arial" charset="0"/>
              <a:buChar char="•"/>
            </a:pPr>
            <a:r>
              <a:rPr lang="en-GB" sz="2400" dirty="0"/>
              <a:t>Objectives: </a:t>
            </a:r>
          </a:p>
          <a:p>
            <a:pPr lvl="1">
              <a:buFont typeface="Arial" charset="0"/>
              <a:buChar char="•"/>
            </a:pPr>
            <a:r>
              <a:rPr lang="en-GB" sz="2000" dirty="0"/>
              <a:t>Support beam on target tuning: </a:t>
            </a:r>
          </a:p>
          <a:p>
            <a:pPr lvl="2">
              <a:buFont typeface="Arial" charset="0"/>
              <a:buChar char="•"/>
            </a:pPr>
            <a:r>
              <a:rPr lang="en-GB" sz="1800" dirty="0"/>
              <a:t>establish nominal operation</a:t>
            </a:r>
          </a:p>
          <a:p>
            <a:pPr lvl="2">
              <a:buFont typeface="Arial" charset="0"/>
              <a:buChar char="•"/>
            </a:pPr>
            <a:r>
              <a:rPr lang="en-GB" sz="1800" dirty="0"/>
              <a:t>protection</a:t>
            </a:r>
          </a:p>
          <a:p>
            <a:pPr lvl="1">
              <a:buFont typeface="Arial" charset="0"/>
              <a:buChar char="•"/>
            </a:pPr>
            <a:r>
              <a:rPr lang="en-GB" sz="2000" dirty="0"/>
              <a:t>Support beam on target operation (production): </a:t>
            </a:r>
          </a:p>
          <a:p>
            <a:pPr lvl="2">
              <a:buFont typeface="Arial" charset="0"/>
              <a:buChar char="•"/>
            </a:pPr>
            <a:r>
              <a:rPr lang="en-GB" sz="1800" dirty="0"/>
              <a:t>monitor </a:t>
            </a:r>
          </a:p>
          <a:p>
            <a:pPr lvl="2">
              <a:buFont typeface="Arial" charset="0"/>
              <a:buChar char="•"/>
            </a:pPr>
            <a:r>
              <a:rPr lang="en-GB" sz="1800" dirty="0"/>
              <a:t>protection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711011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on Dump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916832"/>
            <a:ext cx="9144000" cy="175564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215152" y="4001845"/>
            <a:ext cx="7957247" cy="2585323"/>
          </a:xfrm>
          <a:prstGeom prst="rect">
            <a:avLst/>
          </a:prstGeom>
          <a:noFill/>
        </p:spPr>
        <p:txBody>
          <a:bodyPr wrap="none" rtlCol="0">
            <a:normAutofit fontScale="92500" lnSpcReduction="20000"/>
          </a:bodyPr>
          <a:lstStyle/>
          <a:p>
            <a:r>
              <a:rPr lang="en-GB" dirty="0"/>
              <a:t>BPM: phase, position, trajectory</a:t>
            </a:r>
          </a:p>
          <a:p>
            <a:pPr marL="742950" lvl="1" indent="-285750">
              <a:buFont typeface="Arial" charset="0"/>
              <a:buChar char="•"/>
            </a:pPr>
            <a:r>
              <a:rPr lang="en-GB" dirty="0"/>
              <a:t>Blind to long bunch</a:t>
            </a:r>
          </a:p>
          <a:p>
            <a:pPr marL="742950" lvl="1" indent="-285750">
              <a:buFont typeface=".AppleSystemUIFont" charset="-120"/>
              <a:buChar char="!"/>
            </a:pPr>
            <a:endParaRPr lang="en-GB" dirty="0"/>
          </a:p>
          <a:p>
            <a:r>
              <a:rPr lang="en-GB" dirty="0"/>
              <a:t>BCM: peak current along pulse</a:t>
            </a:r>
          </a:p>
          <a:p>
            <a:endParaRPr lang="en-GB" dirty="0"/>
          </a:p>
          <a:p>
            <a:r>
              <a:rPr lang="en-GB" dirty="0"/>
              <a:t>APTM: charge loss into the defined aperture</a:t>
            </a:r>
          </a:p>
          <a:p>
            <a:pPr marL="742950" lvl="1" indent="-285750">
              <a:buFont typeface="Arial" charset="0"/>
              <a:buChar char="•"/>
            </a:pPr>
            <a:r>
              <a:rPr lang="en-GB" dirty="0"/>
              <a:t>Measure all charges from µs to minutes</a:t>
            </a:r>
          </a:p>
          <a:p>
            <a:pPr marL="742950" lvl="1" indent="-285750">
              <a:buFont typeface="Arial" charset="0"/>
              <a:buChar char="•"/>
            </a:pPr>
            <a:r>
              <a:rPr lang="en-GB" dirty="0"/>
              <a:t>Can be biased by secondary electrons </a:t>
            </a:r>
          </a:p>
          <a:p>
            <a:r>
              <a:rPr lang="en-GB" dirty="0"/>
              <a:t>IMG: beam transverse 2D profile, peak current density distribution</a:t>
            </a:r>
          </a:p>
          <a:p>
            <a:pPr marL="742950" lvl="1" indent="-285750">
              <a:buFont typeface="Arial" charset="0"/>
              <a:buChar char="•"/>
            </a:pPr>
            <a:r>
              <a:rPr lang="en-GB" dirty="0"/>
              <a:t>Detects small beam size</a:t>
            </a:r>
          </a:p>
          <a:p>
            <a:pPr marL="742950" lvl="1" indent="-285750">
              <a:buFont typeface="Arial" charset="0"/>
              <a:buChar char="•"/>
            </a:pPr>
            <a:r>
              <a:rPr lang="en-GB" dirty="0"/>
              <a:t>Limitation in dynamic range: too large beam size may not be seen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8139680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" name="Group 29"/>
          <p:cNvGrpSpPr/>
          <p:nvPr/>
        </p:nvGrpSpPr>
        <p:grpSpPr>
          <a:xfrm>
            <a:off x="395536" y="1701008"/>
            <a:ext cx="1800000" cy="1800000"/>
            <a:chOff x="4843693" y="2312974"/>
            <a:chExt cx="1800000" cy="1800000"/>
          </a:xfrm>
        </p:grpSpPr>
        <p:sp>
          <p:nvSpPr>
            <p:cNvPr id="29" name="Rectangle 28"/>
            <p:cNvSpPr>
              <a:spLocks noChangeAspect="1"/>
            </p:cNvSpPr>
            <p:nvPr/>
          </p:nvSpPr>
          <p:spPr>
            <a:xfrm>
              <a:off x="4843693" y="2312974"/>
              <a:ext cx="1800000" cy="1800000"/>
            </a:xfrm>
            <a:prstGeom prst="rect">
              <a:avLst/>
            </a:prstGeom>
            <a:solidFill>
              <a:schemeClr val="accent3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8" name="Rectangle 27"/>
            <p:cNvSpPr>
              <a:spLocks noChangeAspect="1"/>
            </p:cNvSpPr>
            <p:nvPr/>
          </p:nvSpPr>
          <p:spPr>
            <a:xfrm>
              <a:off x="5023693" y="2492974"/>
              <a:ext cx="1440000" cy="1440000"/>
            </a:xfrm>
            <a:prstGeom prst="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on Dump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5</a:t>
            </a:fld>
            <a:endParaRPr lang="en-GB" noProof="0"/>
          </a:p>
        </p:txBody>
      </p:sp>
      <p:sp>
        <p:nvSpPr>
          <p:cNvPr id="27" name="Oval 26"/>
          <p:cNvSpPr>
            <a:spLocks noChangeAspect="1"/>
          </p:cNvSpPr>
          <p:nvPr/>
        </p:nvSpPr>
        <p:spPr>
          <a:xfrm>
            <a:off x="575536" y="1881008"/>
            <a:ext cx="1440000" cy="1440000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  <a:ln w="508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17" name="Group 16"/>
          <p:cNvGrpSpPr/>
          <p:nvPr/>
        </p:nvGrpSpPr>
        <p:grpSpPr>
          <a:xfrm>
            <a:off x="838336" y="1844824"/>
            <a:ext cx="914400" cy="157805"/>
            <a:chOff x="2710644" y="2617441"/>
            <a:chExt cx="914400" cy="157805"/>
          </a:xfrm>
        </p:grpSpPr>
        <p:sp>
          <p:nvSpPr>
            <p:cNvPr id="10" name="Rectangle 9"/>
            <p:cNvSpPr/>
            <p:nvPr/>
          </p:nvSpPr>
          <p:spPr>
            <a:xfrm>
              <a:off x="271064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1" name="Rectangle 10"/>
            <p:cNvSpPr/>
            <p:nvPr/>
          </p:nvSpPr>
          <p:spPr>
            <a:xfrm>
              <a:off x="302925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2" name="Rectangle 11"/>
            <p:cNvSpPr/>
            <p:nvPr/>
          </p:nvSpPr>
          <p:spPr>
            <a:xfrm>
              <a:off x="334786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16" name="Group 15"/>
          <p:cNvGrpSpPr/>
          <p:nvPr/>
        </p:nvGrpSpPr>
        <p:grpSpPr>
          <a:xfrm>
            <a:off x="838336" y="3199187"/>
            <a:ext cx="914400" cy="157805"/>
            <a:chOff x="2699792" y="3645024"/>
            <a:chExt cx="914400" cy="157805"/>
          </a:xfrm>
        </p:grpSpPr>
        <p:sp>
          <p:nvSpPr>
            <p:cNvPr id="13" name="Rectangle 12"/>
            <p:cNvSpPr/>
            <p:nvPr/>
          </p:nvSpPr>
          <p:spPr>
            <a:xfrm>
              <a:off x="269979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4" name="Rectangle 13"/>
            <p:cNvSpPr/>
            <p:nvPr/>
          </p:nvSpPr>
          <p:spPr>
            <a:xfrm>
              <a:off x="301840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5" name="Rectangle 14"/>
            <p:cNvSpPr/>
            <p:nvPr/>
          </p:nvSpPr>
          <p:spPr>
            <a:xfrm>
              <a:off x="333701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18" name="Group 17"/>
          <p:cNvGrpSpPr/>
          <p:nvPr/>
        </p:nvGrpSpPr>
        <p:grpSpPr>
          <a:xfrm rot="16200000">
            <a:off x="177231" y="2558008"/>
            <a:ext cx="914400" cy="157805"/>
            <a:chOff x="2710644" y="2617441"/>
            <a:chExt cx="914400" cy="157805"/>
          </a:xfrm>
        </p:grpSpPr>
        <p:sp>
          <p:nvSpPr>
            <p:cNvPr id="19" name="Rectangle 18"/>
            <p:cNvSpPr/>
            <p:nvPr/>
          </p:nvSpPr>
          <p:spPr>
            <a:xfrm>
              <a:off x="271064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0" name="Rectangle 19"/>
            <p:cNvSpPr/>
            <p:nvPr/>
          </p:nvSpPr>
          <p:spPr>
            <a:xfrm>
              <a:off x="302925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1" name="Rectangle 20"/>
            <p:cNvSpPr/>
            <p:nvPr/>
          </p:nvSpPr>
          <p:spPr>
            <a:xfrm>
              <a:off x="3347864" y="2617441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22" name="Group 21"/>
          <p:cNvGrpSpPr/>
          <p:nvPr/>
        </p:nvGrpSpPr>
        <p:grpSpPr>
          <a:xfrm rot="16200000">
            <a:off x="1479434" y="2558008"/>
            <a:ext cx="914400" cy="157805"/>
            <a:chOff x="2699792" y="3645024"/>
            <a:chExt cx="914400" cy="157805"/>
          </a:xfrm>
        </p:grpSpPr>
        <p:sp>
          <p:nvSpPr>
            <p:cNvPr id="23" name="Rectangle 22"/>
            <p:cNvSpPr/>
            <p:nvPr/>
          </p:nvSpPr>
          <p:spPr>
            <a:xfrm>
              <a:off x="269979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4" name="Rectangle 23"/>
            <p:cNvSpPr/>
            <p:nvPr/>
          </p:nvSpPr>
          <p:spPr>
            <a:xfrm>
              <a:off x="301840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5" name="Rectangle 24"/>
            <p:cNvSpPr/>
            <p:nvPr/>
          </p:nvSpPr>
          <p:spPr>
            <a:xfrm>
              <a:off x="3337012" y="3645024"/>
              <a:ext cx="277180" cy="157805"/>
            </a:xfrm>
            <a:prstGeom prst="rect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sp>
        <p:nvSpPr>
          <p:cNvPr id="9" name="Oval 8"/>
          <p:cNvSpPr/>
          <p:nvPr/>
        </p:nvSpPr>
        <p:spPr>
          <a:xfrm>
            <a:off x="1263406" y="2564904"/>
            <a:ext cx="428074" cy="288032"/>
          </a:xfrm>
          <a:prstGeom prst="ellipse">
            <a:avLst/>
          </a:prstGeom>
          <a:gradFill flip="none" rotWithShape="1">
            <a:gsLst>
              <a:gs pos="0">
                <a:schemeClr val="accent2">
                  <a:lumMod val="67000"/>
                </a:schemeClr>
              </a:gs>
              <a:gs pos="34000">
                <a:schemeClr val="accent2">
                  <a:lumMod val="97000"/>
                  <a:lumOff val="3000"/>
                </a:schemeClr>
              </a:gs>
              <a:gs pos="89000">
                <a:schemeClr val="bg1"/>
              </a:gs>
              <a:gs pos="64000">
                <a:schemeClr val="accent2">
                  <a:lumMod val="60000"/>
                  <a:lumOff val="4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1" name="TextBox 30"/>
          <p:cNvSpPr txBox="1"/>
          <p:nvPr/>
        </p:nvSpPr>
        <p:spPr>
          <a:xfrm>
            <a:off x="2447669" y="1549236"/>
            <a:ext cx="6113405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/>
              <a:t>Tuning</a:t>
            </a:r>
          </a:p>
          <a:p>
            <a:r>
              <a:rPr lang="en-GB" dirty="0"/>
              <a:t>for every pulse:  </a:t>
            </a:r>
          </a:p>
          <a:p>
            <a:pPr marL="285750" indent="-285750">
              <a:buFont typeface="Arial" charset="0"/>
              <a:buChar char="•"/>
            </a:pPr>
            <a:r>
              <a:rPr lang="en-GB" dirty="0"/>
              <a:t>Verify beam size predicted by the model</a:t>
            </a:r>
          </a:p>
          <a:p>
            <a:pPr marL="285750" indent="-285750">
              <a:buFont typeface="Arial" charset="0"/>
              <a:buChar char="•"/>
            </a:pPr>
            <a:r>
              <a:rPr lang="en-GB" dirty="0"/>
              <a:t>MPS on: check beam size </a:t>
            </a:r>
            <a:r>
              <a:rPr lang="en-GB" b="1" u="sng" dirty="0"/>
              <a:t>larger</a:t>
            </a:r>
            <a:r>
              <a:rPr lang="en-GB" dirty="0"/>
              <a:t> than </a:t>
            </a:r>
            <a:r>
              <a:rPr lang="en-GB" b="1" dirty="0" err="1">
                <a:latin typeface="Symbol" charset="2"/>
                <a:ea typeface="Symbol" charset="2"/>
                <a:cs typeface="Symbol" charset="2"/>
              </a:rPr>
              <a:t>s</a:t>
            </a:r>
            <a:r>
              <a:rPr lang="en-GB" b="1" baseline="-25000" dirty="0" err="1"/>
              <a:t>th</a:t>
            </a:r>
            <a:r>
              <a:rPr lang="en-GB" dirty="0"/>
              <a:t> (mode dependant) </a:t>
            </a:r>
          </a:p>
          <a:p>
            <a:pPr marL="285750" indent="-285750">
              <a:buFont typeface="Arial" charset="0"/>
              <a:buChar char="•"/>
            </a:pPr>
            <a:r>
              <a:rPr lang="en-GB" dirty="0"/>
              <a:t>Check beam current on aperture (protection)</a:t>
            </a:r>
          </a:p>
          <a:p>
            <a:pPr marL="285750" indent="-285750">
              <a:buFont typeface="Arial" charset="0"/>
              <a:buChar char="•"/>
            </a:pPr>
            <a:r>
              <a:rPr lang="en-GB" dirty="0"/>
              <a:t>Check trajectory and divergence (protection)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634431" y="6197557"/>
            <a:ext cx="74481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/>
              <a:t>APTM</a:t>
            </a:r>
          </a:p>
        </p:txBody>
      </p:sp>
      <p:sp>
        <p:nvSpPr>
          <p:cNvPr id="40" name="Rectangle 39"/>
          <p:cNvSpPr/>
          <p:nvPr/>
        </p:nvSpPr>
        <p:spPr>
          <a:xfrm>
            <a:off x="1145582" y="5286123"/>
            <a:ext cx="5184376" cy="900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2" name="Oval 41"/>
          <p:cNvSpPr>
            <a:spLocks/>
          </p:cNvSpPr>
          <p:nvPr/>
        </p:nvSpPr>
        <p:spPr>
          <a:xfrm>
            <a:off x="2699792" y="5373296"/>
            <a:ext cx="504000" cy="720000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  <a:ln w="508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3" name="Oval 42"/>
          <p:cNvSpPr>
            <a:spLocks/>
          </p:cNvSpPr>
          <p:nvPr/>
        </p:nvSpPr>
        <p:spPr>
          <a:xfrm>
            <a:off x="2699792" y="4479198"/>
            <a:ext cx="504000" cy="720000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  <a:ln w="508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7" name="Up-Down Arrow 46"/>
          <p:cNvSpPr/>
          <p:nvPr/>
        </p:nvSpPr>
        <p:spPr>
          <a:xfrm>
            <a:off x="2447784" y="4563976"/>
            <a:ext cx="138590" cy="768561"/>
          </a:xfrm>
          <a:prstGeom prst="upDown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9" name="TextBox 48"/>
          <p:cNvSpPr txBox="1"/>
          <p:nvPr/>
        </p:nvSpPr>
        <p:spPr>
          <a:xfrm>
            <a:off x="2101181" y="5344447"/>
            <a:ext cx="71968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>
                <a:solidFill>
                  <a:srgbClr val="FFFF00"/>
                </a:solidFill>
              </a:rPr>
              <a:t>Screen 1</a:t>
            </a:r>
          </a:p>
        </p:txBody>
      </p:sp>
      <p:sp>
        <p:nvSpPr>
          <p:cNvPr id="50" name="TextBox 49"/>
          <p:cNvSpPr txBox="1"/>
          <p:nvPr/>
        </p:nvSpPr>
        <p:spPr>
          <a:xfrm>
            <a:off x="2101181" y="4249404"/>
            <a:ext cx="71968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dirty="0"/>
              <a:t>Screen 2</a:t>
            </a:r>
          </a:p>
        </p:txBody>
      </p:sp>
      <p:sp>
        <p:nvSpPr>
          <p:cNvPr id="52" name="Rounded Rectangle 51"/>
          <p:cNvSpPr/>
          <p:nvPr/>
        </p:nvSpPr>
        <p:spPr>
          <a:xfrm>
            <a:off x="827784" y="5271827"/>
            <a:ext cx="317798" cy="938057"/>
          </a:xfrm>
          <a:prstGeom prst="round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3" name="TextBox 52"/>
          <p:cNvSpPr txBox="1"/>
          <p:nvPr/>
        </p:nvSpPr>
        <p:spPr>
          <a:xfrm>
            <a:off x="6249465" y="4309341"/>
            <a:ext cx="71968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dirty="0"/>
              <a:t>Screen 4</a:t>
            </a:r>
          </a:p>
        </p:txBody>
      </p:sp>
      <p:sp>
        <p:nvSpPr>
          <p:cNvPr id="54" name="TextBox 53"/>
          <p:cNvSpPr txBox="1"/>
          <p:nvPr/>
        </p:nvSpPr>
        <p:spPr>
          <a:xfrm>
            <a:off x="6973828" y="3573016"/>
            <a:ext cx="132760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X</a:t>
            </a:r>
            <a:r>
              <a:rPr lang="en-GB" sz="1600" baseline="-25000" dirty="0"/>
              <a:t>1</a:t>
            </a:r>
            <a:r>
              <a:rPr lang="en-GB" sz="1600" dirty="0"/>
              <a:t>, Y</a:t>
            </a:r>
            <a:r>
              <a:rPr lang="en-GB" sz="1600" baseline="-25000" dirty="0"/>
              <a:t>1</a:t>
            </a:r>
            <a:r>
              <a:rPr lang="en-GB" sz="1600" dirty="0"/>
              <a:t>, </a:t>
            </a:r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s</a:t>
            </a:r>
            <a:r>
              <a:rPr lang="en-GB" sz="1600" baseline="-25000" dirty="0"/>
              <a:t>x1</a:t>
            </a:r>
            <a:r>
              <a:rPr lang="en-GB" sz="1600" dirty="0"/>
              <a:t>, </a:t>
            </a:r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s</a:t>
            </a:r>
            <a:r>
              <a:rPr lang="en-GB" sz="1600" baseline="-25000" dirty="0"/>
              <a:t>y1</a:t>
            </a:r>
            <a:endParaRPr lang="en-GB" sz="1600" dirty="0"/>
          </a:p>
        </p:txBody>
      </p:sp>
      <p:sp>
        <p:nvSpPr>
          <p:cNvPr id="56" name="TextBox 55"/>
          <p:cNvSpPr txBox="1"/>
          <p:nvPr/>
        </p:nvSpPr>
        <p:spPr>
          <a:xfrm>
            <a:off x="6970598" y="4339785"/>
            <a:ext cx="153157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D</a:t>
            </a:r>
            <a:r>
              <a:rPr lang="en-GB" sz="1600" dirty="0"/>
              <a:t>X,</a:t>
            </a:r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 D</a:t>
            </a:r>
            <a:r>
              <a:rPr lang="en-GB" sz="1600" dirty="0"/>
              <a:t>Y, </a:t>
            </a:r>
            <a:r>
              <a:rPr lang="en-GB" sz="1600" dirty="0" err="1">
                <a:latin typeface="Symbol" charset="2"/>
                <a:ea typeface="Symbol" charset="2"/>
                <a:cs typeface="Symbol" charset="2"/>
              </a:rPr>
              <a:t>Ds</a:t>
            </a:r>
            <a:r>
              <a:rPr lang="en-GB" sz="1600" baseline="-25000" dirty="0" err="1"/>
              <a:t>x</a:t>
            </a:r>
            <a:r>
              <a:rPr lang="en-GB" sz="1600" dirty="0"/>
              <a:t>, </a:t>
            </a:r>
            <a:r>
              <a:rPr lang="en-GB" sz="1600" dirty="0" err="1">
                <a:latin typeface="Symbol" charset="2"/>
                <a:ea typeface="Symbol" charset="2"/>
                <a:cs typeface="Symbol" charset="2"/>
              </a:rPr>
              <a:t>Ds</a:t>
            </a:r>
            <a:r>
              <a:rPr lang="en-GB" sz="1600" baseline="-25000" dirty="0" err="1"/>
              <a:t>y</a:t>
            </a:r>
            <a:endParaRPr lang="en-GB" sz="1600" baseline="-25000" dirty="0"/>
          </a:p>
        </p:txBody>
      </p:sp>
      <p:sp>
        <p:nvSpPr>
          <p:cNvPr id="57" name="TextBox 56"/>
          <p:cNvSpPr txBox="1"/>
          <p:nvPr/>
        </p:nvSpPr>
        <p:spPr>
          <a:xfrm>
            <a:off x="6973828" y="3963891"/>
            <a:ext cx="132760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X</a:t>
            </a:r>
            <a:r>
              <a:rPr lang="en-GB" sz="1600" baseline="-25000" dirty="0"/>
              <a:t>2</a:t>
            </a:r>
            <a:r>
              <a:rPr lang="en-GB" sz="1600" dirty="0"/>
              <a:t>, Y</a:t>
            </a:r>
            <a:r>
              <a:rPr lang="en-GB" sz="1600" baseline="-25000" dirty="0"/>
              <a:t>2</a:t>
            </a:r>
            <a:r>
              <a:rPr lang="en-GB" sz="1600" dirty="0"/>
              <a:t>, </a:t>
            </a:r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s</a:t>
            </a:r>
            <a:r>
              <a:rPr lang="en-GB" sz="1600" baseline="-25000" dirty="0"/>
              <a:t>x2</a:t>
            </a:r>
            <a:r>
              <a:rPr lang="en-GB" sz="1600" dirty="0"/>
              <a:t>, </a:t>
            </a:r>
            <a:r>
              <a:rPr lang="en-GB" sz="1600" dirty="0">
                <a:latin typeface="Symbol" charset="2"/>
                <a:ea typeface="Symbol" charset="2"/>
                <a:cs typeface="Symbol" charset="2"/>
              </a:rPr>
              <a:t>s</a:t>
            </a:r>
            <a:r>
              <a:rPr lang="en-GB" sz="1600" baseline="-25000" dirty="0"/>
              <a:t>y2</a:t>
            </a:r>
            <a:endParaRPr lang="en-GB" sz="1600" dirty="0"/>
          </a:p>
        </p:txBody>
      </p:sp>
      <p:sp>
        <p:nvSpPr>
          <p:cNvPr id="58" name="TextBox 57"/>
          <p:cNvSpPr txBox="1"/>
          <p:nvPr/>
        </p:nvSpPr>
        <p:spPr>
          <a:xfrm>
            <a:off x="7138809" y="5502550"/>
            <a:ext cx="7553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/>
              <a:t>Dump</a:t>
            </a:r>
          </a:p>
        </p:txBody>
      </p:sp>
      <p:sp>
        <p:nvSpPr>
          <p:cNvPr id="59" name="Can 58"/>
          <p:cNvSpPr>
            <a:spLocks noChangeAspect="1"/>
          </p:cNvSpPr>
          <p:nvPr/>
        </p:nvSpPr>
        <p:spPr>
          <a:xfrm rot="16200000">
            <a:off x="8032668" y="5129591"/>
            <a:ext cx="900000" cy="1197000"/>
          </a:xfrm>
          <a:prstGeom prst="can">
            <a:avLst/>
          </a:prstGeom>
          <a:solidFill>
            <a:srgbClr val="9411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3" name="Oval 32"/>
          <p:cNvSpPr/>
          <p:nvPr/>
        </p:nvSpPr>
        <p:spPr>
          <a:xfrm>
            <a:off x="2745285" y="5563575"/>
            <a:ext cx="428074" cy="288032"/>
          </a:xfrm>
          <a:prstGeom prst="ellipse">
            <a:avLst/>
          </a:prstGeom>
          <a:gradFill flip="none" rotWithShape="1">
            <a:gsLst>
              <a:gs pos="0">
                <a:schemeClr val="accent2">
                  <a:lumMod val="67000"/>
                </a:schemeClr>
              </a:gs>
              <a:gs pos="34000">
                <a:schemeClr val="accent2">
                  <a:lumMod val="97000"/>
                  <a:lumOff val="3000"/>
                </a:schemeClr>
              </a:gs>
              <a:gs pos="89000">
                <a:schemeClr val="bg1"/>
              </a:gs>
              <a:gs pos="64000">
                <a:schemeClr val="accent2">
                  <a:lumMod val="60000"/>
                  <a:lumOff val="4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5" name="TextBox 34"/>
          <p:cNvSpPr txBox="1"/>
          <p:nvPr/>
        </p:nvSpPr>
        <p:spPr>
          <a:xfrm>
            <a:off x="3143315" y="5243793"/>
            <a:ext cx="92980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Image 1</a:t>
            </a:r>
          </a:p>
        </p:txBody>
      </p:sp>
      <p:sp>
        <p:nvSpPr>
          <p:cNvPr id="60" name="Oval 59"/>
          <p:cNvSpPr>
            <a:spLocks/>
          </p:cNvSpPr>
          <p:nvPr/>
        </p:nvSpPr>
        <p:spPr>
          <a:xfrm>
            <a:off x="5715386" y="5347591"/>
            <a:ext cx="720000" cy="720000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  <a:ln w="508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4" name="Oval 33"/>
          <p:cNvSpPr/>
          <p:nvPr/>
        </p:nvSpPr>
        <p:spPr>
          <a:xfrm>
            <a:off x="5849924" y="5705656"/>
            <a:ext cx="594284" cy="315632"/>
          </a:xfrm>
          <a:prstGeom prst="ellipse">
            <a:avLst/>
          </a:prstGeom>
          <a:gradFill flip="none" rotWithShape="1">
            <a:gsLst>
              <a:gs pos="0">
                <a:schemeClr val="accent2">
                  <a:lumMod val="67000"/>
                </a:schemeClr>
              </a:gs>
              <a:gs pos="34000">
                <a:schemeClr val="accent2">
                  <a:lumMod val="97000"/>
                  <a:lumOff val="3000"/>
                </a:schemeClr>
              </a:gs>
              <a:gs pos="89000">
                <a:schemeClr val="bg1"/>
              </a:gs>
              <a:gs pos="64000">
                <a:schemeClr val="accent2">
                  <a:lumMod val="60000"/>
                  <a:lumOff val="4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6" name="TextBox 35"/>
          <p:cNvSpPr txBox="1"/>
          <p:nvPr/>
        </p:nvSpPr>
        <p:spPr>
          <a:xfrm>
            <a:off x="4984663" y="5859774"/>
            <a:ext cx="92980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Image 2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6970598" y="3284984"/>
            <a:ext cx="5854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IMG</a:t>
            </a:r>
          </a:p>
        </p:txBody>
      </p:sp>
      <p:sp>
        <p:nvSpPr>
          <p:cNvPr id="62" name="TextBox 61"/>
          <p:cNvSpPr txBox="1"/>
          <p:nvPr/>
        </p:nvSpPr>
        <p:spPr>
          <a:xfrm>
            <a:off x="3452899" y="3284984"/>
            <a:ext cx="74481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APTM</a:t>
            </a:r>
          </a:p>
        </p:txBody>
      </p:sp>
      <p:sp>
        <p:nvSpPr>
          <p:cNvPr id="63" name="TextBox 62"/>
          <p:cNvSpPr txBox="1"/>
          <p:nvPr/>
        </p:nvSpPr>
        <p:spPr>
          <a:xfrm>
            <a:off x="3455925" y="3566162"/>
            <a:ext cx="316841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/>
              <a:t>Current / sectors (MS /s)</a:t>
            </a:r>
          </a:p>
          <a:p>
            <a:r>
              <a:rPr lang="en-GB" sz="1600" dirty="0"/>
              <a:t>Temperature / Thermocouples</a:t>
            </a:r>
          </a:p>
        </p:txBody>
      </p:sp>
      <p:grpSp>
        <p:nvGrpSpPr>
          <p:cNvPr id="64" name="Group 63"/>
          <p:cNvGrpSpPr/>
          <p:nvPr/>
        </p:nvGrpSpPr>
        <p:grpSpPr>
          <a:xfrm>
            <a:off x="-17497" y="3497648"/>
            <a:ext cx="2048674" cy="1776234"/>
            <a:chOff x="-82178" y="1788004"/>
            <a:chExt cx="2048674" cy="1776234"/>
          </a:xfrm>
        </p:grpSpPr>
        <p:sp>
          <p:nvSpPr>
            <p:cNvPr id="65" name="Rectangle 64"/>
            <p:cNvSpPr/>
            <p:nvPr/>
          </p:nvSpPr>
          <p:spPr>
            <a:xfrm>
              <a:off x="313563" y="2223636"/>
              <a:ext cx="153981" cy="914400"/>
            </a:xfrm>
            <a:prstGeom prst="rect">
              <a:avLst/>
            </a:prstGeom>
            <a:solidFill>
              <a:schemeClr val="accent6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66" name="Rectangle 65"/>
            <p:cNvSpPr/>
            <p:nvPr/>
          </p:nvSpPr>
          <p:spPr>
            <a:xfrm>
              <a:off x="1393683" y="2223636"/>
              <a:ext cx="153981" cy="914400"/>
            </a:xfrm>
            <a:prstGeom prst="rect">
              <a:avLst/>
            </a:prstGeom>
            <a:solidFill>
              <a:srgbClr val="FFC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67" name="Rectangle 66"/>
            <p:cNvSpPr/>
            <p:nvPr/>
          </p:nvSpPr>
          <p:spPr>
            <a:xfrm rot="5400000">
              <a:off x="850570" y="2798094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68" name="Rectangle 67"/>
            <p:cNvSpPr/>
            <p:nvPr/>
          </p:nvSpPr>
          <p:spPr>
            <a:xfrm rot="5400000">
              <a:off x="859039" y="1658300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69" name="TextBox 68"/>
            <p:cNvSpPr txBox="1"/>
            <p:nvPr/>
          </p:nvSpPr>
          <p:spPr>
            <a:xfrm>
              <a:off x="483619" y="1791074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1µA</a:t>
              </a:r>
            </a:p>
          </p:txBody>
        </p:sp>
        <p:sp>
          <p:nvSpPr>
            <p:cNvPr id="70" name="TextBox 69"/>
            <p:cNvSpPr txBox="1"/>
            <p:nvPr/>
          </p:nvSpPr>
          <p:spPr>
            <a:xfrm>
              <a:off x="416640" y="3287239"/>
              <a:ext cx="55496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0.8µA</a:t>
              </a:r>
            </a:p>
          </p:txBody>
        </p:sp>
        <p:sp>
          <p:nvSpPr>
            <p:cNvPr id="71" name="TextBox 70"/>
            <p:cNvSpPr txBox="1"/>
            <p:nvPr/>
          </p:nvSpPr>
          <p:spPr>
            <a:xfrm>
              <a:off x="1479015" y="242088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3µA</a:t>
              </a:r>
            </a:p>
          </p:txBody>
        </p:sp>
        <p:sp>
          <p:nvSpPr>
            <p:cNvPr id="72" name="TextBox 71"/>
            <p:cNvSpPr txBox="1"/>
            <p:nvPr/>
          </p:nvSpPr>
          <p:spPr>
            <a:xfrm>
              <a:off x="-42749" y="242088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4µA</a:t>
              </a:r>
              <a:endParaRPr lang="en-GB" sz="1200" dirty="0"/>
            </a:p>
          </p:txBody>
        </p:sp>
        <p:sp>
          <p:nvSpPr>
            <p:cNvPr id="73" name="Oval 72"/>
            <p:cNvSpPr>
              <a:spLocks noChangeAspect="1"/>
            </p:cNvSpPr>
            <p:nvPr/>
          </p:nvSpPr>
          <p:spPr>
            <a:xfrm>
              <a:off x="755576" y="2564904"/>
              <a:ext cx="108000" cy="108000"/>
            </a:xfrm>
            <a:prstGeom prst="ellipse">
              <a:avLst/>
            </a:prstGeom>
            <a:gradFill>
              <a:gsLst>
                <a:gs pos="0">
                  <a:srgbClr val="FFC000"/>
                </a:gs>
                <a:gs pos="18000">
                  <a:srgbClr val="FFFF00"/>
                </a:gs>
                <a:gs pos="100000">
                  <a:schemeClr val="bg1"/>
                </a:gs>
                <a:gs pos="74000">
                  <a:srgbClr val="00B050"/>
                </a:gs>
              </a:gsLst>
              <a:path path="circle">
                <a:fillToRect l="50000" t="50000" r="50000" b="50000"/>
              </a:path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74" name="Straight Connector 73"/>
            <p:cNvCxnSpPr/>
            <p:nvPr/>
          </p:nvCxnSpPr>
          <p:spPr>
            <a:xfrm flipH="1">
              <a:off x="927561" y="2192491"/>
              <a:ext cx="8469" cy="985813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/>
            <p:nvPr/>
          </p:nvCxnSpPr>
          <p:spPr>
            <a:xfrm flipH="1">
              <a:off x="467544" y="2680836"/>
              <a:ext cx="926139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6" name="TextBox 75"/>
            <p:cNvSpPr txBox="1"/>
            <p:nvPr/>
          </p:nvSpPr>
          <p:spPr>
            <a:xfrm>
              <a:off x="1475656" y="2780928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350k</a:t>
              </a:r>
            </a:p>
          </p:txBody>
        </p:sp>
        <p:sp>
          <p:nvSpPr>
            <p:cNvPr id="77" name="TextBox 76"/>
            <p:cNvSpPr txBox="1"/>
            <p:nvPr/>
          </p:nvSpPr>
          <p:spPr>
            <a:xfrm>
              <a:off x="-82178" y="2697887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360k</a:t>
              </a:r>
              <a:endParaRPr lang="en-GB" sz="1200" dirty="0"/>
            </a:p>
          </p:txBody>
        </p:sp>
        <p:sp>
          <p:nvSpPr>
            <p:cNvPr id="78" name="TextBox 77"/>
            <p:cNvSpPr txBox="1"/>
            <p:nvPr/>
          </p:nvSpPr>
          <p:spPr>
            <a:xfrm>
              <a:off x="902390" y="3287239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310k</a:t>
              </a:r>
              <a:endParaRPr lang="en-GB" sz="1200" dirty="0"/>
            </a:p>
          </p:txBody>
        </p:sp>
        <p:sp>
          <p:nvSpPr>
            <p:cNvPr id="79" name="TextBox 78"/>
            <p:cNvSpPr txBox="1"/>
            <p:nvPr/>
          </p:nvSpPr>
          <p:spPr>
            <a:xfrm>
              <a:off x="933422" y="1788004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314k</a:t>
              </a:r>
            </a:p>
          </p:txBody>
        </p:sp>
      </p:grpSp>
      <p:sp>
        <p:nvSpPr>
          <p:cNvPr id="80" name="Oval 79">
            <a:extLst>
              <a:ext uri="{FF2B5EF4-FFF2-40B4-BE49-F238E27FC236}">
                <a16:creationId xmlns:a16="http://schemas.microsoft.com/office/drawing/2014/main" id="{2DCCCFB7-4069-3842-B493-D8334CD0947F}"/>
              </a:ext>
            </a:extLst>
          </p:cNvPr>
          <p:cNvSpPr>
            <a:spLocks/>
          </p:cNvSpPr>
          <p:nvPr/>
        </p:nvSpPr>
        <p:spPr>
          <a:xfrm>
            <a:off x="5813655" y="4514279"/>
            <a:ext cx="504000" cy="720000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  <a:ln w="508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1" name="Up-Down Arrow 80">
            <a:extLst>
              <a:ext uri="{FF2B5EF4-FFF2-40B4-BE49-F238E27FC236}">
                <a16:creationId xmlns:a16="http://schemas.microsoft.com/office/drawing/2014/main" id="{FBCCB902-6E54-3D4B-8476-E03D655F972E}"/>
              </a:ext>
            </a:extLst>
          </p:cNvPr>
          <p:cNvSpPr/>
          <p:nvPr/>
        </p:nvSpPr>
        <p:spPr>
          <a:xfrm>
            <a:off x="5561647" y="4599057"/>
            <a:ext cx="138590" cy="768561"/>
          </a:xfrm>
          <a:prstGeom prst="upDown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222135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</p:spPr>
        <p:txBody>
          <a:bodyPr>
            <a:normAutofit/>
          </a:bodyPr>
          <a:lstStyle/>
          <a:p>
            <a:r>
              <a:rPr lang="en-US" dirty="0"/>
              <a:t>Beam on Target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59942" y="1873012"/>
            <a:ext cx="8067498" cy="111237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" y="3143012"/>
            <a:ext cx="8073623" cy="2038645"/>
          </a:xfrm>
          <a:prstGeom prst="rect">
            <a:avLst/>
          </a:prstGeom>
        </p:spPr>
      </p:pic>
      <p:cxnSp>
        <p:nvCxnSpPr>
          <p:cNvPr id="10" name="Straight Connector 9"/>
          <p:cNvCxnSpPr/>
          <p:nvPr/>
        </p:nvCxnSpPr>
        <p:spPr>
          <a:xfrm flipV="1">
            <a:off x="4283968" y="1773184"/>
            <a:ext cx="0" cy="331200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1474646" y="1412776"/>
            <a:ext cx="19188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Accelerator region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075046" y="1412776"/>
            <a:ext cx="14411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Target region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5724128" y="4560223"/>
            <a:ext cx="2245902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000" dirty="0"/>
              <a:t>Heine Thomsen (ISA, Aarhus University)</a:t>
            </a:r>
          </a:p>
        </p:txBody>
      </p:sp>
      <p:sp>
        <p:nvSpPr>
          <p:cNvPr id="17" name="Pie 16"/>
          <p:cNvSpPr/>
          <p:nvPr/>
        </p:nvSpPr>
        <p:spPr>
          <a:xfrm>
            <a:off x="7644218" y="3209264"/>
            <a:ext cx="1440000" cy="1440000"/>
          </a:xfrm>
          <a:prstGeom prst="pie">
            <a:avLst>
              <a:gd name="adj1" fmla="val 5363428"/>
              <a:gd name="adj2" fmla="val 16200000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8347554" y="3744598"/>
            <a:ext cx="46679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TW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531608" y="5220939"/>
            <a:ext cx="58317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PBW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7842065" y="5220939"/>
            <a:ext cx="58060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BEW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7114781" y="5220939"/>
            <a:ext cx="55976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PBIP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7114781" y="5559493"/>
            <a:ext cx="2014590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 dirty="0"/>
              <a:t>GRID</a:t>
            </a:r>
          </a:p>
          <a:p>
            <a:r>
              <a:rPr lang="en-GB" sz="1400" dirty="0"/>
              <a:t>APTM</a:t>
            </a:r>
          </a:p>
          <a:p>
            <a:r>
              <a:rPr lang="en-GB" sz="1400" dirty="0"/>
              <a:t>IMG (x2): current density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4036810" y="5220939"/>
            <a:ext cx="42825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/>
              <a:t>CO</a:t>
            </a:r>
            <a:endParaRPr lang="en-GB" sz="1600" dirty="0"/>
          </a:p>
        </p:txBody>
      </p:sp>
      <p:sp>
        <p:nvSpPr>
          <p:cNvPr id="24" name="TextBox 23"/>
          <p:cNvSpPr txBox="1"/>
          <p:nvPr/>
        </p:nvSpPr>
        <p:spPr>
          <a:xfrm>
            <a:off x="659942" y="5220939"/>
            <a:ext cx="221515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A2T and Raster Magnets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4026768" y="5559493"/>
            <a:ext cx="2717732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 dirty="0"/>
              <a:t>BPM</a:t>
            </a:r>
          </a:p>
          <a:p>
            <a:r>
              <a:rPr lang="en-GB" sz="1400" dirty="0"/>
              <a:t>BCM</a:t>
            </a:r>
          </a:p>
          <a:p>
            <a:r>
              <a:rPr lang="en-GB" sz="1400" dirty="0"/>
              <a:t>NPM</a:t>
            </a:r>
          </a:p>
          <a:p>
            <a:r>
              <a:rPr lang="en-GB" sz="1400" dirty="0"/>
              <a:t>APTM: beam aperture (protection)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659942" y="5643245"/>
            <a:ext cx="2875183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dirty="0"/>
              <a:t>BPM: phase, position</a:t>
            </a:r>
          </a:p>
          <a:p>
            <a:r>
              <a:rPr lang="en-GB" sz="1400" dirty="0"/>
              <a:t>BCM: peak current</a:t>
            </a:r>
          </a:p>
          <a:p>
            <a:r>
              <a:rPr lang="en-GB" sz="1400" dirty="0"/>
              <a:t>NPM: beam profile, size, positon</a:t>
            </a:r>
          </a:p>
          <a:p>
            <a:r>
              <a:rPr lang="en-GB" sz="1400" dirty="0"/>
              <a:t>WS: (low power) beam profile, size</a:t>
            </a:r>
          </a:p>
          <a:p>
            <a:r>
              <a:rPr lang="en-GB" sz="1400" dirty="0"/>
              <a:t> </a:t>
            </a:r>
          </a:p>
        </p:txBody>
      </p:sp>
      <p:sp>
        <p:nvSpPr>
          <p:cNvPr id="27" name="Rectangle 26"/>
          <p:cNvSpPr/>
          <p:nvPr/>
        </p:nvSpPr>
        <p:spPr>
          <a:xfrm>
            <a:off x="6535487" y="5571275"/>
            <a:ext cx="62318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GB" sz="1400">
                <a:solidFill>
                  <a:prstClr val="black"/>
                </a:solidFill>
              </a:rPr>
              <a:t>APTM</a:t>
            </a:r>
            <a:endParaRPr lang="en-GB" sz="1400" dirty="0">
              <a:solidFill>
                <a:prstClr val="black"/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335A3E61-496B-6A40-8BCC-898E871DF05B}"/>
              </a:ext>
            </a:extLst>
          </p:cNvPr>
          <p:cNvSpPr txBox="1"/>
          <p:nvPr/>
        </p:nvSpPr>
        <p:spPr>
          <a:xfrm>
            <a:off x="3971952" y="1389784"/>
            <a:ext cx="643061" cy="369332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dirty="0"/>
              <a:t>NSW</a:t>
            </a:r>
          </a:p>
        </p:txBody>
      </p:sp>
    </p:spTree>
    <p:extLst>
      <p:ext uri="{BB962C8B-B14F-4D97-AF65-F5344CB8AC3E}">
        <p14:creationId xmlns:p14="http://schemas.microsoft.com/office/powerpoint/2010/main" val="254194608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8" name="Picture 14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926218" y="4318097"/>
            <a:ext cx="3271355" cy="2160000"/>
          </a:xfrm>
          <a:prstGeom prst="rect">
            <a:avLst/>
          </a:prstGeom>
        </p:spPr>
      </p:pic>
      <p:pic>
        <p:nvPicPr>
          <p:cNvPr id="147" name="Picture 14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5927" y="4318097"/>
            <a:ext cx="3253890" cy="2160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on Target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7</a:t>
            </a:fld>
            <a:endParaRPr lang="en-GB" noProof="0"/>
          </a:p>
        </p:txBody>
      </p:sp>
      <p:sp>
        <p:nvSpPr>
          <p:cNvPr id="6" name="Rounded Rectangle 5"/>
          <p:cNvSpPr/>
          <p:nvPr/>
        </p:nvSpPr>
        <p:spPr>
          <a:xfrm>
            <a:off x="6551712" y="0"/>
            <a:ext cx="2592288" cy="144016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>
            <a:noAutofit/>
          </a:bodyPr>
          <a:lstStyle/>
          <a:p>
            <a:r>
              <a:rPr lang="en-GB" sz="1600" dirty="0"/>
              <a:t>Beam parameters:</a:t>
            </a:r>
          </a:p>
          <a:p>
            <a:r>
              <a:rPr lang="en-GB" sz="1600" dirty="0"/>
              <a:t>Power: 2MW</a:t>
            </a:r>
          </a:p>
          <a:p>
            <a:r>
              <a:rPr lang="en-GB" sz="1600" dirty="0"/>
              <a:t>Peak Current: 62.5mA </a:t>
            </a:r>
          </a:p>
          <a:p>
            <a:r>
              <a:rPr lang="en-GB" sz="1600" dirty="0" err="1"/>
              <a:t>Avg</a:t>
            </a:r>
            <a:r>
              <a:rPr lang="en-GB" sz="1600" dirty="0"/>
              <a:t> Current: 2.6mA </a:t>
            </a:r>
          </a:p>
          <a:p>
            <a:r>
              <a:rPr lang="en-GB" sz="1600" dirty="0"/>
              <a:t>Pulse: 2.86 </a:t>
            </a:r>
            <a:r>
              <a:rPr lang="en-GB" sz="1600" dirty="0" err="1"/>
              <a:t>ms</a:t>
            </a:r>
            <a:r>
              <a:rPr lang="en-GB" sz="1600" dirty="0"/>
              <a:t> 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805119" y="4509120"/>
            <a:ext cx="6309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rgbClr val="FFFF00"/>
                </a:solidFill>
              </a:rPr>
              <a:t>PBW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461904" y="4509120"/>
            <a:ext cx="6270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olidFill>
                  <a:srgbClr val="FFFF00"/>
                </a:solidFill>
              </a:rPr>
              <a:t>BEW</a:t>
            </a: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6576554" y="4318097"/>
            <a:ext cx="3262605" cy="2160000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933187" y="1989080"/>
            <a:ext cx="3257419" cy="2160000"/>
          </a:xfrm>
          <a:prstGeom prst="rect">
            <a:avLst/>
          </a:prstGeom>
        </p:spPr>
      </p:pic>
      <p:sp>
        <p:nvSpPr>
          <p:cNvPr id="48" name="TextBox 47"/>
          <p:cNvSpPr txBox="1"/>
          <p:nvPr/>
        </p:nvSpPr>
        <p:spPr>
          <a:xfrm>
            <a:off x="5923467" y="2195572"/>
            <a:ext cx="9108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H. GRID</a:t>
            </a:r>
          </a:p>
        </p:txBody>
      </p:sp>
      <p:sp>
        <p:nvSpPr>
          <p:cNvPr id="49" name="TextBox 48"/>
          <p:cNvSpPr txBox="1"/>
          <p:nvPr/>
        </p:nvSpPr>
        <p:spPr>
          <a:xfrm>
            <a:off x="7521135" y="4155321"/>
            <a:ext cx="8749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/>
              <a:t>V. </a:t>
            </a:r>
            <a:r>
              <a:rPr lang="en-GB" dirty="0"/>
              <a:t>GRID</a:t>
            </a:r>
          </a:p>
        </p:txBody>
      </p:sp>
      <p:sp>
        <p:nvSpPr>
          <p:cNvPr id="50" name="TextBox 49"/>
          <p:cNvSpPr txBox="1"/>
          <p:nvPr/>
        </p:nvSpPr>
        <p:spPr>
          <a:xfrm>
            <a:off x="6984615" y="2169094"/>
            <a:ext cx="79720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/>
              <a:t>FFT peaks</a:t>
            </a:r>
            <a:endParaRPr lang="en-GB" sz="1200" dirty="0"/>
          </a:p>
          <a:p>
            <a:r>
              <a:rPr lang="en-GB" sz="1200" dirty="0"/>
              <a:t>V: 29kHz</a:t>
            </a:r>
          </a:p>
          <a:p>
            <a:r>
              <a:rPr lang="en-GB" sz="1200" dirty="0"/>
              <a:t>H: 39kHz</a:t>
            </a:r>
          </a:p>
        </p:txBody>
      </p:sp>
      <p:sp>
        <p:nvSpPr>
          <p:cNvPr id="108" name="TextBox 107"/>
          <p:cNvSpPr txBox="1"/>
          <p:nvPr/>
        </p:nvSpPr>
        <p:spPr>
          <a:xfrm>
            <a:off x="97952" y="1451305"/>
            <a:ext cx="74481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/>
              <a:t>APTM</a:t>
            </a:r>
          </a:p>
        </p:txBody>
      </p:sp>
      <p:grpSp>
        <p:nvGrpSpPr>
          <p:cNvPr id="141" name="Group 140"/>
          <p:cNvGrpSpPr/>
          <p:nvPr/>
        </p:nvGrpSpPr>
        <p:grpSpPr>
          <a:xfrm>
            <a:off x="-82178" y="1788004"/>
            <a:ext cx="2048674" cy="1776234"/>
            <a:chOff x="-82178" y="1788004"/>
            <a:chExt cx="2048674" cy="1776234"/>
          </a:xfrm>
        </p:grpSpPr>
        <p:sp>
          <p:nvSpPr>
            <p:cNvPr id="109" name="Rectangle 108"/>
            <p:cNvSpPr/>
            <p:nvPr/>
          </p:nvSpPr>
          <p:spPr>
            <a:xfrm>
              <a:off x="313563" y="2223636"/>
              <a:ext cx="153981" cy="914400"/>
            </a:xfrm>
            <a:prstGeom prst="rect">
              <a:avLst/>
            </a:prstGeom>
            <a:solidFill>
              <a:schemeClr val="accent6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10" name="Rectangle 109"/>
            <p:cNvSpPr/>
            <p:nvPr/>
          </p:nvSpPr>
          <p:spPr>
            <a:xfrm>
              <a:off x="1393683" y="2223636"/>
              <a:ext cx="153981" cy="914400"/>
            </a:xfrm>
            <a:prstGeom prst="rect">
              <a:avLst/>
            </a:prstGeom>
            <a:solidFill>
              <a:srgbClr val="FFC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11" name="Rectangle 110"/>
            <p:cNvSpPr/>
            <p:nvPr/>
          </p:nvSpPr>
          <p:spPr>
            <a:xfrm rot="5400000">
              <a:off x="850570" y="2798094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12" name="Rectangle 111"/>
            <p:cNvSpPr/>
            <p:nvPr/>
          </p:nvSpPr>
          <p:spPr>
            <a:xfrm rot="5400000">
              <a:off x="859039" y="1658300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13" name="TextBox 112"/>
            <p:cNvSpPr txBox="1"/>
            <p:nvPr/>
          </p:nvSpPr>
          <p:spPr>
            <a:xfrm>
              <a:off x="483619" y="1791074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1µA</a:t>
              </a:r>
            </a:p>
          </p:txBody>
        </p:sp>
        <p:sp>
          <p:nvSpPr>
            <p:cNvPr id="114" name="TextBox 113"/>
            <p:cNvSpPr txBox="1"/>
            <p:nvPr/>
          </p:nvSpPr>
          <p:spPr>
            <a:xfrm>
              <a:off x="416640" y="3287239"/>
              <a:ext cx="55496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0.8µA</a:t>
              </a:r>
            </a:p>
          </p:txBody>
        </p:sp>
        <p:sp>
          <p:nvSpPr>
            <p:cNvPr id="115" name="TextBox 114"/>
            <p:cNvSpPr txBox="1"/>
            <p:nvPr/>
          </p:nvSpPr>
          <p:spPr>
            <a:xfrm>
              <a:off x="1479015" y="242088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3µA</a:t>
              </a:r>
            </a:p>
          </p:txBody>
        </p:sp>
        <p:sp>
          <p:nvSpPr>
            <p:cNvPr id="116" name="TextBox 115"/>
            <p:cNvSpPr txBox="1"/>
            <p:nvPr/>
          </p:nvSpPr>
          <p:spPr>
            <a:xfrm>
              <a:off x="-42749" y="242088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4µA</a:t>
              </a:r>
              <a:endParaRPr lang="en-GB" sz="1200" dirty="0"/>
            </a:p>
          </p:txBody>
        </p:sp>
        <p:sp>
          <p:nvSpPr>
            <p:cNvPr id="117" name="Oval 116"/>
            <p:cNvSpPr>
              <a:spLocks noChangeAspect="1"/>
            </p:cNvSpPr>
            <p:nvPr/>
          </p:nvSpPr>
          <p:spPr>
            <a:xfrm>
              <a:off x="755576" y="2564904"/>
              <a:ext cx="108000" cy="108000"/>
            </a:xfrm>
            <a:prstGeom prst="ellipse">
              <a:avLst/>
            </a:prstGeom>
            <a:gradFill>
              <a:gsLst>
                <a:gs pos="0">
                  <a:srgbClr val="FFC000"/>
                </a:gs>
                <a:gs pos="18000">
                  <a:srgbClr val="FFFF00"/>
                </a:gs>
                <a:gs pos="100000">
                  <a:schemeClr val="bg1"/>
                </a:gs>
                <a:gs pos="74000">
                  <a:srgbClr val="00B050"/>
                </a:gs>
              </a:gsLst>
              <a:path path="circle">
                <a:fillToRect l="50000" t="50000" r="50000" b="50000"/>
              </a:path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119" name="Straight Connector 118"/>
            <p:cNvCxnSpPr>
              <a:stCxn id="112" idx="3"/>
              <a:endCxn id="111" idx="1"/>
            </p:cNvCxnSpPr>
            <p:nvPr/>
          </p:nvCxnSpPr>
          <p:spPr>
            <a:xfrm flipH="1">
              <a:off x="927561" y="2192491"/>
              <a:ext cx="8469" cy="985813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1" name="Straight Connector 120"/>
            <p:cNvCxnSpPr>
              <a:stCxn id="110" idx="1"/>
              <a:endCxn id="109" idx="3"/>
            </p:cNvCxnSpPr>
            <p:nvPr/>
          </p:nvCxnSpPr>
          <p:spPr>
            <a:xfrm flipH="1">
              <a:off x="467544" y="2680836"/>
              <a:ext cx="926139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2" name="TextBox 121"/>
            <p:cNvSpPr txBox="1"/>
            <p:nvPr/>
          </p:nvSpPr>
          <p:spPr>
            <a:xfrm>
              <a:off x="1475656" y="2780928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350k</a:t>
              </a:r>
            </a:p>
          </p:txBody>
        </p:sp>
        <p:sp>
          <p:nvSpPr>
            <p:cNvPr id="123" name="TextBox 122"/>
            <p:cNvSpPr txBox="1"/>
            <p:nvPr/>
          </p:nvSpPr>
          <p:spPr>
            <a:xfrm>
              <a:off x="-82178" y="2697887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360k</a:t>
              </a:r>
              <a:endParaRPr lang="en-GB" sz="1200" dirty="0"/>
            </a:p>
          </p:txBody>
        </p:sp>
        <p:sp>
          <p:nvSpPr>
            <p:cNvPr id="124" name="TextBox 123"/>
            <p:cNvSpPr txBox="1"/>
            <p:nvPr/>
          </p:nvSpPr>
          <p:spPr>
            <a:xfrm>
              <a:off x="902390" y="3287239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310k</a:t>
              </a:r>
              <a:endParaRPr lang="en-GB" sz="1200" dirty="0"/>
            </a:p>
          </p:txBody>
        </p:sp>
        <p:sp>
          <p:nvSpPr>
            <p:cNvPr id="125" name="TextBox 124"/>
            <p:cNvSpPr txBox="1"/>
            <p:nvPr/>
          </p:nvSpPr>
          <p:spPr>
            <a:xfrm>
              <a:off x="933422" y="1788004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314k</a:t>
              </a:r>
            </a:p>
          </p:txBody>
        </p:sp>
      </p:grpSp>
      <p:grpSp>
        <p:nvGrpSpPr>
          <p:cNvPr id="142" name="Group 141"/>
          <p:cNvGrpSpPr/>
          <p:nvPr/>
        </p:nvGrpSpPr>
        <p:grpSpPr>
          <a:xfrm>
            <a:off x="1947262" y="1788004"/>
            <a:ext cx="2048674" cy="1776234"/>
            <a:chOff x="1979712" y="1844824"/>
            <a:chExt cx="2048674" cy="1776234"/>
          </a:xfrm>
        </p:grpSpPr>
        <p:sp>
          <p:nvSpPr>
            <p:cNvPr id="126" name="Rectangle 125"/>
            <p:cNvSpPr/>
            <p:nvPr/>
          </p:nvSpPr>
          <p:spPr>
            <a:xfrm>
              <a:off x="2375453" y="2280456"/>
              <a:ext cx="153981" cy="914400"/>
            </a:xfrm>
            <a:prstGeom prst="rect">
              <a:avLst/>
            </a:prstGeom>
            <a:solidFill>
              <a:schemeClr val="accent6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27" name="Rectangle 126"/>
            <p:cNvSpPr/>
            <p:nvPr/>
          </p:nvSpPr>
          <p:spPr>
            <a:xfrm>
              <a:off x="3455573" y="2280456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28" name="Rectangle 127"/>
            <p:cNvSpPr/>
            <p:nvPr/>
          </p:nvSpPr>
          <p:spPr>
            <a:xfrm rot="5400000">
              <a:off x="2912460" y="2854914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29" name="Rectangle 128"/>
            <p:cNvSpPr/>
            <p:nvPr/>
          </p:nvSpPr>
          <p:spPr>
            <a:xfrm rot="5400000">
              <a:off x="2920929" y="1715120"/>
              <a:ext cx="153981" cy="914400"/>
            </a:xfrm>
            <a:prstGeom prst="rect">
              <a:avLst/>
            </a:prstGeom>
            <a:solidFill>
              <a:srgbClr val="92D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30" name="TextBox 129"/>
            <p:cNvSpPr txBox="1"/>
            <p:nvPr/>
          </p:nvSpPr>
          <p:spPr>
            <a:xfrm>
              <a:off x="2545509" y="1847894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1µA</a:t>
              </a:r>
            </a:p>
          </p:txBody>
        </p:sp>
        <p:sp>
          <p:nvSpPr>
            <p:cNvPr id="131" name="TextBox 130"/>
            <p:cNvSpPr txBox="1"/>
            <p:nvPr/>
          </p:nvSpPr>
          <p:spPr>
            <a:xfrm>
              <a:off x="2478530" y="3344059"/>
              <a:ext cx="55496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0.9µA</a:t>
              </a:r>
            </a:p>
          </p:txBody>
        </p:sp>
        <p:sp>
          <p:nvSpPr>
            <p:cNvPr id="132" name="TextBox 131"/>
            <p:cNvSpPr txBox="1"/>
            <p:nvPr/>
          </p:nvSpPr>
          <p:spPr>
            <a:xfrm>
              <a:off x="3540905" y="247770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2µA</a:t>
              </a:r>
            </a:p>
          </p:txBody>
        </p:sp>
        <p:sp>
          <p:nvSpPr>
            <p:cNvPr id="133" name="TextBox 132"/>
            <p:cNvSpPr txBox="1"/>
            <p:nvPr/>
          </p:nvSpPr>
          <p:spPr>
            <a:xfrm>
              <a:off x="2019141" y="2477708"/>
              <a:ext cx="4379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4µA</a:t>
              </a:r>
            </a:p>
          </p:txBody>
        </p:sp>
        <p:sp>
          <p:nvSpPr>
            <p:cNvPr id="134" name="Oval 133"/>
            <p:cNvSpPr>
              <a:spLocks noChangeAspect="1"/>
            </p:cNvSpPr>
            <p:nvPr/>
          </p:nvSpPr>
          <p:spPr>
            <a:xfrm>
              <a:off x="2735808" y="2672928"/>
              <a:ext cx="108000" cy="108000"/>
            </a:xfrm>
            <a:prstGeom prst="ellipse">
              <a:avLst/>
            </a:prstGeom>
            <a:gradFill>
              <a:gsLst>
                <a:gs pos="0">
                  <a:srgbClr val="FFC000"/>
                </a:gs>
                <a:gs pos="18000">
                  <a:srgbClr val="FFFF00"/>
                </a:gs>
                <a:gs pos="100000">
                  <a:schemeClr val="bg1"/>
                </a:gs>
                <a:gs pos="74000">
                  <a:srgbClr val="00B050"/>
                </a:gs>
              </a:gsLst>
              <a:path path="circle">
                <a:fillToRect l="50000" t="50000" r="50000" b="50000"/>
              </a:path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135" name="Straight Connector 134"/>
            <p:cNvCxnSpPr/>
            <p:nvPr/>
          </p:nvCxnSpPr>
          <p:spPr>
            <a:xfrm flipH="1">
              <a:off x="2989451" y="2249311"/>
              <a:ext cx="8469" cy="985813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6" name="Straight Connector 135"/>
            <p:cNvCxnSpPr/>
            <p:nvPr/>
          </p:nvCxnSpPr>
          <p:spPr>
            <a:xfrm flipH="1">
              <a:off x="2529434" y="2737656"/>
              <a:ext cx="926139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7" name="TextBox 136"/>
            <p:cNvSpPr txBox="1"/>
            <p:nvPr/>
          </p:nvSpPr>
          <p:spPr>
            <a:xfrm>
              <a:off x="3537546" y="2837748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350k</a:t>
              </a:r>
            </a:p>
          </p:txBody>
        </p:sp>
        <p:sp>
          <p:nvSpPr>
            <p:cNvPr id="138" name="TextBox 137"/>
            <p:cNvSpPr txBox="1"/>
            <p:nvPr/>
          </p:nvSpPr>
          <p:spPr>
            <a:xfrm>
              <a:off x="1979712" y="2754707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360k</a:t>
              </a:r>
              <a:endParaRPr lang="en-GB" sz="1200" dirty="0"/>
            </a:p>
          </p:txBody>
        </p:sp>
        <p:sp>
          <p:nvSpPr>
            <p:cNvPr id="139" name="TextBox 138"/>
            <p:cNvSpPr txBox="1"/>
            <p:nvPr/>
          </p:nvSpPr>
          <p:spPr>
            <a:xfrm>
              <a:off x="2964280" y="3344059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/>
                <a:t>310k</a:t>
              </a:r>
              <a:endParaRPr lang="en-GB" sz="1200" dirty="0"/>
            </a:p>
          </p:txBody>
        </p:sp>
        <p:sp>
          <p:nvSpPr>
            <p:cNvPr id="140" name="TextBox 139"/>
            <p:cNvSpPr txBox="1"/>
            <p:nvPr/>
          </p:nvSpPr>
          <p:spPr>
            <a:xfrm>
              <a:off x="2995312" y="1844824"/>
              <a:ext cx="4908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/>
                <a:t>314k</a:t>
              </a:r>
            </a:p>
          </p:txBody>
        </p:sp>
      </p:grpSp>
      <p:sp>
        <p:nvSpPr>
          <p:cNvPr id="143" name="TextBox 142"/>
          <p:cNvSpPr txBox="1"/>
          <p:nvPr/>
        </p:nvSpPr>
        <p:spPr>
          <a:xfrm>
            <a:off x="654691" y="3539758"/>
            <a:ext cx="53373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/>
              <a:t>PBW</a:t>
            </a:r>
          </a:p>
        </p:txBody>
      </p:sp>
      <p:sp>
        <p:nvSpPr>
          <p:cNvPr id="144" name="TextBox 143"/>
          <p:cNvSpPr txBox="1"/>
          <p:nvPr/>
        </p:nvSpPr>
        <p:spPr>
          <a:xfrm>
            <a:off x="2693185" y="3533612"/>
            <a:ext cx="51328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/>
              <a:t>PBIP</a:t>
            </a:r>
            <a:endParaRPr lang="en-GB" sz="1400" dirty="0"/>
          </a:p>
        </p:txBody>
      </p:sp>
      <p:sp>
        <p:nvSpPr>
          <p:cNvPr id="145" name="TextBox 144"/>
          <p:cNvSpPr txBox="1"/>
          <p:nvPr/>
        </p:nvSpPr>
        <p:spPr>
          <a:xfrm>
            <a:off x="97844" y="4000957"/>
            <a:ext cx="5854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/>
              <a:t>IMG</a:t>
            </a:r>
          </a:p>
        </p:txBody>
      </p:sp>
      <p:sp>
        <p:nvSpPr>
          <p:cNvPr id="149" name="TextBox 148"/>
          <p:cNvSpPr txBox="1"/>
          <p:nvPr/>
        </p:nvSpPr>
        <p:spPr>
          <a:xfrm>
            <a:off x="1097650" y="4158006"/>
            <a:ext cx="1867819" cy="307777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400"/>
              <a:t>Max peak </a:t>
            </a:r>
            <a:r>
              <a:rPr lang="en-GB" sz="1400" dirty="0"/>
              <a:t>density: </a:t>
            </a:r>
            <a:r>
              <a:rPr lang="en-GB" sz="1400"/>
              <a:t>50%</a:t>
            </a:r>
            <a:endParaRPr lang="en-GB" sz="1400" dirty="0"/>
          </a:p>
        </p:txBody>
      </p:sp>
      <p:sp>
        <p:nvSpPr>
          <p:cNvPr id="150" name="TextBox 149"/>
          <p:cNvSpPr txBox="1"/>
          <p:nvPr/>
        </p:nvSpPr>
        <p:spPr>
          <a:xfrm>
            <a:off x="4456313" y="4158006"/>
            <a:ext cx="1867819" cy="307777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400" dirty="0"/>
              <a:t>Max peak density: 30%</a:t>
            </a:r>
          </a:p>
        </p:txBody>
      </p:sp>
    </p:spTree>
    <p:extLst>
      <p:ext uri="{BB962C8B-B14F-4D97-AF65-F5344CB8AC3E}">
        <p14:creationId xmlns:p14="http://schemas.microsoft.com/office/powerpoint/2010/main" val="392469127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3218952-9003-824A-8893-8AD31200C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8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BC7BA26-091A-F949-BD22-2D6184282D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APTM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5BE6947-8C35-694E-B464-B13E106350B9}"/>
              </a:ext>
            </a:extLst>
          </p:cNvPr>
          <p:cNvSpPr txBox="1"/>
          <p:nvPr/>
        </p:nvSpPr>
        <p:spPr>
          <a:xfrm>
            <a:off x="457200" y="1772815"/>
            <a:ext cx="8229600" cy="4680521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fontScale="92500" lnSpcReduction="20000"/>
          </a:bodyPr>
          <a:lstStyle/>
          <a:p>
            <a:r>
              <a:rPr lang="en-GB" dirty="0"/>
              <a:t>APTM in the Target Monolith: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Beam </a:t>
            </a:r>
            <a:r>
              <a:rPr lang="en-GB" dirty="0" err="1"/>
              <a:t>centering</a:t>
            </a:r>
            <a:r>
              <a:rPr lang="en-GB" dirty="0"/>
              <a:t> in the target monolith.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Determination of the total beam current outside of the desired footprint.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The system must function with full production beam.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Provided measurements at reduced beam power.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Baseline: two locations in the monolith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The opportunity for maintenance and/or replacement occurs every 6 months at the time the major shutdowns.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Interlock with FBIS </a:t>
            </a:r>
          </a:p>
          <a:p>
            <a:r>
              <a:rPr lang="en-GB" dirty="0"/>
              <a:t>APTM in the Tuning Dump: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Limit the power deposition near vacuum seals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Avoid thermal stress in the beam pipe itself.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One location is foreseen just upstream of the dump.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Interlock with FBIS </a:t>
            </a:r>
          </a:p>
          <a:p>
            <a:r>
              <a:rPr lang="en-GB" dirty="0"/>
              <a:t>APTM in the NSW: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Observe the beam halo,</a:t>
            </a:r>
            <a:r>
              <a:rPr lang="en-GB" b="1" dirty="0"/>
              <a:t> </a:t>
            </a:r>
            <a:r>
              <a:rPr lang="en-GB" dirty="0"/>
              <a:t>protect the shield wall components such as the pipe itself and the BPM located in the centre of the wall.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Permit tuning and to accommodate risk of damage from the beam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Required location for the NSW APTM is just upstream of the NSW centre, but still within the NSW itself. 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dirty="0"/>
              <a:t>Interlock with FBIS </a:t>
            </a:r>
          </a:p>
          <a:p>
            <a:endParaRPr lang="en-GB" sz="2000" dirty="0"/>
          </a:p>
          <a:p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277031815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1E736A7-ECE9-B84B-8EAF-9D2C8A4B62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9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7B71F084-044B-9247-BE64-F5E918BDC0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APTM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290228C-72DC-804D-B486-A57D19F91F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512" y="4489575"/>
            <a:ext cx="2400000" cy="1800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58A15CA-E25B-014C-A566-0CC8D537432B}"/>
              </a:ext>
            </a:extLst>
          </p:cNvPr>
          <p:cNvSpPr txBox="1"/>
          <p:nvPr/>
        </p:nvSpPr>
        <p:spPr>
          <a:xfrm>
            <a:off x="179512" y="6289575"/>
            <a:ext cx="2594556" cy="307777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400" dirty="0"/>
              <a:t>J-PARC APTM (courtesy S. </a:t>
            </a:r>
            <a:r>
              <a:rPr lang="en-GB" sz="1400" dirty="0" err="1"/>
              <a:t>Meigo</a:t>
            </a:r>
            <a:r>
              <a:rPr lang="en-GB" sz="1400" dirty="0"/>
              <a:t>)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2455743F-1E0E-9943-AD49-6BF5DB767A6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14342"/>
            <a:ext cx="3892655" cy="25200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8DD36CF9-89DF-DE46-8FBB-083D30C7CC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80875" y="1414342"/>
            <a:ext cx="3848100" cy="1892300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7651EB33-3D47-0448-90F2-53E0AC0F227A}"/>
              </a:ext>
            </a:extLst>
          </p:cNvPr>
          <p:cNvSpPr txBox="1"/>
          <p:nvPr/>
        </p:nvSpPr>
        <p:spPr>
          <a:xfrm>
            <a:off x="5280875" y="1099042"/>
            <a:ext cx="2173865" cy="338554"/>
          </a:xfrm>
          <a:prstGeom prst="rect">
            <a:avLst/>
          </a:prstGeom>
          <a:solidFill>
            <a:schemeClr val="bg1"/>
          </a:solidFill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Thermocouples (type K)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832B57A7-9B3F-8F4C-B021-0E7F44336B8B}"/>
              </a:ext>
            </a:extLst>
          </p:cNvPr>
          <p:cNvCxnSpPr>
            <a:cxnSpLocks/>
            <a:stCxn id="14" idx="2"/>
          </p:cNvCxnSpPr>
          <p:nvPr/>
        </p:nvCxnSpPr>
        <p:spPr>
          <a:xfrm>
            <a:off x="6367808" y="1437596"/>
            <a:ext cx="2236640" cy="58356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F90A95CE-E1D7-C442-A6FD-A59C00277696}"/>
              </a:ext>
            </a:extLst>
          </p:cNvPr>
          <p:cNvCxnSpPr>
            <a:cxnSpLocks/>
            <a:stCxn id="14" idx="2"/>
          </p:cNvCxnSpPr>
          <p:nvPr/>
        </p:nvCxnSpPr>
        <p:spPr>
          <a:xfrm flipH="1">
            <a:off x="2774068" y="1437596"/>
            <a:ext cx="3593740" cy="62202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TextBox 19">
            <a:extLst>
              <a:ext uri="{FF2B5EF4-FFF2-40B4-BE49-F238E27FC236}">
                <a16:creationId xmlns:a16="http://schemas.microsoft.com/office/drawing/2014/main" id="{F811ECD7-F8F3-1E48-83AF-496CB88D5AC9}"/>
              </a:ext>
            </a:extLst>
          </p:cNvPr>
          <p:cNvSpPr txBox="1"/>
          <p:nvPr/>
        </p:nvSpPr>
        <p:spPr>
          <a:xfrm>
            <a:off x="6989399" y="3338620"/>
            <a:ext cx="1795300" cy="338554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Metallic Blades (Ni)</a:t>
            </a:r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34BE2AB7-BA01-C34F-836C-6A022B6E9E56}"/>
              </a:ext>
            </a:extLst>
          </p:cNvPr>
          <p:cNvCxnSpPr>
            <a:cxnSpLocks/>
            <a:stCxn id="20" idx="0"/>
          </p:cNvCxnSpPr>
          <p:nvPr/>
        </p:nvCxnSpPr>
        <p:spPr>
          <a:xfrm flipV="1">
            <a:off x="7887049" y="2276872"/>
            <a:ext cx="799751" cy="106174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E812657C-A409-2442-A9C9-3F8CC6CA0F39}"/>
              </a:ext>
            </a:extLst>
          </p:cNvPr>
          <p:cNvCxnSpPr>
            <a:cxnSpLocks/>
            <a:stCxn id="20" idx="0"/>
          </p:cNvCxnSpPr>
          <p:nvPr/>
        </p:nvCxnSpPr>
        <p:spPr>
          <a:xfrm flipH="1">
            <a:off x="1950111" y="3338620"/>
            <a:ext cx="5936938" cy="16654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5D683205-6E92-5D46-A64C-E1ACBE57AFDF}"/>
              </a:ext>
            </a:extLst>
          </p:cNvPr>
          <p:cNvCxnSpPr>
            <a:cxnSpLocks/>
            <a:stCxn id="20" idx="0"/>
          </p:cNvCxnSpPr>
          <p:nvPr/>
        </p:nvCxnSpPr>
        <p:spPr>
          <a:xfrm flipH="1" flipV="1">
            <a:off x="3131840" y="3306642"/>
            <a:ext cx="4755209" cy="3197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71300CFA-3192-154E-9573-79ABC92370DF}"/>
              </a:ext>
            </a:extLst>
          </p:cNvPr>
          <p:cNvSpPr txBox="1"/>
          <p:nvPr/>
        </p:nvSpPr>
        <p:spPr>
          <a:xfrm>
            <a:off x="6384398" y="1549616"/>
            <a:ext cx="2759602" cy="307777"/>
          </a:xfrm>
          <a:prstGeom prst="rect">
            <a:avLst/>
          </a:prstGeom>
          <a:solidFill>
            <a:schemeClr val="bg1"/>
          </a:solidFill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400" dirty="0"/>
              <a:t>J-PARC APTM Prototype (ESS / IMP)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F83EE263-0841-C945-AFFE-AEC26D3A7A7F}"/>
              </a:ext>
            </a:extLst>
          </p:cNvPr>
          <p:cNvSpPr txBox="1"/>
          <p:nvPr/>
        </p:nvSpPr>
        <p:spPr>
          <a:xfrm>
            <a:off x="3887693" y="4585639"/>
            <a:ext cx="4716755" cy="83099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Thermocouples: charge induced temperature: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2x per position: gives temperature gradient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Slow (many pulses) but highly sensitive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1B5540B5-4E6A-3249-B31C-D0FF299967F8}"/>
              </a:ext>
            </a:extLst>
          </p:cNvPr>
          <p:cNvSpPr txBox="1"/>
          <p:nvPr/>
        </p:nvSpPr>
        <p:spPr>
          <a:xfrm>
            <a:off x="3887693" y="5698310"/>
            <a:ext cx="4047070" cy="830997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Metallic Blades: charge induced current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Several blades per side: finer halo mapping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Fast detection, µs scale, but less sensitive</a:t>
            </a:r>
          </a:p>
        </p:txBody>
      </p:sp>
    </p:spTree>
    <p:extLst>
      <p:ext uri="{BB962C8B-B14F-4D97-AF65-F5344CB8AC3E}">
        <p14:creationId xmlns:p14="http://schemas.microsoft.com/office/powerpoint/2010/main" val="60924413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1C0C375-2814-FD48-93D4-6539B1E98CF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10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81B9EDE-26AC-BB4E-8DC0-B2B3ED07D1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APTM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70B91BD-5C47-FC40-947A-A2B09009E4E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511" y="4684362"/>
            <a:ext cx="2876612" cy="21600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3DFDB9E-96E9-3845-8839-F262A583A7A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512" y="1969664"/>
            <a:ext cx="2876611" cy="21600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B6C5F592-F186-9A46-BD39-F65B10DE28D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99992" y="2234582"/>
            <a:ext cx="3403558" cy="1976814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4F61857C-B0B1-FF4A-A469-90A8E5C89DB9}"/>
              </a:ext>
            </a:extLst>
          </p:cNvPr>
          <p:cNvSpPr txBox="1"/>
          <p:nvPr/>
        </p:nvSpPr>
        <p:spPr>
          <a:xfrm>
            <a:off x="206062" y="1661375"/>
            <a:ext cx="3154325" cy="338554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Beam: 400 MeV, 50mA, 50µs, 0.4Hz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0A63CB2-9B72-8943-896F-7C6041C09CBC}"/>
              </a:ext>
            </a:extLst>
          </p:cNvPr>
          <p:cNvSpPr txBox="1"/>
          <p:nvPr/>
        </p:nvSpPr>
        <p:spPr>
          <a:xfrm>
            <a:off x="4751246" y="1661375"/>
            <a:ext cx="3426836" cy="338554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Beam: 2 GeV, 50mA, 400ns, single shot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59C01C5-596E-B444-8445-394624942DB2}"/>
              </a:ext>
            </a:extLst>
          </p:cNvPr>
          <p:cNvSpPr txBox="1"/>
          <p:nvPr/>
        </p:nvSpPr>
        <p:spPr>
          <a:xfrm>
            <a:off x="1061126" y="2564904"/>
            <a:ext cx="1113382" cy="338554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Scan APTM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4B784D0-56D7-3642-A14B-13024F3CD9D8}"/>
              </a:ext>
            </a:extLst>
          </p:cNvPr>
          <p:cNvSpPr txBox="1"/>
          <p:nvPr/>
        </p:nvSpPr>
        <p:spPr>
          <a:xfrm>
            <a:off x="4895262" y="4455204"/>
            <a:ext cx="4069226" cy="83099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Intense signal: 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Full beam intercepting </a:t>
            </a:r>
            <a:r>
              <a:rPr lang="en-GB" sz="1600" dirty="0" err="1"/>
              <a:t>theo.</a:t>
            </a:r>
            <a:r>
              <a:rPr lang="en-GB" sz="1600" dirty="0"/>
              <a:t> peak current: </a:t>
            </a:r>
            <a:br>
              <a:rPr lang="en-GB" sz="1600" dirty="0"/>
            </a:br>
            <a:r>
              <a:rPr lang="en-GB" sz="1600" dirty="0"/>
              <a:t>I</a:t>
            </a:r>
            <a:r>
              <a:rPr lang="en-GB" sz="1600" baseline="-25000" dirty="0"/>
              <a:t>B</a:t>
            </a:r>
            <a:r>
              <a:rPr lang="en-GB" sz="1600" dirty="0"/>
              <a:t> = 2mA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1AC4E20-D0AE-F747-80F4-72EA81CE8208}"/>
              </a:ext>
            </a:extLst>
          </p:cNvPr>
          <p:cNvSpPr txBox="1"/>
          <p:nvPr/>
        </p:nvSpPr>
        <p:spPr>
          <a:xfrm>
            <a:off x="238222" y="4209622"/>
            <a:ext cx="3613697" cy="338554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1600" dirty="0"/>
              <a:t>Temperature rise and decay as expected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7B0BEE82-9C7E-9246-9C27-5C2D5483CF63}"/>
              </a:ext>
            </a:extLst>
          </p:cNvPr>
          <p:cNvSpPr/>
          <p:nvPr/>
        </p:nvSpPr>
        <p:spPr>
          <a:xfrm>
            <a:off x="4895262" y="5606953"/>
            <a:ext cx="379187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dirty="0"/>
              <a:t>Strong 26kHz coupling: can detect </a:t>
            </a:r>
            <a:r>
              <a:rPr lang="en-GB" sz="1600" dirty="0" err="1"/>
              <a:t>rastering</a:t>
            </a:r>
            <a:endParaRPr lang="en-GB" sz="1600" dirty="0"/>
          </a:p>
        </p:txBody>
      </p:sp>
    </p:spTree>
    <p:extLst>
      <p:ext uri="{BB962C8B-B14F-4D97-AF65-F5344CB8AC3E}">
        <p14:creationId xmlns:p14="http://schemas.microsoft.com/office/powerpoint/2010/main" val="390106740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3218952-9003-824A-8893-8AD31200C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11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BC7BA26-091A-F949-BD22-2D6184282D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GRID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5BE6947-8C35-694E-B464-B13E106350B9}"/>
              </a:ext>
            </a:extLst>
          </p:cNvPr>
          <p:cNvSpPr txBox="1"/>
          <p:nvPr/>
        </p:nvSpPr>
        <p:spPr>
          <a:xfrm>
            <a:off x="457200" y="1772815"/>
            <a:ext cx="8229600" cy="4680521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Measure beam current density 1D profile in both axis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Measure Horizontal and Vertical position of the beam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Detect 1D current density out of nominal condition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Detect position of the edges of the beam out of nominal values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Detect the beam to be </a:t>
            </a:r>
            <a:r>
              <a:rPr lang="en-GB" sz="2000" dirty="0" err="1"/>
              <a:t>rastered</a:t>
            </a:r>
            <a:r>
              <a:rPr lang="en-GB" sz="2000" dirty="0"/>
              <a:t>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Interlock with the FBIS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2000" dirty="0"/>
              <a:t>Operating range over peak current range condition (6mA to 62.5mA): </a:t>
            </a:r>
          </a:p>
          <a:p>
            <a:pPr marL="800100" lvl="1" indent="-342900">
              <a:spcBef>
                <a:spcPts val="600"/>
              </a:spcBef>
              <a:spcAft>
                <a:spcPts val="600"/>
              </a:spcAft>
              <a:buFont typeface="Wingdings" pitchFamily="2" charset="2"/>
              <a:buChar char="Ø"/>
            </a:pPr>
            <a:r>
              <a:rPr lang="en-GB" sz="2000" dirty="0"/>
              <a:t>permit fast tuning </a:t>
            </a:r>
          </a:p>
          <a:p>
            <a:pPr marL="800100" lvl="1" indent="-342900">
              <a:spcBef>
                <a:spcPts val="600"/>
              </a:spcBef>
              <a:spcAft>
                <a:spcPts val="600"/>
              </a:spcAft>
              <a:buFont typeface="Wingdings" pitchFamily="2" charset="2"/>
              <a:buChar char="Ø"/>
            </a:pPr>
            <a:r>
              <a:rPr lang="en-GB" sz="2000" dirty="0"/>
              <a:t>Permit production and monitor beam during production</a:t>
            </a:r>
          </a:p>
        </p:txBody>
      </p:sp>
    </p:spTree>
    <p:extLst>
      <p:ext uri="{BB962C8B-B14F-4D97-AF65-F5344CB8AC3E}">
        <p14:creationId xmlns:p14="http://schemas.microsoft.com/office/powerpoint/2010/main" val="86906838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1E736A7-ECE9-B84B-8EAF-9D2C8A4B62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12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7B71F084-044B-9247-BE64-F5E918BDC0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GRID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58A15CA-E25B-014C-A566-0CC8D537432B}"/>
              </a:ext>
            </a:extLst>
          </p:cNvPr>
          <p:cNvSpPr txBox="1"/>
          <p:nvPr/>
        </p:nvSpPr>
        <p:spPr>
          <a:xfrm>
            <a:off x="354563" y="6289573"/>
            <a:ext cx="2594556" cy="307777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400" dirty="0"/>
              <a:t>J-PARC APTM (courtesy S. </a:t>
            </a:r>
            <a:r>
              <a:rPr lang="en-GB" sz="1400" dirty="0" err="1"/>
              <a:t>Meigo</a:t>
            </a:r>
            <a:r>
              <a:rPr lang="en-GB" sz="1400" dirty="0"/>
              <a:t>)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8DD36CF9-89DF-DE46-8FBB-083D30C7CCC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2603" y="4397274"/>
            <a:ext cx="3848100" cy="18923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C7038126-F532-1546-82FA-D585036851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563" y="4397274"/>
            <a:ext cx="2400000" cy="18000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F786187-0FB3-7D46-A141-F66340140C2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563" y="1761869"/>
            <a:ext cx="3665228" cy="252000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65EE3C05-6DA9-8B45-81D9-F5E491C5C52C}"/>
              </a:ext>
            </a:extLst>
          </p:cNvPr>
          <p:cNvSpPr txBox="1"/>
          <p:nvPr/>
        </p:nvSpPr>
        <p:spPr>
          <a:xfrm>
            <a:off x="4862603" y="6289574"/>
            <a:ext cx="2688236" cy="307777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algn="l"/>
            <a:r>
              <a:rPr lang="en-GB" sz="1400" dirty="0"/>
              <a:t>J-PARC GRID Prototype (ESS / IMP)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7452B1A-3BB8-D34D-BA5C-CDEA4D0AA101}"/>
              </a:ext>
            </a:extLst>
          </p:cNvPr>
          <p:cNvSpPr txBox="1"/>
          <p:nvPr/>
        </p:nvSpPr>
        <p:spPr>
          <a:xfrm>
            <a:off x="4141257" y="1761869"/>
            <a:ext cx="3964996" cy="584775"/>
          </a:xfrm>
          <a:prstGeom prst="rect">
            <a:avLst/>
          </a:prstGeom>
        </p:spPr>
        <p:txBody>
          <a:bodyPr vert="horz" wrap="none" lIns="91440" tIns="45720" rIns="91440" bIns="45720" rtlCol="0" anchor="t">
            <a:sp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1600" dirty="0"/>
              <a:t>Three layers of wires: Hor. Vert. and Diag.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1600" dirty="0"/>
              <a:t>Diag. wires for bias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82A34688-509F-1E43-8F8A-0DA4B3238B00}"/>
              </a:ext>
            </a:extLst>
          </p:cNvPr>
          <p:cNvSpPr txBox="1"/>
          <p:nvPr/>
        </p:nvSpPr>
        <p:spPr>
          <a:xfrm>
            <a:off x="4139952" y="2780928"/>
            <a:ext cx="3816424" cy="107721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Fast detection, µs scale, µA sensitivity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Detection of current in each wire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/>
              <a:t>Detection of raster 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GB" sz="1600" dirty="0"/>
          </a:p>
        </p:txBody>
      </p:sp>
    </p:spTree>
    <p:extLst>
      <p:ext uri="{BB962C8B-B14F-4D97-AF65-F5344CB8AC3E}">
        <p14:creationId xmlns:p14="http://schemas.microsoft.com/office/powerpoint/2010/main" val="33970215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1AC735EB-EF5C-E947-91A0-18984AFF38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13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30D6A4E4-F79E-6B41-8B7B-C7A5CECD0B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600" dirty="0"/>
              <a:t>Concepts for the GRID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08F965D-6CB8-1B42-BD71-7AFB46519218}"/>
              </a:ext>
            </a:extLst>
          </p:cNvPr>
          <p:cNvSpPr txBox="1"/>
          <p:nvPr/>
        </p:nvSpPr>
        <p:spPr>
          <a:xfrm>
            <a:off x="323528" y="2347139"/>
            <a:ext cx="20238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Bias on APTM: -30V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BC6F49C6-4723-2543-9AE9-EA95153C60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35896" y="3299370"/>
            <a:ext cx="5323636" cy="2880000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E3310E85-EF60-244F-BA76-9803101254BE}"/>
              </a:ext>
            </a:extLst>
          </p:cNvPr>
          <p:cNvSpPr txBox="1"/>
          <p:nvPr/>
        </p:nvSpPr>
        <p:spPr>
          <a:xfrm>
            <a:off x="346324" y="1700808"/>
            <a:ext cx="177381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Grid on </a:t>
            </a:r>
          </a:p>
          <a:p>
            <a:r>
              <a:rPr lang="en-GB" dirty="0"/>
              <a:t>APTM 24mm out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C7457D53-D83C-134A-9F7F-47143038DFAF}"/>
              </a:ext>
            </a:extLst>
          </p:cNvPr>
          <p:cNvSpPr txBox="1"/>
          <p:nvPr/>
        </p:nvSpPr>
        <p:spPr>
          <a:xfrm>
            <a:off x="335625" y="2771636"/>
            <a:ext cx="35382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Beam: 50mA, 500µs, width = ~2mm</a:t>
            </a:r>
          </a:p>
        </p:txBody>
      </p:sp>
      <p:sp>
        <p:nvSpPr>
          <p:cNvPr id="17" name="Notched Right Arrow 16">
            <a:extLst>
              <a:ext uri="{FF2B5EF4-FFF2-40B4-BE49-F238E27FC236}">
                <a16:creationId xmlns:a16="http://schemas.microsoft.com/office/drawing/2014/main" id="{6F2C05A3-2E6A-8D44-838A-5AB9CCB4CBEF}"/>
              </a:ext>
            </a:extLst>
          </p:cNvPr>
          <p:cNvSpPr/>
          <p:nvPr/>
        </p:nvSpPr>
        <p:spPr>
          <a:xfrm>
            <a:off x="4067944" y="2104823"/>
            <a:ext cx="1224136" cy="611648"/>
          </a:xfrm>
          <a:prstGeom prst="notchedRightArrow">
            <a:avLst>
              <a:gd name="adj1" fmla="val 40198"/>
              <a:gd name="adj2" fmla="val 91656"/>
            </a:avLst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CE56209F-B6C1-AB42-8648-C32FC6B14C6C}"/>
              </a:ext>
            </a:extLst>
          </p:cNvPr>
          <p:cNvSpPr txBox="1"/>
          <p:nvPr/>
        </p:nvSpPr>
        <p:spPr>
          <a:xfrm>
            <a:off x="5639218" y="1948982"/>
            <a:ext cx="3201326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Fast sampling: can detect raster </a:t>
            </a:r>
          </a:p>
          <a:p>
            <a:endParaRPr lang="en-GB" dirty="0"/>
          </a:p>
          <a:p>
            <a:r>
              <a:rPr lang="en-GB" dirty="0"/>
              <a:t>Retrieval of profile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DFA6BC6-674B-2A4C-8060-F9A0C355AF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8947" y="3258400"/>
            <a:ext cx="3734891" cy="28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54081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3218952-9003-824A-8893-8AD31200C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14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BC7BA26-091A-F949-BD22-2D6184282D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200" dirty="0"/>
              <a:t>BLE and Electronics Projects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4900083-66C9-DF40-B258-80F753296A91}"/>
              </a:ext>
            </a:extLst>
          </p:cNvPr>
          <p:cNvSpPr txBox="1"/>
          <p:nvPr/>
        </p:nvSpPr>
        <p:spPr>
          <a:xfrm>
            <a:off x="457200" y="1916831"/>
            <a:ext cx="8363272" cy="4536505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Two instruments types with many similarities: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Current reading range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Radiation hard environment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Interlock to FBIS (intra-pulse) and to BIS (pulse period or longer) </a:t>
            </a:r>
          </a:p>
          <a:p>
            <a:pPr algn="l"/>
            <a:endParaRPr lang="en-GB" sz="2000" dirty="0"/>
          </a:p>
          <a:p>
            <a:pPr marL="342900" indent="-342900">
              <a:spcAft>
                <a:spcPts val="600"/>
              </a:spcAft>
              <a:buFont typeface="Wingdings" pitchFamily="2" charset="2"/>
              <a:buChar char="Ø"/>
            </a:pPr>
            <a:r>
              <a:rPr lang="en-GB" sz="2000" dirty="0"/>
              <a:t>Same Electronics will be used: one Electronics development serving both instruments types</a:t>
            </a:r>
          </a:p>
          <a:p>
            <a:pPr marL="342900" indent="-342900">
              <a:spcAft>
                <a:spcPts val="600"/>
              </a:spcAft>
              <a:buFont typeface="Wingdings" pitchFamily="2" charset="2"/>
              <a:buChar char="Ø"/>
            </a:pPr>
            <a:r>
              <a:rPr lang="en-GB" sz="2000" dirty="0"/>
              <a:t>Same MC simulations to support BLE design </a:t>
            </a:r>
          </a:p>
          <a:p>
            <a:pPr marL="342900" indent="-342900">
              <a:spcAft>
                <a:spcPts val="600"/>
              </a:spcAft>
              <a:buFont typeface="Wingdings" pitchFamily="2" charset="2"/>
              <a:buChar char="Ø"/>
            </a:pPr>
            <a:r>
              <a:rPr lang="en-GB" sz="2000" dirty="0"/>
              <a:t>Same time scale, both to be delivered at various times for integration and to be ready for beam on Dump and on Target </a:t>
            </a:r>
          </a:p>
          <a:p>
            <a:pPr>
              <a:spcAft>
                <a:spcPts val="600"/>
              </a:spcAft>
            </a:pPr>
            <a:endParaRPr lang="en-GB" sz="2000" dirty="0"/>
          </a:p>
          <a:p>
            <a:pPr>
              <a:spcAft>
                <a:spcPts val="600"/>
              </a:spcAft>
            </a:pPr>
            <a:r>
              <a:rPr lang="en-GB" sz="2000" dirty="0"/>
              <a:t>BLE project run in-house </a:t>
            </a:r>
          </a:p>
          <a:p>
            <a:pPr>
              <a:spcAft>
                <a:spcPts val="600"/>
              </a:spcAft>
            </a:pPr>
            <a:r>
              <a:rPr lang="en-GB" sz="2000" dirty="0"/>
              <a:t>Electronics design by LTH collaborators (Anders J Johansson) </a:t>
            </a:r>
          </a:p>
          <a:p>
            <a:pPr>
              <a:spcAft>
                <a:spcPts val="600"/>
              </a:spcAft>
            </a:pPr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283816427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766449D-ADE1-0B43-8DE5-D14ECC4377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15</a:t>
            </a:fld>
            <a:endParaRPr lang="en-GB" noProof="0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787A23B-C61C-A143-9A2C-26E2F4AF6E6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53" y="1443129"/>
            <a:ext cx="9144000" cy="5353932"/>
          </a:xfrm>
          <a:prstGeom prst="rect">
            <a:avLst/>
          </a:prstGeom>
        </p:spPr>
      </p:pic>
      <p:sp>
        <p:nvSpPr>
          <p:cNvPr id="8" name="Title 2">
            <a:extLst>
              <a:ext uri="{FF2B5EF4-FFF2-40B4-BE49-F238E27FC236}">
                <a16:creationId xmlns:a16="http://schemas.microsoft.com/office/drawing/2014/main" id="{4590C02B-547B-0947-8ADC-7B8A8676BA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200" dirty="0"/>
              <a:t>Project, Design, Interfaces</a:t>
            </a:r>
          </a:p>
        </p:txBody>
      </p:sp>
    </p:spTree>
    <p:extLst>
      <p:ext uri="{BB962C8B-B14F-4D97-AF65-F5344CB8AC3E}">
        <p14:creationId xmlns:p14="http://schemas.microsoft.com/office/powerpoint/2010/main" val="359891345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3E9D07D-2BDA-A54E-94C5-29BBF09340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16</a:t>
            </a:fld>
            <a:endParaRPr lang="en-GB" noProof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C69ADF6B-4BC1-D647-BF52-BADC99E89D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922114"/>
          </a:xfrm>
        </p:spPr>
        <p:txBody>
          <a:bodyPr anchor="ctr" anchorCtr="0">
            <a:normAutofit/>
          </a:bodyPr>
          <a:lstStyle/>
          <a:p>
            <a:r>
              <a:rPr lang="en-GB" sz="3200" dirty="0"/>
              <a:t>Operation and Maintenance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E7FEDF7B-A5E7-5542-A347-57FCD9D304A8}"/>
              </a:ext>
            </a:extLst>
          </p:cNvPr>
          <p:cNvSpPr txBox="1"/>
          <p:nvPr/>
        </p:nvSpPr>
        <p:spPr>
          <a:xfrm>
            <a:off x="323528" y="1772816"/>
            <a:ext cx="8136904" cy="458353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>
              <a:spcAft>
                <a:spcPts val="1200"/>
              </a:spcAft>
            </a:pPr>
            <a:r>
              <a:rPr lang="en-GB" sz="2000" dirty="0"/>
              <a:t>Supporting Beam Tuning and Operation: </a:t>
            </a:r>
          </a:p>
          <a:p>
            <a:pPr marL="342900" indent="-342900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Assure signal quality at all time: high signal to noise ratio in current range 6-70mA </a:t>
            </a:r>
          </a:p>
          <a:p>
            <a:pPr marL="342900" indent="-342900" algn="l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Assure reliable detection of errant beam condition: fast signal processing (µs range) to permit FBIS trigger </a:t>
            </a:r>
          </a:p>
          <a:p>
            <a:pPr marL="342900" indent="-342900" algn="l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Permit Fast beam tuning: deliver single shot beam and halo properties</a:t>
            </a:r>
          </a:p>
          <a:p>
            <a:pPr marL="342900" indent="-342900" algn="l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Radiation damage and errant beam condition damage: prepare maintenance plan</a:t>
            </a:r>
          </a:p>
          <a:p>
            <a:pPr marL="800100" lvl="1" indent="-342900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NSW and TD: risk of damage from high power small beam, possible activation of the APTM</a:t>
            </a:r>
          </a:p>
          <a:p>
            <a:pPr marL="800100" lvl="1" indent="-342900">
              <a:spcAft>
                <a:spcPts val="1200"/>
              </a:spcAft>
              <a:buFont typeface="Wingdings" pitchFamily="2" charset="2"/>
              <a:buChar char="Ø"/>
            </a:pPr>
            <a:r>
              <a:rPr lang="en-GB" sz="2000" dirty="0"/>
              <a:t>PBIP and PBW: regular change of the plugs, due to radiation damage</a:t>
            </a:r>
          </a:p>
        </p:txBody>
      </p:sp>
    </p:spTree>
    <p:extLst>
      <p:ext uri="{BB962C8B-B14F-4D97-AF65-F5344CB8AC3E}">
        <p14:creationId xmlns:p14="http://schemas.microsoft.com/office/powerpoint/2010/main" val="234289962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DC45AFC6-020A-A44E-A51A-105058F70FCF}"/>
              </a:ext>
            </a:extLst>
          </p:cNvPr>
          <p:cNvCxnSpPr>
            <a:cxnSpLocks/>
          </p:cNvCxnSpPr>
          <p:nvPr/>
        </p:nvCxnSpPr>
        <p:spPr>
          <a:xfrm flipV="1">
            <a:off x="3037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F9C1EED4-E1A8-7E4B-943F-927ED6829DB9}"/>
              </a:ext>
            </a:extLst>
          </p:cNvPr>
          <p:cNvCxnSpPr>
            <a:cxnSpLocks/>
          </p:cNvCxnSpPr>
          <p:nvPr/>
        </p:nvCxnSpPr>
        <p:spPr>
          <a:xfrm flipV="1">
            <a:off x="12681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8F64BDA2-5ABA-1843-B59C-1C8A4D9CE4AA}"/>
              </a:ext>
            </a:extLst>
          </p:cNvPr>
          <p:cNvCxnSpPr>
            <a:cxnSpLocks/>
          </p:cNvCxnSpPr>
          <p:nvPr/>
        </p:nvCxnSpPr>
        <p:spPr>
          <a:xfrm flipV="1">
            <a:off x="22325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Straight Connector 83">
            <a:extLst>
              <a:ext uri="{FF2B5EF4-FFF2-40B4-BE49-F238E27FC236}">
                <a16:creationId xmlns:a16="http://schemas.microsoft.com/office/drawing/2014/main" id="{B95BBBBA-49E2-6443-B061-744654273C15}"/>
              </a:ext>
            </a:extLst>
          </p:cNvPr>
          <p:cNvCxnSpPr>
            <a:cxnSpLocks/>
          </p:cNvCxnSpPr>
          <p:nvPr/>
        </p:nvCxnSpPr>
        <p:spPr>
          <a:xfrm flipV="1">
            <a:off x="31969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Straight Connector 84">
            <a:extLst>
              <a:ext uri="{FF2B5EF4-FFF2-40B4-BE49-F238E27FC236}">
                <a16:creationId xmlns:a16="http://schemas.microsoft.com/office/drawing/2014/main" id="{30D9CF7C-F948-D24F-BF15-201C523B908C}"/>
              </a:ext>
            </a:extLst>
          </p:cNvPr>
          <p:cNvCxnSpPr>
            <a:cxnSpLocks/>
          </p:cNvCxnSpPr>
          <p:nvPr/>
        </p:nvCxnSpPr>
        <p:spPr>
          <a:xfrm flipV="1">
            <a:off x="41613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6" name="Straight Connector 85">
            <a:extLst>
              <a:ext uri="{FF2B5EF4-FFF2-40B4-BE49-F238E27FC236}">
                <a16:creationId xmlns:a16="http://schemas.microsoft.com/office/drawing/2014/main" id="{E224A5EA-BB5F-9B47-BF83-B6E59CE5845A}"/>
              </a:ext>
            </a:extLst>
          </p:cNvPr>
          <p:cNvCxnSpPr>
            <a:cxnSpLocks/>
          </p:cNvCxnSpPr>
          <p:nvPr/>
        </p:nvCxnSpPr>
        <p:spPr>
          <a:xfrm flipV="1">
            <a:off x="51257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7" name="Straight Connector 86">
            <a:extLst>
              <a:ext uri="{FF2B5EF4-FFF2-40B4-BE49-F238E27FC236}">
                <a16:creationId xmlns:a16="http://schemas.microsoft.com/office/drawing/2014/main" id="{B5998281-A89A-6A49-9C9B-B93117BB0625}"/>
              </a:ext>
            </a:extLst>
          </p:cNvPr>
          <p:cNvCxnSpPr>
            <a:cxnSpLocks/>
          </p:cNvCxnSpPr>
          <p:nvPr/>
        </p:nvCxnSpPr>
        <p:spPr>
          <a:xfrm flipV="1">
            <a:off x="60901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8" name="Straight Connector 87">
            <a:extLst>
              <a:ext uri="{FF2B5EF4-FFF2-40B4-BE49-F238E27FC236}">
                <a16:creationId xmlns:a16="http://schemas.microsoft.com/office/drawing/2014/main" id="{52CE5CBB-9E24-994F-BDE2-276EE53A4975}"/>
              </a:ext>
            </a:extLst>
          </p:cNvPr>
          <p:cNvCxnSpPr>
            <a:cxnSpLocks/>
          </p:cNvCxnSpPr>
          <p:nvPr/>
        </p:nvCxnSpPr>
        <p:spPr>
          <a:xfrm flipV="1">
            <a:off x="80189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AFC15B08-B00B-F64A-BA48-426E53D1B927}"/>
              </a:ext>
            </a:extLst>
          </p:cNvPr>
          <p:cNvCxnSpPr>
            <a:cxnSpLocks/>
          </p:cNvCxnSpPr>
          <p:nvPr/>
        </p:nvCxnSpPr>
        <p:spPr>
          <a:xfrm flipV="1">
            <a:off x="7054504" y="1732634"/>
            <a:ext cx="0" cy="432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3218952-9003-824A-8893-8AD31200C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17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BC7BA26-091A-F949-BD22-2D6184282D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9181" y="309260"/>
            <a:ext cx="7139136" cy="562074"/>
          </a:xfrm>
        </p:spPr>
        <p:txBody>
          <a:bodyPr/>
          <a:lstStyle/>
          <a:p>
            <a:r>
              <a:rPr lang="en-GB" dirty="0"/>
              <a:t>Project planning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0F7AF7C-2FB0-BF47-8005-09B7DF49EDFE}"/>
              </a:ext>
            </a:extLst>
          </p:cNvPr>
          <p:cNvSpPr txBox="1"/>
          <p:nvPr/>
        </p:nvSpPr>
        <p:spPr>
          <a:xfrm>
            <a:off x="864158" y="223073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Autofit/>
          </a:bodyPr>
          <a:lstStyle/>
          <a:p>
            <a:pPr algn="l"/>
            <a:endParaRPr lang="en-GB" sz="1400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276E1ADE-A51A-9E45-8BD3-2A68EB5FD0FE}"/>
              </a:ext>
            </a:extLst>
          </p:cNvPr>
          <p:cNvSpPr txBox="1"/>
          <p:nvPr/>
        </p:nvSpPr>
        <p:spPr>
          <a:xfrm>
            <a:off x="311511" y="1844824"/>
            <a:ext cx="515066" cy="307777"/>
          </a:xfrm>
          <a:prstGeom prst="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1400" dirty="0"/>
              <a:t>PDR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3BA1C4CE-BBC6-BE49-BF6C-18A79867C0E5}"/>
              </a:ext>
            </a:extLst>
          </p:cNvPr>
          <p:cNvSpPr/>
          <p:nvPr/>
        </p:nvSpPr>
        <p:spPr>
          <a:xfrm>
            <a:off x="519530" y="2143889"/>
            <a:ext cx="2580277" cy="276999"/>
          </a:xfrm>
          <a:prstGeom prst="rect">
            <a:avLst/>
          </a:prstGeom>
          <a:ln>
            <a:solidFill>
              <a:srgbClr val="FF000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Proposal for next test series at J-PARC</a:t>
            </a:r>
          </a:p>
        </p:txBody>
      </p:sp>
      <p:grpSp>
        <p:nvGrpSpPr>
          <p:cNvPr id="80" name="Group 79">
            <a:extLst>
              <a:ext uri="{FF2B5EF4-FFF2-40B4-BE49-F238E27FC236}">
                <a16:creationId xmlns:a16="http://schemas.microsoft.com/office/drawing/2014/main" id="{12CDBE07-981C-284E-9E08-B41DC17BD539}"/>
              </a:ext>
            </a:extLst>
          </p:cNvPr>
          <p:cNvGrpSpPr/>
          <p:nvPr/>
        </p:nvGrpSpPr>
        <p:grpSpPr>
          <a:xfrm>
            <a:off x="15672" y="1390378"/>
            <a:ext cx="8892480" cy="576064"/>
            <a:chOff x="36223" y="116632"/>
            <a:chExt cx="8892480" cy="576064"/>
          </a:xfrm>
        </p:grpSpPr>
        <p:sp>
          <p:nvSpPr>
            <p:cNvPr id="4" name="Rounded Rectangle 3">
              <a:extLst>
                <a:ext uri="{FF2B5EF4-FFF2-40B4-BE49-F238E27FC236}">
                  <a16:creationId xmlns:a16="http://schemas.microsoft.com/office/drawing/2014/main" id="{D91C5F76-8C3F-7948-BED6-7218F6550D18}"/>
                </a:ext>
              </a:extLst>
            </p:cNvPr>
            <p:cNvSpPr/>
            <p:nvPr/>
          </p:nvSpPr>
          <p:spPr>
            <a:xfrm>
              <a:off x="118575" y="392780"/>
              <a:ext cx="8640960" cy="144016"/>
            </a:xfrm>
            <a:prstGeom prst="roundRect">
              <a:avLst/>
            </a:prstGeom>
            <a:solidFill>
              <a:srgbClr val="C0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31" name="Straight Connector 30">
              <a:extLst>
                <a:ext uri="{FF2B5EF4-FFF2-40B4-BE49-F238E27FC236}">
                  <a16:creationId xmlns:a16="http://schemas.microsoft.com/office/drawing/2014/main" id="{DD3880C7-028D-7546-B9C8-F674D1AB2C53}"/>
                </a:ext>
              </a:extLst>
            </p:cNvPr>
            <p:cNvCxnSpPr>
              <a:cxnSpLocks/>
            </p:cNvCxnSpPr>
            <p:nvPr/>
          </p:nvCxnSpPr>
          <p:spPr>
            <a:xfrm>
              <a:off x="4286413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8079B061-1AF7-5C4D-9AE1-FAA833631E08}"/>
                </a:ext>
              </a:extLst>
            </p:cNvPr>
            <p:cNvSpPr txBox="1"/>
            <p:nvPr/>
          </p:nvSpPr>
          <p:spPr>
            <a:xfrm>
              <a:off x="36223" y="119160"/>
              <a:ext cx="576064" cy="288032"/>
            </a:xfrm>
            <a:prstGeom prst="rect">
              <a:avLst/>
            </a:prstGeom>
          </p:spPr>
          <p:txBody>
            <a:bodyPr vert="horz" wrap="none" lIns="91440" tIns="45720" rIns="91440" bIns="45720" rtlCol="0" anchor="t">
              <a:normAutofit fontScale="92500" lnSpcReduction="20000"/>
            </a:bodyPr>
            <a:lstStyle/>
            <a:p>
              <a:pPr algn="l"/>
              <a:r>
                <a:rPr lang="en-GB" sz="1600" dirty="0"/>
                <a:t>2019</a:t>
              </a: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B1477F97-B6A4-5E4D-9D42-F6A2C6501AE3}"/>
                </a:ext>
              </a:extLst>
            </p:cNvPr>
            <p:cNvSpPr txBox="1"/>
            <p:nvPr/>
          </p:nvSpPr>
          <p:spPr>
            <a:xfrm>
              <a:off x="7751423" y="116632"/>
              <a:ext cx="576064" cy="288032"/>
            </a:xfrm>
            <a:prstGeom prst="rect">
              <a:avLst/>
            </a:prstGeom>
          </p:spPr>
          <p:txBody>
            <a:bodyPr vert="horz" wrap="none" lIns="91440" tIns="45720" rIns="91440" bIns="45720" rtlCol="0" anchor="t">
              <a:normAutofit fontScale="92500" lnSpcReduction="20000"/>
            </a:bodyPr>
            <a:lstStyle/>
            <a:p>
              <a:pPr algn="l"/>
              <a:r>
                <a:rPr lang="en-GB" sz="1600" dirty="0"/>
                <a:t>2021</a:t>
              </a:r>
            </a:p>
          </p:txBody>
        </p:sp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918959A6-68E8-6140-8656-E3228DBDAA4A}"/>
                </a:ext>
              </a:extLst>
            </p:cNvPr>
            <p:cNvSpPr txBox="1"/>
            <p:nvPr/>
          </p:nvSpPr>
          <p:spPr>
            <a:xfrm>
              <a:off x="3893823" y="116632"/>
              <a:ext cx="576064" cy="288032"/>
            </a:xfrm>
            <a:prstGeom prst="rect">
              <a:avLst/>
            </a:prstGeom>
          </p:spPr>
          <p:txBody>
            <a:bodyPr vert="horz" wrap="none" lIns="91440" tIns="45720" rIns="91440" bIns="45720" rtlCol="0" anchor="t">
              <a:normAutofit fontScale="92500" lnSpcReduction="20000"/>
            </a:bodyPr>
            <a:lstStyle/>
            <a:p>
              <a:pPr algn="l"/>
              <a:r>
                <a:rPr lang="en-GB" sz="1600" dirty="0"/>
                <a:t>2020</a:t>
              </a:r>
            </a:p>
          </p:txBody>
        </p:sp>
        <p:sp>
          <p:nvSpPr>
            <p:cNvPr id="9" name="Triangle 8">
              <a:extLst>
                <a:ext uri="{FF2B5EF4-FFF2-40B4-BE49-F238E27FC236}">
                  <a16:creationId xmlns:a16="http://schemas.microsoft.com/office/drawing/2014/main" id="{267903DB-5A97-724D-B289-0F4509ED117A}"/>
                </a:ext>
              </a:extLst>
            </p:cNvPr>
            <p:cNvSpPr/>
            <p:nvPr/>
          </p:nvSpPr>
          <p:spPr>
            <a:xfrm rot="5400000">
              <a:off x="8436191" y="200184"/>
              <a:ext cx="455816" cy="529208"/>
            </a:xfrm>
            <a:prstGeom prst="triangle">
              <a:avLst/>
            </a:prstGeom>
            <a:solidFill>
              <a:srgbClr val="C0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7F7FEA75-7122-DA44-BC35-37E80B1506BE}"/>
                </a:ext>
              </a:extLst>
            </p:cNvPr>
            <p:cNvCxnSpPr>
              <a:cxnSpLocks/>
            </p:cNvCxnSpPr>
            <p:nvPr/>
          </p:nvCxnSpPr>
          <p:spPr>
            <a:xfrm>
              <a:off x="3242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D3AA3368-2D6C-4642-8852-220EBF8DD4E4}"/>
                </a:ext>
              </a:extLst>
            </p:cNvPr>
            <p:cNvCxnSpPr>
              <a:cxnSpLocks/>
            </p:cNvCxnSpPr>
            <p:nvPr/>
          </p:nvCxnSpPr>
          <p:spPr>
            <a:xfrm>
              <a:off x="12886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765349D0-AA1E-B840-93F5-79EB4A68CCA9}"/>
                </a:ext>
              </a:extLst>
            </p:cNvPr>
            <p:cNvCxnSpPr>
              <a:cxnSpLocks/>
            </p:cNvCxnSpPr>
            <p:nvPr/>
          </p:nvCxnSpPr>
          <p:spPr>
            <a:xfrm>
              <a:off x="22530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F12EEF74-B375-8242-9C46-ABD0612436B5}"/>
                </a:ext>
              </a:extLst>
            </p:cNvPr>
            <p:cNvCxnSpPr>
              <a:cxnSpLocks/>
            </p:cNvCxnSpPr>
            <p:nvPr/>
          </p:nvCxnSpPr>
          <p:spPr>
            <a:xfrm>
              <a:off x="32174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>
              <a:extLst>
                <a:ext uri="{FF2B5EF4-FFF2-40B4-BE49-F238E27FC236}">
                  <a16:creationId xmlns:a16="http://schemas.microsoft.com/office/drawing/2014/main" id="{12BD7DB2-C2BE-6A4F-A59D-AEAE51A68E76}"/>
                </a:ext>
              </a:extLst>
            </p:cNvPr>
            <p:cNvCxnSpPr>
              <a:cxnSpLocks/>
            </p:cNvCxnSpPr>
            <p:nvPr/>
          </p:nvCxnSpPr>
          <p:spPr>
            <a:xfrm>
              <a:off x="51462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9" name="Straight Connector 38">
              <a:extLst>
                <a:ext uri="{FF2B5EF4-FFF2-40B4-BE49-F238E27FC236}">
                  <a16:creationId xmlns:a16="http://schemas.microsoft.com/office/drawing/2014/main" id="{E48AE62E-3976-E54B-A503-1DA02FA443BF}"/>
                </a:ext>
              </a:extLst>
            </p:cNvPr>
            <p:cNvCxnSpPr>
              <a:cxnSpLocks/>
            </p:cNvCxnSpPr>
            <p:nvPr/>
          </p:nvCxnSpPr>
          <p:spPr>
            <a:xfrm>
              <a:off x="61106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0" name="Straight Connector 39">
              <a:extLst>
                <a:ext uri="{FF2B5EF4-FFF2-40B4-BE49-F238E27FC236}">
                  <a16:creationId xmlns:a16="http://schemas.microsoft.com/office/drawing/2014/main" id="{E5E53056-8E1A-0A42-8EDF-5F5532084579}"/>
                </a:ext>
              </a:extLst>
            </p:cNvPr>
            <p:cNvCxnSpPr>
              <a:cxnSpLocks/>
            </p:cNvCxnSpPr>
            <p:nvPr/>
          </p:nvCxnSpPr>
          <p:spPr>
            <a:xfrm>
              <a:off x="70750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>
              <a:extLst>
                <a:ext uri="{FF2B5EF4-FFF2-40B4-BE49-F238E27FC236}">
                  <a16:creationId xmlns:a16="http://schemas.microsoft.com/office/drawing/2014/main" id="{96D3213B-AD63-334C-9E1A-97567701A2B7}"/>
                </a:ext>
              </a:extLst>
            </p:cNvPr>
            <p:cNvCxnSpPr>
              <a:cxnSpLocks/>
            </p:cNvCxnSpPr>
            <p:nvPr/>
          </p:nvCxnSpPr>
          <p:spPr>
            <a:xfrm>
              <a:off x="8039455" y="385518"/>
              <a:ext cx="0" cy="146741"/>
            </a:xfrm>
            <a:prstGeom prst="line">
              <a:avLst/>
            </a:prstGeom>
            <a:ln w="5715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9" name="Rectangle 48">
            <a:extLst>
              <a:ext uri="{FF2B5EF4-FFF2-40B4-BE49-F238E27FC236}">
                <a16:creationId xmlns:a16="http://schemas.microsoft.com/office/drawing/2014/main" id="{D1A2C480-770A-8241-A264-AD0501A16D5C}"/>
              </a:ext>
            </a:extLst>
          </p:cNvPr>
          <p:cNvSpPr/>
          <p:nvPr/>
        </p:nvSpPr>
        <p:spPr>
          <a:xfrm>
            <a:off x="2232504" y="3472731"/>
            <a:ext cx="4318215" cy="276999"/>
          </a:xfrm>
          <a:prstGeom prst="rect">
            <a:avLst/>
          </a:prstGeom>
          <a:solidFill>
            <a:srgbClr val="1E9FDB"/>
          </a:solidFill>
          <a:ln>
            <a:noFill/>
          </a:ln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Demonstration Electronic platform with ICS supported FMC</a:t>
            </a:r>
            <a:endParaRPr lang="en-GB" sz="1200" dirty="0">
              <a:solidFill>
                <a:schemeClr val="bg1"/>
              </a:solidFill>
              <a:effectLst/>
            </a:endParaRPr>
          </a:p>
        </p:txBody>
      </p:sp>
      <p:sp>
        <p:nvSpPr>
          <p:cNvPr id="51" name="Rectangle 50">
            <a:extLst>
              <a:ext uri="{FF2B5EF4-FFF2-40B4-BE49-F238E27FC236}">
                <a16:creationId xmlns:a16="http://schemas.microsoft.com/office/drawing/2014/main" id="{602ACD93-BED3-CC45-BB32-CED94F55A6B9}"/>
              </a:ext>
            </a:extLst>
          </p:cNvPr>
          <p:cNvSpPr/>
          <p:nvPr/>
        </p:nvSpPr>
        <p:spPr>
          <a:xfrm>
            <a:off x="3148355" y="4622095"/>
            <a:ext cx="2025897" cy="461665"/>
          </a:xfrm>
          <a:prstGeom prst="rect">
            <a:avLst/>
          </a:prstGeom>
          <a:solidFill>
            <a:srgbClr val="C00000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MC simulation and Thermo-mechanical model</a:t>
            </a:r>
            <a:endParaRPr lang="en-GB" sz="1200" dirty="0">
              <a:solidFill>
                <a:schemeClr val="bg1"/>
              </a:solidFill>
              <a:effectLst/>
            </a:endParaRPr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769692EB-E71E-F749-9598-9B3BB47FCD17}"/>
              </a:ext>
            </a:extLst>
          </p:cNvPr>
          <p:cNvSpPr/>
          <p:nvPr/>
        </p:nvSpPr>
        <p:spPr>
          <a:xfrm>
            <a:off x="2694361" y="4118039"/>
            <a:ext cx="1571501" cy="461665"/>
          </a:xfrm>
          <a:prstGeom prst="rect">
            <a:avLst/>
          </a:prstGeom>
          <a:solidFill>
            <a:srgbClr val="C00000"/>
          </a:solidFill>
          <a:ln>
            <a:solidFill>
              <a:srgbClr val="00B05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First Complete Design </a:t>
            </a:r>
          </a:p>
          <a:p>
            <a:r>
              <a:rPr lang="en-GB" sz="1200" dirty="0">
                <a:solidFill>
                  <a:schemeClr val="bg1"/>
                </a:solidFill>
              </a:rPr>
              <a:t>4 APTM and the GRID</a:t>
            </a: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00BC06F1-215B-4F41-8FB1-87F8676E48CC}"/>
              </a:ext>
            </a:extLst>
          </p:cNvPr>
          <p:cNvSpPr/>
          <p:nvPr/>
        </p:nvSpPr>
        <p:spPr>
          <a:xfrm>
            <a:off x="2963355" y="2420888"/>
            <a:ext cx="2507400" cy="276999"/>
          </a:xfrm>
          <a:prstGeom prst="rect">
            <a:avLst/>
          </a:prstGeom>
          <a:ln>
            <a:solidFill>
              <a:srgbClr val="FF000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Production prototype head #2</a:t>
            </a:r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72328E7E-2EB3-164A-820E-D2AA1326B25B}"/>
              </a:ext>
            </a:extLst>
          </p:cNvPr>
          <p:cNvSpPr/>
          <p:nvPr/>
        </p:nvSpPr>
        <p:spPr>
          <a:xfrm>
            <a:off x="3705170" y="5384249"/>
            <a:ext cx="2130905" cy="276999"/>
          </a:xfrm>
          <a:prstGeom prst="rect">
            <a:avLst/>
          </a:prstGeom>
          <a:solidFill>
            <a:srgbClr val="C00000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Final Mechanical Design APTM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8F977D3B-1EA2-7547-8952-E561E0F4F847}"/>
              </a:ext>
            </a:extLst>
          </p:cNvPr>
          <p:cNvSpPr/>
          <p:nvPr/>
        </p:nvSpPr>
        <p:spPr>
          <a:xfrm>
            <a:off x="5527328" y="1124853"/>
            <a:ext cx="1189229" cy="276999"/>
          </a:xfrm>
          <a:prstGeom prst="rect">
            <a:avLst/>
          </a:prstGeom>
          <a:solidFill>
            <a:schemeClr val="bg1"/>
          </a:solidFill>
          <a:ln>
            <a:solidFill>
              <a:srgbClr val="00B05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Delivery of PBW</a:t>
            </a:r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262227E6-163A-454B-99DF-C257F0B6068C}"/>
              </a:ext>
            </a:extLst>
          </p:cNvPr>
          <p:cNvSpPr/>
          <p:nvPr/>
        </p:nvSpPr>
        <p:spPr>
          <a:xfrm>
            <a:off x="5720534" y="3789827"/>
            <a:ext cx="1587999" cy="276999"/>
          </a:xfrm>
          <a:prstGeom prst="rect">
            <a:avLst/>
          </a:prstGeom>
          <a:solidFill>
            <a:srgbClr val="1E9FDB"/>
          </a:solidFill>
        </p:spPr>
        <p:txBody>
          <a:bodyPr wrap="non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Final Electronic Design</a:t>
            </a:r>
            <a:endParaRPr lang="en-GB" sz="1200" dirty="0">
              <a:solidFill>
                <a:schemeClr val="bg1"/>
              </a:solidFill>
              <a:effectLst/>
            </a:endParaRPr>
          </a:p>
        </p:txBody>
      </p:sp>
      <p:sp>
        <p:nvSpPr>
          <p:cNvPr id="69" name="Rectangle 68">
            <a:extLst>
              <a:ext uri="{FF2B5EF4-FFF2-40B4-BE49-F238E27FC236}">
                <a16:creationId xmlns:a16="http://schemas.microsoft.com/office/drawing/2014/main" id="{7B34DE94-523C-AE4A-80C6-5DF71C465DB2}"/>
              </a:ext>
            </a:extLst>
          </p:cNvPr>
          <p:cNvSpPr/>
          <p:nvPr/>
        </p:nvSpPr>
        <p:spPr>
          <a:xfrm>
            <a:off x="6084168" y="1844196"/>
            <a:ext cx="444352" cy="276999"/>
          </a:xfrm>
          <a:prstGeom prst="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GB" sz="1200" dirty="0"/>
              <a:t>CDR</a:t>
            </a:r>
          </a:p>
        </p:txBody>
      </p:sp>
      <p:sp>
        <p:nvSpPr>
          <p:cNvPr id="71" name="Rectangle 70">
            <a:extLst>
              <a:ext uri="{FF2B5EF4-FFF2-40B4-BE49-F238E27FC236}">
                <a16:creationId xmlns:a16="http://schemas.microsoft.com/office/drawing/2014/main" id="{75E0BD09-4E83-2F45-B9BE-6C458C2621CF}"/>
              </a:ext>
            </a:extLst>
          </p:cNvPr>
          <p:cNvSpPr/>
          <p:nvPr/>
        </p:nvSpPr>
        <p:spPr>
          <a:xfrm>
            <a:off x="3846007" y="2688912"/>
            <a:ext cx="1884058" cy="276999"/>
          </a:xfrm>
          <a:prstGeom prst="rect">
            <a:avLst/>
          </a:prstGeom>
          <a:ln>
            <a:solidFill>
              <a:srgbClr val="FF000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Prototype tests at J-PARC</a:t>
            </a:r>
          </a:p>
        </p:txBody>
      </p:sp>
      <p:sp>
        <p:nvSpPr>
          <p:cNvPr id="72" name="Rectangle 71">
            <a:extLst>
              <a:ext uri="{FF2B5EF4-FFF2-40B4-BE49-F238E27FC236}">
                <a16:creationId xmlns:a16="http://schemas.microsoft.com/office/drawing/2014/main" id="{45927DD3-D9E0-1A4E-8CAB-F730A1B54682}"/>
              </a:ext>
            </a:extLst>
          </p:cNvPr>
          <p:cNvSpPr/>
          <p:nvPr/>
        </p:nvSpPr>
        <p:spPr>
          <a:xfrm>
            <a:off x="7241631" y="5013176"/>
            <a:ext cx="1555043" cy="276999"/>
          </a:xfrm>
          <a:prstGeom prst="rect">
            <a:avLst/>
          </a:prstGeom>
          <a:solidFill>
            <a:srgbClr val="C00000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BLE for NSW, TD, PBIP</a:t>
            </a:r>
          </a:p>
        </p:txBody>
      </p:sp>
      <p:sp>
        <p:nvSpPr>
          <p:cNvPr id="73" name="Rectangle 72">
            <a:extLst>
              <a:ext uri="{FF2B5EF4-FFF2-40B4-BE49-F238E27FC236}">
                <a16:creationId xmlns:a16="http://schemas.microsoft.com/office/drawing/2014/main" id="{52ACBDBC-507B-6F4B-8115-AF04471C611A}"/>
              </a:ext>
            </a:extLst>
          </p:cNvPr>
          <p:cNvSpPr/>
          <p:nvPr/>
        </p:nvSpPr>
        <p:spPr>
          <a:xfrm>
            <a:off x="7239734" y="4047455"/>
            <a:ext cx="1118318" cy="461665"/>
          </a:xfrm>
          <a:prstGeom prst="rect">
            <a:avLst/>
          </a:prstGeom>
          <a:solidFill>
            <a:srgbClr val="1E9FDB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Electronics for </a:t>
            </a:r>
          </a:p>
          <a:p>
            <a:r>
              <a:rPr lang="en-GB" sz="1200" dirty="0">
                <a:solidFill>
                  <a:schemeClr val="bg1"/>
                </a:solidFill>
              </a:rPr>
              <a:t>NSW, TD, PBIP</a:t>
            </a:r>
          </a:p>
        </p:txBody>
      </p:sp>
      <p:sp>
        <p:nvSpPr>
          <p:cNvPr id="92" name="Rectangle 91">
            <a:extLst>
              <a:ext uri="{FF2B5EF4-FFF2-40B4-BE49-F238E27FC236}">
                <a16:creationId xmlns:a16="http://schemas.microsoft.com/office/drawing/2014/main" id="{53E5B610-F5AE-0742-9259-CB8AB0A1CBA4}"/>
              </a:ext>
            </a:extLst>
          </p:cNvPr>
          <p:cNvSpPr/>
          <p:nvPr/>
        </p:nvSpPr>
        <p:spPr>
          <a:xfrm>
            <a:off x="1293850" y="3040990"/>
            <a:ext cx="2972011" cy="276999"/>
          </a:xfrm>
          <a:prstGeom prst="rect">
            <a:avLst/>
          </a:prstGeom>
          <a:ln>
            <a:solidFill>
              <a:srgbClr val="00B05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Electronic on MEBT Scrappers</a:t>
            </a:r>
          </a:p>
        </p:txBody>
      </p:sp>
      <p:sp>
        <p:nvSpPr>
          <p:cNvPr id="93" name="Rectangle 92">
            <a:extLst>
              <a:ext uri="{FF2B5EF4-FFF2-40B4-BE49-F238E27FC236}">
                <a16:creationId xmlns:a16="http://schemas.microsoft.com/office/drawing/2014/main" id="{7B424B13-7B5D-9B41-AFA3-BC6C37859227}"/>
              </a:ext>
            </a:extLst>
          </p:cNvPr>
          <p:cNvSpPr/>
          <p:nvPr/>
        </p:nvSpPr>
        <p:spPr>
          <a:xfrm>
            <a:off x="6829675" y="1124744"/>
            <a:ext cx="1189229" cy="276999"/>
          </a:xfrm>
          <a:prstGeom prst="rect">
            <a:avLst/>
          </a:prstGeom>
          <a:solidFill>
            <a:schemeClr val="bg1"/>
          </a:solidFill>
          <a:ln>
            <a:solidFill>
              <a:srgbClr val="00B050"/>
            </a:solidFill>
          </a:ln>
        </p:spPr>
        <p:txBody>
          <a:bodyPr wrap="square">
            <a:spAutoFit/>
          </a:bodyPr>
          <a:lstStyle/>
          <a:p>
            <a:r>
              <a:rPr lang="en-GB" sz="1200" dirty="0"/>
              <a:t>Delivery of PBIP</a:t>
            </a:r>
          </a:p>
        </p:txBody>
      </p:sp>
      <p:sp>
        <p:nvSpPr>
          <p:cNvPr id="94" name="Rectangle 93">
            <a:extLst>
              <a:ext uri="{FF2B5EF4-FFF2-40B4-BE49-F238E27FC236}">
                <a16:creationId xmlns:a16="http://schemas.microsoft.com/office/drawing/2014/main" id="{967030EC-6827-A94E-83D4-E63529B32ACD}"/>
              </a:ext>
            </a:extLst>
          </p:cNvPr>
          <p:cNvSpPr/>
          <p:nvPr/>
        </p:nvSpPr>
        <p:spPr>
          <a:xfrm>
            <a:off x="5609245" y="4736177"/>
            <a:ext cx="1555043" cy="276999"/>
          </a:xfrm>
          <a:prstGeom prst="rect">
            <a:avLst/>
          </a:prstGeom>
          <a:solidFill>
            <a:srgbClr val="C00000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BLE APTM  PBW</a:t>
            </a:r>
          </a:p>
        </p:txBody>
      </p:sp>
      <p:sp>
        <p:nvSpPr>
          <p:cNvPr id="95" name="Diamond 94">
            <a:extLst>
              <a:ext uri="{FF2B5EF4-FFF2-40B4-BE49-F238E27FC236}">
                <a16:creationId xmlns:a16="http://schemas.microsoft.com/office/drawing/2014/main" id="{19963A09-3053-604A-9381-913F0CB40C0B}"/>
              </a:ext>
            </a:extLst>
          </p:cNvPr>
          <p:cNvSpPr>
            <a:spLocks noChangeAspect="1"/>
          </p:cNvSpPr>
          <p:nvPr/>
        </p:nvSpPr>
        <p:spPr>
          <a:xfrm>
            <a:off x="333578" y="2436859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96" name="Diamond 95">
            <a:extLst>
              <a:ext uri="{FF2B5EF4-FFF2-40B4-BE49-F238E27FC236}">
                <a16:creationId xmlns:a16="http://schemas.microsoft.com/office/drawing/2014/main" id="{CE2F853B-0FDC-2946-885E-1512B6C95C5C}"/>
              </a:ext>
            </a:extLst>
          </p:cNvPr>
          <p:cNvSpPr>
            <a:spLocks noChangeAspect="1"/>
          </p:cNvSpPr>
          <p:nvPr/>
        </p:nvSpPr>
        <p:spPr>
          <a:xfrm>
            <a:off x="6129312" y="2188732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97" name="Diamond 96">
            <a:extLst>
              <a:ext uri="{FF2B5EF4-FFF2-40B4-BE49-F238E27FC236}">
                <a16:creationId xmlns:a16="http://schemas.microsoft.com/office/drawing/2014/main" id="{85CA693C-307F-0047-B9D4-9311AE636BC6}"/>
              </a:ext>
            </a:extLst>
          </p:cNvPr>
          <p:cNvSpPr>
            <a:spLocks noChangeAspect="1"/>
          </p:cNvSpPr>
          <p:nvPr/>
        </p:nvSpPr>
        <p:spPr>
          <a:xfrm>
            <a:off x="2715120" y="4675789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98" name="Diamond 97">
            <a:extLst>
              <a:ext uri="{FF2B5EF4-FFF2-40B4-BE49-F238E27FC236}">
                <a16:creationId xmlns:a16="http://schemas.microsoft.com/office/drawing/2014/main" id="{6F5BF77A-4BD9-6748-BE0B-F88E91194762}"/>
              </a:ext>
            </a:extLst>
          </p:cNvPr>
          <p:cNvSpPr>
            <a:spLocks noChangeAspect="1"/>
          </p:cNvSpPr>
          <p:nvPr/>
        </p:nvSpPr>
        <p:spPr>
          <a:xfrm>
            <a:off x="2184478" y="3775286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99" name="Diamond 98">
            <a:extLst>
              <a:ext uri="{FF2B5EF4-FFF2-40B4-BE49-F238E27FC236}">
                <a16:creationId xmlns:a16="http://schemas.microsoft.com/office/drawing/2014/main" id="{501C3A21-8D53-8D42-9275-789E4692BF38}"/>
              </a:ext>
            </a:extLst>
          </p:cNvPr>
          <p:cNvSpPr>
            <a:spLocks noChangeAspect="1"/>
          </p:cNvSpPr>
          <p:nvPr/>
        </p:nvSpPr>
        <p:spPr>
          <a:xfrm>
            <a:off x="5623845" y="5031556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0" name="Diamond 99">
            <a:extLst>
              <a:ext uri="{FF2B5EF4-FFF2-40B4-BE49-F238E27FC236}">
                <a16:creationId xmlns:a16="http://schemas.microsoft.com/office/drawing/2014/main" id="{881EC20E-2044-8640-8176-A86385D189C1}"/>
              </a:ext>
            </a:extLst>
          </p:cNvPr>
          <p:cNvSpPr>
            <a:spLocks noChangeAspect="1"/>
          </p:cNvSpPr>
          <p:nvPr/>
        </p:nvSpPr>
        <p:spPr>
          <a:xfrm>
            <a:off x="7173389" y="5301228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1" name="Diamond 100">
            <a:extLst>
              <a:ext uri="{FF2B5EF4-FFF2-40B4-BE49-F238E27FC236}">
                <a16:creationId xmlns:a16="http://schemas.microsoft.com/office/drawing/2014/main" id="{52A339BA-6BC5-7547-80D3-3254EF239AC4}"/>
              </a:ext>
            </a:extLst>
          </p:cNvPr>
          <p:cNvSpPr>
            <a:spLocks noChangeAspect="1"/>
          </p:cNvSpPr>
          <p:nvPr/>
        </p:nvSpPr>
        <p:spPr>
          <a:xfrm>
            <a:off x="5796136" y="4085206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2" name="Diamond 101">
            <a:extLst>
              <a:ext uri="{FF2B5EF4-FFF2-40B4-BE49-F238E27FC236}">
                <a16:creationId xmlns:a16="http://schemas.microsoft.com/office/drawing/2014/main" id="{6EE28536-C24F-C344-B954-C0AC94E2050E}"/>
              </a:ext>
            </a:extLst>
          </p:cNvPr>
          <p:cNvSpPr>
            <a:spLocks noChangeAspect="1"/>
          </p:cNvSpPr>
          <p:nvPr/>
        </p:nvSpPr>
        <p:spPr>
          <a:xfrm>
            <a:off x="8288944" y="6082284"/>
            <a:ext cx="180000" cy="180000"/>
          </a:xfrm>
          <a:prstGeom prst="diamond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3" name="Rectangle 102">
            <a:extLst>
              <a:ext uri="{FF2B5EF4-FFF2-40B4-BE49-F238E27FC236}">
                <a16:creationId xmlns:a16="http://schemas.microsoft.com/office/drawing/2014/main" id="{E2B783BD-FDB9-0A45-8C4D-2A5BF4DF9BCD}"/>
              </a:ext>
            </a:extLst>
          </p:cNvPr>
          <p:cNvSpPr/>
          <p:nvPr/>
        </p:nvSpPr>
        <p:spPr>
          <a:xfrm>
            <a:off x="7935864" y="5525092"/>
            <a:ext cx="1208136" cy="461665"/>
          </a:xfrm>
          <a:prstGeom prst="rect">
            <a:avLst/>
          </a:prstGeom>
          <a:solidFill>
            <a:srgbClr val="00B050"/>
          </a:solidFill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</a:rPr>
              <a:t>Beam on Dump </a:t>
            </a:r>
          </a:p>
          <a:p>
            <a:r>
              <a:rPr lang="en-GB" sz="1200" dirty="0">
                <a:solidFill>
                  <a:schemeClr val="bg1"/>
                </a:solidFill>
              </a:rPr>
              <a:t>Beam on Target</a:t>
            </a:r>
          </a:p>
        </p:txBody>
      </p:sp>
    </p:spTree>
    <p:extLst>
      <p:ext uri="{BB962C8B-B14F-4D97-AF65-F5344CB8AC3E}">
        <p14:creationId xmlns:p14="http://schemas.microsoft.com/office/powerpoint/2010/main" val="282407891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3218952-9003-824A-8893-8AD31200C0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18</a:t>
            </a:fld>
            <a:endParaRPr lang="en-GB" noProof="0" dirty="0"/>
          </a:p>
        </p:txBody>
      </p:sp>
      <p:sp>
        <p:nvSpPr>
          <p:cNvPr id="5" name="Title 2">
            <a:extLst>
              <a:ext uri="{FF2B5EF4-FFF2-40B4-BE49-F238E27FC236}">
                <a16:creationId xmlns:a16="http://schemas.microsoft.com/office/drawing/2014/main" id="{9BC7BA26-091A-F949-BD22-2D6184282D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139136" cy="562074"/>
          </a:xfrm>
        </p:spPr>
        <p:txBody>
          <a:bodyPr/>
          <a:lstStyle/>
          <a:p>
            <a:r>
              <a:rPr lang="en-GB" dirty="0"/>
              <a:t>Concluding remarks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1764D61-BDA8-7D4E-A2CD-273E760FD1AB}"/>
              </a:ext>
            </a:extLst>
          </p:cNvPr>
          <p:cNvSpPr txBox="1"/>
          <p:nvPr/>
        </p:nvSpPr>
        <p:spPr>
          <a:xfrm>
            <a:off x="457200" y="1772816"/>
            <a:ext cx="8435280" cy="4464496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 algn="l">
              <a:buFont typeface="Wingdings" pitchFamily="2" charset="2"/>
              <a:buChar char="§"/>
            </a:pPr>
            <a:r>
              <a:rPr lang="en-GB" sz="2000" dirty="0"/>
              <a:t>Conceptual design advanced in many aspect: </a:t>
            </a:r>
          </a:p>
          <a:p>
            <a:pPr marL="800100" lvl="1" indent="-342900">
              <a:buFont typeface="Courier New" panose="02070309020205020404" pitchFamily="49" charset="0"/>
              <a:buChar char="o"/>
            </a:pPr>
            <a:r>
              <a:rPr lang="en-GB" sz="2000" dirty="0"/>
              <a:t>Functionalities defined</a:t>
            </a:r>
          </a:p>
          <a:p>
            <a:pPr marL="800100" lvl="1" indent="-342900">
              <a:buFont typeface="Courier New" panose="02070309020205020404" pitchFamily="49" charset="0"/>
              <a:buChar char="o"/>
            </a:pPr>
            <a:r>
              <a:rPr lang="en-GB" sz="2000" dirty="0"/>
              <a:t>Interfaces identified and in place</a:t>
            </a:r>
          </a:p>
          <a:p>
            <a:pPr marL="800100" lvl="1" indent="-342900">
              <a:buFont typeface="Courier New" panose="02070309020205020404" pitchFamily="49" charset="0"/>
              <a:buChar char="o"/>
            </a:pPr>
            <a:r>
              <a:rPr lang="en-GB" sz="2000" dirty="0"/>
              <a:t>Performance derived from interfaces and functionalities</a:t>
            </a:r>
          </a:p>
          <a:p>
            <a:pPr marL="800100" lvl="1" indent="-342900">
              <a:buFont typeface="Courier New" panose="02070309020205020404" pitchFamily="49" charset="0"/>
              <a:buChar char="o"/>
            </a:pPr>
            <a:r>
              <a:rPr lang="en-GB" sz="2000" dirty="0"/>
              <a:t>Prototypes designed and tested in real and similar condition</a:t>
            </a:r>
          </a:p>
          <a:p>
            <a:pPr marL="342900" indent="-342900">
              <a:buFont typeface="Wingdings" pitchFamily="2" charset="2"/>
              <a:buChar char="§"/>
            </a:pPr>
            <a:endParaRPr lang="en-GB" sz="2000" dirty="0"/>
          </a:p>
          <a:p>
            <a:pPr marL="342900" indent="-342900">
              <a:buFont typeface="Wingdings" pitchFamily="2" charset="2"/>
              <a:buChar char="§"/>
            </a:pPr>
            <a:r>
              <a:rPr lang="en-GB" sz="2000" dirty="0"/>
              <a:t>Projects Time Schedule and milestones defined and aligned with other dependant projects</a:t>
            </a:r>
          </a:p>
          <a:p>
            <a:endParaRPr lang="en-GB" sz="2000" dirty="0"/>
          </a:p>
          <a:p>
            <a:pPr marL="342900" indent="-342900">
              <a:buFont typeface="Wingdings" pitchFamily="2" charset="2"/>
              <a:buChar char="§"/>
            </a:pPr>
            <a:r>
              <a:rPr lang="en-GB" sz="2000" dirty="0"/>
              <a:t>Support from collaborations J-PARC and SNS </a:t>
            </a:r>
          </a:p>
          <a:p>
            <a:pPr marL="342900" indent="-342900">
              <a:buFont typeface="Wingdings" pitchFamily="2" charset="2"/>
              <a:buChar char="§"/>
            </a:pPr>
            <a:endParaRPr lang="en-GB" sz="2000" dirty="0"/>
          </a:p>
          <a:p>
            <a:pPr marL="342900" indent="-342900">
              <a:buFont typeface="Wingdings" pitchFamily="2" charset="2"/>
              <a:buChar char="q"/>
            </a:pPr>
            <a:r>
              <a:rPr lang="en-GB" sz="2000" dirty="0"/>
              <a:t>Note: Constraints of physical integration in Target Monolith (not mentioned): risk (accepted) of performance reduction</a:t>
            </a:r>
          </a:p>
          <a:p>
            <a:pPr marL="342900" indent="-342900">
              <a:buFont typeface="Wingdings" pitchFamily="2" charset="2"/>
              <a:buChar char="q"/>
            </a:pPr>
            <a:endParaRPr lang="en-GB" sz="2000" dirty="0"/>
          </a:p>
          <a:p>
            <a:pPr marL="800100" lvl="1" indent="-342900">
              <a:buFont typeface="Wingdings" pitchFamily="2" charset="2"/>
              <a:buChar char="§"/>
            </a:pPr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9110897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AA150A0-308D-5740-BF99-E8ADD7B752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19</a:t>
            </a:fld>
            <a:endParaRPr lang="en-GB" noProof="0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DFF2042E-C898-9647-BC1D-F89E863C93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346646"/>
            <a:ext cx="7067128" cy="634082"/>
          </a:xfrm>
        </p:spPr>
        <p:txBody>
          <a:bodyPr anchor="ctr" anchorCtr="0"/>
          <a:lstStyle/>
          <a:p>
            <a:r>
              <a:rPr lang="en-GB" dirty="0"/>
              <a:t>Review Outline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7F9B3B76-91F4-224A-9004-2B1D6F033D97}"/>
              </a:ext>
            </a:extLst>
          </p:cNvPr>
          <p:cNvSpPr/>
          <p:nvPr/>
        </p:nvSpPr>
        <p:spPr>
          <a:xfrm>
            <a:off x="251520" y="1772816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GB" b="1" dirty="0"/>
              <a:t>Electronics for the APTM and GRID</a:t>
            </a:r>
          </a:p>
          <a:p>
            <a:r>
              <a:rPr lang="en-GB" dirty="0"/>
              <a:t>Anders J Johansson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FBBCA16B-1370-B644-AEFC-A8F630C8DA1B}"/>
              </a:ext>
            </a:extLst>
          </p:cNvPr>
          <p:cNvSpPr/>
          <p:nvPr/>
        </p:nvSpPr>
        <p:spPr>
          <a:xfrm>
            <a:off x="251520" y="2793702"/>
            <a:ext cx="6696744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dirty="0"/>
              <a:t>Target Plugs for the Beam on Target instrumentation: PBIP and PBW</a:t>
            </a:r>
          </a:p>
          <a:p>
            <a:r>
              <a:rPr lang="en-GB" dirty="0"/>
              <a:t>Mattias </a:t>
            </a:r>
            <a:r>
              <a:rPr lang="en-GB" dirty="0" err="1"/>
              <a:t>Wilborgsson</a:t>
            </a:r>
            <a:r>
              <a:rPr lang="en-GB" dirty="0"/>
              <a:t> 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5203C2D-3B59-2E4F-B07C-40D3B427B351}"/>
              </a:ext>
            </a:extLst>
          </p:cNvPr>
          <p:cNvSpPr/>
          <p:nvPr/>
        </p:nvSpPr>
        <p:spPr>
          <a:xfrm>
            <a:off x="258391" y="3717032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GB" b="1" dirty="0"/>
              <a:t>Control Systems for the APTM and GRID</a:t>
            </a:r>
            <a:endParaRPr lang="en-GB" dirty="0"/>
          </a:p>
          <a:p>
            <a:r>
              <a:rPr lang="en-GB" dirty="0"/>
              <a:t>Joao Paulo Martins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CDE53CC0-52DE-4E4F-8283-FECED5187505}"/>
              </a:ext>
            </a:extLst>
          </p:cNvPr>
          <p:cNvSpPr/>
          <p:nvPr/>
        </p:nvSpPr>
        <p:spPr>
          <a:xfrm>
            <a:off x="258391" y="4939427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GB" b="1" dirty="0"/>
              <a:t>MC calculation for the APTM and GRID</a:t>
            </a:r>
            <a:endParaRPr lang="en-GB" dirty="0"/>
          </a:p>
          <a:p>
            <a:r>
              <a:rPr lang="en-GB" dirty="0" err="1"/>
              <a:t>Dr.</a:t>
            </a:r>
            <a:r>
              <a:rPr lang="en-GB" dirty="0"/>
              <a:t> Elena </a:t>
            </a:r>
            <a:r>
              <a:rPr lang="en-GB" dirty="0" err="1"/>
              <a:t>Donegani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16220898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6432</TotalTime>
  <Words>1282</Words>
  <Application>Microsoft Macintosh PowerPoint</Application>
  <PresentationFormat>On-screen Show (4:3)</PresentationFormat>
  <Paragraphs>273</Paragraphs>
  <Slides>19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19</vt:i4>
      </vt:variant>
    </vt:vector>
  </HeadingPairs>
  <TitlesOfParts>
    <vt:vector size="27" baseType="lpstr">
      <vt:lpstr>.AppleSystemUIFont</vt:lpstr>
      <vt:lpstr>Arial</vt:lpstr>
      <vt:lpstr>Calibri</vt:lpstr>
      <vt:lpstr>Courier New</vt:lpstr>
      <vt:lpstr>Symbol</vt:lpstr>
      <vt:lpstr>Wingdings</vt:lpstr>
      <vt:lpstr>Office-tema</vt:lpstr>
      <vt:lpstr>2_Anpassad formgivning</vt:lpstr>
      <vt:lpstr>APTM and GRID Beamline Elements</vt:lpstr>
      <vt:lpstr>Outline</vt:lpstr>
      <vt:lpstr>Concept and Overview</vt:lpstr>
      <vt:lpstr>Beam on Dump</vt:lpstr>
      <vt:lpstr>Beam on Dump</vt:lpstr>
      <vt:lpstr>Beam on Target</vt:lpstr>
      <vt:lpstr>Beam on Target</vt:lpstr>
      <vt:lpstr>Concepts for the APTM</vt:lpstr>
      <vt:lpstr>Concepts for the APTM</vt:lpstr>
      <vt:lpstr>Concepts for the APTM</vt:lpstr>
      <vt:lpstr>Concepts for the GRID</vt:lpstr>
      <vt:lpstr>Concepts for the GRID</vt:lpstr>
      <vt:lpstr>Concepts for the GRID</vt:lpstr>
      <vt:lpstr>BLE and Electronics Projects</vt:lpstr>
      <vt:lpstr>Project, Design, Interfaces</vt:lpstr>
      <vt:lpstr>Operation and Maintenance</vt:lpstr>
      <vt:lpstr>Project planning</vt:lpstr>
      <vt:lpstr>Concluding remarks</vt:lpstr>
      <vt:lpstr>Review Outline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APTM and GRID Beamline Elements</dc:title>
  <dc:creator>Microsoft Office User</dc:creator>
  <cp:lastModifiedBy>Microsoft Office User</cp:lastModifiedBy>
  <cp:revision>46</cp:revision>
  <dcterms:created xsi:type="dcterms:W3CDTF">2019-01-04T10:19:50Z</dcterms:created>
  <dcterms:modified xsi:type="dcterms:W3CDTF">2019-01-08T21:32:13Z</dcterms:modified>
</cp:coreProperties>
</file>