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tiff" ContentType="image/tif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78" r:id="rId2"/>
    <p:sldId id="294" r:id="rId3"/>
    <p:sldId id="295" r:id="rId4"/>
    <p:sldId id="296" r:id="rId5"/>
    <p:sldId id="297" r:id="rId6"/>
    <p:sldId id="285" r:id="rId7"/>
    <p:sldId id="287" r:id="rId8"/>
    <p:sldId id="293" r:id="rId9"/>
    <p:sldId id="283" r:id="rId10"/>
    <p:sldId id="292" r:id="rId11"/>
    <p:sldId id="264" r:id="rId12"/>
    <p:sldId id="284" r:id="rId13"/>
    <p:sldId id="286" r:id="rId14"/>
    <p:sldId id="279" r:id="rId15"/>
    <p:sldId id="280" r:id="rId16"/>
    <p:sldId id="281" r:id="rId17"/>
    <p:sldId id="282" r:id="rId18"/>
    <p:sldId id="298" r:id="rId19"/>
    <p:sldId id="299" r:id="rId20"/>
    <p:sldId id="274" r:id="rId21"/>
  </p:sldIdLst>
  <p:sldSz cx="12171363" cy="6838950"/>
  <p:notesSz cx="6858000" cy="9144000"/>
  <p:defaultTextStyle>
    <a:defPPr>
      <a:defRPr lang="sv-SE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12">
          <p15:clr>
            <a:srgbClr val="A4A3A4"/>
          </p15:clr>
        </p15:guide>
        <p15:guide id="2" orient="horz" pos="4194">
          <p15:clr>
            <a:srgbClr val="A4A3A4"/>
          </p15:clr>
        </p15:guide>
        <p15:guide id="3" orient="horz" pos="794">
          <p15:clr>
            <a:srgbClr val="A4A3A4"/>
          </p15:clr>
        </p15:guide>
        <p15:guide id="4" orient="horz" pos="1102">
          <p15:clr>
            <a:srgbClr val="A4A3A4"/>
          </p15:clr>
        </p15:guide>
        <p15:guide id="5" pos="114">
          <p15:clr>
            <a:srgbClr val="A4A3A4"/>
          </p15:clr>
        </p15:guide>
        <p15:guide id="6" pos="7550">
          <p15:clr>
            <a:srgbClr val="A4A3A4"/>
          </p15:clr>
        </p15:guide>
        <p15:guide id="7" pos="4466">
          <p15:clr>
            <a:srgbClr val="A4A3A4"/>
          </p15:clr>
        </p15:guide>
        <p15:guide id="8" pos="566">
          <p15:clr>
            <a:srgbClr val="A4A3A4"/>
          </p15:clr>
        </p15:guide>
        <p15:guide id="9" pos="7096">
          <p15:clr>
            <a:srgbClr val="A4A3A4"/>
          </p15:clr>
        </p15:guide>
        <p15:guide id="10" pos="3944">
          <p15:clr>
            <a:srgbClr val="A4A3A4"/>
          </p15:clr>
        </p15:guide>
        <p15:guide id="11" pos="2812">
          <p15:clr>
            <a:srgbClr val="A4A3A4"/>
          </p15:clr>
        </p15:guide>
        <p15:guide id="12" pos="4694">
          <p15:clr>
            <a:srgbClr val="A4A3A4"/>
          </p15:clr>
        </p15:guide>
        <p15:guide id="13" pos="3038">
          <p15:clr>
            <a:srgbClr val="A4A3A4"/>
          </p15:clr>
        </p15:guide>
        <p15:guide id="14" pos="3718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9C611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659" autoAdjust="0"/>
    <p:restoredTop sz="50000" autoAdjust="0"/>
  </p:normalViewPr>
  <p:slideViewPr>
    <p:cSldViewPr snapToGrid="0" snapToObjects="1" showGuides="1">
      <p:cViewPr varScale="1">
        <p:scale>
          <a:sx n="104" d="100"/>
          <a:sy n="104" d="100"/>
        </p:scale>
        <p:origin x="264" y="208"/>
      </p:cViewPr>
      <p:guideLst>
        <p:guide orient="horz" pos="112"/>
        <p:guide orient="horz" pos="4194"/>
        <p:guide orient="horz" pos="794"/>
        <p:guide orient="horz" pos="1102"/>
        <p:guide pos="114"/>
        <p:guide pos="7550"/>
        <p:guide pos="4466"/>
        <p:guide pos="566"/>
        <p:guide pos="7096"/>
        <p:guide pos="3944"/>
        <p:guide pos="2812"/>
        <p:guide pos="4694"/>
        <p:guide pos="3038"/>
        <p:guide pos="3718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png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png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png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6.jp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png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6.jp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png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7.jp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png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7.jp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png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8.jp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png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8.jp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png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1 line pi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" name="Bildobjekt 24" descr="huset-rosa_16-9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0975" y="180000"/>
            <a:ext cx="11807952" cy="6480048"/>
          </a:xfrm>
          <a:prstGeom prst="rect">
            <a:avLst/>
          </a:prstGeom>
        </p:spPr>
      </p:pic>
      <p:sp>
        <p:nvSpPr>
          <p:cNvPr id="6" name="Rektangel 5"/>
          <p:cNvSpPr/>
          <p:nvPr userDrawn="1"/>
        </p:nvSpPr>
        <p:spPr bwMode="auto">
          <a:xfrm>
            <a:off x="4109337" y="1467998"/>
            <a:ext cx="8062026" cy="1296000"/>
          </a:xfrm>
          <a:prstGeom prst="rect">
            <a:avLst/>
          </a:prstGeom>
          <a:solidFill>
            <a:schemeClr val="bg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04875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sv-SE" sz="1800" b="1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9" name="Rubrik 1"/>
          <p:cNvSpPr>
            <a:spLocks noGrp="1"/>
          </p:cNvSpPr>
          <p:nvPr>
            <p:ph type="ctrTitle" hasCustomPrompt="1"/>
          </p:nvPr>
        </p:nvSpPr>
        <p:spPr>
          <a:xfrm>
            <a:off x="4383598" y="1583677"/>
            <a:ext cx="7490902" cy="714380"/>
          </a:xfrm>
        </p:spPr>
        <p:txBody>
          <a:bodyPr lIns="0" tIns="97200" rIns="0" bIns="82800"/>
          <a:lstStyle>
            <a:lvl1pPr>
              <a:defRPr sz="4000" baseline="0"/>
            </a:lvl1pPr>
          </a:lstStyle>
          <a:p>
            <a:r>
              <a:rPr lang="en-GB" noProof="0" dirty="0"/>
              <a:t>Single-line title</a:t>
            </a:r>
          </a:p>
        </p:txBody>
      </p:sp>
      <p:sp>
        <p:nvSpPr>
          <p:cNvPr id="10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4383598" y="2400299"/>
            <a:ext cx="7490902" cy="212213"/>
          </a:xfrm>
        </p:spPr>
        <p:txBody>
          <a:bodyPr lIns="0" tIns="0" rIns="0" bIns="0" anchor="t" anchorCtr="0"/>
          <a:lstStyle>
            <a:lvl1pPr marL="0" indent="0" algn="l">
              <a:buNone/>
              <a:defRPr sz="1200" b="1" kern="1200" cap="all" spc="10" baseline="0">
                <a:solidFill>
                  <a:schemeClr val="tx1"/>
                </a:solidFill>
              </a:defRPr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GB" noProof="0" dirty="0"/>
              <a:t>Subtitle or name</a:t>
            </a:r>
          </a:p>
        </p:txBody>
      </p:sp>
      <p:cxnSp>
        <p:nvCxnSpPr>
          <p:cNvPr id="11" name="Rak 10"/>
          <p:cNvCxnSpPr/>
          <p:nvPr userDrawn="1"/>
        </p:nvCxnSpPr>
        <p:spPr bwMode="auto">
          <a:xfrm>
            <a:off x="4380178" y="2282088"/>
            <a:ext cx="7605447" cy="0"/>
          </a:xfrm>
          <a:prstGeom prst="line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13" name="Bildobjekt 12" descr="Lunds sigill RGB 150.png"/>
          <p:cNvPicPr>
            <a:picLocks noChangeAspect="1"/>
          </p:cNvPicPr>
          <p:nvPr userDrawn="1"/>
        </p:nvPicPr>
        <p:blipFill>
          <a:blip r:embed="rId3"/>
          <a:srcRect r="17691" b="21541"/>
          <a:stretch>
            <a:fillRect/>
          </a:stretch>
        </p:blipFill>
        <p:spPr>
          <a:xfrm>
            <a:off x="9253855" y="4042124"/>
            <a:ext cx="2917508" cy="27968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5" name="Bildobjekt 14" descr="LundUniversity_C2line RGB 150.pn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486800" y="359907"/>
            <a:ext cx="708740" cy="946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7643201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2 lines pi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" name="Bildobjekt 24" descr="huset-rosa_16-9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0975" y="180000"/>
            <a:ext cx="11807952" cy="6480048"/>
          </a:xfrm>
          <a:prstGeom prst="rect">
            <a:avLst/>
          </a:prstGeom>
        </p:spPr>
      </p:pic>
      <p:sp>
        <p:nvSpPr>
          <p:cNvPr id="6" name="Rektangel 5"/>
          <p:cNvSpPr/>
          <p:nvPr userDrawn="1"/>
        </p:nvSpPr>
        <p:spPr bwMode="auto">
          <a:xfrm>
            <a:off x="4109337" y="1467998"/>
            <a:ext cx="8062026" cy="1886200"/>
          </a:xfrm>
          <a:prstGeom prst="rect">
            <a:avLst/>
          </a:prstGeom>
          <a:solidFill>
            <a:schemeClr val="bg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04875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sv-SE" sz="1800" b="1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9" name="Rubrik 1"/>
          <p:cNvSpPr>
            <a:spLocks noGrp="1"/>
          </p:cNvSpPr>
          <p:nvPr>
            <p:ph type="ctrTitle" hasCustomPrompt="1"/>
          </p:nvPr>
        </p:nvSpPr>
        <p:spPr>
          <a:xfrm>
            <a:off x="4383598" y="1621776"/>
            <a:ext cx="7490902" cy="1231811"/>
          </a:xfrm>
        </p:spPr>
        <p:txBody>
          <a:bodyPr lIns="0" tIns="97200" rIns="0" bIns="82800"/>
          <a:lstStyle>
            <a:lvl1pPr>
              <a:lnSpc>
                <a:spcPts val="4400"/>
              </a:lnSpc>
              <a:defRPr sz="4000" baseline="0"/>
            </a:lvl1pPr>
          </a:lstStyle>
          <a:p>
            <a:r>
              <a:rPr lang="en-GB" noProof="0" dirty="0"/>
              <a:t>Two-line title</a:t>
            </a:r>
            <a:br>
              <a:rPr lang="en-GB" noProof="0" dirty="0"/>
            </a:br>
            <a:r>
              <a:rPr lang="en-GB" noProof="0" dirty="0"/>
              <a:t>– if one line isn’t enough</a:t>
            </a:r>
          </a:p>
        </p:txBody>
      </p:sp>
      <p:sp>
        <p:nvSpPr>
          <p:cNvPr id="10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4383598" y="2971799"/>
            <a:ext cx="7490902" cy="212213"/>
          </a:xfrm>
        </p:spPr>
        <p:txBody>
          <a:bodyPr lIns="0" tIns="0" rIns="0" bIns="0" anchor="t" anchorCtr="0"/>
          <a:lstStyle>
            <a:lvl1pPr marL="0" indent="0" algn="l">
              <a:buNone/>
              <a:defRPr sz="1200" b="1" kern="1200" cap="all" spc="10" baseline="0">
                <a:solidFill>
                  <a:schemeClr val="tx1"/>
                </a:solidFill>
              </a:defRPr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GB" noProof="0" dirty="0"/>
              <a:t>Subtitle or name</a:t>
            </a:r>
          </a:p>
        </p:txBody>
      </p:sp>
      <p:cxnSp>
        <p:nvCxnSpPr>
          <p:cNvPr id="11" name="Rak 10"/>
          <p:cNvCxnSpPr/>
          <p:nvPr userDrawn="1"/>
        </p:nvCxnSpPr>
        <p:spPr bwMode="auto">
          <a:xfrm>
            <a:off x="4380178" y="2853588"/>
            <a:ext cx="7605447" cy="0"/>
          </a:xfrm>
          <a:prstGeom prst="line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13" name="Bildobjekt 12" descr="Lunds sigill RGB 150.png"/>
          <p:cNvPicPr>
            <a:picLocks noChangeAspect="1"/>
          </p:cNvPicPr>
          <p:nvPr userDrawn="1"/>
        </p:nvPicPr>
        <p:blipFill>
          <a:blip r:embed="rId3"/>
          <a:srcRect r="17691" b="21541"/>
          <a:stretch>
            <a:fillRect/>
          </a:stretch>
        </p:blipFill>
        <p:spPr>
          <a:xfrm>
            <a:off x="9253855" y="4042124"/>
            <a:ext cx="2917508" cy="27968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Bildobjekt 13" descr="LundUniversity_C2line RGB 150.pn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486800" y="359907"/>
            <a:ext cx="708740" cy="946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362333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1 line gre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" name="Bildobjekt 2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0975" y="180000"/>
            <a:ext cx="11807952" cy="6480048"/>
          </a:xfrm>
          <a:prstGeom prst="rect">
            <a:avLst/>
          </a:prstGeom>
        </p:spPr>
      </p:pic>
      <p:sp>
        <p:nvSpPr>
          <p:cNvPr id="6" name="Rektangel 5"/>
          <p:cNvSpPr/>
          <p:nvPr userDrawn="1"/>
        </p:nvSpPr>
        <p:spPr bwMode="auto">
          <a:xfrm>
            <a:off x="4109337" y="1467998"/>
            <a:ext cx="8062026" cy="1296000"/>
          </a:xfrm>
          <a:prstGeom prst="rect">
            <a:avLst/>
          </a:prstGeom>
          <a:solidFill>
            <a:schemeClr val="bg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04875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sv-SE" sz="1800" b="1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cxnSp>
        <p:nvCxnSpPr>
          <p:cNvPr id="11" name="Rak 10"/>
          <p:cNvCxnSpPr/>
          <p:nvPr userDrawn="1"/>
        </p:nvCxnSpPr>
        <p:spPr bwMode="auto">
          <a:xfrm>
            <a:off x="4380178" y="2282088"/>
            <a:ext cx="7605447" cy="0"/>
          </a:xfrm>
          <a:prstGeom prst="line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13" name="Bildobjekt 12" descr="Lunds sigill RGB 150.png"/>
          <p:cNvPicPr>
            <a:picLocks noChangeAspect="1"/>
          </p:cNvPicPr>
          <p:nvPr userDrawn="1"/>
        </p:nvPicPr>
        <p:blipFill>
          <a:blip r:embed="rId3"/>
          <a:srcRect r="17691" b="21541"/>
          <a:stretch>
            <a:fillRect/>
          </a:stretch>
        </p:blipFill>
        <p:spPr>
          <a:xfrm>
            <a:off x="9253855" y="4042124"/>
            <a:ext cx="2917508" cy="27968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Bildobjekt 13" descr="LundUniversity_C2line RGB 150.pn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486800" y="359907"/>
            <a:ext cx="708740" cy="946800"/>
          </a:xfrm>
          <a:prstGeom prst="rect">
            <a:avLst/>
          </a:prstGeom>
        </p:spPr>
      </p:pic>
      <p:sp>
        <p:nvSpPr>
          <p:cNvPr id="12" name="Rubrik 1"/>
          <p:cNvSpPr>
            <a:spLocks noGrp="1"/>
          </p:cNvSpPr>
          <p:nvPr>
            <p:ph type="ctrTitle" hasCustomPrompt="1"/>
          </p:nvPr>
        </p:nvSpPr>
        <p:spPr>
          <a:xfrm>
            <a:off x="4383598" y="1583677"/>
            <a:ext cx="7490902" cy="714380"/>
          </a:xfrm>
        </p:spPr>
        <p:txBody>
          <a:bodyPr lIns="0" tIns="97200" rIns="0" bIns="82800"/>
          <a:lstStyle>
            <a:lvl1pPr>
              <a:defRPr sz="4000" baseline="0"/>
            </a:lvl1pPr>
          </a:lstStyle>
          <a:p>
            <a:r>
              <a:rPr lang="en-GB" noProof="0" dirty="0"/>
              <a:t>Single-line title</a:t>
            </a:r>
          </a:p>
        </p:txBody>
      </p:sp>
      <p:sp>
        <p:nvSpPr>
          <p:cNvPr id="1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4383598" y="2400299"/>
            <a:ext cx="7490902" cy="212213"/>
          </a:xfrm>
        </p:spPr>
        <p:txBody>
          <a:bodyPr lIns="0" tIns="0" rIns="0" bIns="0" anchor="t" anchorCtr="0"/>
          <a:lstStyle>
            <a:lvl1pPr marL="0" indent="0" algn="l">
              <a:buNone/>
              <a:defRPr sz="1200" b="1" kern="1200" cap="all" spc="10" baseline="0">
                <a:solidFill>
                  <a:schemeClr val="tx1"/>
                </a:solidFill>
              </a:defRPr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GB" noProof="0" dirty="0"/>
              <a:t>Subtitle or name</a:t>
            </a:r>
          </a:p>
        </p:txBody>
      </p:sp>
    </p:spTree>
    <p:extLst>
      <p:ext uri="{BB962C8B-B14F-4D97-AF65-F5344CB8AC3E}">
        <p14:creationId xmlns:p14="http://schemas.microsoft.com/office/powerpoint/2010/main" val="70725374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2 lines gre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" name="Bildobjekt 2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0975" y="180000"/>
            <a:ext cx="11807952" cy="6480048"/>
          </a:xfrm>
          <a:prstGeom prst="rect">
            <a:avLst/>
          </a:prstGeom>
        </p:spPr>
      </p:pic>
      <p:sp>
        <p:nvSpPr>
          <p:cNvPr id="6" name="Rektangel 5"/>
          <p:cNvSpPr/>
          <p:nvPr userDrawn="1"/>
        </p:nvSpPr>
        <p:spPr bwMode="auto">
          <a:xfrm>
            <a:off x="4109337" y="1467998"/>
            <a:ext cx="8062026" cy="1886200"/>
          </a:xfrm>
          <a:prstGeom prst="rect">
            <a:avLst/>
          </a:prstGeom>
          <a:solidFill>
            <a:schemeClr val="bg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04875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sv-SE" sz="1800" b="1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cxnSp>
        <p:nvCxnSpPr>
          <p:cNvPr id="11" name="Rak 10"/>
          <p:cNvCxnSpPr/>
          <p:nvPr userDrawn="1"/>
        </p:nvCxnSpPr>
        <p:spPr bwMode="auto">
          <a:xfrm>
            <a:off x="4380178" y="2853588"/>
            <a:ext cx="7605447" cy="0"/>
          </a:xfrm>
          <a:prstGeom prst="line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13" name="Bildobjekt 12" descr="Lunds sigill RGB 150.png"/>
          <p:cNvPicPr>
            <a:picLocks noChangeAspect="1"/>
          </p:cNvPicPr>
          <p:nvPr userDrawn="1"/>
        </p:nvPicPr>
        <p:blipFill>
          <a:blip r:embed="rId3"/>
          <a:srcRect r="17691" b="21541"/>
          <a:stretch>
            <a:fillRect/>
          </a:stretch>
        </p:blipFill>
        <p:spPr>
          <a:xfrm>
            <a:off x="9253855" y="4042124"/>
            <a:ext cx="2917508" cy="27968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Bildobjekt 13" descr="LundUniversity_C2line RGB 150.pn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486800" y="359907"/>
            <a:ext cx="708740" cy="946800"/>
          </a:xfrm>
          <a:prstGeom prst="rect">
            <a:avLst/>
          </a:prstGeom>
        </p:spPr>
      </p:pic>
      <p:sp>
        <p:nvSpPr>
          <p:cNvPr id="12" name="Rubrik 1"/>
          <p:cNvSpPr>
            <a:spLocks noGrp="1"/>
          </p:cNvSpPr>
          <p:nvPr>
            <p:ph type="ctrTitle" hasCustomPrompt="1"/>
          </p:nvPr>
        </p:nvSpPr>
        <p:spPr>
          <a:xfrm>
            <a:off x="4383598" y="1621776"/>
            <a:ext cx="7490902" cy="1231811"/>
          </a:xfrm>
        </p:spPr>
        <p:txBody>
          <a:bodyPr lIns="0" tIns="97200" rIns="0" bIns="82800"/>
          <a:lstStyle>
            <a:lvl1pPr>
              <a:lnSpc>
                <a:spcPts val="4400"/>
              </a:lnSpc>
              <a:defRPr sz="4000" baseline="0"/>
            </a:lvl1pPr>
          </a:lstStyle>
          <a:p>
            <a:r>
              <a:rPr lang="en-GB" noProof="0" dirty="0"/>
              <a:t>Two-line title</a:t>
            </a:r>
            <a:br>
              <a:rPr lang="en-GB" noProof="0" dirty="0"/>
            </a:br>
            <a:r>
              <a:rPr lang="en-GB" noProof="0" dirty="0"/>
              <a:t>– if one line isn’t enough</a:t>
            </a:r>
          </a:p>
        </p:txBody>
      </p:sp>
      <p:sp>
        <p:nvSpPr>
          <p:cNvPr id="1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4383598" y="2971799"/>
            <a:ext cx="7490902" cy="212213"/>
          </a:xfrm>
        </p:spPr>
        <p:txBody>
          <a:bodyPr lIns="0" tIns="0" rIns="0" bIns="0" anchor="t" anchorCtr="0"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tx2"/>
              </a:buClr>
              <a:buSzTx/>
              <a:buFont typeface="Arial"/>
              <a:buNone/>
              <a:tabLst/>
              <a:defRPr sz="1200" b="1" kern="1200" cap="all" spc="10" baseline="0">
                <a:solidFill>
                  <a:schemeClr val="tx1"/>
                </a:solidFill>
              </a:defRPr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GB" noProof="0" dirty="0"/>
              <a:t>Subtitle or name</a:t>
            </a:r>
          </a:p>
        </p:txBody>
      </p:sp>
    </p:spTree>
    <p:extLst>
      <p:ext uri="{BB962C8B-B14F-4D97-AF65-F5344CB8AC3E}">
        <p14:creationId xmlns:p14="http://schemas.microsoft.com/office/powerpoint/2010/main" val="118820461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1 line blu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" name="Bildobjekt 2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0975" y="180000"/>
            <a:ext cx="11807952" cy="6480048"/>
          </a:xfrm>
          <a:prstGeom prst="rect">
            <a:avLst/>
          </a:prstGeom>
        </p:spPr>
      </p:pic>
      <p:sp>
        <p:nvSpPr>
          <p:cNvPr id="6" name="Rektangel 5"/>
          <p:cNvSpPr/>
          <p:nvPr userDrawn="1"/>
        </p:nvSpPr>
        <p:spPr bwMode="auto">
          <a:xfrm>
            <a:off x="4109337" y="1467998"/>
            <a:ext cx="8062026" cy="1296000"/>
          </a:xfrm>
          <a:prstGeom prst="rect">
            <a:avLst/>
          </a:prstGeom>
          <a:solidFill>
            <a:schemeClr val="bg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04875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sv-SE" sz="1800" b="1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9" name="Rubrik 1"/>
          <p:cNvSpPr>
            <a:spLocks noGrp="1"/>
          </p:cNvSpPr>
          <p:nvPr>
            <p:ph type="ctrTitle" hasCustomPrompt="1"/>
          </p:nvPr>
        </p:nvSpPr>
        <p:spPr>
          <a:xfrm>
            <a:off x="4383598" y="1583677"/>
            <a:ext cx="7490902" cy="714380"/>
          </a:xfrm>
        </p:spPr>
        <p:txBody>
          <a:bodyPr lIns="0" tIns="97200" rIns="0" bIns="82800"/>
          <a:lstStyle>
            <a:lvl1pPr>
              <a:defRPr sz="4000" baseline="0"/>
            </a:lvl1pPr>
          </a:lstStyle>
          <a:p>
            <a:r>
              <a:rPr lang="en-GB" noProof="0" dirty="0"/>
              <a:t>Single-line title</a:t>
            </a:r>
          </a:p>
        </p:txBody>
      </p:sp>
      <p:sp>
        <p:nvSpPr>
          <p:cNvPr id="10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4383598" y="2400299"/>
            <a:ext cx="7490902" cy="212213"/>
          </a:xfrm>
        </p:spPr>
        <p:txBody>
          <a:bodyPr lIns="0" tIns="0" rIns="0" bIns="0" anchor="t" anchorCtr="0"/>
          <a:lstStyle>
            <a:lvl1pPr marL="0" indent="0" algn="l">
              <a:buNone/>
              <a:defRPr sz="1200" b="1" kern="1200" cap="all" spc="10" baseline="0">
                <a:solidFill>
                  <a:schemeClr val="tx1"/>
                </a:solidFill>
              </a:defRPr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GB" noProof="0" dirty="0"/>
              <a:t>Subtitle or name</a:t>
            </a:r>
          </a:p>
        </p:txBody>
      </p:sp>
      <p:cxnSp>
        <p:nvCxnSpPr>
          <p:cNvPr id="11" name="Rak 10"/>
          <p:cNvCxnSpPr/>
          <p:nvPr userDrawn="1"/>
        </p:nvCxnSpPr>
        <p:spPr bwMode="auto">
          <a:xfrm>
            <a:off x="4380178" y="2282088"/>
            <a:ext cx="7605447" cy="0"/>
          </a:xfrm>
          <a:prstGeom prst="line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13" name="Bildobjekt 12" descr="Lunds sigill RGB 150.png"/>
          <p:cNvPicPr>
            <a:picLocks noChangeAspect="1"/>
          </p:cNvPicPr>
          <p:nvPr userDrawn="1"/>
        </p:nvPicPr>
        <p:blipFill>
          <a:blip r:embed="rId3"/>
          <a:srcRect r="17691" b="21541"/>
          <a:stretch>
            <a:fillRect/>
          </a:stretch>
        </p:blipFill>
        <p:spPr>
          <a:xfrm>
            <a:off x="9253855" y="4042124"/>
            <a:ext cx="2917508" cy="27968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5" name="Bildobjekt 14" descr="LundUniversity_C2line RGB 150.pn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486800" y="359907"/>
            <a:ext cx="708740" cy="946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0776230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2 lines blu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" name="Bildobjekt 2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0975" y="180000"/>
            <a:ext cx="11807952" cy="6480048"/>
          </a:xfrm>
          <a:prstGeom prst="rect">
            <a:avLst/>
          </a:prstGeom>
        </p:spPr>
      </p:pic>
      <p:sp>
        <p:nvSpPr>
          <p:cNvPr id="6" name="Rektangel 5"/>
          <p:cNvSpPr/>
          <p:nvPr userDrawn="1"/>
        </p:nvSpPr>
        <p:spPr bwMode="auto">
          <a:xfrm>
            <a:off x="4109337" y="1467998"/>
            <a:ext cx="8062026" cy="1886200"/>
          </a:xfrm>
          <a:prstGeom prst="rect">
            <a:avLst/>
          </a:prstGeom>
          <a:solidFill>
            <a:schemeClr val="bg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04875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sv-SE" sz="1800" b="1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9" name="Rubrik 1"/>
          <p:cNvSpPr>
            <a:spLocks noGrp="1"/>
          </p:cNvSpPr>
          <p:nvPr>
            <p:ph type="ctrTitle" hasCustomPrompt="1"/>
          </p:nvPr>
        </p:nvSpPr>
        <p:spPr>
          <a:xfrm>
            <a:off x="4383598" y="1621776"/>
            <a:ext cx="7490902" cy="1231811"/>
          </a:xfrm>
        </p:spPr>
        <p:txBody>
          <a:bodyPr lIns="0" tIns="97200" rIns="0" bIns="82800"/>
          <a:lstStyle>
            <a:lvl1pPr>
              <a:lnSpc>
                <a:spcPts val="4400"/>
              </a:lnSpc>
              <a:defRPr sz="4000" baseline="0"/>
            </a:lvl1pPr>
          </a:lstStyle>
          <a:p>
            <a:r>
              <a:rPr lang="en-GB" noProof="0" dirty="0"/>
              <a:t>Two-line title</a:t>
            </a:r>
            <a:br>
              <a:rPr lang="en-GB" noProof="0" dirty="0"/>
            </a:br>
            <a:r>
              <a:rPr lang="en-GB" noProof="0" dirty="0"/>
              <a:t>– if one line isn’t enough</a:t>
            </a:r>
          </a:p>
        </p:txBody>
      </p:sp>
      <p:sp>
        <p:nvSpPr>
          <p:cNvPr id="10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4383598" y="2971799"/>
            <a:ext cx="7490902" cy="212213"/>
          </a:xfrm>
        </p:spPr>
        <p:txBody>
          <a:bodyPr lIns="0" tIns="0" rIns="0" bIns="0" anchor="t" anchorCtr="0"/>
          <a:lstStyle>
            <a:lvl1pPr marL="0" indent="0" algn="l">
              <a:buNone/>
              <a:defRPr sz="1200" b="1" kern="1200" cap="all" spc="10" baseline="0">
                <a:solidFill>
                  <a:schemeClr val="tx1"/>
                </a:solidFill>
              </a:defRPr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GB" noProof="0" dirty="0"/>
              <a:t>Subtitle or name</a:t>
            </a:r>
          </a:p>
        </p:txBody>
      </p:sp>
      <p:cxnSp>
        <p:nvCxnSpPr>
          <p:cNvPr id="11" name="Rak 10"/>
          <p:cNvCxnSpPr/>
          <p:nvPr userDrawn="1"/>
        </p:nvCxnSpPr>
        <p:spPr bwMode="auto">
          <a:xfrm>
            <a:off x="4380178" y="2853588"/>
            <a:ext cx="7605447" cy="0"/>
          </a:xfrm>
          <a:prstGeom prst="line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13" name="Bildobjekt 12" descr="Lunds sigill RGB 150.png"/>
          <p:cNvPicPr>
            <a:picLocks noChangeAspect="1"/>
          </p:cNvPicPr>
          <p:nvPr userDrawn="1"/>
        </p:nvPicPr>
        <p:blipFill>
          <a:blip r:embed="rId3"/>
          <a:srcRect r="17691" b="21541"/>
          <a:stretch>
            <a:fillRect/>
          </a:stretch>
        </p:blipFill>
        <p:spPr>
          <a:xfrm>
            <a:off x="9253855" y="4042124"/>
            <a:ext cx="2917508" cy="27968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Bildobjekt 13" descr="LundUniversity_C2line RGB 150.pn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486800" y="359907"/>
            <a:ext cx="708740" cy="946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384847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1 line bei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" name="Bildobjekt 2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0975" y="180000"/>
            <a:ext cx="11807952" cy="6480048"/>
          </a:xfrm>
          <a:prstGeom prst="rect">
            <a:avLst/>
          </a:prstGeom>
        </p:spPr>
      </p:pic>
      <p:sp>
        <p:nvSpPr>
          <p:cNvPr id="6" name="Rektangel 5"/>
          <p:cNvSpPr/>
          <p:nvPr userDrawn="1"/>
        </p:nvSpPr>
        <p:spPr bwMode="auto">
          <a:xfrm>
            <a:off x="4109337" y="1467998"/>
            <a:ext cx="8062026" cy="1296000"/>
          </a:xfrm>
          <a:prstGeom prst="rect">
            <a:avLst/>
          </a:prstGeom>
          <a:solidFill>
            <a:schemeClr val="bg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04875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sv-SE" sz="1800" b="1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cxnSp>
        <p:nvCxnSpPr>
          <p:cNvPr id="11" name="Rak 10"/>
          <p:cNvCxnSpPr/>
          <p:nvPr userDrawn="1"/>
        </p:nvCxnSpPr>
        <p:spPr bwMode="auto">
          <a:xfrm>
            <a:off x="4380178" y="2282088"/>
            <a:ext cx="7605447" cy="0"/>
          </a:xfrm>
          <a:prstGeom prst="line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13" name="Bildobjekt 12" descr="Lunds sigill RGB 150.png"/>
          <p:cNvPicPr>
            <a:picLocks noChangeAspect="1"/>
          </p:cNvPicPr>
          <p:nvPr userDrawn="1"/>
        </p:nvPicPr>
        <p:blipFill>
          <a:blip r:embed="rId3"/>
          <a:srcRect r="17691" b="21541"/>
          <a:stretch>
            <a:fillRect/>
          </a:stretch>
        </p:blipFill>
        <p:spPr>
          <a:xfrm>
            <a:off x="9253855" y="4042124"/>
            <a:ext cx="2917508" cy="27968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Bildobjekt 13" descr="LundUniversity_C2line RGB 150.pn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486800" y="359907"/>
            <a:ext cx="708740" cy="946800"/>
          </a:xfrm>
          <a:prstGeom prst="rect">
            <a:avLst/>
          </a:prstGeom>
        </p:spPr>
      </p:pic>
      <p:sp>
        <p:nvSpPr>
          <p:cNvPr id="12" name="Rubrik 1"/>
          <p:cNvSpPr>
            <a:spLocks noGrp="1"/>
          </p:cNvSpPr>
          <p:nvPr>
            <p:ph type="ctrTitle" hasCustomPrompt="1"/>
          </p:nvPr>
        </p:nvSpPr>
        <p:spPr>
          <a:xfrm>
            <a:off x="4383598" y="1583677"/>
            <a:ext cx="7490902" cy="714380"/>
          </a:xfrm>
        </p:spPr>
        <p:txBody>
          <a:bodyPr lIns="0" tIns="97200" rIns="0" bIns="82800"/>
          <a:lstStyle>
            <a:lvl1pPr>
              <a:defRPr sz="4000" baseline="0"/>
            </a:lvl1pPr>
          </a:lstStyle>
          <a:p>
            <a:r>
              <a:rPr lang="en-GB" noProof="0" dirty="0"/>
              <a:t>Single-line title</a:t>
            </a:r>
          </a:p>
        </p:txBody>
      </p:sp>
      <p:sp>
        <p:nvSpPr>
          <p:cNvPr id="1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4383598" y="2400299"/>
            <a:ext cx="7490902" cy="212213"/>
          </a:xfrm>
        </p:spPr>
        <p:txBody>
          <a:bodyPr lIns="0" tIns="0" rIns="0" bIns="0" anchor="t" anchorCtr="0"/>
          <a:lstStyle>
            <a:lvl1pPr marL="0" indent="0" algn="l">
              <a:buNone/>
              <a:defRPr sz="1200" b="1" kern="1200" cap="all" spc="10" baseline="0">
                <a:solidFill>
                  <a:schemeClr val="tx1"/>
                </a:solidFill>
              </a:defRPr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GB" noProof="0" dirty="0"/>
              <a:t>Subtitle or name</a:t>
            </a:r>
          </a:p>
        </p:txBody>
      </p:sp>
    </p:spTree>
    <p:extLst>
      <p:ext uri="{BB962C8B-B14F-4D97-AF65-F5344CB8AC3E}">
        <p14:creationId xmlns:p14="http://schemas.microsoft.com/office/powerpoint/2010/main" val="283766042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2 lines bei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" name="Bildobjekt 2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0975" y="180000"/>
            <a:ext cx="11807952" cy="6480048"/>
          </a:xfrm>
          <a:prstGeom prst="rect">
            <a:avLst/>
          </a:prstGeom>
        </p:spPr>
      </p:pic>
      <p:sp>
        <p:nvSpPr>
          <p:cNvPr id="6" name="Rektangel 5"/>
          <p:cNvSpPr/>
          <p:nvPr userDrawn="1"/>
        </p:nvSpPr>
        <p:spPr bwMode="auto">
          <a:xfrm>
            <a:off x="4109337" y="1467998"/>
            <a:ext cx="8062026" cy="1886200"/>
          </a:xfrm>
          <a:prstGeom prst="rect">
            <a:avLst/>
          </a:prstGeom>
          <a:solidFill>
            <a:schemeClr val="bg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04875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sv-SE" sz="1800" b="1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cxnSp>
        <p:nvCxnSpPr>
          <p:cNvPr id="11" name="Rak 10"/>
          <p:cNvCxnSpPr/>
          <p:nvPr userDrawn="1"/>
        </p:nvCxnSpPr>
        <p:spPr bwMode="auto">
          <a:xfrm>
            <a:off x="4380178" y="2853588"/>
            <a:ext cx="7605447" cy="0"/>
          </a:xfrm>
          <a:prstGeom prst="line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13" name="Bildobjekt 12" descr="Lunds sigill RGB 150.png"/>
          <p:cNvPicPr>
            <a:picLocks noChangeAspect="1"/>
          </p:cNvPicPr>
          <p:nvPr userDrawn="1"/>
        </p:nvPicPr>
        <p:blipFill>
          <a:blip r:embed="rId3"/>
          <a:srcRect r="17691" b="21541"/>
          <a:stretch>
            <a:fillRect/>
          </a:stretch>
        </p:blipFill>
        <p:spPr>
          <a:xfrm>
            <a:off x="9253855" y="4042124"/>
            <a:ext cx="2917508" cy="27968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Bildobjekt 13" descr="LundUniversity_C2line RGB 150.pn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486800" y="359907"/>
            <a:ext cx="708740" cy="946800"/>
          </a:xfrm>
          <a:prstGeom prst="rect">
            <a:avLst/>
          </a:prstGeom>
        </p:spPr>
      </p:pic>
      <p:sp>
        <p:nvSpPr>
          <p:cNvPr id="12" name="Rubrik 1"/>
          <p:cNvSpPr>
            <a:spLocks noGrp="1"/>
          </p:cNvSpPr>
          <p:nvPr>
            <p:ph type="ctrTitle" hasCustomPrompt="1"/>
          </p:nvPr>
        </p:nvSpPr>
        <p:spPr>
          <a:xfrm>
            <a:off x="4383598" y="1621776"/>
            <a:ext cx="7490902" cy="1231811"/>
          </a:xfrm>
        </p:spPr>
        <p:txBody>
          <a:bodyPr lIns="0" tIns="97200" rIns="0" bIns="82800"/>
          <a:lstStyle>
            <a:lvl1pPr>
              <a:lnSpc>
                <a:spcPts val="4400"/>
              </a:lnSpc>
              <a:defRPr sz="4000" baseline="0"/>
            </a:lvl1pPr>
          </a:lstStyle>
          <a:p>
            <a:r>
              <a:rPr lang="en-GB" noProof="0" dirty="0"/>
              <a:t>Two-line title</a:t>
            </a:r>
            <a:br>
              <a:rPr lang="en-GB" noProof="0" dirty="0"/>
            </a:br>
            <a:r>
              <a:rPr lang="en-GB" noProof="0" dirty="0"/>
              <a:t>– if one line isn’t enough</a:t>
            </a:r>
          </a:p>
        </p:txBody>
      </p:sp>
      <p:sp>
        <p:nvSpPr>
          <p:cNvPr id="1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4383598" y="2971799"/>
            <a:ext cx="7490902" cy="212213"/>
          </a:xfrm>
        </p:spPr>
        <p:txBody>
          <a:bodyPr lIns="0" tIns="0" rIns="0" bIns="0" anchor="t" anchorCtr="0"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tx2"/>
              </a:buClr>
              <a:buSzTx/>
              <a:buFont typeface="Arial"/>
              <a:buNone/>
              <a:tabLst/>
              <a:defRPr sz="1200" b="1" kern="1200" cap="all" spc="10" baseline="0">
                <a:solidFill>
                  <a:schemeClr val="tx1"/>
                </a:solidFill>
              </a:defRPr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GB" noProof="0" dirty="0"/>
              <a:t>Subtitle or name</a:t>
            </a:r>
          </a:p>
        </p:txBody>
      </p:sp>
    </p:spTree>
    <p:extLst>
      <p:ext uri="{BB962C8B-B14F-4D97-AF65-F5344CB8AC3E}">
        <p14:creationId xmlns:p14="http://schemas.microsoft.com/office/powerpoint/2010/main" val="87469759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1 line gre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" name="Bildobjekt 2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0975" y="180000"/>
            <a:ext cx="11807952" cy="6480048"/>
          </a:xfrm>
          <a:prstGeom prst="rect">
            <a:avLst/>
          </a:prstGeom>
        </p:spPr>
      </p:pic>
      <p:sp>
        <p:nvSpPr>
          <p:cNvPr id="6" name="Rektangel 5"/>
          <p:cNvSpPr/>
          <p:nvPr userDrawn="1"/>
        </p:nvSpPr>
        <p:spPr bwMode="auto">
          <a:xfrm>
            <a:off x="4109337" y="1467998"/>
            <a:ext cx="8062026" cy="1296000"/>
          </a:xfrm>
          <a:prstGeom prst="rect">
            <a:avLst/>
          </a:prstGeom>
          <a:solidFill>
            <a:schemeClr val="bg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04875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sv-SE" sz="1800" b="1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cxnSp>
        <p:nvCxnSpPr>
          <p:cNvPr id="11" name="Rak 10"/>
          <p:cNvCxnSpPr/>
          <p:nvPr userDrawn="1"/>
        </p:nvCxnSpPr>
        <p:spPr bwMode="auto">
          <a:xfrm>
            <a:off x="4380178" y="2282088"/>
            <a:ext cx="7605447" cy="0"/>
          </a:xfrm>
          <a:prstGeom prst="line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13" name="Bildobjekt 12" descr="Lunds sigill RGB 150.png"/>
          <p:cNvPicPr>
            <a:picLocks noChangeAspect="1"/>
          </p:cNvPicPr>
          <p:nvPr userDrawn="1"/>
        </p:nvPicPr>
        <p:blipFill>
          <a:blip r:embed="rId3"/>
          <a:srcRect r="17691" b="21541"/>
          <a:stretch>
            <a:fillRect/>
          </a:stretch>
        </p:blipFill>
        <p:spPr>
          <a:xfrm>
            <a:off x="9253855" y="4042124"/>
            <a:ext cx="2917508" cy="27968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Bildobjekt 13" descr="LundUniversity_C2line RGB 150.pn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486800" y="359907"/>
            <a:ext cx="708740" cy="946800"/>
          </a:xfrm>
          <a:prstGeom prst="rect">
            <a:avLst/>
          </a:prstGeom>
        </p:spPr>
      </p:pic>
      <p:sp>
        <p:nvSpPr>
          <p:cNvPr id="12" name="Rubrik 1"/>
          <p:cNvSpPr>
            <a:spLocks noGrp="1"/>
          </p:cNvSpPr>
          <p:nvPr>
            <p:ph type="ctrTitle" hasCustomPrompt="1"/>
          </p:nvPr>
        </p:nvSpPr>
        <p:spPr>
          <a:xfrm>
            <a:off x="4383598" y="1583677"/>
            <a:ext cx="7490902" cy="714380"/>
          </a:xfrm>
        </p:spPr>
        <p:txBody>
          <a:bodyPr lIns="0" tIns="97200" rIns="0" bIns="82800"/>
          <a:lstStyle>
            <a:lvl1pPr>
              <a:defRPr sz="4000" baseline="0"/>
            </a:lvl1pPr>
          </a:lstStyle>
          <a:p>
            <a:r>
              <a:rPr lang="en-GB" noProof="0" dirty="0"/>
              <a:t>Single-line title</a:t>
            </a:r>
          </a:p>
        </p:txBody>
      </p:sp>
      <p:sp>
        <p:nvSpPr>
          <p:cNvPr id="1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4383598" y="2400299"/>
            <a:ext cx="7490902" cy="212213"/>
          </a:xfrm>
        </p:spPr>
        <p:txBody>
          <a:bodyPr lIns="0" tIns="0" rIns="0" bIns="0" anchor="t" anchorCtr="0"/>
          <a:lstStyle>
            <a:lvl1pPr marL="0" indent="0" algn="l">
              <a:buNone/>
              <a:defRPr sz="1200" b="1" kern="1200" cap="all" spc="10" baseline="0">
                <a:solidFill>
                  <a:schemeClr val="tx1"/>
                </a:solidFill>
              </a:defRPr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GB" noProof="0" dirty="0"/>
              <a:t>Subtitle or name</a:t>
            </a:r>
          </a:p>
        </p:txBody>
      </p:sp>
    </p:spTree>
    <p:extLst>
      <p:ext uri="{BB962C8B-B14F-4D97-AF65-F5344CB8AC3E}">
        <p14:creationId xmlns:p14="http://schemas.microsoft.com/office/powerpoint/2010/main" val="240014724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2 lines gre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" name="Bildobjekt 2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0975" y="180000"/>
            <a:ext cx="11807952" cy="6480048"/>
          </a:xfrm>
          <a:prstGeom prst="rect">
            <a:avLst/>
          </a:prstGeom>
        </p:spPr>
      </p:pic>
      <p:sp>
        <p:nvSpPr>
          <p:cNvPr id="6" name="Rektangel 5"/>
          <p:cNvSpPr/>
          <p:nvPr userDrawn="1"/>
        </p:nvSpPr>
        <p:spPr bwMode="auto">
          <a:xfrm>
            <a:off x="4109337" y="1467998"/>
            <a:ext cx="8062026" cy="1886200"/>
          </a:xfrm>
          <a:prstGeom prst="rect">
            <a:avLst/>
          </a:prstGeom>
          <a:solidFill>
            <a:schemeClr val="bg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04875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sv-SE" sz="1800" b="1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cxnSp>
        <p:nvCxnSpPr>
          <p:cNvPr id="11" name="Rak 10"/>
          <p:cNvCxnSpPr/>
          <p:nvPr userDrawn="1"/>
        </p:nvCxnSpPr>
        <p:spPr bwMode="auto">
          <a:xfrm>
            <a:off x="4380178" y="2853588"/>
            <a:ext cx="7605447" cy="0"/>
          </a:xfrm>
          <a:prstGeom prst="line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13" name="Bildobjekt 12" descr="Lunds sigill RGB 150.png"/>
          <p:cNvPicPr>
            <a:picLocks noChangeAspect="1"/>
          </p:cNvPicPr>
          <p:nvPr userDrawn="1"/>
        </p:nvPicPr>
        <p:blipFill>
          <a:blip r:embed="rId3"/>
          <a:srcRect r="17691" b="21541"/>
          <a:stretch>
            <a:fillRect/>
          </a:stretch>
        </p:blipFill>
        <p:spPr>
          <a:xfrm>
            <a:off x="9253855" y="4042124"/>
            <a:ext cx="2917508" cy="27968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Bildobjekt 13" descr="LundUniversity_C2line RGB 150.pn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486800" y="359907"/>
            <a:ext cx="708740" cy="946800"/>
          </a:xfrm>
          <a:prstGeom prst="rect">
            <a:avLst/>
          </a:prstGeom>
        </p:spPr>
      </p:pic>
      <p:sp>
        <p:nvSpPr>
          <p:cNvPr id="12" name="Rubrik 1"/>
          <p:cNvSpPr>
            <a:spLocks noGrp="1"/>
          </p:cNvSpPr>
          <p:nvPr>
            <p:ph type="ctrTitle" hasCustomPrompt="1"/>
          </p:nvPr>
        </p:nvSpPr>
        <p:spPr>
          <a:xfrm>
            <a:off x="4383598" y="1621776"/>
            <a:ext cx="7490902" cy="1231811"/>
          </a:xfrm>
        </p:spPr>
        <p:txBody>
          <a:bodyPr lIns="0" tIns="97200" rIns="0" bIns="82800"/>
          <a:lstStyle>
            <a:lvl1pPr>
              <a:lnSpc>
                <a:spcPts val="4400"/>
              </a:lnSpc>
              <a:defRPr sz="4000" baseline="0"/>
            </a:lvl1pPr>
          </a:lstStyle>
          <a:p>
            <a:r>
              <a:rPr lang="en-GB" noProof="0" dirty="0"/>
              <a:t>Two-line title</a:t>
            </a:r>
            <a:br>
              <a:rPr lang="en-GB" noProof="0" dirty="0"/>
            </a:br>
            <a:r>
              <a:rPr lang="en-GB" noProof="0" dirty="0"/>
              <a:t>– if one line isn’t enough</a:t>
            </a:r>
          </a:p>
        </p:txBody>
      </p:sp>
      <p:sp>
        <p:nvSpPr>
          <p:cNvPr id="1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4383598" y="2971799"/>
            <a:ext cx="7490902" cy="212213"/>
          </a:xfrm>
        </p:spPr>
        <p:txBody>
          <a:bodyPr lIns="0" tIns="0" rIns="0" bIns="0" anchor="t" anchorCtr="0"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tx2"/>
              </a:buClr>
              <a:buSzTx/>
              <a:buFont typeface="Arial"/>
              <a:buNone/>
              <a:tabLst/>
              <a:defRPr sz="1200" b="1" kern="1200" cap="all" spc="10" baseline="0">
                <a:solidFill>
                  <a:schemeClr val="tx1"/>
                </a:solidFill>
              </a:defRPr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GB" noProof="0" dirty="0"/>
              <a:t>Subtitle or name</a:t>
            </a:r>
          </a:p>
        </p:txBody>
      </p:sp>
    </p:spTree>
    <p:extLst>
      <p:ext uri="{BB962C8B-B14F-4D97-AF65-F5344CB8AC3E}">
        <p14:creationId xmlns:p14="http://schemas.microsoft.com/office/powerpoint/2010/main" val="153790036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eader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GB" noProof="0" dirty="0"/>
              <a:t>Header</a:t>
            </a:r>
          </a:p>
        </p:txBody>
      </p:sp>
      <p:sp>
        <p:nvSpPr>
          <p:cNvPr id="6" name="Rectangle 3"/>
          <p:cNvSpPr>
            <a:spLocks noGrp="1" noChangeArrowheads="1"/>
          </p:cNvSpPr>
          <p:nvPr>
            <p:ph idx="1" hasCustomPrompt="1"/>
          </p:nvPr>
        </p:nvSpPr>
        <p:spPr bwMode="auto">
          <a:xfrm>
            <a:off x="806450" y="1843907"/>
            <a:ext cx="10458450" cy="356315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0516" tIns="45258" rIns="90516" bIns="45258" numCol="1" anchor="t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pPr lvl="0"/>
            <a:r>
              <a:rPr lang="en-GB" noProof="0" dirty="0"/>
              <a:t>Add text</a:t>
            </a:r>
          </a:p>
          <a:p>
            <a:pPr lvl="1"/>
            <a:r>
              <a:rPr lang="en-GB" noProof="0" dirty="0"/>
              <a:t>Level two</a:t>
            </a:r>
          </a:p>
          <a:p>
            <a:pPr lvl="2"/>
            <a:r>
              <a:rPr lang="en-GB" noProof="0" dirty="0"/>
              <a:t>Level three</a:t>
            </a:r>
          </a:p>
          <a:p>
            <a:pPr lvl="3"/>
            <a:r>
              <a:rPr lang="en-GB" noProof="0" dirty="0"/>
              <a:t>Level four</a:t>
            </a:r>
          </a:p>
          <a:p>
            <a:pPr lvl="0"/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12855155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GB" noProof="0" dirty="0"/>
              <a:t>Header</a:t>
            </a:r>
          </a:p>
        </p:txBody>
      </p:sp>
      <p:sp>
        <p:nvSpPr>
          <p:cNvPr id="6" name="Rectangle 3"/>
          <p:cNvSpPr>
            <a:spLocks noGrp="1" noChangeArrowheads="1"/>
          </p:cNvSpPr>
          <p:nvPr>
            <p:ph idx="1" hasCustomPrompt="1"/>
          </p:nvPr>
        </p:nvSpPr>
        <p:spPr bwMode="auto">
          <a:xfrm>
            <a:off x="4724400" y="1843907"/>
            <a:ext cx="6540500" cy="356315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0516" tIns="45258" rIns="90516" bIns="4525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noProof="0" dirty="0"/>
              <a:t>Add text</a:t>
            </a:r>
          </a:p>
          <a:p>
            <a:pPr lvl="1"/>
            <a:r>
              <a:rPr lang="en-GB" noProof="0" dirty="0"/>
              <a:t>Level two</a:t>
            </a:r>
          </a:p>
          <a:p>
            <a:pPr lvl="2"/>
            <a:r>
              <a:rPr lang="en-GB" noProof="0" dirty="0"/>
              <a:t>Level three</a:t>
            </a:r>
          </a:p>
          <a:p>
            <a:pPr lvl="3"/>
            <a:r>
              <a:rPr lang="en-GB" noProof="0" dirty="0"/>
              <a:t>Level four</a:t>
            </a:r>
          </a:p>
          <a:p>
            <a:pPr lvl="0"/>
            <a:endParaRPr lang="en-GB" noProof="0" dirty="0"/>
          </a:p>
        </p:txBody>
      </p:sp>
      <p:sp>
        <p:nvSpPr>
          <p:cNvPr id="4" name="Platshållare för bild 3"/>
          <p:cNvSpPr>
            <a:spLocks noGrp="1"/>
          </p:cNvSpPr>
          <p:nvPr>
            <p:ph type="pic" sz="quarter" idx="10" hasCustomPrompt="1"/>
          </p:nvPr>
        </p:nvSpPr>
        <p:spPr>
          <a:xfrm>
            <a:off x="898526" y="1762125"/>
            <a:ext cx="3565524" cy="3644899"/>
          </a:xfrm>
        </p:spPr>
        <p:txBody>
          <a:bodyPr/>
          <a:lstStyle>
            <a:lvl1pPr marL="0" indent="0">
              <a:buFontTx/>
              <a:buNone/>
              <a:defRPr baseline="0"/>
            </a:lvl1pPr>
          </a:lstStyle>
          <a:p>
            <a:r>
              <a:rPr lang="en-GB" noProof="0" dirty="0"/>
              <a:t>Drag and drop your picture here, or click the icon to place it</a:t>
            </a:r>
          </a:p>
        </p:txBody>
      </p:sp>
    </p:spTree>
    <p:extLst>
      <p:ext uri="{BB962C8B-B14F-4D97-AF65-F5344CB8AC3E}">
        <p14:creationId xmlns:p14="http://schemas.microsoft.com/office/powerpoint/2010/main" val="219594666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and text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GB" noProof="0" dirty="0"/>
              <a:t>Header</a:t>
            </a:r>
          </a:p>
        </p:txBody>
      </p:sp>
      <p:sp>
        <p:nvSpPr>
          <p:cNvPr id="6" name="Rectangle 3"/>
          <p:cNvSpPr>
            <a:spLocks noGrp="1" noChangeArrowheads="1"/>
          </p:cNvSpPr>
          <p:nvPr>
            <p:ph idx="1" hasCustomPrompt="1"/>
          </p:nvPr>
        </p:nvSpPr>
        <p:spPr bwMode="auto">
          <a:xfrm>
            <a:off x="7353300" y="1843907"/>
            <a:ext cx="3911600" cy="356315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0516" tIns="45258" rIns="90516" bIns="4525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noProof="0" dirty="0"/>
              <a:t>Add text</a:t>
            </a:r>
          </a:p>
          <a:p>
            <a:pPr lvl="1"/>
            <a:r>
              <a:rPr lang="en-GB" noProof="0" dirty="0"/>
              <a:t>Level two</a:t>
            </a:r>
          </a:p>
          <a:p>
            <a:pPr lvl="2"/>
            <a:r>
              <a:rPr lang="en-GB" noProof="0" dirty="0"/>
              <a:t>Level three</a:t>
            </a:r>
          </a:p>
          <a:p>
            <a:pPr lvl="3"/>
            <a:r>
              <a:rPr lang="en-GB" noProof="0" dirty="0"/>
              <a:t>Level four</a:t>
            </a:r>
          </a:p>
          <a:p>
            <a:pPr lvl="0"/>
            <a:endParaRPr lang="en-GB" noProof="0" dirty="0"/>
          </a:p>
        </p:txBody>
      </p:sp>
      <p:sp>
        <p:nvSpPr>
          <p:cNvPr id="4" name="Platshållare för bild 3"/>
          <p:cNvSpPr>
            <a:spLocks noGrp="1"/>
          </p:cNvSpPr>
          <p:nvPr>
            <p:ph type="pic" sz="quarter" idx="10" hasCustomPrompt="1"/>
          </p:nvPr>
        </p:nvSpPr>
        <p:spPr>
          <a:xfrm>
            <a:off x="898525" y="1762125"/>
            <a:ext cx="6191249" cy="3644899"/>
          </a:xfrm>
        </p:spPr>
        <p:txBody>
          <a:bodyPr/>
          <a:lstStyle>
            <a:lvl1pPr marL="0" indent="0">
              <a:buFontTx/>
              <a:buNone/>
              <a:defRPr/>
            </a:lvl1pPr>
          </a:lstStyle>
          <a:p>
            <a:r>
              <a:rPr lang="en-GB" noProof="0" dirty="0"/>
              <a:t>Drag and drop your picture here, or click the icon to place it</a:t>
            </a:r>
          </a:p>
        </p:txBody>
      </p:sp>
    </p:spTree>
    <p:extLst>
      <p:ext uri="{BB962C8B-B14F-4D97-AF65-F5344CB8AC3E}">
        <p14:creationId xmlns:p14="http://schemas.microsoft.com/office/powerpoint/2010/main" val="149896307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or large imag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latshållare för bild 3"/>
          <p:cNvSpPr>
            <a:spLocks noGrp="1"/>
          </p:cNvSpPr>
          <p:nvPr>
            <p:ph type="pic" sz="quarter" idx="10" hasCustomPrompt="1"/>
          </p:nvPr>
        </p:nvSpPr>
        <p:spPr>
          <a:xfrm>
            <a:off x="180975" y="177798"/>
            <a:ext cx="11804649" cy="6480175"/>
          </a:xfrm>
          <a:solidFill>
            <a:schemeClr val="bg1"/>
          </a:solidFill>
        </p:spPr>
        <p:txBody>
          <a:bodyPr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tx2"/>
              </a:buClr>
              <a:buSzTx/>
              <a:buFontTx/>
              <a:buNone/>
              <a:tabLst/>
              <a:defRPr/>
            </a:lvl1pPr>
          </a:lstStyle>
          <a:p>
            <a:r>
              <a:rPr lang="en-GB" noProof="0" dirty="0"/>
              <a:t>Drag and drop your picture here, or click the icon to place it</a:t>
            </a:r>
          </a:p>
        </p:txBody>
      </p:sp>
    </p:spTree>
    <p:extLst>
      <p:ext uri="{BB962C8B-B14F-4D97-AF65-F5344CB8AC3E}">
        <p14:creationId xmlns:p14="http://schemas.microsoft.com/office/powerpoint/2010/main" val="148971424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ck image backgroun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latshållare för bild 3"/>
          <p:cNvSpPr>
            <a:spLocks noGrp="1"/>
          </p:cNvSpPr>
          <p:nvPr>
            <p:ph type="pic" sz="quarter" idx="10" hasCustomPrompt="1"/>
          </p:nvPr>
        </p:nvSpPr>
        <p:spPr>
          <a:xfrm>
            <a:off x="180975" y="177798"/>
            <a:ext cx="11804649" cy="6480175"/>
          </a:xfrm>
          <a:solidFill>
            <a:schemeClr val="tx2"/>
          </a:solidFill>
        </p:spPr>
        <p:txBody>
          <a:bodyPr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tx2"/>
              </a:buClr>
              <a:buSzTx/>
              <a:buFontTx/>
              <a:buNone/>
              <a:tabLst/>
              <a:defRPr>
                <a:solidFill>
                  <a:schemeClr val="bg1"/>
                </a:solidFill>
              </a:defRPr>
            </a:lvl1pPr>
          </a:lstStyle>
          <a:p>
            <a:r>
              <a:rPr lang="en-GB" noProof="0" dirty="0"/>
              <a:t>Drag and drop your picture here, or click the icon to place it</a:t>
            </a:r>
          </a:p>
        </p:txBody>
      </p:sp>
    </p:spTree>
    <p:extLst>
      <p:ext uri="{BB962C8B-B14F-4D97-AF65-F5344CB8AC3E}">
        <p14:creationId xmlns:p14="http://schemas.microsoft.com/office/powerpoint/2010/main" val="219664855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Graph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GB" noProof="0"/>
              <a:t>Header</a:t>
            </a:r>
          </a:p>
        </p:txBody>
      </p:sp>
      <p:sp>
        <p:nvSpPr>
          <p:cNvPr id="6" name="Rectangle 3"/>
          <p:cNvSpPr>
            <a:spLocks noGrp="1" noChangeArrowheads="1"/>
          </p:cNvSpPr>
          <p:nvPr>
            <p:ph idx="1" hasCustomPrompt="1"/>
          </p:nvPr>
        </p:nvSpPr>
        <p:spPr bwMode="auto">
          <a:xfrm>
            <a:off x="6172200" y="1843907"/>
            <a:ext cx="5092700" cy="356315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0516" tIns="45258" rIns="90516" bIns="4525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noProof="0"/>
              <a:t>Add text</a:t>
            </a:r>
          </a:p>
          <a:p>
            <a:pPr lvl="1"/>
            <a:r>
              <a:rPr lang="en-GB" noProof="0"/>
              <a:t>Level two</a:t>
            </a:r>
          </a:p>
          <a:p>
            <a:pPr lvl="2"/>
            <a:r>
              <a:rPr lang="en-GB" noProof="0"/>
              <a:t>Level three</a:t>
            </a:r>
          </a:p>
          <a:p>
            <a:pPr lvl="3"/>
            <a:r>
              <a:rPr lang="en-GB" noProof="0"/>
              <a:t>Level four</a:t>
            </a:r>
          </a:p>
          <a:p>
            <a:pPr lvl="0"/>
            <a:endParaRPr lang="en-GB" noProof="0"/>
          </a:p>
        </p:txBody>
      </p:sp>
      <p:sp>
        <p:nvSpPr>
          <p:cNvPr id="5" name="Platshållare för diagram 4"/>
          <p:cNvSpPr>
            <a:spLocks noGrp="1"/>
          </p:cNvSpPr>
          <p:nvPr>
            <p:ph type="chart" sz="quarter" idx="10" hasCustomPrompt="1"/>
          </p:nvPr>
        </p:nvSpPr>
        <p:spPr>
          <a:xfrm>
            <a:off x="898525" y="1762125"/>
            <a:ext cx="4854575" cy="3644900"/>
          </a:xfrm>
        </p:spPr>
        <p:txBody>
          <a:bodyPr/>
          <a:lstStyle>
            <a:lvl1pPr marL="0" indent="0">
              <a:buFontTx/>
              <a:buNone/>
              <a:defRPr/>
            </a:lvl1pPr>
          </a:lstStyle>
          <a:p>
            <a:r>
              <a:rPr lang="en-GB" noProof="0"/>
              <a:t>Click the icon to add a graph</a:t>
            </a:r>
          </a:p>
        </p:txBody>
      </p:sp>
    </p:spTree>
    <p:extLst>
      <p:ext uri="{BB962C8B-B14F-4D97-AF65-F5344CB8AC3E}">
        <p14:creationId xmlns:p14="http://schemas.microsoft.com/office/powerpoint/2010/main" val="43146857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eader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GB" noProof="0" dirty="0"/>
              <a:t>Header</a:t>
            </a:r>
          </a:p>
        </p:txBody>
      </p:sp>
      <p:sp>
        <p:nvSpPr>
          <p:cNvPr id="4" name="Platshållare för tabell 3"/>
          <p:cNvSpPr>
            <a:spLocks noGrp="1"/>
          </p:cNvSpPr>
          <p:nvPr>
            <p:ph type="tbl" sz="quarter" idx="10" hasCustomPrompt="1"/>
          </p:nvPr>
        </p:nvSpPr>
        <p:spPr>
          <a:xfrm>
            <a:off x="898525" y="1749425"/>
            <a:ext cx="10366375" cy="3660775"/>
          </a:xfrm>
        </p:spPr>
        <p:txBody>
          <a:bodyPr/>
          <a:lstStyle>
            <a:lvl1pPr marL="0" indent="0">
              <a:buFontTx/>
              <a:buNone/>
              <a:defRPr/>
            </a:lvl1pPr>
          </a:lstStyle>
          <a:p>
            <a:r>
              <a:rPr lang="en-GB" noProof="0" dirty="0"/>
              <a:t>Click the icon to add a table</a:t>
            </a:r>
          </a:p>
        </p:txBody>
      </p:sp>
    </p:spTree>
    <p:extLst>
      <p:ext uri="{BB962C8B-B14F-4D97-AF65-F5344CB8AC3E}">
        <p14:creationId xmlns:p14="http://schemas.microsoft.com/office/powerpoint/2010/main" val="233519146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nd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ktangel 1"/>
          <p:cNvSpPr/>
          <p:nvPr userDrawn="1"/>
        </p:nvSpPr>
        <p:spPr>
          <a:xfrm>
            <a:off x="380999" y="381001"/>
            <a:ext cx="11604625" cy="6276974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pic>
        <p:nvPicPr>
          <p:cNvPr id="5" name="Bildobjekt 4" descr="LundUniversity_C2line RGB 150.png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4489450" y="1112256"/>
            <a:ext cx="3207776" cy="42852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2912271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Click to edit Master text styles</a:t>
            </a:r>
          </a:p>
          <a:p>
            <a:pPr lvl="1"/>
            <a:r>
              <a:rPr lang="sv-SE"/>
              <a:t>Second level</a:t>
            </a:r>
          </a:p>
          <a:p>
            <a:pPr lvl="2"/>
            <a:r>
              <a:rPr lang="sv-SE"/>
              <a:t>Third level</a:t>
            </a:r>
          </a:p>
          <a:p>
            <a:pPr lvl="3"/>
            <a:r>
              <a:rPr lang="sv-SE"/>
              <a:t>Fourth level</a:t>
            </a:r>
          </a:p>
          <a:p>
            <a:pPr lvl="4"/>
            <a:r>
              <a:rPr lang="sv-SE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779476-E39B-A04B-B0FB-4D908EDABDA2}" type="datetimeFigureOut">
              <a:rPr lang="en-US" smtClean="0"/>
              <a:t>1/7/19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AD9869F-18B6-5044-8F52-5F42C2E6A7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213201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21" Type="http://schemas.openxmlformats.org/officeDocument/2006/relationships/image" Target="../media/image1.png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image" Target="../media/image2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Bildobjekt 6"/>
          <p:cNvPicPr>
            <a:picLocks noChangeAspect="1"/>
          </p:cNvPicPr>
          <p:nvPr/>
        </p:nvPicPr>
        <p:blipFill>
          <a:blip r:embed="rId2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72000" y="-72000"/>
            <a:ext cx="12310364" cy="6983998"/>
          </a:xfrm>
          <a:prstGeom prst="rect">
            <a:avLst/>
          </a:prstGeom>
        </p:spPr>
      </p:pic>
      <p:sp>
        <p:nvSpPr>
          <p:cNvPr id="5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806450" y="256555"/>
            <a:ext cx="10458450" cy="1139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0516" tIns="45258" rIns="90516" bIns="45258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GB" noProof="0" dirty="0"/>
              <a:t>Header</a:t>
            </a:r>
          </a:p>
        </p:txBody>
      </p:sp>
      <p:sp>
        <p:nvSpPr>
          <p:cNvPr id="6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06450" y="1843907"/>
            <a:ext cx="10458450" cy="356315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0516" tIns="45258" rIns="90516" bIns="4525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noProof="0" dirty="0"/>
              <a:t>Add text</a:t>
            </a:r>
          </a:p>
          <a:p>
            <a:pPr lvl="1"/>
            <a:r>
              <a:rPr lang="en-GB" noProof="0" dirty="0"/>
              <a:t>Level two</a:t>
            </a:r>
          </a:p>
          <a:p>
            <a:pPr lvl="2"/>
            <a:r>
              <a:rPr lang="en-GB" noProof="0" dirty="0"/>
              <a:t>Level three</a:t>
            </a:r>
          </a:p>
          <a:p>
            <a:pPr lvl="3"/>
            <a:r>
              <a:rPr lang="en-GB" noProof="0" dirty="0"/>
              <a:t>Level four</a:t>
            </a:r>
          </a:p>
        </p:txBody>
      </p:sp>
      <p:cxnSp>
        <p:nvCxnSpPr>
          <p:cNvPr id="8" name="Rak 7"/>
          <p:cNvCxnSpPr/>
          <p:nvPr/>
        </p:nvCxnSpPr>
        <p:spPr bwMode="auto">
          <a:xfrm>
            <a:off x="898525" y="1499383"/>
            <a:ext cx="10366375" cy="0"/>
          </a:xfrm>
          <a:prstGeom prst="line">
            <a:avLst/>
          </a:prstGeom>
          <a:solidFill>
            <a:schemeClr val="accent1"/>
          </a:solidFill>
          <a:ln w="9525" cap="flat" cmpd="sng" algn="ctr">
            <a:solidFill>
              <a:srgbClr val="9C6114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11" name="Bildobjekt 10" descr="LundUniversity_C2line RGB 150.png"/>
          <p:cNvPicPr>
            <a:picLocks noChangeAspect="1"/>
          </p:cNvPicPr>
          <p:nvPr/>
        </p:nvPicPr>
        <p:blipFill>
          <a:blip r:embed="rId22"/>
          <a:stretch>
            <a:fillRect/>
          </a:stretch>
        </p:blipFill>
        <p:spPr>
          <a:xfrm>
            <a:off x="10969112" y="5541507"/>
            <a:ext cx="708740" cy="946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4970654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61" r:id="rId5"/>
    <p:sldLayoutId id="2147483662" r:id="rId6"/>
    <p:sldLayoutId id="2147483663" r:id="rId7"/>
    <p:sldLayoutId id="2147483664" r:id="rId8"/>
    <p:sldLayoutId id="2147483665" r:id="rId9"/>
    <p:sldLayoutId id="2147483666" r:id="rId10"/>
    <p:sldLayoutId id="2147483653" r:id="rId11"/>
    <p:sldLayoutId id="2147483654" r:id="rId12"/>
    <p:sldLayoutId id="2147483656" r:id="rId13"/>
    <p:sldLayoutId id="2147483655" r:id="rId14"/>
    <p:sldLayoutId id="2147483660" r:id="rId15"/>
    <p:sldLayoutId id="2147483657" r:id="rId16"/>
    <p:sldLayoutId id="2147483658" r:id="rId17"/>
    <p:sldLayoutId id="2147483659" r:id="rId18"/>
    <p:sldLayoutId id="2147483667" r:id="rId19"/>
  </p:sldLayoutIdLst>
  <p:txStyles>
    <p:titleStyle>
      <a:lvl1pPr algn="l" defTabSz="457200" rtl="0" eaLnBrk="1" latinLnBrk="0" hangingPunct="1">
        <a:spcBef>
          <a:spcPct val="0"/>
        </a:spcBef>
        <a:buNone/>
        <a:defRPr sz="4000" kern="1200">
          <a:solidFill>
            <a:schemeClr val="tx1"/>
          </a:solidFill>
          <a:latin typeface="Times New Roman"/>
          <a:ea typeface="+mj-ea"/>
          <a:cs typeface="+mj-cs"/>
        </a:defRPr>
      </a:lvl1pPr>
    </p:titleStyle>
    <p:bodyStyle>
      <a:lvl1pPr marL="230400" indent="-230400" algn="l" defTabSz="457200" rtl="0" eaLnBrk="1" latinLnBrk="0" hangingPunct="1">
        <a:spcBef>
          <a:spcPct val="20000"/>
        </a:spcBef>
        <a:buClr>
          <a:schemeClr val="tx2"/>
        </a:buClr>
        <a:buFont typeface="Arial"/>
        <a:buChar char="•"/>
        <a:defRPr sz="2200" kern="1200" baseline="0">
          <a:solidFill>
            <a:schemeClr val="tx2"/>
          </a:solidFill>
          <a:latin typeface="Arial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Clr>
          <a:srgbClr val="9C6114"/>
        </a:buClr>
        <a:buFont typeface="Arial"/>
        <a:buChar char="–"/>
        <a:defRPr sz="2200" kern="1200">
          <a:solidFill>
            <a:schemeClr val="tx2"/>
          </a:solidFill>
          <a:latin typeface="Arial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Clr>
          <a:srgbClr val="9C6114"/>
        </a:buClr>
        <a:buFont typeface="Lucida Grande"/>
        <a:buChar char="»"/>
        <a:defRPr sz="2000" kern="1200">
          <a:solidFill>
            <a:schemeClr val="tx2"/>
          </a:solidFill>
          <a:latin typeface="Arial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Clr>
          <a:srgbClr val="9C6114"/>
        </a:buClr>
        <a:buFont typeface="Arial"/>
        <a:buChar char="–"/>
        <a:defRPr sz="2000" kern="1200">
          <a:solidFill>
            <a:schemeClr val="tx2"/>
          </a:solidFill>
          <a:latin typeface="Arial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1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11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tiff"/><Relationship Id="rId2" Type="http://schemas.openxmlformats.org/officeDocument/2006/relationships/image" Target="../media/image11.tiff"/><Relationship Id="rId1" Type="http://schemas.openxmlformats.org/officeDocument/2006/relationships/slideLayout" Target="../slideLayouts/slideLayout1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tiff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19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tiff"/><Relationship Id="rId1" Type="http://schemas.openxmlformats.org/officeDocument/2006/relationships/slideLayout" Target="../slideLayouts/slideLayout11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tiff"/><Relationship Id="rId1" Type="http://schemas.openxmlformats.org/officeDocument/2006/relationships/slideLayout" Target="../slideLayouts/slideLayout11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1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1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1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1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sv-SE" dirty="0"/>
              <a:t>Electronics for the APTM and GRID</a:t>
            </a:r>
          </a:p>
        </p:txBody>
      </p:sp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sv-SE" dirty="0"/>
              <a:t>Anders J Johansson, Lund University</a:t>
            </a:r>
          </a:p>
        </p:txBody>
      </p:sp>
    </p:spTree>
    <p:extLst>
      <p:ext uri="{BB962C8B-B14F-4D97-AF65-F5344CB8AC3E}">
        <p14:creationId xmlns:p14="http://schemas.microsoft.com/office/powerpoint/2010/main" val="229833732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09A198B4-1E1C-BB43-90BB-E3B1373DB99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Main requirements 1: Accuracy and speed.</a:t>
            </a:r>
            <a:br>
              <a:rPr lang="en-GB" dirty="0"/>
            </a:br>
            <a:r>
              <a:rPr lang="en-GB" sz="2800" i="1" dirty="0"/>
              <a:t>(Position accuracy is set by grid geometry.)</a:t>
            </a:r>
            <a:endParaRPr lang="en-GB" i="1" dirty="0"/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93A4ABEA-882B-6447-B47F-39825687057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v-SE" dirty="0" err="1"/>
              <a:t>Beam</a:t>
            </a:r>
            <a:r>
              <a:rPr lang="sv-SE" dirty="0"/>
              <a:t> Peak </a:t>
            </a:r>
            <a:r>
              <a:rPr lang="sv-SE" dirty="0" err="1"/>
              <a:t>Density</a:t>
            </a:r>
            <a:r>
              <a:rPr lang="sv-SE" dirty="0"/>
              <a:t> </a:t>
            </a:r>
            <a:r>
              <a:rPr lang="sv-SE" dirty="0" err="1"/>
              <a:t>Measurement</a:t>
            </a:r>
            <a:r>
              <a:rPr lang="sv-SE" dirty="0"/>
              <a:t> </a:t>
            </a:r>
            <a:r>
              <a:rPr lang="sv-SE" dirty="0" err="1"/>
              <a:t>Accuracy</a:t>
            </a:r>
            <a:endParaRPr lang="sv-SE" dirty="0"/>
          </a:p>
          <a:p>
            <a:pPr lvl="1"/>
            <a:r>
              <a:rPr lang="sv-SE" dirty="0"/>
              <a:t>Peak proton </a:t>
            </a:r>
            <a:r>
              <a:rPr lang="sv-SE" dirty="0" err="1"/>
              <a:t>beam</a:t>
            </a:r>
            <a:r>
              <a:rPr lang="sv-SE" dirty="0"/>
              <a:t> </a:t>
            </a:r>
            <a:r>
              <a:rPr lang="sv-SE" dirty="0" err="1"/>
              <a:t>density</a:t>
            </a:r>
            <a:r>
              <a:rPr lang="sv-SE" dirty="0"/>
              <a:t> at the Proton </a:t>
            </a:r>
            <a:r>
              <a:rPr lang="sv-SE" dirty="0" err="1"/>
              <a:t>Beam</a:t>
            </a:r>
            <a:r>
              <a:rPr lang="sv-SE" dirty="0"/>
              <a:t> </a:t>
            </a:r>
            <a:r>
              <a:rPr lang="sv-SE" dirty="0" err="1"/>
              <a:t>Window</a:t>
            </a:r>
            <a:r>
              <a:rPr lang="sv-SE" dirty="0"/>
              <a:t> and at the </a:t>
            </a:r>
            <a:r>
              <a:rPr lang="sv-SE" dirty="0" err="1"/>
              <a:t>target</a:t>
            </a:r>
            <a:r>
              <a:rPr lang="sv-SE" dirty="0"/>
              <a:t> </a:t>
            </a:r>
            <a:r>
              <a:rPr lang="sv-SE" dirty="0" err="1"/>
              <a:t>surface</a:t>
            </a:r>
            <a:r>
              <a:rPr lang="sv-SE" dirty="0"/>
              <a:t> </a:t>
            </a:r>
            <a:r>
              <a:rPr lang="sv-SE" dirty="0" err="1"/>
              <a:t>shall</a:t>
            </a:r>
            <a:r>
              <a:rPr lang="sv-SE" dirty="0"/>
              <a:t> be </a:t>
            </a:r>
            <a:r>
              <a:rPr lang="sv-SE" dirty="0" err="1"/>
              <a:t>measured</a:t>
            </a:r>
            <a:r>
              <a:rPr lang="sv-SE" dirty="0"/>
              <a:t> </a:t>
            </a:r>
            <a:r>
              <a:rPr lang="sv-SE" dirty="0" err="1"/>
              <a:t>with</a:t>
            </a:r>
            <a:r>
              <a:rPr lang="sv-SE" dirty="0"/>
              <a:t> an </a:t>
            </a:r>
            <a:r>
              <a:rPr lang="sv-SE" dirty="0" err="1"/>
              <a:t>accuracy</a:t>
            </a:r>
            <a:r>
              <a:rPr lang="sv-SE" dirty="0"/>
              <a:t> </a:t>
            </a:r>
            <a:r>
              <a:rPr lang="sv-SE" dirty="0" err="1"/>
              <a:t>of</a:t>
            </a:r>
            <a:r>
              <a:rPr lang="sv-SE" dirty="0"/>
              <a:t> 20% </a:t>
            </a:r>
            <a:r>
              <a:rPr lang="sv-SE" dirty="0" err="1"/>
              <a:t>of</a:t>
            </a:r>
            <a:r>
              <a:rPr lang="sv-SE" dirty="0"/>
              <a:t> the nominal </a:t>
            </a:r>
            <a:r>
              <a:rPr lang="sv-SE" dirty="0" err="1"/>
              <a:t>values</a:t>
            </a:r>
            <a:r>
              <a:rPr lang="sv-SE" dirty="0"/>
              <a:t>. </a:t>
            </a:r>
          </a:p>
          <a:p>
            <a:r>
              <a:rPr lang="sv-SE" dirty="0" err="1"/>
              <a:t>Latency</a:t>
            </a:r>
            <a:r>
              <a:rPr lang="sv-SE" dirty="0"/>
              <a:t> to </a:t>
            </a:r>
            <a:r>
              <a:rPr lang="sv-SE" dirty="0" err="1"/>
              <a:t>detect</a:t>
            </a:r>
            <a:r>
              <a:rPr lang="sv-SE" dirty="0"/>
              <a:t> </a:t>
            </a:r>
            <a:r>
              <a:rPr lang="sv-SE" dirty="0" err="1"/>
              <a:t>errant</a:t>
            </a:r>
            <a:r>
              <a:rPr lang="sv-SE" dirty="0"/>
              <a:t> </a:t>
            </a:r>
            <a:r>
              <a:rPr lang="sv-SE" dirty="0" err="1"/>
              <a:t>beam</a:t>
            </a:r>
            <a:r>
              <a:rPr lang="sv-SE" dirty="0"/>
              <a:t> </a:t>
            </a:r>
          </a:p>
          <a:p>
            <a:pPr lvl="1"/>
            <a:r>
              <a:rPr lang="sv-SE" dirty="0" err="1"/>
              <a:t>Beam</a:t>
            </a:r>
            <a:r>
              <a:rPr lang="sv-SE" dirty="0"/>
              <a:t>-on-</a:t>
            </a:r>
            <a:r>
              <a:rPr lang="sv-SE" dirty="0" err="1"/>
              <a:t>target</a:t>
            </a:r>
            <a:r>
              <a:rPr lang="sv-SE" dirty="0"/>
              <a:t> instrumentation </a:t>
            </a:r>
            <a:r>
              <a:rPr lang="sv-SE" dirty="0" err="1"/>
              <a:t>shall</a:t>
            </a:r>
            <a:r>
              <a:rPr lang="sv-SE" dirty="0"/>
              <a:t> </a:t>
            </a:r>
            <a:r>
              <a:rPr lang="sv-SE" dirty="0" err="1"/>
              <a:t>detect</a:t>
            </a:r>
            <a:r>
              <a:rPr lang="sv-SE" dirty="0"/>
              <a:t> </a:t>
            </a:r>
            <a:r>
              <a:rPr lang="sv-SE" dirty="0" err="1"/>
              <a:t>errant</a:t>
            </a:r>
            <a:r>
              <a:rPr lang="sv-SE" dirty="0"/>
              <a:t> </a:t>
            </a:r>
            <a:r>
              <a:rPr lang="sv-SE" dirty="0" err="1"/>
              <a:t>beam</a:t>
            </a:r>
            <a:r>
              <a:rPr lang="sv-SE" dirty="0"/>
              <a:t> </a:t>
            </a:r>
            <a:r>
              <a:rPr lang="sv-SE" dirty="0" err="1"/>
              <a:t>conditions</a:t>
            </a:r>
            <a:r>
              <a:rPr lang="sv-SE" dirty="0"/>
              <a:t> and </a:t>
            </a:r>
            <a:r>
              <a:rPr lang="sv-SE" dirty="0" err="1"/>
              <a:t>will</a:t>
            </a:r>
            <a:r>
              <a:rPr lang="sv-SE" dirty="0"/>
              <a:t> </a:t>
            </a:r>
            <a:r>
              <a:rPr lang="sv-SE" dirty="0" err="1"/>
              <a:t>communicate</a:t>
            </a:r>
            <a:r>
              <a:rPr lang="sv-SE" dirty="0"/>
              <a:t> </a:t>
            </a:r>
            <a:r>
              <a:rPr lang="sv-SE" dirty="0" err="1"/>
              <a:t>this</a:t>
            </a:r>
            <a:r>
              <a:rPr lang="sv-SE" dirty="0"/>
              <a:t> to the MPS </a:t>
            </a:r>
            <a:r>
              <a:rPr lang="sv-SE" dirty="0" err="1"/>
              <a:t>within</a:t>
            </a:r>
            <a:r>
              <a:rPr lang="sv-SE" dirty="0"/>
              <a:t> </a:t>
            </a:r>
            <a:r>
              <a:rPr lang="sv-SE" dirty="0" err="1"/>
              <a:t>one</a:t>
            </a:r>
            <a:r>
              <a:rPr lang="sv-SE" dirty="0"/>
              <a:t> </a:t>
            </a:r>
            <a:r>
              <a:rPr lang="sv-SE" dirty="0" err="1"/>
              <a:t>pulse</a:t>
            </a:r>
            <a:r>
              <a:rPr lang="sv-SE" dirty="0"/>
              <a:t> period less the MPS </a:t>
            </a:r>
            <a:r>
              <a:rPr lang="sv-SE" dirty="0" err="1"/>
              <a:t>latency</a:t>
            </a:r>
            <a:r>
              <a:rPr lang="sv-SE" dirty="0"/>
              <a:t>.</a:t>
            </a:r>
          </a:p>
          <a:p>
            <a:pPr lvl="2"/>
            <a:r>
              <a:rPr lang="sv-SE" i="1" dirty="0"/>
              <a:t>I.e. </a:t>
            </a:r>
            <a:r>
              <a:rPr lang="sv-SE" i="1" dirty="0" err="1"/>
              <a:t>before</a:t>
            </a:r>
            <a:r>
              <a:rPr lang="sv-SE" i="1" dirty="0"/>
              <a:t> </a:t>
            </a:r>
            <a:r>
              <a:rPr lang="sv-SE" i="1" dirty="0" err="1"/>
              <a:t>next</a:t>
            </a:r>
            <a:r>
              <a:rPr lang="sv-SE" i="1" dirty="0"/>
              <a:t> </a:t>
            </a:r>
            <a:r>
              <a:rPr lang="sv-SE" i="1" dirty="0" err="1"/>
              <a:t>pulse</a:t>
            </a:r>
            <a:r>
              <a:rPr lang="sv-SE" i="1" dirty="0"/>
              <a:t>, </a:t>
            </a:r>
            <a:r>
              <a:rPr lang="sv-SE" i="1" dirty="0" err="1"/>
              <a:t>giving</a:t>
            </a:r>
            <a:r>
              <a:rPr lang="sv-SE" i="1" dirty="0"/>
              <a:t> the MPS </a:t>
            </a:r>
            <a:r>
              <a:rPr lang="sv-SE" i="1" dirty="0" err="1"/>
              <a:t>time</a:t>
            </a:r>
            <a:r>
              <a:rPr lang="sv-SE" i="1" dirty="0"/>
              <a:t> to </a:t>
            </a:r>
            <a:r>
              <a:rPr lang="sv-SE" i="1" dirty="0" err="1"/>
              <a:t>inhibit</a:t>
            </a:r>
            <a:r>
              <a:rPr lang="sv-SE" i="1" dirty="0"/>
              <a:t> </a:t>
            </a:r>
            <a:r>
              <a:rPr lang="sv-SE" i="1" dirty="0" err="1"/>
              <a:t>that</a:t>
            </a:r>
            <a:r>
              <a:rPr lang="sv-SE" i="1" dirty="0"/>
              <a:t> </a:t>
            </a:r>
            <a:r>
              <a:rPr lang="sv-SE" i="1" dirty="0" err="1"/>
              <a:t>pulse</a:t>
            </a:r>
            <a:r>
              <a:rPr lang="sv-SE" dirty="0"/>
              <a:t>. </a:t>
            </a:r>
          </a:p>
          <a:p>
            <a:r>
              <a:rPr lang="sv-SE" dirty="0" err="1"/>
              <a:t>Latency</a:t>
            </a:r>
            <a:r>
              <a:rPr lang="sv-SE" dirty="0"/>
              <a:t> to </a:t>
            </a:r>
            <a:r>
              <a:rPr lang="sv-SE" dirty="0" err="1"/>
              <a:t>detect</a:t>
            </a:r>
            <a:r>
              <a:rPr lang="sv-SE" dirty="0"/>
              <a:t> </a:t>
            </a:r>
            <a:r>
              <a:rPr lang="sv-SE" dirty="0" err="1"/>
              <a:t>damaging</a:t>
            </a:r>
            <a:r>
              <a:rPr lang="sv-SE" dirty="0"/>
              <a:t> </a:t>
            </a:r>
            <a:r>
              <a:rPr lang="sv-SE" dirty="0" err="1"/>
              <a:t>beam</a:t>
            </a:r>
            <a:r>
              <a:rPr lang="sv-SE" dirty="0"/>
              <a:t> </a:t>
            </a:r>
            <a:r>
              <a:rPr lang="sv-SE" dirty="0" err="1"/>
              <a:t>pulse</a:t>
            </a:r>
            <a:r>
              <a:rPr lang="sv-SE" dirty="0"/>
              <a:t> </a:t>
            </a:r>
          </a:p>
          <a:p>
            <a:pPr lvl="1"/>
            <a:r>
              <a:rPr lang="sv-SE" dirty="0" err="1"/>
              <a:t>Beam</a:t>
            </a:r>
            <a:r>
              <a:rPr lang="sv-SE" dirty="0"/>
              <a:t>-on-</a:t>
            </a:r>
            <a:r>
              <a:rPr lang="sv-SE" dirty="0" err="1"/>
              <a:t>target</a:t>
            </a:r>
            <a:r>
              <a:rPr lang="sv-SE" dirty="0"/>
              <a:t> instrumentation </a:t>
            </a:r>
            <a:r>
              <a:rPr lang="sv-SE" dirty="0" err="1"/>
              <a:t>shall</a:t>
            </a:r>
            <a:r>
              <a:rPr lang="sv-SE" dirty="0"/>
              <a:t> </a:t>
            </a:r>
            <a:r>
              <a:rPr lang="sv-SE" dirty="0" err="1"/>
              <a:t>detect</a:t>
            </a:r>
            <a:r>
              <a:rPr lang="sv-SE" dirty="0"/>
              <a:t> </a:t>
            </a:r>
            <a:r>
              <a:rPr lang="sv-SE" dirty="0" err="1"/>
              <a:t>damaging</a:t>
            </a:r>
            <a:r>
              <a:rPr lang="sv-SE" dirty="0"/>
              <a:t> </a:t>
            </a:r>
            <a:r>
              <a:rPr lang="sv-SE" dirty="0" err="1"/>
              <a:t>beam</a:t>
            </a:r>
            <a:r>
              <a:rPr lang="sv-SE" dirty="0"/>
              <a:t> </a:t>
            </a:r>
            <a:r>
              <a:rPr lang="sv-SE" dirty="0" err="1"/>
              <a:t>pulse</a:t>
            </a:r>
            <a:r>
              <a:rPr lang="sv-SE" dirty="0"/>
              <a:t> </a:t>
            </a:r>
            <a:r>
              <a:rPr lang="sv-SE" dirty="0" err="1"/>
              <a:t>conditions</a:t>
            </a:r>
            <a:r>
              <a:rPr lang="sv-SE" dirty="0"/>
              <a:t> and </a:t>
            </a:r>
            <a:r>
              <a:rPr lang="sv-SE" dirty="0" err="1"/>
              <a:t>will</a:t>
            </a:r>
            <a:r>
              <a:rPr lang="sv-SE" dirty="0"/>
              <a:t> </a:t>
            </a:r>
            <a:r>
              <a:rPr lang="sv-SE" dirty="0" err="1"/>
              <a:t>communicate</a:t>
            </a:r>
            <a:r>
              <a:rPr lang="sv-SE" dirty="0"/>
              <a:t> </a:t>
            </a:r>
            <a:r>
              <a:rPr lang="sv-SE" dirty="0" err="1"/>
              <a:t>this</a:t>
            </a:r>
            <a:r>
              <a:rPr lang="sv-SE" dirty="0"/>
              <a:t> to the MPS </a:t>
            </a:r>
            <a:r>
              <a:rPr lang="sv-SE" dirty="0" err="1"/>
              <a:t>within</a:t>
            </a:r>
            <a:r>
              <a:rPr lang="sv-SE" dirty="0"/>
              <a:t> 10 </a:t>
            </a:r>
            <a:r>
              <a:rPr lang="el-GR" dirty="0"/>
              <a:t>μ</a:t>
            </a:r>
            <a:r>
              <a:rPr lang="sv-SE" dirty="0"/>
              <a:t>s </a:t>
            </a:r>
            <a:r>
              <a:rPr lang="sv-SE" dirty="0" err="1"/>
              <a:t>after</a:t>
            </a:r>
            <a:r>
              <a:rPr lang="sv-SE" dirty="0"/>
              <a:t> the start </a:t>
            </a:r>
            <a:r>
              <a:rPr lang="sv-SE" dirty="0" err="1"/>
              <a:t>of</a:t>
            </a:r>
            <a:r>
              <a:rPr lang="sv-SE" dirty="0"/>
              <a:t> the </a:t>
            </a:r>
            <a:r>
              <a:rPr lang="sv-SE" dirty="0" err="1"/>
              <a:t>damaging</a:t>
            </a:r>
            <a:r>
              <a:rPr lang="sv-SE" dirty="0"/>
              <a:t> </a:t>
            </a:r>
            <a:r>
              <a:rPr lang="sv-SE" dirty="0" err="1"/>
              <a:t>condition</a:t>
            </a:r>
            <a:r>
              <a:rPr lang="sv-SE" dirty="0"/>
              <a:t>. </a:t>
            </a: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402694556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09A198B4-1E1C-BB43-90BB-E3B1373DB99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Main requirements 2: </a:t>
            </a:r>
            <a:br>
              <a:rPr lang="en-GB" dirty="0"/>
            </a:br>
            <a:r>
              <a:rPr lang="en-GB" dirty="0"/>
              <a:t>Buffers and saved sampling frequency.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93A4ABEA-882B-6447-B47F-39825687057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v-SE" dirty="0" err="1"/>
              <a:t>Pulse</a:t>
            </a:r>
            <a:r>
              <a:rPr lang="sv-SE" dirty="0"/>
              <a:t>-by-</a:t>
            </a:r>
            <a:r>
              <a:rPr lang="sv-SE" dirty="0" err="1"/>
              <a:t>pulse</a:t>
            </a:r>
            <a:r>
              <a:rPr lang="sv-SE" dirty="0"/>
              <a:t> </a:t>
            </a:r>
            <a:r>
              <a:rPr lang="sv-SE" dirty="0" err="1"/>
              <a:t>measurement</a:t>
            </a:r>
            <a:r>
              <a:rPr lang="sv-SE" dirty="0"/>
              <a:t> </a:t>
            </a:r>
            <a:r>
              <a:rPr lang="sv-SE" dirty="0" err="1"/>
              <a:t>frequency</a:t>
            </a:r>
            <a:r>
              <a:rPr lang="sv-SE" dirty="0"/>
              <a:t> </a:t>
            </a:r>
          </a:p>
          <a:p>
            <a:pPr lvl="1"/>
            <a:r>
              <a:rPr lang="sv-SE" dirty="0"/>
              <a:t>A </a:t>
            </a:r>
            <a:r>
              <a:rPr lang="sv-SE" dirty="0" err="1"/>
              <a:t>summary</a:t>
            </a:r>
            <a:r>
              <a:rPr lang="sv-SE" dirty="0"/>
              <a:t> </a:t>
            </a:r>
            <a:r>
              <a:rPr lang="sv-SE" dirty="0" err="1"/>
              <a:t>of</a:t>
            </a:r>
            <a:r>
              <a:rPr lang="sv-SE" dirty="0"/>
              <a:t> the </a:t>
            </a:r>
            <a:r>
              <a:rPr lang="sv-SE" dirty="0" err="1"/>
              <a:t>measurement</a:t>
            </a:r>
            <a:r>
              <a:rPr lang="sv-SE" dirty="0"/>
              <a:t> over an </a:t>
            </a:r>
            <a:r>
              <a:rPr lang="sv-SE" dirty="0" err="1"/>
              <a:t>entire</a:t>
            </a:r>
            <a:r>
              <a:rPr lang="sv-SE" dirty="0"/>
              <a:t> </a:t>
            </a:r>
            <a:r>
              <a:rPr lang="sv-SE" dirty="0" err="1"/>
              <a:t>pulse</a:t>
            </a:r>
            <a:r>
              <a:rPr lang="sv-SE" dirty="0"/>
              <a:t> </a:t>
            </a:r>
            <a:r>
              <a:rPr lang="sv-SE" dirty="0" err="1"/>
              <a:t>shall</a:t>
            </a:r>
            <a:r>
              <a:rPr lang="sv-SE" dirty="0"/>
              <a:t> be </a:t>
            </a:r>
            <a:r>
              <a:rPr lang="sv-SE" dirty="0" err="1"/>
              <a:t>acquired</a:t>
            </a:r>
            <a:r>
              <a:rPr lang="sv-SE" dirty="0"/>
              <a:t> and </a:t>
            </a:r>
            <a:r>
              <a:rPr lang="sv-SE" dirty="0" err="1"/>
              <a:t>buffered</a:t>
            </a:r>
            <a:r>
              <a:rPr lang="sv-SE" dirty="0"/>
              <a:t> for </a:t>
            </a:r>
            <a:r>
              <a:rPr lang="sv-SE" dirty="0" err="1"/>
              <a:t>every</a:t>
            </a:r>
            <a:r>
              <a:rPr lang="sv-SE" dirty="0"/>
              <a:t> </a:t>
            </a:r>
            <a:r>
              <a:rPr lang="sv-SE" dirty="0" err="1"/>
              <a:t>pulse</a:t>
            </a:r>
            <a:r>
              <a:rPr lang="sv-SE" dirty="0"/>
              <a:t> at a rate </a:t>
            </a:r>
            <a:r>
              <a:rPr lang="sv-SE" dirty="0" err="1"/>
              <a:t>up</a:t>
            </a:r>
            <a:r>
              <a:rPr lang="sv-SE" dirty="0"/>
              <a:t> to 14 </a:t>
            </a:r>
            <a:r>
              <a:rPr lang="sv-SE" dirty="0" err="1"/>
              <a:t>pulses</a:t>
            </a:r>
            <a:r>
              <a:rPr lang="sv-SE" dirty="0"/>
              <a:t> per second. </a:t>
            </a:r>
          </a:p>
          <a:p>
            <a:r>
              <a:rPr lang="sv-SE" dirty="0"/>
              <a:t>Intra-</a:t>
            </a:r>
            <a:r>
              <a:rPr lang="sv-SE" dirty="0" err="1"/>
              <a:t>pulse</a:t>
            </a:r>
            <a:r>
              <a:rPr lang="sv-SE" dirty="0"/>
              <a:t> </a:t>
            </a:r>
            <a:r>
              <a:rPr lang="sv-SE" dirty="0" err="1"/>
              <a:t>measurement</a:t>
            </a:r>
            <a:r>
              <a:rPr lang="sv-SE" dirty="0"/>
              <a:t> period </a:t>
            </a:r>
            <a:endParaRPr lang="en-GB" dirty="0"/>
          </a:p>
          <a:p>
            <a:pPr lvl="1"/>
            <a:r>
              <a:rPr lang="sv-SE" dirty="0" err="1"/>
              <a:t>Waveforms</a:t>
            </a:r>
            <a:r>
              <a:rPr lang="sv-SE" dirty="0"/>
              <a:t> </a:t>
            </a:r>
            <a:r>
              <a:rPr lang="sv-SE" dirty="0" err="1"/>
              <a:t>containing</a:t>
            </a:r>
            <a:r>
              <a:rPr lang="sv-SE" dirty="0"/>
              <a:t> </a:t>
            </a:r>
            <a:r>
              <a:rPr lang="sv-SE" dirty="0" err="1"/>
              <a:t>intrapulse</a:t>
            </a:r>
            <a:r>
              <a:rPr lang="sv-SE" dirty="0"/>
              <a:t> </a:t>
            </a:r>
            <a:r>
              <a:rPr lang="sv-SE" dirty="0" err="1"/>
              <a:t>measurements</a:t>
            </a:r>
            <a:r>
              <a:rPr lang="sv-SE" dirty="0"/>
              <a:t> </a:t>
            </a:r>
            <a:r>
              <a:rPr lang="sv-SE" dirty="0" err="1"/>
              <a:t>shall</a:t>
            </a:r>
            <a:r>
              <a:rPr lang="sv-SE" dirty="0"/>
              <a:t> </a:t>
            </a:r>
            <a:r>
              <a:rPr lang="sv-SE" dirty="0" err="1"/>
              <a:t>have</a:t>
            </a:r>
            <a:r>
              <a:rPr lang="sv-SE" dirty="0"/>
              <a:t> a sampling </a:t>
            </a:r>
            <a:r>
              <a:rPr lang="sv-SE" dirty="0" err="1"/>
              <a:t>interval</a:t>
            </a:r>
            <a:r>
              <a:rPr lang="sv-SE" dirty="0"/>
              <a:t> </a:t>
            </a:r>
            <a:r>
              <a:rPr lang="sv-SE" dirty="0" err="1"/>
              <a:t>of</a:t>
            </a:r>
            <a:r>
              <a:rPr lang="sv-SE" dirty="0"/>
              <a:t> 1 </a:t>
            </a:r>
            <a:r>
              <a:rPr lang="sv-SE" dirty="0" err="1"/>
              <a:t>microsecond</a:t>
            </a:r>
            <a:r>
              <a:rPr lang="sv-SE" dirty="0"/>
              <a:t> </a:t>
            </a:r>
          </a:p>
          <a:p>
            <a:r>
              <a:rPr lang="sv-SE" dirty="0"/>
              <a:t>Pre-trigger </a:t>
            </a:r>
            <a:r>
              <a:rPr lang="sv-SE" dirty="0" err="1"/>
              <a:t>buffer</a:t>
            </a:r>
            <a:r>
              <a:rPr lang="sv-SE" dirty="0"/>
              <a:t> </a:t>
            </a:r>
            <a:r>
              <a:rPr lang="sv-SE" dirty="0" err="1"/>
              <a:t>depth</a:t>
            </a:r>
            <a:r>
              <a:rPr lang="sv-SE" dirty="0"/>
              <a:t> </a:t>
            </a:r>
          </a:p>
          <a:p>
            <a:pPr lvl="1"/>
            <a:r>
              <a:rPr lang="sv-SE" dirty="0"/>
              <a:t>Data </a:t>
            </a:r>
            <a:r>
              <a:rPr lang="sv-SE" dirty="0" err="1"/>
              <a:t>acquisition</a:t>
            </a:r>
            <a:r>
              <a:rPr lang="sv-SE" dirty="0"/>
              <a:t> </a:t>
            </a:r>
            <a:r>
              <a:rPr lang="sv-SE" dirty="0" err="1"/>
              <a:t>buffers</a:t>
            </a:r>
            <a:r>
              <a:rPr lang="sv-SE" dirty="0"/>
              <a:t> </a:t>
            </a:r>
            <a:r>
              <a:rPr lang="sv-SE" dirty="0" err="1"/>
              <a:t>shall</a:t>
            </a:r>
            <a:r>
              <a:rPr lang="sv-SE" dirty="0"/>
              <a:t> store at </a:t>
            </a:r>
            <a:r>
              <a:rPr lang="sv-SE" dirty="0" err="1"/>
              <a:t>least</a:t>
            </a:r>
            <a:r>
              <a:rPr lang="sv-SE" dirty="0"/>
              <a:t> 140 </a:t>
            </a:r>
            <a:r>
              <a:rPr lang="sv-SE" dirty="0" err="1"/>
              <a:t>pulses</a:t>
            </a:r>
            <a:r>
              <a:rPr lang="sv-SE" dirty="0"/>
              <a:t> </a:t>
            </a:r>
            <a:r>
              <a:rPr lang="sv-SE" dirty="0" err="1"/>
              <a:t>of</a:t>
            </a:r>
            <a:r>
              <a:rPr lang="sv-SE" dirty="0"/>
              <a:t> pre-trigger data. </a:t>
            </a:r>
          </a:p>
          <a:p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53394637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18BA7C3-5E2E-3843-9E02-D116B495D4E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Main Requirements 3: Bandwidth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1F0907A-79BC-3743-A9E3-418F459C4EC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v-SE" dirty="0" err="1"/>
              <a:t>Slow</a:t>
            </a:r>
            <a:r>
              <a:rPr lang="sv-SE" dirty="0"/>
              <a:t> </a:t>
            </a:r>
            <a:r>
              <a:rPr lang="sv-SE" dirty="0" err="1"/>
              <a:t>tuning</a:t>
            </a:r>
            <a:r>
              <a:rPr lang="sv-SE" dirty="0"/>
              <a:t> </a:t>
            </a:r>
            <a:r>
              <a:rPr lang="sv-SE" dirty="0" err="1"/>
              <a:t>pulse</a:t>
            </a:r>
            <a:r>
              <a:rPr lang="sv-SE" dirty="0"/>
              <a:t> </a:t>
            </a:r>
            <a:r>
              <a:rPr lang="sv-SE" dirty="0" err="1"/>
              <a:t>length</a:t>
            </a:r>
            <a:r>
              <a:rPr lang="sv-SE" dirty="0"/>
              <a:t> </a:t>
            </a:r>
          </a:p>
          <a:p>
            <a:pPr lvl="1"/>
            <a:r>
              <a:rPr lang="sv-SE" dirty="0"/>
              <a:t>All instrumentation </a:t>
            </a:r>
            <a:r>
              <a:rPr lang="sv-SE" dirty="0" err="1"/>
              <a:t>devices</a:t>
            </a:r>
            <a:r>
              <a:rPr lang="sv-SE" dirty="0"/>
              <a:t> </a:t>
            </a:r>
            <a:r>
              <a:rPr lang="sv-SE" dirty="0" err="1"/>
              <a:t>shall</a:t>
            </a:r>
            <a:r>
              <a:rPr lang="sv-SE" dirty="0"/>
              <a:t> be </a:t>
            </a:r>
            <a:r>
              <a:rPr lang="sv-SE" dirty="0" err="1"/>
              <a:t>capable</a:t>
            </a:r>
            <a:r>
              <a:rPr lang="sv-SE" dirty="0"/>
              <a:t> </a:t>
            </a:r>
            <a:r>
              <a:rPr lang="sv-SE" dirty="0" err="1"/>
              <a:t>of</a:t>
            </a:r>
            <a:r>
              <a:rPr lang="sv-SE" dirty="0"/>
              <a:t> </a:t>
            </a:r>
            <a:r>
              <a:rPr lang="sv-SE" dirty="0" err="1"/>
              <a:t>measuring</a:t>
            </a:r>
            <a:r>
              <a:rPr lang="sv-SE" dirty="0"/>
              <a:t> 100 </a:t>
            </a:r>
            <a:r>
              <a:rPr lang="sv-SE" dirty="0" err="1"/>
              <a:t>microsecond</a:t>
            </a:r>
            <a:r>
              <a:rPr lang="sv-SE" dirty="0"/>
              <a:t> </a:t>
            </a:r>
            <a:r>
              <a:rPr lang="sv-SE" dirty="0" err="1"/>
              <a:t>pulses</a:t>
            </a:r>
            <a:r>
              <a:rPr lang="sv-SE" dirty="0"/>
              <a:t> at a 1 Hz repetition rate.</a:t>
            </a:r>
          </a:p>
          <a:p>
            <a:pPr lvl="2"/>
            <a:endParaRPr lang="sv-SE" dirty="0"/>
          </a:p>
          <a:p>
            <a:r>
              <a:rPr lang="sv-SE" dirty="0"/>
              <a:t>Fast </a:t>
            </a:r>
            <a:r>
              <a:rPr lang="sv-SE" dirty="0" err="1"/>
              <a:t>tuning</a:t>
            </a:r>
            <a:r>
              <a:rPr lang="sv-SE" dirty="0"/>
              <a:t> </a:t>
            </a:r>
            <a:r>
              <a:rPr lang="sv-SE" dirty="0" err="1"/>
              <a:t>pulse</a:t>
            </a:r>
            <a:r>
              <a:rPr lang="sv-SE" dirty="0"/>
              <a:t> </a:t>
            </a:r>
            <a:r>
              <a:rPr lang="sv-SE" dirty="0" err="1"/>
              <a:t>length</a:t>
            </a:r>
            <a:r>
              <a:rPr lang="sv-SE" dirty="0"/>
              <a:t> </a:t>
            </a:r>
          </a:p>
          <a:p>
            <a:pPr lvl="1"/>
            <a:r>
              <a:rPr lang="sv-SE" dirty="0"/>
              <a:t>All instrumentation </a:t>
            </a:r>
            <a:r>
              <a:rPr lang="sv-SE" dirty="0" err="1"/>
              <a:t>devices</a:t>
            </a:r>
            <a:r>
              <a:rPr lang="sv-SE" dirty="0"/>
              <a:t> </a:t>
            </a:r>
            <a:r>
              <a:rPr lang="sv-SE" dirty="0" err="1"/>
              <a:t>shall</a:t>
            </a:r>
            <a:r>
              <a:rPr lang="sv-SE" dirty="0"/>
              <a:t> be </a:t>
            </a:r>
            <a:r>
              <a:rPr lang="sv-SE" dirty="0" err="1"/>
              <a:t>capable</a:t>
            </a:r>
            <a:r>
              <a:rPr lang="sv-SE" dirty="0"/>
              <a:t> </a:t>
            </a:r>
            <a:r>
              <a:rPr lang="sv-SE" dirty="0" err="1"/>
              <a:t>of</a:t>
            </a:r>
            <a:r>
              <a:rPr lang="sv-SE" dirty="0"/>
              <a:t> </a:t>
            </a:r>
            <a:r>
              <a:rPr lang="sv-SE" dirty="0" err="1"/>
              <a:t>measuring</a:t>
            </a:r>
            <a:r>
              <a:rPr lang="sv-SE" dirty="0"/>
              <a:t> 5 </a:t>
            </a:r>
            <a:r>
              <a:rPr lang="sv-SE" dirty="0" err="1"/>
              <a:t>microsecond</a:t>
            </a:r>
            <a:r>
              <a:rPr lang="sv-SE" dirty="0"/>
              <a:t> </a:t>
            </a:r>
            <a:r>
              <a:rPr lang="sv-SE" dirty="0" err="1"/>
              <a:t>pulses</a:t>
            </a:r>
            <a:r>
              <a:rPr lang="sv-SE" dirty="0"/>
              <a:t> at </a:t>
            </a:r>
            <a:r>
              <a:rPr lang="sv-SE" dirty="0" err="1"/>
              <a:t>up</a:t>
            </a:r>
            <a:r>
              <a:rPr lang="sv-SE" dirty="0"/>
              <a:t> to a 14 Hz repetition rate.</a:t>
            </a:r>
          </a:p>
          <a:p>
            <a:pPr lvl="2"/>
            <a:endParaRPr lang="sv-SE" dirty="0"/>
          </a:p>
          <a:p>
            <a:endParaRPr lang="sv-SE" dirty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22896806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23C52B-3A2B-584C-AB4D-933C1A0BADC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Baseline design concepts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83B5551-374F-D344-B86F-3DA339757E8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06450" y="1843907"/>
            <a:ext cx="10458450" cy="4458039"/>
          </a:xfrm>
        </p:spPr>
        <p:txBody>
          <a:bodyPr/>
          <a:lstStyle/>
          <a:p>
            <a:pPr marL="0" indent="0">
              <a:buNone/>
            </a:pPr>
            <a:r>
              <a:rPr lang="en-GB" dirty="0"/>
              <a:t>APTM and </a:t>
            </a:r>
            <a:r>
              <a:rPr lang="en-GB" i="1" dirty="0"/>
              <a:t>GRID</a:t>
            </a:r>
          </a:p>
          <a:p>
            <a:r>
              <a:rPr lang="en-GB" dirty="0"/>
              <a:t>Damaging beam pulse condition detected in logic (FPGA).</a:t>
            </a:r>
          </a:p>
          <a:p>
            <a:pPr lvl="1"/>
            <a:r>
              <a:rPr lang="en-GB" dirty="0"/>
              <a:t>(GRID) Decided unilaterally from one by one axis measurements, i.e. horizontal and vertical plane can trigger MPS independently.</a:t>
            </a:r>
          </a:p>
          <a:p>
            <a:r>
              <a:rPr lang="en-GB" dirty="0"/>
              <a:t>Errant beam pulse detected in software (under EPICS).</a:t>
            </a:r>
          </a:p>
          <a:p>
            <a:pPr lvl="1"/>
            <a:r>
              <a:rPr lang="en-GB" i="1" dirty="0"/>
              <a:t>If permissible.</a:t>
            </a:r>
          </a:p>
          <a:p>
            <a:pPr lvl="1"/>
            <a:r>
              <a:rPr lang="en-GB" dirty="0"/>
              <a:t>Calculations done in CPU in crate.</a:t>
            </a:r>
          </a:p>
          <a:p>
            <a:r>
              <a:rPr lang="en-GB" dirty="0"/>
              <a:t>Complete beam pulse measurement calculated in software.</a:t>
            </a:r>
          </a:p>
          <a:p>
            <a:pPr lvl="1"/>
            <a:r>
              <a:rPr lang="en-GB" dirty="0"/>
              <a:t>This includes fitting to a beam profile, averaging, windowing etc.</a:t>
            </a:r>
          </a:p>
          <a:p>
            <a:pPr lvl="1"/>
            <a:r>
              <a:rPr lang="en-GB" dirty="0"/>
              <a:t>Calculations done in CPU in crate.</a:t>
            </a:r>
          </a:p>
          <a:p>
            <a:pPr lvl="1"/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61925843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F2699E-0C2E-7645-8090-5D58A70E27B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Baseline design: APTM</a:t>
            </a: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44C070EC-0657-3C4F-B2F9-0DF1DA021435}"/>
              </a:ext>
            </a:extLst>
          </p:cNvPr>
          <p:cNvSpPr/>
          <p:nvPr/>
        </p:nvSpPr>
        <p:spPr>
          <a:xfrm>
            <a:off x="4065377" y="3525794"/>
            <a:ext cx="2520778" cy="95147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/>
              <a:t>Temperature sensing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37A1C74E-028E-D74C-BE5D-388947A509FA}"/>
              </a:ext>
            </a:extLst>
          </p:cNvPr>
          <p:cNvSpPr/>
          <p:nvPr/>
        </p:nvSpPr>
        <p:spPr>
          <a:xfrm>
            <a:off x="2421928" y="3571103"/>
            <a:ext cx="1210962" cy="95147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/>
              <a:t>CPU</a:t>
            </a:r>
          </a:p>
          <a:p>
            <a:pPr algn="ctr"/>
            <a:r>
              <a:rPr lang="en-GB" dirty="0"/>
              <a:t>(IOCs)</a:t>
            </a:r>
          </a:p>
        </p:txBody>
      </p: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E03AC7BF-A286-2A48-ACD8-31C0EE3F19DA}"/>
              </a:ext>
            </a:extLst>
          </p:cNvPr>
          <p:cNvCxnSpPr>
            <a:cxnSpLocks/>
            <a:endCxn id="6" idx="1"/>
          </p:cNvCxnSpPr>
          <p:nvPr/>
        </p:nvCxnSpPr>
        <p:spPr>
          <a:xfrm>
            <a:off x="3632890" y="4001529"/>
            <a:ext cx="432487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>
            <a:extLst>
              <a:ext uri="{FF2B5EF4-FFF2-40B4-BE49-F238E27FC236}">
                <a16:creationId xmlns:a16="http://schemas.microsoft.com/office/drawing/2014/main" id="{8DA6E860-1ED6-F44B-B02B-FDE1842CCECF}"/>
              </a:ext>
            </a:extLst>
          </p:cNvPr>
          <p:cNvCxnSpPr>
            <a:cxnSpLocks/>
          </p:cNvCxnSpPr>
          <p:nvPr/>
        </p:nvCxnSpPr>
        <p:spPr>
          <a:xfrm>
            <a:off x="3785290" y="2866768"/>
            <a:ext cx="0" cy="236014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3B5A14B8-A0AB-D246-9A33-67186630C532}"/>
              </a:ext>
            </a:extLst>
          </p:cNvPr>
          <p:cNvCxnSpPr>
            <a:cxnSpLocks/>
          </p:cNvCxnSpPr>
          <p:nvPr/>
        </p:nvCxnSpPr>
        <p:spPr>
          <a:xfrm>
            <a:off x="3785290" y="2856470"/>
            <a:ext cx="432487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>
            <a:extLst>
              <a:ext uri="{FF2B5EF4-FFF2-40B4-BE49-F238E27FC236}">
                <a16:creationId xmlns:a16="http://schemas.microsoft.com/office/drawing/2014/main" id="{0A360F4C-8C97-064B-A76F-A752F82BAE10}"/>
              </a:ext>
            </a:extLst>
          </p:cNvPr>
          <p:cNvCxnSpPr>
            <a:cxnSpLocks/>
          </p:cNvCxnSpPr>
          <p:nvPr/>
        </p:nvCxnSpPr>
        <p:spPr>
          <a:xfrm>
            <a:off x="3785290" y="5228967"/>
            <a:ext cx="432487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" name="Rectangle 4">
            <a:extLst>
              <a:ext uri="{FF2B5EF4-FFF2-40B4-BE49-F238E27FC236}">
                <a16:creationId xmlns:a16="http://schemas.microsoft.com/office/drawing/2014/main" id="{0D0B6AF5-7884-A041-A0C2-418D5C89EC88}"/>
              </a:ext>
            </a:extLst>
          </p:cNvPr>
          <p:cNvSpPr/>
          <p:nvPr/>
        </p:nvSpPr>
        <p:spPr>
          <a:xfrm>
            <a:off x="4065377" y="2397211"/>
            <a:ext cx="2520778" cy="95147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/>
              <a:t>Current sensing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9FF95E2C-732A-2A45-A729-1A9FD9347E67}"/>
              </a:ext>
            </a:extLst>
          </p:cNvPr>
          <p:cNvSpPr/>
          <p:nvPr/>
        </p:nvSpPr>
        <p:spPr>
          <a:xfrm>
            <a:off x="4065377" y="4654377"/>
            <a:ext cx="2520778" cy="95147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i="1" dirty="0"/>
              <a:t>Motion control</a:t>
            </a:r>
          </a:p>
        </p:txBody>
      </p:sp>
      <p:pic>
        <p:nvPicPr>
          <p:cNvPr id="22" name="Picture 21">
            <a:extLst>
              <a:ext uri="{FF2B5EF4-FFF2-40B4-BE49-F238E27FC236}">
                <a16:creationId xmlns:a16="http://schemas.microsoft.com/office/drawing/2014/main" id="{562C2C9D-CFF0-DE44-99B4-DC1736C6FE6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933042" y="3156584"/>
            <a:ext cx="2609294" cy="1680261"/>
          </a:xfrm>
          <a:prstGeom prst="rect">
            <a:avLst/>
          </a:prstGeom>
        </p:spPr>
      </p:pic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7484DBB2-B76B-E44C-A88B-6F434DC8BA1B}"/>
              </a:ext>
            </a:extLst>
          </p:cNvPr>
          <p:cNvCxnSpPr>
            <a:cxnSpLocks/>
            <a:stCxn id="5" idx="3"/>
          </p:cNvCxnSpPr>
          <p:nvPr/>
        </p:nvCxnSpPr>
        <p:spPr>
          <a:xfrm>
            <a:off x="6586155" y="2872946"/>
            <a:ext cx="2651534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6" name="Straight Connector 25">
            <a:extLst>
              <a:ext uri="{FF2B5EF4-FFF2-40B4-BE49-F238E27FC236}">
                <a16:creationId xmlns:a16="http://schemas.microsoft.com/office/drawing/2014/main" id="{03B52111-A0EC-AB47-B2F9-3E58DA5F3396}"/>
              </a:ext>
            </a:extLst>
          </p:cNvPr>
          <p:cNvCxnSpPr>
            <a:cxnSpLocks/>
            <a:endCxn id="22" idx="0"/>
          </p:cNvCxnSpPr>
          <p:nvPr/>
        </p:nvCxnSpPr>
        <p:spPr>
          <a:xfrm>
            <a:off x="9237689" y="2816645"/>
            <a:ext cx="0" cy="339939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9" name="Straight Connector 28">
            <a:extLst>
              <a:ext uri="{FF2B5EF4-FFF2-40B4-BE49-F238E27FC236}">
                <a16:creationId xmlns:a16="http://schemas.microsoft.com/office/drawing/2014/main" id="{4F2DFCA9-5C18-6041-AC5E-8EB8962E4BFB}"/>
              </a:ext>
            </a:extLst>
          </p:cNvPr>
          <p:cNvCxnSpPr>
            <a:cxnSpLocks/>
            <a:stCxn id="6" idx="3"/>
          </p:cNvCxnSpPr>
          <p:nvPr/>
        </p:nvCxnSpPr>
        <p:spPr>
          <a:xfrm>
            <a:off x="6586155" y="4001529"/>
            <a:ext cx="1346887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7CBA138E-07CD-8E4A-B52E-FB9E95E977E5}"/>
              </a:ext>
            </a:extLst>
          </p:cNvPr>
          <p:cNvCxnSpPr/>
          <p:nvPr/>
        </p:nvCxnSpPr>
        <p:spPr>
          <a:xfrm flipH="1">
            <a:off x="1993555" y="2557849"/>
            <a:ext cx="2071822" cy="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3" name="TextBox 32">
            <a:extLst>
              <a:ext uri="{FF2B5EF4-FFF2-40B4-BE49-F238E27FC236}">
                <a16:creationId xmlns:a16="http://schemas.microsoft.com/office/drawing/2014/main" id="{8997D1F5-3AD5-C942-91A5-5071A49E5872}"/>
              </a:ext>
            </a:extLst>
          </p:cNvPr>
          <p:cNvSpPr txBox="1"/>
          <p:nvPr/>
        </p:nvSpPr>
        <p:spPr>
          <a:xfrm>
            <a:off x="2118800" y="2224967"/>
            <a:ext cx="60625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MPS</a:t>
            </a:r>
          </a:p>
        </p:txBody>
      </p: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D8B59B5C-AEBA-8E4A-808D-2D2F8C51D059}"/>
              </a:ext>
            </a:extLst>
          </p:cNvPr>
          <p:cNvCxnSpPr>
            <a:cxnSpLocks/>
          </p:cNvCxnSpPr>
          <p:nvPr/>
        </p:nvCxnSpPr>
        <p:spPr>
          <a:xfrm>
            <a:off x="1956490" y="3996715"/>
            <a:ext cx="432487" cy="0"/>
          </a:xfrm>
          <a:prstGeom prst="line">
            <a:avLst/>
          </a:prstGeom>
          <a:ln>
            <a:headEnd type="arrow" w="med" len="med"/>
            <a:tailEnd type="arrow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5" name="TextBox 34">
            <a:extLst>
              <a:ext uri="{FF2B5EF4-FFF2-40B4-BE49-F238E27FC236}">
                <a16:creationId xmlns:a16="http://schemas.microsoft.com/office/drawing/2014/main" id="{30576945-A988-E449-B5D5-E727E1FFAC9F}"/>
              </a:ext>
            </a:extLst>
          </p:cNvPr>
          <p:cNvSpPr txBox="1"/>
          <p:nvPr/>
        </p:nvSpPr>
        <p:spPr>
          <a:xfrm>
            <a:off x="1626142" y="3553250"/>
            <a:ext cx="70243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EPICS</a:t>
            </a:r>
          </a:p>
        </p:txBody>
      </p:sp>
    </p:spTree>
    <p:extLst>
      <p:ext uri="{BB962C8B-B14F-4D97-AF65-F5344CB8AC3E}">
        <p14:creationId xmlns:p14="http://schemas.microsoft.com/office/powerpoint/2010/main" val="293361213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554B3F60-6459-D24B-9BC5-486A43630BFC}"/>
              </a:ext>
            </a:extLst>
          </p:cNvPr>
          <p:cNvCxnSpPr>
            <a:cxnSpLocks/>
          </p:cNvCxnSpPr>
          <p:nvPr/>
        </p:nvCxnSpPr>
        <p:spPr>
          <a:xfrm>
            <a:off x="2211859" y="5224848"/>
            <a:ext cx="432487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>
            <a:extLst>
              <a:ext uri="{FF2B5EF4-FFF2-40B4-BE49-F238E27FC236}">
                <a16:creationId xmlns:a16="http://schemas.microsoft.com/office/drawing/2014/main" id="{1197FBEA-BB3D-A347-9E91-D49F98691ACC}"/>
              </a:ext>
            </a:extLst>
          </p:cNvPr>
          <p:cNvCxnSpPr>
            <a:cxnSpLocks/>
          </p:cNvCxnSpPr>
          <p:nvPr/>
        </p:nvCxnSpPr>
        <p:spPr>
          <a:xfrm>
            <a:off x="2364259" y="2866768"/>
            <a:ext cx="0" cy="236014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D1A03250-D433-4F42-8667-7F374A9B2426}"/>
              </a:ext>
            </a:extLst>
          </p:cNvPr>
          <p:cNvCxnSpPr>
            <a:cxnSpLocks/>
          </p:cNvCxnSpPr>
          <p:nvPr/>
        </p:nvCxnSpPr>
        <p:spPr>
          <a:xfrm>
            <a:off x="2364259" y="2856470"/>
            <a:ext cx="432487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1139BFCD-99AD-5045-8D34-FF6A9C0B0E11}"/>
              </a:ext>
            </a:extLst>
          </p:cNvPr>
          <p:cNvCxnSpPr>
            <a:cxnSpLocks/>
          </p:cNvCxnSpPr>
          <p:nvPr/>
        </p:nvCxnSpPr>
        <p:spPr>
          <a:xfrm>
            <a:off x="2348170" y="4071551"/>
            <a:ext cx="432487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" name="Title 1">
            <a:extLst>
              <a:ext uri="{FF2B5EF4-FFF2-40B4-BE49-F238E27FC236}">
                <a16:creationId xmlns:a16="http://schemas.microsoft.com/office/drawing/2014/main" id="{B3F2699E-0C2E-7645-8090-5D58A70E27B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Baseline design: GRID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0D0B6AF5-7884-A041-A0C2-418D5C89EC88}"/>
              </a:ext>
            </a:extLst>
          </p:cNvPr>
          <p:cNvSpPr/>
          <p:nvPr/>
        </p:nvSpPr>
        <p:spPr>
          <a:xfrm>
            <a:off x="2644346" y="2397211"/>
            <a:ext cx="2520778" cy="95147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/>
              <a:t>Current sensing: </a:t>
            </a:r>
            <a:br>
              <a:rPr lang="en-GB" dirty="0"/>
            </a:br>
            <a:r>
              <a:rPr lang="en-GB" dirty="0"/>
              <a:t>Vertical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37A1C74E-028E-D74C-BE5D-388947A509FA}"/>
              </a:ext>
            </a:extLst>
          </p:cNvPr>
          <p:cNvSpPr/>
          <p:nvPr/>
        </p:nvSpPr>
        <p:spPr>
          <a:xfrm>
            <a:off x="967946" y="4749113"/>
            <a:ext cx="1210962" cy="95147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/>
              <a:t>CPU</a:t>
            </a:r>
          </a:p>
          <a:p>
            <a:pPr algn="ctr"/>
            <a:r>
              <a:rPr lang="en-GB" dirty="0"/>
              <a:t>(IOCs)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47FAE11A-8E6E-F04D-A4DA-FEA92CF5D0BE}"/>
              </a:ext>
            </a:extLst>
          </p:cNvPr>
          <p:cNvSpPr/>
          <p:nvPr/>
        </p:nvSpPr>
        <p:spPr>
          <a:xfrm>
            <a:off x="2644346" y="3595816"/>
            <a:ext cx="2520778" cy="95147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/>
              <a:t>Current sensing: Horizontal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5E2CC58C-888E-884C-BCBF-3DEBC7281895}"/>
              </a:ext>
            </a:extLst>
          </p:cNvPr>
          <p:cNvSpPr/>
          <p:nvPr/>
        </p:nvSpPr>
        <p:spPr>
          <a:xfrm>
            <a:off x="2644346" y="4819135"/>
            <a:ext cx="2520778" cy="95147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/>
              <a:t>Bias generator</a:t>
            </a:r>
          </a:p>
        </p:txBody>
      </p:sp>
      <p:pic>
        <p:nvPicPr>
          <p:cNvPr id="15" name="Bildobjekt 7">
            <a:extLst>
              <a:ext uri="{FF2B5EF4-FFF2-40B4-BE49-F238E27FC236}">
                <a16:creationId xmlns:a16="http://schemas.microsoft.com/office/drawing/2014/main" id="{9CE0234A-41E0-0A4F-A34D-DCA3FD79AFC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88494" y="2053280"/>
            <a:ext cx="3176406" cy="3305045"/>
          </a:xfrm>
          <a:prstGeom prst="rect">
            <a:avLst/>
          </a:prstGeom>
        </p:spPr>
      </p:pic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E5B49F63-83D5-B94B-BEB8-EAF509BF846F}"/>
              </a:ext>
            </a:extLst>
          </p:cNvPr>
          <p:cNvCxnSpPr>
            <a:cxnSpLocks/>
          </p:cNvCxnSpPr>
          <p:nvPr/>
        </p:nvCxnSpPr>
        <p:spPr>
          <a:xfrm flipV="1">
            <a:off x="5165124" y="2866768"/>
            <a:ext cx="3405144" cy="617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888EB7C5-5A38-B54B-A099-3B0EE0C72C61}"/>
              </a:ext>
            </a:extLst>
          </p:cNvPr>
          <p:cNvCxnSpPr>
            <a:cxnSpLocks/>
          </p:cNvCxnSpPr>
          <p:nvPr/>
        </p:nvCxnSpPr>
        <p:spPr>
          <a:xfrm>
            <a:off x="8570268" y="2866768"/>
            <a:ext cx="0" cy="339939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1DDEF523-0304-BE49-ABE1-6BD214063965}"/>
              </a:ext>
            </a:extLst>
          </p:cNvPr>
          <p:cNvCxnSpPr>
            <a:cxnSpLocks/>
          </p:cNvCxnSpPr>
          <p:nvPr/>
        </p:nvCxnSpPr>
        <p:spPr>
          <a:xfrm>
            <a:off x="5165124" y="4035705"/>
            <a:ext cx="3101546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D2D89497-97B5-7E46-8A95-3F22473872E7}"/>
              </a:ext>
            </a:extLst>
          </p:cNvPr>
          <p:cNvCxnSpPr>
            <a:cxnSpLocks/>
          </p:cNvCxnSpPr>
          <p:nvPr/>
        </p:nvCxnSpPr>
        <p:spPr>
          <a:xfrm>
            <a:off x="5165124" y="5249820"/>
            <a:ext cx="3578138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9C995BC-10DE-0549-9B2A-07777ECDCB0E}"/>
              </a:ext>
            </a:extLst>
          </p:cNvPr>
          <p:cNvCxnSpPr>
            <a:cxnSpLocks/>
          </p:cNvCxnSpPr>
          <p:nvPr/>
        </p:nvCxnSpPr>
        <p:spPr>
          <a:xfrm>
            <a:off x="8743262" y="4903703"/>
            <a:ext cx="0" cy="339939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Straight Connector 24">
            <a:extLst>
              <a:ext uri="{FF2B5EF4-FFF2-40B4-BE49-F238E27FC236}">
                <a16:creationId xmlns:a16="http://schemas.microsoft.com/office/drawing/2014/main" id="{97AC4787-8542-774D-963A-54C6A4C1C2FC}"/>
              </a:ext>
            </a:extLst>
          </p:cNvPr>
          <p:cNvCxnSpPr>
            <a:cxnSpLocks/>
          </p:cNvCxnSpPr>
          <p:nvPr/>
        </p:nvCxnSpPr>
        <p:spPr>
          <a:xfrm>
            <a:off x="535459" y="5220039"/>
            <a:ext cx="432487" cy="0"/>
          </a:xfrm>
          <a:prstGeom prst="line">
            <a:avLst/>
          </a:prstGeom>
          <a:ln>
            <a:headEnd type="arrow" w="med" len="med"/>
            <a:tailEnd type="arrow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AF70264B-0158-644D-BC55-45CBE1D50E74}"/>
              </a:ext>
            </a:extLst>
          </p:cNvPr>
          <p:cNvCxnSpPr/>
          <p:nvPr/>
        </p:nvCxnSpPr>
        <p:spPr>
          <a:xfrm flipH="1">
            <a:off x="572524" y="2557849"/>
            <a:ext cx="2071822" cy="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0" name="TextBox 29">
            <a:extLst>
              <a:ext uri="{FF2B5EF4-FFF2-40B4-BE49-F238E27FC236}">
                <a16:creationId xmlns:a16="http://schemas.microsoft.com/office/drawing/2014/main" id="{CE83DB70-DA72-744D-BF74-97B0C304D159}"/>
              </a:ext>
            </a:extLst>
          </p:cNvPr>
          <p:cNvSpPr txBox="1"/>
          <p:nvPr/>
        </p:nvSpPr>
        <p:spPr>
          <a:xfrm>
            <a:off x="697769" y="2224967"/>
            <a:ext cx="60625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MPS</a:t>
            </a:r>
          </a:p>
        </p:txBody>
      </p: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E1FDE5C2-F75D-2F45-9831-52026C67ADB0}"/>
              </a:ext>
            </a:extLst>
          </p:cNvPr>
          <p:cNvCxnSpPr/>
          <p:nvPr/>
        </p:nvCxnSpPr>
        <p:spPr>
          <a:xfrm flipH="1">
            <a:off x="572524" y="3908855"/>
            <a:ext cx="2071822" cy="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2" name="TextBox 31">
            <a:extLst>
              <a:ext uri="{FF2B5EF4-FFF2-40B4-BE49-F238E27FC236}">
                <a16:creationId xmlns:a16="http://schemas.microsoft.com/office/drawing/2014/main" id="{8C19B4A1-3E87-1D4E-AA7E-5723E29F44BC}"/>
              </a:ext>
            </a:extLst>
          </p:cNvPr>
          <p:cNvSpPr txBox="1"/>
          <p:nvPr/>
        </p:nvSpPr>
        <p:spPr>
          <a:xfrm>
            <a:off x="205111" y="4776574"/>
            <a:ext cx="70243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EPICS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9C2EC22A-1DDF-8048-9B90-121866B797E6}"/>
              </a:ext>
            </a:extLst>
          </p:cNvPr>
          <p:cNvSpPr txBox="1"/>
          <p:nvPr/>
        </p:nvSpPr>
        <p:spPr>
          <a:xfrm>
            <a:off x="618368" y="3571102"/>
            <a:ext cx="60625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MPS</a:t>
            </a:r>
          </a:p>
        </p:txBody>
      </p:sp>
    </p:spTree>
    <p:extLst>
      <p:ext uri="{BB962C8B-B14F-4D97-AF65-F5344CB8AC3E}">
        <p14:creationId xmlns:p14="http://schemas.microsoft.com/office/powerpoint/2010/main" val="183587964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93D2E1A8-BA78-C94C-8896-06AA2B5C8554}"/>
              </a:ext>
            </a:extLst>
          </p:cNvPr>
          <p:cNvCxnSpPr>
            <a:cxnSpLocks/>
          </p:cNvCxnSpPr>
          <p:nvPr/>
        </p:nvCxnSpPr>
        <p:spPr>
          <a:xfrm>
            <a:off x="6247197" y="3355824"/>
            <a:ext cx="0" cy="189399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>
            <a:extLst>
              <a:ext uri="{FF2B5EF4-FFF2-40B4-BE49-F238E27FC236}">
                <a16:creationId xmlns:a16="http://schemas.microsoft.com/office/drawing/2014/main" id="{1197FBEA-BB3D-A347-9E91-D49F98691ACC}"/>
              </a:ext>
            </a:extLst>
          </p:cNvPr>
          <p:cNvCxnSpPr>
            <a:cxnSpLocks/>
          </p:cNvCxnSpPr>
          <p:nvPr/>
        </p:nvCxnSpPr>
        <p:spPr>
          <a:xfrm>
            <a:off x="2364259" y="2866768"/>
            <a:ext cx="0" cy="236014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D1A03250-D433-4F42-8667-7F374A9B2426}"/>
              </a:ext>
            </a:extLst>
          </p:cNvPr>
          <p:cNvCxnSpPr>
            <a:cxnSpLocks/>
          </p:cNvCxnSpPr>
          <p:nvPr/>
        </p:nvCxnSpPr>
        <p:spPr>
          <a:xfrm>
            <a:off x="2364259" y="2856470"/>
            <a:ext cx="432487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" name="Title 1">
            <a:extLst>
              <a:ext uri="{FF2B5EF4-FFF2-40B4-BE49-F238E27FC236}">
                <a16:creationId xmlns:a16="http://schemas.microsoft.com/office/drawing/2014/main" id="{B3F2699E-0C2E-7645-8090-5D58A70E27B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Baseline design: GRID, alternative solution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0D0B6AF5-7884-A041-A0C2-418D5C89EC88}"/>
              </a:ext>
            </a:extLst>
          </p:cNvPr>
          <p:cNvSpPr/>
          <p:nvPr/>
        </p:nvSpPr>
        <p:spPr>
          <a:xfrm>
            <a:off x="2644346" y="2397211"/>
            <a:ext cx="2520778" cy="95147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/>
              <a:t>Current sensing: </a:t>
            </a:r>
            <a:br>
              <a:rPr lang="en-GB" dirty="0"/>
            </a:br>
            <a:r>
              <a:rPr lang="en-GB" dirty="0"/>
              <a:t>Vertical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5E2CC58C-888E-884C-BCBF-3DEBC7281895}"/>
              </a:ext>
            </a:extLst>
          </p:cNvPr>
          <p:cNvSpPr/>
          <p:nvPr/>
        </p:nvSpPr>
        <p:spPr>
          <a:xfrm>
            <a:off x="2644346" y="4819135"/>
            <a:ext cx="2520778" cy="95147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/>
              <a:t>Bias generator</a:t>
            </a:r>
          </a:p>
        </p:txBody>
      </p:sp>
      <p:pic>
        <p:nvPicPr>
          <p:cNvPr id="15" name="Bildobjekt 7">
            <a:extLst>
              <a:ext uri="{FF2B5EF4-FFF2-40B4-BE49-F238E27FC236}">
                <a16:creationId xmlns:a16="http://schemas.microsoft.com/office/drawing/2014/main" id="{9CE0234A-41E0-0A4F-A34D-DCA3FD79AFC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88494" y="2053280"/>
            <a:ext cx="3176406" cy="3305045"/>
          </a:xfrm>
          <a:prstGeom prst="rect">
            <a:avLst/>
          </a:prstGeom>
        </p:spPr>
      </p:pic>
      <p:cxnSp>
        <p:nvCxnSpPr>
          <p:cNvPr id="18" name="Straight Connector 17">
            <a:extLst>
              <a:ext uri="{FF2B5EF4-FFF2-40B4-BE49-F238E27FC236}">
                <a16:creationId xmlns:a16="http://schemas.microsoft.com/office/drawing/2014/main" id="{0A32188F-F82A-1E4B-A19C-21C18F2A9B4E}"/>
              </a:ext>
            </a:extLst>
          </p:cNvPr>
          <p:cNvCxnSpPr>
            <a:cxnSpLocks/>
          </p:cNvCxnSpPr>
          <p:nvPr/>
        </p:nvCxnSpPr>
        <p:spPr>
          <a:xfrm flipV="1">
            <a:off x="5165124" y="2866768"/>
            <a:ext cx="3405144" cy="617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A116FD85-850C-5B4D-8AAE-C0D0C4C84BC8}"/>
              </a:ext>
            </a:extLst>
          </p:cNvPr>
          <p:cNvCxnSpPr>
            <a:cxnSpLocks/>
          </p:cNvCxnSpPr>
          <p:nvPr/>
        </p:nvCxnSpPr>
        <p:spPr>
          <a:xfrm>
            <a:off x="8570268" y="2866768"/>
            <a:ext cx="0" cy="339939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" name="Rectangle 2">
            <a:extLst>
              <a:ext uri="{FF2B5EF4-FFF2-40B4-BE49-F238E27FC236}">
                <a16:creationId xmlns:a16="http://schemas.microsoft.com/office/drawing/2014/main" id="{92A4A964-FD18-3B48-A588-BB609B64AECE}"/>
              </a:ext>
            </a:extLst>
          </p:cNvPr>
          <p:cNvSpPr/>
          <p:nvPr/>
        </p:nvSpPr>
        <p:spPr>
          <a:xfrm>
            <a:off x="5758249" y="2397211"/>
            <a:ext cx="1025610" cy="95147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/>
              <a:t>Bias-T</a:t>
            </a:r>
          </a:p>
        </p:txBody>
      </p: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919B4F8C-645D-4E4F-8770-BE75F11F7D42}"/>
              </a:ext>
            </a:extLst>
          </p:cNvPr>
          <p:cNvCxnSpPr>
            <a:cxnSpLocks/>
          </p:cNvCxnSpPr>
          <p:nvPr/>
        </p:nvCxnSpPr>
        <p:spPr>
          <a:xfrm>
            <a:off x="5165124" y="4035705"/>
            <a:ext cx="3101546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Rectangle 15">
            <a:extLst>
              <a:ext uri="{FF2B5EF4-FFF2-40B4-BE49-F238E27FC236}">
                <a16:creationId xmlns:a16="http://schemas.microsoft.com/office/drawing/2014/main" id="{5C9625B1-352B-D84C-9F7D-081467FAB7DB}"/>
              </a:ext>
            </a:extLst>
          </p:cNvPr>
          <p:cNvSpPr/>
          <p:nvPr/>
        </p:nvSpPr>
        <p:spPr>
          <a:xfrm>
            <a:off x="5758249" y="3525794"/>
            <a:ext cx="1025610" cy="95147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/>
              <a:t>Bias-T</a:t>
            </a:r>
          </a:p>
        </p:txBody>
      </p: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92F7B4FD-9703-0A4F-8761-300B0ABABBE1}"/>
              </a:ext>
            </a:extLst>
          </p:cNvPr>
          <p:cNvCxnSpPr>
            <a:cxnSpLocks/>
          </p:cNvCxnSpPr>
          <p:nvPr/>
        </p:nvCxnSpPr>
        <p:spPr>
          <a:xfrm>
            <a:off x="5165124" y="5249820"/>
            <a:ext cx="1082073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768305ED-53DE-474F-A9B9-C3D5EDF48F21}"/>
              </a:ext>
            </a:extLst>
          </p:cNvPr>
          <p:cNvCxnSpPr>
            <a:cxnSpLocks/>
          </p:cNvCxnSpPr>
          <p:nvPr/>
        </p:nvCxnSpPr>
        <p:spPr>
          <a:xfrm>
            <a:off x="2211859" y="5224848"/>
            <a:ext cx="432487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8" name="Straight Connector 27">
            <a:extLst>
              <a:ext uri="{FF2B5EF4-FFF2-40B4-BE49-F238E27FC236}">
                <a16:creationId xmlns:a16="http://schemas.microsoft.com/office/drawing/2014/main" id="{C13AD25D-2A55-144B-A47B-ED1CB38F7D90}"/>
              </a:ext>
            </a:extLst>
          </p:cNvPr>
          <p:cNvCxnSpPr>
            <a:cxnSpLocks/>
          </p:cNvCxnSpPr>
          <p:nvPr/>
        </p:nvCxnSpPr>
        <p:spPr>
          <a:xfrm>
            <a:off x="2348170" y="4071551"/>
            <a:ext cx="432487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9" name="Rectangle 28">
            <a:extLst>
              <a:ext uri="{FF2B5EF4-FFF2-40B4-BE49-F238E27FC236}">
                <a16:creationId xmlns:a16="http://schemas.microsoft.com/office/drawing/2014/main" id="{E06A155D-4078-6E4A-8135-1B071644D17C}"/>
              </a:ext>
            </a:extLst>
          </p:cNvPr>
          <p:cNvSpPr/>
          <p:nvPr/>
        </p:nvSpPr>
        <p:spPr>
          <a:xfrm>
            <a:off x="967946" y="4749113"/>
            <a:ext cx="1210962" cy="95147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/>
              <a:t>CPU</a:t>
            </a:r>
          </a:p>
          <a:p>
            <a:pPr algn="ctr"/>
            <a:r>
              <a:rPr lang="en-GB" dirty="0"/>
              <a:t>(IOCs)</a:t>
            </a:r>
          </a:p>
        </p:txBody>
      </p: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C014F831-0E8E-FD44-99E9-C1E30E4A1AE4}"/>
              </a:ext>
            </a:extLst>
          </p:cNvPr>
          <p:cNvCxnSpPr>
            <a:cxnSpLocks/>
          </p:cNvCxnSpPr>
          <p:nvPr/>
        </p:nvCxnSpPr>
        <p:spPr>
          <a:xfrm>
            <a:off x="535459" y="5220039"/>
            <a:ext cx="432487" cy="0"/>
          </a:xfrm>
          <a:prstGeom prst="line">
            <a:avLst/>
          </a:prstGeom>
          <a:ln>
            <a:headEnd type="arrow" w="med" len="med"/>
            <a:tailEnd type="arrow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69A53E83-9DA3-D84F-A017-61A55253B4C8}"/>
              </a:ext>
            </a:extLst>
          </p:cNvPr>
          <p:cNvCxnSpPr/>
          <p:nvPr/>
        </p:nvCxnSpPr>
        <p:spPr>
          <a:xfrm flipH="1">
            <a:off x="572524" y="2557849"/>
            <a:ext cx="2071822" cy="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2" name="TextBox 31">
            <a:extLst>
              <a:ext uri="{FF2B5EF4-FFF2-40B4-BE49-F238E27FC236}">
                <a16:creationId xmlns:a16="http://schemas.microsoft.com/office/drawing/2014/main" id="{B95F0DE0-6780-E942-A6A7-2F6EA02B0C74}"/>
              </a:ext>
            </a:extLst>
          </p:cNvPr>
          <p:cNvSpPr txBox="1"/>
          <p:nvPr/>
        </p:nvSpPr>
        <p:spPr>
          <a:xfrm>
            <a:off x="697769" y="2224967"/>
            <a:ext cx="60625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MPS</a:t>
            </a:r>
          </a:p>
        </p:txBody>
      </p: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AFEA19E2-F00A-FD44-8EDB-C7727DE48604}"/>
              </a:ext>
            </a:extLst>
          </p:cNvPr>
          <p:cNvCxnSpPr/>
          <p:nvPr/>
        </p:nvCxnSpPr>
        <p:spPr>
          <a:xfrm flipH="1">
            <a:off x="572524" y="3908855"/>
            <a:ext cx="2071822" cy="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4" name="TextBox 33">
            <a:extLst>
              <a:ext uri="{FF2B5EF4-FFF2-40B4-BE49-F238E27FC236}">
                <a16:creationId xmlns:a16="http://schemas.microsoft.com/office/drawing/2014/main" id="{CE396195-5FE9-F745-A5A2-6D6D3BA8F6FA}"/>
              </a:ext>
            </a:extLst>
          </p:cNvPr>
          <p:cNvSpPr txBox="1"/>
          <p:nvPr/>
        </p:nvSpPr>
        <p:spPr>
          <a:xfrm>
            <a:off x="618368" y="3571102"/>
            <a:ext cx="60625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MPS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47FAE11A-8E6E-F04D-A4DA-FEA92CF5D0BE}"/>
              </a:ext>
            </a:extLst>
          </p:cNvPr>
          <p:cNvSpPr/>
          <p:nvPr/>
        </p:nvSpPr>
        <p:spPr>
          <a:xfrm>
            <a:off x="2644346" y="3595816"/>
            <a:ext cx="2520778" cy="951470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/>
              <a:t>Current sensing: Horizontal</a:t>
            </a:r>
          </a:p>
        </p:txBody>
      </p:sp>
    </p:spTree>
    <p:extLst>
      <p:ext uri="{BB962C8B-B14F-4D97-AF65-F5344CB8AC3E}">
        <p14:creationId xmlns:p14="http://schemas.microsoft.com/office/powerpoint/2010/main" val="227473193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9CCB071-463F-B341-AD94-D60B3097A3C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MTCA.4 chassis and layout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748E034-CB01-794A-8521-76DECAD403B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Chassis selection according to ESS hardware standards.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587DE799-C29A-D343-A0DC-857047A1AF8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45500" y="1967475"/>
            <a:ext cx="2819400" cy="2819400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88D66B59-773B-3847-B8C9-B7CB1819816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800844" y="2795377"/>
            <a:ext cx="5334000" cy="2895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650370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33D39B7A-00C5-D640-8563-6651FE9076D3}"/>
              </a:ext>
            </a:extLst>
          </p:cNvPr>
          <p:cNvSpPr/>
          <p:nvPr/>
        </p:nvSpPr>
        <p:spPr>
          <a:xfrm>
            <a:off x="679622" y="908665"/>
            <a:ext cx="11071654" cy="1327908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192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18438" y="4572883"/>
            <a:ext cx="1138770" cy="114078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93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18438" y="3068248"/>
            <a:ext cx="1138770" cy="114078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94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18438" y="5599023"/>
            <a:ext cx="1138770" cy="114078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95" name="TextBox 194"/>
          <p:cNvSpPr txBox="1"/>
          <p:nvPr/>
        </p:nvSpPr>
        <p:spPr>
          <a:xfrm>
            <a:off x="5927946" y="3351984"/>
            <a:ext cx="654090" cy="369237"/>
          </a:xfrm>
          <a:prstGeom prst="rect">
            <a:avLst/>
          </a:prstGeom>
          <a:solidFill>
            <a:srgbClr val="92D050"/>
          </a:solidFill>
        </p:spPr>
        <p:txBody>
          <a:bodyPr wrap="none" lIns="92107" tIns="46054" rIns="92107" bIns="46054" rtlCol="0">
            <a:spAutoFit/>
          </a:bodyPr>
          <a:lstStyle/>
          <a:p>
            <a:r>
              <a:rPr lang="sv-SE" sz="1795" dirty="0">
                <a:solidFill>
                  <a:prstClr val="black"/>
                </a:solidFill>
                <a:latin typeface="Calibri"/>
              </a:rPr>
              <a:t>1410</a:t>
            </a:r>
          </a:p>
        </p:txBody>
      </p:sp>
      <p:sp>
        <p:nvSpPr>
          <p:cNvPr id="197" name="TextBox 196"/>
          <p:cNvSpPr txBox="1"/>
          <p:nvPr/>
        </p:nvSpPr>
        <p:spPr>
          <a:xfrm>
            <a:off x="5934328" y="4838948"/>
            <a:ext cx="654090" cy="369237"/>
          </a:xfrm>
          <a:prstGeom prst="rect">
            <a:avLst/>
          </a:prstGeom>
          <a:solidFill>
            <a:srgbClr val="92D050"/>
          </a:solidFill>
        </p:spPr>
        <p:txBody>
          <a:bodyPr wrap="none" lIns="92107" tIns="46054" rIns="92107" bIns="46054" rtlCol="0">
            <a:spAutoFit/>
          </a:bodyPr>
          <a:lstStyle/>
          <a:p>
            <a:r>
              <a:rPr lang="sv-SE" sz="1795" dirty="0">
                <a:solidFill>
                  <a:prstClr val="black"/>
                </a:solidFill>
                <a:latin typeface="Calibri"/>
              </a:rPr>
              <a:t>1410</a:t>
            </a:r>
          </a:p>
        </p:txBody>
      </p:sp>
      <p:pic>
        <p:nvPicPr>
          <p:cNvPr id="199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60990" y="656048"/>
            <a:ext cx="1138770" cy="114078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00" name="TextBox 199"/>
          <p:cNvSpPr txBox="1"/>
          <p:nvPr/>
        </p:nvSpPr>
        <p:spPr>
          <a:xfrm>
            <a:off x="6015506" y="894548"/>
            <a:ext cx="581690" cy="369246"/>
          </a:xfrm>
          <a:prstGeom prst="rect">
            <a:avLst/>
          </a:prstGeom>
          <a:solidFill>
            <a:srgbClr val="92D050"/>
          </a:solidFill>
        </p:spPr>
        <p:txBody>
          <a:bodyPr wrap="none" lIns="92107" tIns="46054" rIns="92107" bIns="46054" rtlCol="0">
            <a:spAutoFit/>
          </a:bodyPr>
          <a:lstStyle/>
          <a:p>
            <a:r>
              <a:rPr lang="sv-SE" sz="1795" dirty="0">
                <a:solidFill>
                  <a:prstClr val="black"/>
                </a:solidFill>
                <a:latin typeface="Calibri"/>
              </a:rPr>
              <a:t>CPU</a:t>
            </a:r>
          </a:p>
        </p:txBody>
      </p:sp>
      <p:pic>
        <p:nvPicPr>
          <p:cNvPr id="201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70999" y="1788703"/>
            <a:ext cx="1138770" cy="114078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02" name="TextBox 201"/>
          <p:cNvSpPr txBox="1"/>
          <p:nvPr/>
        </p:nvSpPr>
        <p:spPr>
          <a:xfrm>
            <a:off x="5896216" y="2019365"/>
            <a:ext cx="828527" cy="369246"/>
          </a:xfrm>
          <a:prstGeom prst="rect">
            <a:avLst/>
          </a:prstGeom>
          <a:solidFill>
            <a:srgbClr val="92D050"/>
          </a:solidFill>
        </p:spPr>
        <p:txBody>
          <a:bodyPr wrap="none" lIns="92107" tIns="46054" rIns="92107" bIns="46054" rtlCol="0">
            <a:spAutoFit/>
          </a:bodyPr>
          <a:lstStyle/>
          <a:p>
            <a:r>
              <a:rPr lang="sv-SE" sz="1795" dirty="0">
                <a:solidFill>
                  <a:prstClr val="black"/>
                </a:solidFill>
                <a:latin typeface="Calibri"/>
              </a:rPr>
              <a:t>Timing</a:t>
            </a:r>
          </a:p>
        </p:txBody>
      </p:sp>
      <p:cxnSp>
        <p:nvCxnSpPr>
          <p:cNvPr id="203" name="Straight Arrow Connector 202"/>
          <p:cNvCxnSpPr>
            <a:cxnSpLocks/>
          </p:cNvCxnSpPr>
          <p:nvPr/>
        </p:nvCxnSpPr>
        <p:spPr>
          <a:xfrm flipV="1">
            <a:off x="4868569" y="2564308"/>
            <a:ext cx="1013266" cy="1"/>
          </a:xfrm>
          <a:prstGeom prst="straightConnector1">
            <a:avLst/>
          </a:prstGeom>
          <a:noFill/>
          <a:ln w="38100" cap="flat" cmpd="sng" algn="ctr">
            <a:solidFill>
              <a:srgbClr val="7030A0"/>
            </a:solidFill>
            <a:prstDash val="solid"/>
            <a:headEnd type="arrow" w="med" len="med"/>
            <a:tailEnd type="arrow" w="med" len="med"/>
          </a:ln>
          <a:effectLst/>
        </p:spPr>
      </p:cxnSp>
      <p:sp>
        <p:nvSpPr>
          <p:cNvPr id="204" name="TextBox 203"/>
          <p:cNvSpPr txBox="1"/>
          <p:nvPr/>
        </p:nvSpPr>
        <p:spPr>
          <a:xfrm>
            <a:off x="4134363" y="2370080"/>
            <a:ext cx="828527" cy="369246"/>
          </a:xfrm>
          <a:prstGeom prst="rect">
            <a:avLst/>
          </a:prstGeom>
          <a:noFill/>
        </p:spPr>
        <p:txBody>
          <a:bodyPr wrap="none" lIns="92107" tIns="46054" rIns="92107" bIns="46054" rtlCol="0">
            <a:spAutoFit/>
          </a:bodyPr>
          <a:lstStyle/>
          <a:p>
            <a:r>
              <a:rPr lang="sv-SE" sz="1795" dirty="0">
                <a:solidFill>
                  <a:prstClr val="black"/>
                </a:solidFill>
                <a:latin typeface="Calibri"/>
              </a:rPr>
              <a:t>Timing</a:t>
            </a:r>
          </a:p>
        </p:txBody>
      </p:sp>
      <p:sp>
        <p:nvSpPr>
          <p:cNvPr id="205" name="TextBox 204"/>
          <p:cNvSpPr txBox="1"/>
          <p:nvPr/>
        </p:nvSpPr>
        <p:spPr>
          <a:xfrm>
            <a:off x="5930188" y="5840295"/>
            <a:ext cx="699149" cy="368469"/>
          </a:xfrm>
          <a:prstGeom prst="rect">
            <a:avLst/>
          </a:prstGeom>
          <a:solidFill>
            <a:srgbClr val="92D050"/>
          </a:solidFill>
        </p:spPr>
        <p:txBody>
          <a:bodyPr wrap="none" lIns="92107" tIns="46054" rIns="92107" bIns="46054" rtlCol="0">
            <a:spAutoFit/>
          </a:bodyPr>
          <a:lstStyle/>
          <a:p>
            <a:r>
              <a:rPr lang="sv-SE" sz="1795" dirty="0">
                <a:solidFill>
                  <a:prstClr val="black"/>
                </a:solidFill>
                <a:latin typeface="Calibri"/>
              </a:rPr>
              <a:t>MCH </a:t>
            </a:r>
          </a:p>
        </p:txBody>
      </p:sp>
      <p:cxnSp>
        <p:nvCxnSpPr>
          <p:cNvPr id="206" name="Straight Connector 205"/>
          <p:cNvCxnSpPr/>
          <p:nvPr/>
        </p:nvCxnSpPr>
        <p:spPr>
          <a:xfrm flipH="1">
            <a:off x="6757207" y="1268466"/>
            <a:ext cx="291791" cy="0"/>
          </a:xfrm>
          <a:prstGeom prst="line">
            <a:avLst/>
          </a:prstGeom>
          <a:noFill/>
          <a:ln w="38100" cap="flat" cmpd="sng" algn="ctr">
            <a:solidFill>
              <a:srgbClr val="FF0000"/>
            </a:solidFill>
            <a:prstDash val="solid"/>
            <a:headEnd type="none" w="med" len="med"/>
            <a:tailEnd type="arrow" w="med" len="med"/>
          </a:ln>
          <a:effectLst/>
        </p:spPr>
      </p:cxnSp>
      <p:cxnSp>
        <p:nvCxnSpPr>
          <p:cNvPr id="207" name="Straight Connector 206"/>
          <p:cNvCxnSpPr/>
          <p:nvPr/>
        </p:nvCxnSpPr>
        <p:spPr>
          <a:xfrm>
            <a:off x="7048998" y="1268466"/>
            <a:ext cx="0" cy="4913159"/>
          </a:xfrm>
          <a:prstGeom prst="line">
            <a:avLst/>
          </a:prstGeom>
          <a:noFill/>
          <a:ln w="38100" cap="flat" cmpd="sng" algn="ctr">
            <a:solidFill>
              <a:srgbClr val="FF0000"/>
            </a:solidFill>
            <a:prstDash val="solid"/>
          </a:ln>
          <a:effectLst/>
        </p:spPr>
      </p:cxnSp>
      <p:cxnSp>
        <p:nvCxnSpPr>
          <p:cNvPr id="208" name="Straight Arrow Connector 207"/>
          <p:cNvCxnSpPr/>
          <p:nvPr/>
        </p:nvCxnSpPr>
        <p:spPr>
          <a:xfrm flipH="1">
            <a:off x="6757207" y="2366086"/>
            <a:ext cx="291791" cy="0"/>
          </a:xfrm>
          <a:prstGeom prst="straightConnector1">
            <a:avLst/>
          </a:prstGeom>
          <a:noFill/>
          <a:ln w="38100" cap="flat" cmpd="sng" algn="ctr">
            <a:solidFill>
              <a:srgbClr val="FF0000"/>
            </a:solidFill>
            <a:prstDash val="solid"/>
            <a:tailEnd type="arrow"/>
          </a:ln>
          <a:effectLst/>
        </p:spPr>
      </p:cxnSp>
      <p:cxnSp>
        <p:nvCxnSpPr>
          <p:cNvPr id="209" name="Straight Arrow Connector 208"/>
          <p:cNvCxnSpPr/>
          <p:nvPr/>
        </p:nvCxnSpPr>
        <p:spPr>
          <a:xfrm flipH="1">
            <a:off x="6757207" y="3661930"/>
            <a:ext cx="291791" cy="0"/>
          </a:xfrm>
          <a:prstGeom prst="straightConnector1">
            <a:avLst/>
          </a:prstGeom>
          <a:noFill/>
          <a:ln w="38100" cap="flat" cmpd="sng" algn="ctr">
            <a:solidFill>
              <a:srgbClr val="FF0000"/>
            </a:solidFill>
            <a:prstDash val="solid"/>
            <a:tailEnd type="arrow"/>
          </a:ln>
          <a:effectLst/>
        </p:spPr>
      </p:cxnSp>
      <p:cxnSp>
        <p:nvCxnSpPr>
          <p:cNvPr id="210" name="Straight Arrow Connector 209"/>
          <p:cNvCxnSpPr/>
          <p:nvPr/>
        </p:nvCxnSpPr>
        <p:spPr>
          <a:xfrm flipH="1">
            <a:off x="6757207" y="4957773"/>
            <a:ext cx="291791" cy="0"/>
          </a:xfrm>
          <a:prstGeom prst="straightConnector1">
            <a:avLst/>
          </a:prstGeom>
          <a:noFill/>
          <a:ln w="38100" cap="flat" cmpd="sng" algn="ctr">
            <a:solidFill>
              <a:srgbClr val="FF0000"/>
            </a:solidFill>
            <a:prstDash val="solid"/>
            <a:tailEnd type="arrow"/>
          </a:ln>
          <a:effectLst/>
        </p:spPr>
      </p:cxnSp>
      <p:cxnSp>
        <p:nvCxnSpPr>
          <p:cNvPr id="211" name="Straight Connector 210"/>
          <p:cNvCxnSpPr/>
          <p:nvPr/>
        </p:nvCxnSpPr>
        <p:spPr>
          <a:xfrm flipH="1">
            <a:off x="6757207" y="2492318"/>
            <a:ext cx="437687" cy="9830"/>
          </a:xfrm>
          <a:prstGeom prst="line">
            <a:avLst/>
          </a:prstGeom>
          <a:noFill/>
          <a:ln w="38100" cap="flat" cmpd="sng" algn="ctr">
            <a:solidFill>
              <a:srgbClr val="0070C0"/>
            </a:solidFill>
            <a:prstDash val="solid"/>
            <a:headEnd type="none" w="med" len="med"/>
            <a:tailEnd type="none" w="med" len="med"/>
          </a:ln>
          <a:effectLst/>
        </p:spPr>
      </p:cxnSp>
      <p:cxnSp>
        <p:nvCxnSpPr>
          <p:cNvPr id="212" name="Straight Connector 211"/>
          <p:cNvCxnSpPr/>
          <p:nvPr/>
        </p:nvCxnSpPr>
        <p:spPr>
          <a:xfrm>
            <a:off x="7194894" y="2492318"/>
            <a:ext cx="0" cy="2604835"/>
          </a:xfrm>
          <a:prstGeom prst="line">
            <a:avLst/>
          </a:prstGeom>
          <a:noFill/>
          <a:ln w="38100" cap="flat" cmpd="sng" algn="ctr">
            <a:solidFill>
              <a:srgbClr val="0070C0"/>
            </a:solidFill>
            <a:prstDash val="solid"/>
            <a:headEnd type="none" w="med" len="med"/>
            <a:tailEnd type="none" w="med" len="med"/>
          </a:ln>
          <a:effectLst/>
        </p:spPr>
      </p:cxnSp>
      <p:cxnSp>
        <p:nvCxnSpPr>
          <p:cNvPr id="213" name="Straight Arrow Connector 212"/>
          <p:cNvCxnSpPr/>
          <p:nvPr/>
        </p:nvCxnSpPr>
        <p:spPr>
          <a:xfrm flipH="1">
            <a:off x="6733737" y="3800325"/>
            <a:ext cx="461158" cy="0"/>
          </a:xfrm>
          <a:prstGeom prst="straightConnector1">
            <a:avLst/>
          </a:prstGeom>
          <a:noFill/>
          <a:ln w="38100" cap="flat" cmpd="sng" algn="ctr">
            <a:solidFill>
              <a:srgbClr val="0070C0"/>
            </a:solidFill>
            <a:prstDash val="solid"/>
            <a:headEnd type="none" w="med" len="med"/>
            <a:tailEnd type="arrow" w="med" len="med"/>
          </a:ln>
          <a:effectLst/>
        </p:spPr>
      </p:cxnSp>
      <p:cxnSp>
        <p:nvCxnSpPr>
          <p:cNvPr id="214" name="Straight Arrow Connector 213"/>
          <p:cNvCxnSpPr/>
          <p:nvPr/>
        </p:nvCxnSpPr>
        <p:spPr>
          <a:xfrm flipH="1">
            <a:off x="6733737" y="5097153"/>
            <a:ext cx="461158" cy="0"/>
          </a:xfrm>
          <a:prstGeom prst="straightConnector1">
            <a:avLst/>
          </a:prstGeom>
          <a:noFill/>
          <a:ln w="38100" cap="flat" cmpd="sng" algn="ctr">
            <a:solidFill>
              <a:srgbClr val="0070C0"/>
            </a:solidFill>
            <a:prstDash val="solid"/>
            <a:headEnd type="none" w="med" len="med"/>
            <a:tailEnd type="arrow" w="med" len="med"/>
          </a:ln>
          <a:effectLst/>
        </p:spPr>
      </p:cxnSp>
      <p:cxnSp>
        <p:nvCxnSpPr>
          <p:cNvPr id="224" name="Straight Connector 223"/>
          <p:cNvCxnSpPr/>
          <p:nvPr/>
        </p:nvCxnSpPr>
        <p:spPr>
          <a:xfrm flipH="1">
            <a:off x="6757208" y="1484439"/>
            <a:ext cx="656530" cy="0"/>
          </a:xfrm>
          <a:prstGeom prst="line">
            <a:avLst/>
          </a:prstGeom>
          <a:noFill/>
          <a:ln w="38100" cap="flat" cmpd="sng" algn="ctr">
            <a:solidFill>
              <a:srgbClr val="C00000"/>
            </a:solidFill>
            <a:prstDash val="solid"/>
            <a:headEnd type="none" w="med" len="med"/>
            <a:tailEnd type="arrow" w="med" len="med"/>
          </a:ln>
          <a:effectLst/>
        </p:spPr>
      </p:cxnSp>
      <p:cxnSp>
        <p:nvCxnSpPr>
          <p:cNvPr id="225" name="Straight Connector 224"/>
          <p:cNvCxnSpPr/>
          <p:nvPr/>
        </p:nvCxnSpPr>
        <p:spPr>
          <a:xfrm flipH="1">
            <a:off x="7413740" y="1484439"/>
            <a:ext cx="1" cy="4903360"/>
          </a:xfrm>
          <a:prstGeom prst="line">
            <a:avLst/>
          </a:prstGeom>
          <a:noFill/>
          <a:ln w="38100" cap="flat" cmpd="sng" algn="ctr">
            <a:solidFill>
              <a:srgbClr val="C00000"/>
            </a:solidFill>
            <a:prstDash val="solid"/>
          </a:ln>
          <a:effectLst/>
        </p:spPr>
      </p:cxnSp>
      <p:cxnSp>
        <p:nvCxnSpPr>
          <p:cNvPr id="226" name="Straight Arrow Connector 225"/>
          <p:cNvCxnSpPr/>
          <p:nvPr/>
        </p:nvCxnSpPr>
        <p:spPr>
          <a:xfrm flipH="1">
            <a:off x="6757208" y="2636300"/>
            <a:ext cx="656530" cy="0"/>
          </a:xfrm>
          <a:prstGeom prst="straightConnector1">
            <a:avLst/>
          </a:prstGeom>
          <a:noFill/>
          <a:ln w="38100" cap="flat" cmpd="sng" algn="ctr">
            <a:solidFill>
              <a:srgbClr val="C00000"/>
            </a:solidFill>
            <a:prstDash val="solid"/>
            <a:tailEnd type="arrow"/>
          </a:ln>
          <a:effectLst/>
        </p:spPr>
      </p:cxnSp>
      <p:cxnSp>
        <p:nvCxnSpPr>
          <p:cNvPr id="227" name="Straight Arrow Connector 226"/>
          <p:cNvCxnSpPr/>
          <p:nvPr/>
        </p:nvCxnSpPr>
        <p:spPr>
          <a:xfrm flipH="1">
            <a:off x="6733736" y="3905515"/>
            <a:ext cx="668266" cy="0"/>
          </a:xfrm>
          <a:prstGeom prst="straightConnector1">
            <a:avLst/>
          </a:prstGeom>
          <a:noFill/>
          <a:ln w="38100" cap="flat" cmpd="sng" algn="ctr">
            <a:solidFill>
              <a:srgbClr val="C00000"/>
            </a:solidFill>
            <a:prstDash val="solid"/>
            <a:tailEnd type="arrow"/>
          </a:ln>
          <a:effectLst/>
        </p:spPr>
      </p:cxnSp>
      <p:cxnSp>
        <p:nvCxnSpPr>
          <p:cNvPr id="228" name="Straight Arrow Connector 227"/>
          <p:cNvCxnSpPr/>
          <p:nvPr/>
        </p:nvCxnSpPr>
        <p:spPr>
          <a:xfrm flipH="1">
            <a:off x="6733736" y="5212539"/>
            <a:ext cx="680002" cy="0"/>
          </a:xfrm>
          <a:prstGeom prst="straightConnector1">
            <a:avLst/>
          </a:prstGeom>
          <a:noFill/>
          <a:ln w="38100" cap="flat" cmpd="sng" algn="ctr">
            <a:solidFill>
              <a:srgbClr val="C00000"/>
            </a:solidFill>
            <a:prstDash val="solid"/>
            <a:tailEnd type="arrow"/>
          </a:ln>
          <a:effectLst/>
        </p:spPr>
      </p:cxnSp>
      <p:cxnSp>
        <p:nvCxnSpPr>
          <p:cNvPr id="229" name="Straight Arrow Connector 228"/>
          <p:cNvCxnSpPr/>
          <p:nvPr/>
        </p:nvCxnSpPr>
        <p:spPr>
          <a:xfrm flipH="1">
            <a:off x="6733736" y="6416334"/>
            <a:ext cx="680002" cy="0"/>
          </a:xfrm>
          <a:prstGeom prst="straightConnector1">
            <a:avLst/>
          </a:prstGeom>
          <a:noFill/>
          <a:ln w="38100" cap="flat" cmpd="sng" algn="ctr">
            <a:solidFill>
              <a:srgbClr val="C00000"/>
            </a:solidFill>
            <a:prstDash val="solid"/>
            <a:tailEnd type="arrow"/>
          </a:ln>
          <a:effectLst/>
        </p:spPr>
      </p:cxnSp>
      <p:sp>
        <p:nvSpPr>
          <p:cNvPr id="241" name="Rectangle 240"/>
          <p:cNvSpPr/>
          <p:nvPr/>
        </p:nvSpPr>
        <p:spPr>
          <a:xfrm>
            <a:off x="7905822" y="5752437"/>
            <a:ext cx="1163148" cy="312701"/>
          </a:xfrm>
          <a:prstGeom prst="rect">
            <a:avLst/>
          </a:prstGeom>
          <a:solidFill>
            <a:srgbClr val="92D050"/>
          </a:solidFill>
          <a:ln w="25400" cap="flat" cmpd="sng" algn="ctr">
            <a:solidFill>
              <a:srgbClr val="00B050"/>
            </a:solidFill>
            <a:prstDash val="solid"/>
          </a:ln>
          <a:effectLst/>
        </p:spPr>
        <p:txBody>
          <a:bodyPr lIns="92107" tIns="46054" rIns="92107" bIns="46054" rtlCol="0" anchor="ctr"/>
          <a:lstStyle/>
          <a:p>
            <a:pPr algn="ctr" defTabSz="921049">
              <a:defRPr/>
            </a:pPr>
            <a:endParaRPr lang="sv-SE" sz="1795" kern="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42" name="Oval 241"/>
          <p:cNvSpPr/>
          <p:nvPr/>
        </p:nvSpPr>
        <p:spPr>
          <a:xfrm>
            <a:off x="8070268" y="5752437"/>
            <a:ext cx="300706" cy="312701"/>
          </a:xfrm>
          <a:prstGeom prst="ellipse">
            <a:avLst/>
          </a:prstGeom>
          <a:solidFill>
            <a:srgbClr val="92D050"/>
          </a:solidFill>
          <a:ln w="25400" cap="flat" cmpd="sng" algn="ctr">
            <a:solidFill>
              <a:srgbClr val="00B050"/>
            </a:solidFill>
            <a:prstDash val="solid"/>
          </a:ln>
          <a:effectLst/>
        </p:spPr>
        <p:txBody>
          <a:bodyPr lIns="92107" tIns="46054" rIns="92107" bIns="46054" rtlCol="0" anchor="ctr"/>
          <a:lstStyle/>
          <a:p>
            <a:pPr algn="ctr" defTabSz="921049">
              <a:defRPr/>
            </a:pPr>
            <a:endParaRPr lang="sv-SE" sz="1795" kern="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43" name="Oval 242"/>
          <p:cNvSpPr/>
          <p:nvPr/>
        </p:nvSpPr>
        <p:spPr>
          <a:xfrm>
            <a:off x="8614954" y="5749677"/>
            <a:ext cx="300706" cy="312701"/>
          </a:xfrm>
          <a:prstGeom prst="ellipse">
            <a:avLst/>
          </a:prstGeom>
          <a:solidFill>
            <a:srgbClr val="92D050"/>
          </a:solidFill>
          <a:ln w="25400" cap="flat" cmpd="sng" algn="ctr">
            <a:solidFill>
              <a:srgbClr val="00B050"/>
            </a:solidFill>
            <a:prstDash val="solid"/>
          </a:ln>
          <a:effectLst/>
        </p:spPr>
        <p:txBody>
          <a:bodyPr lIns="92107" tIns="46054" rIns="92107" bIns="46054" rtlCol="0" anchor="ctr"/>
          <a:lstStyle/>
          <a:p>
            <a:pPr algn="ctr" defTabSz="921049">
              <a:defRPr/>
            </a:pPr>
            <a:endParaRPr lang="sv-SE" sz="1795" kern="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44" name="TextBox 243"/>
          <p:cNvSpPr txBox="1"/>
          <p:nvPr/>
        </p:nvSpPr>
        <p:spPr>
          <a:xfrm>
            <a:off x="9087011" y="5724166"/>
            <a:ext cx="1292254" cy="369246"/>
          </a:xfrm>
          <a:prstGeom prst="rect">
            <a:avLst/>
          </a:prstGeom>
          <a:noFill/>
        </p:spPr>
        <p:txBody>
          <a:bodyPr wrap="none" lIns="92107" tIns="46054" rIns="92107" bIns="46054" rtlCol="0">
            <a:spAutoFit/>
          </a:bodyPr>
          <a:lstStyle/>
          <a:p>
            <a:r>
              <a:rPr lang="sv-SE" sz="1795" dirty="0">
                <a:solidFill>
                  <a:prstClr val="black"/>
                </a:solidFill>
                <a:latin typeface="Calibri"/>
              </a:rPr>
              <a:t>Fan </a:t>
            </a:r>
            <a:r>
              <a:rPr lang="sv-SE" sz="1795" dirty="0" err="1">
                <a:solidFill>
                  <a:prstClr val="black"/>
                </a:solidFill>
                <a:latin typeface="Calibri"/>
              </a:rPr>
              <a:t>Tray</a:t>
            </a:r>
            <a:r>
              <a:rPr lang="sv-SE" sz="1795" dirty="0">
                <a:solidFill>
                  <a:prstClr val="black"/>
                </a:solidFill>
                <a:latin typeface="Calibri"/>
              </a:rPr>
              <a:t> x 2</a:t>
            </a:r>
          </a:p>
        </p:txBody>
      </p:sp>
      <p:sp>
        <p:nvSpPr>
          <p:cNvPr id="245" name="Rectangle 244"/>
          <p:cNvSpPr/>
          <p:nvPr/>
        </p:nvSpPr>
        <p:spPr>
          <a:xfrm>
            <a:off x="7905822" y="6251769"/>
            <a:ext cx="671520" cy="272061"/>
          </a:xfrm>
          <a:prstGeom prst="rect">
            <a:avLst/>
          </a:prstGeom>
          <a:solidFill>
            <a:srgbClr val="92D050"/>
          </a:solidFill>
          <a:ln w="25400" cap="flat" cmpd="sng" algn="ctr">
            <a:solidFill>
              <a:srgbClr val="00B050"/>
            </a:solidFill>
            <a:prstDash val="solid"/>
          </a:ln>
          <a:effectLst/>
        </p:spPr>
        <p:txBody>
          <a:bodyPr lIns="92107" tIns="46054" rIns="92107" bIns="46054" rtlCol="0" anchor="ctr"/>
          <a:lstStyle/>
          <a:p>
            <a:pPr algn="ctr" defTabSz="921049">
              <a:defRPr/>
            </a:pPr>
            <a:endParaRPr lang="sv-SE" sz="1795" kern="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46" name="TextBox 245"/>
          <p:cNvSpPr txBox="1"/>
          <p:nvPr/>
        </p:nvSpPr>
        <p:spPr>
          <a:xfrm>
            <a:off x="8650288" y="6203177"/>
            <a:ext cx="890236" cy="369246"/>
          </a:xfrm>
          <a:prstGeom prst="rect">
            <a:avLst/>
          </a:prstGeom>
          <a:noFill/>
        </p:spPr>
        <p:txBody>
          <a:bodyPr wrap="none" lIns="92107" tIns="46054" rIns="92107" bIns="46054" rtlCol="0">
            <a:spAutoFit/>
          </a:bodyPr>
          <a:lstStyle/>
          <a:p>
            <a:r>
              <a:rPr lang="sv-SE" sz="1795" dirty="0">
                <a:solidFill>
                  <a:prstClr val="black"/>
                </a:solidFill>
                <a:latin typeface="Calibri"/>
              </a:rPr>
              <a:t>PSU x 2</a:t>
            </a:r>
          </a:p>
        </p:txBody>
      </p:sp>
      <p:cxnSp>
        <p:nvCxnSpPr>
          <p:cNvPr id="247" name="Straight Arrow Connector 246"/>
          <p:cNvCxnSpPr/>
          <p:nvPr/>
        </p:nvCxnSpPr>
        <p:spPr>
          <a:xfrm flipH="1">
            <a:off x="7413739" y="5908788"/>
            <a:ext cx="492084" cy="0"/>
          </a:xfrm>
          <a:prstGeom prst="straightConnector1">
            <a:avLst/>
          </a:prstGeom>
          <a:noFill/>
          <a:ln w="38100" cap="flat" cmpd="sng" algn="ctr">
            <a:solidFill>
              <a:srgbClr val="C00000"/>
            </a:solidFill>
            <a:prstDash val="solid"/>
            <a:headEnd type="arrow" w="med" len="med"/>
            <a:tailEnd type="none" w="med" len="med"/>
          </a:ln>
          <a:effectLst/>
        </p:spPr>
      </p:cxnSp>
      <p:cxnSp>
        <p:nvCxnSpPr>
          <p:cNvPr id="248" name="Straight Arrow Connector 247"/>
          <p:cNvCxnSpPr/>
          <p:nvPr/>
        </p:nvCxnSpPr>
        <p:spPr>
          <a:xfrm flipH="1">
            <a:off x="7420730" y="6416334"/>
            <a:ext cx="492084" cy="0"/>
          </a:xfrm>
          <a:prstGeom prst="straightConnector1">
            <a:avLst/>
          </a:prstGeom>
          <a:noFill/>
          <a:ln w="38100" cap="flat" cmpd="sng" algn="ctr">
            <a:solidFill>
              <a:srgbClr val="C00000"/>
            </a:solidFill>
            <a:prstDash val="solid"/>
            <a:headEnd type="arrow" w="med" len="med"/>
            <a:tailEnd type="none" w="med" len="med"/>
          </a:ln>
          <a:effectLst/>
        </p:spPr>
      </p:cxnSp>
      <p:cxnSp>
        <p:nvCxnSpPr>
          <p:cNvPr id="260" name="Straight Connector 259"/>
          <p:cNvCxnSpPr/>
          <p:nvPr/>
        </p:nvCxnSpPr>
        <p:spPr>
          <a:xfrm>
            <a:off x="8210400" y="590534"/>
            <a:ext cx="589048" cy="0"/>
          </a:xfrm>
          <a:prstGeom prst="line">
            <a:avLst/>
          </a:prstGeom>
          <a:noFill/>
          <a:ln w="38100" cap="flat" cmpd="sng" algn="ctr">
            <a:solidFill>
              <a:srgbClr val="FF0000"/>
            </a:solidFill>
            <a:prstDash val="solid"/>
          </a:ln>
          <a:effectLst/>
        </p:spPr>
      </p:cxnSp>
      <p:cxnSp>
        <p:nvCxnSpPr>
          <p:cNvPr id="261" name="Straight Connector 260"/>
          <p:cNvCxnSpPr/>
          <p:nvPr/>
        </p:nvCxnSpPr>
        <p:spPr>
          <a:xfrm>
            <a:off x="8215866" y="751775"/>
            <a:ext cx="589048" cy="0"/>
          </a:xfrm>
          <a:prstGeom prst="line">
            <a:avLst/>
          </a:prstGeom>
          <a:noFill/>
          <a:ln w="38100" cap="flat" cmpd="sng" algn="ctr">
            <a:solidFill>
              <a:srgbClr val="0070C0"/>
            </a:solidFill>
            <a:prstDash val="solid"/>
          </a:ln>
          <a:effectLst/>
        </p:spPr>
      </p:cxnSp>
      <p:cxnSp>
        <p:nvCxnSpPr>
          <p:cNvPr id="262" name="Straight Connector 261"/>
          <p:cNvCxnSpPr/>
          <p:nvPr/>
        </p:nvCxnSpPr>
        <p:spPr>
          <a:xfrm>
            <a:off x="8215866" y="908665"/>
            <a:ext cx="589048" cy="0"/>
          </a:xfrm>
          <a:prstGeom prst="line">
            <a:avLst/>
          </a:prstGeom>
          <a:noFill/>
          <a:ln w="38100" cap="flat" cmpd="sng" algn="ctr">
            <a:solidFill>
              <a:srgbClr val="C00000"/>
            </a:solidFill>
            <a:prstDash val="solid"/>
          </a:ln>
          <a:effectLst/>
        </p:spPr>
      </p:cxnSp>
      <p:cxnSp>
        <p:nvCxnSpPr>
          <p:cNvPr id="263" name="Straight Connector 262"/>
          <p:cNvCxnSpPr/>
          <p:nvPr/>
        </p:nvCxnSpPr>
        <p:spPr>
          <a:xfrm>
            <a:off x="8215866" y="1080259"/>
            <a:ext cx="589048" cy="0"/>
          </a:xfrm>
          <a:prstGeom prst="line">
            <a:avLst/>
          </a:prstGeom>
          <a:noFill/>
          <a:ln w="38100" cap="flat" cmpd="sng" algn="ctr">
            <a:solidFill>
              <a:srgbClr val="7030A0"/>
            </a:solidFill>
            <a:prstDash val="solid"/>
          </a:ln>
          <a:effectLst/>
        </p:spPr>
      </p:cxnSp>
      <p:sp>
        <p:nvSpPr>
          <p:cNvPr id="264" name="TextBox 263"/>
          <p:cNvSpPr txBox="1"/>
          <p:nvPr/>
        </p:nvSpPr>
        <p:spPr>
          <a:xfrm>
            <a:off x="8858961" y="457981"/>
            <a:ext cx="1573437" cy="937042"/>
          </a:xfrm>
          <a:prstGeom prst="rect">
            <a:avLst/>
          </a:prstGeom>
          <a:noFill/>
        </p:spPr>
        <p:txBody>
          <a:bodyPr wrap="none" lIns="92107" tIns="46054" rIns="92107" bIns="46054" rtlCol="0">
            <a:spAutoFit/>
          </a:bodyPr>
          <a:lstStyle/>
          <a:p>
            <a:r>
              <a:rPr lang="sv-SE" sz="1097" dirty="0">
                <a:solidFill>
                  <a:prstClr val="black"/>
                </a:solidFill>
                <a:latin typeface="Calibri"/>
              </a:rPr>
              <a:t>CB </a:t>
            </a:r>
            <a:r>
              <a:rPr lang="sv-SE" sz="1097" dirty="0" err="1">
                <a:solidFill>
                  <a:prstClr val="black"/>
                </a:solidFill>
                <a:latin typeface="Calibri"/>
              </a:rPr>
              <a:t>control</a:t>
            </a:r>
            <a:r>
              <a:rPr lang="sv-SE" sz="1097" dirty="0">
                <a:solidFill>
                  <a:prstClr val="black"/>
                </a:solidFill>
                <a:latin typeface="Calibri"/>
              </a:rPr>
              <a:t> on backplane</a:t>
            </a:r>
          </a:p>
          <a:p>
            <a:r>
              <a:rPr lang="sv-SE" sz="1097" dirty="0">
                <a:solidFill>
                  <a:prstClr val="black"/>
                </a:solidFill>
                <a:latin typeface="Calibri"/>
              </a:rPr>
              <a:t>Timing triggers</a:t>
            </a:r>
          </a:p>
          <a:p>
            <a:r>
              <a:rPr lang="sv-SE" sz="1097" dirty="0">
                <a:solidFill>
                  <a:prstClr val="black"/>
                </a:solidFill>
                <a:latin typeface="Calibri"/>
              </a:rPr>
              <a:t>MCH supervision</a:t>
            </a:r>
          </a:p>
          <a:p>
            <a:r>
              <a:rPr lang="sv-SE" sz="1097" dirty="0" err="1">
                <a:solidFill>
                  <a:prstClr val="black"/>
                </a:solidFill>
                <a:latin typeface="Calibri"/>
              </a:rPr>
              <a:t>External</a:t>
            </a:r>
            <a:r>
              <a:rPr lang="sv-SE" sz="1097" dirty="0">
                <a:solidFill>
                  <a:prstClr val="black"/>
                </a:solidFill>
                <a:latin typeface="Calibri"/>
              </a:rPr>
              <a:t> I/O</a:t>
            </a:r>
          </a:p>
          <a:p>
            <a:r>
              <a:rPr lang="sv-SE" sz="1097" dirty="0">
                <a:solidFill>
                  <a:prstClr val="black"/>
                </a:solidFill>
                <a:latin typeface="Calibri"/>
              </a:rPr>
              <a:t>Ethernet on backplane</a:t>
            </a:r>
          </a:p>
        </p:txBody>
      </p:sp>
      <p:cxnSp>
        <p:nvCxnSpPr>
          <p:cNvPr id="265" name="Straight Connector 264"/>
          <p:cNvCxnSpPr/>
          <p:nvPr/>
        </p:nvCxnSpPr>
        <p:spPr>
          <a:xfrm>
            <a:off x="8214023" y="1250376"/>
            <a:ext cx="589049" cy="0"/>
          </a:xfrm>
          <a:prstGeom prst="line">
            <a:avLst/>
          </a:prstGeom>
          <a:noFill/>
          <a:ln w="38100" cap="flat" cmpd="sng" algn="ctr">
            <a:solidFill>
              <a:srgbClr val="00B050"/>
            </a:solidFill>
            <a:prstDash val="solid"/>
          </a:ln>
          <a:effectLst/>
        </p:spPr>
      </p:cxnSp>
      <p:cxnSp>
        <p:nvCxnSpPr>
          <p:cNvPr id="266" name="Straight Arrow Connector 265"/>
          <p:cNvCxnSpPr/>
          <p:nvPr/>
        </p:nvCxnSpPr>
        <p:spPr>
          <a:xfrm flipH="1">
            <a:off x="6727229" y="6289120"/>
            <a:ext cx="875373" cy="0"/>
          </a:xfrm>
          <a:prstGeom prst="straightConnector1">
            <a:avLst/>
          </a:prstGeom>
          <a:noFill/>
          <a:ln w="38100" cap="flat" cmpd="sng" algn="ctr">
            <a:solidFill>
              <a:srgbClr val="00B050"/>
            </a:solidFill>
            <a:prstDash val="solid"/>
            <a:tailEnd type="arrow"/>
          </a:ln>
          <a:effectLst/>
        </p:spPr>
      </p:cxnSp>
      <p:cxnSp>
        <p:nvCxnSpPr>
          <p:cNvPr id="267" name="Straight Arrow Connector 266"/>
          <p:cNvCxnSpPr/>
          <p:nvPr/>
        </p:nvCxnSpPr>
        <p:spPr>
          <a:xfrm flipH="1">
            <a:off x="6727228" y="1385820"/>
            <a:ext cx="875373" cy="0"/>
          </a:xfrm>
          <a:prstGeom prst="straightConnector1">
            <a:avLst/>
          </a:prstGeom>
          <a:noFill/>
          <a:ln w="38100" cap="flat" cmpd="sng" algn="ctr">
            <a:solidFill>
              <a:srgbClr val="00B050"/>
            </a:solidFill>
            <a:prstDash val="solid"/>
            <a:tailEnd type="arrow"/>
          </a:ln>
          <a:effectLst/>
        </p:spPr>
      </p:cxnSp>
      <p:cxnSp>
        <p:nvCxnSpPr>
          <p:cNvPr id="268" name="Straight Connector 267"/>
          <p:cNvCxnSpPr/>
          <p:nvPr/>
        </p:nvCxnSpPr>
        <p:spPr>
          <a:xfrm>
            <a:off x="7602600" y="1385820"/>
            <a:ext cx="0" cy="4903300"/>
          </a:xfrm>
          <a:prstGeom prst="line">
            <a:avLst/>
          </a:prstGeom>
          <a:noFill/>
          <a:ln w="38100" cap="flat" cmpd="sng" algn="ctr">
            <a:solidFill>
              <a:srgbClr val="00B050"/>
            </a:solidFill>
            <a:prstDash val="solid"/>
          </a:ln>
          <a:effectLst/>
        </p:spPr>
      </p:cxnSp>
      <p:cxnSp>
        <p:nvCxnSpPr>
          <p:cNvPr id="269" name="Straight Arrow Connector 268"/>
          <p:cNvCxnSpPr>
            <a:cxnSpLocks/>
          </p:cNvCxnSpPr>
          <p:nvPr/>
        </p:nvCxnSpPr>
        <p:spPr>
          <a:xfrm>
            <a:off x="4658504" y="6191485"/>
            <a:ext cx="1150383" cy="3738"/>
          </a:xfrm>
          <a:prstGeom prst="straightConnector1">
            <a:avLst/>
          </a:prstGeom>
          <a:noFill/>
          <a:ln w="38100" cap="flat" cmpd="sng" algn="ctr">
            <a:solidFill>
              <a:srgbClr val="7030A0"/>
            </a:solidFill>
            <a:prstDash val="solid"/>
            <a:headEnd type="arrow" w="med" len="med"/>
            <a:tailEnd type="arrow" w="med" len="med"/>
          </a:ln>
          <a:effectLst/>
        </p:spPr>
      </p:cxnSp>
      <p:sp>
        <p:nvSpPr>
          <p:cNvPr id="270" name="TextBox 269"/>
          <p:cNvSpPr txBox="1"/>
          <p:nvPr/>
        </p:nvSpPr>
        <p:spPr>
          <a:xfrm>
            <a:off x="4805232" y="5833940"/>
            <a:ext cx="703783" cy="369237"/>
          </a:xfrm>
          <a:prstGeom prst="rect">
            <a:avLst/>
          </a:prstGeom>
          <a:noFill/>
        </p:spPr>
        <p:txBody>
          <a:bodyPr wrap="none" lIns="92107" tIns="46054" rIns="92107" bIns="46054" rtlCol="0">
            <a:spAutoFit/>
          </a:bodyPr>
          <a:lstStyle/>
          <a:p>
            <a:r>
              <a:rPr lang="sv-SE" sz="1795" dirty="0">
                <a:solidFill>
                  <a:prstClr val="black"/>
                </a:solidFill>
                <a:latin typeface="Calibri"/>
              </a:rPr>
              <a:t>EPICS</a:t>
            </a:r>
          </a:p>
        </p:txBody>
      </p:sp>
      <p:cxnSp>
        <p:nvCxnSpPr>
          <p:cNvPr id="271" name="Straight Arrow Connector 270"/>
          <p:cNvCxnSpPr/>
          <p:nvPr/>
        </p:nvCxnSpPr>
        <p:spPr>
          <a:xfrm flipH="1">
            <a:off x="6736222" y="6181625"/>
            <a:ext cx="331647" cy="9860"/>
          </a:xfrm>
          <a:prstGeom prst="straightConnector1">
            <a:avLst/>
          </a:prstGeom>
          <a:noFill/>
          <a:ln w="38100" cap="flat" cmpd="sng" algn="ctr">
            <a:solidFill>
              <a:srgbClr val="FF0000"/>
            </a:solidFill>
            <a:prstDash val="solid"/>
            <a:tailEnd type="arrow"/>
          </a:ln>
          <a:effectLst/>
        </p:spPr>
      </p:cxnSp>
      <p:cxnSp>
        <p:nvCxnSpPr>
          <p:cNvPr id="272" name="Straight Arrow Connector 271"/>
          <p:cNvCxnSpPr>
            <a:stCxn id="245" idx="2"/>
          </p:cNvCxnSpPr>
          <p:nvPr/>
        </p:nvCxnSpPr>
        <p:spPr>
          <a:xfrm flipH="1">
            <a:off x="8241582" y="6523830"/>
            <a:ext cx="1" cy="215973"/>
          </a:xfrm>
          <a:prstGeom prst="straightConnector1">
            <a:avLst/>
          </a:prstGeom>
          <a:noFill/>
          <a:ln w="38100" cap="flat" cmpd="sng" algn="ctr">
            <a:solidFill>
              <a:sysClr val="windowText" lastClr="000000"/>
            </a:solidFill>
            <a:prstDash val="solid"/>
            <a:headEnd type="arrow" w="med" len="med"/>
            <a:tailEnd type="none" w="med" len="med"/>
          </a:ln>
          <a:effectLst/>
        </p:spPr>
      </p:cxnSp>
      <p:cxnSp>
        <p:nvCxnSpPr>
          <p:cNvPr id="273" name="Straight Connector 272"/>
          <p:cNvCxnSpPr/>
          <p:nvPr/>
        </p:nvCxnSpPr>
        <p:spPr>
          <a:xfrm>
            <a:off x="8241581" y="6739803"/>
            <a:ext cx="1979382" cy="0"/>
          </a:xfrm>
          <a:prstGeom prst="line">
            <a:avLst/>
          </a:prstGeom>
          <a:noFill/>
          <a:ln w="38100" cap="flat" cmpd="sng" algn="ctr">
            <a:solidFill>
              <a:sysClr val="windowText" lastClr="000000"/>
            </a:solidFill>
            <a:prstDash val="solid"/>
          </a:ln>
          <a:effectLst/>
        </p:spPr>
      </p:cxnSp>
      <p:sp>
        <p:nvSpPr>
          <p:cNvPr id="274" name="TextBox 273"/>
          <p:cNvSpPr txBox="1"/>
          <p:nvPr/>
        </p:nvSpPr>
        <p:spPr>
          <a:xfrm>
            <a:off x="9858667" y="6352420"/>
            <a:ext cx="1041196" cy="369246"/>
          </a:xfrm>
          <a:prstGeom prst="rect">
            <a:avLst/>
          </a:prstGeom>
          <a:noFill/>
        </p:spPr>
        <p:txBody>
          <a:bodyPr wrap="none" lIns="92107" tIns="46054" rIns="92107" bIns="46054" rtlCol="0">
            <a:spAutoFit/>
          </a:bodyPr>
          <a:lstStyle/>
          <a:p>
            <a:r>
              <a:rPr lang="sv-SE" sz="1795" dirty="0">
                <a:solidFill>
                  <a:prstClr val="black"/>
                </a:solidFill>
                <a:latin typeface="Calibri"/>
              </a:rPr>
              <a:t>230 V AC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5C934D36-6003-FD45-93D5-59733AE803D1}"/>
              </a:ext>
            </a:extLst>
          </p:cNvPr>
          <p:cNvSpPr/>
          <p:nvPr/>
        </p:nvSpPr>
        <p:spPr>
          <a:xfrm>
            <a:off x="5569361" y="3317176"/>
            <a:ext cx="330768" cy="222118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4" name="Rectangle 93">
            <a:extLst>
              <a:ext uri="{FF2B5EF4-FFF2-40B4-BE49-F238E27FC236}">
                <a16:creationId xmlns:a16="http://schemas.microsoft.com/office/drawing/2014/main" id="{639C2464-1A15-2F48-BF40-247E4B26A903}"/>
              </a:ext>
            </a:extLst>
          </p:cNvPr>
          <p:cNvSpPr/>
          <p:nvPr/>
        </p:nvSpPr>
        <p:spPr>
          <a:xfrm>
            <a:off x="5569361" y="3622365"/>
            <a:ext cx="330768" cy="239294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7" name="Rectangle 96">
            <a:extLst>
              <a:ext uri="{FF2B5EF4-FFF2-40B4-BE49-F238E27FC236}">
                <a16:creationId xmlns:a16="http://schemas.microsoft.com/office/drawing/2014/main" id="{93ECC729-F282-CF46-BFD1-773F3F1AC16A}"/>
              </a:ext>
            </a:extLst>
          </p:cNvPr>
          <p:cNvSpPr/>
          <p:nvPr/>
        </p:nvSpPr>
        <p:spPr>
          <a:xfrm>
            <a:off x="5563404" y="4825873"/>
            <a:ext cx="330768" cy="222118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8" name="Rectangle 97">
            <a:extLst>
              <a:ext uri="{FF2B5EF4-FFF2-40B4-BE49-F238E27FC236}">
                <a16:creationId xmlns:a16="http://schemas.microsoft.com/office/drawing/2014/main" id="{BB42FABB-BB1E-5341-B144-8140158E8FA5}"/>
              </a:ext>
            </a:extLst>
          </p:cNvPr>
          <p:cNvSpPr/>
          <p:nvPr/>
        </p:nvSpPr>
        <p:spPr>
          <a:xfrm>
            <a:off x="5563404" y="5131062"/>
            <a:ext cx="330768" cy="239294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grpSp>
        <p:nvGrpSpPr>
          <p:cNvPr id="6" name="Group 5">
            <a:extLst>
              <a:ext uri="{FF2B5EF4-FFF2-40B4-BE49-F238E27FC236}">
                <a16:creationId xmlns:a16="http://schemas.microsoft.com/office/drawing/2014/main" id="{72F72033-EAA2-7946-9CF3-0CDE45E5E2AA}"/>
              </a:ext>
            </a:extLst>
          </p:cNvPr>
          <p:cNvGrpSpPr/>
          <p:nvPr/>
        </p:nvGrpSpPr>
        <p:grpSpPr>
          <a:xfrm>
            <a:off x="6210947" y="4229632"/>
            <a:ext cx="103822" cy="416863"/>
            <a:chOff x="1910786" y="4229632"/>
            <a:chExt cx="103822" cy="416863"/>
          </a:xfrm>
        </p:grpSpPr>
        <p:sp>
          <p:nvSpPr>
            <p:cNvPr id="5" name="Oval 4">
              <a:extLst>
                <a:ext uri="{FF2B5EF4-FFF2-40B4-BE49-F238E27FC236}">
                  <a16:creationId xmlns:a16="http://schemas.microsoft.com/office/drawing/2014/main" id="{E4221935-CCF2-1544-ADF0-9F1E2333ED55}"/>
                </a:ext>
              </a:extLst>
            </p:cNvPr>
            <p:cNvSpPr/>
            <p:nvPr/>
          </p:nvSpPr>
          <p:spPr>
            <a:xfrm>
              <a:off x="1910786" y="4542673"/>
              <a:ext cx="103822" cy="103822"/>
            </a:xfrm>
            <a:prstGeom prst="ellipse">
              <a:avLst/>
            </a:prstGeom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00" name="Oval 99">
              <a:extLst>
                <a:ext uri="{FF2B5EF4-FFF2-40B4-BE49-F238E27FC236}">
                  <a16:creationId xmlns:a16="http://schemas.microsoft.com/office/drawing/2014/main" id="{C1BD2551-D176-354F-97F8-58315039846C}"/>
                </a:ext>
              </a:extLst>
            </p:cNvPr>
            <p:cNvSpPr/>
            <p:nvPr/>
          </p:nvSpPr>
          <p:spPr>
            <a:xfrm>
              <a:off x="1910786" y="4386151"/>
              <a:ext cx="103822" cy="103822"/>
            </a:xfrm>
            <a:prstGeom prst="ellipse">
              <a:avLst/>
            </a:prstGeom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01" name="Oval 100">
              <a:extLst>
                <a:ext uri="{FF2B5EF4-FFF2-40B4-BE49-F238E27FC236}">
                  <a16:creationId xmlns:a16="http://schemas.microsoft.com/office/drawing/2014/main" id="{F663E402-69F3-F042-B898-C5722C513012}"/>
                </a:ext>
              </a:extLst>
            </p:cNvPr>
            <p:cNvSpPr/>
            <p:nvPr/>
          </p:nvSpPr>
          <p:spPr>
            <a:xfrm>
              <a:off x="1910786" y="4229632"/>
              <a:ext cx="103822" cy="103822"/>
            </a:xfrm>
            <a:prstGeom prst="ellipse">
              <a:avLst/>
            </a:prstGeom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cxnSp>
        <p:nvCxnSpPr>
          <p:cNvPr id="106" name="Straight Arrow Connector 105">
            <a:extLst>
              <a:ext uri="{FF2B5EF4-FFF2-40B4-BE49-F238E27FC236}">
                <a16:creationId xmlns:a16="http://schemas.microsoft.com/office/drawing/2014/main" id="{A06BECB8-4BBB-AC44-A838-C847185772C2}"/>
              </a:ext>
            </a:extLst>
          </p:cNvPr>
          <p:cNvCxnSpPr>
            <a:cxnSpLocks/>
          </p:cNvCxnSpPr>
          <p:nvPr/>
        </p:nvCxnSpPr>
        <p:spPr>
          <a:xfrm>
            <a:off x="568411" y="3428234"/>
            <a:ext cx="5007455" cy="1"/>
          </a:xfrm>
          <a:prstGeom prst="straightConnector1">
            <a:avLst/>
          </a:prstGeom>
          <a:noFill/>
          <a:ln w="38100" cap="flat" cmpd="sng" algn="ctr">
            <a:solidFill>
              <a:srgbClr val="7030A0"/>
            </a:solidFill>
            <a:prstDash val="solid"/>
            <a:headEnd type="none" w="med" len="med"/>
            <a:tailEnd type="arrow" w="med" len="med"/>
          </a:ln>
          <a:effectLst/>
        </p:spPr>
      </p:cxnSp>
      <p:cxnSp>
        <p:nvCxnSpPr>
          <p:cNvPr id="108" name="Straight Arrow Connector 107">
            <a:extLst>
              <a:ext uri="{FF2B5EF4-FFF2-40B4-BE49-F238E27FC236}">
                <a16:creationId xmlns:a16="http://schemas.microsoft.com/office/drawing/2014/main" id="{BF7F10B5-F5D3-3546-ACC4-B9E18B2E36BC}"/>
              </a:ext>
            </a:extLst>
          </p:cNvPr>
          <p:cNvCxnSpPr>
            <a:cxnSpLocks/>
          </p:cNvCxnSpPr>
          <p:nvPr/>
        </p:nvCxnSpPr>
        <p:spPr>
          <a:xfrm>
            <a:off x="547816" y="3765989"/>
            <a:ext cx="5007455" cy="1"/>
          </a:xfrm>
          <a:prstGeom prst="straightConnector1">
            <a:avLst/>
          </a:prstGeom>
          <a:noFill/>
          <a:ln w="38100" cap="flat" cmpd="sng" algn="ctr">
            <a:solidFill>
              <a:srgbClr val="7030A0"/>
            </a:solidFill>
            <a:prstDash val="solid"/>
            <a:headEnd type="none" w="med" len="med"/>
            <a:tailEnd type="arrow" w="med" len="med"/>
          </a:ln>
          <a:effectLst/>
        </p:spPr>
      </p:cxnSp>
      <p:cxnSp>
        <p:nvCxnSpPr>
          <p:cNvPr id="109" name="Straight Arrow Connector 108">
            <a:extLst>
              <a:ext uri="{FF2B5EF4-FFF2-40B4-BE49-F238E27FC236}">
                <a16:creationId xmlns:a16="http://schemas.microsoft.com/office/drawing/2014/main" id="{B20EE65F-889C-3446-85E5-06E34891DB67}"/>
              </a:ext>
            </a:extLst>
          </p:cNvPr>
          <p:cNvCxnSpPr>
            <a:cxnSpLocks/>
          </p:cNvCxnSpPr>
          <p:nvPr/>
        </p:nvCxnSpPr>
        <p:spPr>
          <a:xfrm>
            <a:off x="584884" y="4915164"/>
            <a:ext cx="5007455" cy="1"/>
          </a:xfrm>
          <a:prstGeom prst="straightConnector1">
            <a:avLst/>
          </a:prstGeom>
          <a:noFill/>
          <a:ln w="38100" cap="flat" cmpd="sng" algn="ctr">
            <a:solidFill>
              <a:srgbClr val="7030A0"/>
            </a:solidFill>
            <a:prstDash val="solid"/>
            <a:headEnd type="none" w="med" len="med"/>
            <a:tailEnd type="arrow" w="med" len="med"/>
          </a:ln>
          <a:effectLst/>
        </p:spPr>
      </p:cxnSp>
      <p:cxnSp>
        <p:nvCxnSpPr>
          <p:cNvPr id="110" name="Straight Arrow Connector 109">
            <a:extLst>
              <a:ext uri="{FF2B5EF4-FFF2-40B4-BE49-F238E27FC236}">
                <a16:creationId xmlns:a16="http://schemas.microsoft.com/office/drawing/2014/main" id="{91E4B54F-8F9F-434A-BFB2-30E999F7CE3F}"/>
              </a:ext>
            </a:extLst>
          </p:cNvPr>
          <p:cNvCxnSpPr>
            <a:cxnSpLocks/>
          </p:cNvCxnSpPr>
          <p:nvPr/>
        </p:nvCxnSpPr>
        <p:spPr>
          <a:xfrm>
            <a:off x="564289" y="5252919"/>
            <a:ext cx="5007455" cy="1"/>
          </a:xfrm>
          <a:prstGeom prst="straightConnector1">
            <a:avLst/>
          </a:prstGeom>
          <a:noFill/>
          <a:ln w="38100" cap="flat" cmpd="sng" algn="ctr">
            <a:solidFill>
              <a:srgbClr val="7030A0"/>
            </a:solidFill>
            <a:prstDash val="solid"/>
            <a:headEnd type="none" w="med" len="med"/>
            <a:tailEnd type="arrow" w="med" len="med"/>
          </a:ln>
          <a:effectLst/>
        </p:spPr>
      </p:cxnSp>
      <p:sp>
        <p:nvSpPr>
          <p:cNvPr id="7" name="Rectangle 6">
            <a:extLst>
              <a:ext uri="{FF2B5EF4-FFF2-40B4-BE49-F238E27FC236}">
                <a16:creationId xmlns:a16="http://schemas.microsoft.com/office/drawing/2014/main" id="{232100F7-ADEB-7F43-B545-F3467C128C52}"/>
              </a:ext>
            </a:extLst>
          </p:cNvPr>
          <p:cNvSpPr/>
          <p:nvPr/>
        </p:nvSpPr>
        <p:spPr>
          <a:xfrm>
            <a:off x="1887845" y="4362738"/>
            <a:ext cx="2236573" cy="1508578"/>
          </a:xfrm>
          <a:prstGeom prst="rect">
            <a:avLst/>
          </a:prstGeom>
          <a:solidFill>
            <a:srgbClr val="92D050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103" name="Picture 102">
            <a:extLst>
              <a:ext uri="{FF2B5EF4-FFF2-40B4-BE49-F238E27FC236}">
                <a16:creationId xmlns:a16="http://schemas.microsoft.com/office/drawing/2014/main" id="{6EF7C205-12DF-FF4C-9DCB-A1BB60CB4B2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04976" y="4676220"/>
            <a:ext cx="1617079" cy="763786"/>
          </a:xfrm>
          <a:prstGeom prst="rect">
            <a:avLst/>
          </a:prstGeom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AC746A5A-595A-1A41-BE50-1539A6D6E508}"/>
              </a:ext>
            </a:extLst>
          </p:cNvPr>
          <p:cNvSpPr/>
          <p:nvPr/>
        </p:nvSpPr>
        <p:spPr>
          <a:xfrm>
            <a:off x="2100650" y="6191485"/>
            <a:ext cx="1807904" cy="380938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/>
              <a:t>Bias</a:t>
            </a:r>
          </a:p>
        </p:txBody>
      </p: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10A7975A-541C-A34C-9FDB-61A7731C0709}"/>
              </a:ext>
            </a:extLst>
          </p:cNvPr>
          <p:cNvCxnSpPr>
            <a:stCxn id="10" idx="0"/>
            <a:endCxn id="7" idx="2"/>
          </p:cNvCxnSpPr>
          <p:nvPr/>
        </p:nvCxnSpPr>
        <p:spPr>
          <a:xfrm flipV="1">
            <a:off x="3004602" y="5871316"/>
            <a:ext cx="1530" cy="320169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3" name="TextBox 12">
            <a:extLst>
              <a:ext uri="{FF2B5EF4-FFF2-40B4-BE49-F238E27FC236}">
                <a16:creationId xmlns:a16="http://schemas.microsoft.com/office/drawing/2014/main" id="{F7D38D47-0C00-E24D-B187-03766963F85B}"/>
              </a:ext>
            </a:extLst>
          </p:cNvPr>
          <p:cNvSpPr txBox="1"/>
          <p:nvPr/>
        </p:nvSpPr>
        <p:spPr>
          <a:xfrm>
            <a:off x="547816" y="457981"/>
            <a:ext cx="4920386" cy="1477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Schematic view of MTCA.4 chassis.</a:t>
            </a:r>
          </a:p>
          <a:p>
            <a:r>
              <a:rPr lang="en-GB" dirty="0"/>
              <a:t>Number of 1410-boards depend on number</a:t>
            </a:r>
            <a:br>
              <a:rPr lang="en-GB" dirty="0"/>
            </a:br>
            <a:r>
              <a:rPr lang="en-GB" dirty="0"/>
              <a:t>of channels, up to a maximum of 10 (80 channels).</a:t>
            </a:r>
          </a:p>
          <a:p>
            <a:r>
              <a:rPr lang="en-GB" dirty="0"/>
              <a:t>Final interface solution to MPS </a:t>
            </a:r>
            <a:r>
              <a:rPr lang="en-GB" dirty="0" err="1"/>
              <a:t>tbd</a:t>
            </a:r>
            <a:r>
              <a:rPr lang="en-GB" dirty="0"/>
              <a:t>, </a:t>
            </a:r>
            <a:br>
              <a:rPr lang="en-GB" dirty="0"/>
            </a:br>
            <a:r>
              <a:rPr lang="en-GB" dirty="0"/>
              <a:t>one solution is illustrated.</a:t>
            </a:r>
          </a:p>
        </p:txBody>
      </p:sp>
      <p:pic>
        <p:nvPicPr>
          <p:cNvPr id="115" name="Picture 3">
            <a:extLst>
              <a:ext uri="{FF2B5EF4-FFF2-40B4-BE49-F238E27FC236}">
                <a16:creationId xmlns:a16="http://schemas.microsoft.com/office/drawing/2014/main" id="{3122E6D1-EC7E-F946-B1BF-DC7BFFB7683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7789215" y="3079093"/>
            <a:ext cx="1138770" cy="114078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A3512932-6B04-BE41-8AC0-9EA4836F6A50}"/>
              </a:ext>
            </a:extLst>
          </p:cNvPr>
          <p:cNvCxnSpPr/>
          <p:nvPr/>
        </p:nvCxnSpPr>
        <p:spPr>
          <a:xfrm>
            <a:off x="6757207" y="3428234"/>
            <a:ext cx="1032008" cy="0"/>
          </a:xfrm>
          <a:prstGeom prst="straightConnector1">
            <a:avLst/>
          </a:prstGeom>
          <a:ln w="38100">
            <a:headEnd type="triangle" w="med" len="med"/>
            <a:tailEnd type="triangl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0" name="Straight Arrow Connector 119">
            <a:extLst>
              <a:ext uri="{FF2B5EF4-FFF2-40B4-BE49-F238E27FC236}">
                <a16:creationId xmlns:a16="http://schemas.microsoft.com/office/drawing/2014/main" id="{1738ED48-B0EE-2949-80FE-9AE5DB4C18DC}"/>
              </a:ext>
            </a:extLst>
          </p:cNvPr>
          <p:cNvCxnSpPr>
            <a:cxnSpLocks/>
          </p:cNvCxnSpPr>
          <p:nvPr/>
        </p:nvCxnSpPr>
        <p:spPr>
          <a:xfrm>
            <a:off x="8765307" y="3516041"/>
            <a:ext cx="1408513" cy="0"/>
          </a:xfrm>
          <a:prstGeom prst="straightConnector1">
            <a:avLst/>
          </a:prstGeom>
          <a:noFill/>
          <a:ln w="38100" cap="flat" cmpd="sng" algn="ctr">
            <a:solidFill>
              <a:srgbClr val="7030A0"/>
            </a:solidFill>
            <a:prstDash val="solid"/>
            <a:headEnd type="none" w="med" len="med"/>
            <a:tailEnd type="arrow" w="med" len="med"/>
          </a:ln>
          <a:effectLst/>
        </p:spPr>
      </p:cxnSp>
      <p:sp>
        <p:nvSpPr>
          <p:cNvPr id="122" name="TextBox 121">
            <a:extLst>
              <a:ext uri="{FF2B5EF4-FFF2-40B4-BE49-F238E27FC236}">
                <a16:creationId xmlns:a16="http://schemas.microsoft.com/office/drawing/2014/main" id="{E1A8DB6F-F78E-1E47-A3C5-967836A48399}"/>
              </a:ext>
            </a:extLst>
          </p:cNvPr>
          <p:cNvSpPr txBox="1"/>
          <p:nvPr/>
        </p:nvSpPr>
        <p:spPr>
          <a:xfrm>
            <a:off x="10120768" y="3321711"/>
            <a:ext cx="607603" cy="369237"/>
          </a:xfrm>
          <a:prstGeom prst="rect">
            <a:avLst/>
          </a:prstGeom>
          <a:noFill/>
        </p:spPr>
        <p:txBody>
          <a:bodyPr wrap="none" lIns="92107" tIns="46054" rIns="92107" bIns="46054" rtlCol="0">
            <a:spAutoFit/>
          </a:bodyPr>
          <a:lstStyle/>
          <a:p>
            <a:r>
              <a:rPr lang="sv-SE" sz="1795" dirty="0">
                <a:solidFill>
                  <a:prstClr val="black"/>
                </a:solidFill>
                <a:latin typeface="Calibri"/>
              </a:rPr>
              <a:t>MPS</a:t>
            </a:r>
          </a:p>
        </p:txBody>
      </p:sp>
    </p:spTree>
    <p:extLst>
      <p:ext uri="{BB962C8B-B14F-4D97-AF65-F5344CB8AC3E}">
        <p14:creationId xmlns:p14="http://schemas.microsoft.com/office/powerpoint/2010/main" val="194623087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err="1"/>
              <a:t>Current</a:t>
            </a:r>
            <a:r>
              <a:rPr lang="sv-SE" dirty="0"/>
              <a:t> </a:t>
            </a:r>
            <a:r>
              <a:rPr lang="sv-SE" dirty="0" err="1"/>
              <a:t>sensing</a:t>
            </a:r>
            <a:r>
              <a:rPr lang="sv-SE" dirty="0"/>
              <a:t>: FMC-Pico-1M4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v-SE" dirty="0"/>
              <a:t>4 </a:t>
            </a:r>
            <a:r>
              <a:rPr lang="sv-SE" dirty="0" err="1"/>
              <a:t>channels</a:t>
            </a:r>
            <a:endParaRPr lang="sv-SE" dirty="0"/>
          </a:p>
          <a:p>
            <a:r>
              <a:rPr lang="sv-SE" dirty="0"/>
              <a:t>20 bit / </a:t>
            </a:r>
            <a:r>
              <a:rPr lang="sv-SE" dirty="0" err="1"/>
              <a:t>channel</a:t>
            </a:r>
            <a:r>
              <a:rPr lang="sv-SE" dirty="0"/>
              <a:t> ADC</a:t>
            </a:r>
          </a:p>
          <a:p>
            <a:r>
              <a:rPr lang="sv-SE" dirty="0"/>
              <a:t>1 MHz sampling speed</a:t>
            </a:r>
          </a:p>
          <a:p>
            <a:r>
              <a:rPr lang="sv-SE" dirty="0" err="1"/>
              <a:t>Bipolar</a:t>
            </a:r>
            <a:r>
              <a:rPr lang="sv-SE" dirty="0"/>
              <a:t> +/- 1uA to +/- 10 mA</a:t>
            </a:r>
          </a:p>
          <a:p>
            <a:r>
              <a:rPr lang="sv-SE" dirty="0"/>
              <a:t>10 kHz to 300 kHz BW</a:t>
            </a:r>
          </a:p>
          <a:p>
            <a:r>
              <a:rPr lang="sv-SE" dirty="0" err="1"/>
              <a:t>Simultaneous</a:t>
            </a:r>
            <a:r>
              <a:rPr lang="sv-SE" dirty="0"/>
              <a:t> sampling</a:t>
            </a:r>
          </a:p>
          <a:p>
            <a:r>
              <a:rPr lang="sv-SE" dirty="0" err="1"/>
              <a:t>Floating</a:t>
            </a:r>
            <a:r>
              <a:rPr lang="sv-SE" dirty="0"/>
              <a:t> inputs (+/- 300V)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5A7337B4-BC4B-6647-9B69-AB36FF7F840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092778" y="1881243"/>
            <a:ext cx="4268551" cy="35258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1724227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F49199-9E76-724B-9F8A-EBF95DB22C4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Fast data processing: </a:t>
            </a:r>
            <a:r>
              <a:rPr lang="en-GB" dirty="0" err="1"/>
              <a:t>IOxOS</a:t>
            </a:r>
            <a:r>
              <a:rPr lang="en-GB" dirty="0"/>
              <a:t> IFC_1410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53DF8A9-824D-D743-BC16-2D2AA9689B7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FMC carrier</a:t>
            </a:r>
          </a:p>
          <a:p>
            <a:r>
              <a:rPr lang="en-GB" dirty="0"/>
              <a:t>CPU: four core dual thread processor </a:t>
            </a:r>
            <a:br>
              <a:rPr lang="en-GB" dirty="0"/>
            </a:br>
            <a:r>
              <a:rPr lang="sv-SE" dirty="0"/>
              <a:t>NXP </a:t>
            </a:r>
            <a:r>
              <a:rPr lang="sv-SE" dirty="0" err="1"/>
              <a:t>QorIQ</a:t>
            </a:r>
            <a:r>
              <a:rPr lang="sv-SE" dirty="0"/>
              <a:t> T2081 @ 1.8 GHz</a:t>
            </a:r>
          </a:p>
          <a:p>
            <a:r>
              <a:rPr lang="sv-SE" dirty="0"/>
              <a:t>2 GB DDR3L-1866 SDRAM </a:t>
            </a:r>
          </a:p>
          <a:p>
            <a:r>
              <a:rPr lang="sv-SE" dirty="0"/>
              <a:t>FPGA: </a:t>
            </a:r>
            <a:r>
              <a:rPr lang="sv-SE" dirty="0" err="1"/>
              <a:t>Xilinx</a:t>
            </a:r>
            <a:r>
              <a:rPr lang="sv-SE" dirty="0"/>
              <a:t> </a:t>
            </a:r>
            <a:r>
              <a:rPr lang="sv-SE" dirty="0" err="1"/>
              <a:t>Kintex</a:t>
            </a:r>
            <a:r>
              <a:rPr lang="sv-SE" dirty="0"/>
              <a:t> </a:t>
            </a:r>
            <a:r>
              <a:rPr lang="sv-SE" dirty="0" err="1"/>
              <a:t>UltraScale</a:t>
            </a:r>
            <a:r>
              <a:rPr lang="sv-SE" dirty="0"/>
              <a:t> KU040</a:t>
            </a:r>
          </a:p>
          <a:p>
            <a:r>
              <a:rPr lang="sv-SE" dirty="0"/>
              <a:t>Dual FMC </a:t>
            </a:r>
            <a:r>
              <a:rPr lang="sv-SE" dirty="0" err="1"/>
              <a:t>slots</a:t>
            </a:r>
            <a:endParaRPr lang="sv-SE" dirty="0"/>
          </a:p>
          <a:p>
            <a:endParaRPr lang="en-GB" dirty="0"/>
          </a:p>
          <a:p>
            <a:endParaRPr lang="en-GB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E9BAAD4-4270-FC47-B4D7-E8DADA6CCE6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339017" y="1843907"/>
            <a:ext cx="4472780" cy="39360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9018857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6C2A2DC-1C3D-D943-885C-CA2EBA1B3E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Timing: MRF </a:t>
            </a:r>
            <a:r>
              <a:rPr lang="sv-SE" dirty="0"/>
              <a:t>mTCA-EVR-300U 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E635172-B8DB-4449-99BA-BD9D97A9985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Timing receiver for the ESS standard</a:t>
            </a:r>
            <a:br>
              <a:rPr lang="en-GB" dirty="0"/>
            </a:br>
            <a:r>
              <a:rPr lang="en-GB" dirty="0"/>
              <a:t>timing system.</a:t>
            </a:r>
          </a:p>
          <a:p>
            <a:endParaRPr lang="en-GB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6A676A9-3909-C14B-8EB7-22A371FC958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984874" y="1847891"/>
            <a:ext cx="4437209" cy="35591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0388705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0ADBF92-813F-3B41-9F5E-4D41A0554A5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Temperature sensing: Beckhoff </a:t>
            </a:r>
            <a:r>
              <a:rPr lang="en-GB" dirty="0" err="1"/>
              <a:t>EtherCAT</a:t>
            </a:r>
            <a:r>
              <a:rPr lang="en-GB" dirty="0"/>
              <a:t>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7BE7F06-A12C-744A-9CA4-2F11ACB0D35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Standard solution for ESS.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545D9B2A-C93A-CA40-B226-F88E6609088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016478" y="1843907"/>
            <a:ext cx="6883400" cy="33147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1154486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704BF62-5422-A240-9EAB-FFFE26CA4F5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Motion control: Beckhoff </a:t>
            </a:r>
            <a:r>
              <a:rPr lang="en-GB" dirty="0" err="1"/>
              <a:t>EtherCAT</a:t>
            </a:r>
            <a:r>
              <a:rPr lang="en-GB" dirty="0"/>
              <a:t>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7114935-9219-D148-9610-5758E8736CD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Standard solution for ESS.</a:t>
            </a:r>
          </a:p>
          <a:p>
            <a:endParaRPr lang="en-GB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8D3A6CFC-A963-324E-A836-99628FBE015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016478" y="1843907"/>
            <a:ext cx="6883400" cy="33147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99913634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CD47B85-D4B8-E944-9D34-A71FBA744BD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MPS interface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1F6BD94-98A8-974E-94C5-BB8D1109A7C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TBD according to ESS standards.</a:t>
            </a:r>
          </a:p>
        </p:txBody>
      </p:sp>
    </p:spTree>
    <p:extLst>
      <p:ext uri="{BB962C8B-B14F-4D97-AF65-F5344CB8AC3E}">
        <p14:creationId xmlns:p14="http://schemas.microsoft.com/office/powerpoint/2010/main" val="1431839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06D6CD9-4A19-6D42-90DD-9740F2A7AAD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Bias generator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DC01073-F7CD-2145-B3E7-8249DDEA26F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TBD, depends on bias range and polarity.</a:t>
            </a:r>
          </a:p>
          <a:p>
            <a:r>
              <a:rPr lang="en-GB" dirty="0"/>
              <a:t>Will be defined after next round of J-PARC experiments.</a:t>
            </a:r>
          </a:p>
        </p:txBody>
      </p:sp>
    </p:spTree>
    <p:extLst>
      <p:ext uri="{BB962C8B-B14F-4D97-AF65-F5344CB8AC3E}">
        <p14:creationId xmlns:p14="http://schemas.microsoft.com/office/powerpoint/2010/main" val="582105207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5D3CE53-1945-994D-8447-64AEDBF71D5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J-PARC experiment 2018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4DE0E9A-1089-C64D-A248-FFB07974917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Full MTCA-integrated setup.</a:t>
            </a:r>
          </a:p>
          <a:p>
            <a:r>
              <a:rPr lang="en-GB" dirty="0"/>
              <a:t>Used </a:t>
            </a:r>
            <a:r>
              <a:rPr lang="sv-SE" dirty="0"/>
              <a:t>FMC-Pico-1M4 </a:t>
            </a:r>
            <a:r>
              <a:rPr lang="sv-SE" dirty="0" err="1"/>
              <a:t>current</a:t>
            </a:r>
            <a:r>
              <a:rPr lang="sv-SE" dirty="0"/>
              <a:t> samplings FMC </a:t>
            </a:r>
            <a:r>
              <a:rPr lang="sv-SE" dirty="0" err="1"/>
              <a:t>cards</a:t>
            </a:r>
            <a:r>
              <a:rPr lang="sv-SE" dirty="0"/>
              <a:t>.</a:t>
            </a:r>
          </a:p>
          <a:p>
            <a:r>
              <a:rPr lang="sv-SE" dirty="0" err="1"/>
              <a:t>Used</a:t>
            </a:r>
            <a:r>
              <a:rPr lang="sv-SE" dirty="0"/>
              <a:t> </a:t>
            </a:r>
            <a:r>
              <a:rPr lang="sv-SE" dirty="0" err="1"/>
              <a:t>properiatory</a:t>
            </a:r>
            <a:r>
              <a:rPr lang="sv-SE" dirty="0"/>
              <a:t> CAEN-ELS </a:t>
            </a:r>
            <a:r>
              <a:rPr lang="sv-SE" dirty="0" err="1"/>
              <a:t>carrier</a:t>
            </a:r>
            <a:r>
              <a:rPr lang="sv-SE" dirty="0"/>
              <a:t> board (not 1410).</a:t>
            </a:r>
          </a:p>
          <a:p>
            <a:r>
              <a:rPr lang="sv-SE" dirty="0" err="1"/>
              <a:t>Fully</a:t>
            </a:r>
            <a:r>
              <a:rPr lang="sv-SE" dirty="0"/>
              <a:t> </a:t>
            </a:r>
            <a:r>
              <a:rPr lang="sv-SE" dirty="0" err="1"/>
              <a:t>integrated</a:t>
            </a:r>
            <a:r>
              <a:rPr lang="sv-SE" dirty="0"/>
              <a:t> </a:t>
            </a:r>
            <a:r>
              <a:rPr lang="sv-SE" dirty="0" err="1"/>
              <a:t>into</a:t>
            </a:r>
            <a:r>
              <a:rPr lang="sv-SE" dirty="0"/>
              <a:t> EPICS.</a:t>
            </a:r>
          </a:p>
          <a:p>
            <a:r>
              <a:rPr lang="sv-SE" dirty="0"/>
              <a:t>No MPS </a:t>
            </a:r>
            <a:r>
              <a:rPr lang="sv-SE" dirty="0" err="1"/>
              <a:t>functionality</a:t>
            </a:r>
            <a:r>
              <a:rPr lang="sv-SE" dirty="0"/>
              <a:t>.</a:t>
            </a:r>
          </a:p>
          <a:p>
            <a:r>
              <a:rPr lang="sv-SE" dirty="0" err="1"/>
              <a:t>External</a:t>
            </a:r>
            <a:r>
              <a:rPr lang="sv-SE" dirty="0"/>
              <a:t> bias-T </a:t>
            </a:r>
            <a:r>
              <a:rPr lang="sv-SE" dirty="0" err="1"/>
              <a:t>used</a:t>
            </a:r>
            <a:r>
              <a:rPr lang="sv-SE" dirty="0"/>
              <a:t> for </a:t>
            </a:r>
            <a:r>
              <a:rPr lang="sv-SE" dirty="0" err="1"/>
              <a:t>testing</a:t>
            </a:r>
            <a:r>
              <a:rPr lang="sv-SE" dirty="0"/>
              <a:t>.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495615153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406C94C-7815-E745-B5C6-20A9C6ED004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J-PARC experiment 2018</a:t>
            </a:r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EA67C1D3-C8C3-B64E-A73E-423B6C5511B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440523" y="1782891"/>
            <a:ext cx="7190303" cy="4383130"/>
          </a:xfrm>
        </p:spPr>
      </p:pic>
    </p:spTree>
    <p:extLst>
      <p:ext uri="{BB962C8B-B14F-4D97-AF65-F5344CB8AC3E}">
        <p14:creationId xmlns:p14="http://schemas.microsoft.com/office/powerpoint/2010/main" val="1195794756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202528533"/>
      </p:ext>
    </p:extLst>
  </p:cSld>
  <p:clrMapOvr>
    <a:masterClrMapping/>
  </p:clrMapOvr>
</p:sld>
</file>

<file path=ppt/theme/theme1.xml><?xml version="1.0" encoding="utf-8"?>
<a:theme xmlns:a="http://schemas.openxmlformats.org/drawingml/2006/main" name="LU_PPT-mall_ENG_16-9">
  <a:themeElements>
    <a:clrScheme name="Anpassad 3">
      <a:dk1>
        <a:srgbClr val="9C6114"/>
      </a:dk1>
      <a:lt1>
        <a:sysClr val="window" lastClr="FFFFFF"/>
      </a:lt1>
      <a:dk2>
        <a:srgbClr val="000000"/>
      </a:dk2>
      <a:lt2>
        <a:srgbClr val="000080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Presentation1" id="{96F49C9E-B838-FE47-8D2A-BFDD40986AA3}" vid="{FD8A2883-CE3E-E148-BC73-4846768CEC98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LU_PPT-mall_ENG_16-9</Template>
  <TotalTime>2439</TotalTime>
  <Words>610</Words>
  <Application>Microsoft Macintosh PowerPoint</Application>
  <PresentationFormat>Custom</PresentationFormat>
  <Paragraphs>116</Paragraphs>
  <Slides>20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25" baseType="lpstr">
      <vt:lpstr>Arial</vt:lpstr>
      <vt:lpstr>Calibri</vt:lpstr>
      <vt:lpstr>Lucida Grande</vt:lpstr>
      <vt:lpstr>Times New Roman</vt:lpstr>
      <vt:lpstr>LU_PPT-mall_ENG_16-9</vt:lpstr>
      <vt:lpstr>Electronics for the APTM and GRID</vt:lpstr>
      <vt:lpstr>Main requirements 1: Accuracy and speed. (Position accuracy is set by grid geometry.)</vt:lpstr>
      <vt:lpstr>Main requirements 2:  Buffers and saved sampling frequency.</vt:lpstr>
      <vt:lpstr>Main Requirements 3: Bandwidth</vt:lpstr>
      <vt:lpstr>Baseline design concepts</vt:lpstr>
      <vt:lpstr>Baseline design: APTM</vt:lpstr>
      <vt:lpstr>Baseline design: GRID</vt:lpstr>
      <vt:lpstr>Baseline design: GRID, alternative solution</vt:lpstr>
      <vt:lpstr>MTCA.4 chassis and layout</vt:lpstr>
      <vt:lpstr>PowerPoint Presentation</vt:lpstr>
      <vt:lpstr>Current sensing: FMC-Pico-1M4</vt:lpstr>
      <vt:lpstr>Fast data processing: IOxOS IFC_1410</vt:lpstr>
      <vt:lpstr>Timing: MRF mTCA-EVR-300U </vt:lpstr>
      <vt:lpstr>Temperature sensing: Beckhoff EtherCAT </vt:lpstr>
      <vt:lpstr>Motion control: Beckhoff EtherCAT </vt:lpstr>
      <vt:lpstr>MPS interface</vt:lpstr>
      <vt:lpstr>Bias generator</vt:lpstr>
      <vt:lpstr>J-PARC experiment 2018</vt:lpstr>
      <vt:lpstr>J-PARC experiment 2018</vt:lpstr>
      <vt:lpstr>PowerPoint Presentation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Microsoft Office User</dc:creator>
  <cp:lastModifiedBy>Microsoft Office User</cp:lastModifiedBy>
  <cp:revision>24</cp:revision>
  <dcterms:created xsi:type="dcterms:W3CDTF">2019-01-07T14:19:39Z</dcterms:created>
  <dcterms:modified xsi:type="dcterms:W3CDTF">2019-01-09T06:58:41Z</dcterms:modified>
</cp:coreProperties>
</file>