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24"/>
  </p:notesMasterIdLst>
  <p:sldIdLst>
    <p:sldId id="349" r:id="rId3"/>
    <p:sldId id="350" r:id="rId4"/>
    <p:sldId id="370" r:id="rId5"/>
    <p:sldId id="351" r:id="rId6"/>
    <p:sldId id="369" r:id="rId7"/>
    <p:sldId id="372" r:id="rId8"/>
    <p:sldId id="374" r:id="rId9"/>
    <p:sldId id="376" r:id="rId10"/>
    <p:sldId id="375" r:id="rId11"/>
    <p:sldId id="377" r:id="rId12"/>
    <p:sldId id="373" r:id="rId13"/>
    <p:sldId id="368" r:id="rId14"/>
    <p:sldId id="352" r:id="rId15"/>
    <p:sldId id="365" r:id="rId16"/>
    <p:sldId id="366" r:id="rId17"/>
    <p:sldId id="367" r:id="rId18"/>
    <p:sldId id="353" r:id="rId19"/>
    <p:sldId id="362" r:id="rId20"/>
    <p:sldId id="363" r:id="rId21"/>
    <p:sldId id="378" r:id="rId22"/>
    <p:sldId id="379" r:id="rId23"/>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a:srgbClr val="0094CA"/>
    <a:srgbClr val="008F00"/>
    <a:srgbClr val="D9D9D9"/>
    <a:srgbClr val="BFBFBF"/>
    <a:srgbClr val="1E9FDB"/>
    <a:srgbClr val="13A1DD"/>
    <a:srgbClr val="FFFFFF"/>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07" autoAdjust="0"/>
    <p:restoredTop sz="93243" autoAdjust="0"/>
  </p:normalViewPr>
  <p:slideViewPr>
    <p:cSldViewPr>
      <p:cViewPr varScale="1">
        <p:scale>
          <a:sx n="127" d="100"/>
          <a:sy n="127" d="100"/>
        </p:scale>
        <p:origin x="488" y="184"/>
      </p:cViewPr>
      <p:guideLst>
        <p:guide pos="2880"/>
        <p:guide orient="horz" pos="11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2019-02-04</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normAutofit/>
          </a:bodyPr>
          <a:lstStyle>
            <a:lvl1pPr algn="ctr">
              <a:defRPr sz="24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bg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457200" y="6453337"/>
            <a:ext cx="2133600" cy="365125"/>
          </a:xfrm>
        </p:spPr>
        <p:txBody>
          <a:bodyPr anchor="b"/>
          <a:lstStyle>
            <a:lvl1pPr>
              <a:defRPr>
                <a:solidFill>
                  <a:schemeClr val="bg1"/>
                </a:solidFill>
              </a:defRPr>
            </a:lvl1pPr>
          </a:lstStyle>
          <a:p>
            <a:fld id="{5ED7AC81-318B-4D49-A602-9E30227C87EC}" type="datetime1">
              <a:rPr lang="en-GB" smtClean="0"/>
              <a:pPr/>
              <a:t>04/02/2019</a:t>
            </a:fld>
            <a:endParaRPr lang="en-GB" dirty="0"/>
          </a:p>
        </p:txBody>
      </p:sp>
      <p:sp>
        <p:nvSpPr>
          <p:cNvPr id="5" name="Footer Placeholder 4"/>
          <p:cNvSpPr>
            <a:spLocks noGrp="1"/>
          </p:cNvSpPr>
          <p:nvPr>
            <p:ph type="ftr" sz="quarter" idx="11"/>
          </p:nvPr>
        </p:nvSpPr>
        <p:spPr>
          <a:xfrm>
            <a:off x="3124200" y="6453337"/>
            <a:ext cx="28956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6553200" y="6453337"/>
            <a:ext cx="21336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6" y="260652"/>
            <a:ext cx="1656184"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914352" y="260651"/>
            <a:ext cx="2229649"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6"/>
            <a:ext cx="4038600" cy="4525963"/>
          </a:xfrm>
        </p:spPr>
        <p:txBody>
          <a:bodyPr/>
          <a:lstStyle>
            <a:lvl1pPr>
              <a:defRPr sz="1454"/>
            </a:lvl1pPr>
            <a:lvl2pPr>
              <a:defRPr sz="1246"/>
            </a:lvl2pPr>
            <a:lvl3pPr>
              <a:defRPr sz="1039"/>
            </a:lvl3pPr>
            <a:lvl4pPr>
              <a:defRPr sz="935"/>
            </a:lvl4pPr>
            <a:lvl5pPr>
              <a:defRPr sz="935"/>
            </a:lvl5pPr>
            <a:lvl6pPr>
              <a:defRPr sz="935"/>
            </a:lvl6pPr>
            <a:lvl7pPr>
              <a:defRPr sz="935"/>
            </a:lvl7pPr>
            <a:lvl8pPr>
              <a:defRPr sz="935"/>
            </a:lvl8pPr>
            <a:lvl9pPr>
              <a:defRPr sz="93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6"/>
            <a:ext cx="4038600" cy="4525963"/>
          </a:xfrm>
        </p:spPr>
        <p:txBody>
          <a:bodyPr/>
          <a:lstStyle>
            <a:lvl1pPr>
              <a:defRPr sz="1454"/>
            </a:lvl1pPr>
            <a:lvl2pPr>
              <a:defRPr sz="1246"/>
            </a:lvl2pPr>
            <a:lvl3pPr>
              <a:defRPr sz="1039"/>
            </a:lvl3pPr>
            <a:lvl4pPr>
              <a:defRPr sz="935"/>
            </a:lvl4pPr>
            <a:lvl5pPr>
              <a:defRPr sz="935"/>
            </a:lvl5pPr>
            <a:lvl6pPr>
              <a:defRPr sz="935"/>
            </a:lvl6pPr>
            <a:lvl7pPr>
              <a:defRPr sz="935"/>
            </a:lvl7pPr>
            <a:lvl8pPr>
              <a:defRPr sz="935"/>
            </a:lvl8pPr>
            <a:lvl9pPr>
              <a:defRPr sz="93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3" y="1535116"/>
            <a:ext cx="4040188" cy="639762"/>
          </a:xfrm>
        </p:spPr>
        <p:txBody>
          <a:bodyPr anchor="b"/>
          <a:lstStyle>
            <a:lvl1pPr marL="0" indent="0">
              <a:buNone/>
              <a:defRPr sz="1246" b="1"/>
            </a:lvl1pPr>
            <a:lvl2pPr marL="236486" indent="0">
              <a:buNone/>
              <a:defRPr sz="1039" b="1"/>
            </a:lvl2pPr>
            <a:lvl3pPr marL="472973" indent="0">
              <a:buNone/>
              <a:defRPr sz="935" b="1"/>
            </a:lvl3pPr>
            <a:lvl4pPr marL="709460" indent="0">
              <a:buNone/>
              <a:defRPr sz="831" b="1"/>
            </a:lvl4pPr>
            <a:lvl5pPr marL="945949" indent="0">
              <a:buNone/>
              <a:defRPr sz="831" b="1"/>
            </a:lvl5pPr>
            <a:lvl6pPr marL="1182441" indent="0">
              <a:buNone/>
              <a:defRPr sz="831" b="1"/>
            </a:lvl6pPr>
            <a:lvl7pPr marL="1418928" indent="0">
              <a:buNone/>
              <a:defRPr sz="831" b="1"/>
            </a:lvl7pPr>
            <a:lvl8pPr marL="1655419" indent="0">
              <a:buNone/>
              <a:defRPr sz="831" b="1"/>
            </a:lvl8pPr>
            <a:lvl9pPr marL="1891907" indent="0">
              <a:buNone/>
              <a:defRPr sz="831"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3" y="2174878"/>
            <a:ext cx="4040188" cy="3951288"/>
          </a:xfrm>
        </p:spPr>
        <p:txBody>
          <a:bodyPr/>
          <a:lstStyle>
            <a:lvl1pPr>
              <a:defRPr sz="1246"/>
            </a:lvl1pPr>
            <a:lvl2pPr>
              <a:defRPr sz="1039"/>
            </a:lvl2pPr>
            <a:lvl3pPr>
              <a:defRPr sz="935"/>
            </a:lvl3pPr>
            <a:lvl4pPr>
              <a:defRPr sz="831"/>
            </a:lvl4pPr>
            <a:lvl5pPr>
              <a:defRPr sz="831"/>
            </a:lvl5pPr>
            <a:lvl6pPr>
              <a:defRPr sz="831"/>
            </a:lvl6pPr>
            <a:lvl7pPr>
              <a:defRPr sz="831"/>
            </a:lvl7pPr>
            <a:lvl8pPr>
              <a:defRPr sz="831"/>
            </a:lvl8pPr>
            <a:lvl9pPr>
              <a:defRPr sz="831"/>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31" y="1535116"/>
            <a:ext cx="4041775" cy="639762"/>
          </a:xfrm>
        </p:spPr>
        <p:txBody>
          <a:bodyPr anchor="b"/>
          <a:lstStyle>
            <a:lvl1pPr marL="0" indent="0">
              <a:buNone/>
              <a:defRPr sz="1246" b="1"/>
            </a:lvl1pPr>
            <a:lvl2pPr marL="236486" indent="0">
              <a:buNone/>
              <a:defRPr sz="1039" b="1"/>
            </a:lvl2pPr>
            <a:lvl3pPr marL="472973" indent="0">
              <a:buNone/>
              <a:defRPr sz="935" b="1"/>
            </a:lvl3pPr>
            <a:lvl4pPr marL="709460" indent="0">
              <a:buNone/>
              <a:defRPr sz="831" b="1"/>
            </a:lvl4pPr>
            <a:lvl5pPr marL="945949" indent="0">
              <a:buNone/>
              <a:defRPr sz="831" b="1"/>
            </a:lvl5pPr>
            <a:lvl6pPr marL="1182441" indent="0">
              <a:buNone/>
              <a:defRPr sz="831" b="1"/>
            </a:lvl6pPr>
            <a:lvl7pPr marL="1418928" indent="0">
              <a:buNone/>
              <a:defRPr sz="831" b="1"/>
            </a:lvl7pPr>
            <a:lvl8pPr marL="1655419" indent="0">
              <a:buNone/>
              <a:defRPr sz="831" b="1"/>
            </a:lvl8pPr>
            <a:lvl9pPr marL="1891907" indent="0">
              <a:buNone/>
              <a:defRPr sz="831"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31" y="2174878"/>
            <a:ext cx="4041775" cy="3951288"/>
          </a:xfrm>
        </p:spPr>
        <p:txBody>
          <a:bodyPr/>
          <a:lstStyle>
            <a:lvl1pPr>
              <a:defRPr sz="1246"/>
            </a:lvl1pPr>
            <a:lvl2pPr>
              <a:defRPr sz="1039"/>
            </a:lvl2pPr>
            <a:lvl3pPr>
              <a:defRPr sz="935"/>
            </a:lvl3pPr>
            <a:lvl4pPr>
              <a:defRPr sz="831"/>
            </a:lvl4pPr>
            <a:lvl5pPr>
              <a:defRPr sz="831"/>
            </a:lvl5pPr>
            <a:lvl6pPr>
              <a:defRPr sz="831"/>
            </a:lvl6pPr>
            <a:lvl7pPr>
              <a:defRPr sz="831"/>
            </a:lvl7pPr>
            <a:lvl8pPr>
              <a:defRPr sz="831"/>
            </a:lvl8pPr>
            <a:lvl9pPr>
              <a:defRPr sz="831"/>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8" y="273052"/>
            <a:ext cx="3008313" cy="1162050"/>
          </a:xfrm>
        </p:spPr>
        <p:txBody>
          <a:bodyPr anchor="b"/>
          <a:lstStyle>
            <a:lvl1pPr algn="l">
              <a:defRPr sz="1039" b="1"/>
            </a:lvl1pPr>
          </a:lstStyle>
          <a:p>
            <a:r>
              <a:rPr lang="sv-SE"/>
              <a:t>Klicka här för att ändra format</a:t>
            </a:r>
          </a:p>
        </p:txBody>
      </p:sp>
      <p:sp>
        <p:nvSpPr>
          <p:cNvPr id="3" name="Platshållare för innehåll 2"/>
          <p:cNvSpPr>
            <a:spLocks noGrp="1"/>
          </p:cNvSpPr>
          <p:nvPr>
            <p:ph idx="1"/>
          </p:nvPr>
        </p:nvSpPr>
        <p:spPr>
          <a:xfrm>
            <a:off x="3575057" y="273402"/>
            <a:ext cx="5111751" cy="5853113"/>
          </a:xfrm>
        </p:spPr>
        <p:txBody>
          <a:bodyPr/>
          <a:lstStyle>
            <a:lvl1pPr>
              <a:defRPr sz="1662"/>
            </a:lvl1pPr>
            <a:lvl2pPr>
              <a:defRPr sz="1454"/>
            </a:lvl2pPr>
            <a:lvl3pPr>
              <a:defRPr sz="1246"/>
            </a:lvl3pPr>
            <a:lvl4pPr>
              <a:defRPr sz="1039"/>
            </a:lvl4pPr>
            <a:lvl5pPr>
              <a:defRPr sz="1039"/>
            </a:lvl5pPr>
            <a:lvl6pPr>
              <a:defRPr sz="1039"/>
            </a:lvl6pPr>
            <a:lvl7pPr>
              <a:defRPr sz="1039"/>
            </a:lvl7pPr>
            <a:lvl8pPr>
              <a:defRPr sz="1039"/>
            </a:lvl8pPr>
            <a:lvl9pPr>
              <a:defRPr sz="1039"/>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8" y="1435104"/>
            <a:ext cx="3008313" cy="4691063"/>
          </a:xfrm>
        </p:spPr>
        <p:txBody>
          <a:bodyPr/>
          <a:lstStyle>
            <a:lvl1pPr marL="0" indent="0">
              <a:buNone/>
              <a:defRPr sz="727"/>
            </a:lvl1pPr>
            <a:lvl2pPr marL="236486" indent="0">
              <a:buNone/>
              <a:defRPr sz="623"/>
            </a:lvl2pPr>
            <a:lvl3pPr marL="472973" indent="0">
              <a:buNone/>
              <a:defRPr sz="519"/>
            </a:lvl3pPr>
            <a:lvl4pPr marL="709460" indent="0">
              <a:buNone/>
              <a:defRPr sz="467"/>
            </a:lvl4pPr>
            <a:lvl5pPr marL="945949" indent="0">
              <a:buNone/>
              <a:defRPr sz="467"/>
            </a:lvl5pPr>
            <a:lvl6pPr marL="1182441" indent="0">
              <a:buNone/>
              <a:defRPr sz="467"/>
            </a:lvl6pPr>
            <a:lvl7pPr marL="1418928" indent="0">
              <a:buNone/>
              <a:defRPr sz="467"/>
            </a:lvl7pPr>
            <a:lvl8pPr marL="1655419" indent="0">
              <a:buNone/>
              <a:defRPr sz="467"/>
            </a:lvl8pPr>
            <a:lvl9pPr marL="1891907" indent="0">
              <a:buNone/>
              <a:defRPr sz="467"/>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3"/>
            <a:ext cx="5486400" cy="566738"/>
          </a:xfrm>
        </p:spPr>
        <p:txBody>
          <a:bodyPr anchor="b"/>
          <a:lstStyle>
            <a:lvl1pPr algn="l">
              <a:defRPr sz="1039"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1662"/>
            </a:lvl1pPr>
            <a:lvl2pPr marL="236486" indent="0">
              <a:buNone/>
              <a:defRPr sz="1454"/>
            </a:lvl2pPr>
            <a:lvl3pPr marL="472973" indent="0">
              <a:buNone/>
              <a:defRPr sz="1246"/>
            </a:lvl3pPr>
            <a:lvl4pPr marL="709460" indent="0">
              <a:buNone/>
              <a:defRPr sz="1039"/>
            </a:lvl4pPr>
            <a:lvl5pPr marL="945949" indent="0">
              <a:buNone/>
              <a:defRPr sz="1039"/>
            </a:lvl5pPr>
            <a:lvl6pPr marL="1182441" indent="0">
              <a:buNone/>
              <a:defRPr sz="1039"/>
            </a:lvl6pPr>
            <a:lvl7pPr marL="1418928" indent="0">
              <a:buNone/>
              <a:defRPr sz="1039"/>
            </a:lvl7pPr>
            <a:lvl8pPr marL="1655419" indent="0">
              <a:buNone/>
              <a:defRPr sz="1039"/>
            </a:lvl8pPr>
            <a:lvl9pPr marL="1891907" indent="0">
              <a:buNone/>
              <a:defRPr sz="1039"/>
            </a:lvl9pPr>
          </a:lstStyle>
          <a:p>
            <a:endParaRPr lang="sv-SE"/>
          </a:p>
        </p:txBody>
      </p:sp>
      <p:sp>
        <p:nvSpPr>
          <p:cNvPr id="4" name="Platshållare för text 3"/>
          <p:cNvSpPr>
            <a:spLocks noGrp="1"/>
          </p:cNvSpPr>
          <p:nvPr>
            <p:ph type="body" sz="half" idx="2"/>
          </p:nvPr>
        </p:nvSpPr>
        <p:spPr>
          <a:xfrm>
            <a:off x="1792288" y="5367341"/>
            <a:ext cx="5486400" cy="804862"/>
          </a:xfrm>
        </p:spPr>
        <p:txBody>
          <a:bodyPr/>
          <a:lstStyle>
            <a:lvl1pPr marL="0" indent="0">
              <a:buNone/>
              <a:defRPr sz="727"/>
            </a:lvl1pPr>
            <a:lvl2pPr marL="236486" indent="0">
              <a:buNone/>
              <a:defRPr sz="623"/>
            </a:lvl2pPr>
            <a:lvl3pPr marL="472973" indent="0">
              <a:buNone/>
              <a:defRPr sz="519"/>
            </a:lvl3pPr>
            <a:lvl4pPr marL="709460" indent="0">
              <a:buNone/>
              <a:defRPr sz="467"/>
            </a:lvl4pPr>
            <a:lvl5pPr marL="945949" indent="0">
              <a:buNone/>
              <a:defRPr sz="467"/>
            </a:lvl5pPr>
            <a:lvl6pPr marL="1182441" indent="0">
              <a:buNone/>
              <a:defRPr sz="467"/>
            </a:lvl6pPr>
            <a:lvl7pPr marL="1418928" indent="0">
              <a:buNone/>
              <a:defRPr sz="467"/>
            </a:lvl7pPr>
            <a:lvl8pPr marL="1655419" indent="0">
              <a:buNone/>
              <a:defRPr sz="467"/>
            </a:lvl8pPr>
            <a:lvl9pPr marL="1891907" indent="0">
              <a:buNone/>
              <a:defRPr sz="467"/>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5037"/>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5037"/>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302"/>
            <a:ext cx="5762624" cy="1441451"/>
          </a:xfrm>
        </p:spPr>
        <p:txBody>
          <a:bodyPr/>
          <a:lstStyle/>
          <a:p>
            <a:r>
              <a:rPr lang="sv-SE"/>
              <a:t>Klicka här för att ändra format</a:t>
            </a:r>
          </a:p>
        </p:txBody>
      </p:sp>
      <p:cxnSp>
        <p:nvCxnSpPr>
          <p:cNvPr id="3" name="Rak 7"/>
          <p:cNvCxnSpPr/>
          <p:nvPr userDrawn="1"/>
        </p:nvCxnSpPr>
        <p:spPr>
          <a:xfrm>
            <a:off x="-326070"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9144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596336" y="256034"/>
            <a:ext cx="1513752" cy="894048"/>
          </a:xfrm>
          <a:prstGeom prst="rect">
            <a:avLst/>
          </a:prstGeom>
          <a:solidFill>
            <a:srgbClr val="0094CA"/>
          </a:solidFill>
        </p:spPr>
      </p:pic>
      <p:sp>
        <p:nvSpPr>
          <p:cNvPr id="2" name="Title 1"/>
          <p:cNvSpPr>
            <a:spLocks noGrp="1"/>
          </p:cNvSpPr>
          <p:nvPr>
            <p:ph type="title" hasCustomPrompt="1"/>
          </p:nvPr>
        </p:nvSpPr>
        <p:spPr>
          <a:xfrm>
            <a:off x="457200" y="346646"/>
            <a:ext cx="7139136"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457200" y="1781000"/>
            <a:ext cx="82296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3124200" y="6453337"/>
            <a:ext cx="28956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6553200" y="6453337"/>
            <a:ext cx="21336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9144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596336" y="256034"/>
            <a:ext cx="1513752" cy="894048"/>
          </a:xfrm>
          <a:prstGeom prst="rect">
            <a:avLst/>
          </a:prstGeom>
          <a:solidFill>
            <a:srgbClr val="0094CA"/>
          </a:solidFill>
        </p:spPr>
      </p:pic>
      <p:sp>
        <p:nvSpPr>
          <p:cNvPr id="2" name="Title 1"/>
          <p:cNvSpPr>
            <a:spLocks noGrp="1"/>
          </p:cNvSpPr>
          <p:nvPr>
            <p:ph type="title" hasCustomPrompt="1"/>
          </p:nvPr>
        </p:nvSpPr>
        <p:spPr>
          <a:xfrm>
            <a:off x="457200" y="346646"/>
            <a:ext cx="7139136"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457200" y="1781000"/>
            <a:ext cx="82296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3124200" y="6453337"/>
            <a:ext cx="28956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6553200" y="6453337"/>
            <a:ext cx="21336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457200" y="797780"/>
            <a:ext cx="7139136"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959633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9144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sp>
        <p:nvSpPr>
          <p:cNvPr id="3" name="Content Placeholder 2"/>
          <p:cNvSpPr>
            <a:spLocks noGrp="1"/>
          </p:cNvSpPr>
          <p:nvPr>
            <p:ph sz="half" idx="1" hasCustomPrompt="1"/>
          </p:nvPr>
        </p:nvSpPr>
        <p:spPr>
          <a:xfrm>
            <a:off x="457200" y="1781000"/>
            <a:ext cx="4038600" cy="4345166"/>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4648200" y="1781000"/>
            <a:ext cx="4038600" cy="4345166"/>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3124200" y="6448252"/>
            <a:ext cx="28956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6553200" y="6448252"/>
            <a:ext cx="21336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596336" y="256034"/>
            <a:ext cx="1513752"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457200" y="346646"/>
            <a:ext cx="7139136"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457200" y="797780"/>
            <a:ext cx="7139136"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9144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noProof="0"/>
              <a:t>Edit Master text styles</a:t>
            </a:r>
          </a:p>
        </p:txBody>
      </p:sp>
      <p:sp>
        <p:nvSpPr>
          <p:cNvPr id="4" name="Content Placeholder 3"/>
          <p:cNvSpPr>
            <a:spLocks noGrp="1"/>
          </p:cNvSpPr>
          <p:nvPr>
            <p:ph sz="half" idx="2" hasCustomPrompt="1"/>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noProof="0"/>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3124200" y="6453337"/>
            <a:ext cx="28956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6553200" y="6453337"/>
            <a:ext cx="21336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457200" y="346646"/>
            <a:ext cx="7139136" cy="562074"/>
          </a:xfrm>
        </p:spPr>
        <p:txBody>
          <a:bodyPr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596336" y="256034"/>
            <a:ext cx="1513752"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457200" y="797780"/>
            <a:ext cx="7139136" cy="590550"/>
          </a:xfrm>
        </p:spPr>
        <p:txBody>
          <a:bodyPr>
            <a:norm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9144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sp>
        <p:nvSpPr>
          <p:cNvPr id="7" name="Date Placeholder 6"/>
          <p:cNvSpPr>
            <a:spLocks noGrp="1"/>
          </p:cNvSpPr>
          <p:nvPr>
            <p:ph type="dt" sz="half" idx="10"/>
          </p:nvPr>
        </p:nvSpPr>
        <p:spPr>
          <a:xfrm>
            <a:off x="457200" y="6453337"/>
            <a:ext cx="2133600" cy="365125"/>
          </a:xfrm>
        </p:spPr>
        <p:txBody>
          <a:bodyPr anchor="b"/>
          <a:lstStyle/>
          <a:p>
            <a:fld id="{3C7D23FA-05C4-4CC1-B281-2F815585BC1C}" type="datetime1">
              <a:rPr lang="en-GB" noProof="0" smtClean="0"/>
              <a:t>04/02/2019</a:t>
            </a:fld>
            <a:endParaRPr lang="en-GB" noProof="0"/>
          </a:p>
        </p:txBody>
      </p:sp>
      <p:sp>
        <p:nvSpPr>
          <p:cNvPr id="8" name="Footer Placeholder 7"/>
          <p:cNvSpPr>
            <a:spLocks noGrp="1"/>
          </p:cNvSpPr>
          <p:nvPr>
            <p:ph type="ftr" sz="quarter" idx="11"/>
          </p:nvPr>
        </p:nvSpPr>
        <p:spPr>
          <a:xfrm>
            <a:off x="3124200" y="6453337"/>
            <a:ext cx="28956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6553200" y="6453337"/>
            <a:ext cx="21336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457200" y="346646"/>
            <a:ext cx="7139136" cy="562074"/>
          </a:xfrm>
        </p:spPr>
        <p:txBody>
          <a:bodyPr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596336" y="256034"/>
            <a:ext cx="1513752"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457200" y="797780"/>
            <a:ext cx="7139136" cy="590550"/>
          </a:xfrm>
        </p:spPr>
        <p:txBody>
          <a:bodyPr>
            <a:norm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36486" indent="0" algn="ctr">
              <a:buNone/>
              <a:defRPr>
                <a:solidFill>
                  <a:schemeClr val="tx1">
                    <a:tint val="75000"/>
                  </a:schemeClr>
                </a:solidFill>
              </a:defRPr>
            </a:lvl2pPr>
            <a:lvl3pPr marL="472973" indent="0" algn="ctr">
              <a:buNone/>
              <a:defRPr>
                <a:solidFill>
                  <a:schemeClr val="tx1">
                    <a:tint val="75000"/>
                  </a:schemeClr>
                </a:solidFill>
              </a:defRPr>
            </a:lvl3pPr>
            <a:lvl4pPr marL="709460" indent="0" algn="ctr">
              <a:buNone/>
              <a:defRPr>
                <a:solidFill>
                  <a:schemeClr val="tx1">
                    <a:tint val="75000"/>
                  </a:schemeClr>
                </a:solidFill>
              </a:defRPr>
            </a:lvl4pPr>
            <a:lvl5pPr marL="945949" indent="0" algn="ctr">
              <a:buNone/>
              <a:defRPr>
                <a:solidFill>
                  <a:schemeClr val="tx1">
                    <a:tint val="75000"/>
                  </a:schemeClr>
                </a:solidFill>
              </a:defRPr>
            </a:lvl5pPr>
            <a:lvl6pPr marL="1182441" indent="0" algn="ctr">
              <a:buNone/>
              <a:defRPr>
                <a:solidFill>
                  <a:schemeClr val="tx1">
                    <a:tint val="75000"/>
                  </a:schemeClr>
                </a:solidFill>
              </a:defRPr>
            </a:lvl6pPr>
            <a:lvl7pPr marL="1418928" indent="0" algn="ctr">
              <a:buNone/>
              <a:defRPr>
                <a:solidFill>
                  <a:schemeClr val="tx1">
                    <a:tint val="75000"/>
                  </a:schemeClr>
                </a:solidFill>
              </a:defRPr>
            </a:lvl7pPr>
            <a:lvl8pPr marL="1655419" indent="0" algn="ctr">
              <a:buNone/>
              <a:defRPr>
                <a:solidFill>
                  <a:schemeClr val="tx1">
                    <a:tint val="75000"/>
                  </a:schemeClr>
                </a:solidFill>
              </a:defRPr>
            </a:lvl8pPr>
            <a:lvl9pPr marL="1891907"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5" y="4407120"/>
            <a:ext cx="7772400" cy="1362076"/>
          </a:xfrm>
        </p:spPr>
        <p:txBody>
          <a:bodyPr anchor="t"/>
          <a:lstStyle>
            <a:lvl1pPr algn="l">
              <a:defRPr sz="2025" b="1" cap="all"/>
            </a:lvl1pPr>
          </a:lstStyle>
          <a:p>
            <a:r>
              <a:rPr lang="sv-SE"/>
              <a:t>Klicka här för att ändra format</a:t>
            </a:r>
          </a:p>
        </p:txBody>
      </p:sp>
      <p:sp>
        <p:nvSpPr>
          <p:cNvPr id="3" name="Platshållare för text 2"/>
          <p:cNvSpPr>
            <a:spLocks noGrp="1"/>
          </p:cNvSpPr>
          <p:nvPr>
            <p:ph type="body" idx="1"/>
          </p:nvPr>
        </p:nvSpPr>
        <p:spPr>
          <a:xfrm>
            <a:off x="722315" y="2906723"/>
            <a:ext cx="7772400" cy="1500187"/>
          </a:xfrm>
        </p:spPr>
        <p:txBody>
          <a:bodyPr anchor="b"/>
          <a:lstStyle>
            <a:lvl1pPr marL="0" indent="0">
              <a:buNone/>
              <a:defRPr sz="1039">
                <a:solidFill>
                  <a:schemeClr val="tx1">
                    <a:tint val="75000"/>
                  </a:schemeClr>
                </a:solidFill>
              </a:defRPr>
            </a:lvl1pPr>
            <a:lvl2pPr marL="236486" indent="0">
              <a:buNone/>
              <a:defRPr sz="935">
                <a:solidFill>
                  <a:schemeClr val="tx1">
                    <a:tint val="75000"/>
                  </a:schemeClr>
                </a:solidFill>
              </a:defRPr>
            </a:lvl2pPr>
            <a:lvl3pPr marL="472973" indent="0">
              <a:buNone/>
              <a:defRPr sz="831">
                <a:solidFill>
                  <a:schemeClr val="tx1">
                    <a:tint val="75000"/>
                  </a:schemeClr>
                </a:solidFill>
              </a:defRPr>
            </a:lvl3pPr>
            <a:lvl4pPr marL="709460" indent="0">
              <a:buNone/>
              <a:defRPr sz="727">
                <a:solidFill>
                  <a:schemeClr val="tx1">
                    <a:tint val="75000"/>
                  </a:schemeClr>
                </a:solidFill>
              </a:defRPr>
            </a:lvl4pPr>
            <a:lvl5pPr marL="945949" indent="0">
              <a:buNone/>
              <a:defRPr sz="727">
                <a:solidFill>
                  <a:schemeClr val="tx1">
                    <a:tint val="75000"/>
                  </a:schemeClr>
                </a:solidFill>
              </a:defRPr>
            </a:lvl5pPr>
            <a:lvl6pPr marL="1182441" indent="0">
              <a:buNone/>
              <a:defRPr sz="727">
                <a:solidFill>
                  <a:schemeClr val="tx1">
                    <a:tint val="75000"/>
                  </a:schemeClr>
                </a:solidFill>
              </a:defRPr>
            </a:lvl6pPr>
            <a:lvl7pPr marL="1418928" indent="0">
              <a:buNone/>
              <a:defRPr sz="727">
                <a:solidFill>
                  <a:schemeClr val="tx1">
                    <a:tint val="75000"/>
                  </a:schemeClr>
                </a:solidFill>
              </a:defRPr>
            </a:lvl7pPr>
            <a:lvl8pPr marL="1655419" indent="0">
              <a:buNone/>
              <a:defRPr sz="727">
                <a:solidFill>
                  <a:schemeClr val="tx1">
                    <a:tint val="75000"/>
                  </a:schemeClr>
                </a:solidFill>
              </a:defRPr>
            </a:lvl8pPr>
            <a:lvl9pPr marL="1891907" indent="0">
              <a:buNone/>
              <a:defRPr sz="727">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2019-02-04</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7103233B-D569-4A6E-878F-CDE152514C47}" type="datetime1">
              <a:rPr lang="en-GB" noProof="0" smtClean="0"/>
              <a:t>04/02/2019</a:t>
            </a:fld>
            <a:endParaRPr lang="en-GB" noProof="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52" r:id="rId4"/>
    <p:sldLayoutId id="2147483653" r:id="rId5"/>
    <p:sldLayoutId id="2147483669" r:id="rId6"/>
  </p:sldLayoutIdLst>
  <p:hf hdr="0" ftr="0" dt="0"/>
  <p:txStyles>
    <p:titleStyle>
      <a:lvl1pPr algn="l" defTabSz="514350" rtl="0" eaLnBrk="1" latinLnBrk="0" hangingPunct="1">
        <a:spcBef>
          <a:spcPct val="0"/>
        </a:spcBef>
        <a:buNone/>
        <a:defRPr sz="1800" kern="1200" baseline="0">
          <a:solidFill>
            <a:schemeClr val="bg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575" kern="1200" baseline="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125" kern="1200" baseline="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013" kern="1200" baseline="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sv-S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6"/>
            <a:ext cx="82296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3" y="6356749"/>
            <a:ext cx="2133600" cy="365125"/>
          </a:xfrm>
          <a:prstGeom prst="rect">
            <a:avLst/>
          </a:prstGeom>
        </p:spPr>
        <p:txBody>
          <a:bodyPr vert="horz" lIns="91090" tIns="45549" rIns="91090" bIns="45549" rtlCol="0" anchor="ctr"/>
          <a:lstStyle>
            <a:lvl1pPr algn="l">
              <a:defRPr sz="623">
                <a:solidFill>
                  <a:schemeClr val="tx1">
                    <a:tint val="75000"/>
                  </a:schemeClr>
                </a:solidFill>
              </a:defRPr>
            </a:lvl1pPr>
          </a:lstStyle>
          <a:p>
            <a:pPr defTabSz="236486"/>
            <a:fld id="{49A5678A-D05F-FD42-9890-CCECCD9C8C54}" type="datetimeFigureOut">
              <a:rPr lang="sv-SE" smtClean="0">
                <a:solidFill>
                  <a:prstClr val="black">
                    <a:tint val="75000"/>
                  </a:prstClr>
                </a:solidFill>
              </a:rPr>
              <a:pPr defTabSz="236486"/>
              <a:t>2019-02-04</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6356749"/>
            <a:ext cx="2895600" cy="365125"/>
          </a:xfrm>
          <a:prstGeom prst="rect">
            <a:avLst/>
          </a:prstGeom>
        </p:spPr>
        <p:txBody>
          <a:bodyPr vert="horz" lIns="91090" tIns="45549" rIns="91090" bIns="45549" rtlCol="0" anchor="ctr"/>
          <a:lstStyle>
            <a:lvl1pPr algn="ctr">
              <a:defRPr sz="623">
                <a:solidFill>
                  <a:schemeClr val="tx1">
                    <a:tint val="75000"/>
                  </a:schemeClr>
                </a:solidFill>
              </a:defRPr>
            </a:lvl1pPr>
          </a:lstStyle>
          <a:p>
            <a:pPr defTabSz="236486"/>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6356749"/>
            <a:ext cx="2133600" cy="365125"/>
          </a:xfrm>
          <a:prstGeom prst="rect">
            <a:avLst/>
          </a:prstGeom>
        </p:spPr>
        <p:txBody>
          <a:bodyPr vert="horz" lIns="91090" tIns="45549" rIns="91090" bIns="45549" rtlCol="0" anchor="ctr"/>
          <a:lstStyle>
            <a:lvl1pPr algn="r">
              <a:defRPr sz="623">
                <a:solidFill>
                  <a:schemeClr val="tx1">
                    <a:tint val="75000"/>
                  </a:schemeClr>
                </a:solidFill>
              </a:defRPr>
            </a:lvl1pPr>
          </a:lstStyle>
          <a:p>
            <a:pPr defTabSz="236486"/>
            <a:fld id="{276797C7-3D02-2A4F-97AD-9EB2A99A67F0}" type="slidenum">
              <a:rPr lang="sv-SE" smtClean="0">
                <a:solidFill>
                  <a:prstClr val="black">
                    <a:tint val="75000"/>
                  </a:prstClr>
                </a:solidFill>
              </a:rPr>
              <a:pPr defTabSz="236486"/>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236486" rtl="0" eaLnBrk="1" latinLnBrk="0" hangingPunct="1">
        <a:spcBef>
          <a:spcPct val="0"/>
        </a:spcBef>
        <a:buNone/>
        <a:defRPr sz="2285" kern="1200">
          <a:solidFill>
            <a:schemeClr val="tx1"/>
          </a:solidFill>
          <a:latin typeface="+mj-lt"/>
          <a:ea typeface="+mj-ea"/>
          <a:cs typeface="+mj-cs"/>
        </a:defRPr>
      </a:lvl1pPr>
    </p:titleStyle>
    <p:bodyStyle>
      <a:lvl1pPr marL="177363" indent="-177363" algn="l" defTabSz="236486" rtl="0" eaLnBrk="1" latinLnBrk="0" hangingPunct="1">
        <a:spcBef>
          <a:spcPct val="20000"/>
        </a:spcBef>
        <a:buFont typeface="Arial"/>
        <a:buChar char="•"/>
        <a:defRPr sz="1662" kern="1200">
          <a:solidFill>
            <a:schemeClr val="tx1"/>
          </a:solidFill>
          <a:latin typeface="+mn-lt"/>
          <a:ea typeface="+mn-ea"/>
          <a:cs typeface="+mn-cs"/>
        </a:defRPr>
      </a:lvl1pPr>
      <a:lvl2pPr marL="384293" indent="-147800" algn="l" defTabSz="236486" rtl="0" eaLnBrk="1" latinLnBrk="0" hangingPunct="1">
        <a:spcBef>
          <a:spcPct val="20000"/>
        </a:spcBef>
        <a:buFont typeface="Arial"/>
        <a:buChar char="–"/>
        <a:defRPr sz="1454" kern="1200">
          <a:solidFill>
            <a:schemeClr val="tx1"/>
          </a:solidFill>
          <a:latin typeface="+mn-lt"/>
          <a:ea typeface="+mn-ea"/>
          <a:cs typeface="+mn-cs"/>
        </a:defRPr>
      </a:lvl2pPr>
      <a:lvl3pPr marL="591207" indent="-118241" algn="l" defTabSz="236486" rtl="0" eaLnBrk="1" latinLnBrk="0" hangingPunct="1">
        <a:spcBef>
          <a:spcPct val="20000"/>
        </a:spcBef>
        <a:buFont typeface="Arial"/>
        <a:buChar char="•"/>
        <a:defRPr sz="1246" kern="1200">
          <a:solidFill>
            <a:schemeClr val="tx1"/>
          </a:solidFill>
          <a:latin typeface="+mn-lt"/>
          <a:ea typeface="+mn-ea"/>
          <a:cs typeface="+mn-cs"/>
        </a:defRPr>
      </a:lvl3pPr>
      <a:lvl4pPr marL="827707" indent="-118241" algn="l" defTabSz="236486" rtl="0" eaLnBrk="1" latinLnBrk="0" hangingPunct="1">
        <a:spcBef>
          <a:spcPct val="20000"/>
        </a:spcBef>
        <a:buFont typeface="Arial"/>
        <a:buChar char="–"/>
        <a:defRPr sz="1039" kern="1200">
          <a:solidFill>
            <a:schemeClr val="tx1"/>
          </a:solidFill>
          <a:latin typeface="+mn-lt"/>
          <a:ea typeface="+mn-ea"/>
          <a:cs typeface="+mn-cs"/>
        </a:defRPr>
      </a:lvl4pPr>
      <a:lvl5pPr marL="1064197" indent="-118241" algn="l" defTabSz="236486" rtl="0" eaLnBrk="1" latinLnBrk="0" hangingPunct="1">
        <a:spcBef>
          <a:spcPct val="20000"/>
        </a:spcBef>
        <a:buFont typeface="Arial"/>
        <a:buChar char="»"/>
        <a:defRPr sz="1039" kern="1200">
          <a:solidFill>
            <a:schemeClr val="tx1"/>
          </a:solidFill>
          <a:latin typeface="+mn-lt"/>
          <a:ea typeface="+mn-ea"/>
          <a:cs typeface="+mn-cs"/>
        </a:defRPr>
      </a:lvl5pPr>
      <a:lvl6pPr marL="1300683" indent="-118241" algn="l" defTabSz="236486" rtl="0" eaLnBrk="1" latinLnBrk="0" hangingPunct="1">
        <a:spcBef>
          <a:spcPct val="20000"/>
        </a:spcBef>
        <a:buFont typeface="Arial"/>
        <a:buChar char="•"/>
        <a:defRPr sz="1039" kern="1200">
          <a:solidFill>
            <a:schemeClr val="tx1"/>
          </a:solidFill>
          <a:latin typeface="+mn-lt"/>
          <a:ea typeface="+mn-ea"/>
          <a:cs typeface="+mn-cs"/>
        </a:defRPr>
      </a:lvl6pPr>
      <a:lvl7pPr marL="1537170" indent="-118241" algn="l" defTabSz="236486" rtl="0" eaLnBrk="1" latinLnBrk="0" hangingPunct="1">
        <a:spcBef>
          <a:spcPct val="20000"/>
        </a:spcBef>
        <a:buFont typeface="Arial"/>
        <a:buChar char="•"/>
        <a:defRPr sz="1039" kern="1200">
          <a:solidFill>
            <a:schemeClr val="tx1"/>
          </a:solidFill>
          <a:latin typeface="+mn-lt"/>
          <a:ea typeface="+mn-ea"/>
          <a:cs typeface="+mn-cs"/>
        </a:defRPr>
      </a:lvl7pPr>
      <a:lvl8pPr marL="1773662" indent="-118241" algn="l" defTabSz="236486" rtl="0" eaLnBrk="1" latinLnBrk="0" hangingPunct="1">
        <a:spcBef>
          <a:spcPct val="20000"/>
        </a:spcBef>
        <a:buFont typeface="Arial"/>
        <a:buChar char="•"/>
        <a:defRPr sz="1039" kern="1200">
          <a:solidFill>
            <a:schemeClr val="tx1"/>
          </a:solidFill>
          <a:latin typeface="+mn-lt"/>
          <a:ea typeface="+mn-ea"/>
          <a:cs typeface="+mn-cs"/>
        </a:defRPr>
      </a:lvl8pPr>
      <a:lvl9pPr marL="2010148" indent="-118241" algn="l" defTabSz="236486" rtl="0" eaLnBrk="1" latinLnBrk="0" hangingPunct="1">
        <a:spcBef>
          <a:spcPct val="20000"/>
        </a:spcBef>
        <a:buFont typeface="Arial"/>
        <a:buChar char="•"/>
        <a:defRPr sz="1039" kern="1200">
          <a:solidFill>
            <a:schemeClr val="tx1"/>
          </a:solidFill>
          <a:latin typeface="+mn-lt"/>
          <a:ea typeface="+mn-ea"/>
          <a:cs typeface="+mn-cs"/>
        </a:defRPr>
      </a:lvl9pPr>
    </p:bodyStyle>
    <p:otherStyle>
      <a:defPPr>
        <a:defRPr lang="sv-SE"/>
      </a:defPPr>
      <a:lvl1pPr marL="0" algn="l" defTabSz="236486" rtl="0" eaLnBrk="1" latinLnBrk="0" hangingPunct="1">
        <a:defRPr sz="935" kern="1200">
          <a:solidFill>
            <a:schemeClr val="tx1"/>
          </a:solidFill>
          <a:latin typeface="+mn-lt"/>
          <a:ea typeface="+mn-ea"/>
          <a:cs typeface="+mn-cs"/>
        </a:defRPr>
      </a:lvl1pPr>
      <a:lvl2pPr marL="236486" algn="l" defTabSz="236486" rtl="0" eaLnBrk="1" latinLnBrk="0" hangingPunct="1">
        <a:defRPr sz="935" kern="1200">
          <a:solidFill>
            <a:schemeClr val="tx1"/>
          </a:solidFill>
          <a:latin typeface="+mn-lt"/>
          <a:ea typeface="+mn-ea"/>
          <a:cs typeface="+mn-cs"/>
        </a:defRPr>
      </a:lvl2pPr>
      <a:lvl3pPr marL="472973" algn="l" defTabSz="236486" rtl="0" eaLnBrk="1" latinLnBrk="0" hangingPunct="1">
        <a:defRPr sz="935" kern="1200">
          <a:solidFill>
            <a:schemeClr val="tx1"/>
          </a:solidFill>
          <a:latin typeface="+mn-lt"/>
          <a:ea typeface="+mn-ea"/>
          <a:cs typeface="+mn-cs"/>
        </a:defRPr>
      </a:lvl3pPr>
      <a:lvl4pPr marL="709460" algn="l" defTabSz="236486" rtl="0" eaLnBrk="1" latinLnBrk="0" hangingPunct="1">
        <a:defRPr sz="935" kern="1200">
          <a:solidFill>
            <a:schemeClr val="tx1"/>
          </a:solidFill>
          <a:latin typeface="+mn-lt"/>
          <a:ea typeface="+mn-ea"/>
          <a:cs typeface="+mn-cs"/>
        </a:defRPr>
      </a:lvl4pPr>
      <a:lvl5pPr marL="945949" algn="l" defTabSz="236486" rtl="0" eaLnBrk="1" latinLnBrk="0" hangingPunct="1">
        <a:defRPr sz="935" kern="1200">
          <a:solidFill>
            <a:schemeClr val="tx1"/>
          </a:solidFill>
          <a:latin typeface="+mn-lt"/>
          <a:ea typeface="+mn-ea"/>
          <a:cs typeface="+mn-cs"/>
        </a:defRPr>
      </a:lvl5pPr>
      <a:lvl6pPr marL="1182441" algn="l" defTabSz="236486" rtl="0" eaLnBrk="1" latinLnBrk="0" hangingPunct="1">
        <a:defRPr sz="935" kern="1200">
          <a:solidFill>
            <a:schemeClr val="tx1"/>
          </a:solidFill>
          <a:latin typeface="+mn-lt"/>
          <a:ea typeface="+mn-ea"/>
          <a:cs typeface="+mn-cs"/>
        </a:defRPr>
      </a:lvl6pPr>
      <a:lvl7pPr marL="1418928" algn="l" defTabSz="236486" rtl="0" eaLnBrk="1" latinLnBrk="0" hangingPunct="1">
        <a:defRPr sz="935" kern="1200">
          <a:solidFill>
            <a:schemeClr val="tx1"/>
          </a:solidFill>
          <a:latin typeface="+mn-lt"/>
          <a:ea typeface="+mn-ea"/>
          <a:cs typeface="+mn-cs"/>
        </a:defRPr>
      </a:lvl7pPr>
      <a:lvl8pPr marL="1655419" algn="l" defTabSz="236486" rtl="0" eaLnBrk="1" latinLnBrk="0" hangingPunct="1">
        <a:defRPr sz="935" kern="1200">
          <a:solidFill>
            <a:schemeClr val="tx1"/>
          </a:solidFill>
          <a:latin typeface="+mn-lt"/>
          <a:ea typeface="+mn-ea"/>
          <a:cs typeface="+mn-cs"/>
        </a:defRPr>
      </a:lvl8pPr>
      <a:lvl9pPr marL="1891907" algn="l" defTabSz="236486" rtl="0" eaLnBrk="1" latinLnBrk="0" hangingPunct="1">
        <a:defRPr sz="9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CE98-D5A2-0648-AD18-116338EADBE6}"/>
              </a:ext>
            </a:extLst>
          </p:cNvPr>
          <p:cNvSpPr>
            <a:spLocks noGrp="1"/>
          </p:cNvSpPr>
          <p:nvPr>
            <p:ph type="ctrTitle"/>
          </p:nvPr>
        </p:nvSpPr>
        <p:spPr/>
        <p:txBody>
          <a:bodyPr>
            <a:normAutofit/>
          </a:bodyPr>
          <a:lstStyle/>
          <a:p>
            <a:pPr defTabSz="236486"/>
            <a:r>
              <a:rPr lang="en-GB" sz="3000" b="1" dirty="0">
                <a:solidFill>
                  <a:srgbClr val="FFFFFF"/>
                </a:solidFill>
              </a:rPr>
              <a:t>NPM Cold LINAC</a:t>
            </a:r>
            <a:br>
              <a:rPr lang="en-GB" sz="3000" b="1" dirty="0">
                <a:solidFill>
                  <a:srgbClr val="FFFFFF"/>
                </a:solidFill>
              </a:rPr>
            </a:br>
            <a:r>
              <a:rPr lang="en-GB" sz="3000" b="1" dirty="0">
                <a:solidFill>
                  <a:srgbClr val="FFFFFF"/>
                </a:solidFill>
              </a:rPr>
              <a:t>CDR</a:t>
            </a:r>
            <a:endParaRPr lang="sv-SE" dirty="0"/>
          </a:p>
        </p:txBody>
      </p:sp>
      <p:sp>
        <p:nvSpPr>
          <p:cNvPr id="3" name="Subtitle 2">
            <a:extLst>
              <a:ext uri="{FF2B5EF4-FFF2-40B4-BE49-F238E27FC236}">
                <a16:creationId xmlns:a16="http://schemas.microsoft.com/office/drawing/2014/main" id="{6547BB3A-0D99-9D43-ADAF-EC7E12B7F5FA}"/>
              </a:ext>
            </a:extLst>
          </p:cNvPr>
          <p:cNvSpPr>
            <a:spLocks noGrp="1"/>
          </p:cNvSpPr>
          <p:nvPr>
            <p:ph type="subTitle" idx="1"/>
          </p:nvPr>
        </p:nvSpPr>
        <p:spPr/>
        <p:txBody>
          <a:bodyPr>
            <a:normAutofit/>
          </a:bodyPr>
          <a:lstStyle/>
          <a:p>
            <a:pPr defTabSz="236486"/>
            <a:endParaRPr lang="en-GB" sz="1800" b="1" dirty="0">
              <a:solidFill>
                <a:prstClr val="white"/>
              </a:solidFill>
            </a:endParaRPr>
          </a:p>
          <a:p>
            <a:pPr defTabSz="236486"/>
            <a:r>
              <a:rPr lang="sv-SE" sz="1350" dirty="0">
                <a:solidFill>
                  <a:srgbClr val="FFFFFF"/>
                </a:solidFill>
              </a:rPr>
              <a:t>Dr. Cyrille Thomas</a:t>
            </a:r>
          </a:p>
          <a:p>
            <a:pPr defTabSz="236486"/>
            <a:r>
              <a:rPr lang="en-US" sz="1350" dirty="0">
                <a:solidFill>
                  <a:srgbClr val="FFFFFF"/>
                </a:solidFill>
              </a:rPr>
              <a:t>Beam Diagnostics Engineer</a:t>
            </a:r>
            <a:endParaRPr lang="en-US" sz="1050" dirty="0">
              <a:solidFill>
                <a:prstClr val="white"/>
              </a:solidFill>
            </a:endParaRPr>
          </a:p>
          <a:p>
            <a:pPr defTabSz="236486"/>
            <a:r>
              <a:rPr lang="en-GB" sz="1050" dirty="0">
                <a:solidFill>
                  <a:srgbClr val="FFFFFF"/>
                </a:solidFill>
              </a:rPr>
              <a:t>European Spallation Source ERIC</a:t>
            </a:r>
          </a:p>
          <a:p>
            <a:pPr defTabSz="236486"/>
            <a:r>
              <a:rPr lang="en-GB" sz="1050" dirty="0">
                <a:solidFill>
                  <a:srgbClr val="FFFFFF"/>
                </a:solidFill>
              </a:rPr>
              <a:t>11</a:t>
            </a:r>
            <a:r>
              <a:rPr lang="en-GB" sz="1050" baseline="30000" dirty="0">
                <a:solidFill>
                  <a:srgbClr val="FFFFFF"/>
                </a:solidFill>
              </a:rPr>
              <a:t>th</a:t>
            </a:r>
            <a:r>
              <a:rPr lang="en-GB" sz="1050" dirty="0">
                <a:solidFill>
                  <a:srgbClr val="FFFFFF"/>
                </a:solidFill>
              </a:rPr>
              <a:t> February 2019</a:t>
            </a:r>
            <a:endParaRPr lang="en-GB" sz="900" dirty="0">
              <a:solidFill>
                <a:srgbClr val="FFFFFF"/>
              </a:solidFill>
            </a:endParaRPr>
          </a:p>
          <a:p>
            <a:endParaRPr lang="sv-SE" dirty="0"/>
          </a:p>
        </p:txBody>
      </p:sp>
    </p:spTree>
    <p:extLst>
      <p:ext uri="{BB962C8B-B14F-4D97-AF65-F5344CB8AC3E}">
        <p14:creationId xmlns:p14="http://schemas.microsoft.com/office/powerpoint/2010/main" val="32638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1721-2677-7042-88D9-0F567187CB76}"/>
              </a:ext>
            </a:extLst>
          </p:cNvPr>
          <p:cNvSpPr>
            <a:spLocks noGrp="1"/>
          </p:cNvSpPr>
          <p:nvPr>
            <p:ph type="title"/>
          </p:nvPr>
        </p:nvSpPr>
        <p:spPr/>
        <p:txBody>
          <a:bodyPr/>
          <a:lstStyle/>
          <a:p>
            <a:r>
              <a:rPr lang="en-GB" sz="2800" dirty="0"/>
              <a:t>From PDR to CDR, A long journey…  </a:t>
            </a:r>
          </a:p>
        </p:txBody>
      </p:sp>
      <p:sp>
        <p:nvSpPr>
          <p:cNvPr id="4" name="Slide Number Placeholder 3">
            <a:extLst>
              <a:ext uri="{FF2B5EF4-FFF2-40B4-BE49-F238E27FC236}">
                <a16:creationId xmlns:a16="http://schemas.microsoft.com/office/drawing/2014/main" id="{A931BF25-AACD-754F-9F67-3553CA2B93F4}"/>
              </a:ext>
            </a:extLst>
          </p:cNvPr>
          <p:cNvSpPr>
            <a:spLocks noGrp="1"/>
          </p:cNvSpPr>
          <p:nvPr>
            <p:ph type="sldNum" sz="quarter" idx="12"/>
          </p:nvPr>
        </p:nvSpPr>
        <p:spPr/>
        <p:txBody>
          <a:bodyPr/>
          <a:lstStyle/>
          <a:p>
            <a:fld id="{551115BC-487E-4422-894C-CB7CD3E79223}" type="slidenum">
              <a:rPr lang="en-GB" smtClean="0"/>
              <a:pPr/>
              <a:t>10</a:t>
            </a:fld>
            <a:endParaRPr lang="en-GB"/>
          </a:p>
        </p:txBody>
      </p:sp>
      <p:pic>
        <p:nvPicPr>
          <p:cNvPr id="6" name="Picture 5">
            <a:extLst>
              <a:ext uri="{FF2B5EF4-FFF2-40B4-BE49-F238E27FC236}">
                <a16:creationId xmlns:a16="http://schemas.microsoft.com/office/drawing/2014/main" id="{787EF775-0409-5E46-B2CA-591EC883217E}"/>
              </a:ext>
            </a:extLst>
          </p:cNvPr>
          <p:cNvPicPr>
            <a:picLocks noChangeAspect="1"/>
          </p:cNvPicPr>
          <p:nvPr/>
        </p:nvPicPr>
        <p:blipFill rotWithShape="1">
          <a:blip r:embed="rId2">
            <a:extLst>
              <a:ext uri="{28A0092B-C50C-407E-A947-70E740481C1C}">
                <a14:useLocalDpi xmlns:a14="http://schemas.microsoft.com/office/drawing/2010/main"/>
              </a:ext>
            </a:extLst>
          </a:blip>
          <a:srcRect l="3037" t="3343" r="5501" b="13077"/>
          <a:stretch/>
        </p:blipFill>
        <p:spPr>
          <a:xfrm>
            <a:off x="453985" y="1473361"/>
            <a:ext cx="8363272" cy="5400601"/>
          </a:xfrm>
          <a:prstGeom prst="rect">
            <a:avLst/>
          </a:prstGeom>
        </p:spPr>
      </p:pic>
      <p:sp>
        <p:nvSpPr>
          <p:cNvPr id="8" name="TextBox 7">
            <a:extLst>
              <a:ext uri="{FF2B5EF4-FFF2-40B4-BE49-F238E27FC236}">
                <a16:creationId xmlns:a16="http://schemas.microsoft.com/office/drawing/2014/main" id="{801AAB0B-5E8F-F34F-A29A-ACC5253A0C97}"/>
              </a:ext>
            </a:extLst>
          </p:cNvPr>
          <p:cNvSpPr txBox="1"/>
          <p:nvPr/>
        </p:nvSpPr>
        <p:spPr>
          <a:xfrm>
            <a:off x="179512" y="5877272"/>
            <a:ext cx="3253919" cy="288032"/>
          </a:xfrm>
          <a:prstGeom prst="rect">
            <a:avLst/>
          </a:prstGeom>
        </p:spPr>
        <p:txBody>
          <a:bodyPr vert="horz" wrap="square" lIns="91440" tIns="45720" rIns="91440" bIns="45720" rtlCol="0" anchor="t">
            <a:normAutofit fontScale="70000" lnSpcReduction="20000"/>
          </a:bodyPr>
          <a:lstStyle/>
          <a:p>
            <a:pPr algn="l"/>
            <a:r>
              <a:rPr lang="en-GB" sz="2000" dirty="0"/>
              <a:t>Deployed full EPICS control system</a:t>
            </a:r>
          </a:p>
        </p:txBody>
      </p:sp>
    </p:spTree>
    <p:extLst>
      <p:ext uri="{BB962C8B-B14F-4D97-AF65-F5344CB8AC3E}">
        <p14:creationId xmlns:p14="http://schemas.microsoft.com/office/powerpoint/2010/main" val="3688619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005B-7726-0540-8D58-9FCADF865707}"/>
              </a:ext>
            </a:extLst>
          </p:cNvPr>
          <p:cNvSpPr>
            <a:spLocks noGrp="1"/>
          </p:cNvSpPr>
          <p:nvPr>
            <p:ph type="title"/>
          </p:nvPr>
        </p:nvSpPr>
        <p:spPr/>
        <p:txBody>
          <a:bodyPr/>
          <a:lstStyle/>
          <a:p>
            <a:r>
              <a:rPr lang="en-GB" sz="2800" dirty="0"/>
              <a:t>Achievements</a:t>
            </a:r>
          </a:p>
        </p:txBody>
      </p:sp>
      <p:sp>
        <p:nvSpPr>
          <p:cNvPr id="4" name="Slide Number Placeholder 3">
            <a:extLst>
              <a:ext uri="{FF2B5EF4-FFF2-40B4-BE49-F238E27FC236}">
                <a16:creationId xmlns:a16="http://schemas.microsoft.com/office/drawing/2014/main" id="{F9D1B8D0-2926-B547-8873-9021771F9FC5}"/>
              </a:ext>
            </a:extLst>
          </p:cNvPr>
          <p:cNvSpPr>
            <a:spLocks noGrp="1"/>
          </p:cNvSpPr>
          <p:nvPr>
            <p:ph type="sldNum" sz="quarter" idx="12"/>
          </p:nvPr>
        </p:nvSpPr>
        <p:spPr/>
        <p:txBody>
          <a:bodyPr/>
          <a:lstStyle/>
          <a:p>
            <a:fld id="{551115BC-487E-4422-894C-CB7CD3E79223}" type="slidenum">
              <a:rPr lang="en-GB" smtClean="0"/>
              <a:pPr/>
              <a:t>11</a:t>
            </a:fld>
            <a:endParaRPr lang="en-GB"/>
          </a:p>
        </p:txBody>
      </p:sp>
      <p:pic>
        <p:nvPicPr>
          <p:cNvPr id="10" name="Picture 9">
            <a:extLst>
              <a:ext uri="{FF2B5EF4-FFF2-40B4-BE49-F238E27FC236}">
                <a16:creationId xmlns:a16="http://schemas.microsoft.com/office/drawing/2014/main" id="{F0E9423C-A01B-3947-AB8F-B628086777CF}"/>
              </a:ext>
            </a:extLst>
          </p:cNvPr>
          <p:cNvPicPr>
            <a:picLocks noChangeAspect="1"/>
          </p:cNvPicPr>
          <p:nvPr/>
        </p:nvPicPr>
        <p:blipFill>
          <a:blip r:embed="rId2">
            <a:alphaModFix amt="70000"/>
            <a:extLst>
              <a:ext uri="{28A0092B-C50C-407E-A947-70E740481C1C}">
                <a14:useLocalDpi xmlns:a14="http://schemas.microsoft.com/office/drawing/2010/main"/>
              </a:ext>
            </a:extLst>
          </a:blip>
          <a:stretch>
            <a:fillRect/>
          </a:stretch>
        </p:blipFill>
        <p:spPr>
          <a:xfrm>
            <a:off x="26744" y="1415226"/>
            <a:ext cx="9144000" cy="5112120"/>
          </a:xfrm>
          <a:prstGeom prst="rect">
            <a:avLst/>
          </a:prstGeom>
          <a:effectLst>
            <a:outerShdw blurRad="50800" dist="50800" dir="5400000" algn="ctr" rotWithShape="0">
              <a:srgbClr val="000000">
                <a:alpha val="28000"/>
              </a:srgbClr>
            </a:outerShdw>
          </a:effectLst>
        </p:spPr>
      </p:pic>
      <p:pic>
        <p:nvPicPr>
          <p:cNvPr id="8" name="Picture 7">
            <a:extLst>
              <a:ext uri="{FF2B5EF4-FFF2-40B4-BE49-F238E27FC236}">
                <a16:creationId xmlns:a16="http://schemas.microsoft.com/office/drawing/2014/main" id="{3E822ECC-3D89-7046-8EEC-886309ACF661}"/>
              </a:ext>
            </a:extLst>
          </p:cNvPr>
          <p:cNvPicPr>
            <a:picLocks noChangeAspect="1"/>
          </p:cNvPicPr>
          <p:nvPr/>
        </p:nvPicPr>
        <p:blipFill>
          <a:blip r:embed="rId3">
            <a:alphaModFix amt="70000"/>
            <a:extLst>
              <a:ext uri="{28A0092B-C50C-407E-A947-70E740481C1C}">
                <a14:useLocalDpi xmlns:a14="http://schemas.microsoft.com/office/drawing/2010/main"/>
              </a:ext>
            </a:extLst>
          </a:blip>
          <a:stretch>
            <a:fillRect/>
          </a:stretch>
        </p:blipFill>
        <p:spPr>
          <a:xfrm>
            <a:off x="-6834" y="2358902"/>
            <a:ext cx="2465533" cy="3641719"/>
          </a:xfrm>
          <a:prstGeom prst="rect">
            <a:avLst/>
          </a:prstGeom>
          <a:effectLst>
            <a:outerShdw blurRad="50800" dist="50800" dir="5400000" algn="ctr" rotWithShape="0">
              <a:srgbClr val="000000">
                <a:alpha val="50000"/>
              </a:srgbClr>
            </a:outerShdw>
          </a:effectLst>
        </p:spPr>
      </p:pic>
      <p:pic>
        <p:nvPicPr>
          <p:cNvPr id="6" name="Picture 5">
            <a:extLst>
              <a:ext uri="{FF2B5EF4-FFF2-40B4-BE49-F238E27FC236}">
                <a16:creationId xmlns:a16="http://schemas.microsoft.com/office/drawing/2014/main" id="{A41A7EFC-7835-A64C-B75E-84E0AA0DF387}"/>
              </a:ext>
            </a:extLst>
          </p:cNvPr>
          <p:cNvPicPr>
            <a:picLocks noChangeAspect="1"/>
          </p:cNvPicPr>
          <p:nvPr/>
        </p:nvPicPr>
        <p:blipFill>
          <a:blip r:embed="rId4">
            <a:alphaModFix amt="70000"/>
            <a:extLst>
              <a:ext uri="{28A0092B-C50C-407E-A947-70E740481C1C}">
                <a14:useLocalDpi xmlns:a14="http://schemas.microsoft.com/office/drawing/2010/main"/>
              </a:ext>
            </a:extLst>
          </a:blip>
          <a:stretch>
            <a:fillRect/>
          </a:stretch>
        </p:blipFill>
        <p:spPr>
          <a:xfrm>
            <a:off x="6623910" y="2204864"/>
            <a:ext cx="2540000" cy="4178300"/>
          </a:xfrm>
          <a:prstGeom prst="rect">
            <a:avLst/>
          </a:prstGeom>
        </p:spPr>
      </p:pic>
      <p:sp>
        <p:nvSpPr>
          <p:cNvPr id="3" name="Content Placeholder 2">
            <a:extLst>
              <a:ext uri="{FF2B5EF4-FFF2-40B4-BE49-F238E27FC236}">
                <a16:creationId xmlns:a16="http://schemas.microsoft.com/office/drawing/2014/main" id="{F566EC09-7EC7-4847-A95E-B682AD992A5E}"/>
              </a:ext>
            </a:extLst>
          </p:cNvPr>
          <p:cNvSpPr>
            <a:spLocks noGrp="1"/>
          </p:cNvSpPr>
          <p:nvPr>
            <p:ph idx="1"/>
          </p:nvPr>
        </p:nvSpPr>
        <p:spPr>
          <a:xfrm>
            <a:off x="2465533" y="1412776"/>
            <a:ext cx="4482731" cy="4970388"/>
          </a:xfrm>
          <a:solidFill>
            <a:schemeClr val="bg1">
              <a:alpha val="57000"/>
            </a:schemeClr>
          </a:solidFill>
        </p:spPr>
        <p:txBody>
          <a:bodyPr/>
          <a:lstStyle/>
          <a:p>
            <a:pPr marL="0">
              <a:spcBef>
                <a:spcPts val="600"/>
              </a:spcBef>
              <a:spcAft>
                <a:spcPts val="600"/>
              </a:spcAft>
            </a:pPr>
            <a:r>
              <a:rPr lang="en-GB" sz="1400" b="1" dirty="0">
                <a:effectLst>
                  <a:outerShdw blurRad="50800" dist="50800" dir="5400000" algn="ctr" rotWithShape="0">
                    <a:srgbClr val="000000">
                      <a:alpha val="0"/>
                    </a:srgbClr>
                  </a:outerShdw>
                </a:effectLst>
              </a:rPr>
              <a:t>Full model of the instrument: 3D dynamic model including space-charges </a:t>
            </a:r>
          </a:p>
          <a:p>
            <a:pPr marL="0">
              <a:spcBef>
                <a:spcPts val="600"/>
              </a:spcBef>
              <a:spcAft>
                <a:spcPts val="600"/>
              </a:spcAft>
            </a:pPr>
            <a:r>
              <a:rPr lang="en-GB" sz="1400" b="1" dirty="0">
                <a:effectLst>
                  <a:outerShdw blurRad="50800" dist="50800" dir="5400000" algn="ctr" rotWithShape="0">
                    <a:srgbClr val="000000">
                      <a:alpha val="0"/>
                    </a:srgbClr>
                  </a:outerShdw>
                </a:effectLst>
              </a:rPr>
              <a:t>Full HV cage design, with optimisation, detail studies of field uniformity</a:t>
            </a:r>
          </a:p>
          <a:p>
            <a:pPr marL="0">
              <a:spcBef>
                <a:spcPts val="600"/>
              </a:spcBef>
              <a:spcAft>
                <a:spcPts val="600"/>
              </a:spcAft>
            </a:pPr>
            <a:r>
              <a:rPr lang="en-GB" sz="1400" b="1" dirty="0">
                <a:effectLst>
                  <a:outerShdw blurRad="50800" dist="50800" dir="5400000" algn="ctr" rotWithShape="0">
                    <a:srgbClr val="000000">
                      <a:alpha val="0"/>
                    </a:srgbClr>
                  </a:outerShdw>
                </a:effectLst>
              </a:rPr>
              <a:t>Full prototypes design and fabrication </a:t>
            </a:r>
          </a:p>
          <a:p>
            <a:pPr marL="0">
              <a:spcBef>
                <a:spcPts val="600"/>
              </a:spcBef>
              <a:spcAft>
                <a:spcPts val="600"/>
              </a:spcAft>
            </a:pPr>
            <a:r>
              <a:rPr lang="en-GB" sz="1400" b="1" dirty="0">
                <a:effectLst>
                  <a:outerShdw blurRad="50800" dist="50800" dir="5400000" algn="ctr" rotWithShape="0">
                    <a:srgbClr val="000000">
                      <a:alpha val="0"/>
                    </a:srgbClr>
                  </a:outerShdw>
                </a:effectLst>
              </a:rPr>
              <a:t>Manufacturing process defined</a:t>
            </a:r>
          </a:p>
          <a:p>
            <a:pPr marL="0">
              <a:spcBef>
                <a:spcPts val="600"/>
              </a:spcBef>
              <a:spcAft>
                <a:spcPts val="600"/>
              </a:spcAft>
            </a:pPr>
            <a:r>
              <a:rPr lang="en-GB" sz="1400" b="1" dirty="0">
                <a:effectLst>
                  <a:outerShdw blurRad="50800" dist="50800" dir="5400000" algn="ctr" rotWithShape="0">
                    <a:srgbClr val="000000">
                      <a:alpha val="0"/>
                    </a:srgbClr>
                  </a:outerShdw>
                </a:effectLst>
              </a:rPr>
              <a:t>QA tests and performance measurement defined and realised on prototypes</a:t>
            </a:r>
          </a:p>
          <a:p>
            <a:pPr marL="0">
              <a:spcBef>
                <a:spcPts val="600"/>
              </a:spcBef>
              <a:spcAft>
                <a:spcPts val="600"/>
              </a:spcAft>
            </a:pPr>
            <a:r>
              <a:rPr lang="en-GB" sz="1400" b="1" dirty="0">
                <a:effectLst>
                  <a:outerShdw blurRad="50800" dist="50800" dir="5400000" algn="ctr" rotWithShape="0">
                    <a:srgbClr val="000000">
                      <a:alpha val="0"/>
                    </a:srgbClr>
                  </a:outerShdw>
                </a:effectLst>
              </a:rPr>
              <a:t>Full series of experimental testing of the prototypes</a:t>
            </a:r>
          </a:p>
          <a:p>
            <a:pPr marL="0">
              <a:spcBef>
                <a:spcPts val="600"/>
              </a:spcBef>
              <a:spcAft>
                <a:spcPts val="600"/>
              </a:spcAft>
            </a:pPr>
            <a:r>
              <a:rPr lang="en-GB" sz="1400" b="1" dirty="0">
                <a:effectLst>
                  <a:outerShdw blurRad="50800" dist="50800" dir="5400000" algn="ctr" rotWithShape="0">
                    <a:srgbClr val="000000">
                      <a:alpha val="0"/>
                    </a:srgbClr>
                  </a:outerShdw>
                </a:effectLst>
              </a:rPr>
              <a:t>Full EPICS control integration of the prototype</a:t>
            </a:r>
          </a:p>
          <a:p>
            <a:pPr marL="0">
              <a:spcBef>
                <a:spcPts val="600"/>
              </a:spcBef>
              <a:spcAft>
                <a:spcPts val="600"/>
              </a:spcAft>
            </a:pPr>
            <a:r>
              <a:rPr lang="en-GB" sz="1400" b="1" dirty="0">
                <a:effectLst>
                  <a:outerShdw blurRad="50800" dist="50800" dir="5400000" algn="ctr" rotWithShape="0">
                    <a:srgbClr val="000000">
                      <a:alpha val="0"/>
                    </a:srgbClr>
                  </a:outerShdw>
                </a:effectLst>
              </a:rPr>
              <a:t>Feedback on model, construction, instrument preparation</a:t>
            </a:r>
          </a:p>
          <a:p>
            <a:pPr marL="0">
              <a:spcBef>
                <a:spcPts val="600"/>
              </a:spcBef>
              <a:spcAft>
                <a:spcPts val="600"/>
              </a:spcAft>
            </a:pPr>
            <a:r>
              <a:rPr lang="en-GB" sz="1400" b="1" dirty="0">
                <a:effectLst>
                  <a:outerShdw blurRad="50800" dist="50800" dir="5400000" algn="ctr" rotWithShape="0">
                    <a:srgbClr val="000000">
                      <a:alpha val="0"/>
                    </a:srgbClr>
                  </a:outerShdw>
                </a:effectLst>
              </a:rPr>
              <a:t>Series of reports produced to support findings and manufacturing </a:t>
            </a:r>
          </a:p>
          <a:p>
            <a:pPr marL="0">
              <a:spcBef>
                <a:spcPts val="600"/>
              </a:spcBef>
              <a:spcAft>
                <a:spcPts val="600"/>
              </a:spcAft>
            </a:pPr>
            <a:r>
              <a:rPr lang="en-GB" sz="1400" b="1" dirty="0">
                <a:effectLst>
                  <a:outerShdw blurRad="50800" dist="50800" dir="5400000" algn="ctr" rotWithShape="0">
                    <a:srgbClr val="000000">
                      <a:alpha val="0"/>
                    </a:srgbClr>
                  </a:outerShdw>
                </a:effectLst>
              </a:rPr>
              <a:t>Vigilant on interfaces and integration</a:t>
            </a:r>
          </a:p>
        </p:txBody>
      </p:sp>
    </p:spTree>
    <p:extLst>
      <p:ext uri="{BB962C8B-B14F-4D97-AF65-F5344CB8AC3E}">
        <p14:creationId xmlns:p14="http://schemas.microsoft.com/office/powerpoint/2010/main" val="4254575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C0E9-832D-DE4D-A5BF-710A090551E7}"/>
              </a:ext>
            </a:extLst>
          </p:cNvPr>
          <p:cNvSpPr>
            <a:spLocks noGrp="1"/>
          </p:cNvSpPr>
          <p:nvPr>
            <p:ph type="title"/>
          </p:nvPr>
        </p:nvSpPr>
        <p:spPr>
          <a:xfrm>
            <a:off x="457200" y="346646"/>
            <a:ext cx="7715200" cy="706090"/>
          </a:xfrm>
        </p:spPr>
        <p:txBody>
          <a:bodyPr anchor="ctr"/>
          <a:lstStyle/>
          <a:p>
            <a:r>
              <a:rPr lang="en-GB" sz="2800" dirty="0"/>
              <a:t>Design requirements: level 4 and 5 requirements</a:t>
            </a:r>
          </a:p>
        </p:txBody>
      </p:sp>
      <p:sp>
        <p:nvSpPr>
          <p:cNvPr id="3" name="Content Placeholder 2">
            <a:extLst>
              <a:ext uri="{FF2B5EF4-FFF2-40B4-BE49-F238E27FC236}">
                <a16:creationId xmlns:a16="http://schemas.microsoft.com/office/drawing/2014/main" id="{72099E29-B9B2-004C-8938-170B01C74543}"/>
              </a:ext>
            </a:extLst>
          </p:cNvPr>
          <p:cNvSpPr>
            <a:spLocks noGrp="1"/>
          </p:cNvSpPr>
          <p:nvPr>
            <p:ph idx="1"/>
          </p:nvPr>
        </p:nvSpPr>
        <p:spPr/>
        <p:txBody>
          <a:bodyPr/>
          <a:lstStyle/>
          <a:p>
            <a:r>
              <a:rPr lang="en-GB" sz="1600" dirty="0"/>
              <a:t>Level 4 requirements defined in ESS-0078645 : </a:t>
            </a:r>
          </a:p>
          <a:p>
            <a:pPr lvl="1"/>
            <a:r>
              <a:rPr lang="en-GB" sz="1600" dirty="0"/>
              <a:t>All requirements apply at nominal beam peak current: 62.5mA</a:t>
            </a:r>
          </a:p>
          <a:p>
            <a:pPr lvl="1"/>
            <a:r>
              <a:rPr lang="en-GB" sz="1600" dirty="0"/>
              <a:t>Beam profile precision: 10% accuracy</a:t>
            </a:r>
          </a:p>
          <a:p>
            <a:pPr lvl="1"/>
            <a:r>
              <a:rPr lang="en-GB" sz="1600" dirty="0"/>
              <a:t>Beam size precision :  10% of the beam size</a:t>
            </a:r>
          </a:p>
          <a:p>
            <a:pPr lvl="1"/>
            <a:r>
              <a:rPr lang="en-GB" sz="1600" dirty="0"/>
              <a:t>Beam size accuracy: 0.1mm</a:t>
            </a:r>
          </a:p>
          <a:p>
            <a:pPr lvl="1"/>
            <a:r>
              <a:rPr lang="en-GB" sz="1600" dirty="0"/>
              <a:t>Operation at up to 14Hz</a:t>
            </a:r>
          </a:p>
          <a:p>
            <a:pPr lvl="1"/>
            <a:endParaRPr lang="en-GB" sz="1600" dirty="0"/>
          </a:p>
          <a:p>
            <a:r>
              <a:rPr lang="en-GB" sz="1600" dirty="0"/>
              <a:t>Level 5 requirements (ESS-0680909, ESS-0680910 and Presentations F. Benedetti, F. </a:t>
            </a:r>
            <a:r>
              <a:rPr lang="en-GB" sz="1600" dirty="0" err="1"/>
              <a:t>Belloni</a:t>
            </a:r>
            <a:r>
              <a:rPr lang="en-GB" sz="1600" dirty="0"/>
              <a:t>) </a:t>
            </a:r>
          </a:p>
          <a:p>
            <a:pPr lvl="1"/>
            <a:r>
              <a:rPr lang="en-GB" sz="1600" dirty="0"/>
              <a:t>High Voltage &gt; 20kV and &lt;1% non-uniform</a:t>
            </a:r>
          </a:p>
          <a:p>
            <a:pPr lvl="1"/>
            <a:r>
              <a:rPr lang="en-GB" sz="1600" dirty="0"/>
              <a:t>Sensitivity: as low as possible, and Single event detection in HB</a:t>
            </a:r>
          </a:p>
          <a:p>
            <a:pPr lvl="1"/>
            <a:r>
              <a:rPr lang="en-GB" sz="1600" dirty="0"/>
              <a:t>Calibration mandatory</a:t>
            </a:r>
          </a:p>
          <a:p>
            <a:pPr lvl="1"/>
            <a:r>
              <a:rPr lang="en-GB" sz="1600" dirty="0"/>
              <a:t>Minimum vacuum pressure 10</a:t>
            </a:r>
            <a:r>
              <a:rPr lang="en-GB" sz="1600" baseline="30000" dirty="0"/>
              <a:t>-9</a:t>
            </a:r>
            <a:r>
              <a:rPr lang="en-GB" sz="1600" dirty="0"/>
              <a:t> mbar</a:t>
            </a:r>
          </a:p>
          <a:p>
            <a:pPr lvl="1"/>
            <a:r>
              <a:rPr lang="en-GB" sz="1600" dirty="0"/>
              <a:t>Control interface interconnected with correctors values </a:t>
            </a:r>
          </a:p>
          <a:p>
            <a:pPr lvl="1"/>
            <a:r>
              <a:rPr lang="en-GB" sz="1600" dirty="0"/>
              <a:t>Vacuum requirement: particle free and High Vacuum </a:t>
            </a:r>
          </a:p>
          <a:p>
            <a:pPr lvl="1"/>
            <a:endParaRPr lang="en-GB" sz="1600" dirty="0"/>
          </a:p>
        </p:txBody>
      </p:sp>
      <p:sp>
        <p:nvSpPr>
          <p:cNvPr id="4" name="Slide Number Placeholder 3">
            <a:extLst>
              <a:ext uri="{FF2B5EF4-FFF2-40B4-BE49-F238E27FC236}">
                <a16:creationId xmlns:a16="http://schemas.microsoft.com/office/drawing/2014/main" id="{235A8216-7141-8D4B-BE0F-394CB5392B3A}"/>
              </a:ext>
            </a:extLst>
          </p:cNvPr>
          <p:cNvSpPr>
            <a:spLocks noGrp="1"/>
          </p:cNvSpPr>
          <p:nvPr>
            <p:ph type="sldNum" sz="quarter" idx="12"/>
          </p:nvPr>
        </p:nvSpPr>
        <p:spPr/>
        <p:txBody>
          <a:bodyPr/>
          <a:lstStyle/>
          <a:p>
            <a:fld id="{551115BC-487E-4422-894C-CB7CD3E79223}" type="slidenum">
              <a:rPr lang="en-GB" smtClean="0"/>
              <a:pPr/>
              <a:t>12</a:t>
            </a:fld>
            <a:endParaRPr lang="en-GB"/>
          </a:p>
        </p:txBody>
      </p:sp>
    </p:spTree>
    <p:extLst>
      <p:ext uri="{BB962C8B-B14F-4D97-AF65-F5344CB8AC3E}">
        <p14:creationId xmlns:p14="http://schemas.microsoft.com/office/powerpoint/2010/main" val="1492891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285C-82D4-7440-B535-E2A9729CBE5F}"/>
              </a:ext>
            </a:extLst>
          </p:cNvPr>
          <p:cNvSpPr>
            <a:spLocks noGrp="1"/>
          </p:cNvSpPr>
          <p:nvPr>
            <p:ph type="title"/>
          </p:nvPr>
        </p:nvSpPr>
        <p:spPr/>
        <p:txBody>
          <a:bodyPr anchor="ctr"/>
          <a:lstStyle/>
          <a:p>
            <a:r>
              <a:rPr lang="en-GB" sz="2800" dirty="0"/>
              <a:t>PDR Close-out</a:t>
            </a:r>
          </a:p>
        </p:txBody>
      </p:sp>
      <p:sp>
        <p:nvSpPr>
          <p:cNvPr id="4" name="Slide Number Placeholder 3">
            <a:extLst>
              <a:ext uri="{FF2B5EF4-FFF2-40B4-BE49-F238E27FC236}">
                <a16:creationId xmlns:a16="http://schemas.microsoft.com/office/drawing/2014/main" id="{EDD78D5E-5314-B34E-B55F-341DE3432C18}"/>
              </a:ext>
            </a:extLst>
          </p:cNvPr>
          <p:cNvSpPr>
            <a:spLocks noGrp="1"/>
          </p:cNvSpPr>
          <p:nvPr>
            <p:ph type="sldNum" sz="quarter" idx="12"/>
          </p:nvPr>
        </p:nvSpPr>
        <p:spPr/>
        <p:txBody>
          <a:bodyPr/>
          <a:lstStyle/>
          <a:p>
            <a:fld id="{551115BC-487E-4422-894C-CB7CD3E79223}" type="slidenum">
              <a:rPr lang="en-GB" smtClean="0"/>
              <a:pPr/>
              <a:t>13</a:t>
            </a:fld>
            <a:endParaRPr lang="en-GB"/>
          </a:p>
        </p:txBody>
      </p:sp>
      <p:graphicFrame>
        <p:nvGraphicFramePr>
          <p:cNvPr id="5" name="Table 4">
            <a:extLst>
              <a:ext uri="{FF2B5EF4-FFF2-40B4-BE49-F238E27FC236}">
                <a16:creationId xmlns:a16="http://schemas.microsoft.com/office/drawing/2014/main" id="{06EBE6A6-74BC-FF48-82CA-EA9A22072C05}"/>
              </a:ext>
            </a:extLst>
          </p:cNvPr>
          <p:cNvGraphicFramePr>
            <a:graphicFrameLocks noGrp="1"/>
          </p:cNvGraphicFramePr>
          <p:nvPr>
            <p:extLst>
              <p:ext uri="{D42A27DB-BD31-4B8C-83A1-F6EECF244321}">
                <p14:modId xmlns:p14="http://schemas.microsoft.com/office/powerpoint/2010/main" val="3881328827"/>
              </p:ext>
            </p:extLst>
          </p:nvPr>
        </p:nvGraphicFramePr>
        <p:xfrm>
          <a:off x="179512" y="1484784"/>
          <a:ext cx="8784976" cy="4625364"/>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1895495823"/>
                    </a:ext>
                  </a:extLst>
                </a:gridCol>
                <a:gridCol w="4392488">
                  <a:extLst>
                    <a:ext uri="{9D8B030D-6E8A-4147-A177-3AD203B41FA5}">
                      <a16:colId xmlns:a16="http://schemas.microsoft.com/office/drawing/2014/main" val="2823159794"/>
                    </a:ext>
                  </a:extLst>
                </a:gridCol>
              </a:tblGrid>
              <a:tr h="630070">
                <a:tc>
                  <a:txBody>
                    <a:bodyPr/>
                    <a:lstStyle/>
                    <a:p>
                      <a:r>
                        <a:rPr lang="en-GB" sz="2000" dirty="0"/>
                        <a:t>Recommendation</a:t>
                      </a:r>
                    </a:p>
                  </a:txBody>
                  <a:tcPr anchor="ctr"/>
                </a:tc>
                <a:tc>
                  <a:txBody>
                    <a:bodyPr/>
                    <a:lstStyle/>
                    <a:p>
                      <a:r>
                        <a:rPr lang="en-GB" sz="2000" dirty="0"/>
                        <a:t>Response</a:t>
                      </a:r>
                    </a:p>
                  </a:txBody>
                  <a:tcPr anchor="ctr"/>
                </a:tc>
                <a:extLst>
                  <a:ext uri="{0D108BD9-81ED-4DB2-BD59-A6C34878D82A}">
                    <a16:rowId xmlns:a16="http://schemas.microsoft.com/office/drawing/2014/main" val="3310907288"/>
                  </a:ext>
                </a:extLst>
              </a:tr>
              <a:tr h="630070">
                <a:tc>
                  <a:txBody>
                    <a:bodyPr/>
                    <a:lstStyle/>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575" b="1" i="0" u="none" strike="noStrike" kern="1200" cap="none" spc="0" normalizeH="0" baseline="0" noProof="0" dirty="0">
                          <a:ln>
                            <a:noFill/>
                          </a:ln>
                          <a:solidFill>
                            <a:prstClr val="black"/>
                          </a:solidFill>
                          <a:effectLst/>
                          <a:uLnTx/>
                          <a:uFillTx/>
                          <a:latin typeface="+mn-lt"/>
                          <a:ea typeface="+mn-ea"/>
                          <a:cs typeface="+mn-cs"/>
                        </a:rPr>
                        <a:t>Scope for profile non-destructive profile:</a:t>
                      </a:r>
                      <a:r>
                        <a:rPr kumimoji="0" lang="en-GB" sz="1575" b="0" i="0" u="none" strike="noStrike" kern="1200" cap="none" spc="0" normalizeH="0" baseline="0" noProof="0" dirty="0">
                          <a:ln>
                            <a:noFill/>
                          </a:ln>
                          <a:solidFill>
                            <a:prstClr val="black"/>
                          </a:solidFill>
                          <a:effectLst/>
                          <a:uLnTx/>
                          <a:uFillTx/>
                          <a:latin typeface="+mn-lt"/>
                          <a:ea typeface="+mn-ea"/>
                          <a:cs typeface="+mn-cs"/>
                        </a:rPr>
                        <a:t> </a:t>
                      </a:r>
                    </a:p>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The delivery plan should be aligned with the installation schedule. If delivery cannot be done by the time the LWU needs to be installed, additional resources in terms of time and manpower for later installation needs to be identified.</a:t>
                      </a:r>
                    </a:p>
                    <a:p>
                      <a:pPr marL="0" indent="0">
                        <a:buFont typeface="Arial" panose="020B0604020202020204" pitchFamily="34" charset="0"/>
                        <a:buNone/>
                      </a:pPr>
                      <a:endParaRPr lang="en-GB" dirty="0"/>
                    </a:p>
                  </a:txBody>
                  <a:tcPr anchor="ctr"/>
                </a:tc>
                <a:tc>
                  <a:txBody>
                    <a:bodyPr/>
                    <a:lstStyle/>
                    <a:p>
                      <a:pPr algn="just"/>
                      <a:r>
                        <a:rPr lang="en-GB" sz="1600" dirty="0"/>
                        <a:t>Coordination within ESS and with in-kind collaborators is established. The planning is aligned with the ESS installation plan, in agreement with Vacuum Group and with the general installation plan of the LWUs. (See Presentation 'Towards NPM Manufacturing).</a:t>
                      </a:r>
                    </a:p>
                  </a:txBody>
                  <a:tcPr anchor="ctr"/>
                </a:tc>
                <a:extLst>
                  <a:ext uri="{0D108BD9-81ED-4DB2-BD59-A6C34878D82A}">
                    <a16:rowId xmlns:a16="http://schemas.microsoft.com/office/drawing/2014/main" val="1185793481"/>
                  </a:ext>
                </a:extLst>
              </a:tr>
              <a:tr h="630070">
                <a:tc>
                  <a:txBody>
                    <a:bodyPr/>
                    <a:lstStyle/>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575" b="1" i="0" u="none" strike="noStrike" kern="1200" cap="none" spc="0" normalizeH="0" baseline="0" noProof="0" dirty="0">
                          <a:ln>
                            <a:noFill/>
                          </a:ln>
                          <a:solidFill>
                            <a:prstClr val="black"/>
                          </a:solidFill>
                          <a:effectLst/>
                          <a:uLnTx/>
                          <a:uFillTx/>
                          <a:latin typeface="+mn-lt"/>
                          <a:ea typeface="+mn-ea"/>
                          <a:cs typeface="+mn-cs"/>
                        </a:rPr>
                        <a:t>General requirements for the NPM:</a:t>
                      </a:r>
                      <a:r>
                        <a:rPr kumimoji="0" lang="en-GB" sz="1575" b="0" i="0" u="none" strike="noStrike" kern="1200" cap="none" spc="0" normalizeH="0" baseline="0" noProof="0" dirty="0">
                          <a:ln>
                            <a:noFill/>
                          </a:ln>
                          <a:solidFill>
                            <a:prstClr val="black"/>
                          </a:solidFill>
                          <a:effectLst/>
                          <a:uLnTx/>
                          <a:uFillTx/>
                          <a:latin typeface="+mn-lt"/>
                          <a:ea typeface="+mn-ea"/>
                          <a:cs typeface="+mn-cs"/>
                        </a:rPr>
                        <a:t> </a:t>
                      </a:r>
                    </a:p>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It is recommended to document the Level 5 requirements and system performance specifications to communicate it in more details to achieve the expected performance and operating conditions. This is needed to manage expectations of the stakeholders, primarily commissioners and operators.</a:t>
                      </a:r>
                    </a:p>
                    <a:p>
                      <a:pPr marL="0" indent="0">
                        <a:buFont typeface="Arial" panose="020B0604020202020204" pitchFamily="34" charset="0"/>
                        <a:buNone/>
                      </a:pPr>
                      <a:endParaRPr lang="en-GB" dirty="0"/>
                    </a:p>
                  </a:txBody>
                  <a:tcPr anchor="ctr"/>
                </a:tc>
                <a:tc>
                  <a:txBody>
                    <a:bodyPr/>
                    <a:lstStyle/>
                    <a:p>
                      <a:r>
                        <a:rPr lang="en-GB" sz="1600" dirty="0"/>
                        <a:t>Level 5 document produced remains to be produced, however, performance of the instrument has been addressed and detailed in documentation ESS-0680909 and ESS-0680910</a:t>
                      </a:r>
                    </a:p>
                  </a:txBody>
                  <a:tcPr anchor="ctr"/>
                </a:tc>
                <a:extLst>
                  <a:ext uri="{0D108BD9-81ED-4DB2-BD59-A6C34878D82A}">
                    <a16:rowId xmlns:a16="http://schemas.microsoft.com/office/drawing/2014/main" val="2442318169"/>
                  </a:ext>
                </a:extLst>
              </a:tr>
            </a:tbl>
          </a:graphicData>
        </a:graphic>
      </p:graphicFrame>
    </p:spTree>
    <p:extLst>
      <p:ext uri="{BB962C8B-B14F-4D97-AF65-F5344CB8AC3E}">
        <p14:creationId xmlns:p14="http://schemas.microsoft.com/office/powerpoint/2010/main" val="181907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78D5E-5314-B34E-B55F-341DE3432C18}"/>
              </a:ext>
            </a:extLst>
          </p:cNvPr>
          <p:cNvSpPr>
            <a:spLocks noGrp="1"/>
          </p:cNvSpPr>
          <p:nvPr>
            <p:ph type="sldNum" sz="quarter" idx="12"/>
          </p:nvPr>
        </p:nvSpPr>
        <p:spPr/>
        <p:txBody>
          <a:bodyPr/>
          <a:lstStyle/>
          <a:p>
            <a:fld id="{551115BC-487E-4422-894C-CB7CD3E79223}" type="slidenum">
              <a:rPr lang="en-GB" smtClean="0"/>
              <a:pPr/>
              <a:t>14</a:t>
            </a:fld>
            <a:endParaRPr lang="en-GB"/>
          </a:p>
        </p:txBody>
      </p:sp>
      <p:graphicFrame>
        <p:nvGraphicFramePr>
          <p:cNvPr id="5" name="Table 4">
            <a:extLst>
              <a:ext uri="{FF2B5EF4-FFF2-40B4-BE49-F238E27FC236}">
                <a16:creationId xmlns:a16="http://schemas.microsoft.com/office/drawing/2014/main" id="{06EBE6A6-74BC-FF48-82CA-EA9A22072C05}"/>
              </a:ext>
            </a:extLst>
          </p:cNvPr>
          <p:cNvGraphicFramePr>
            <a:graphicFrameLocks noGrp="1"/>
          </p:cNvGraphicFramePr>
          <p:nvPr>
            <p:extLst>
              <p:ext uri="{D42A27DB-BD31-4B8C-83A1-F6EECF244321}">
                <p14:modId xmlns:p14="http://schemas.microsoft.com/office/powerpoint/2010/main" val="1637759135"/>
              </p:ext>
            </p:extLst>
          </p:nvPr>
        </p:nvGraphicFramePr>
        <p:xfrm>
          <a:off x="179512" y="1484784"/>
          <a:ext cx="8784976" cy="5450165"/>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1895495823"/>
                    </a:ext>
                  </a:extLst>
                </a:gridCol>
                <a:gridCol w="4392488">
                  <a:extLst>
                    <a:ext uri="{9D8B030D-6E8A-4147-A177-3AD203B41FA5}">
                      <a16:colId xmlns:a16="http://schemas.microsoft.com/office/drawing/2014/main" val="2823159794"/>
                    </a:ext>
                  </a:extLst>
                </a:gridCol>
              </a:tblGrid>
              <a:tr h="630070">
                <a:tc>
                  <a:txBody>
                    <a:bodyPr/>
                    <a:lstStyle/>
                    <a:p>
                      <a:r>
                        <a:rPr lang="en-GB" sz="2000" dirty="0"/>
                        <a:t>Recommendation</a:t>
                      </a:r>
                    </a:p>
                  </a:txBody>
                  <a:tcPr anchor="ctr"/>
                </a:tc>
                <a:tc>
                  <a:txBody>
                    <a:bodyPr/>
                    <a:lstStyle/>
                    <a:p>
                      <a:r>
                        <a:rPr lang="en-GB" sz="2000" dirty="0"/>
                        <a:t>Response</a:t>
                      </a:r>
                    </a:p>
                  </a:txBody>
                  <a:tcPr anchor="ctr"/>
                </a:tc>
                <a:extLst>
                  <a:ext uri="{0D108BD9-81ED-4DB2-BD59-A6C34878D82A}">
                    <a16:rowId xmlns:a16="http://schemas.microsoft.com/office/drawing/2014/main" val="3310907288"/>
                  </a:ext>
                </a:extLst>
              </a:tr>
              <a:tr h="630070">
                <a:tc>
                  <a:txBody>
                    <a:bodyPr/>
                    <a:lstStyle/>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575" b="1" i="0" u="none" strike="noStrike" kern="1200" cap="none" spc="0" normalizeH="0" baseline="0" noProof="0" dirty="0">
                          <a:ln>
                            <a:noFill/>
                          </a:ln>
                          <a:solidFill>
                            <a:prstClr val="black"/>
                          </a:solidFill>
                          <a:effectLst/>
                          <a:uLnTx/>
                          <a:uFillTx/>
                          <a:latin typeface="+mn-lt"/>
                          <a:ea typeface="+mn-ea"/>
                          <a:cs typeface="+mn-cs"/>
                        </a:rPr>
                        <a:t>Background estimation:</a:t>
                      </a:r>
                      <a:r>
                        <a:rPr kumimoji="0" lang="en-GB" sz="1575" b="0" i="0" u="none" strike="noStrike" kern="1200" cap="none" spc="0" normalizeH="0" baseline="0" noProof="0" dirty="0">
                          <a:ln>
                            <a:noFill/>
                          </a:ln>
                          <a:solidFill>
                            <a:prstClr val="black"/>
                          </a:solidFill>
                          <a:effectLst/>
                          <a:uLnTx/>
                          <a:uFillTx/>
                          <a:latin typeface="+mn-lt"/>
                          <a:ea typeface="+mn-ea"/>
                          <a:cs typeface="+mn-cs"/>
                        </a:rPr>
                        <a:t> </a:t>
                      </a:r>
                    </a:p>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The background must be evaluated either by simulations or by experimental investigations. One possible location might be SNS or CERN LINAC4, where such system (small vacuum vessel with the detector inside) could be placed closed to the beam line. However, such measurement requires quite some investment of manpower.</a:t>
                      </a:r>
                    </a:p>
                  </a:txBody>
                  <a:tcPr anchor="ctr"/>
                </a:tc>
                <a:tc>
                  <a:txBody>
                    <a:bodyPr/>
                    <a:lstStyle/>
                    <a:p>
                      <a:r>
                        <a:rPr lang="en-GB" sz="1600" dirty="0"/>
                        <a:t>Information is still missing to compute this information. This work is in progress as some partial information on background has been recently produced and communicated by the Beam Physics section.</a:t>
                      </a:r>
                    </a:p>
                  </a:txBody>
                  <a:tcPr anchor="ctr"/>
                </a:tc>
                <a:extLst>
                  <a:ext uri="{0D108BD9-81ED-4DB2-BD59-A6C34878D82A}">
                    <a16:rowId xmlns:a16="http://schemas.microsoft.com/office/drawing/2014/main" val="1185793481"/>
                  </a:ext>
                </a:extLst>
              </a:tr>
              <a:tr h="630070">
                <a:tc>
                  <a:txBody>
                    <a:bodyPr/>
                    <a:lstStyle/>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575" b="1" i="0" u="none" strike="noStrike" kern="1200" cap="none" spc="0" normalizeH="0" baseline="0" noProof="0" dirty="0">
                          <a:ln>
                            <a:noFill/>
                          </a:ln>
                          <a:solidFill>
                            <a:prstClr val="black"/>
                          </a:solidFill>
                          <a:effectLst/>
                          <a:uLnTx/>
                          <a:uFillTx/>
                          <a:latin typeface="+mn-lt"/>
                          <a:ea typeface="+mn-ea"/>
                          <a:cs typeface="+mn-cs"/>
                        </a:rPr>
                        <a:t>Space charge simulation:</a:t>
                      </a:r>
                      <a:r>
                        <a:rPr kumimoji="0" lang="en-GB" sz="16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Only the ion detection scheme should be considered in future and the IPM should be optimized for this purpose. Electron detection is more difficult, because such slow electrons are influenced by any external magnetic field e.g. from quadrupoles, ion pumps or vacuum gauges. Moreover, the secondary electrons liberated from the residual gas ions hitting the negative HV electrode must be suppressed efficiently.</a:t>
                      </a:r>
                    </a:p>
                    <a:p>
                      <a:pPr algn="just"/>
                      <a:endParaRPr lang="en-GB" dirty="0"/>
                    </a:p>
                  </a:txBody>
                  <a:tcPr anchor="ctr"/>
                </a:tc>
                <a:tc>
                  <a:txBody>
                    <a:bodyPr/>
                    <a:lstStyle/>
                    <a:p>
                      <a:r>
                        <a:rPr lang="en-GB" sz="1600" dirty="0"/>
                        <a:t>It has been shown that space charge can be under control with the HV, and the distortion of the profiles are better understood with the use of ions. See presentation from F. </a:t>
                      </a:r>
                      <a:r>
                        <a:rPr lang="en-GB" sz="1600" dirty="0" err="1"/>
                        <a:t>Belloni</a:t>
                      </a:r>
                      <a:r>
                        <a:rPr lang="en-GB" sz="1600" dirty="0"/>
                        <a:t>. </a:t>
                      </a:r>
                    </a:p>
                  </a:txBody>
                  <a:tcPr anchor="ctr"/>
                </a:tc>
                <a:extLst>
                  <a:ext uri="{0D108BD9-81ED-4DB2-BD59-A6C34878D82A}">
                    <a16:rowId xmlns:a16="http://schemas.microsoft.com/office/drawing/2014/main" val="2442318169"/>
                  </a:ext>
                </a:extLst>
              </a:tr>
            </a:tbl>
          </a:graphicData>
        </a:graphic>
      </p:graphicFrame>
      <p:sp>
        <p:nvSpPr>
          <p:cNvPr id="7" name="Title 1">
            <a:extLst>
              <a:ext uri="{FF2B5EF4-FFF2-40B4-BE49-F238E27FC236}">
                <a16:creationId xmlns:a16="http://schemas.microsoft.com/office/drawing/2014/main" id="{B23DA76B-E521-A349-95BA-9E7124063617}"/>
              </a:ext>
            </a:extLst>
          </p:cNvPr>
          <p:cNvSpPr txBox="1">
            <a:spLocks/>
          </p:cNvSpPr>
          <p:nvPr/>
        </p:nvSpPr>
        <p:spPr>
          <a:xfrm>
            <a:off x="609600" y="499046"/>
            <a:ext cx="7139136" cy="562074"/>
          </a:xfrm>
          <a:prstGeom prst="rect">
            <a:avLst/>
          </a:prstGeom>
        </p:spPr>
        <p:txBody>
          <a:bodyPr vert="horz" lIns="90000" tIns="45720" rIns="91440" bIns="45720" rtlCol="0" anchor="ctr">
            <a:noAutofit/>
          </a:bodyPr>
          <a:lstStyle>
            <a:lvl1pPr algn="l" defTabSz="514350" rtl="0" eaLnBrk="1" latinLnBrk="0" hangingPunct="1">
              <a:spcBef>
                <a:spcPct val="0"/>
              </a:spcBef>
              <a:buNone/>
              <a:defRPr sz="2400" b="1" kern="1200" baseline="0">
                <a:solidFill>
                  <a:schemeClr val="bg1"/>
                </a:solidFill>
                <a:latin typeface="+mj-lt"/>
                <a:ea typeface="+mj-ea"/>
                <a:cs typeface="+mj-cs"/>
              </a:defRPr>
            </a:lvl1pPr>
          </a:lstStyle>
          <a:p>
            <a:r>
              <a:rPr lang="en-GB" sz="2800"/>
              <a:t>PDR Close-out</a:t>
            </a:r>
            <a:endParaRPr lang="en-GB" sz="2800" dirty="0"/>
          </a:p>
        </p:txBody>
      </p:sp>
    </p:spTree>
    <p:extLst>
      <p:ext uri="{BB962C8B-B14F-4D97-AF65-F5344CB8AC3E}">
        <p14:creationId xmlns:p14="http://schemas.microsoft.com/office/powerpoint/2010/main" val="1105490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78D5E-5314-B34E-B55F-341DE3432C18}"/>
              </a:ext>
            </a:extLst>
          </p:cNvPr>
          <p:cNvSpPr>
            <a:spLocks noGrp="1"/>
          </p:cNvSpPr>
          <p:nvPr>
            <p:ph type="sldNum" sz="quarter" idx="12"/>
          </p:nvPr>
        </p:nvSpPr>
        <p:spPr/>
        <p:txBody>
          <a:bodyPr/>
          <a:lstStyle/>
          <a:p>
            <a:fld id="{551115BC-487E-4422-894C-CB7CD3E79223}" type="slidenum">
              <a:rPr lang="en-GB" smtClean="0"/>
              <a:pPr/>
              <a:t>15</a:t>
            </a:fld>
            <a:endParaRPr lang="en-GB"/>
          </a:p>
        </p:txBody>
      </p:sp>
      <p:graphicFrame>
        <p:nvGraphicFramePr>
          <p:cNvPr id="5" name="Table 4">
            <a:extLst>
              <a:ext uri="{FF2B5EF4-FFF2-40B4-BE49-F238E27FC236}">
                <a16:creationId xmlns:a16="http://schemas.microsoft.com/office/drawing/2014/main" id="{06EBE6A6-74BC-FF48-82CA-EA9A22072C05}"/>
              </a:ext>
            </a:extLst>
          </p:cNvPr>
          <p:cNvGraphicFramePr>
            <a:graphicFrameLocks noGrp="1"/>
          </p:cNvGraphicFramePr>
          <p:nvPr>
            <p:extLst>
              <p:ext uri="{D42A27DB-BD31-4B8C-83A1-F6EECF244321}">
                <p14:modId xmlns:p14="http://schemas.microsoft.com/office/powerpoint/2010/main" val="401315522"/>
              </p:ext>
            </p:extLst>
          </p:nvPr>
        </p:nvGraphicFramePr>
        <p:xfrm>
          <a:off x="179512" y="928440"/>
          <a:ext cx="8784976" cy="5746900"/>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1895495823"/>
                    </a:ext>
                  </a:extLst>
                </a:gridCol>
                <a:gridCol w="4392488">
                  <a:extLst>
                    <a:ext uri="{9D8B030D-6E8A-4147-A177-3AD203B41FA5}">
                      <a16:colId xmlns:a16="http://schemas.microsoft.com/office/drawing/2014/main" val="2823159794"/>
                    </a:ext>
                  </a:extLst>
                </a:gridCol>
              </a:tblGrid>
              <a:tr h="630070">
                <a:tc>
                  <a:txBody>
                    <a:bodyPr/>
                    <a:lstStyle/>
                    <a:p>
                      <a:r>
                        <a:rPr lang="en-GB" sz="2000" dirty="0"/>
                        <a:t>Recommendation</a:t>
                      </a:r>
                    </a:p>
                  </a:txBody>
                  <a:tcPr anchor="ctr"/>
                </a:tc>
                <a:tc>
                  <a:txBody>
                    <a:bodyPr/>
                    <a:lstStyle/>
                    <a:p>
                      <a:r>
                        <a:rPr lang="en-GB" sz="2000" dirty="0"/>
                        <a:t>Response</a:t>
                      </a:r>
                    </a:p>
                  </a:txBody>
                  <a:tcPr anchor="ctr"/>
                </a:tc>
                <a:extLst>
                  <a:ext uri="{0D108BD9-81ED-4DB2-BD59-A6C34878D82A}">
                    <a16:rowId xmlns:a16="http://schemas.microsoft.com/office/drawing/2014/main" val="3310907288"/>
                  </a:ext>
                </a:extLst>
              </a:tr>
              <a:tr h="630070">
                <a:tc>
                  <a:txBody>
                    <a:bodyPr/>
                    <a:lstStyle/>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sz="1600" b="1" dirty="0"/>
                        <a:t>Space charge simulation influence on HV:</a:t>
                      </a:r>
                      <a:r>
                        <a:rPr lang="en-GB" sz="1600" dirty="0"/>
                        <a:t> </a:t>
                      </a:r>
                    </a:p>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sz="1600" dirty="0"/>
                        <a:t>The requirement of using 60 kV for the field cage should critically reviewed and only the required value of the HV should be chosen.</a:t>
                      </a:r>
                    </a:p>
                  </a:txBody>
                  <a:tcPr anchor="ctr"/>
                </a:tc>
                <a:tc>
                  <a:txBody>
                    <a:bodyPr/>
                    <a:lstStyle/>
                    <a:p>
                      <a:r>
                        <a:rPr lang="en-GB" sz="1600" dirty="0"/>
                        <a:t>Studies confirmed lower level of HV to be satisfying measurement precision required on the beam size and on the beam profile. The HV will be set to lower value, namely 20kV. </a:t>
                      </a:r>
                    </a:p>
                  </a:txBody>
                  <a:tcPr anchor="ctr"/>
                </a:tc>
                <a:extLst>
                  <a:ext uri="{0D108BD9-81ED-4DB2-BD59-A6C34878D82A}">
                    <a16:rowId xmlns:a16="http://schemas.microsoft.com/office/drawing/2014/main" val="1185793481"/>
                  </a:ext>
                </a:extLst>
              </a:tr>
              <a:tr h="630070">
                <a:tc>
                  <a:txBody>
                    <a:bodyPr/>
                    <a:lstStyle/>
                    <a:p>
                      <a:pPr marL="0" marR="0" lvl="0" indent="0" algn="l"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575" b="1" i="0" u="none" strike="noStrike" kern="1200" cap="none" spc="0" normalizeH="0" baseline="0" noProof="0" dirty="0">
                          <a:ln>
                            <a:noFill/>
                          </a:ln>
                          <a:solidFill>
                            <a:prstClr val="black"/>
                          </a:solidFill>
                          <a:effectLst/>
                          <a:uLnTx/>
                          <a:uFillTx/>
                          <a:latin typeface="+mn-lt"/>
                          <a:ea typeface="+mn-ea"/>
                          <a:cs typeface="+mn-cs"/>
                        </a:rPr>
                        <a:t>E-field cage:</a:t>
                      </a:r>
                      <a:r>
                        <a:rPr kumimoji="0" lang="en-GB" sz="1575"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The evaluation of the field quality should be performed for different longitudinal positions. This  should lead to the statement of an adequate longitudinal extension of the detector, i.e. the size of the MCP. The final field configuration should be verified by tracking test particles, preferably in an existing software such as COMSOL. The engineering design should be started soon taking the simulation results into account this might lead to some simplification of the cage design (e.g. in the number of degraders). Possible interference between the IPM and the Wire scanner measurements should be investigated. If the high voltage cannot remain during wire scans, the impact of this on the operation of the devices should be assessed. Preferably, the systems should be fully independent. Independently of this, the issue of trajectory correction for the e-field effect needs to be addressed.</a:t>
                      </a:r>
                    </a:p>
                  </a:txBody>
                  <a:tcPr anchor="ct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GB" sz="1600" dirty="0"/>
                        <a:t>Extended simulation of the HV cage and realistic model of the instrument has been done, showing the tolerance on the manufacturing of the HV cage to ensure required field uniformity. In addition, the prototype confirmed the design to be in agreement with the model, and helped to finalize the design. See section on E-field section on Design Study document ESS-0680909</a:t>
                      </a:r>
                    </a:p>
                    <a:p>
                      <a:pPr marL="0" marR="0" indent="0" algn="l" defTabSz="514350" rtl="0" eaLnBrk="1" fontAlgn="auto" latinLnBrk="0" hangingPunct="1">
                        <a:lnSpc>
                          <a:spcPct val="100000"/>
                        </a:lnSpc>
                        <a:spcBef>
                          <a:spcPts val="0"/>
                        </a:spcBef>
                        <a:spcAft>
                          <a:spcPts val="0"/>
                        </a:spcAft>
                        <a:buClrTx/>
                        <a:buSzTx/>
                        <a:buFontTx/>
                        <a:buNone/>
                        <a:tabLst/>
                        <a:defRPr/>
                      </a:pPr>
                      <a:endParaRPr lang="en-GB" sz="1600" dirty="0"/>
                    </a:p>
                    <a:p>
                      <a:pPr marL="0" marR="0" indent="0" algn="l" defTabSz="514350" rtl="0" eaLnBrk="1" fontAlgn="auto" latinLnBrk="0" hangingPunct="1">
                        <a:lnSpc>
                          <a:spcPct val="100000"/>
                        </a:lnSpc>
                        <a:spcBef>
                          <a:spcPts val="0"/>
                        </a:spcBef>
                        <a:spcAft>
                          <a:spcPts val="0"/>
                        </a:spcAft>
                        <a:buClrTx/>
                        <a:buSzTx/>
                        <a:buFontTx/>
                        <a:buNone/>
                        <a:tabLst/>
                        <a:defRPr/>
                      </a:pPr>
                      <a:r>
                        <a:rPr lang="en-GB" sz="1600" dirty="0"/>
                        <a:t>Presentation from F. Benedetti</a:t>
                      </a:r>
                    </a:p>
                  </a:txBody>
                  <a:tcPr anchor="ctr"/>
                </a:tc>
                <a:extLst>
                  <a:ext uri="{0D108BD9-81ED-4DB2-BD59-A6C34878D82A}">
                    <a16:rowId xmlns:a16="http://schemas.microsoft.com/office/drawing/2014/main" val="2442318169"/>
                  </a:ext>
                </a:extLst>
              </a:tr>
            </a:tbl>
          </a:graphicData>
        </a:graphic>
      </p:graphicFrame>
      <p:sp>
        <p:nvSpPr>
          <p:cNvPr id="7" name="Title 1">
            <a:extLst>
              <a:ext uri="{FF2B5EF4-FFF2-40B4-BE49-F238E27FC236}">
                <a16:creationId xmlns:a16="http://schemas.microsoft.com/office/drawing/2014/main" id="{739E8FE8-795D-814D-8DBF-03749A774B75}"/>
              </a:ext>
            </a:extLst>
          </p:cNvPr>
          <p:cNvSpPr>
            <a:spLocks noGrp="1"/>
          </p:cNvSpPr>
          <p:nvPr>
            <p:ph type="title"/>
          </p:nvPr>
        </p:nvSpPr>
        <p:spPr>
          <a:xfrm>
            <a:off x="457200" y="346646"/>
            <a:ext cx="7139136" cy="562074"/>
          </a:xfrm>
        </p:spPr>
        <p:txBody>
          <a:bodyPr anchor="ctr"/>
          <a:lstStyle/>
          <a:p>
            <a:r>
              <a:rPr lang="en-GB" sz="2800" dirty="0"/>
              <a:t>PDR Close-out</a:t>
            </a:r>
          </a:p>
        </p:txBody>
      </p:sp>
    </p:spTree>
    <p:extLst>
      <p:ext uri="{BB962C8B-B14F-4D97-AF65-F5344CB8AC3E}">
        <p14:creationId xmlns:p14="http://schemas.microsoft.com/office/powerpoint/2010/main" val="2242654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78D5E-5314-B34E-B55F-341DE3432C18}"/>
              </a:ext>
            </a:extLst>
          </p:cNvPr>
          <p:cNvSpPr>
            <a:spLocks noGrp="1"/>
          </p:cNvSpPr>
          <p:nvPr>
            <p:ph type="sldNum" sz="quarter" idx="12"/>
          </p:nvPr>
        </p:nvSpPr>
        <p:spPr/>
        <p:txBody>
          <a:bodyPr/>
          <a:lstStyle/>
          <a:p>
            <a:fld id="{551115BC-487E-4422-894C-CB7CD3E79223}" type="slidenum">
              <a:rPr lang="en-GB" smtClean="0"/>
              <a:pPr/>
              <a:t>16</a:t>
            </a:fld>
            <a:endParaRPr lang="en-GB"/>
          </a:p>
        </p:txBody>
      </p:sp>
      <p:graphicFrame>
        <p:nvGraphicFramePr>
          <p:cNvPr id="5" name="Table 4">
            <a:extLst>
              <a:ext uri="{FF2B5EF4-FFF2-40B4-BE49-F238E27FC236}">
                <a16:creationId xmlns:a16="http://schemas.microsoft.com/office/drawing/2014/main" id="{06EBE6A6-74BC-FF48-82CA-EA9A22072C05}"/>
              </a:ext>
            </a:extLst>
          </p:cNvPr>
          <p:cNvGraphicFramePr>
            <a:graphicFrameLocks noGrp="1"/>
          </p:cNvGraphicFramePr>
          <p:nvPr>
            <p:extLst>
              <p:ext uri="{D42A27DB-BD31-4B8C-83A1-F6EECF244321}">
                <p14:modId xmlns:p14="http://schemas.microsoft.com/office/powerpoint/2010/main" val="539663575"/>
              </p:ext>
            </p:extLst>
          </p:nvPr>
        </p:nvGraphicFramePr>
        <p:xfrm>
          <a:off x="179512" y="1556792"/>
          <a:ext cx="8784976" cy="4952134"/>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1895495823"/>
                    </a:ext>
                  </a:extLst>
                </a:gridCol>
                <a:gridCol w="4392488">
                  <a:extLst>
                    <a:ext uri="{9D8B030D-6E8A-4147-A177-3AD203B41FA5}">
                      <a16:colId xmlns:a16="http://schemas.microsoft.com/office/drawing/2014/main" val="2823159794"/>
                    </a:ext>
                  </a:extLst>
                </a:gridCol>
              </a:tblGrid>
              <a:tr h="630070">
                <a:tc>
                  <a:txBody>
                    <a:bodyPr/>
                    <a:lstStyle/>
                    <a:p>
                      <a:r>
                        <a:rPr lang="en-GB" sz="2000" dirty="0"/>
                        <a:t>Recommendation</a:t>
                      </a:r>
                    </a:p>
                  </a:txBody>
                  <a:tcPr anchor="ctr"/>
                </a:tc>
                <a:tc>
                  <a:txBody>
                    <a:bodyPr/>
                    <a:lstStyle/>
                    <a:p>
                      <a:r>
                        <a:rPr lang="en-GB" sz="2000" dirty="0"/>
                        <a:t>Response</a:t>
                      </a:r>
                    </a:p>
                  </a:txBody>
                  <a:tcPr anchor="ctr"/>
                </a:tc>
                <a:extLst>
                  <a:ext uri="{0D108BD9-81ED-4DB2-BD59-A6C34878D82A}">
                    <a16:rowId xmlns:a16="http://schemas.microsoft.com/office/drawing/2014/main" val="3310907288"/>
                  </a:ext>
                </a:extLst>
              </a:tr>
              <a:tr h="630070">
                <a:tc>
                  <a:txBody>
                    <a:bodyPr/>
                    <a:lstStyle/>
                    <a:p>
                      <a:r>
                        <a:rPr lang="en-GB" sz="1600" b="1" dirty="0"/>
                        <a:t>Mechanical design:</a:t>
                      </a:r>
                      <a:r>
                        <a:rPr lang="en-GB" sz="1600" dirty="0"/>
                        <a:t> </a:t>
                      </a:r>
                    </a:p>
                    <a:p>
                      <a:r>
                        <a:rPr lang="en-GB" sz="1600" dirty="0"/>
                        <a:t>The mechanical design should be started soon to leave sufficient time for possible improvements in case of any sparking. A vacuum vessel optimized for an IPM would be an advantage (only 5 out of more than 60 vessels have to be modified).</a:t>
                      </a:r>
                    </a:p>
                  </a:txBody>
                  <a:tcPr anchor="ctr"/>
                </a:tc>
                <a:tc>
                  <a:txBody>
                    <a:bodyPr/>
                    <a:lstStyle/>
                    <a:p>
                      <a:r>
                        <a:rPr lang="en-GB" sz="1600" dirty="0"/>
                        <a:t>The mechanical design is now fully achieved. See ESS-0680910. </a:t>
                      </a:r>
                    </a:p>
                    <a:p>
                      <a:r>
                        <a:rPr lang="en-GB" sz="1600" dirty="0"/>
                        <a:t>System pending to CR to be implemented by stakeholder of the LWUs design and manufacturing</a:t>
                      </a:r>
                    </a:p>
                  </a:txBody>
                  <a:tcPr anchor="ctr"/>
                </a:tc>
                <a:extLst>
                  <a:ext uri="{0D108BD9-81ED-4DB2-BD59-A6C34878D82A}">
                    <a16:rowId xmlns:a16="http://schemas.microsoft.com/office/drawing/2014/main" val="1185793481"/>
                  </a:ext>
                </a:extLst>
              </a:tr>
              <a:tr h="630070">
                <a:tc>
                  <a:txBody>
                    <a:bodyPr/>
                    <a:lstStyle/>
                    <a:p>
                      <a:pPr marL="0" marR="0" lvl="0" indent="0" algn="l"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mn-lt"/>
                          <a:ea typeface="+mn-ea"/>
                          <a:cs typeface="+mn-cs"/>
                        </a:rPr>
                        <a:t>Vacuum issues:</a:t>
                      </a:r>
                      <a:r>
                        <a:rPr kumimoji="0" lang="en-GB" sz="16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A RAMI / FMEA analysis is recommended in order to categorize the designs and to select the best promising solution. A preliminary test campaign on a machine / set up with vacuum conditions closer to the ESS requirements is recommended.</a:t>
                      </a:r>
                    </a:p>
                  </a:txBody>
                  <a:tcPr anchor="ctr"/>
                </a:tc>
                <a:tc>
                  <a:txBody>
                    <a:bodyPr/>
                    <a:lstStyle/>
                    <a:p>
                      <a:r>
                        <a:rPr lang="en-GB" sz="1600" dirty="0"/>
                        <a:t>A procedure has been fully established and verified by experts from ESS and cryo-engineers at CEA in charge of the cryo-modules. </a:t>
                      </a:r>
                    </a:p>
                  </a:txBody>
                  <a:tcPr anchor="ctr"/>
                </a:tc>
                <a:extLst>
                  <a:ext uri="{0D108BD9-81ED-4DB2-BD59-A6C34878D82A}">
                    <a16:rowId xmlns:a16="http://schemas.microsoft.com/office/drawing/2014/main" val="2442318169"/>
                  </a:ext>
                </a:extLst>
              </a:tr>
              <a:tr h="630070">
                <a:tc>
                  <a:txBody>
                    <a:bodyPr/>
                    <a:lstStyle/>
                    <a:p>
                      <a:pPr marL="0" marR="0" lvl="0" indent="0" algn="l"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mn-lt"/>
                          <a:ea typeface="+mn-ea"/>
                          <a:cs typeface="+mn-cs"/>
                        </a:rPr>
                        <a:t>Detector technology MCP saturation:</a:t>
                      </a:r>
                      <a:r>
                        <a:rPr kumimoji="0" lang="en-GB" sz="16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This saturation effects should be discussed with the suppliers (Hamamatsu or </a:t>
                      </a:r>
                      <a:r>
                        <a:rPr kumimoji="0" lang="en-GB" sz="1600" b="0" i="0" u="none" strike="noStrike" kern="1200" cap="none" spc="0" normalizeH="0" baseline="0" noProof="0" dirty="0" err="1">
                          <a:ln>
                            <a:noFill/>
                          </a:ln>
                          <a:solidFill>
                            <a:prstClr val="black"/>
                          </a:solidFill>
                          <a:effectLst/>
                          <a:uLnTx/>
                          <a:uFillTx/>
                          <a:latin typeface="+mn-lt"/>
                          <a:ea typeface="+mn-ea"/>
                          <a:cs typeface="+mn-cs"/>
                        </a:rPr>
                        <a:t>Photonis</a:t>
                      </a:r>
                      <a:r>
                        <a:rPr kumimoji="0" lang="en-GB" sz="16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r>
                        <a:rPr lang="en-GB" sz="1600" dirty="0"/>
                        <a:t>No issues found during the prototype testing. </a:t>
                      </a:r>
                    </a:p>
                  </a:txBody>
                  <a:tcPr anchor="ctr"/>
                </a:tc>
                <a:extLst>
                  <a:ext uri="{0D108BD9-81ED-4DB2-BD59-A6C34878D82A}">
                    <a16:rowId xmlns:a16="http://schemas.microsoft.com/office/drawing/2014/main" val="3711174401"/>
                  </a:ext>
                </a:extLst>
              </a:tr>
            </a:tbl>
          </a:graphicData>
        </a:graphic>
      </p:graphicFrame>
      <p:sp>
        <p:nvSpPr>
          <p:cNvPr id="7" name="Title 1">
            <a:extLst>
              <a:ext uri="{FF2B5EF4-FFF2-40B4-BE49-F238E27FC236}">
                <a16:creationId xmlns:a16="http://schemas.microsoft.com/office/drawing/2014/main" id="{DB649A54-FB82-8E45-B77B-72D85F6D4137}"/>
              </a:ext>
            </a:extLst>
          </p:cNvPr>
          <p:cNvSpPr>
            <a:spLocks noGrp="1"/>
          </p:cNvSpPr>
          <p:nvPr>
            <p:ph type="title"/>
          </p:nvPr>
        </p:nvSpPr>
        <p:spPr>
          <a:xfrm>
            <a:off x="457200" y="346646"/>
            <a:ext cx="7139136" cy="562074"/>
          </a:xfrm>
        </p:spPr>
        <p:txBody>
          <a:bodyPr anchor="ctr"/>
          <a:lstStyle/>
          <a:p>
            <a:r>
              <a:rPr lang="en-GB" sz="2800" dirty="0"/>
              <a:t>PDR Close-out</a:t>
            </a:r>
          </a:p>
        </p:txBody>
      </p:sp>
    </p:spTree>
    <p:extLst>
      <p:ext uri="{BB962C8B-B14F-4D97-AF65-F5344CB8AC3E}">
        <p14:creationId xmlns:p14="http://schemas.microsoft.com/office/powerpoint/2010/main" val="2999912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B2D048-9958-754E-87A1-BB2A0B9994C5}"/>
              </a:ext>
            </a:extLst>
          </p:cNvPr>
          <p:cNvSpPr>
            <a:spLocks noGrp="1"/>
          </p:cNvSpPr>
          <p:nvPr>
            <p:ph type="sldNum" sz="quarter" idx="12"/>
          </p:nvPr>
        </p:nvSpPr>
        <p:spPr/>
        <p:txBody>
          <a:bodyPr/>
          <a:lstStyle/>
          <a:p>
            <a:fld id="{551115BC-487E-4422-894C-CB7CD3E79223}" type="slidenum">
              <a:rPr lang="en-GB" smtClean="0"/>
              <a:pPr/>
              <a:t>17</a:t>
            </a:fld>
            <a:endParaRPr lang="en-GB"/>
          </a:p>
        </p:txBody>
      </p:sp>
      <p:graphicFrame>
        <p:nvGraphicFramePr>
          <p:cNvPr id="5" name="Table 4">
            <a:extLst>
              <a:ext uri="{FF2B5EF4-FFF2-40B4-BE49-F238E27FC236}">
                <a16:creationId xmlns:a16="http://schemas.microsoft.com/office/drawing/2014/main" id="{405692A2-A690-1E4D-AD3C-14247A985632}"/>
              </a:ext>
            </a:extLst>
          </p:cNvPr>
          <p:cNvGraphicFramePr>
            <a:graphicFrameLocks noGrp="1"/>
          </p:cNvGraphicFramePr>
          <p:nvPr>
            <p:extLst>
              <p:ext uri="{D42A27DB-BD31-4B8C-83A1-F6EECF244321}">
                <p14:modId xmlns:p14="http://schemas.microsoft.com/office/powerpoint/2010/main" val="853958125"/>
              </p:ext>
            </p:extLst>
          </p:nvPr>
        </p:nvGraphicFramePr>
        <p:xfrm>
          <a:off x="251520" y="1490530"/>
          <a:ext cx="8784976" cy="5250838"/>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1895495823"/>
                    </a:ext>
                  </a:extLst>
                </a:gridCol>
                <a:gridCol w="4392488">
                  <a:extLst>
                    <a:ext uri="{9D8B030D-6E8A-4147-A177-3AD203B41FA5}">
                      <a16:colId xmlns:a16="http://schemas.microsoft.com/office/drawing/2014/main" val="2823159794"/>
                    </a:ext>
                  </a:extLst>
                </a:gridCol>
              </a:tblGrid>
              <a:tr h="630070">
                <a:tc>
                  <a:txBody>
                    <a:bodyPr/>
                    <a:lstStyle/>
                    <a:p>
                      <a:r>
                        <a:rPr lang="en-GB" sz="2000" dirty="0"/>
                        <a:t>Recommendation</a:t>
                      </a:r>
                    </a:p>
                  </a:txBody>
                  <a:tcPr anchor="ctr"/>
                </a:tc>
                <a:tc>
                  <a:txBody>
                    <a:bodyPr/>
                    <a:lstStyle/>
                    <a:p>
                      <a:r>
                        <a:rPr lang="en-GB" sz="2000" dirty="0"/>
                        <a:t>Response</a:t>
                      </a:r>
                    </a:p>
                  </a:txBody>
                  <a:tcPr anchor="ctr"/>
                </a:tc>
                <a:extLst>
                  <a:ext uri="{0D108BD9-81ED-4DB2-BD59-A6C34878D82A}">
                    <a16:rowId xmlns:a16="http://schemas.microsoft.com/office/drawing/2014/main" val="3310907288"/>
                  </a:ext>
                </a:extLst>
              </a:tr>
              <a:tr h="630070">
                <a:tc>
                  <a:txBody>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lang="en-GB" sz="1600" b="1" dirty="0"/>
                        <a:t>Read-out detector technology general comment:</a:t>
                      </a:r>
                    </a:p>
                    <a:p>
                      <a:pPr marL="0" marR="0" lvl="0" indent="0" algn="just" defTabSz="514350" rtl="0" eaLnBrk="1" fontAlgn="auto" latinLnBrk="0" hangingPunct="1">
                        <a:lnSpc>
                          <a:spcPct val="100000"/>
                        </a:lnSpc>
                        <a:spcBef>
                          <a:spcPts val="0"/>
                        </a:spcBef>
                        <a:spcAft>
                          <a:spcPts val="0"/>
                        </a:spcAft>
                        <a:buClrTx/>
                        <a:buSzTx/>
                        <a:buFontTx/>
                        <a:buNone/>
                        <a:tabLst/>
                        <a:defRPr/>
                      </a:pPr>
                      <a:r>
                        <a:rPr lang="en-GB" sz="1600" dirty="0"/>
                        <a:t>We propose to take the MCP based detector as the baseline design. The phosphor readout seems to be technically simpler because commercial MCP phosphor combinations are available. A camera reading should be a standard for the ICS. Investigations with the TimePix3 technology should be performed with lower priority (but are still interesting from a scientific point-of-view).</a:t>
                      </a:r>
                    </a:p>
                  </a:txBody>
                  <a:tcPr anchor="ctr"/>
                </a:tc>
                <a:tc>
                  <a:txBody>
                    <a:bodyPr/>
                    <a:lstStyle/>
                    <a:p>
                      <a:r>
                        <a:rPr lang="en-GB" sz="1600" dirty="0"/>
                        <a:t>This has been fully endorsed with the prototype development. Some investigation on TimePix3 has been done on a low energy ion beamline (12keV), showing the issues with IPM based on ions. </a:t>
                      </a:r>
                    </a:p>
                  </a:txBody>
                  <a:tcPr anchor="ctr"/>
                </a:tc>
                <a:extLst>
                  <a:ext uri="{0D108BD9-81ED-4DB2-BD59-A6C34878D82A}">
                    <a16:rowId xmlns:a16="http://schemas.microsoft.com/office/drawing/2014/main" val="1185793481"/>
                  </a:ext>
                </a:extLst>
              </a:tr>
              <a:tr h="630070">
                <a:tc>
                  <a:txBody>
                    <a:bodyPr/>
                    <a:lstStyle/>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sz="1600" b="1" dirty="0"/>
                        <a:t>Detector technology MCP requirement:</a:t>
                      </a:r>
                      <a:r>
                        <a:rPr lang="en-GB" sz="1600" dirty="0"/>
                        <a:t> </a:t>
                      </a:r>
                    </a:p>
                    <a:p>
                      <a:pPr marL="0" marR="0" lvl="0" indent="0" algn="just"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sz="1600" dirty="0"/>
                        <a:t>It is recommended to have a design with an MCP to get sufficient signal for low current or short pulse operation. Usage of a single MCP might be possible which enable better spatial resolution and less risk of false profile reproduction due to saturation. Further studies are required including a discussion with the MCP suppliers (Hamamatsu or </a:t>
                      </a:r>
                      <a:r>
                        <a:rPr lang="en-GB" sz="1600" dirty="0" err="1"/>
                        <a:t>Photonis</a:t>
                      </a:r>
                      <a:r>
                        <a:rPr lang="en-GB" sz="1600" dirty="0"/>
                        <a:t>).</a:t>
                      </a:r>
                    </a:p>
                  </a:txBody>
                  <a:tcPr anchor="ctr"/>
                </a:tc>
                <a:tc>
                  <a:txBody>
                    <a:bodyPr/>
                    <a:lstStyle/>
                    <a:p>
                      <a:r>
                        <a:rPr lang="en-GB" sz="1600" dirty="0"/>
                        <a:t>Done during prototype testing. The tests results showed the necessity to use a double stage MCP. This presents the advantage of using less gain per stage, prolongating the lifetime of the MCP. </a:t>
                      </a:r>
                    </a:p>
                  </a:txBody>
                  <a:tcPr anchor="ctr"/>
                </a:tc>
                <a:extLst>
                  <a:ext uri="{0D108BD9-81ED-4DB2-BD59-A6C34878D82A}">
                    <a16:rowId xmlns:a16="http://schemas.microsoft.com/office/drawing/2014/main" val="2442318169"/>
                  </a:ext>
                </a:extLst>
              </a:tr>
            </a:tbl>
          </a:graphicData>
        </a:graphic>
      </p:graphicFrame>
      <p:sp>
        <p:nvSpPr>
          <p:cNvPr id="6" name="Title 1">
            <a:extLst>
              <a:ext uri="{FF2B5EF4-FFF2-40B4-BE49-F238E27FC236}">
                <a16:creationId xmlns:a16="http://schemas.microsoft.com/office/drawing/2014/main" id="{3EB1CFA8-92A4-9F42-A994-2F93568AF288}"/>
              </a:ext>
            </a:extLst>
          </p:cNvPr>
          <p:cNvSpPr txBox="1">
            <a:spLocks/>
          </p:cNvSpPr>
          <p:nvPr/>
        </p:nvSpPr>
        <p:spPr>
          <a:xfrm>
            <a:off x="609600" y="499046"/>
            <a:ext cx="7139136" cy="562074"/>
          </a:xfrm>
          <a:prstGeom prst="rect">
            <a:avLst/>
          </a:prstGeom>
        </p:spPr>
        <p:txBody>
          <a:bodyPr vert="horz" lIns="90000" tIns="45720" rIns="91440" bIns="45720" rtlCol="0" anchor="ctr">
            <a:noAutofit/>
          </a:bodyPr>
          <a:lstStyle>
            <a:lvl1pPr algn="l" defTabSz="514350" rtl="0" eaLnBrk="1" latinLnBrk="0" hangingPunct="1">
              <a:spcBef>
                <a:spcPct val="0"/>
              </a:spcBef>
              <a:buNone/>
              <a:defRPr sz="2400" b="1" kern="1200" baseline="0">
                <a:solidFill>
                  <a:schemeClr val="bg1"/>
                </a:solidFill>
                <a:latin typeface="+mj-lt"/>
                <a:ea typeface="+mj-ea"/>
                <a:cs typeface="+mj-cs"/>
              </a:defRPr>
            </a:lvl1pPr>
          </a:lstStyle>
          <a:p>
            <a:r>
              <a:rPr lang="en-GB" sz="2800"/>
              <a:t>PDR Close-out</a:t>
            </a:r>
            <a:endParaRPr lang="en-GB" sz="2800" dirty="0"/>
          </a:p>
        </p:txBody>
      </p:sp>
    </p:spTree>
    <p:extLst>
      <p:ext uri="{BB962C8B-B14F-4D97-AF65-F5344CB8AC3E}">
        <p14:creationId xmlns:p14="http://schemas.microsoft.com/office/powerpoint/2010/main" val="21088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B2D048-9958-754E-87A1-BB2A0B9994C5}"/>
              </a:ext>
            </a:extLst>
          </p:cNvPr>
          <p:cNvSpPr>
            <a:spLocks noGrp="1"/>
          </p:cNvSpPr>
          <p:nvPr>
            <p:ph type="sldNum" sz="quarter" idx="12"/>
          </p:nvPr>
        </p:nvSpPr>
        <p:spPr/>
        <p:txBody>
          <a:bodyPr/>
          <a:lstStyle/>
          <a:p>
            <a:fld id="{551115BC-487E-4422-894C-CB7CD3E79223}" type="slidenum">
              <a:rPr lang="en-GB" smtClean="0"/>
              <a:pPr/>
              <a:t>18</a:t>
            </a:fld>
            <a:endParaRPr lang="en-GB"/>
          </a:p>
        </p:txBody>
      </p:sp>
      <p:graphicFrame>
        <p:nvGraphicFramePr>
          <p:cNvPr id="5" name="Table 4">
            <a:extLst>
              <a:ext uri="{FF2B5EF4-FFF2-40B4-BE49-F238E27FC236}">
                <a16:creationId xmlns:a16="http://schemas.microsoft.com/office/drawing/2014/main" id="{0D9E6881-8FEA-174D-8819-5F8FDAF8C286}"/>
              </a:ext>
            </a:extLst>
          </p:cNvPr>
          <p:cNvGraphicFramePr>
            <a:graphicFrameLocks noGrp="1"/>
          </p:cNvGraphicFramePr>
          <p:nvPr>
            <p:extLst>
              <p:ext uri="{D42A27DB-BD31-4B8C-83A1-F6EECF244321}">
                <p14:modId xmlns:p14="http://schemas.microsoft.com/office/powerpoint/2010/main" val="40690224"/>
              </p:ext>
            </p:extLst>
          </p:nvPr>
        </p:nvGraphicFramePr>
        <p:xfrm>
          <a:off x="251520" y="1490530"/>
          <a:ext cx="8784976" cy="5293510"/>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1895495823"/>
                    </a:ext>
                  </a:extLst>
                </a:gridCol>
                <a:gridCol w="4392488">
                  <a:extLst>
                    <a:ext uri="{9D8B030D-6E8A-4147-A177-3AD203B41FA5}">
                      <a16:colId xmlns:a16="http://schemas.microsoft.com/office/drawing/2014/main" val="2823159794"/>
                    </a:ext>
                  </a:extLst>
                </a:gridCol>
              </a:tblGrid>
              <a:tr h="630070">
                <a:tc>
                  <a:txBody>
                    <a:bodyPr/>
                    <a:lstStyle/>
                    <a:p>
                      <a:r>
                        <a:rPr lang="en-GB" sz="2000" dirty="0"/>
                        <a:t>Recommendation</a:t>
                      </a:r>
                    </a:p>
                  </a:txBody>
                  <a:tcPr anchor="ctr"/>
                </a:tc>
                <a:tc>
                  <a:txBody>
                    <a:bodyPr/>
                    <a:lstStyle/>
                    <a:p>
                      <a:r>
                        <a:rPr lang="en-GB" sz="2000" dirty="0"/>
                        <a:t>Response</a:t>
                      </a:r>
                    </a:p>
                  </a:txBody>
                  <a:tcPr anchor="ctr"/>
                </a:tc>
                <a:extLst>
                  <a:ext uri="{0D108BD9-81ED-4DB2-BD59-A6C34878D82A}">
                    <a16:rowId xmlns:a16="http://schemas.microsoft.com/office/drawing/2014/main" val="3310907288"/>
                  </a:ext>
                </a:extLst>
              </a:tr>
              <a:tr h="630070">
                <a:tc>
                  <a:txBody>
                    <a:bodyPr/>
                    <a:lstStyle/>
                    <a:p>
                      <a:pPr algn="just"/>
                      <a:r>
                        <a:rPr lang="en-GB" sz="1600" b="1" dirty="0"/>
                        <a:t>Efficiency of MCP:</a:t>
                      </a:r>
                      <a:r>
                        <a:rPr lang="en-GB" sz="1600" dirty="0"/>
                        <a:t> </a:t>
                      </a:r>
                    </a:p>
                    <a:p>
                      <a:pPr algn="just"/>
                      <a:r>
                        <a:rPr lang="en-GB" sz="1600" dirty="0"/>
                        <a:t>The expected efficiency decrease of the MCP should be evaluated again taking the beam profile into account. Permanent profile monitoring should not be foreseen i.e. the MCP voltage should be lowered to prevent amplification in case the beam profile is not recorded.</a:t>
                      </a:r>
                    </a:p>
                  </a:txBody>
                  <a:tcPr anchor="ctr"/>
                </a:tc>
                <a:tc>
                  <a:txBody>
                    <a:bodyPr/>
                    <a:lstStyle/>
                    <a:p>
                      <a:r>
                        <a:rPr lang="en-GB" sz="1600" dirty="0"/>
                        <a:t>None issue.</a:t>
                      </a:r>
                    </a:p>
                  </a:txBody>
                  <a:tcPr anchor="ctr"/>
                </a:tc>
                <a:extLst>
                  <a:ext uri="{0D108BD9-81ED-4DB2-BD59-A6C34878D82A}">
                    <a16:rowId xmlns:a16="http://schemas.microsoft.com/office/drawing/2014/main" val="1185793481"/>
                  </a:ext>
                </a:extLst>
              </a:tr>
              <a:tr h="630070">
                <a:tc>
                  <a:txBody>
                    <a:bodyPr/>
                    <a:lstStyle/>
                    <a:p>
                      <a:pPr algn="just"/>
                      <a:r>
                        <a:rPr lang="en-GB" sz="1600" b="1" dirty="0"/>
                        <a:t>Comparison strip versus phosphor readout:</a:t>
                      </a:r>
                      <a:r>
                        <a:rPr lang="en-GB" sz="1600" dirty="0"/>
                        <a:t> </a:t>
                      </a:r>
                    </a:p>
                    <a:p>
                      <a:pPr algn="just"/>
                      <a:r>
                        <a:rPr lang="en-GB" sz="1600" dirty="0"/>
                        <a:t>The choice between both types is not easy and requires some more study; presently the phosphor readout seems to be simpler.</a:t>
                      </a:r>
                    </a:p>
                  </a:txBody>
                  <a:tcPr anchor="ctr"/>
                </a:tc>
                <a:tc>
                  <a:txBody>
                    <a:bodyPr/>
                    <a:lstStyle/>
                    <a:p>
                      <a:r>
                        <a:rPr lang="en-GB" sz="1600" dirty="0"/>
                        <a:t>The choice of having a phosphor based readout has been done because using strips has been shown to work with an MCP, thus, it has been decided not to cumulate difficulties and operational issues.</a:t>
                      </a:r>
                    </a:p>
                  </a:txBody>
                  <a:tcPr anchor="ctr"/>
                </a:tc>
                <a:extLst>
                  <a:ext uri="{0D108BD9-81ED-4DB2-BD59-A6C34878D82A}">
                    <a16:rowId xmlns:a16="http://schemas.microsoft.com/office/drawing/2014/main" val="2442318169"/>
                  </a:ext>
                </a:extLst>
              </a:tr>
              <a:tr h="630070">
                <a:tc>
                  <a:txBody>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lang="en-GB" sz="1600" b="1" dirty="0"/>
                        <a:t>Beam based tests: </a:t>
                      </a:r>
                    </a:p>
                    <a:p>
                      <a:pPr marL="0" marR="0" lvl="0" indent="0" algn="just" defTabSz="514350" rtl="0" eaLnBrk="1" fontAlgn="auto" latinLnBrk="0" hangingPunct="1">
                        <a:lnSpc>
                          <a:spcPct val="100000"/>
                        </a:lnSpc>
                        <a:spcBef>
                          <a:spcPts val="0"/>
                        </a:spcBef>
                        <a:spcAft>
                          <a:spcPts val="0"/>
                        </a:spcAft>
                        <a:buClrTx/>
                        <a:buSzTx/>
                        <a:buFontTx/>
                        <a:buNone/>
                        <a:tabLst/>
                        <a:defRPr/>
                      </a:pPr>
                      <a:r>
                        <a:rPr lang="en-GB" sz="1600" dirty="0"/>
                        <a:t>The tests at IPHI should have higher priority than at COSY. There may be even more suitable locations for some tests, in particular for background considerations at, e.g. at CERN LINAC4 or SNS.</a:t>
                      </a:r>
                    </a:p>
                  </a:txBody>
                  <a:tcPr anchor="ctr"/>
                </a:tc>
                <a:tc>
                  <a:txBody>
                    <a:bodyPr/>
                    <a:lstStyle/>
                    <a:p>
                      <a:r>
                        <a:rPr lang="en-GB" sz="1600" dirty="0"/>
                        <a:t>Tests have been done only at IPHI. </a:t>
                      </a:r>
                    </a:p>
                  </a:txBody>
                  <a:tcPr anchor="ctr"/>
                </a:tc>
                <a:extLst>
                  <a:ext uri="{0D108BD9-81ED-4DB2-BD59-A6C34878D82A}">
                    <a16:rowId xmlns:a16="http://schemas.microsoft.com/office/drawing/2014/main" val="3663461138"/>
                  </a:ext>
                </a:extLst>
              </a:tr>
            </a:tbl>
          </a:graphicData>
        </a:graphic>
      </p:graphicFrame>
      <p:sp>
        <p:nvSpPr>
          <p:cNvPr id="8" name="Title 1">
            <a:extLst>
              <a:ext uri="{FF2B5EF4-FFF2-40B4-BE49-F238E27FC236}">
                <a16:creationId xmlns:a16="http://schemas.microsoft.com/office/drawing/2014/main" id="{29FF9BCA-E758-BC42-85B1-1B0FFA8158AF}"/>
              </a:ext>
            </a:extLst>
          </p:cNvPr>
          <p:cNvSpPr>
            <a:spLocks noGrp="1"/>
          </p:cNvSpPr>
          <p:nvPr>
            <p:ph type="title"/>
          </p:nvPr>
        </p:nvSpPr>
        <p:spPr>
          <a:xfrm>
            <a:off x="480864" y="476672"/>
            <a:ext cx="7139136" cy="562074"/>
          </a:xfrm>
        </p:spPr>
        <p:txBody>
          <a:bodyPr anchor="ctr"/>
          <a:lstStyle/>
          <a:p>
            <a:r>
              <a:rPr lang="en-GB" sz="2800" dirty="0"/>
              <a:t>PDR Close-out</a:t>
            </a:r>
          </a:p>
        </p:txBody>
      </p:sp>
    </p:spTree>
    <p:extLst>
      <p:ext uri="{BB962C8B-B14F-4D97-AF65-F5344CB8AC3E}">
        <p14:creationId xmlns:p14="http://schemas.microsoft.com/office/powerpoint/2010/main" val="1613296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B2D048-9958-754E-87A1-BB2A0B9994C5}"/>
              </a:ext>
            </a:extLst>
          </p:cNvPr>
          <p:cNvSpPr>
            <a:spLocks noGrp="1"/>
          </p:cNvSpPr>
          <p:nvPr>
            <p:ph type="sldNum" sz="quarter" idx="12"/>
          </p:nvPr>
        </p:nvSpPr>
        <p:spPr/>
        <p:txBody>
          <a:bodyPr/>
          <a:lstStyle/>
          <a:p>
            <a:fld id="{551115BC-487E-4422-894C-CB7CD3E79223}" type="slidenum">
              <a:rPr lang="en-GB" smtClean="0"/>
              <a:pPr/>
              <a:t>19</a:t>
            </a:fld>
            <a:endParaRPr lang="en-GB"/>
          </a:p>
        </p:txBody>
      </p:sp>
      <p:graphicFrame>
        <p:nvGraphicFramePr>
          <p:cNvPr id="5" name="Table 4">
            <a:extLst>
              <a:ext uri="{FF2B5EF4-FFF2-40B4-BE49-F238E27FC236}">
                <a16:creationId xmlns:a16="http://schemas.microsoft.com/office/drawing/2014/main" id="{7345378B-9226-1848-AB3C-2A9E0E7EB7D8}"/>
              </a:ext>
            </a:extLst>
          </p:cNvPr>
          <p:cNvGraphicFramePr>
            <a:graphicFrameLocks noGrp="1"/>
          </p:cNvGraphicFramePr>
          <p:nvPr>
            <p:extLst>
              <p:ext uri="{D42A27DB-BD31-4B8C-83A1-F6EECF244321}">
                <p14:modId xmlns:p14="http://schemas.microsoft.com/office/powerpoint/2010/main" val="1389801272"/>
              </p:ext>
            </p:extLst>
          </p:nvPr>
        </p:nvGraphicFramePr>
        <p:xfrm>
          <a:off x="179512" y="1124744"/>
          <a:ext cx="8784976" cy="5537350"/>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1895495823"/>
                    </a:ext>
                  </a:extLst>
                </a:gridCol>
                <a:gridCol w="4392488">
                  <a:extLst>
                    <a:ext uri="{9D8B030D-6E8A-4147-A177-3AD203B41FA5}">
                      <a16:colId xmlns:a16="http://schemas.microsoft.com/office/drawing/2014/main" val="2823159794"/>
                    </a:ext>
                  </a:extLst>
                </a:gridCol>
              </a:tblGrid>
              <a:tr h="630070">
                <a:tc>
                  <a:txBody>
                    <a:bodyPr/>
                    <a:lstStyle/>
                    <a:p>
                      <a:r>
                        <a:rPr lang="en-GB" sz="2000" dirty="0"/>
                        <a:t>Recommendation</a:t>
                      </a:r>
                    </a:p>
                  </a:txBody>
                  <a:tcPr anchor="ctr"/>
                </a:tc>
                <a:tc>
                  <a:txBody>
                    <a:bodyPr/>
                    <a:lstStyle/>
                    <a:p>
                      <a:r>
                        <a:rPr lang="en-GB" sz="2000" dirty="0"/>
                        <a:t>Response</a:t>
                      </a:r>
                    </a:p>
                  </a:txBody>
                  <a:tcPr anchor="ctr"/>
                </a:tc>
                <a:extLst>
                  <a:ext uri="{0D108BD9-81ED-4DB2-BD59-A6C34878D82A}">
                    <a16:rowId xmlns:a16="http://schemas.microsoft.com/office/drawing/2014/main" val="3310907288"/>
                  </a:ext>
                </a:extLst>
              </a:tr>
              <a:tr h="630070">
                <a:tc>
                  <a:txBody>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lang="en-GB" sz="1600" b="1" dirty="0"/>
                        <a:t>Cables: </a:t>
                      </a:r>
                      <a:r>
                        <a:rPr lang="en-GB" sz="1600" dirty="0"/>
                        <a:t>Avoid as much as possible to defer cables choices. Reducing the readout options early will help in this regard.</a:t>
                      </a:r>
                    </a:p>
                  </a:txBody>
                  <a:tcPr anchor="ctr"/>
                </a:tc>
                <a:tc>
                  <a:txBody>
                    <a:bodyPr/>
                    <a:lstStyle/>
                    <a:p>
                      <a:r>
                        <a:rPr lang="en-GB" sz="1600" dirty="0"/>
                        <a:t>All cables are in cable database.</a:t>
                      </a:r>
                    </a:p>
                  </a:txBody>
                  <a:tcPr anchor="ctr"/>
                </a:tc>
                <a:extLst>
                  <a:ext uri="{0D108BD9-81ED-4DB2-BD59-A6C34878D82A}">
                    <a16:rowId xmlns:a16="http://schemas.microsoft.com/office/drawing/2014/main" val="1185793481"/>
                  </a:ext>
                </a:extLst>
              </a:tr>
              <a:tr h="630070">
                <a:tc>
                  <a:txBody>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lang="en-GB" sz="1600" b="1" dirty="0"/>
                        <a:t>Controls: </a:t>
                      </a:r>
                    </a:p>
                    <a:p>
                      <a:pPr marL="0" marR="0" lvl="0" indent="0" algn="just" defTabSz="514350" rtl="0" eaLnBrk="1" fontAlgn="auto" latinLnBrk="0" hangingPunct="1">
                        <a:lnSpc>
                          <a:spcPct val="100000"/>
                        </a:lnSpc>
                        <a:spcBef>
                          <a:spcPts val="0"/>
                        </a:spcBef>
                        <a:spcAft>
                          <a:spcPts val="0"/>
                        </a:spcAft>
                        <a:buClrTx/>
                        <a:buSzTx/>
                        <a:buFontTx/>
                        <a:buNone/>
                        <a:tabLst/>
                        <a:defRPr/>
                      </a:pPr>
                      <a:r>
                        <a:rPr lang="en-GB" sz="1600" dirty="0"/>
                        <a:t>Clarifications about the final (controls) integration work should be done as soon as there is one preferred solution selected. List pros and cons of evaluated solutions, considering all relevant aspects (quality of measurements, implementation effort, future development). If the most work-intensive solution turns out to be superior to others, consider relaxing the timetable slightly (note: having said that, it should be ESS/BI and or BP to decide how soon you really need the NPMs). </a:t>
                      </a:r>
                    </a:p>
                  </a:txBody>
                  <a:tcPr anchor="ctr"/>
                </a:tc>
                <a:tc>
                  <a:txBody>
                    <a:bodyPr/>
                    <a:lstStyle/>
                    <a:p>
                      <a:r>
                        <a:rPr lang="en-GB" sz="1600" dirty="0"/>
                        <a:t>The control system for the prototypes is EPICS, so most of the implementation of the control system has been done under an ESS control system. The cameras are </a:t>
                      </a:r>
                      <a:r>
                        <a:rPr lang="en-GB" sz="1600" dirty="0" err="1"/>
                        <a:t>GiGE</a:t>
                      </a:r>
                      <a:r>
                        <a:rPr lang="en-GB" sz="1600" dirty="0"/>
                        <a:t>, controlled with </a:t>
                      </a:r>
                      <a:r>
                        <a:rPr lang="en-GB" sz="1600" dirty="0" err="1"/>
                        <a:t>AreaDetector</a:t>
                      </a:r>
                      <a:r>
                        <a:rPr lang="en-GB" sz="1600" dirty="0"/>
                        <a:t>, HV units are done using controller, also integrated into EPICS. ICS proposes to use ISEG controllers with EPICS drivers and E3 EPICS interfaces. </a:t>
                      </a:r>
                    </a:p>
                  </a:txBody>
                  <a:tcPr anchor="ctr"/>
                </a:tc>
                <a:extLst>
                  <a:ext uri="{0D108BD9-81ED-4DB2-BD59-A6C34878D82A}">
                    <a16:rowId xmlns:a16="http://schemas.microsoft.com/office/drawing/2014/main" val="2442318169"/>
                  </a:ext>
                </a:extLst>
              </a:tr>
              <a:tr h="630070">
                <a:tc>
                  <a:txBody>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lang="en-GB" sz="1600" b="1" dirty="0"/>
                        <a:t>Quality assurance: </a:t>
                      </a:r>
                    </a:p>
                    <a:p>
                      <a:pPr marL="0" marR="0" lvl="0" indent="0" algn="just" defTabSz="514350" rtl="0" eaLnBrk="1" fontAlgn="auto" latinLnBrk="0" hangingPunct="1">
                        <a:lnSpc>
                          <a:spcPct val="100000"/>
                        </a:lnSpc>
                        <a:spcBef>
                          <a:spcPts val="0"/>
                        </a:spcBef>
                        <a:spcAft>
                          <a:spcPts val="0"/>
                        </a:spcAft>
                        <a:buClrTx/>
                        <a:buSzTx/>
                        <a:buFontTx/>
                        <a:buNone/>
                        <a:tabLst/>
                        <a:defRPr/>
                      </a:pPr>
                      <a:r>
                        <a:rPr lang="en-GB" sz="1600" dirty="0"/>
                        <a:t>A verification plan that includes inspections and tests for production, and a plan for factory and site acceptance testing, should be presented at the CDR</a:t>
                      </a:r>
                    </a:p>
                  </a:txBody>
                  <a:tcPr anchor="ctr"/>
                </a:tc>
                <a:tc>
                  <a:txBody>
                    <a:bodyPr/>
                    <a:lstStyle/>
                    <a:p>
                      <a:r>
                        <a:rPr lang="en-GB" sz="1600" dirty="0"/>
                        <a:t>See CDR document ESS-0680910</a:t>
                      </a:r>
                    </a:p>
                  </a:txBody>
                  <a:tcPr anchor="ctr"/>
                </a:tc>
                <a:extLst>
                  <a:ext uri="{0D108BD9-81ED-4DB2-BD59-A6C34878D82A}">
                    <a16:rowId xmlns:a16="http://schemas.microsoft.com/office/drawing/2014/main" val="1032343821"/>
                  </a:ext>
                </a:extLst>
              </a:tr>
            </a:tbl>
          </a:graphicData>
        </a:graphic>
      </p:graphicFrame>
      <p:sp>
        <p:nvSpPr>
          <p:cNvPr id="10" name="Title 1">
            <a:extLst>
              <a:ext uri="{FF2B5EF4-FFF2-40B4-BE49-F238E27FC236}">
                <a16:creationId xmlns:a16="http://schemas.microsoft.com/office/drawing/2014/main" id="{3CBF86C2-D762-F943-99A4-F3EFFB65C5AC}"/>
              </a:ext>
            </a:extLst>
          </p:cNvPr>
          <p:cNvSpPr>
            <a:spLocks noGrp="1"/>
          </p:cNvSpPr>
          <p:nvPr>
            <p:ph type="title"/>
          </p:nvPr>
        </p:nvSpPr>
        <p:spPr>
          <a:xfrm>
            <a:off x="457200" y="346646"/>
            <a:ext cx="7139136" cy="562074"/>
          </a:xfrm>
        </p:spPr>
        <p:txBody>
          <a:bodyPr anchor="ctr"/>
          <a:lstStyle/>
          <a:p>
            <a:r>
              <a:rPr lang="en-GB" sz="2800" dirty="0"/>
              <a:t>PDR Close-out</a:t>
            </a:r>
          </a:p>
        </p:txBody>
      </p:sp>
    </p:spTree>
    <p:extLst>
      <p:ext uri="{BB962C8B-B14F-4D97-AF65-F5344CB8AC3E}">
        <p14:creationId xmlns:p14="http://schemas.microsoft.com/office/powerpoint/2010/main" val="898832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62EC-DE4A-4F41-A95A-C4C8623E0177}"/>
              </a:ext>
            </a:extLst>
          </p:cNvPr>
          <p:cNvSpPr>
            <a:spLocks noGrp="1"/>
          </p:cNvSpPr>
          <p:nvPr>
            <p:ph type="title"/>
          </p:nvPr>
        </p:nvSpPr>
        <p:spPr/>
        <p:txBody>
          <a:bodyPr/>
          <a:lstStyle/>
          <a:p>
            <a:r>
              <a:rPr lang="en-GB" sz="2800" dirty="0"/>
              <a:t>Presentation Outline</a:t>
            </a:r>
          </a:p>
        </p:txBody>
      </p:sp>
      <p:sp>
        <p:nvSpPr>
          <p:cNvPr id="3" name="Content Placeholder 2">
            <a:extLst>
              <a:ext uri="{FF2B5EF4-FFF2-40B4-BE49-F238E27FC236}">
                <a16:creationId xmlns:a16="http://schemas.microsoft.com/office/drawing/2014/main" id="{0325E14D-2AA6-1240-9D6F-D791BFBF831F}"/>
              </a:ext>
            </a:extLst>
          </p:cNvPr>
          <p:cNvSpPr>
            <a:spLocks noGrp="1"/>
          </p:cNvSpPr>
          <p:nvPr>
            <p:ph idx="1"/>
          </p:nvPr>
        </p:nvSpPr>
        <p:spPr/>
        <p:txBody>
          <a:bodyPr/>
          <a:lstStyle/>
          <a:p>
            <a:pPr>
              <a:lnSpc>
                <a:spcPct val="200000"/>
              </a:lnSpc>
            </a:pPr>
            <a:r>
              <a:rPr lang="en-GB" sz="2000" dirty="0"/>
              <a:t>Introduction </a:t>
            </a:r>
          </a:p>
          <a:p>
            <a:pPr>
              <a:lnSpc>
                <a:spcPct val="200000"/>
              </a:lnSpc>
            </a:pPr>
            <a:r>
              <a:rPr lang="en-GB" sz="2000" dirty="0"/>
              <a:t>Objectives of the CDR </a:t>
            </a:r>
          </a:p>
          <a:p>
            <a:pPr>
              <a:lnSpc>
                <a:spcPct val="200000"/>
              </a:lnSpc>
            </a:pPr>
            <a:r>
              <a:rPr lang="en-GB" sz="2000" dirty="0"/>
              <a:t>Overview of the project from PDR</a:t>
            </a:r>
          </a:p>
          <a:p>
            <a:pPr>
              <a:lnSpc>
                <a:spcPct val="200000"/>
              </a:lnSpc>
            </a:pPr>
            <a:r>
              <a:rPr lang="en-GB" sz="2000" dirty="0"/>
              <a:t>PDR close-out and recommendations</a:t>
            </a:r>
          </a:p>
        </p:txBody>
      </p:sp>
      <p:sp>
        <p:nvSpPr>
          <p:cNvPr id="4" name="Slide Number Placeholder 3">
            <a:extLst>
              <a:ext uri="{FF2B5EF4-FFF2-40B4-BE49-F238E27FC236}">
                <a16:creationId xmlns:a16="http://schemas.microsoft.com/office/drawing/2014/main" id="{CE4BB956-2C99-1141-81AF-4EACC8E9157B}"/>
              </a:ext>
            </a:extLst>
          </p:cNvPr>
          <p:cNvSpPr>
            <a:spLocks noGrp="1"/>
          </p:cNvSpPr>
          <p:nvPr>
            <p:ph type="sldNum" sz="quarter" idx="12"/>
          </p:nvPr>
        </p:nvSpPr>
        <p:spPr/>
        <p:txBody>
          <a:bodyPr/>
          <a:lstStyle/>
          <a:p>
            <a:fld id="{551115BC-487E-4422-894C-CB7CD3E79223}" type="slidenum">
              <a:rPr lang="en-GB" smtClean="0"/>
              <a:pPr/>
              <a:t>2</a:t>
            </a:fld>
            <a:endParaRPr lang="en-GB"/>
          </a:p>
        </p:txBody>
      </p:sp>
    </p:spTree>
    <p:extLst>
      <p:ext uri="{BB962C8B-B14F-4D97-AF65-F5344CB8AC3E}">
        <p14:creationId xmlns:p14="http://schemas.microsoft.com/office/powerpoint/2010/main" val="549467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C8450-22FC-A046-A2A2-EB9C9C0D47D9}"/>
              </a:ext>
            </a:extLst>
          </p:cNvPr>
          <p:cNvSpPr>
            <a:spLocks noGrp="1"/>
          </p:cNvSpPr>
          <p:nvPr>
            <p:ph type="sldNum" sz="quarter" idx="12"/>
          </p:nvPr>
        </p:nvSpPr>
        <p:spPr/>
        <p:txBody>
          <a:bodyPr/>
          <a:lstStyle/>
          <a:p>
            <a:fld id="{551115BC-487E-4422-894C-CB7CD3E79223}" type="slidenum">
              <a:rPr lang="en-GB" smtClean="0"/>
              <a:pPr/>
              <a:t>20</a:t>
            </a:fld>
            <a:endParaRPr lang="en-GB"/>
          </a:p>
        </p:txBody>
      </p:sp>
      <p:pic>
        <p:nvPicPr>
          <p:cNvPr id="5" name="Picture 4">
            <a:extLst>
              <a:ext uri="{FF2B5EF4-FFF2-40B4-BE49-F238E27FC236}">
                <a16:creationId xmlns:a16="http://schemas.microsoft.com/office/drawing/2014/main" id="{8A4FFAC5-FE30-AE43-BF75-A7D2AF3FBC0E}"/>
              </a:ext>
            </a:extLst>
          </p:cNvPr>
          <p:cNvPicPr>
            <a:picLocks noChangeAspect="1"/>
          </p:cNvPicPr>
          <p:nvPr/>
        </p:nvPicPr>
        <p:blipFill>
          <a:blip r:embed="rId2"/>
          <a:stretch>
            <a:fillRect/>
          </a:stretch>
        </p:blipFill>
        <p:spPr>
          <a:xfrm>
            <a:off x="0" y="1556792"/>
            <a:ext cx="9144000" cy="4990912"/>
          </a:xfrm>
          <a:prstGeom prst="rect">
            <a:avLst/>
          </a:prstGeom>
        </p:spPr>
      </p:pic>
      <p:sp>
        <p:nvSpPr>
          <p:cNvPr id="6" name="Title 1">
            <a:extLst>
              <a:ext uri="{FF2B5EF4-FFF2-40B4-BE49-F238E27FC236}">
                <a16:creationId xmlns:a16="http://schemas.microsoft.com/office/drawing/2014/main" id="{AEB719B5-CE50-4B4E-9D70-65CCDA63FCC0}"/>
              </a:ext>
            </a:extLst>
          </p:cNvPr>
          <p:cNvSpPr>
            <a:spLocks noGrp="1"/>
          </p:cNvSpPr>
          <p:nvPr>
            <p:ph type="title"/>
          </p:nvPr>
        </p:nvSpPr>
        <p:spPr>
          <a:xfrm>
            <a:off x="480864" y="476672"/>
            <a:ext cx="7139136" cy="562074"/>
          </a:xfrm>
        </p:spPr>
        <p:txBody>
          <a:bodyPr anchor="ctr"/>
          <a:lstStyle/>
          <a:p>
            <a:r>
              <a:rPr lang="en-GB" sz="2800" dirty="0"/>
              <a:t>CDR Program</a:t>
            </a:r>
          </a:p>
        </p:txBody>
      </p:sp>
    </p:spTree>
    <p:extLst>
      <p:ext uri="{BB962C8B-B14F-4D97-AF65-F5344CB8AC3E}">
        <p14:creationId xmlns:p14="http://schemas.microsoft.com/office/powerpoint/2010/main" val="893326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BA8D-F9A1-7043-BB16-06542DD5F27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3C3DE8-8C74-3F45-94DF-B2AA16F0AEC6}"/>
              </a:ext>
            </a:extLst>
          </p:cNvPr>
          <p:cNvSpPr>
            <a:spLocks noGrp="1"/>
          </p:cNvSpPr>
          <p:nvPr>
            <p:ph idx="1"/>
          </p:nvPr>
        </p:nvSpPr>
        <p:spPr/>
        <p:txBody>
          <a:bodyPr anchor="ctr"/>
          <a:lstStyle/>
          <a:p>
            <a:pPr marL="0" indent="0" algn="ctr">
              <a:buNone/>
            </a:pPr>
            <a:r>
              <a:rPr lang="en-GB" sz="2400" dirty="0"/>
              <a:t>Thank you for your attention</a:t>
            </a:r>
          </a:p>
        </p:txBody>
      </p:sp>
      <p:sp>
        <p:nvSpPr>
          <p:cNvPr id="4" name="Slide Number Placeholder 3">
            <a:extLst>
              <a:ext uri="{FF2B5EF4-FFF2-40B4-BE49-F238E27FC236}">
                <a16:creationId xmlns:a16="http://schemas.microsoft.com/office/drawing/2014/main" id="{9A4A1891-FC1D-144B-AB5D-CA5A0F6BDFBB}"/>
              </a:ext>
            </a:extLst>
          </p:cNvPr>
          <p:cNvSpPr>
            <a:spLocks noGrp="1"/>
          </p:cNvSpPr>
          <p:nvPr>
            <p:ph type="sldNum" sz="quarter" idx="12"/>
          </p:nvPr>
        </p:nvSpPr>
        <p:spPr/>
        <p:txBody>
          <a:bodyPr/>
          <a:lstStyle/>
          <a:p>
            <a:fld id="{551115BC-487E-4422-894C-CB7CD3E79223}" type="slidenum">
              <a:rPr lang="en-GB" smtClean="0"/>
              <a:pPr/>
              <a:t>21</a:t>
            </a:fld>
            <a:endParaRPr lang="en-GB"/>
          </a:p>
        </p:txBody>
      </p:sp>
    </p:spTree>
    <p:extLst>
      <p:ext uri="{BB962C8B-B14F-4D97-AF65-F5344CB8AC3E}">
        <p14:creationId xmlns:p14="http://schemas.microsoft.com/office/powerpoint/2010/main" val="1367222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FE56-7E3F-C845-BB62-F4369DFBE1BE}"/>
              </a:ext>
            </a:extLst>
          </p:cNvPr>
          <p:cNvSpPr>
            <a:spLocks noGrp="1"/>
          </p:cNvSpPr>
          <p:nvPr>
            <p:ph type="title"/>
          </p:nvPr>
        </p:nvSpPr>
        <p:spPr/>
        <p:txBody>
          <a:bodyPr/>
          <a:lstStyle/>
          <a:p>
            <a:r>
              <a:rPr lang="en-GB" sz="3200" dirty="0"/>
              <a:t>Introduction</a:t>
            </a:r>
          </a:p>
        </p:txBody>
      </p:sp>
      <p:sp>
        <p:nvSpPr>
          <p:cNvPr id="3" name="Content Placeholder 2">
            <a:extLst>
              <a:ext uri="{FF2B5EF4-FFF2-40B4-BE49-F238E27FC236}">
                <a16:creationId xmlns:a16="http://schemas.microsoft.com/office/drawing/2014/main" id="{CF1C1D61-FFB7-2349-8987-A454B7CC9864}"/>
              </a:ext>
            </a:extLst>
          </p:cNvPr>
          <p:cNvSpPr>
            <a:spLocks noGrp="1"/>
          </p:cNvSpPr>
          <p:nvPr>
            <p:ph idx="1"/>
          </p:nvPr>
        </p:nvSpPr>
        <p:spPr>
          <a:xfrm>
            <a:off x="395536" y="1460098"/>
            <a:ext cx="8229600" cy="5281270"/>
          </a:xfrm>
        </p:spPr>
        <p:txBody>
          <a:bodyPr>
            <a:normAutofit/>
          </a:bodyPr>
          <a:lstStyle/>
          <a:p>
            <a:pPr marL="0" indent="0">
              <a:buNone/>
            </a:pPr>
            <a:r>
              <a:rPr lang="en-GB" sz="1600" dirty="0"/>
              <a:t>Critical Design Review of the Cold </a:t>
            </a:r>
            <a:r>
              <a:rPr lang="en-GB" sz="1600" dirty="0" err="1"/>
              <a:t>Linac</a:t>
            </a:r>
            <a:r>
              <a:rPr lang="en-GB" sz="1600" dirty="0"/>
              <a:t> NPMs:</a:t>
            </a:r>
          </a:p>
          <a:p>
            <a:pPr lvl="4">
              <a:buFont typeface="Wingdings" pitchFamily="2" charset="2"/>
              <a:buChar char="Ø"/>
            </a:pPr>
            <a:r>
              <a:rPr lang="en-GB" sz="1600" dirty="0"/>
              <a:t> </a:t>
            </a:r>
            <a:r>
              <a:rPr lang="en-GB" sz="1600" b="1" dirty="0"/>
              <a:t>Prerequisite for starting production</a:t>
            </a:r>
          </a:p>
          <a:p>
            <a:pPr marL="0" indent="0">
              <a:spcBef>
                <a:spcPts val="0"/>
              </a:spcBef>
              <a:spcAft>
                <a:spcPts val="600"/>
              </a:spcAft>
              <a:buNone/>
            </a:pPr>
            <a:r>
              <a:rPr lang="en-GB" sz="1600" dirty="0"/>
              <a:t>Charge of the review:  </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Does the design fulfil all requirements and respect all interfaces?</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Is the design of the beamline device appropriate for its location in a particle-free region?</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Is the design sufficiently mature and the level of testing/analysis appropriate to begin procurement and manufacturing of the remaining components?</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Given that the CDR is also a Tollgate review for the in-kind agreement with the CEA </a:t>
            </a:r>
            <a:r>
              <a:rPr lang="en-GB" sz="1600" dirty="0" err="1">
                <a:ea typeface="Calibri" panose="020F0502020204030204" pitchFamily="34" charset="0"/>
                <a:cs typeface="Times New Roman" pitchFamily="2" charset="0"/>
              </a:rPr>
              <a:t>Saclay</a:t>
            </a:r>
            <a:r>
              <a:rPr lang="en-GB" sz="1600" dirty="0">
                <a:ea typeface="Calibri" panose="020F0502020204030204" pitchFamily="34" charset="0"/>
                <a:cs typeface="Times New Roman" pitchFamily="2" charset="0"/>
              </a:rPr>
              <a:t>, have the contractual obligations been met such that the CDR Milestone can be declared complete? </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Is the planning appropriate and consistent with the overall ESS plans and milestones? </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Is there an acquisition plan for any major or long lead time procurements, and is the lead time for procurements and contracts properly accounted for in the planning?</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Has verification plan been developed? Does it cover the system features required for first protons?</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Have potential safety hazards been properly identified and considered in the design choices? If required, is there a mitigation plan?  </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Have reliability aspects been considered in the design choices?</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Have the project risks and opportunities been properly identified and their impact considered in the design? If required, is there a mitigation plan?</a:t>
            </a:r>
          </a:p>
          <a:p>
            <a:pPr marL="342900" lvl="0" indent="-342900" algn="just">
              <a:lnSpc>
                <a:spcPts val="1400"/>
              </a:lnSpc>
              <a:spcBef>
                <a:spcPts val="0"/>
              </a:spcBef>
              <a:spcAft>
                <a:spcPts val="600"/>
              </a:spcAft>
              <a:buFont typeface="+mj-lt"/>
              <a:buAutoNum type="arabicPeriod"/>
            </a:pPr>
            <a:r>
              <a:rPr lang="en-GB" sz="1600" dirty="0">
                <a:ea typeface="Calibri" panose="020F0502020204030204" pitchFamily="34" charset="0"/>
                <a:cs typeface="Times New Roman" pitchFamily="2" charset="0"/>
              </a:rPr>
              <a:t>Were any other issues identified during the review?</a:t>
            </a:r>
          </a:p>
        </p:txBody>
      </p:sp>
      <p:sp>
        <p:nvSpPr>
          <p:cNvPr id="4" name="Slide Number Placeholder 3">
            <a:extLst>
              <a:ext uri="{FF2B5EF4-FFF2-40B4-BE49-F238E27FC236}">
                <a16:creationId xmlns:a16="http://schemas.microsoft.com/office/drawing/2014/main" id="{9B79CB34-B631-334C-A3EE-AA4BE8574A77}"/>
              </a:ext>
            </a:extLst>
          </p:cNvPr>
          <p:cNvSpPr>
            <a:spLocks noGrp="1"/>
          </p:cNvSpPr>
          <p:nvPr>
            <p:ph type="sldNum" sz="quarter" idx="12"/>
          </p:nvPr>
        </p:nvSpPr>
        <p:spPr/>
        <p:txBody>
          <a:bodyPr/>
          <a:lstStyle/>
          <a:p>
            <a:fld id="{551115BC-487E-4422-894C-CB7CD3E79223}" type="slidenum">
              <a:rPr lang="en-GB" smtClean="0"/>
              <a:pPr/>
              <a:t>3</a:t>
            </a:fld>
            <a:endParaRPr lang="en-GB"/>
          </a:p>
        </p:txBody>
      </p:sp>
    </p:spTree>
    <p:extLst>
      <p:ext uri="{BB962C8B-B14F-4D97-AF65-F5344CB8AC3E}">
        <p14:creationId xmlns:p14="http://schemas.microsoft.com/office/powerpoint/2010/main" val="360438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6AF3-A2C7-9E4A-BE7C-A304C38FFAC0}"/>
              </a:ext>
            </a:extLst>
          </p:cNvPr>
          <p:cNvSpPr>
            <a:spLocks noGrp="1"/>
          </p:cNvSpPr>
          <p:nvPr>
            <p:ph type="title"/>
          </p:nvPr>
        </p:nvSpPr>
        <p:spPr/>
        <p:txBody>
          <a:bodyPr/>
          <a:lstStyle/>
          <a:p>
            <a:r>
              <a:rPr lang="en-GB" sz="3200" dirty="0"/>
              <a:t>Introduction</a:t>
            </a:r>
          </a:p>
        </p:txBody>
      </p:sp>
      <p:sp>
        <p:nvSpPr>
          <p:cNvPr id="3" name="Content Placeholder 2">
            <a:extLst>
              <a:ext uri="{FF2B5EF4-FFF2-40B4-BE49-F238E27FC236}">
                <a16:creationId xmlns:a16="http://schemas.microsoft.com/office/drawing/2014/main" id="{F74B4953-7430-914E-B4B6-EB01A532841A}"/>
              </a:ext>
            </a:extLst>
          </p:cNvPr>
          <p:cNvSpPr>
            <a:spLocks noGrp="1"/>
          </p:cNvSpPr>
          <p:nvPr>
            <p:ph idx="1"/>
          </p:nvPr>
        </p:nvSpPr>
        <p:spPr>
          <a:xfrm>
            <a:off x="457200" y="1649319"/>
            <a:ext cx="8229600" cy="987593"/>
          </a:xfrm>
        </p:spPr>
        <p:txBody>
          <a:bodyPr/>
          <a:lstStyle/>
          <a:p>
            <a:pPr marL="0" indent="0">
              <a:buNone/>
            </a:pPr>
            <a:r>
              <a:rPr lang="en-GB" sz="1600" dirty="0"/>
              <a:t>Non-invasive Profile Monitors: 2 types:</a:t>
            </a:r>
          </a:p>
          <a:p>
            <a:pPr lvl="1">
              <a:buFont typeface="Wingdings" pitchFamily="2" charset="2"/>
              <a:buChar char="Ø"/>
            </a:pPr>
            <a:r>
              <a:rPr lang="en-GB" sz="1400" dirty="0"/>
              <a:t>Fluorescence Profile Monitors (FPM): LEBT (x2),  MEBT (x2), DTL (x1 de-scoped), A2T (x1)   </a:t>
            </a:r>
          </a:p>
          <a:p>
            <a:pPr lvl="1">
              <a:buFont typeface="Wingdings" pitchFamily="2" charset="2"/>
              <a:buChar char="Ø"/>
            </a:pPr>
            <a:r>
              <a:rPr lang="en-GB" sz="1400" dirty="0"/>
              <a:t>Ionization </a:t>
            </a:r>
            <a:r>
              <a:rPr lang="en-GB" dirty="0"/>
              <a:t>Profile Monitors (IPM): </a:t>
            </a:r>
            <a:r>
              <a:rPr lang="en-GB" dirty="0" err="1"/>
              <a:t>Spk</a:t>
            </a:r>
            <a:r>
              <a:rPr lang="en-GB" dirty="0"/>
              <a:t> (x1), MB (x3), HB (x1)  </a:t>
            </a:r>
          </a:p>
        </p:txBody>
      </p:sp>
      <p:sp>
        <p:nvSpPr>
          <p:cNvPr id="4" name="Slide Number Placeholder 3">
            <a:extLst>
              <a:ext uri="{FF2B5EF4-FFF2-40B4-BE49-F238E27FC236}">
                <a16:creationId xmlns:a16="http://schemas.microsoft.com/office/drawing/2014/main" id="{4C7AB7D2-C921-0C42-8B0A-4772C3FF6C8F}"/>
              </a:ext>
            </a:extLst>
          </p:cNvPr>
          <p:cNvSpPr>
            <a:spLocks noGrp="1"/>
          </p:cNvSpPr>
          <p:nvPr>
            <p:ph type="sldNum" sz="quarter" idx="12"/>
          </p:nvPr>
        </p:nvSpPr>
        <p:spPr/>
        <p:txBody>
          <a:bodyPr/>
          <a:lstStyle/>
          <a:p>
            <a:fld id="{551115BC-487E-4422-894C-CB7CD3E79223}" type="slidenum">
              <a:rPr lang="en-GB" smtClean="0"/>
              <a:pPr/>
              <a:t>4</a:t>
            </a:fld>
            <a:endParaRPr lang="en-GB"/>
          </a:p>
        </p:txBody>
      </p:sp>
      <p:cxnSp>
        <p:nvCxnSpPr>
          <p:cNvPr id="6" name="Connecteur droit 12">
            <a:extLst>
              <a:ext uri="{FF2B5EF4-FFF2-40B4-BE49-F238E27FC236}">
                <a16:creationId xmlns:a16="http://schemas.microsoft.com/office/drawing/2014/main" id="{C8737B55-DF4C-1440-81B8-ECB090954F40}"/>
              </a:ext>
            </a:extLst>
          </p:cNvPr>
          <p:cNvCxnSpPr/>
          <p:nvPr/>
        </p:nvCxnSpPr>
        <p:spPr>
          <a:xfrm>
            <a:off x="6829857" y="4252444"/>
            <a:ext cx="36649" cy="1891409"/>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7" name="Connecteur droit 10">
            <a:extLst>
              <a:ext uri="{FF2B5EF4-FFF2-40B4-BE49-F238E27FC236}">
                <a16:creationId xmlns:a16="http://schemas.microsoft.com/office/drawing/2014/main" id="{20FA8FC1-C88C-1148-B281-3ACF9864DC31}"/>
              </a:ext>
            </a:extLst>
          </p:cNvPr>
          <p:cNvCxnSpPr/>
          <p:nvPr/>
        </p:nvCxnSpPr>
        <p:spPr>
          <a:xfrm flipH="1">
            <a:off x="3860871" y="4252443"/>
            <a:ext cx="17777" cy="1795728"/>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pic>
        <p:nvPicPr>
          <p:cNvPr id="8" name="Picture 1" descr="op_linac_c_0.jpg">
            <a:extLst>
              <a:ext uri="{FF2B5EF4-FFF2-40B4-BE49-F238E27FC236}">
                <a16:creationId xmlns:a16="http://schemas.microsoft.com/office/drawing/2014/main" id="{29693180-B07D-DC48-B3EB-016F0AF601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876" y="2766587"/>
            <a:ext cx="8718247" cy="1433584"/>
          </a:xfrm>
          <a:prstGeom prst="rect">
            <a:avLst/>
          </a:prstGeom>
        </p:spPr>
      </p:pic>
      <p:sp>
        <p:nvSpPr>
          <p:cNvPr id="9" name="Sous-titre 2">
            <a:extLst>
              <a:ext uri="{FF2B5EF4-FFF2-40B4-BE49-F238E27FC236}">
                <a16:creationId xmlns:a16="http://schemas.microsoft.com/office/drawing/2014/main" id="{C60C4FC3-DF35-9F4D-9F8F-E920F3671550}"/>
              </a:ext>
            </a:extLst>
          </p:cNvPr>
          <p:cNvSpPr txBox="1">
            <a:spLocks/>
          </p:cNvSpPr>
          <p:nvPr/>
        </p:nvSpPr>
        <p:spPr>
          <a:xfrm>
            <a:off x="4020522" y="5013149"/>
            <a:ext cx="1616075" cy="36999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82550" indent="-82550" algn="l">
              <a:spcBef>
                <a:spcPts val="0"/>
              </a:spcBef>
            </a:pPr>
            <a:r>
              <a:rPr lang="en-US" sz="2200" b="1" dirty="0">
                <a:solidFill>
                  <a:srgbClr val="0070C0"/>
                </a:solidFill>
              </a:rPr>
              <a:t>5 NPMs</a:t>
            </a:r>
          </a:p>
        </p:txBody>
      </p:sp>
      <p:sp>
        <p:nvSpPr>
          <p:cNvPr id="10" name="Sous-titre 2">
            <a:extLst>
              <a:ext uri="{FF2B5EF4-FFF2-40B4-BE49-F238E27FC236}">
                <a16:creationId xmlns:a16="http://schemas.microsoft.com/office/drawing/2014/main" id="{DB01ECB8-260B-6648-856E-826181CC8B9B}"/>
              </a:ext>
            </a:extLst>
          </p:cNvPr>
          <p:cNvSpPr txBox="1">
            <a:spLocks/>
          </p:cNvSpPr>
          <p:nvPr/>
        </p:nvSpPr>
        <p:spPr>
          <a:xfrm>
            <a:off x="4656897" y="5982770"/>
            <a:ext cx="1556279" cy="72824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55600" indent="-82550" algn="l">
              <a:spcBef>
                <a:spcPts val="0"/>
              </a:spcBef>
            </a:pPr>
            <a:r>
              <a:rPr lang="en-US" sz="1600" i="1" dirty="0">
                <a:solidFill>
                  <a:srgbClr val="002060"/>
                </a:solidFill>
                <a:sym typeface="Wingdings" panose="05000000000000000000" pitchFamily="2" charset="2"/>
              </a:rPr>
              <a:t>Schedule 1.6</a:t>
            </a:r>
          </a:p>
          <a:p>
            <a:pPr marL="355600" indent="-82550" algn="l">
              <a:spcBef>
                <a:spcPts val="0"/>
              </a:spcBef>
            </a:pPr>
            <a:r>
              <a:rPr lang="en-US" sz="1600" i="1" dirty="0">
                <a:solidFill>
                  <a:srgbClr val="002060"/>
                </a:solidFill>
                <a:sym typeface="Wingdings" panose="05000000000000000000" pitchFamily="2" charset="2"/>
              </a:rPr>
              <a:t>AIK 7.3</a:t>
            </a:r>
          </a:p>
        </p:txBody>
      </p:sp>
      <p:sp>
        <p:nvSpPr>
          <p:cNvPr id="11" name="Sous-titre 2">
            <a:extLst>
              <a:ext uri="{FF2B5EF4-FFF2-40B4-BE49-F238E27FC236}">
                <a16:creationId xmlns:a16="http://schemas.microsoft.com/office/drawing/2014/main" id="{173B6DA3-6890-7840-9373-4419DB2D0944}"/>
              </a:ext>
            </a:extLst>
          </p:cNvPr>
          <p:cNvSpPr txBox="1">
            <a:spLocks/>
          </p:cNvSpPr>
          <p:nvPr/>
        </p:nvSpPr>
        <p:spPr>
          <a:xfrm>
            <a:off x="4193965" y="3769103"/>
            <a:ext cx="342135" cy="4002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82550" indent="-82550" algn="l">
              <a:spcBef>
                <a:spcPts val="0"/>
              </a:spcBef>
            </a:pPr>
            <a:r>
              <a:rPr lang="en-US" sz="2000" b="1" dirty="0">
                <a:solidFill>
                  <a:schemeClr val="accent5">
                    <a:lumMod val="75000"/>
                  </a:schemeClr>
                </a:solidFill>
              </a:rPr>
              <a:t>1</a:t>
            </a:r>
          </a:p>
          <a:p>
            <a:pPr marL="714375" lvl="1">
              <a:spcBef>
                <a:spcPts val="0"/>
              </a:spcBef>
            </a:pPr>
            <a:endParaRPr lang="en-US" dirty="0">
              <a:solidFill>
                <a:schemeClr val="tx1"/>
              </a:solidFill>
            </a:endParaRPr>
          </a:p>
          <a:p>
            <a:pPr marL="1028700" lvl="1" indent="-314325">
              <a:spcBef>
                <a:spcPts val="0"/>
              </a:spcBef>
              <a:buFont typeface="Wingdings" panose="05000000000000000000" pitchFamily="2" charset="2"/>
              <a:buChar char="§"/>
            </a:pPr>
            <a:endParaRPr lang="en-US" dirty="0">
              <a:solidFill>
                <a:schemeClr val="tx1"/>
              </a:solidFill>
            </a:endParaRPr>
          </a:p>
        </p:txBody>
      </p:sp>
      <p:sp>
        <p:nvSpPr>
          <p:cNvPr id="12" name="Sous-titre 2">
            <a:extLst>
              <a:ext uri="{FF2B5EF4-FFF2-40B4-BE49-F238E27FC236}">
                <a16:creationId xmlns:a16="http://schemas.microsoft.com/office/drawing/2014/main" id="{29A5763D-52C8-7547-B27C-F476994ACFBB}"/>
              </a:ext>
            </a:extLst>
          </p:cNvPr>
          <p:cNvSpPr txBox="1">
            <a:spLocks/>
          </p:cNvSpPr>
          <p:nvPr/>
        </p:nvSpPr>
        <p:spPr>
          <a:xfrm>
            <a:off x="5113353" y="3769101"/>
            <a:ext cx="342135" cy="4002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82550" indent="-82550" algn="l">
              <a:spcBef>
                <a:spcPts val="0"/>
              </a:spcBef>
            </a:pPr>
            <a:r>
              <a:rPr lang="en-US" sz="2000" b="1" dirty="0">
                <a:solidFill>
                  <a:schemeClr val="accent5">
                    <a:lumMod val="75000"/>
                  </a:schemeClr>
                </a:solidFill>
              </a:rPr>
              <a:t>3</a:t>
            </a:r>
          </a:p>
          <a:p>
            <a:pPr marL="714375" lvl="1">
              <a:spcBef>
                <a:spcPts val="0"/>
              </a:spcBef>
            </a:pPr>
            <a:endParaRPr lang="en-US" dirty="0">
              <a:solidFill>
                <a:schemeClr val="tx1"/>
              </a:solidFill>
            </a:endParaRPr>
          </a:p>
        </p:txBody>
      </p:sp>
      <p:sp>
        <p:nvSpPr>
          <p:cNvPr id="13" name="Sous-titre 2">
            <a:extLst>
              <a:ext uri="{FF2B5EF4-FFF2-40B4-BE49-F238E27FC236}">
                <a16:creationId xmlns:a16="http://schemas.microsoft.com/office/drawing/2014/main" id="{44D8C3B9-8B8B-1548-A3F8-D6AD9339135E}"/>
              </a:ext>
            </a:extLst>
          </p:cNvPr>
          <p:cNvSpPr txBox="1">
            <a:spLocks/>
          </p:cNvSpPr>
          <p:nvPr/>
        </p:nvSpPr>
        <p:spPr>
          <a:xfrm>
            <a:off x="6086613" y="3769102"/>
            <a:ext cx="342135" cy="4002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82550" indent="-82550" algn="l">
              <a:spcBef>
                <a:spcPts val="0"/>
              </a:spcBef>
            </a:pPr>
            <a:r>
              <a:rPr lang="en-US" sz="2000" b="1" dirty="0">
                <a:solidFill>
                  <a:schemeClr val="accent5">
                    <a:lumMod val="75000"/>
                  </a:schemeClr>
                </a:solidFill>
              </a:rPr>
              <a:t>1</a:t>
            </a:r>
          </a:p>
          <a:p>
            <a:pPr marL="714375" lvl="1">
              <a:spcBef>
                <a:spcPts val="0"/>
              </a:spcBef>
            </a:pPr>
            <a:endParaRPr lang="en-US" dirty="0">
              <a:solidFill>
                <a:schemeClr val="tx1"/>
              </a:solidFill>
            </a:endParaRPr>
          </a:p>
          <a:p>
            <a:pPr marL="1028700" lvl="1" indent="-314325">
              <a:spcBef>
                <a:spcPts val="0"/>
              </a:spcBef>
              <a:buFont typeface="Wingdings" panose="05000000000000000000" pitchFamily="2" charset="2"/>
              <a:buChar char="§"/>
            </a:pPr>
            <a:endParaRPr lang="en-US" dirty="0">
              <a:solidFill>
                <a:schemeClr val="tx1"/>
              </a:solidFill>
            </a:endParaRPr>
          </a:p>
        </p:txBody>
      </p:sp>
      <p:sp>
        <p:nvSpPr>
          <p:cNvPr id="14" name="Sous-titre 2">
            <a:extLst>
              <a:ext uri="{FF2B5EF4-FFF2-40B4-BE49-F238E27FC236}">
                <a16:creationId xmlns:a16="http://schemas.microsoft.com/office/drawing/2014/main" id="{B0F6ADD0-A3E0-7549-97D5-A4D4F41D6B1F}"/>
              </a:ext>
            </a:extLst>
          </p:cNvPr>
          <p:cNvSpPr txBox="1">
            <a:spLocks/>
          </p:cNvSpPr>
          <p:nvPr/>
        </p:nvSpPr>
        <p:spPr>
          <a:xfrm>
            <a:off x="4495329" y="5332613"/>
            <a:ext cx="2308863" cy="60926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82550" indent="-82550" algn="l">
              <a:spcBef>
                <a:spcPts val="0"/>
              </a:spcBef>
            </a:pPr>
            <a:r>
              <a:rPr lang="en-US" sz="2200" b="1" dirty="0">
                <a:solidFill>
                  <a:srgbClr val="0070C0"/>
                </a:solidFill>
              </a:rPr>
              <a:t>= 5 (IPM</a:t>
            </a:r>
            <a:r>
              <a:rPr lang="en-US" sz="3600" b="1" baseline="-25000" dirty="0">
                <a:solidFill>
                  <a:srgbClr val="0070C0"/>
                </a:solidFill>
              </a:rPr>
              <a:t>X</a:t>
            </a:r>
            <a:r>
              <a:rPr lang="en-US" sz="2200" b="1" dirty="0">
                <a:solidFill>
                  <a:srgbClr val="0070C0"/>
                </a:solidFill>
              </a:rPr>
              <a:t> + IPM</a:t>
            </a:r>
            <a:r>
              <a:rPr lang="en-US" sz="3600" b="1" baseline="-25000" dirty="0">
                <a:solidFill>
                  <a:srgbClr val="0070C0"/>
                </a:solidFill>
              </a:rPr>
              <a:t>Y</a:t>
            </a:r>
            <a:r>
              <a:rPr lang="en-US" sz="2200" b="1" dirty="0">
                <a:solidFill>
                  <a:srgbClr val="0070C0"/>
                </a:solidFill>
              </a:rPr>
              <a:t>)</a:t>
            </a:r>
          </a:p>
        </p:txBody>
      </p:sp>
      <p:sp>
        <p:nvSpPr>
          <p:cNvPr id="15" name="TextBox 14">
            <a:extLst>
              <a:ext uri="{FF2B5EF4-FFF2-40B4-BE49-F238E27FC236}">
                <a16:creationId xmlns:a16="http://schemas.microsoft.com/office/drawing/2014/main" id="{CA807CA5-D867-EB48-A93A-0CFD73A374F4}"/>
              </a:ext>
            </a:extLst>
          </p:cNvPr>
          <p:cNvSpPr txBox="1"/>
          <p:nvPr/>
        </p:nvSpPr>
        <p:spPr>
          <a:xfrm>
            <a:off x="457200" y="4621205"/>
            <a:ext cx="530549" cy="294917"/>
          </a:xfrm>
          <a:prstGeom prst="rect">
            <a:avLst/>
          </a:prstGeom>
        </p:spPr>
        <p:txBody>
          <a:bodyPr vert="horz" wrap="none" lIns="91440" tIns="45720" rIns="91440" bIns="45720" rtlCol="0" anchor="ctr">
            <a:noAutofit/>
          </a:bodyPr>
          <a:lstStyle/>
          <a:p>
            <a:r>
              <a:rPr lang="en-GB" sz="1600" dirty="0" err="1"/>
              <a:t>Spk</a:t>
            </a:r>
            <a:r>
              <a:rPr lang="en-GB" sz="1600" dirty="0"/>
              <a:t>:</a:t>
            </a:r>
          </a:p>
        </p:txBody>
      </p:sp>
      <p:sp>
        <p:nvSpPr>
          <p:cNvPr id="16" name="TextBox 15">
            <a:extLst>
              <a:ext uri="{FF2B5EF4-FFF2-40B4-BE49-F238E27FC236}">
                <a16:creationId xmlns:a16="http://schemas.microsoft.com/office/drawing/2014/main" id="{32E125F3-9C68-F74B-9DC4-E17C7CE25CE8}"/>
              </a:ext>
            </a:extLst>
          </p:cNvPr>
          <p:cNvSpPr txBox="1"/>
          <p:nvPr/>
        </p:nvSpPr>
        <p:spPr>
          <a:xfrm>
            <a:off x="457199" y="5336979"/>
            <a:ext cx="530549" cy="294917"/>
          </a:xfrm>
          <a:prstGeom prst="rect">
            <a:avLst/>
          </a:prstGeom>
        </p:spPr>
        <p:txBody>
          <a:bodyPr vert="horz" wrap="none" lIns="91440" tIns="45720" rIns="91440" bIns="45720" rtlCol="0" anchor="ctr">
            <a:noAutofit/>
          </a:bodyPr>
          <a:lstStyle/>
          <a:p>
            <a:r>
              <a:rPr lang="en-GB" sz="1600" dirty="0"/>
              <a:t>MB:</a:t>
            </a:r>
          </a:p>
        </p:txBody>
      </p:sp>
      <p:sp>
        <p:nvSpPr>
          <p:cNvPr id="17" name="Rectangle 16">
            <a:extLst>
              <a:ext uri="{FF2B5EF4-FFF2-40B4-BE49-F238E27FC236}">
                <a16:creationId xmlns:a16="http://schemas.microsoft.com/office/drawing/2014/main" id="{7D86E53A-5589-E14F-84AA-1E2E50FE2865}"/>
              </a:ext>
            </a:extLst>
          </p:cNvPr>
          <p:cNvSpPr/>
          <p:nvPr/>
        </p:nvSpPr>
        <p:spPr>
          <a:xfrm>
            <a:off x="1352611" y="5068939"/>
            <a:ext cx="938077" cy="830997"/>
          </a:xfrm>
          <a:prstGeom prst="rect">
            <a:avLst/>
          </a:prstGeom>
        </p:spPr>
        <p:txBody>
          <a:bodyPr wrap="none" anchor="ctr">
            <a:spAutoFit/>
          </a:bodyPr>
          <a:lstStyle/>
          <a:p>
            <a:r>
              <a:rPr lang="en-GB" sz="1600" dirty="0"/>
              <a:t>230 MeV</a:t>
            </a:r>
          </a:p>
          <a:p>
            <a:r>
              <a:rPr lang="en-GB" sz="1600" dirty="0"/>
              <a:t>280 MeV</a:t>
            </a:r>
          </a:p>
          <a:p>
            <a:r>
              <a:rPr lang="en-GB" sz="1600" dirty="0"/>
              <a:t>315 MeV</a:t>
            </a:r>
          </a:p>
        </p:txBody>
      </p:sp>
      <p:sp>
        <p:nvSpPr>
          <p:cNvPr id="18" name="Rectangle 17">
            <a:extLst>
              <a:ext uri="{FF2B5EF4-FFF2-40B4-BE49-F238E27FC236}">
                <a16:creationId xmlns:a16="http://schemas.microsoft.com/office/drawing/2014/main" id="{761842F1-E5E4-684A-A690-157778345970}"/>
              </a:ext>
            </a:extLst>
          </p:cNvPr>
          <p:cNvSpPr/>
          <p:nvPr/>
        </p:nvSpPr>
        <p:spPr>
          <a:xfrm>
            <a:off x="1352611" y="4599386"/>
            <a:ext cx="787395" cy="338554"/>
          </a:xfrm>
          <a:prstGeom prst="rect">
            <a:avLst/>
          </a:prstGeom>
        </p:spPr>
        <p:txBody>
          <a:bodyPr wrap="none" anchor="ctr">
            <a:spAutoFit/>
          </a:bodyPr>
          <a:lstStyle/>
          <a:p>
            <a:r>
              <a:rPr lang="en-GB" sz="1600" dirty="0"/>
              <a:t>90MeV</a:t>
            </a:r>
          </a:p>
        </p:txBody>
      </p:sp>
      <p:sp>
        <p:nvSpPr>
          <p:cNvPr id="19" name="TextBox 18">
            <a:extLst>
              <a:ext uri="{FF2B5EF4-FFF2-40B4-BE49-F238E27FC236}">
                <a16:creationId xmlns:a16="http://schemas.microsoft.com/office/drawing/2014/main" id="{A2BAE0DF-362F-7844-A9FB-09E30C7D52AE}"/>
              </a:ext>
            </a:extLst>
          </p:cNvPr>
          <p:cNvSpPr txBox="1"/>
          <p:nvPr/>
        </p:nvSpPr>
        <p:spPr>
          <a:xfrm>
            <a:off x="456191" y="6106259"/>
            <a:ext cx="530549" cy="294917"/>
          </a:xfrm>
          <a:prstGeom prst="rect">
            <a:avLst/>
          </a:prstGeom>
        </p:spPr>
        <p:txBody>
          <a:bodyPr vert="horz" wrap="none" lIns="91440" tIns="45720" rIns="91440" bIns="45720" rtlCol="0" anchor="ctr">
            <a:noAutofit/>
          </a:bodyPr>
          <a:lstStyle/>
          <a:p>
            <a:r>
              <a:rPr lang="en-GB" sz="1600" dirty="0"/>
              <a:t>HB:</a:t>
            </a:r>
          </a:p>
        </p:txBody>
      </p:sp>
      <p:sp>
        <p:nvSpPr>
          <p:cNvPr id="20" name="Rectangle 19">
            <a:extLst>
              <a:ext uri="{FF2B5EF4-FFF2-40B4-BE49-F238E27FC236}">
                <a16:creationId xmlns:a16="http://schemas.microsoft.com/office/drawing/2014/main" id="{4AC1FB46-CD82-C64A-8274-6968943E70FE}"/>
              </a:ext>
            </a:extLst>
          </p:cNvPr>
          <p:cNvSpPr/>
          <p:nvPr/>
        </p:nvSpPr>
        <p:spPr>
          <a:xfrm>
            <a:off x="1352611" y="6084440"/>
            <a:ext cx="938077" cy="338554"/>
          </a:xfrm>
          <a:prstGeom prst="rect">
            <a:avLst/>
          </a:prstGeom>
        </p:spPr>
        <p:txBody>
          <a:bodyPr wrap="none" anchor="ctr">
            <a:spAutoFit/>
          </a:bodyPr>
          <a:lstStyle/>
          <a:p>
            <a:r>
              <a:rPr lang="en-GB" sz="1600" dirty="0"/>
              <a:t>625 MeV</a:t>
            </a:r>
          </a:p>
        </p:txBody>
      </p:sp>
    </p:spTree>
    <p:extLst>
      <p:ext uri="{BB962C8B-B14F-4D97-AF65-F5344CB8AC3E}">
        <p14:creationId xmlns:p14="http://schemas.microsoft.com/office/powerpoint/2010/main" val="1967344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3F84-622C-DD4A-AF09-A7EF792CE925}"/>
              </a:ext>
            </a:extLst>
          </p:cNvPr>
          <p:cNvSpPr>
            <a:spLocks noGrp="1"/>
          </p:cNvSpPr>
          <p:nvPr>
            <p:ph type="title"/>
          </p:nvPr>
        </p:nvSpPr>
        <p:spPr/>
        <p:txBody>
          <a:bodyPr/>
          <a:lstStyle/>
          <a:p>
            <a:r>
              <a:rPr lang="en-GB" sz="3200" dirty="0"/>
              <a:t>NPM types: selection criteria</a:t>
            </a:r>
          </a:p>
        </p:txBody>
      </p:sp>
      <p:sp>
        <p:nvSpPr>
          <p:cNvPr id="4" name="Slide Number Placeholder 3">
            <a:extLst>
              <a:ext uri="{FF2B5EF4-FFF2-40B4-BE49-F238E27FC236}">
                <a16:creationId xmlns:a16="http://schemas.microsoft.com/office/drawing/2014/main" id="{D9C3F0A8-248B-5845-B00F-B9DF64399EF7}"/>
              </a:ext>
            </a:extLst>
          </p:cNvPr>
          <p:cNvSpPr>
            <a:spLocks noGrp="1"/>
          </p:cNvSpPr>
          <p:nvPr>
            <p:ph type="sldNum" sz="quarter" idx="12"/>
          </p:nvPr>
        </p:nvSpPr>
        <p:spPr/>
        <p:txBody>
          <a:bodyPr/>
          <a:lstStyle/>
          <a:p>
            <a:fld id="{551115BC-487E-4422-894C-CB7CD3E79223}" type="slidenum">
              <a:rPr lang="en-GB" smtClean="0"/>
              <a:pPr/>
              <a:t>5</a:t>
            </a:fld>
            <a:endParaRPr lang="en-GB"/>
          </a:p>
        </p:txBody>
      </p:sp>
      <p:sp>
        <p:nvSpPr>
          <p:cNvPr id="5" name="Espace réservé du contenu 2">
            <a:extLst>
              <a:ext uri="{FF2B5EF4-FFF2-40B4-BE49-F238E27FC236}">
                <a16:creationId xmlns:a16="http://schemas.microsoft.com/office/drawing/2014/main" id="{11BEDC3F-8D01-DC4C-8F31-75DE836A19AB}"/>
              </a:ext>
            </a:extLst>
          </p:cNvPr>
          <p:cNvSpPr txBox="1">
            <a:spLocks/>
          </p:cNvSpPr>
          <p:nvPr/>
        </p:nvSpPr>
        <p:spPr>
          <a:xfrm>
            <a:off x="1349932" y="1574610"/>
            <a:ext cx="3222068" cy="446315"/>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1">
                    <a:lumMod val="65000"/>
                    <a:lumOff val="35000"/>
                  </a:schemeClr>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3"/>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1200"/>
              </a:spcBef>
              <a:spcAft>
                <a:spcPts val="0"/>
              </a:spcAft>
            </a:pPr>
            <a:r>
              <a:rPr lang="en-US" b="1" dirty="0">
                <a:solidFill>
                  <a:srgbClr val="002060"/>
                </a:solidFill>
              </a:rPr>
              <a:t>IPM: Ionization PM</a:t>
            </a:r>
            <a:endParaRPr lang="en-US" b="1" dirty="0">
              <a:solidFill>
                <a:schemeClr val="tx1"/>
              </a:solidFill>
            </a:endParaRPr>
          </a:p>
        </p:txBody>
      </p:sp>
      <p:pic>
        <p:nvPicPr>
          <p:cNvPr id="6" name="Image 14">
            <a:extLst>
              <a:ext uri="{FF2B5EF4-FFF2-40B4-BE49-F238E27FC236}">
                <a16:creationId xmlns:a16="http://schemas.microsoft.com/office/drawing/2014/main" id="{A6851E85-C423-674D-A4B7-785D600A73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42378" y="1950359"/>
            <a:ext cx="2830918" cy="2099930"/>
          </a:xfrm>
          <a:prstGeom prst="rect">
            <a:avLst/>
          </a:prstGeom>
        </p:spPr>
      </p:pic>
      <p:sp>
        <p:nvSpPr>
          <p:cNvPr id="7" name="Espace réservé du contenu 2">
            <a:extLst>
              <a:ext uri="{FF2B5EF4-FFF2-40B4-BE49-F238E27FC236}">
                <a16:creationId xmlns:a16="http://schemas.microsoft.com/office/drawing/2014/main" id="{526DE155-A806-DD4F-89AA-2ECBBF5CA2E3}"/>
              </a:ext>
            </a:extLst>
          </p:cNvPr>
          <p:cNvSpPr txBox="1">
            <a:spLocks/>
          </p:cNvSpPr>
          <p:nvPr/>
        </p:nvSpPr>
        <p:spPr>
          <a:xfrm>
            <a:off x="5310835" y="1574610"/>
            <a:ext cx="2888590" cy="446315"/>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1">
                    <a:lumMod val="65000"/>
                    <a:lumOff val="35000"/>
                  </a:schemeClr>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3"/>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1200"/>
              </a:spcBef>
              <a:spcAft>
                <a:spcPts val="0"/>
              </a:spcAft>
            </a:pPr>
            <a:r>
              <a:rPr lang="en-US" b="1" dirty="0">
                <a:solidFill>
                  <a:srgbClr val="002060"/>
                </a:solidFill>
              </a:rPr>
              <a:t>FPM: Fluorescence PM</a:t>
            </a:r>
            <a:endParaRPr lang="en-US" b="1" dirty="0">
              <a:solidFill>
                <a:schemeClr val="tx1"/>
              </a:solidFill>
            </a:endParaRPr>
          </a:p>
        </p:txBody>
      </p:sp>
      <p:grpSp>
        <p:nvGrpSpPr>
          <p:cNvPr id="8" name="Groupe 33">
            <a:extLst>
              <a:ext uri="{FF2B5EF4-FFF2-40B4-BE49-F238E27FC236}">
                <a16:creationId xmlns:a16="http://schemas.microsoft.com/office/drawing/2014/main" id="{CF2CBAEF-D988-3F43-9B9A-A2A6C9623B72}"/>
              </a:ext>
            </a:extLst>
          </p:cNvPr>
          <p:cNvGrpSpPr/>
          <p:nvPr/>
        </p:nvGrpSpPr>
        <p:grpSpPr>
          <a:xfrm>
            <a:off x="533237" y="1925089"/>
            <a:ext cx="3701676" cy="1785960"/>
            <a:chOff x="507317" y="2110603"/>
            <a:chExt cx="3701676" cy="1785960"/>
          </a:xfrm>
        </p:grpSpPr>
        <p:grpSp>
          <p:nvGrpSpPr>
            <p:cNvPr id="9" name="Groupe 30">
              <a:extLst>
                <a:ext uri="{FF2B5EF4-FFF2-40B4-BE49-F238E27FC236}">
                  <a16:creationId xmlns:a16="http://schemas.microsoft.com/office/drawing/2014/main" id="{F48DAAC6-1495-3346-87E7-66C5F20642B7}"/>
                </a:ext>
              </a:extLst>
            </p:cNvPr>
            <p:cNvGrpSpPr/>
            <p:nvPr/>
          </p:nvGrpSpPr>
          <p:grpSpPr>
            <a:xfrm>
              <a:off x="507317" y="2431018"/>
              <a:ext cx="3701676" cy="1465545"/>
              <a:chOff x="507317" y="2431018"/>
              <a:chExt cx="3701676" cy="1465545"/>
            </a:xfrm>
          </p:grpSpPr>
          <p:pic>
            <p:nvPicPr>
              <p:cNvPr id="12" name="Image 13">
                <a:extLst>
                  <a:ext uri="{FF2B5EF4-FFF2-40B4-BE49-F238E27FC236}">
                    <a16:creationId xmlns:a16="http://schemas.microsoft.com/office/drawing/2014/main" id="{0D659907-D49C-9F4A-8E45-0351761822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7317" y="2443544"/>
                <a:ext cx="1672212" cy="1453019"/>
              </a:xfrm>
              <a:prstGeom prst="rect">
                <a:avLst/>
              </a:prstGeom>
            </p:spPr>
          </p:pic>
          <p:pic>
            <p:nvPicPr>
              <p:cNvPr id="13" name="Image 20">
                <a:extLst>
                  <a:ext uri="{FF2B5EF4-FFF2-40B4-BE49-F238E27FC236}">
                    <a16:creationId xmlns:a16="http://schemas.microsoft.com/office/drawing/2014/main" id="{34282DEF-501C-1148-A7D4-C64083778AF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536781" y="2431018"/>
                <a:ext cx="1672212" cy="1427967"/>
              </a:xfrm>
              <a:prstGeom prst="rect">
                <a:avLst/>
              </a:prstGeom>
            </p:spPr>
          </p:pic>
        </p:grpSp>
        <mc:AlternateContent xmlns:mc="http://schemas.openxmlformats.org/markup-compatibility/2006" xmlns:a14="http://schemas.microsoft.com/office/drawing/2010/main">
          <mc:Choice Requires="a14">
            <p:sp>
              <p:nvSpPr>
                <p:cNvPr id="10" name="ZoneTexte 31">
                  <a:extLst>
                    <a:ext uri="{FF2B5EF4-FFF2-40B4-BE49-F238E27FC236}">
                      <a16:creationId xmlns:a16="http://schemas.microsoft.com/office/drawing/2014/main" id="{5CFA651E-38E3-B941-92A7-76B0E553D492}"/>
                    </a:ext>
                  </a:extLst>
                </p:cNvPr>
                <p:cNvSpPr txBox="1"/>
                <p:nvPr/>
              </p:nvSpPr>
              <p:spPr>
                <a:xfrm>
                  <a:off x="726729" y="2111526"/>
                  <a:ext cx="1331050" cy="345159"/>
                </a:xfrm>
                <a:prstGeom prst="rect">
                  <a:avLst/>
                </a:prstGeom>
                <a:noFill/>
              </p:spPr>
              <p:txBody>
                <a:bodyPr wrap="square" lIns="0" tIns="0" rIns="0" bIns="0" rtlCol="0">
                  <a:spAutoFit/>
                </a:bodyPr>
                <a:lstStyle/>
                <a:p>
                  <a:pPr algn="ctr"/>
                  <a14:m>
                    <m:oMath xmlns:m="http://schemas.openxmlformats.org/officeDocument/2006/math">
                      <m:acc>
                        <m:accPr>
                          <m:chr m:val="⃗"/>
                          <m:ctrlPr>
                            <a:rPr lang="fr-FR" sz="2000" i="1" smtClean="0">
                              <a:solidFill>
                                <a:srgbClr val="002060"/>
                              </a:solidFill>
                              <a:latin typeface="Cambria Math" panose="02040503050406030204" pitchFamily="18" charset="0"/>
                            </a:rPr>
                          </m:ctrlPr>
                        </m:accPr>
                        <m:e>
                          <m:r>
                            <m:rPr>
                              <m:sty m:val="p"/>
                            </m:rPr>
                            <a:rPr lang="fr-FR" sz="2000" b="0" i="0" smtClean="0">
                              <a:solidFill>
                                <a:srgbClr val="002060"/>
                              </a:solidFill>
                              <a:latin typeface="Cambria Math" panose="02040503050406030204" pitchFamily="18" charset="0"/>
                            </a:rPr>
                            <m:t>E</m:t>
                          </m:r>
                        </m:e>
                      </m:acc>
                    </m:oMath>
                  </a14:m>
                  <a:r>
                    <a:rPr lang="fr-FR" sz="1600" dirty="0">
                      <a:solidFill>
                        <a:srgbClr val="002060"/>
                      </a:solidFill>
                    </a:rPr>
                    <a:t> </a:t>
                  </a:r>
                  <a:r>
                    <a:rPr lang="fr-FR" sz="2000" dirty="0">
                      <a:solidFill>
                        <a:srgbClr val="002060"/>
                      </a:solidFill>
                    </a:rPr>
                    <a:t>= OFF</a:t>
                  </a:r>
                  <a:endParaRPr lang="fr-FR" dirty="0">
                    <a:solidFill>
                      <a:srgbClr val="002060"/>
                    </a:solidFill>
                  </a:endParaRPr>
                </a:p>
              </p:txBody>
            </p:sp>
          </mc:Choice>
          <mc:Fallback xmlns="">
            <p:sp>
              <p:nvSpPr>
                <p:cNvPr id="32" name="ZoneTexte 31"/>
                <p:cNvSpPr txBox="1">
                  <a:spLocks noRot="1" noChangeAspect="1" noMove="1" noResize="1" noEditPoints="1" noAdjustHandles="1" noChangeArrowheads="1" noChangeShapeType="1" noTextEdit="1"/>
                </p:cNvSpPr>
                <p:nvPr/>
              </p:nvSpPr>
              <p:spPr>
                <a:xfrm>
                  <a:off x="726729" y="2111526"/>
                  <a:ext cx="1331050" cy="345159"/>
                </a:xfrm>
                <a:prstGeom prst="rect">
                  <a:avLst/>
                </a:prstGeom>
                <a:blipFill>
                  <a:blip r:embed="rId7"/>
                  <a:stretch>
                    <a:fillRect t="-12281" b="-4210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32">
                  <a:extLst>
                    <a:ext uri="{FF2B5EF4-FFF2-40B4-BE49-F238E27FC236}">
                      <a16:creationId xmlns:a16="http://schemas.microsoft.com/office/drawing/2014/main" id="{5C210140-E6C2-9644-89B9-6ADBBCB7D33A}"/>
                    </a:ext>
                  </a:extLst>
                </p:cNvPr>
                <p:cNvSpPr txBox="1"/>
                <p:nvPr/>
              </p:nvSpPr>
              <p:spPr>
                <a:xfrm>
                  <a:off x="2995710" y="2110603"/>
                  <a:ext cx="848807" cy="345159"/>
                </a:xfrm>
                <a:prstGeom prst="rect">
                  <a:avLst/>
                </a:prstGeom>
                <a:noFill/>
              </p:spPr>
              <p:txBody>
                <a:bodyPr wrap="square" lIns="0" tIns="0" rIns="0" bIns="0" rtlCol="0">
                  <a:spAutoFit/>
                </a:bodyPr>
                <a:lstStyle/>
                <a:p>
                  <a:pPr algn="ctr"/>
                  <a14:m>
                    <m:oMath xmlns:m="http://schemas.openxmlformats.org/officeDocument/2006/math">
                      <m:acc>
                        <m:accPr>
                          <m:chr m:val="⃗"/>
                          <m:ctrlPr>
                            <a:rPr lang="fr-FR" sz="2000" i="1" smtClean="0">
                              <a:solidFill>
                                <a:srgbClr val="002060"/>
                              </a:solidFill>
                              <a:latin typeface="Cambria Math" panose="02040503050406030204" pitchFamily="18" charset="0"/>
                            </a:rPr>
                          </m:ctrlPr>
                        </m:accPr>
                        <m:e>
                          <m:r>
                            <m:rPr>
                              <m:sty m:val="p"/>
                            </m:rPr>
                            <a:rPr lang="fr-FR" sz="2000" b="0" i="0" smtClean="0">
                              <a:solidFill>
                                <a:srgbClr val="002060"/>
                              </a:solidFill>
                              <a:latin typeface="Cambria Math" panose="02040503050406030204" pitchFamily="18" charset="0"/>
                            </a:rPr>
                            <m:t>E</m:t>
                          </m:r>
                        </m:e>
                      </m:acc>
                    </m:oMath>
                  </a14:m>
                  <a:r>
                    <a:rPr lang="fr-FR" sz="1600" dirty="0">
                      <a:solidFill>
                        <a:srgbClr val="002060"/>
                      </a:solidFill>
                    </a:rPr>
                    <a:t> </a:t>
                  </a:r>
                  <a:r>
                    <a:rPr lang="fr-FR" sz="2000" dirty="0">
                      <a:solidFill>
                        <a:srgbClr val="002060"/>
                      </a:solidFill>
                    </a:rPr>
                    <a:t>= ON</a:t>
                  </a:r>
                  <a:endParaRPr lang="fr-FR" dirty="0">
                    <a:solidFill>
                      <a:srgbClr val="002060"/>
                    </a:solidFill>
                  </a:endParaRPr>
                </a:p>
              </p:txBody>
            </p:sp>
          </mc:Choice>
          <mc:Fallback xmlns="">
            <p:sp>
              <p:nvSpPr>
                <p:cNvPr id="33" name="ZoneTexte 32"/>
                <p:cNvSpPr txBox="1">
                  <a:spLocks noRot="1" noChangeAspect="1" noMove="1" noResize="1" noEditPoints="1" noAdjustHandles="1" noChangeArrowheads="1" noChangeShapeType="1" noTextEdit="1"/>
                </p:cNvSpPr>
                <p:nvPr/>
              </p:nvSpPr>
              <p:spPr>
                <a:xfrm>
                  <a:off x="2995710" y="2110603"/>
                  <a:ext cx="848807" cy="345159"/>
                </a:xfrm>
                <a:prstGeom prst="rect">
                  <a:avLst/>
                </a:prstGeom>
                <a:blipFill>
                  <a:blip r:embed="rId8"/>
                  <a:stretch>
                    <a:fillRect l="-2878" t="-12500" r="-10072" b="-44643"/>
                  </a:stretch>
                </a:blipFill>
              </p:spPr>
              <p:txBody>
                <a:bodyPr/>
                <a:lstStyle/>
                <a:p>
                  <a:r>
                    <a:rPr lang="fr-FR">
                      <a:noFill/>
                    </a:rPr>
                    <a:t> </a:t>
                  </a:r>
                </a:p>
              </p:txBody>
            </p:sp>
          </mc:Fallback>
        </mc:AlternateContent>
      </p:grpSp>
      <p:graphicFrame>
        <p:nvGraphicFramePr>
          <p:cNvPr id="14" name="Table 13">
            <a:extLst>
              <a:ext uri="{FF2B5EF4-FFF2-40B4-BE49-F238E27FC236}">
                <a16:creationId xmlns:a16="http://schemas.microsoft.com/office/drawing/2014/main" id="{0199BA4C-ADD4-D843-AEF9-19B0C7CD98A8}"/>
              </a:ext>
            </a:extLst>
          </p:cNvPr>
          <p:cNvGraphicFramePr>
            <a:graphicFrameLocks noGrp="1"/>
          </p:cNvGraphicFramePr>
          <p:nvPr>
            <p:extLst>
              <p:ext uri="{D42A27DB-BD31-4B8C-83A1-F6EECF244321}">
                <p14:modId xmlns:p14="http://schemas.microsoft.com/office/powerpoint/2010/main" val="3265272395"/>
              </p:ext>
            </p:extLst>
          </p:nvPr>
        </p:nvGraphicFramePr>
        <p:xfrm>
          <a:off x="107503" y="4287372"/>
          <a:ext cx="8928994" cy="221901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620842726"/>
                    </a:ext>
                  </a:extLst>
                </a:gridCol>
                <a:gridCol w="956678">
                  <a:extLst>
                    <a:ext uri="{9D8B030D-6E8A-4147-A177-3AD203B41FA5}">
                      <a16:colId xmlns:a16="http://schemas.microsoft.com/office/drawing/2014/main" val="3521309323"/>
                    </a:ext>
                  </a:extLst>
                </a:gridCol>
                <a:gridCol w="956678">
                  <a:extLst>
                    <a:ext uri="{9D8B030D-6E8A-4147-A177-3AD203B41FA5}">
                      <a16:colId xmlns:a16="http://schemas.microsoft.com/office/drawing/2014/main" val="2650127834"/>
                    </a:ext>
                  </a:extLst>
                </a:gridCol>
                <a:gridCol w="956678">
                  <a:extLst>
                    <a:ext uri="{9D8B030D-6E8A-4147-A177-3AD203B41FA5}">
                      <a16:colId xmlns:a16="http://schemas.microsoft.com/office/drawing/2014/main" val="2031960612"/>
                    </a:ext>
                  </a:extLst>
                </a:gridCol>
                <a:gridCol w="956678">
                  <a:extLst>
                    <a:ext uri="{9D8B030D-6E8A-4147-A177-3AD203B41FA5}">
                      <a16:colId xmlns:a16="http://schemas.microsoft.com/office/drawing/2014/main" val="1803800294"/>
                    </a:ext>
                  </a:extLst>
                </a:gridCol>
                <a:gridCol w="956678">
                  <a:extLst>
                    <a:ext uri="{9D8B030D-6E8A-4147-A177-3AD203B41FA5}">
                      <a16:colId xmlns:a16="http://schemas.microsoft.com/office/drawing/2014/main" val="3741717197"/>
                    </a:ext>
                  </a:extLst>
                </a:gridCol>
                <a:gridCol w="956678">
                  <a:extLst>
                    <a:ext uri="{9D8B030D-6E8A-4147-A177-3AD203B41FA5}">
                      <a16:colId xmlns:a16="http://schemas.microsoft.com/office/drawing/2014/main" val="1522796992"/>
                    </a:ext>
                  </a:extLst>
                </a:gridCol>
                <a:gridCol w="956678">
                  <a:extLst>
                    <a:ext uri="{9D8B030D-6E8A-4147-A177-3AD203B41FA5}">
                      <a16:colId xmlns:a16="http://schemas.microsoft.com/office/drawing/2014/main" val="3297236612"/>
                    </a:ext>
                  </a:extLst>
                </a:gridCol>
              </a:tblGrid>
              <a:tr h="443802">
                <a:tc>
                  <a:txBody>
                    <a:bodyPr/>
                    <a:lstStyle/>
                    <a:p>
                      <a:endParaRPr lang="en-GB" sz="1600" dirty="0"/>
                    </a:p>
                  </a:txBody>
                  <a:tcPr/>
                </a:tc>
                <a:tc>
                  <a:txBody>
                    <a:bodyPr/>
                    <a:lstStyle/>
                    <a:p>
                      <a:r>
                        <a:rPr lang="en-GB" sz="1600" dirty="0"/>
                        <a:t>LEBT</a:t>
                      </a:r>
                    </a:p>
                  </a:txBody>
                  <a:tcPr/>
                </a:tc>
                <a:tc>
                  <a:txBody>
                    <a:bodyPr/>
                    <a:lstStyle/>
                    <a:p>
                      <a:r>
                        <a:rPr lang="en-GB" sz="1600" dirty="0"/>
                        <a:t>MEBT</a:t>
                      </a:r>
                    </a:p>
                  </a:txBody>
                  <a:tcPr/>
                </a:tc>
                <a:tc>
                  <a:txBody>
                    <a:bodyPr/>
                    <a:lstStyle/>
                    <a:p>
                      <a:r>
                        <a:rPr lang="en-GB" sz="1600" i="1" dirty="0"/>
                        <a:t>DTL</a:t>
                      </a:r>
                    </a:p>
                  </a:txBody>
                  <a:tcPr/>
                </a:tc>
                <a:tc>
                  <a:txBody>
                    <a:bodyPr/>
                    <a:lstStyle/>
                    <a:p>
                      <a:r>
                        <a:rPr lang="en-GB" sz="1600" dirty="0"/>
                        <a:t>SPK</a:t>
                      </a:r>
                    </a:p>
                  </a:txBody>
                  <a:tcPr/>
                </a:tc>
                <a:tc>
                  <a:txBody>
                    <a:bodyPr/>
                    <a:lstStyle/>
                    <a:p>
                      <a:r>
                        <a:rPr lang="en-GB" sz="1600" dirty="0"/>
                        <a:t>MB</a:t>
                      </a:r>
                    </a:p>
                  </a:txBody>
                  <a:tcPr/>
                </a:tc>
                <a:tc>
                  <a:txBody>
                    <a:bodyPr/>
                    <a:lstStyle/>
                    <a:p>
                      <a:r>
                        <a:rPr lang="en-GB" sz="1600" dirty="0"/>
                        <a:t>HB</a:t>
                      </a:r>
                    </a:p>
                  </a:txBody>
                  <a:tcPr/>
                </a:tc>
                <a:tc>
                  <a:txBody>
                    <a:bodyPr/>
                    <a:lstStyle/>
                    <a:p>
                      <a:r>
                        <a:rPr lang="en-GB" sz="1600" dirty="0"/>
                        <a:t>A2T</a:t>
                      </a:r>
                    </a:p>
                  </a:txBody>
                  <a:tcPr/>
                </a:tc>
                <a:extLst>
                  <a:ext uri="{0D108BD9-81ED-4DB2-BD59-A6C34878D82A}">
                    <a16:rowId xmlns:a16="http://schemas.microsoft.com/office/drawing/2014/main" val="2310730786"/>
                  </a:ext>
                </a:extLst>
              </a:tr>
              <a:tr h="443802">
                <a:tc>
                  <a:txBody>
                    <a:bodyPr/>
                    <a:lstStyle/>
                    <a:p>
                      <a:r>
                        <a:rPr lang="en-GB" sz="1600" dirty="0"/>
                        <a:t>Pressure (mbar)</a:t>
                      </a:r>
                    </a:p>
                  </a:txBody>
                  <a:tcPr/>
                </a:tc>
                <a:tc>
                  <a:txBody>
                    <a:bodyPr/>
                    <a:lstStyle/>
                    <a:p>
                      <a:r>
                        <a:rPr lang="en-GB" sz="1600" dirty="0"/>
                        <a:t>10</a:t>
                      </a:r>
                      <a:r>
                        <a:rPr lang="en-GB" sz="1600" baseline="30000" dirty="0"/>
                        <a:t>-5</a:t>
                      </a: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GB" sz="1600" dirty="0"/>
                        <a:t>10</a:t>
                      </a:r>
                      <a:r>
                        <a:rPr lang="en-GB" sz="1600" baseline="30000" dirty="0"/>
                        <a:t>-7</a:t>
                      </a:r>
                    </a:p>
                  </a:txBody>
                  <a:tcPr/>
                </a:tc>
                <a:tc>
                  <a:txBody>
                    <a:bodyPr/>
                    <a:lstStyle/>
                    <a:p>
                      <a:r>
                        <a:rPr lang="en-GB" sz="1600" i="1" dirty="0"/>
                        <a:t>10</a:t>
                      </a:r>
                      <a:r>
                        <a:rPr lang="en-GB" sz="1600" i="1" baseline="30000" dirty="0"/>
                        <a:t>-7</a:t>
                      </a:r>
                      <a:endParaRPr lang="en-GB" sz="1600" i="1" dirty="0"/>
                    </a:p>
                  </a:txBody>
                  <a:tcPr/>
                </a:tc>
                <a:tc>
                  <a:txBody>
                    <a:bodyPr/>
                    <a:lstStyle/>
                    <a:p>
                      <a:r>
                        <a:rPr lang="en-GB" sz="1600" dirty="0"/>
                        <a:t>10</a:t>
                      </a:r>
                      <a:r>
                        <a:rPr lang="en-GB" sz="1600" baseline="30000" dirty="0"/>
                        <a:t>-9</a:t>
                      </a:r>
                      <a:endParaRPr lang="en-GB" sz="1600" dirty="0"/>
                    </a:p>
                  </a:txBody>
                  <a:tcPr/>
                </a:tc>
                <a:tc>
                  <a:txBody>
                    <a:bodyPr/>
                    <a:lstStyle/>
                    <a:p>
                      <a:r>
                        <a:rPr lang="en-GB" sz="1600" dirty="0"/>
                        <a:t>10</a:t>
                      </a:r>
                      <a:r>
                        <a:rPr lang="en-GB" sz="1600" baseline="30000" dirty="0"/>
                        <a:t>-9</a:t>
                      </a:r>
                      <a:endParaRPr lang="en-GB" sz="1600" dirty="0"/>
                    </a:p>
                  </a:txBody>
                  <a:tcPr/>
                </a:tc>
                <a:tc>
                  <a:txBody>
                    <a:bodyPr/>
                    <a:lstStyle/>
                    <a:p>
                      <a:r>
                        <a:rPr lang="en-GB" sz="1600" dirty="0"/>
                        <a:t>10</a:t>
                      </a:r>
                      <a:r>
                        <a:rPr lang="en-GB" sz="1600" baseline="30000" dirty="0"/>
                        <a:t>-9</a:t>
                      </a:r>
                      <a:endParaRPr lang="en-GB" sz="1600" dirty="0"/>
                    </a:p>
                  </a:txBody>
                  <a:tcPr/>
                </a:tc>
                <a:tc>
                  <a:txBody>
                    <a:bodyPr/>
                    <a:lstStyle/>
                    <a:p>
                      <a:r>
                        <a:rPr lang="en-GB" sz="1600" dirty="0"/>
                        <a:t>10</a:t>
                      </a:r>
                      <a:r>
                        <a:rPr lang="en-GB" sz="1600" baseline="30000" dirty="0"/>
                        <a:t>-7</a:t>
                      </a:r>
                      <a:endParaRPr lang="en-GB" sz="1600" dirty="0"/>
                    </a:p>
                  </a:txBody>
                  <a:tcPr/>
                </a:tc>
                <a:extLst>
                  <a:ext uri="{0D108BD9-81ED-4DB2-BD59-A6C34878D82A}">
                    <a16:rowId xmlns:a16="http://schemas.microsoft.com/office/drawing/2014/main" val="1187862665"/>
                  </a:ext>
                </a:extLst>
              </a:tr>
              <a:tr h="443802">
                <a:tc>
                  <a:txBody>
                    <a:bodyPr/>
                    <a:lstStyle/>
                    <a:p>
                      <a:r>
                        <a:rPr lang="en-GB" sz="1600" dirty="0"/>
                        <a:t>Photons / cm (on CCD) </a:t>
                      </a:r>
                    </a:p>
                  </a:txBody>
                  <a:tcPr/>
                </a:tc>
                <a:tc>
                  <a:txBody>
                    <a:bodyPr/>
                    <a:lstStyle/>
                    <a:p>
                      <a:r>
                        <a:rPr lang="en-GB" sz="1600" dirty="0"/>
                        <a:t>10</a:t>
                      </a:r>
                      <a:r>
                        <a:rPr lang="en-GB" sz="1600" baseline="30000" dirty="0"/>
                        <a:t>7</a:t>
                      </a: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GB" sz="1600" dirty="0"/>
                        <a:t>10</a:t>
                      </a:r>
                      <a:r>
                        <a:rPr lang="en-GB" sz="1600" baseline="30000" dirty="0"/>
                        <a:t>5</a:t>
                      </a:r>
                    </a:p>
                  </a:txBody>
                  <a:tcPr/>
                </a:tc>
                <a:tc>
                  <a:txBody>
                    <a:bodyPr/>
                    <a:lstStyle/>
                    <a:p>
                      <a:r>
                        <a:rPr lang="en-GB" sz="1600" i="1" dirty="0"/>
                        <a:t>10</a:t>
                      </a:r>
                      <a:r>
                        <a:rPr lang="en-GB" sz="1600" i="1" baseline="30000" dirty="0"/>
                        <a:t>5</a:t>
                      </a:r>
                      <a:endParaRPr lang="en-GB" sz="1600" i="1" dirty="0"/>
                    </a:p>
                  </a:txBody>
                  <a:tcPr/>
                </a:tc>
                <a:tc>
                  <a:txBody>
                    <a:bodyPr/>
                    <a:lstStyle/>
                    <a:p>
                      <a:r>
                        <a:rPr lang="en-GB" sz="1600" dirty="0"/>
                        <a:t>10</a:t>
                      </a:r>
                      <a:r>
                        <a:rPr lang="en-GB" sz="1600" baseline="30000" dirty="0"/>
                        <a:t>2</a:t>
                      </a:r>
                      <a:endParaRPr lang="en-GB" sz="1600" dirty="0"/>
                    </a:p>
                  </a:txBody>
                  <a:tcPr/>
                </a:tc>
                <a:tc>
                  <a:txBody>
                    <a:bodyPr/>
                    <a:lstStyle/>
                    <a:p>
                      <a:r>
                        <a:rPr lang="en-GB" sz="1600" dirty="0"/>
                        <a:t>10</a:t>
                      </a:r>
                      <a:r>
                        <a:rPr lang="en-GB" sz="1600" baseline="30000" dirty="0"/>
                        <a:t>1</a:t>
                      </a:r>
                      <a:endParaRPr lang="en-GB" sz="1600" dirty="0"/>
                    </a:p>
                  </a:txBody>
                  <a:tcPr/>
                </a:tc>
                <a:tc>
                  <a:txBody>
                    <a:bodyPr/>
                    <a:lstStyle/>
                    <a:p>
                      <a:r>
                        <a:rPr lang="en-GB" sz="1600" dirty="0"/>
                        <a:t>10</a:t>
                      </a:r>
                      <a:r>
                        <a:rPr lang="en-GB" sz="1600" baseline="30000" dirty="0"/>
                        <a:t>0</a:t>
                      </a:r>
                      <a:endParaRPr lang="en-GB" sz="1600" dirty="0"/>
                    </a:p>
                  </a:txBody>
                  <a:tcPr/>
                </a:tc>
                <a:tc>
                  <a:txBody>
                    <a:bodyPr/>
                    <a:lstStyle/>
                    <a:p>
                      <a:r>
                        <a:rPr lang="en-GB" sz="1600" dirty="0"/>
                        <a:t>10</a:t>
                      </a:r>
                      <a:r>
                        <a:rPr lang="en-GB" sz="1600" baseline="30000" dirty="0"/>
                        <a:t>3</a:t>
                      </a:r>
                      <a:endParaRPr lang="en-GB" sz="1600" dirty="0"/>
                    </a:p>
                  </a:txBody>
                  <a:tcPr/>
                </a:tc>
                <a:extLst>
                  <a:ext uri="{0D108BD9-81ED-4DB2-BD59-A6C34878D82A}">
                    <a16:rowId xmlns:a16="http://schemas.microsoft.com/office/drawing/2014/main" val="4085191999"/>
                  </a:ext>
                </a:extLst>
              </a:tr>
              <a:tr h="443802">
                <a:tc>
                  <a:txBody>
                    <a:bodyPr/>
                    <a:lstStyle/>
                    <a:p>
                      <a:r>
                        <a:rPr lang="en-GB" sz="1600" dirty="0"/>
                        <a:t>Ions – electrons / cm</a:t>
                      </a:r>
                    </a:p>
                  </a:txBody>
                  <a:tcPr/>
                </a:tc>
                <a:tc>
                  <a:txBody>
                    <a:bodyPr/>
                    <a:lstStyle/>
                    <a:p>
                      <a:r>
                        <a:rPr lang="en-GB" sz="1600" dirty="0"/>
                        <a:t>10</a:t>
                      </a:r>
                      <a:r>
                        <a:rPr lang="en-GB" sz="1600" baseline="30000" dirty="0"/>
                        <a:t>9</a:t>
                      </a:r>
                      <a:endParaRPr lang="en-GB" sz="1600" dirty="0"/>
                    </a:p>
                  </a:txBody>
                  <a:tcPr/>
                </a:tc>
                <a:tc>
                  <a:txBody>
                    <a:bodyPr/>
                    <a:lstStyle/>
                    <a:p>
                      <a:r>
                        <a:rPr lang="en-GB" sz="1600" dirty="0"/>
                        <a:t>10</a:t>
                      </a:r>
                      <a:r>
                        <a:rPr lang="en-GB" sz="1600" baseline="30000" dirty="0"/>
                        <a:t>8</a:t>
                      </a:r>
                      <a:endParaRPr lang="en-GB" sz="1600" dirty="0"/>
                    </a:p>
                  </a:txBody>
                  <a:tcPr/>
                </a:tc>
                <a:tc>
                  <a:txBody>
                    <a:bodyPr/>
                    <a:lstStyle/>
                    <a:p>
                      <a:r>
                        <a:rPr lang="en-GB" sz="1600" i="1" dirty="0"/>
                        <a:t>10</a:t>
                      </a:r>
                      <a:r>
                        <a:rPr lang="en-GB" sz="1600" i="1" baseline="30000" dirty="0"/>
                        <a:t>8</a:t>
                      </a:r>
                      <a:endParaRPr lang="en-GB" sz="1600" i="1" dirty="0"/>
                    </a:p>
                  </a:txBody>
                  <a:tcPr/>
                </a:tc>
                <a:tc>
                  <a:txBody>
                    <a:bodyPr/>
                    <a:lstStyle/>
                    <a:p>
                      <a:r>
                        <a:rPr lang="en-GB" sz="1600" dirty="0"/>
                        <a:t>10</a:t>
                      </a:r>
                      <a:r>
                        <a:rPr lang="en-GB" sz="1600" baseline="30000" dirty="0"/>
                        <a:t>5</a:t>
                      </a:r>
                    </a:p>
                  </a:txBody>
                  <a:tcPr/>
                </a:tc>
                <a:tc>
                  <a:txBody>
                    <a:bodyPr/>
                    <a:lstStyle/>
                    <a:p>
                      <a:r>
                        <a:rPr lang="en-GB" sz="1600" dirty="0"/>
                        <a:t>10</a:t>
                      </a:r>
                      <a:r>
                        <a:rPr lang="en-GB" sz="1600" baseline="30000" dirty="0"/>
                        <a:t>4</a:t>
                      </a:r>
                      <a:endParaRPr lang="en-GB" sz="1600" dirty="0"/>
                    </a:p>
                  </a:txBody>
                  <a:tcPr/>
                </a:tc>
                <a:tc>
                  <a:txBody>
                    <a:bodyPr/>
                    <a:lstStyle/>
                    <a:p>
                      <a:r>
                        <a:rPr lang="en-GB" sz="1600" dirty="0"/>
                        <a:t>10</a:t>
                      </a:r>
                      <a:r>
                        <a:rPr lang="en-GB" sz="1600" baseline="30000" dirty="0"/>
                        <a:t>3</a:t>
                      </a:r>
                      <a:endParaRPr lang="en-GB" sz="1600" dirty="0"/>
                    </a:p>
                  </a:txBody>
                  <a:tcPr/>
                </a:tc>
                <a:tc>
                  <a:txBody>
                    <a:bodyPr/>
                    <a:lstStyle/>
                    <a:p>
                      <a:r>
                        <a:rPr lang="en-GB" sz="1600" dirty="0"/>
                        <a:t>10</a:t>
                      </a:r>
                      <a:r>
                        <a:rPr lang="en-GB" sz="1600" baseline="30000" dirty="0"/>
                        <a:t>6</a:t>
                      </a:r>
                      <a:endParaRPr lang="en-GB" sz="1600" dirty="0"/>
                    </a:p>
                  </a:txBody>
                  <a:tcPr/>
                </a:tc>
                <a:extLst>
                  <a:ext uri="{0D108BD9-81ED-4DB2-BD59-A6C34878D82A}">
                    <a16:rowId xmlns:a16="http://schemas.microsoft.com/office/drawing/2014/main" val="1506206771"/>
                  </a:ext>
                </a:extLst>
              </a:tr>
              <a:tr h="443802">
                <a:tc>
                  <a:txBody>
                    <a:bodyPr/>
                    <a:lstStyle/>
                    <a:p>
                      <a:endParaRPr lang="en-GB" sz="1600" dirty="0"/>
                    </a:p>
                  </a:txBody>
                  <a:tcPr/>
                </a:tc>
                <a:tc>
                  <a:txBody>
                    <a:bodyPr/>
                    <a:lstStyle/>
                    <a:p>
                      <a:r>
                        <a:rPr lang="en-GB" sz="1600" b="1" dirty="0"/>
                        <a:t>FPM</a:t>
                      </a:r>
                    </a:p>
                  </a:txBody>
                  <a:tcPr/>
                </a:tc>
                <a:tc>
                  <a:txBody>
                    <a:bodyPr/>
                    <a:lstStyle/>
                    <a:p>
                      <a:r>
                        <a:rPr lang="en-GB" sz="1600" b="1" dirty="0"/>
                        <a:t>FPM</a:t>
                      </a:r>
                    </a:p>
                  </a:txBody>
                  <a:tcPr/>
                </a:tc>
                <a:tc>
                  <a:txBody>
                    <a:bodyPr/>
                    <a:lstStyle/>
                    <a:p>
                      <a:r>
                        <a:rPr lang="en-GB" sz="1600" b="1" i="1" dirty="0"/>
                        <a:t>FPM</a:t>
                      </a:r>
                    </a:p>
                  </a:txBody>
                  <a:tcPr/>
                </a:tc>
                <a:tc>
                  <a:txBody>
                    <a:bodyPr/>
                    <a:lstStyle/>
                    <a:p>
                      <a:r>
                        <a:rPr lang="en-GB" sz="1600" b="1" dirty="0"/>
                        <a:t>IPM</a:t>
                      </a:r>
                    </a:p>
                  </a:txBody>
                  <a:tcPr/>
                </a:tc>
                <a:tc>
                  <a:txBody>
                    <a:bodyPr/>
                    <a:lstStyle/>
                    <a:p>
                      <a:r>
                        <a:rPr lang="en-GB" sz="1600" b="1" dirty="0"/>
                        <a:t>IPM</a:t>
                      </a:r>
                    </a:p>
                  </a:txBody>
                  <a:tcPr/>
                </a:tc>
                <a:tc>
                  <a:txBody>
                    <a:bodyPr/>
                    <a:lstStyle/>
                    <a:p>
                      <a:r>
                        <a:rPr lang="en-GB" sz="1600" b="1" dirty="0"/>
                        <a:t>IPM</a:t>
                      </a:r>
                    </a:p>
                  </a:txBody>
                  <a:tcPr/>
                </a:tc>
                <a:tc>
                  <a:txBody>
                    <a:bodyPr/>
                    <a:lstStyle/>
                    <a:p>
                      <a:r>
                        <a:rPr lang="en-GB" sz="1600" b="1" dirty="0"/>
                        <a:t>FPM</a:t>
                      </a:r>
                    </a:p>
                  </a:txBody>
                  <a:tcPr/>
                </a:tc>
                <a:extLst>
                  <a:ext uri="{0D108BD9-81ED-4DB2-BD59-A6C34878D82A}">
                    <a16:rowId xmlns:a16="http://schemas.microsoft.com/office/drawing/2014/main" val="164680816"/>
                  </a:ext>
                </a:extLst>
              </a:tr>
            </a:tbl>
          </a:graphicData>
        </a:graphic>
      </p:graphicFrame>
    </p:spTree>
    <p:extLst>
      <p:ext uri="{BB962C8B-B14F-4D97-AF65-F5344CB8AC3E}">
        <p14:creationId xmlns:p14="http://schemas.microsoft.com/office/powerpoint/2010/main" val="227976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D1AE-60D7-594B-AD48-C7293B0CE4DE}"/>
              </a:ext>
            </a:extLst>
          </p:cNvPr>
          <p:cNvSpPr>
            <a:spLocks noGrp="1"/>
          </p:cNvSpPr>
          <p:nvPr>
            <p:ph type="title"/>
          </p:nvPr>
        </p:nvSpPr>
        <p:spPr/>
        <p:txBody>
          <a:bodyPr/>
          <a:lstStyle/>
          <a:p>
            <a:r>
              <a:rPr lang="en-GB" sz="3200" dirty="0"/>
              <a:t>Project phases</a:t>
            </a:r>
          </a:p>
        </p:txBody>
      </p:sp>
      <p:sp>
        <p:nvSpPr>
          <p:cNvPr id="3" name="Content Placeholder 2">
            <a:extLst>
              <a:ext uri="{FF2B5EF4-FFF2-40B4-BE49-F238E27FC236}">
                <a16:creationId xmlns:a16="http://schemas.microsoft.com/office/drawing/2014/main" id="{3ADA26C2-0FB6-134F-8CC6-0BFFA09241E4}"/>
              </a:ext>
            </a:extLst>
          </p:cNvPr>
          <p:cNvSpPr>
            <a:spLocks noGrp="1"/>
          </p:cNvSpPr>
          <p:nvPr>
            <p:ph idx="1"/>
          </p:nvPr>
        </p:nvSpPr>
        <p:spPr>
          <a:xfrm>
            <a:off x="457200" y="1484784"/>
            <a:ext cx="4330824" cy="5040560"/>
          </a:xfrm>
          <a:noFill/>
          <a:ln>
            <a:noFill/>
          </a:ln>
        </p:spPr>
        <p:txBody>
          <a:bodyPr/>
          <a:lstStyle/>
          <a:p>
            <a:r>
              <a:rPr lang="en-GB" sz="1600" b="1" dirty="0">
                <a:solidFill>
                  <a:srgbClr val="008F00"/>
                </a:solidFill>
              </a:rPr>
              <a:t>Initial design study</a:t>
            </a:r>
          </a:p>
          <a:p>
            <a:pPr lvl="1"/>
            <a:r>
              <a:rPr lang="en-GB" sz="1600" dirty="0">
                <a:solidFill>
                  <a:srgbClr val="008F00"/>
                </a:solidFill>
              </a:rPr>
              <a:t>Selection of the instrument principles</a:t>
            </a:r>
          </a:p>
          <a:p>
            <a:pPr lvl="1"/>
            <a:r>
              <a:rPr lang="en-GB" sz="1600" dirty="0">
                <a:solidFill>
                  <a:srgbClr val="008F00"/>
                </a:solidFill>
              </a:rPr>
              <a:t>Establish in-kind collaboration</a:t>
            </a:r>
          </a:p>
          <a:p>
            <a:r>
              <a:rPr lang="en-GB" sz="1600" b="1" dirty="0">
                <a:solidFill>
                  <a:srgbClr val="008F00"/>
                </a:solidFill>
              </a:rPr>
              <a:t>Conceptual design </a:t>
            </a:r>
          </a:p>
          <a:p>
            <a:pPr lvl="1"/>
            <a:r>
              <a:rPr lang="en-GB" sz="1600" dirty="0">
                <a:solidFill>
                  <a:srgbClr val="008F00"/>
                </a:solidFill>
              </a:rPr>
              <a:t>Study of feasibility</a:t>
            </a:r>
          </a:p>
          <a:p>
            <a:pPr lvl="1"/>
            <a:r>
              <a:rPr lang="en-GB" sz="1600" dirty="0">
                <a:solidFill>
                  <a:srgbClr val="008F00"/>
                </a:solidFill>
              </a:rPr>
              <a:t>Define instrument requirements</a:t>
            </a:r>
          </a:p>
          <a:p>
            <a:pPr lvl="1"/>
            <a:r>
              <a:rPr lang="en-GB" sz="1600" dirty="0">
                <a:solidFill>
                  <a:srgbClr val="008F00"/>
                </a:solidFill>
              </a:rPr>
              <a:t>Define interface requirements</a:t>
            </a:r>
          </a:p>
          <a:p>
            <a:pPr lvl="1"/>
            <a:r>
              <a:rPr lang="en-GB" sz="1600" dirty="0">
                <a:solidFill>
                  <a:srgbClr val="008F00"/>
                </a:solidFill>
              </a:rPr>
              <a:t>Define project plan </a:t>
            </a:r>
          </a:p>
          <a:p>
            <a:r>
              <a:rPr lang="en-GB" sz="1600" b="1" dirty="0">
                <a:solidFill>
                  <a:srgbClr val="008F00"/>
                </a:solidFill>
              </a:rPr>
              <a:t>PDR: ready for detail design</a:t>
            </a:r>
          </a:p>
          <a:p>
            <a:r>
              <a:rPr lang="en-GB" sz="1600" b="1" dirty="0">
                <a:solidFill>
                  <a:srgbClr val="008F00"/>
                </a:solidFill>
              </a:rPr>
              <a:t>Detail design: </a:t>
            </a:r>
          </a:p>
          <a:p>
            <a:pPr lvl="1"/>
            <a:r>
              <a:rPr lang="en-GB" sz="1600" dirty="0">
                <a:solidFill>
                  <a:srgbClr val="008F00"/>
                </a:solidFill>
              </a:rPr>
              <a:t>Prototype design and testing </a:t>
            </a:r>
          </a:p>
          <a:p>
            <a:pPr lvl="1"/>
            <a:r>
              <a:rPr lang="en-GB" sz="1600" dirty="0">
                <a:solidFill>
                  <a:srgbClr val="008F00"/>
                </a:solidFill>
              </a:rPr>
              <a:t>Final Mechanical design</a:t>
            </a:r>
          </a:p>
          <a:p>
            <a:pPr lvl="1"/>
            <a:r>
              <a:rPr lang="en-GB" sz="1600" dirty="0">
                <a:solidFill>
                  <a:srgbClr val="008F00"/>
                </a:solidFill>
              </a:rPr>
              <a:t>Final electric and electronic design </a:t>
            </a:r>
          </a:p>
          <a:p>
            <a:pPr lvl="1"/>
            <a:r>
              <a:rPr lang="en-GB" sz="1600" dirty="0">
                <a:solidFill>
                  <a:srgbClr val="008F00"/>
                </a:solidFill>
              </a:rPr>
              <a:t>Acquisition and control system integration </a:t>
            </a:r>
          </a:p>
          <a:p>
            <a:r>
              <a:rPr lang="en-GB" sz="1600" dirty="0">
                <a:ln w="15875">
                  <a:noFill/>
                </a:ln>
                <a:effectLst>
                  <a:outerShdw blurRad="50800" dist="38100" algn="l" rotWithShape="0">
                    <a:prstClr val="black">
                      <a:alpha val="40000"/>
                    </a:prstClr>
                  </a:outerShdw>
                </a:effectLst>
              </a:rPr>
              <a:t>CDR: ready for procurement and production </a:t>
            </a:r>
          </a:p>
          <a:p>
            <a:r>
              <a:rPr lang="en-GB" sz="1600" b="1" dirty="0">
                <a:solidFill>
                  <a:srgbClr val="0094CA"/>
                </a:solidFill>
              </a:rPr>
              <a:t>Delivery, Installation, integration</a:t>
            </a:r>
          </a:p>
          <a:p>
            <a:r>
              <a:rPr lang="en-GB" sz="1600" b="1" dirty="0">
                <a:solidFill>
                  <a:srgbClr val="0094CA"/>
                </a:solidFill>
              </a:rPr>
              <a:t>Commissioning </a:t>
            </a:r>
          </a:p>
          <a:p>
            <a:pPr lvl="1"/>
            <a:endParaRPr lang="en-GB" sz="1600" dirty="0"/>
          </a:p>
        </p:txBody>
      </p:sp>
      <p:sp>
        <p:nvSpPr>
          <p:cNvPr id="4" name="Slide Number Placeholder 3">
            <a:extLst>
              <a:ext uri="{FF2B5EF4-FFF2-40B4-BE49-F238E27FC236}">
                <a16:creationId xmlns:a16="http://schemas.microsoft.com/office/drawing/2014/main" id="{2C048EB2-0F29-894C-AEBE-51B01DF29D33}"/>
              </a:ext>
            </a:extLst>
          </p:cNvPr>
          <p:cNvSpPr>
            <a:spLocks noGrp="1"/>
          </p:cNvSpPr>
          <p:nvPr>
            <p:ph type="sldNum" sz="quarter" idx="12"/>
          </p:nvPr>
        </p:nvSpPr>
        <p:spPr/>
        <p:txBody>
          <a:bodyPr/>
          <a:lstStyle/>
          <a:p>
            <a:fld id="{551115BC-487E-4422-894C-CB7CD3E79223}" type="slidenum">
              <a:rPr lang="en-GB" smtClean="0"/>
              <a:pPr/>
              <a:t>6</a:t>
            </a:fld>
            <a:endParaRPr lang="en-GB"/>
          </a:p>
        </p:txBody>
      </p:sp>
      <p:sp>
        <p:nvSpPr>
          <p:cNvPr id="6" name="TextBox 5">
            <a:extLst>
              <a:ext uri="{FF2B5EF4-FFF2-40B4-BE49-F238E27FC236}">
                <a16:creationId xmlns:a16="http://schemas.microsoft.com/office/drawing/2014/main" id="{5E6489F9-6FAF-784E-A62E-2F6FBDF56B23}"/>
              </a:ext>
            </a:extLst>
          </p:cNvPr>
          <p:cNvSpPr txBox="1"/>
          <p:nvPr/>
        </p:nvSpPr>
        <p:spPr>
          <a:xfrm>
            <a:off x="4932039" y="1556791"/>
            <a:ext cx="1716754" cy="338554"/>
          </a:xfrm>
          <a:prstGeom prst="rect">
            <a:avLst/>
          </a:prstGeom>
          <a:solidFill>
            <a:srgbClr val="00B050"/>
          </a:solidFill>
        </p:spPr>
        <p:txBody>
          <a:bodyPr vert="horz" wrap="square" lIns="91440" tIns="45720" rIns="91440" bIns="45720" rtlCol="0" anchor="t">
            <a:spAutoFit/>
          </a:bodyPr>
          <a:lstStyle/>
          <a:p>
            <a:r>
              <a:rPr lang="en-GB" sz="1600" dirty="0"/>
              <a:t>May 2016: Kick-off</a:t>
            </a:r>
          </a:p>
        </p:txBody>
      </p:sp>
      <p:sp>
        <p:nvSpPr>
          <p:cNvPr id="7" name="TextBox 6">
            <a:extLst>
              <a:ext uri="{FF2B5EF4-FFF2-40B4-BE49-F238E27FC236}">
                <a16:creationId xmlns:a16="http://schemas.microsoft.com/office/drawing/2014/main" id="{CADA7251-C76B-1A4C-A442-83D5CEC49E68}"/>
              </a:ext>
            </a:extLst>
          </p:cNvPr>
          <p:cNvSpPr txBox="1"/>
          <p:nvPr/>
        </p:nvSpPr>
        <p:spPr>
          <a:xfrm>
            <a:off x="5868144" y="2252165"/>
            <a:ext cx="1152128" cy="342520"/>
          </a:xfrm>
          <a:prstGeom prst="rect">
            <a:avLst/>
          </a:prstGeom>
          <a:solidFill>
            <a:srgbClr val="00B050"/>
          </a:solidFill>
        </p:spPr>
        <p:txBody>
          <a:bodyPr vert="horz" wrap="square" lIns="91440" tIns="45720" rIns="91440" bIns="45720" rtlCol="0" anchor="t">
            <a:normAutofit/>
          </a:bodyPr>
          <a:lstStyle/>
          <a:p>
            <a:pPr algn="l"/>
            <a:r>
              <a:rPr lang="en-GB" sz="1600" dirty="0"/>
              <a:t>2016 – Q2</a:t>
            </a:r>
          </a:p>
        </p:txBody>
      </p:sp>
      <p:sp>
        <p:nvSpPr>
          <p:cNvPr id="8" name="TextBox 7">
            <a:extLst>
              <a:ext uri="{FF2B5EF4-FFF2-40B4-BE49-F238E27FC236}">
                <a16:creationId xmlns:a16="http://schemas.microsoft.com/office/drawing/2014/main" id="{C65B3C06-512A-B94E-A847-5DA35671D812}"/>
              </a:ext>
            </a:extLst>
          </p:cNvPr>
          <p:cNvSpPr txBox="1"/>
          <p:nvPr/>
        </p:nvSpPr>
        <p:spPr>
          <a:xfrm>
            <a:off x="6512410" y="3650844"/>
            <a:ext cx="1140690" cy="342945"/>
          </a:xfrm>
          <a:prstGeom prst="rect">
            <a:avLst/>
          </a:prstGeom>
          <a:solidFill>
            <a:srgbClr val="00B050"/>
          </a:solidFill>
        </p:spPr>
        <p:txBody>
          <a:bodyPr vert="horz" wrap="square" lIns="91440" tIns="45720" rIns="91440" bIns="45720" rtlCol="0" anchor="t">
            <a:normAutofit/>
          </a:bodyPr>
          <a:lstStyle/>
          <a:p>
            <a:pPr algn="l"/>
            <a:r>
              <a:rPr lang="en-GB" sz="1600" dirty="0"/>
              <a:t>2017 - Q3</a:t>
            </a:r>
          </a:p>
        </p:txBody>
      </p:sp>
      <p:sp>
        <p:nvSpPr>
          <p:cNvPr id="9" name="TextBox 8">
            <a:extLst>
              <a:ext uri="{FF2B5EF4-FFF2-40B4-BE49-F238E27FC236}">
                <a16:creationId xmlns:a16="http://schemas.microsoft.com/office/drawing/2014/main" id="{1506EDA7-5008-B54C-886F-35317B5DD29B}"/>
              </a:ext>
            </a:extLst>
          </p:cNvPr>
          <p:cNvSpPr txBox="1"/>
          <p:nvPr/>
        </p:nvSpPr>
        <p:spPr>
          <a:xfrm>
            <a:off x="7080842" y="5157192"/>
            <a:ext cx="1224136" cy="360040"/>
          </a:xfrm>
          <a:prstGeom prst="rect">
            <a:avLst/>
          </a:prstGeom>
          <a:solidFill>
            <a:srgbClr val="FFC000"/>
          </a:solidFill>
        </p:spPr>
        <p:txBody>
          <a:bodyPr vert="horz" wrap="square" lIns="91440" tIns="45720" rIns="91440" bIns="45720" rtlCol="0" anchor="t">
            <a:normAutofit/>
          </a:bodyPr>
          <a:lstStyle/>
          <a:p>
            <a:pPr algn="l"/>
            <a:r>
              <a:rPr lang="en-GB" sz="1600" dirty="0">
                <a:effectLst>
                  <a:outerShdw blurRad="50800" dist="38100" algn="l" rotWithShape="0">
                    <a:prstClr val="black">
                      <a:alpha val="40000"/>
                    </a:prstClr>
                  </a:outerShdw>
                </a:effectLst>
              </a:rPr>
              <a:t>2019 – Q1</a:t>
            </a:r>
          </a:p>
        </p:txBody>
      </p:sp>
      <p:sp>
        <p:nvSpPr>
          <p:cNvPr id="10" name="Bent-Up Arrow 9">
            <a:extLst>
              <a:ext uri="{FF2B5EF4-FFF2-40B4-BE49-F238E27FC236}">
                <a16:creationId xmlns:a16="http://schemas.microsoft.com/office/drawing/2014/main" id="{B8130D6B-6E0C-E349-B496-9B9662DCFCFD}"/>
              </a:ext>
            </a:extLst>
          </p:cNvPr>
          <p:cNvSpPr/>
          <p:nvPr/>
        </p:nvSpPr>
        <p:spPr>
          <a:xfrm rot="5400000">
            <a:off x="5142905" y="1917241"/>
            <a:ext cx="623365"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ent-Up Arrow 10">
            <a:extLst>
              <a:ext uri="{FF2B5EF4-FFF2-40B4-BE49-F238E27FC236}">
                <a16:creationId xmlns:a16="http://schemas.microsoft.com/office/drawing/2014/main" id="{40DFCF8E-8C86-EE49-A20C-B3F46C8AE372}"/>
              </a:ext>
            </a:extLst>
          </p:cNvPr>
          <p:cNvSpPr/>
          <p:nvPr/>
        </p:nvSpPr>
        <p:spPr>
          <a:xfrm rot="5400000">
            <a:off x="5425109" y="3046535"/>
            <a:ext cx="1185543"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Bent-Up Arrow 11">
            <a:extLst>
              <a:ext uri="{FF2B5EF4-FFF2-40B4-BE49-F238E27FC236}">
                <a16:creationId xmlns:a16="http://schemas.microsoft.com/office/drawing/2014/main" id="{4A46E857-7A10-5D4F-B579-4EBA4F866102}"/>
              </a:ext>
            </a:extLst>
          </p:cNvPr>
          <p:cNvSpPr/>
          <p:nvPr/>
        </p:nvSpPr>
        <p:spPr>
          <a:xfrm rot="5400000">
            <a:off x="5798311" y="4465147"/>
            <a:ext cx="1384859"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Bent-Up Arrow 12">
            <a:extLst>
              <a:ext uri="{FF2B5EF4-FFF2-40B4-BE49-F238E27FC236}">
                <a16:creationId xmlns:a16="http://schemas.microsoft.com/office/drawing/2014/main" id="{FDF030FB-BE2C-F241-8962-C01325CC74B4}"/>
              </a:ext>
            </a:extLst>
          </p:cNvPr>
          <p:cNvSpPr/>
          <p:nvPr/>
        </p:nvSpPr>
        <p:spPr>
          <a:xfrm rot="5400000">
            <a:off x="6713974" y="5602844"/>
            <a:ext cx="601158"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2FB93A25-DF01-EB47-AE8B-2412172274BB}"/>
              </a:ext>
            </a:extLst>
          </p:cNvPr>
          <p:cNvSpPr txBox="1"/>
          <p:nvPr/>
        </p:nvSpPr>
        <p:spPr>
          <a:xfrm>
            <a:off x="7532430" y="5949280"/>
            <a:ext cx="1069268" cy="360040"/>
          </a:xfrm>
          <a:prstGeom prst="rect">
            <a:avLst/>
          </a:prstGeom>
          <a:solidFill>
            <a:srgbClr val="76D6FF"/>
          </a:solidFill>
        </p:spPr>
        <p:txBody>
          <a:bodyPr vert="horz" wrap="square" lIns="91440" tIns="45720" rIns="91440" bIns="45720" rtlCol="0" anchor="t">
            <a:normAutofit/>
          </a:bodyPr>
          <a:lstStyle/>
          <a:p>
            <a:pPr algn="l"/>
            <a:r>
              <a:rPr lang="en-GB" sz="1600" dirty="0"/>
              <a:t>2020 – Q1</a:t>
            </a:r>
          </a:p>
        </p:txBody>
      </p:sp>
    </p:spTree>
    <p:extLst>
      <p:ext uri="{BB962C8B-B14F-4D97-AF65-F5344CB8AC3E}">
        <p14:creationId xmlns:p14="http://schemas.microsoft.com/office/powerpoint/2010/main" val="1055027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1721-2677-7042-88D9-0F567187CB76}"/>
              </a:ext>
            </a:extLst>
          </p:cNvPr>
          <p:cNvSpPr>
            <a:spLocks noGrp="1"/>
          </p:cNvSpPr>
          <p:nvPr>
            <p:ph type="title"/>
          </p:nvPr>
        </p:nvSpPr>
        <p:spPr/>
        <p:txBody>
          <a:bodyPr/>
          <a:lstStyle/>
          <a:p>
            <a:r>
              <a:rPr lang="en-GB" sz="2800" dirty="0"/>
              <a:t>From PDR to CDR, A long journey…  </a:t>
            </a:r>
          </a:p>
        </p:txBody>
      </p:sp>
      <p:sp>
        <p:nvSpPr>
          <p:cNvPr id="4" name="Slide Number Placeholder 3">
            <a:extLst>
              <a:ext uri="{FF2B5EF4-FFF2-40B4-BE49-F238E27FC236}">
                <a16:creationId xmlns:a16="http://schemas.microsoft.com/office/drawing/2014/main" id="{A931BF25-AACD-754F-9F67-3553CA2B93F4}"/>
              </a:ext>
            </a:extLst>
          </p:cNvPr>
          <p:cNvSpPr>
            <a:spLocks noGrp="1"/>
          </p:cNvSpPr>
          <p:nvPr>
            <p:ph type="sldNum" sz="quarter" idx="12"/>
          </p:nvPr>
        </p:nvSpPr>
        <p:spPr/>
        <p:txBody>
          <a:bodyPr/>
          <a:lstStyle/>
          <a:p>
            <a:fld id="{551115BC-487E-4422-894C-CB7CD3E79223}" type="slidenum">
              <a:rPr lang="en-GB" smtClean="0"/>
              <a:pPr/>
              <a:t>7</a:t>
            </a:fld>
            <a:endParaRPr lang="en-GB"/>
          </a:p>
        </p:txBody>
      </p:sp>
      <p:sp>
        <p:nvSpPr>
          <p:cNvPr id="5" name="TextBox 4">
            <a:extLst>
              <a:ext uri="{FF2B5EF4-FFF2-40B4-BE49-F238E27FC236}">
                <a16:creationId xmlns:a16="http://schemas.microsoft.com/office/drawing/2014/main" id="{BB2F04F8-3B92-6D4C-A49F-B9138A81400A}"/>
              </a:ext>
            </a:extLst>
          </p:cNvPr>
          <p:cNvSpPr txBox="1"/>
          <p:nvPr/>
        </p:nvSpPr>
        <p:spPr>
          <a:xfrm>
            <a:off x="260711" y="1581902"/>
            <a:ext cx="6635080" cy="864096"/>
          </a:xfrm>
          <a:prstGeom prst="rect">
            <a:avLst/>
          </a:prstGeom>
        </p:spPr>
        <p:txBody>
          <a:bodyPr vert="horz" wrap="square" lIns="91440" tIns="45720" rIns="91440" bIns="45720" rtlCol="0" anchor="t">
            <a:normAutofit/>
          </a:bodyPr>
          <a:lstStyle/>
          <a:p>
            <a:pPr algn="l"/>
            <a:r>
              <a:rPr lang="en-GB" sz="2000" dirty="0"/>
              <a:t>Consistent and systematic studies: E-field quality</a:t>
            </a:r>
          </a:p>
        </p:txBody>
      </p:sp>
      <p:pic>
        <p:nvPicPr>
          <p:cNvPr id="9" name="Picture 8">
            <a:extLst>
              <a:ext uri="{FF2B5EF4-FFF2-40B4-BE49-F238E27FC236}">
                <a16:creationId xmlns:a16="http://schemas.microsoft.com/office/drawing/2014/main" id="{670042F5-E442-5348-B9EA-8F18F905EA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0711" y="2996952"/>
            <a:ext cx="2398580" cy="1800000"/>
          </a:xfrm>
          <a:prstGeom prst="rect">
            <a:avLst/>
          </a:prstGeom>
        </p:spPr>
      </p:pic>
      <p:pic>
        <p:nvPicPr>
          <p:cNvPr id="11" name="Picture 10">
            <a:extLst>
              <a:ext uri="{FF2B5EF4-FFF2-40B4-BE49-F238E27FC236}">
                <a16:creationId xmlns:a16="http://schemas.microsoft.com/office/drawing/2014/main" id="{F29E3247-72C1-124D-AB7E-D7B8D9E5DC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7972" y="4957562"/>
            <a:ext cx="2940718" cy="1800000"/>
          </a:xfrm>
          <a:prstGeom prst="rect">
            <a:avLst/>
          </a:prstGeom>
        </p:spPr>
      </p:pic>
      <p:pic>
        <p:nvPicPr>
          <p:cNvPr id="13" name="Picture 12">
            <a:extLst>
              <a:ext uri="{FF2B5EF4-FFF2-40B4-BE49-F238E27FC236}">
                <a16:creationId xmlns:a16="http://schemas.microsoft.com/office/drawing/2014/main" id="{B11ECAAA-27A1-D54C-ACA3-24C3DE76F4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4954910"/>
            <a:ext cx="2940716" cy="1800000"/>
          </a:xfrm>
          <a:prstGeom prst="rect">
            <a:avLst/>
          </a:prstGeom>
        </p:spPr>
      </p:pic>
      <p:pic>
        <p:nvPicPr>
          <p:cNvPr id="15" name="Picture 14">
            <a:extLst>
              <a:ext uri="{FF2B5EF4-FFF2-40B4-BE49-F238E27FC236}">
                <a16:creationId xmlns:a16="http://schemas.microsoft.com/office/drawing/2014/main" id="{B47755E1-D80C-C54C-BB31-C67BB026F5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86082" y="4300516"/>
            <a:ext cx="2160000" cy="2160000"/>
          </a:xfrm>
          <a:prstGeom prst="rect">
            <a:avLst/>
          </a:prstGeom>
        </p:spPr>
      </p:pic>
      <p:pic>
        <p:nvPicPr>
          <p:cNvPr id="17" name="Picture 16">
            <a:extLst>
              <a:ext uri="{FF2B5EF4-FFF2-40B4-BE49-F238E27FC236}">
                <a16:creationId xmlns:a16="http://schemas.microsoft.com/office/drawing/2014/main" id="{D0EF9C0E-50B1-4F4C-A7CD-433F64E5394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50110" y="2981224"/>
            <a:ext cx="2398580" cy="1800000"/>
          </a:xfrm>
          <a:prstGeom prst="rect">
            <a:avLst/>
          </a:prstGeom>
        </p:spPr>
      </p:pic>
      <p:sp>
        <p:nvSpPr>
          <p:cNvPr id="18" name="TextBox 17">
            <a:extLst>
              <a:ext uri="{FF2B5EF4-FFF2-40B4-BE49-F238E27FC236}">
                <a16:creationId xmlns:a16="http://schemas.microsoft.com/office/drawing/2014/main" id="{6D6DB059-B640-BF45-AACF-DF40AA885920}"/>
              </a:ext>
            </a:extLst>
          </p:cNvPr>
          <p:cNvSpPr txBox="1"/>
          <p:nvPr/>
        </p:nvSpPr>
        <p:spPr>
          <a:xfrm>
            <a:off x="5002510" y="6453337"/>
            <a:ext cx="852051" cy="355020"/>
          </a:xfrm>
          <a:prstGeom prst="rect">
            <a:avLst/>
          </a:prstGeom>
        </p:spPr>
        <p:txBody>
          <a:bodyPr vert="horz" wrap="none" lIns="91440" tIns="45720" rIns="91440" bIns="45720" rtlCol="0" anchor="t">
            <a:normAutofit/>
          </a:bodyPr>
          <a:lstStyle/>
          <a:p>
            <a:pPr algn="l"/>
            <a:r>
              <a:rPr lang="en-GB" sz="1400" dirty="0"/>
              <a:t>COMSOL</a:t>
            </a:r>
          </a:p>
        </p:txBody>
      </p:sp>
      <p:pic>
        <p:nvPicPr>
          <p:cNvPr id="21" name="Picture 20">
            <a:extLst>
              <a:ext uri="{FF2B5EF4-FFF2-40B4-BE49-F238E27FC236}">
                <a16:creationId xmlns:a16="http://schemas.microsoft.com/office/drawing/2014/main" id="{2E7AF4D4-C104-F143-AC30-8FB864D6BD7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40497" y="2140516"/>
            <a:ext cx="2251169" cy="2160000"/>
          </a:xfrm>
          <a:prstGeom prst="rect">
            <a:avLst/>
          </a:prstGeom>
        </p:spPr>
      </p:pic>
      <p:sp>
        <p:nvSpPr>
          <p:cNvPr id="22" name="TextBox 21">
            <a:extLst>
              <a:ext uri="{FF2B5EF4-FFF2-40B4-BE49-F238E27FC236}">
                <a16:creationId xmlns:a16="http://schemas.microsoft.com/office/drawing/2014/main" id="{25943DED-0150-D348-B802-44AC490A8A65}"/>
              </a:ext>
            </a:extLst>
          </p:cNvPr>
          <p:cNvSpPr txBox="1"/>
          <p:nvPr/>
        </p:nvSpPr>
        <p:spPr>
          <a:xfrm>
            <a:off x="7149879" y="1563379"/>
            <a:ext cx="1800200" cy="324126"/>
          </a:xfrm>
          <a:prstGeom prst="rect">
            <a:avLst/>
          </a:prstGeom>
          <a:solidFill>
            <a:srgbClr val="76D6FF"/>
          </a:solidFill>
        </p:spPr>
        <p:txBody>
          <a:bodyPr vert="horz" wrap="none" lIns="91440" tIns="45720" rIns="91440" bIns="45720" rtlCol="0" anchor="t">
            <a:normAutofit/>
          </a:bodyPr>
          <a:lstStyle/>
          <a:p>
            <a:pPr algn="l"/>
            <a:r>
              <a:rPr lang="en-GB" sz="1400" dirty="0"/>
              <a:t>PDR recommendation</a:t>
            </a:r>
          </a:p>
        </p:txBody>
      </p:sp>
    </p:spTree>
    <p:extLst>
      <p:ext uri="{BB962C8B-B14F-4D97-AF65-F5344CB8AC3E}">
        <p14:creationId xmlns:p14="http://schemas.microsoft.com/office/powerpoint/2010/main" val="2985728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1721-2677-7042-88D9-0F567187CB76}"/>
              </a:ext>
            </a:extLst>
          </p:cNvPr>
          <p:cNvSpPr>
            <a:spLocks noGrp="1"/>
          </p:cNvSpPr>
          <p:nvPr>
            <p:ph type="title"/>
          </p:nvPr>
        </p:nvSpPr>
        <p:spPr/>
        <p:txBody>
          <a:bodyPr/>
          <a:lstStyle/>
          <a:p>
            <a:r>
              <a:rPr lang="en-GB" sz="2800" dirty="0"/>
              <a:t>From PDR to CDR, A long journey…  </a:t>
            </a:r>
          </a:p>
        </p:txBody>
      </p:sp>
      <p:sp>
        <p:nvSpPr>
          <p:cNvPr id="4" name="Slide Number Placeholder 3">
            <a:extLst>
              <a:ext uri="{FF2B5EF4-FFF2-40B4-BE49-F238E27FC236}">
                <a16:creationId xmlns:a16="http://schemas.microsoft.com/office/drawing/2014/main" id="{A931BF25-AACD-754F-9F67-3553CA2B93F4}"/>
              </a:ext>
            </a:extLst>
          </p:cNvPr>
          <p:cNvSpPr>
            <a:spLocks noGrp="1"/>
          </p:cNvSpPr>
          <p:nvPr>
            <p:ph type="sldNum" sz="quarter" idx="12"/>
          </p:nvPr>
        </p:nvSpPr>
        <p:spPr/>
        <p:txBody>
          <a:bodyPr/>
          <a:lstStyle/>
          <a:p>
            <a:fld id="{551115BC-487E-4422-894C-CB7CD3E79223}" type="slidenum">
              <a:rPr lang="en-GB" smtClean="0"/>
              <a:pPr/>
              <a:t>8</a:t>
            </a:fld>
            <a:endParaRPr lang="en-GB"/>
          </a:p>
        </p:txBody>
      </p:sp>
      <p:pic>
        <p:nvPicPr>
          <p:cNvPr id="12" name="Picture 11">
            <a:extLst>
              <a:ext uri="{FF2B5EF4-FFF2-40B4-BE49-F238E27FC236}">
                <a16:creationId xmlns:a16="http://schemas.microsoft.com/office/drawing/2014/main" id="{DCD42EC3-B752-7F48-92C9-68322D011C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1124" y="22172"/>
            <a:ext cx="2693460" cy="1573326"/>
          </a:xfrm>
          <a:prstGeom prst="rect">
            <a:avLst/>
          </a:prstGeom>
        </p:spPr>
      </p:pic>
      <p:pic>
        <p:nvPicPr>
          <p:cNvPr id="6" name="Picture 5">
            <a:extLst>
              <a:ext uri="{FF2B5EF4-FFF2-40B4-BE49-F238E27FC236}">
                <a16:creationId xmlns:a16="http://schemas.microsoft.com/office/drawing/2014/main" id="{BD74B3F6-911F-7740-894B-830E0E3E2E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76256" y="4131274"/>
            <a:ext cx="2160000" cy="2160000"/>
          </a:xfrm>
          <a:prstGeom prst="rect">
            <a:avLst/>
          </a:prstGeom>
        </p:spPr>
      </p:pic>
      <p:sp>
        <p:nvSpPr>
          <p:cNvPr id="14" name="TextBox 13">
            <a:extLst>
              <a:ext uri="{FF2B5EF4-FFF2-40B4-BE49-F238E27FC236}">
                <a16:creationId xmlns:a16="http://schemas.microsoft.com/office/drawing/2014/main" id="{0DEFC6ED-967E-724B-BE12-10EBDC6CA078}"/>
              </a:ext>
            </a:extLst>
          </p:cNvPr>
          <p:cNvSpPr txBox="1"/>
          <p:nvPr/>
        </p:nvSpPr>
        <p:spPr>
          <a:xfrm>
            <a:off x="6502260" y="6473836"/>
            <a:ext cx="1800200" cy="324126"/>
          </a:xfrm>
          <a:prstGeom prst="rect">
            <a:avLst/>
          </a:prstGeom>
          <a:solidFill>
            <a:srgbClr val="76D6FF"/>
          </a:solidFill>
        </p:spPr>
        <p:txBody>
          <a:bodyPr vert="horz" wrap="none" lIns="91440" tIns="45720" rIns="91440" bIns="45720" rtlCol="0" anchor="t">
            <a:normAutofit/>
          </a:bodyPr>
          <a:lstStyle/>
          <a:p>
            <a:pPr algn="l"/>
            <a:r>
              <a:rPr lang="en-GB" sz="1400" dirty="0"/>
              <a:t>PDR recommendation</a:t>
            </a:r>
          </a:p>
        </p:txBody>
      </p:sp>
      <p:pic>
        <p:nvPicPr>
          <p:cNvPr id="8" name="Picture 7">
            <a:extLst>
              <a:ext uri="{FF2B5EF4-FFF2-40B4-BE49-F238E27FC236}">
                <a16:creationId xmlns:a16="http://schemas.microsoft.com/office/drawing/2014/main" id="{C5B27CEA-17AC-254B-8A6B-D7F3D21BF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97561" y="1473535"/>
            <a:ext cx="1800000" cy="2692875"/>
          </a:xfrm>
          <a:prstGeom prst="rect">
            <a:avLst/>
          </a:prstGeom>
        </p:spPr>
      </p:pic>
      <p:pic>
        <p:nvPicPr>
          <p:cNvPr id="16" name="Picture 15">
            <a:extLst>
              <a:ext uri="{FF2B5EF4-FFF2-40B4-BE49-F238E27FC236}">
                <a16:creationId xmlns:a16="http://schemas.microsoft.com/office/drawing/2014/main" id="{BCAACB42-7F82-5443-A1D4-06BDD7899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03568" y="5116693"/>
            <a:ext cx="914286" cy="1800000"/>
          </a:xfrm>
          <a:prstGeom prst="rect">
            <a:avLst/>
          </a:prstGeom>
        </p:spPr>
      </p:pic>
      <p:pic>
        <p:nvPicPr>
          <p:cNvPr id="20" name="Picture 19">
            <a:extLst>
              <a:ext uri="{FF2B5EF4-FFF2-40B4-BE49-F238E27FC236}">
                <a16:creationId xmlns:a16="http://schemas.microsoft.com/office/drawing/2014/main" id="{97DFFF80-D705-244C-95C0-CB72E1DCD5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02755" y="4191353"/>
            <a:ext cx="914286" cy="1800000"/>
          </a:xfrm>
          <a:prstGeom prst="rect">
            <a:avLst/>
          </a:prstGeom>
        </p:spPr>
      </p:pic>
      <p:sp>
        <p:nvSpPr>
          <p:cNvPr id="21" name="TextBox 20">
            <a:extLst>
              <a:ext uri="{FF2B5EF4-FFF2-40B4-BE49-F238E27FC236}">
                <a16:creationId xmlns:a16="http://schemas.microsoft.com/office/drawing/2014/main" id="{B9DF0EA7-133B-6849-AB38-EF3525B37FB3}"/>
              </a:ext>
            </a:extLst>
          </p:cNvPr>
          <p:cNvSpPr txBox="1"/>
          <p:nvPr/>
        </p:nvSpPr>
        <p:spPr>
          <a:xfrm>
            <a:off x="1451952" y="5942077"/>
            <a:ext cx="832869" cy="279023"/>
          </a:xfrm>
          <a:prstGeom prst="rect">
            <a:avLst/>
          </a:prstGeom>
          <a:solidFill>
            <a:schemeClr val="bg1"/>
          </a:solidFill>
        </p:spPr>
        <p:txBody>
          <a:bodyPr vert="horz" wrap="square" lIns="91440" tIns="45720" rIns="91440" bIns="45720" rtlCol="0" anchor="t">
            <a:normAutofit fontScale="62500" lnSpcReduction="20000"/>
          </a:bodyPr>
          <a:lstStyle/>
          <a:p>
            <a:pPr algn="l"/>
            <a:r>
              <a:rPr lang="en-GB" sz="2000" dirty="0"/>
              <a:t>Electrons</a:t>
            </a:r>
          </a:p>
        </p:txBody>
      </p:sp>
      <p:sp>
        <p:nvSpPr>
          <p:cNvPr id="22" name="TextBox 21">
            <a:extLst>
              <a:ext uri="{FF2B5EF4-FFF2-40B4-BE49-F238E27FC236}">
                <a16:creationId xmlns:a16="http://schemas.microsoft.com/office/drawing/2014/main" id="{DFA61C2E-669D-9241-824B-FDF427006CA6}"/>
              </a:ext>
            </a:extLst>
          </p:cNvPr>
          <p:cNvSpPr txBox="1"/>
          <p:nvPr/>
        </p:nvSpPr>
        <p:spPr>
          <a:xfrm>
            <a:off x="1517660" y="4986397"/>
            <a:ext cx="832869" cy="279023"/>
          </a:xfrm>
          <a:prstGeom prst="rect">
            <a:avLst/>
          </a:prstGeom>
          <a:solidFill>
            <a:schemeClr val="bg1"/>
          </a:solidFill>
        </p:spPr>
        <p:txBody>
          <a:bodyPr vert="horz" wrap="square" lIns="91440" tIns="45720" rIns="91440" bIns="45720" rtlCol="0" anchor="t">
            <a:noAutofit/>
          </a:bodyPr>
          <a:lstStyle/>
          <a:p>
            <a:pPr algn="l"/>
            <a:r>
              <a:rPr lang="en-GB" sz="1300" dirty="0"/>
              <a:t>Protons</a:t>
            </a:r>
          </a:p>
        </p:txBody>
      </p:sp>
      <p:pic>
        <p:nvPicPr>
          <p:cNvPr id="24" name="Picture 23">
            <a:extLst>
              <a:ext uri="{FF2B5EF4-FFF2-40B4-BE49-F238E27FC236}">
                <a16:creationId xmlns:a16="http://schemas.microsoft.com/office/drawing/2014/main" id="{F2C7376D-3163-4A4D-9553-B440172ABA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6766" y="4293376"/>
            <a:ext cx="3364242" cy="2520000"/>
          </a:xfrm>
          <a:prstGeom prst="rect">
            <a:avLst/>
          </a:prstGeom>
        </p:spPr>
      </p:pic>
      <p:sp>
        <p:nvSpPr>
          <p:cNvPr id="5" name="TextBox 4">
            <a:extLst>
              <a:ext uri="{FF2B5EF4-FFF2-40B4-BE49-F238E27FC236}">
                <a16:creationId xmlns:a16="http://schemas.microsoft.com/office/drawing/2014/main" id="{BB2F04F8-3B92-6D4C-A49F-B9138A81400A}"/>
              </a:ext>
            </a:extLst>
          </p:cNvPr>
          <p:cNvSpPr txBox="1"/>
          <p:nvPr/>
        </p:nvSpPr>
        <p:spPr>
          <a:xfrm>
            <a:off x="260711" y="1581902"/>
            <a:ext cx="4997543" cy="3191593"/>
          </a:xfrm>
          <a:prstGeom prst="rect">
            <a:avLst/>
          </a:prstGeom>
        </p:spPr>
        <p:txBody>
          <a:bodyPr vert="horz" wrap="square" lIns="91440" tIns="45720" rIns="91440" bIns="45720" rtlCol="0" anchor="t">
            <a:normAutofit fontScale="92500"/>
          </a:bodyPr>
          <a:lstStyle/>
          <a:p>
            <a:pPr algn="l">
              <a:spcAft>
                <a:spcPts val="1200"/>
              </a:spcAft>
            </a:pPr>
            <a:r>
              <a:rPr lang="en-GB" sz="1600" dirty="0"/>
              <a:t>Consistent and systematic studies: </a:t>
            </a:r>
          </a:p>
          <a:p>
            <a:pPr algn="l">
              <a:spcAft>
                <a:spcPts val="1200"/>
              </a:spcAft>
            </a:pPr>
            <a:r>
              <a:rPr lang="en-GB" sz="1600" dirty="0"/>
              <a:t>3D dynamic model of the IPM: includes Space Charge</a:t>
            </a:r>
          </a:p>
          <a:p>
            <a:pPr marL="342900" indent="-342900" algn="l">
              <a:spcAft>
                <a:spcPts val="1200"/>
              </a:spcAft>
              <a:buFont typeface="Arial" panose="020B0604020202020204" pitchFamily="34" charset="0"/>
              <a:buChar char="•"/>
            </a:pPr>
            <a:r>
              <a:rPr lang="en-GB" sz="1600" dirty="0"/>
              <a:t>Code written in </a:t>
            </a:r>
            <a:r>
              <a:rPr lang="en-GB" sz="1600" dirty="0" err="1"/>
              <a:t>Matlab</a:t>
            </a:r>
            <a:r>
              <a:rPr lang="en-GB" sz="1600" dirty="0"/>
              <a:t>, then exported to C++</a:t>
            </a:r>
          </a:p>
          <a:p>
            <a:pPr marL="342900" indent="-342900" algn="l">
              <a:spcAft>
                <a:spcPts val="1200"/>
              </a:spcAft>
              <a:buFont typeface="Arial" panose="020B0604020202020204" pitchFamily="34" charset="0"/>
              <a:buChar char="•"/>
            </a:pPr>
            <a:r>
              <a:rPr lang="en-GB" sz="1600" dirty="0"/>
              <a:t>Debugging and benchmarking </a:t>
            </a:r>
          </a:p>
          <a:p>
            <a:pPr marL="342900" indent="-342900" algn="l">
              <a:spcAft>
                <a:spcPts val="1200"/>
              </a:spcAft>
              <a:buFont typeface="Arial" panose="020B0604020202020204" pitchFamily="34" charset="0"/>
              <a:buChar char="•"/>
            </a:pPr>
            <a:r>
              <a:rPr lang="en-GB" sz="1600" dirty="0"/>
              <a:t>ESS case study: demonstration of controlled impact of the space charge effect by the right HV field  </a:t>
            </a:r>
          </a:p>
          <a:p>
            <a:pPr marL="342900" indent="-342900" algn="l">
              <a:spcAft>
                <a:spcPts val="1200"/>
              </a:spcAft>
              <a:buFont typeface="Arial" panose="020B0604020202020204" pitchFamily="34" charset="0"/>
              <a:buChar char="•"/>
            </a:pPr>
            <a:r>
              <a:rPr lang="en-GB" sz="1600" dirty="0"/>
              <a:t>Study impact of field uniformity (COMSOL field imported) </a:t>
            </a:r>
          </a:p>
          <a:p>
            <a:pPr marL="342900" indent="-342900" algn="l">
              <a:spcAft>
                <a:spcPts val="1200"/>
              </a:spcAft>
              <a:buFont typeface="Arial" panose="020B0604020202020204" pitchFamily="34" charset="0"/>
              <a:buChar char="•"/>
            </a:pPr>
            <a:r>
              <a:rPr lang="en-GB" sz="1600" dirty="0"/>
              <a:t>IPHI case study: preparation for the test of the prototypes </a:t>
            </a:r>
          </a:p>
        </p:txBody>
      </p:sp>
      <p:sp>
        <p:nvSpPr>
          <p:cNvPr id="25" name="TextBox 24">
            <a:extLst>
              <a:ext uri="{FF2B5EF4-FFF2-40B4-BE49-F238E27FC236}">
                <a16:creationId xmlns:a16="http://schemas.microsoft.com/office/drawing/2014/main" id="{C944693D-48D7-4748-BC18-0ACA20B27025}"/>
              </a:ext>
            </a:extLst>
          </p:cNvPr>
          <p:cNvSpPr txBox="1"/>
          <p:nvPr/>
        </p:nvSpPr>
        <p:spPr>
          <a:xfrm>
            <a:off x="6451122" y="1556791"/>
            <a:ext cx="2692878" cy="450007"/>
          </a:xfrm>
          <a:prstGeom prst="rect">
            <a:avLst/>
          </a:prstGeom>
        </p:spPr>
        <p:txBody>
          <a:bodyPr vert="horz" wrap="square" lIns="91440" tIns="45720" rIns="91440" bIns="45720" rtlCol="0" anchor="t">
            <a:noAutofit/>
          </a:bodyPr>
          <a:lstStyle/>
          <a:p>
            <a:pPr algn="l"/>
            <a:r>
              <a:rPr lang="en-GB" sz="1400" dirty="0"/>
              <a:t>Beam size vs. initial size and external Field </a:t>
            </a:r>
          </a:p>
        </p:txBody>
      </p:sp>
      <p:sp>
        <p:nvSpPr>
          <p:cNvPr id="27" name="TextBox 26">
            <a:extLst>
              <a:ext uri="{FF2B5EF4-FFF2-40B4-BE49-F238E27FC236}">
                <a16:creationId xmlns:a16="http://schemas.microsoft.com/office/drawing/2014/main" id="{A25D8A9D-304F-7B4A-8E4F-3BB84883B204}"/>
              </a:ext>
            </a:extLst>
          </p:cNvPr>
          <p:cNvSpPr txBox="1"/>
          <p:nvPr/>
        </p:nvSpPr>
        <p:spPr>
          <a:xfrm>
            <a:off x="6502260" y="3657032"/>
            <a:ext cx="2692878" cy="450007"/>
          </a:xfrm>
          <a:prstGeom prst="rect">
            <a:avLst/>
          </a:prstGeom>
        </p:spPr>
        <p:txBody>
          <a:bodyPr vert="horz" wrap="square" lIns="91440" tIns="45720" rIns="91440" bIns="45720" rtlCol="0" anchor="t">
            <a:noAutofit/>
          </a:bodyPr>
          <a:lstStyle/>
          <a:p>
            <a:pPr algn="l"/>
            <a:r>
              <a:rPr lang="en-GB" sz="1400" dirty="0"/>
              <a:t>Beam size vs. initial size and external Field </a:t>
            </a:r>
          </a:p>
        </p:txBody>
      </p:sp>
      <p:sp>
        <p:nvSpPr>
          <p:cNvPr id="28" name="TextBox 27">
            <a:extLst>
              <a:ext uri="{FF2B5EF4-FFF2-40B4-BE49-F238E27FC236}">
                <a16:creationId xmlns:a16="http://schemas.microsoft.com/office/drawing/2014/main" id="{D89A6064-5604-D047-8C4A-7B9AAD44A058}"/>
              </a:ext>
            </a:extLst>
          </p:cNvPr>
          <p:cNvSpPr txBox="1"/>
          <p:nvPr/>
        </p:nvSpPr>
        <p:spPr>
          <a:xfrm>
            <a:off x="2963447" y="6405714"/>
            <a:ext cx="2710879" cy="392248"/>
          </a:xfrm>
          <a:prstGeom prst="rect">
            <a:avLst/>
          </a:prstGeom>
        </p:spPr>
        <p:txBody>
          <a:bodyPr vert="horz" wrap="none" lIns="91440" tIns="45720" rIns="91440" bIns="45720" rtlCol="0" anchor="t">
            <a:normAutofit/>
          </a:bodyPr>
          <a:lstStyle/>
          <a:p>
            <a:pPr algn="l"/>
            <a:r>
              <a:rPr lang="en-GB" sz="1400" dirty="0"/>
              <a:t>Compare model with experiment</a:t>
            </a:r>
          </a:p>
        </p:txBody>
      </p:sp>
    </p:spTree>
    <p:extLst>
      <p:ext uri="{BB962C8B-B14F-4D97-AF65-F5344CB8AC3E}">
        <p14:creationId xmlns:p14="http://schemas.microsoft.com/office/powerpoint/2010/main" val="1771214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1721-2677-7042-88D9-0F567187CB76}"/>
              </a:ext>
            </a:extLst>
          </p:cNvPr>
          <p:cNvSpPr>
            <a:spLocks noGrp="1"/>
          </p:cNvSpPr>
          <p:nvPr>
            <p:ph type="title"/>
          </p:nvPr>
        </p:nvSpPr>
        <p:spPr/>
        <p:txBody>
          <a:bodyPr/>
          <a:lstStyle/>
          <a:p>
            <a:r>
              <a:rPr lang="en-GB" sz="2800" dirty="0"/>
              <a:t>From PDR to CDR, A long journey…  </a:t>
            </a:r>
          </a:p>
        </p:txBody>
      </p:sp>
      <p:sp>
        <p:nvSpPr>
          <p:cNvPr id="4" name="Slide Number Placeholder 3">
            <a:extLst>
              <a:ext uri="{FF2B5EF4-FFF2-40B4-BE49-F238E27FC236}">
                <a16:creationId xmlns:a16="http://schemas.microsoft.com/office/drawing/2014/main" id="{A931BF25-AACD-754F-9F67-3553CA2B93F4}"/>
              </a:ext>
            </a:extLst>
          </p:cNvPr>
          <p:cNvSpPr>
            <a:spLocks noGrp="1"/>
          </p:cNvSpPr>
          <p:nvPr>
            <p:ph type="sldNum" sz="quarter" idx="12"/>
          </p:nvPr>
        </p:nvSpPr>
        <p:spPr/>
        <p:txBody>
          <a:bodyPr/>
          <a:lstStyle/>
          <a:p>
            <a:fld id="{551115BC-487E-4422-894C-CB7CD3E79223}" type="slidenum">
              <a:rPr lang="en-GB" smtClean="0"/>
              <a:pPr/>
              <a:t>9</a:t>
            </a:fld>
            <a:endParaRPr lang="en-GB"/>
          </a:p>
        </p:txBody>
      </p:sp>
      <p:sp>
        <p:nvSpPr>
          <p:cNvPr id="7" name="TextBox 6">
            <a:extLst>
              <a:ext uri="{FF2B5EF4-FFF2-40B4-BE49-F238E27FC236}">
                <a16:creationId xmlns:a16="http://schemas.microsoft.com/office/drawing/2014/main" id="{94077BF9-D24B-CB40-BF17-AD9CE41FF1F2}"/>
              </a:ext>
            </a:extLst>
          </p:cNvPr>
          <p:cNvSpPr txBox="1"/>
          <p:nvPr/>
        </p:nvSpPr>
        <p:spPr>
          <a:xfrm>
            <a:off x="145412" y="1667532"/>
            <a:ext cx="5997077" cy="504056"/>
          </a:xfrm>
          <a:prstGeom prst="rect">
            <a:avLst/>
          </a:prstGeom>
        </p:spPr>
        <p:txBody>
          <a:bodyPr vert="horz" wrap="square" lIns="91440" tIns="45720" rIns="91440" bIns="45720" rtlCol="0" anchor="t">
            <a:normAutofit/>
          </a:bodyPr>
          <a:lstStyle/>
          <a:p>
            <a:pPr marL="342900" indent="-342900" algn="l">
              <a:buFont typeface="Courier New" panose="02070309020205020404" pitchFamily="49" charset="0"/>
              <a:buChar char="o"/>
            </a:pPr>
            <a:r>
              <a:rPr lang="en-GB" sz="1600" dirty="0"/>
              <a:t>Component deliveries with important delays</a:t>
            </a:r>
          </a:p>
        </p:txBody>
      </p:sp>
      <p:sp>
        <p:nvSpPr>
          <p:cNvPr id="3" name="Rectangle 2">
            <a:extLst>
              <a:ext uri="{FF2B5EF4-FFF2-40B4-BE49-F238E27FC236}">
                <a16:creationId xmlns:a16="http://schemas.microsoft.com/office/drawing/2014/main" id="{23D8AD61-BC20-C346-A9FD-786A204DEE7E}"/>
              </a:ext>
            </a:extLst>
          </p:cNvPr>
          <p:cNvSpPr/>
          <p:nvPr/>
        </p:nvSpPr>
        <p:spPr>
          <a:xfrm>
            <a:off x="200696" y="5566701"/>
            <a:ext cx="5285343" cy="1077218"/>
          </a:xfrm>
          <a:prstGeom prst="rect">
            <a:avLst/>
          </a:prstGeom>
        </p:spPr>
        <p:txBody>
          <a:bodyPr wrap="square">
            <a:spAutoFit/>
          </a:bodyPr>
          <a:lstStyle/>
          <a:p>
            <a:pPr marL="342900" indent="-342900">
              <a:buFont typeface="Courier New" panose="02070309020205020404" pitchFamily="49" charset="0"/>
              <a:buChar char="o"/>
            </a:pPr>
            <a:r>
              <a:rPr lang="en-GB" sz="1600" dirty="0"/>
              <a:t>IPHI beam commissioning during IPM commissioning test not really ideal! </a:t>
            </a:r>
          </a:p>
          <a:p>
            <a:pPr marL="800100" lvl="1" indent="-342900">
              <a:buFont typeface="Wingdings" pitchFamily="2" charset="2"/>
              <a:buChar char="Ø"/>
            </a:pPr>
            <a:r>
              <a:rPr lang="en-GB" sz="1600" dirty="0"/>
              <a:t>2 weeks to establish 1</a:t>
            </a:r>
            <a:r>
              <a:rPr lang="en-GB" sz="1600" baseline="30000" dirty="0"/>
              <a:t>st</a:t>
            </a:r>
            <a:r>
              <a:rPr lang="en-GB" sz="1600" dirty="0"/>
              <a:t> NPM image, due to beam instabilities and no BPM to assess the situation</a:t>
            </a:r>
          </a:p>
        </p:txBody>
      </p:sp>
      <p:pic>
        <p:nvPicPr>
          <p:cNvPr id="9" name="Picture 8">
            <a:extLst>
              <a:ext uri="{FF2B5EF4-FFF2-40B4-BE49-F238E27FC236}">
                <a16:creationId xmlns:a16="http://schemas.microsoft.com/office/drawing/2014/main" id="{AF3EA3EB-E3AD-4E48-9D05-837CD767EA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53526" y="1511873"/>
            <a:ext cx="3219643" cy="1800000"/>
          </a:xfrm>
          <a:prstGeom prst="rect">
            <a:avLst/>
          </a:prstGeom>
        </p:spPr>
      </p:pic>
      <p:pic>
        <p:nvPicPr>
          <p:cNvPr id="11" name="Picture 10">
            <a:extLst>
              <a:ext uri="{FF2B5EF4-FFF2-40B4-BE49-F238E27FC236}">
                <a16:creationId xmlns:a16="http://schemas.microsoft.com/office/drawing/2014/main" id="{5F7CED5C-A17B-3943-971B-AE173630EE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0565" y="2817158"/>
            <a:ext cx="1830230" cy="1152000"/>
          </a:xfrm>
          <a:prstGeom prst="rect">
            <a:avLst/>
          </a:prstGeom>
        </p:spPr>
      </p:pic>
      <p:sp>
        <p:nvSpPr>
          <p:cNvPr id="12" name="TextBox 11">
            <a:extLst>
              <a:ext uri="{FF2B5EF4-FFF2-40B4-BE49-F238E27FC236}">
                <a16:creationId xmlns:a16="http://schemas.microsoft.com/office/drawing/2014/main" id="{A8A71868-9712-1A48-A235-D6CAC6E3B018}"/>
              </a:ext>
            </a:extLst>
          </p:cNvPr>
          <p:cNvSpPr txBox="1"/>
          <p:nvPr/>
        </p:nvSpPr>
        <p:spPr>
          <a:xfrm>
            <a:off x="5894318" y="1598889"/>
            <a:ext cx="2016224" cy="252129"/>
          </a:xfrm>
          <a:prstGeom prst="rect">
            <a:avLst/>
          </a:prstGeom>
        </p:spPr>
        <p:txBody>
          <a:bodyPr vert="horz" wrap="square" lIns="91440" tIns="45720" rIns="91440" bIns="45720" rtlCol="0" anchor="t">
            <a:normAutofit fontScale="55000" lnSpcReduction="20000"/>
          </a:bodyPr>
          <a:lstStyle/>
          <a:p>
            <a:pPr algn="l"/>
            <a:r>
              <a:rPr lang="en-GB" sz="2000" dirty="0"/>
              <a:t>Chamber delivered "dirty"</a:t>
            </a:r>
          </a:p>
        </p:txBody>
      </p:sp>
      <p:sp>
        <p:nvSpPr>
          <p:cNvPr id="13" name="TextBox 12">
            <a:extLst>
              <a:ext uri="{FF2B5EF4-FFF2-40B4-BE49-F238E27FC236}">
                <a16:creationId xmlns:a16="http://schemas.microsoft.com/office/drawing/2014/main" id="{8A9B1957-4367-4143-AE41-1996950C9874}"/>
              </a:ext>
            </a:extLst>
          </p:cNvPr>
          <p:cNvSpPr txBox="1"/>
          <p:nvPr/>
        </p:nvSpPr>
        <p:spPr>
          <a:xfrm>
            <a:off x="140250" y="2188079"/>
            <a:ext cx="4271646" cy="584775"/>
          </a:xfrm>
          <a:prstGeom prst="rect">
            <a:avLst/>
          </a:prstGeom>
        </p:spPr>
        <p:txBody>
          <a:bodyPr vert="horz" wrap="square" lIns="91440" tIns="45720" rIns="91440" bIns="45720" rtlCol="0" anchor="t">
            <a:spAutoFit/>
          </a:bodyPr>
          <a:lstStyle/>
          <a:p>
            <a:pPr marL="285750" indent="-285750" algn="l">
              <a:buFont typeface="Wingdings" pitchFamily="2" charset="2"/>
              <a:buChar char="Ø"/>
            </a:pPr>
            <a:r>
              <a:rPr lang="en-GB" sz="1600" dirty="0" err="1"/>
              <a:t>Photonis</a:t>
            </a:r>
            <a:r>
              <a:rPr lang="en-GB" sz="1600" dirty="0"/>
              <a:t> MCP months late ... and broken!</a:t>
            </a:r>
          </a:p>
          <a:p>
            <a:pPr marL="285750" indent="-285750" algn="l">
              <a:buFont typeface="Wingdings" pitchFamily="2" charset="2"/>
              <a:buChar char="Ø"/>
            </a:pPr>
            <a:r>
              <a:rPr lang="en-GB" sz="1600" dirty="0"/>
              <a:t>Not testing during 1</a:t>
            </a:r>
            <a:r>
              <a:rPr lang="en-GB" sz="1600" baseline="30000" dirty="0"/>
              <a:t>st</a:t>
            </a:r>
            <a:r>
              <a:rPr lang="en-GB" sz="1600" dirty="0"/>
              <a:t> period</a:t>
            </a:r>
          </a:p>
        </p:txBody>
      </p:sp>
      <p:pic>
        <p:nvPicPr>
          <p:cNvPr id="14" name="Picture 13">
            <a:extLst>
              <a:ext uri="{FF2B5EF4-FFF2-40B4-BE49-F238E27FC236}">
                <a16:creationId xmlns:a16="http://schemas.microsoft.com/office/drawing/2014/main" id="{5CF1E473-6463-704F-8E12-D6DCD1DDE06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19132" y="2227473"/>
            <a:ext cx="1227158" cy="1771799"/>
          </a:xfrm>
          <a:prstGeom prst="rect">
            <a:avLst/>
          </a:prstGeom>
        </p:spPr>
      </p:pic>
      <p:sp>
        <p:nvSpPr>
          <p:cNvPr id="16" name="Rectangle 15">
            <a:extLst>
              <a:ext uri="{FF2B5EF4-FFF2-40B4-BE49-F238E27FC236}">
                <a16:creationId xmlns:a16="http://schemas.microsoft.com/office/drawing/2014/main" id="{6748F806-CD9E-684C-BF94-C9B3A8D02187}"/>
              </a:ext>
            </a:extLst>
          </p:cNvPr>
          <p:cNvSpPr/>
          <p:nvPr/>
        </p:nvSpPr>
        <p:spPr>
          <a:xfrm>
            <a:off x="2411760" y="2951840"/>
            <a:ext cx="216024" cy="44131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6B305AE8-999C-814F-89B1-845870678D2D}"/>
              </a:ext>
            </a:extLst>
          </p:cNvPr>
          <p:cNvCxnSpPr>
            <a:stCxn id="16" idx="0"/>
          </p:cNvCxnSpPr>
          <p:nvPr/>
        </p:nvCxnSpPr>
        <p:spPr>
          <a:xfrm flipV="1">
            <a:off x="2519772" y="2227473"/>
            <a:ext cx="1999360" cy="7243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B831AF-ABC2-0D44-91D1-F850F751A15B}"/>
              </a:ext>
            </a:extLst>
          </p:cNvPr>
          <p:cNvCxnSpPr>
            <a:cxnSpLocks/>
          </p:cNvCxnSpPr>
          <p:nvPr/>
        </p:nvCxnSpPr>
        <p:spPr>
          <a:xfrm>
            <a:off x="2627784" y="3393158"/>
            <a:ext cx="1891348" cy="5986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F28B050-5D1F-4942-A750-4664FC03C99F}"/>
              </a:ext>
            </a:extLst>
          </p:cNvPr>
          <p:cNvPicPr>
            <a:picLocks noChangeAspect="1"/>
          </p:cNvPicPr>
          <p:nvPr/>
        </p:nvPicPr>
        <p:blipFill>
          <a:blip r:embed="rId5">
            <a:alphaModFix amt="70000"/>
            <a:extLst>
              <a:ext uri="{28A0092B-C50C-407E-A947-70E740481C1C}">
                <a14:useLocalDpi xmlns:a14="http://schemas.microsoft.com/office/drawing/2010/main"/>
              </a:ext>
            </a:extLst>
          </a:blip>
          <a:stretch>
            <a:fillRect/>
          </a:stretch>
        </p:blipFill>
        <p:spPr>
          <a:xfrm>
            <a:off x="5927994" y="3173371"/>
            <a:ext cx="1218644" cy="1800000"/>
          </a:xfrm>
          <a:prstGeom prst="rect">
            <a:avLst/>
          </a:prstGeom>
          <a:effectLst>
            <a:outerShdw blurRad="50800" dist="50800" sx="1000" sy="1000" algn="ctr" rotWithShape="0">
              <a:srgbClr val="000000"/>
            </a:outerShdw>
          </a:effectLst>
        </p:spPr>
      </p:pic>
      <p:sp>
        <p:nvSpPr>
          <p:cNvPr id="23" name="Rectangle 22">
            <a:extLst>
              <a:ext uri="{FF2B5EF4-FFF2-40B4-BE49-F238E27FC236}">
                <a16:creationId xmlns:a16="http://schemas.microsoft.com/office/drawing/2014/main" id="{F50A0B6A-4512-4840-AAED-72DB83AC927B}"/>
              </a:ext>
            </a:extLst>
          </p:cNvPr>
          <p:cNvSpPr/>
          <p:nvPr/>
        </p:nvSpPr>
        <p:spPr>
          <a:xfrm>
            <a:off x="216458" y="4133216"/>
            <a:ext cx="6508674" cy="338554"/>
          </a:xfrm>
          <a:prstGeom prst="rect">
            <a:avLst/>
          </a:prstGeom>
        </p:spPr>
        <p:txBody>
          <a:bodyPr wrap="square">
            <a:spAutoFit/>
          </a:bodyPr>
          <a:lstStyle/>
          <a:p>
            <a:pPr marL="342900" indent="-342900">
              <a:buFont typeface="Courier New" panose="02070309020205020404" pitchFamily="49" charset="0"/>
              <a:buChar char="o"/>
            </a:pPr>
            <a:r>
              <a:rPr lang="en-GB" sz="1600" dirty="0"/>
              <a:t>Sparking HV cages -&gt; solved by training procedure </a:t>
            </a:r>
          </a:p>
        </p:txBody>
      </p:sp>
      <p:sp>
        <p:nvSpPr>
          <p:cNvPr id="24" name="TextBox 23">
            <a:extLst>
              <a:ext uri="{FF2B5EF4-FFF2-40B4-BE49-F238E27FC236}">
                <a16:creationId xmlns:a16="http://schemas.microsoft.com/office/drawing/2014/main" id="{41D2C132-DA51-D346-9ED0-400356C86EC8}"/>
              </a:ext>
            </a:extLst>
          </p:cNvPr>
          <p:cNvSpPr txBox="1"/>
          <p:nvPr/>
        </p:nvSpPr>
        <p:spPr>
          <a:xfrm>
            <a:off x="200696" y="4860940"/>
            <a:ext cx="5368315" cy="656292"/>
          </a:xfrm>
          <a:prstGeom prst="rect">
            <a:avLst/>
          </a:prstGeom>
        </p:spPr>
        <p:txBody>
          <a:bodyPr vert="horz" wrap="square" lIns="91440" tIns="45720" rIns="91440" bIns="45720" rtlCol="0" anchor="t">
            <a:normAutofit/>
          </a:bodyPr>
          <a:lstStyle/>
          <a:p>
            <a:pPr marL="285750" indent="-285750" algn="l">
              <a:buFont typeface="Courier New" panose="02070309020205020404" pitchFamily="49" charset="0"/>
              <a:buChar char="o"/>
            </a:pPr>
            <a:r>
              <a:rPr lang="en-GB" sz="1600" dirty="0"/>
              <a:t>Delays in starting IPHI: first beam test planned in Oct 2017 </a:t>
            </a:r>
          </a:p>
          <a:p>
            <a:pPr marL="742950" lvl="1" indent="-285750">
              <a:buFont typeface="Wingdings" pitchFamily="2" charset="2"/>
              <a:buChar char="Ø"/>
            </a:pPr>
            <a:r>
              <a:rPr lang="en-GB" sz="1600" dirty="0"/>
              <a:t>delivered beam time in February 2018!</a:t>
            </a:r>
          </a:p>
        </p:txBody>
      </p:sp>
      <p:pic>
        <p:nvPicPr>
          <p:cNvPr id="28" name="Picture 27">
            <a:extLst>
              <a:ext uri="{FF2B5EF4-FFF2-40B4-BE49-F238E27FC236}">
                <a16:creationId xmlns:a16="http://schemas.microsoft.com/office/drawing/2014/main" id="{9E9C659B-BC34-0D41-BF39-B32E73E84D5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42489" y="5018462"/>
            <a:ext cx="2907693" cy="1800000"/>
          </a:xfrm>
          <a:prstGeom prst="rect">
            <a:avLst/>
          </a:prstGeom>
        </p:spPr>
      </p:pic>
    </p:spTree>
    <p:extLst>
      <p:ext uri="{BB962C8B-B14F-4D97-AF65-F5344CB8AC3E}">
        <p14:creationId xmlns:p14="http://schemas.microsoft.com/office/powerpoint/2010/main" val="352395980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18423</TotalTime>
  <Words>2396</Words>
  <Application>Microsoft Macintosh PowerPoint</Application>
  <PresentationFormat>On-screen Show (4:3)</PresentationFormat>
  <Paragraphs>263</Paragraphs>
  <Slides>21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Cambria Math</vt:lpstr>
      <vt:lpstr>Courier New</vt:lpstr>
      <vt:lpstr>Times New Roman</vt:lpstr>
      <vt:lpstr>Wingdings</vt:lpstr>
      <vt:lpstr>Office-tema</vt:lpstr>
      <vt:lpstr>2_Anpassad formgivning</vt:lpstr>
      <vt:lpstr>NPM Cold LINAC CDR</vt:lpstr>
      <vt:lpstr>Presentation Outline</vt:lpstr>
      <vt:lpstr>Introduction</vt:lpstr>
      <vt:lpstr>Introduction</vt:lpstr>
      <vt:lpstr>NPM types: selection criteria</vt:lpstr>
      <vt:lpstr>Project phases</vt:lpstr>
      <vt:lpstr>From PDR to CDR, A long journey…  </vt:lpstr>
      <vt:lpstr>From PDR to CDR, A long journey…  </vt:lpstr>
      <vt:lpstr>From PDR to CDR, A long journey…  </vt:lpstr>
      <vt:lpstr>From PDR to CDR, A long journey…  </vt:lpstr>
      <vt:lpstr>Achievements</vt:lpstr>
      <vt:lpstr>Design requirements: level 4 and 5 requirements</vt:lpstr>
      <vt:lpstr>PDR Close-out</vt:lpstr>
      <vt:lpstr>PowerPoint Presentation</vt:lpstr>
      <vt:lpstr>PDR Close-out</vt:lpstr>
      <vt:lpstr>PDR Close-out</vt:lpstr>
      <vt:lpstr>PowerPoint Presentation</vt:lpstr>
      <vt:lpstr>PDR Close-out</vt:lpstr>
      <vt:lpstr>PDR Close-out</vt:lpstr>
      <vt:lpstr>CDR Program</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NPM Cold LINAC CDR</dc:title>
  <dc:creator>Microsoft Office User</dc:creator>
  <cp:lastModifiedBy>Microsoft Office User</cp:lastModifiedBy>
  <cp:revision>66</cp:revision>
  <dcterms:created xsi:type="dcterms:W3CDTF">2019-01-25T10:21:51Z</dcterms:created>
  <dcterms:modified xsi:type="dcterms:W3CDTF">2019-02-11T09:07:01Z</dcterms:modified>
</cp:coreProperties>
</file>