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7"/>
  </p:notesMasterIdLst>
  <p:handoutMasterIdLst>
    <p:handoutMasterId r:id="rId68"/>
  </p:handoutMasterIdLst>
  <p:sldIdLst>
    <p:sldId id="308" r:id="rId2"/>
    <p:sldId id="309" r:id="rId3"/>
    <p:sldId id="386" r:id="rId4"/>
    <p:sldId id="341" r:id="rId5"/>
    <p:sldId id="311" r:id="rId6"/>
    <p:sldId id="330" r:id="rId7"/>
    <p:sldId id="331" r:id="rId8"/>
    <p:sldId id="337" r:id="rId9"/>
    <p:sldId id="336" r:id="rId10"/>
    <p:sldId id="376" r:id="rId11"/>
    <p:sldId id="343" r:id="rId12"/>
    <p:sldId id="339" r:id="rId13"/>
    <p:sldId id="388" r:id="rId14"/>
    <p:sldId id="310" r:id="rId15"/>
    <p:sldId id="334" r:id="rId16"/>
    <p:sldId id="340" r:id="rId17"/>
    <p:sldId id="362" r:id="rId18"/>
    <p:sldId id="372" r:id="rId19"/>
    <p:sldId id="360" r:id="rId20"/>
    <p:sldId id="373" r:id="rId21"/>
    <p:sldId id="387" r:id="rId22"/>
    <p:sldId id="320" r:id="rId23"/>
    <p:sldId id="319" r:id="rId24"/>
    <p:sldId id="318" r:id="rId25"/>
    <p:sldId id="383" r:id="rId26"/>
    <p:sldId id="366" r:id="rId27"/>
    <p:sldId id="332" r:id="rId28"/>
    <p:sldId id="356" r:id="rId29"/>
    <p:sldId id="368" r:id="rId30"/>
    <p:sldId id="367" r:id="rId31"/>
    <p:sldId id="374" r:id="rId32"/>
    <p:sldId id="384" r:id="rId33"/>
    <p:sldId id="391" r:id="rId34"/>
    <p:sldId id="345" r:id="rId35"/>
    <p:sldId id="344" r:id="rId36"/>
    <p:sldId id="347" r:id="rId37"/>
    <p:sldId id="333" r:id="rId38"/>
    <p:sldId id="342" r:id="rId39"/>
    <p:sldId id="378" r:id="rId40"/>
    <p:sldId id="380" r:id="rId41"/>
    <p:sldId id="395" r:id="rId42"/>
    <p:sldId id="396" r:id="rId43"/>
    <p:sldId id="397" r:id="rId44"/>
    <p:sldId id="398" r:id="rId45"/>
    <p:sldId id="348" r:id="rId46"/>
    <p:sldId id="351" r:id="rId47"/>
    <p:sldId id="399" r:id="rId48"/>
    <p:sldId id="349" r:id="rId49"/>
    <p:sldId id="365" r:id="rId50"/>
    <p:sldId id="369" r:id="rId51"/>
    <p:sldId id="357" r:id="rId52"/>
    <p:sldId id="371" r:id="rId53"/>
    <p:sldId id="370" r:id="rId54"/>
    <p:sldId id="390" r:id="rId55"/>
    <p:sldId id="382" r:id="rId56"/>
    <p:sldId id="394" r:id="rId57"/>
    <p:sldId id="321" r:id="rId58"/>
    <p:sldId id="393" r:id="rId59"/>
    <p:sldId id="338" r:id="rId60"/>
    <p:sldId id="358" r:id="rId61"/>
    <p:sldId id="359" r:id="rId62"/>
    <p:sldId id="326" r:id="rId63"/>
    <p:sldId id="327" r:id="rId64"/>
    <p:sldId id="328" r:id="rId65"/>
    <p:sldId id="329" r:id="rId66"/>
  </p:sldIdLst>
  <p:sldSz cx="9144000" cy="6858000" type="screen4x3"/>
  <p:notesSz cx="6669088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0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ougamont Emmanuelle" initials="BE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0528"/>
    <a:srgbClr val="FFFFFF"/>
    <a:srgbClr val="B2B2B2"/>
    <a:srgbClr val="666666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ABFCF23-3B69-468F-B69F-88F6DE6A72F2}" styleName="Style moyen 1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24" autoAdjust="0"/>
    <p:restoredTop sz="86420" autoAdjust="0"/>
  </p:normalViewPr>
  <p:slideViewPr>
    <p:cSldViewPr snapToGrid="0">
      <p:cViewPr varScale="1">
        <p:scale>
          <a:sx n="103" d="100"/>
          <a:sy n="103" d="100"/>
        </p:scale>
        <p:origin x="1452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7" d="100"/>
          <a:sy n="77" d="100"/>
        </p:scale>
        <p:origin x="-2352" y="-96"/>
      </p:cViewPr>
      <p:guideLst>
        <p:guide orient="horz" pos="3127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4C3DA1-9BFE-4D5D-B25D-7CC592D9C3C5}" type="datetimeFigureOut">
              <a:rPr lang="fr-FR" smtClean="0"/>
              <a:t>10/02/2019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21956D-7473-4ACD-A8EB-84381C2C4B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771523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3AFE2C-5007-4057-8DFB-EC24DF7E4136}" type="datetimeFigureOut">
              <a:rPr lang="fr-FR" smtClean="0"/>
              <a:pPr/>
              <a:t>10/02/2019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5FE0B-B3A6-4AF6-B265-A109385ED23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18974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1067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5862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54905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61874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0887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76115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50970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4348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bandeau_titr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10128" cy="6858000"/>
          </a:xfrm>
          <a:prstGeom prst="rect">
            <a:avLst/>
          </a:prstGeom>
        </p:spPr>
      </p:pic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3955765" y="5504598"/>
            <a:ext cx="4788464" cy="349937"/>
          </a:xfrm>
          <a:prstGeom prst="rect">
            <a:avLst/>
          </a:prstGeom>
        </p:spPr>
        <p:txBody>
          <a:bodyPr anchor="ctr" anchorCtr="0"/>
          <a:lstStyle>
            <a:lvl1pPr marL="0" indent="0">
              <a:buFont typeface="Arial" pitchFamily="34" charset="0"/>
              <a:buNone/>
              <a:defRPr sz="1400" b="0" baseline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dirty="0"/>
              <a:t>Nom événement</a:t>
            </a: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7"/>
          </p:nvPr>
        </p:nvSpPr>
        <p:spPr>
          <a:xfrm>
            <a:off x="8025304" y="6465733"/>
            <a:ext cx="730507" cy="324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b="1"/>
              <a:t>|</a:t>
            </a:r>
            <a:r>
              <a:rPr lang="fr-FR"/>
              <a:t>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854" y="5456454"/>
            <a:ext cx="985013" cy="98292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1256885"/>
            <a:ext cx="8172464" cy="4968552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cap="none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270000" indent="-270000">
              <a:lnSpc>
                <a:spcPct val="100000"/>
              </a:lnSpc>
              <a:spcAft>
                <a:spcPts val="400"/>
              </a:spcAft>
              <a:buSzPct val="60000"/>
              <a:defRPr sz="1800" cap="none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60000">
              <a:lnSpc>
                <a:spcPct val="100000"/>
              </a:lnSpc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628650" indent="-276225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30000"/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630000" indent="0">
              <a:lnSpc>
                <a:spcPct val="100000"/>
              </a:lnSpc>
              <a:defRPr sz="12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809625" indent="-180975">
              <a:spcBef>
                <a:spcPts val="0"/>
              </a:spcBef>
              <a:defRPr sz="1200" baseline="0"/>
            </a:lvl6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  <a:p>
            <a:pPr lvl="5"/>
            <a:r>
              <a:rPr lang="fr-FR" dirty="0"/>
              <a:t>Sixième niveau</a:t>
            </a:r>
          </a:p>
        </p:txBody>
      </p:sp>
      <p:sp>
        <p:nvSpPr>
          <p:cNvPr id="6" name="Espace réservé du titre 1"/>
          <p:cNvSpPr>
            <a:spLocks noGrp="1"/>
          </p:cNvSpPr>
          <p:nvPr>
            <p:ph type="title"/>
          </p:nvPr>
        </p:nvSpPr>
        <p:spPr>
          <a:xfrm>
            <a:off x="1382104" y="52752"/>
            <a:ext cx="6790296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 sz="2400" cap="small" baseline="0"/>
            </a:lvl1pPr>
          </a:lstStyle>
          <a:p>
            <a:r>
              <a:rPr lang="fr-FR" dirty="0"/>
              <a:t>Cliquez pour modifier le style du titre</a:t>
            </a:r>
          </a:p>
        </p:txBody>
      </p:sp>
      <p:sp>
        <p:nvSpPr>
          <p:cNvPr id="3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576001" y="6465733"/>
            <a:ext cx="2599000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666666"/>
                </a:solidFill>
              </a:defRPr>
            </a:lvl1pPr>
          </a:lstStyle>
          <a:p>
            <a:r>
              <a:rPr lang="fr-FR"/>
              <a:t>IRFU/DEDIP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1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984067" y="6465733"/>
            <a:ext cx="764397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r>
              <a:rPr lang="fr-FR" dirty="0"/>
              <a:t>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2" name="Espace réservé de la date 6"/>
          <p:cNvSpPr>
            <a:spLocks noGrp="1"/>
          </p:cNvSpPr>
          <p:nvPr>
            <p:ph type="dt" sz="half" idx="2"/>
          </p:nvPr>
        </p:nvSpPr>
        <p:spPr>
          <a:xfrm>
            <a:off x="3327401" y="6465733"/>
            <a:ext cx="4131732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>
                <a:solidFill>
                  <a:srgbClr val="666666"/>
                </a:solidFill>
              </a:defRPr>
            </a:lvl1pPr>
          </a:lstStyle>
          <a:p>
            <a:r>
              <a:rPr lang="fr-FR"/>
              <a:t>ESS cNPM CDR - 11/02/2019</a:t>
            </a:r>
            <a:endParaRPr lang="fr-F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1" y="1256885"/>
            <a:ext cx="3996000" cy="4968552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cap="none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270000" indent="-270000">
              <a:lnSpc>
                <a:spcPct val="100000"/>
              </a:lnSpc>
              <a:spcAft>
                <a:spcPts val="400"/>
              </a:spcAft>
              <a:buSzPct val="60000"/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60000">
              <a:lnSpc>
                <a:spcPct val="100000"/>
              </a:lnSpc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628650" indent="-276225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30000"/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630000" indent="0">
              <a:lnSpc>
                <a:spcPct val="100000"/>
              </a:lnSpc>
              <a:defRPr sz="12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809625" indent="-180975">
              <a:spcBef>
                <a:spcPts val="0"/>
              </a:spcBef>
              <a:defRPr sz="1200" baseline="0"/>
            </a:lvl6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  <a:p>
            <a:pPr lvl="5"/>
            <a:r>
              <a:rPr lang="fr-FR" dirty="0"/>
              <a:t>Sixième niveau</a:t>
            </a:r>
          </a:p>
        </p:txBody>
      </p:sp>
      <p:sp>
        <p:nvSpPr>
          <p:cNvPr id="6" name="Espace réservé du titre 1"/>
          <p:cNvSpPr>
            <a:spLocks noGrp="1"/>
          </p:cNvSpPr>
          <p:nvPr>
            <p:ph type="title"/>
          </p:nvPr>
        </p:nvSpPr>
        <p:spPr>
          <a:xfrm>
            <a:off x="1382104" y="52752"/>
            <a:ext cx="6790296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 sz="2400" cap="small" baseline="0"/>
            </a:lvl1pPr>
          </a:lstStyle>
          <a:p>
            <a:r>
              <a:rPr lang="fr-FR" dirty="0"/>
              <a:t>Cliquez pour modifier le style du titre</a:t>
            </a:r>
          </a:p>
        </p:txBody>
      </p:sp>
      <p:sp>
        <p:nvSpPr>
          <p:cNvPr id="3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576001" y="6465733"/>
            <a:ext cx="2599000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666666"/>
                </a:solidFill>
              </a:defRPr>
            </a:lvl1pPr>
          </a:lstStyle>
          <a:p>
            <a:r>
              <a:rPr lang="fr-FR"/>
              <a:t>IRFU/DEDIP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1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984067" y="6465733"/>
            <a:ext cx="764397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r>
              <a:rPr lang="fr-FR" dirty="0"/>
              <a:t>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2" name="Espace réservé de la date 6"/>
          <p:cNvSpPr>
            <a:spLocks noGrp="1"/>
          </p:cNvSpPr>
          <p:nvPr>
            <p:ph type="dt" sz="half" idx="2"/>
          </p:nvPr>
        </p:nvSpPr>
        <p:spPr>
          <a:xfrm>
            <a:off x="3327401" y="6465733"/>
            <a:ext cx="4131732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>
                <a:solidFill>
                  <a:srgbClr val="666666"/>
                </a:solidFill>
              </a:defRPr>
            </a:lvl1pPr>
          </a:lstStyle>
          <a:p>
            <a:r>
              <a:rPr lang="fr-FR"/>
              <a:t>ESS cNPM CDR - 11/02/2019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9195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ers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bandeau_dernièr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323850"/>
          </a:xfrm>
          <a:prstGeom prst="rect">
            <a:avLst/>
          </a:prstGeom>
        </p:spPr>
      </p:pic>
      <p:sp>
        <p:nvSpPr>
          <p:cNvPr id="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590549" y="6465733"/>
            <a:ext cx="2618317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666666"/>
                </a:solidFill>
              </a:defRPr>
            </a:lvl1pPr>
          </a:lstStyle>
          <a:p>
            <a:r>
              <a:rPr lang="fr-FR"/>
              <a:t>IRFU/DEDIP</a:t>
            </a:r>
            <a:endParaRPr lang="fr-FR" dirty="0"/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967133" y="6465733"/>
            <a:ext cx="781331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r>
              <a:rPr lang="fr-FR" dirty="0"/>
              <a:t>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e la date 6"/>
          <p:cNvSpPr>
            <a:spLocks noGrp="1"/>
          </p:cNvSpPr>
          <p:nvPr>
            <p:ph type="dt" sz="half" idx="2"/>
          </p:nvPr>
        </p:nvSpPr>
        <p:spPr>
          <a:xfrm>
            <a:off x="3276599" y="6465733"/>
            <a:ext cx="4207933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>
                <a:solidFill>
                  <a:srgbClr val="666666"/>
                </a:solidFill>
              </a:defRPr>
            </a:lvl1pPr>
          </a:lstStyle>
          <a:p>
            <a:r>
              <a:rPr lang="fr-FR"/>
              <a:t>ESS cNPM CDR - 11/02/2019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88540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ge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2131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bandeau_dernièr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0129" y="5805576"/>
            <a:ext cx="5833871" cy="105242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876848" y="6202395"/>
            <a:ext cx="2032959" cy="378648"/>
          </a:xfrm>
          <a:prstGeom prst="rect">
            <a:avLst/>
          </a:prstGeom>
        </p:spPr>
        <p:txBody>
          <a:bodyPr tIns="36000" bIns="36000" anchor="t" anchorCtr="0"/>
          <a:lstStyle>
            <a:lvl1pPr algn="l">
              <a:lnSpc>
                <a:spcPts val="1200"/>
              </a:lnSpc>
              <a:defRPr sz="800" b="0" cap="none" baseline="0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Service</a:t>
            </a:r>
            <a:br>
              <a:rPr lang="fr-FR" dirty="0"/>
            </a:br>
            <a:endParaRPr lang="fr-FR" dirty="0"/>
          </a:p>
        </p:txBody>
      </p:sp>
      <p:pic>
        <p:nvPicPr>
          <p:cNvPr id="13" name="Image 12" descr="bandeau_dernière.png"/>
          <p:cNvPicPr>
            <a:picLocks noChangeAspect="1"/>
          </p:cNvPicPr>
          <p:nvPr userDrawn="1"/>
        </p:nvPicPr>
        <p:blipFill>
          <a:blip r:embed="rId3" cstate="print"/>
          <a:srcRect b="15350"/>
          <a:stretch>
            <a:fillRect/>
          </a:stretch>
        </p:blipFill>
        <p:spPr>
          <a:xfrm>
            <a:off x="3310128" y="-1"/>
            <a:ext cx="5833871" cy="5805577"/>
          </a:xfrm>
          <a:prstGeom prst="rect">
            <a:avLst/>
          </a:prstGeom>
        </p:spPr>
      </p:pic>
      <p:sp>
        <p:nvSpPr>
          <p:cNvPr id="17" name="Espace réservé du numéro de diapositive 16"/>
          <p:cNvSpPr>
            <a:spLocks noGrp="1"/>
          </p:cNvSpPr>
          <p:nvPr>
            <p:ph type="sldNum" sz="quarter" idx="13"/>
          </p:nvPr>
        </p:nvSpPr>
        <p:spPr>
          <a:xfrm>
            <a:off x="3518792" y="6305910"/>
            <a:ext cx="2965399" cy="324000"/>
          </a:xfrm>
          <a:prstGeom prst="rect">
            <a:avLst/>
          </a:prstGeom>
        </p:spPr>
        <p:txBody>
          <a:bodyPr/>
          <a:lstStyle>
            <a:lvl1pPr algn="l">
              <a:defRPr sz="800"/>
            </a:lvl1pPr>
          </a:lstStyle>
          <a:p>
            <a:r>
              <a:rPr lang="fr-FR">
                <a:solidFill>
                  <a:schemeClr val="bg1"/>
                </a:solidFill>
              </a:rPr>
              <a:t>Tel : +33 1 69 08 xx xx – Fax : +33 1 69 08 xx xx</a:t>
            </a:r>
            <a:endParaRPr lang="fr-FR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Intercal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bandeau_intercalair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 bwMode="gray">
          <a:xfrm>
            <a:off x="3310128" y="0"/>
            <a:ext cx="5833872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 bwMode="gray">
          <a:xfrm>
            <a:off x="3672000" y="1949598"/>
            <a:ext cx="5364496" cy="4719761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2800"/>
              </a:lnSpc>
              <a:defRPr sz="2200" b="1" cap="all"/>
            </a:lvl1pPr>
          </a:lstStyle>
          <a:p>
            <a:r>
              <a:rPr lang="en-GB" noProof="0" dirty="0" err="1"/>
              <a:t>Cliquez</a:t>
            </a:r>
            <a:r>
              <a:rPr lang="en-GB" noProof="0" dirty="0"/>
              <a:t>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3672000" y="260649"/>
            <a:ext cx="5292488" cy="1584176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ts val="1200"/>
              </a:lnSpc>
              <a:spcAft>
                <a:spcPts val="0"/>
              </a:spcAft>
              <a:buNone/>
              <a:defRPr sz="85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 err="1"/>
              <a:t>Cliquez</a:t>
            </a:r>
            <a:r>
              <a:rPr lang="en-GB" noProof="0" dirty="0"/>
              <a:t> pour modifier les styles du </a:t>
            </a:r>
            <a:r>
              <a:rPr lang="en-GB" noProof="0" dirty="0" err="1"/>
              <a:t>texte</a:t>
            </a:r>
            <a:r>
              <a:rPr lang="en-GB" noProof="0" dirty="0"/>
              <a:t> du masque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 bwMode="gray">
          <a:xfrm>
            <a:off x="576000" y="5877272"/>
            <a:ext cx="269985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|  PAGE </a:t>
            </a:r>
            <a:fld id="{AEFB9B6D-867A-40B8-ACB0-35CC9F272C9C}" type="slidenum">
              <a:rPr lang="en-GB" noProof="0" smtClean="0"/>
              <a:pPr/>
              <a:t>‹N°›</a:t>
            </a:fld>
            <a:endParaRPr lang="en-GB" noProof="0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 bwMode="gray">
          <a:xfrm>
            <a:off x="576000" y="5445224"/>
            <a:ext cx="269985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GB" noProof="0"/>
              <a:t>IRFU/DEDIP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547851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bandeau_texte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55548"/>
          </a:xfrm>
          <a:prstGeom prst="rect">
            <a:avLst/>
          </a:prstGeom>
        </p:spPr>
      </p:pic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590550" y="6465733"/>
            <a:ext cx="1856317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666666"/>
                </a:solidFill>
              </a:defRPr>
            </a:lvl1pPr>
          </a:lstStyle>
          <a:p>
            <a:r>
              <a:rPr lang="fr-FR"/>
              <a:t>IRFU/DEDIP</a:t>
            </a:r>
            <a:endParaRPr lang="fr-FR" dirty="0"/>
          </a:p>
        </p:txBody>
      </p:sp>
      <p:sp>
        <p:nvSpPr>
          <p:cNvPr id="1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08464" y="6465733"/>
            <a:ext cx="681536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r>
              <a:rPr lang="fr-FR" dirty="0"/>
              <a:t>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7" name="Espace réservé de la date 6"/>
          <p:cNvSpPr>
            <a:spLocks noGrp="1"/>
          </p:cNvSpPr>
          <p:nvPr>
            <p:ph type="dt" sz="half" idx="2"/>
          </p:nvPr>
        </p:nvSpPr>
        <p:spPr>
          <a:xfrm>
            <a:off x="2624667" y="6454466"/>
            <a:ext cx="5342466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>
                <a:solidFill>
                  <a:srgbClr val="666666"/>
                </a:solidFill>
              </a:defRPr>
            </a:lvl1pPr>
          </a:lstStyle>
          <a:p>
            <a:r>
              <a:rPr lang="fr-FR"/>
              <a:t>ESS cNPM CDR - 11/02/2019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0" y="138330"/>
            <a:ext cx="684220" cy="6827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74" r:id="rId3"/>
    <p:sldLayoutId id="2147483672" r:id="rId4"/>
    <p:sldLayoutId id="2147483673" r:id="rId5"/>
    <p:sldLayoutId id="2147483668" r:id="rId6"/>
    <p:sldLayoutId id="2147483675" r:id="rId7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2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itchFamily="34" charset="0"/>
        <a:buNone/>
        <a:defRPr sz="2200" kern="1200" cap="small" baseline="0">
          <a:solidFill>
            <a:schemeClr val="tx2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360363" indent="-360363" algn="l" defTabSz="914400" rtl="0" eaLnBrk="1" latinLnBrk="0" hangingPunct="1">
        <a:lnSpc>
          <a:spcPts val="2000"/>
        </a:lnSpc>
        <a:spcBef>
          <a:spcPts val="0"/>
        </a:spcBef>
        <a:buSzPct val="90000"/>
        <a:buFontTx/>
        <a:buBlip>
          <a:blip r:embed="rId11"/>
        </a:buBlip>
        <a:defRPr sz="2000" kern="1200" cap="small" baseline="0">
          <a:solidFill>
            <a:srgbClr val="666666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349250" indent="0" algn="l" defTabSz="914400" rtl="0" eaLnBrk="1" latinLnBrk="0" hangingPunct="1">
        <a:lnSpc>
          <a:spcPts val="2000"/>
        </a:lnSpc>
        <a:spcBef>
          <a:spcPts val="0"/>
        </a:spcBef>
        <a:buSzPct val="36000"/>
        <a:buFont typeface="Arial" pitchFamily="34" charset="0"/>
        <a:buNone/>
        <a:defRPr sz="1600" kern="1200">
          <a:solidFill>
            <a:srgbClr val="666666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077913" indent="-306388" algn="l" defTabSz="914400" rtl="0" eaLnBrk="1" latinLnBrk="0" hangingPunct="1">
        <a:lnSpc>
          <a:spcPts val="2000"/>
        </a:lnSpc>
        <a:spcBef>
          <a:spcPts val="0"/>
        </a:spcBef>
        <a:buClr>
          <a:srgbClr val="666666"/>
        </a:buClr>
        <a:buSzPct val="36000"/>
        <a:buFontTx/>
        <a:buBlip>
          <a:blip r:embed="rId12"/>
        </a:buBlip>
        <a:defRPr sz="1400" kern="1200">
          <a:solidFill>
            <a:srgbClr val="666666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1073150" indent="0" algn="l" defTabSz="914400" rtl="0" eaLnBrk="1" latinLnBrk="0" hangingPunct="1">
        <a:lnSpc>
          <a:spcPts val="2000"/>
        </a:lnSpc>
        <a:spcBef>
          <a:spcPts val="0"/>
        </a:spcBef>
        <a:buClr>
          <a:srgbClr val="666666"/>
        </a:buClr>
        <a:buFont typeface="Arial" pitchFamily="34" charset="0"/>
        <a:buNone/>
        <a:defRPr sz="1400" kern="1200">
          <a:solidFill>
            <a:srgbClr val="666666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1436688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i="1" kern="1200">
          <a:solidFill>
            <a:srgbClr val="666666"/>
          </a:solidFill>
          <a:latin typeface="Verdana" pitchFamily="34" charset="0"/>
          <a:ea typeface="Verdana" pitchFamily="34" charset="0"/>
          <a:cs typeface="Verdana" pitchFamily="34" charset="0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2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ESS </a:t>
            </a:r>
            <a:r>
              <a:rPr lang="en-US" dirty="0" err="1"/>
              <a:t>cNPM</a:t>
            </a:r>
            <a:r>
              <a:rPr lang="en-US" dirty="0"/>
              <a:t> CDR – 2018/02/11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724275" y="1438275"/>
            <a:ext cx="501995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NPM </a:t>
            </a:r>
            <a:r>
              <a:rPr lang="fr-FR" sz="32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beam</a:t>
            </a:r>
            <a: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tests </a:t>
            </a:r>
            <a:r>
              <a:rPr lang="fr-FR" sz="32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with</a:t>
            </a:r>
            <a: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sz="32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pMCP</a:t>
            </a:r>
            <a: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and CMOS </a:t>
            </a:r>
            <a:r>
              <a:rPr lang="fr-FR" sz="32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readout</a:t>
            </a:r>
            <a: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</a:t>
            </a:r>
          </a:p>
          <a:p>
            <a:r>
              <a:rPr lang="fr-FR" sz="32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Results</a:t>
            </a:r>
            <a: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and conclusions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724275" y="3802296"/>
            <a:ext cx="54197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spcBef>
                <a:spcPts val="600"/>
              </a:spcBef>
            </a:pPr>
            <a:r>
              <a:rPr lang="en-US" sz="1600" i="1" dirty="0">
                <a:solidFill>
                  <a:srgbClr val="666666"/>
                </a:solidFill>
              </a:rPr>
              <a:t>P. </a:t>
            </a:r>
            <a:r>
              <a:rPr lang="en-US" sz="1600" i="1" dirty="0" err="1">
                <a:solidFill>
                  <a:srgbClr val="666666"/>
                </a:solidFill>
              </a:rPr>
              <a:t>Abbon</a:t>
            </a:r>
            <a:r>
              <a:rPr lang="en-US" sz="1600" i="1" dirty="0">
                <a:solidFill>
                  <a:srgbClr val="666666"/>
                </a:solidFill>
              </a:rPr>
              <a:t>, F. </a:t>
            </a:r>
            <a:r>
              <a:rPr lang="en-US" sz="1600" i="1" dirty="0" err="1">
                <a:solidFill>
                  <a:srgbClr val="666666"/>
                </a:solidFill>
              </a:rPr>
              <a:t>Belloni</a:t>
            </a:r>
            <a:r>
              <a:rPr lang="en-US" sz="1600" i="1" dirty="0">
                <a:solidFill>
                  <a:srgbClr val="666666"/>
                </a:solidFill>
              </a:rPr>
              <a:t>, </a:t>
            </a:r>
            <a:r>
              <a:rPr lang="en-US" sz="1600" i="1" u="sng" dirty="0">
                <a:solidFill>
                  <a:srgbClr val="666666"/>
                </a:solidFill>
              </a:rPr>
              <a:t>F. Benedetti</a:t>
            </a:r>
            <a:r>
              <a:rPr lang="en-US" sz="1600" i="1" dirty="0">
                <a:solidFill>
                  <a:srgbClr val="666666"/>
                </a:solidFill>
              </a:rPr>
              <a:t>, M. </a:t>
            </a:r>
            <a:r>
              <a:rPr lang="en-US" sz="1600" i="1" dirty="0" err="1">
                <a:solidFill>
                  <a:srgbClr val="666666"/>
                </a:solidFill>
              </a:rPr>
              <a:t>Combet</a:t>
            </a:r>
            <a:r>
              <a:rPr lang="en-US" sz="1600" i="1" dirty="0">
                <a:solidFill>
                  <a:srgbClr val="666666"/>
                </a:solidFill>
              </a:rPr>
              <a:t>, </a:t>
            </a:r>
          </a:p>
          <a:p>
            <a:pPr defTabSz="457200">
              <a:spcBef>
                <a:spcPts val="600"/>
              </a:spcBef>
            </a:pPr>
            <a:r>
              <a:rPr lang="en-US" sz="1600" i="1" dirty="0">
                <a:solidFill>
                  <a:srgbClr val="666666"/>
                </a:solidFill>
              </a:rPr>
              <a:t>G. </a:t>
            </a:r>
            <a:r>
              <a:rPr lang="en-US" sz="1600" i="1" dirty="0" err="1">
                <a:solidFill>
                  <a:srgbClr val="666666"/>
                </a:solidFill>
              </a:rPr>
              <a:t>Coulloux</a:t>
            </a:r>
            <a:r>
              <a:rPr lang="en-US" sz="1600" i="1" dirty="0">
                <a:solidFill>
                  <a:srgbClr val="666666"/>
                </a:solidFill>
              </a:rPr>
              <a:t>, F. </a:t>
            </a:r>
            <a:r>
              <a:rPr lang="en-US" sz="1600" i="1" dirty="0" err="1">
                <a:solidFill>
                  <a:srgbClr val="666666"/>
                </a:solidFill>
              </a:rPr>
              <a:t>Gougnaud</a:t>
            </a:r>
            <a:r>
              <a:rPr lang="en-US" sz="1600" i="1" dirty="0">
                <a:solidFill>
                  <a:srgbClr val="666666"/>
                </a:solidFill>
              </a:rPr>
              <a:t>, C. </a:t>
            </a:r>
            <a:r>
              <a:rPr lang="en-US" sz="1600" i="1" dirty="0" err="1">
                <a:solidFill>
                  <a:srgbClr val="666666"/>
                </a:solidFill>
              </a:rPr>
              <a:t>Lahonde-Hamdoun</a:t>
            </a:r>
            <a:r>
              <a:rPr lang="en-US" sz="1600" i="1" dirty="0">
                <a:solidFill>
                  <a:srgbClr val="666666"/>
                </a:solidFill>
              </a:rPr>
              <a:t>, </a:t>
            </a:r>
          </a:p>
          <a:p>
            <a:pPr defTabSz="457200">
              <a:spcBef>
                <a:spcPts val="600"/>
              </a:spcBef>
            </a:pPr>
            <a:r>
              <a:rPr lang="en-US" sz="1600" i="1" dirty="0">
                <a:solidFill>
                  <a:srgbClr val="666666"/>
                </a:solidFill>
              </a:rPr>
              <a:t>P. </a:t>
            </a:r>
            <a:r>
              <a:rPr lang="en-US" sz="1600" i="1" dirty="0" err="1">
                <a:solidFill>
                  <a:srgbClr val="666666"/>
                </a:solidFill>
              </a:rPr>
              <a:t>Legou</a:t>
            </a:r>
            <a:r>
              <a:rPr lang="en-US" sz="1600" i="1" dirty="0">
                <a:solidFill>
                  <a:srgbClr val="666666"/>
                </a:solidFill>
              </a:rPr>
              <a:t>, P. Le </a:t>
            </a:r>
            <a:r>
              <a:rPr lang="en-US" sz="1600" i="1" dirty="0" err="1">
                <a:solidFill>
                  <a:srgbClr val="666666"/>
                </a:solidFill>
              </a:rPr>
              <a:t>Bourlout</a:t>
            </a:r>
            <a:r>
              <a:rPr lang="en-US" sz="1600" i="1" dirty="0">
                <a:solidFill>
                  <a:srgbClr val="666666"/>
                </a:solidFill>
              </a:rPr>
              <a:t>, A. Marcel, Y. Mariette, </a:t>
            </a:r>
          </a:p>
          <a:p>
            <a:pPr defTabSz="457200">
              <a:spcBef>
                <a:spcPts val="600"/>
              </a:spcBef>
            </a:pPr>
            <a:r>
              <a:rPr lang="en-US" sz="1600" i="1" dirty="0">
                <a:solidFill>
                  <a:srgbClr val="666666"/>
                </a:solidFill>
              </a:rPr>
              <a:t>J. </a:t>
            </a:r>
            <a:r>
              <a:rPr lang="en-US" sz="1600" i="1" dirty="0" err="1">
                <a:solidFill>
                  <a:srgbClr val="666666"/>
                </a:solidFill>
              </a:rPr>
              <a:t>Marroncle</a:t>
            </a:r>
            <a:r>
              <a:rPr lang="en-US" sz="1600" i="1" dirty="0">
                <a:solidFill>
                  <a:srgbClr val="666666"/>
                </a:solidFill>
              </a:rPr>
              <a:t>, J.P. Mols, V. </a:t>
            </a:r>
            <a:r>
              <a:rPr lang="en-US" sz="1600" i="1" dirty="0" err="1">
                <a:solidFill>
                  <a:srgbClr val="666666"/>
                </a:solidFill>
              </a:rPr>
              <a:t>Nadot</a:t>
            </a:r>
            <a:r>
              <a:rPr lang="en-US" sz="1600" i="1" dirty="0">
                <a:solidFill>
                  <a:srgbClr val="666666"/>
                </a:solidFill>
              </a:rPr>
              <a:t>, L. Scola, G. Tauzin</a:t>
            </a:r>
          </a:p>
          <a:p>
            <a:pPr defTabSz="457200">
              <a:spcBef>
                <a:spcPts val="600"/>
              </a:spcBef>
            </a:pPr>
            <a:r>
              <a:rPr lang="en-US" sz="1600" i="1" dirty="0">
                <a:solidFill>
                  <a:srgbClr val="666666"/>
                </a:solidFill>
              </a:rPr>
              <a:t>C. Thomas (ESS project leader)</a:t>
            </a:r>
          </a:p>
        </p:txBody>
      </p:sp>
    </p:spTree>
    <p:extLst>
      <p:ext uri="{BB962C8B-B14F-4D97-AF65-F5344CB8AC3E}">
        <p14:creationId xmlns:p14="http://schemas.microsoft.com/office/powerpoint/2010/main" val="28555024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576000" y="1256885"/>
            <a:ext cx="3996000" cy="2951131"/>
          </a:xfrm>
        </p:spPr>
        <p:txBody>
          <a:bodyPr/>
          <a:lstStyle/>
          <a:p>
            <a:r>
              <a:rPr lang="en-US" dirty="0"/>
              <a:t>Power supplies:</a:t>
            </a:r>
          </a:p>
          <a:p>
            <a:pPr lvl="1"/>
            <a:r>
              <a:rPr lang="en-US" dirty="0" err="1"/>
              <a:t>Iseg</a:t>
            </a:r>
            <a:r>
              <a:rPr lang="en-US" dirty="0"/>
              <a:t> CPS modules …</a:t>
            </a:r>
          </a:p>
          <a:p>
            <a:pPr lvl="3"/>
            <a:r>
              <a:rPr lang="en-US" dirty="0"/>
              <a:t>30kV Max</a:t>
            </a:r>
          </a:p>
          <a:p>
            <a:pPr lvl="3"/>
            <a:r>
              <a:rPr lang="en-US" dirty="0"/>
              <a:t>1 channel/module</a:t>
            </a:r>
          </a:p>
          <a:p>
            <a:pPr lvl="3"/>
            <a:r>
              <a:rPr lang="en-US" dirty="0"/>
              <a:t>No grouped trip</a:t>
            </a:r>
          </a:p>
          <a:p>
            <a:pPr lvl="1"/>
            <a:r>
              <a:rPr lang="en-US" dirty="0"/>
              <a:t>In </a:t>
            </a:r>
            <a:r>
              <a:rPr lang="en-US" dirty="0" err="1"/>
              <a:t>Iseg</a:t>
            </a:r>
            <a:r>
              <a:rPr lang="en-US" dirty="0"/>
              <a:t> MMC crate</a:t>
            </a:r>
          </a:p>
          <a:p>
            <a:pPr lvl="3"/>
            <a:r>
              <a:rPr lang="en-US" dirty="0"/>
              <a:t>3U</a:t>
            </a:r>
          </a:p>
          <a:p>
            <a:pPr lvl="3"/>
            <a:r>
              <a:rPr lang="en-US" dirty="0"/>
              <a:t>MICC controller</a:t>
            </a:r>
          </a:p>
          <a:p>
            <a:pPr lvl="3"/>
            <a:r>
              <a:rPr lang="en-US" dirty="0"/>
              <a:t>SPCI protocol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B. Implementation (3/3)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IRFU/DEDIP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AEFB9B6D-867A-40B8-ACB0-35CC9F272C9C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ESS cNPM CDR - 11/02/2019</a:t>
            </a:r>
            <a:endParaRPr lang="fr-FR" dirty="0"/>
          </a:p>
        </p:txBody>
      </p:sp>
      <p:sp>
        <p:nvSpPr>
          <p:cNvPr id="7" name="Espace réservé du contenu 1"/>
          <p:cNvSpPr txBox="1">
            <a:spLocks/>
          </p:cNvSpPr>
          <p:nvPr/>
        </p:nvSpPr>
        <p:spPr>
          <a:xfrm>
            <a:off x="4752464" y="1256885"/>
            <a:ext cx="3996000" cy="496855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200" kern="1200" cap="none" baseline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60000"/>
              <a:buFontTx/>
              <a:buBlip>
                <a:blip r:embed="rId2"/>
              </a:buBlip>
              <a:defRPr sz="1800" kern="1200" cap="none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6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628650" indent="-276225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666666"/>
              </a:buClr>
              <a:buSzPct val="30000"/>
              <a:buFontTx/>
              <a:buBlip>
                <a:blip r:embed="rId3"/>
              </a:buBlip>
              <a:defRPr sz="14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63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defRPr sz="12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809625" indent="-180975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200" i="1" kern="1200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We are interested in:</a:t>
            </a:r>
          </a:p>
          <a:p>
            <a:pPr lvl="1"/>
            <a:r>
              <a:rPr lang="en-US" dirty="0" err="1"/>
              <a:t>Iseg</a:t>
            </a:r>
            <a:r>
              <a:rPr lang="en-US" dirty="0"/>
              <a:t> EHS modules …</a:t>
            </a:r>
          </a:p>
          <a:p>
            <a:pPr lvl="3"/>
            <a:r>
              <a:rPr lang="en-US" dirty="0"/>
              <a:t>20kV Max</a:t>
            </a:r>
          </a:p>
          <a:p>
            <a:pPr lvl="3"/>
            <a:r>
              <a:rPr lang="en-US" dirty="0"/>
              <a:t>4 channel/module</a:t>
            </a:r>
          </a:p>
          <a:p>
            <a:pPr lvl="3"/>
            <a:r>
              <a:rPr lang="en-US" dirty="0"/>
              <a:t>Grouped trip</a:t>
            </a:r>
          </a:p>
          <a:p>
            <a:pPr lvl="1"/>
            <a:r>
              <a:rPr lang="en-US" dirty="0"/>
              <a:t>In a </a:t>
            </a:r>
            <a:r>
              <a:rPr lang="en-US" dirty="0" err="1"/>
              <a:t>Iseg</a:t>
            </a:r>
            <a:r>
              <a:rPr lang="en-US" dirty="0"/>
              <a:t> MMS crate</a:t>
            </a:r>
          </a:p>
          <a:p>
            <a:pPr lvl="3"/>
            <a:r>
              <a:rPr lang="en-US" dirty="0"/>
              <a:t>3U</a:t>
            </a:r>
          </a:p>
          <a:p>
            <a:pPr lvl="3"/>
            <a:r>
              <a:rPr lang="en-US" dirty="0"/>
              <a:t>MMS controller</a:t>
            </a:r>
          </a:p>
          <a:p>
            <a:pPr lvl="3"/>
            <a:r>
              <a:rPr lang="en-US" dirty="0" err="1"/>
              <a:t>iCS</a:t>
            </a:r>
            <a:r>
              <a:rPr lang="en-US" dirty="0"/>
              <a:t> server</a:t>
            </a:r>
          </a:p>
          <a:p>
            <a:pPr lvl="3"/>
            <a:endParaRPr lang="en-US" dirty="0"/>
          </a:p>
          <a:p>
            <a:r>
              <a:rPr lang="en-US" dirty="0"/>
              <a:t>Any feedback about these power supplies ?</a:t>
            </a:r>
          </a:p>
        </p:txBody>
      </p:sp>
    </p:spTree>
    <p:extLst>
      <p:ext uri="{BB962C8B-B14F-4D97-AF65-F5344CB8AC3E}">
        <p14:creationId xmlns:p14="http://schemas.microsoft.com/office/powerpoint/2010/main" val="1379776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Almost everything run with EPICS (but not in EEE)</a:t>
            </a:r>
          </a:p>
          <a:p>
            <a:pPr lvl="1"/>
            <a:r>
              <a:rPr lang="en-US" dirty="0"/>
              <a:t>Camera use </a:t>
            </a:r>
            <a:r>
              <a:rPr lang="en-US" dirty="0" err="1"/>
              <a:t>AreaDetector</a:t>
            </a:r>
            <a:endParaRPr lang="en-US" dirty="0"/>
          </a:p>
          <a:p>
            <a:pPr lvl="3"/>
            <a:r>
              <a:rPr lang="en-US" dirty="0" err="1"/>
              <a:t>PointGrey</a:t>
            </a:r>
            <a:r>
              <a:rPr lang="en-US" dirty="0"/>
              <a:t> driver</a:t>
            </a:r>
          </a:p>
          <a:p>
            <a:pPr lvl="5"/>
            <a:r>
              <a:rPr lang="en-US" dirty="0"/>
              <a:t>Also compatible with </a:t>
            </a:r>
            <a:r>
              <a:rPr lang="en-US" dirty="0" err="1"/>
              <a:t>Aravis</a:t>
            </a:r>
            <a:r>
              <a:rPr lang="en-US" dirty="0"/>
              <a:t> (tested)</a:t>
            </a:r>
          </a:p>
          <a:p>
            <a:pPr lvl="5"/>
            <a:r>
              <a:rPr lang="en-US" dirty="0"/>
              <a:t>But less features</a:t>
            </a:r>
          </a:p>
          <a:p>
            <a:pPr lvl="3"/>
            <a:r>
              <a:rPr lang="en-US" dirty="0"/>
              <a:t>HDF5 for file saving</a:t>
            </a:r>
          </a:p>
          <a:p>
            <a:pPr lvl="5"/>
            <a:r>
              <a:rPr lang="en-US" dirty="0"/>
              <a:t>Possibility to save image + data from PV, function </a:t>
            </a:r>
            <a:r>
              <a:rPr lang="en-US" dirty="0" err="1"/>
              <a:t>etc</a:t>
            </a:r>
            <a:r>
              <a:rPr lang="en-US" dirty="0"/>
              <a:t> …</a:t>
            </a:r>
          </a:p>
          <a:p>
            <a:pPr lvl="5"/>
            <a:r>
              <a:rPr lang="en-US" dirty="0"/>
              <a:t>Limited by the camera (HDF5 plugin can save more than 14 frame/s)</a:t>
            </a:r>
          </a:p>
          <a:p>
            <a:pPr lvl="3"/>
            <a:r>
              <a:rPr lang="en-US" dirty="0">
                <a:sym typeface="Wingdings" panose="05000000000000000000" pitchFamily="2" charset="2"/>
              </a:rPr>
              <a:t>Fit Plugin from ESS-BI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HV and LV use </a:t>
            </a:r>
            <a:r>
              <a:rPr lang="en-US" dirty="0" err="1">
                <a:sym typeface="Wingdings" panose="05000000000000000000" pitchFamily="2" charset="2"/>
              </a:rPr>
              <a:t>asyn</a:t>
            </a:r>
            <a:r>
              <a:rPr lang="en-US" dirty="0">
                <a:sym typeface="Wingdings" panose="05000000000000000000" pitchFamily="2" charset="2"/>
              </a:rPr>
              <a:t> and </a:t>
            </a:r>
            <a:r>
              <a:rPr lang="en-US" dirty="0" err="1">
                <a:sym typeface="Wingdings" panose="05000000000000000000" pitchFamily="2" charset="2"/>
              </a:rPr>
              <a:t>StreamDevice</a:t>
            </a:r>
            <a:endParaRPr lang="en-US" dirty="0">
              <a:sym typeface="Wingdings" panose="05000000000000000000" pitchFamily="2" charset="2"/>
            </a:endParaRPr>
          </a:p>
          <a:p>
            <a:pPr lvl="3"/>
            <a:r>
              <a:rPr lang="en-US" dirty="0">
                <a:sym typeface="Wingdings" panose="05000000000000000000" pitchFamily="2" charset="2"/>
              </a:rPr>
              <a:t>HV and LV controllers use SCPI protocol  </a:t>
            </a:r>
            <a:r>
              <a:rPr lang="en-US" dirty="0" err="1">
                <a:sym typeface="Wingdings" panose="05000000000000000000" pitchFamily="2" charset="2"/>
              </a:rPr>
              <a:t>StreamDevice</a:t>
            </a:r>
            <a:endParaRPr lang="en-US" dirty="0">
              <a:sym typeface="Wingdings" panose="05000000000000000000" pitchFamily="2" charset="2"/>
            </a:endParaRPr>
          </a:p>
          <a:p>
            <a:pPr lvl="5"/>
            <a:r>
              <a:rPr lang="en-US" dirty="0">
                <a:sym typeface="Wingdings" panose="05000000000000000000" pitchFamily="2" charset="2"/>
              </a:rPr>
              <a:t>1 soft IOC per controller</a:t>
            </a:r>
          </a:p>
          <a:p>
            <a:pPr lvl="5"/>
            <a:r>
              <a:rPr lang="en-US" dirty="0">
                <a:sym typeface="Wingdings" panose="05000000000000000000" pitchFamily="2" charset="2"/>
              </a:rPr>
              <a:t>1 Stream protocol file per channel </a:t>
            </a:r>
            <a:r>
              <a:rPr lang="en-US" b="1" u="sng" dirty="0">
                <a:sym typeface="Wingdings" panose="05000000000000000000" pitchFamily="2" charset="2"/>
              </a:rPr>
              <a:t>type</a:t>
            </a:r>
            <a:r>
              <a:rPr lang="en-US" dirty="0">
                <a:sym typeface="Wingdings" panose="05000000000000000000" pitchFamily="2" charset="2"/>
              </a:rPr>
              <a:t> </a:t>
            </a:r>
          </a:p>
          <a:p>
            <a:pPr lvl="5"/>
            <a:r>
              <a:rPr lang="en-US" dirty="0">
                <a:sym typeface="Wingdings" panose="05000000000000000000" pitchFamily="2" charset="2"/>
              </a:rPr>
              <a:t>1 </a:t>
            </a:r>
            <a:r>
              <a:rPr lang="en-US" dirty="0" err="1">
                <a:sym typeface="Wingdings" panose="05000000000000000000" pitchFamily="2" charset="2"/>
              </a:rPr>
              <a:t>db</a:t>
            </a:r>
            <a:r>
              <a:rPr lang="en-US" dirty="0">
                <a:sym typeface="Wingdings" panose="05000000000000000000" pitchFamily="2" charset="2"/>
              </a:rPr>
              <a:t> for each channel and controller with macros  same templated </a:t>
            </a:r>
            <a:r>
              <a:rPr lang="en-US" dirty="0" err="1">
                <a:sym typeface="Wingdings" panose="05000000000000000000" pitchFamily="2" charset="2"/>
              </a:rPr>
              <a:t>db</a:t>
            </a:r>
            <a:r>
              <a:rPr lang="en-US" dirty="0">
                <a:sym typeface="Wingdings" panose="05000000000000000000" pitchFamily="2" charset="2"/>
              </a:rPr>
              <a:t> file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Archiver Appliance</a:t>
            </a:r>
          </a:p>
          <a:p>
            <a:pPr lvl="3"/>
            <a:r>
              <a:rPr lang="en-US" dirty="0">
                <a:sym typeface="Wingdings" panose="05000000000000000000" pitchFamily="2" charset="2"/>
              </a:rPr>
              <a:t>For slow control</a:t>
            </a:r>
          </a:p>
          <a:p>
            <a:pPr lvl="3"/>
            <a:r>
              <a:rPr lang="en-US" dirty="0">
                <a:sym typeface="Wingdings" panose="05000000000000000000" pitchFamily="2" charset="2"/>
              </a:rPr>
              <a:t>And some IPHI PVs</a:t>
            </a:r>
            <a:endParaRPr lang="en-US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endParaRPr lang="en-US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C. Control system (1/2)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IRFU/DEDIP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AEFB9B6D-867A-40B8-ACB0-35CC9F272C9C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ESS cNPM CDR - 11/02/2019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767838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C. Control system (2/2)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IRFU/DEDIP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AEFB9B6D-867A-40B8-ACB0-35CC9F272C9C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ESS cNPM CDR - 11/02/2019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1" y="1192661"/>
            <a:ext cx="8172463" cy="504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7447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fr-FR"/>
              <a:t>IRFU/DEDIP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|  PAGE </a:t>
            </a:r>
            <a:fld id="{AEFB9B6D-867A-40B8-ACB0-35CC9F272C9C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6" name="Espace réservé du contenu 1"/>
          <p:cNvSpPr txBox="1">
            <a:spLocks/>
          </p:cNvSpPr>
          <p:nvPr/>
        </p:nvSpPr>
        <p:spPr bwMode="gray">
          <a:xfrm>
            <a:off x="3906174" y="2379215"/>
            <a:ext cx="4767309" cy="3863181"/>
          </a:xfrm>
          <a:prstGeom prst="rect">
            <a:avLst/>
          </a:prstGeom>
        </p:spPr>
        <p:txBody>
          <a:bodyPr anchor="t" anchorCtr="0"/>
          <a:lstStyle>
            <a:lvl1pPr marL="0" indent="0" algn="l" defTabSz="914400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850" kern="1200" cap="small" baseline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buSzPct val="90000"/>
              <a:buFontTx/>
              <a:buNone/>
              <a:defRPr sz="1800" kern="1200" cap="small" baseline="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91440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37160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82880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i="1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ts val="2400"/>
              </a:lnSpc>
              <a:buFont typeface="+mj-lt"/>
              <a:buAutoNum type="romanUcPeriod" startAt="2"/>
            </a:pPr>
            <a:r>
              <a:rPr lang="en-US" sz="2400" dirty="0">
                <a:solidFill>
                  <a:srgbClr val="FFFFFF"/>
                </a:solidFill>
              </a:rPr>
              <a:t>Electrical simulations</a:t>
            </a:r>
          </a:p>
          <a:p>
            <a:pPr marL="784350" lvl="1" indent="-514350">
              <a:buFont typeface="+mj-lt"/>
              <a:buAutoNum type="alphaUcPeriod"/>
            </a:pPr>
            <a:endParaRPr lang="en-US" dirty="0">
              <a:solidFill>
                <a:srgbClr val="FFFFFF"/>
              </a:solidFill>
            </a:endParaRPr>
          </a:p>
          <a:p>
            <a:pPr marL="784350" lvl="1" indent="-514350">
              <a:buFont typeface="+mj-lt"/>
              <a:buAutoNum type="alphaUcPeriod"/>
            </a:pPr>
            <a:r>
              <a:rPr lang="en-US" dirty="0">
                <a:solidFill>
                  <a:srgbClr val="FFFFFF"/>
                </a:solidFill>
              </a:rPr>
              <a:t>Simulation setup</a:t>
            </a:r>
          </a:p>
          <a:p>
            <a:pPr marL="784350" lvl="1" indent="-514350">
              <a:buFont typeface="+mj-lt"/>
              <a:buAutoNum type="alphaUcPeriod"/>
            </a:pPr>
            <a:r>
              <a:rPr lang="en-US" dirty="0">
                <a:solidFill>
                  <a:srgbClr val="FFFFFF"/>
                </a:solidFill>
              </a:rPr>
              <a:t>Without correction</a:t>
            </a:r>
          </a:p>
          <a:p>
            <a:pPr marL="784350" lvl="1" indent="-514350">
              <a:buFont typeface="+mj-lt"/>
              <a:buAutoNum type="alphaUcPeriod"/>
            </a:pPr>
            <a:r>
              <a:rPr lang="en-US" dirty="0">
                <a:solidFill>
                  <a:srgbClr val="FFFFFF"/>
                </a:solidFill>
              </a:rPr>
              <a:t>Asymmetric</a:t>
            </a:r>
          </a:p>
          <a:p>
            <a:pPr marL="784350" lvl="1" indent="-514350">
              <a:buFont typeface="+mj-lt"/>
              <a:buAutoNum type="alphaUcPeriod"/>
            </a:pPr>
            <a:r>
              <a:rPr lang="en-US" dirty="0">
                <a:solidFill>
                  <a:srgbClr val="FFFFFF"/>
                </a:solidFill>
              </a:rPr>
              <a:t>Symmetric</a:t>
            </a:r>
          </a:p>
        </p:txBody>
      </p:sp>
    </p:spTree>
    <p:extLst>
      <p:ext uri="{BB962C8B-B14F-4D97-AF65-F5344CB8AC3E}">
        <p14:creationId xmlns:p14="http://schemas.microsoft.com/office/powerpoint/2010/main" val="2245024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576001" y="1256885"/>
            <a:ext cx="4475393" cy="3464752"/>
          </a:xfrm>
        </p:spPr>
        <p:txBody>
          <a:bodyPr/>
          <a:lstStyle/>
          <a:p>
            <a:r>
              <a:rPr lang="en-US" dirty="0"/>
              <a:t>E-Field simulations</a:t>
            </a:r>
          </a:p>
          <a:p>
            <a:pPr lvl="1"/>
            <a:r>
              <a:rPr lang="en-US" cap="none" dirty="0"/>
              <a:t>COMSOL</a:t>
            </a:r>
          </a:p>
          <a:p>
            <a:pPr lvl="1"/>
            <a:r>
              <a:rPr lang="en-US" cap="none" dirty="0"/>
              <a:t>Homemade Analysis/particle tracking</a:t>
            </a:r>
          </a:p>
          <a:p>
            <a:r>
              <a:rPr lang="en-US" dirty="0"/>
              <a:t>Main leverages</a:t>
            </a:r>
          </a:p>
          <a:p>
            <a:pPr lvl="1"/>
            <a:r>
              <a:rPr lang="en-US" cap="none" dirty="0"/>
              <a:t>Field correctors (degraders)</a:t>
            </a:r>
          </a:p>
          <a:p>
            <a:pPr lvl="3"/>
            <a:r>
              <a:rPr lang="en-US" dirty="0"/>
              <a:t>Correction in transversal direction</a:t>
            </a:r>
          </a:p>
          <a:p>
            <a:pPr lvl="1"/>
            <a:r>
              <a:rPr lang="en-US" cap="none" dirty="0"/>
              <a:t>Disks</a:t>
            </a:r>
          </a:p>
          <a:p>
            <a:pPr lvl="3"/>
            <a:r>
              <a:rPr lang="en-US" dirty="0"/>
              <a:t>Shield IPM from each other</a:t>
            </a:r>
          </a:p>
          <a:p>
            <a:pPr lvl="3"/>
            <a:r>
              <a:rPr lang="en-US" dirty="0"/>
              <a:t>Independent systems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A. </a:t>
            </a:r>
            <a:r>
              <a:rPr lang="en-US" dirty="0">
                <a:solidFill>
                  <a:srgbClr val="FFFFFF"/>
                </a:solidFill>
              </a:rPr>
              <a:t>Simulation setup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IRFU/DEDIP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AEFB9B6D-867A-40B8-ACB0-35CC9F272C9C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ESS cNPM CDR - 11/02/2019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537" y="961472"/>
            <a:ext cx="2673115" cy="25560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140968"/>
            <a:ext cx="3204000" cy="32040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24" y="4721637"/>
            <a:ext cx="2887019" cy="162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6042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22" y="1684447"/>
            <a:ext cx="7645859" cy="4679999"/>
          </a:xfr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B. Field: Asymmetric without corrections (1/2)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IRFU/DEDIP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AEFB9B6D-867A-40B8-ACB0-35CC9F272C9C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ESS cNPM CDR - 11/02/2019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/>
              <p:cNvSpPr txBox="1"/>
              <p:nvPr/>
            </p:nvSpPr>
            <p:spPr>
              <a:xfrm>
                <a:off x="2184274" y="1583161"/>
                <a:ext cx="5185954" cy="52559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Electrical Field normalized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𝑇h</m:t>
                        </m:r>
                      </m:sub>
                    </m:sSub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=3</m:t>
                    </m:r>
                    <m:r>
                      <a:rPr lang="fr-F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fr-F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a:rPr lang="fr-F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fr-F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1400" dirty="0"/>
                  <a:t> inside a circle of 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fr-F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𝑏𝑒𝑎𝑚</m:t>
                        </m:r>
                      </m:sub>
                    </m:sSub>
                    <m:r>
                      <a:rPr lang="fr-F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=18 </m:t>
                    </m:r>
                    <m:r>
                      <a:rPr lang="fr-F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𝑚𝑚</m:t>
                    </m:r>
                  </m:oMath>
                </a14:m>
                <a:r>
                  <a:rPr lang="en-US" sz="1400" dirty="0"/>
                  <a:t> radius</a:t>
                </a:r>
              </a:p>
            </p:txBody>
          </p:sp>
        </mc:Choice>
        <mc:Fallback xmlns=""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4274" y="1583161"/>
                <a:ext cx="5185954" cy="525593"/>
              </a:xfrm>
              <a:prstGeom prst="rect">
                <a:avLst/>
              </a:prstGeom>
              <a:blipFill rotWithShape="0">
                <a:blip r:embed="rId3"/>
                <a:stretch>
                  <a:fillRect t="-1163" r="-118" b="-1162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ZoneTexte 1"/>
          <p:cNvSpPr txBox="1"/>
          <p:nvPr/>
        </p:nvSpPr>
        <p:spPr>
          <a:xfrm>
            <a:off x="4361753" y="282759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E</a:t>
            </a:r>
            <a:r>
              <a:rPr lang="fr-FR" baseline="-25000" dirty="0">
                <a:solidFill>
                  <a:srgbClr val="FF0000"/>
                </a:solidFill>
              </a:rPr>
              <a:t>y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173831" y="282759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92D050"/>
                </a:solidFill>
              </a:rPr>
              <a:t>E</a:t>
            </a:r>
            <a:r>
              <a:rPr lang="fr-FR" baseline="-25000" dirty="0">
                <a:solidFill>
                  <a:srgbClr val="92D050"/>
                </a:solidFill>
              </a:rPr>
              <a:t>y</a:t>
            </a:r>
            <a:endParaRPr lang="fr-FR" dirty="0">
              <a:solidFill>
                <a:srgbClr val="92D05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370228" y="417137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0070C0"/>
                </a:solidFill>
              </a:rPr>
              <a:t>E</a:t>
            </a:r>
            <a:r>
              <a:rPr lang="fr-FR" baseline="-25000" dirty="0" err="1">
                <a:solidFill>
                  <a:srgbClr val="0070C0"/>
                </a:solidFill>
              </a:rPr>
              <a:t>z</a:t>
            </a:r>
            <a:endParaRPr lang="fr-FR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25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B. Tracking: Asymmetric without Hardware correction (2/2)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IRFU/DEDIP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AEFB9B6D-867A-40B8-ACB0-35CC9F272C9C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ESS cNPM CDR - 11/02/2019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058" y="1013602"/>
            <a:ext cx="4123322" cy="540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1" y="1013602"/>
            <a:ext cx="4123323" cy="5400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049C416-0B98-4A8A-9025-585C2A3E17B0}"/>
              </a:ext>
            </a:extLst>
          </p:cNvPr>
          <p:cNvSpPr/>
          <p:nvPr/>
        </p:nvSpPr>
        <p:spPr>
          <a:xfrm>
            <a:off x="0" y="1013602"/>
            <a:ext cx="22322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Error on profile: 30%</a:t>
            </a:r>
          </a:p>
        </p:txBody>
      </p:sp>
    </p:spTree>
    <p:extLst>
      <p:ext uri="{BB962C8B-B14F-4D97-AF65-F5344CB8AC3E}">
        <p14:creationId xmlns:p14="http://schemas.microsoft.com/office/powerpoint/2010/main" val="37447466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22" y="1684447"/>
            <a:ext cx="7645859" cy="4679999"/>
          </a:xfr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B. Field: Asymmetric + Disk + Degraders (1/2)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IRFU/DEDIP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AEFB9B6D-867A-40B8-ACB0-35CC9F272C9C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ESS cNPM CDR - 11/02/2019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/>
              <p:cNvSpPr txBox="1"/>
              <p:nvPr/>
            </p:nvSpPr>
            <p:spPr>
              <a:xfrm>
                <a:off x="2184274" y="1583161"/>
                <a:ext cx="5185954" cy="52559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Electrical Field normalized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𝑇h</m:t>
                        </m:r>
                      </m:sub>
                    </m:sSub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=3</m:t>
                    </m:r>
                    <m:r>
                      <a:rPr lang="fr-F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fr-F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a:rPr lang="fr-F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fr-F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1400" dirty="0"/>
                  <a:t> inside a circle of 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fr-F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𝑏𝑒𝑎𝑚</m:t>
                        </m:r>
                      </m:sub>
                    </m:sSub>
                    <m:r>
                      <a:rPr lang="fr-F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=18 </m:t>
                    </m:r>
                    <m:r>
                      <a:rPr lang="fr-F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𝑚𝑚</m:t>
                    </m:r>
                  </m:oMath>
                </a14:m>
                <a:r>
                  <a:rPr lang="en-US" sz="1400" dirty="0"/>
                  <a:t> radius</a:t>
                </a:r>
              </a:p>
            </p:txBody>
          </p:sp>
        </mc:Choice>
        <mc:Fallback xmlns=""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4274" y="1583161"/>
                <a:ext cx="5185954" cy="525593"/>
              </a:xfrm>
              <a:prstGeom prst="rect">
                <a:avLst/>
              </a:prstGeom>
              <a:blipFill rotWithShape="0">
                <a:blip r:embed="rId3"/>
                <a:stretch>
                  <a:fillRect t="-1163" r="-118" b="-1162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ZoneTexte 11"/>
          <p:cNvSpPr txBox="1"/>
          <p:nvPr/>
        </p:nvSpPr>
        <p:spPr>
          <a:xfrm>
            <a:off x="4361753" y="282759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E</a:t>
            </a:r>
            <a:r>
              <a:rPr lang="fr-FR" baseline="-25000" dirty="0">
                <a:solidFill>
                  <a:srgbClr val="FF0000"/>
                </a:solidFill>
              </a:rPr>
              <a:t>y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173831" y="282759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92D050"/>
                </a:solidFill>
              </a:rPr>
              <a:t>E</a:t>
            </a:r>
            <a:r>
              <a:rPr lang="fr-FR" baseline="-25000" dirty="0">
                <a:solidFill>
                  <a:srgbClr val="92D050"/>
                </a:solidFill>
              </a:rPr>
              <a:t>y</a:t>
            </a:r>
            <a:endParaRPr lang="fr-FR" dirty="0">
              <a:solidFill>
                <a:srgbClr val="92D05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7370228" y="417137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0070C0"/>
                </a:solidFill>
              </a:rPr>
              <a:t>E</a:t>
            </a:r>
            <a:r>
              <a:rPr lang="fr-FR" baseline="-25000" dirty="0" err="1">
                <a:solidFill>
                  <a:srgbClr val="0070C0"/>
                </a:solidFill>
              </a:rPr>
              <a:t>z</a:t>
            </a:r>
            <a:endParaRPr lang="fr-FR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6543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B. Tracking: Asymmetric + Disk + Degraders (2/2)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IRFU/DEDIP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AEFB9B6D-867A-40B8-ACB0-35CC9F272C9C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ESS cNPM CDR - 11/02/2019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058" y="1013602"/>
            <a:ext cx="4123322" cy="539999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1" y="1013602"/>
            <a:ext cx="4123322" cy="5400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90610CA-1CEB-4499-B16D-CD6A17555004}"/>
              </a:ext>
            </a:extLst>
          </p:cNvPr>
          <p:cNvSpPr/>
          <p:nvPr/>
        </p:nvSpPr>
        <p:spPr>
          <a:xfrm>
            <a:off x="0" y="1013602"/>
            <a:ext cx="22322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Error on profile: 1.1%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5F21E7-9B68-4147-BABD-64CCA27E75CE}"/>
              </a:ext>
            </a:extLst>
          </p:cNvPr>
          <p:cNvSpPr/>
          <p:nvPr/>
        </p:nvSpPr>
        <p:spPr>
          <a:xfrm>
            <a:off x="0" y="3713601"/>
            <a:ext cx="22322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29% of particles are “lost”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81A9BD30-C7D6-40EE-B56B-86AC0D4B6251}"/>
              </a:ext>
            </a:extLst>
          </p:cNvPr>
          <p:cNvCxnSpPr/>
          <p:nvPr/>
        </p:nvCxnSpPr>
        <p:spPr>
          <a:xfrm>
            <a:off x="802433" y="4036766"/>
            <a:ext cx="1073068" cy="444172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90984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22" y="1684447"/>
            <a:ext cx="7645859" cy="4679999"/>
          </a:xfr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C. Field: Symmetric + Disk + Degraders (1/2)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IRFU/DEDIP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AEFB9B6D-867A-40B8-ACB0-35CC9F272C9C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ESS cNPM CDR - 11/02/2019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/>
              <p:cNvSpPr txBox="1"/>
              <p:nvPr/>
            </p:nvSpPr>
            <p:spPr>
              <a:xfrm>
                <a:off x="2184274" y="1583161"/>
                <a:ext cx="5185954" cy="52559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Electrical Field normalized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𝑇h</m:t>
                        </m:r>
                      </m:sub>
                    </m:sSub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=3</m:t>
                    </m:r>
                    <m:r>
                      <a:rPr lang="fr-F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fr-F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a:rPr lang="fr-F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fr-F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1400" dirty="0"/>
                  <a:t> inside a circle of 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fr-F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𝑏𝑒𝑎𝑚</m:t>
                        </m:r>
                      </m:sub>
                    </m:sSub>
                    <m:r>
                      <a:rPr lang="fr-F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=18 </m:t>
                    </m:r>
                    <m:r>
                      <a:rPr lang="fr-F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𝑚𝑚</m:t>
                    </m:r>
                  </m:oMath>
                </a14:m>
                <a:r>
                  <a:rPr lang="en-US" sz="1400" dirty="0"/>
                  <a:t> radius</a:t>
                </a:r>
              </a:p>
            </p:txBody>
          </p:sp>
        </mc:Choice>
        <mc:Fallback xmlns=""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4274" y="1583161"/>
                <a:ext cx="5185954" cy="525593"/>
              </a:xfrm>
              <a:prstGeom prst="rect">
                <a:avLst/>
              </a:prstGeom>
              <a:blipFill rotWithShape="0">
                <a:blip r:embed="rId3"/>
                <a:stretch>
                  <a:fillRect t="-1163" r="-118" b="-1162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ZoneTexte 11"/>
          <p:cNvSpPr txBox="1"/>
          <p:nvPr/>
        </p:nvSpPr>
        <p:spPr>
          <a:xfrm>
            <a:off x="4361753" y="282759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E</a:t>
            </a:r>
            <a:r>
              <a:rPr lang="fr-FR" baseline="-25000" dirty="0">
                <a:solidFill>
                  <a:srgbClr val="FF0000"/>
                </a:solidFill>
              </a:rPr>
              <a:t>y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173831" y="282759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92D050"/>
                </a:solidFill>
              </a:rPr>
              <a:t>E</a:t>
            </a:r>
            <a:r>
              <a:rPr lang="fr-FR" baseline="-25000" dirty="0">
                <a:solidFill>
                  <a:srgbClr val="92D050"/>
                </a:solidFill>
              </a:rPr>
              <a:t>y</a:t>
            </a:r>
            <a:endParaRPr lang="fr-FR" dirty="0">
              <a:solidFill>
                <a:srgbClr val="92D05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7370228" y="417137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0070C0"/>
                </a:solidFill>
              </a:rPr>
              <a:t>E</a:t>
            </a:r>
            <a:r>
              <a:rPr lang="fr-FR" baseline="-25000" dirty="0" err="1">
                <a:solidFill>
                  <a:srgbClr val="0070C0"/>
                </a:solidFill>
              </a:rPr>
              <a:t>z</a:t>
            </a:r>
            <a:endParaRPr lang="fr-FR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337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romanUcPeriod"/>
            </a:pPr>
            <a:r>
              <a:rPr lang="en-US" sz="1400" dirty="0">
                <a:solidFill>
                  <a:schemeClr val="tx1"/>
                </a:solidFill>
              </a:rPr>
              <a:t>Optical IPM overview</a:t>
            </a:r>
          </a:p>
          <a:p>
            <a:pPr marL="784350" lvl="1" indent="-514350">
              <a:buFont typeface="+mj-lt"/>
              <a:buAutoNum type="alphaUcPeriod"/>
            </a:pPr>
            <a:r>
              <a:rPr lang="en-US" sz="1100" dirty="0">
                <a:solidFill>
                  <a:schemeClr val="tx1"/>
                </a:solidFill>
              </a:rPr>
              <a:t>Readout out</a:t>
            </a:r>
          </a:p>
          <a:p>
            <a:pPr marL="784350" lvl="1" indent="-514350">
              <a:buFont typeface="+mj-lt"/>
              <a:buAutoNum type="alphaUcPeriod"/>
            </a:pPr>
            <a:r>
              <a:rPr lang="en-US" sz="1100" dirty="0">
                <a:solidFill>
                  <a:schemeClr val="tx1"/>
                </a:solidFill>
              </a:rPr>
              <a:t>Implementation</a:t>
            </a:r>
          </a:p>
          <a:p>
            <a:pPr marL="784350" lvl="1" indent="-514350">
              <a:buFont typeface="+mj-lt"/>
              <a:buAutoNum type="alphaUcPeriod"/>
            </a:pPr>
            <a:r>
              <a:rPr lang="en-US" sz="1100" dirty="0">
                <a:solidFill>
                  <a:schemeClr val="tx1"/>
                </a:solidFill>
              </a:rPr>
              <a:t>Control System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400" dirty="0">
                <a:solidFill>
                  <a:schemeClr val="tx1"/>
                </a:solidFill>
              </a:rPr>
              <a:t>Electrical simulations</a:t>
            </a:r>
          </a:p>
          <a:p>
            <a:pPr marL="784350" lvl="1" indent="-514350">
              <a:buFont typeface="+mj-lt"/>
              <a:buAutoNum type="alphaUcPeriod"/>
            </a:pPr>
            <a:r>
              <a:rPr lang="en-US" sz="1100" dirty="0">
                <a:solidFill>
                  <a:schemeClr val="tx1"/>
                </a:solidFill>
              </a:rPr>
              <a:t>Simulation setup</a:t>
            </a:r>
          </a:p>
          <a:p>
            <a:pPr marL="784350" lvl="1" indent="-514350">
              <a:buFont typeface="+mj-lt"/>
              <a:buAutoNum type="alphaUcPeriod"/>
            </a:pPr>
            <a:r>
              <a:rPr lang="en-US" sz="1100" dirty="0">
                <a:solidFill>
                  <a:schemeClr val="tx1"/>
                </a:solidFill>
              </a:rPr>
              <a:t>Without correction</a:t>
            </a:r>
          </a:p>
          <a:p>
            <a:pPr marL="784350" lvl="1" indent="-514350">
              <a:buFont typeface="+mj-lt"/>
              <a:buAutoNum type="alphaUcPeriod"/>
            </a:pPr>
            <a:r>
              <a:rPr lang="en-US" sz="1100" dirty="0">
                <a:solidFill>
                  <a:schemeClr val="tx1"/>
                </a:solidFill>
              </a:rPr>
              <a:t>Asymmetric</a:t>
            </a:r>
          </a:p>
          <a:p>
            <a:pPr marL="784350" lvl="1" indent="-514350">
              <a:buFont typeface="+mj-lt"/>
              <a:buAutoNum type="alphaUcPeriod"/>
            </a:pPr>
            <a:r>
              <a:rPr lang="en-US" sz="1100" dirty="0">
                <a:solidFill>
                  <a:schemeClr val="tx1"/>
                </a:solidFill>
              </a:rPr>
              <a:t>Symmetric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400" dirty="0">
                <a:solidFill>
                  <a:schemeClr val="tx1"/>
                </a:solidFill>
              </a:rPr>
              <a:t>IPHI setup and beam measurements</a:t>
            </a:r>
          </a:p>
          <a:p>
            <a:pPr marL="784350" lvl="1" indent="-514350">
              <a:buFont typeface="+mj-lt"/>
              <a:buAutoNum type="alphaUcPeriod"/>
            </a:pPr>
            <a:r>
              <a:rPr lang="en-US" sz="1100" dirty="0">
                <a:solidFill>
                  <a:schemeClr val="tx1"/>
                </a:solidFill>
              </a:rPr>
              <a:t>IPHI &amp; test campaigns</a:t>
            </a:r>
          </a:p>
          <a:p>
            <a:pPr marL="784350" lvl="1" indent="-514350">
              <a:buFont typeface="+mj-lt"/>
              <a:buAutoNum type="alphaUcPeriod"/>
            </a:pPr>
            <a:r>
              <a:rPr lang="en-US" sz="1100" dirty="0">
                <a:solidFill>
                  <a:schemeClr val="tx1"/>
                </a:solidFill>
              </a:rPr>
              <a:t>Beam position</a:t>
            </a:r>
          </a:p>
          <a:p>
            <a:pPr marL="784350" lvl="1" indent="-514350">
              <a:buFont typeface="+mj-lt"/>
              <a:buAutoNum type="alphaUcPeriod"/>
            </a:pPr>
            <a:r>
              <a:rPr lang="en-US" sz="1100" dirty="0">
                <a:solidFill>
                  <a:schemeClr val="tx1"/>
                </a:solidFill>
              </a:rPr>
              <a:t>Beam current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400" dirty="0">
                <a:solidFill>
                  <a:schemeClr val="tx1"/>
                </a:solidFill>
              </a:rPr>
              <a:t>IPM characterization at IPHI</a:t>
            </a:r>
          </a:p>
          <a:p>
            <a:pPr marL="784350" lvl="1" indent="-514350">
              <a:buFont typeface="+mj-lt"/>
              <a:buAutoNum type="alphaUcPeriod"/>
            </a:pPr>
            <a:r>
              <a:rPr lang="en-US" sz="1100" dirty="0">
                <a:solidFill>
                  <a:schemeClr val="tx1"/>
                </a:solidFill>
              </a:rPr>
              <a:t>MCPs </a:t>
            </a:r>
          </a:p>
          <a:p>
            <a:pPr marL="784350" lvl="1" indent="-514350">
              <a:buFont typeface="+mj-lt"/>
              <a:buAutoNum type="alphaUcPeriod"/>
            </a:pPr>
            <a:r>
              <a:rPr lang="en-US" sz="1100" dirty="0">
                <a:solidFill>
                  <a:schemeClr val="tx1"/>
                </a:solidFill>
              </a:rPr>
              <a:t>Phosphorus screens</a:t>
            </a:r>
          </a:p>
          <a:p>
            <a:pPr marL="784350" lvl="1" indent="-514350">
              <a:buFont typeface="+mj-lt"/>
              <a:buAutoNum type="alphaUcPeriod"/>
            </a:pPr>
            <a:r>
              <a:rPr lang="en-US" sz="1100" dirty="0">
                <a:solidFill>
                  <a:schemeClr val="tx1"/>
                </a:solidFill>
              </a:rPr>
              <a:t>Extrapolation to ESS</a:t>
            </a:r>
          </a:p>
          <a:p>
            <a:pPr marL="784350" lvl="1" indent="-514350">
              <a:buFont typeface="+mj-lt"/>
              <a:buAutoNum type="alphaUcPeriod"/>
            </a:pPr>
            <a:r>
              <a:rPr lang="en-US" sz="1100" dirty="0">
                <a:solidFill>
                  <a:schemeClr val="tx1"/>
                </a:solidFill>
              </a:rPr>
              <a:t>HVs</a:t>
            </a:r>
          </a:p>
          <a:p>
            <a:pPr marL="784350" lvl="1" indent="-514350">
              <a:buFont typeface="+mj-lt"/>
              <a:buAutoNum type="alphaUcPeriod"/>
            </a:pPr>
            <a:r>
              <a:rPr lang="en-US" sz="1100" dirty="0">
                <a:solidFill>
                  <a:schemeClr val="tx1"/>
                </a:solidFill>
              </a:rPr>
              <a:t>Field simulation checks</a:t>
            </a:r>
            <a:endParaRPr lang="en-US" sz="1400" dirty="0">
              <a:solidFill>
                <a:schemeClr val="tx1"/>
              </a:solidFill>
            </a:endParaRPr>
          </a:p>
          <a:p>
            <a:r>
              <a:rPr lang="en-US" sz="1400" dirty="0">
                <a:solidFill>
                  <a:schemeClr val="tx1"/>
                </a:solidFill>
              </a:rPr>
              <a:t>Conclusion</a:t>
            </a:r>
          </a:p>
          <a:p>
            <a:endParaRPr lang="en-US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IRFU/DEDIP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AEFB9B6D-867A-40B8-ACB0-35CC9F272C9C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ESS cNPM CDR - 11/02/2019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77709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C. Tracking: Symmetric + Disk + Degraders (2/2)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IRFU/DEDIP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AEFB9B6D-867A-40B8-ACB0-35CC9F272C9C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ESS cNPM CDR - 11/02/2019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058" y="1013602"/>
            <a:ext cx="4123321" cy="539999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1" y="1013602"/>
            <a:ext cx="4123322" cy="53999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D72A17E-A9A2-460D-9826-8A11B8EA7E69}"/>
              </a:ext>
            </a:extLst>
          </p:cNvPr>
          <p:cNvSpPr/>
          <p:nvPr/>
        </p:nvSpPr>
        <p:spPr>
          <a:xfrm>
            <a:off x="0" y="1013602"/>
            <a:ext cx="22322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Error on profile: 0.5%</a:t>
            </a:r>
          </a:p>
        </p:txBody>
      </p:sp>
    </p:spTree>
    <p:extLst>
      <p:ext uri="{BB962C8B-B14F-4D97-AF65-F5344CB8AC3E}">
        <p14:creationId xmlns:p14="http://schemas.microsoft.com/office/powerpoint/2010/main" val="36674054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fr-FR"/>
              <a:t>IRFU/DEDIP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|  PAGE </a:t>
            </a:r>
            <a:fld id="{AEFB9B6D-867A-40B8-ACB0-35CC9F272C9C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7" name="Espace réservé du contenu 1">
            <a:extLst>
              <a:ext uri="{FF2B5EF4-FFF2-40B4-BE49-F238E27FC236}">
                <a16:creationId xmlns:a16="http://schemas.microsoft.com/office/drawing/2014/main" id="{E58E7E07-ECA0-42C2-B159-50A53E41202C}"/>
              </a:ext>
            </a:extLst>
          </p:cNvPr>
          <p:cNvSpPr txBox="1">
            <a:spLocks/>
          </p:cNvSpPr>
          <p:nvPr/>
        </p:nvSpPr>
        <p:spPr bwMode="gray">
          <a:xfrm>
            <a:off x="3906174" y="2379216"/>
            <a:ext cx="4805207" cy="3863181"/>
          </a:xfrm>
          <a:prstGeom prst="rect">
            <a:avLst/>
          </a:prstGeom>
        </p:spPr>
        <p:txBody>
          <a:bodyPr anchor="t" anchorCtr="0"/>
          <a:lstStyle>
            <a:lvl1pPr marL="0" indent="0" algn="l" defTabSz="914400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850" kern="1200" cap="small" baseline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buSzPct val="90000"/>
              <a:buFontTx/>
              <a:buNone/>
              <a:defRPr sz="1800" kern="1200" cap="small" baseline="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91440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37160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82880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i="1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ts val="2200"/>
              </a:lnSpc>
              <a:buFont typeface="+mj-lt"/>
              <a:buAutoNum type="romanUcPeriod" startAt="3"/>
            </a:pPr>
            <a:r>
              <a:rPr lang="en-US" sz="2400" dirty="0">
                <a:solidFill>
                  <a:srgbClr val="FFFFFF"/>
                </a:solidFill>
              </a:rPr>
              <a:t>IPHI setup and beam measurements</a:t>
            </a:r>
            <a:endParaRPr lang="en-US" dirty="0">
              <a:solidFill>
                <a:srgbClr val="FFFFFF"/>
              </a:solidFill>
            </a:endParaRPr>
          </a:p>
          <a:p>
            <a:pPr marL="784350" lvl="1" indent="-514350">
              <a:buFont typeface="+mj-lt"/>
              <a:buAutoNum type="alphaUcPeriod"/>
            </a:pPr>
            <a:endParaRPr lang="en-US" dirty="0">
              <a:solidFill>
                <a:srgbClr val="FFFFFF"/>
              </a:solidFill>
            </a:endParaRPr>
          </a:p>
          <a:p>
            <a:pPr marL="784350" lvl="1" indent="-514350">
              <a:buFont typeface="+mj-lt"/>
              <a:buAutoNum type="alphaUcPeriod"/>
            </a:pPr>
            <a:r>
              <a:rPr lang="en-US" dirty="0">
                <a:solidFill>
                  <a:srgbClr val="FFFFFF"/>
                </a:solidFill>
              </a:rPr>
              <a:t>IPHI  &amp; test campaigns</a:t>
            </a:r>
          </a:p>
          <a:p>
            <a:pPr marL="784350" lvl="1" indent="-514350">
              <a:buFont typeface="+mj-lt"/>
              <a:buAutoNum type="alphaUcPeriod"/>
            </a:pPr>
            <a:r>
              <a:rPr lang="en-US" dirty="0">
                <a:solidFill>
                  <a:srgbClr val="FFFFFF"/>
                </a:solidFill>
              </a:rPr>
              <a:t>Beam position</a:t>
            </a:r>
          </a:p>
          <a:p>
            <a:pPr marL="784350" lvl="1" indent="-514350">
              <a:buFont typeface="+mj-lt"/>
              <a:buAutoNum type="alphaUcPeriod"/>
            </a:pPr>
            <a:r>
              <a:rPr lang="en-US" dirty="0">
                <a:solidFill>
                  <a:srgbClr val="FFFFFF"/>
                </a:solidFill>
              </a:rPr>
              <a:t>Beam current</a:t>
            </a:r>
          </a:p>
        </p:txBody>
      </p:sp>
    </p:spTree>
    <p:extLst>
      <p:ext uri="{BB962C8B-B14F-4D97-AF65-F5344CB8AC3E}">
        <p14:creationId xmlns:p14="http://schemas.microsoft.com/office/powerpoint/2010/main" val="12755765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A. IPHI &amp; test campaigns (1/4)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IRFU/DEDIP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AEFB9B6D-867A-40B8-ACB0-35CC9F272C9C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ESS cNPM CDR - 11/02/2019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6882"/>
            <a:ext cx="9144000" cy="247479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2572646" y="2605901"/>
            <a:ext cx="3799643" cy="2122369"/>
          </a:xfrm>
          <a:prstGeom prst="rect">
            <a:avLst/>
          </a:prstGeom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576000" y="3249227"/>
            <a:ext cx="2992823" cy="2976210"/>
          </a:xfrm>
        </p:spPr>
        <p:txBody>
          <a:bodyPr/>
          <a:lstStyle/>
          <a:p>
            <a:r>
              <a:rPr lang="en-US" dirty="0"/>
              <a:t>IPHI</a:t>
            </a:r>
          </a:p>
          <a:p>
            <a:pPr lvl="1"/>
            <a:r>
              <a:rPr lang="en-US" dirty="0"/>
              <a:t>3 MeV Protons</a:t>
            </a:r>
          </a:p>
          <a:p>
            <a:pPr lvl="1"/>
            <a:r>
              <a:rPr lang="en-US" dirty="0"/>
              <a:t>352 MHz RFQ</a:t>
            </a:r>
          </a:p>
          <a:p>
            <a:pPr lvl="1"/>
            <a:r>
              <a:rPr lang="en-US" dirty="0"/>
              <a:t>0,5 to 100mA</a:t>
            </a:r>
          </a:p>
          <a:p>
            <a:pPr lvl="1"/>
            <a:r>
              <a:rPr lang="en-US" dirty="0"/>
              <a:t>50 us to DC</a:t>
            </a:r>
          </a:p>
          <a:p>
            <a:pPr lvl="1"/>
            <a:r>
              <a:rPr lang="en-US" dirty="0"/>
              <a:t>2 lines</a:t>
            </a:r>
          </a:p>
          <a:p>
            <a:pPr lvl="3"/>
            <a:r>
              <a:rPr lang="en-US" dirty="0"/>
              <a:t>Main line</a:t>
            </a:r>
          </a:p>
          <a:p>
            <a:pPr lvl="3"/>
            <a:r>
              <a:rPr lang="en-US" dirty="0"/>
              <a:t>Deviated line for users</a:t>
            </a:r>
          </a:p>
        </p:txBody>
      </p:sp>
      <p:sp>
        <p:nvSpPr>
          <p:cNvPr id="11" name="Ellipse 10"/>
          <p:cNvSpPr/>
          <p:nvPr/>
        </p:nvSpPr>
        <p:spPr>
          <a:xfrm>
            <a:off x="7558397" y="3147742"/>
            <a:ext cx="807868" cy="80786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contenu 1"/>
          <p:cNvSpPr txBox="1">
            <a:spLocks/>
          </p:cNvSpPr>
          <p:nvPr/>
        </p:nvSpPr>
        <p:spPr>
          <a:xfrm>
            <a:off x="4714044" y="4124890"/>
            <a:ext cx="4034420" cy="210054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200" kern="1200" cap="none" baseline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60000"/>
              <a:buFontTx/>
              <a:buBlip>
                <a:blip r:embed="rId4"/>
              </a:buBlip>
              <a:defRPr sz="1800" kern="1200" cap="none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6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628650" indent="-276225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666666"/>
              </a:buClr>
              <a:buSzPct val="30000"/>
              <a:buFontTx/>
              <a:buBlip>
                <a:blip r:embed="rId5"/>
              </a:buBlip>
              <a:defRPr sz="14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63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defRPr sz="12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809625" indent="-180975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200" i="1" kern="1200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Test bench</a:t>
            </a:r>
          </a:p>
          <a:p>
            <a:pPr lvl="1"/>
            <a:r>
              <a:rPr lang="en-US" dirty="0"/>
              <a:t>2 parts</a:t>
            </a:r>
          </a:p>
          <a:p>
            <a:pPr lvl="3"/>
            <a:r>
              <a:rPr lang="en-US" dirty="0"/>
              <a:t>Upstream: ESS LWU like vessel</a:t>
            </a:r>
          </a:p>
          <a:p>
            <a:pPr lvl="3"/>
            <a:r>
              <a:rPr lang="en-US" dirty="0"/>
              <a:t>Downstream: Extension vessel</a:t>
            </a:r>
          </a:p>
          <a:p>
            <a:pPr lvl="1"/>
            <a:r>
              <a:rPr lang="en-US" dirty="0"/>
              <a:t>3 IPM slots</a:t>
            </a:r>
          </a:p>
          <a:p>
            <a:pPr lvl="1"/>
            <a:r>
              <a:rPr lang="en-US" dirty="0"/>
              <a:t>2 reference measurements</a:t>
            </a:r>
          </a:p>
        </p:txBody>
      </p:sp>
      <p:cxnSp>
        <p:nvCxnSpPr>
          <p:cNvPr id="13" name="Connecteur droit avec flèche 12"/>
          <p:cNvCxnSpPr/>
          <p:nvPr/>
        </p:nvCxnSpPr>
        <p:spPr>
          <a:xfrm>
            <a:off x="6454066" y="3551676"/>
            <a:ext cx="100506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39758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3" y="1275515"/>
            <a:ext cx="8172450" cy="4932445"/>
          </a:xfr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A. IPHI &amp; test campaigns (2/4)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IRFU/DEDIP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AEFB9B6D-867A-40B8-ACB0-35CC9F272C9C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ESS cNPM CDR - 11/02/2019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219324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A. IPHI &amp; test campaigns (3/4)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IRFU/DEDIP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AEFB9B6D-867A-40B8-ACB0-35CC9F272C9C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ESS cNPM CDR - 11/02/2019</a:t>
            </a:r>
            <a:endParaRPr lang="fr-FR" dirty="0"/>
          </a:p>
        </p:txBody>
      </p:sp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8260844"/>
              </p:ext>
            </p:extLst>
          </p:nvPr>
        </p:nvGraphicFramePr>
        <p:xfrm>
          <a:off x="576001" y="4181037"/>
          <a:ext cx="4697334" cy="20443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91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9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9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9933"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First campaign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Second campaign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933">
                <a:tc>
                  <a:txBody>
                    <a:bodyPr/>
                    <a:lstStyle/>
                    <a:p>
                      <a:r>
                        <a:rPr lang="fr-FR" sz="1200" dirty="0" err="1"/>
                        <a:t>Starting</a:t>
                      </a:r>
                      <a:r>
                        <a:rPr lang="fr-FR" sz="1200" dirty="0"/>
                        <a:t> 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19/02/2018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14/09/2018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933">
                <a:tc>
                  <a:txBody>
                    <a:bodyPr/>
                    <a:lstStyle/>
                    <a:p>
                      <a:r>
                        <a:rPr lang="fr-FR" sz="1200" dirty="0"/>
                        <a:t>First profile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01/03/2018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14/09/2018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99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err="1"/>
                        <a:t>Ending</a:t>
                      </a:r>
                      <a:r>
                        <a:rPr lang="fr-FR" sz="1200" dirty="0"/>
                        <a:t> 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13/04/2018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26/10/2018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9933">
                <a:tc>
                  <a:txBody>
                    <a:bodyPr/>
                    <a:lstStyle/>
                    <a:p>
                      <a:r>
                        <a:rPr lang="fr-FR" sz="1200" dirty="0"/>
                        <a:t>IPM1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err="1"/>
                        <a:t>Strips</a:t>
                      </a:r>
                      <a:r>
                        <a:rPr lang="fr-FR" sz="1200" dirty="0"/>
                        <a:t> 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err="1"/>
                        <a:t>Strips</a:t>
                      </a:r>
                      <a:r>
                        <a:rPr lang="fr-FR" sz="1200" dirty="0"/>
                        <a:t> 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9933">
                <a:tc>
                  <a:txBody>
                    <a:bodyPr/>
                    <a:lstStyle/>
                    <a:p>
                      <a:r>
                        <a:rPr lang="fr-FR" sz="1200" dirty="0"/>
                        <a:t>IPM2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Optical (Hamamatsu)</a:t>
                      </a:r>
                      <a:r>
                        <a:rPr lang="fr-FR" sz="1200" baseline="0" dirty="0"/>
                        <a:t> </a:t>
                      </a:r>
                      <a:r>
                        <a:rPr lang="fr-FR" sz="1200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Optical (</a:t>
                      </a:r>
                      <a:r>
                        <a:rPr lang="fr-FR" sz="1200" dirty="0" err="1"/>
                        <a:t>Photonis</a:t>
                      </a:r>
                      <a:r>
                        <a:rPr lang="fr-FR" sz="1200" dirty="0"/>
                        <a:t>)</a:t>
                      </a:r>
                      <a:r>
                        <a:rPr lang="fr-FR" sz="1200" baseline="0" dirty="0"/>
                        <a:t> </a:t>
                      </a:r>
                      <a:r>
                        <a:rPr lang="fr-FR" sz="1200" dirty="0"/>
                        <a:t>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9933">
                <a:tc>
                  <a:txBody>
                    <a:bodyPr/>
                    <a:lstStyle/>
                    <a:p>
                      <a:r>
                        <a:rPr lang="fr-FR" sz="1200" dirty="0"/>
                        <a:t>IPM3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err="1"/>
                        <a:t>Strips</a:t>
                      </a:r>
                      <a:r>
                        <a:rPr lang="fr-FR" sz="1200" dirty="0"/>
                        <a:t> 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err="1"/>
                        <a:t>Strips</a:t>
                      </a:r>
                      <a:r>
                        <a:rPr lang="fr-FR" sz="1200" dirty="0"/>
                        <a:t> 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Espace réservé du contenu 1"/>
          <p:cNvSpPr txBox="1">
            <a:spLocks/>
          </p:cNvSpPr>
          <p:nvPr/>
        </p:nvSpPr>
        <p:spPr>
          <a:xfrm>
            <a:off x="576001" y="1201767"/>
            <a:ext cx="3996000" cy="273897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200" kern="1200" cap="none" baseline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60000"/>
              <a:buFontTx/>
              <a:buBlip>
                <a:blip r:embed="rId2"/>
              </a:buBlip>
              <a:defRPr sz="1800" kern="1200" cap="none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6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628650" indent="-276225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666666"/>
              </a:buClr>
              <a:buSzPct val="30000"/>
              <a:buFontTx/>
              <a:buBlip>
                <a:blip r:embed="rId3"/>
              </a:buBlip>
              <a:defRPr sz="14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63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defRPr sz="12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809625" indent="-180975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200" i="1" kern="1200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First campaign:</a:t>
            </a:r>
          </a:p>
          <a:p>
            <a:pPr lvl="1"/>
            <a:r>
              <a:rPr lang="en-US" dirty="0"/>
              <a:t>Debug (almost 2 weeks)</a:t>
            </a:r>
          </a:p>
          <a:p>
            <a:pPr lvl="3"/>
            <a:r>
              <a:rPr lang="en-US" dirty="0"/>
              <a:t>HV sparks and trips</a:t>
            </a:r>
          </a:p>
          <a:p>
            <a:pPr lvl="3"/>
            <a:r>
              <a:rPr lang="en-US" dirty="0"/>
              <a:t>Readout problems</a:t>
            </a:r>
          </a:p>
          <a:p>
            <a:pPr lvl="1"/>
            <a:r>
              <a:rPr lang="en-US" dirty="0"/>
              <a:t>Beam tuning (2 weeks more)</a:t>
            </a:r>
          </a:p>
          <a:p>
            <a:pPr lvl="3"/>
            <a:r>
              <a:rPr lang="en-US" dirty="0"/>
              <a:t>Turn on BPM</a:t>
            </a:r>
          </a:p>
          <a:p>
            <a:pPr lvl="3"/>
            <a:r>
              <a:rPr lang="en-US" dirty="0"/>
              <a:t>Fine tuning of beam</a:t>
            </a:r>
          </a:p>
        </p:txBody>
      </p:sp>
      <p:sp>
        <p:nvSpPr>
          <p:cNvPr id="10" name="Espace réservé du contenu 1"/>
          <p:cNvSpPr txBox="1">
            <a:spLocks/>
          </p:cNvSpPr>
          <p:nvPr/>
        </p:nvSpPr>
        <p:spPr>
          <a:xfrm>
            <a:off x="4572001" y="1202170"/>
            <a:ext cx="3996000" cy="273857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200" kern="1200" cap="none" baseline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60000"/>
              <a:buFontTx/>
              <a:buBlip>
                <a:blip r:embed="rId2"/>
              </a:buBlip>
              <a:defRPr sz="1800" kern="1200" cap="none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6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628650" indent="-276225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666666"/>
              </a:buClr>
              <a:buSzPct val="30000"/>
              <a:buFontTx/>
              <a:buBlip>
                <a:blip r:embed="rId3"/>
              </a:buBlip>
              <a:defRPr sz="14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63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defRPr sz="12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809625" indent="-180975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200" i="1" kern="1200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Second campaign:</a:t>
            </a:r>
          </a:p>
          <a:p>
            <a:pPr lvl="1"/>
            <a:r>
              <a:rPr lang="en-US" dirty="0"/>
              <a:t>Test prototype improvements</a:t>
            </a:r>
          </a:p>
          <a:p>
            <a:pPr lvl="3"/>
            <a:r>
              <a:rPr lang="en-US" dirty="0"/>
              <a:t>Higher HV </a:t>
            </a:r>
          </a:p>
          <a:p>
            <a:pPr lvl="3"/>
            <a:r>
              <a:rPr lang="en-US" dirty="0"/>
              <a:t>Confirm results from first campaign</a:t>
            </a:r>
          </a:p>
          <a:p>
            <a:pPr lvl="1"/>
            <a:r>
              <a:rPr lang="en-US" dirty="0"/>
              <a:t>Many external problems</a:t>
            </a:r>
          </a:p>
          <a:p>
            <a:pPr lvl="3"/>
            <a:r>
              <a:rPr lang="en-US" dirty="0"/>
              <a:t>PLC failure/ CS issues</a:t>
            </a:r>
          </a:p>
          <a:p>
            <a:pPr lvl="3"/>
            <a:r>
              <a:rPr lang="en-US" dirty="0"/>
              <a:t>Water leak</a:t>
            </a:r>
          </a:p>
          <a:p>
            <a:pPr lvl="3"/>
            <a:r>
              <a:rPr lang="en-US" dirty="0"/>
              <a:t>Inadequate cooling system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2026E58D-06C8-4505-AE33-E88EE11995DC}"/>
              </a:ext>
            </a:extLst>
          </p:cNvPr>
          <p:cNvSpPr/>
          <p:nvPr/>
        </p:nvSpPr>
        <p:spPr>
          <a:xfrm>
            <a:off x="576001" y="4493342"/>
            <a:ext cx="3887844" cy="560439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83288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A. IPHI &amp; test campaigns (4/4)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IRFU/DEDIP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AEFB9B6D-867A-40B8-ACB0-35CC9F272C9C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ESS cNPM CDR - 11/02/2019</a:t>
            </a:r>
            <a:endParaRPr lang="fr-FR" dirty="0"/>
          </a:p>
        </p:txBody>
      </p:sp>
      <p:sp>
        <p:nvSpPr>
          <p:cNvPr id="7" name="Espace réservé du contenu 1"/>
          <p:cNvSpPr>
            <a:spLocks noGrp="1"/>
          </p:cNvSpPr>
          <p:nvPr>
            <p:ph idx="1"/>
          </p:nvPr>
        </p:nvSpPr>
        <p:spPr>
          <a:xfrm>
            <a:off x="576000" y="3879541"/>
            <a:ext cx="3996000" cy="2345896"/>
          </a:xfrm>
        </p:spPr>
        <p:txBody>
          <a:bodyPr/>
          <a:lstStyle/>
          <a:p>
            <a:r>
              <a:rPr lang="en-US" dirty="0"/>
              <a:t>Hamamatsu:</a:t>
            </a:r>
          </a:p>
          <a:p>
            <a:pPr lvl="1"/>
            <a:r>
              <a:rPr lang="en-US" dirty="0">
                <a:solidFill>
                  <a:srgbClr val="00B0F0"/>
                </a:solidFill>
              </a:rPr>
              <a:t>1 MCP with Phosphor screen</a:t>
            </a:r>
          </a:p>
          <a:p>
            <a:pPr lvl="3"/>
            <a:r>
              <a:rPr lang="en-US" dirty="0">
                <a:solidFill>
                  <a:srgbClr val="00B0F0"/>
                </a:solidFill>
              </a:rPr>
              <a:t>Single stage</a:t>
            </a:r>
          </a:p>
          <a:p>
            <a:pPr lvl="3"/>
            <a:r>
              <a:rPr lang="en-US" dirty="0">
                <a:solidFill>
                  <a:srgbClr val="00B0F0"/>
                </a:solidFill>
              </a:rPr>
              <a:t>12 µm channel diam.</a:t>
            </a:r>
          </a:p>
          <a:p>
            <a:pPr lvl="3"/>
            <a:r>
              <a:rPr lang="en-US" dirty="0">
                <a:solidFill>
                  <a:srgbClr val="00B0F0"/>
                </a:solidFill>
              </a:rPr>
              <a:t>P43 (efficient slow screen)</a:t>
            </a:r>
          </a:p>
          <a:p>
            <a:pPr lvl="3"/>
            <a:r>
              <a:rPr lang="en-US" dirty="0">
                <a:solidFill>
                  <a:srgbClr val="00B0F0"/>
                </a:solidFill>
              </a:rPr>
              <a:t>Active diameter/total diameter </a:t>
            </a:r>
            <a:r>
              <a:rPr lang="en-US" dirty="0">
                <a:solidFill>
                  <a:srgbClr val="00B0F0"/>
                </a:solidFill>
                <a:sym typeface="Wingdings" panose="05000000000000000000" pitchFamily="2" charset="2"/>
              </a:rPr>
              <a:t></a:t>
            </a:r>
            <a:r>
              <a:rPr lang="en-US" dirty="0">
                <a:solidFill>
                  <a:srgbClr val="00B0F0"/>
                </a:solidFill>
              </a:rPr>
              <a:t> 40%</a:t>
            </a:r>
          </a:p>
        </p:txBody>
      </p:sp>
      <p:sp>
        <p:nvSpPr>
          <p:cNvPr id="8" name="Espace réservé du contenu 1"/>
          <p:cNvSpPr txBox="1">
            <a:spLocks/>
          </p:cNvSpPr>
          <p:nvPr/>
        </p:nvSpPr>
        <p:spPr>
          <a:xfrm>
            <a:off x="4572000" y="3879541"/>
            <a:ext cx="3996000" cy="234670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200" kern="1200" cap="none" baseline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60000"/>
              <a:buFontTx/>
              <a:buBlip>
                <a:blip r:embed="rId2"/>
              </a:buBlip>
              <a:defRPr sz="1800" kern="1200" cap="none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6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628650" indent="-276225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666666"/>
              </a:buClr>
              <a:buSzPct val="30000"/>
              <a:buFontTx/>
              <a:buBlip>
                <a:blip r:embed="rId3"/>
              </a:buBlip>
              <a:defRPr sz="14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63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defRPr sz="12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809625" indent="-180975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200" i="1" kern="1200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Photonis</a:t>
            </a:r>
            <a:r>
              <a:rPr lang="en-US" dirty="0"/>
              <a:t>:</a:t>
            </a:r>
          </a:p>
          <a:p>
            <a:pPr lvl="1"/>
            <a:r>
              <a:rPr lang="en-US" dirty="0">
                <a:solidFill>
                  <a:srgbClr val="92D050"/>
                </a:solidFill>
              </a:rPr>
              <a:t>1 MCP with Phosphor screen</a:t>
            </a:r>
          </a:p>
          <a:p>
            <a:pPr lvl="3"/>
            <a:r>
              <a:rPr lang="en-US" dirty="0">
                <a:solidFill>
                  <a:srgbClr val="92D050"/>
                </a:solidFill>
              </a:rPr>
              <a:t>Single stage</a:t>
            </a:r>
          </a:p>
          <a:p>
            <a:pPr lvl="3"/>
            <a:r>
              <a:rPr lang="en-US" dirty="0">
                <a:solidFill>
                  <a:srgbClr val="92D050"/>
                </a:solidFill>
              </a:rPr>
              <a:t>10 µm channel diam.</a:t>
            </a:r>
          </a:p>
          <a:p>
            <a:pPr lvl="3"/>
            <a:r>
              <a:rPr lang="en-US" dirty="0">
                <a:solidFill>
                  <a:srgbClr val="92D050"/>
                </a:solidFill>
              </a:rPr>
              <a:t>P46 (fast screen)</a:t>
            </a:r>
          </a:p>
          <a:p>
            <a:pPr lvl="3"/>
            <a:r>
              <a:rPr lang="en-US" dirty="0">
                <a:solidFill>
                  <a:srgbClr val="92D050"/>
                </a:solidFill>
              </a:rPr>
              <a:t>Active diameter/total diameter </a:t>
            </a:r>
            <a:r>
              <a:rPr lang="en-US" dirty="0">
                <a:solidFill>
                  <a:srgbClr val="92D050"/>
                </a:solidFill>
                <a:sym typeface="Wingdings" panose="05000000000000000000" pitchFamily="2" charset="2"/>
              </a:rPr>
              <a:t></a:t>
            </a:r>
            <a:r>
              <a:rPr lang="en-US" dirty="0">
                <a:solidFill>
                  <a:srgbClr val="92D050"/>
                </a:solidFill>
              </a:rPr>
              <a:t> 60%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2580" y="1216811"/>
            <a:ext cx="3454840" cy="254258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422" y="1216811"/>
            <a:ext cx="2526158" cy="2542582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07B17BA5-7D82-42F9-8A66-8A166D9C4DF1}"/>
              </a:ext>
            </a:extLst>
          </p:cNvPr>
          <p:cNvSpPr/>
          <p:nvPr/>
        </p:nvSpPr>
        <p:spPr>
          <a:xfrm>
            <a:off x="5551714" y="1604865"/>
            <a:ext cx="1119674" cy="1175657"/>
          </a:xfrm>
          <a:prstGeom prst="ellipse">
            <a:avLst/>
          </a:prstGeom>
          <a:noFill/>
          <a:ln>
            <a:solidFill>
              <a:srgbClr val="DC05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42395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B. </a:t>
            </a:r>
            <a:r>
              <a:rPr lang="en-US" dirty="0">
                <a:solidFill>
                  <a:srgbClr val="FFFFFF"/>
                </a:solidFill>
              </a:rPr>
              <a:t>Beam position (1/4)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IRFU/DEDIP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AEFB9B6D-867A-40B8-ACB0-35CC9F272C9C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ESS cNPM CDR - 11/02/2019</a:t>
            </a:r>
            <a:endParaRPr lang="fr-FR" dirty="0"/>
          </a:p>
        </p:txBody>
      </p:sp>
      <p:pic>
        <p:nvPicPr>
          <p:cNvPr id="9" name="IPH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6014" y="961472"/>
            <a:ext cx="8172450" cy="4314825"/>
          </a:xfrm>
        </p:spPr>
      </p:pic>
    </p:spTree>
    <p:extLst>
      <p:ext uri="{BB962C8B-B14F-4D97-AF65-F5344CB8AC3E}">
        <p14:creationId xmlns:p14="http://schemas.microsoft.com/office/powerpoint/2010/main" val="136694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59" y="1257300"/>
            <a:ext cx="8027458" cy="4968875"/>
          </a:xfr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B. </a:t>
            </a:r>
            <a:r>
              <a:rPr lang="en-US" dirty="0">
                <a:solidFill>
                  <a:srgbClr val="FFFFFF"/>
                </a:solidFill>
              </a:rPr>
              <a:t>Beam position </a:t>
            </a:r>
            <a:r>
              <a:rPr lang="en-US" sz="2400" b="1" kern="1200" cap="small" baseline="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(2/4)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IRFU/DEDIP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AEFB9B6D-867A-40B8-ACB0-35CC9F272C9C}" type="slidenum">
              <a:rPr lang="fr-FR" smtClean="0"/>
              <a:pPr/>
              <a:t>27</a:t>
            </a:fld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ESS cNPM CDR - 11/02/2019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676678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3" y="1227889"/>
            <a:ext cx="4516907" cy="2838948"/>
          </a:xfr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B. </a:t>
            </a:r>
            <a:r>
              <a:rPr lang="en-US" dirty="0">
                <a:solidFill>
                  <a:srgbClr val="FFFFFF"/>
                </a:solidFill>
              </a:rPr>
              <a:t>Beam position </a:t>
            </a:r>
            <a:r>
              <a:rPr lang="en-US" sz="2400" b="1" kern="1200" cap="small" baseline="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(3/4)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IRFU/DEDIP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AEFB9B6D-867A-40B8-ACB0-35CC9F272C9C}" type="slidenum">
              <a:rPr lang="fr-FR" smtClean="0"/>
              <a:pPr/>
              <a:t>28</a:t>
            </a:fld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ESS cNPM CDR - 11/02/2019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252" y="1236264"/>
            <a:ext cx="4222789" cy="2840400"/>
          </a:xfrm>
          <a:prstGeom prst="rect">
            <a:avLst/>
          </a:prstGeom>
        </p:spPr>
      </p:pic>
      <p:sp>
        <p:nvSpPr>
          <p:cNvPr id="9" name="Espace réservé du contenu 1"/>
          <p:cNvSpPr txBox="1">
            <a:spLocks/>
          </p:cNvSpPr>
          <p:nvPr/>
        </p:nvSpPr>
        <p:spPr>
          <a:xfrm>
            <a:off x="576000" y="4261803"/>
            <a:ext cx="3996000" cy="19636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200" kern="1200" cap="none" baseline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60000"/>
              <a:buFontTx/>
              <a:buBlip>
                <a:blip r:embed="rId4"/>
              </a:buBlip>
              <a:defRPr sz="1800" kern="1200" cap="none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6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628650" indent="-276225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666666"/>
              </a:buClr>
              <a:buSzPct val="30000"/>
              <a:buFontTx/>
              <a:buBlip>
                <a:blip r:embed="rId5"/>
              </a:buBlip>
              <a:defRPr sz="14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63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defRPr sz="12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809625" indent="-180975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200" i="1" kern="1200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Size:</a:t>
            </a:r>
          </a:p>
          <a:p>
            <a:pPr lvl="1"/>
            <a:r>
              <a:rPr lang="en-US" dirty="0"/>
              <a:t>Variation of beam size from pulse to pulse</a:t>
            </a:r>
          </a:p>
          <a:p>
            <a:pPr lvl="1"/>
            <a:r>
              <a:rPr lang="en-US" dirty="0"/>
              <a:t>May be related to beam position</a:t>
            </a:r>
          </a:p>
        </p:txBody>
      </p:sp>
      <p:sp>
        <p:nvSpPr>
          <p:cNvPr id="10" name="Espace réservé du contenu 1"/>
          <p:cNvSpPr txBox="1">
            <a:spLocks/>
          </p:cNvSpPr>
          <p:nvPr/>
        </p:nvSpPr>
        <p:spPr>
          <a:xfrm>
            <a:off x="4572000" y="4262205"/>
            <a:ext cx="3996000" cy="196404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200" kern="1200" cap="none" baseline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60000"/>
              <a:buFontTx/>
              <a:buBlip>
                <a:blip r:embed="rId4"/>
              </a:buBlip>
              <a:defRPr sz="1800" kern="1200" cap="none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6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628650" indent="-276225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666666"/>
              </a:buClr>
              <a:buSzPct val="30000"/>
              <a:buFontTx/>
              <a:buBlip>
                <a:blip r:embed="rId5"/>
              </a:buBlip>
              <a:defRPr sz="14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63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defRPr sz="12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809625" indent="-180975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200" i="1" kern="1200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Position:</a:t>
            </a:r>
          </a:p>
          <a:p>
            <a:pPr lvl="1"/>
            <a:r>
              <a:rPr lang="en-US" dirty="0"/>
              <a:t>Huge variations of beam position from pulse to pulse</a:t>
            </a:r>
          </a:p>
          <a:p>
            <a:pPr lvl="1"/>
            <a:r>
              <a:rPr lang="en-US" dirty="0"/>
              <a:t>Checked with BPM</a:t>
            </a:r>
          </a:p>
        </p:txBody>
      </p:sp>
      <p:cxnSp>
        <p:nvCxnSpPr>
          <p:cNvPr id="11" name="Connecteur droit avec flèche 10"/>
          <p:cNvCxnSpPr/>
          <p:nvPr/>
        </p:nvCxnSpPr>
        <p:spPr>
          <a:xfrm>
            <a:off x="4572000" y="1653287"/>
            <a:ext cx="0" cy="2183907"/>
          </a:xfrm>
          <a:prstGeom prst="straightConnector1">
            <a:avLst/>
          </a:prstGeom>
          <a:ln w="28575">
            <a:solidFill>
              <a:srgbClr val="DC052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57FFBC81-78BE-451F-8810-9661CC187F86}"/>
              </a:ext>
            </a:extLst>
          </p:cNvPr>
          <p:cNvSpPr txBox="1"/>
          <p:nvPr/>
        </p:nvSpPr>
        <p:spPr>
          <a:xfrm rot="16200000">
            <a:off x="3869064" y="2426971"/>
            <a:ext cx="95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175 µm</a:t>
            </a:r>
          </a:p>
        </p:txBody>
      </p:sp>
    </p:spTree>
    <p:extLst>
      <p:ext uri="{BB962C8B-B14F-4D97-AF65-F5344CB8AC3E}">
        <p14:creationId xmlns:p14="http://schemas.microsoft.com/office/powerpoint/2010/main" val="17161650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18" y="1325371"/>
            <a:ext cx="4199627" cy="2838948"/>
          </a:xfr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B. </a:t>
            </a:r>
            <a:r>
              <a:rPr lang="en-US" dirty="0">
                <a:solidFill>
                  <a:srgbClr val="FFFFFF"/>
                </a:solidFill>
              </a:rPr>
              <a:t>Beam position </a:t>
            </a:r>
            <a:r>
              <a:rPr lang="en-US" sz="2400" b="1" kern="1200" cap="small" baseline="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(4/4)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/>
              <a:t>IRFU/DEDIP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AEFB9B6D-867A-40B8-ACB0-35CC9F272C9C}" type="slidenum">
              <a:rPr lang="fr-FR" smtClean="0"/>
              <a:pPr/>
              <a:t>29</a:t>
            </a:fld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ESS cNPM CDR - 11/02/2019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227" y="1325371"/>
            <a:ext cx="4201775" cy="2840400"/>
          </a:xfrm>
          <a:prstGeom prst="rect">
            <a:avLst/>
          </a:prstGeom>
        </p:spPr>
      </p:pic>
      <p:sp>
        <p:nvSpPr>
          <p:cNvPr id="9" name="Espace réservé du contenu 1"/>
          <p:cNvSpPr txBox="1">
            <a:spLocks/>
          </p:cNvSpPr>
          <p:nvPr/>
        </p:nvSpPr>
        <p:spPr>
          <a:xfrm>
            <a:off x="576000" y="4261803"/>
            <a:ext cx="7992000" cy="1963634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200" kern="1200" cap="none" baseline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60000"/>
              <a:buFontTx/>
              <a:buBlip>
                <a:blip r:embed="rId4"/>
              </a:buBlip>
              <a:defRPr sz="1800" kern="1200" cap="none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6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628650" indent="-276225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666666"/>
              </a:buClr>
              <a:buSzPct val="30000"/>
              <a:buFontTx/>
              <a:buBlip>
                <a:blip r:embed="rId5"/>
              </a:buBlip>
              <a:defRPr sz="14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63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defRPr sz="12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809625" indent="-180975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200" i="1" kern="1200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Histogram of previous run:</a:t>
            </a:r>
          </a:p>
          <a:p>
            <a:pPr marL="269875" lvl="1" indent="-269875"/>
            <a:r>
              <a:rPr lang="en-US" dirty="0">
                <a:latin typeface="Verdana"/>
                <a:ea typeface="Verdana"/>
              </a:rPr>
              <a:t>Those variations afflict our measurements</a:t>
            </a:r>
            <a:endParaRPr lang="en-US" dirty="0"/>
          </a:p>
          <a:p>
            <a:pPr marL="628525" lvl="3" indent="-269875"/>
            <a:r>
              <a:rPr lang="en-US" dirty="0"/>
              <a:t>For each study we tried several time to check the reproducibility</a:t>
            </a:r>
          </a:p>
          <a:p>
            <a:pPr marL="628525" lvl="3" indent="-269875"/>
            <a:r>
              <a:rPr lang="en-US" dirty="0"/>
              <a:t>Error bars are given with standard mean error</a:t>
            </a:r>
          </a:p>
        </p:txBody>
      </p:sp>
    </p:spTree>
    <p:extLst>
      <p:ext uri="{BB962C8B-B14F-4D97-AF65-F5344CB8AC3E}">
        <p14:creationId xmlns:p14="http://schemas.microsoft.com/office/powerpoint/2010/main" val="2618796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fr-FR"/>
              <a:t>IRFU/DEDIP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|  PAGE </a:t>
            </a:r>
            <a:fld id="{AEFB9B6D-867A-40B8-ACB0-35CC9F272C9C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6" name="Espace réservé du contenu 1"/>
          <p:cNvSpPr txBox="1">
            <a:spLocks/>
          </p:cNvSpPr>
          <p:nvPr/>
        </p:nvSpPr>
        <p:spPr bwMode="gray">
          <a:xfrm>
            <a:off x="3906174" y="2379215"/>
            <a:ext cx="4767309" cy="3863181"/>
          </a:xfrm>
          <a:prstGeom prst="rect">
            <a:avLst/>
          </a:prstGeom>
        </p:spPr>
        <p:txBody>
          <a:bodyPr anchor="t" anchorCtr="0"/>
          <a:lstStyle>
            <a:lvl1pPr marL="0" indent="0" algn="l" defTabSz="914400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850" kern="1200" cap="small" baseline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buSzPct val="90000"/>
              <a:buFontTx/>
              <a:buNone/>
              <a:defRPr sz="1800" kern="1200" cap="small" baseline="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91440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37160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82880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i="1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ts val="2400"/>
              </a:lnSpc>
              <a:buFont typeface="+mj-lt"/>
              <a:buAutoNum type="romanUcPeriod"/>
            </a:pPr>
            <a:r>
              <a:rPr lang="en-US" sz="2400" dirty="0">
                <a:solidFill>
                  <a:srgbClr val="FFFFFF"/>
                </a:solidFill>
              </a:rPr>
              <a:t>Optical IPM overview</a:t>
            </a:r>
          </a:p>
          <a:p>
            <a:pPr marL="784350" lvl="1" indent="-514350">
              <a:buFont typeface="+mj-lt"/>
              <a:buAutoNum type="alphaUcPeriod"/>
            </a:pPr>
            <a:endParaRPr lang="en-US" dirty="0">
              <a:solidFill>
                <a:srgbClr val="FFFFFF"/>
              </a:solidFill>
            </a:endParaRPr>
          </a:p>
          <a:p>
            <a:pPr marL="784350" lvl="1" indent="-514350">
              <a:buFont typeface="+mj-lt"/>
              <a:buAutoNum type="alphaUcPeriod"/>
            </a:pPr>
            <a:r>
              <a:rPr lang="en-US" dirty="0">
                <a:solidFill>
                  <a:srgbClr val="FFFFFF"/>
                </a:solidFill>
              </a:rPr>
              <a:t>Readout out</a:t>
            </a:r>
          </a:p>
          <a:p>
            <a:pPr marL="784350" lvl="1" indent="-514350">
              <a:buFont typeface="+mj-lt"/>
              <a:buAutoNum type="alphaUcPeriod"/>
            </a:pPr>
            <a:r>
              <a:rPr lang="en-US" dirty="0">
                <a:solidFill>
                  <a:srgbClr val="FFFFFF"/>
                </a:solidFill>
              </a:rPr>
              <a:t>Implementation</a:t>
            </a:r>
          </a:p>
          <a:p>
            <a:pPr marL="784350" lvl="1" indent="-514350">
              <a:buFont typeface="+mj-lt"/>
              <a:buAutoNum type="alphaUcPeriod"/>
            </a:pPr>
            <a:r>
              <a:rPr lang="en-US" dirty="0">
                <a:solidFill>
                  <a:srgbClr val="FFFFFF"/>
                </a:solidFill>
              </a:rPr>
              <a:t>Control System</a:t>
            </a:r>
          </a:p>
        </p:txBody>
      </p:sp>
    </p:spTree>
    <p:extLst>
      <p:ext uri="{BB962C8B-B14F-4D97-AF65-F5344CB8AC3E}">
        <p14:creationId xmlns:p14="http://schemas.microsoft.com/office/powerpoint/2010/main" val="35228398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8" y="1255368"/>
            <a:ext cx="4516907" cy="2978955"/>
          </a:xfr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C. Beam Current (1/2)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IRFU/DEDIP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AEFB9B6D-867A-40B8-ACB0-35CC9F272C9C}" type="slidenum">
              <a:rPr lang="fr-FR" smtClean="0"/>
              <a:pPr/>
              <a:t>30</a:t>
            </a:fld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ESS cNPM CDR - 11/02/2019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125" y="1276114"/>
            <a:ext cx="4510484" cy="2937463"/>
          </a:xfrm>
          <a:prstGeom prst="rect">
            <a:avLst/>
          </a:prstGeom>
        </p:spPr>
      </p:pic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F11FD5EA-C9D2-48C4-B659-FA99606D3977}"/>
              </a:ext>
            </a:extLst>
          </p:cNvPr>
          <p:cNvSpPr txBox="1">
            <a:spLocks/>
          </p:cNvSpPr>
          <p:nvPr/>
        </p:nvSpPr>
        <p:spPr>
          <a:xfrm>
            <a:off x="576000" y="4261803"/>
            <a:ext cx="3996000" cy="1963634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200" kern="1200" cap="none" baseline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60000"/>
              <a:buFontTx/>
              <a:buBlip>
                <a:blip r:embed="rId4"/>
              </a:buBlip>
              <a:defRPr sz="1800" kern="1200" cap="none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6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628650" indent="-276225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666666"/>
              </a:buClr>
              <a:buSzPct val="30000"/>
              <a:buFontTx/>
              <a:buBlip>
                <a:blip r:embed="rId5"/>
              </a:buBlip>
              <a:defRPr sz="14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63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defRPr sz="12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809625" indent="-180975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200" i="1" kern="1200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Verdana"/>
                <a:ea typeface="Verdana"/>
              </a:rPr>
              <a:t>Low current (&lt;20mA):</a:t>
            </a:r>
          </a:p>
          <a:p>
            <a:pPr marL="269875" lvl="1" indent="-269875"/>
            <a:r>
              <a:rPr lang="en-US" dirty="0">
                <a:latin typeface="Verdana"/>
                <a:ea typeface="Verdana"/>
              </a:rPr>
              <a:t>Double </a:t>
            </a:r>
            <a:r>
              <a:rPr lang="en-US" dirty="0" err="1">
                <a:latin typeface="Verdana"/>
                <a:ea typeface="Verdana"/>
              </a:rPr>
              <a:t>gaussians</a:t>
            </a:r>
            <a:r>
              <a:rPr lang="en-US" dirty="0">
                <a:latin typeface="Verdana"/>
                <a:ea typeface="Verdana"/>
              </a:rPr>
              <a:t>:</a:t>
            </a:r>
            <a:endParaRPr lang="en-US" dirty="0"/>
          </a:p>
          <a:p>
            <a:pPr marL="628525" lvl="3" indent="-269875"/>
            <a:r>
              <a:rPr lang="en-US" dirty="0">
                <a:latin typeface="Verdana"/>
                <a:ea typeface="Verdana"/>
              </a:rPr>
              <a:t>A tight core</a:t>
            </a:r>
            <a:endParaRPr lang="en-US" dirty="0"/>
          </a:p>
          <a:p>
            <a:pPr marL="628525" lvl="3" indent="-269875"/>
            <a:r>
              <a:rPr lang="en-US" dirty="0">
                <a:latin typeface="Verdana"/>
                <a:ea typeface="Verdana"/>
              </a:rPr>
              <a:t>A broader component</a:t>
            </a:r>
            <a:endParaRPr lang="en-US" dirty="0"/>
          </a:p>
          <a:p>
            <a:pPr marL="269875" lvl="1" indent="-269875"/>
            <a:r>
              <a:rPr lang="en-US" dirty="0"/>
              <a:t>A single Gaussian fit doesn’t work</a:t>
            </a:r>
          </a:p>
        </p:txBody>
      </p:sp>
      <p:sp>
        <p:nvSpPr>
          <p:cNvPr id="13" name="Espace réservé du contenu 1">
            <a:extLst>
              <a:ext uri="{FF2B5EF4-FFF2-40B4-BE49-F238E27FC236}">
                <a16:creationId xmlns:a16="http://schemas.microsoft.com/office/drawing/2014/main" id="{6345C19D-9F18-4F26-8172-28413707C6DC}"/>
              </a:ext>
            </a:extLst>
          </p:cNvPr>
          <p:cNvSpPr txBox="1">
            <a:spLocks/>
          </p:cNvSpPr>
          <p:nvPr/>
        </p:nvSpPr>
        <p:spPr>
          <a:xfrm>
            <a:off x="4572000" y="4262204"/>
            <a:ext cx="3996000" cy="1964045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200" kern="1200" cap="none" baseline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60000"/>
              <a:buFontTx/>
              <a:buBlip>
                <a:blip r:embed="rId4"/>
              </a:buBlip>
              <a:defRPr sz="1800" kern="1200" cap="none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6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628650" indent="-276225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666666"/>
              </a:buClr>
              <a:buSzPct val="30000"/>
              <a:buFontTx/>
              <a:buBlip>
                <a:blip r:embed="rId5"/>
              </a:buBlip>
              <a:defRPr sz="14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63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defRPr sz="12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809625" indent="-180975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200" i="1" kern="1200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Verdana"/>
                <a:ea typeface="Verdana"/>
              </a:rPr>
              <a:t>High current (&gt;20 mA):</a:t>
            </a:r>
          </a:p>
          <a:p>
            <a:pPr marL="269875" lvl="1" indent="-269875"/>
            <a:r>
              <a:rPr lang="en-US" dirty="0">
                <a:latin typeface="Verdana"/>
                <a:ea typeface="Verdana"/>
              </a:rPr>
              <a:t>The core overlaps the halo</a:t>
            </a:r>
          </a:p>
          <a:p>
            <a:pPr marL="269875" lvl="1" indent="-269875"/>
            <a:r>
              <a:rPr lang="en-US" dirty="0">
                <a:latin typeface="Verdana"/>
                <a:ea typeface="Verdana"/>
              </a:rPr>
              <a:t>More gaussian but still not perfect</a:t>
            </a:r>
          </a:p>
          <a:p>
            <a:pPr marL="269875" lvl="1" indent="-269875"/>
            <a:r>
              <a:rPr lang="en-US" dirty="0">
                <a:latin typeface="Verdana"/>
                <a:ea typeface="Verdana"/>
              </a:rPr>
              <a:t>How to compare size ?</a:t>
            </a:r>
          </a:p>
        </p:txBody>
      </p:sp>
    </p:spTree>
    <p:extLst>
      <p:ext uri="{BB962C8B-B14F-4D97-AF65-F5344CB8AC3E}">
        <p14:creationId xmlns:p14="http://schemas.microsoft.com/office/powerpoint/2010/main" val="31152343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8" y="1225728"/>
            <a:ext cx="4516907" cy="3038235"/>
          </a:xfr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C. Beam Current (2/2)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IRFU/DEDIP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AEFB9B6D-867A-40B8-ACB0-35CC9F272C9C}" type="slidenum">
              <a:rPr lang="fr-FR" smtClean="0"/>
              <a:pPr/>
              <a:t>31</a:t>
            </a:fld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ESS cNPM CDR - 11/02/2019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125" y="1227888"/>
            <a:ext cx="4510484" cy="3033915"/>
          </a:xfrm>
          <a:prstGeom prst="rect">
            <a:avLst/>
          </a:prstGeom>
        </p:spPr>
      </p:pic>
      <p:sp>
        <p:nvSpPr>
          <p:cNvPr id="9" name="Espace réservé du contenu 1"/>
          <p:cNvSpPr txBox="1">
            <a:spLocks/>
          </p:cNvSpPr>
          <p:nvPr/>
        </p:nvSpPr>
        <p:spPr>
          <a:xfrm>
            <a:off x="576000" y="4261803"/>
            <a:ext cx="3996000" cy="1963634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200" kern="1200" cap="none" baseline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60000"/>
              <a:buFontTx/>
              <a:buBlip>
                <a:blip r:embed="rId4"/>
              </a:buBlip>
              <a:defRPr sz="1800" kern="1200" cap="none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6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628650" indent="-276225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666666"/>
              </a:buClr>
              <a:buSzPct val="30000"/>
              <a:buFontTx/>
              <a:buBlip>
                <a:blip r:embed="rId5"/>
              </a:buBlip>
              <a:defRPr sz="14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63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defRPr sz="12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809625" indent="-180975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200" i="1" kern="1200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Signal:</a:t>
            </a:r>
          </a:p>
          <a:p>
            <a:pPr marL="269875" lvl="1" indent="-269875"/>
            <a:r>
              <a:rPr lang="en-US" dirty="0">
                <a:latin typeface="Verdana"/>
                <a:ea typeface="Verdana"/>
              </a:rPr>
              <a:t>At short pulse duration (150us)</a:t>
            </a:r>
            <a:endParaRPr lang="en-US" dirty="0"/>
          </a:p>
          <a:p>
            <a:pPr marL="269875" lvl="1" indent="-269875"/>
            <a:r>
              <a:rPr lang="en-US" dirty="0">
                <a:latin typeface="Verdana"/>
                <a:ea typeface="Verdana"/>
              </a:rPr>
              <a:t>Fixed MCP gain</a:t>
            </a:r>
          </a:p>
          <a:p>
            <a:pPr marL="269875" lvl="1" indent="-269875"/>
            <a:r>
              <a:rPr lang="en-US" dirty="0">
                <a:latin typeface="Verdana"/>
                <a:ea typeface="Verdana"/>
              </a:rPr>
              <a:t>Beam current sweep</a:t>
            </a:r>
          </a:p>
          <a:p>
            <a:pPr marL="269875" lvl="1" indent="-269875"/>
            <a:r>
              <a:rPr lang="en-US" dirty="0">
                <a:latin typeface="Verdana"/>
                <a:ea typeface="Verdana"/>
              </a:rPr>
              <a:t>Linear response with current</a:t>
            </a:r>
            <a:endParaRPr lang="en-US" dirty="0"/>
          </a:p>
        </p:txBody>
      </p:sp>
      <p:sp>
        <p:nvSpPr>
          <p:cNvPr id="10" name="Espace réservé du contenu 1"/>
          <p:cNvSpPr txBox="1">
            <a:spLocks/>
          </p:cNvSpPr>
          <p:nvPr/>
        </p:nvSpPr>
        <p:spPr>
          <a:xfrm>
            <a:off x="4572000" y="4262205"/>
            <a:ext cx="3996000" cy="1964045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200" kern="1200" cap="none" baseline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60000"/>
              <a:buFontTx/>
              <a:buBlip>
                <a:blip r:embed="rId4"/>
              </a:buBlip>
              <a:defRPr sz="1800" kern="1200" cap="none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6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628650" indent="-276225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666666"/>
              </a:buClr>
              <a:buSzPct val="30000"/>
              <a:buFontTx/>
              <a:buBlip>
                <a:blip r:embed="rId5"/>
              </a:buBlip>
              <a:defRPr sz="14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63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defRPr sz="12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809625" indent="-180975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200" i="1" kern="1200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Verdana"/>
                <a:ea typeface="Verdana"/>
              </a:rPr>
              <a:t>Beam size:</a:t>
            </a:r>
            <a:endParaRPr lang="fr-FR" dirty="0">
              <a:latin typeface="Verdana"/>
              <a:ea typeface="Verdana"/>
            </a:endParaRPr>
          </a:p>
          <a:p>
            <a:pPr marL="269875" lvl="1" indent="-269875"/>
            <a:r>
              <a:rPr lang="en-US" dirty="0">
                <a:latin typeface="Verdana"/>
                <a:ea typeface="Verdana"/>
              </a:rPr>
              <a:t>Linear variation of beam size with beam current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3694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(Electron trials)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IRFU/DEDIP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AEFB9B6D-867A-40B8-ACB0-35CC9F272C9C}" type="slidenum">
              <a:rPr lang="fr-FR" smtClean="0"/>
              <a:pPr/>
              <a:t>32</a:t>
            </a:fld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ESS cNPM CDR - 11/02/2019</a:t>
            </a:r>
            <a:endParaRPr lang="fr-FR" dirty="0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3F7C9A07-E210-4246-AB66-DACD02B696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8" y="1291316"/>
            <a:ext cx="4516907" cy="2907059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96F3622-A36E-4201-8222-6DBF17E9F1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125" y="1367926"/>
            <a:ext cx="4510484" cy="2753838"/>
          </a:xfrm>
          <a:prstGeom prst="rect">
            <a:avLst/>
          </a:prstGeom>
        </p:spPr>
      </p:pic>
      <p:sp>
        <p:nvSpPr>
          <p:cNvPr id="9" name="Espace réservé du contenu 1">
            <a:extLst>
              <a:ext uri="{FF2B5EF4-FFF2-40B4-BE49-F238E27FC236}">
                <a16:creationId xmlns:a16="http://schemas.microsoft.com/office/drawing/2014/main" id="{AAA0CBB9-273F-4246-9A28-E5346CD3D821}"/>
              </a:ext>
            </a:extLst>
          </p:cNvPr>
          <p:cNvSpPr txBox="1">
            <a:spLocks/>
          </p:cNvSpPr>
          <p:nvPr/>
        </p:nvSpPr>
        <p:spPr>
          <a:xfrm>
            <a:off x="576000" y="4261803"/>
            <a:ext cx="8172464" cy="1963634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200" kern="1200" cap="none" baseline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60000"/>
              <a:buFontTx/>
              <a:buBlip>
                <a:blip r:embed="rId4"/>
              </a:buBlip>
              <a:defRPr sz="1800" kern="1200" cap="none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6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628650" indent="-276225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666666"/>
              </a:buClr>
              <a:buSzPct val="30000"/>
              <a:buFontTx/>
              <a:buBlip>
                <a:blip r:embed="rId5"/>
              </a:buBlip>
              <a:defRPr sz="14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63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defRPr sz="12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809625" indent="-180975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200" i="1" kern="1200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Electron profile was not possible at IPHI:</a:t>
            </a:r>
          </a:p>
          <a:p>
            <a:pPr marL="269875" lvl="1" indent="-269875"/>
            <a:r>
              <a:rPr lang="en-US" dirty="0">
                <a:latin typeface="Verdana"/>
                <a:ea typeface="Verdana"/>
              </a:rPr>
              <a:t>We tried to put permanent magnet close to our chamber</a:t>
            </a:r>
            <a:endParaRPr lang="en-US" dirty="0"/>
          </a:p>
          <a:p>
            <a:pPr marL="628525" lvl="3" indent="-269875"/>
            <a:r>
              <a:rPr lang="en-US" dirty="0">
                <a:latin typeface="Verdana"/>
                <a:ea typeface="Verdana"/>
              </a:rPr>
              <a:t>Upstream</a:t>
            </a:r>
          </a:p>
          <a:p>
            <a:pPr marL="628525" lvl="3" indent="-269875"/>
            <a:r>
              <a:rPr lang="en-US" dirty="0">
                <a:latin typeface="Verdana"/>
                <a:ea typeface="Verdana"/>
              </a:rPr>
              <a:t>Downstream </a:t>
            </a:r>
          </a:p>
          <a:p>
            <a:pPr marL="269875" lvl="1" indent="-269875"/>
            <a:r>
              <a:rPr lang="en-US" dirty="0">
                <a:latin typeface="Verdana"/>
                <a:ea typeface="Verdana"/>
              </a:rPr>
              <a:t>We tried also to move beam, change current, …</a:t>
            </a:r>
          </a:p>
        </p:txBody>
      </p:sp>
    </p:spTree>
    <p:extLst>
      <p:ext uri="{BB962C8B-B14F-4D97-AF65-F5344CB8AC3E}">
        <p14:creationId xmlns:p14="http://schemas.microsoft.com/office/powerpoint/2010/main" val="10230818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fr-FR"/>
              <a:t>IRFU/DEDIP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|  PAGE </a:t>
            </a:r>
            <a:fld id="{AEFB9B6D-867A-40B8-ACB0-35CC9F272C9C}" type="slidenum">
              <a:rPr lang="fr-FR" smtClean="0"/>
              <a:pPr/>
              <a:t>33</a:t>
            </a:fld>
            <a:endParaRPr lang="fr-FR" dirty="0"/>
          </a:p>
        </p:txBody>
      </p:sp>
      <p:sp>
        <p:nvSpPr>
          <p:cNvPr id="7" name="Espace réservé du contenu 1">
            <a:extLst>
              <a:ext uri="{FF2B5EF4-FFF2-40B4-BE49-F238E27FC236}">
                <a16:creationId xmlns:a16="http://schemas.microsoft.com/office/drawing/2014/main" id="{E58E7E07-ECA0-42C2-B159-50A53E41202C}"/>
              </a:ext>
            </a:extLst>
          </p:cNvPr>
          <p:cNvSpPr txBox="1">
            <a:spLocks/>
          </p:cNvSpPr>
          <p:nvPr/>
        </p:nvSpPr>
        <p:spPr bwMode="gray">
          <a:xfrm>
            <a:off x="3906174" y="2379216"/>
            <a:ext cx="4805207" cy="3863181"/>
          </a:xfrm>
          <a:prstGeom prst="rect">
            <a:avLst/>
          </a:prstGeom>
        </p:spPr>
        <p:txBody>
          <a:bodyPr anchor="t" anchorCtr="0"/>
          <a:lstStyle>
            <a:lvl1pPr marL="0" indent="0" algn="l" defTabSz="914400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850" kern="1200" cap="small" baseline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buSzPct val="90000"/>
              <a:buFontTx/>
              <a:buNone/>
              <a:defRPr sz="1800" kern="1200" cap="small" baseline="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91440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37160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82880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i="1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ts val="2400"/>
              </a:lnSpc>
              <a:buFont typeface="+mj-lt"/>
              <a:buAutoNum type="romanUcPeriod" startAt="4"/>
            </a:pPr>
            <a:r>
              <a:rPr lang="en-US" sz="2400" dirty="0">
                <a:solidFill>
                  <a:srgbClr val="FFFFFF"/>
                </a:solidFill>
              </a:rPr>
              <a:t>IPM characterization at IPHI</a:t>
            </a:r>
          </a:p>
          <a:p>
            <a:pPr marL="784350" lvl="1" indent="-514350">
              <a:buFont typeface="+mj-lt"/>
              <a:buAutoNum type="alphaUcPeriod"/>
            </a:pPr>
            <a:r>
              <a:rPr lang="en-US" dirty="0">
                <a:solidFill>
                  <a:srgbClr val="FFFFFF"/>
                </a:solidFill>
              </a:rPr>
              <a:t>MCPs</a:t>
            </a:r>
          </a:p>
          <a:p>
            <a:pPr marL="784350" lvl="1" indent="-514350">
              <a:buFont typeface="+mj-lt"/>
              <a:buAutoNum type="alphaUcPeriod"/>
            </a:pPr>
            <a:r>
              <a:rPr lang="en-US" dirty="0">
                <a:solidFill>
                  <a:srgbClr val="FFFFFF"/>
                </a:solidFill>
              </a:rPr>
              <a:t>Phosphorus screens</a:t>
            </a:r>
          </a:p>
          <a:p>
            <a:pPr marL="784350" lvl="1" indent="-514350">
              <a:buFont typeface="+mj-lt"/>
              <a:buAutoNum type="alphaUcPeriod"/>
            </a:pPr>
            <a:r>
              <a:rPr lang="en-US" dirty="0">
                <a:solidFill>
                  <a:srgbClr val="FFFFFF"/>
                </a:solidFill>
              </a:rPr>
              <a:t>extrapolation to ESS</a:t>
            </a:r>
          </a:p>
          <a:p>
            <a:pPr marL="784350" lvl="1" indent="-514350">
              <a:buFont typeface="+mj-lt"/>
              <a:buAutoNum type="alphaUcPeriod"/>
            </a:pPr>
            <a:r>
              <a:rPr lang="en-US" dirty="0">
                <a:solidFill>
                  <a:srgbClr val="FFFFFF"/>
                </a:solidFill>
              </a:rPr>
              <a:t>HV and fields checks</a:t>
            </a:r>
          </a:p>
        </p:txBody>
      </p:sp>
    </p:spTree>
    <p:extLst>
      <p:ext uri="{BB962C8B-B14F-4D97-AF65-F5344CB8AC3E}">
        <p14:creationId xmlns:p14="http://schemas.microsoft.com/office/powerpoint/2010/main" val="13971657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7888"/>
            <a:ext cx="4253038" cy="2840400"/>
          </a:xfr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A. MCPs 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IRFU/DEDIP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AEFB9B6D-867A-40B8-ACB0-35CC9F272C9C}" type="slidenum">
              <a:rPr lang="fr-FR" smtClean="0"/>
              <a:pPr/>
              <a:t>34</a:t>
            </a:fld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ESS cNPM CDR - 11/02/2019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452" y="1227888"/>
            <a:ext cx="4259095" cy="2840400"/>
          </a:xfrm>
          <a:prstGeom prst="rect">
            <a:avLst/>
          </a:prstGeom>
        </p:spPr>
      </p:pic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DA6F3F51-F247-4947-B83F-57B5A5685F85}"/>
              </a:ext>
            </a:extLst>
          </p:cNvPr>
          <p:cNvSpPr txBox="1">
            <a:spLocks/>
          </p:cNvSpPr>
          <p:nvPr/>
        </p:nvSpPr>
        <p:spPr>
          <a:xfrm>
            <a:off x="576000" y="4261803"/>
            <a:ext cx="3996000" cy="1963634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200" kern="1200" cap="none" baseline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60000"/>
              <a:buFontTx/>
              <a:buBlip>
                <a:blip r:embed="rId4"/>
              </a:buBlip>
              <a:defRPr sz="1800" kern="1200" cap="none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6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628650" indent="-276225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666666"/>
              </a:buClr>
              <a:buSzPct val="30000"/>
              <a:buFontTx/>
              <a:buBlip>
                <a:blip r:embed="rId5"/>
              </a:buBlip>
              <a:defRPr sz="14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63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defRPr sz="12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809625" indent="-180975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200" i="1" kern="1200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Verdana"/>
                <a:ea typeface="Verdana"/>
              </a:rPr>
              <a:t>Signal:</a:t>
            </a:r>
          </a:p>
          <a:p>
            <a:pPr marL="269875" lvl="1" indent="-269875"/>
            <a:r>
              <a:rPr lang="en-US" dirty="0">
                <a:latin typeface="Verdana"/>
                <a:ea typeface="Verdana"/>
              </a:rPr>
              <a:t>Relative measurement at fixed beam current (14 mA)</a:t>
            </a:r>
            <a:endParaRPr lang="en-US" dirty="0"/>
          </a:p>
          <a:p>
            <a:pPr marL="269875" lvl="1" indent="-269875"/>
            <a:r>
              <a:rPr lang="en-US" dirty="0">
                <a:latin typeface="Verdana"/>
                <a:ea typeface="Verdana"/>
              </a:rPr>
              <a:t>Exponential gain</a:t>
            </a:r>
            <a:endParaRPr lang="en-US" dirty="0"/>
          </a:p>
        </p:txBody>
      </p:sp>
      <p:sp>
        <p:nvSpPr>
          <p:cNvPr id="11" name="Espace réservé du contenu 1">
            <a:extLst>
              <a:ext uri="{FF2B5EF4-FFF2-40B4-BE49-F238E27FC236}">
                <a16:creationId xmlns:a16="http://schemas.microsoft.com/office/drawing/2014/main" id="{53F5CA3E-2A5C-4085-85B6-CA87A0EF6321}"/>
              </a:ext>
            </a:extLst>
          </p:cNvPr>
          <p:cNvSpPr txBox="1">
            <a:spLocks/>
          </p:cNvSpPr>
          <p:nvPr/>
        </p:nvSpPr>
        <p:spPr>
          <a:xfrm>
            <a:off x="4572000" y="4262204"/>
            <a:ext cx="3996000" cy="1964045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200" kern="1200" cap="none" baseline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60000"/>
              <a:buFontTx/>
              <a:buBlip>
                <a:blip r:embed="rId4"/>
              </a:buBlip>
              <a:defRPr sz="1800" kern="1200" cap="none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6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628650" indent="-276225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666666"/>
              </a:buClr>
              <a:buSzPct val="30000"/>
              <a:buFontTx/>
              <a:buBlip>
                <a:blip r:embed="rId5"/>
              </a:buBlip>
              <a:defRPr sz="14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63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defRPr sz="12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809625" indent="-180975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200" i="1" kern="1200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Verdana"/>
                <a:ea typeface="Verdana"/>
              </a:rPr>
              <a:t>Size:</a:t>
            </a:r>
          </a:p>
          <a:p>
            <a:pPr marL="269875" lvl="1" indent="-269875"/>
            <a:r>
              <a:rPr lang="en-US" dirty="0">
                <a:latin typeface="Verdana"/>
                <a:ea typeface="Verdana"/>
              </a:rPr>
              <a:t>Small variations of size with MCP gain</a:t>
            </a:r>
            <a:endParaRPr lang="en-US" dirty="0"/>
          </a:p>
        </p:txBody>
      </p:sp>
      <p:cxnSp>
        <p:nvCxnSpPr>
          <p:cNvPr id="10" name="Connecteur droit avec flèche 9"/>
          <p:cNvCxnSpPr/>
          <p:nvPr/>
        </p:nvCxnSpPr>
        <p:spPr>
          <a:xfrm>
            <a:off x="8757342" y="1520122"/>
            <a:ext cx="0" cy="2183907"/>
          </a:xfrm>
          <a:prstGeom prst="straightConnector1">
            <a:avLst/>
          </a:prstGeom>
          <a:ln w="28575">
            <a:solidFill>
              <a:srgbClr val="DC052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6A73FCCA-8933-47FF-BC3E-A228C1EF2882}"/>
              </a:ext>
            </a:extLst>
          </p:cNvPr>
          <p:cNvSpPr txBox="1"/>
          <p:nvPr/>
        </p:nvSpPr>
        <p:spPr>
          <a:xfrm rot="16200000">
            <a:off x="8453672" y="2427408"/>
            <a:ext cx="95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180 µm</a:t>
            </a:r>
          </a:p>
        </p:txBody>
      </p:sp>
    </p:spTree>
    <p:extLst>
      <p:ext uri="{BB962C8B-B14F-4D97-AF65-F5344CB8AC3E}">
        <p14:creationId xmlns:p14="http://schemas.microsoft.com/office/powerpoint/2010/main" val="38497653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49132"/>
            <a:ext cx="4319587" cy="2840400"/>
          </a:xfr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B. </a:t>
            </a:r>
            <a:r>
              <a:rPr lang="en-US" dirty="0">
                <a:solidFill>
                  <a:srgbClr val="FFFFFF"/>
                </a:solidFill>
              </a:rPr>
              <a:t>Phosphorus screens (1/3)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IRFU/DEDIP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AEFB9B6D-867A-40B8-ACB0-35CC9F272C9C}" type="slidenum">
              <a:rPr lang="fr-FR" smtClean="0"/>
              <a:pPr/>
              <a:t>35</a:t>
            </a:fld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ESS cNPM CDR - 11/02/2019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588" y="1249132"/>
            <a:ext cx="4274212" cy="2840400"/>
          </a:xfrm>
          <a:prstGeom prst="rect">
            <a:avLst/>
          </a:prstGeom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D418A9D9-99B8-4CC7-BA19-09F8391E0A91}"/>
              </a:ext>
            </a:extLst>
          </p:cNvPr>
          <p:cNvCxnSpPr/>
          <p:nvPr/>
        </p:nvCxnSpPr>
        <p:spPr>
          <a:xfrm>
            <a:off x="8602679" y="1520122"/>
            <a:ext cx="0" cy="2183907"/>
          </a:xfrm>
          <a:prstGeom prst="straightConnector1">
            <a:avLst/>
          </a:prstGeom>
          <a:ln w="28575">
            <a:solidFill>
              <a:srgbClr val="DC052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FD1AF939-3575-472C-B1E8-F42FC12DD7E4}"/>
              </a:ext>
            </a:extLst>
          </p:cNvPr>
          <p:cNvSpPr txBox="1"/>
          <p:nvPr/>
        </p:nvSpPr>
        <p:spPr>
          <a:xfrm rot="16200000">
            <a:off x="8299009" y="2427408"/>
            <a:ext cx="95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100 µm</a:t>
            </a:r>
          </a:p>
        </p:txBody>
      </p:sp>
      <p:sp>
        <p:nvSpPr>
          <p:cNvPr id="12" name="Espace réservé du contenu 1">
            <a:extLst>
              <a:ext uri="{FF2B5EF4-FFF2-40B4-BE49-F238E27FC236}">
                <a16:creationId xmlns:a16="http://schemas.microsoft.com/office/drawing/2014/main" id="{695940C0-8B35-4415-B63E-8C873B9B4BE2}"/>
              </a:ext>
            </a:extLst>
          </p:cNvPr>
          <p:cNvSpPr txBox="1">
            <a:spLocks/>
          </p:cNvSpPr>
          <p:nvPr/>
        </p:nvSpPr>
        <p:spPr>
          <a:xfrm>
            <a:off x="576000" y="4261803"/>
            <a:ext cx="3996000" cy="1963634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200" kern="1200" cap="none" baseline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60000"/>
              <a:buFontTx/>
              <a:buBlip>
                <a:blip r:embed="rId4"/>
              </a:buBlip>
              <a:defRPr sz="1800" kern="1200" cap="none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6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628650" indent="-276225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666666"/>
              </a:buClr>
              <a:buSzPct val="30000"/>
              <a:buFontTx/>
              <a:buBlip>
                <a:blip r:embed="rId5"/>
              </a:buBlip>
              <a:defRPr sz="14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63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defRPr sz="12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809625" indent="-180975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200" i="1" kern="1200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Verdana"/>
                <a:ea typeface="Verdana"/>
              </a:rPr>
              <a:t>Signal:</a:t>
            </a:r>
          </a:p>
          <a:p>
            <a:pPr marL="269875" lvl="1" indent="-269875"/>
            <a:r>
              <a:rPr lang="en-US" dirty="0">
                <a:latin typeface="Verdana"/>
                <a:ea typeface="Verdana"/>
              </a:rPr>
              <a:t>Linear response</a:t>
            </a:r>
            <a:endParaRPr lang="en-US" dirty="0"/>
          </a:p>
        </p:txBody>
      </p:sp>
      <p:sp>
        <p:nvSpPr>
          <p:cNvPr id="13" name="Espace réservé du contenu 1">
            <a:extLst>
              <a:ext uri="{FF2B5EF4-FFF2-40B4-BE49-F238E27FC236}">
                <a16:creationId xmlns:a16="http://schemas.microsoft.com/office/drawing/2014/main" id="{F25F2932-E870-4DFF-97AB-80FAB6E92E95}"/>
              </a:ext>
            </a:extLst>
          </p:cNvPr>
          <p:cNvSpPr txBox="1">
            <a:spLocks/>
          </p:cNvSpPr>
          <p:nvPr/>
        </p:nvSpPr>
        <p:spPr>
          <a:xfrm>
            <a:off x="4572000" y="4262204"/>
            <a:ext cx="3996000" cy="1964045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200" kern="1200" cap="none" baseline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60000"/>
              <a:buFontTx/>
              <a:buBlip>
                <a:blip r:embed="rId4"/>
              </a:buBlip>
              <a:defRPr sz="1800" kern="1200" cap="none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6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628650" indent="-276225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666666"/>
              </a:buClr>
              <a:buSzPct val="30000"/>
              <a:buFontTx/>
              <a:buBlip>
                <a:blip r:embed="rId5"/>
              </a:buBlip>
              <a:defRPr sz="14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63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defRPr sz="12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809625" indent="-180975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200" i="1" kern="1200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Verdana"/>
                <a:ea typeface="Verdana"/>
              </a:rPr>
              <a:t>Size:</a:t>
            </a:r>
          </a:p>
          <a:p>
            <a:pPr marL="269875" lvl="1" indent="-269875"/>
            <a:r>
              <a:rPr lang="en-US" dirty="0">
                <a:latin typeface="Verdana"/>
                <a:ea typeface="Verdana"/>
              </a:rPr>
              <a:t>Small variations of beam size with screen voltage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2977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2267"/>
            <a:ext cx="4222788" cy="2840400"/>
          </a:xfr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B. </a:t>
            </a:r>
            <a:r>
              <a:rPr lang="en-US" dirty="0">
                <a:solidFill>
                  <a:srgbClr val="FFFFFF"/>
                </a:solidFill>
              </a:rPr>
              <a:t>Phosphorus screens (2/3)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IRFU/DEDIP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AEFB9B6D-867A-40B8-ACB0-35CC9F272C9C}" type="slidenum">
              <a:rPr lang="fr-FR" smtClean="0"/>
              <a:pPr/>
              <a:t>36</a:t>
            </a:fld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ESS cNPM CDR - 11/02/2019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394" y="1252267"/>
            <a:ext cx="4328661" cy="2840400"/>
          </a:xfrm>
          <a:prstGeom prst="rect">
            <a:avLst/>
          </a:prstGeom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356C8ABC-A6F4-4676-A02C-5E64A96F93A2}"/>
              </a:ext>
            </a:extLst>
          </p:cNvPr>
          <p:cNvCxnSpPr>
            <a:cxnSpLocks/>
          </p:cNvCxnSpPr>
          <p:nvPr/>
        </p:nvCxnSpPr>
        <p:spPr>
          <a:xfrm>
            <a:off x="8706661" y="1622323"/>
            <a:ext cx="0" cy="2140700"/>
          </a:xfrm>
          <a:prstGeom prst="straightConnector1">
            <a:avLst/>
          </a:prstGeom>
          <a:ln w="28575">
            <a:solidFill>
              <a:srgbClr val="DC052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C175D36B-3F61-41A7-B4CE-F84142859881}"/>
              </a:ext>
            </a:extLst>
          </p:cNvPr>
          <p:cNvSpPr txBox="1"/>
          <p:nvPr/>
        </p:nvSpPr>
        <p:spPr>
          <a:xfrm rot="16200000">
            <a:off x="8402991" y="2486402"/>
            <a:ext cx="95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175 µm</a:t>
            </a:r>
          </a:p>
        </p:txBody>
      </p:sp>
      <p:sp>
        <p:nvSpPr>
          <p:cNvPr id="12" name="Espace réservé du contenu 1">
            <a:extLst>
              <a:ext uri="{FF2B5EF4-FFF2-40B4-BE49-F238E27FC236}">
                <a16:creationId xmlns:a16="http://schemas.microsoft.com/office/drawing/2014/main" id="{08CAD322-5BF8-481A-8D81-D03A8B957A66}"/>
              </a:ext>
            </a:extLst>
          </p:cNvPr>
          <p:cNvSpPr txBox="1">
            <a:spLocks/>
          </p:cNvSpPr>
          <p:nvPr/>
        </p:nvSpPr>
        <p:spPr>
          <a:xfrm>
            <a:off x="576000" y="4261803"/>
            <a:ext cx="7992000" cy="1963634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200" kern="1200" cap="none" baseline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60000"/>
              <a:buFontTx/>
              <a:buBlip>
                <a:blip r:embed="rId4"/>
              </a:buBlip>
              <a:defRPr sz="1800" kern="1200" cap="none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6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628650" indent="-276225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666666"/>
              </a:buClr>
              <a:buSzPct val="30000"/>
              <a:buFontTx/>
              <a:buBlip>
                <a:blip r:embed="rId5"/>
              </a:buBlip>
              <a:defRPr sz="14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63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defRPr sz="12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809625" indent="-180975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200" i="1" kern="1200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P46:</a:t>
            </a:r>
          </a:p>
          <a:p>
            <a:pPr lvl="1"/>
            <a:r>
              <a:rPr lang="en-US" dirty="0"/>
              <a:t>Linear gain</a:t>
            </a:r>
          </a:p>
          <a:p>
            <a:pPr lvl="1"/>
            <a:r>
              <a:rPr lang="en-US" dirty="0"/>
              <a:t>No effect on size at high gain</a:t>
            </a:r>
          </a:p>
          <a:p>
            <a:pPr marL="269875" lvl="1" indent="-269875"/>
            <a:endParaRPr lang="en-US" dirty="0">
              <a:latin typeface="Verdana"/>
              <a:ea typeface="Verdana"/>
            </a:endParaRPr>
          </a:p>
          <a:p>
            <a:pPr marL="269875" lvl="1" indent="-269875"/>
            <a:endParaRPr lang="en-US" dirty="0"/>
          </a:p>
        </p:txBody>
      </p:sp>
      <p:sp>
        <p:nvSpPr>
          <p:cNvPr id="13" name="Espace réservé du contenu 1">
            <a:extLst>
              <a:ext uri="{FF2B5EF4-FFF2-40B4-BE49-F238E27FC236}">
                <a16:creationId xmlns:a16="http://schemas.microsoft.com/office/drawing/2014/main" id="{95AA8B78-5FFD-4403-A04D-336D58ABDE3F}"/>
              </a:ext>
            </a:extLst>
          </p:cNvPr>
          <p:cNvSpPr txBox="1">
            <a:spLocks/>
          </p:cNvSpPr>
          <p:nvPr/>
        </p:nvSpPr>
        <p:spPr>
          <a:xfrm>
            <a:off x="4572000" y="4262204"/>
            <a:ext cx="3996000" cy="1964045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200" kern="1200" cap="none" baseline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60000"/>
              <a:buFontTx/>
              <a:buBlip>
                <a:blip r:embed="rId4"/>
              </a:buBlip>
              <a:defRPr sz="1800" kern="1200" cap="none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6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628650" indent="-276225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666666"/>
              </a:buClr>
              <a:buSzPct val="30000"/>
              <a:buFontTx/>
              <a:buBlip>
                <a:blip r:embed="rId5"/>
              </a:buBlip>
              <a:defRPr sz="14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63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defRPr sz="12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809625" indent="-180975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200" i="1" kern="1200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Verdana"/>
                <a:ea typeface="Verdana"/>
              </a:rPr>
              <a:t>Size:</a:t>
            </a:r>
          </a:p>
          <a:p>
            <a:pPr marL="269875" lvl="1" indent="-269875"/>
            <a:r>
              <a:rPr lang="en-US" dirty="0">
                <a:latin typeface="Verdana"/>
                <a:ea typeface="Verdana"/>
              </a:rPr>
              <a:t>Small variations of beam size at high phosphorus gain (&gt;3000V)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933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4846"/>
            <a:ext cx="4549264" cy="3060000"/>
          </a:xfr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B. </a:t>
            </a:r>
            <a:r>
              <a:rPr lang="en-US" dirty="0">
                <a:solidFill>
                  <a:srgbClr val="FFFFFF"/>
                </a:solidFill>
              </a:rPr>
              <a:t>Phosphorus screens (3/3)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IRFU/DEDIP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AEFB9B6D-867A-40B8-ACB0-35CC9F272C9C}" type="slidenum">
              <a:rPr lang="fr-FR" smtClean="0"/>
              <a:pPr/>
              <a:t>37</a:t>
            </a:fld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ESS cNPM CDR - 11/02/2019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735" y="1214846"/>
            <a:ext cx="4549265" cy="3060000"/>
          </a:xfrm>
          <a:prstGeom prst="rect">
            <a:avLst/>
          </a:prstGeom>
        </p:spPr>
      </p:pic>
      <p:sp>
        <p:nvSpPr>
          <p:cNvPr id="11" name="Espace réservé du contenu 1">
            <a:extLst>
              <a:ext uri="{FF2B5EF4-FFF2-40B4-BE49-F238E27FC236}">
                <a16:creationId xmlns:a16="http://schemas.microsoft.com/office/drawing/2014/main" id="{19F454F2-168F-4BCC-A7BB-4A769AC39C77}"/>
              </a:ext>
            </a:extLst>
          </p:cNvPr>
          <p:cNvSpPr txBox="1">
            <a:spLocks/>
          </p:cNvSpPr>
          <p:nvPr/>
        </p:nvSpPr>
        <p:spPr>
          <a:xfrm>
            <a:off x="576000" y="4261803"/>
            <a:ext cx="7992000" cy="1963634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200" kern="1200" cap="none" baseline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60000"/>
              <a:buFontTx/>
              <a:buBlip>
                <a:blip r:embed="rId4"/>
              </a:buBlip>
              <a:defRPr sz="1800" kern="1200" cap="none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6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628650" indent="-276225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666666"/>
              </a:buClr>
              <a:buSzPct val="30000"/>
              <a:buFontTx/>
              <a:buBlip>
                <a:blip r:embed="rId5"/>
              </a:buBlip>
              <a:defRPr sz="14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63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defRPr sz="12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809625" indent="-180975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200" i="1" kern="1200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Temporal responses:</a:t>
            </a:r>
          </a:p>
          <a:p>
            <a:pPr marL="269875" lvl="1" indent="-269875"/>
            <a:r>
              <a:rPr lang="en-US" dirty="0">
                <a:latin typeface="Verdana"/>
                <a:ea typeface="Verdana"/>
              </a:rPr>
              <a:t>As expected P43 is slow</a:t>
            </a:r>
          </a:p>
          <a:p>
            <a:pPr marL="269875" lvl="1" indent="-269875"/>
            <a:r>
              <a:rPr lang="en-US" dirty="0"/>
              <a:t>And P46 is way faster</a:t>
            </a:r>
          </a:p>
          <a:p>
            <a:pPr marL="269875" lvl="1" indent="-269875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1142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Espace réservé du contenu 6"/>
          <p:cNvGraphicFramePr>
            <a:graphicFrameLocks noGrp="1"/>
          </p:cNvGraphicFramePr>
          <p:nvPr>
            <p:ph idx="1"/>
            <p:extLst/>
          </p:nvPr>
        </p:nvGraphicFramePr>
        <p:xfrm>
          <a:off x="575998" y="3006199"/>
          <a:ext cx="8172465" cy="2311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74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7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74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74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74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74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6749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/>
                        <a:t>ESS Energy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/>
                        <a:t>Bethe</a:t>
                      </a:r>
                    </a:p>
                    <a:p>
                      <a:pPr algn="ctr"/>
                      <a:r>
                        <a:rPr lang="en-US" sz="1200" noProof="0" dirty="0"/>
                        <a:t>Bloch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/>
                        <a:t>Pressure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i="0" u="none" strike="noStrike" noProof="0" dirty="0">
                          <a:solidFill>
                            <a:srgbClr val="FFFFFF"/>
                          </a:solidFill>
                          <a:latin typeface="Arial"/>
                        </a:rPr>
                        <a:t>Gas composition</a:t>
                      </a:r>
                      <a:endParaRPr lang="en-US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i="0" u="none" strike="noStrike" noProof="0" dirty="0">
                          <a:solidFill>
                            <a:srgbClr val="FFFFFF"/>
                          </a:solidFill>
                          <a:latin typeface="Arial"/>
                        </a:rPr>
                        <a:t>Current</a:t>
                      </a:r>
                      <a:endParaRPr lang="en-US" sz="12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/>
                        <a:t>Pulse duration</a:t>
                      </a:r>
                      <a:endParaRPr lang="en-US" sz="1200" baseline="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/>
                        <a:t>Total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x15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x40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x2.2</a:t>
                      </a:r>
                      <a:endParaRPr lang="en-US" sz="1200" b="0" i="0" u="none" strike="noStrike" noProof="0" dirty="0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/89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/57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0.26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x19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x40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x2.2</a:t>
                      </a:r>
                      <a:endParaRPr lang="en-US" sz="1200" b="0" i="0" u="none" strike="noStrike" noProof="0" dirty="0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/89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/57</a:t>
                      </a:r>
                      <a:endParaRPr lang="en-US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0.33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x45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x40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x2.2</a:t>
                      </a:r>
                      <a:endParaRPr lang="en-US" sz="1200" b="0" i="0" u="none" strike="noStrike" noProof="0" dirty="0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/89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/57</a:t>
                      </a:r>
                      <a:endParaRPr lang="en-US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0.78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x56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x40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x2.2</a:t>
                      </a:r>
                      <a:endParaRPr lang="en-US" sz="1200" b="0" i="0" u="none" strike="noStrike" noProof="0" dirty="0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/89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/57</a:t>
                      </a:r>
                      <a:endParaRPr lang="en-US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0.97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x61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x40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x2.2</a:t>
                      </a:r>
                      <a:endParaRPr lang="en-US" sz="1200" b="0" i="0" u="none" strike="noStrike" noProof="0" dirty="0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/89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/57</a:t>
                      </a:r>
                      <a:endParaRPr lang="en-US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1.06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C. Extrapolation to ESS </a:t>
            </a:r>
            <a:r>
              <a:rPr lang="en-US" sz="2400" b="1" kern="1200" cap="small" baseline="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(1/6)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IRFU/DEDIP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AEFB9B6D-867A-40B8-ACB0-35CC9F272C9C}" type="slidenum">
              <a:rPr lang="fr-FR" smtClean="0"/>
              <a:pPr/>
              <a:t>38</a:t>
            </a:fld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ESS cNPM CDR - 11/02/2019</a:t>
            </a:r>
            <a:endParaRPr lang="fr-FR" dirty="0"/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0719A84C-925F-4390-8156-EBC07458A617}"/>
              </a:ext>
            </a:extLst>
          </p:cNvPr>
          <p:cNvSpPr txBox="1">
            <a:spLocks/>
          </p:cNvSpPr>
          <p:nvPr/>
        </p:nvSpPr>
        <p:spPr>
          <a:xfrm>
            <a:off x="666780" y="1043247"/>
            <a:ext cx="7992000" cy="1963634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200" kern="1200" cap="none" baseline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60000"/>
              <a:buFontTx/>
              <a:buBlip>
                <a:blip r:embed="rId2"/>
              </a:buBlip>
              <a:defRPr sz="1800" kern="1200" cap="none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6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628650" indent="-276225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666666"/>
              </a:buClr>
              <a:buSzPct val="30000"/>
              <a:buFontTx/>
              <a:buBlip>
                <a:blip r:embed="rId3"/>
              </a:buBlip>
              <a:defRPr sz="14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63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defRPr sz="12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809625" indent="-180975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200" i="1" kern="1200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Verdana"/>
                <a:ea typeface="Verdana"/>
              </a:rPr>
              <a:t>Direct measurement of ionized particles is impossible:</a:t>
            </a:r>
          </a:p>
          <a:p>
            <a:pPr marL="269875" lvl="1" indent="-269875"/>
            <a:r>
              <a:rPr lang="en-US" dirty="0">
                <a:latin typeface="Verdana"/>
                <a:ea typeface="Verdana"/>
              </a:rPr>
              <a:t>MCP gain at the maximum (1200V@Photonis)</a:t>
            </a:r>
            <a:endParaRPr lang="en-US" dirty="0"/>
          </a:p>
          <a:p>
            <a:pPr marL="269875" lvl="1" indent="-269875"/>
            <a:r>
              <a:rPr lang="en-US" dirty="0">
                <a:latin typeface="Verdana"/>
                <a:ea typeface="Verdana"/>
              </a:rPr>
              <a:t>Go to lowest values of beam current and pulse duration</a:t>
            </a:r>
            <a:endParaRPr lang="en-US" dirty="0"/>
          </a:p>
          <a:p>
            <a:pPr marL="269875" lvl="1" indent="-269875"/>
            <a:r>
              <a:rPr lang="en-US" dirty="0">
                <a:latin typeface="Verdana"/>
                <a:ea typeface="Verdana"/>
              </a:rPr>
              <a:t>Record pressure level and composition</a:t>
            </a:r>
          </a:p>
          <a:p>
            <a:pPr marL="269875" lvl="1" indent="-269875"/>
            <a:r>
              <a:rPr lang="en-US" dirty="0">
                <a:latin typeface="Verdana"/>
                <a:ea typeface="Verdana"/>
              </a:rPr>
              <a:t>Compare with </a:t>
            </a:r>
            <a:r>
              <a:rPr lang="en-US" b="1" u="sng" dirty="0">
                <a:latin typeface="Verdana"/>
                <a:ea typeface="Verdana"/>
              </a:rPr>
              <a:t>ESS nominal conditions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21666794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Espace réservé du contenu 6"/>
          <p:cNvGraphicFramePr>
            <a:graphicFrameLocks noGrp="1"/>
          </p:cNvGraphicFramePr>
          <p:nvPr>
            <p:ph idx="1"/>
            <p:extLst/>
          </p:nvPr>
        </p:nvGraphicFramePr>
        <p:xfrm>
          <a:off x="576001" y="3006199"/>
          <a:ext cx="8172465" cy="2311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74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7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74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74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74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74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6749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/>
                        <a:t>ESS Energy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/>
                        <a:t>Bethe</a:t>
                      </a:r>
                    </a:p>
                    <a:p>
                      <a:pPr algn="ctr"/>
                      <a:r>
                        <a:rPr lang="en-US" sz="1200" noProof="0" dirty="0"/>
                        <a:t>Bloch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/>
                        <a:t>Pressure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i="0" u="none" strike="noStrike" noProof="0" dirty="0">
                          <a:solidFill>
                            <a:srgbClr val="FFFFFF"/>
                          </a:solidFill>
                          <a:latin typeface="Arial"/>
                        </a:rPr>
                        <a:t>Gas composition</a:t>
                      </a:r>
                      <a:endParaRPr lang="en-US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i="0" u="none" strike="noStrike" noProof="0" dirty="0">
                          <a:solidFill>
                            <a:srgbClr val="FFFFFF"/>
                          </a:solidFill>
                          <a:latin typeface="Arial"/>
                        </a:rPr>
                        <a:t>Current</a:t>
                      </a:r>
                      <a:endParaRPr lang="en-US" sz="12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/>
                        <a:t>Pulse duration</a:t>
                      </a:r>
                      <a:endParaRPr lang="en-US" sz="1200" baseline="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/>
                        <a:t>Total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x15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x40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x2.2</a:t>
                      </a:r>
                      <a:endParaRPr lang="en-US" sz="1200" b="0" i="0" u="none" strike="noStrike" noProof="0" dirty="0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/89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/57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0.26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x19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x40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x2.2</a:t>
                      </a:r>
                      <a:endParaRPr lang="en-US" sz="1200" b="0" i="0" u="none" strike="noStrike" noProof="0" dirty="0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/89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/57</a:t>
                      </a:r>
                      <a:endParaRPr lang="en-US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0.33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x45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x40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x2.2</a:t>
                      </a:r>
                      <a:endParaRPr lang="en-US" sz="1200" b="0" i="0" u="none" strike="noStrike" noProof="0" dirty="0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/89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/57</a:t>
                      </a:r>
                      <a:endParaRPr lang="en-US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0.78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x56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x40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x2.2</a:t>
                      </a:r>
                      <a:endParaRPr lang="en-US" sz="1200" b="0" i="0" u="none" strike="noStrike" noProof="0" dirty="0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/89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/57</a:t>
                      </a:r>
                      <a:endParaRPr lang="en-US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0.97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x61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x40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x2.2</a:t>
                      </a:r>
                      <a:endParaRPr lang="en-US" sz="1200" b="0" i="0" u="none" strike="noStrike" noProof="0" dirty="0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/89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/57</a:t>
                      </a:r>
                      <a:endParaRPr lang="en-US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1.06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C. Extrapolation to ESS </a:t>
            </a:r>
            <a:r>
              <a:rPr lang="en-US" sz="2400" b="1" kern="1200" cap="small" baseline="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(2/6)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IRFU/DEDIP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AEFB9B6D-867A-40B8-ACB0-35CC9F272C9C}" type="slidenum">
              <a:rPr lang="fr-FR" smtClean="0"/>
              <a:pPr/>
              <a:t>39</a:t>
            </a:fld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ESS cNPM CDR - 11/02/2019</a:t>
            </a:r>
            <a:endParaRPr lang="fr-FR" dirty="0"/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0719A84C-925F-4390-8156-EBC07458A617}"/>
              </a:ext>
            </a:extLst>
          </p:cNvPr>
          <p:cNvSpPr txBox="1">
            <a:spLocks/>
          </p:cNvSpPr>
          <p:nvPr/>
        </p:nvSpPr>
        <p:spPr>
          <a:xfrm>
            <a:off x="666780" y="1043247"/>
            <a:ext cx="7992000" cy="1963634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200" kern="1200" cap="none" baseline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60000"/>
              <a:buFontTx/>
              <a:buBlip>
                <a:blip r:embed="rId2"/>
              </a:buBlip>
              <a:defRPr sz="1800" kern="1200" cap="none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6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628650" indent="-276225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666666"/>
              </a:buClr>
              <a:buSzPct val="30000"/>
              <a:buFontTx/>
              <a:buBlip>
                <a:blip r:embed="rId3"/>
              </a:buBlip>
              <a:defRPr sz="14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63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defRPr sz="12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809625" indent="-180975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200" i="1" kern="1200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Verdana"/>
                <a:ea typeface="Verdana"/>
              </a:rPr>
              <a:t>Bethe Bloch scaling:</a:t>
            </a:r>
          </a:p>
          <a:p>
            <a:pPr marL="269875" lvl="1" indent="-269875"/>
            <a:r>
              <a:rPr lang="en-US" dirty="0">
                <a:latin typeface="Verdana"/>
                <a:ea typeface="Verdana"/>
              </a:rPr>
              <a:t>IPHI is a 3 MeV proton beam accelerator</a:t>
            </a:r>
          </a:p>
          <a:p>
            <a:pPr marL="628525" lvl="3" indent="-269875"/>
            <a:r>
              <a:rPr lang="en-US" dirty="0">
                <a:latin typeface="Verdana"/>
                <a:ea typeface="Verdana"/>
              </a:rPr>
              <a:t>Cross section with residual gas is higher than ESS conditions: 90 MeV to 2 GeV</a:t>
            </a:r>
          </a:p>
          <a:p>
            <a:pPr marL="628525" lvl="3" indent="-269875"/>
            <a:r>
              <a:rPr lang="en-US" dirty="0">
                <a:latin typeface="Verdana"/>
                <a:ea typeface="Verdana"/>
              </a:rPr>
              <a:t>Bethe Bloch formula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272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A. Readout (1/3)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IRFU/DEDIP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AEFB9B6D-867A-40B8-ACB0-35CC9F272C9C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ESS cNPM CDR - 11/02/2019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621" y="1201768"/>
            <a:ext cx="3001644" cy="4175410"/>
          </a:xfrm>
          <a:prstGeom prst="rect">
            <a:avLst/>
          </a:prstGeom>
        </p:spPr>
      </p:pic>
      <p:sp>
        <p:nvSpPr>
          <p:cNvPr id="10" name="Espace réservé du contenu 1">
            <a:extLst>
              <a:ext uri="{FF2B5EF4-FFF2-40B4-BE49-F238E27FC236}">
                <a16:creationId xmlns:a16="http://schemas.microsoft.com/office/drawing/2014/main" id="{3CA9F3FA-A24B-4304-95CB-4A7F7C5CEE99}"/>
              </a:ext>
            </a:extLst>
          </p:cNvPr>
          <p:cNvSpPr txBox="1">
            <a:spLocks/>
          </p:cNvSpPr>
          <p:nvPr/>
        </p:nvSpPr>
        <p:spPr>
          <a:xfrm>
            <a:off x="576000" y="1256885"/>
            <a:ext cx="3996000" cy="306692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200" kern="1200" cap="none" baseline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60000"/>
              <a:buFontTx/>
              <a:buBlip>
                <a:blip r:embed="rId4"/>
              </a:buBlip>
              <a:defRPr sz="1800" kern="1200" cap="none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6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628650" indent="-276225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666666"/>
              </a:buClr>
              <a:buSzPct val="30000"/>
              <a:buFontTx/>
              <a:buBlip>
                <a:blip r:embed="rId5"/>
              </a:buBlip>
              <a:defRPr sz="14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63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defRPr sz="12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809625" indent="-180975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200" i="1" kern="1200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How does it work ?</a:t>
            </a:r>
          </a:p>
          <a:p>
            <a:pPr lvl="1"/>
            <a:r>
              <a:rPr lang="en-US" dirty="0"/>
              <a:t>MCP readout</a:t>
            </a:r>
          </a:p>
          <a:p>
            <a:pPr lvl="3"/>
            <a:r>
              <a:rPr lang="en-US" dirty="0"/>
              <a:t>MCP + Phosphorus screen</a:t>
            </a:r>
          </a:p>
          <a:p>
            <a:pPr lvl="5"/>
            <a:r>
              <a:rPr lang="en-US" dirty="0"/>
              <a:t>Converts and amplifies ions or e- to e-</a:t>
            </a:r>
          </a:p>
          <a:p>
            <a:pPr lvl="5"/>
            <a:r>
              <a:rPr lang="en-US" dirty="0"/>
              <a:t>Amplified e- hit a phosphorus screen</a:t>
            </a:r>
          </a:p>
          <a:p>
            <a:pPr lvl="3"/>
            <a:r>
              <a:rPr lang="en-US" dirty="0"/>
              <a:t>Camera</a:t>
            </a:r>
          </a:p>
          <a:p>
            <a:pPr lvl="5"/>
            <a:r>
              <a:rPr lang="en-US" dirty="0"/>
              <a:t>Collect photon from phosphorus screen</a:t>
            </a:r>
          </a:p>
          <a:p>
            <a:pPr lvl="1"/>
            <a:r>
              <a:rPr lang="en-US" dirty="0"/>
              <a:t>Allows multiple field configurations</a:t>
            </a:r>
          </a:p>
          <a:p>
            <a:pPr lvl="3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2177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Espace réservé du contenu 6"/>
          <p:cNvGraphicFramePr>
            <a:graphicFrameLocks noGrp="1"/>
          </p:cNvGraphicFramePr>
          <p:nvPr>
            <p:ph idx="1"/>
            <p:extLst/>
          </p:nvPr>
        </p:nvGraphicFramePr>
        <p:xfrm>
          <a:off x="576001" y="3006199"/>
          <a:ext cx="8172465" cy="2311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74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7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74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74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74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74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6749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/>
                        <a:t>ESS Energy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/>
                        <a:t>Bethe</a:t>
                      </a:r>
                    </a:p>
                    <a:p>
                      <a:pPr algn="ctr"/>
                      <a:r>
                        <a:rPr lang="en-US" sz="1200" noProof="0" dirty="0"/>
                        <a:t>Bloch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/>
                        <a:t>Pressure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i="0" u="none" strike="noStrike" noProof="0" dirty="0">
                          <a:solidFill>
                            <a:srgbClr val="FFFFFF"/>
                          </a:solidFill>
                          <a:latin typeface="Arial"/>
                        </a:rPr>
                        <a:t>Gas composition</a:t>
                      </a:r>
                      <a:endParaRPr lang="en-US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i="0" u="none" strike="noStrike" noProof="0" dirty="0">
                          <a:solidFill>
                            <a:srgbClr val="FFFFFF"/>
                          </a:solidFill>
                          <a:latin typeface="Arial"/>
                        </a:rPr>
                        <a:t>Current</a:t>
                      </a:r>
                      <a:endParaRPr lang="en-US" sz="12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/>
                        <a:t>Pulse duration</a:t>
                      </a:r>
                      <a:endParaRPr lang="en-US" sz="1200" baseline="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/>
                        <a:t>Total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x15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x40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x2.2</a:t>
                      </a:r>
                      <a:endParaRPr lang="en-US" sz="1200" b="0" i="0" u="none" strike="noStrike" noProof="0" dirty="0">
                        <a:latin typeface="Arial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/89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/57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0.26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x19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x40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x2.2</a:t>
                      </a:r>
                      <a:endParaRPr lang="en-US" sz="1200" b="0" i="0" u="none" strike="noStrike" noProof="0" dirty="0">
                        <a:latin typeface="Arial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/89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/57</a:t>
                      </a:r>
                      <a:endParaRPr lang="en-US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0.33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x45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x40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x2.2</a:t>
                      </a:r>
                      <a:endParaRPr lang="en-US" sz="1200" b="0" i="0" u="none" strike="noStrike" noProof="0" dirty="0">
                        <a:latin typeface="Arial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/89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/57</a:t>
                      </a:r>
                      <a:endParaRPr lang="en-US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0.78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x56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x40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x2.2</a:t>
                      </a:r>
                      <a:endParaRPr lang="en-US" sz="1200" b="0" i="0" u="none" strike="noStrike" noProof="0" dirty="0">
                        <a:latin typeface="Arial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/89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/57</a:t>
                      </a:r>
                      <a:endParaRPr lang="en-US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0.97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x61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x40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x2.2</a:t>
                      </a:r>
                      <a:endParaRPr lang="en-US" sz="1200" b="0" i="0" u="none" strike="noStrike" noProof="0" dirty="0">
                        <a:latin typeface="Arial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/89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/57</a:t>
                      </a:r>
                      <a:endParaRPr lang="en-US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1.06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C. Extrapolation to ESS </a:t>
            </a:r>
            <a:r>
              <a:rPr lang="en-US" sz="2400" b="1" kern="1200" cap="small" baseline="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(3/6)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IRFU/DEDIP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AEFB9B6D-867A-40B8-ACB0-35CC9F272C9C}" type="slidenum">
              <a:rPr lang="fr-FR" smtClean="0"/>
              <a:pPr/>
              <a:t>40</a:t>
            </a:fld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ESS cNPM CDR - 11/02/2019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0719A84C-925F-4390-8156-EBC07458A61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6780" y="1043247"/>
                <a:ext cx="7992000" cy="1963634"/>
              </a:xfrm>
              <a:prstGeom prst="rect">
                <a:avLst/>
              </a:prstGeom>
            </p:spPr>
            <p:txBody>
              <a:bodyPr anchor="t"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itchFamily="34" charset="0"/>
                  <a:buNone/>
                  <a:defRPr sz="2200" kern="1200" cap="none" baseline="0">
                    <a:solidFill>
                      <a:schemeClr val="tx2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lvl1pPr>
                <a:lvl2pPr marL="270000" indent="-2700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buSzPct val="60000"/>
                  <a:buFontTx/>
                  <a:buBlip>
                    <a:blip r:embed="rId2"/>
                  </a:buBlip>
                  <a:defRPr sz="1800" kern="1200" cap="none" baseline="0">
                    <a:solidFill>
                      <a:srgbClr val="666666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lvl2pPr>
                <a:lvl3pPr marL="360000" indent="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SzPct val="36000"/>
                  <a:buFont typeface="Arial" pitchFamily="34" charset="0"/>
                  <a:buNone/>
                  <a:defRPr sz="1600" kern="1200">
                    <a:solidFill>
                      <a:srgbClr val="666666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lvl3pPr>
                <a:lvl4pPr marL="628650" indent="-276225" algn="l" defTabSz="914400" rtl="0" eaLnBrk="1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rgbClr val="666666"/>
                  </a:buClr>
                  <a:buSzPct val="30000"/>
                  <a:buFontTx/>
                  <a:buBlip>
                    <a:blip r:embed="rId3"/>
                  </a:buBlip>
                  <a:defRPr sz="1400" kern="1200">
                    <a:solidFill>
                      <a:srgbClr val="666666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lvl4pPr>
                <a:lvl5pPr marL="630000" indent="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Clr>
                    <a:srgbClr val="666666"/>
                  </a:buClr>
                  <a:buFont typeface="Arial" pitchFamily="34" charset="0"/>
                  <a:buNone/>
                  <a:defRPr sz="1200" kern="1200">
                    <a:solidFill>
                      <a:srgbClr val="666666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lvl5pPr>
                <a:lvl6pPr marL="809625" indent="-180975" algn="l" defTabSz="914400" rtl="0" eaLnBrk="1" latinLnBrk="0" hangingPunct="1">
                  <a:spcBef>
                    <a:spcPts val="0"/>
                  </a:spcBef>
                  <a:buFont typeface="Arial" pitchFamily="34" charset="0"/>
                  <a:buChar char="•"/>
                  <a:defRPr sz="1200" i="1" kern="1200" baseline="0">
                    <a:solidFill>
                      <a:srgbClr val="666666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>
                    <a:latin typeface="Verdana"/>
                    <a:ea typeface="Verdana"/>
                  </a:rPr>
                  <a:t>Vacuum level and gas composition:</a:t>
                </a:r>
              </a:p>
              <a:p>
                <a:pPr lvl="1"/>
                <a:r>
                  <a:rPr lang="en-US" dirty="0">
                    <a:latin typeface="Verdana"/>
                    <a:ea typeface="Verdana"/>
                  </a:rPr>
                  <a:t>Vacuum level was below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  <a:ea typeface="Verdana"/>
                      </a:rPr>
                      <m:t>4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  <a:ea typeface="Verdana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ea typeface="Verdana"/>
                          </a:rPr>
                          <m:t>10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Verdana"/>
                          </a:rPr>
                          <m:t>−8</m:t>
                        </m:r>
                      </m:sup>
                    </m:sSup>
                  </m:oMath>
                </a14:m>
                <a:r>
                  <a:rPr lang="en-US" dirty="0">
                    <a:latin typeface="Verdana"/>
                    <a:ea typeface="Verdana"/>
                  </a:rPr>
                  <a:t> mbar at IPHI</a:t>
                </a:r>
              </a:p>
              <a:p>
                <a:pPr lvl="3"/>
                <a:r>
                  <a:rPr lang="en-US" dirty="0">
                    <a:latin typeface="Verdana"/>
                    <a:ea typeface="Verdana"/>
                  </a:rPr>
                  <a:t>ESS: </a:t>
                </a:r>
                <a14:m>
                  <m:oMath xmlns:m="http://schemas.openxmlformats.org/officeDocument/2006/math">
                    <m:r>
                      <a:rPr lang="fr-FR" i="1" dirty="0" smtClean="0">
                        <a:latin typeface="Cambria Math" panose="02040503050406030204" pitchFamily="18" charset="0"/>
                        <a:ea typeface="Verdana"/>
                      </a:rPr>
                      <m:t>1</m:t>
                    </m:r>
                    <m:sSup>
                      <m:sSupPr>
                        <m:ctrlPr>
                          <a:rPr lang="fr-FR" i="1">
                            <a:latin typeface="Cambria Math" panose="02040503050406030204" pitchFamily="18" charset="0"/>
                            <a:ea typeface="Verdana"/>
                          </a:rPr>
                        </m:ctrlPr>
                      </m:sSup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fr-FR" i="1">
                            <a:latin typeface="Cambria Math" panose="02040503050406030204" pitchFamily="18" charset="0"/>
                            <a:ea typeface="Verdana"/>
                          </a:rPr>
                          <m:t>10</m:t>
                        </m:r>
                      </m:e>
                      <m:sup>
                        <m:r>
                          <a:rPr lang="fr-FR" i="1">
                            <a:latin typeface="Cambria Math" panose="02040503050406030204" pitchFamily="18" charset="0"/>
                            <a:ea typeface="Verdana"/>
                          </a:rPr>
                          <m:t>−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ea typeface="Verdana"/>
                          </a:rPr>
                          <m:t>9</m:t>
                        </m:r>
                      </m:sup>
                    </m:sSup>
                  </m:oMath>
                </a14:m>
                <a:r>
                  <a:rPr lang="en-US" dirty="0">
                    <a:latin typeface="Verdana"/>
                    <a:ea typeface="Verdana"/>
                  </a:rPr>
                  <a:t> mbar</a:t>
                </a:r>
              </a:p>
              <a:p>
                <a:pPr lvl="1"/>
                <a:r>
                  <a:rPr lang="en-US" dirty="0">
                    <a:latin typeface="Verdana"/>
                    <a:ea typeface="Verdana"/>
                  </a:rPr>
                  <a:t>Vacuum dominated by water (pessimistic): 80% H</a:t>
                </a:r>
                <a:r>
                  <a:rPr lang="en-US" baseline="-25000" dirty="0">
                    <a:latin typeface="Verdana"/>
                    <a:ea typeface="Verdana"/>
                  </a:rPr>
                  <a:t>2</a:t>
                </a:r>
                <a:r>
                  <a:rPr lang="en-US" dirty="0">
                    <a:latin typeface="Verdana"/>
                    <a:ea typeface="Verdana"/>
                  </a:rPr>
                  <a:t>O, 20% CO</a:t>
                </a:r>
              </a:p>
              <a:p>
                <a:pPr lvl="3"/>
                <a:r>
                  <a:rPr lang="en-US" dirty="0">
                    <a:latin typeface="Verdana"/>
                    <a:ea typeface="Verdana"/>
                  </a:rPr>
                  <a:t>ESS: 79% H</a:t>
                </a:r>
                <a:r>
                  <a:rPr lang="en-US" baseline="-25000" dirty="0">
                    <a:latin typeface="Verdana"/>
                    <a:ea typeface="Verdana"/>
                  </a:rPr>
                  <a:t>2</a:t>
                </a:r>
                <a:r>
                  <a:rPr lang="en-US" dirty="0">
                    <a:latin typeface="Verdana"/>
                    <a:ea typeface="Verdana"/>
                  </a:rPr>
                  <a:t>, 10% CO, 10% CO</a:t>
                </a:r>
                <a:r>
                  <a:rPr lang="en-US" baseline="-25000" dirty="0">
                    <a:latin typeface="Verdana"/>
                    <a:ea typeface="Verdana"/>
                  </a:rPr>
                  <a:t>2</a:t>
                </a:r>
                <a:r>
                  <a:rPr lang="en-US" dirty="0">
                    <a:latin typeface="Verdana"/>
                    <a:ea typeface="Verdana"/>
                  </a:rPr>
                  <a:t> and 1% N</a:t>
                </a:r>
                <a:r>
                  <a:rPr lang="en-US" baseline="-25000" dirty="0">
                    <a:latin typeface="Verdana"/>
                    <a:ea typeface="Verdana"/>
                  </a:rPr>
                  <a:t>2</a:t>
                </a:r>
                <a:r>
                  <a:rPr lang="en-US" dirty="0">
                    <a:latin typeface="Verdana"/>
                    <a:ea typeface="Verdana"/>
                  </a:rPr>
                  <a:t> </a:t>
                </a:r>
              </a:p>
            </p:txBody>
          </p:sp>
        </mc:Choice>
        <mc:Fallback xmlns="">
          <p:sp>
            <p:nvSpPr>
              <p:cNvPr id="2" name="Espace réservé du contenu 1">
                <a:extLst>
                  <a:ext uri="{FF2B5EF4-FFF2-40B4-BE49-F238E27FC236}">
                    <a16:creationId xmlns:a16="http://schemas.microsoft.com/office/drawing/2014/main" id="{0719A84C-925F-4390-8156-EBC07458A6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780" y="1043247"/>
                <a:ext cx="7992000" cy="1963634"/>
              </a:xfrm>
              <a:prstGeom prst="rect">
                <a:avLst/>
              </a:prstGeom>
              <a:blipFill>
                <a:blip r:embed="rId4"/>
                <a:stretch>
                  <a:fillRect l="-992" t="-18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850178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C. Extrapolation to ESS </a:t>
            </a:r>
            <a:r>
              <a:rPr lang="en-US" sz="2400" b="1" kern="1200" cap="small" baseline="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(3/6)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IRFU/DEDIP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AEFB9B6D-867A-40B8-ACB0-35CC9F272C9C}" type="slidenum">
              <a:rPr lang="fr-FR" smtClean="0"/>
              <a:pPr/>
              <a:t>41</a:t>
            </a:fld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ESS cNPM CDR - 11/02/2019</a:t>
            </a:r>
            <a:endParaRPr lang="fr-FR" dirty="0"/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0719A84C-925F-4390-8156-EBC07458A617}"/>
              </a:ext>
            </a:extLst>
          </p:cNvPr>
          <p:cNvSpPr txBox="1">
            <a:spLocks/>
          </p:cNvSpPr>
          <p:nvPr/>
        </p:nvSpPr>
        <p:spPr>
          <a:xfrm>
            <a:off x="666780" y="1043247"/>
            <a:ext cx="7992000" cy="1963634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200" kern="1200" cap="none" baseline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60000"/>
              <a:buFontTx/>
              <a:buBlip>
                <a:blip r:embed="rId2"/>
              </a:buBlip>
              <a:defRPr sz="1800" kern="1200" cap="none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6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628650" indent="-276225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666666"/>
              </a:buClr>
              <a:buSzPct val="30000"/>
              <a:buFontTx/>
              <a:buBlip>
                <a:blip r:embed="rId3"/>
              </a:buBlip>
              <a:defRPr sz="14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63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defRPr sz="12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809625" indent="-180975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200" i="1" kern="1200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Verdana"/>
                <a:ea typeface="Verdana"/>
              </a:rPr>
              <a:t>Beam current:</a:t>
            </a:r>
          </a:p>
          <a:p>
            <a:pPr lvl="1"/>
            <a:r>
              <a:rPr lang="en-US" dirty="0">
                <a:latin typeface="Verdana"/>
                <a:ea typeface="Verdana"/>
              </a:rPr>
              <a:t>IPHI can go to 0.7 mA current and even lower</a:t>
            </a:r>
          </a:p>
          <a:p>
            <a:pPr lvl="3"/>
            <a:r>
              <a:rPr lang="en-US" dirty="0">
                <a:latin typeface="Verdana"/>
                <a:ea typeface="Verdana"/>
              </a:rPr>
              <a:t>ESS nominal conditions : 62.5 mA</a:t>
            </a:r>
          </a:p>
          <a:p>
            <a:pPr lvl="1"/>
            <a:endParaRPr lang="en-US" dirty="0">
              <a:latin typeface="Verdana"/>
              <a:ea typeface="Verdana"/>
            </a:endParaRPr>
          </a:p>
        </p:txBody>
      </p:sp>
      <p:graphicFrame>
        <p:nvGraphicFramePr>
          <p:cNvPr id="9" name="Espace réservé du contenu 6">
            <a:extLst>
              <a:ext uri="{FF2B5EF4-FFF2-40B4-BE49-F238E27FC236}">
                <a16:creationId xmlns:a16="http://schemas.microsoft.com/office/drawing/2014/main" id="{69C5F10C-07E7-4FA3-86B8-B9ABF2CC033E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575998" y="3006199"/>
          <a:ext cx="8172465" cy="2311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74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7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74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74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74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74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6749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/>
                        <a:t>ESS Energy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/>
                        <a:t>Bethe</a:t>
                      </a:r>
                    </a:p>
                    <a:p>
                      <a:pPr algn="ctr"/>
                      <a:r>
                        <a:rPr lang="en-US" sz="1200" noProof="0" dirty="0"/>
                        <a:t>Bloch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/>
                        <a:t>Pressure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i="0" u="none" strike="noStrike" noProof="0" dirty="0">
                          <a:solidFill>
                            <a:srgbClr val="FFFFFF"/>
                          </a:solidFill>
                          <a:latin typeface="Arial"/>
                        </a:rPr>
                        <a:t>Gas composition</a:t>
                      </a:r>
                      <a:endParaRPr lang="en-US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i="0" u="none" strike="noStrike" noProof="0" dirty="0">
                          <a:solidFill>
                            <a:srgbClr val="FFFFFF"/>
                          </a:solidFill>
                          <a:latin typeface="Arial"/>
                        </a:rPr>
                        <a:t>Current</a:t>
                      </a:r>
                      <a:endParaRPr lang="en-US" sz="12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/>
                        <a:t>Pulse duration</a:t>
                      </a:r>
                      <a:endParaRPr lang="en-US" sz="1200" baseline="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/>
                        <a:t>Total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x15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x40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x2.2</a:t>
                      </a:r>
                      <a:endParaRPr lang="en-US" sz="1200" b="0" i="0" u="none" strike="noStrike" noProof="0" dirty="0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/89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/57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0.26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x19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x40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x2.2</a:t>
                      </a:r>
                      <a:endParaRPr lang="en-US" sz="1200" b="0" i="0" u="none" strike="noStrike" noProof="0" dirty="0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/89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/57</a:t>
                      </a:r>
                      <a:endParaRPr lang="en-US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0.33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x45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x40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x2.2</a:t>
                      </a:r>
                      <a:endParaRPr lang="en-US" sz="1200" b="0" i="0" u="none" strike="noStrike" noProof="0" dirty="0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/89</a:t>
                      </a:r>
                      <a:endParaRPr lang="fr-FR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/57</a:t>
                      </a:r>
                      <a:endParaRPr lang="en-US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0.78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x56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x40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x2.2</a:t>
                      </a:r>
                      <a:endParaRPr lang="en-US" sz="1200" b="0" i="0" u="none" strike="noStrike" noProof="0" dirty="0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/89</a:t>
                      </a:r>
                      <a:endParaRPr lang="fr-FR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/57</a:t>
                      </a:r>
                      <a:endParaRPr lang="en-US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0.97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x61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x40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x2.2</a:t>
                      </a:r>
                      <a:endParaRPr lang="en-US" sz="1200" b="0" i="0" u="none" strike="noStrike" noProof="0" dirty="0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/89</a:t>
                      </a:r>
                      <a:endParaRPr lang="fr-FR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/57</a:t>
                      </a:r>
                      <a:endParaRPr lang="en-US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1.06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4098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Espace réservé du contenu 6"/>
          <p:cNvGraphicFramePr>
            <a:graphicFrameLocks noGrp="1"/>
          </p:cNvGraphicFramePr>
          <p:nvPr>
            <p:ph idx="1"/>
            <p:extLst/>
          </p:nvPr>
        </p:nvGraphicFramePr>
        <p:xfrm>
          <a:off x="575998" y="3006199"/>
          <a:ext cx="8172465" cy="2311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74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7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74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74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74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74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6749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/>
                        <a:t>ESS Energy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/>
                        <a:t>Bethe</a:t>
                      </a:r>
                    </a:p>
                    <a:p>
                      <a:pPr algn="ctr"/>
                      <a:r>
                        <a:rPr lang="en-US" sz="1200" noProof="0" dirty="0"/>
                        <a:t>Bloch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/>
                        <a:t>Pressure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i="0" u="none" strike="noStrike" noProof="0" dirty="0">
                          <a:solidFill>
                            <a:srgbClr val="FFFFFF"/>
                          </a:solidFill>
                          <a:latin typeface="Arial"/>
                        </a:rPr>
                        <a:t>Gas composition</a:t>
                      </a:r>
                      <a:endParaRPr lang="en-US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i="0" u="none" strike="noStrike" noProof="0" dirty="0">
                          <a:solidFill>
                            <a:srgbClr val="FFFFFF"/>
                          </a:solidFill>
                          <a:latin typeface="Arial"/>
                        </a:rPr>
                        <a:t>Current</a:t>
                      </a:r>
                      <a:endParaRPr lang="en-US" sz="12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/>
                        <a:t>Pulse duration</a:t>
                      </a:r>
                      <a:endParaRPr lang="en-US" sz="1200" baseline="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/>
                        <a:t>Total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x15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x40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x2.2</a:t>
                      </a:r>
                      <a:endParaRPr lang="en-US" sz="1200" b="0" i="0" u="none" strike="noStrike" noProof="0" dirty="0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/89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/57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0.26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x19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x40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x2.2</a:t>
                      </a:r>
                      <a:endParaRPr lang="en-US" sz="1200" b="0" i="0" u="none" strike="noStrike" noProof="0" dirty="0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/89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/57</a:t>
                      </a:r>
                      <a:endParaRPr lang="en-US" sz="1200" noProof="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0.33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x45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x40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x2.2</a:t>
                      </a:r>
                      <a:endParaRPr lang="en-US" sz="1200" b="0" i="0" u="none" strike="noStrike" noProof="0" dirty="0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/89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/57</a:t>
                      </a:r>
                      <a:endParaRPr lang="en-US" sz="1200" noProof="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0.78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x56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x40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x2.2</a:t>
                      </a:r>
                      <a:endParaRPr lang="en-US" sz="1200" b="0" i="0" u="none" strike="noStrike" noProof="0" dirty="0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/89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/57</a:t>
                      </a:r>
                      <a:endParaRPr lang="en-US" sz="1200" noProof="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0.97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x61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x40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x2.2</a:t>
                      </a:r>
                      <a:endParaRPr lang="en-US" sz="1200" b="0" i="0" u="none" strike="noStrike" noProof="0" dirty="0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/89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/57</a:t>
                      </a:r>
                      <a:endParaRPr lang="en-US" sz="1200" noProof="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1.06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C. Extrapolation to ESS </a:t>
            </a:r>
            <a:r>
              <a:rPr lang="en-US" sz="2400" b="1" kern="1200" cap="small" baseline="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(4/6)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IRFU/DEDIP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AEFB9B6D-867A-40B8-ACB0-35CC9F272C9C}" type="slidenum">
              <a:rPr lang="fr-FR" smtClean="0"/>
              <a:pPr/>
              <a:t>42</a:t>
            </a:fld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ESS cNPM CDR - 11/02/2019</a:t>
            </a:r>
            <a:endParaRPr lang="fr-FR" dirty="0"/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0719A84C-925F-4390-8156-EBC07458A617}"/>
              </a:ext>
            </a:extLst>
          </p:cNvPr>
          <p:cNvSpPr txBox="1">
            <a:spLocks/>
          </p:cNvSpPr>
          <p:nvPr/>
        </p:nvSpPr>
        <p:spPr>
          <a:xfrm>
            <a:off x="666780" y="1043247"/>
            <a:ext cx="7992000" cy="1963634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200" kern="1200" cap="none" baseline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60000"/>
              <a:buFontTx/>
              <a:buBlip>
                <a:blip r:embed="rId2"/>
              </a:buBlip>
              <a:defRPr sz="1800" kern="1200" cap="none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6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628650" indent="-276225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666666"/>
              </a:buClr>
              <a:buSzPct val="30000"/>
              <a:buFontTx/>
              <a:buBlip>
                <a:blip r:embed="rId3"/>
              </a:buBlip>
              <a:defRPr sz="14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63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defRPr sz="12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809625" indent="-180975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200" i="1" kern="1200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Verdana"/>
                <a:ea typeface="Verdana"/>
              </a:rPr>
              <a:t>Pulse duration:</a:t>
            </a:r>
          </a:p>
          <a:p>
            <a:pPr lvl="1"/>
            <a:r>
              <a:rPr lang="en-US" dirty="0">
                <a:latin typeface="Verdana"/>
                <a:ea typeface="Verdana"/>
              </a:rPr>
              <a:t>Pulse duration can go down to 50 µs</a:t>
            </a:r>
          </a:p>
          <a:p>
            <a:pPr lvl="3"/>
            <a:r>
              <a:rPr lang="en-US" dirty="0">
                <a:latin typeface="Verdana"/>
                <a:ea typeface="Verdana"/>
              </a:rPr>
              <a:t>ESS nominal conditions: 2.86 </a:t>
            </a:r>
            <a:r>
              <a:rPr lang="en-US" dirty="0" err="1">
                <a:latin typeface="Verdana"/>
                <a:ea typeface="Verdana"/>
              </a:rPr>
              <a:t>ms</a:t>
            </a:r>
            <a:endParaRPr lang="en-US" dirty="0">
              <a:latin typeface="Verdana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605119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Espace réservé du contenu 6"/>
          <p:cNvGraphicFramePr>
            <a:graphicFrameLocks noGrp="1"/>
          </p:cNvGraphicFramePr>
          <p:nvPr>
            <p:ph idx="1"/>
            <p:extLst/>
          </p:nvPr>
        </p:nvGraphicFramePr>
        <p:xfrm>
          <a:off x="575998" y="3006199"/>
          <a:ext cx="8172465" cy="2311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74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7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74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74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74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74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6749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/>
                        <a:t>ESS Energy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/>
                        <a:t>Bethe</a:t>
                      </a:r>
                    </a:p>
                    <a:p>
                      <a:pPr algn="ctr"/>
                      <a:r>
                        <a:rPr lang="en-US" sz="1200" noProof="0" dirty="0"/>
                        <a:t>Bloch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/>
                        <a:t>Pressure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i="0" u="none" strike="noStrike" noProof="0" dirty="0">
                          <a:solidFill>
                            <a:srgbClr val="FFFFFF"/>
                          </a:solidFill>
                          <a:latin typeface="Arial"/>
                        </a:rPr>
                        <a:t>Gas composition</a:t>
                      </a:r>
                      <a:endParaRPr lang="en-US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i="0" u="none" strike="noStrike" noProof="0" dirty="0">
                          <a:solidFill>
                            <a:srgbClr val="FFFFFF"/>
                          </a:solidFill>
                          <a:latin typeface="Arial"/>
                        </a:rPr>
                        <a:t>Current</a:t>
                      </a:r>
                      <a:endParaRPr lang="en-US" sz="12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/>
                        <a:t>Pulse duration</a:t>
                      </a:r>
                      <a:endParaRPr lang="en-US" sz="1200" baseline="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/>
                        <a:t>Total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x15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x40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x2.2</a:t>
                      </a:r>
                      <a:endParaRPr lang="en-US" sz="1200" b="0" i="0" u="none" strike="noStrike" noProof="0" dirty="0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/89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/57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0.26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x19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x40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x2.2</a:t>
                      </a:r>
                      <a:endParaRPr lang="en-US" sz="1200" b="0" i="0" u="none" strike="noStrike" noProof="0" dirty="0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/89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/57</a:t>
                      </a:r>
                      <a:endParaRPr lang="en-US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0.33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x45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x40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x2.2</a:t>
                      </a:r>
                      <a:endParaRPr lang="en-US" sz="1200" b="0" i="0" u="none" strike="noStrike" noProof="0" dirty="0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/89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/57</a:t>
                      </a:r>
                      <a:endParaRPr lang="en-US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0.78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x56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x40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x2.2</a:t>
                      </a:r>
                      <a:endParaRPr lang="en-US" sz="1200" b="0" i="0" u="none" strike="noStrike" noProof="0" dirty="0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/89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/57</a:t>
                      </a:r>
                      <a:endParaRPr lang="en-US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0.97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x61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x40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x2.2</a:t>
                      </a:r>
                      <a:endParaRPr lang="en-US" sz="1200" b="0" i="0" u="none" strike="noStrike" noProof="0" dirty="0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/89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/57</a:t>
                      </a:r>
                      <a:endParaRPr lang="en-US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1.06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C. Extrapolation to ESS </a:t>
            </a:r>
            <a:r>
              <a:rPr lang="en-US" sz="2400" b="1" kern="1200" cap="small" baseline="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(5/6)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IRFU/DEDIP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AEFB9B6D-867A-40B8-ACB0-35CC9F272C9C}" type="slidenum">
              <a:rPr lang="fr-FR" smtClean="0"/>
              <a:pPr/>
              <a:t>43</a:t>
            </a:fld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ESS cNPM CDR - 11/02/2019</a:t>
            </a:r>
            <a:endParaRPr lang="fr-FR" dirty="0"/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0719A84C-925F-4390-8156-EBC07458A617}"/>
              </a:ext>
            </a:extLst>
          </p:cNvPr>
          <p:cNvSpPr txBox="1">
            <a:spLocks/>
          </p:cNvSpPr>
          <p:nvPr/>
        </p:nvSpPr>
        <p:spPr>
          <a:xfrm>
            <a:off x="666780" y="1043247"/>
            <a:ext cx="7992000" cy="1963634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200" kern="1200" cap="none" baseline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60000"/>
              <a:buFontTx/>
              <a:buBlip>
                <a:blip r:embed="rId2"/>
              </a:buBlip>
              <a:defRPr sz="1800" kern="1200" cap="none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6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628650" indent="-276225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666666"/>
              </a:buClr>
              <a:buSzPct val="30000"/>
              <a:buFontTx/>
              <a:buBlip>
                <a:blip r:embed="rId3"/>
              </a:buBlip>
              <a:defRPr sz="14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63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defRPr sz="12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809625" indent="-180975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200" i="1" kern="1200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Verdana"/>
                <a:ea typeface="Verdana"/>
              </a:rPr>
              <a:t>At IPHI it is possible to be close to the ESS conditions</a:t>
            </a:r>
          </a:p>
          <a:p>
            <a:pPr indent="-270000"/>
            <a:endParaRPr lang="en-US" dirty="0">
              <a:latin typeface="Verdana"/>
              <a:ea typeface="Verdana"/>
            </a:endParaRPr>
          </a:p>
          <a:p>
            <a:pPr indent="-270000"/>
            <a:r>
              <a:rPr lang="en-US" dirty="0">
                <a:latin typeface="Verdana"/>
                <a:ea typeface="Verdana"/>
              </a:rPr>
              <a:t>But vacuum assumptions are subject to </a:t>
            </a:r>
            <a:r>
              <a:rPr lang="en-US" b="1" dirty="0">
                <a:latin typeface="Verdana"/>
                <a:ea typeface="Verdana"/>
              </a:rPr>
              <a:t>important</a:t>
            </a:r>
            <a:r>
              <a:rPr lang="en-US" dirty="0">
                <a:latin typeface="Verdana"/>
                <a:ea typeface="Verdana"/>
              </a:rPr>
              <a:t> uncertainties …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C8786BD-C309-4E14-A872-0D41C088439D}"/>
              </a:ext>
            </a:extLst>
          </p:cNvPr>
          <p:cNvSpPr/>
          <p:nvPr/>
        </p:nvSpPr>
        <p:spPr>
          <a:xfrm>
            <a:off x="7451659" y="2851355"/>
            <a:ext cx="1387586" cy="2692907"/>
          </a:xfrm>
          <a:prstGeom prst="ellipse">
            <a:avLst/>
          </a:prstGeom>
          <a:noFill/>
          <a:ln>
            <a:solidFill>
              <a:srgbClr val="DC05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16345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62" y="1059625"/>
            <a:ext cx="4253038" cy="2178385"/>
          </a:xfr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C. Extrapolation to ESS (6/6)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IRFU/DEDIP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AEFB9B6D-867A-40B8-ACB0-35CC9F272C9C}" type="slidenum">
              <a:rPr lang="fr-FR" smtClean="0"/>
              <a:pPr/>
              <a:t>44</a:t>
            </a:fld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ESS cNPM CDR - 11/02/2019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6" y="3441124"/>
            <a:ext cx="4546054" cy="28336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Espace réservé du contenu 1">
                <a:extLst>
                  <a:ext uri="{FF2B5EF4-FFF2-40B4-BE49-F238E27FC236}">
                    <a16:creationId xmlns:a16="http://schemas.microsoft.com/office/drawing/2014/main" id="{55EA1D15-B236-46D9-9600-AF5CEEED647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75910" y="1152463"/>
                <a:ext cx="3949128" cy="5122280"/>
              </a:xfrm>
              <a:prstGeom prst="rect">
                <a:avLst/>
              </a:prstGeom>
            </p:spPr>
            <p:txBody>
              <a:bodyPr anchor="t"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itchFamily="34" charset="0"/>
                  <a:buNone/>
                  <a:defRPr sz="2200" kern="1200" cap="none" baseline="0">
                    <a:solidFill>
                      <a:schemeClr val="tx2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lvl1pPr>
                <a:lvl2pPr marL="270000" indent="-2700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buSzPct val="60000"/>
                  <a:buFontTx/>
                  <a:buBlip>
                    <a:blip r:embed="rId4"/>
                  </a:buBlip>
                  <a:defRPr sz="1800" kern="1200" cap="none" baseline="0">
                    <a:solidFill>
                      <a:srgbClr val="666666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lvl2pPr>
                <a:lvl3pPr marL="360000" indent="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SzPct val="36000"/>
                  <a:buFont typeface="Arial" pitchFamily="34" charset="0"/>
                  <a:buNone/>
                  <a:defRPr sz="1600" kern="1200">
                    <a:solidFill>
                      <a:srgbClr val="666666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lvl3pPr>
                <a:lvl4pPr marL="628650" indent="-276225" algn="l" defTabSz="914400" rtl="0" eaLnBrk="1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rgbClr val="666666"/>
                  </a:buClr>
                  <a:buSzPct val="30000"/>
                  <a:buFontTx/>
                  <a:buBlip>
                    <a:blip r:embed="rId5"/>
                  </a:buBlip>
                  <a:defRPr sz="1400" kern="1200">
                    <a:solidFill>
                      <a:srgbClr val="666666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lvl4pPr>
                <a:lvl5pPr marL="630000" indent="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Clr>
                    <a:srgbClr val="666666"/>
                  </a:buClr>
                  <a:buFont typeface="Arial" pitchFamily="34" charset="0"/>
                  <a:buNone/>
                  <a:defRPr sz="1200" kern="1200">
                    <a:solidFill>
                      <a:srgbClr val="666666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lvl5pPr>
                <a:lvl6pPr marL="809625" indent="-180975" algn="l" defTabSz="914400" rtl="0" eaLnBrk="1" latinLnBrk="0" hangingPunct="1">
                  <a:spcBef>
                    <a:spcPts val="0"/>
                  </a:spcBef>
                  <a:buFont typeface="Arial" pitchFamily="34" charset="0"/>
                  <a:buChar char="•"/>
                  <a:defRPr sz="1200" i="1" kern="1200" baseline="0">
                    <a:solidFill>
                      <a:srgbClr val="666666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>
                    <a:latin typeface="Verdana"/>
                    <a:ea typeface="Verdana"/>
                  </a:rPr>
                  <a:t>Example:</a:t>
                </a:r>
              </a:p>
              <a:p>
                <a:pPr lvl="1"/>
                <a:r>
                  <a:rPr lang="en-US" dirty="0">
                    <a:latin typeface="Verdana"/>
                    <a:ea typeface="Verdana"/>
                  </a:rPr>
                  <a:t>Pulse duration: 50 µs</a:t>
                </a:r>
              </a:p>
              <a:p>
                <a:pPr lvl="1"/>
                <a:r>
                  <a:rPr lang="en-US" dirty="0">
                    <a:latin typeface="Verdana"/>
                    <a:ea typeface="Verdana"/>
                  </a:rPr>
                  <a:t>Current: 0.7 mA</a:t>
                </a:r>
              </a:p>
              <a:p>
                <a:pPr lvl="1"/>
                <a:r>
                  <a:rPr lang="en-US" dirty="0">
                    <a:latin typeface="Verdana"/>
                    <a:ea typeface="Verdana"/>
                  </a:rPr>
                  <a:t>Pressure: </a:t>
                </a:r>
                <a14:m>
                  <m:oMath xmlns:m="http://schemas.openxmlformats.org/officeDocument/2006/math">
                    <m:r>
                      <a:rPr lang="fr-FR" i="1" dirty="0" smtClean="0">
                        <a:latin typeface="Cambria Math" panose="02040503050406030204" pitchFamily="18" charset="0"/>
                        <a:ea typeface="Verdana"/>
                      </a:rPr>
                      <m:t>3</m:t>
                    </m:r>
                    <m:sSup>
                      <m:sSupPr>
                        <m:ctrlPr>
                          <a:rPr lang="fr-FR" i="1">
                            <a:latin typeface="Cambria Math" panose="02040503050406030204" pitchFamily="18" charset="0"/>
                            <a:ea typeface="Verdana"/>
                          </a:rPr>
                        </m:ctrlPr>
                      </m:sSup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fr-FR" i="1">
                            <a:latin typeface="Cambria Math" panose="02040503050406030204" pitchFamily="18" charset="0"/>
                            <a:ea typeface="Verdana"/>
                          </a:rPr>
                          <m:t>10</m:t>
                        </m:r>
                      </m:e>
                      <m:sup>
                        <m:r>
                          <a:rPr lang="fr-FR" i="1">
                            <a:latin typeface="Cambria Math" panose="02040503050406030204" pitchFamily="18" charset="0"/>
                            <a:ea typeface="Verdana"/>
                          </a:rPr>
                          <m:t>−8</m:t>
                        </m:r>
                      </m:sup>
                    </m:sSup>
                  </m:oMath>
                </a14:m>
                <a:r>
                  <a:rPr lang="en-US" dirty="0">
                    <a:latin typeface="Verdana"/>
                    <a:ea typeface="Verdana"/>
                  </a:rPr>
                  <a:t> mbar </a:t>
                </a:r>
              </a:p>
              <a:p>
                <a:pPr lvl="1"/>
                <a:r>
                  <a:rPr lang="en-US" dirty="0" err="1">
                    <a:latin typeface="Verdana"/>
                    <a:ea typeface="Verdana"/>
                  </a:rPr>
                  <a:t>Photonis</a:t>
                </a:r>
                <a:r>
                  <a:rPr lang="en-US" dirty="0">
                    <a:latin typeface="Verdana"/>
                    <a:ea typeface="Verdana"/>
                  </a:rPr>
                  <a:t> MCP</a:t>
                </a:r>
              </a:p>
              <a:p>
                <a:pPr lvl="3"/>
                <a:r>
                  <a:rPr lang="en-US" dirty="0">
                    <a:latin typeface="Verdana"/>
                    <a:ea typeface="Verdana"/>
                  </a:rPr>
                  <a:t>MCP gain: 1200V</a:t>
                </a:r>
              </a:p>
              <a:p>
                <a:pPr lvl="3"/>
                <a:r>
                  <a:rPr lang="en-US" dirty="0">
                    <a:latin typeface="Verdana"/>
                    <a:ea typeface="Verdana"/>
                  </a:rPr>
                  <a:t>P46: ~5000V</a:t>
                </a:r>
              </a:p>
              <a:p>
                <a:pPr marL="0" lvl="1" indent="0">
                  <a:buNone/>
                </a:pPr>
                <a:endParaRPr lang="en-US" dirty="0">
                  <a:latin typeface="Verdana"/>
                  <a:ea typeface="Verdana"/>
                </a:endParaRPr>
              </a:p>
            </p:txBody>
          </p:sp>
        </mc:Choice>
        <mc:Fallback xmlns="">
          <p:sp>
            <p:nvSpPr>
              <p:cNvPr id="12" name="Espace réservé du contenu 1">
                <a:extLst>
                  <a:ext uri="{FF2B5EF4-FFF2-40B4-BE49-F238E27FC236}">
                    <a16:creationId xmlns:a16="http://schemas.microsoft.com/office/drawing/2014/main" id="{55EA1D15-B236-46D9-9600-AF5CEEED64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5910" y="1152463"/>
                <a:ext cx="3949128" cy="5122280"/>
              </a:xfrm>
              <a:prstGeom prst="rect">
                <a:avLst/>
              </a:prstGeom>
              <a:blipFill>
                <a:blip r:embed="rId6"/>
                <a:stretch>
                  <a:fillRect l="-2006" t="-71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09634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1" y="961472"/>
            <a:ext cx="5824488" cy="4012047"/>
          </a:xfr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D. High voltages (1/3)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IRFU/DEDIP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AEFB9B6D-867A-40B8-ACB0-35CC9F272C9C}" type="slidenum">
              <a:rPr lang="fr-FR" smtClean="0"/>
              <a:pPr/>
              <a:t>45</a:t>
            </a:fld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ESS cNPM CDR - 11/02/2019</a:t>
            </a:r>
            <a:endParaRPr lang="fr-FR" dirty="0"/>
          </a:p>
        </p:txBody>
      </p:sp>
      <p:sp>
        <p:nvSpPr>
          <p:cNvPr id="8" name="Espace réservé du contenu 1">
            <a:extLst>
              <a:ext uri="{FF2B5EF4-FFF2-40B4-BE49-F238E27FC236}">
                <a16:creationId xmlns:a16="http://schemas.microsoft.com/office/drawing/2014/main" id="{188607A5-A3A3-4E38-9412-AC5B11D3EFFD}"/>
              </a:ext>
            </a:extLst>
          </p:cNvPr>
          <p:cNvSpPr txBox="1">
            <a:spLocks/>
          </p:cNvSpPr>
          <p:nvPr/>
        </p:nvSpPr>
        <p:spPr>
          <a:xfrm>
            <a:off x="144511" y="1331790"/>
            <a:ext cx="3030490" cy="467572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200" kern="1200" cap="none" baseline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60000"/>
              <a:buFontTx/>
              <a:buBlip>
                <a:blip r:embed="rId3"/>
              </a:buBlip>
              <a:defRPr sz="1800" kern="1200" cap="none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6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628650" indent="-276225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666666"/>
              </a:buClr>
              <a:buSzPct val="30000"/>
              <a:buFontTx/>
              <a:buBlip>
                <a:blip r:embed="rId4"/>
              </a:buBlip>
              <a:defRPr sz="14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63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defRPr sz="12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809625" indent="-180975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200" i="1" kern="1200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Beal size:</a:t>
            </a:r>
          </a:p>
          <a:p>
            <a:pPr lvl="1"/>
            <a:r>
              <a:rPr lang="en-US" dirty="0"/>
              <a:t>Beam conditions:</a:t>
            </a:r>
          </a:p>
          <a:p>
            <a:pPr lvl="3"/>
            <a:r>
              <a:rPr lang="en-US" dirty="0"/>
              <a:t>150 µs</a:t>
            </a:r>
          </a:p>
          <a:p>
            <a:pPr lvl="3"/>
            <a:r>
              <a:rPr lang="en-US" dirty="0"/>
              <a:t>14 mA</a:t>
            </a:r>
          </a:p>
          <a:p>
            <a:pPr lvl="1"/>
            <a:r>
              <a:rPr lang="en-US" dirty="0"/>
              <a:t>For these conditions size converges above 80V/mm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The optimal voltage will be chosen according to SC simulations</a:t>
            </a:r>
          </a:p>
        </p:txBody>
      </p:sp>
    </p:spTree>
    <p:extLst>
      <p:ext uri="{BB962C8B-B14F-4D97-AF65-F5344CB8AC3E}">
        <p14:creationId xmlns:p14="http://schemas.microsoft.com/office/powerpoint/2010/main" val="42231350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233254"/>
            <a:ext cx="4279629" cy="2844000"/>
          </a:xfr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D. High voltages (2/3)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IRFU/DEDIP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AEFB9B6D-867A-40B8-ACB0-35CC9F272C9C}" type="slidenum">
              <a:rPr lang="fr-FR" smtClean="0"/>
              <a:pPr/>
              <a:t>46</a:t>
            </a:fld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ESS cNPM CDR - 11/02/2019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33254"/>
            <a:ext cx="4232344" cy="2844000"/>
          </a:xfrm>
          <a:prstGeom prst="rect">
            <a:avLst/>
          </a:prstGeom>
        </p:spPr>
      </p:pic>
      <p:sp>
        <p:nvSpPr>
          <p:cNvPr id="9" name="Espace réservé du contenu 1">
            <a:extLst>
              <a:ext uri="{FF2B5EF4-FFF2-40B4-BE49-F238E27FC236}">
                <a16:creationId xmlns:a16="http://schemas.microsoft.com/office/drawing/2014/main" id="{DB768B3F-96A4-47F6-B94C-14C10E4274B3}"/>
              </a:ext>
            </a:extLst>
          </p:cNvPr>
          <p:cNvSpPr txBox="1">
            <a:spLocks/>
          </p:cNvSpPr>
          <p:nvPr/>
        </p:nvSpPr>
        <p:spPr>
          <a:xfrm>
            <a:off x="576000" y="4261803"/>
            <a:ext cx="7992000" cy="1963634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200" kern="1200" cap="none" baseline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60000"/>
              <a:buFontTx/>
              <a:buBlip>
                <a:blip r:embed="rId4"/>
              </a:buBlip>
              <a:defRPr sz="1800" kern="1200" cap="none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6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628650" indent="-276225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666666"/>
              </a:buClr>
              <a:buSzPct val="30000"/>
              <a:buFontTx/>
              <a:buBlip>
                <a:blip r:embed="rId5"/>
              </a:buBlip>
              <a:defRPr sz="14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63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defRPr sz="12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809625" indent="-180975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200" i="1" kern="1200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Cross interaction between IPMs</a:t>
            </a:r>
          </a:p>
          <a:p>
            <a:pPr marL="269875" lvl="1" indent="-269875"/>
            <a:r>
              <a:rPr lang="en-US" dirty="0">
                <a:latin typeface="Verdana"/>
                <a:ea typeface="Verdana"/>
              </a:rPr>
              <a:t>We tested two extreme cases since we cannot be in same ESS configuration:</a:t>
            </a:r>
          </a:p>
          <a:p>
            <a:pPr marL="628525" lvl="3" indent="-269875"/>
            <a:r>
              <a:rPr lang="en-US" dirty="0">
                <a:latin typeface="Verdana"/>
                <a:ea typeface="Verdana"/>
              </a:rPr>
              <a:t>IPM1: 15kV and IPM2: +/- 10kV</a:t>
            </a:r>
          </a:p>
          <a:p>
            <a:pPr marL="628525" lvl="3" indent="-269875"/>
            <a:r>
              <a:rPr lang="en-US" dirty="0">
                <a:latin typeface="Verdana"/>
                <a:ea typeface="Verdana"/>
              </a:rPr>
              <a:t>IPM1: 20kV and IPM2: +/- 10kV</a:t>
            </a:r>
          </a:p>
          <a:p>
            <a:pPr marL="269875" lvl="1" indent="-269875"/>
            <a:r>
              <a:rPr lang="en-US" dirty="0">
                <a:latin typeface="Verdana"/>
                <a:ea typeface="Verdana"/>
              </a:rPr>
              <a:t>Reference</a:t>
            </a:r>
            <a:r>
              <a:rPr lang="en-US" dirty="0">
                <a:latin typeface="Verdana"/>
                <a:ea typeface="Verdana"/>
                <a:sym typeface="Wingdings" panose="05000000000000000000" pitchFamily="2" charset="2"/>
              </a:rPr>
              <a:t></a:t>
            </a:r>
            <a:r>
              <a:rPr lang="en-US" dirty="0">
                <a:latin typeface="Verdana"/>
                <a:ea typeface="Verdana"/>
              </a:rPr>
              <a:t> IPM1: 0kV and IPM2: +/- 10kV</a:t>
            </a:r>
          </a:p>
        </p:txBody>
      </p:sp>
    </p:spTree>
    <p:extLst>
      <p:ext uri="{BB962C8B-B14F-4D97-AF65-F5344CB8AC3E}">
        <p14:creationId xmlns:p14="http://schemas.microsoft.com/office/powerpoint/2010/main" val="27546486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233254"/>
            <a:ext cx="4279629" cy="2844000"/>
          </a:xfr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D. High voltages (3/3)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IRFU/DEDIP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AEFB9B6D-867A-40B8-ACB0-35CC9F272C9C}" type="slidenum">
              <a:rPr lang="fr-FR" smtClean="0"/>
              <a:pPr/>
              <a:t>47</a:t>
            </a:fld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ESS cNPM CDR - 11/02/2019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33254"/>
            <a:ext cx="4232344" cy="2844000"/>
          </a:xfrm>
          <a:prstGeom prst="rect">
            <a:avLst/>
          </a:prstGeom>
        </p:spPr>
      </p:pic>
      <p:sp>
        <p:nvSpPr>
          <p:cNvPr id="10" name="Espace réservé du contenu 1">
            <a:extLst>
              <a:ext uri="{FF2B5EF4-FFF2-40B4-BE49-F238E27FC236}">
                <a16:creationId xmlns:a16="http://schemas.microsoft.com/office/drawing/2014/main" id="{20EF77EA-F65F-4685-BAE1-9E794D1B0EE9}"/>
              </a:ext>
            </a:extLst>
          </p:cNvPr>
          <p:cNvSpPr txBox="1">
            <a:spLocks/>
          </p:cNvSpPr>
          <p:nvPr/>
        </p:nvSpPr>
        <p:spPr>
          <a:xfrm>
            <a:off x="576000" y="4261803"/>
            <a:ext cx="3996000" cy="19636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200" kern="1200" cap="none" baseline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60000"/>
              <a:buFontTx/>
              <a:buBlip>
                <a:blip r:embed="rId4"/>
              </a:buBlip>
              <a:defRPr sz="1800" kern="1200" cap="none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6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628650" indent="-276225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666666"/>
              </a:buClr>
              <a:buSzPct val="30000"/>
              <a:buFontTx/>
              <a:buBlip>
                <a:blip r:embed="rId5"/>
              </a:buBlip>
              <a:defRPr sz="14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63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defRPr sz="12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809625" indent="-180975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200" i="1" kern="1200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Size:</a:t>
            </a:r>
          </a:p>
          <a:p>
            <a:pPr lvl="1"/>
            <a:r>
              <a:rPr lang="en-US" dirty="0"/>
              <a:t>Small influence on beam size</a:t>
            </a:r>
          </a:p>
        </p:txBody>
      </p:sp>
      <p:sp>
        <p:nvSpPr>
          <p:cNvPr id="11" name="Espace réservé du contenu 1">
            <a:extLst>
              <a:ext uri="{FF2B5EF4-FFF2-40B4-BE49-F238E27FC236}">
                <a16:creationId xmlns:a16="http://schemas.microsoft.com/office/drawing/2014/main" id="{4CC41BE1-DEA9-43DB-BDDF-1ADD89EF6546}"/>
              </a:ext>
            </a:extLst>
          </p:cNvPr>
          <p:cNvSpPr txBox="1">
            <a:spLocks/>
          </p:cNvSpPr>
          <p:nvPr/>
        </p:nvSpPr>
        <p:spPr>
          <a:xfrm>
            <a:off x="4572000" y="4262205"/>
            <a:ext cx="3996000" cy="196404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200" kern="1200" cap="none" baseline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60000"/>
              <a:buFontTx/>
              <a:buBlip>
                <a:blip r:embed="rId4"/>
              </a:buBlip>
              <a:defRPr sz="1800" kern="1200" cap="none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6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628650" indent="-276225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666666"/>
              </a:buClr>
              <a:buSzPct val="30000"/>
              <a:buFontTx/>
              <a:buBlip>
                <a:blip r:embed="rId5"/>
              </a:buBlip>
              <a:defRPr sz="14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63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defRPr sz="12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809625" indent="-180975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200" i="1" kern="1200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Position:</a:t>
            </a:r>
          </a:p>
          <a:p>
            <a:pPr lvl="1"/>
            <a:r>
              <a:rPr lang="en-US" dirty="0"/>
              <a:t>Influence on beam position</a:t>
            </a:r>
          </a:p>
          <a:p>
            <a:pPr lvl="1"/>
            <a:r>
              <a:rPr lang="en-US" dirty="0"/>
              <a:t>Simulations are ongoing to check this case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65C09DE0-9BF8-4521-A703-5CE8C24ADBDD}"/>
              </a:ext>
            </a:extLst>
          </p:cNvPr>
          <p:cNvCxnSpPr>
            <a:cxnSpLocks/>
          </p:cNvCxnSpPr>
          <p:nvPr/>
        </p:nvCxnSpPr>
        <p:spPr>
          <a:xfrm>
            <a:off x="8706661" y="1868129"/>
            <a:ext cx="0" cy="1396181"/>
          </a:xfrm>
          <a:prstGeom prst="straightConnector1">
            <a:avLst/>
          </a:prstGeom>
          <a:ln w="28575">
            <a:solidFill>
              <a:srgbClr val="DC052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50357858-81D3-4026-AFC5-C18595396064}"/>
              </a:ext>
            </a:extLst>
          </p:cNvPr>
          <p:cNvSpPr txBox="1"/>
          <p:nvPr/>
        </p:nvSpPr>
        <p:spPr>
          <a:xfrm rot="16200000">
            <a:off x="8407431" y="2381552"/>
            <a:ext cx="95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500 µm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82C736BB-AE49-4A54-BE5D-D704F4ED31C8}"/>
              </a:ext>
            </a:extLst>
          </p:cNvPr>
          <p:cNvCxnSpPr>
            <a:cxnSpLocks/>
          </p:cNvCxnSpPr>
          <p:nvPr/>
        </p:nvCxnSpPr>
        <p:spPr>
          <a:xfrm>
            <a:off x="4203440" y="2146602"/>
            <a:ext cx="0" cy="1117708"/>
          </a:xfrm>
          <a:prstGeom prst="straightConnector1">
            <a:avLst/>
          </a:prstGeom>
          <a:ln w="28575">
            <a:solidFill>
              <a:srgbClr val="DC052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820D7E66-444A-4731-808B-91778A13E9EF}"/>
              </a:ext>
            </a:extLst>
          </p:cNvPr>
          <p:cNvSpPr txBox="1"/>
          <p:nvPr/>
        </p:nvSpPr>
        <p:spPr>
          <a:xfrm rot="16200000">
            <a:off x="3967557" y="2527199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60 µm</a:t>
            </a:r>
          </a:p>
        </p:txBody>
      </p:sp>
    </p:spTree>
    <p:extLst>
      <p:ext uri="{BB962C8B-B14F-4D97-AF65-F5344CB8AC3E}">
        <p14:creationId xmlns:p14="http://schemas.microsoft.com/office/powerpoint/2010/main" val="21285945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Field uniformity is difficult to check at IPHI</a:t>
            </a:r>
          </a:p>
          <a:p>
            <a:endParaRPr lang="en-US" dirty="0"/>
          </a:p>
          <a:p>
            <a:r>
              <a:rPr lang="en-US" dirty="0"/>
              <a:t>We can degrade the field by switching optical IPM from symmetric to asymmetric</a:t>
            </a:r>
          </a:p>
          <a:p>
            <a:pPr lvl="1"/>
            <a:r>
              <a:rPr lang="en-US" dirty="0"/>
              <a:t>Fields correctors was optimized for symmetric usage</a:t>
            </a:r>
          </a:p>
          <a:p>
            <a:pPr lvl="1"/>
            <a:r>
              <a:rPr lang="en-US" dirty="0"/>
              <a:t>If we use symmetric correctors in asymmetric mode the field will be distorted </a:t>
            </a:r>
            <a:r>
              <a:rPr lang="en-US" dirty="0">
                <a:sym typeface="Wingdings" panose="05000000000000000000" pitchFamily="2" charset="2"/>
              </a:rPr>
              <a:t> Effects on profile</a:t>
            </a:r>
            <a:endParaRPr lang="en-US" dirty="0"/>
          </a:p>
          <a:p>
            <a:pPr lvl="1"/>
            <a:r>
              <a:rPr lang="en-US" dirty="0"/>
              <a:t>Then we suppose that symmetric gives real position size</a:t>
            </a:r>
          </a:p>
          <a:p>
            <a:pPr lvl="1"/>
            <a:r>
              <a:rPr lang="en-US" dirty="0"/>
              <a:t>It is possible to measure the difference between the two cases</a:t>
            </a:r>
          </a:p>
          <a:p>
            <a:pPr lvl="3"/>
            <a:r>
              <a:rPr lang="en-US" dirty="0"/>
              <a:t>Beam position</a:t>
            </a:r>
          </a:p>
          <a:p>
            <a:pPr lvl="3"/>
            <a:r>
              <a:rPr lang="en-US" dirty="0"/>
              <a:t>Beam size</a:t>
            </a:r>
          </a:p>
          <a:p>
            <a:pPr lvl="3"/>
            <a:r>
              <a:rPr lang="en-US" strike="sngStrike" dirty="0"/>
              <a:t>Beam amplitude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 Not possible due to our setup</a:t>
            </a:r>
            <a:endParaRPr lang="en-US" strike="sngStrike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E. Field simulation checks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IRFU/DEDIP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AEFB9B6D-867A-40B8-ACB0-35CC9F272C9C}" type="slidenum">
              <a:rPr lang="fr-FR" smtClean="0"/>
              <a:pPr/>
              <a:t>48</a:t>
            </a:fld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ESS cNPM CDR - 11/02/2019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927799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E. Field simulation checks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IRFU/DEDIP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AEFB9B6D-867A-40B8-ACB0-35CC9F272C9C}" type="slidenum">
              <a:rPr lang="fr-FR" smtClean="0"/>
              <a:pPr/>
              <a:t>49</a:t>
            </a:fld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ESS cNPM CDR - 11/02/2019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058" y="1013602"/>
            <a:ext cx="4123322" cy="539999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1" y="1013602"/>
            <a:ext cx="4123322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660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A. Readout (1/3)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IRFU/DEDIP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AEFB9B6D-867A-40B8-ACB0-35CC9F272C9C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ESS cNPM CDR - 11/02/2019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621" y="1201768"/>
            <a:ext cx="3001644" cy="417541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/>
          <a:srcRect l="5316" t="3729" r="7126" b="2630"/>
          <a:stretch/>
        </p:blipFill>
        <p:spPr>
          <a:xfrm>
            <a:off x="1580607" y="3918856"/>
            <a:ext cx="2586446" cy="2312127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>
          <a:xfrm>
            <a:off x="5852160" y="3069771"/>
            <a:ext cx="1985554" cy="95358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avec flèche 9"/>
          <p:cNvCxnSpPr>
            <a:stCxn id="2" idx="3"/>
          </p:cNvCxnSpPr>
          <p:nvPr/>
        </p:nvCxnSpPr>
        <p:spPr>
          <a:xfrm flipH="1">
            <a:off x="4167053" y="3883710"/>
            <a:ext cx="1975885" cy="897296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contenu 1">
            <a:extLst>
              <a:ext uri="{FF2B5EF4-FFF2-40B4-BE49-F238E27FC236}">
                <a16:creationId xmlns:a16="http://schemas.microsoft.com/office/drawing/2014/main" id="{7312512A-8057-41D2-A2FD-D928FDC87BEE}"/>
              </a:ext>
            </a:extLst>
          </p:cNvPr>
          <p:cNvSpPr txBox="1">
            <a:spLocks/>
          </p:cNvSpPr>
          <p:nvPr/>
        </p:nvSpPr>
        <p:spPr>
          <a:xfrm>
            <a:off x="576000" y="1256885"/>
            <a:ext cx="3996000" cy="306692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200" kern="1200" cap="none" baseline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60000"/>
              <a:buFontTx/>
              <a:buBlip>
                <a:blip r:embed="rId5"/>
              </a:buBlip>
              <a:defRPr sz="1800" kern="1200" cap="none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6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628650" indent="-276225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666666"/>
              </a:buClr>
              <a:buSzPct val="30000"/>
              <a:buFontTx/>
              <a:buBlip>
                <a:blip r:embed="rId6"/>
              </a:buBlip>
              <a:defRPr sz="14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63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defRPr sz="12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809625" indent="-180975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200" i="1" kern="1200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How does it work ?</a:t>
            </a:r>
          </a:p>
          <a:p>
            <a:pPr lvl="1"/>
            <a:r>
              <a:rPr lang="en-US" dirty="0"/>
              <a:t>MCP readout</a:t>
            </a:r>
          </a:p>
          <a:p>
            <a:pPr lvl="3"/>
            <a:r>
              <a:rPr lang="en-US" dirty="0"/>
              <a:t>MCP + Phosphorus screen</a:t>
            </a:r>
          </a:p>
          <a:p>
            <a:pPr lvl="5"/>
            <a:r>
              <a:rPr lang="en-US" dirty="0"/>
              <a:t>Converts and amplifies ions or e- to e-</a:t>
            </a:r>
          </a:p>
          <a:p>
            <a:pPr lvl="5"/>
            <a:r>
              <a:rPr lang="en-US" dirty="0"/>
              <a:t>Amplified e- hit a phosphorus screen</a:t>
            </a:r>
          </a:p>
          <a:p>
            <a:pPr lvl="3"/>
            <a:r>
              <a:rPr lang="en-US" dirty="0"/>
              <a:t>Camera</a:t>
            </a:r>
          </a:p>
          <a:p>
            <a:pPr lvl="5"/>
            <a:r>
              <a:rPr lang="en-US" dirty="0"/>
              <a:t>Collect photon from phosphorus screen</a:t>
            </a:r>
          </a:p>
          <a:p>
            <a:pPr lvl="1"/>
            <a:r>
              <a:rPr lang="en-US" dirty="0"/>
              <a:t>Allows multiple field configurations</a:t>
            </a:r>
          </a:p>
          <a:p>
            <a:pPr lvl="3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5799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12" y="1257300"/>
            <a:ext cx="7370151" cy="4968875"/>
          </a:xfr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E. Field simulation checks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IRFU/DEDIP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AEFB9B6D-867A-40B8-ACB0-35CC9F272C9C}" type="slidenum">
              <a:rPr lang="fr-FR" smtClean="0"/>
              <a:pPr/>
              <a:t>50</a:t>
            </a:fld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ESS cNPM CDR - 11/02/2019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985016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82" y="1257300"/>
            <a:ext cx="7392012" cy="4968875"/>
          </a:xfr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E. Field simulation checks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IRFU/DEDIP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AEFB9B6D-867A-40B8-ACB0-35CC9F272C9C}" type="slidenum">
              <a:rPr lang="fr-FR" smtClean="0"/>
              <a:pPr/>
              <a:t>51</a:t>
            </a:fld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ESS cNPM CDR - 11/02/2019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858777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63" y="1257300"/>
            <a:ext cx="7461250" cy="4968875"/>
          </a:xfr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E. Field simulation checks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IRFU/DEDIP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AEFB9B6D-867A-40B8-ACB0-35CC9F272C9C}" type="slidenum">
              <a:rPr lang="fr-FR" smtClean="0"/>
              <a:pPr/>
              <a:t>52</a:t>
            </a:fld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ESS cNPM CDR - 11/02/2019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603061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63" y="1257300"/>
            <a:ext cx="7461250" cy="4968874"/>
          </a:xfr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E. Field simulation checks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IRFU/DEDIP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AEFB9B6D-867A-40B8-ACB0-35CC9F272C9C}" type="slidenum">
              <a:rPr lang="fr-FR" smtClean="0"/>
              <a:pPr/>
              <a:t>53</a:t>
            </a:fld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ESS cNPM CDR - 11/02/2019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250587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fr-FR"/>
              <a:t>IRFU/DEDIP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|  PAGE </a:t>
            </a:r>
            <a:fld id="{AEFB9B6D-867A-40B8-ACB0-35CC9F272C9C}" type="slidenum">
              <a:rPr lang="fr-FR" smtClean="0"/>
              <a:pPr/>
              <a:t>54</a:t>
            </a:fld>
            <a:endParaRPr lang="fr-FR" dirty="0"/>
          </a:p>
        </p:txBody>
      </p:sp>
      <p:sp>
        <p:nvSpPr>
          <p:cNvPr id="7" name="Espace réservé du contenu 1">
            <a:extLst>
              <a:ext uri="{FF2B5EF4-FFF2-40B4-BE49-F238E27FC236}">
                <a16:creationId xmlns:a16="http://schemas.microsoft.com/office/drawing/2014/main" id="{B6972656-A621-4F51-9C52-3C334C9D7D17}"/>
              </a:ext>
            </a:extLst>
          </p:cNvPr>
          <p:cNvSpPr txBox="1">
            <a:spLocks/>
          </p:cNvSpPr>
          <p:nvPr/>
        </p:nvSpPr>
        <p:spPr bwMode="gray">
          <a:xfrm>
            <a:off x="3906174" y="2379216"/>
            <a:ext cx="4805207" cy="3863181"/>
          </a:xfrm>
          <a:prstGeom prst="rect">
            <a:avLst/>
          </a:prstGeom>
        </p:spPr>
        <p:txBody>
          <a:bodyPr anchor="t" anchorCtr="0"/>
          <a:lstStyle>
            <a:lvl1pPr marL="0" indent="0" algn="l" defTabSz="914400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850" kern="1200" cap="small" baseline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buSzPct val="90000"/>
              <a:buFontTx/>
              <a:buNone/>
              <a:defRPr sz="1800" kern="1200" cap="small" baseline="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91440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37160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82880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i="1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400" dirty="0">
                <a:solidFill>
                  <a:srgbClr val="FFFFFF"/>
                </a:solidFill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9023283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prototype works:</a:t>
            </a:r>
          </a:p>
          <a:p>
            <a:pPr lvl="1"/>
            <a:r>
              <a:rPr lang="en-US" dirty="0"/>
              <a:t>Principle of operation has been proven at IPHI</a:t>
            </a:r>
          </a:p>
          <a:p>
            <a:pPr lvl="3"/>
            <a:r>
              <a:rPr lang="en-US" dirty="0"/>
              <a:t>First campaign: Debugging issues on the protype, first results</a:t>
            </a:r>
          </a:p>
          <a:p>
            <a:pPr lvl="3"/>
            <a:r>
              <a:rPr lang="en-US" dirty="0"/>
              <a:t>Second campaign: Prototype improvements, confirmation of previous results</a:t>
            </a:r>
          </a:p>
          <a:p>
            <a:pPr lvl="1"/>
            <a:r>
              <a:rPr lang="en-US" dirty="0"/>
              <a:t>Single pulse measurement seems possible at ESS, even at 2 GeV</a:t>
            </a:r>
          </a:p>
          <a:p>
            <a:pPr lvl="3"/>
            <a:r>
              <a:rPr lang="en-US" dirty="0"/>
              <a:t>If extrapolation is true …</a:t>
            </a:r>
          </a:p>
          <a:p>
            <a:pPr lvl="1"/>
            <a:r>
              <a:rPr lang="en-US" dirty="0"/>
              <a:t>IPHI tests look like a conditioning, commissioning accelerator (only BPMs as diagnostics) </a:t>
            </a:r>
          </a:p>
          <a:p>
            <a:pPr lvl="3"/>
            <a:r>
              <a:rPr lang="en-US" dirty="0"/>
              <a:t>Beam condition were peculiar, we tried to do our best …</a:t>
            </a:r>
          </a:p>
          <a:p>
            <a:pPr lvl="3"/>
            <a:r>
              <a:rPr lang="en-US" dirty="0"/>
              <a:t>Now, IPHI team seems to be interested in our IPMs</a:t>
            </a:r>
          </a:p>
          <a:p>
            <a:r>
              <a:rPr lang="en-US" dirty="0"/>
              <a:t>However some critical questions remain open:</a:t>
            </a:r>
          </a:p>
          <a:p>
            <a:pPr lvl="1"/>
            <a:r>
              <a:rPr lang="en-US" dirty="0"/>
              <a:t>MCP ageing calibration method</a:t>
            </a:r>
          </a:p>
          <a:p>
            <a:pPr lvl="1"/>
            <a:r>
              <a:rPr lang="en-US" dirty="0"/>
              <a:t>Radiation hard imaging solution</a:t>
            </a:r>
          </a:p>
          <a:p>
            <a:pPr lvl="1"/>
            <a:r>
              <a:rPr lang="en-US" dirty="0"/>
              <a:t>ESS Background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Conclusion (1/2)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IRFU/DEDIP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AEFB9B6D-867A-40B8-ACB0-35CC9F272C9C}" type="slidenum">
              <a:rPr lang="fr-FR" smtClean="0"/>
              <a:pPr/>
              <a:t>55</a:t>
            </a:fld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ESS cNPM CDR - 11/02/2019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268464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A509E68-7B8B-47D1-8D9A-9463F13725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Our thoughts for the final version</a:t>
            </a:r>
          </a:p>
          <a:p>
            <a:pPr lvl="1"/>
            <a:r>
              <a:rPr lang="en-US" dirty="0"/>
              <a:t>MCP choice:</a:t>
            </a:r>
          </a:p>
          <a:p>
            <a:pPr lvl="3"/>
            <a:r>
              <a:rPr lang="en-US" dirty="0"/>
              <a:t>Double MCP with P43 screen</a:t>
            </a:r>
          </a:p>
          <a:p>
            <a:pPr lvl="5"/>
            <a:r>
              <a:rPr lang="en-US" dirty="0"/>
              <a:t>Decrease resolution</a:t>
            </a:r>
          </a:p>
          <a:p>
            <a:pPr lvl="5"/>
            <a:r>
              <a:rPr lang="en-US" dirty="0"/>
              <a:t>More gain</a:t>
            </a:r>
          </a:p>
          <a:p>
            <a:pPr lvl="3"/>
            <a:r>
              <a:rPr lang="en-US" dirty="0"/>
              <a:t>ALD MCPs look promising for lifetime </a:t>
            </a:r>
          </a:p>
          <a:p>
            <a:pPr lvl="3"/>
            <a:r>
              <a:rPr lang="en-US" dirty="0"/>
              <a:t>Hamamatsu vs </a:t>
            </a:r>
            <a:r>
              <a:rPr lang="en-US" dirty="0" err="1"/>
              <a:t>Photonis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 Price, availability …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Field configuration:</a:t>
            </a:r>
          </a:p>
          <a:p>
            <a:pPr lvl="3"/>
            <a:r>
              <a:rPr lang="en-US" dirty="0"/>
              <a:t>Independent to the mechanical design </a:t>
            </a:r>
          </a:p>
          <a:p>
            <a:pPr lvl="3"/>
            <a:r>
              <a:rPr lang="en-US" dirty="0"/>
              <a:t>Depends on the HV power supplies</a:t>
            </a:r>
          </a:p>
          <a:p>
            <a:pPr lvl="5"/>
            <a:r>
              <a:rPr lang="en-US" dirty="0"/>
              <a:t>If EHS is viable solution: symmetric</a:t>
            </a:r>
          </a:p>
          <a:p>
            <a:pPr lvl="5"/>
            <a:r>
              <a:rPr lang="en-US" dirty="0"/>
              <a:t>Otherwise asymmetric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Camera:</a:t>
            </a:r>
          </a:p>
          <a:p>
            <a:pPr lvl="3"/>
            <a:r>
              <a:rPr lang="en-US" dirty="0"/>
              <a:t>Open to everything that fits to our requirements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3B1A2B6-8329-4F09-8E18-BCF41E579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Conclusion (2/2)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55ACCA9-D6BE-4F03-BD15-F07127C321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IRFU/DEDIP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D402215-5563-4CBC-BC89-6069E38ED0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AEFB9B6D-867A-40B8-ACB0-35CC9F272C9C}" type="slidenum">
              <a:rPr lang="fr-FR" smtClean="0"/>
              <a:pPr/>
              <a:t>56</a:t>
            </a:fld>
            <a:endParaRPr lang="fr-FR" dirty="0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E22708B0-B3F5-49A8-9CDE-8EFACA68064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ESS cNPM CDR - 11/02/2019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015321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IRFU/DEDIP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fr-FR">
                <a:solidFill>
                  <a:schemeClr val="bg1"/>
                </a:solidFill>
              </a:rPr>
              <a:t>Tel : +33 1 69 08 xx xx – Fax : +33 1 69 08 xx xx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u contenu 1">
            <a:extLst>
              <a:ext uri="{FF2B5EF4-FFF2-40B4-BE49-F238E27FC236}">
                <a16:creationId xmlns:a16="http://schemas.microsoft.com/office/drawing/2014/main" id="{4A561CB4-4ED9-4C6B-A225-29FD5D0FED23}"/>
              </a:ext>
            </a:extLst>
          </p:cNvPr>
          <p:cNvSpPr txBox="1">
            <a:spLocks/>
          </p:cNvSpPr>
          <p:nvPr/>
        </p:nvSpPr>
        <p:spPr bwMode="gray">
          <a:xfrm>
            <a:off x="3906174" y="2379216"/>
            <a:ext cx="4805207" cy="3863181"/>
          </a:xfrm>
          <a:prstGeom prst="rect">
            <a:avLst/>
          </a:prstGeom>
        </p:spPr>
        <p:txBody>
          <a:bodyPr anchor="t" anchorCtr="0"/>
          <a:lstStyle>
            <a:lvl1pPr marL="0" indent="0" algn="l" defTabSz="914400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850" kern="1200" cap="small" baseline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buSzPct val="90000"/>
              <a:buFontTx/>
              <a:buNone/>
              <a:defRPr sz="1800" kern="1200" cap="small" baseline="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91440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37160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82880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i="1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400" dirty="0">
                <a:solidFill>
                  <a:srgbClr val="FFFFFF"/>
                </a:solidFill>
              </a:rPr>
              <a:t>Thanks for your attention !</a:t>
            </a:r>
          </a:p>
          <a:p>
            <a:pPr>
              <a:lnSpc>
                <a:spcPts val="2400"/>
              </a:lnSpc>
            </a:pPr>
            <a:endParaRPr lang="en-US" sz="2400" dirty="0">
              <a:solidFill>
                <a:srgbClr val="FFFFFF"/>
              </a:solidFill>
            </a:endParaRPr>
          </a:p>
          <a:p>
            <a:pPr algn="ctr">
              <a:lnSpc>
                <a:spcPts val="2400"/>
              </a:lnSpc>
            </a:pPr>
            <a:r>
              <a:rPr lang="en-US" sz="2400" dirty="0">
                <a:solidFill>
                  <a:srgbClr val="FFFFFF"/>
                </a:solidFill>
              </a:rPr>
              <a:t>-</a:t>
            </a:r>
          </a:p>
          <a:p>
            <a:pPr algn="ctr">
              <a:lnSpc>
                <a:spcPts val="2400"/>
              </a:lnSpc>
            </a:pPr>
            <a:endParaRPr lang="en-US" sz="2400" dirty="0">
              <a:solidFill>
                <a:srgbClr val="FFFFFF"/>
              </a:solidFill>
            </a:endParaRPr>
          </a:p>
          <a:p>
            <a:pPr algn="ctr">
              <a:lnSpc>
                <a:spcPts val="2400"/>
              </a:lnSpc>
            </a:pPr>
            <a:r>
              <a:rPr lang="en-US" sz="2400" dirty="0">
                <a:solidFill>
                  <a:srgbClr val="FFFFFF"/>
                </a:solidFill>
              </a:rPr>
              <a:t>Questions ?</a:t>
            </a:r>
          </a:p>
          <a:p>
            <a:pPr algn="ctr">
              <a:lnSpc>
                <a:spcPts val="2400"/>
              </a:lnSpc>
            </a:pPr>
            <a:endParaRPr lang="en-US" sz="2400" dirty="0">
              <a:solidFill>
                <a:srgbClr val="FFFFFF"/>
              </a:solidFill>
            </a:endParaRPr>
          </a:p>
          <a:p>
            <a:pPr algn="ctr">
              <a:lnSpc>
                <a:spcPts val="2400"/>
              </a:lnSpc>
            </a:pP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3998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IRFU/DEDIP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fr-FR">
                <a:solidFill>
                  <a:schemeClr val="bg1"/>
                </a:solidFill>
              </a:rPr>
              <a:t>Tel : +33 1 69 08 xx xx – Fax : +33 1 69 08 xx xx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u contenu 1">
            <a:extLst>
              <a:ext uri="{FF2B5EF4-FFF2-40B4-BE49-F238E27FC236}">
                <a16:creationId xmlns:a16="http://schemas.microsoft.com/office/drawing/2014/main" id="{27FEBC07-0AB1-4F16-93C7-301870F4B8B5}"/>
              </a:ext>
            </a:extLst>
          </p:cNvPr>
          <p:cNvSpPr txBox="1">
            <a:spLocks/>
          </p:cNvSpPr>
          <p:nvPr/>
        </p:nvSpPr>
        <p:spPr bwMode="gray">
          <a:xfrm>
            <a:off x="3906174" y="2379216"/>
            <a:ext cx="4805207" cy="3863181"/>
          </a:xfrm>
          <a:prstGeom prst="rect">
            <a:avLst/>
          </a:prstGeom>
        </p:spPr>
        <p:txBody>
          <a:bodyPr anchor="t" anchorCtr="0"/>
          <a:lstStyle>
            <a:lvl1pPr marL="0" indent="0" algn="l" defTabSz="914400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850" kern="1200" cap="small" baseline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buSzPct val="90000"/>
              <a:buFontTx/>
              <a:buNone/>
              <a:defRPr sz="1800" kern="1200" cap="small" baseline="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91440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37160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82880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i="1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</a:pPr>
            <a:r>
              <a:rPr lang="en-US" sz="2400" dirty="0">
                <a:solidFill>
                  <a:srgbClr val="FFFFFF"/>
                </a:solidFill>
              </a:rPr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14341284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tale of the </a:t>
            </a:r>
            <a:r>
              <a:rPr lang="en-US" dirty="0" err="1"/>
              <a:t>photonis</a:t>
            </a:r>
            <a:r>
              <a:rPr lang="en-US" dirty="0"/>
              <a:t> MCP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IRFU/DEDIP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AEFB9B6D-867A-40B8-ACB0-35CC9F272C9C}" type="slidenum">
              <a:rPr lang="fr-FR" smtClean="0"/>
              <a:pPr/>
              <a:t>59</a:t>
            </a:fld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ESS cNPM CDR - 11/02/2019</a:t>
            </a:r>
            <a:endParaRPr lang="fr-FR" dirty="0"/>
          </a:p>
        </p:txBody>
      </p:sp>
      <p:sp>
        <p:nvSpPr>
          <p:cNvPr id="7" name="Espace réservé du contenu 1"/>
          <p:cNvSpPr>
            <a:spLocks noGrp="1"/>
          </p:cNvSpPr>
          <p:nvPr>
            <p:ph idx="1"/>
          </p:nvPr>
        </p:nvSpPr>
        <p:spPr>
          <a:xfrm>
            <a:off x="576000" y="1256885"/>
            <a:ext cx="5190318" cy="3477953"/>
          </a:xfrm>
        </p:spPr>
        <p:txBody>
          <a:bodyPr/>
          <a:lstStyle/>
          <a:p>
            <a:pPr lvl="1"/>
            <a:r>
              <a:rPr lang="en-US" noProof="0" dirty="0"/>
              <a:t>2017 07 </a:t>
            </a:r>
            <a:r>
              <a:rPr lang="en-US" noProof="0" dirty="0">
                <a:sym typeface="Wingdings" panose="05000000000000000000" pitchFamily="2" charset="2"/>
              </a:rPr>
              <a:t> Order 2 MCPs</a:t>
            </a:r>
          </a:p>
          <a:p>
            <a:pPr lvl="1"/>
            <a:r>
              <a:rPr lang="en-US" noProof="0" dirty="0">
                <a:sym typeface="Wingdings" panose="05000000000000000000" pitchFamily="2" charset="2"/>
              </a:rPr>
              <a:t>2017 09  Reception</a:t>
            </a:r>
          </a:p>
          <a:p>
            <a:pPr lvl="3"/>
            <a:r>
              <a:rPr lang="en-US" noProof="0" dirty="0">
                <a:sym typeface="Wingdings" panose="05000000000000000000" pitchFamily="2" charset="2"/>
              </a:rPr>
              <a:t>Received: one MCP one ADP</a:t>
            </a:r>
          </a:p>
          <a:p>
            <a:pPr lvl="3"/>
            <a:r>
              <a:rPr lang="en-US" noProof="0" dirty="0" err="1">
                <a:sym typeface="Wingdings" panose="05000000000000000000" pitchFamily="2" charset="2"/>
              </a:rPr>
              <a:t>Photonis</a:t>
            </a:r>
            <a:r>
              <a:rPr lang="en-US" noProof="0" dirty="0">
                <a:sym typeface="Wingdings" panose="05000000000000000000" pitchFamily="2" charset="2"/>
              </a:rPr>
              <a:t> send correct item after</a:t>
            </a:r>
          </a:p>
          <a:p>
            <a:pPr lvl="1"/>
            <a:r>
              <a:rPr lang="en-US" noProof="0" dirty="0">
                <a:sym typeface="Wingdings" panose="05000000000000000000" pitchFamily="2" charset="2"/>
              </a:rPr>
              <a:t>2018 02  Crack in MCP</a:t>
            </a:r>
          </a:p>
          <a:p>
            <a:pPr lvl="3"/>
            <a:r>
              <a:rPr lang="en-US" noProof="0" dirty="0">
                <a:sym typeface="Wingdings" panose="05000000000000000000" pitchFamily="2" charset="2"/>
              </a:rPr>
              <a:t>We discovered it during integration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2018 03  Sent it back to </a:t>
            </a:r>
            <a:r>
              <a:rPr lang="en-US" dirty="0" err="1">
                <a:sym typeface="Wingdings" panose="05000000000000000000" pitchFamily="2" charset="2"/>
              </a:rPr>
              <a:t>Photonis</a:t>
            </a:r>
            <a:endParaRPr lang="en-US" dirty="0">
              <a:sym typeface="Wingdings" panose="05000000000000000000" pitchFamily="2" charset="2"/>
            </a:endParaRPr>
          </a:p>
          <a:p>
            <a:pPr lvl="3"/>
            <a:r>
              <a:rPr lang="en-US" noProof="0" dirty="0" err="1">
                <a:sym typeface="Wingdings" panose="05000000000000000000" pitchFamily="2" charset="2"/>
              </a:rPr>
              <a:t>Fedex</a:t>
            </a:r>
            <a:r>
              <a:rPr lang="en-US" noProof="0" dirty="0">
                <a:sym typeface="Wingdings" panose="05000000000000000000" pitchFamily="2" charset="2"/>
              </a:rPr>
              <a:t>: </a:t>
            </a:r>
            <a:r>
              <a:rPr lang="en-US" dirty="0">
                <a:sym typeface="Wingdings" panose="05000000000000000000" pitchFamily="2" charset="2"/>
              </a:rPr>
              <a:t>Parcel damaged</a:t>
            </a:r>
            <a:endParaRPr lang="en-US" noProof="0" dirty="0">
              <a:sym typeface="Wingdings" panose="05000000000000000000" pitchFamily="2" charset="2"/>
            </a:endParaRPr>
          </a:p>
          <a:p>
            <a:pPr lvl="1"/>
            <a:r>
              <a:rPr lang="en-US" dirty="0">
                <a:sym typeface="Wingdings" panose="05000000000000000000" pitchFamily="2" charset="2"/>
              </a:rPr>
              <a:t>2018 04  Arrived at </a:t>
            </a:r>
            <a:r>
              <a:rPr lang="en-US" dirty="0" err="1">
                <a:sym typeface="Wingdings" panose="05000000000000000000" pitchFamily="2" charset="2"/>
              </a:rPr>
              <a:t>Photonis</a:t>
            </a:r>
            <a:r>
              <a:rPr lang="en-US" dirty="0">
                <a:sym typeface="Wingdings" panose="05000000000000000000" pitchFamily="2" charset="2"/>
              </a:rPr>
              <a:t> USA</a:t>
            </a:r>
          </a:p>
          <a:p>
            <a:pPr lvl="3"/>
            <a:r>
              <a:rPr lang="en-US" dirty="0">
                <a:sym typeface="Wingdings" panose="05000000000000000000" pitchFamily="2" charset="2"/>
              </a:rPr>
              <a:t>Almost destroyed</a:t>
            </a:r>
            <a:endParaRPr lang="en-US" noProof="0" dirty="0">
              <a:sym typeface="Wingdings" panose="05000000000000000000" pitchFamily="2" charset="2"/>
            </a:endParaRPr>
          </a:p>
          <a:p>
            <a:pPr lvl="1"/>
            <a:r>
              <a:rPr lang="en-US" dirty="0">
                <a:sym typeface="Wingdings" panose="05000000000000000000" pitchFamily="2" charset="2"/>
              </a:rPr>
              <a:t>2018 07  Back at CEA</a:t>
            </a:r>
          </a:p>
          <a:p>
            <a:pPr lvl="3"/>
            <a:endParaRPr lang="en-US" noProof="0" dirty="0">
              <a:sym typeface="Wingdings" panose="05000000000000000000" pitchFamily="2" charset="2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9" t="16769" r="17347"/>
          <a:stretch/>
        </p:blipFill>
        <p:spPr>
          <a:xfrm>
            <a:off x="5766318" y="1256885"/>
            <a:ext cx="2839433" cy="209005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2" t="24766" r="30364" b="13893"/>
          <a:stretch/>
        </p:blipFill>
        <p:spPr>
          <a:xfrm rot="10800000">
            <a:off x="5741654" y="3457169"/>
            <a:ext cx="2864096" cy="237418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15645" r="14285" b="3130"/>
          <a:stretch/>
        </p:blipFill>
        <p:spPr>
          <a:xfrm>
            <a:off x="3716514" y="4734838"/>
            <a:ext cx="1573088" cy="157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4751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A. Readout (2/3)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IRFU/DEDIP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AEFB9B6D-867A-40B8-ACB0-35CC9F272C9C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ESS cNPM CDR - 11/02/2019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1" y="1329631"/>
            <a:ext cx="3893820" cy="4767943"/>
          </a:xfrm>
          <a:prstGeom prst="rect">
            <a:avLst/>
          </a:prstGeom>
        </p:spPr>
      </p:pic>
      <p:sp>
        <p:nvSpPr>
          <p:cNvPr id="10" name="Espace réservé du contenu 1"/>
          <p:cNvSpPr>
            <a:spLocks noGrp="1"/>
          </p:cNvSpPr>
          <p:nvPr>
            <p:ph idx="1"/>
          </p:nvPr>
        </p:nvSpPr>
        <p:spPr>
          <a:xfrm>
            <a:off x="4752464" y="1229326"/>
            <a:ext cx="3996000" cy="4968552"/>
          </a:xfrm>
        </p:spPr>
        <p:txBody>
          <a:bodyPr/>
          <a:lstStyle/>
          <a:p>
            <a:pPr indent="-540000"/>
            <a:r>
              <a:rPr lang="en-US" dirty="0"/>
              <a:t>Asymmetric</a:t>
            </a:r>
          </a:p>
          <a:p>
            <a:pPr lvl="1"/>
            <a:r>
              <a:rPr lang="en-US" dirty="0"/>
              <a:t>HV on top electrode</a:t>
            </a:r>
          </a:p>
          <a:p>
            <a:pPr lvl="1"/>
            <a:r>
              <a:rPr lang="en-US" dirty="0"/>
              <a:t>GND on bot electrode/MCP</a:t>
            </a:r>
          </a:p>
          <a:p>
            <a:pPr lvl="1"/>
            <a:r>
              <a:rPr lang="en-US" dirty="0"/>
              <a:t>Independent power supplies</a:t>
            </a:r>
          </a:p>
          <a:p>
            <a:pPr lvl="1"/>
            <a:r>
              <a:rPr lang="en-US" dirty="0"/>
              <a:t>Better control of gain</a:t>
            </a:r>
          </a:p>
          <a:p>
            <a:pPr lvl="3"/>
            <a:r>
              <a:rPr lang="en-US" dirty="0"/>
              <a:t>Voltage</a:t>
            </a:r>
          </a:p>
          <a:p>
            <a:pPr lvl="3"/>
            <a:r>
              <a:rPr lang="en-US" dirty="0"/>
              <a:t>Current</a:t>
            </a:r>
          </a:p>
        </p:txBody>
      </p:sp>
      <p:sp>
        <p:nvSpPr>
          <p:cNvPr id="9" name="Rectangle 8"/>
          <p:cNvSpPr/>
          <p:nvPr/>
        </p:nvSpPr>
        <p:spPr>
          <a:xfrm>
            <a:off x="5822747" y="4975471"/>
            <a:ext cx="1855433" cy="408373"/>
          </a:xfrm>
          <a:prstGeom prst="rect">
            <a:avLst/>
          </a:prstGeom>
          <a:solidFill>
            <a:srgbClr val="B2B2B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HV </a:t>
            </a:r>
            <a:r>
              <a:rPr lang="fr-FR" dirty="0" err="1"/>
              <a:t>channel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5822746" y="5690825"/>
            <a:ext cx="1855433" cy="408373"/>
          </a:xfrm>
          <a:prstGeom prst="rect">
            <a:avLst/>
          </a:prstGeom>
          <a:solidFill>
            <a:srgbClr val="B2B2B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HV </a:t>
            </a:r>
            <a:r>
              <a:rPr lang="fr-FR" dirty="0" err="1"/>
              <a:t>channel</a:t>
            </a:r>
            <a:endParaRPr lang="fr-FR" dirty="0"/>
          </a:p>
        </p:txBody>
      </p:sp>
      <p:cxnSp>
        <p:nvCxnSpPr>
          <p:cNvPr id="7" name="Connecteur droit avec flèche 6"/>
          <p:cNvCxnSpPr>
            <a:stCxn id="9" idx="1"/>
          </p:cNvCxnSpPr>
          <p:nvPr/>
        </p:nvCxnSpPr>
        <p:spPr>
          <a:xfrm flipH="1">
            <a:off x="4385569" y="5179658"/>
            <a:ext cx="1437178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>
            <a:off x="4385568" y="5891351"/>
            <a:ext cx="1437178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47817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3" y="1443236"/>
            <a:ext cx="8172450" cy="4597003"/>
          </a:xfr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OPI – Cameras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IRFU/DEDIP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AEFB9B6D-867A-40B8-ACB0-35CC9F272C9C}" type="slidenum">
              <a:rPr lang="fr-FR" smtClean="0"/>
              <a:pPr/>
              <a:t>60</a:t>
            </a:fld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ESS cNPM CDR - 11/02/2019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734617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3" y="1443236"/>
            <a:ext cx="8172450" cy="4597003"/>
          </a:xfr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OPI – Power </a:t>
            </a:r>
            <a:r>
              <a:rPr lang="en-US" dirty="0" err="1"/>
              <a:t>Supllies</a:t>
            </a:r>
            <a:r>
              <a:rPr lang="en-US" dirty="0"/>
              <a:t> 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IRFU/DEDIP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AEFB9B6D-867A-40B8-ACB0-35CC9F272C9C}" type="slidenum">
              <a:rPr lang="fr-FR" smtClean="0"/>
              <a:pPr/>
              <a:t>61</a:t>
            </a:fld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ESS cNPM CDR - 11/02/2019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1584562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uniformity analysis (1/4)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IRFU/DEDIP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AEFB9B6D-867A-40B8-ACB0-35CC9F272C9C}" type="slidenum">
              <a:rPr lang="fr-FR" smtClean="0"/>
              <a:pPr/>
              <a:t>62</a:t>
            </a:fld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ESS cNPM CDR - 11/02/2019</a:t>
            </a:r>
            <a:endParaRPr lang="fr-FR" dirty="0"/>
          </a:p>
        </p:txBody>
      </p:sp>
      <p:sp>
        <p:nvSpPr>
          <p:cNvPr id="7" name="Espace réservé du contenu 1"/>
          <p:cNvSpPr>
            <a:spLocks noGrp="1"/>
          </p:cNvSpPr>
          <p:nvPr>
            <p:ph idx="1"/>
          </p:nvPr>
        </p:nvSpPr>
        <p:spPr>
          <a:xfrm>
            <a:off x="576000" y="1268760"/>
            <a:ext cx="8172464" cy="1440160"/>
          </a:xfrm>
        </p:spPr>
        <p:txBody>
          <a:bodyPr/>
          <a:lstStyle/>
          <a:p>
            <a:r>
              <a:rPr lang="en-US" dirty="0"/>
              <a:t>Criteria</a:t>
            </a:r>
          </a:p>
          <a:p>
            <a:pPr lvl="1"/>
            <a:r>
              <a:rPr lang="en-US" dirty="0"/>
              <a:t>3D vector data are difficult to represent directly</a:t>
            </a:r>
          </a:p>
          <a:p>
            <a:pPr lvl="3"/>
            <a:r>
              <a:rPr lang="en-US" b="1" dirty="0"/>
              <a:t>Go back to 2D</a:t>
            </a:r>
          </a:p>
          <a:p>
            <a:pPr lvl="3"/>
            <a:r>
              <a:rPr lang="en-US" dirty="0"/>
              <a:t>Streamlines</a:t>
            </a:r>
          </a:p>
          <a:p>
            <a:pPr lvl="1"/>
            <a:r>
              <a:rPr lang="en-US" dirty="0"/>
              <a:t>Find a way to quantify the uniformity</a:t>
            </a:r>
          </a:p>
        </p:txBody>
      </p:sp>
      <p:sp>
        <p:nvSpPr>
          <p:cNvPr id="8" name="Espace réservé du contenu 1"/>
          <p:cNvSpPr txBox="1">
            <a:spLocks/>
          </p:cNvSpPr>
          <p:nvPr/>
        </p:nvSpPr>
        <p:spPr>
          <a:xfrm>
            <a:off x="576000" y="2924944"/>
            <a:ext cx="3996000" cy="33786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92392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ts val="2000"/>
              </a:lnSpc>
              <a:spcBef>
                <a:spcPts val="0"/>
              </a:spcBef>
              <a:buSzPct val="90000"/>
              <a:buFontTx/>
              <a:buBlip>
                <a:blip r:embed="rId2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Image</a:t>
            </a:r>
          </a:p>
          <a:p>
            <a:pPr lvl="1">
              <a:buFont typeface="+mj-lt"/>
              <a:buAutoNum type="arabicPeriod"/>
            </a:pPr>
            <a:r>
              <a:rPr lang="en-US" dirty="0"/>
              <a:t>Plot an image from the solution</a:t>
            </a:r>
          </a:p>
          <a:p>
            <a:pPr lvl="1">
              <a:buFont typeface="+mj-lt"/>
              <a:buAutoNum type="arabicPeriod"/>
            </a:pPr>
            <a:endParaRPr lang="en-US" dirty="0"/>
          </a:p>
          <a:p>
            <a:pPr marL="0" lvl="1"/>
            <a:r>
              <a:rPr lang="en-US" dirty="0"/>
              <a:t>Advantages</a:t>
            </a:r>
          </a:p>
          <a:p>
            <a:pPr marL="649287" lvl="3"/>
            <a:r>
              <a:rPr lang="en-US" dirty="0"/>
              <a:t>Simple, include in COMSOL</a:t>
            </a:r>
          </a:p>
          <a:p>
            <a:pPr marL="0" lvl="1"/>
            <a:endParaRPr lang="en-US" dirty="0"/>
          </a:p>
          <a:p>
            <a:pPr marL="0" lvl="1"/>
            <a:r>
              <a:rPr lang="en-US" dirty="0"/>
              <a:t>Drawbacks</a:t>
            </a:r>
          </a:p>
          <a:p>
            <a:pPr marL="649287" lvl="3"/>
            <a:r>
              <a:rPr lang="en-US" dirty="0">
                <a:sym typeface="Wingdings" panose="05000000000000000000" pitchFamily="2" charset="2"/>
              </a:rPr>
              <a:t>How to quantify/compare</a:t>
            </a:r>
            <a:endParaRPr lang="en-US" dirty="0"/>
          </a:p>
          <a:p>
            <a:pPr lvl="1">
              <a:buFont typeface="+mj-lt"/>
              <a:buAutoNum type="arabicPeriod"/>
            </a:pPr>
            <a:endParaRPr lang="en-US" dirty="0"/>
          </a:p>
          <a:p>
            <a:pPr lvl="1">
              <a:buFont typeface="+mj-lt"/>
              <a:buAutoNum type="arabicPeriod"/>
            </a:pPr>
            <a:endParaRPr lang="en-US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720" y="3529480"/>
            <a:ext cx="2880000" cy="2880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720" y="855590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99989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uniformity analysis (2/4)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IRFU/DEDIP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AEFB9B6D-867A-40B8-ACB0-35CC9F272C9C}" type="slidenum">
              <a:rPr lang="fr-FR" smtClean="0"/>
              <a:pPr/>
              <a:t>63</a:t>
            </a:fld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ESS cNPM CDR - 11/02/2019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053" y="2132856"/>
            <a:ext cx="3168599" cy="3291696"/>
          </a:xfrm>
          <a:prstGeom prst="rect">
            <a:avLst/>
          </a:prstGeom>
        </p:spPr>
      </p:pic>
      <p:sp>
        <p:nvSpPr>
          <p:cNvPr id="8" name="Espace réservé du contenu 1"/>
          <p:cNvSpPr txBox="1">
            <a:spLocks/>
          </p:cNvSpPr>
          <p:nvPr/>
        </p:nvSpPr>
        <p:spPr>
          <a:xfrm>
            <a:off x="576000" y="1268760"/>
            <a:ext cx="8172464" cy="14401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200" kern="1200" cap="none" baseline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60000"/>
              <a:buFontTx/>
              <a:buBlip>
                <a:blip r:embed="rId3"/>
              </a:buBlip>
              <a:defRPr sz="1800" kern="1200" cap="small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6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628650" indent="-276225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666666"/>
              </a:buClr>
              <a:buSzPct val="30000"/>
              <a:buFontTx/>
              <a:buBlip>
                <a:blip r:embed="rId4"/>
              </a:buBlip>
              <a:defRPr sz="14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63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defRPr sz="12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809625" indent="-180975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200" i="1" kern="1200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Criteria</a:t>
            </a:r>
          </a:p>
          <a:p>
            <a:pPr lvl="1"/>
            <a:r>
              <a:rPr lang="en-US"/>
              <a:t>3D vector data are difficult to represent directly</a:t>
            </a:r>
          </a:p>
          <a:p>
            <a:pPr lvl="3"/>
            <a:r>
              <a:rPr lang="en-US" b="1"/>
              <a:t>Go back to 2D</a:t>
            </a:r>
          </a:p>
          <a:p>
            <a:pPr lvl="3"/>
            <a:r>
              <a:rPr lang="en-US"/>
              <a:t>Streamlines</a:t>
            </a:r>
          </a:p>
          <a:p>
            <a:pPr lvl="1"/>
            <a:r>
              <a:rPr lang="en-US"/>
              <a:t>Find a way to quantify the uniformity</a:t>
            </a:r>
            <a:endParaRPr lang="en-US" dirty="0"/>
          </a:p>
        </p:txBody>
      </p:sp>
      <p:sp>
        <p:nvSpPr>
          <p:cNvPr id="9" name="Espace réservé du contenu 1"/>
          <p:cNvSpPr txBox="1">
            <a:spLocks/>
          </p:cNvSpPr>
          <p:nvPr/>
        </p:nvSpPr>
        <p:spPr>
          <a:xfrm>
            <a:off x="576000" y="2924944"/>
            <a:ext cx="3996000" cy="33786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92392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ts val="2000"/>
              </a:lnSpc>
              <a:spcBef>
                <a:spcPts val="0"/>
              </a:spcBef>
              <a:buSzPct val="90000"/>
              <a:buFontTx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Statistical</a:t>
            </a:r>
          </a:p>
          <a:p>
            <a:pPr lvl="1">
              <a:buFont typeface="+mj-lt"/>
              <a:buAutoNum type="arabicPeriod"/>
            </a:pPr>
            <a:r>
              <a:rPr lang="en-US" dirty="0"/>
              <a:t>Make a slice in Z direction</a:t>
            </a:r>
          </a:p>
          <a:p>
            <a:pPr lvl="1">
              <a:buFont typeface="+mj-lt"/>
              <a:buAutoNum type="arabicPeriod"/>
            </a:pPr>
            <a:r>
              <a:rPr lang="en-US" dirty="0"/>
              <a:t>Calculate the quadratic mean value of E field in the area close by to the beam</a:t>
            </a:r>
          </a:p>
          <a:p>
            <a:pPr lvl="1">
              <a:buFont typeface="+mj-lt"/>
              <a:buAutoNum type="arabicPeriod"/>
            </a:pPr>
            <a:r>
              <a:rPr lang="en-US" dirty="0"/>
              <a:t>Sweep over Z</a:t>
            </a:r>
          </a:p>
          <a:p>
            <a:pPr lvl="1">
              <a:buFont typeface="+mj-lt"/>
              <a:buAutoNum type="arabicPeriod"/>
            </a:pPr>
            <a:endParaRPr lang="en-US" dirty="0"/>
          </a:p>
          <a:p>
            <a:pPr marL="0" lvl="1"/>
            <a:r>
              <a:rPr lang="en-US" dirty="0"/>
              <a:t>Advantages</a:t>
            </a:r>
          </a:p>
          <a:p>
            <a:pPr marL="649287" lvl="3"/>
            <a:r>
              <a:rPr lang="en-US" dirty="0"/>
              <a:t>Quadratic </a:t>
            </a:r>
            <a:r>
              <a:rPr lang="en-US" dirty="0">
                <a:sym typeface="Wingdings" panose="05000000000000000000" pitchFamily="2" charset="2"/>
              </a:rPr>
              <a:t> No compensation</a:t>
            </a:r>
          </a:p>
          <a:p>
            <a:pPr marL="649287" lvl="3"/>
            <a:r>
              <a:rPr lang="en-US" dirty="0">
                <a:sym typeface="Wingdings" panose="05000000000000000000" pitchFamily="2" charset="2"/>
              </a:rPr>
              <a:t>Error FEM solver only</a:t>
            </a:r>
            <a:endParaRPr lang="en-US" dirty="0"/>
          </a:p>
          <a:p>
            <a:pPr marL="0" lvl="1"/>
            <a:endParaRPr lang="en-US" dirty="0"/>
          </a:p>
          <a:p>
            <a:pPr marL="0" lvl="1"/>
            <a:r>
              <a:rPr lang="en-US" dirty="0"/>
              <a:t>Drawbacks</a:t>
            </a:r>
          </a:p>
          <a:p>
            <a:pPr marL="649287" lvl="3"/>
            <a:r>
              <a:rPr lang="en-US" dirty="0">
                <a:sym typeface="Wingdings" panose="05000000000000000000" pitchFamily="2" charset="2"/>
              </a:rPr>
              <a:t>Quadratic  Lost sign</a:t>
            </a:r>
            <a:endParaRPr lang="en-US" dirty="0"/>
          </a:p>
          <a:p>
            <a:pPr lvl="1">
              <a:buFont typeface="+mj-lt"/>
              <a:buAutoNum type="arabicPeriod"/>
            </a:pPr>
            <a:endParaRPr lang="en-US" dirty="0"/>
          </a:p>
          <a:p>
            <a:pPr lvl="1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1136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uniformity analysis (3/4)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IRFU/DEDIP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AEFB9B6D-867A-40B8-ACB0-35CC9F272C9C}" type="slidenum">
              <a:rPr lang="fr-FR" smtClean="0"/>
              <a:pPr/>
              <a:t>64</a:t>
            </a:fld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ESS cNPM CDR - 11/02/2019</a:t>
            </a:r>
            <a:endParaRPr lang="fr-FR" dirty="0"/>
          </a:p>
        </p:txBody>
      </p:sp>
      <p:sp>
        <p:nvSpPr>
          <p:cNvPr id="7" name="Espace réservé du contenu 1"/>
          <p:cNvSpPr>
            <a:spLocks noGrp="1"/>
          </p:cNvSpPr>
          <p:nvPr>
            <p:ph idx="1"/>
          </p:nvPr>
        </p:nvSpPr>
        <p:spPr>
          <a:xfrm>
            <a:off x="576000" y="1268760"/>
            <a:ext cx="8172464" cy="1440160"/>
          </a:xfrm>
        </p:spPr>
        <p:txBody>
          <a:bodyPr/>
          <a:lstStyle/>
          <a:p>
            <a:r>
              <a:rPr lang="en-US" dirty="0"/>
              <a:t>Criteria</a:t>
            </a:r>
          </a:p>
          <a:p>
            <a:pPr lvl="1"/>
            <a:r>
              <a:rPr lang="en-US" dirty="0"/>
              <a:t>3D vector data are difficult to represent directly</a:t>
            </a:r>
          </a:p>
          <a:p>
            <a:pPr lvl="3"/>
            <a:r>
              <a:rPr lang="en-US" dirty="0"/>
              <a:t>Go back to 2D</a:t>
            </a:r>
          </a:p>
          <a:p>
            <a:pPr lvl="3"/>
            <a:r>
              <a:rPr lang="en-US" b="1" dirty="0"/>
              <a:t>Streamlines </a:t>
            </a:r>
            <a:r>
              <a:rPr lang="en-US" b="1" dirty="0">
                <a:sym typeface="Wingdings" panose="05000000000000000000" pitchFamily="2" charset="2"/>
              </a:rPr>
              <a:t> Particles tracking in our case</a:t>
            </a:r>
            <a:endParaRPr lang="en-US" b="1" dirty="0"/>
          </a:p>
          <a:p>
            <a:pPr lvl="1"/>
            <a:r>
              <a:rPr lang="en-US" dirty="0"/>
              <a:t>Find a way to quantify the uniformity</a:t>
            </a:r>
          </a:p>
        </p:txBody>
      </p:sp>
      <p:sp>
        <p:nvSpPr>
          <p:cNvPr id="8" name="Espace réservé du contenu 1"/>
          <p:cNvSpPr txBox="1">
            <a:spLocks/>
          </p:cNvSpPr>
          <p:nvPr/>
        </p:nvSpPr>
        <p:spPr>
          <a:xfrm>
            <a:off x="576000" y="2924944"/>
            <a:ext cx="3996000" cy="33786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92392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ts val="2000"/>
              </a:lnSpc>
              <a:spcBef>
                <a:spcPts val="0"/>
              </a:spcBef>
              <a:buSzPct val="90000"/>
              <a:buFontTx/>
              <a:buBlip>
                <a:blip r:embed="rId2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Particle tracking</a:t>
            </a:r>
          </a:p>
          <a:p>
            <a:pPr lvl="1">
              <a:buFont typeface="+mj-lt"/>
              <a:buAutoNum type="arabicPeriod"/>
            </a:pPr>
            <a:r>
              <a:rPr lang="en-US" dirty="0"/>
              <a:t>Draw randomly (or not) particles and store the initial position</a:t>
            </a:r>
          </a:p>
          <a:p>
            <a:pPr lvl="1">
              <a:buFont typeface="+mj-lt"/>
              <a:buAutoNum type="arabicPeriod"/>
            </a:pPr>
            <a:r>
              <a:rPr lang="en-US" dirty="0"/>
              <a:t>Integrate the equation of motion w.r.t the Lorentz equation </a:t>
            </a:r>
          </a:p>
          <a:p>
            <a:pPr lvl="1">
              <a:buFont typeface="+mj-lt"/>
              <a:buAutoNum type="arabicPeriod"/>
            </a:pPr>
            <a:r>
              <a:rPr lang="en-US" dirty="0"/>
              <a:t>Store the final position</a:t>
            </a:r>
          </a:p>
          <a:p>
            <a:pPr lvl="1">
              <a:buFont typeface="+mj-lt"/>
              <a:buAutoNum type="arabicPeriod"/>
            </a:pPr>
            <a:endParaRPr lang="en-US" dirty="0"/>
          </a:p>
          <a:p>
            <a:pPr marL="0" lvl="1"/>
            <a:r>
              <a:rPr lang="en-US" dirty="0"/>
              <a:t>Advantages</a:t>
            </a:r>
          </a:p>
          <a:p>
            <a:pPr marL="649287" lvl="3"/>
            <a:r>
              <a:rPr lang="en-US" dirty="0"/>
              <a:t>That’s all we want</a:t>
            </a:r>
          </a:p>
          <a:p>
            <a:pPr marL="649287" lvl="3"/>
            <a:endParaRPr lang="en-US" dirty="0"/>
          </a:p>
          <a:p>
            <a:pPr marL="0" lvl="1"/>
            <a:r>
              <a:rPr lang="en-US" dirty="0"/>
              <a:t>Drawbacks</a:t>
            </a:r>
          </a:p>
          <a:p>
            <a:pPr marL="649287" lvl="3"/>
            <a:r>
              <a:rPr lang="en-US" dirty="0">
                <a:sym typeface="Wingdings" panose="05000000000000000000" pitchFamily="2" charset="2"/>
              </a:rPr>
              <a:t>Error: </a:t>
            </a:r>
            <a:r>
              <a:rPr lang="en-US" dirty="0" err="1">
                <a:sym typeface="Wingdings" panose="05000000000000000000" pitchFamily="2" charset="2"/>
              </a:rPr>
              <a:t>FEM+Interpolation+Integration</a:t>
            </a:r>
            <a:endParaRPr lang="en-US" dirty="0"/>
          </a:p>
          <a:p>
            <a:pPr marL="563562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Espace réservé du contenu 9"/>
              <p:cNvSpPr txBox="1">
                <a:spLocks/>
              </p:cNvSpPr>
              <p:nvPr/>
            </p:nvSpPr>
            <p:spPr>
              <a:xfrm>
                <a:off x="5508104" y="3174111"/>
                <a:ext cx="3240360" cy="2880320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923925" indent="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buFont typeface="Arial" pitchFamily="34" charset="0"/>
                  <a:buNone/>
                  <a:defRPr sz="2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360363" indent="-360363" algn="l" defTabSz="914400" rtl="0" eaLnBrk="1" latinLnBrk="0" hangingPunct="1">
                  <a:lnSpc>
                    <a:spcPts val="2000"/>
                  </a:lnSpc>
                  <a:spcBef>
                    <a:spcPts val="0"/>
                  </a:spcBef>
                  <a:buSzPct val="90000"/>
                  <a:buFontTx/>
                  <a:buBlip>
                    <a:blip r:embed="rId2"/>
                  </a:buBlip>
                  <a:defRPr sz="16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2pPr>
                <a:lvl3pPr marL="361950" indent="0" algn="l" defTabSz="914400" rtl="0" eaLnBrk="1" latinLnBrk="0" hangingPunct="1">
                  <a:lnSpc>
                    <a:spcPts val="2000"/>
                  </a:lnSpc>
                  <a:spcBef>
                    <a:spcPts val="0"/>
                  </a:spcBef>
                  <a:buSzPct val="36000"/>
                  <a:buFont typeface="Arial" pitchFamily="34" charset="0"/>
                  <a:buNone/>
                  <a:defRPr sz="16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3pPr>
                <a:lvl4pPr marL="1009650" indent="-238125" algn="l" defTabSz="914400" rtl="0" eaLnBrk="1" latinLnBrk="0" hangingPunct="1">
                  <a:lnSpc>
                    <a:spcPts val="2000"/>
                  </a:lnSpc>
                  <a:spcBef>
                    <a:spcPts val="0"/>
                  </a:spcBef>
                  <a:buClr>
                    <a:srgbClr val="666666"/>
                  </a:buClr>
                  <a:buSzPct val="36000"/>
                  <a:buFontTx/>
                  <a:buBlip>
                    <a:blip r:embed="rId3"/>
                  </a:buBlip>
                  <a:defRPr sz="16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4pPr>
                <a:lvl5pPr marL="1133475" indent="-114300" algn="l" defTabSz="914400" rtl="0" eaLnBrk="1" latinLnBrk="0" hangingPunct="1">
                  <a:lnSpc>
                    <a:spcPts val="2000"/>
                  </a:lnSpc>
                  <a:spcBef>
                    <a:spcPts val="0"/>
                  </a:spcBef>
                  <a:buClr>
                    <a:srgbClr val="666666"/>
                  </a:buClr>
                  <a:buFont typeface="Arial" pitchFamily="34" charset="0"/>
                  <a:buChar char="-"/>
                  <a:defRPr sz="16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/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  <m:r>
                      <a:rPr lang="fr-FR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fr-F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lang="fr-FR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𝑞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acc>
                      <m:accPr>
                        <m:chr m:val="⃗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endParaRPr lang="en-US" dirty="0"/>
              </a:p>
              <a:p>
                <a:pPr lvl="3"/>
                <a:r>
                  <a:rPr lang="en-US" dirty="0"/>
                  <a:t>Non relativistic in range of a IPM</a:t>
                </a:r>
              </a:p>
              <a:p>
                <a:pPr lvl="3"/>
                <a:r>
                  <a:rPr lang="en-US" dirty="0"/>
                  <a:t>No magnetic field in our case but possibility to add one (background)</a:t>
                </a:r>
              </a:p>
              <a:p>
                <a:pPr lvl="4"/>
                <a:endParaRPr lang="en-US" dirty="0"/>
              </a:p>
              <a:p>
                <a:pPr lvl="1"/>
                <a:r>
                  <a:rPr lang="en-US" dirty="0"/>
                  <a:t>Interpolation on scattered data</a:t>
                </a:r>
              </a:p>
              <a:p>
                <a:pPr lvl="3"/>
                <a:r>
                  <a:rPr lang="en-US" dirty="0"/>
                  <a:t>Radial Basis Function</a:t>
                </a:r>
              </a:p>
              <a:p>
                <a:pPr lvl="3"/>
                <a:r>
                  <a:rPr lang="en-US" dirty="0"/>
                  <a:t>Nearest Neighbors</a:t>
                </a:r>
              </a:p>
              <a:p>
                <a:pPr lvl="3"/>
                <a:r>
                  <a:rPr lang="en-US" dirty="0"/>
                  <a:t>Delaunay Triangulation</a:t>
                </a:r>
              </a:p>
              <a:p>
                <a:pPr lvl="4"/>
                <a:endParaRPr lang="en-US" dirty="0"/>
              </a:p>
            </p:txBody>
          </p:sp>
        </mc:Choice>
        <mc:Fallback xmlns="">
          <p:sp>
            <p:nvSpPr>
              <p:cNvPr id="9" name="Espace réservé du contenu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8104" y="3174111"/>
                <a:ext cx="3240360" cy="2880320"/>
              </a:xfrm>
              <a:prstGeom prst="rect">
                <a:avLst/>
              </a:prstGeom>
              <a:blipFill rotWithShape="0">
                <a:blip r:embed="rId4"/>
                <a:stretch>
                  <a:fillRect l="-188" t="-4025" r="-2637" b="-84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739432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uniformity analysis (4/4)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IRFU/DEDIP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AEFB9B6D-867A-40B8-ACB0-35CC9F272C9C}" type="slidenum">
              <a:rPr lang="fr-FR" smtClean="0"/>
              <a:pPr/>
              <a:t>65</a:t>
            </a:fld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ESS cNPM CDR - 11/02/2019</a:t>
            </a:r>
            <a:endParaRPr lang="fr-FR" dirty="0"/>
          </a:p>
        </p:txBody>
      </p:sp>
      <p:sp>
        <p:nvSpPr>
          <p:cNvPr id="7" name="Rectangle à coins arrondis 6"/>
          <p:cNvSpPr/>
          <p:nvPr/>
        </p:nvSpPr>
        <p:spPr>
          <a:xfrm>
            <a:off x="1059599" y="5661312"/>
            <a:ext cx="775624" cy="576000"/>
          </a:xfrm>
          <a:prstGeom prst="round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Track</a:t>
            </a:r>
          </a:p>
        </p:txBody>
      </p:sp>
      <p:sp>
        <p:nvSpPr>
          <p:cNvPr id="8" name="Rectangle à coins arrondis 7"/>
          <p:cNvSpPr/>
          <p:nvPr/>
        </p:nvSpPr>
        <p:spPr>
          <a:xfrm>
            <a:off x="828311" y="5661312"/>
            <a:ext cx="775624" cy="576000"/>
          </a:xfrm>
          <a:prstGeom prst="round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Track</a:t>
            </a:r>
          </a:p>
        </p:txBody>
      </p:sp>
      <p:grpSp>
        <p:nvGrpSpPr>
          <p:cNvPr id="9" name="Groupe 8"/>
          <p:cNvGrpSpPr/>
          <p:nvPr/>
        </p:nvGrpSpPr>
        <p:grpSpPr>
          <a:xfrm>
            <a:off x="913014" y="3645024"/>
            <a:ext cx="1539801" cy="1618976"/>
            <a:chOff x="223720" y="3645024"/>
            <a:chExt cx="1539801" cy="1618976"/>
          </a:xfrm>
        </p:grpSpPr>
        <p:sp>
          <p:nvSpPr>
            <p:cNvPr id="10" name="Rectangle à coins arrondis 9"/>
            <p:cNvSpPr/>
            <p:nvPr/>
          </p:nvSpPr>
          <p:spPr>
            <a:xfrm>
              <a:off x="223720" y="3645024"/>
              <a:ext cx="1539801" cy="1618976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/>
                <a:t>ODE</a:t>
              </a:r>
            </a:p>
          </p:txBody>
        </p:sp>
        <p:sp>
          <p:nvSpPr>
            <p:cNvPr id="11" name="Rectangle à coins arrondis 10"/>
            <p:cNvSpPr/>
            <p:nvPr/>
          </p:nvSpPr>
          <p:spPr>
            <a:xfrm>
              <a:off x="223720" y="4057492"/>
              <a:ext cx="1531584" cy="403224"/>
            </a:xfrm>
            <a:prstGeom prst="round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/>
                <a:t>Interpolation</a:t>
              </a:r>
            </a:p>
          </p:txBody>
        </p:sp>
        <p:sp>
          <p:nvSpPr>
            <p:cNvPr id="12" name="Rectangle à coins arrondis 11"/>
            <p:cNvSpPr/>
            <p:nvPr/>
          </p:nvSpPr>
          <p:spPr>
            <a:xfrm>
              <a:off x="231937" y="4581128"/>
              <a:ext cx="1531584" cy="403224"/>
            </a:xfrm>
            <a:prstGeom prst="round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/>
                <a:t>Integration</a:t>
              </a:r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554964" y="3645024"/>
            <a:ext cx="1539801" cy="1618976"/>
            <a:chOff x="223720" y="3645024"/>
            <a:chExt cx="1539801" cy="1618976"/>
          </a:xfrm>
        </p:grpSpPr>
        <p:sp>
          <p:nvSpPr>
            <p:cNvPr id="14" name="Rectangle à coins arrondis 13"/>
            <p:cNvSpPr/>
            <p:nvPr/>
          </p:nvSpPr>
          <p:spPr>
            <a:xfrm>
              <a:off x="223720" y="3645024"/>
              <a:ext cx="1539801" cy="1618976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/>
                <a:t>ODE</a:t>
              </a:r>
            </a:p>
          </p:txBody>
        </p:sp>
        <p:sp>
          <p:nvSpPr>
            <p:cNvPr id="15" name="Rectangle à coins arrondis 14"/>
            <p:cNvSpPr/>
            <p:nvPr/>
          </p:nvSpPr>
          <p:spPr>
            <a:xfrm>
              <a:off x="223720" y="4057492"/>
              <a:ext cx="1531584" cy="403224"/>
            </a:xfrm>
            <a:prstGeom prst="round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/>
                <a:t>Interpolation</a:t>
              </a:r>
            </a:p>
          </p:txBody>
        </p:sp>
        <p:sp>
          <p:nvSpPr>
            <p:cNvPr id="16" name="Rectangle à coins arrondis 15"/>
            <p:cNvSpPr/>
            <p:nvPr/>
          </p:nvSpPr>
          <p:spPr>
            <a:xfrm>
              <a:off x="231937" y="4581128"/>
              <a:ext cx="1531584" cy="403224"/>
            </a:xfrm>
            <a:prstGeom prst="round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/>
                <a:t>Integration</a:t>
              </a:r>
            </a:p>
          </p:txBody>
        </p:sp>
      </p:grpSp>
      <p:sp>
        <p:nvSpPr>
          <p:cNvPr id="17" name="Rectangle à coins arrondis 16"/>
          <p:cNvSpPr/>
          <p:nvPr/>
        </p:nvSpPr>
        <p:spPr>
          <a:xfrm>
            <a:off x="628024" y="2204864"/>
            <a:ext cx="1512000" cy="576000"/>
          </a:xfrm>
          <a:prstGeom prst="round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Field object</a:t>
            </a:r>
          </a:p>
        </p:txBody>
      </p:sp>
      <p:sp>
        <p:nvSpPr>
          <p:cNvPr id="18" name="Rectangle à coins arrondis 17"/>
          <p:cNvSpPr/>
          <p:nvPr/>
        </p:nvSpPr>
        <p:spPr>
          <a:xfrm>
            <a:off x="237620" y="1124744"/>
            <a:ext cx="1512168" cy="576064"/>
          </a:xfrm>
          <a:prstGeom prst="round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Load data from COMSOL</a:t>
            </a:r>
          </a:p>
        </p:txBody>
      </p:sp>
      <p:sp>
        <p:nvSpPr>
          <p:cNvPr id="19" name="Rectangle à coins arrondis 18"/>
          <p:cNvSpPr/>
          <p:nvPr/>
        </p:nvSpPr>
        <p:spPr>
          <a:xfrm>
            <a:off x="237704" y="2204864"/>
            <a:ext cx="1512000" cy="576000"/>
          </a:xfrm>
          <a:prstGeom prst="round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Field object</a:t>
            </a:r>
          </a:p>
        </p:txBody>
      </p:sp>
      <p:sp>
        <p:nvSpPr>
          <p:cNvPr id="20" name="Rectangle à coins arrondis 19"/>
          <p:cNvSpPr/>
          <p:nvPr/>
        </p:nvSpPr>
        <p:spPr>
          <a:xfrm>
            <a:off x="2746181" y="2204864"/>
            <a:ext cx="1512000" cy="576000"/>
          </a:xfrm>
          <a:prstGeom prst="round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Stats</a:t>
            </a:r>
          </a:p>
        </p:txBody>
      </p:sp>
      <p:sp>
        <p:nvSpPr>
          <p:cNvPr id="21" name="Rectangle à coins arrondis 20"/>
          <p:cNvSpPr/>
          <p:nvPr/>
        </p:nvSpPr>
        <p:spPr>
          <a:xfrm>
            <a:off x="3213141" y="3004188"/>
            <a:ext cx="932075" cy="576000"/>
          </a:xfrm>
          <a:prstGeom prst="round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Particles</a:t>
            </a:r>
          </a:p>
        </p:txBody>
      </p:sp>
      <p:sp>
        <p:nvSpPr>
          <p:cNvPr id="22" name="Rectangle à coins arrondis 21"/>
          <p:cNvSpPr/>
          <p:nvPr/>
        </p:nvSpPr>
        <p:spPr>
          <a:xfrm>
            <a:off x="2928439" y="3004188"/>
            <a:ext cx="932075" cy="576000"/>
          </a:xfrm>
          <a:prstGeom prst="round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Particles</a:t>
            </a:r>
          </a:p>
        </p:txBody>
      </p:sp>
      <p:sp>
        <p:nvSpPr>
          <p:cNvPr id="23" name="Rectangle à coins arrondis 22"/>
          <p:cNvSpPr/>
          <p:nvPr/>
        </p:nvSpPr>
        <p:spPr>
          <a:xfrm>
            <a:off x="2643737" y="3004188"/>
            <a:ext cx="932075" cy="576000"/>
          </a:xfrm>
          <a:prstGeom prst="round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Particles</a:t>
            </a:r>
          </a:p>
        </p:txBody>
      </p:sp>
      <p:grpSp>
        <p:nvGrpSpPr>
          <p:cNvPr id="24" name="Groupe 23"/>
          <p:cNvGrpSpPr/>
          <p:nvPr/>
        </p:nvGrpSpPr>
        <p:grpSpPr>
          <a:xfrm>
            <a:off x="223804" y="3645024"/>
            <a:ext cx="1539801" cy="1618976"/>
            <a:chOff x="223720" y="3645024"/>
            <a:chExt cx="1539801" cy="1618976"/>
          </a:xfrm>
        </p:grpSpPr>
        <p:sp>
          <p:nvSpPr>
            <p:cNvPr id="25" name="Rectangle à coins arrondis 24"/>
            <p:cNvSpPr/>
            <p:nvPr/>
          </p:nvSpPr>
          <p:spPr>
            <a:xfrm>
              <a:off x="223720" y="3645024"/>
              <a:ext cx="1539801" cy="1618976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/>
                <a:t>ODE</a:t>
              </a:r>
            </a:p>
          </p:txBody>
        </p:sp>
        <p:sp>
          <p:nvSpPr>
            <p:cNvPr id="26" name="Rectangle à coins arrondis 25"/>
            <p:cNvSpPr/>
            <p:nvPr/>
          </p:nvSpPr>
          <p:spPr>
            <a:xfrm>
              <a:off x="223720" y="4057492"/>
              <a:ext cx="1531584" cy="403224"/>
            </a:xfrm>
            <a:prstGeom prst="round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/>
                <a:t>Interpolation</a:t>
              </a:r>
            </a:p>
          </p:txBody>
        </p:sp>
        <p:sp>
          <p:nvSpPr>
            <p:cNvPr id="27" name="Rectangle à coins arrondis 26"/>
            <p:cNvSpPr/>
            <p:nvPr/>
          </p:nvSpPr>
          <p:spPr>
            <a:xfrm>
              <a:off x="231937" y="4581128"/>
              <a:ext cx="1531584" cy="403224"/>
            </a:xfrm>
            <a:prstGeom prst="round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/>
                <a:t>Integration</a:t>
              </a:r>
            </a:p>
          </p:txBody>
        </p:sp>
      </p:grpSp>
      <p:sp>
        <p:nvSpPr>
          <p:cNvPr id="28" name="Rectangle à coins arrondis 27"/>
          <p:cNvSpPr/>
          <p:nvPr/>
        </p:nvSpPr>
        <p:spPr>
          <a:xfrm>
            <a:off x="2519103" y="5661312"/>
            <a:ext cx="1739078" cy="576000"/>
          </a:xfrm>
          <a:prstGeom prst="round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Stats/Visualization</a:t>
            </a:r>
          </a:p>
        </p:txBody>
      </p:sp>
      <p:sp>
        <p:nvSpPr>
          <p:cNvPr id="29" name="Rectangle à coins arrondis 28"/>
          <p:cNvSpPr/>
          <p:nvPr/>
        </p:nvSpPr>
        <p:spPr>
          <a:xfrm>
            <a:off x="605892" y="5661312"/>
            <a:ext cx="775624" cy="576000"/>
          </a:xfrm>
          <a:prstGeom prst="round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Track</a:t>
            </a:r>
          </a:p>
        </p:txBody>
      </p:sp>
      <p:sp>
        <p:nvSpPr>
          <p:cNvPr id="30" name="Espace réservé du contenu 2"/>
          <p:cNvSpPr txBox="1">
            <a:spLocks/>
          </p:cNvSpPr>
          <p:nvPr/>
        </p:nvSpPr>
        <p:spPr>
          <a:xfrm>
            <a:off x="4572000" y="1268760"/>
            <a:ext cx="4320480" cy="496855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200" kern="1200" cap="none" baseline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60000"/>
              <a:buFontTx/>
              <a:buBlip>
                <a:blip r:embed="rId2"/>
              </a:buBlip>
              <a:defRPr sz="1800" kern="1200" cap="small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6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628650" indent="-276225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666666"/>
              </a:buClr>
              <a:buSzPct val="30000"/>
              <a:buFontTx/>
              <a:buBlip>
                <a:blip r:embed="rId3"/>
              </a:buBlip>
              <a:defRPr sz="14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63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defRPr sz="12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809625" indent="-180975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200" i="1" kern="1200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Goals</a:t>
            </a:r>
          </a:p>
          <a:p>
            <a:pPr lvl="1"/>
            <a:r>
              <a:rPr lang="en-US" dirty="0"/>
              <a:t>Load data from COMSOL and create n field objects (can be electric or magnetic) </a:t>
            </a:r>
          </a:p>
          <a:p>
            <a:pPr lvl="1"/>
            <a:r>
              <a:rPr lang="en-US" dirty="0"/>
              <a:t>Different ODE solvers and interpolation methods</a:t>
            </a:r>
          </a:p>
          <a:p>
            <a:pPr lvl="3"/>
            <a:endParaRPr lang="en-US" dirty="0"/>
          </a:p>
          <a:p>
            <a:r>
              <a:rPr lang="en-US" dirty="0"/>
              <a:t>Third Party libs used</a:t>
            </a:r>
          </a:p>
          <a:p>
            <a:pPr lvl="1"/>
            <a:r>
              <a:rPr lang="en-US" dirty="0"/>
              <a:t>Boost</a:t>
            </a:r>
          </a:p>
          <a:p>
            <a:pPr lvl="3"/>
            <a:r>
              <a:rPr lang="en-US" dirty="0"/>
              <a:t>ODE integration</a:t>
            </a:r>
          </a:p>
          <a:p>
            <a:pPr lvl="3"/>
            <a:r>
              <a:rPr lang="en-US" dirty="0"/>
              <a:t>Random generation</a:t>
            </a:r>
          </a:p>
          <a:p>
            <a:pPr lvl="1"/>
            <a:r>
              <a:rPr lang="en-US" dirty="0" err="1"/>
              <a:t>Nanoflann</a:t>
            </a:r>
            <a:r>
              <a:rPr lang="en-US" dirty="0"/>
              <a:t> for k-Nearest Neighbors search</a:t>
            </a:r>
          </a:p>
          <a:p>
            <a:pPr lvl="1"/>
            <a:r>
              <a:rPr lang="en-US" dirty="0"/>
              <a:t>Intel TBB for parallelization</a:t>
            </a:r>
          </a:p>
          <a:p>
            <a:pPr lvl="1"/>
            <a:r>
              <a:rPr lang="en-US" dirty="0"/>
              <a:t>VTK and ROOT for visualization</a:t>
            </a:r>
          </a:p>
          <a:p>
            <a:pPr lvl="3"/>
            <a:endParaRPr lang="en-US" dirty="0"/>
          </a:p>
          <a:p>
            <a:pPr lvl="1"/>
            <a:endParaRPr lang="en-US" dirty="0"/>
          </a:p>
        </p:txBody>
      </p:sp>
      <p:cxnSp>
        <p:nvCxnSpPr>
          <p:cNvPr id="31" name="Connecteur droit avec flèche 30"/>
          <p:cNvCxnSpPr>
            <a:stCxn id="19" idx="2"/>
            <a:endCxn id="25" idx="0"/>
          </p:cNvCxnSpPr>
          <p:nvPr/>
        </p:nvCxnSpPr>
        <p:spPr>
          <a:xfrm>
            <a:off x="993704" y="2780864"/>
            <a:ext cx="1" cy="864160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>
            <a:stCxn id="17" idx="3"/>
            <a:endCxn id="20" idx="1"/>
          </p:cNvCxnSpPr>
          <p:nvPr/>
        </p:nvCxnSpPr>
        <p:spPr>
          <a:xfrm>
            <a:off x="2140024" y="2492864"/>
            <a:ext cx="606157" cy="0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>
            <a:stCxn id="25" idx="2"/>
            <a:endCxn id="29" idx="0"/>
          </p:cNvCxnSpPr>
          <p:nvPr/>
        </p:nvCxnSpPr>
        <p:spPr>
          <a:xfrm flipH="1">
            <a:off x="993704" y="5264000"/>
            <a:ext cx="1" cy="397312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>
            <a:stCxn id="7" idx="3"/>
            <a:endCxn id="28" idx="1"/>
          </p:cNvCxnSpPr>
          <p:nvPr/>
        </p:nvCxnSpPr>
        <p:spPr>
          <a:xfrm>
            <a:off x="1835223" y="5949312"/>
            <a:ext cx="683880" cy="0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/>
          <p:cNvCxnSpPr>
            <a:stCxn id="18" idx="2"/>
            <a:endCxn id="19" idx="0"/>
          </p:cNvCxnSpPr>
          <p:nvPr/>
        </p:nvCxnSpPr>
        <p:spPr>
          <a:xfrm>
            <a:off x="993704" y="1700808"/>
            <a:ext cx="0" cy="504056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/>
          <p:cNvCxnSpPr/>
          <p:nvPr/>
        </p:nvCxnSpPr>
        <p:spPr>
          <a:xfrm flipH="1" flipV="1">
            <a:off x="1342003" y="3291970"/>
            <a:ext cx="1285782" cy="218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/>
          <p:nvPr/>
        </p:nvCxnSpPr>
        <p:spPr>
          <a:xfrm>
            <a:off x="1376481" y="3291970"/>
            <a:ext cx="0" cy="353054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4324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A. Readout (3/3)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IRFU/DEDIP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AEFB9B6D-867A-40B8-ACB0-35CC9F272C9C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ESS cNPM CDR - 11/02/2019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1" y="1411893"/>
            <a:ext cx="3895200" cy="4603418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99506" y="4237223"/>
            <a:ext cx="2174994" cy="1831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Espace réservé du contenu 1"/>
          <p:cNvSpPr>
            <a:spLocks noGrp="1"/>
          </p:cNvSpPr>
          <p:nvPr>
            <p:ph idx="1"/>
          </p:nvPr>
        </p:nvSpPr>
        <p:spPr>
          <a:xfrm>
            <a:off x="4752464" y="1229326"/>
            <a:ext cx="3996000" cy="4968552"/>
          </a:xfrm>
        </p:spPr>
        <p:txBody>
          <a:bodyPr/>
          <a:lstStyle/>
          <a:p>
            <a:r>
              <a:rPr lang="en-US" dirty="0"/>
              <a:t>Symmetric</a:t>
            </a:r>
          </a:p>
          <a:p>
            <a:pPr lvl="1"/>
            <a:r>
              <a:rPr lang="en-US" dirty="0"/>
              <a:t>HT on top electrode</a:t>
            </a:r>
          </a:p>
          <a:p>
            <a:pPr lvl="1"/>
            <a:r>
              <a:rPr lang="en-US" dirty="0"/>
              <a:t>Opposite HT on bot electrode/MCP</a:t>
            </a:r>
          </a:p>
          <a:p>
            <a:pPr lvl="1"/>
            <a:r>
              <a:rPr lang="en-US" dirty="0"/>
              <a:t>Better field uniformity</a:t>
            </a:r>
          </a:p>
          <a:p>
            <a:pPr lvl="1"/>
            <a:r>
              <a:rPr lang="en-US" dirty="0"/>
              <a:t>Use resistor bridge for MCP safety</a:t>
            </a:r>
          </a:p>
          <a:p>
            <a:pPr lvl="3"/>
            <a:r>
              <a:rPr lang="en-US" dirty="0"/>
              <a:t>No information about MCP gain …</a:t>
            </a:r>
          </a:p>
        </p:txBody>
      </p:sp>
      <p:sp>
        <p:nvSpPr>
          <p:cNvPr id="2" name="Rectangle 1"/>
          <p:cNvSpPr/>
          <p:nvPr/>
        </p:nvSpPr>
        <p:spPr>
          <a:xfrm>
            <a:off x="6893031" y="4895572"/>
            <a:ext cx="1855433" cy="408373"/>
          </a:xfrm>
          <a:prstGeom prst="rect">
            <a:avLst/>
          </a:prstGeom>
          <a:solidFill>
            <a:srgbClr val="B2B2B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HV </a:t>
            </a:r>
            <a:r>
              <a:rPr lang="fr-FR" dirty="0" err="1"/>
              <a:t>channel</a:t>
            </a:r>
            <a:endParaRPr lang="fr-FR" dirty="0"/>
          </a:p>
        </p:txBody>
      </p:sp>
      <p:cxnSp>
        <p:nvCxnSpPr>
          <p:cNvPr id="10" name="Connecteur droit avec flèche 9"/>
          <p:cNvCxnSpPr/>
          <p:nvPr/>
        </p:nvCxnSpPr>
        <p:spPr>
          <a:xfrm flipH="1">
            <a:off x="6391922" y="5117514"/>
            <a:ext cx="501109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5574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B. Implementation (1/3)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IRFU/DEDIP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AEFB9B6D-867A-40B8-ACB0-35CC9F272C9C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ESS cNPM CDR - 11/02/2019</a:t>
            </a:r>
            <a:endParaRPr lang="fr-FR" dirty="0"/>
          </a:p>
        </p:txBody>
      </p:sp>
      <p:pic>
        <p:nvPicPr>
          <p:cNvPr id="7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57" y="4333035"/>
            <a:ext cx="2176268" cy="2189809"/>
          </a:xfr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452" y="1307975"/>
            <a:ext cx="3035457" cy="4483526"/>
          </a:xfrm>
          <a:prstGeom prst="rect">
            <a:avLst/>
          </a:prstGeom>
        </p:spPr>
      </p:pic>
      <p:cxnSp>
        <p:nvCxnSpPr>
          <p:cNvPr id="9" name="Connecteur droit avec flèche 8"/>
          <p:cNvCxnSpPr/>
          <p:nvPr/>
        </p:nvCxnSpPr>
        <p:spPr>
          <a:xfrm flipV="1">
            <a:off x="2509997" y="3611868"/>
            <a:ext cx="1819407" cy="1585283"/>
          </a:xfrm>
          <a:prstGeom prst="straightConnector1">
            <a:avLst/>
          </a:prstGeom>
          <a:ln w="38100">
            <a:solidFill>
              <a:srgbClr val="DC05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>
            <a:stCxn id="16" idx="3"/>
          </p:cNvCxnSpPr>
          <p:nvPr/>
        </p:nvCxnSpPr>
        <p:spPr>
          <a:xfrm flipV="1">
            <a:off x="2599752" y="2416666"/>
            <a:ext cx="1216468" cy="402848"/>
          </a:xfrm>
          <a:prstGeom prst="straightConnector1">
            <a:avLst/>
          </a:prstGeom>
          <a:ln w="38100">
            <a:solidFill>
              <a:srgbClr val="DC05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H="1">
            <a:off x="5530172" y="4003533"/>
            <a:ext cx="1219590" cy="243378"/>
          </a:xfrm>
          <a:prstGeom prst="straightConnector1">
            <a:avLst/>
          </a:prstGeom>
          <a:ln w="38100">
            <a:solidFill>
              <a:srgbClr val="DC05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H="1">
            <a:off x="5368248" y="2141719"/>
            <a:ext cx="1356494" cy="534804"/>
          </a:xfrm>
          <a:prstGeom prst="straightConnector1">
            <a:avLst/>
          </a:prstGeom>
          <a:ln w="38100">
            <a:solidFill>
              <a:srgbClr val="DC05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H="1">
            <a:off x="4861250" y="1511931"/>
            <a:ext cx="1863492" cy="254000"/>
          </a:xfrm>
          <a:prstGeom prst="straightConnector1">
            <a:avLst/>
          </a:prstGeom>
          <a:ln w="38100">
            <a:solidFill>
              <a:srgbClr val="DC05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du contenu 1"/>
          <p:cNvSpPr txBox="1">
            <a:spLocks/>
          </p:cNvSpPr>
          <p:nvPr/>
        </p:nvSpPr>
        <p:spPr>
          <a:xfrm>
            <a:off x="205514" y="1256885"/>
            <a:ext cx="2394238" cy="97313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200" kern="1200" cap="none" baseline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60000"/>
              <a:buFontTx/>
              <a:buBlip>
                <a:blip r:embed="rId4"/>
              </a:buBlip>
              <a:defRPr sz="1800" kern="1200" cap="none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6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628650" indent="-276225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666666"/>
              </a:buClr>
              <a:buSzPct val="30000"/>
              <a:buFontTx/>
              <a:buBlip>
                <a:blip r:embed="rId5"/>
              </a:buBlip>
              <a:defRPr sz="14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63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defRPr sz="12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809625" indent="-180975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200" i="1" kern="1200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Frame</a:t>
            </a:r>
          </a:p>
          <a:p>
            <a:pPr lvl="3"/>
            <a:r>
              <a:rPr lang="en-US" dirty="0"/>
              <a:t>Previously PEEK</a:t>
            </a:r>
          </a:p>
          <a:p>
            <a:pPr lvl="3"/>
            <a:r>
              <a:rPr lang="en-US" dirty="0"/>
              <a:t>Now </a:t>
            </a:r>
            <a:r>
              <a:rPr lang="en-US" dirty="0" err="1"/>
              <a:t>Macor</a:t>
            </a:r>
            <a:endParaRPr lang="en-US" dirty="0"/>
          </a:p>
        </p:txBody>
      </p:sp>
      <p:cxnSp>
        <p:nvCxnSpPr>
          <p:cNvPr id="15" name="Connecteur droit avec flèche 14"/>
          <p:cNvCxnSpPr>
            <a:stCxn id="14" idx="3"/>
          </p:cNvCxnSpPr>
          <p:nvPr/>
        </p:nvCxnSpPr>
        <p:spPr>
          <a:xfrm>
            <a:off x="2599752" y="1743451"/>
            <a:ext cx="1216468" cy="217543"/>
          </a:xfrm>
          <a:prstGeom prst="straightConnector1">
            <a:avLst/>
          </a:prstGeom>
          <a:ln w="38100">
            <a:solidFill>
              <a:srgbClr val="DC05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contenu 1"/>
          <p:cNvSpPr txBox="1">
            <a:spLocks/>
          </p:cNvSpPr>
          <p:nvPr/>
        </p:nvSpPr>
        <p:spPr>
          <a:xfrm>
            <a:off x="205514" y="2332948"/>
            <a:ext cx="2394238" cy="97313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200" kern="1200" cap="none" baseline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60000"/>
              <a:buFontTx/>
              <a:buBlip>
                <a:blip r:embed="rId4"/>
              </a:buBlip>
              <a:defRPr sz="1800" kern="1200" cap="none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6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628650" indent="-276225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666666"/>
              </a:buClr>
              <a:buSzPct val="30000"/>
              <a:buFontTx/>
              <a:buBlip>
                <a:blip r:embed="rId5"/>
              </a:buBlip>
              <a:defRPr sz="14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63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defRPr sz="12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809625" indent="-180975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200" i="1" kern="1200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Screw</a:t>
            </a:r>
          </a:p>
          <a:p>
            <a:pPr lvl="3"/>
            <a:r>
              <a:rPr lang="en-US" dirty="0"/>
              <a:t>PEEK</a:t>
            </a:r>
          </a:p>
          <a:p>
            <a:pPr lvl="3"/>
            <a:r>
              <a:rPr lang="en-US" dirty="0"/>
              <a:t>and SS</a:t>
            </a:r>
          </a:p>
        </p:txBody>
      </p:sp>
      <p:sp>
        <p:nvSpPr>
          <p:cNvPr id="17" name="Espace réservé du contenu 1"/>
          <p:cNvSpPr txBox="1">
            <a:spLocks/>
          </p:cNvSpPr>
          <p:nvPr/>
        </p:nvSpPr>
        <p:spPr>
          <a:xfrm>
            <a:off x="6724742" y="1952906"/>
            <a:ext cx="2394238" cy="97313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200" kern="1200" cap="none" baseline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60000"/>
              <a:buFontTx/>
              <a:buBlip>
                <a:blip r:embed="rId4"/>
              </a:buBlip>
              <a:defRPr sz="1800" kern="1200" cap="none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6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628650" indent="-276225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666666"/>
              </a:buClr>
              <a:buSzPct val="30000"/>
              <a:buFontTx/>
              <a:buBlip>
                <a:blip r:embed="rId5"/>
              </a:buBlip>
              <a:defRPr sz="14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63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defRPr sz="12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809625" indent="-180975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200" i="1" kern="1200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Degraders</a:t>
            </a:r>
          </a:p>
          <a:p>
            <a:pPr lvl="3"/>
            <a:r>
              <a:rPr lang="en-US" dirty="0"/>
              <a:t>SMD resistors</a:t>
            </a:r>
          </a:p>
          <a:p>
            <a:pPr lvl="3"/>
            <a:r>
              <a:rPr lang="en-US" dirty="0"/>
              <a:t>soldering</a:t>
            </a:r>
          </a:p>
        </p:txBody>
      </p:sp>
      <p:sp>
        <p:nvSpPr>
          <p:cNvPr id="18" name="Espace réservé du contenu 1"/>
          <p:cNvSpPr txBox="1">
            <a:spLocks/>
          </p:cNvSpPr>
          <p:nvPr/>
        </p:nvSpPr>
        <p:spPr>
          <a:xfrm>
            <a:off x="6749762" y="3760344"/>
            <a:ext cx="2394238" cy="97313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200" kern="1200" cap="none" baseline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60000"/>
              <a:buFontTx/>
              <a:buBlip>
                <a:blip r:embed="rId4"/>
              </a:buBlip>
              <a:defRPr sz="1800" kern="1200" cap="none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6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628650" indent="-276225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666666"/>
              </a:buClr>
              <a:buSzPct val="30000"/>
              <a:buFontTx/>
              <a:buBlip>
                <a:blip r:embed="rId5"/>
              </a:buBlip>
              <a:defRPr sz="14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63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defRPr sz="12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809625" indent="-180975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200" i="1" kern="1200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HV Feedthrough</a:t>
            </a:r>
          </a:p>
        </p:txBody>
      </p:sp>
      <p:cxnSp>
        <p:nvCxnSpPr>
          <p:cNvPr id="19" name="Connecteur droit avec flèche 18"/>
          <p:cNvCxnSpPr/>
          <p:nvPr/>
        </p:nvCxnSpPr>
        <p:spPr>
          <a:xfrm flipH="1">
            <a:off x="5206482" y="3163089"/>
            <a:ext cx="1518260" cy="384022"/>
          </a:xfrm>
          <a:prstGeom prst="straightConnector1">
            <a:avLst/>
          </a:prstGeom>
          <a:ln w="38100">
            <a:solidFill>
              <a:srgbClr val="DC05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space réservé du contenu 1"/>
          <p:cNvSpPr txBox="1">
            <a:spLocks/>
          </p:cNvSpPr>
          <p:nvPr/>
        </p:nvSpPr>
        <p:spPr>
          <a:xfrm>
            <a:off x="6724742" y="2948725"/>
            <a:ext cx="2394238" cy="97313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200" kern="1200" cap="none" baseline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60000"/>
              <a:buFontTx/>
              <a:buBlip>
                <a:blip r:embed="rId4"/>
              </a:buBlip>
              <a:defRPr sz="1800" kern="1200" cap="none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6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628650" indent="-276225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666666"/>
              </a:buClr>
              <a:buSzPct val="30000"/>
              <a:buFontTx/>
              <a:buBlip>
                <a:blip r:embed="rId5"/>
              </a:buBlip>
              <a:defRPr sz="14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63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defRPr sz="12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809625" indent="-180975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200" i="1" kern="1200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PCB</a:t>
            </a:r>
          </a:p>
          <a:p>
            <a:pPr lvl="3"/>
            <a:r>
              <a:rPr lang="en-US" dirty="0"/>
              <a:t>RO4350</a:t>
            </a:r>
          </a:p>
        </p:txBody>
      </p:sp>
      <p:sp>
        <p:nvSpPr>
          <p:cNvPr id="21" name="Espace réservé du contenu 1"/>
          <p:cNvSpPr txBox="1">
            <a:spLocks/>
          </p:cNvSpPr>
          <p:nvPr/>
        </p:nvSpPr>
        <p:spPr>
          <a:xfrm>
            <a:off x="205514" y="3592178"/>
            <a:ext cx="2394238" cy="74085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200" kern="1200" cap="none" baseline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60000"/>
              <a:buFontTx/>
              <a:buBlip>
                <a:blip r:embed="rId4"/>
              </a:buBlip>
              <a:defRPr sz="1800" kern="1200" cap="none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6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628650" indent="-276225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666666"/>
              </a:buClr>
              <a:buSzPct val="30000"/>
              <a:buFontTx/>
              <a:buBlip>
                <a:blip r:embed="rId5"/>
              </a:buBlip>
              <a:defRPr sz="14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63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defRPr sz="12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809625" indent="-180975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200" i="1" kern="1200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MCP</a:t>
            </a:r>
          </a:p>
          <a:p>
            <a:pPr lvl="3"/>
            <a:r>
              <a:rPr lang="en-US" dirty="0"/>
              <a:t>PEEK, SS, </a:t>
            </a:r>
            <a:r>
              <a:rPr lang="en-US" dirty="0" err="1"/>
              <a:t>Macor</a:t>
            </a:r>
            <a:endParaRPr lang="en-US" dirty="0"/>
          </a:p>
        </p:txBody>
      </p:sp>
      <p:sp>
        <p:nvSpPr>
          <p:cNvPr id="22" name="Espace réservé du contenu 1"/>
          <p:cNvSpPr txBox="1">
            <a:spLocks/>
          </p:cNvSpPr>
          <p:nvPr/>
        </p:nvSpPr>
        <p:spPr>
          <a:xfrm>
            <a:off x="6749762" y="4328586"/>
            <a:ext cx="2394238" cy="97313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200" kern="1200" cap="none" baseline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60000"/>
              <a:buFontTx/>
              <a:buBlip>
                <a:blip r:embed="rId4"/>
              </a:buBlip>
              <a:defRPr sz="1800" kern="1200" cap="none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6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628650" indent="-276225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666666"/>
              </a:buClr>
              <a:buSzPct val="30000"/>
              <a:buFontTx/>
              <a:buBlip>
                <a:blip r:embed="rId5"/>
              </a:buBlip>
              <a:defRPr sz="14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63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defRPr sz="12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809625" indent="-180975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200" i="1" kern="1200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Wire</a:t>
            </a:r>
          </a:p>
          <a:p>
            <a:pPr lvl="3"/>
            <a:r>
              <a:rPr lang="en-US" dirty="0"/>
              <a:t>Copper</a:t>
            </a:r>
          </a:p>
          <a:p>
            <a:pPr lvl="3"/>
            <a:r>
              <a:rPr lang="en-US" dirty="0" err="1"/>
              <a:t>Kapton</a:t>
            </a:r>
            <a:r>
              <a:rPr lang="en-US" dirty="0"/>
              <a:t> insulated</a:t>
            </a:r>
          </a:p>
        </p:txBody>
      </p:sp>
      <p:sp>
        <p:nvSpPr>
          <p:cNvPr id="23" name="Espace réservé du contenu 1"/>
          <p:cNvSpPr txBox="1">
            <a:spLocks/>
          </p:cNvSpPr>
          <p:nvPr/>
        </p:nvSpPr>
        <p:spPr>
          <a:xfrm>
            <a:off x="6724742" y="1025365"/>
            <a:ext cx="2394238" cy="97313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200" kern="1200" cap="none" baseline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60000"/>
              <a:buFontTx/>
              <a:buBlip>
                <a:blip r:embed="rId4"/>
              </a:buBlip>
              <a:defRPr sz="1800" kern="1200" cap="none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6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628650" indent="-276225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666666"/>
              </a:buClr>
              <a:buSzPct val="30000"/>
              <a:buFontTx/>
              <a:buBlip>
                <a:blip r:embed="rId5"/>
              </a:buBlip>
              <a:defRPr sz="14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63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defRPr sz="12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809625" indent="-180975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200" i="1" kern="1200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Optical fiber for calibration</a:t>
            </a:r>
          </a:p>
        </p:txBody>
      </p:sp>
    </p:spTree>
    <p:extLst>
      <p:ext uri="{BB962C8B-B14F-4D97-AF65-F5344CB8AC3E}">
        <p14:creationId xmlns:p14="http://schemas.microsoft.com/office/powerpoint/2010/main" val="2070369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B. Implementation (2/3)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IRFU/DEDIP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/>
              <a:t>Page </a:t>
            </a:r>
            <a:fld id="{AEFB9B6D-867A-40B8-ACB0-35CC9F272C9C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ESS cNPM CDR - 11/02/2019</a:t>
            </a:r>
            <a:endParaRPr lang="fr-FR" dirty="0"/>
          </a:p>
        </p:txBody>
      </p:sp>
      <p:sp>
        <p:nvSpPr>
          <p:cNvPr id="7" name="Espace réservé du contenu 1"/>
          <p:cNvSpPr>
            <a:spLocks noGrp="1"/>
          </p:cNvSpPr>
          <p:nvPr>
            <p:ph idx="1"/>
          </p:nvPr>
        </p:nvSpPr>
        <p:spPr>
          <a:xfrm>
            <a:off x="576000" y="1256885"/>
            <a:ext cx="3996000" cy="4968552"/>
          </a:xfrm>
        </p:spPr>
        <p:txBody>
          <a:bodyPr/>
          <a:lstStyle/>
          <a:p>
            <a:r>
              <a:rPr lang="en-US" noProof="0" dirty="0"/>
              <a:t>BFLY-PGE-23S6M-C</a:t>
            </a:r>
          </a:p>
          <a:p>
            <a:pPr lvl="1"/>
            <a:r>
              <a:rPr lang="en-US" noProof="0" dirty="0"/>
              <a:t>Sony IMX249</a:t>
            </a:r>
          </a:p>
          <a:p>
            <a:pPr lvl="3"/>
            <a:r>
              <a:rPr lang="en-US" noProof="0" dirty="0"/>
              <a:t>5.86 µm pixel size</a:t>
            </a:r>
          </a:p>
          <a:p>
            <a:pPr lvl="3"/>
            <a:r>
              <a:rPr lang="en-US" noProof="0" dirty="0"/>
              <a:t>We use 2x2 binning </a:t>
            </a:r>
            <a:r>
              <a:rPr lang="en-US" noProof="0" dirty="0">
                <a:sym typeface="Wingdings" panose="05000000000000000000" pitchFamily="2" charset="2"/>
              </a:rPr>
              <a:t> 11.72µm</a:t>
            </a:r>
            <a:endParaRPr lang="en-US" noProof="0" dirty="0"/>
          </a:p>
          <a:p>
            <a:pPr lvl="3"/>
            <a:r>
              <a:rPr lang="en-US" noProof="0" dirty="0"/>
              <a:t>80% QE @ 525nm</a:t>
            </a:r>
          </a:p>
          <a:p>
            <a:pPr lvl="3"/>
            <a:r>
              <a:rPr lang="en-US" dirty="0"/>
              <a:t>2.3M pixels=1920*1200</a:t>
            </a:r>
            <a:endParaRPr lang="en-US" noProof="0" dirty="0"/>
          </a:p>
          <a:p>
            <a:pPr lvl="1"/>
            <a:r>
              <a:rPr lang="en-US" noProof="0" dirty="0"/>
              <a:t>41 FPS</a:t>
            </a:r>
          </a:p>
          <a:p>
            <a:pPr lvl="1"/>
            <a:r>
              <a:rPr lang="en-US" noProof="0" dirty="0"/>
              <a:t>GigE PoE</a:t>
            </a:r>
          </a:p>
          <a:p>
            <a:pPr lvl="1"/>
            <a:r>
              <a:rPr lang="en-US" noProof="0" dirty="0">
                <a:solidFill>
                  <a:srgbClr val="FF0000"/>
                </a:solidFill>
              </a:rPr>
              <a:t>No radiation hardness</a:t>
            </a:r>
          </a:p>
          <a:p>
            <a:pPr lvl="1"/>
            <a:r>
              <a:rPr lang="en-US" noProof="0" dirty="0"/>
              <a:t>COTS camera (price: 379€)</a:t>
            </a:r>
          </a:p>
          <a:p>
            <a:pPr lvl="1"/>
            <a:endParaRPr lang="en-US" dirty="0"/>
          </a:p>
          <a:p>
            <a:r>
              <a:rPr lang="en-US" dirty="0"/>
              <a:t>MVL50M1</a:t>
            </a:r>
          </a:p>
          <a:p>
            <a:pPr lvl="1"/>
            <a:r>
              <a:rPr lang="en-US" noProof="0" dirty="0"/>
              <a:t>50mm</a:t>
            </a:r>
          </a:p>
          <a:p>
            <a:pPr lvl="1"/>
            <a:r>
              <a:rPr lang="en-US" dirty="0"/>
              <a:t>f/1.4 to f/16 </a:t>
            </a:r>
          </a:p>
          <a:p>
            <a:pPr lvl="1"/>
            <a:r>
              <a:rPr lang="en-US" noProof="0" dirty="0"/>
              <a:t>423€</a:t>
            </a:r>
          </a:p>
          <a:p>
            <a:endParaRPr lang="en-US" noProof="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488" y="1256885"/>
            <a:ext cx="3232742" cy="230022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/>
          <a:srcRect t="16164" b="15793"/>
          <a:stretch/>
        </p:blipFill>
        <p:spPr>
          <a:xfrm rot="16200000">
            <a:off x="5760215" y="3593027"/>
            <a:ext cx="2264051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901801"/>
      </p:ext>
    </p:extLst>
  </p:cSld>
  <p:clrMapOvr>
    <a:masterClrMapping/>
  </p:clrMapOvr>
</p:sld>
</file>

<file path=ppt/theme/theme1.xml><?xml version="1.0" encoding="utf-8"?>
<a:theme xmlns:a="http://schemas.openxmlformats.org/drawingml/2006/main" name="Exemple_powerpoint_Irfu">
  <a:themeElements>
    <a:clrScheme name="CEA">
      <a:dk1>
        <a:sysClr val="windowText" lastClr="000000"/>
      </a:dk1>
      <a:lt1>
        <a:sysClr val="window" lastClr="FFFFFF"/>
      </a:lt1>
      <a:dk2>
        <a:srgbClr val="DC0528"/>
      </a:dk2>
      <a:lt2>
        <a:srgbClr val="96C31E"/>
      </a:lt2>
      <a:accent1>
        <a:srgbClr val="781469"/>
      </a:accent1>
      <a:accent2>
        <a:srgbClr val="F08728"/>
      </a:accent2>
      <a:accent3>
        <a:srgbClr val="FAB45F"/>
      </a:accent3>
      <a:accent4>
        <a:srgbClr val="0091C3"/>
      </a:accent4>
      <a:accent5>
        <a:srgbClr val="006937"/>
      </a:accent5>
      <a:accent6>
        <a:srgbClr val="87000A"/>
      </a:accent6>
      <a:hlink>
        <a:srgbClr val="0000FF"/>
      </a:hlink>
      <a:folHlink>
        <a:srgbClr val="800080"/>
      </a:folHlink>
    </a:clrScheme>
    <a:fontScheme name="CE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ppt59D3.tmp</Template>
  <TotalTime>5773</TotalTime>
  <Words>3330</Words>
  <Application>Microsoft Office PowerPoint</Application>
  <PresentationFormat>Affichage à l'écran (4:3)</PresentationFormat>
  <Paragraphs>978</Paragraphs>
  <Slides>65</Slides>
  <Notes>8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65</vt:i4>
      </vt:variant>
    </vt:vector>
  </HeadingPairs>
  <TitlesOfParts>
    <vt:vector size="70" baseType="lpstr">
      <vt:lpstr>Arial</vt:lpstr>
      <vt:lpstr>Calibri</vt:lpstr>
      <vt:lpstr>Cambria Math</vt:lpstr>
      <vt:lpstr>Verdana</vt:lpstr>
      <vt:lpstr>Exemple_powerpoint_Irfu</vt:lpstr>
      <vt:lpstr>Présentation PowerPoint</vt:lpstr>
      <vt:lpstr>Overview</vt:lpstr>
      <vt:lpstr>Présentation PowerPoint</vt:lpstr>
      <vt:lpstr>A. Readout (1/3)</vt:lpstr>
      <vt:lpstr>A. Readout (1/3)</vt:lpstr>
      <vt:lpstr>A. Readout (2/3)</vt:lpstr>
      <vt:lpstr>A. Readout (3/3)</vt:lpstr>
      <vt:lpstr>B. Implementation (1/3)</vt:lpstr>
      <vt:lpstr>B. Implementation (2/3)</vt:lpstr>
      <vt:lpstr>B. Implementation (3/3)</vt:lpstr>
      <vt:lpstr>C. Control system (1/2)</vt:lpstr>
      <vt:lpstr>C. Control system (2/2)</vt:lpstr>
      <vt:lpstr>Présentation PowerPoint</vt:lpstr>
      <vt:lpstr>A. Simulation setup</vt:lpstr>
      <vt:lpstr>B. Field: Asymmetric without corrections (1/2)</vt:lpstr>
      <vt:lpstr>B. Tracking: Asymmetric without Hardware correction (2/2)</vt:lpstr>
      <vt:lpstr>B. Field: Asymmetric + Disk + Degraders (1/2)</vt:lpstr>
      <vt:lpstr>B. Tracking: Asymmetric + Disk + Degraders (2/2)</vt:lpstr>
      <vt:lpstr>C. Field: Symmetric + Disk + Degraders (1/2)</vt:lpstr>
      <vt:lpstr>C. Tracking: Symmetric + Disk + Degraders (2/2)</vt:lpstr>
      <vt:lpstr>Présentation PowerPoint</vt:lpstr>
      <vt:lpstr>A. IPHI &amp; test campaigns (1/4)</vt:lpstr>
      <vt:lpstr>A. IPHI &amp; test campaigns (2/4)</vt:lpstr>
      <vt:lpstr>A. IPHI &amp; test campaigns (3/4)</vt:lpstr>
      <vt:lpstr>A. IPHI &amp; test campaigns (4/4)</vt:lpstr>
      <vt:lpstr>B. Beam position (1/4)</vt:lpstr>
      <vt:lpstr>B. Beam position (2/4)</vt:lpstr>
      <vt:lpstr>B. Beam position (3/4)</vt:lpstr>
      <vt:lpstr>B. Beam position (4/4)</vt:lpstr>
      <vt:lpstr>C. Beam Current (1/2)</vt:lpstr>
      <vt:lpstr>C. Beam Current (2/2)</vt:lpstr>
      <vt:lpstr>(Electron trials)</vt:lpstr>
      <vt:lpstr>Présentation PowerPoint</vt:lpstr>
      <vt:lpstr>A. MCPs </vt:lpstr>
      <vt:lpstr>B. Phosphorus screens (1/3)</vt:lpstr>
      <vt:lpstr>B. Phosphorus screens (2/3)</vt:lpstr>
      <vt:lpstr>B. Phosphorus screens (3/3)</vt:lpstr>
      <vt:lpstr>C. Extrapolation to ESS (1/6)</vt:lpstr>
      <vt:lpstr>C. Extrapolation to ESS (2/6)</vt:lpstr>
      <vt:lpstr>C. Extrapolation to ESS (3/6)</vt:lpstr>
      <vt:lpstr>C. Extrapolation to ESS (3/6)</vt:lpstr>
      <vt:lpstr>C. Extrapolation to ESS (4/6)</vt:lpstr>
      <vt:lpstr>C. Extrapolation to ESS (5/6)</vt:lpstr>
      <vt:lpstr>C. Extrapolation to ESS (6/6)</vt:lpstr>
      <vt:lpstr>D. High voltages (1/3)</vt:lpstr>
      <vt:lpstr>D. High voltages (2/3)</vt:lpstr>
      <vt:lpstr>D. High voltages (3/3)</vt:lpstr>
      <vt:lpstr>E. Field simulation checks</vt:lpstr>
      <vt:lpstr>E. Field simulation checks</vt:lpstr>
      <vt:lpstr>E. Field simulation checks</vt:lpstr>
      <vt:lpstr>E. Field simulation checks</vt:lpstr>
      <vt:lpstr>E. Field simulation checks</vt:lpstr>
      <vt:lpstr>E. Field simulation checks</vt:lpstr>
      <vt:lpstr>Présentation PowerPoint</vt:lpstr>
      <vt:lpstr>Conclusion (1/2)</vt:lpstr>
      <vt:lpstr>Conclusion (2/2)</vt:lpstr>
      <vt:lpstr>IRFU/DEDIP</vt:lpstr>
      <vt:lpstr>IRFU/DEDIP</vt:lpstr>
      <vt:lpstr>The tale of the photonis MCP</vt:lpstr>
      <vt:lpstr>OPI – Cameras</vt:lpstr>
      <vt:lpstr>OPI – Power Supllies </vt:lpstr>
      <vt:lpstr>Field uniformity analysis (1/4)</vt:lpstr>
      <vt:lpstr>Field uniformity analysis (2/4)</vt:lpstr>
      <vt:lpstr>Field uniformity analysis (3/4)</vt:lpstr>
      <vt:lpstr>Field uniformity analysis (4/4)</vt:lpstr>
    </vt:vector>
  </TitlesOfParts>
  <Company>CEA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Projet Nqce</dc:title>
  <dc:creator>Bougamont Emmanuelle</dc:creator>
  <cp:lastModifiedBy>Florian Bénédetti</cp:lastModifiedBy>
  <cp:revision>397</cp:revision>
  <cp:lastPrinted>2013-09-04T15:41:21Z</cp:lastPrinted>
  <dcterms:created xsi:type="dcterms:W3CDTF">2012-10-13T15:33:03Z</dcterms:created>
  <dcterms:modified xsi:type="dcterms:W3CDTF">2019-02-10T15:08:38Z</dcterms:modified>
</cp:coreProperties>
</file>