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0" r:id="rId4"/>
    <p:sldId id="273" r:id="rId5"/>
    <p:sldId id="272" r:id="rId6"/>
    <p:sldId id="284" r:id="rId7"/>
    <p:sldId id="287" r:id="rId8"/>
    <p:sldId id="288" r:id="rId9"/>
    <p:sldId id="274" r:id="rId10"/>
    <p:sldId id="285" r:id="rId11"/>
    <p:sldId id="289" r:id="rId12"/>
    <p:sldId id="290" r:id="rId13"/>
    <p:sldId id="277" r:id="rId14"/>
    <p:sldId id="278" r:id="rId1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>
      <p:cViewPr varScale="1">
        <p:scale>
          <a:sx n="115" d="100"/>
          <a:sy n="115" d="100"/>
        </p:scale>
        <p:origin x="147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2019-02-06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06/02/2019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06/02/2019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06/02/2019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06/02/2019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06/02/2019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CDR 2019</a:t>
            </a:r>
            <a:br>
              <a:rPr lang="en-GB" sz="4000" dirty="0" smtClean="0"/>
            </a:br>
            <a:r>
              <a:rPr lang="en-GB" sz="4000" dirty="0" err="1" smtClean="0"/>
              <a:t>icBLM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Cabling/connector/PP/EMC</a:t>
            </a:r>
            <a:br>
              <a:rPr lang="en-GB" sz="4000" dirty="0" smtClean="0"/>
            </a:br>
            <a:r>
              <a:rPr lang="en-GB" sz="4000" dirty="0" err="1" smtClean="0"/>
              <a:t>Saclay</a:t>
            </a:r>
            <a:r>
              <a:rPr lang="en-GB" sz="4000" dirty="0" smtClean="0"/>
              <a:t> CEA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Edvard Bergman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BD Laboratory manager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ERIC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6 February, 2019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Mesurement</a:t>
            </a:r>
            <a:r>
              <a:rPr lang="en-US" dirty="0" smtClean="0"/>
              <a:t> results from Uppsala test facility.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/>
          <a:lstStyle/>
          <a:p>
            <a:r>
              <a:rPr lang="en-US" dirty="0" smtClean="0"/>
              <a:t>Belden 9182 Twisted pair. 100m</a:t>
            </a:r>
          </a:p>
          <a:p>
            <a:r>
              <a:rPr lang="en-US" dirty="0" smtClean="0"/>
              <a:t>AMGAB Twisted </a:t>
            </a:r>
            <a:r>
              <a:rPr lang="en-US" dirty="0" smtClean="0"/>
              <a:t>pair, custom made. </a:t>
            </a:r>
            <a:r>
              <a:rPr lang="en-US" dirty="0" smtClean="0"/>
              <a:t>100m</a:t>
            </a:r>
          </a:p>
          <a:p>
            <a:r>
              <a:rPr lang="en-US" dirty="0" smtClean="0"/>
              <a:t>COAXIAL RG58 (CERN). 10m with and without CONDUIT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5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Uppsala test. Belden/AMGAB </a:t>
            </a:r>
            <a:r>
              <a:rPr lang="en-US" dirty="0"/>
              <a:t>Twisted pair. </a:t>
            </a:r>
            <a:r>
              <a:rPr lang="en-US" dirty="0" smtClean="0"/>
              <a:t>100m. Without conduit. Performance visa verce cost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34845"/>
            <a:ext cx="4509769" cy="2442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0" y="4221088"/>
            <a:ext cx="4602666" cy="24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06" y="5304421"/>
            <a:ext cx="1002094" cy="32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693891"/>
            <a:ext cx="925744" cy="3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shielding impact on noise. COAXIAL RG58 (CERN)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242611"/>
            <a:ext cx="4618856" cy="2478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8" y="1580874"/>
            <a:ext cx="4742937" cy="25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and planning tasks/issues end to end termination.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Ordering/manufactory patch-panel cables, connectors </a:t>
            </a:r>
            <a:r>
              <a:rPr lang="en-US" dirty="0" smtClean="0"/>
              <a:t>and </a:t>
            </a:r>
            <a:r>
              <a:rPr lang="en-US" dirty="0" smtClean="0"/>
              <a:t>boxes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Mounting/placing the detectors on </a:t>
            </a:r>
            <a:r>
              <a:rPr lang="en-US" dirty="0" err="1" smtClean="0"/>
              <a:t>accelerato</a:t>
            </a:r>
            <a:r>
              <a:rPr lang="en-US" dirty="0" smtClean="0"/>
              <a:t>/tunnel</a:t>
            </a:r>
            <a:endParaRPr lang="en-US" dirty="0" smtClean="0"/>
          </a:p>
          <a:p>
            <a:r>
              <a:rPr lang="en-US" dirty="0"/>
              <a:t>Drilling holes for fixing pole–holders in tunnel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Installation/planning of conduits in tunnel and gallery. Ongoing.</a:t>
            </a:r>
          </a:p>
          <a:p>
            <a:r>
              <a:rPr lang="en-US" dirty="0" smtClean="0"/>
              <a:t>Test of </a:t>
            </a:r>
            <a:r>
              <a:rPr lang="en-US" dirty="0" err="1" smtClean="0"/>
              <a:t>icBLM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03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dirty="0" err="1" smtClean="0"/>
              <a:t>icBLM</a:t>
            </a:r>
            <a:r>
              <a:rPr lang="en-US" dirty="0" smtClean="0"/>
              <a:t> &amp; EMC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6600" dirty="0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61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icBLM</a:t>
            </a:r>
            <a:r>
              <a:rPr lang="en-US" dirty="0" smtClean="0"/>
              <a:t> signal EMI/EMC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of EMI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to “regard” the signal from the </a:t>
            </a:r>
            <a:r>
              <a:rPr lang="en-US" dirty="0" err="1" smtClean="0"/>
              <a:t>icBLM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Choosing signal cables.</a:t>
            </a:r>
          </a:p>
          <a:p>
            <a:r>
              <a:rPr lang="en-US" dirty="0" err="1" smtClean="0"/>
              <a:t>icBLM</a:t>
            </a:r>
            <a:r>
              <a:rPr lang="en-US" dirty="0"/>
              <a:t> </a:t>
            </a:r>
            <a:r>
              <a:rPr lang="en-US" dirty="0" smtClean="0"/>
              <a:t>end to end connection.</a:t>
            </a:r>
          </a:p>
          <a:p>
            <a:r>
              <a:rPr lang="en-US" dirty="0" smtClean="0"/>
              <a:t>Uppsala measurement test.</a:t>
            </a:r>
          </a:p>
          <a:p>
            <a:r>
              <a:rPr lang="en-US" dirty="0" smtClean="0"/>
              <a:t>Remaining planning/issues?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25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99176" cy="1163893"/>
          </a:xfrm>
        </p:spPr>
        <p:txBody>
          <a:bodyPr>
            <a:noAutofit/>
          </a:bodyPr>
          <a:lstStyle/>
          <a:p>
            <a:r>
              <a:rPr lang="en-US" sz="2400" dirty="0"/>
              <a:t>Example from telecom industry EMI magnitude.</a:t>
            </a:r>
            <a:br>
              <a:rPr lang="en-US" sz="2400" dirty="0"/>
            </a:br>
            <a:r>
              <a:rPr lang="en-US" sz="2400" dirty="0"/>
              <a:t>“Worst case” low level CW impact as EMI.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1" y="4967906"/>
            <a:ext cx="1738536" cy="1129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77297"/>
            <a:ext cx="6489001" cy="23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792" y="4317746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“Stray capacitance”</a:t>
            </a:r>
            <a:endParaRPr lang="sv-SE" sz="11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0" y="4155578"/>
            <a:ext cx="6699713" cy="23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icBLM</a:t>
            </a:r>
            <a:r>
              <a:rPr lang="en-US" dirty="0" smtClean="0"/>
              <a:t>, its signal complexity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780928"/>
            <a:ext cx="6878958" cy="34988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1907704" y="18448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principle.</a:t>
            </a:r>
          </a:p>
          <a:p>
            <a:r>
              <a:rPr lang="en-US" dirty="0" smtClean="0"/>
              <a:t>Single mode &amp; differential mode </a:t>
            </a:r>
            <a:r>
              <a:rPr lang="en-US" dirty="0" smtClean="0"/>
              <a:t>connection……….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6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“regard” the signal from the </a:t>
            </a:r>
            <a:r>
              <a:rPr lang="en-US" dirty="0" err="1" smtClean="0"/>
              <a:t>icBLM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signal output from the </a:t>
            </a:r>
            <a:r>
              <a:rPr lang="en-US" dirty="0" err="1" smtClean="0"/>
              <a:t>icBLM</a:t>
            </a:r>
            <a:r>
              <a:rPr lang="en-US" dirty="0" smtClean="0"/>
              <a:t> is an </a:t>
            </a:r>
            <a:r>
              <a:rPr lang="en-US" dirty="0" smtClean="0"/>
              <a:t>“mixed current” </a:t>
            </a:r>
            <a:r>
              <a:rPr lang="en-US" dirty="0" smtClean="0"/>
              <a:t>from DC to several of hundreds of kHz (up to some MHz) as CW. The signal is similar to audio signals.</a:t>
            </a:r>
          </a:p>
          <a:p>
            <a:r>
              <a:rPr lang="en-US" dirty="0" smtClean="0"/>
              <a:t>Its complexity make it considerable to choose one kind of cable type, as coax/</a:t>
            </a:r>
            <a:r>
              <a:rPr lang="en-US" dirty="0" err="1" smtClean="0"/>
              <a:t>triax</a:t>
            </a:r>
            <a:r>
              <a:rPr lang="en-US" dirty="0" smtClean="0"/>
              <a:t> or shielded twisted pair. Considering single mode or differential mode “signal behavior”.</a:t>
            </a:r>
          </a:p>
          <a:p>
            <a:r>
              <a:rPr lang="en-US" dirty="0" smtClean="0"/>
              <a:t>Twisted pair is a particularly effective way of reducing both magnetic and capacitive interference pick-up. Reducing low frequency magnetic pickup because it reduces the effective magnetic loop area to almost zero.</a:t>
            </a:r>
          </a:p>
          <a:p>
            <a:endParaRPr lang="en-US" dirty="0" smtClean="0"/>
          </a:p>
          <a:p>
            <a:r>
              <a:rPr lang="en-US" dirty="0" smtClean="0"/>
              <a:t>The signal interface is through an triaxle </a:t>
            </a:r>
            <a:r>
              <a:rPr lang="en-US" dirty="0" err="1" smtClean="0"/>
              <a:t>Lemo</a:t>
            </a:r>
            <a:r>
              <a:rPr lang="en-US" dirty="0" smtClean="0"/>
              <a:t> connector as small as it can be. Require low capacitance matching cable for the input interface.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05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Delicate small connector. Risk for coupling effect. Interface to FMC </a:t>
            </a:r>
            <a:r>
              <a:rPr lang="en-US" dirty="0" smtClean="0"/>
              <a:t>input </a:t>
            </a:r>
            <a:r>
              <a:rPr lang="en-US" dirty="0" smtClean="0"/>
              <a:t>require low capacitance.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5946"/>
            <a:ext cx="2855580" cy="495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765946"/>
            <a:ext cx="3960440" cy="48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icBLM</a:t>
            </a:r>
            <a:r>
              <a:rPr lang="en-US" dirty="0" smtClean="0"/>
              <a:t> cable connection &amp; possible EMI solutions.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908" y="1600200"/>
            <a:ext cx="8094216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dirty="0" err="1" smtClean="0"/>
              <a:t>Uppsla</a:t>
            </a:r>
            <a:r>
              <a:rPr lang="en-US" dirty="0" smtClean="0"/>
              <a:t> test.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7673197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95809"/>
            <a:ext cx="3241480" cy="2225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590654"/>
            <a:ext cx="1417832" cy="3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6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icBLM</a:t>
            </a:r>
            <a:r>
              <a:rPr lang="en-US" dirty="0" smtClean="0"/>
              <a:t> end to end connection. Patch Panel (Box converter).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46432"/>
            <a:ext cx="7128792" cy="4986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1" y="2852936"/>
            <a:ext cx="1008911" cy="692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84" y="5157192"/>
            <a:ext cx="974983" cy="669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7" y="2561988"/>
            <a:ext cx="1080920" cy="290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31" y="4869160"/>
            <a:ext cx="940641" cy="2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4422</TotalTime>
  <Words>361</Words>
  <Application>Microsoft Office PowerPoint</Application>
  <PresentationFormat>On-screen Show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CDR 2019 icBLM Cabling/connector/PP/EMC Saclay CEA</vt:lpstr>
      <vt:lpstr>icBLM signal EMI/EMC</vt:lpstr>
      <vt:lpstr>Example from telecom industry EMI magnitude. “Worst case” low level CW impact as EMI.</vt:lpstr>
      <vt:lpstr>icBLM, its signal complexity</vt:lpstr>
      <vt:lpstr>How to “regard” the signal from the icBLM.</vt:lpstr>
      <vt:lpstr>Delicate small connector. Risk for coupling effect. Interface to FMC input require low capacitance.</vt:lpstr>
      <vt:lpstr>icBLM cable connection &amp; possible EMI solutions.</vt:lpstr>
      <vt:lpstr>   Uppsla test.</vt:lpstr>
      <vt:lpstr>icBLM end to end connection. Patch Panel (Box converter).</vt:lpstr>
      <vt:lpstr>Mesurement results from Uppsala test facility.</vt:lpstr>
      <vt:lpstr>Uppsala test. Belden/AMGAB Twisted pair. 100m. Without conduit. Performance visa verce cost </vt:lpstr>
      <vt:lpstr>Conduit shielding impact on noise. COAXIAL RG58 (CERN)</vt:lpstr>
      <vt:lpstr>Remaining and planning tasks/issues end to end termination.</vt:lpstr>
      <vt:lpstr>   icBLM &amp; EMC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Edvard Bergman</dc:creator>
  <cp:lastModifiedBy>Edvard Bergman</cp:lastModifiedBy>
  <cp:revision>177</cp:revision>
  <cp:lastPrinted>2019-01-21T11:50:15Z</cp:lastPrinted>
  <dcterms:created xsi:type="dcterms:W3CDTF">2018-08-06T12:55:01Z</dcterms:created>
  <dcterms:modified xsi:type="dcterms:W3CDTF">2019-02-07T08:53:02Z</dcterms:modified>
</cp:coreProperties>
</file>