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03" r:id="rId4"/>
    <p:sldId id="310" r:id="rId5"/>
    <p:sldId id="308" r:id="rId6"/>
    <p:sldId id="312" r:id="rId7"/>
    <p:sldId id="311" r:id="rId8"/>
    <p:sldId id="280" r:id="rId9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900"/>
    <a:srgbClr val="8D0000"/>
    <a:srgbClr val="66CCFF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Estilo claro 1 - Énfasis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Énfasi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Énfasi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Estilo claro 2 - Énfasis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Énfasis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Énfasis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5220" autoAdjust="0"/>
  </p:normalViewPr>
  <p:slideViewPr>
    <p:cSldViewPr snapToGrid="0" snapToObjects="1">
      <p:cViewPr varScale="1">
        <p:scale>
          <a:sx n="65" d="100"/>
          <a:sy n="65" d="100"/>
        </p:scale>
        <p:origin x="43" y="41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CB1A3-B00E-4348-B496-F2B75B6F91E9}" type="datetimeFigureOut">
              <a:rPr lang="es-ES_tradnl" smtClean="0"/>
              <a:pPr/>
              <a:t>15/01/2019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330FC-C18F-5749-86A6-CAF4526916B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8333C-A0E9-6647-978D-2771C390276F}" type="datetimeFigureOut">
              <a:rPr lang="es-ES_tradnl" smtClean="0"/>
              <a:pPr/>
              <a:t>15/01/2019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0B007-7ADF-BC49-96F0-D729878B18A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51200" cy="365125"/>
          </a:xfrm>
        </p:spPr>
        <p:txBody>
          <a:bodyPr/>
          <a:lstStyle/>
          <a:p>
            <a:r>
              <a:rPr lang="en-GB" dirty="0"/>
              <a:t>Klystron Driver PDR, ESS, Lund, October 2016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Imagen 6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0609" y="5393547"/>
            <a:ext cx="1530665" cy="1327928"/>
          </a:xfrm>
          <a:prstGeom prst="rect">
            <a:avLst/>
          </a:prstGeom>
        </p:spPr>
      </p:pic>
      <p:pic>
        <p:nvPicPr>
          <p:cNvPr id="8" name="Imagen 7" descr="essbbig copy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2151352" cy="14319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CWRF 2016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CWRF 2016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Klystron Driver PDR, ESS, Lund, October 2016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r>
              <a:rPr lang="en-US" dirty="0"/>
              <a:t>/30</a:t>
            </a:r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9144000" cy="608296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n 7" descr="ESS logo without background 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00" y="1"/>
            <a:ext cx="1639356" cy="6439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73400" cy="365125"/>
          </a:xfrm>
        </p:spPr>
        <p:txBody>
          <a:bodyPr/>
          <a:lstStyle/>
          <a:p>
            <a:r>
              <a:rPr lang="en-GB" dirty="0"/>
              <a:t>Klystron Driver PDR, ESS, Lund, October 2016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Imagen 6" descr="essbbig copy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151352" cy="1431993"/>
          </a:xfrm>
          <a:prstGeom prst="rect">
            <a:avLst/>
          </a:prstGeom>
        </p:spPr>
      </p:pic>
      <p:pic>
        <p:nvPicPr>
          <p:cNvPr id="8" name="Imagen 7" descr="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3335" y="5530072"/>
            <a:ext cx="1530665" cy="1327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CWRF 2016, Grenoble</a:t>
            </a:r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CWRF 2016</a:t>
            </a:r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Klystron Driver PDR, ESS, Lund, October 2016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Rectángulo 5"/>
          <p:cNvSpPr/>
          <p:nvPr userDrawn="1"/>
        </p:nvSpPr>
        <p:spPr>
          <a:xfrm>
            <a:off x="0" y="0"/>
            <a:ext cx="9144000" cy="608296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n 6" descr="ESS logo without background 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00" y="1"/>
            <a:ext cx="1639356" cy="6439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CWRF 2016, Grenoble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r>
              <a:rPr lang="en-US" dirty="0"/>
              <a:t>/30</a:t>
            </a:r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9144000" cy="608296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 descr="ESS logo without background 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00" y="1"/>
            <a:ext cx="1639356" cy="6439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CWRF 2016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A.Kaftoosian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CWRF 2016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A.Kaftoosian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Klystron Driver PDR, ESS, Lund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4A7A8-4D7C-6E4F-BAE0-80566C011E3A}" type="slidenum">
              <a:rPr lang="en-US" smtClean="0"/>
              <a:pPr/>
              <a:t>‹Nº›</a:t>
            </a:fld>
            <a:r>
              <a:rPr lang="en-US" dirty="0"/>
              <a:t>/30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52400" y="6412968"/>
            <a:ext cx="8762445" cy="1588"/>
          </a:xfrm>
          <a:prstGeom prst="line">
            <a:avLst/>
          </a:prstGeom>
          <a:ln w="38100">
            <a:solidFill>
              <a:srgbClr val="66CC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25292"/>
            <a:ext cx="7772400" cy="1665541"/>
          </a:xfrm>
        </p:spPr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Risk, Schedule, Deliveries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4505" y="5312510"/>
            <a:ext cx="3131347" cy="1068880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/>
                <a:cs typeface="Arial"/>
              </a:rPr>
              <a:t>Pedro J. González</a:t>
            </a:r>
          </a:p>
          <a:p>
            <a:r>
              <a:rPr lang="en-US" sz="2200" dirty="0">
                <a:latin typeface="Arial"/>
                <a:cs typeface="Arial"/>
              </a:rPr>
              <a:t>RF Group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990553" y="5846950"/>
            <a:ext cx="23358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venir Book"/>
                <a:cs typeface="Avenir Book"/>
              </a:rPr>
              <a:t>www.essbilbao.org</a:t>
            </a:r>
          </a:p>
          <a:p>
            <a:endParaRPr lang="en-US" sz="2000" dirty="0">
              <a:latin typeface="Avenir Book"/>
              <a:cs typeface="Avenir Book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6250C00-3143-4FEA-90DF-52FB138DF95E}"/>
              </a:ext>
            </a:extLst>
          </p:cNvPr>
          <p:cNvSpPr txBox="1"/>
          <p:nvPr/>
        </p:nvSpPr>
        <p:spPr>
          <a:xfrm>
            <a:off x="3009970" y="3944743"/>
            <a:ext cx="3124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venir Book"/>
                <a:cs typeface="Avenir Book"/>
              </a:rPr>
              <a:t>January 15, 2019, ESS, Lund</a:t>
            </a:r>
          </a:p>
          <a:p>
            <a:endParaRPr lang="en-US" sz="2000" dirty="0">
              <a:latin typeface="Avenir Book"/>
              <a:cs typeface="Avenir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61330"/>
            <a:ext cx="8229600" cy="11430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P. González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NC LLRF CDR, ESS, Lund, January 2019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7A8-4D7C-6E4F-BAE0-80566C011E3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505700" y="388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90900"/>
          </a:xfrm>
        </p:spPr>
        <p:txBody>
          <a:bodyPr>
            <a:normAutofit/>
          </a:bodyPr>
          <a:lstStyle/>
          <a:p>
            <a:r>
              <a:rPr lang="en-US" dirty="0"/>
              <a:t>Schedule</a:t>
            </a:r>
          </a:p>
          <a:p>
            <a:r>
              <a:rPr lang="en-US" dirty="0"/>
              <a:t>Deliveries</a:t>
            </a:r>
          </a:p>
          <a:p>
            <a:r>
              <a:rPr lang="en-US" dirty="0"/>
              <a:t>Risk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fecha 3">
            <a:extLst>
              <a:ext uri="{FF2B5EF4-FFF2-40B4-BE49-F238E27FC236}">
                <a16:creationId xmlns:a16="http://schemas.microsoft.com/office/drawing/2014/main" id="{0C3AE516-4DCD-4F2B-BD4D-95962674EF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P. González</a:t>
            </a:r>
          </a:p>
        </p:txBody>
      </p:sp>
      <p:sp>
        <p:nvSpPr>
          <p:cNvPr id="29" name="Marcador de pie de página 4">
            <a:extLst>
              <a:ext uri="{FF2B5EF4-FFF2-40B4-BE49-F238E27FC236}">
                <a16:creationId xmlns:a16="http://schemas.microsoft.com/office/drawing/2014/main" id="{6F9318EA-9C7D-4DD8-89D8-4A601053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NC LLRF CDR, ESS, Lund, January 2019</a:t>
            </a:r>
          </a:p>
        </p:txBody>
      </p:sp>
      <p:sp>
        <p:nvSpPr>
          <p:cNvPr id="33" name="Marcador de número de diapositiva 5">
            <a:extLst>
              <a:ext uri="{FF2B5EF4-FFF2-40B4-BE49-F238E27FC236}">
                <a16:creationId xmlns:a16="http://schemas.microsoft.com/office/drawing/2014/main" id="{6B1A910B-8AEB-4AD2-8B89-7D69CABB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C4A7A8-4D7C-6E4F-BAE0-80566C011E3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1D8EF678-32D8-4FD9-BEE2-571F0AC99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140"/>
            <a:ext cx="8491728" cy="4877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Main goal:</a:t>
            </a:r>
          </a:p>
          <a:p>
            <a:r>
              <a:rPr lang="en-US" dirty="0"/>
              <a:t>LLRF systems available and ready for RF conditioning of cavities as soon they are installed in the tunnel.</a:t>
            </a:r>
          </a:p>
          <a:p>
            <a:pPr lvl="1"/>
            <a:r>
              <a:rPr lang="en-US" dirty="0"/>
              <a:t>RFQ, DTL#1, </a:t>
            </a:r>
            <a:r>
              <a:rPr lang="en-US" dirty="0" err="1"/>
              <a:t>Bunchers</a:t>
            </a:r>
            <a:r>
              <a:rPr lang="en-US" dirty="0"/>
              <a:t>, DTL#2..5</a:t>
            </a:r>
          </a:p>
          <a:p>
            <a:pPr lvl="1"/>
            <a:r>
              <a:rPr lang="en-US" dirty="0"/>
              <a:t>Spokes</a:t>
            </a:r>
          </a:p>
          <a:p>
            <a:r>
              <a:rPr lang="en-US" dirty="0"/>
              <a:t>Back-up plan: use of prototype/development systems for RF conditioning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s-ES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C0CC6C7-EBCE-44BD-A348-0858DB4E653A}"/>
              </a:ext>
            </a:extLst>
          </p:cNvPr>
          <p:cNvSpPr txBox="1">
            <a:spLocks/>
          </p:cNvSpPr>
          <p:nvPr/>
        </p:nvSpPr>
        <p:spPr>
          <a:xfrm>
            <a:off x="304800" y="0"/>
            <a:ext cx="8229600" cy="723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Schedule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723900"/>
          </a:xfrm>
        </p:spPr>
        <p:txBody>
          <a:bodyPr>
            <a:normAutofit fontScale="90000"/>
          </a:bodyPr>
          <a:lstStyle/>
          <a:p>
            <a:r>
              <a:rPr lang="en-US" dirty="0"/>
              <a:t>Schedule</a:t>
            </a:r>
          </a:p>
        </p:txBody>
      </p:sp>
      <p:sp>
        <p:nvSpPr>
          <p:cNvPr id="28" name="Marcador de fecha 3">
            <a:extLst>
              <a:ext uri="{FF2B5EF4-FFF2-40B4-BE49-F238E27FC236}">
                <a16:creationId xmlns:a16="http://schemas.microsoft.com/office/drawing/2014/main" id="{0C3AE516-4DCD-4F2B-BD4D-95962674EF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P. González</a:t>
            </a:r>
          </a:p>
        </p:txBody>
      </p:sp>
      <p:sp>
        <p:nvSpPr>
          <p:cNvPr id="29" name="Marcador de pie de página 4">
            <a:extLst>
              <a:ext uri="{FF2B5EF4-FFF2-40B4-BE49-F238E27FC236}">
                <a16:creationId xmlns:a16="http://schemas.microsoft.com/office/drawing/2014/main" id="{6F9318EA-9C7D-4DD8-89D8-4A601053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NC LLRF CDR, ESS, Lund, January 2019</a:t>
            </a:r>
          </a:p>
        </p:txBody>
      </p:sp>
      <p:sp>
        <p:nvSpPr>
          <p:cNvPr id="33" name="Marcador de número de diapositiva 5">
            <a:extLst>
              <a:ext uri="{FF2B5EF4-FFF2-40B4-BE49-F238E27FC236}">
                <a16:creationId xmlns:a16="http://schemas.microsoft.com/office/drawing/2014/main" id="{6B1A910B-8AEB-4AD2-8B89-7D69CABB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C4A7A8-4D7C-6E4F-BAE0-80566C011E3A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3FEFCBF3-7662-465F-923F-7846BA78C99C}"/>
              </a:ext>
            </a:extLst>
          </p:cNvPr>
          <p:cNvGrpSpPr/>
          <p:nvPr/>
        </p:nvGrpSpPr>
        <p:grpSpPr>
          <a:xfrm>
            <a:off x="93460" y="833588"/>
            <a:ext cx="8877819" cy="4784892"/>
            <a:chOff x="-5080" y="1707349"/>
            <a:chExt cx="6278880" cy="3283008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BD4A4496-ED27-4614-B265-A9C4D9A480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-1" r="41167"/>
            <a:stretch/>
          </p:blipFill>
          <p:spPr>
            <a:xfrm>
              <a:off x="0" y="1867643"/>
              <a:ext cx="5379720" cy="3122714"/>
            </a:xfrm>
            <a:prstGeom prst="rect">
              <a:avLst/>
            </a:prstGeom>
          </p:spPr>
        </p:pic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2FD9F2AF-9E24-466C-9E9C-CD08C99136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8746"/>
            <a:stretch/>
          </p:blipFill>
          <p:spPr>
            <a:xfrm>
              <a:off x="4330307" y="1865103"/>
              <a:ext cx="1943493" cy="3122714"/>
            </a:xfrm>
            <a:prstGeom prst="rect">
              <a:avLst/>
            </a:prstGeom>
          </p:spPr>
        </p:pic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97BF6A03-BE43-4C3D-8FBF-CED4E7A9DE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48861" b="33900"/>
            <a:stretch/>
          </p:blipFill>
          <p:spPr>
            <a:xfrm>
              <a:off x="-5080" y="1707349"/>
              <a:ext cx="4676140" cy="154979"/>
            </a:xfrm>
            <a:prstGeom prst="rect">
              <a:avLst/>
            </a:prstGeom>
          </p:spPr>
        </p:pic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09733562-E6E8-432A-8435-1521961D7B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78746"/>
            <a:stretch/>
          </p:blipFill>
          <p:spPr>
            <a:xfrm>
              <a:off x="4330306" y="1707349"/>
              <a:ext cx="1943493" cy="2344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739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32B744-A81C-43A0-ACCC-A8C41960B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140"/>
            <a:ext cx="8491728" cy="4877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*</a:t>
            </a:r>
            <a:r>
              <a:rPr lang="en-US" sz="2000" dirty="0"/>
              <a:t>According to AIK 3.1 MEBT and IIK 14.10.4 MEBT Control: Procurement by ICS, installation by ESS Bilbao (Pos. 1, 2, 3, 4, 10, 11)</a:t>
            </a:r>
          </a:p>
          <a:p>
            <a:endParaRPr lang="es-ES" dirty="0"/>
          </a:p>
        </p:txBody>
      </p:sp>
      <p:sp>
        <p:nvSpPr>
          <p:cNvPr id="9" name="Marcador de fecha 3">
            <a:extLst>
              <a:ext uri="{FF2B5EF4-FFF2-40B4-BE49-F238E27FC236}">
                <a16:creationId xmlns:a16="http://schemas.microsoft.com/office/drawing/2014/main" id="{C0F0D0F7-2D76-46B3-A96E-92705287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P. González</a:t>
            </a:r>
          </a:p>
        </p:txBody>
      </p:sp>
      <p:sp>
        <p:nvSpPr>
          <p:cNvPr id="10" name="Marcador de pie de página 4">
            <a:extLst>
              <a:ext uri="{FF2B5EF4-FFF2-40B4-BE49-F238E27FC236}">
                <a16:creationId xmlns:a16="http://schemas.microsoft.com/office/drawing/2014/main" id="{3001974E-BC66-4281-AC07-1B8E51C0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NC LLRF CDR, ESS, Lund, January 2019</a:t>
            </a:r>
          </a:p>
        </p:txBody>
      </p:sp>
      <p:sp>
        <p:nvSpPr>
          <p:cNvPr id="11" name="Marcador de número de diapositiva 5">
            <a:extLst>
              <a:ext uri="{FF2B5EF4-FFF2-40B4-BE49-F238E27FC236}">
                <a16:creationId xmlns:a16="http://schemas.microsoft.com/office/drawing/2014/main" id="{0ECE8582-C3DE-4696-B4F8-E9E22DBB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C4A7A8-4D7C-6E4F-BAE0-80566C011E3A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6DC77D0-33C4-4477-B8FA-4B2D8A03B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308994"/>
              </p:ext>
            </p:extLst>
          </p:nvPr>
        </p:nvGraphicFramePr>
        <p:xfrm>
          <a:off x="328246" y="1294329"/>
          <a:ext cx="8491728" cy="3473615"/>
        </p:xfrm>
        <a:graphic>
          <a:graphicData uri="http://schemas.openxmlformats.org/drawingml/2006/table">
            <a:tbl>
              <a:tblPr/>
              <a:tblGrid>
                <a:gridCol w="293257">
                  <a:extLst>
                    <a:ext uri="{9D8B030D-6E8A-4147-A177-3AD203B41FA5}">
                      <a16:colId xmlns:a16="http://schemas.microsoft.com/office/drawing/2014/main" val="2351424286"/>
                    </a:ext>
                  </a:extLst>
                </a:gridCol>
                <a:gridCol w="1606543">
                  <a:extLst>
                    <a:ext uri="{9D8B030D-6E8A-4147-A177-3AD203B41FA5}">
                      <a16:colId xmlns:a16="http://schemas.microsoft.com/office/drawing/2014/main" val="2715658993"/>
                    </a:ext>
                  </a:extLst>
                </a:gridCol>
                <a:gridCol w="752271">
                  <a:extLst>
                    <a:ext uri="{9D8B030D-6E8A-4147-A177-3AD203B41FA5}">
                      <a16:colId xmlns:a16="http://schemas.microsoft.com/office/drawing/2014/main" val="449299880"/>
                    </a:ext>
                  </a:extLst>
                </a:gridCol>
                <a:gridCol w="701269">
                  <a:extLst>
                    <a:ext uri="{9D8B030D-6E8A-4147-A177-3AD203B41FA5}">
                      <a16:colId xmlns:a16="http://schemas.microsoft.com/office/drawing/2014/main" val="3604585645"/>
                    </a:ext>
                  </a:extLst>
                </a:gridCol>
                <a:gridCol w="739520">
                  <a:extLst>
                    <a:ext uri="{9D8B030D-6E8A-4147-A177-3AD203B41FA5}">
                      <a16:colId xmlns:a16="http://schemas.microsoft.com/office/drawing/2014/main" val="4070137655"/>
                    </a:ext>
                  </a:extLst>
                </a:gridCol>
                <a:gridCol w="663018">
                  <a:extLst>
                    <a:ext uri="{9D8B030D-6E8A-4147-A177-3AD203B41FA5}">
                      <a16:colId xmlns:a16="http://schemas.microsoft.com/office/drawing/2014/main" val="927498174"/>
                    </a:ext>
                  </a:extLst>
                </a:gridCol>
                <a:gridCol w="612016">
                  <a:extLst>
                    <a:ext uri="{9D8B030D-6E8A-4147-A177-3AD203B41FA5}">
                      <a16:colId xmlns:a16="http://schemas.microsoft.com/office/drawing/2014/main" val="136390178"/>
                    </a:ext>
                  </a:extLst>
                </a:gridCol>
                <a:gridCol w="255007">
                  <a:extLst>
                    <a:ext uri="{9D8B030D-6E8A-4147-A177-3AD203B41FA5}">
                      <a16:colId xmlns:a16="http://schemas.microsoft.com/office/drawing/2014/main" val="1671629359"/>
                    </a:ext>
                  </a:extLst>
                </a:gridCol>
                <a:gridCol w="255007">
                  <a:extLst>
                    <a:ext uri="{9D8B030D-6E8A-4147-A177-3AD203B41FA5}">
                      <a16:colId xmlns:a16="http://schemas.microsoft.com/office/drawing/2014/main" val="3643163921"/>
                    </a:ext>
                  </a:extLst>
                </a:gridCol>
                <a:gridCol w="2613820">
                  <a:extLst>
                    <a:ext uri="{9D8B030D-6E8A-4147-A177-3AD203B41FA5}">
                      <a16:colId xmlns:a16="http://schemas.microsoft.com/office/drawing/2014/main" val="1983627785"/>
                    </a:ext>
                  </a:extLst>
                </a:gridCol>
              </a:tblGrid>
              <a:tr h="26639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LLRF Deliveries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8.1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3.1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8.1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8.1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AIK8.2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AIK8.2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188650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Supplier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RFQ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Buncher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DTL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Spoke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MB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561542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MTCA modules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920990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MTCA crate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Schroff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Bilbao*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911468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PSU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Wiener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Bilbao*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882553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MCH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N.A.T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Bilbao*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493053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Timing Rx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MRF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Bilbao*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866158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Digitizer AMC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Struck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743127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RTM 352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Struck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114045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Pz controller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174064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Pz supply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24840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RTM carrier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45073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Gap filler plates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Bilbao*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760947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RTM coax whip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Elspec (TBA)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Bilbao*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990010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Digitizer FW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Design, implementation and verification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198930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IOC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Implementation and verification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040913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 of LLRF MTCA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602058"/>
                  </a:ext>
                </a:extLst>
              </a:tr>
              <a:tr h="18866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Functional testing @ESS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Functional test of complete MTCA system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963972"/>
                  </a:ext>
                </a:extLst>
              </a:tr>
            </a:tbl>
          </a:graphicData>
        </a:graphic>
      </p:graphicFrame>
      <p:sp>
        <p:nvSpPr>
          <p:cNvPr id="12" name="Título 1">
            <a:extLst>
              <a:ext uri="{FF2B5EF4-FFF2-40B4-BE49-F238E27FC236}">
                <a16:creationId xmlns:a16="http://schemas.microsoft.com/office/drawing/2014/main" id="{F8124104-F90F-47A7-AF65-887588718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47868"/>
            <a:ext cx="8229600" cy="1143000"/>
          </a:xfrm>
        </p:spPr>
        <p:txBody>
          <a:bodyPr/>
          <a:lstStyle/>
          <a:p>
            <a:r>
              <a:rPr lang="es-ES" dirty="0" err="1"/>
              <a:t>Deliverables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602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2337E-E53B-4748-A756-2622AF3D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47868"/>
            <a:ext cx="8229600" cy="1143000"/>
          </a:xfrm>
        </p:spPr>
        <p:txBody>
          <a:bodyPr/>
          <a:lstStyle/>
          <a:p>
            <a:r>
              <a:rPr lang="es-ES" dirty="0" err="1"/>
              <a:t>Deliverables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32B744-A81C-43A0-ACCC-A8C41960B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140"/>
            <a:ext cx="8491728" cy="5199210"/>
          </a:xfrm>
        </p:spPr>
        <p:txBody>
          <a:bodyPr>
            <a:normAutofit fontScale="92500" lnSpcReduction="10000"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sz="2000" dirty="0" err="1"/>
              <a:t>Changes</a:t>
            </a:r>
            <a:r>
              <a:rPr lang="es-ES" sz="2000" dirty="0"/>
              <a:t> in </a:t>
            </a:r>
            <a:r>
              <a:rPr lang="es-ES" sz="2000" dirty="0">
                <a:solidFill>
                  <a:srgbClr val="FF0000"/>
                </a:solidFill>
              </a:rPr>
              <a:t>red </a:t>
            </a:r>
            <a:r>
              <a:rPr lang="es-ES" sz="2000" dirty="0"/>
              <a:t>(</a:t>
            </a:r>
            <a:r>
              <a:rPr lang="es-ES" sz="2000" dirty="0" err="1"/>
              <a:t>Pos</a:t>
            </a:r>
            <a:r>
              <a:rPr lang="es-ES" sz="2000" dirty="0"/>
              <a:t>. 20, 28, 32, 33)</a:t>
            </a:r>
          </a:p>
          <a:p>
            <a:r>
              <a:rPr lang="es-ES" sz="2000" dirty="0" err="1"/>
              <a:t>Main</a:t>
            </a:r>
            <a:r>
              <a:rPr lang="es-ES" sz="2000" dirty="0"/>
              <a:t> </a:t>
            </a:r>
            <a:r>
              <a:rPr lang="es-ES" sz="2000" dirty="0" err="1"/>
              <a:t>Cavity</a:t>
            </a:r>
            <a:r>
              <a:rPr lang="es-ES" sz="2000" dirty="0"/>
              <a:t> Field RF cables (</a:t>
            </a:r>
            <a:r>
              <a:rPr lang="es-ES" sz="2000" dirty="0" err="1"/>
              <a:t>Pos</a:t>
            </a:r>
            <a:r>
              <a:rPr lang="es-ES" sz="2000" dirty="0"/>
              <a:t>. 26): </a:t>
            </a:r>
            <a:r>
              <a:rPr lang="es-ES" sz="2000" dirty="0" err="1"/>
              <a:t>scope</a:t>
            </a:r>
            <a:r>
              <a:rPr lang="es-ES" sz="2000" dirty="0"/>
              <a:t> swap </a:t>
            </a:r>
            <a:r>
              <a:rPr lang="es-ES" sz="2000" dirty="0" err="1"/>
              <a:t>proposed</a:t>
            </a:r>
            <a:endParaRPr lang="es-ES" sz="2000" dirty="0">
              <a:solidFill>
                <a:srgbClr val="FF0000"/>
              </a:solidFill>
            </a:endParaRPr>
          </a:p>
        </p:txBody>
      </p:sp>
      <p:sp>
        <p:nvSpPr>
          <p:cNvPr id="9" name="Marcador de fecha 3">
            <a:extLst>
              <a:ext uri="{FF2B5EF4-FFF2-40B4-BE49-F238E27FC236}">
                <a16:creationId xmlns:a16="http://schemas.microsoft.com/office/drawing/2014/main" id="{C0F0D0F7-2D76-46B3-A96E-92705287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P. González</a:t>
            </a:r>
          </a:p>
        </p:txBody>
      </p:sp>
      <p:sp>
        <p:nvSpPr>
          <p:cNvPr id="10" name="Marcador de pie de página 4">
            <a:extLst>
              <a:ext uri="{FF2B5EF4-FFF2-40B4-BE49-F238E27FC236}">
                <a16:creationId xmlns:a16="http://schemas.microsoft.com/office/drawing/2014/main" id="{3001974E-BC66-4281-AC07-1B8E51C0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NC LLRF CDR, ESS, Lund, January 2019</a:t>
            </a:r>
          </a:p>
        </p:txBody>
      </p:sp>
      <p:sp>
        <p:nvSpPr>
          <p:cNvPr id="11" name="Marcador de número de diapositiva 5">
            <a:extLst>
              <a:ext uri="{FF2B5EF4-FFF2-40B4-BE49-F238E27FC236}">
                <a16:creationId xmlns:a16="http://schemas.microsoft.com/office/drawing/2014/main" id="{0ECE8582-C3DE-4696-B4F8-E9E22DBB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C4A7A8-4D7C-6E4F-BAE0-80566C011E3A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BB32662-AF96-447A-AF80-594B367AF6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69278"/>
              </p:ext>
            </p:extLst>
          </p:nvPr>
        </p:nvGraphicFramePr>
        <p:xfrm>
          <a:off x="335280" y="1207667"/>
          <a:ext cx="8491728" cy="4341106"/>
        </p:xfrm>
        <a:graphic>
          <a:graphicData uri="http://schemas.openxmlformats.org/drawingml/2006/table">
            <a:tbl>
              <a:tblPr/>
              <a:tblGrid>
                <a:gridCol w="293257">
                  <a:extLst>
                    <a:ext uri="{9D8B030D-6E8A-4147-A177-3AD203B41FA5}">
                      <a16:colId xmlns:a16="http://schemas.microsoft.com/office/drawing/2014/main" val="1124179898"/>
                    </a:ext>
                  </a:extLst>
                </a:gridCol>
                <a:gridCol w="1606543">
                  <a:extLst>
                    <a:ext uri="{9D8B030D-6E8A-4147-A177-3AD203B41FA5}">
                      <a16:colId xmlns:a16="http://schemas.microsoft.com/office/drawing/2014/main" val="3211341437"/>
                    </a:ext>
                  </a:extLst>
                </a:gridCol>
                <a:gridCol w="752271">
                  <a:extLst>
                    <a:ext uri="{9D8B030D-6E8A-4147-A177-3AD203B41FA5}">
                      <a16:colId xmlns:a16="http://schemas.microsoft.com/office/drawing/2014/main" val="1151761999"/>
                    </a:ext>
                  </a:extLst>
                </a:gridCol>
                <a:gridCol w="701269">
                  <a:extLst>
                    <a:ext uri="{9D8B030D-6E8A-4147-A177-3AD203B41FA5}">
                      <a16:colId xmlns:a16="http://schemas.microsoft.com/office/drawing/2014/main" val="3545145191"/>
                    </a:ext>
                  </a:extLst>
                </a:gridCol>
                <a:gridCol w="739520">
                  <a:extLst>
                    <a:ext uri="{9D8B030D-6E8A-4147-A177-3AD203B41FA5}">
                      <a16:colId xmlns:a16="http://schemas.microsoft.com/office/drawing/2014/main" val="1215819123"/>
                    </a:ext>
                  </a:extLst>
                </a:gridCol>
                <a:gridCol w="663018">
                  <a:extLst>
                    <a:ext uri="{9D8B030D-6E8A-4147-A177-3AD203B41FA5}">
                      <a16:colId xmlns:a16="http://schemas.microsoft.com/office/drawing/2014/main" val="694622986"/>
                    </a:ext>
                  </a:extLst>
                </a:gridCol>
                <a:gridCol w="612016">
                  <a:extLst>
                    <a:ext uri="{9D8B030D-6E8A-4147-A177-3AD203B41FA5}">
                      <a16:colId xmlns:a16="http://schemas.microsoft.com/office/drawing/2014/main" val="1598776469"/>
                    </a:ext>
                  </a:extLst>
                </a:gridCol>
                <a:gridCol w="255007">
                  <a:extLst>
                    <a:ext uri="{9D8B030D-6E8A-4147-A177-3AD203B41FA5}">
                      <a16:colId xmlns:a16="http://schemas.microsoft.com/office/drawing/2014/main" val="3259054970"/>
                    </a:ext>
                  </a:extLst>
                </a:gridCol>
                <a:gridCol w="255007">
                  <a:extLst>
                    <a:ext uri="{9D8B030D-6E8A-4147-A177-3AD203B41FA5}">
                      <a16:colId xmlns:a16="http://schemas.microsoft.com/office/drawing/2014/main" val="996520195"/>
                    </a:ext>
                  </a:extLst>
                </a:gridCol>
                <a:gridCol w="2613820">
                  <a:extLst>
                    <a:ext uri="{9D8B030D-6E8A-4147-A177-3AD203B41FA5}">
                      <a16:colId xmlns:a16="http://schemas.microsoft.com/office/drawing/2014/main" val="3578295477"/>
                    </a:ext>
                  </a:extLst>
                </a:gridCol>
              </a:tblGrid>
              <a:tr h="24466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LLRF Deliveries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8.1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3.1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8.1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 8.1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AIK8.2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AIK8.2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574094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Supplier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RFQ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Buncher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DTL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Spoke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MB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436711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LLRF rack modules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72554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 motion controller HW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Beckhoff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598357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 ctrl tuning algorithm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CEA/Saclay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and Integration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921843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Pz ctrl tuning algorithm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LU?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and integration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007190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 &amp; Clk generation unit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Design, 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84715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 &amp; Clk distribution unit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Design, 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708559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split box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751353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Patch Panel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326128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cables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Specification and Procurement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74323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Pz ctrl distribution box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and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253696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installation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 of LLRF rack and cabling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236373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969211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LLRF system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753392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cables main field ctrl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RFS (TBA)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Bilbao?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Bilbao?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Bilbao?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716952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cables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monitoring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RFS (TBA)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769110"/>
                  </a:ext>
                </a:extLst>
              </a:tr>
              <a:tr h="17812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coax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cables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99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LLRF system incl all external cables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337721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Expert Screens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ICS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LLRF OPI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844216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conditioning wo cavity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WP8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124289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up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CEA/WP3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 tracking and slow tuning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160101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conditioning w cavity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CEA/WP3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Bilbao/</a:t>
                      </a:r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WP3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535315"/>
                  </a:ext>
                </a:extLst>
              </a:tr>
              <a:tr h="177937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comissioning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WP3/CEA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WP3/Bilbao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WP3/INFN</a:t>
                      </a: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4" marR="7414" marT="7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58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03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2337E-E53B-4748-A756-2622AF3D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64620"/>
            <a:ext cx="8229600" cy="1143000"/>
          </a:xfrm>
        </p:spPr>
        <p:txBody>
          <a:bodyPr/>
          <a:lstStyle/>
          <a:p>
            <a:r>
              <a:rPr lang="es-ES" dirty="0" err="1"/>
              <a:t>Risks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32B744-A81C-43A0-ACCC-A8C41960B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481428"/>
            <a:ext cx="8979877" cy="6282788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800" dirty="0"/>
              <a:t>Potential impact on Schedule, Performance, Cost</a:t>
            </a:r>
            <a:endParaRPr lang="en-US" sz="1600" dirty="0"/>
          </a:p>
          <a:p>
            <a:r>
              <a:rPr lang="en-US" sz="3800" dirty="0"/>
              <a:t>Insufficient manpower at ESS Bilbao</a:t>
            </a:r>
          </a:p>
          <a:p>
            <a:pPr lvl="1"/>
            <a:r>
              <a:rPr lang="en-US" sz="3200" dirty="0"/>
              <a:t>Small team, limited experience in accelerators</a:t>
            </a:r>
          </a:p>
          <a:p>
            <a:pPr lvl="1"/>
            <a:r>
              <a:rPr lang="en-US" sz="3200" dirty="0"/>
              <a:t>Action: 2 engineers are joining the RF team in Feb 2019</a:t>
            </a:r>
          </a:p>
          <a:p>
            <a:r>
              <a:rPr lang="en-US" sz="3800" dirty="0"/>
              <a:t>Lack of coordination-collaboration between partners (LU, WP8, WP3, ICS, Bilbao, PEG)</a:t>
            </a:r>
          </a:p>
          <a:p>
            <a:pPr lvl="1"/>
            <a:r>
              <a:rPr lang="en-US" sz="3200" dirty="0"/>
              <a:t>Several components (HW, FW, SW, Scripts, IOC,…) being developed in parallel by different teams (also RF transmitters and Cavities)</a:t>
            </a:r>
          </a:p>
          <a:p>
            <a:pPr lvl="1"/>
            <a:r>
              <a:rPr lang="en-US" sz="3200" dirty="0"/>
              <a:t>Installation and Commissioning in Lund by many parties</a:t>
            </a:r>
          </a:p>
          <a:p>
            <a:pPr lvl="1"/>
            <a:r>
              <a:rPr lang="en-US" sz="3200" dirty="0"/>
              <a:t>Action: Participate regularly in coordination meetings</a:t>
            </a:r>
          </a:p>
          <a:p>
            <a:r>
              <a:rPr lang="en-US" sz="3800" dirty="0"/>
              <a:t>Compatibility/</a:t>
            </a:r>
            <a:r>
              <a:rPr lang="en-US" sz="3800" dirty="0" err="1"/>
              <a:t>interoperatibility</a:t>
            </a:r>
            <a:r>
              <a:rPr lang="en-US" sz="3800" dirty="0"/>
              <a:t> of COTS and custom components</a:t>
            </a:r>
          </a:p>
          <a:p>
            <a:pPr lvl="1"/>
            <a:r>
              <a:rPr lang="en-US" sz="3200" dirty="0"/>
              <a:t>Main components are single source, some are still under development</a:t>
            </a:r>
          </a:p>
          <a:p>
            <a:pPr lvl="1"/>
            <a:r>
              <a:rPr lang="en-US" sz="3200" dirty="0"/>
              <a:t>Action: Follow-up of new revisions/obsolescence and inform the stakeholders</a:t>
            </a:r>
          </a:p>
          <a:p>
            <a:r>
              <a:rPr lang="en-US" sz="3800" dirty="0"/>
              <a:t>Specifications not met/Insufficient performance </a:t>
            </a:r>
          </a:p>
          <a:p>
            <a:pPr lvl="1"/>
            <a:r>
              <a:rPr lang="en-US" sz="2900" dirty="0"/>
              <a:t>LO Box and Distribution, RFQ, DTL, </a:t>
            </a:r>
            <a:r>
              <a:rPr lang="en-US" sz="2900" dirty="0" err="1"/>
              <a:t>Timing&amp;Sync</a:t>
            </a:r>
            <a:endParaRPr lang="en-US" sz="2900" dirty="0"/>
          </a:p>
          <a:p>
            <a:pPr lvl="1"/>
            <a:r>
              <a:rPr lang="en-US" dirty="0"/>
              <a:t>Action: Carry out extensive tests before delivery</a:t>
            </a:r>
          </a:p>
          <a:p>
            <a:r>
              <a:rPr lang="en-US" sz="3800" dirty="0"/>
              <a:t>Delay in delivery of HW modules</a:t>
            </a:r>
          </a:p>
          <a:p>
            <a:pPr lvl="1"/>
            <a:r>
              <a:rPr lang="en-US" dirty="0"/>
              <a:t>Delays in contracting suppliers, electronic components’ availability</a:t>
            </a:r>
          </a:p>
          <a:p>
            <a:pPr lvl="1"/>
            <a:r>
              <a:rPr lang="en-US" dirty="0"/>
              <a:t>Action: Launch call for tenders ASAP, then follow-up of suppliers</a:t>
            </a:r>
            <a:endParaRPr lang="es-ES" dirty="0"/>
          </a:p>
        </p:txBody>
      </p:sp>
      <p:sp>
        <p:nvSpPr>
          <p:cNvPr id="9" name="Marcador de fecha 3">
            <a:extLst>
              <a:ext uri="{FF2B5EF4-FFF2-40B4-BE49-F238E27FC236}">
                <a16:creationId xmlns:a16="http://schemas.microsoft.com/office/drawing/2014/main" id="{C0F0D0F7-2D76-46B3-A96E-92705287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P. González</a:t>
            </a:r>
          </a:p>
        </p:txBody>
      </p:sp>
      <p:sp>
        <p:nvSpPr>
          <p:cNvPr id="10" name="Marcador de pie de página 4">
            <a:extLst>
              <a:ext uri="{FF2B5EF4-FFF2-40B4-BE49-F238E27FC236}">
                <a16:creationId xmlns:a16="http://schemas.microsoft.com/office/drawing/2014/main" id="{3001974E-BC66-4281-AC07-1B8E51C0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NC LLRF CDR, ESS, Lund, January 2019</a:t>
            </a:r>
          </a:p>
        </p:txBody>
      </p:sp>
      <p:sp>
        <p:nvSpPr>
          <p:cNvPr id="11" name="Marcador de número de diapositiva 5">
            <a:extLst>
              <a:ext uri="{FF2B5EF4-FFF2-40B4-BE49-F238E27FC236}">
                <a16:creationId xmlns:a16="http://schemas.microsoft.com/office/drawing/2014/main" id="{0ECE8582-C3DE-4696-B4F8-E9E22DBB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C4A7A8-4D7C-6E4F-BAE0-80566C011E3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3152419" y="2673897"/>
            <a:ext cx="25846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Georgia"/>
                <a:cs typeface="Georgia"/>
              </a:rPr>
              <a:t>Thank you</a:t>
            </a:r>
          </a:p>
        </p:txBody>
      </p:sp>
      <p:sp>
        <p:nvSpPr>
          <p:cNvPr id="8" name="Marcador de fecha 3">
            <a:extLst>
              <a:ext uri="{FF2B5EF4-FFF2-40B4-BE49-F238E27FC236}">
                <a16:creationId xmlns:a16="http://schemas.microsoft.com/office/drawing/2014/main" id="{C1EA3F14-F6DE-4982-8F0E-A38B1772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P. González</a:t>
            </a:r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6427EBF8-4BA9-4755-9D0C-1CF3B3D98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98800" cy="365125"/>
          </a:xfrm>
        </p:spPr>
        <p:txBody>
          <a:bodyPr/>
          <a:lstStyle/>
          <a:p>
            <a:r>
              <a:rPr lang="en-GB" dirty="0"/>
              <a:t>NC LLRF CDR, ESS, Lund, January 2019</a:t>
            </a:r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3FF3CEC3-7F96-4314-B75B-DF14F37DF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C4A7A8-4D7C-6E4F-BAE0-80566C011E3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8046</TotalTime>
  <Words>893</Words>
  <Application>Microsoft Office PowerPoint</Application>
  <PresentationFormat>Presentación en pantalla (4:3)</PresentationFormat>
  <Paragraphs>394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Avenir Book</vt:lpstr>
      <vt:lpstr>Calibri</vt:lpstr>
      <vt:lpstr>Georgia</vt:lpstr>
      <vt:lpstr>Tema de Office</vt:lpstr>
      <vt:lpstr>Risk, Schedule, Deliveries</vt:lpstr>
      <vt:lpstr>Outline</vt:lpstr>
      <vt:lpstr>Presentación de PowerPoint</vt:lpstr>
      <vt:lpstr>Schedule</vt:lpstr>
      <vt:lpstr>Deliverables</vt:lpstr>
      <vt:lpstr>Deliverables</vt:lpstr>
      <vt:lpstr>Risks</vt:lpstr>
      <vt:lpstr>Presentación de PowerPoint</vt:lpstr>
    </vt:vector>
  </TitlesOfParts>
  <Company>ESS Bilbao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ESS-Bilbao Contribution to ESS Warm LINAC HPRF Systems</dc:title>
  <dc:creator>Arash Kaftoosian</dc:creator>
  <cp:lastModifiedBy>Pedro González</cp:lastModifiedBy>
  <cp:revision>112</cp:revision>
  <dcterms:created xsi:type="dcterms:W3CDTF">2016-10-25T23:49:59Z</dcterms:created>
  <dcterms:modified xsi:type="dcterms:W3CDTF">2019-01-15T00:23:21Z</dcterms:modified>
</cp:coreProperties>
</file>