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59" r:id="rId3"/>
    <p:sldId id="312" r:id="rId4"/>
    <p:sldId id="268" r:id="rId5"/>
    <p:sldId id="334" r:id="rId6"/>
    <p:sldId id="355" r:id="rId7"/>
    <p:sldId id="269" r:id="rId8"/>
    <p:sldId id="275" r:id="rId9"/>
    <p:sldId id="277" r:id="rId10"/>
    <p:sldId id="287" r:id="rId11"/>
    <p:sldId id="278" r:id="rId12"/>
    <p:sldId id="286" r:id="rId13"/>
    <p:sldId id="358" r:id="rId14"/>
    <p:sldId id="360" r:id="rId15"/>
    <p:sldId id="362" r:id="rId16"/>
    <p:sldId id="359" r:id="rId17"/>
    <p:sldId id="319" r:id="rId18"/>
    <p:sldId id="321" r:id="rId19"/>
    <p:sldId id="323" r:id="rId20"/>
    <p:sldId id="322" r:id="rId21"/>
    <p:sldId id="324" r:id="rId22"/>
    <p:sldId id="325" r:id="rId23"/>
    <p:sldId id="326" r:id="rId24"/>
    <p:sldId id="289" r:id="rId25"/>
    <p:sldId id="291" r:id="rId26"/>
    <p:sldId id="292" r:id="rId27"/>
    <p:sldId id="327" r:id="rId28"/>
    <p:sldId id="299" r:id="rId29"/>
    <p:sldId id="328" r:id="rId30"/>
    <p:sldId id="329" r:id="rId31"/>
    <p:sldId id="301" r:id="rId32"/>
    <p:sldId id="302" r:id="rId33"/>
    <p:sldId id="364" r:id="rId34"/>
    <p:sldId id="267" r:id="rId35"/>
    <p:sldId id="363" r:id="rId3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6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121B"/>
    <a:srgbClr val="666666"/>
    <a:srgbClr val="D52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23" autoAdjust="0"/>
    <p:restoredTop sz="93750" autoAdjust="0"/>
  </p:normalViewPr>
  <p:slideViewPr>
    <p:cSldViewPr>
      <p:cViewPr varScale="1">
        <p:scale>
          <a:sx n="154" d="100"/>
          <a:sy n="154" d="100"/>
        </p:scale>
        <p:origin x="736" y="192"/>
      </p:cViewPr>
      <p:guideLst>
        <p:guide orient="horz" pos="1620"/>
        <p:guide pos="6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CDB6F-9360-4AC5-A1A4-B746F8B27D7E}" type="datetimeFigureOut">
              <a:rPr lang="en-GB" smtClean="0"/>
              <a:pPr/>
              <a:t>07/10/2019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8AF62-0413-459D-A055-9BD345497D1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165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en-US" sz="1200" kern="1200" dirty="0">
              <a:solidFill>
                <a:srgbClr val="731F43"/>
              </a:solidFill>
              <a:latin typeface="Lucida Grande" pitchFamily="80" charset="0"/>
              <a:ea typeface="ＭＳ Ｐゴシック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8AF62-0413-459D-A055-9BD345497D1F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875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1: 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167597"/>
            <a:ext cx="8208912" cy="757907"/>
          </a:xfrm>
          <a:prstGeom prst="rect">
            <a:avLst/>
          </a:prstGeom>
        </p:spPr>
        <p:txBody>
          <a:bodyPr/>
          <a:lstStyle>
            <a:lvl1pPr algn="l">
              <a:lnSpc>
                <a:spcPts val="2625"/>
              </a:lnSpc>
              <a:defRPr sz="27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2139702"/>
            <a:ext cx="8208912" cy="54006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200">
                <a:solidFill>
                  <a:srgbClr val="666666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9: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167597"/>
            <a:ext cx="8208912" cy="757907"/>
          </a:xfrm>
          <a:prstGeom prst="rect">
            <a:avLst/>
          </a:prstGeom>
        </p:spPr>
        <p:txBody>
          <a:bodyPr/>
          <a:lstStyle>
            <a:lvl1pPr algn="l">
              <a:lnSpc>
                <a:spcPts val="2625"/>
              </a:lnSpc>
              <a:defRPr sz="27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2139702"/>
            <a:ext cx="8208912" cy="54006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200">
                <a:solidFill>
                  <a:srgbClr val="666666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: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411510"/>
            <a:ext cx="6768752" cy="864096"/>
          </a:xfrm>
          <a:prstGeom prst="rect">
            <a:avLst/>
          </a:prstGeom>
        </p:spPr>
        <p:txBody>
          <a:bodyPr/>
          <a:lstStyle>
            <a:lvl1pPr algn="l">
              <a:lnSpc>
                <a:spcPts val="2625"/>
              </a:lnSpc>
              <a:defRPr sz="27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95288" y="1383509"/>
            <a:ext cx="8425184" cy="3564731"/>
          </a:xfrm>
          <a:prstGeom prst="rect">
            <a:avLst/>
          </a:prstGeom>
        </p:spPr>
        <p:txBody>
          <a:bodyPr vert="horz"/>
          <a:lstStyle>
            <a:lvl1pPr>
              <a:defRPr sz="1800">
                <a:solidFill>
                  <a:srgbClr val="666666"/>
                </a:solidFill>
              </a:defRPr>
            </a:lvl1pPr>
            <a:lvl2pPr>
              <a:defRPr sz="1650">
                <a:solidFill>
                  <a:srgbClr val="666666"/>
                </a:solidFill>
              </a:defRPr>
            </a:lvl2pPr>
            <a:lvl3pPr>
              <a:defRPr sz="1500">
                <a:solidFill>
                  <a:srgbClr val="666666"/>
                </a:solidFill>
              </a:defRPr>
            </a:lvl3pPr>
            <a:lvl4pPr>
              <a:defRPr sz="1350">
                <a:solidFill>
                  <a:srgbClr val="666666"/>
                </a:solidFill>
              </a:defRPr>
            </a:lvl4pPr>
            <a:lvl5pPr>
              <a:defRPr sz="12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: text using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95536" y="411510"/>
            <a:ext cx="6768752" cy="864096"/>
          </a:xfrm>
          <a:prstGeom prst="rect">
            <a:avLst/>
          </a:prstGeom>
        </p:spPr>
        <p:txBody>
          <a:bodyPr/>
          <a:lstStyle>
            <a:lvl1pPr algn="l">
              <a:lnSpc>
                <a:spcPts val="2625"/>
              </a:lnSpc>
              <a:defRPr sz="27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95288" y="1383509"/>
            <a:ext cx="8425184" cy="3564731"/>
          </a:xfrm>
          <a:prstGeom prst="rect">
            <a:avLst/>
          </a:prstGeom>
        </p:spPr>
        <p:txBody>
          <a:bodyPr vert="horz"/>
          <a:lstStyle>
            <a:lvl1pPr>
              <a:defRPr sz="1800">
                <a:solidFill>
                  <a:srgbClr val="666666"/>
                </a:solidFill>
              </a:defRPr>
            </a:lvl1pPr>
            <a:lvl2pPr>
              <a:defRPr sz="1650">
                <a:solidFill>
                  <a:srgbClr val="666666"/>
                </a:solidFill>
              </a:defRPr>
            </a:lvl2pPr>
            <a:lvl3pPr>
              <a:defRPr sz="1500">
                <a:solidFill>
                  <a:srgbClr val="666666"/>
                </a:solidFill>
              </a:defRPr>
            </a:lvl3pPr>
            <a:lvl4pPr>
              <a:defRPr sz="1350">
                <a:solidFill>
                  <a:srgbClr val="666666"/>
                </a:solidFill>
              </a:defRPr>
            </a:lvl4pPr>
            <a:lvl5pPr>
              <a:defRPr sz="12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: smaller text using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95536" y="411510"/>
            <a:ext cx="6768752" cy="864096"/>
          </a:xfrm>
          <a:prstGeom prst="rect">
            <a:avLst/>
          </a:prstGeom>
        </p:spPr>
        <p:txBody>
          <a:bodyPr/>
          <a:lstStyle>
            <a:lvl1pPr algn="l">
              <a:lnSpc>
                <a:spcPts val="2625"/>
              </a:lnSpc>
              <a:defRPr sz="27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95288" y="1383509"/>
            <a:ext cx="8425184" cy="3564731"/>
          </a:xfrm>
          <a:prstGeom prst="rect">
            <a:avLst/>
          </a:prstGeom>
        </p:spPr>
        <p:txBody>
          <a:bodyPr vert="horz"/>
          <a:lstStyle>
            <a:lvl1pPr>
              <a:defRPr sz="1800">
                <a:solidFill>
                  <a:srgbClr val="666666"/>
                </a:solidFill>
              </a:defRPr>
            </a:lvl1pPr>
            <a:lvl2pPr>
              <a:defRPr sz="1650">
                <a:solidFill>
                  <a:srgbClr val="666666"/>
                </a:solidFill>
              </a:defRPr>
            </a:lvl2pPr>
            <a:lvl3pPr>
              <a:defRPr sz="1500">
                <a:solidFill>
                  <a:srgbClr val="666666"/>
                </a:solidFill>
              </a:defRPr>
            </a:lvl3pPr>
            <a:lvl4pPr>
              <a:defRPr sz="1350">
                <a:solidFill>
                  <a:srgbClr val="666666"/>
                </a:solidFill>
              </a:defRPr>
            </a:lvl4pPr>
            <a:lvl5pPr>
              <a:defRPr sz="12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: text with bullet points &amp;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95536" y="411510"/>
            <a:ext cx="6768752" cy="864096"/>
          </a:xfrm>
          <a:prstGeom prst="rect">
            <a:avLst/>
          </a:prstGeom>
        </p:spPr>
        <p:txBody>
          <a:bodyPr/>
          <a:lstStyle>
            <a:lvl1pPr algn="l">
              <a:lnSpc>
                <a:spcPts val="2625"/>
              </a:lnSpc>
              <a:defRPr sz="27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95294" y="1383509"/>
            <a:ext cx="5400847" cy="3564731"/>
          </a:xfrm>
          <a:prstGeom prst="rect">
            <a:avLst/>
          </a:prstGeom>
        </p:spPr>
        <p:txBody>
          <a:bodyPr vert="horz"/>
          <a:lstStyle>
            <a:lvl1pPr>
              <a:defRPr sz="1800">
                <a:solidFill>
                  <a:srgbClr val="666666"/>
                </a:solidFill>
              </a:defRPr>
            </a:lvl1pPr>
            <a:lvl2pPr>
              <a:defRPr sz="1650">
                <a:solidFill>
                  <a:srgbClr val="666666"/>
                </a:solidFill>
              </a:defRPr>
            </a:lvl2pPr>
            <a:lvl3pPr>
              <a:defRPr sz="1500">
                <a:solidFill>
                  <a:srgbClr val="666666"/>
                </a:solidFill>
              </a:defRPr>
            </a:lvl3pPr>
            <a:lvl4pPr>
              <a:defRPr sz="1350">
                <a:solidFill>
                  <a:srgbClr val="666666"/>
                </a:solidFill>
              </a:defRPr>
            </a:lvl4pPr>
            <a:lvl5pPr>
              <a:defRPr sz="12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3234025" y="274517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: text with bullet points &amp;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95536" y="411510"/>
            <a:ext cx="6768752" cy="864096"/>
          </a:xfrm>
          <a:prstGeom prst="rect">
            <a:avLst/>
          </a:prstGeom>
        </p:spPr>
        <p:txBody>
          <a:bodyPr/>
          <a:lstStyle>
            <a:lvl1pPr algn="l">
              <a:lnSpc>
                <a:spcPts val="2625"/>
              </a:lnSpc>
              <a:defRPr sz="27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95294" y="1383509"/>
            <a:ext cx="5400847" cy="3564731"/>
          </a:xfrm>
          <a:prstGeom prst="rect">
            <a:avLst/>
          </a:prstGeom>
        </p:spPr>
        <p:txBody>
          <a:bodyPr vert="horz"/>
          <a:lstStyle>
            <a:lvl1pPr>
              <a:defRPr sz="1800">
                <a:solidFill>
                  <a:srgbClr val="666666"/>
                </a:solidFill>
              </a:defRPr>
            </a:lvl1pPr>
            <a:lvl2pPr>
              <a:defRPr sz="1650">
                <a:solidFill>
                  <a:srgbClr val="666666"/>
                </a:solidFill>
              </a:defRPr>
            </a:lvl2pPr>
            <a:lvl3pPr>
              <a:defRPr sz="1500">
                <a:solidFill>
                  <a:srgbClr val="666666"/>
                </a:solidFill>
              </a:defRPr>
            </a:lvl3pPr>
            <a:lvl4pPr>
              <a:defRPr sz="1350">
                <a:solidFill>
                  <a:srgbClr val="666666"/>
                </a:solidFill>
              </a:defRPr>
            </a:lvl4pPr>
            <a:lvl5pPr>
              <a:defRPr sz="1200">
                <a:solidFill>
                  <a:srgbClr val="6666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: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95536" y="411510"/>
            <a:ext cx="6768752" cy="864096"/>
          </a:xfrm>
          <a:prstGeom prst="rect">
            <a:avLst/>
          </a:prstGeom>
        </p:spPr>
        <p:txBody>
          <a:bodyPr/>
          <a:lstStyle>
            <a:lvl1pPr algn="l">
              <a:lnSpc>
                <a:spcPts val="2625"/>
              </a:lnSpc>
              <a:defRPr sz="27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8: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95536" y="411510"/>
            <a:ext cx="6768752" cy="864096"/>
          </a:xfrm>
          <a:prstGeom prst="rect">
            <a:avLst/>
          </a:prstGeom>
        </p:spPr>
        <p:txBody>
          <a:bodyPr/>
          <a:lstStyle>
            <a:lvl1pPr algn="l">
              <a:lnSpc>
                <a:spcPts val="2625"/>
              </a:lnSpc>
              <a:defRPr sz="2700">
                <a:solidFill>
                  <a:srgbClr val="B5121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826"/>
            <a:ext cx="9143998" cy="5146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7" y="2909"/>
            <a:ext cx="9132955" cy="514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emf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emf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18" Type="http://schemas.openxmlformats.org/officeDocument/2006/relationships/image" Target="../media/image47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6.tiff"/><Relationship Id="rId2" Type="http://schemas.openxmlformats.org/officeDocument/2006/relationships/image" Target="../media/image32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24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66.png"/><Relationship Id="rId7" Type="http://schemas.openxmlformats.org/officeDocument/2006/relationships/image" Target="../media/image7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5.png"/><Relationship Id="rId7" Type="http://schemas.openxmlformats.org/officeDocument/2006/relationships/image" Target="../media/image76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3.jp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79.emf"/><Relationship Id="rId7" Type="http://schemas.openxmlformats.org/officeDocument/2006/relationships/image" Target="../media/image8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66.png"/><Relationship Id="rId7" Type="http://schemas.openxmlformats.org/officeDocument/2006/relationships/image" Target="../media/image8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emf"/><Relationship Id="rId5" Type="http://schemas.openxmlformats.org/officeDocument/2006/relationships/image" Target="../media/image3.jpg"/><Relationship Id="rId4" Type="http://schemas.openxmlformats.org/officeDocument/2006/relationships/image" Target="../media/image82.(null)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microsoft.com/office/2007/relationships/hdphoto" Target="../media/hdphoto1.wdp"/><Relationship Id="rId7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image" Target="../media/image85.jpe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3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5" Type="http://schemas.openxmlformats.org/officeDocument/2006/relationships/image" Target="../media/image3.jpg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25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85.jpeg"/><Relationship Id="rId9" Type="http://schemas.openxmlformats.org/officeDocument/2006/relationships/image" Target="../media/image9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98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png"/><Relationship Id="rId4" Type="http://schemas.openxmlformats.org/officeDocument/2006/relationships/image" Target="../media/image9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6.png"/><Relationship Id="rId3" Type="http://schemas.openxmlformats.org/officeDocument/2006/relationships/image" Target="../media/image3.jpg"/><Relationship Id="rId7" Type="http://schemas.openxmlformats.org/officeDocument/2006/relationships/image" Target="../media/image101.png"/><Relationship Id="rId12" Type="http://schemas.openxmlformats.org/officeDocument/2006/relationships/image" Target="../media/image105.jpeg"/><Relationship Id="rId17" Type="http://schemas.openxmlformats.org/officeDocument/2006/relationships/image" Target="../media/image107.png"/><Relationship Id="rId2" Type="http://schemas.openxmlformats.org/officeDocument/2006/relationships/image" Target="../media/image85.jpeg"/><Relationship Id="rId16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25.png"/><Relationship Id="rId5" Type="http://schemas.openxmlformats.org/officeDocument/2006/relationships/image" Target="../media/image87.emf"/><Relationship Id="rId15" Type="http://schemas.openxmlformats.org/officeDocument/2006/relationships/image" Target="../media/image5.emf"/><Relationship Id="rId10" Type="http://schemas.openxmlformats.org/officeDocument/2006/relationships/image" Target="../media/image104.png"/><Relationship Id="rId4" Type="http://schemas.openxmlformats.org/officeDocument/2006/relationships/image" Target="../media/image86.png"/><Relationship Id="rId9" Type="http://schemas.openxmlformats.org/officeDocument/2006/relationships/image" Target="../media/image103.png"/><Relationship Id="rId1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emf"/><Relationship Id="rId5" Type="http://schemas.openxmlformats.org/officeDocument/2006/relationships/image" Target="../media/image3.jp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8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jpg"/><Relationship Id="rId7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em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3658" y="2733768"/>
            <a:ext cx="6156684" cy="540060"/>
          </a:xfrm>
        </p:spPr>
        <p:txBody>
          <a:bodyPr/>
          <a:lstStyle/>
          <a:p>
            <a:r>
              <a:rPr lang="en-GB" sz="1800" dirty="0"/>
              <a:t>ECD Oct 2019</a:t>
            </a:r>
          </a:p>
          <a:p>
            <a:r>
              <a:rPr lang="en-GB" sz="1800" dirty="0"/>
              <a:t>Rich Haley</a:t>
            </a:r>
          </a:p>
        </p:txBody>
      </p:sp>
      <p:pic>
        <p:nvPicPr>
          <p:cNvPr id="5" name="Picture 4" descr="LULogoPhysic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3022"/>
            <a:ext cx="4266474" cy="926560"/>
          </a:xfrm>
          <a:prstGeom prst="rect">
            <a:avLst/>
          </a:prstGeom>
        </p:spPr>
      </p:pic>
      <p:pic>
        <p:nvPicPr>
          <p:cNvPr id="14" name="Picture 13" descr="quantum technology 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110" y="1227469"/>
            <a:ext cx="2034223" cy="956020"/>
          </a:xfrm>
          <a:prstGeom prst="rect">
            <a:avLst/>
          </a:prstGeom>
        </p:spPr>
      </p:pic>
      <p:pic>
        <p:nvPicPr>
          <p:cNvPr id="15" name="Picture 14" descr="ULTlogoBlueRPH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288003"/>
            <a:ext cx="2502804" cy="1768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628" y="1275606"/>
            <a:ext cx="6156684" cy="1134126"/>
          </a:xfrm>
        </p:spPr>
        <p:txBody>
          <a:bodyPr/>
          <a:lstStyle/>
          <a:p>
            <a:r>
              <a:rPr lang="en-GB" b="1" dirty="0"/>
              <a:t>Experimenting with extreme cold:</a:t>
            </a:r>
            <a:br>
              <a:rPr lang="en-GB" b="1" dirty="0"/>
            </a:br>
            <a:r>
              <a:rPr lang="en-GB" b="1" dirty="0"/>
              <a:t>from fundamental science to</a:t>
            </a:r>
            <a:br>
              <a:rPr lang="en-GB" b="1" dirty="0"/>
            </a:br>
            <a:r>
              <a:rPr lang="en-GB" b="1" dirty="0"/>
              <a:t>innovative technology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err="1"/>
              <a:t>IsoLab</a:t>
            </a:r>
            <a:br>
              <a:rPr lang="en-GB" dirty="0"/>
            </a:br>
            <a:r>
              <a:rPr lang="en-GB" sz="2400" dirty="0"/>
              <a:t>ultra-isolated lab environments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ECA7AF-02BA-B648-88BD-A1F0420AD336}"/>
              </a:ext>
            </a:extLst>
          </p:cNvPr>
          <p:cNvGrpSpPr/>
          <p:nvPr/>
        </p:nvGrpSpPr>
        <p:grpSpPr>
          <a:xfrm>
            <a:off x="1506388" y="1275607"/>
            <a:ext cx="6233963" cy="3717388"/>
            <a:chOff x="1506389" y="1275607"/>
            <a:chExt cx="5659204" cy="3057316"/>
          </a:xfrm>
        </p:grpSpPr>
        <p:pic>
          <p:nvPicPr>
            <p:cNvPr id="6" name="Picture 5" descr="Screen Shot 2015-06-04 at 14.28.56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9303" y="1337250"/>
              <a:ext cx="5236290" cy="2995673"/>
            </a:xfrm>
            <a:prstGeom prst="rect">
              <a:avLst/>
            </a:prstGeom>
          </p:spPr>
        </p:pic>
        <p:sp>
          <p:nvSpPr>
            <p:cNvPr id="7" name="Right Triangle 6"/>
            <p:cNvSpPr/>
            <p:nvPr/>
          </p:nvSpPr>
          <p:spPr>
            <a:xfrm flipV="1">
              <a:off x="1907147" y="1331279"/>
              <a:ext cx="2613633" cy="112976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506389" y="1275607"/>
              <a:ext cx="1995519" cy="1246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500" dirty="0" err="1">
                  <a:solidFill>
                    <a:srgbClr val="666666"/>
                  </a:solidFill>
                </a:rPr>
                <a:t>Wolfson</a:t>
              </a:r>
              <a:r>
                <a:rPr lang="en-GB" sz="1500" dirty="0">
                  <a:solidFill>
                    <a:srgbClr val="666666"/>
                  </a:solidFill>
                </a:rPr>
                <a:t> Foundation</a:t>
              </a:r>
            </a:p>
            <a:p>
              <a:r>
                <a:rPr lang="en-GB" sz="1500" dirty="0">
                  <a:solidFill>
                    <a:srgbClr val="666666"/>
                  </a:solidFill>
                </a:rPr>
                <a:t>Garfield Weston</a:t>
              </a:r>
            </a:p>
            <a:p>
              <a:r>
                <a:rPr lang="en-GB" sz="1500" dirty="0">
                  <a:solidFill>
                    <a:srgbClr val="666666"/>
                  </a:solidFill>
                </a:rPr>
                <a:t>JP Moulton</a:t>
              </a:r>
            </a:p>
            <a:p>
              <a:r>
                <a:rPr lang="en-GB" sz="1500" dirty="0">
                  <a:solidFill>
                    <a:srgbClr val="666666"/>
                  </a:solidFill>
                </a:rPr>
                <a:t>EPSRC</a:t>
              </a:r>
            </a:p>
            <a:p>
              <a:r>
                <a:rPr lang="en-GB" sz="1500" dirty="0">
                  <a:solidFill>
                    <a:srgbClr val="666666"/>
                  </a:solidFill>
                </a:rPr>
                <a:t>LU</a:t>
              </a:r>
            </a:p>
          </p:txBody>
        </p:sp>
      </p:grpSp>
      <p:pic>
        <p:nvPicPr>
          <p:cNvPr id="10" name="Picture 9" descr="LULogoPhysics.jpg">
            <a:extLst>
              <a:ext uri="{FF2B5EF4-FFF2-40B4-BE49-F238E27FC236}">
                <a16:creationId xmlns:a16="http://schemas.microsoft.com/office/drawing/2014/main" id="{8E2ABB25-E449-E841-9866-791BF5D4A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62" y="133022"/>
            <a:ext cx="2608620" cy="566520"/>
          </a:xfrm>
          <a:prstGeom prst="rect">
            <a:avLst/>
          </a:prstGeom>
        </p:spPr>
      </p:pic>
      <p:pic>
        <p:nvPicPr>
          <p:cNvPr id="12" name="Picture 11" descr="quantum technology logo.jpg">
            <a:extLst>
              <a:ext uri="{FF2B5EF4-FFF2-40B4-BE49-F238E27FC236}">
                <a16:creationId xmlns:a16="http://schemas.microsoft.com/office/drawing/2014/main" id="{DDE77628-997D-EC48-83B1-B1FFD21104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0505"/>
            <a:ext cx="1395889" cy="656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158F3B-336D-254F-A558-0B95DB0BF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99542"/>
            <a:ext cx="713785" cy="43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40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54069"/>
            <a:ext cx="3816424" cy="286231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TextBox 9"/>
          <p:cNvSpPr txBox="1"/>
          <p:nvPr/>
        </p:nvSpPr>
        <p:spPr>
          <a:xfrm>
            <a:off x="4722600" y="1419622"/>
            <a:ext cx="380984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8996" indent="-242994">
              <a:spcBef>
                <a:spcPts val="600"/>
              </a:spcBef>
            </a:pPr>
            <a:r>
              <a:rPr lang="en-GB" sz="1400" dirty="0">
                <a:solidFill>
                  <a:srgbClr val="666666"/>
                </a:solidFill>
              </a:rPr>
              <a:t>1. Three concrete “bunkers”  sit inside a concrete “tank” (not shown) sunk into the ground.</a:t>
            </a:r>
          </a:p>
          <a:p>
            <a:pPr marL="188996" indent="-242994">
              <a:spcBef>
                <a:spcPts val="600"/>
              </a:spcBef>
            </a:pPr>
            <a:r>
              <a:rPr lang="en-GB" sz="1400" dirty="0">
                <a:solidFill>
                  <a:srgbClr val="666666"/>
                </a:solidFill>
              </a:rPr>
              <a:t>2. The inner surfaces of the “bunkers” are covered with electrical/anechoic shielding  to minimise E-M fields and air-borne vibrations.</a:t>
            </a:r>
          </a:p>
          <a:p>
            <a:pPr marL="188996" indent="-242994">
              <a:spcBef>
                <a:spcPts val="600"/>
              </a:spcBef>
            </a:pPr>
            <a:r>
              <a:rPr lang="en-GB" sz="1400" dirty="0">
                <a:solidFill>
                  <a:srgbClr val="666666"/>
                </a:solidFill>
              </a:rPr>
              <a:t>3. 50 tonne concrete block added to each volume supported by air springs to give further vibration isolation.</a:t>
            </a:r>
          </a:p>
          <a:p>
            <a:pPr marL="188996" indent="-242994">
              <a:spcBef>
                <a:spcPts val="600"/>
              </a:spcBef>
            </a:pPr>
            <a:r>
              <a:rPr lang="en-GB" sz="1400" dirty="0">
                <a:solidFill>
                  <a:srgbClr val="666666"/>
                </a:solidFill>
              </a:rPr>
              <a:t>4. Modular experimental floor gives access to block, but does not touch.</a:t>
            </a:r>
          </a:p>
          <a:p>
            <a:pPr marL="188996" indent="-242994">
              <a:spcBef>
                <a:spcPts val="600"/>
              </a:spcBef>
            </a:pP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439652" y="4168700"/>
            <a:ext cx="6480720" cy="855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400" dirty="0">
                <a:solidFill>
                  <a:srgbClr val="B51E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Unprecedented isolation from external influence</a:t>
            </a:r>
          </a:p>
          <a:p>
            <a:pPr>
              <a:lnSpc>
                <a:spcPct val="80000"/>
              </a:lnSpc>
            </a:pPr>
            <a:endParaRPr lang="en-GB" sz="1000" dirty="0">
              <a:solidFill>
                <a:srgbClr val="B51E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sz="1400" dirty="0">
                <a:solidFill>
                  <a:srgbClr val="B51E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 for characterising quantum-enhanced and nanoscale materials &amp; systems</a:t>
            </a:r>
          </a:p>
          <a:p>
            <a:pPr>
              <a:lnSpc>
                <a:spcPct val="80000"/>
              </a:lnSpc>
            </a:pPr>
            <a:endParaRPr lang="en-GB" sz="1000" dirty="0">
              <a:solidFill>
                <a:srgbClr val="B51E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sz="1400" dirty="0">
                <a:solidFill>
                  <a:srgbClr val="B51E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access for collaboration with academic and industrial partners</a:t>
            </a:r>
          </a:p>
        </p:txBody>
      </p:sp>
      <p:pic>
        <p:nvPicPr>
          <p:cNvPr id="8" name="Picture 7" descr="LULogoPhysics.jpg">
            <a:extLst>
              <a:ext uri="{FF2B5EF4-FFF2-40B4-BE49-F238E27FC236}">
                <a16:creationId xmlns:a16="http://schemas.microsoft.com/office/drawing/2014/main" id="{B02AB6F1-196F-A348-8DA5-591821383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62" y="133022"/>
            <a:ext cx="2608620" cy="566520"/>
          </a:xfrm>
          <a:prstGeom prst="rect">
            <a:avLst/>
          </a:prstGeom>
        </p:spPr>
      </p:pic>
      <p:pic>
        <p:nvPicPr>
          <p:cNvPr id="13" name="Picture 12" descr="quantum technology logo.jpg">
            <a:extLst>
              <a:ext uri="{FF2B5EF4-FFF2-40B4-BE49-F238E27FC236}">
                <a16:creationId xmlns:a16="http://schemas.microsoft.com/office/drawing/2014/main" id="{32F196B2-3ED1-7A45-9089-43B6995A0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0505"/>
            <a:ext cx="1395889" cy="6560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9C2621-4F81-A447-857E-2D316265F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99542"/>
            <a:ext cx="713785" cy="430843"/>
          </a:xfrm>
          <a:prstGeom prst="rect">
            <a:avLst/>
          </a:prstGeom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61693427-7D0F-2B40-A3B4-A481465005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411510"/>
            <a:ext cx="6768752" cy="864096"/>
          </a:xfrm>
        </p:spPr>
        <p:txBody>
          <a:bodyPr/>
          <a:lstStyle/>
          <a:p>
            <a:r>
              <a:rPr lang="en-GB" b="1" dirty="0" err="1"/>
              <a:t>IsoLab</a:t>
            </a:r>
            <a:br>
              <a:rPr lang="en-GB" dirty="0"/>
            </a:br>
            <a:r>
              <a:rPr lang="en-GB" sz="2400" dirty="0"/>
              <a:t>ultra-isolated lab environments</a:t>
            </a:r>
          </a:p>
        </p:txBody>
      </p:sp>
    </p:spTree>
    <p:extLst>
      <p:ext uri="{BB962C8B-B14F-4D97-AF65-F5344CB8AC3E}">
        <p14:creationId xmlns:p14="http://schemas.microsoft.com/office/powerpoint/2010/main" val="1072166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1C8B442-25D7-B849-8DB3-E68C50FE652A}"/>
              </a:ext>
            </a:extLst>
          </p:cNvPr>
          <p:cNvSpPr/>
          <p:nvPr/>
        </p:nvSpPr>
        <p:spPr>
          <a:xfrm>
            <a:off x="0" y="123478"/>
            <a:ext cx="8964488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D324352-DEED-474F-B4BA-67BEC6379CD1}"/>
              </a:ext>
            </a:extLst>
          </p:cNvPr>
          <p:cNvGrpSpPr/>
          <p:nvPr/>
        </p:nvGrpSpPr>
        <p:grpSpPr>
          <a:xfrm>
            <a:off x="1077399" y="-56677"/>
            <a:ext cx="6908870" cy="5200177"/>
            <a:chOff x="-2721" y="-56677"/>
            <a:chExt cx="9203162" cy="6914678"/>
          </a:xfrm>
        </p:grpSpPr>
        <p:pic>
          <p:nvPicPr>
            <p:cNvPr id="3" name="Grafik 3">
              <a:extLst>
                <a:ext uri="{FF2B5EF4-FFF2-40B4-BE49-F238E27FC236}">
                  <a16:creationId xmlns:a16="http://schemas.microsoft.com/office/drawing/2014/main" id="{CF4221E2-03D9-1649-815E-123EBF316E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74" t="7370" r="1" b="21801"/>
            <a:stretch/>
          </p:blipFill>
          <p:spPr>
            <a:xfrm>
              <a:off x="-4" y="1330036"/>
              <a:ext cx="9160625" cy="5527965"/>
            </a:xfrm>
            <a:prstGeom prst="rect">
              <a:avLst/>
            </a:prstGeom>
          </p:spPr>
        </p:pic>
        <p:sp>
          <p:nvSpPr>
            <p:cNvPr id="4" name="Abgerundetes Rechteck 13">
              <a:extLst>
                <a:ext uri="{FF2B5EF4-FFF2-40B4-BE49-F238E27FC236}">
                  <a16:creationId xmlns:a16="http://schemas.microsoft.com/office/drawing/2014/main" id="{62284D40-731C-6244-84E3-5ABE69E83CDC}"/>
                </a:ext>
              </a:extLst>
            </p:cNvPr>
            <p:cNvSpPr/>
            <p:nvPr/>
          </p:nvSpPr>
          <p:spPr>
            <a:xfrm>
              <a:off x="6888647" y="2643446"/>
              <a:ext cx="2190039" cy="854560"/>
            </a:xfrm>
            <a:prstGeom prst="roundRect">
              <a:avLst>
                <a:gd name="adj" fmla="val 6180"/>
              </a:avLst>
            </a:prstGeom>
            <a:solidFill>
              <a:schemeClr val="accent5">
                <a:lumMod val="5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Abgerundetes Rechteck 1">
              <a:extLst>
                <a:ext uri="{FF2B5EF4-FFF2-40B4-BE49-F238E27FC236}">
                  <a16:creationId xmlns:a16="http://schemas.microsoft.com/office/drawing/2014/main" id="{6C45CD6C-35AD-624D-BA4A-18AF8F93D183}"/>
                </a:ext>
              </a:extLst>
            </p:cNvPr>
            <p:cNvSpPr/>
            <p:nvPr/>
          </p:nvSpPr>
          <p:spPr>
            <a:xfrm>
              <a:off x="265057" y="3283923"/>
              <a:ext cx="2441857" cy="2607094"/>
            </a:xfrm>
            <a:prstGeom prst="roundRect">
              <a:avLst>
                <a:gd name="adj" fmla="val 6180"/>
              </a:avLst>
            </a:prstGeom>
            <a:solidFill>
              <a:schemeClr val="accent5">
                <a:lumMod val="5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Textfeld 11">
              <a:extLst>
                <a:ext uri="{FF2B5EF4-FFF2-40B4-BE49-F238E27FC236}">
                  <a16:creationId xmlns:a16="http://schemas.microsoft.com/office/drawing/2014/main" id="{4CFA402F-F636-7847-BFC5-FBD221635691}"/>
                </a:ext>
              </a:extLst>
            </p:cNvPr>
            <p:cNvSpPr txBox="1"/>
            <p:nvPr/>
          </p:nvSpPr>
          <p:spPr>
            <a:xfrm>
              <a:off x="304877" y="3305694"/>
              <a:ext cx="2667098" cy="2701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FDDF12"/>
                  </a:solidFill>
                  <a:latin typeface="Helvetica" pitchFamily="2" charset="0"/>
                  <a:cs typeface="Arial" panose="020B0604020202020204" pitchFamily="34" charset="0"/>
                </a:rPr>
                <a:t>Facilities available at</a:t>
              </a:r>
            </a:p>
            <a:p>
              <a:r>
                <a:rPr lang="en-GB" sz="1400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Aalto University</a:t>
              </a:r>
            </a:p>
            <a:p>
              <a:r>
                <a:rPr lang="en-GB" sz="1400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Basel University</a:t>
              </a:r>
            </a:p>
            <a:p>
              <a:r>
                <a:rPr lang="en-GB" sz="1400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CNRS Grenoble</a:t>
              </a:r>
            </a:p>
            <a:p>
              <a:r>
                <a:rPr lang="en-GB" sz="1400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Heidelberg University</a:t>
              </a:r>
            </a:p>
            <a:p>
              <a:r>
                <a:rPr lang="en-GB" sz="1400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Lancaster University</a:t>
              </a:r>
            </a:p>
            <a:p>
              <a:r>
                <a:rPr lang="en-GB" sz="1400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Royal Holloway UL</a:t>
              </a:r>
            </a:p>
            <a:p>
              <a:r>
                <a:rPr lang="en-GB" sz="1400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SAS </a:t>
              </a:r>
              <a:r>
                <a:rPr lang="en-GB" sz="1400" dirty="0" err="1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Košice</a:t>
              </a:r>
              <a:endParaRPr lang="en-GB" sz="1400" dirty="0">
                <a:solidFill>
                  <a:schemeClr val="bg1"/>
                </a:solidFill>
                <a:latin typeface="Helvetica Light" panose="020B0500000000000000" pitchFamily="34" charset="0"/>
                <a:cs typeface="Arial" panose="020B0604020202020204" pitchFamily="34" charset="0"/>
              </a:endParaRPr>
            </a:p>
            <a:p>
              <a:r>
                <a:rPr lang="en-GB" sz="1400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TU Vienna</a:t>
              </a: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B51D4BF1-1CCB-9140-AC7E-252C37C43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133" y="-56677"/>
              <a:ext cx="7427161" cy="1058510"/>
            </a:xfrm>
            <a:prstGeom prst="rect">
              <a:avLst/>
            </a:prstGeom>
          </p:spPr>
        </p:pic>
        <p:pic>
          <p:nvPicPr>
            <p:cNvPr id="8" name="Grafik 10">
              <a:extLst>
                <a:ext uri="{FF2B5EF4-FFF2-40B4-BE49-F238E27FC236}">
                  <a16:creationId xmlns:a16="http://schemas.microsoft.com/office/drawing/2014/main" id="{6A7090FA-C294-2F4D-A41F-6E0F52955F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778" t="13257" b="14557"/>
            <a:stretch/>
          </p:blipFill>
          <p:spPr>
            <a:xfrm>
              <a:off x="-2721" y="0"/>
              <a:ext cx="9146721" cy="1341383"/>
            </a:xfrm>
            <a:prstGeom prst="rect">
              <a:avLst/>
            </a:prstGeom>
          </p:spPr>
        </p:pic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E377245A-7BD1-AB45-B4B4-D51179901F96}"/>
                </a:ext>
              </a:extLst>
            </p:cNvPr>
            <p:cNvCxnSpPr/>
            <p:nvPr/>
          </p:nvCxnSpPr>
          <p:spPr>
            <a:xfrm>
              <a:off x="-4" y="1313409"/>
              <a:ext cx="9137221" cy="0"/>
            </a:xfrm>
            <a:prstGeom prst="line">
              <a:avLst/>
            </a:prstGeom>
            <a:ln w="57150">
              <a:solidFill>
                <a:srgbClr val="FDDF12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pic>
          <p:nvPicPr>
            <p:cNvPr id="10" name="Grafik 12">
              <a:extLst>
                <a:ext uri="{FF2B5EF4-FFF2-40B4-BE49-F238E27FC236}">
                  <a16:creationId xmlns:a16="http://schemas.microsoft.com/office/drawing/2014/main" id="{2A56DBC3-546A-D645-BCFD-9F801A458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057" y="1463375"/>
              <a:ext cx="1867177" cy="1366911"/>
            </a:xfrm>
            <a:prstGeom prst="rect">
              <a:avLst/>
            </a:prstGeom>
          </p:spPr>
        </p:pic>
        <p:sp>
          <p:nvSpPr>
            <p:cNvPr id="11" name="Textfeld 9">
              <a:extLst>
                <a:ext uri="{FF2B5EF4-FFF2-40B4-BE49-F238E27FC236}">
                  <a16:creationId xmlns:a16="http://schemas.microsoft.com/office/drawing/2014/main" id="{BD7D6C44-FFA0-0547-916A-F0E5EEF03D86}"/>
                </a:ext>
              </a:extLst>
            </p:cNvPr>
            <p:cNvSpPr txBox="1"/>
            <p:nvPr/>
          </p:nvSpPr>
          <p:spPr>
            <a:xfrm>
              <a:off x="6888647" y="2654792"/>
              <a:ext cx="2311794" cy="859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89C9E8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8</a:t>
              </a:r>
              <a:r>
                <a:rPr lang="en-GB" sz="12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 EMP Institutions</a:t>
              </a:r>
            </a:p>
            <a:p>
              <a:r>
                <a:rPr lang="en-GB" sz="1200" b="1" dirty="0">
                  <a:solidFill>
                    <a:srgbClr val="9FC7A5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3</a:t>
              </a:r>
              <a:r>
                <a:rPr lang="en-GB" sz="12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 Technology Partners</a:t>
              </a:r>
            </a:p>
            <a:p>
              <a:r>
                <a:rPr lang="en-GB" sz="1200" b="1" dirty="0">
                  <a:solidFill>
                    <a:srgbClr val="EF7E58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6</a:t>
              </a:r>
              <a:r>
                <a:rPr lang="en-GB" sz="12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 Industrial Partners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8191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1C8B442-25D7-B849-8DB3-E68C50FE652A}"/>
              </a:ext>
            </a:extLst>
          </p:cNvPr>
          <p:cNvSpPr/>
          <p:nvPr/>
        </p:nvSpPr>
        <p:spPr>
          <a:xfrm>
            <a:off x="87428" y="134399"/>
            <a:ext cx="8964488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CFB0AFCF-0DDF-6245-B27A-15F96C5AD8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913500"/>
            <a:ext cx="1074566" cy="811041"/>
          </a:xfrm>
          <a:prstGeom prst="rect">
            <a:avLst/>
          </a:prstGeom>
        </p:spPr>
      </p:pic>
      <p:pic>
        <p:nvPicPr>
          <p:cNvPr id="4" name="Grafik 6">
            <a:extLst>
              <a:ext uri="{FF2B5EF4-FFF2-40B4-BE49-F238E27FC236}">
                <a16:creationId xmlns:a16="http://schemas.microsoft.com/office/drawing/2014/main" id="{04094C09-7323-304B-AF3E-100991EC62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463" y="980701"/>
            <a:ext cx="783720" cy="489400"/>
          </a:xfrm>
          <a:prstGeom prst="rect">
            <a:avLst/>
          </a:prstGeom>
        </p:spPr>
      </p:pic>
      <p:pic>
        <p:nvPicPr>
          <p:cNvPr id="5" name="Grafik 10">
            <a:extLst>
              <a:ext uri="{FF2B5EF4-FFF2-40B4-BE49-F238E27FC236}">
                <a16:creationId xmlns:a16="http://schemas.microsoft.com/office/drawing/2014/main" id="{0A837799-9128-0244-9791-648CA0CD9A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86" y="4284831"/>
            <a:ext cx="775663" cy="735191"/>
          </a:xfrm>
          <a:prstGeom prst="rect">
            <a:avLst/>
          </a:prstGeom>
        </p:spPr>
      </p:pic>
      <p:pic>
        <p:nvPicPr>
          <p:cNvPr id="6" name="Grafik 12">
            <a:extLst>
              <a:ext uri="{FF2B5EF4-FFF2-40B4-BE49-F238E27FC236}">
                <a16:creationId xmlns:a16="http://schemas.microsoft.com/office/drawing/2014/main" id="{7C23077D-9EBE-D94D-991E-437A6FBB4F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114" y="2041438"/>
            <a:ext cx="647024" cy="612936"/>
          </a:xfrm>
          <a:prstGeom prst="rect">
            <a:avLst/>
          </a:prstGeom>
        </p:spPr>
      </p:pic>
      <p:pic>
        <p:nvPicPr>
          <p:cNvPr id="7" name="Grafik 14">
            <a:extLst>
              <a:ext uri="{FF2B5EF4-FFF2-40B4-BE49-F238E27FC236}">
                <a16:creationId xmlns:a16="http://schemas.microsoft.com/office/drawing/2014/main" id="{5359BC9E-D4A2-DE4D-8CDC-6B4E2F03A0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1452" y="3205950"/>
            <a:ext cx="639724" cy="621357"/>
          </a:xfrm>
          <a:prstGeom prst="rect">
            <a:avLst/>
          </a:prstGeom>
        </p:spPr>
      </p:pic>
      <p:pic>
        <p:nvPicPr>
          <p:cNvPr id="8" name="Grafik 16">
            <a:extLst>
              <a:ext uri="{FF2B5EF4-FFF2-40B4-BE49-F238E27FC236}">
                <a16:creationId xmlns:a16="http://schemas.microsoft.com/office/drawing/2014/main" id="{E05C25FD-18DF-0744-BA57-C5C1915456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6"/>
          <a:stretch/>
        </p:blipFill>
        <p:spPr>
          <a:xfrm>
            <a:off x="107504" y="3183465"/>
            <a:ext cx="790972" cy="805324"/>
          </a:xfrm>
          <a:prstGeom prst="rect">
            <a:avLst/>
          </a:prstGeom>
        </p:spPr>
      </p:pic>
      <p:pic>
        <p:nvPicPr>
          <p:cNvPr id="9" name="Grafik 18">
            <a:extLst>
              <a:ext uri="{FF2B5EF4-FFF2-40B4-BE49-F238E27FC236}">
                <a16:creationId xmlns:a16="http://schemas.microsoft.com/office/drawing/2014/main" id="{98578057-30A3-204F-8D7E-C37965B0DB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F2F1EF"/>
              </a:clrFrom>
              <a:clrTo>
                <a:srgbClr val="F2F1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497" y="876866"/>
            <a:ext cx="642821" cy="803512"/>
          </a:xfrm>
          <a:prstGeom prst="rect">
            <a:avLst/>
          </a:prstGeom>
        </p:spPr>
      </p:pic>
      <p:pic>
        <p:nvPicPr>
          <p:cNvPr id="10" name="Grafik 20">
            <a:extLst>
              <a:ext uri="{FF2B5EF4-FFF2-40B4-BE49-F238E27FC236}">
                <a16:creationId xmlns:a16="http://schemas.microsoft.com/office/drawing/2014/main" id="{5A553C5A-AE24-1F40-B8B5-3C627DDFE4F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4900" y="4139286"/>
            <a:ext cx="761267" cy="880736"/>
          </a:xfrm>
          <a:prstGeom prst="rect">
            <a:avLst/>
          </a:prstGeom>
        </p:spPr>
      </p:pic>
      <p:sp>
        <p:nvSpPr>
          <p:cNvPr id="11" name="Textfeld 21">
            <a:extLst>
              <a:ext uri="{FF2B5EF4-FFF2-40B4-BE49-F238E27FC236}">
                <a16:creationId xmlns:a16="http://schemas.microsoft.com/office/drawing/2014/main" id="{2060BF08-D3BB-F34F-8627-8CD856BFD497}"/>
              </a:ext>
            </a:extLst>
          </p:cNvPr>
          <p:cNvSpPr txBox="1"/>
          <p:nvPr/>
        </p:nvSpPr>
        <p:spPr>
          <a:xfrm>
            <a:off x="825670" y="1059324"/>
            <a:ext cx="1007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Aalto University</a:t>
            </a:r>
          </a:p>
        </p:txBody>
      </p:sp>
      <p:sp>
        <p:nvSpPr>
          <p:cNvPr id="12" name="Textfeld 22">
            <a:extLst>
              <a:ext uri="{FF2B5EF4-FFF2-40B4-BE49-F238E27FC236}">
                <a16:creationId xmlns:a16="http://schemas.microsoft.com/office/drawing/2014/main" id="{AB0CB299-DF72-AA4F-89DF-95E954FFF488}"/>
              </a:ext>
            </a:extLst>
          </p:cNvPr>
          <p:cNvSpPr txBox="1"/>
          <p:nvPr/>
        </p:nvSpPr>
        <p:spPr>
          <a:xfrm>
            <a:off x="852774" y="4486349"/>
            <a:ext cx="1198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Heidelberg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</a:p>
        </p:txBody>
      </p:sp>
      <p:sp>
        <p:nvSpPr>
          <p:cNvPr id="13" name="Textfeld 23">
            <a:extLst>
              <a:ext uri="{FF2B5EF4-FFF2-40B4-BE49-F238E27FC236}">
                <a16:creationId xmlns:a16="http://schemas.microsoft.com/office/drawing/2014/main" id="{45B93AB0-66C4-2443-A30B-75ED9B4264F2}"/>
              </a:ext>
            </a:extLst>
          </p:cNvPr>
          <p:cNvSpPr txBox="1"/>
          <p:nvPr/>
        </p:nvSpPr>
        <p:spPr>
          <a:xfrm>
            <a:off x="847965" y="2073451"/>
            <a:ext cx="863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Basel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</a:p>
        </p:txBody>
      </p:sp>
      <p:sp>
        <p:nvSpPr>
          <p:cNvPr id="14" name="Textfeld 24">
            <a:extLst>
              <a:ext uri="{FF2B5EF4-FFF2-40B4-BE49-F238E27FC236}">
                <a16:creationId xmlns:a16="http://schemas.microsoft.com/office/drawing/2014/main" id="{697B1231-5BE9-444C-8768-F708703357A1}"/>
              </a:ext>
            </a:extLst>
          </p:cNvPr>
          <p:cNvSpPr txBox="1"/>
          <p:nvPr/>
        </p:nvSpPr>
        <p:spPr>
          <a:xfrm>
            <a:off x="2537602" y="3285348"/>
            <a:ext cx="968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Vienna</a:t>
            </a:r>
          </a:p>
        </p:txBody>
      </p:sp>
      <p:sp>
        <p:nvSpPr>
          <p:cNvPr id="15" name="Textfeld 25">
            <a:extLst>
              <a:ext uri="{FF2B5EF4-FFF2-40B4-BE49-F238E27FC236}">
                <a16:creationId xmlns:a16="http://schemas.microsoft.com/office/drawing/2014/main" id="{F7D1E66B-AB18-4D47-83FC-41AE744C0F37}"/>
              </a:ext>
            </a:extLst>
          </p:cNvPr>
          <p:cNvSpPr txBox="1"/>
          <p:nvPr/>
        </p:nvSpPr>
        <p:spPr>
          <a:xfrm>
            <a:off x="838089" y="3350553"/>
            <a:ext cx="1000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CNRS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Genoble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26">
            <a:extLst>
              <a:ext uri="{FF2B5EF4-FFF2-40B4-BE49-F238E27FC236}">
                <a16:creationId xmlns:a16="http://schemas.microsoft.com/office/drawing/2014/main" id="{1AC264CF-57EB-4148-9F7E-885540F41400}"/>
              </a:ext>
            </a:extLst>
          </p:cNvPr>
          <p:cNvSpPr txBox="1"/>
          <p:nvPr/>
        </p:nvSpPr>
        <p:spPr>
          <a:xfrm>
            <a:off x="2479855" y="1119301"/>
            <a:ext cx="1282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Lancaster University</a:t>
            </a:r>
          </a:p>
        </p:txBody>
      </p:sp>
      <p:sp>
        <p:nvSpPr>
          <p:cNvPr id="17" name="Textfeld 27">
            <a:extLst>
              <a:ext uri="{FF2B5EF4-FFF2-40B4-BE49-F238E27FC236}">
                <a16:creationId xmlns:a16="http://schemas.microsoft.com/office/drawing/2014/main" id="{94B60AED-D784-B247-B21E-E02AB962706F}"/>
              </a:ext>
            </a:extLst>
          </p:cNvPr>
          <p:cNvSpPr txBox="1"/>
          <p:nvPr/>
        </p:nvSpPr>
        <p:spPr>
          <a:xfrm>
            <a:off x="2515999" y="4373691"/>
            <a:ext cx="1130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Slovak Academy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of Sciences</a:t>
            </a:r>
          </a:p>
        </p:txBody>
      </p:sp>
      <p:sp>
        <p:nvSpPr>
          <p:cNvPr id="18" name="Textfeld 28">
            <a:extLst>
              <a:ext uri="{FF2B5EF4-FFF2-40B4-BE49-F238E27FC236}">
                <a16:creationId xmlns:a16="http://schemas.microsoft.com/office/drawing/2014/main" id="{5AC77519-23B2-2743-862A-956D0BC260D7}"/>
              </a:ext>
            </a:extLst>
          </p:cNvPr>
          <p:cNvSpPr txBox="1"/>
          <p:nvPr/>
        </p:nvSpPr>
        <p:spPr>
          <a:xfrm>
            <a:off x="2413698" y="2156700"/>
            <a:ext cx="923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Royal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Holloway</a:t>
            </a:r>
          </a:p>
        </p:txBody>
      </p:sp>
      <p:pic>
        <p:nvPicPr>
          <p:cNvPr id="20" name="Grafik 2">
            <a:extLst>
              <a:ext uri="{FF2B5EF4-FFF2-40B4-BE49-F238E27FC236}">
                <a16:creationId xmlns:a16="http://schemas.microsoft.com/office/drawing/2014/main" id="{768C410E-D1F8-AA49-B3FB-49BD060BA7B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336" y="949522"/>
            <a:ext cx="664924" cy="430899"/>
          </a:xfrm>
          <a:prstGeom prst="rect">
            <a:avLst/>
          </a:prstGeom>
        </p:spPr>
      </p:pic>
      <p:pic>
        <p:nvPicPr>
          <p:cNvPr id="21" name="Grafik 7">
            <a:extLst>
              <a:ext uri="{FF2B5EF4-FFF2-40B4-BE49-F238E27FC236}">
                <a16:creationId xmlns:a16="http://schemas.microsoft.com/office/drawing/2014/main" id="{BF66B5FF-4E15-9042-82E3-1EF27FCE1A8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940" y="2293139"/>
            <a:ext cx="1449748" cy="512245"/>
          </a:xfrm>
          <a:prstGeom prst="rect">
            <a:avLst/>
          </a:prstGeom>
        </p:spPr>
      </p:pic>
      <p:pic>
        <p:nvPicPr>
          <p:cNvPr id="22" name="Grafik 13">
            <a:extLst>
              <a:ext uri="{FF2B5EF4-FFF2-40B4-BE49-F238E27FC236}">
                <a16:creationId xmlns:a16="http://schemas.microsoft.com/office/drawing/2014/main" id="{35E08006-76E6-6443-A14F-B30535FA992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513" y="3506228"/>
            <a:ext cx="699356" cy="649698"/>
          </a:xfrm>
          <a:prstGeom prst="rect">
            <a:avLst/>
          </a:prstGeom>
        </p:spPr>
      </p:pic>
      <p:sp>
        <p:nvSpPr>
          <p:cNvPr id="23" name="Textfeld 15">
            <a:extLst>
              <a:ext uri="{FF2B5EF4-FFF2-40B4-BE49-F238E27FC236}">
                <a16:creationId xmlns:a16="http://schemas.microsoft.com/office/drawing/2014/main" id="{068087B0-2AF5-9D47-8402-96BB46FF348F}"/>
              </a:ext>
            </a:extLst>
          </p:cNvPr>
          <p:cNvSpPr txBox="1"/>
          <p:nvPr/>
        </p:nvSpPr>
        <p:spPr>
          <a:xfrm>
            <a:off x="7398201" y="1494338"/>
            <a:ext cx="1375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Physicalisch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Technische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Bundesanstalt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feld 19">
            <a:extLst>
              <a:ext uri="{FF2B5EF4-FFF2-40B4-BE49-F238E27FC236}">
                <a16:creationId xmlns:a16="http://schemas.microsoft.com/office/drawing/2014/main" id="{3089C7C8-306F-4840-9B70-7C5EE439963D}"/>
              </a:ext>
            </a:extLst>
          </p:cNvPr>
          <p:cNvSpPr txBox="1"/>
          <p:nvPr/>
        </p:nvSpPr>
        <p:spPr>
          <a:xfrm>
            <a:off x="7257940" y="2918481"/>
            <a:ext cx="1706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Technical Research Centre of Finland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feld 21">
            <a:extLst>
              <a:ext uri="{FF2B5EF4-FFF2-40B4-BE49-F238E27FC236}">
                <a16:creationId xmlns:a16="http://schemas.microsoft.com/office/drawing/2014/main" id="{D342B8B1-61CE-C74F-815E-F122D4F72A3D}"/>
              </a:ext>
            </a:extLst>
          </p:cNvPr>
          <p:cNvSpPr txBox="1"/>
          <p:nvPr/>
        </p:nvSpPr>
        <p:spPr>
          <a:xfrm>
            <a:off x="7726393" y="4229675"/>
            <a:ext cx="1454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Chalmers Technical University</a:t>
            </a:r>
          </a:p>
        </p:txBody>
      </p:sp>
      <p:pic>
        <p:nvPicPr>
          <p:cNvPr id="26" name="Grafik 6">
            <a:extLst>
              <a:ext uri="{FF2B5EF4-FFF2-40B4-BE49-F238E27FC236}">
                <a16:creationId xmlns:a16="http://schemas.microsoft.com/office/drawing/2014/main" id="{1C0FCAED-D2C2-F646-9380-15C087D8B42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5006" y="3631566"/>
            <a:ext cx="1099441" cy="854689"/>
          </a:xfrm>
          <a:prstGeom prst="rect">
            <a:avLst/>
          </a:prstGeom>
        </p:spPr>
      </p:pic>
      <p:pic>
        <p:nvPicPr>
          <p:cNvPr id="27" name="Grafik 11">
            <a:extLst>
              <a:ext uri="{FF2B5EF4-FFF2-40B4-BE49-F238E27FC236}">
                <a16:creationId xmlns:a16="http://schemas.microsoft.com/office/drawing/2014/main" id="{CACD577F-1A07-774A-88F2-BDAD66CA099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1750" y="1620176"/>
            <a:ext cx="657294" cy="753609"/>
          </a:xfrm>
          <a:prstGeom prst="rect">
            <a:avLst/>
          </a:prstGeom>
        </p:spPr>
      </p:pic>
      <p:pic>
        <p:nvPicPr>
          <p:cNvPr id="28" name="Grafik 14">
            <a:extLst>
              <a:ext uri="{FF2B5EF4-FFF2-40B4-BE49-F238E27FC236}">
                <a16:creationId xmlns:a16="http://schemas.microsoft.com/office/drawing/2014/main" id="{1FE478F7-230A-0841-9047-DEB9B75E31E3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032" y="2306991"/>
            <a:ext cx="1706548" cy="509748"/>
          </a:xfrm>
          <a:prstGeom prst="rect">
            <a:avLst/>
          </a:prstGeom>
        </p:spPr>
      </p:pic>
      <p:pic>
        <p:nvPicPr>
          <p:cNvPr id="29" name="Grafik 18">
            <a:extLst>
              <a:ext uri="{FF2B5EF4-FFF2-40B4-BE49-F238E27FC236}">
                <a16:creationId xmlns:a16="http://schemas.microsoft.com/office/drawing/2014/main" id="{20423C0D-6FFF-6E40-A6A6-C82FE0DF0B0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237" y="3898093"/>
            <a:ext cx="1454119" cy="1454119"/>
          </a:xfrm>
          <a:prstGeom prst="rect">
            <a:avLst/>
          </a:prstGeom>
        </p:spPr>
      </p:pic>
      <p:pic>
        <p:nvPicPr>
          <p:cNvPr id="30" name="Grafik 19">
            <a:extLst>
              <a:ext uri="{FF2B5EF4-FFF2-40B4-BE49-F238E27FC236}">
                <a16:creationId xmlns:a16="http://schemas.microsoft.com/office/drawing/2014/main" id="{BA038332-7061-3644-A517-9AC5144C3C20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867" y="3346413"/>
            <a:ext cx="1701726" cy="462782"/>
          </a:xfrm>
          <a:prstGeom prst="rect">
            <a:avLst/>
          </a:prstGeom>
        </p:spPr>
      </p:pic>
      <p:pic>
        <p:nvPicPr>
          <p:cNvPr id="37" name="Picture 2" descr="Bildergebnis fÃ¼r basel precision instruments">
            <a:extLst>
              <a:ext uri="{FF2B5EF4-FFF2-40B4-BE49-F238E27FC236}">
                <a16:creationId xmlns:a16="http://schemas.microsoft.com/office/drawing/2014/main" id="{85B76239-14E0-414D-A574-8A6C58223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03" b="25527"/>
          <a:stretch/>
        </p:blipFill>
        <p:spPr bwMode="auto">
          <a:xfrm>
            <a:off x="3833130" y="972961"/>
            <a:ext cx="1499599" cy="69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itle 2">
            <a:extLst>
              <a:ext uri="{FF2B5EF4-FFF2-40B4-BE49-F238E27FC236}">
                <a16:creationId xmlns:a16="http://schemas.microsoft.com/office/drawing/2014/main" id="{05DFE41E-F346-4148-959F-CD83E0081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440" y="169495"/>
            <a:ext cx="2600352" cy="450228"/>
          </a:xfrm>
        </p:spPr>
        <p:txBody>
          <a:bodyPr/>
          <a:lstStyle/>
          <a:p>
            <a:r>
              <a:rPr lang="en-GB" sz="2400" b="1" dirty="0"/>
              <a:t>EMP Institutions</a:t>
            </a:r>
          </a:p>
        </p:txBody>
      </p:sp>
      <p:sp>
        <p:nvSpPr>
          <p:cNvPr id="39" name="Title 2">
            <a:extLst>
              <a:ext uri="{FF2B5EF4-FFF2-40B4-BE49-F238E27FC236}">
                <a16:creationId xmlns:a16="http://schemas.microsoft.com/office/drawing/2014/main" id="{7932607D-D09B-4F4B-8BC3-1791970A3BC3}"/>
              </a:ext>
            </a:extLst>
          </p:cNvPr>
          <p:cNvSpPr txBox="1">
            <a:spLocks/>
          </p:cNvSpPr>
          <p:nvPr/>
        </p:nvSpPr>
        <p:spPr>
          <a:xfrm>
            <a:off x="3069977" y="163773"/>
            <a:ext cx="2888382" cy="450228"/>
          </a:xfrm>
          <a:prstGeom prst="rect">
            <a:avLst/>
          </a:prstGeom>
        </p:spPr>
        <p:txBody>
          <a:bodyPr/>
          <a:lstStyle>
            <a:lvl1pPr algn="l" defTabSz="685783" rtl="0" eaLnBrk="1" latinLnBrk="0" hangingPunct="1">
              <a:lnSpc>
                <a:spcPts val="2625"/>
              </a:lnSpc>
              <a:spcBef>
                <a:spcPct val="0"/>
              </a:spcBef>
              <a:buNone/>
              <a:defRPr sz="2700" kern="1200">
                <a:solidFill>
                  <a:srgbClr val="B5121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/>
              <a:t>Industrial Partners</a:t>
            </a:r>
          </a:p>
        </p:txBody>
      </p:sp>
      <p:sp>
        <p:nvSpPr>
          <p:cNvPr id="40" name="Title 2">
            <a:extLst>
              <a:ext uri="{FF2B5EF4-FFF2-40B4-BE49-F238E27FC236}">
                <a16:creationId xmlns:a16="http://schemas.microsoft.com/office/drawing/2014/main" id="{E05018A7-127B-E643-ABB6-1C271832AE8D}"/>
              </a:ext>
            </a:extLst>
          </p:cNvPr>
          <p:cNvSpPr txBox="1">
            <a:spLocks/>
          </p:cNvSpPr>
          <p:nvPr/>
        </p:nvSpPr>
        <p:spPr>
          <a:xfrm>
            <a:off x="6189359" y="171710"/>
            <a:ext cx="3232742" cy="450228"/>
          </a:xfrm>
          <a:prstGeom prst="rect">
            <a:avLst/>
          </a:prstGeom>
        </p:spPr>
        <p:txBody>
          <a:bodyPr/>
          <a:lstStyle>
            <a:lvl1pPr algn="l" defTabSz="685783" rtl="0" eaLnBrk="1" latinLnBrk="0" hangingPunct="1">
              <a:lnSpc>
                <a:spcPts val="2625"/>
              </a:lnSpc>
              <a:spcBef>
                <a:spcPct val="0"/>
              </a:spcBef>
              <a:buNone/>
              <a:defRPr sz="2700" kern="1200">
                <a:solidFill>
                  <a:srgbClr val="B5121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/>
              <a:t>Technology Partners</a:t>
            </a:r>
          </a:p>
        </p:txBody>
      </p:sp>
    </p:spTree>
    <p:extLst>
      <p:ext uri="{BB962C8B-B14F-4D97-AF65-F5344CB8AC3E}">
        <p14:creationId xmlns:p14="http://schemas.microsoft.com/office/powerpoint/2010/main" val="2535627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1C8B442-25D7-B849-8DB3-E68C50FE652A}"/>
              </a:ext>
            </a:extLst>
          </p:cNvPr>
          <p:cNvSpPr/>
          <p:nvPr/>
        </p:nvSpPr>
        <p:spPr>
          <a:xfrm>
            <a:off x="0" y="123478"/>
            <a:ext cx="8964488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DAEF81-EBEF-894D-9018-E5F84C9247F8}"/>
              </a:ext>
            </a:extLst>
          </p:cNvPr>
          <p:cNvSpPr txBox="1">
            <a:spLocks/>
          </p:cNvSpPr>
          <p:nvPr/>
        </p:nvSpPr>
        <p:spPr>
          <a:xfrm>
            <a:off x="2723120" y="257696"/>
            <a:ext cx="3518247" cy="450228"/>
          </a:xfrm>
          <a:prstGeom prst="rect">
            <a:avLst/>
          </a:prstGeom>
        </p:spPr>
        <p:txBody>
          <a:bodyPr/>
          <a:lstStyle>
            <a:lvl1pPr algn="l" defTabSz="685783" rtl="0" eaLnBrk="1" latinLnBrk="0" hangingPunct="1">
              <a:lnSpc>
                <a:spcPts val="2625"/>
              </a:lnSpc>
              <a:spcBef>
                <a:spcPct val="0"/>
              </a:spcBef>
              <a:buNone/>
              <a:defRPr sz="2700" kern="1200">
                <a:solidFill>
                  <a:srgbClr val="B5121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/>
              <a:t>Research Overview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7DE5FE6-205E-664F-922F-5646C87D99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842142"/>
            <a:ext cx="7331982" cy="39543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4ECC9C-54CE-214C-B4F9-3BE222185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2274"/>
            <a:ext cx="1102794" cy="66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57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1C8B442-25D7-B849-8DB3-E68C50FE652A}"/>
              </a:ext>
            </a:extLst>
          </p:cNvPr>
          <p:cNvSpPr/>
          <p:nvPr/>
        </p:nvSpPr>
        <p:spPr>
          <a:xfrm>
            <a:off x="0" y="123478"/>
            <a:ext cx="8964488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E56239-D17F-CD49-A9F9-FEACDF0C63E6}"/>
              </a:ext>
            </a:extLst>
          </p:cNvPr>
          <p:cNvGrpSpPr/>
          <p:nvPr/>
        </p:nvGrpSpPr>
        <p:grpSpPr>
          <a:xfrm>
            <a:off x="110999" y="-92546"/>
            <a:ext cx="7845377" cy="5472608"/>
            <a:chOff x="-1204061" y="-56677"/>
            <a:chExt cx="10351453" cy="7188997"/>
          </a:xfrm>
        </p:grpSpPr>
        <p:pic>
          <p:nvPicPr>
            <p:cNvPr id="3" name="Grafik 14">
              <a:extLst>
                <a:ext uri="{FF2B5EF4-FFF2-40B4-BE49-F238E27FC236}">
                  <a16:creationId xmlns:a16="http://schemas.microsoft.com/office/drawing/2014/main" id="{6528D132-3CCB-574B-9C7A-B0BA57A79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5992"/>
            <a:stretch/>
          </p:blipFill>
          <p:spPr>
            <a:xfrm>
              <a:off x="-2721" y="1208314"/>
              <a:ext cx="9150113" cy="5649686"/>
            </a:xfrm>
            <a:prstGeom prst="rect">
              <a:avLst/>
            </a:prstGeom>
          </p:spPr>
        </p:pic>
        <p:sp>
          <p:nvSpPr>
            <p:cNvPr id="4" name="Abgerundetes Rechteck 16">
              <a:extLst>
                <a:ext uri="{FF2B5EF4-FFF2-40B4-BE49-F238E27FC236}">
                  <a16:creationId xmlns:a16="http://schemas.microsoft.com/office/drawing/2014/main" id="{0CFCB44C-9195-A347-8179-A10AECBDD5ED}"/>
                </a:ext>
              </a:extLst>
            </p:cNvPr>
            <p:cNvSpPr/>
            <p:nvPr/>
          </p:nvSpPr>
          <p:spPr>
            <a:xfrm rot="472195">
              <a:off x="6647771" y="2553903"/>
              <a:ext cx="2441857" cy="760489"/>
            </a:xfrm>
            <a:prstGeom prst="roundRect">
              <a:avLst>
                <a:gd name="adj" fmla="val 6180"/>
              </a:avLst>
            </a:prstGeom>
            <a:solidFill>
              <a:schemeClr val="accent5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" name="Grafik 6">
              <a:extLst>
                <a:ext uri="{FF2B5EF4-FFF2-40B4-BE49-F238E27FC236}">
                  <a16:creationId xmlns:a16="http://schemas.microsoft.com/office/drawing/2014/main" id="{23F8CFE8-2D87-0A4A-BD2B-2BC15417C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133" y="-56677"/>
              <a:ext cx="7427161" cy="1058510"/>
            </a:xfrm>
            <a:prstGeom prst="rect">
              <a:avLst/>
            </a:prstGeom>
          </p:spPr>
        </p:pic>
        <p:pic>
          <p:nvPicPr>
            <p:cNvPr id="6" name="Grafik 10">
              <a:extLst>
                <a:ext uri="{FF2B5EF4-FFF2-40B4-BE49-F238E27FC236}">
                  <a16:creationId xmlns:a16="http://schemas.microsoft.com/office/drawing/2014/main" id="{8FCF9EBD-FD87-D847-88B6-B0E5A9EDE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778" t="13257" b="14557"/>
            <a:stretch/>
          </p:blipFill>
          <p:spPr>
            <a:xfrm>
              <a:off x="-2721" y="0"/>
              <a:ext cx="9146721" cy="1341383"/>
            </a:xfrm>
            <a:prstGeom prst="rect">
              <a:avLst/>
            </a:prstGeom>
          </p:spPr>
        </p:pic>
        <p:cxnSp>
          <p:nvCxnSpPr>
            <p:cNvPr id="7" name="Gerader Verbinder 8">
              <a:extLst>
                <a:ext uri="{FF2B5EF4-FFF2-40B4-BE49-F238E27FC236}">
                  <a16:creationId xmlns:a16="http://schemas.microsoft.com/office/drawing/2014/main" id="{CC504CE7-B92B-F047-8750-27F837268C3E}"/>
                </a:ext>
              </a:extLst>
            </p:cNvPr>
            <p:cNvCxnSpPr/>
            <p:nvPr/>
          </p:nvCxnSpPr>
          <p:spPr>
            <a:xfrm>
              <a:off x="-4" y="1313409"/>
              <a:ext cx="9137221" cy="0"/>
            </a:xfrm>
            <a:prstGeom prst="line">
              <a:avLst/>
            </a:prstGeom>
            <a:ln w="57150">
              <a:solidFill>
                <a:srgbClr val="FDDF12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pic>
          <p:nvPicPr>
            <p:cNvPr id="8" name="Grafik 12">
              <a:extLst>
                <a:ext uri="{FF2B5EF4-FFF2-40B4-BE49-F238E27FC236}">
                  <a16:creationId xmlns:a16="http://schemas.microsoft.com/office/drawing/2014/main" id="{910AD4BC-2341-064A-BF07-ACD5296B5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794" y="5977213"/>
              <a:ext cx="876607" cy="641741"/>
            </a:xfrm>
            <a:prstGeom prst="rect">
              <a:avLst/>
            </a:prstGeom>
          </p:spPr>
        </p:pic>
        <p:sp>
          <p:nvSpPr>
            <p:cNvPr id="9" name="Textfeld 15">
              <a:extLst>
                <a:ext uri="{FF2B5EF4-FFF2-40B4-BE49-F238E27FC236}">
                  <a16:creationId xmlns:a16="http://schemas.microsoft.com/office/drawing/2014/main" id="{C5434FFF-1096-A346-BE6C-72F7FCEBF9DF}"/>
                </a:ext>
              </a:extLst>
            </p:cNvPr>
            <p:cNvSpPr txBox="1"/>
            <p:nvPr/>
          </p:nvSpPr>
          <p:spPr>
            <a:xfrm rot="428502">
              <a:off x="6676929" y="2562067"/>
              <a:ext cx="24702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FDDF12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Become a User:</a:t>
              </a:r>
            </a:p>
            <a:p>
              <a:r>
                <a:rPr lang="en-GB" sz="14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www.emplatform.eu</a:t>
              </a:r>
            </a:p>
          </p:txBody>
        </p:sp>
        <p:sp>
          <p:nvSpPr>
            <p:cNvPr id="10" name="Textfeld 17">
              <a:extLst>
                <a:ext uri="{FF2B5EF4-FFF2-40B4-BE49-F238E27FC236}">
                  <a16:creationId xmlns:a16="http://schemas.microsoft.com/office/drawing/2014/main" id="{DB8B6A6F-8443-B941-9AF9-6731EF27C14E}"/>
                </a:ext>
              </a:extLst>
            </p:cNvPr>
            <p:cNvSpPr txBox="1"/>
            <p:nvPr/>
          </p:nvSpPr>
          <p:spPr>
            <a:xfrm>
              <a:off x="2086794" y="1500972"/>
              <a:ext cx="5264381" cy="155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GB" sz="1200" b="1" dirty="0">
                  <a:solidFill>
                    <a:srgbClr val="FDDF12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Available Cryostats / Sample Environment:</a:t>
              </a:r>
            </a:p>
            <a:p>
              <a:pPr marL="342900" indent="-342900">
                <a:spcBef>
                  <a:spcPts val="400"/>
                </a:spcBef>
                <a:buFont typeface="Arial" panose="020B0604020202020204" pitchFamily="34" charset="0"/>
                <a:buChar char="•"/>
              </a:pPr>
              <a:r>
                <a:rPr lang="en-GB" sz="12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15 Microkelvin demagnetisation refrigerators</a:t>
              </a:r>
            </a:p>
            <a:p>
              <a:pPr marL="342900" indent="-342900">
                <a:spcBef>
                  <a:spcPts val="400"/>
                </a:spcBef>
                <a:buFont typeface="Arial" panose="020B0604020202020204" pitchFamily="34" charset="0"/>
                <a:buChar char="•"/>
              </a:pPr>
              <a:r>
                <a:rPr lang="en-GB" sz="12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30 dilution refrigerators (dry &amp; wet)</a:t>
              </a:r>
            </a:p>
            <a:p>
              <a:pPr marL="342900" indent="-342900">
                <a:spcBef>
                  <a:spcPts val="400"/>
                </a:spcBef>
                <a:buFont typeface="Arial" panose="020B0604020202020204" pitchFamily="34" charset="0"/>
                <a:buChar char="•"/>
              </a:pPr>
              <a:r>
                <a:rPr lang="en-GB" sz="12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Rotating cryostats, high frequencies, </a:t>
              </a:r>
              <a:br>
                <a:rPr lang="en-GB" sz="12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</a:br>
              <a:r>
                <a:rPr lang="en-GB" sz="12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strong magnetic fields, clean rooms, …</a:t>
              </a:r>
            </a:p>
          </p:txBody>
        </p:sp>
        <p:sp>
          <p:nvSpPr>
            <p:cNvPr id="11" name="Textfeld 18">
              <a:extLst>
                <a:ext uri="{FF2B5EF4-FFF2-40B4-BE49-F238E27FC236}">
                  <a16:creationId xmlns:a16="http://schemas.microsoft.com/office/drawing/2014/main" id="{41A78BBB-FE24-4140-995E-D87D13DFC903}"/>
                </a:ext>
              </a:extLst>
            </p:cNvPr>
            <p:cNvSpPr txBox="1"/>
            <p:nvPr/>
          </p:nvSpPr>
          <p:spPr>
            <a:xfrm>
              <a:off x="2761214" y="3141947"/>
              <a:ext cx="5264381" cy="1311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GB" sz="1200" b="1" dirty="0">
                  <a:solidFill>
                    <a:srgbClr val="FDDF12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User Access to EMP</a:t>
              </a:r>
            </a:p>
            <a:p>
              <a:pPr marL="342900" indent="-342900">
                <a:spcBef>
                  <a:spcPts val="400"/>
                </a:spcBef>
                <a:buFont typeface="Arial" panose="020B0604020202020204" pitchFamily="34" charset="0"/>
                <a:buChar char="•"/>
              </a:pPr>
              <a:r>
                <a:rPr lang="en-GB" sz="12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Access to EMP facilities free of charge</a:t>
              </a:r>
            </a:p>
            <a:p>
              <a:pPr marL="342900" indent="-342900">
                <a:spcBef>
                  <a:spcPts val="400"/>
                </a:spcBef>
                <a:buFont typeface="Arial" panose="020B0604020202020204" pitchFamily="34" charset="0"/>
                <a:buChar char="•"/>
              </a:pPr>
              <a:r>
                <a:rPr lang="en-GB" sz="12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Travel and local expenses are covered</a:t>
              </a:r>
            </a:p>
            <a:p>
              <a:pPr marL="342900" indent="-342900">
                <a:spcBef>
                  <a:spcPts val="400"/>
                </a:spcBef>
                <a:buFont typeface="Arial" panose="020B0604020202020204" pitchFamily="34" charset="0"/>
                <a:buChar char="•"/>
              </a:pPr>
              <a:r>
                <a:rPr lang="en-GB" sz="12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Logistical and technical support</a:t>
              </a:r>
            </a:p>
          </p:txBody>
        </p:sp>
        <p:sp>
          <p:nvSpPr>
            <p:cNvPr id="12" name="Textfeld 19">
              <a:extLst>
                <a:ext uri="{FF2B5EF4-FFF2-40B4-BE49-F238E27FC236}">
                  <a16:creationId xmlns:a16="http://schemas.microsoft.com/office/drawing/2014/main" id="{F02D07EB-76E7-4445-AC81-1B29623EF12A}"/>
                </a:ext>
              </a:extLst>
            </p:cNvPr>
            <p:cNvSpPr txBox="1"/>
            <p:nvPr/>
          </p:nvSpPr>
          <p:spPr>
            <a:xfrm>
              <a:off x="3312523" y="4536701"/>
              <a:ext cx="5264381" cy="204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GB" sz="1200" b="1" dirty="0">
                  <a:solidFill>
                    <a:srgbClr val="FDDF12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About EMP</a:t>
              </a:r>
            </a:p>
            <a:p>
              <a:pPr marL="342900" indent="-342900">
                <a:spcBef>
                  <a:spcPts val="400"/>
                </a:spcBef>
                <a:buFont typeface="Arial" panose="020B0604020202020204" pitchFamily="34" charset="0"/>
                <a:buChar char="•"/>
              </a:pPr>
              <a:r>
                <a:rPr lang="en-GB" sz="12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Provide access to low temperatures </a:t>
              </a:r>
              <a:br>
                <a:rPr lang="en-GB" sz="12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</a:br>
              <a:r>
                <a:rPr lang="en-GB" sz="12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across communities</a:t>
              </a:r>
            </a:p>
            <a:p>
              <a:pPr marL="342900" indent="-342900">
                <a:spcBef>
                  <a:spcPts val="400"/>
                </a:spcBef>
                <a:buFont typeface="Arial" panose="020B0604020202020204" pitchFamily="34" charset="0"/>
                <a:buChar char="•"/>
              </a:pPr>
              <a:r>
                <a:rPr lang="en-GB" sz="12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Drive forward inter-related areas of quantum materials, nanoscience, and quantum technology</a:t>
              </a:r>
            </a:p>
            <a:p>
              <a:pPr marL="342900" indent="-342900">
                <a:spcBef>
                  <a:spcPts val="400"/>
                </a:spcBef>
                <a:buFont typeface="Arial" panose="020B0604020202020204" pitchFamily="34" charset="0"/>
                <a:buChar char="•"/>
              </a:pPr>
              <a:r>
                <a:rPr lang="en-GB" sz="12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Generate knowledge, applications, and commercial opportunities</a:t>
              </a:r>
            </a:p>
          </p:txBody>
        </p:sp>
        <p:pic>
          <p:nvPicPr>
            <p:cNvPr id="13" name="Grafik 7">
              <a:extLst>
                <a:ext uri="{FF2B5EF4-FFF2-40B4-BE49-F238E27FC236}">
                  <a16:creationId xmlns:a16="http://schemas.microsoft.com/office/drawing/2014/main" id="{C58597D7-53EA-C64F-A7FF-13ACE4D76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04061" y="274320"/>
              <a:ext cx="4541722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0796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Superfluid helium-3 below 1 </a:t>
            </a:r>
            <a:r>
              <a:rPr lang="en-GB" b="1" dirty="0" err="1"/>
              <a:t>mK</a:t>
            </a:r>
            <a:br>
              <a:rPr lang="en-GB" dirty="0"/>
            </a:br>
            <a:r>
              <a:rPr lang="en-GB" dirty="0"/>
              <a:t>- fridges &amp; </a:t>
            </a:r>
            <a:r>
              <a:rPr lang="en-GB" dirty="0" err="1"/>
              <a:t>demag</a:t>
            </a:r>
            <a:r>
              <a:rPr lang="en-GB" dirty="0"/>
              <a:t> stages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1275606"/>
            <a:ext cx="2304256" cy="34563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360" y="1263173"/>
            <a:ext cx="1492493" cy="3781331"/>
          </a:xfrm>
          <a:prstGeom prst="rect">
            <a:avLst/>
          </a:prstGeom>
        </p:spPr>
      </p:pic>
      <p:pic>
        <p:nvPicPr>
          <p:cNvPr id="6" name="Picture 5" descr="LULogoPhysics.jpg">
            <a:extLst>
              <a:ext uri="{FF2B5EF4-FFF2-40B4-BE49-F238E27FC236}">
                <a16:creationId xmlns:a16="http://schemas.microsoft.com/office/drawing/2014/main" id="{36ED7B7E-8FC5-8A4A-B797-43F70D0B5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62" y="133022"/>
            <a:ext cx="2608620" cy="566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EFBB39-93EA-7E44-8D4D-F761506122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25" t="7821" r="10169"/>
          <a:stretch/>
        </p:blipFill>
        <p:spPr>
          <a:xfrm>
            <a:off x="343318" y="1363243"/>
            <a:ext cx="2006321" cy="347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86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Superfluid helium-3 below 1 </a:t>
            </a:r>
            <a:r>
              <a:rPr lang="en-GB" b="1" dirty="0" err="1"/>
              <a:t>mK</a:t>
            </a:r>
            <a:br>
              <a:rPr lang="en-GB" dirty="0"/>
            </a:br>
            <a:r>
              <a:rPr lang="en-GB" dirty="0"/>
              <a:t>- properties and probes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523" y="1329613"/>
            <a:ext cx="43384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8" indent="-214308">
              <a:buFont typeface="Arial"/>
              <a:buChar char="•"/>
            </a:pPr>
            <a:r>
              <a:rPr lang="en-US" sz="1600" dirty="0" err="1">
                <a:solidFill>
                  <a:srgbClr val="666666"/>
                </a:solidFill>
              </a:rPr>
              <a:t>Fermionic</a:t>
            </a:r>
            <a:r>
              <a:rPr lang="en-US" sz="1600" dirty="0">
                <a:solidFill>
                  <a:srgbClr val="666666"/>
                </a:solidFill>
              </a:rPr>
              <a:t> BCS condensate</a:t>
            </a:r>
          </a:p>
          <a:p>
            <a:endParaRPr lang="en-US" sz="1600" dirty="0">
              <a:solidFill>
                <a:srgbClr val="666666"/>
              </a:solidFill>
            </a:endParaRPr>
          </a:p>
          <a:p>
            <a:pPr marL="214308" indent="-214308">
              <a:buFont typeface="Arial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Frictionless, extremely pure, “perfect liquid”</a:t>
            </a:r>
          </a:p>
          <a:p>
            <a:endParaRPr lang="en-US" sz="1600" dirty="0">
              <a:solidFill>
                <a:srgbClr val="666666"/>
              </a:solidFill>
            </a:endParaRPr>
          </a:p>
          <a:p>
            <a:pPr marL="214308" indent="-214308">
              <a:buFont typeface="Arial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Exotic multi-phased magnetic liquid crystal</a:t>
            </a:r>
          </a:p>
          <a:p>
            <a:endParaRPr lang="en-US" sz="1600" dirty="0">
              <a:solidFill>
                <a:srgbClr val="666666"/>
              </a:solidFill>
            </a:endParaRPr>
          </a:p>
          <a:p>
            <a:pPr marL="214308" indent="-214308">
              <a:buFont typeface="Arial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Well-understood single quantum state</a:t>
            </a:r>
          </a:p>
          <a:p>
            <a:endParaRPr lang="en-US" sz="1600" dirty="0">
              <a:solidFill>
                <a:srgbClr val="666666"/>
              </a:solidFill>
            </a:endParaRPr>
          </a:p>
          <a:p>
            <a:pPr marL="214308" indent="-214308">
              <a:buFont typeface="Arial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Quantized superfluid circulation</a:t>
            </a:r>
          </a:p>
          <a:p>
            <a:endParaRPr lang="en-US" sz="1600" dirty="0">
              <a:solidFill>
                <a:srgbClr val="666666"/>
              </a:solidFill>
            </a:endParaRPr>
          </a:p>
          <a:p>
            <a:pPr marL="214308" indent="-214308">
              <a:buFont typeface="Arial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Quantum phase transitions</a:t>
            </a:r>
          </a:p>
          <a:p>
            <a:endParaRPr lang="en-US" sz="1600" dirty="0">
              <a:solidFill>
                <a:srgbClr val="666666"/>
              </a:solidFill>
            </a:endParaRPr>
          </a:p>
          <a:p>
            <a:pPr marL="214308" indent="-214308">
              <a:buFont typeface="Arial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Cosmic simulations, Kibble-</a:t>
            </a:r>
            <a:r>
              <a:rPr lang="en-US" sz="1600" dirty="0" err="1">
                <a:solidFill>
                  <a:srgbClr val="666666"/>
                </a:solidFill>
              </a:rPr>
              <a:t>Zurek</a:t>
            </a:r>
            <a:r>
              <a:rPr lang="en-US" sz="1600" dirty="0">
                <a:solidFill>
                  <a:srgbClr val="666666"/>
                </a:solidFill>
              </a:rPr>
              <a:t>, </a:t>
            </a:r>
            <a:r>
              <a:rPr lang="en-US" sz="1600" dirty="0" err="1">
                <a:solidFill>
                  <a:srgbClr val="666666"/>
                </a:solidFill>
              </a:rPr>
              <a:t>branes</a:t>
            </a:r>
            <a:r>
              <a:rPr lang="mr-IN" sz="1600" dirty="0">
                <a:solidFill>
                  <a:srgbClr val="666666"/>
                </a:solidFill>
              </a:rPr>
              <a:t>…</a:t>
            </a:r>
            <a:endParaRPr lang="en-US" sz="1600" dirty="0">
              <a:solidFill>
                <a:srgbClr val="6666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882" y="1340329"/>
            <a:ext cx="3889904" cy="307834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940152" y="4598779"/>
            <a:ext cx="1350150" cy="270030"/>
            <a:chOff x="5364088" y="6093296"/>
            <a:chExt cx="1800200" cy="360040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5364088" y="6273316"/>
              <a:ext cx="18002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5364088" y="6093296"/>
              <a:ext cx="0" cy="36004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7164288" y="6093296"/>
              <a:ext cx="0" cy="36004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6343769" y="4730746"/>
            <a:ext cx="56137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666666"/>
                </a:solidFill>
              </a:rPr>
              <a:t>1 cm</a:t>
            </a:r>
          </a:p>
        </p:txBody>
      </p:sp>
      <p:pic>
        <p:nvPicPr>
          <p:cNvPr id="11" name="Picture 10" descr="LULogoPhysics.jpg">
            <a:extLst>
              <a:ext uri="{FF2B5EF4-FFF2-40B4-BE49-F238E27FC236}">
                <a16:creationId xmlns:a16="http://schemas.microsoft.com/office/drawing/2014/main" id="{3710ADA9-245A-FD46-A460-C184D0AD9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62" y="133022"/>
            <a:ext cx="2608620" cy="56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14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04536" y="1203598"/>
            <a:ext cx="8343927" cy="393990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Superfluid helium-3 below 1 </a:t>
            </a:r>
            <a:r>
              <a:rPr lang="en-GB" b="1" dirty="0" err="1"/>
              <a:t>mK</a:t>
            </a:r>
            <a:br>
              <a:rPr lang="en-GB" dirty="0"/>
            </a:br>
            <a:r>
              <a:rPr lang="en-GB" dirty="0"/>
              <a:t>- phase transitions &amp; cosmology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294" y="3723878"/>
            <a:ext cx="989162" cy="1296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779662"/>
            <a:ext cx="1872208" cy="28083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916" y="1275606"/>
            <a:ext cx="2974303" cy="2232248"/>
          </a:xfrm>
          <a:prstGeom prst="rect">
            <a:avLst/>
          </a:prstGeom>
        </p:spPr>
      </p:pic>
      <p:pic>
        <p:nvPicPr>
          <p:cNvPr id="5" name="Picture 4" descr="Screen Shot 2017-09-19 at 21.46.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580372"/>
            <a:ext cx="3350984" cy="3240360"/>
          </a:xfrm>
          <a:prstGeom prst="rect">
            <a:avLst/>
          </a:prstGeom>
        </p:spPr>
      </p:pic>
      <p:pic>
        <p:nvPicPr>
          <p:cNvPr id="9" name="Picture 8" descr="LULogoPhysics.jpg">
            <a:extLst>
              <a:ext uri="{FF2B5EF4-FFF2-40B4-BE49-F238E27FC236}">
                <a16:creationId xmlns:a16="http://schemas.microsoft.com/office/drawing/2014/main" id="{D8388EAD-2A9F-EA43-B4E4-139F38E89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62" y="133022"/>
            <a:ext cx="2608620" cy="56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28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Superfluid helium-3 below 1 </a:t>
            </a:r>
            <a:r>
              <a:rPr lang="en-GB" b="1" dirty="0" err="1"/>
              <a:t>mK</a:t>
            </a:r>
            <a:br>
              <a:rPr lang="en-GB" dirty="0"/>
            </a:br>
            <a:r>
              <a:rPr lang="en-GB" dirty="0"/>
              <a:t>- quantum turbulence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921900"/>
            <a:ext cx="905475" cy="1190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613217"/>
            <a:ext cx="3254498" cy="31084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182" y="1613216"/>
            <a:ext cx="3852548" cy="3108464"/>
          </a:xfrm>
          <a:prstGeom prst="rect">
            <a:avLst/>
          </a:prstGeom>
        </p:spPr>
      </p:pic>
      <p:pic>
        <p:nvPicPr>
          <p:cNvPr id="7" name="Picture 6" descr="LULogoPhysics.jpg">
            <a:extLst>
              <a:ext uri="{FF2B5EF4-FFF2-40B4-BE49-F238E27FC236}">
                <a16:creationId xmlns:a16="http://schemas.microsoft.com/office/drawing/2014/main" id="{BE7B1876-4C98-5A43-81AE-1356BB3EE7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62" y="133022"/>
            <a:ext cx="2608620" cy="56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14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4" name="Subtitle 1"/>
          <p:cNvSpPr>
            <a:spLocks noGrp="1"/>
          </p:cNvSpPr>
          <p:nvPr>
            <p:ph type="body" sz="quarter" idx="14"/>
          </p:nvPr>
        </p:nvSpPr>
        <p:spPr>
          <a:xfrm>
            <a:off x="683568" y="1347614"/>
            <a:ext cx="3960440" cy="3705876"/>
          </a:xfrm>
          <a:prstGeom prst="rect">
            <a:avLst/>
          </a:prstGeo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>
                <a:latin typeface="Calibri" pitchFamily="80" charset="0"/>
              </a:rPr>
              <a:t>Lancaster University</a:t>
            </a:r>
          </a:p>
          <a:p>
            <a:pPr marL="0" indent="0">
              <a:buNone/>
            </a:pPr>
            <a:r>
              <a:rPr lang="en-US" dirty="0">
                <a:latin typeface="Calibri" pitchFamily="80" charset="0"/>
              </a:rPr>
              <a:t>     &amp; Physics Department</a:t>
            </a:r>
          </a:p>
          <a:p>
            <a:pPr marL="342892" lvl="1" indent="0">
              <a:buNone/>
            </a:pPr>
            <a:endParaRPr lang="en-US" sz="1800" i="1" dirty="0">
              <a:latin typeface="Calibri" pitchFamily="80" charset="0"/>
            </a:endParaRPr>
          </a:p>
          <a:p>
            <a:pPr>
              <a:buFont typeface="Wingdings" charset="2"/>
              <a:buChar char="§"/>
            </a:pPr>
            <a:r>
              <a:rPr lang="en-US" dirty="0">
                <a:latin typeface="Calibri" pitchFamily="80" charset="0"/>
              </a:rPr>
              <a:t>Facilities for ULT Quantum</a:t>
            </a:r>
          </a:p>
          <a:p>
            <a:pPr marL="0" indent="0">
              <a:buNone/>
            </a:pPr>
            <a:r>
              <a:rPr lang="en-US" dirty="0">
                <a:latin typeface="Calibri" pitchFamily="80" charset="0"/>
              </a:rPr>
              <a:t>      Science &amp; Technology</a:t>
            </a:r>
          </a:p>
          <a:p>
            <a:pPr lvl="1">
              <a:buFont typeface="Arial"/>
              <a:buChar char="•"/>
            </a:pPr>
            <a:r>
              <a:rPr lang="en-US" sz="1600" i="1" dirty="0">
                <a:latin typeface="Calibri" pitchFamily="80" charset="0"/>
              </a:rPr>
              <a:t>Clean room and nanofabrication</a:t>
            </a:r>
          </a:p>
          <a:p>
            <a:pPr lvl="1">
              <a:buFont typeface="Arial"/>
              <a:buChar char="•"/>
            </a:pPr>
            <a:r>
              <a:rPr lang="en-US" sz="1600" i="1" dirty="0">
                <a:latin typeface="Calibri" pitchFamily="80" charset="0"/>
              </a:rPr>
              <a:t>Ultra low temperatures</a:t>
            </a:r>
          </a:p>
          <a:p>
            <a:pPr lvl="1">
              <a:buFont typeface="Arial"/>
              <a:buChar char="•"/>
            </a:pPr>
            <a:r>
              <a:rPr lang="en-US" sz="1600" i="1" dirty="0" err="1">
                <a:latin typeface="Calibri" pitchFamily="80" charset="0"/>
              </a:rPr>
              <a:t>IsoLab</a:t>
            </a:r>
            <a:endParaRPr lang="en-US" sz="1600" i="1" dirty="0">
              <a:latin typeface="Calibri" pitchFamily="80" charset="0"/>
            </a:endParaRPr>
          </a:p>
          <a:p>
            <a:pPr marL="342891" lvl="1" indent="0">
              <a:buNone/>
            </a:pPr>
            <a:endParaRPr lang="en-US" sz="1800" i="1" dirty="0">
              <a:latin typeface="Calibri" pitchFamily="80" charset="0"/>
            </a:endParaRPr>
          </a:p>
          <a:p>
            <a:pPr>
              <a:buFont typeface="Wingdings" charset="2"/>
              <a:buChar char="§"/>
            </a:pPr>
            <a:r>
              <a:rPr lang="en-US" dirty="0">
                <a:latin typeface="Calibri" pitchFamily="80" charset="0"/>
              </a:rPr>
              <a:t>European Microkelvin Platform (EMP)</a:t>
            </a:r>
          </a:p>
        </p:txBody>
      </p:sp>
      <p:sp>
        <p:nvSpPr>
          <p:cNvPr id="5" name="Subtitle 1"/>
          <p:cNvSpPr txBox="1">
            <a:spLocks/>
          </p:cNvSpPr>
          <p:nvPr/>
        </p:nvSpPr>
        <p:spPr>
          <a:xfrm>
            <a:off x="5292080" y="1779662"/>
            <a:ext cx="2808312" cy="2268252"/>
          </a:xfrm>
          <a:prstGeom prst="rect">
            <a:avLst/>
          </a:prstGeom>
        </p:spPr>
        <p:txBody>
          <a:bodyPr vert="horz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1800" dirty="0">
                <a:latin typeface="Calibri" pitchFamily="80" charset="0"/>
              </a:rPr>
              <a:t>Superfluid helium-3</a:t>
            </a:r>
          </a:p>
          <a:p>
            <a:pPr marL="0" indent="0">
              <a:buNone/>
            </a:pPr>
            <a:endParaRPr lang="en-US" sz="1800" dirty="0">
              <a:latin typeface="Calibri" pitchFamily="80" charset="0"/>
            </a:endParaRPr>
          </a:p>
          <a:p>
            <a:pPr>
              <a:buFont typeface="Wingdings" charset="2"/>
              <a:buChar char="§"/>
            </a:pPr>
            <a:r>
              <a:rPr lang="en-US" sz="1800" dirty="0">
                <a:latin typeface="Calibri" pitchFamily="80" charset="0"/>
              </a:rPr>
              <a:t>ULT </a:t>
            </a:r>
            <a:r>
              <a:rPr lang="en-US" sz="1800" dirty="0" err="1">
                <a:latin typeface="Calibri" pitchFamily="80" charset="0"/>
              </a:rPr>
              <a:t>nanoelectronics</a:t>
            </a:r>
            <a:r>
              <a:rPr lang="en-US" sz="1800" dirty="0">
                <a:latin typeface="Calibri" pitchFamily="80" charset="0"/>
              </a:rPr>
              <a:t> &amp; electron thermometry</a:t>
            </a:r>
          </a:p>
          <a:p>
            <a:pPr marL="0" indent="0">
              <a:buNone/>
            </a:pPr>
            <a:endParaRPr lang="en-US" sz="1800" dirty="0">
              <a:latin typeface="Calibri" pitchFamily="80" charset="0"/>
            </a:endParaRPr>
          </a:p>
          <a:p>
            <a:pPr>
              <a:buFont typeface="Wingdings" charset="2"/>
              <a:buChar char="§"/>
            </a:pPr>
            <a:r>
              <a:rPr lang="en-US" sz="1800" dirty="0" err="1">
                <a:latin typeface="Calibri" pitchFamily="80" charset="0"/>
              </a:rPr>
              <a:t>Cryofree</a:t>
            </a:r>
            <a:r>
              <a:rPr lang="en-US" sz="1800" dirty="0">
                <a:latin typeface="Calibri" pitchFamily="80" charset="0"/>
              </a:rPr>
              <a:t> quantum sensors &amp; the G-SQUID</a:t>
            </a:r>
          </a:p>
          <a:p>
            <a:pPr>
              <a:buFont typeface="Wingdings" charset="2"/>
              <a:buChar char="u"/>
            </a:pPr>
            <a:endParaRPr lang="en-US" sz="1500" dirty="0">
              <a:latin typeface="Calibri" pitchFamily="80" charset="0"/>
            </a:endParaRPr>
          </a:p>
          <a:p>
            <a:pPr>
              <a:buFont typeface="Wingdings" charset="2"/>
              <a:buChar char="u"/>
            </a:pPr>
            <a:endParaRPr lang="en-US" sz="1500" dirty="0">
              <a:latin typeface="Calibri" pitchFamily="80" charset="0"/>
            </a:endParaRPr>
          </a:p>
        </p:txBody>
      </p:sp>
      <p:pic>
        <p:nvPicPr>
          <p:cNvPr id="6" name="Picture 5" descr="LULogoPhysics.jpg">
            <a:extLst>
              <a:ext uri="{FF2B5EF4-FFF2-40B4-BE49-F238E27FC236}">
                <a16:creationId xmlns:a16="http://schemas.microsoft.com/office/drawing/2014/main" id="{688BAE28-4FCF-6C47-970F-530626DCC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62" y="133022"/>
            <a:ext cx="2608620" cy="56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50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Superfluid helium-3 below 1 </a:t>
            </a:r>
            <a:r>
              <a:rPr lang="en-GB" b="1" dirty="0" err="1"/>
              <a:t>mK</a:t>
            </a:r>
            <a:br>
              <a:rPr lang="en-GB" dirty="0"/>
            </a:br>
            <a:r>
              <a:rPr lang="en-GB" dirty="0"/>
              <a:t>- supercritical flow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2" y="3867894"/>
            <a:ext cx="1026114" cy="1243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00" y="1344090"/>
            <a:ext cx="2532558" cy="232225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27784" y="3572619"/>
            <a:ext cx="518457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8" indent="-214308">
              <a:buFont typeface="Arial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Flow speeds exceeding the Landau critical velocity</a:t>
            </a:r>
          </a:p>
          <a:p>
            <a:endParaRPr lang="en-US" sz="1000" dirty="0">
              <a:solidFill>
                <a:srgbClr val="666666"/>
              </a:solidFill>
            </a:endParaRPr>
          </a:p>
          <a:p>
            <a:pPr marL="214308" indent="-214308">
              <a:buFont typeface="Arial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AC </a:t>
            </a:r>
            <a:r>
              <a:rPr lang="en-US" sz="1600" dirty="0" err="1">
                <a:solidFill>
                  <a:srgbClr val="666666"/>
                </a:solidFill>
              </a:rPr>
              <a:t>vs</a:t>
            </a:r>
            <a:r>
              <a:rPr lang="en-US" sz="1600" dirty="0">
                <a:solidFill>
                  <a:srgbClr val="666666"/>
                </a:solidFill>
              </a:rPr>
              <a:t> DC flow</a:t>
            </a:r>
          </a:p>
          <a:p>
            <a:endParaRPr lang="en-US" sz="1000" dirty="0">
              <a:solidFill>
                <a:srgbClr val="666666"/>
              </a:solidFill>
            </a:endParaRPr>
          </a:p>
          <a:p>
            <a:pPr marL="214308" indent="-214308">
              <a:buFont typeface="Arial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DC flow breaks the “superfluid speed limit”!?</a:t>
            </a:r>
          </a:p>
          <a:p>
            <a:endParaRPr lang="en-US" sz="1000" dirty="0">
              <a:solidFill>
                <a:srgbClr val="666666"/>
              </a:solidFill>
            </a:endParaRPr>
          </a:p>
          <a:p>
            <a:pPr marL="214308" indent="-214308">
              <a:buFont typeface="Arial"/>
              <a:buChar char="•"/>
            </a:pPr>
            <a:r>
              <a:rPr lang="en-US" sz="1600" dirty="0">
                <a:solidFill>
                  <a:srgbClr val="666666"/>
                </a:solidFill>
              </a:rPr>
              <a:t>Implications for superconductors?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3B6C99-5C8A-4D4D-A749-C9A275BBC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6383" y="1271627"/>
            <a:ext cx="5050958" cy="2300992"/>
          </a:xfrm>
          <a:prstGeom prst="rect">
            <a:avLst/>
          </a:prstGeom>
        </p:spPr>
      </p:pic>
      <p:sp>
        <p:nvSpPr>
          <p:cNvPr id="5" name="Down Arrow 4">
            <a:extLst>
              <a:ext uri="{FF2B5EF4-FFF2-40B4-BE49-F238E27FC236}">
                <a16:creationId xmlns:a16="http://schemas.microsoft.com/office/drawing/2014/main" id="{BB5C6DDB-2837-E44F-A85D-4BE967424C08}"/>
              </a:ext>
            </a:extLst>
          </p:cNvPr>
          <p:cNvSpPr/>
          <p:nvPr/>
        </p:nvSpPr>
        <p:spPr>
          <a:xfrm>
            <a:off x="6084168" y="2283718"/>
            <a:ext cx="108012" cy="253827"/>
          </a:xfrm>
          <a:prstGeom prst="down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BC9752-0710-BD4A-A2D3-992DBCD8C8A7}"/>
              </a:ext>
            </a:extLst>
          </p:cNvPr>
          <p:cNvSpPr txBox="1"/>
          <p:nvPr/>
        </p:nvSpPr>
        <p:spPr>
          <a:xfrm>
            <a:off x="6124046" y="2232384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?</a:t>
            </a:r>
          </a:p>
        </p:txBody>
      </p:sp>
      <p:pic>
        <p:nvPicPr>
          <p:cNvPr id="10" name="Picture 9" descr="LULogoPhysics.jpg">
            <a:extLst>
              <a:ext uri="{FF2B5EF4-FFF2-40B4-BE49-F238E27FC236}">
                <a16:creationId xmlns:a16="http://schemas.microsoft.com/office/drawing/2014/main" id="{42B75A2D-2D8A-9F43-88CD-04253B2F83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62" y="133022"/>
            <a:ext cx="2608620" cy="56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10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40252" y="4158462"/>
            <a:ext cx="1160748" cy="10055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Primary thermometry of</a:t>
            </a:r>
            <a:br>
              <a:rPr lang="en-GB" b="1" dirty="0"/>
            </a:br>
            <a:r>
              <a:rPr lang="en-GB" b="1" dirty="0" err="1"/>
              <a:t>nanoelectronic</a:t>
            </a:r>
            <a:r>
              <a:rPr lang="en-GB" b="1" dirty="0"/>
              <a:t> devices</a:t>
            </a:r>
          </a:p>
        </p:txBody>
      </p:sp>
      <p:sp>
        <p:nvSpPr>
          <p:cNvPr id="4" name="Subtitle 1"/>
          <p:cNvSpPr>
            <a:spLocks noGrp="1"/>
          </p:cNvSpPr>
          <p:nvPr>
            <p:ph type="body" sz="quarter" idx="14"/>
          </p:nvPr>
        </p:nvSpPr>
        <p:spPr>
          <a:xfrm>
            <a:off x="251520" y="1329616"/>
            <a:ext cx="6318702" cy="43204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B5121B"/>
                </a:solidFill>
              </a:rPr>
              <a:t>How does one cool a </a:t>
            </a:r>
            <a:r>
              <a:rPr lang="en-GB" dirty="0" err="1">
                <a:solidFill>
                  <a:srgbClr val="B5121B"/>
                </a:solidFill>
              </a:rPr>
              <a:t>nanoelectronic</a:t>
            </a:r>
            <a:r>
              <a:rPr lang="en-GB" dirty="0">
                <a:solidFill>
                  <a:srgbClr val="B5121B"/>
                </a:solidFill>
              </a:rPr>
              <a:t> sample and measure </a:t>
            </a:r>
            <a:r>
              <a:rPr lang="en-GB" i="1" dirty="0" err="1">
                <a:solidFill>
                  <a:srgbClr val="B5121B"/>
                </a:solidFill>
              </a:rPr>
              <a:t>T</a:t>
            </a:r>
            <a:r>
              <a:rPr lang="en-GB" i="1" baseline="-25000" dirty="0" err="1">
                <a:solidFill>
                  <a:srgbClr val="B5121B"/>
                </a:solidFill>
              </a:rPr>
              <a:t>e</a:t>
            </a:r>
            <a:r>
              <a:rPr lang="en-GB" dirty="0">
                <a:solidFill>
                  <a:srgbClr val="B5121B"/>
                </a:solidFill>
              </a:rPr>
              <a:t>?</a:t>
            </a:r>
          </a:p>
        </p:txBody>
      </p:sp>
      <p:pic>
        <p:nvPicPr>
          <p:cNvPr id="5" name="Picture 4" descr="C:\Users\prance\Documents\Conferences Talks and Travel\20140528 - QTC Launch event\aiv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2" y="627536"/>
            <a:ext cx="1291865" cy="5346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creen Shot 2015-01-16 at 16.04.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07"/>
          <a:stretch/>
        </p:blipFill>
        <p:spPr>
          <a:xfrm>
            <a:off x="5382090" y="195487"/>
            <a:ext cx="829824" cy="371093"/>
          </a:xfrm>
          <a:prstGeom prst="rect">
            <a:avLst/>
          </a:prstGeom>
        </p:spPr>
      </p:pic>
      <p:pic>
        <p:nvPicPr>
          <p:cNvPr id="7" name="Screen Shot 2017-08-17 at 10.43.23.png" descr="Screen Shot 2017-08-17 at 10.43.2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707658"/>
            <a:ext cx="6858000" cy="1861619"/>
          </a:xfrm>
          <a:prstGeom prst="rect">
            <a:avLst/>
          </a:prstGeom>
          <a:ln w="12700"/>
        </p:spPr>
      </p:pic>
      <p:pic>
        <p:nvPicPr>
          <p:cNvPr id="8" name="Screen Shot 2017-08-17 at 10.44.10.png" descr="Screen Shot 2017-08-17 at 10.44.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3705879"/>
            <a:ext cx="6858000" cy="1337594"/>
          </a:xfrm>
          <a:prstGeom prst="rect">
            <a:avLst/>
          </a:prstGeom>
          <a:ln w="12700"/>
        </p:spPr>
      </p:pic>
      <p:pic>
        <p:nvPicPr>
          <p:cNvPr id="9" name="Picture 8" descr="LULogoPhysics.jpg">
            <a:extLst>
              <a:ext uri="{FF2B5EF4-FFF2-40B4-BE49-F238E27FC236}">
                <a16:creationId xmlns:a16="http://schemas.microsoft.com/office/drawing/2014/main" id="{54D7C4F9-3E37-4448-9F9C-4C7783DDA5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62" y="133022"/>
            <a:ext cx="2608620" cy="5665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4004D2-A3BA-CD45-9665-4C281D9CD0C1}"/>
              </a:ext>
            </a:extLst>
          </p:cNvPr>
          <p:cNvSpPr/>
          <p:nvPr/>
        </p:nvSpPr>
        <p:spPr>
          <a:xfrm>
            <a:off x="899592" y="1653648"/>
            <a:ext cx="360040" cy="1915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18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Primary thermometry of</a:t>
            </a:r>
            <a:br>
              <a:rPr lang="en-GB" b="1" dirty="0"/>
            </a:br>
            <a:r>
              <a:rPr lang="en-GB" b="1" dirty="0" err="1"/>
              <a:t>nanoelectronic</a:t>
            </a:r>
            <a:r>
              <a:rPr lang="en-GB" b="1" dirty="0"/>
              <a:t> devices</a:t>
            </a:r>
          </a:p>
        </p:txBody>
      </p:sp>
      <p:sp>
        <p:nvSpPr>
          <p:cNvPr id="4" name="Subtitle 1"/>
          <p:cNvSpPr>
            <a:spLocks noGrp="1"/>
          </p:cNvSpPr>
          <p:nvPr>
            <p:ph type="body" sz="quarter" idx="14"/>
          </p:nvPr>
        </p:nvSpPr>
        <p:spPr>
          <a:xfrm>
            <a:off x="395536" y="1332591"/>
            <a:ext cx="4806534" cy="43204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B5121B"/>
                </a:solidFill>
              </a:rPr>
              <a:t>The Coulomb Blockade Thermometer (CBT)</a:t>
            </a:r>
          </a:p>
        </p:txBody>
      </p:sp>
      <p:pic>
        <p:nvPicPr>
          <p:cNvPr id="5" name="Picture 4" descr="C:\Users\prance\Documents\Conferences Talks and Travel\20140528 - QTC Launch event\aiv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2" y="627536"/>
            <a:ext cx="1291865" cy="5346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creen Shot 2015-01-16 at 16.04.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07"/>
          <a:stretch/>
        </p:blipFill>
        <p:spPr>
          <a:xfrm>
            <a:off x="5382090" y="195487"/>
            <a:ext cx="829824" cy="371093"/>
          </a:xfrm>
          <a:prstGeom prst="rect">
            <a:avLst/>
          </a:prstGeom>
        </p:spPr>
      </p:pic>
      <p:pic>
        <p:nvPicPr>
          <p:cNvPr id="14" name="Screen Shot 2017-08-17 at 13.42.43.png" descr="Screen Shot 2017-08-17 at 13.42.4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46" y="1752729"/>
            <a:ext cx="1675233" cy="972108"/>
          </a:xfrm>
          <a:prstGeom prst="rect">
            <a:avLst/>
          </a:prstGeom>
          <a:ln w="12700" cap="flat">
            <a:noFill/>
            <a:round/>
          </a:ln>
          <a:effectLst/>
        </p:spPr>
      </p:pic>
      <p:pic>
        <p:nvPicPr>
          <p:cNvPr id="15" name="Screen Shot 2017-08-17 at 13.41.41.png" descr="Screen Shot 2017-08-17 at 13.41.4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6" y="1850241"/>
            <a:ext cx="4116753" cy="850571"/>
          </a:xfrm>
          <a:prstGeom prst="rect">
            <a:avLst/>
          </a:prstGeom>
          <a:ln w="12700" cap="flat">
            <a:noFill/>
            <a:round/>
          </a:ln>
          <a:effectLst/>
        </p:spPr>
      </p:pic>
      <p:pic>
        <p:nvPicPr>
          <p:cNvPr id="16" name="Screen Shot 2017-08-17 at 13.45.04.png" descr="Screen Shot 2017-08-17 at 13.45.0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608" y="3480249"/>
            <a:ext cx="2155427" cy="1548343"/>
          </a:xfrm>
          <a:prstGeom prst="rect">
            <a:avLst/>
          </a:prstGeom>
          <a:ln w="12700"/>
        </p:spPr>
      </p:pic>
      <p:pic>
        <p:nvPicPr>
          <p:cNvPr id="17" name="Screen Shot 2017-08-17 at 13.40.06.png" descr="Screen Shot 2017-08-17 at 13.40.0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0725" y="3460620"/>
            <a:ext cx="3402378" cy="1631410"/>
          </a:xfrm>
          <a:prstGeom prst="rect">
            <a:avLst/>
          </a:prstGeom>
          <a:ln w="12700"/>
        </p:spPr>
      </p:pic>
      <p:sp>
        <p:nvSpPr>
          <p:cNvPr id="18" name="Current through island blocked at low T by finite charging energy.…"/>
          <p:cNvSpPr txBox="1"/>
          <p:nvPr/>
        </p:nvSpPr>
        <p:spPr>
          <a:xfrm>
            <a:off x="1828635" y="2795009"/>
            <a:ext cx="5580951" cy="654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marL="287647" marR="30479" indent="-257168" defTabSz="685783">
              <a:buClr>
                <a:srgbClr val="008000"/>
              </a:buClr>
              <a:buFont typeface="Arial"/>
              <a:buChar char="•"/>
              <a:def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pPr>
            <a:r>
              <a:rPr sz="1500" b="1" dirty="0">
                <a:solidFill>
                  <a:srgbClr val="008000"/>
                </a:solidFill>
                <a:latin typeface="Calibri"/>
              </a:rPr>
              <a:t>Current through island blocked at low T by finite charging energy.</a:t>
            </a:r>
          </a:p>
          <a:p>
            <a:pPr marL="159063" marR="30479" indent="-128585" defTabSz="685783">
              <a:buClr>
                <a:srgbClr val="008000"/>
              </a:buClr>
              <a:buFont typeface="Arial"/>
              <a:buChar char="•"/>
              <a:def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pPr>
            <a:endParaRPr sz="750" b="1" dirty="0">
              <a:solidFill>
                <a:srgbClr val="008000"/>
              </a:solidFill>
              <a:latin typeface="Calibri"/>
            </a:endParaRPr>
          </a:p>
          <a:p>
            <a:pPr marL="287647" marR="30479" indent="-257168" defTabSz="685783">
              <a:buClr>
                <a:srgbClr val="008000"/>
              </a:buClr>
              <a:buFont typeface="Arial"/>
              <a:buChar char="•"/>
              <a:def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mbria"/>
                <a:ea typeface="Cambria"/>
                <a:cs typeface="Cambria"/>
                <a:sym typeface="Cambria"/>
              </a:defRPr>
            </a:pPr>
            <a:r>
              <a:rPr sz="1500" b="1" dirty="0">
                <a:solidFill>
                  <a:srgbClr val="008000"/>
                </a:solidFill>
                <a:latin typeface="Calibri"/>
              </a:rPr>
              <a:t>For current to flow, either T or bias voltage V must increase.</a:t>
            </a:r>
          </a:p>
        </p:txBody>
      </p:sp>
      <p:pic>
        <p:nvPicPr>
          <p:cNvPr id="11" name="Picture 10" descr="LULogoPhysics.jpg">
            <a:extLst>
              <a:ext uri="{FF2B5EF4-FFF2-40B4-BE49-F238E27FC236}">
                <a16:creationId xmlns:a16="http://schemas.microsoft.com/office/drawing/2014/main" id="{B8E01E19-350E-474F-BBB8-E694BE9BC3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62" y="133022"/>
            <a:ext cx="2608620" cy="56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18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Primary thermometry of</a:t>
            </a:r>
            <a:br>
              <a:rPr lang="en-GB" b="1" dirty="0"/>
            </a:br>
            <a:r>
              <a:rPr lang="en-GB" b="1" dirty="0" err="1"/>
              <a:t>nanoelectronic</a:t>
            </a:r>
            <a:r>
              <a:rPr lang="en-GB" b="1" dirty="0"/>
              <a:t> devices</a:t>
            </a:r>
          </a:p>
        </p:txBody>
      </p:sp>
      <p:pic>
        <p:nvPicPr>
          <p:cNvPr id="4" name="Picture 3" descr="Screen Shot 2017-04-19 at 15.59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7693"/>
            <a:ext cx="8282070" cy="2880320"/>
          </a:xfrm>
          <a:prstGeom prst="rect">
            <a:avLst/>
          </a:prstGeom>
        </p:spPr>
      </p:pic>
      <p:sp>
        <p:nvSpPr>
          <p:cNvPr id="9" name="Subtitle 1"/>
          <p:cNvSpPr>
            <a:spLocks noGrp="1"/>
          </p:cNvSpPr>
          <p:nvPr>
            <p:ph type="body" sz="quarter" idx="14"/>
          </p:nvPr>
        </p:nvSpPr>
        <p:spPr>
          <a:xfrm>
            <a:off x="388361" y="1338070"/>
            <a:ext cx="4806534" cy="43204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B5121B"/>
                </a:solidFill>
              </a:rPr>
              <a:t>The Coulomb Blockade Thermometer (CBT)</a:t>
            </a:r>
          </a:p>
        </p:txBody>
      </p:sp>
      <p:pic>
        <p:nvPicPr>
          <p:cNvPr id="10" name="Picture 9" descr="C:\Users\prance\Documents\Conferences Talks and Travel\20140528 - QTC Launch event\aiv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2" y="627536"/>
            <a:ext cx="1291865" cy="5346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creen Shot 2015-01-16 at 16.04.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07"/>
          <a:stretch/>
        </p:blipFill>
        <p:spPr>
          <a:xfrm>
            <a:off x="5382090" y="195487"/>
            <a:ext cx="829824" cy="371093"/>
          </a:xfrm>
          <a:prstGeom prst="rect">
            <a:avLst/>
          </a:prstGeom>
        </p:spPr>
      </p:pic>
      <p:pic>
        <p:nvPicPr>
          <p:cNvPr id="8" name="Picture 7" descr="LULogoPhysics.jpg">
            <a:extLst>
              <a:ext uri="{FF2B5EF4-FFF2-40B4-BE49-F238E27FC236}">
                <a16:creationId xmlns:a16="http://schemas.microsoft.com/office/drawing/2014/main" id="{DA8D937A-1F84-0345-8DB0-E1B4CA60E9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62" y="133022"/>
            <a:ext cx="2608620" cy="56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79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Primary thermometry of</a:t>
            </a:r>
            <a:br>
              <a:rPr lang="en-GB" b="1" dirty="0"/>
            </a:br>
            <a:r>
              <a:rPr lang="en-GB" b="1" dirty="0" err="1"/>
              <a:t>nanoelectronic</a:t>
            </a:r>
            <a:r>
              <a:rPr lang="en-GB" b="1" dirty="0"/>
              <a:t> devices</a:t>
            </a:r>
          </a:p>
        </p:txBody>
      </p:sp>
      <p:pic>
        <p:nvPicPr>
          <p:cNvPr id="2" name="Picture 1" descr="Screen Shot 2017-04-19 at 16.07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95150"/>
            <a:ext cx="7127505" cy="3292824"/>
          </a:xfrm>
          <a:prstGeom prst="rect">
            <a:avLst/>
          </a:prstGeom>
        </p:spPr>
      </p:pic>
      <p:sp>
        <p:nvSpPr>
          <p:cNvPr id="8" name="Subtitle 1"/>
          <p:cNvSpPr>
            <a:spLocks noGrp="1"/>
          </p:cNvSpPr>
          <p:nvPr>
            <p:ph type="body" sz="quarter" idx="14"/>
          </p:nvPr>
        </p:nvSpPr>
        <p:spPr>
          <a:xfrm>
            <a:off x="3993150" y="4607518"/>
            <a:ext cx="3459170" cy="43204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2000" dirty="0">
                <a:solidFill>
                  <a:srgbClr val="B5121B"/>
                </a:solidFill>
              </a:rPr>
              <a:t>Breaking the “4 </a:t>
            </a:r>
            <a:r>
              <a:rPr lang="en-GB" sz="2000" dirty="0" err="1">
                <a:solidFill>
                  <a:srgbClr val="B5121B"/>
                </a:solidFill>
              </a:rPr>
              <a:t>mK</a:t>
            </a:r>
            <a:r>
              <a:rPr lang="en-GB" sz="2000" dirty="0">
                <a:solidFill>
                  <a:srgbClr val="B5121B"/>
                </a:solidFill>
              </a:rPr>
              <a:t> barrier”</a:t>
            </a:r>
          </a:p>
        </p:txBody>
      </p:sp>
      <p:pic>
        <p:nvPicPr>
          <p:cNvPr id="5" name="Picture 4" descr="C:\Users\prance\Documents\Conferences Talks and Travel\20140528 - QTC Launch event\aiv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2" y="627536"/>
            <a:ext cx="1291865" cy="5346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creen Shot 2015-01-16 at 16.04.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07"/>
          <a:stretch/>
        </p:blipFill>
        <p:spPr>
          <a:xfrm>
            <a:off x="5382090" y="195487"/>
            <a:ext cx="829824" cy="3710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80112" y="1336562"/>
            <a:ext cx="324036" cy="3240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 descr="LULogoPhysics.jpg">
            <a:extLst>
              <a:ext uri="{FF2B5EF4-FFF2-40B4-BE49-F238E27FC236}">
                <a16:creationId xmlns:a16="http://schemas.microsoft.com/office/drawing/2014/main" id="{254C838D-1C6E-FC47-90DB-7755DB06D7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62" y="133022"/>
            <a:ext cx="2608620" cy="56652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C95F522-2ABC-0945-AB6C-8CAC1525AD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349" y="4734922"/>
            <a:ext cx="2081663" cy="3469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6B94A7-0FE7-A34B-AE7F-682C87EB951E}"/>
              </a:ext>
            </a:extLst>
          </p:cNvPr>
          <p:cNvSpPr/>
          <p:nvPr/>
        </p:nvSpPr>
        <p:spPr>
          <a:xfrm>
            <a:off x="3851920" y="1439286"/>
            <a:ext cx="1800636" cy="28606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316CA6-44AF-7F40-9924-42CA67D5D0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1257230"/>
            <a:ext cx="4265298" cy="34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21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Primary thermometry of</a:t>
            </a:r>
            <a:br>
              <a:rPr lang="en-GB" b="1" dirty="0"/>
            </a:br>
            <a:r>
              <a:rPr lang="en-GB" b="1" dirty="0" err="1"/>
              <a:t>nanoelectronic</a:t>
            </a:r>
            <a:r>
              <a:rPr lang="en-GB" b="1" dirty="0"/>
              <a:t> devices</a:t>
            </a:r>
          </a:p>
        </p:txBody>
      </p:sp>
      <p:sp>
        <p:nvSpPr>
          <p:cNvPr id="5" name="Subtitle 1"/>
          <p:cNvSpPr>
            <a:spLocks noGrp="1"/>
          </p:cNvSpPr>
          <p:nvPr>
            <p:ph type="body" sz="quarter" idx="14"/>
          </p:nvPr>
        </p:nvSpPr>
        <p:spPr>
          <a:xfrm>
            <a:off x="251520" y="1321348"/>
            <a:ext cx="4806534" cy="43204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dirty="0"/>
              <a:t>Can we </a:t>
            </a:r>
            <a:r>
              <a:rPr lang="en-GB"/>
              <a:t>get colder?</a:t>
            </a:r>
            <a:endParaRPr lang="en-GB" dirty="0"/>
          </a:p>
        </p:txBody>
      </p:sp>
      <p:pic>
        <p:nvPicPr>
          <p:cNvPr id="2" name="Picture 1" descr="struc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61" y="1749905"/>
            <a:ext cx="2629650" cy="2964459"/>
          </a:xfrm>
          <a:prstGeom prst="rect">
            <a:avLst/>
          </a:prstGeom>
        </p:spPr>
      </p:pic>
      <p:pic>
        <p:nvPicPr>
          <p:cNvPr id="6" name="Picture 5" descr="bia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24" y="1691617"/>
            <a:ext cx="4212468" cy="3451883"/>
          </a:xfrm>
          <a:prstGeom prst="rect">
            <a:avLst/>
          </a:prstGeom>
        </p:spPr>
      </p:pic>
      <p:sp>
        <p:nvSpPr>
          <p:cNvPr id="7" name="Subtitle 1"/>
          <p:cNvSpPr txBox="1">
            <a:spLocks/>
          </p:cNvSpPr>
          <p:nvPr/>
        </p:nvSpPr>
        <p:spPr>
          <a:xfrm>
            <a:off x="3177711" y="1321348"/>
            <a:ext cx="5238582" cy="432048"/>
          </a:xfrm>
          <a:prstGeom prst="rect">
            <a:avLst/>
          </a:prstGeom>
        </p:spPr>
        <p:txBody>
          <a:bodyPr vert="horz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Yes! Exploit adiabatic demagnetisation of copper</a:t>
            </a:r>
            <a:r>
              <a:rPr lang="mr-IN" sz="1800" dirty="0"/>
              <a:t>…</a:t>
            </a:r>
            <a:endParaRPr lang="en-GB" sz="1800" dirty="0"/>
          </a:p>
        </p:txBody>
      </p:sp>
      <p:pic>
        <p:nvPicPr>
          <p:cNvPr id="8" name="Picture 7" descr="C:\Users\prance\Documents\Conferences Talks and Travel\20140528 - QTC Launch event\aiv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2" y="627536"/>
            <a:ext cx="1291865" cy="5346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creen Shot 2015-01-16 at 16.04.1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07"/>
          <a:stretch/>
        </p:blipFill>
        <p:spPr>
          <a:xfrm>
            <a:off x="5382090" y="195487"/>
            <a:ext cx="829824" cy="371093"/>
          </a:xfrm>
          <a:prstGeom prst="rect">
            <a:avLst/>
          </a:prstGeom>
        </p:spPr>
      </p:pic>
      <p:pic>
        <p:nvPicPr>
          <p:cNvPr id="11" name="Picture 10" descr="LULogoPhysics.jpg">
            <a:extLst>
              <a:ext uri="{FF2B5EF4-FFF2-40B4-BE49-F238E27FC236}">
                <a16:creationId xmlns:a16="http://schemas.microsoft.com/office/drawing/2014/main" id="{0A2042FB-9D20-6C4B-BE98-451DC11C39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62" y="133022"/>
            <a:ext cx="2608620" cy="56652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E538454-564F-5748-9D9F-E6EFB28B3D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880" y="4876006"/>
            <a:ext cx="1700808" cy="23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43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Primary thermometry of</a:t>
            </a:r>
            <a:br>
              <a:rPr lang="en-GB" b="1" dirty="0"/>
            </a:br>
            <a:r>
              <a:rPr lang="en-GB" b="1" dirty="0" err="1"/>
              <a:t>nanoelectronic</a:t>
            </a:r>
            <a:r>
              <a:rPr lang="en-GB" b="1" dirty="0"/>
              <a:t> devices</a:t>
            </a:r>
          </a:p>
        </p:txBody>
      </p:sp>
      <p:pic>
        <p:nvPicPr>
          <p:cNvPr id="8" name="Picture 7" descr="C:\Users\prance\Documents\Conferences Talks and Travel\20140528 - QTC Launch event\aiv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2" y="627536"/>
            <a:ext cx="1291865" cy="5346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creen Shot 2015-01-16 at 16.04.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07"/>
          <a:stretch/>
        </p:blipFill>
        <p:spPr>
          <a:xfrm>
            <a:off x="5382090" y="195487"/>
            <a:ext cx="829824" cy="3710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5916" y="1437624"/>
            <a:ext cx="3942438" cy="4320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5" name="Subtitle 1"/>
          <p:cNvSpPr>
            <a:spLocks noGrp="1"/>
          </p:cNvSpPr>
          <p:nvPr>
            <p:ph type="body" sz="quarter" idx="14"/>
          </p:nvPr>
        </p:nvSpPr>
        <p:spPr>
          <a:xfrm>
            <a:off x="289064" y="4155926"/>
            <a:ext cx="3868890" cy="44241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dirty="0"/>
              <a:t>Below 1.3mK for almost 1,000 seconds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3E477D-44A9-D943-A742-1CB75A7EE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275606"/>
            <a:ext cx="4086307" cy="3813887"/>
          </a:xfrm>
          <a:prstGeom prst="rect">
            <a:avLst/>
          </a:prstGeom>
        </p:spPr>
      </p:pic>
      <p:pic>
        <p:nvPicPr>
          <p:cNvPr id="10" name="Picture 9" descr="LULogoPhysics.jpg">
            <a:extLst>
              <a:ext uri="{FF2B5EF4-FFF2-40B4-BE49-F238E27FC236}">
                <a16:creationId xmlns:a16="http://schemas.microsoft.com/office/drawing/2014/main" id="{DF89F6A9-E4E8-894F-B613-7CB1BDE7AC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62" y="133022"/>
            <a:ext cx="2608620" cy="566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1E3DBA-82C5-2D45-864C-57DD8D74C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78" y="1554094"/>
            <a:ext cx="3168352" cy="194775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3E819A3-9EB5-4442-913E-B90BEB86BC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880" y="4876006"/>
            <a:ext cx="1700808" cy="23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70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4348" y="1462612"/>
            <a:ext cx="5450967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en-GB" sz="900" b="1" dirty="0">
              <a:solidFill>
                <a:srgbClr val="666666"/>
              </a:solidFill>
            </a:endParaRPr>
          </a:p>
          <a:p>
            <a:pPr>
              <a:spcBef>
                <a:spcPts val="600"/>
              </a:spcBef>
            </a:pPr>
            <a:r>
              <a:rPr lang="en-GB" sz="1500" b="1" dirty="0">
                <a:solidFill>
                  <a:srgbClr val="666666"/>
                </a:solidFill>
              </a:rPr>
              <a:t>Platform</a:t>
            </a:r>
          </a:p>
          <a:p>
            <a:pPr marL="0"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666666"/>
                </a:solidFill>
              </a:rPr>
              <a:t> User-friendly, adjustable, portable instrument for QT sensors</a:t>
            </a:r>
          </a:p>
          <a:p>
            <a:pPr marL="0"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666666"/>
                </a:solidFill>
              </a:rPr>
              <a:t> Use new </a:t>
            </a:r>
            <a:r>
              <a:rPr lang="en-GB" sz="1500" dirty="0" err="1">
                <a:solidFill>
                  <a:srgbClr val="666666"/>
                </a:solidFill>
              </a:rPr>
              <a:t>Cryofree</a:t>
            </a:r>
            <a:r>
              <a:rPr lang="en-GB" sz="1500" dirty="0">
                <a:solidFill>
                  <a:srgbClr val="666666"/>
                </a:solidFill>
              </a:rPr>
              <a:t>  “dry” dilution fridge push-button technology</a:t>
            </a:r>
          </a:p>
          <a:p>
            <a:pPr marL="0"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666666"/>
                </a:solidFill>
              </a:rPr>
              <a:t> New materials and devices to exploit colder environment</a:t>
            </a:r>
          </a:p>
        </p:txBody>
      </p:sp>
      <p:pic>
        <p:nvPicPr>
          <p:cNvPr id="12" name="Picture 2" descr="C:\Users\thompsom\Box Sync\2016 LU-OI IUK\Q1\IMG_20160701_191426889_HDR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956" b="97974" l="1200" r="9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89" t="42749" r="22452" b="20315"/>
          <a:stretch/>
        </p:blipFill>
        <p:spPr bwMode="auto">
          <a:xfrm rot="5400000">
            <a:off x="6445718" y="2516880"/>
            <a:ext cx="1808516" cy="2333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48264" y="4667186"/>
            <a:ext cx="80342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350" dirty="0">
                <a:solidFill>
                  <a:srgbClr val="666666"/>
                </a:solidFill>
              </a:rPr>
              <a:t>G-SQUID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5487"/>
            <a:ext cx="1775968" cy="59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 descr="The National Graphene Institute (NGI)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31" y="123478"/>
            <a:ext cx="1614488" cy="7643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31504" y="3159809"/>
            <a:ext cx="5317771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500" b="1" dirty="0">
                <a:solidFill>
                  <a:srgbClr val="666666"/>
                </a:solidFill>
              </a:rPr>
              <a:t>Sensors</a:t>
            </a:r>
          </a:p>
          <a:p>
            <a:pPr marL="0" lvl="1">
              <a:spcBef>
                <a:spcPts val="600"/>
              </a:spcBef>
              <a:buFont typeface="Arial"/>
              <a:buChar char="•"/>
            </a:pPr>
            <a:r>
              <a:rPr lang="en-GB" sz="1500" dirty="0">
                <a:solidFill>
                  <a:srgbClr val="666666"/>
                </a:solidFill>
              </a:rPr>
              <a:t> Low temperature QT-enhanced devices, </a:t>
            </a:r>
            <a:r>
              <a:rPr lang="en-GB" sz="1500" dirty="0" err="1">
                <a:solidFill>
                  <a:srgbClr val="666666"/>
                </a:solidFill>
              </a:rPr>
              <a:t>eg.</a:t>
            </a:r>
            <a:r>
              <a:rPr lang="en-GB" sz="1500" dirty="0">
                <a:solidFill>
                  <a:srgbClr val="666666"/>
                </a:solidFill>
              </a:rPr>
              <a:t> </a:t>
            </a:r>
            <a:r>
              <a:rPr lang="en-GB" sz="1500" dirty="0" err="1">
                <a:solidFill>
                  <a:srgbClr val="666666"/>
                </a:solidFill>
              </a:rPr>
              <a:t>qubits</a:t>
            </a:r>
            <a:r>
              <a:rPr lang="en-GB" sz="1500" dirty="0">
                <a:solidFill>
                  <a:srgbClr val="666666"/>
                </a:solidFill>
              </a:rPr>
              <a:t>, sensors</a:t>
            </a:r>
          </a:p>
          <a:p>
            <a:pPr marL="0" lvl="1">
              <a:spcBef>
                <a:spcPts val="600"/>
              </a:spcBef>
              <a:buFont typeface="Arial"/>
              <a:buChar char="•"/>
            </a:pPr>
            <a:r>
              <a:rPr lang="en-GB" sz="1500" dirty="0">
                <a:solidFill>
                  <a:srgbClr val="666666"/>
                </a:solidFill>
              </a:rPr>
              <a:t> Sensors for medical diagnostics, </a:t>
            </a:r>
            <a:r>
              <a:rPr lang="en-GB" sz="1500" dirty="0" err="1">
                <a:solidFill>
                  <a:srgbClr val="666666"/>
                </a:solidFill>
              </a:rPr>
              <a:t>eg.</a:t>
            </a:r>
            <a:r>
              <a:rPr lang="en-GB" sz="1500" dirty="0">
                <a:solidFill>
                  <a:srgbClr val="666666"/>
                </a:solidFill>
              </a:rPr>
              <a:t> MEG, low field MRI</a:t>
            </a:r>
          </a:p>
          <a:p>
            <a:pPr marL="0" lvl="1">
              <a:spcBef>
                <a:spcPts val="600"/>
              </a:spcBef>
              <a:buFont typeface="Arial"/>
              <a:buChar char="•"/>
            </a:pPr>
            <a:r>
              <a:rPr lang="en-GB" sz="1500" dirty="0">
                <a:solidFill>
                  <a:srgbClr val="666666"/>
                </a:solidFill>
              </a:rPr>
              <a:t> Sensors for geo-imaging, </a:t>
            </a:r>
            <a:r>
              <a:rPr lang="en-GB" sz="1500" dirty="0" err="1">
                <a:solidFill>
                  <a:srgbClr val="666666"/>
                </a:solidFill>
              </a:rPr>
              <a:t>eg.</a:t>
            </a:r>
            <a:r>
              <a:rPr lang="en-GB" sz="1500" dirty="0">
                <a:solidFill>
                  <a:srgbClr val="666666"/>
                </a:solidFill>
              </a:rPr>
              <a:t> oil/gas exploration, utility location</a:t>
            </a:r>
          </a:p>
          <a:p>
            <a:pPr marL="0" lvl="1">
              <a:spcBef>
                <a:spcPts val="600"/>
              </a:spcBef>
              <a:buFont typeface="Arial"/>
              <a:buChar char="•"/>
            </a:pPr>
            <a:r>
              <a:rPr lang="en-GB" sz="1500" dirty="0">
                <a:solidFill>
                  <a:srgbClr val="666666"/>
                </a:solidFill>
              </a:rPr>
              <a:t> Superconductor-based quantum information processing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AA559966-2C16-1340-BD31-AFC2182A0057}"/>
              </a:ext>
            </a:extLst>
          </p:cNvPr>
          <p:cNvSpPr txBox="1">
            <a:spLocks/>
          </p:cNvSpPr>
          <p:nvPr/>
        </p:nvSpPr>
        <p:spPr>
          <a:xfrm>
            <a:off x="323528" y="411510"/>
            <a:ext cx="5616624" cy="864096"/>
          </a:xfrm>
          <a:prstGeom prst="rect">
            <a:avLst/>
          </a:prstGeom>
        </p:spPr>
        <p:txBody>
          <a:bodyPr/>
          <a:lstStyle>
            <a:lvl1pPr algn="l" defTabSz="685783" rtl="0" eaLnBrk="1" latinLnBrk="0" hangingPunct="1">
              <a:lnSpc>
                <a:spcPts val="2625"/>
              </a:lnSpc>
              <a:spcBef>
                <a:spcPct val="0"/>
              </a:spcBef>
              <a:buNone/>
              <a:defRPr sz="2700" kern="1200">
                <a:solidFill>
                  <a:srgbClr val="B5121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CUEQS</a:t>
            </a:r>
            <a:br>
              <a:rPr lang="en-GB" b="1" dirty="0"/>
            </a:br>
            <a:r>
              <a:rPr lang="en-GB" sz="1500" b="1" dirty="0" err="1"/>
              <a:t>Cryofree</a:t>
            </a:r>
            <a:r>
              <a:rPr lang="en-GB" sz="1500" b="1" dirty="0"/>
              <a:t> Ultra low temperature Environment for Quantum Sensors</a:t>
            </a:r>
            <a:endParaRPr lang="en-GB" b="1" dirty="0"/>
          </a:p>
        </p:txBody>
      </p:sp>
      <p:pic>
        <p:nvPicPr>
          <p:cNvPr id="11" name="Picture 10" descr="LULogoPhysics.jpg">
            <a:extLst>
              <a:ext uri="{FF2B5EF4-FFF2-40B4-BE49-F238E27FC236}">
                <a16:creationId xmlns:a16="http://schemas.microsoft.com/office/drawing/2014/main" id="{EA4AE5D3-D79D-A849-A7AC-E7332E2FF4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62" y="133022"/>
            <a:ext cx="2608620" cy="566520"/>
          </a:xfrm>
          <a:prstGeom prst="rect">
            <a:avLst/>
          </a:prstGeom>
        </p:spPr>
      </p:pic>
      <p:pic>
        <p:nvPicPr>
          <p:cNvPr id="16" name="Picture 15" descr="Screen Shot 2015-08-02 at 13.41.04.png">
            <a:extLst>
              <a:ext uri="{FF2B5EF4-FFF2-40B4-BE49-F238E27FC236}">
                <a16:creationId xmlns:a16="http://schemas.microsoft.com/office/drawing/2014/main" id="{10AF6ADD-D3A6-1B49-BDAB-997ED889AC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19" y="1326429"/>
            <a:ext cx="1646009" cy="467385"/>
          </a:xfrm>
          <a:prstGeom prst="rect">
            <a:avLst/>
          </a:prstGeom>
        </p:spPr>
      </p:pic>
      <p:pic>
        <p:nvPicPr>
          <p:cNvPr id="17" name="Picture 16" descr="EPSRCsponsor.pdf">
            <a:extLst>
              <a:ext uri="{FF2B5EF4-FFF2-40B4-BE49-F238E27FC236}">
                <a16:creationId xmlns:a16="http://schemas.microsoft.com/office/drawing/2014/main" id="{988EE5E5-2A81-8443-B79A-B76F371D8E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991451"/>
            <a:ext cx="1485014" cy="59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07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5487"/>
            <a:ext cx="1775968" cy="59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 descr="The National Graphene Institute (NGI)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31" y="123478"/>
            <a:ext cx="1614488" cy="7643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772687" y="4601783"/>
            <a:ext cx="9181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/>
              <a:t>SQUID</a:t>
            </a:r>
          </a:p>
        </p:txBody>
      </p:sp>
      <p:pic>
        <p:nvPicPr>
          <p:cNvPr id="15" name="Picture 14" descr="SQUID_I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1653649"/>
            <a:ext cx="2538282" cy="1530909"/>
          </a:xfrm>
          <a:prstGeom prst="rect">
            <a:avLst/>
          </a:prstGeom>
        </p:spPr>
      </p:pic>
      <p:pic>
        <p:nvPicPr>
          <p:cNvPr id="16" name="Picture 15" descr="440px-IV_curv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680" y="3219826"/>
            <a:ext cx="3744921" cy="1634147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 rot="5400000">
            <a:off x="746575" y="1923678"/>
            <a:ext cx="2862318" cy="226825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2597" y="2247714"/>
            <a:ext cx="2361600" cy="16524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77636" y="1221600"/>
            <a:ext cx="661535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500" dirty="0"/>
              <a:t>Sensor challenge: exploit new platform to outperform traditional magnetometers</a:t>
            </a:r>
            <a:endParaRPr lang="en-US" sz="1500" dirty="0"/>
          </a:p>
        </p:txBody>
      </p:sp>
      <p:pic>
        <p:nvPicPr>
          <p:cNvPr id="11" name="Picture 10" descr="LULogoPhysics.jpg">
            <a:extLst>
              <a:ext uri="{FF2B5EF4-FFF2-40B4-BE49-F238E27FC236}">
                <a16:creationId xmlns:a16="http://schemas.microsoft.com/office/drawing/2014/main" id="{E94C899D-36B3-8D41-A7D7-D9F07E7DC8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62" y="133022"/>
            <a:ext cx="2608620" cy="566520"/>
          </a:xfrm>
          <a:prstGeom prst="rect">
            <a:avLst/>
          </a:prstGeom>
        </p:spPr>
      </p:pic>
      <p:sp>
        <p:nvSpPr>
          <p:cNvPr id="21" name="Title 2">
            <a:extLst>
              <a:ext uri="{FF2B5EF4-FFF2-40B4-BE49-F238E27FC236}">
                <a16:creationId xmlns:a16="http://schemas.microsoft.com/office/drawing/2014/main" id="{78B10451-8BEA-DA4B-B8DD-CF26648473D4}"/>
              </a:ext>
            </a:extLst>
          </p:cNvPr>
          <p:cNvSpPr txBox="1">
            <a:spLocks/>
          </p:cNvSpPr>
          <p:nvPr/>
        </p:nvSpPr>
        <p:spPr>
          <a:xfrm>
            <a:off x="323528" y="411510"/>
            <a:ext cx="5616624" cy="864096"/>
          </a:xfrm>
          <a:prstGeom prst="rect">
            <a:avLst/>
          </a:prstGeom>
        </p:spPr>
        <p:txBody>
          <a:bodyPr/>
          <a:lstStyle>
            <a:lvl1pPr algn="l" defTabSz="685783" rtl="0" eaLnBrk="1" latinLnBrk="0" hangingPunct="1">
              <a:lnSpc>
                <a:spcPts val="2625"/>
              </a:lnSpc>
              <a:spcBef>
                <a:spcPct val="0"/>
              </a:spcBef>
              <a:buNone/>
              <a:defRPr sz="2700" kern="1200">
                <a:solidFill>
                  <a:srgbClr val="B5121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CUEQS</a:t>
            </a:r>
            <a:br>
              <a:rPr lang="en-GB" b="1" dirty="0"/>
            </a:br>
            <a:r>
              <a:rPr lang="en-GB" sz="1500" b="1" dirty="0" err="1"/>
              <a:t>Cryofree</a:t>
            </a:r>
            <a:r>
              <a:rPr lang="en-GB" sz="1500" b="1" dirty="0"/>
              <a:t> Ultra low temperature Environment for Quantum Sensors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68376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5487"/>
            <a:ext cx="1775968" cy="59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 descr="The National Graphene Institute (NGI)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31" y="123478"/>
            <a:ext cx="1614488" cy="7643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77636" y="1221600"/>
            <a:ext cx="661535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500" dirty="0"/>
              <a:t>Sensor challenge: exploit new platform to outperform traditional magnetometers</a:t>
            </a:r>
            <a:endParaRPr lang="en-US" sz="1500" dirty="0"/>
          </a:p>
        </p:txBody>
      </p:sp>
      <p:sp>
        <p:nvSpPr>
          <p:cNvPr id="21" name="Rectangle 20"/>
          <p:cNvSpPr/>
          <p:nvPr/>
        </p:nvSpPr>
        <p:spPr>
          <a:xfrm>
            <a:off x="6030162" y="4601784"/>
            <a:ext cx="1458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/>
              <a:t>G-SQUID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293858" y="4659982"/>
            <a:ext cx="1782198" cy="27003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72" y="1635786"/>
            <a:ext cx="2790310" cy="2790310"/>
          </a:xfrm>
          <a:prstGeom prst="rect">
            <a:avLst/>
          </a:prstGeom>
        </p:spPr>
      </p:pic>
      <p:pic>
        <p:nvPicPr>
          <p:cNvPr id="14" name="Picture 13" descr="LULogoPhysics.jpg">
            <a:extLst>
              <a:ext uri="{FF2B5EF4-FFF2-40B4-BE49-F238E27FC236}">
                <a16:creationId xmlns:a16="http://schemas.microsoft.com/office/drawing/2014/main" id="{7DB6872D-0EF8-1042-823F-6B9A39AD8D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62" y="133022"/>
            <a:ext cx="2608620" cy="56652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B230F98-D653-7C46-A978-7198BF398192}"/>
              </a:ext>
            </a:extLst>
          </p:cNvPr>
          <p:cNvSpPr/>
          <p:nvPr/>
        </p:nvSpPr>
        <p:spPr>
          <a:xfrm>
            <a:off x="980599" y="4601783"/>
            <a:ext cx="9181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/>
              <a:t>SQUID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886461F-468C-304C-A6F1-E1479636CE6C}"/>
              </a:ext>
            </a:extLst>
          </p:cNvPr>
          <p:cNvSpPr/>
          <p:nvPr/>
        </p:nvSpPr>
        <p:spPr>
          <a:xfrm rot="5400000">
            <a:off x="-45513" y="1923678"/>
            <a:ext cx="2862318" cy="226825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3E8EBC6-4B62-E347-AA78-9E20CD1AE3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509" y="2247714"/>
            <a:ext cx="2361600" cy="1652400"/>
          </a:xfrm>
          <a:prstGeom prst="rect">
            <a:avLst/>
          </a:prstGeom>
        </p:spPr>
      </p:pic>
      <p:sp>
        <p:nvSpPr>
          <p:cNvPr id="19" name="Title 2">
            <a:extLst>
              <a:ext uri="{FF2B5EF4-FFF2-40B4-BE49-F238E27FC236}">
                <a16:creationId xmlns:a16="http://schemas.microsoft.com/office/drawing/2014/main" id="{F76D2E8D-BAC6-9F49-86CA-5E42A326C192}"/>
              </a:ext>
            </a:extLst>
          </p:cNvPr>
          <p:cNvSpPr txBox="1">
            <a:spLocks/>
          </p:cNvSpPr>
          <p:nvPr/>
        </p:nvSpPr>
        <p:spPr>
          <a:xfrm>
            <a:off x="323528" y="411510"/>
            <a:ext cx="5616624" cy="864096"/>
          </a:xfrm>
          <a:prstGeom prst="rect">
            <a:avLst/>
          </a:prstGeom>
        </p:spPr>
        <p:txBody>
          <a:bodyPr/>
          <a:lstStyle>
            <a:lvl1pPr algn="l" defTabSz="685783" rtl="0" eaLnBrk="1" latinLnBrk="0" hangingPunct="1">
              <a:lnSpc>
                <a:spcPts val="2625"/>
              </a:lnSpc>
              <a:spcBef>
                <a:spcPct val="0"/>
              </a:spcBef>
              <a:buNone/>
              <a:defRPr sz="2700" kern="1200">
                <a:solidFill>
                  <a:srgbClr val="B5121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CUEQS</a:t>
            </a:r>
            <a:br>
              <a:rPr lang="en-GB" b="1" dirty="0"/>
            </a:br>
            <a:r>
              <a:rPr lang="en-GB" sz="1500" b="1" dirty="0" err="1"/>
              <a:t>Cryofree</a:t>
            </a:r>
            <a:r>
              <a:rPr lang="en-GB" sz="1500" b="1" dirty="0"/>
              <a:t> Ultra low temperature Environment for Quantum Sensors</a:t>
            </a:r>
            <a:endParaRPr lang="en-GB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F68309-5A52-8B46-BD1A-39315262E24B}"/>
              </a:ext>
            </a:extLst>
          </p:cNvPr>
          <p:cNvSpPr txBox="1"/>
          <p:nvPr/>
        </p:nvSpPr>
        <p:spPr>
          <a:xfrm>
            <a:off x="2609925" y="1909444"/>
            <a:ext cx="3463715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1600" b="1" dirty="0" err="1">
                <a:solidFill>
                  <a:srgbClr val="666666"/>
                </a:solidFill>
              </a:rPr>
              <a:t>Graphene</a:t>
            </a:r>
            <a:r>
              <a:rPr lang="en-GB" sz="1600" b="1" dirty="0">
                <a:solidFill>
                  <a:srgbClr val="666666"/>
                </a:solidFill>
              </a:rPr>
              <a:t> SQUID (DC) - </a:t>
            </a:r>
            <a:r>
              <a:rPr lang="en-GB" sz="1600" b="1" dirty="0" err="1">
                <a:solidFill>
                  <a:srgbClr val="666666"/>
                </a:solidFill>
              </a:rPr>
              <a:t>magnetometry</a:t>
            </a:r>
            <a:endParaRPr lang="en-GB" sz="1600" b="1" dirty="0">
              <a:solidFill>
                <a:srgbClr val="666666"/>
              </a:solidFill>
            </a:endParaRPr>
          </a:p>
          <a:p>
            <a:pPr marL="214303" indent="-2143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666666"/>
                </a:solidFill>
              </a:rPr>
              <a:t>Square loop ~ 12.5 </a:t>
            </a:r>
            <a:r>
              <a:rPr lang="el-GR" sz="1600" dirty="0">
                <a:solidFill>
                  <a:srgbClr val="666666"/>
                </a:solidFill>
              </a:rPr>
              <a:t>μ</a:t>
            </a:r>
            <a:r>
              <a:rPr lang="en-GB" sz="1600" dirty="0">
                <a:solidFill>
                  <a:srgbClr val="666666"/>
                </a:solidFill>
              </a:rPr>
              <a:t>m x 12.5 </a:t>
            </a:r>
            <a:r>
              <a:rPr lang="el-GR" sz="1600" dirty="0">
                <a:solidFill>
                  <a:srgbClr val="666666"/>
                </a:solidFill>
              </a:rPr>
              <a:t>μ</a:t>
            </a:r>
            <a:r>
              <a:rPr lang="en-GB" sz="1600" dirty="0">
                <a:solidFill>
                  <a:srgbClr val="666666"/>
                </a:solidFill>
              </a:rPr>
              <a:t>m</a:t>
            </a:r>
          </a:p>
          <a:p>
            <a:pPr marL="214303" indent="-2143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666666"/>
                </a:solidFill>
              </a:rPr>
              <a:t>Gated SGS Josephson junctions</a:t>
            </a:r>
          </a:p>
          <a:p>
            <a:pPr marL="214303" indent="-2143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666666"/>
                </a:solidFill>
              </a:rPr>
              <a:t>Monolayer graphene encapsulated by boron nitride</a:t>
            </a:r>
          </a:p>
          <a:p>
            <a:pPr marL="214303" indent="-2143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rgbClr val="666666"/>
                </a:solidFill>
              </a:rPr>
              <a:t>Nb</a:t>
            </a:r>
            <a:r>
              <a:rPr lang="en-GB" sz="1600" dirty="0">
                <a:solidFill>
                  <a:srgbClr val="666666"/>
                </a:solidFill>
              </a:rPr>
              <a:t> for superconducting leads</a:t>
            </a:r>
          </a:p>
          <a:p>
            <a:pPr marL="214303" indent="-2143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666666"/>
                </a:solidFill>
              </a:rPr>
              <a:t>Quartz substrate</a:t>
            </a:r>
          </a:p>
        </p:txBody>
      </p:sp>
    </p:spTree>
    <p:extLst>
      <p:ext uri="{BB962C8B-B14F-4D97-AF65-F5344CB8AC3E}">
        <p14:creationId xmlns:p14="http://schemas.microsoft.com/office/powerpoint/2010/main" val="1100955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Department of Physics</a:t>
            </a:r>
          </a:p>
        </p:txBody>
      </p:sp>
      <p:sp>
        <p:nvSpPr>
          <p:cNvPr id="4" name="Subtitle 1"/>
          <p:cNvSpPr>
            <a:spLocks noGrp="1"/>
          </p:cNvSpPr>
          <p:nvPr>
            <p:ph type="body" sz="quarter" idx="14"/>
          </p:nvPr>
        </p:nvSpPr>
        <p:spPr>
          <a:xfrm>
            <a:off x="2915816" y="1419622"/>
            <a:ext cx="2348880" cy="3402378"/>
          </a:xfrm>
          <a:prstGeom prst="rect">
            <a:avLst/>
          </a:prstGeom>
        </p:spPr>
        <p:txBody>
          <a:bodyPr/>
          <a:lstStyle/>
          <a:p>
            <a:pPr marL="273837" indent="-273837">
              <a:buNone/>
            </a:pPr>
            <a:endParaRPr lang="en-US" i="1" dirty="0">
              <a:latin typeface="Calibri" pitchFamily="80" charset="0"/>
            </a:endParaRPr>
          </a:p>
          <a:p>
            <a:pPr marL="273837" indent="-273837">
              <a:buNone/>
            </a:pPr>
            <a:r>
              <a:rPr lang="en-US" i="1" dirty="0">
                <a:latin typeface="Calibri" pitchFamily="80" charset="0"/>
              </a:rPr>
              <a:t>Founded 1964</a:t>
            </a:r>
          </a:p>
          <a:p>
            <a:pPr marL="273837" indent="-273837">
              <a:buNone/>
            </a:pPr>
            <a:endParaRPr lang="en-US" i="1" dirty="0">
              <a:latin typeface="Calibri" pitchFamily="80" charset="0"/>
            </a:endParaRPr>
          </a:p>
          <a:p>
            <a:pPr marL="273837" indent="-273837">
              <a:buNone/>
            </a:pPr>
            <a:r>
              <a:rPr lang="en-US" i="1" dirty="0">
                <a:latin typeface="Calibri" pitchFamily="80" charset="0"/>
              </a:rPr>
              <a:t>~ 50 academics</a:t>
            </a:r>
          </a:p>
          <a:p>
            <a:pPr marL="273837" indent="-273837">
              <a:buNone/>
            </a:pPr>
            <a:r>
              <a:rPr lang="en-US" i="1" dirty="0">
                <a:latin typeface="Calibri" pitchFamily="80" charset="0"/>
              </a:rPr>
              <a:t>~ 50 postdocs</a:t>
            </a:r>
          </a:p>
          <a:p>
            <a:pPr marL="273837" indent="-273837">
              <a:buNone/>
            </a:pPr>
            <a:r>
              <a:rPr lang="en-US" i="1" dirty="0">
                <a:latin typeface="Calibri" pitchFamily="80" charset="0"/>
              </a:rPr>
              <a:t>~ 100 grad students</a:t>
            </a:r>
          </a:p>
          <a:p>
            <a:pPr marL="273837" indent="-273837">
              <a:buNone/>
            </a:pPr>
            <a:r>
              <a:rPr lang="en-US" i="1" dirty="0">
                <a:latin typeface="Calibri" pitchFamily="80" charset="0"/>
              </a:rPr>
              <a:t>~ 500 undergraduates</a:t>
            </a:r>
          </a:p>
          <a:p>
            <a:pPr marL="273837" indent="-273837">
              <a:buNone/>
            </a:pPr>
            <a:endParaRPr lang="en-US" i="1" dirty="0">
              <a:latin typeface="Calibri" pitchFamily="80" charset="0"/>
            </a:endParaRPr>
          </a:p>
          <a:p>
            <a:pPr marL="273837" indent="-273837">
              <a:buNone/>
            </a:pPr>
            <a:r>
              <a:rPr lang="en-US" i="1" dirty="0">
                <a:latin typeface="Calibri" pitchFamily="80" charset="0"/>
              </a:rPr>
              <a:t>Recently undergone</a:t>
            </a:r>
          </a:p>
          <a:p>
            <a:pPr marL="273837" indent="-273837">
              <a:buNone/>
            </a:pPr>
            <a:r>
              <a:rPr lang="en-US" i="1" dirty="0">
                <a:latin typeface="Calibri" pitchFamily="80" charset="0"/>
              </a:rPr>
              <a:t>major refurbishment</a:t>
            </a:r>
          </a:p>
        </p:txBody>
      </p:sp>
      <p:pic>
        <p:nvPicPr>
          <p:cNvPr id="3" name="Picture 2" descr="Screen Shot 2017-04-19 at 14.19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77257"/>
            <a:ext cx="2348880" cy="38662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10F130-F238-6E48-9FF0-EA90ABD4853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779662"/>
            <a:ext cx="3791164" cy="2216404"/>
          </a:xfrm>
          <a:prstGeom prst="ellipse">
            <a:avLst/>
          </a:prstGeom>
          <a:ln w="9525" cap="rnd">
            <a:noFill/>
          </a:ln>
          <a:effectLst>
            <a:outerShdw blurRad="381000" dist="292100" dir="5400000" sx="-80000" sy="-18000" rotWithShape="0">
              <a:schemeClr val="bg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LULogoPhysics.jpg">
            <a:extLst>
              <a:ext uri="{FF2B5EF4-FFF2-40B4-BE49-F238E27FC236}">
                <a16:creationId xmlns:a16="http://schemas.microsoft.com/office/drawing/2014/main" id="{A7B65D28-9F8D-524A-B7A3-0A478DBBA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62" y="133022"/>
            <a:ext cx="2608620" cy="56652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5487"/>
            <a:ext cx="1775968" cy="59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 descr="The National Graphene Institute (NGI)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31" y="123478"/>
            <a:ext cx="1614488" cy="7643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thompsom\Box Sync\2015 LU-OI TSB\G-SQUID\Paper\draft4_MDT_JRP\MultOsc-L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590" y="1454519"/>
            <a:ext cx="2273424" cy="22734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:\Users\thompsom\Box Sync\2015 LU-OI TSB\G-SQUID\Paper\draft4_MDT_JRP\25um_R_Vdc_vs_Idc_B_05-x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721" y="1628473"/>
            <a:ext cx="3161494" cy="23711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023318" y="1245239"/>
            <a:ext cx="26462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 9 </a:t>
            </a:r>
            <a:r>
              <a:rPr lang="el-GR" sz="1050" dirty="0"/>
              <a:t>μ</a:t>
            </a:r>
            <a:r>
              <a:rPr lang="en-GB" sz="1050" dirty="0"/>
              <a:t>T ~ 230 </a:t>
            </a:r>
            <a:r>
              <a:rPr lang="el-GR" sz="1050" dirty="0"/>
              <a:t>μ</a:t>
            </a:r>
            <a:r>
              <a:rPr lang="en-GB" sz="1050" dirty="0"/>
              <a:t>m</a:t>
            </a:r>
            <a:r>
              <a:rPr lang="en-GB" sz="1050" baseline="30000" dirty="0"/>
              <a:t>2</a:t>
            </a:r>
            <a:r>
              <a:rPr lang="en-GB" sz="1050" dirty="0"/>
              <a:t> , actual 212</a:t>
            </a:r>
            <a:r>
              <a:rPr lang="el-GR" sz="1050" dirty="0"/>
              <a:t> μ</a:t>
            </a:r>
            <a:r>
              <a:rPr lang="en-GB" sz="1050" dirty="0"/>
              <a:t>m</a:t>
            </a:r>
            <a:r>
              <a:rPr lang="en-GB" sz="1050" baseline="30000" dirty="0"/>
              <a:t>2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4127864" y="1515311"/>
            <a:ext cx="0" cy="648072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363608" y="1515311"/>
            <a:ext cx="0" cy="648072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122737" y="1526026"/>
            <a:ext cx="24087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457148" y="1221600"/>
            <a:ext cx="19842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 err="1">
                <a:solidFill>
                  <a:srgbClr val="666666"/>
                </a:solidFill>
              </a:rPr>
              <a:t>I</a:t>
            </a:r>
            <a:r>
              <a:rPr lang="en-GB" sz="1500" b="1" baseline="-25000" dirty="0" err="1">
                <a:solidFill>
                  <a:srgbClr val="666666"/>
                </a:solidFill>
              </a:rPr>
              <a:t>c</a:t>
            </a:r>
            <a:r>
              <a:rPr lang="en-GB" sz="1500" b="1" dirty="0">
                <a:solidFill>
                  <a:srgbClr val="666666"/>
                </a:solidFill>
              </a:rPr>
              <a:t> flux modulation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15610" y="1214631"/>
            <a:ext cx="23747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>
                <a:solidFill>
                  <a:srgbClr val="666666"/>
                </a:solidFill>
              </a:rPr>
              <a:t>Flux modulation of voltage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21611" y="3543878"/>
            <a:ext cx="28721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620 </a:t>
            </a:r>
            <a:r>
              <a:rPr lang="el-GR" sz="1050" dirty="0"/>
              <a:t>μ</a:t>
            </a:r>
            <a:r>
              <a:rPr lang="en-GB" sz="1050" dirty="0"/>
              <a:t>T ~ 3.3 </a:t>
            </a:r>
            <a:r>
              <a:rPr lang="el-GR" sz="1050" dirty="0"/>
              <a:t>μ</a:t>
            </a:r>
            <a:r>
              <a:rPr lang="en-GB" sz="1050" dirty="0"/>
              <a:t>m</a:t>
            </a:r>
            <a:r>
              <a:rPr lang="en-GB" sz="1050" baseline="30000" dirty="0"/>
              <a:t>2</a:t>
            </a:r>
          </a:p>
        </p:txBody>
      </p:sp>
      <p:pic>
        <p:nvPicPr>
          <p:cNvPr id="31" name="Picture 7" descr="C:\Users\thompsom\Box Sync\2015 LU-OI TSB\G-SQUID\Paper\draft4_MDT_JRP\25um_fraunhofer-Vdc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6" b="6787"/>
          <a:stretch/>
        </p:blipFill>
        <p:spPr bwMode="auto">
          <a:xfrm>
            <a:off x="2498358" y="3843346"/>
            <a:ext cx="6682154" cy="13092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Connector 38"/>
          <p:cNvCxnSpPr/>
          <p:nvPr/>
        </p:nvCxnSpPr>
        <p:spPr>
          <a:xfrm flipV="1">
            <a:off x="6084392" y="3775700"/>
            <a:ext cx="0" cy="606459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100069" y="3775725"/>
            <a:ext cx="2915246" cy="302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9023951" y="3807950"/>
            <a:ext cx="0" cy="54065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322511" y="4868304"/>
            <a:ext cx="29307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>
                <a:solidFill>
                  <a:srgbClr val="666666"/>
                </a:solidFill>
              </a:rPr>
              <a:t>Junction </a:t>
            </a:r>
            <a:r>
              <a:rPr lang="en-GB" sz="1500" b="1" dirty="0" err="1">
                <a:solidFill>
                  <a:srgbClr val="666666"/>
                </a:solidFill>
              </a:rPr>
              <a:t>Fraunhofer</a:t>
            </a:r>
            <a:r>
              <a:rPr lang="en-GB" sz="1500" b="1" dirty="0">
                <a:solidFill>
                  <a:srgbClr val="666666"/>
                </a:solidFill>
              </a:rPr>
              <a:t> pattern</a:t>
            </a:r>
          </a:p>
        </p:txBody>
      </p:sp>
      <p:pic>
        <p:nvPicPr>
          <p:cNvPr id="32" name="Picture 31" descr="LULogoPhysics.jpg">
            <a:extLst>
              <a:ext uri="{FF2B5EF4-FFF2-40B4-BE49-F238E27FC236}">
                <a16:creationId xmlns:a16="http://schemas.microsoft.com/office/drawing/2014/main" id="{28FED7F8-725C-9A4C-8ED6-FE9BD498EE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62" y="133022"/>
            <a:ext cx="2608620" cy="566520"/>
          </a:xfrm>
          <a:prstGeom prst="rect">
            <a:avLst/>
          </a:prstGeom>
        </p:spPr>
      </p:pic>
      <p:sp>
        <p:nvSpPr>
          <p:cNvPr id="33" name="Title 2">
            <a:extLst>
              <a:ext uri="{FF2B5EF4-FFF2-40B4-BE49-F238E27FC236}">
                <a16:creationId xmlns:a16="http://schemas.microsoft.com/office/drawing/2014/main" id="{2B77DF6D-11DD-D847-911B-4DD1439901CF}"/>
              </a:ext>
            </a:extLst>
          </p:cNvPr>
          <p:cNvSpPr txBox="1">
            <a:spLocks/>
          </p:cNvSpPr>
          <p:nvPr/>
        </p:nvSpPr>
        <p:spPr>
          <a:xfrm>
            <a:off x="323528" y="411510"/>
            <a:ext cx="5616624" cy="864096"/>
          </a:xfrm>
          <a:prstGeom prst="rect">
            <a:avLst/>
          </a:prstGeom>
        </p:spPr>
        <p:txBody>
          <a:bodyPr/>
          <a:lstStyle>
            <a:lvl1pPr algn="l" defTabSz="685783" rtl="0" eaLnBrk="1" latinLnBrk="0" hangingPunct="1">
              <a:lnSpc>
                <a:spcPts val="2625"/>
              </a:lnSpc>
              <a:spcBef>
                <a:spcPct val="0"/>
              </a:spcBef>
              <a:buNone/>
              <a:defRPr sz="2700" kern="1200">
                <a:solidFill>
                  <a:srgbClr val="B5121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CUEQS</a:t>
            </a:r>
            <a:br>
              <a:rPr lang="en-GB" b="1" dirty="0"/>
            </a:br>
            <a:r>
              <a:rPr lang="en-GB" sz="1500" b="1" dirty="0" err="1"/>
              <a:t>Cryofree</a:t>
            </a:r>
            <a:r>
              <a:rPr lang="en-GB" sz="1500" b="1" dirty="0"/>
              <a:t> Ultra low temperature Environment for Quantum Sensors</a:t>
            </a:r>
            <a:endParaRPr lang="en-GB" b="1" dirty="0"/>
          </a:p>
        </p:txBody>
      </p:sp>
      <p:pic>
        <p:nvPicPr>
          <p:cNvPr id="34" name="Picture 8" descr="C:\Users\thompsom\Dropbox\RA-Lancs\Presentations\_DSC8568_00001 (2).jpg">
            <a:extLst>
              <a:ext uri="{FF2B5EF4-FFF2-40B4-BE49-F238E27FC236}">
                <a16:creationId xmlns:a16="http://schemas.microsoft.com/office/drawing/2014/main" id="{3A1491B7-CC8B-1941-A8A8-37F479D9C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69" y="1552054"/>
            <a:ext cx="2002677" cy="30229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907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5487"/>
            <a:ext cx="1775968" cy="59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 descr="The National Graphene Institute (NGI)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031" y="123478"/>
            <a:ext cx="1614488" cy="7643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84901" y="4630365"/>
            <a:ext cx="2234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666666"/>
                </a:solidFill>
              </a:rPr>
              <a:t>Graphene</a:t>
            </a:r>
            <a:r>
              <a:rPr lang="en-US" sz="1200" dirty="0">
                <a:solidFill>
                  <a:srgbClr val="666666"/>
                </a:solidFill>
              </a:rPr>
              <a:t>-based tunable SQUIDs</a:t>
            </a:r>
          </a:p>
          <a:p>
            <a:r>
              <a:rPr lang="en-US" sz="1200" dirty="0">
                <a:solidFill>
                  <a:srgbClr val="666666"/>
                </a:solidFill>
              </a:rPr>
              <a:t>APL: 10.1063/1.4981904</a:t>
            </a:r>
          </a:p>
        </p:txBody>
      </p:sp>
      <p:pic>
        <p:nvPicPr>
          <p:cNvPr id="11" name="Picture 10" descr="C:\Users\thompsom\Box Sync\2015 LU-OI TSB\G-SQUID\Paper\draft4_MDT_JRP\Asymmetry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" r="6080"/>
          <a:stretch/>
        </p:blipFill>
        <p:spPr bwMode="auto">
          <a:xfrm>
            <a:off x="2483767" y="1275606"/>
            <a:ext cx="4637017" cy="3024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182" y="1383459"/>
            <a:ext cx="257671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1400" b="1" dirty="0">
                <a:solidFill>
                  <a:srgbClr val="666666"/>
                </a:solidFill>
              </a:rPr>
              <a:t>Changing asymmetry in </a:t>
            </a:r>
            <a:r>
              <a:rPr lang="en-GB" sz="1400" b="1" dirty="0" err="1">
                <a:solidFill>
                  <a:srgbClr val="666666"/>
                </a:solidFill>
              </a:rPr>
              <a:t>I</a:t>
            </a:r>
            <a:r>
              <a:rPr lang="en-GB" sz="1400" b="1" baseline="-25000" dirty="0" err="1">
                <a:solidFill>
                  <a:srgbClr val="666666"/>
                </a:solidFill>
              </a:rPr>
              <a:t>c</a:t>
            </a:r>
            <a:endParaRPr lang="en-GB" sz="1400" b="1" dirty="0">
              <a:solidFill>
                <a:srgbClr val="666666"/>
              </a:solidFill>
            </a:endParaRPr>
          </a:p>
          <a:p>
            <a:pPr marL="214303" indent="-2143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</a:rPr>
              <a:t>Square loop ~ 50 </a:t>
            </a:r>
            <a:r>
              <a:rPr lang="el-GR" sz="1400" dirty="0">
                <a:solidFill>
                  <a:srgbClr val="666666"/>
                </a:solidFill>
              </a:rPr>
              <a:t>μ</a:t>
            </a:r>
            <a:r>
              <a:rPr lang="en-GB" sz="1400" dirty="0">
                <a:solidFill>
                  <a:srgbClr val="666666"/>
                </a:solidFill>
              </a:rPr>
              <a:t>m x 50 </a:t>
            </a:r>
            <a:r>
              <a:rPr lang="el-GR" sz="1400" dirty="0">
                <a:solidFill>
                  <a:srgbClr val="666666"/>
                </a:solidFill>
              </a:rPr>
              <a:t>μ</a:t>
            </a:r>
            <a:r>
              <a:rPr lang="en-GB" sz="1400" dirty="0">
                <a:solidFill>
                  <a:srgbClr val="666666"/>
                </a:solidFill>
              </a:rPr>
              <a:t>m</a:t>
            </a:r>
          </a:p>
          <a:p>
            <a:pPr marL="214303" indent="-2143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</a:rPr>
              <a:t>Asymmetric arm lengths</a:t>
            </a:r>
          </a:p>
          <a:p>
            <a:pPr marL="214303" indent="-2143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</a:rPr>
              <a:t>Gates alter </a:t>
            </a:r>
            <a:r>
              <a:rPr lang="en-GB" sz="1400" dirty="0" err="1">
                <a:solidFill>
                  <a:srgbClr val="666666"/>
                </a:solidFill>
              </a:rPr>
              <a:t>I</a:t>
            </a:r>
            <a:r>
              <a:rPr lang="en-GB" sz="1400" baseline="-25000" dirty="0" err="1">
                <a:solidFill>
                  <a:srgbClr val="666666"/>
                </a:solidFill>
              </a:rPr>
              <a:t>c</a:t>
            </a:r>
            <a:r>
              <a:rPr lang="en-GB" sz="1400" dirty="0">
                <a:solidFill>
                  <a:srgbClr val="666666"/>
                </a:solidFill>
              </a:rPr>
              <a:t> – can create asymmetry in </a:t>
            </a:r>
            <a:r>
              <a:rPr lang="en-GB" sz="1400" dirty="0" err="1">
                <a:solidFill>
                  <a:srgbClr val="666666"/>
                </a:solidFill>
              </a:rPr>
              <a:t>I</a:t>
            </a:r>
            <a:r>
              <a:rPr lang="en-GB" sz="1400" baseline="-25000" dirty="0" err="1">
                <a:solidFill>
                  <a:srgbClr val="666666"/>
                </a:solidFill>
              </a:rPr>
              <a:t>c</a:t>
            </a:r>
            <a:r>
              <a:rPr lang="en-GB" sz="1400" dirty="0">
                <a:solidFill>
                  <a:srgbClr val="666666"/>
                </a:solidFill>
              </a:rPr>
              <a:t> to counteract asymmetry in L</a:t>
            </a:r>
          </a:p>
          <a:p>
            <a:pPr marL="214303" indent="-2143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</a:rPr>
              <a:t>Change device from asymmetric to symmetric	</a:t>
            </a:r>
          </a:p>
          <a:p>
            <a:pPr>
              <a:spcBef>
                <a:spcPts val="600"/>
              </a:spcBef>
            </a:pPr>
            <a:endParaRPr lang="en-GB" sz="1400" dirty="0">
              <a:solidFill>
                <a:srgbClr val="666666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989"/>
          <a:stretch/>
        </p:blipFill>
        <p:spPr>
          <a:xfrm>
            <a:off x="6438070" y="1620645"/>
            <a:ext cx="2670434" cy="2319257"/>
          </a:xfrm>
          <a:prstGeom prst="rect">
            <a:avLst/>
          </a:prstGeom>
        </p:spPr>
      </p:pic>
      <p:pic>
        <p:nvPicPr>
          <p:cNvPr id="9" name="Picture 8" descr="LULogoPhysics.jpg">
            <a:extLst>
              <a:ext uri="{FF2B5EF4-FFF2-40B4-BE49-F238E27FC236}">
                <a16:creationId xmlns:a16="http://schemas.microsoft.com/office/drawing/2014/main" id="{477F73DB-9386-6E45-BCF8-20A5774178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62" y="133022"/>
            <a:ext cx="2608620" cy="566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10CD41-EBD1-5D4E-9BCC-6663047D26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0" y="3738433"/>
            <a:ext cx="1015197" cy="1353597"/>
          </a:xfrm>
          <a:prstGeom prst="rect">
            <a:avLst/>
          </a:prstGeom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73BCA6EF-CA71-9749-B257-0374E56CEDB9}"/>
              </a:ext>
            </a:extLst>
          </p:cNvPr>
          <p:cNvSpPr txBox="1">
            <a:spLocks/>
          </p:cNvSpPr>
          <p:nvPr/>
        </p:nvSpPr>
        <p:spPr>
          <a:xfrm>
            <a:off x="323528" y="411510"/>
            <a:ext cx="5616624" cy="864096"/>
          </a:xfrm>
          <a:prstGeom prst="rect">
            <a:avLst/>
          </a:prstGeom>
        </p:spPr>
        <p:txBody>
          <a:bodyPr/>
          <a:lstStyle>
            <a:lvl1pPr algn="l" defTabSz="685783" rtl="0" eaLnBrk="1" latinLnBrk="0" hangingPunct="1">
              <a:lnSpc>
                <a:spcPts val="2625"/>
              </a:lnSpc>
              <a:spcBef>
                <a:spcPct val="0"/>
              </a:spcBef>
              <a:buNone/>
              <a:defRPr sz="2700" kern="1200">
                <a:solidFill>
                  <a:srgbClr val="B5121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CUEQS</a:t>
            </a:r>
            <a:br>
              <a:rPr lang="en-GB" b="1" dirty="0"/>
            </a:br>
            <a:r>
              <a:rPr lang="en-GB" sz="1500" b="1" dirty="0" err="1"/>
              <a:t>Cryofree</a:t>
            </a:r>
            <a:r>
              <a:rPr lang="en-GB" sz="1500" b="1" dirty="0"/>
              <a:t> Ultra low temperature Environment for Quantum Sensors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5162966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192" y="195487"/>
            <a:ext cx="1775968" cy="59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9512" y="1275606"/>
            <a:ext cx="58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dirty="0">
                <a:solidFill>
                  <a:srgbClr val="666666"/>
                </a:solidFill>
              </a:rPr>
              <a:t>Cold electronics for enhanced low noise measurements</a:t>
            </a:r>
          </a:p>
          <a:p>
            <a:pPr marL="214303" indent="-2143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</a:rPr>
              <a:t>Noise problem in measurement chain</a:t>
            </a:r>
          </a:p>
          <a:p>
            <a:pPr marL="214303" indent="-2143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</a:rPr>
              <a:t>Demand for commercial cryogenic low noise electronics</a:t>
            </a:r>
          </a:p>
        </p:txBody>
      </p:sp>
      <p:pic>
        <p:nvPicPr>
          <p:cNvPr id="9" name="Picture 8" descr="LULogoPhysics.jpg">
            <a:extLst>
              <a:ext uri="{FF2B5EF4-FFF2-40B4-BE49-F238E27FC236}">
                <a16:creationId xmlns:a16="http://schemas.microsoft.com/office/drawing/2014/main" id="{477F73DB-9386-6E45-BCF8-20A577417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62" y="133022"/>
            <a:ext cx="2608620" cy="5665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EDF36E-9019-F14F-A4D0-4B566ED5BCC7}"/>
              </a:ext>
            </a:extLst>
          </p:cNvPr>
          <p:cNvSpPr/>
          <p:nvPr/>
        </p:nvSpPr>
        <p:spPr>
          <a:xfrm>
            <a:off x="251520" y="4371950"/>
            <a:ext cx="6517788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3" indent="-2143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</a:rPr>
              <a:t>Low-frequency performance dominated by 1/f noise of amplifier second stage</a:t>
            </a:r>
          </a:p>
          <a:p>
            <a:pPr marL="214303" indent="-21430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66666"/>
                </a:solidFill>
              </a:rPr>
              <a:t>Long-term plan to optimise input noise using custom fabricated FETs</a:t>
            </a:r>
            <a:r>
              <a:rPr lang="en-GB" dirty="0">
                <a:solidFill>
                  <a:srgbClr val="666666"/>
                </a:solidFill>
              </a:rPr>
              <a:t>	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8362D7-6E35-564C-870E-509E17823E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5141" y="1762662"/>
            <a:ext cx="3320387" cy="24902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F99272E0-4309-2140-BB8A-E21A904AE51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54107615"/>
                  </p:ext>
                </p:extLst>
              </p:nvPr>
            </p:nvGraphicFramePr>
            <p:xfrm>
              <a:off x="1210064" y="2251660"/>
              <a:ext cx="3433944" cy="204828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4648">
                      <a:extLst>
                        <a:ext uri="{9D8B030D-6E8A-4147-A177-3AD203B41FA5}">
                          <a16:colId xmlns:a16="http://schemas.microsoft.com/office/drawing/2014/main" val="2678384492"/>
                        </a:ext>
                      </a:extLst>
                    </a:gridCol>
                    <a:gridCol w="1144648">
                      <a:extLst>
                        <a:ext uri="{9D8B030D-6E8A-4147-A177-3AD203B41FA5}">
                          <a16:colId xmlns:a16="http://schemas.microsoft.com/office/drawing/2014/main" val="3491728348"/>
                        </a:ext>
                      </a:extLst>
                    </a:gridCol>
                    <a:gridCol w="1144648">
                      <a:extLst>
                        <a:ext uri="{9D8B030D-6E8A-4147-A177-3AD203B41FA5}">
                          <a16:colId xmlns:a16="http://schemas.microsoft.com/office/drawing/2014/main" val="410102210"/>
                        </a:ext>
                      </a:extLst>
                    </a:gridCol>
                  </a:tblGrid>
                  <a:tr h="399975">
                    <a:tc>
                      <a:txBody>
                        <a:bodyPr/>
                        <a:lstStyle/>
                        <a:p>
                          <a:pPr algn="l"/>
                          <a:endParaRPr lang="en-GB" sz="1100" dirty="0"/>
                        </a:p>
                      </a:txBody>
                      <a:tcPr marL="69216" marR="69216" marT="34608" marB="3460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Target</a:t>
                          </a:r>
                        </a:p>
                      </a:txBody>
                      <a:tcPr marL="69216" marR="69216" marT="34608" marB="3460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Current status</a:t>
                          </a:r>
                        </a:p>
                      </a:txBody>
                      <a:tcPr marL="69216" marR="69216" marT="34608" marB="34608" anchor="ctr"/>
                    </a:tc>
                    <a:extLst>
                      <a:ext uri="{0D108BD9-81ED-4DB2-BD59-A6C34878D82A}">
                        <a16:rowId xmlns:a16="http://schemas.microsoft.com/office/drawing/2014/main" val="2895242763"/>
                      </a:ext>
                    </a:extLst>
                  </a:tr>
                  <a:tr h="35668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100" dirty="0"/>
                            <a:t>Bandwidth</a:t>
                          </a:r>
                        </a:p>
                      </a:txBody>
                      <a:tcPr marL="69216" marR="69216" marT="34608" marB="34608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100" dirty="0"/>
                            <a:t>DC – MHz</a:t>
                          </a:r>
                        </a:p>
                      </a:txBody>
                      <a:tcPr marL="69216" marR="69216" marT="34608" marB="34608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100" dirty="0"/>
                            <a:t>DC – MHz</a:t>
                          </a:r>
                        </a:p>
                      </a:txBody>
                      <a:tcPr marL="69216" marR="69216" marT="34608" marB="34608" anchor="ctr"/>
                    </a:tc>
                    <a:extLst>
                      <a:ext uri="{0D108BD9-81ED-4DB2-BD59-A6C34878D82A}">
                        <a16:rowId xmlns:a16="http://schemas.microsoft.com/office/drawing/2014/main" val="350528193"/>
                      </a:ext>
                    </a:extLst>
                  </a:tr>
                  <a:tr h="37109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100" dirty="0"/>
                            <a:t>Gain</a:t>
                          </a:r>
                        </a:p>
                      </a:txBody>
                      <a:tcPr marL="69216" marR="69216" marT="34608" marB="34608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100" dirty="0"/>
                            <a:t>40 dB</a:t>
                          </a:r>
                        </a:p>
                      </a:txBody>
                      <a:tcPr marL="69216" marR="69216" marT="34608" marB="34608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100" dirty="0"/>
                            <a:t>≈ 38 dB</a:t>
                          </a:r>
                        </a:p>
                      </a:txBody>
                      <a:tcPr marL="69216" marR="69216" marT="34608" marB="34608" anchor="ctr"/>
                    </a:tc>
                    <a:extLst>
                      <a:ext uri="{0D108BD9-81ED-4DB2-BD59-A6C34878D82A}">
                        <a16:rowId xmlns:a16="http://schemas.microsoft.com/office/drawing/2014/main" val="1179862101"/>
                      </a:ext>
                    </a:extLst>
                  </a:tr>
                  <a:tr h="50523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100" dirty="0"/>
                            <a:t>Broadband noise (above ≈ 1</a:t>
                          </a:r>
                          <a:r>
                            <a:rPr lang="en-GB" sz="1100" baseline="0" dirty="0"/>
                            <a:t> </a:t>
                          </a:r>
                          <a:r>
                            <a:rPr lang="en-GB" sz="1100" dirty="0"/>
                            <a:t>kHz)</a:t>
                          </a:r>
                        </a:p>
                      </a:txBody>
                      <a:tcPr marL="69216" marR="69216" marT="34608" marB="34608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GB" sz="11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  <m:r>
                                <a:rPr lang="en-GB" sz="11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GB" sz="1100" dirty="0"/>
                            <a:t>1 </a:t>
                          </a:r>
                          <a:r>
                            <a:rPr lang="en-GB" sz="1100" dirty="0" err="1"/>
                            <a:t>nV</a:t>
                          </a:r>
                          <a:r>
                            <a:rPr lang="en-GB" sz="1100" dirty="0"/>
                            <a:t>/√Hz</a:t>
                          </a:r>
                        </a:p>
                      </a:txBody>
                      <a:tcPr marL="69216" marR="69216" marT="34608" marB="34608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GB" sz="11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  <m:r>
                                <a:rPr lang="en-GB" sz="11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GB" sz="1100" dirty="0"/>
                            <a:t>10 </a:t>
                          </a:r>
                          <a:r>
                            <a:rPr lang="en-GB" sz="1100" dirty="0" err="1"/>
                            <a:t>nV</a:t>
                          </a:r>
                          <a:r>
                            <a:rPr lang="en-GB" sz="1100" dirty="0"/>
                            <a:t>/√Hz</a:t>
                          </a:r>
                        </a:p>
                      </a:txBody>
                      <a:tcPr marL="69216" marR="69216" marT="34608" marB="34608" anchor="ctr"/>
                    </a:tc>
                    <a:extLst>
                      <a:ext uri="{0D108BD9-81ED-4DB2-BD59-A6C34878D82A}">
                        <a16:rowId xmlns:a16="http://schemas.microsoft.com/office/drawing/2014/main" val="3691528294"/>
                      </a:ext>
                    </a:extLst>
                  </a:tr>
                  <a:tr h="41529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100" dirty="0"/>
                            <a:t>1/f noise</a:t>
                          </a:r>
                        </a:p>
                      </a:txBody>
                      <a:tcPr marL="69216" marR="69216" marT="34608" marB="34608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11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</m:t>
                              </m:r>
                            </m:oMath>
                          </a14:m>
                          <a:r>
                            <a:rPr lang="en-GB" sz="1100" dirty="0"/>
                            <a:t> 100 </a:t>
                          </a:r>
                          <a:r>
                            <a:rPr lang="en-GB" sz="1100" dirty="0" err="1"/>
                            <a:t>nV</a:t>
                          </a:r>
                          <a:r>
                            <a:rPr lang="en-GB" sz="1100" dirty="0"/>
                            <a:t>/√Hz </a:t>
                          </a:r>
                          <a:br>
                            <a:rPr lang="en-GB" sz="1100" dirty="0"/>
                          </a:br>
                          <a:r>
                            <a:rPr lang="en-GB" sz="1100" dirty="0"/>
                            <a:t>    @ 1 Hz</a:t>
                          </a:r>
                        </a:p>
                      </a:txBody>
                      <a:tcPr marL="69216" marR="69216" marT="34608" marB="34608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11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en-GB" sz="1100" dirty="0"/>
                            <a:t>1 µV/√Hz </a:t>
                          </a:r>
                          <a:br>
                            <a:rPr lang="en-GB" sz="1100" dirty="0"/>
                          </a:br>
                          <a:r>
                            <a:rPr lang="en-GB" sz="1100" dirty="0"/>
                            <a:t>   @ 1 Hz</a:t>
                          </a:r>
                        </a:p>
                      </a:txBody>
                      <a:tcPr marL="69216" marR="69216" marT="34608" marB="34608" anchor="ctr"/>
                    </a:tc>
                    <a:extLst>
                      <a:ext uri="{0D108BD9-81ED-4DB2-BD59-A6C34878D82A}">
                        <a16:rowId xmlns:a16="http://schemas.microsoft.com/office/drawing/2014/main" val="15048782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F99272E0-4309-2140-BB8A-E21A904AE51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54107615"/>
                  </p:ext>
                </p:extLst>
              </p:nvPr>
            </p:nvGraphicFramePr>
            <p:xfrm>
              <a:off x="1210064" y="2251660"/>
              <a:ext cx="3433944" cy="204828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44648">
                      <a:extLst>
                        <a:ext uri="{9D8B030D-6E8A-4147-A177-3AD203B41FA5}">
                          <a16:colId xmlns:a16="http://schemas.microsoft.com/office/drawing/2014/main" val="2678384492"/>
                        </a:ext>
                      </a:extLst>
                    </a:gridCol>
                    <a:gridCol w="1144648">
                      <a:extLst>
                        <a:ext uri="{9D8B030D-6E8A-4147-A177-3AD203B41FA5}">
                          <a16:colId xmlns:a16="http://schemas.microsoft.com/office/drawing/2014/main" val="3491728348"/>
                        </a:ext>
                      </a:extLst>
                    </a:gridCol>
                    <a:gridCol w="1144648">
                      <a:extLst>
                        <a:ext uri="{9D8B030D-6E8A-4147-A177-3AD203B41FA5}">
                          <a16:colId xmlns:a16="http://schemas.microsoft.com/office/drawing/2014/main" val="410102210"/>
                        </a:ext>
                      </a:extLst>
                    </a:gridCol>
                  </a:tblGrid>
                  <a:tr h="399975">
                    <a:tc>
                      <a:txBody>
                        <a:bodyPr/>
                        <a:lstStyle/>
                        <a:p>
                          <a:pPr algn="l"/>
                          <a:endParaRPr lang="en-GB" sz="1100" dirty="0"/>
                        </a:p>
                      </a:txBody>
                      <a:tcPr marL="69216" marR="69216" marT="34608" marB="3460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Target</a:t>
                          </a:r>
                        </a:p>
                      </a:txBody>
                      <a:tcPr marL="69216" marR="69216" marT="34608" marB="34608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dirty="0"/>
                            <a:t>Current status</a:t>
                          </a:r>
                        </a:p>
                      </a:txBody>
                      <a:tcPr marL="69216" marR="69216" marT="34608" marB="34608" anchor="ctr"/>
                    </a:tc>
                    <a:extLst>
                      <a:ext uri="{0D108BD9-81ED-4DB2-BD59-A6C34878D82A}">
                        <a16:rowId xmlns:a16="http://schemas.microsoft.com/office/drawing/2014/main" val="2895242763"/>
                      </a:ext>
                    </a:extLst>
                  </a:tr>
                  <a:tr h="356685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100" dirty="0"/>
                            <a:t>Bandwidth</a:t>
                          </a:r>
                        </a:p>
                      </a:txBody>
                      <a:tcPr marL="69216" marR="69216" marT="34608" marB="34608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100" dirty="0"/>
                            <a:t>DC – MHz</a:t>
                          </a:r>
                        </a:p>
                      </a:txBody>
                      <a:tcPr marL="69216" marR="69216" marT="34608" marB="34608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100" dirty="0"/>
                            <a:t>DC – MHz</a:t>
                          </a:r>
                        </a:p>
                      </a:txBody>
                      <a:tcPr marL="69216" marR="69216" marT="34608" marB="34608" anchor="ctr"/>
                    </a:tc>
                    <a:extLst>
                      <a:ext uri="{0D108BD9-81ED-4DB2-BD59-A6C34878D82A}">
                        <a16:rowId xmlns:a16="http://schemas.microsoft.com/office/drawing/2014/main" val="350528193"/>
                      </a:ext>
                    </a:extLst>
                  </a:tr>
                  <a:tr h="37109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100" dirty="0"/>
                            <a:t>Gain</a:t>
                          </a:r>
                        </a:p>
                      </a:txBody>
                      <a:tcPr marL="69216" marR="69216" marT="34608" marB="34608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100" dirty="0"/>
                            <a:t>40 dB</a:t>
                          </a:r>
                        </a:p>
                      </a:txBody>
                      <a:tcPr marL="69216" marR="69216" marT="34608" marB="34608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100" dirty="0"/>
                            <a:t>≈ 38 dB</a:t>
                          </a:r>
                        </a:p>
                      </a:txBody>
                      <a:tcPr marL="69216" marR="69216" marT="34608" marB="34608" anchor="ctr"/>
                    </a:tc>
                    <a:extLst>
                      <a:ext uri="{0D108BD9-81ED-4DB2-BD59-A6C34878D82A}">
                        <a16:rowId xmlns:a16="http://schemas.microsoft.com/office/drawing/2014/main" val="1179862101"/>
                      </a:ext>
                    </a:extLst>
                  </a:tr>
                  <a:tr h="505231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100" dirty="0"/>
                            <a:t>Broadband noise (above ≈ 1</a:t>
                          </a:r>
                          <a:r>
                            <a:rPr lang="en-GB" sz="1100" baseline="0" dirty="0"/>
                            <a:t> </a:t>
                          </a:r>
                          <a:r>
                            <a:rPr lang="en-GB" sz="1100" dirty="0"/>
                            <a:t>kHz)</a:t>
                          </a:r>
                        </a:p>
                      </a:txBody>
                      <a:tcPr marL="69216" marR="69216" marT="34608" marB="34608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9216" marR="69216" marT="34608" marB="34608" anchor="ctr">
                        <a:blipFill>
                          <a:blip r:embed="rId5"/>
                          <a:stretch>
                            <a:fillRect l="-100000" t="-225000" r="-100000" b="-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9216" marR="69216" marT="34608" marB="34608" anchor="ctr">
                        <a:blipFill>
                          <a:blip r:embed="rId5"/>
                          <a:stretch>
                            <a:fillRect l="-202222" t="-225000" r="-1111" b="-8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1528294"/>
                      </a:ext>
                    </a:extLst>
                  </a:tr>
                  <a:tr h="415297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100" dirty="0"/>
                            <a:t>1/f noise</a:t>
                          </a:r>
                        </a:p>
                      </a:txBody>
                      <a:tcPr marL="69216" marR="69216" marT="34608" marB="34608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9216" marR="69216" marT="34608" marB="34608" anchor="ctr">
                        <a:blipFill>
                          <a:blip r:embed="rId5"/>
                          <a:stretch>
                            <a:fillRect l="-100000" t="-393939" r="-100000" b="-60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9216" marR="69216" marT="34608" marB="34608" anchor="ctr">
                        <a:blipFill>
                          <a:blip r:embed="rId5"/>
                          <a:stretch>
                            <a:fillRect l="-202222" t="-393939" r="-1111" b="-60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487828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itle 2">
            <a:extLst>
              <a:ext uri="{FF2B5EF4-FFF2-40B4-BE49-F238E27FC236}">
                <a16:creationId xmlns:a16="http://schemas.microsoft.com/office/drawing/2014/main" id="{FE69927F-8E19-FE4F-8F60-CA2AC0B4B00A}"/>
              </a:ext>
            </a:extLst>
          </p:cNvPr>
          <p:cNvSpPr txBox="1">
            <a:spLocks/>
          </p:cNvSpPr>
          <p:nvPr/>
        </p:nvSpPr>
        <p:spPr>
          <a:xfrm>
            <a:off x="323528" y="411510"/>
            <a:ext cx="5616624" cy="864096"/>
          </a:xfrm>
          <a:prstGeom prst="rect">
            <a:avLst/>
          </a:prstGeom>
        </p:spPr>
        <p:txBody>
          <a:bodyPr/>
          <a:lstStyle>
            <a:lvl1pPr algn="l" defTabSz="685783" rtl="0" eaLnBrk="1" latinLnBrk="0" hangingPunct="1">
              <a:lnSpc>
                <a:spcPts val="2625"/>
              </a:lnSpc>
              <a:spcBef>
                <a:spcPct val="0"/>
              </a:spcBef>
              <a:buNone/>
              <a:defRPr sz="2700" kern="1200">
                <a:solidFill>
                  <a:srgbClr val="B5121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CUEQS</a:t>
            </a:r>
            <a:br>
              <a:rPr lang="en-GB" b="1" dirty="0"/>
            </a:br>
            <a:r>
              <a:rPr lang="en-GB" sz="1500" b="1" dirty="0" err="1"/>
              <a:t>Cryofree</a:t>
            </a:r>
            <a:r>
              <a:rPr lang="en-GB" sz="1500" b="1" dirty="0"/>
              <a:t> Ultra low temperature Environment for Quantum Sensors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9176164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23528" y="2517744"/>
            <a:ext cx="8586954" cy="2571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10" descr="The National Graphene Institute (NGI) ">
            <a:extLst>
              <a:ext uri="{FF2B5EF4-FFF2-40B4-BE49-F238E27FC236}">
                <a16:creationId xmlns:a16="http://schemas.microsoft.com/office/drawing/2014/main" id="{CDFF573E-9BD2-8C4F-9AD5-6310CC255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38" y="4306542"/>
            <a:ext cx="1614488" cy="7643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LULogoPhysics.jpg">
            <a:extLst>
              <a:ext uri="{FF2B5EF4-FFF2-40B4-BE49-F238E27FC236}">
                <a16:creationId xmlns:a16="http://schemas.microsoft.com/office/drawing/2014/main" id="{FC29D0DC-226E-4544-82B1-E195C6ACA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3022"/>
            <a:ext cx="4266474" cy="926560"/>
          </a:xfrm>
          <a:prstGeom prst="rect">
            <a:avLst/>
          </a:prstGeom>
        </p:spPr>
      </p:pic>
      <p:pic>
        <p:nvPicPr>
          <p:cNvPr id="6" name="Picture 5" descr="Screen Shot 2015-08-02 at 13.41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0" y="4396107"/>
            <a:ext cx="1836204" cy="521391"/>
          </a:xfrm>
          <a:prstGeom prst="rect">
            <a:avLst/>
          </a:prstGeom>
        </p:spPr>
      </p:pic>
      <p:pic>
        <p:nvPicPr>
          <p:cNvPr id="7" name="Picture 6" descr="EPSRCsponso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47" y="3551209"/>
            <a:ext cx="1621990" cy="648072"/>
          </a:xfrm>
          <a:prstGeom prst="rect">
            <a:avLst/>
          </a:prstGeom>
        </p:spPr>
      </p:pic>
      <p:pic>
        <p:nvPicPr>
          <p:cNvPr id="8" name="Picture 7" descr="RoyalSocColour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185" y="2895484"/>
            <a:ext cx="2217920" cy="532122"/>
          </a:xfrm>
          <a:prstGeom prst="rect">
            <a:avLst/>
          </a:prstGeom>
        </p:spPr>
      </p:pic>
      <p:pic>
        <p:nvPicPr>
          <p:cNvPr id="9" name="Picture 8" descr="Screen Shot 2015-08-02 at 13.37.1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273" y="3701199"/>
            <a:ext cx="2376264" cy="450833"/>
          </a:xfrm>
          <a:prstGeom prst="rect">
            <a:avLst/>
          </a:prstGeom>
        </p:spPr>
      </p:pic>
      <p:pic>
        <p:nvPicPr>
          <p:cNvPr id="12" name="Picture 11" descr="Screen Shot 2015-08-02 at 13.30.1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769" y="2628717"/>
            <a:ext cx="1213561" cy="798889"/>
          </a:xfrm>
          <a:prstGeom prst="rect">
            <a:avLst/>
          </a:prstGeom>
        </p:spPr>
      </p:pic>
      <p:pic>
        <p:nvPicPr>
          <p:cNvPr id="13" name="Picture 12" descr="Screen Shot 2015-08-02 at 13.34.2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713" y="3652793"/>
            <a:ext cx="1106843" cy="850900"/>
          </a:xfrm>
          <a:prstGeom prst="rect">
            <a:avLst/>
          </a:prstGeom>
        </p:spPr>
      </p:pic>
      <p:pic>
        <p:nvPicPr>
          <p:cNvPr id="14" name="Picture 13" descr="Screen Shot 2015-08-02 at 13.35.43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373" y="2839823"/>
            <a:ext cx="989638" cy="1312209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040" y="4378178"/>
            <a:ext cx="1890210" cy="6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576" y="2885565"/>
            <a:ext cx="1008999" cy="6679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110" y="4677971"/>
            <a:ext cx="2307431" cy="3857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1599" y="1407710"/>
            <a:ext cx="2538282" cy="433871"/>
          </a:xfrm>
        </p:spPr>
        <p:txBody>
          <a:bodyPr/>
          <a:lstStyle/>
          <a:p>
            <a:r>
              <a:rPr lang="en-US" sz="3600" b="1" dirty="0">
                <a:latin typeface="Calibri" pitchFamily="80" charset="0"/>
              </a:rPr>
              <a:t>Thank you!</a:t>
            </a:r>
            <a:endParaRPr lang="en-GB" sz="3600" b="1" dirty="0"/>
          </a:p>
        </p:txBody>
      </p:sp>
      <p:sp>
        <p:nvSpPr>
          <p:cNvPr id="3" name="Rounded Rectangle 2"/>
          <p:cNvSpPr/>
          <p:nvPr/>
        </p:nvSpPr>
        <p:spPr>
          <a:xfrm>
            <a:off x="2610185" y="1205201"/>
            <a:ext cx="2952328" cy="1097995"/>
          </a:xfrm>
          <a:prstGeom prst="roundRect">
            <a:avLst/>
          </a:prstGeom>
          <a:noFill/>
          <a:effectLst>
            <a:glow rad="1016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6" name="Picture 25" descr="quantum technology logo.jpg">
            <a:extLst>
              <a:ext uri="{FF2B5EF4-FFF2-40B4-BE49-F238E27FC236}">
                <a16:creationId xmlns:a16="http://schemas.microsoft.com/office/drawing/2014/main" id="{E13BAA5E-919E-2442-B094-53E5E5DEB0E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110" y="1227469"/>
            <a:ext cx="2034223" cy="956020"/>
          </a:xfrm>
          <a:prstGeom prst="rect">
            <a:avLst/>
          </a:prstGeom>
        </p:spPr>
      </p:pic>
      <p:pic>
        <p:nvPicPr>
          <p:cNvPr id="27" name="Picture 26" descr="ULTlogoBlueRPH.pdf">
            <a:extLst>
              <a:ext uri="{FF2B5EF4-FFF2-40B4-BE49-F238E27FC236}">
                <a16:creationId xmlns:a16="http://schemas.microsoft.com/office/drawing/2014/main" id="{8A7B429A-73EE-BA45-99D6-C96B9F58DC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288003"/>
            <a:ext cx="2502804" cy="1768609"/>
          </a:xfrm>
          <a:prstGeom prst="rect">
            <a:avLst/>
          </a:prstGeom>
        </p:spPr>
      </p:pic>
      <p:sp>
        <p:nvSpPr>
          <p:cNvPr id="23" name="Subtitle 2">
            <a:extLst>
              <a:ext uri="{FF2B5EF4-FFF2-40B4-BE49-F238E27FC236}">
                <a16:creationId xmlns:a16="http://schemas.microsoft.com/office/drawing/2014/main" id="{8231DDE4-1C0B-414B-98AC-7EA61DFC53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0934" y="1799319"/>
            <a:ext cx="3132137" cy="539750"/>
          </a:xfrm>
        </p:spPr>
        <p:txBody>
          <a:bodyPr/>
          <a:lstStyle/>
          <a:p>
            <a:r>
              <a:rPr lang="en-GB" sz="1800" dirty="0"/>
              <a:t>Rich Haley ECD Oct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12138C-A7C5-AC43-97E4-2FC10E2C80F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773831"/>
            <a:ext cx="1409700" cy="850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3C6B0D-CDEF-4549-96BB-85269F6200F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18" y="2752680"/>
            <a:ext cx="2012653" cy="52408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1C8B442-25D7-B849-8DB3-E68C50FE652A}"/>
              </a:ext>
            </a:extLst>
          </p:cNvPr>
          <p:cNvSpPr/>
          <p:nvPr/>
        </p:nvSpPr>
        <p:spPr>
          <a:xfrm>
            <a:off x="0" y="123478"/>
            <a:ext cx="8964488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E56239-D17F-CD49-A9F9-FEACDF0C63E6}"/>
              </a:ext>
            </a:extLst>
          </p:cNvPr>
          <p:cNvGrpSpPr/>
          <p:nvPr/>
        </p:nvGrpSpPr>
        <p:grpSpPr>
          <a:xfrm>
            <a:off x="110999" y="-18477"/>
            <a:ext cx="7773369" cy="5398539"/>
            <a:chOff x="-1204061" y="-56677"/>
            <a:chExt cx="10351453" cy="7188997"/>
          </a:xfrm>
        </p:grpSpPr>
        <p:pic>
          <p:nvPicPr>
            <p:cNvPr id="3" name="Grafik 14">
              <a:extLst>
                <a:ext uri="{FF2B5EF4-FFF2-40B4-BE49-F238E27FC236}">
                  <a16:creationId xmlns:a16="http://schemas.microsoft.com/office/drawing/2014/main" id="{6528D132-3CCB-574B-9C7A-B0BA57A79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5992"/>
            <a:stretch/>
          </p:blipFill>
          <p:spPr>
            <a:xfrm>
              <a:off x="-2721" y="1208314"/>
              <a:ext cx="9150113" cy="5649686"/>
            </a:xfrm>
            <a:prstGeom prst="rect">
              <a:avLst/>
            </a:prstGeom>
          </p:spPr>
        </p:pic>
        <p:sp>
          <p:nvSpPr>
            <p:cNvPr id="4" name="Abgerundetes Rechteck 16">
              <a:extLst>
                <a:ext uri="{FF2B5EF4-FFF2-40B4-BE49-F238E27FC236}">
                  <a16:creationId xmlns:a16="http://schemas.microsoft.com/office/drawing/2014/main" id="{0CFCB44C-9195-A347-8179-A10AECBDD5ED}"/>
                </a:ext>
              </a:extLst>
            </p:cNvPr>
            <p:cNvSpPr/>
            <p:nvPr/>
          </p:nvSpPr>
          <p:spPr>
            <a:xfrm rot="472195">
              <a:off x="6647771" y="2553903"/>
              <a:ext cx="2441857" cy="760489"/>
            </a:xfrm>
            <a:prstGeom prst="roundRect">
              <a:avLst>
                <a:gd name="adj" fmla="val 6180"/>
              </a:avLst>
            </a:prstGeom>
            <a:solidFill>
              <a:schemeClr val="accent5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" name="Grafik 6">
              <a:extLst>
                <a:ext uri="{FF2B5EF4-FFF2-40B4-BE49-F238E27FC236}">
                  <a16:creationId xmlns:a16="http://schemas.microsoft.com/office/drawing/2014/main" id="{23F8CFE8-2D87-0A4A-BD2B-2BC15417C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133" y="-56677"/>
              <a:ext cx="7427161" cy="1058510"/>
            </a:xfrm>
            <a:prstGeom prst="rect">
              <a:avLst/>
            </a:prstGeom>
          </p:spPr>
        </p:pic>
        <p:pic>
          <p:nvPicPr>
            <p:cNvPr id="6" name="Grafik 10">
              <a:extLst>
                <a:ext uri="{FF2B5EF4-FFF2-40B4-BE49-F238E27FC236}">
                  <a16:creationId xmlns:a16="http://schemas.microsoft.com/office/drawing/2014/main" id="{8FCF9EBD-FD87-D847-88B6-B0E5A9EDE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778" t="13257" b="14557"/>
            <a:stretch/>
          </p:blipFill>
          <p:spPr>
            <a:xfrm>
              <a:off x="-2721" y="0"/>
              <a:ext cx="9146721" cy="1341383"/>
            </a:xfrm>
            <a:prstGeom prst="rect">
              <a:avLst/>
            </a:prstGeom>
          </p:spPr>
        </p:pic>
        <p:cxnSp>
          <p:nvCxnSpPr>
            <p:cNvPr id="7" name="Gerader Verbinder 8">
              <a:extLst>
                <a:ext uri="{FF2B5EF4-FFF2-40B4-BE49-F238E27FC236}">
                  <a16:creationId xmlns:a16="http://schemas.microsoft.com/office/drawing/2014/main" id="{CC504CE7-B92B-F047-8750-27F837268C3E}"/>
                </a:ext>
              </a:extLst>
            </p:cNvPr>
            <p:cNvCxnSpPr/>
            <p:nvPr/>
          </p:nvCxnSpPr>
          <p:spPr>
            <a:xfrm>
              <a:off x="-4" y="1313409"/>
              <a:ext cx="9137221" cy="0"/>
            </a:xfrm>
            <a:prstGeom prst="line">
              <a:avLst/>
            </a:prstGeom>
            <a:ln w="57150">
              <a:solidFill>
                <a:srgbClr val="FDDF12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pic>
          <p:nvPicPr>
            <p:cNvPr id="8" name="Grafik 12">
              <a:extLst>
                <a:ext uri="{FF2B5EF4-FFF2-40B4-BE49-F238E27FC236}">
                  <a16:creationId xmlns:a16="http://schemas.microsoft.com/office/drawing/2014/main" id="{910AD4BC-2341-064A-BF07-ACD5296B5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6794" y="5977213"/>
              <a:ext cx="876607" cy="641741"/>
            </a:xfrm>
            <a:prstGeom prst="rect">
              <a:avLst/>
            </a:prstGeom>
          </p:spPr>
        </p:pic>
        <p:sp>
          <p:nvSpPr>
            <p:cNvPr id="9" name="Textfeld 15">
              <a:extLst>
                <a:ext uri="{FF2B5EF4-FFF2-40B4-BE49-F238E27FC236}">
                  <a16:creationId xmlns:a16="http://schemas.microsoft.com/office/drawing/2014/main" id="{C5434FFF-1096-A346-BE6C-72F7FCEBF9DF}"/>
                </a:ext>
              </a:extLst>
            </p:cNvPr>
            <p:cNvSpPr txBox="1"/>
            <p:nvPr/>
          </p:nvSpPr>
          <p:spPr>
            <a:xfrm rot="428502">
              <a:off x="6676929" y="2562067"/>
              <a:ext cx="24702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FDDF12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Become a User:</a:t>
              </a:r>
            </a:p>
            <a:p>
              <a:r>
                <a:rPr lang="en-GB" sz="14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www.emplatform.eu</a:t>
              </a:r>
            </a:p>
          </p:txBody>
        </p:sp>
        <p:sp>
          <p:nvSpPr>
            <p:cNvPr id="10" name="Textfeld 17">
              <a:extLst>
                <a:ext uri="{FF2B5EF4-FFF2-40B4-BE49-F238E27FC236}">
                  <a16:creationId xmlns:a16="http://schemas.microsoft.com/office/drawing/2014/main" id="{DB8B6A6F-8443-B941-9AF9-6731EF27C14E}"/>
                </a:ext>
              </a:extLst>
            </p:cNvPr>
            <p:cNvSpPr txBox="1"/>
            <p:nvPr/>
          </p:nvSpPr>
          <p:spPr>
            <a:xfrm>
              <a:off x="2086794" y="1500972"/>
              <a:ext cx="5264381" cy="1557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GB" sz="1200" b="1" dirty="0">
                  <a:solidFill>
                    <a:srgbClr val="FDDF12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Available Cryostats / Sample Environment:</a:t>
              </a:r>
            </a:p>
            <a:p>
              <a:pPr marL="342900" indent="-342900">
                <a:spcBef>
                  <a:spcPts val="400"/>
                </a:spcBef>
                <a:buFont typeface="Arial" panose="020B0604020202020204" pitchFamily="34" charset="0"/>
                <a:buChar char="•"/>
              </a:pPr>
              <a:r>
                <a:rPr lang="en-GB" sz="12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15 Microkelvin demagnetisation refrigerators</a:t>
              </a:r>
            </a:p>
            <a:p>
              <a:pPr marL="342900" indent="-342900">
                <a:spcBef>
                  <a:spcPts val="400"/>
                </a:spcBef>
                <a:buFont typeface="Arial" panose="020B0604020202020204" pitchFamily="34" charset="0"/>
                <a:buChar char="•"/>
              </a:pPr>
              <a:r>
                <a:rPr lang="en-GB" sz="12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30 dilution refrigerators (dry &amp; wet)</a:t>
              </a:r>
            </a:p>
            <a:p>
              <a:pPr marL="342900" indent="-342900">
                <a:spcBef>
                  <a:spcPts val="400"/>
                </a:spcBef>
                <a:buFont typeface="Arial" panose="020B0604020202020204" pitchFamily="34" charset="0"/>
                <a:buChar char="•"/>
              </a:pPr>
              <a:r>
                <a:rPr lang="en-GB" sz="12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Rotating cryostats, high frequencies, </a:t>
              </a:r>
              <a:br>
                <a:rPr lang="en-GB" sz="12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</a:br>
              <a:r>
                <a:rPr lang="en-GB" sz="12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strong magnetic fields, clean rooms, …</a:t>
              </a:r>
            </a:p>
          </p:txBody>
        </p:sp>
        <p:sp>
          <p:nvSpPr>
            <p:cNvPr id="11" name="Textfeld 18">
              <a:extLst>
                <a:ext uri="{FF2B5EF4-FFF2-40B4-BE49-F238E27FC236}">
                  <a16:creationId xmlns:a16="http://schemas.microsoft.com/office/drawing/2014/main" id="{41A78BBB-FE24-4140-995E-D87D13DFC903}"/>
                </a:ext>
              </a:extLst>
            </p:cNvPr>
            <p:cNvSpPr txBox="1"/>
            <p:nvPr/>
          </p:nvSpPr>
          <p:spPr>
            <a:xfrm>
              <a:off x="2761214" y="3141947"/>
              <a:ext cx="5264381" cy="1311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GB" sz="1200" b="1" dirty="0">
                  <a:solidFill>
                    <a:srgbClr val="FDDF12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User Access to EMP</a:t>
              </a:r>
            </a:p>
            <a:p>
              <a:pPr marL="342900" indent="-342900">
                <a:spcBef>
                  <a:spcPts val="400"/>
                </a:spcBef>
                <a:buFont typeface="Arial" panose="020B0604020202020204" pitchFamily="34" charset="0"/>
                <a:buChar char="•"/>
              </a:pPr>
              <a:r>
                <a:rPr lang="en-GB" sz="12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Access to EMP facilities free of charge</a:t>
              </a:r>
            </a:p>
            <a:p>
              <a:pPr marL="342900" indent="-342900">
                <a:spcBef>
                  <a:spcPts val="400"/>
                </a:spcBef>
                <a:buFont typeface="Arial" panose="020B0604020202020204" pitchFamily="34" charset="0"/>
                <a:buChar char="•"/>
              </a:pPr>
              <a:r>
                <a:rPr lang="en-GB" sz="12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Travel and local expenses are covered</a:t>
              </a:r>
            </a:p>
            <a:p>
              <a:pPr marL="342900" indent="-342900">
                <a:spcBef>
                  <a:spcPts val="400"/>
                </a:spcBef>
                <a:buFont typeface="Arial" panose="020B0604020202020204" pitchFamily="34" charset="0"/>
                <a:buChar char="•"/>
              </a:pPr>
              <a:r>
                <a:rPr lang="en-GB" sz="12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Logistical and technical support</a:t>
              </a:r>
            </a:p>
          </p:txBody>
        </p:sp>
        <p:sp>
          <p:nvSpPr>
            <p:cNvPr id="12" name="Textfeld 19">
              <a:extLst>
                <a:ext uri="{FF2B5EF4-FFF2-40B4-BE49-F238E27FC236}">
                  <a16:creationId xmlns:a16="http://schemas.microsoft.com/office/drawing/2014/main" id="{F02D07EB-76E7-4445-AC81-1B29623EF12A}"/>
                </a:ext>
              </a:extLst>
            </p:cNvPr>
            <p:cNvSpPr txBox="1"/>
            <p:nvPr/>
          </p:nvSpPr>
          <p:spPr>
            <a:xfrm>
              <a:off x="3312523" y="4536701"/>
              <a:ext cx="5264381" cy="204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GB" sz="1200" b="1" dirty="0">
                  <a:solidFill>
                    <a:srgbClr val="FDDF12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About EMP</a:t>
              </a:r>
            </a:p>
            <a:p>
              <a:pPr marL="342900" indent="-342900">
                <a:spcBef>
                  <a:spcPts val="400"/>
                </a:spcBef>
                <a:buFont typeface="Arial" panose="020B0604020202020204" pitchFamily="34" charset="0"/>
                <a:buChar char="•"/>
              </a:pPr>
              <a:r>
                <a:rPr lang="en-GB" sz="12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Provide access to low temperatures </a:t>
              </a:r>
              <a:br>
                <a:rPr lang="en-GB" sz="12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</a:br>
              <a:r>
                <a:rPr lang="en-GB" sz="12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across communities</a:t>
              </a:r>
            </a:p>
            <a:p>
              <a:pPr marL="342900" indent="-342900">
                <a:spcBef>
                  <a:spcPts val="400"/>
                </a:spcBef>
                <a:buFont typeface="Arial" panose="020B0604020202020204" pitchFamily="34" charset="0"/>
                <a:buChar char="•"/>
              </a:pPr>
              <a:r>
                <a:rPr lang="en-GB" sz="12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Drive forward inter-related areas of quantum materials, nanoscience, and quantum technology</a:t>
              </a:r>
            </a:p>
            <a:p>
              <a:pPr marL="342900" indent="-342900">
                <a:spcBef>
                  <a:spcPts val="400"/>
                </a:spcBef>
                <a:buFont typeface="Arial" panose="020B0604020202020204" pitchFamily="34" charset="0"/>
                <a:buChar char="•"/>
              </a:pPr>
              <a:r>
                <a:rPr lang="en-GB" sz="1200" b="1" dirty="0">
                  <a:solidFill>
                    <a:schemeClr val="bg1"/>
                  </a:solidFill>
                  <a:latin typeface="Helvetica Light" panose="020B0500000000000000" pitchFamily="34" charset="0"/>
                  <a:cs typeface="Arial" panose="020B0604020202020204" pitchFamily="34" charset="0"/>
                </a:rPr>
                <a:t>Generate knowledge, applications, and commercial opportunities</a:t>
              </a:r>
            </a:p>
          </p:txBody>
        </p:sp>
        <p:pic>
          <p:nvPicPr>
            <p:cNvPr id="13" name="Grafik 7">
              <a:extLst>
                <a:ext uri="{FF2B5EF4-FFF2-40B4-BE49-F238E27FC236}">
                  <a16:creationId xmlns:a16="http://schemas.microsoft.com/office/drawing/2014/main" id="{C58597D7-53EA-C64F-A7FF-13ACE4D76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04061" y="274320"/>
              <a:ext cx="4541722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011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Research</a:t>
            </a:r>
            <a:br>
              <a:rPr lang="en-GB" dirty="0"/>
            </a:br>
            <a:r>
              <a:rPr lang="en-GB" dirty="0"/>
              <a:t>- major groups</a:t>
            </a:r>
            <a:br>
              <a:rPr lang="en-GB" dirty="0"/>
            </a:b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5495D4-3E62-B14D-AF40-41B5AAFE8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52519"/>
            <a:ext cx="5112568" cy="3890981"/>
          </a:xfrm>
          <a:prstGeom prst="rect">
            <a:avLst/>
          </a:prstGeom>
        </p:spPr>
      </p:pic>
      <p:pic>
        <p:nvPicPr>
          <p:cNvPr id="4" name="Picture 3" descr="LULogoPhysics.jpg">
            <a:extLst>
              <a:ext uri="{FF2B5EF4-FFF2-40B4-BE49-F238E27FC236}">
                <a16:creationId xmlns:a16="http://schemas.microsoft.com/office/drawing/2014/main" id="{310255B3-48C2-B748-9327-D612F3D1E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62" y="133022"/>
            <a:ext cx="2608620" cy="566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C66D8A-F377-8149-8094-3D1BBD9DB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157" y="1285962"/>
            <a:ext cx="1869953" cy="10565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FB8A5-D1BD-CF40-B4EE-3C0A77110D63}"/>
              </a:ext>
            </a:extLst>
          </p:cNvPr>
          <p:cNvGrpSpPr/>
          <p:nvPr/>
        </p:nvGrpSpPr>
        <p:grpSpPr>
          <a:xfrm>
            <a:off x="6948264" y="2492458"/>
            <a:ext cx="1206094" cy="1002723"/>
            <a:chOff x="6444208" y="2859782"/>
            <a:chExt cx="1440160" cy="14401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B4F36A-4DA9-DC40-8F18-4D484B795E88}"/>
                </a:ext>
              </a:extLst>
            </p:cNvPr>
            <p:cNvSpPr/>
            <p:nvPr/>
          </p:nvSpPr>
          <p:spPr>
            <a:xfrm>
              <a:off x="6444208" y="2859782"/>
              <a:ext cx="1440160" cy="14401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934A2C-4614-1D4D-A173-B39AF2AE7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08786" y="2931790"/>
              <a:ext cx="1311004" cy="129755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86D4736-024A-B546-BEF8-6B08998BB0F2}"/>
              </a:ext>
            </a:extLst>
          </p:cNvPr>
          <p:cNvGrpSpPr/>
          <p:nvPr/>
        </p:nvGrpSpPr>
        <p:grpSpPr>
          <a:xfrm>
            <a:off x="6948264" y="3793423"/>
            <a:ext cx="1560327" cy="794551"/>
            <a:chOff x="6539948" y="4081455"/>
            <a:chExt cx="2032000" cy="1016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B73DC9-BC66-794E-B6D3-834D7444AC24}"/>
                </a:ext>
              </a:extLst>
            </p:cNvPr>
            <p:cNvSpPr/>
            <p:nvPr/>
          </p:nvSpPr>
          <p:spPr>
            <a:xfrm>
              <a:off x="6539948" y="4094696"/>
              <a:ext cx="2032000" cy="92780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55506CF-FA80-8A4B-838A-E8D1B52E9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39948" y="4081455"/>
              <a:ext cx="2032000" cy="10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5323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D7BB14-EFF3-7F45-9EAC-543C64534EB3}"/>
              </a:ext>
            </a:extLst>
          </p:cNvPr>
          <p:cNvSpPr/>
          <p:nvPr/>
        </p:nvSpPr>
        <p:spPr>
          <a:xfrm>
            <a:off x="6894258" y="4353948"/>
            <a:ext cx="1106742" cy="789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Research</a:t>
            </a:r>
            <a:br>
              <a:rPr lang="en-GB" dirty="0"/>
            </a:br>
            <a:r>
              <a:rPr lang="en-GB" dirty="0"/>
              <a:t>- activities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B6CAD-23CC-9B42-80D0-C8F708E097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22"/>
          <a:stretch/>
        </p:blipFill>
        <p:spPr>
          <a:xfrm>
            <a:off x="475515" y="1275606"/>
            <a:ext cx="8192969" cy="3851301"/>
          </a:xfrm>
          <a:prstGeom prst="rect">
            <a:avLst/>
          </a:prstGeom>
        </p:spPr>
      </p:pic>
      <p:pic>
        <p:nvPicPr>
          <p:cNvPr id="6" name="Picture 5" descr="LULogoPhysics.jpg">
            <a:extLst>
              <a:ext uri="{FF2B5EF4-FFF2-40B4-BE49-F238E27FC236}">
                <a16:creationId xmlns:a16="http://schemas.microsoft.com/office/drawing/2014/main" id="{36F83D6D-40D2-6249-84F1-64AC0E7AA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62" y="133022"/>
            <a:ext cx="2608620" cy="56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21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Quantum Technology Centre</a:t>
            </a:r>
            <a:endParaRPr lang="en-GB" sz="1500" b="1" dirty="0"/>
          </a:p>
        </p:txBody>
      </p:sp>
      <p:sp>
        <p:nvSpPr>
          <p:cNvPr id="6" name="Rectangle 5"/>
          <p:cNvSpPr/>
          <p:nvPr/>
        </p:nvSpPr>
        <p:spPr>
          <a:xfrm>
            <a:off x="542254" y="1275606"/>
            <a:ext cx="4738836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837" indent="-273837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500" dirty="0">
                <a:solidFill>
                  <a:srgbClr val="666666"/>
                </a:solidFill>
                <a:latin typeface="Calibri" pitchFamily="80" charset="0"/>
              </a:rPr>
              <a:t>Superconducting quantum circuits</a:t>
            </a:r>
          </a:p>
          <a:p>
            <a:pPr marL="273837" indent="-273837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500" dirty="0">
                <a:solidFill>
                  <a:srgbClr val="666666"/>
                </a:solidFill>
                <a:latin typeface="Calibri" pitchFamily="80" charset="0"/>
              </a:rPr>
              <a:t>Semiconductor nanostructures and devices</a:t>
            </a:r>
          </a:p>
          <a:p>
            <a:pPr marL="273837" indent="-273837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500" dirty="0">
                <a:solidFill>
                  <a:srgbClr val="666666"/>
                </a:solidFill>
                <a:latin typeface="Calibri" pitchFamily="80" charset="0"/>
              </a:rPr>
              <a:t>Quantum information &amp; cryptography</a:t>
            </a:r>
          </a:p>
          <a:p>
            <a:pPr marL="273837" indent="-273837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500" dirty="0" err="1">
                <a:solidFill>
                  <a:srgbClr val="666666"/>
                </a:solidFill>
                <a:latin typeface="Calibri" pitchFamily="80" charset="0"/>
              </a:rPr>
              <a:t>NanoElectroMechanics</a:t>
            </a:r>
            <a:endParaRPr lang="en-US" sz="1500" dirty="0">
              <a:solidFill>
                <a:srgbClr val="666666"/>
              </a:solidFill>
              <a:latin typeface="Calibri" pitchFamily="80" charset="0"/>
            </a:endParaRPr>
          </a:p>
          <a:p>
            <a:pPr marL="273837" indent="-273837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500" dirty="0">
                <a:solidFill>
                  <a:srgbClr val="666666"/>
                </a:solidFill>
                <a:latin typeface="Calibri" pitchFamily="80" charset="0"/>
              </a:rPr>
              <a:t>2D materials</a:t>
            </a:r>
          </a:p>
          <a:p>
            <a:pPr marL="273837" indent="-273837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500" dirty="0">
                <a:solidFill>
                  <a:srgbClr val="666666"/>
                </a:solidFill>
                <a:latin typeface="Calibri" pitchFamily="80" charset="0"/>
              </a:rPr>
              <a:t>Low &amp; ultra low T </a:t>
            </a:r>
            <a:r>
              <a:rPr lang="en-US" sz="1500" dirty="0" err="1">
                <a:solidFill>
                  <a:srgbClr val="666666"/>
                </a:solidFill>
                <a:latin typeface="Calibri" pitchFamily="80" charset="0"/>
              </a:rPr>
              <a:t>characterisation</a:t>
            </a:r>
            <a:endParaRPr lang="en-US" sz="1500" dirty="0">
              <a:solidFill>
                <a:srgbClr val="666666"/>
              </a:solidFill>
              <a:latin typeface="Calibri" pitchFamily="80" charset="0"/>
            </a:endParaRPr>
          </a:p>
          <a:p>
            <a:pPr marL="273837" indent="-273837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500" dirty="0">
                <a:solidFill>
                  <a:srgbClr val="666666"/>
                </a:solidFill>
                <a:latin typeface="Calibri" pitchFamily="80" charset="0"/>
              </a:rPr>
              <a:t>Scanning probe microscopy</a:t>
            </a:r>
          </a:p>
          <a:p>
            <a:pPr marL="273837" indent="-273837">
              <a:spcBef>
                <a:spcPct val="20000"/>
              </a:spcBef>
              <a:buFont typeface="Arial" pitchFamily="34" charset="0"/>
              <a:buChar char="•"/>
            </a:pPr>
            <a:endParaRPr lang="en-US" sz="1500" dirty="0">
              <a:solidFill>
                <a:srgbClr val="666666"/>
              </a:solidFill>
              <a:latin typeface="Calibri" pitchFamily="8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89677" y="843558"/>
            <a:ext cx="28297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err="1">
                <a:solidFill>
                  <a:srgbClr val="666666"/>
                </a:solidFill>
              </a:rPr>
              <a:t>www.lancaster.ac.uk</a:t>
            </a:r>
            <a:r>
              <a:rPr lang="en-GB" sz="1200" dirty="0">
                <a:solidFill>
                  <a:srgbClr val="666666"/>
                </a:solidFill>
              </a:rPr>
              <a:t>/quantum-technology</a:t>
            </a:r>
            <a:endParaRPr lang="en-US" sz="1200" dirty="0">
              <a:solidFill>
                <a:srgbClr val="666666"/>
              </a:solidFill>
            </a:endParaRPr>
          </a:p>
        </p:txBody>
      </p:sp>
      <p:pic>
        <p:nvPicPr>
          <p:cNvPr id="13" name="Picture 12" descr="quantum technology 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327193"/>
            <a:ext cx="1584176" cy="7445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03" y="3376886"/>
            <a:ext cx="1824105" cy="1643136"/>
          </a:xfrm>
          <a:prstGeom prst="rect">
            <a:avLst/>
          </a:prstGeom>
        </p:spPr>
      </p:pic>
      <p:pic>
        <p:nvPicPr>
          <p:cNvPr id="16" name="Picture 2" descr="Image result for graphite latt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41" y="3493027"/>
            <a:ext cx="1974859" cy="1467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961205" y="4198317"/>
            <a:ext cx="1602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2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Atomic resolution on graphite in </a:t>
            </a:r>
            <a:r>
              <a:rPr lang="en-GB" sz="1200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IsoLab</a:t>
            </a:r>
            <a:endParaRPr lang="en-GB" sz="1200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3" descr="C:\Users\thompsom\Dropbox\RA-Lancs\Seminar\MBESuite-s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432" y="2067694"/>
            <a:ext cx="3237040" cy="2456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ULogoPhysics.jpg">
            <a:extLst>
              <a:ext uri="{FF2B5EF4-FFF2-40B4-BE49-F238E27FC236}">
                <a16:creationId xmlns:a16="http://schemas.microsoft.com/office/drawing/2014/main" id="{4F2541D6-EFE9-2448-A764-FA74A8A6C2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62" y="133022"/>
            <a:ext cx="2608620" cy="5665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Clean Room Nanofabrication</a:t>
            </a:r>
          </a:p>
        </p:txBody>
      </p:sp>
      <p:sp>
        <p:nvSpPr>
          <p:cNvPr id="6" name="Subtitle 1"/>
          <p:cNvSpPr>
            <a:spLocks noGrp="1"/>
          </p:cNvSpPr>
          <p:nvPr>
            <p:ph type="body" sz="quarter" idx="14"/>
          </p:nvPr>
        </p:nvSpPr>
        <p:spPr>
          <a:xfrm>
            <a:off x="3041644" y="1402849"/>
            <a:ext cx="4482684" cy="1458162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Class 1000 and class 100 cleanrooms</a:t>
            </a:r>
          </a:p>
          <a:p>
            <a:r>
              <a:rPr lang="en-GB" dirty="0"/>
              <a:t>Dedicated electron-beam writer</a:t>
            </a:r>
          </a:p>
          <a:p>
            <a:r>
              <a:rPr lang="en-GB" dirty="0"/>
              <a:t>Plasma processing</a:t>
            </a:r>
          </a:p>
          <a:p>
            <a:r>
              <a:rPr lang="en-GB" dirty="0"/>
              <a:t>Thin-film deposition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5" b="1188"/>
          <a:stretch/>
        </p:blipFill>
        <p:spPr bwMode="auto">
          <a:xfrm>
            <a:off x="2411759" y="2859782"/>
            <a:ext cx="6203076" cy="200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ide-Physics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91" y="1473878"/>
            <a:ext cx="1926245" cy="3114096"/>
          </a:xfrm>
          <a:prstGeom prst="rect">
            <a:avLst/>
          </a:prstGeom>
        </p:spPr>
      </p:pic>
      <p:pic>
        <p:nvPicPr>
          <p:cNvPr id="8" name="Picture 7" descr="quantum technology logo.jpg">
            <a:extLst>
              <a:ext uri="{FF2B5EF4-FFF2-40B4-BE49-F238E27FC236}">
                <a16:creationId xmlns:a16="http://schemas.microsoft.com/office/drawing/2014/main" id="{A96996E1-A077-DD4C-BEBE-008AF1CE71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0505"/>
            <a:ext cx="1395889" cy="656023"/>
          </a:xfrm>
          <a:prstGeom prst="rect">
            <a:avLst/>
          </a:prstGeom>
        </p:spPr>
      </p:pic>
      <p:pic>
        <p:nvPicPr>
          <p:cNvPr id="9" name="Picture 8" descr="LULogoPhysics.jpg">
            <a:extLst>
              <a:ext uri="{FF2B5EF4-FFF2-40B4-BE49-F238E27FC236}">
                <a16:creationId xmlns:a16="http://schemas.microsoft.com/office/drawing/2014/main" id="{FE006CF5-A150-4849-A5D5-2FBCD93DC9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62" y="133022"/>
            <a:ext cx="2608620" cy="5665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33E868-E472-4F44-A5EC-47A3E0B369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99542"/>
            <a:ext cx="713785" cy="43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87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59532" y="411510"/>
            <a:ext cx="5724636" cy="864096"/>
          </a:xfrm>
        </p:spPr>
        <p:txBody>
          <a:bodyPr/>
          <a:lstStyle/>
          <a:p>
            <a:r>
              <a:rPr lang="en-GB" b="1" dirty="0"/>
              <a:t>Ultra Low Temperatures</a:t>
            </a:r>
            <a:br>
              <a:rPr lang="en-GB" dirty="0"/>
            </a:br>
            <a:r>
              <a:rPr lang="en-GB" sz="1800" dirty="0"/>
              <a:t>Custom </a:t>
            </a:r>
            <a:r>
              <a:rPr lang="en-GB" sz="1800" dirty="0" err="1"/>
              <a:t>microkelvin</a:t>
            </a:r>
            <a:r>
              <a:rPr lang="en-GB" sz="1800" dirty="0"/>
              <a:t> “wet” refrigerators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331" r="23818"/>
          <a:stretch/>
        </p:blipFill>
        <p:spPr>
          <a:xfrm>
            <a:off x="899592" y="1275605"/>
            <a:ext cx="1385247" cy="38810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71800" y="904582"/>
            <a:ext cx="3942438" cy="2340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endParaRPr lang="en-US" sz="1650" dirty="0">
              <a:solidFill>
                <a:srgbClr val="666666"/>
              </a:solidFill>
              <a:latin typeface="Calibri" pitchFamily="80" charset="0"/>
            </a:endParaRPr>
          </a:p>
          <a:p>
            <a:pPr marL="273837" indent="-273837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Calibri" pitchFamily="80" charset="0"/>
              </a:rPr>
              <a:t>Condensates/</a:t>
            </a:r>
            <a:r>
              <a:rPr lang="en-US" dirty="0" err="1">
                <a:solidFill>
                  <a:srgbClr val="666666"/>
                </a:solidFill>
                <a:latin typeface="Calibri" pitchFamily="80" charset="0"/>
              </a:rPr>
              <a:t>superfluidity</a:t>
            </a:r>
            <a:endParaRPr lang="en-US" dirty="0">
              <a:solidFill>
                <a:srgbClr val="666666"/>
              </a:solidFill>
              <a:latin typeface="Calibri" pitchFamily="80" charset="0"/>
            </a:endParaRPr>
          </a:p>
          <a:p>
            <a:pPr marL="273837" indent="-273837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Calibri" pitchFamily="80" charset="0"/>
              </a:rPr>
              <a:t>Fundamental phase transitions</a:t>
            </a:r>
          </a:p>
          <a:p>
            <a:pPr marL="273837" indent="-273837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Calibri" pitchFamily="80" charset="0"/>
              </a:rPr>
              <a:t>Quantum fluid analogues</a:t>
            </a:r>
          </a:p>
          <a:p>
            <a:pPr marL="273837" indent="-273837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Calibri" pitchFamily="80" charset="0"/>
              </a:rPr>
              <a:t>Nano-scale devices at ULT</a:t>
            </a:r>
          </a:p>
          <a:p>
            <a:pPr marL="273837" indent="-273837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Calibri" pitchFamily="80" charset="0"/>
              </a:rPr>
              <a:t>Novel instrumentation</a:t>
            </a:r>
          </a:p>
          <a:p>
            <a:pPr marL="273837" indent="-273837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Calibri" pitchFamily="80" charset="0"/>
              </a:rPr>
              <a:t>Cooling technology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247" y="3245223"/>
            <a:ext cx="1917553" cy="186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88EA9E-0C7D-7B40-B2EB-93B41DBEC1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900" y="1366642"/>
            <a:ext cx="2127768" cy="3216141"/>
          </a:xfrm>
          <a:prstGeom prst="rect">
            <a:avLst/>
          </a:prstGeom>
        </p:spPr>
      </p:pic>
      <p:pic>
        <p:nvPicPr>
          <p:cNvPr id="10" name="Picture 9" descr="LULogoPhysics.jpg">
            <a:extLst>
              <a:ext uri="{FF2B5EF4-FFF2-40B4-BE49-F238E27FC236}">
                <a16:creationId xmlns:a16="http://schemas.microsoft.com/office/drawing/2014/main" id="{0EF720A3-40C9-E54D-88E2-622B6036CD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62" y="133022"/>
            <a:ext cx="2608620" cy="566520"/>
          </a:xfrm>
          <a:prstGeom prst="rect">
            <a:avLst/>
          </a:prstGeom>
        </p:spPr>
      </p:pic>
      <p:pic>
        <p:nvPicPr>
          <p:cNvPr id="12" name="Picture 11" descr="quantum technology logo.jpg">
            <a:extLst>
              <a:ext uri="{FF2B5EF4-FFF2-40B4-BE49-F238E27FC236}">
                <a16:creationId xmlns:a16="http://schemas.microsoft.com/office/drawing/2014/main" id="{7480BD47-7DC5-D64B-8D7B-7A5CF7A8AB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0505"/>
            <a:ext cx="1395889" cy="6560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73F127-5844-8D4D-AA34-22C64C02D7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99542"/>
            <a:ext cx="713785" cy="43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41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Ultra Low Temperatures</a:t>
            </a:r>
            <a:br>
              <a:rPr lang="en-GB" dirty="0"/>
            </a:br>
            <a:r>
              <a:rPr lang="en-GB" sz="1800" dirty="0"/>
              <a:t>Commercial </a:t>
            </a:r>
            <a:r>
              <a:rPr lang="en-GB" sz="1800" dirty="0" err="1"/>
              <a:t>cryo</a:t>
            </a:r>
            <a:r>
              <a:rPr lang="en-GB" sz="1800" dirty="0"/>
              <a:t>-free “dry” refrigerators</a:t>
            </a:r>
          </a:p>
        </p:txBody>
      </p:sp>
      <p:pic>
        <p:nvPicPr>
          <p:cNvPr id="9" name="Picture 8" descr="_JIL808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37752"/>
            <a:ext cx="3816424" cy="2540211"/>
          </a:xfrm>
          <a:prstGeom prst="rect">
            <a:avLst/>
          </a:prstGeom>
        </p:spPr>
      </p:pic>
      <p:pic>
        <p:nvPicPr>
          <p:cNvPr id="5" name="Picture 4" descr="MastheadXL-Physic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067694"/>
            <a:ext cx="4345423" cy="1988753"/>
          </a:xfrm>
          <a:prstGeom prst="rect">
            <a:avLst/>
          </a:prstGeom>
        </p:spPr>
      </p:pic>
      <p:pic>
        <p:nvPicPr>
          <p:cNvPr id="10" name="Picture 9" descr="LULogoPhysics.jpg">
            <a:extLst>
              <a:ext uri="{FF2B5EF4-FFF2-40B4-BE49-F238E27FC236}">
                <a16:creationId xmlns:a16="http://schemas.microsoft.com/office/drawing/2014/main" id="{C0E533B3-DABB-E245-B7AF-AD9078943C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862" y="133022"/>
            <a:ext cx="2608620" cy="566520"/>
          </a:xfrm>
          <a:prstGeom prst="rect">
            <a:avLst/>
          </a:prstGeom>
        </p:spPr>
      </p:pic>
      <p:pic>
        <p:nvPicPr>
          <p:cNvPr id="13" name="Picture 12" descr="quantum technology logo.jpg">
            <a:extLst>
              <a:ext uri="{FF2B5EF4-FFF2-40B4-BE49-F238E27FC236}">
                <a16:creationId xmlns:a16="http://schemas.microsoft.com/office/drawing/2014/main" id="{A9F69E4A-7DBA-A544-B787-6E5DE8F419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0505"/>
            <a:ext cx="1395889" cy="6560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FB5253-8849-4145-B8E0-55E612F044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99542"/>
            <a:ext cx="713785" cy="43084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9CE58E5-E428-554F-BF49-E4374B34539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361" y="3607068"/>
            <a:ext cx="1465103" cy="43762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04975"/>
            <a:ext cx="1368151" cy="45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008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8C0E1D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52B1E"/>
      </a:hlink>
      <a:folHlink>
        <a:srgbClr val="D52B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 2: Text Only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52B1E"/>
      </a:hlink>
      <a:folHlink>
        <a:srgbClr val="D52B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1619</TotalTime>
  <Words>953</Words>
  <Application>Microsoft Macintosh PowerPoint</Application>
  <PresentationFormat>On-screen Show (16:9)</PresentationFormat>
  <Paragraphs>237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Cambria Math</vt:lpstr>
      <vt:lpstr>Helvetica</vt:lpstr>
      <vt:lpstr>Helvetica Light</vt:lpstr>
      <vt:lpstr>Lucida Grande</vt:lpstr>
      <vt:lpstr>Wingdings</vt:lpstr>
      <vt:lpstr>Office Theme</vt:lpstr>
      <vt:lpstr>Slide 2: Text Only</vt:lpstr>
      <vt:lpstr>Experimenting with extreme cold: from fundamental science to innovative technology</vt:lpstr>
      <vt:lpstr>Outline</vt:lpstr>
      <vt:lpstr>Department of Physics</vt:lpstr>
      <vt:lpstr>Research - major groups </vt:lpstr>
      <vt:lpstr>Research - activities</vt:lpstr>
      <vt:lpstr>Quantum Technology Centre</vt:lpstr>
      <vt:lpstr>Clean Room Nanofabrication</vt:lpstr>
      <vt:lpstr>Ultra Low Temperatures Custom microkelvin “wet” refrigerators</vt:lpstr>
      <vt:lpstr>Ultra Low Temperatures Commercial cryo-free “dry” refrigerators</vt:lpstr>
      <vt:lpstr>IsoLab ultra-isolated lab environments</vt:lpstr>
      <vt:lpstr>IsoLab ultra-isolated lab environments</vt:lpstr>
      <vt:lpstr>PowerPoint Presentation</vt:lpstr>
      <vt:lpstr>EMP Institutions</vt:lpstr>
      <vt:lpstr>PowerPoint Presentation</vt:lpstr>
      <vt:lpstr>PowerPoint Presentation</vt:lpstr>
      <vt:lpstr>Superfluid helium-3 below 1 mK - fridges &amp; demag stages</vt:lpstr>
      <vt:lpstr>Superfluid helium-3 below 1 mK - properties and probes</vt:lpstr>
      <vt:lpstr>Superfluid helium-3 below 1 mK - phase transitions &amp; cosmology</vt:lpstr>
      <vt:lpstr>Superfluid helium-3 below 1 mK - quantum turbulence</vt:lpstr>
      <vt:lpstr>Superfluid helium-3 below 1 mK - supercritical flow</vt:lpstr>
      <vt:lpstr>Primary thermometry of nanoelectronic devices</vt:lpstr>
      <vt:lpstr>Primary thermometry of nanoelectronic devices</vt:lpstr>
      <vt:lpstr>Primary thermometry of nanoelectronic devices</vt:lpstr>
      <vt:lpstr>Primary thermometry of nanoelectronic devices</vt:lpstr>
      <vt:lpstr>Primary thermometry of nanoelectronic devices</vt:lpstr>
      <vt:lpstr>Primary thermometry of nanoelectronic devices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wendy.gallagher</dc:creator>
  <cp:lastModifiedBy>Haley, Richard</cp:lastModifiedBy>
  <cp:revision>437</cp:revision>
  <dcterms:created xsi:type="dcterms:W3CDTF">2011-10-31T13:04:17Z</dcterms:created>
  <dcterms:modified xsi:type="dcterms:W3CDTF">2019-10-07T09:15:39Z</dcterms:modified>
</cp:coreProperties>
</file>