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23"/>
  </p:notesMasterIdLst>
  <p:sldIdLst>
    <p:sldId id="349" r:id="rId3"/>
    <p:sldId id="350" r:id="rId4"/>
    <p:sldId id="462" r:id="rId5"/>
    <p:sldId id="463" r:id="rId6"/>
    <p:sldId id="465" r:id="rId7"/>
    <p:sldId id="464" r:id="rId8"/>
    <p:sldId id="466" r:id="rId9"/>
    <p:sldId id="467" r:id="rId10"/>
    <p:sldId id="468" r:id="rId11"/>
    <p:sldId id="469" r:id="rId12"/>
    <p:sldId id="470" r:id="rId13"/>
    <p:sldId id="471" r:id="rId14"/>
    <p:sldId id="472" r:id="rId15"/>
    <p:sldId id="362" r:id="rId16"/>
    <p:sldId id="461" r:id="rId17"/>
    <p:sldId id="383" r:id="rId18"/>
    <p:sldId id="385" r:id="rId19"/>
    <p:sldId id="459" r:id="rId20"/>
    <p:sldId id="458" r:id="rId21"/>
    <p:sldId id="368" r:id="rId2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2" autoAdjust="0"/>
    <p:restoredTop sz="93243" autoAdjust="0"/>
  </p:normalViewPr>
  <p:slideViewPr>
    <p:cSldViewPr>
      <p:cViewPr varScale="1">
        <p:scale>
          <a:sx n="104" d="100"/>
          <a:sy n="104" d="100"/>
        </p:scale>
        <p:origin x="198" y="102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2019-10-07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07/10/2019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07/10/2019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2019-10-07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07/10/2019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2019-10-07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tiff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defTabSz="315314"/>
            <a:r>
              <a:rPr lang="en-GB" sz="4000" b="1" dirty="0">
                <a:solidFill>
                  <a:srgbClr val="FFFFFF"/>
                </a:solidFill>
              </a:rPr>
              <a:t/>
            </a:r>
            <a:br>
              <a:rPr lang="en-GB" sz="4000" b="1" dirty="0">
                <a:solidFill>
                  <a:srgbClr val="FFFFFF"/>
                </a:solidFill>
              </a:rPr>
            </a:br>
            <a:r>
              <a:rPr lang="en-GB" sz="4000" b="1" dirty="0">
                <a:solidFill>
                  <a:srgbClr val="FFFFFF"/>
                </a:solidFill>
              </a:rPr>
              <a:t>Design of the ESS </a:t>
            </a:r>
            <a:r>
              <a:rPr lang="en-GB" sz="4000" b="1" dirty="0" err="1">
                <a:solidFill>
                  <a:srgbClr val="FFFFFF"/>
                </a:solidFill>
              </a:rPr>
              <a:t>Cryo</a:t>
            </a:r>
            <a:r>
              <a:rPr lang="en-US" sz="4000" b="1" dirty="0"/>
              <a:t>genic Moderator System (CMS) </a:t>
            </a:r>
            <a:br>
              <a:rPr lang="en-US" sz="4000" b="1" dirty="0"/>
            </a:br>
            <a:r>
              <a:rPr lang="en-US" sz="4000" b="1" dirty="0"/>
              <a:t>and </a:t>
            </a:r>
            <a:r>
              <a:rPr lang="sv-SE" sz="4000" b="1" dirty="0"/>
              <a:t>Target Moderator </a:t>
            </a:r>
            <a:r>
              <a:rPr lang="sv-SE" sz="4000" b="1" dirty="0" err="1"/>
              <a:t>Cryoplant</a:t>
            </a:r>
            <a:r>
              <a:rPr lang="sv-SE" sz="4000" b="1" dirty="0"/>
              <a:t> (TMCP)</a:t>
            </a:r>
            <a:r>
              <a:rPr lang="en-GB" sz="4000" b="1" dirty="0">
                <a:solidFill>
                  <a:srgbClr val="FFFFFF"/>
                </a:solidFill>
              </a:rPr>
              <a:t> </a:t>
            </a:r>
            <a:r>
              <a:rPr lang="en-GB" b="1" dirty="0">
                <a:solidFill>
                  <a:srgbClr val="FFFFFF"/>
                </a:solidFill>
              </a:rPr>
              <a:t/>
            </a:r>
            <a:br>
              <a:rPr lang="en-GB" b="1" dirty="0">
                <a:solidFill>
                  <a:srgbClr val="FFFFFF"/>
                </a:solidFill>
              </a:rPr>
            </a:b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en-US" sz="1800" dirty="0"/>
              <a:t>Hideki </a:t>
            </a:r>
            <a:r>
              <a:rPr lang="en-US" sz="1800" dirty="0" err="1"/>
              <a:t>Tatsumoto</a:t>
            </a:r>
            <a:r>
              <a:rPr lang="en-US" sz="1800" dirty="0"/>
              <a:t>, Philipp Arnold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07. October, 2019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FEFB7-CCEA-0042-85EC-AF6BF8573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4678"/>
            <a:ext cx="9518848" cy="562074"/>
          </a:xfrm>
        </p:spPr>
        <p:txBody>
          <a:bodyPr/>
          <a:lstStyle/>
          <a:p>
            <a:r>
              <a:rPr lang="sv-SE" dirty="0" err="1"/>
              <a:t>Mitigation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Pressure</a:t>
            </a:r>
            <a:r>
              <a:rPr lang="sv-SE" dirty="0"/>
              <a:t> </a:t>
            </a:r>
            <a:r>
              <a:rPr lang="sv-SE" dirty="0" err="1"/>
              <a:t>Fluctuation</a:t>
            </a:r>
            <a:r>
              <a:rPr lang="sv-SE" dirty="0"/>
              <a:t> </a:t>
            </a:r>
            <a:r>
              <a:rPr lang="sv-SE" dirty="0" err="1"/>
              <a:t>Caused</a:t>
            </a:r>
            <a:r>
              <a:rPr lang="sv-SE" dirty="0"/>
              <a:t> by the </a:t>
            </a:r>
            <a:r>
              <a:rPr lang="sv-SE" dirty="0" err="1"/>
              <a:t>Nuckear</a:t>
            </a:r>
            <a:r>
              <a:rPr lang="sv-SE" dirty="0"/>
              <a:t> </a:t>
            </a:r>
            <a:r>
              <a:rPr lang="sv-SE" dirty="0" err="1"/>
              <a:t>Heating</a:t>
            </a:r>
            <a:r>
              <a:rPr lang="sv-SE" dirty="0"/>
              <a:t> by </a:t>
            </a:r>
            <a:r>
              <a:rPr lang="sv-SE" dirty="0" err="1"/>
              <a:t>Using</a:t>
            </a:r>
            <a:r>
              <a:rPr lang="sv-SE" dirty="0"/>
              <a:t> the PCB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9CE12-E037-A44F-96D7-A81CCD099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7F9E45-5F62-E441-A1FC-A9844C5DD99D}"/>
              </a:ext>
            </a:extLst>
          </p:cNvPr>
          <p:cNvSpPr txBox="1"/>
          <p:nvPr/>
        </p:nvSpPr>
        <p:spPr>
          <a:xfrm>
            <a:off x="6149009" y="384313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sv-SE" sz="2000" dirty="0"/>
          </a:p>
        </p:txBody>
      </p:sp>
      <p:sp>
        <p:nvSpPr>
          <p:cNvPr id="7" name="Round Same Side Corner Rectangle 6">
            <a:extLst>
              <a:ext uri="{FF2B5EF4-FFF2-40B4-BE49-F238E27FC236}">
                <a16:creationId xmlns:a16="http://schemas.microsoft.com/office/drawing/2014/main" id="{AE4058BA-69ED-7242-BD35-66D76270E10A}"/>
              </a:ext>
            </a:extLst>
          </p:cNvPr>
          <p:cNvSpPr/>
          <p:nvPr/>
        </p:nvSpPr>
        <p:spPr>
          <a:xfrm rot="10800000">
            <a:off x="3486609" y="4071601"/>
            <a:ext cx="251799" cy="278756"/>
          </a:xfrm>
          <a:prstGeom prst="round2SameRect">
            <a:avLst>
              <a:gd name="adj1" fmla="val 38351"/>
              <a:gd name="adj2" fmla="val 0"/>
            </a:avLst>
          </a:prstGeom>
          <a:solidFill>
            <a:srgbClr val="73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224D0-153D-8A47-8137-E35F5B28448C}"/>
              </a:ext>
            </a:extLst>
          </p:cNvPr>
          <p:cNvSpPr/>
          <p:nvPr/>
        </p:nvSpPr>
        <p:spPr>
          <a:xfrm>
            <a:off x="3005987" y="3081794"/>
            <a:ext cx="2011836" cy="14122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6D193AD-8FD2-0244-A688-B4E2DB3A9065}"/>
              </a:ext>
            </a:extLst>
          </p:cNvPr>
          <p:cNvSpPr/>
          <p:nvPr/>
        </p:nvSpPr>
        <p:spPr>
          <a:xfrm>
            <a:off x="4895551" y="3653725"/>
            <a:ext cx="185172" cy="1474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85DF76-66B8-6D42-BFCC-65E3337203CC}"/>
              </a:ext>
            </a:extLst>
          </p:cNvPr>
          <p:cNvSpPr/>
          <p:nvPr/>
        </p:nvSpPr>
        <p:spPr>
          <a:xfrm>
            <a:off x="2669495" y="3522249"/>
            <a:ext cx="441492" cy="1397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5CD16A8A-53AA-1B40-BEFF-944A89AFC41E}"/>
              </a:ext>
            </a:extLst>
          </p:cNvPr>
          <p:cNvSpPr/>
          <p:nvPr/>
        </p:nvSpPr>
        <p:spPr>
          <a:xfrm>
            <a:off x="2527607" y="3358936"/>
            <a:ext cx="246888" cy="466344"/>
          </a:xfrm>
          <a:custGeom>
            <a:avLst/>
            <a:gdLst>
              <a:gd name="connsiteX0" fmla="*/ 0 w 329184"/>
              <a:gd name="connsiteY0" fmla="*/ 621792 h 621792"/>
              <a:gd name="connsiteX1" fmla="*/ 329184 w 329184"/>
              <a:gd name="connsiteY1" fmla="*/ 621792 h 621792"/>
              <a:gd name="connsiteX2" fmla="*/ 329184 w 329184"/>
              <a:gd name="connsiteY2" fmla="*/ 0 h 621792"/>
              <a:gd name="connsiteX3" fmla="*/ 9144 w 329184"/>
              <a:gd name="connsiteY3" fmla="*/ 0 h 621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184" h="621792">
                <a:moveTo>
                  <a:pt x="0" y="621792"/>
                </a:moveTo>
                <a:lnTo>
                  <a:pt x="329184" y="621792"/>
                </a:lnTo>
                <a:lnTo>
                  <a:pt x="329184" y="0"/>
                </a:lnTo>
                <a:lnTo>
                  <a:pt x="9144" y="0"/>
                </a:lnTo>
              </a:path>
            </a:pathLst>
          </a:custGeom>
          <a:noFill/>
          <a:ln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E4C6662-B34E-CB4C-869D-2D8FED8F9D39}"/>
              </a:ext>
            </a:extLst>
          </p:cNvPr>
          <p:cNvSpPr/>
          <p:nvPr/>
        </p:nvSpPr>
        <p:spPr>
          <a:xfrm>
            <a:off x="3471093" y="3600405"/>
            <a:ext cx="278017" cy="755467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8C4A66A-1E6D-834D-A257-F1E1BF7EB8C2}"/>
              </a:ext>
            </a:extLst>
          </p:cNvPr>
          <p:cNvSpPr/>
          <p:nvPr/>
        </p:nvSpPr>
        <p:spPr>
          <a:xfrm>
            <a:off x="3595394" y="4362729"/>
            <a:ext cx="0" cy="144019"/>
          </a:xfrm>
          <a:custGeom>
            <a:avLst/>
            <a:gdLst>
              <a:gd name="connsiteX0" fmla="*/ 0 w 0"/>
              <a:gd name="connsiteY0" fmla="*/ 0 h 192024"/>
              <a:gd name="connsiteX1" fmla="*/ 0 w 0"/>
              <a:gd name="connsiteY1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024">
                <a:moveTo>
                  <a:pt x="0" y="0"/>
                </a:moveTo>
                <a:lnTo>
                  <a:pt x="0" y="19202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9298E3-F647-1E45-AB14-405708F911C4}"/>
              </a:ext>
            </a:extLst>
          </p:cNvPr>
          <p:cNvSpPr/>
          <p:nvPr/>
        </p:nvSpPr>
        <p:spPr>
          <a:xfrm>
            <a:off x="6955410" y="3050907"/>
            <a:ext cx="2023287" cy="1488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B15490B-82D6-2B49-BBA9-0D3BD984EB75}"/>
              </a:ext>
            </a:extLst>
          </p:cNvPr>
          <p:cNvSpPr/>
          <p:nvPr/>
        </p:nvSpPr>
        <p:spPr>
          <a:xfrm>
            <a:off x="8882505" y="3686704"/>
            <a:ext cx="185172" cy="147439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DAF33BE-ADF0-AB48-9446-F66E1EC0E3BF}"/>
              </a:ext>
            </a:extLst>
          </p:cNvPr>
          <p:cNvSpPr/>
          <p:nvPr/>
        </p:nvSpPr>
        <p:spPr>
          <a:xfrm>
            <a:off x="6618918" y="3510937"/>
            <a:ext cx="441492" cy="1397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B0B74BDA-46D8-2746-8FA5-26606AC5EA19}"/>
              </a:ext>
            </a:extLst>
          </p:cNvPr>
          <p:cNvSpPr/>
          <p:nvPr/>
        </p:nvSpPr>
        <p:spPr>
          <a:xfrm>
            <a:off x="6477030" y="3347624"/>
            <a:ext cx="246888" cy="466344"/>
          </a:xfrm>
          <a:custGeom>
            <a:avLst/>
            <a:gdLst>
              <a:gd name="connsiteX0" fmla="*/ 0 w 329184"/>
              <a:gd name="connsiteY0" fmla="*/ 621792 h 621792"/>
              <a:gd name="connsiteX1" fmla="*/ 329184 w 329184"/>
              <a:gd name="connsiteY1" fmla="*/ 621792 h 621792"/>
              <a:gd name="connsiteX2" fmla="*/ 329184 w 329184"/>
              <a:gd name="connsiteY2" fmla="*/ 0 h 621792"/>
              <a:gd name="connsiteX3" fmla="*/ 9144 w 329184"/>
              <a:gd name="connsiteY3" fmla="*/ 0 h 621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9184" h="621792">
                <a:moveTo>
                  <a:pt x="0" y="621792"/>
                </a:moveTo>
                <a:lnTo>
                  <a:pt x="329184" y="621792"/>
                </a:lnTo>
                <a:lnTo>
                  <a:pt x="329184" y="0"/>
                </a:lnTo>
                <a:lnTo>
                  <a:pt x="9144" y="0"/>
                </a:lnTo>
              </a:path>
            </a:pathLst>
          </a:custGeom>
          <a:noFill/>
          <a:ln>
            <a:solidFill>
              <a:srgbClr val="00B05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D89910B-6F75-ED43-9FB0-5737E9DC1C8F}"/>
              </a:ext>
            </a:extLst>
          </p:cNvPr>
          <p:cNvSpPr/>
          <p:nvPr/>
        </p:nvSpPr>
        <p:spPr>
          <a:xfrm>
            <a:off x="6935065" y="3052316"/>
            <a:ext cx="2043631" cy="661670"/>
          </a:xfrm>
          <a:custGeom>
            <a:avLst/>
            <a:gdLst>
              <a:gd name="connsiteX0" fmla="*/ 1810512 w 1810512"/>
              <a:gd name="connsiteY0" fmla="*/ 521208 h 521208"/>
              <a:gd name="connsiteX1" fmla="*/ 1801368 w 1810512"/>
              <a:gd name="connsiteY1" fmla="*/ 18288 h 521208"/>
              <a:gd name="connsiteX2" fmla="*/ 0 w 1810512"/>
              <a:gd name="connsiteY2" fmla="*/ 0 h 521208"/>
              <a:gd name="connsiteX3" fmla="*/ 0 w 1810512"/>
              <a:gd name="connsiteY3" fmla="*/ 374904 h 521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0512" h="521208">
                <a:moveTo>
                  <a:pt x="1810512" y="521208"/>
                </a:moveTo>
                <a:lnTo>
                  <a:pt x="1801368" y="18288"/>
                </a:lnTo>
                <a:lnTo>
                  <a:pt x="0" y="0"/>
                </a:lnTo>
                <a:lnTo>
                  <a:pt x="0" y="374904"/>
                </a:lnTo>
              </a:path>
            </a:pathLst>
          </a:custGeom>
          <a:noFill/>
          <a:ln w="47625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B27ABF83-CF8C-CE47-B4A6-1B2A01622BCA}"/>
              </a:ext>
            </a:extLst>
          </p:cNvPr>
          <p:cNvSpPr/>
          <p:nvPr/>
        </p:nvSpPr>
        <p:spPr>
          <a:xfrm>
            <a:off x="5845462" y="3502046"/>
            <a:ext cx="332040" cy="379104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B28081-100C-8C40-910D-A59CE640726D}"/>
              </a:ext>
            </a:extLst>
          </p:cNvPr>
          <p:cNvSpPr txBox="1"/>
          <p:nvPr/>
        </p:nvSpPr>
        <p:spPr>
          <a:xfrm>
            <a:off x="2318219" y="3468612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HX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F15E9A-723A-8C45-9A50-9512D4290087}"/>
              </a:ext>
            </a:extLst>
          </p:cNvPr>
          <p:cNvSpPr txBox="1"/>
          <p:nvPr/>
        </p:nvSpPr>
        <p:spPr>
          <a:xfrm>
            <a:off x="4814725" y="3815903"/>
            <a:ext cx="1176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4 Moderators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2395E70-A69D-F846-9A8E-ABDF4724ED60}"/>
              </a:ext>
            </a:extLst>
          </p:cNvPr>
          <p:cNvSpPr txBox="1"/>
          <p:nvPr/>
        </p:nvSpPr>
        <p:spPr>
          <a:xfrm>
            <a:off x="2940379" y="4447756"/>
            <a:ext cx="68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solidFill>
                  <a:srgbClr val="FF2F92"/>
                </a:solidFill>
              </a:rPr>
              <a:t>1 kg/s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F7B631-8D8D-2944-9CA7-BF935B3E06ED}"/>
              </a:ext>
            </a:extLst>
          </p:cNvPr>
          <p:cNvSpPr txBox="1"/>
          <p:nvPr/>
        </p:nvSpPr>
        <p:spPr>
          <a:xfrm>
            <a:off x="5736207" y="2528809"/>
            <a:ext cx="3242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>
                <a:solidFill>
                  <a:srgbClr val="FF0000"/>
                </a:solidFill>
              </a:rPr>
              <a:t>Travel</a:t>
            </a:r>
            <a:r>
              <a:rPr lang="sv-SE" sz="1400" dirty="0">
                <a:solidFill>
                  <a:srgbClr val="FF0000"/>
                </a:solidFill>
              </a:rPr>
              <a:t> </a:t>
            </a:r>
            <a:r>
              <a:rPr lang="sv-SE" sz="1400" dirty="0" err="1">
                <a:solidFill>
                  <a:srgbClr val="FF0000"/>
                </a:solidFill>
              </a:rPr>
              <a:t>time</a:t>
            </a:r>
            <a:r>
              <a:rPr lang="sv-SE" sz="1400" dirty="0">
                <a:solidFill>
                  <a:srgbClr val="FF0000"/>
                </a:solidFill>
              </a:rPr>
              <a:t> from moderator to HX = 11.5 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B4C03E-5D26-BB40-ADE7-D30EE61D1F41}"/>
              </a:ext>
            </a:extLst>
          </p:cNvPr>
          <p:cNvSpPr txBox="1"/>
          <p:nvPr/>
        </p:nvSpPr>
        <p:spPr>
          <a:xfrm>
            <a:off x="2283028" y="3990791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/>
              <a:t>T</a:t>
            </a:r>
            <a:r>
              <a:rPr lang="sv-SE" sz="1600" b="1" baseline="-25000" dirty="0"/>
              <a:t>1</a:t>
            </a:r>
            <a:r>
              <a:rPr lang="sv-SE" sz="1600" b="1" dirty="0"/>
              <a:t>=17 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74E6F4-9DE4-DD41-83C8-852E35D24A35}"/>
              </a:ext>
            </a:extLst>
          </p:cNvPr>
          <p:cNvSpPr txBox="1"/>
          <p:nvPr/>
        </p:nvSpPr>
        <p:spPr>
          <a:xfrm>
            <a:off x="7007321" y="2718320"/>
            <a:ext cx="180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>
                <a:solidFill>
                  <a:srgbClr val="FF0000"/>
                </a:solidFill>
              </a:rPr>
              <a:t>T</a:t>
            </a:r>
            <a:r>
              <a:rPr lang="sv-SE" sz="1600" b="1" baseline="-25000" dirty="0">
                <a:solidFill>
                  <a:srgbClr val="FF0000"/>
                </a:solidFill>
              </a:rPr>
              <a:t>2</a:t>
            </a:r>
            <a:r>
              <a:rPr lang="sv-SE" sz="1600" b="1" dirty="0">
                <a:solidFill>
                  <a:srgbClr val="FF0000"/>
                </a:solidFill>
              </a:rPr>
              <a:t>=17.5 +</a:t>
            </a:r>
            <a:r>
              <a:rPr lang="sv-SE" sz="1600" b="1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sv-SE" sz="1600" b="1" dirty="0">
                <a:solidFill>
                  <a:srgbClr val="FF0000"/>
                </a:solidFill>
              </a:rPr>
              <a:t>T(=2.1K)</a:t>
            </a:r>
            <a:endParaRPr lang="sv-SE" sz="16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D1C6B5-DB57-E241-9994-F57376DC00A7}"/>
              </a:ext>
            </a:extLst>
          </p:cNvPr>
          <p:cNvSpPr txBox="1"/>
          <p:nvPr/>
        </p:nvSpPr>
        <p:spPr>
          <a:xfrm>
            <a:off x="2034023" y="2235067"/>
            <a:ext cx="3111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u="sng" dirty="0"/>
              <a:t>Before a proton </a:t>
            </a:r>
            <a:r>
              <a:rPr lang="sv-SE" u="sng" dirty="0" err="1"/>
              <a:t>beam</a:t>
            </a:r>
            <a:r>
              <a:rPr lang="sv-SE" u="sng" dirty="0"/>
              <a:t> </a:t>
            </a:r>
            <a:r>
              <a:rPr lang="sv-SE" u="sng" dirty="0" err="1"/>
              <a:t>injection</a:t>
            </a:r>
            <a:endParaRPr lang="sv-SE" u="sng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B3828A1-8CD7-7E44-926A-D7E276A349E0}"/>
              </a:ext>
            </a:extLst>
          </p:cNvPr>
          <p:cNvSpPr txBox="1"/>
          <p:nvPr/>
        </p:nvSpPr>
        <p:spPr>
          <a:xfrm>
            <a:off x="3941173" y="3052317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>
                <a:solidFill>
                  <a:srgbClr val="0432FF"/>
                </a:solidFill>
              </a:rPr>
              <a:t>V</a:t>
            </a:r>
            <a:r>
              <a:rPr lang="sv-SE" sz="1600" b="1" baseline="-25000" dirty="0">
                <a:solidFill>
                  <a:srgbClr val="0432FF"/>
                </a:solidFill>
              </a:rPr>
              <a:t>2</a:t>
            </a:r>
            <a:r>
              <a:rPr lang="sv-SE" sz="1600" b="1" dirty="0">
                <a:solidFill>
                  <a:srgbClr val="0432FF"/>
                </a:solidFill>
              </a:rPr>
              <a:t>=179 L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E965EDB-B9AA-C847-8E88-F3743C1C79E3}"/>
              </a:ext>
            </a:extLst>
          </p:cNvPr>
          <p:cNvCxnSpPr>
            <a:cxnSpLocks/>
          </p:cNvCxnSpPr>
          <p:nvPr/>
        </p:nvCxnSpPr>
        <p:spPr>
          <a:xfrm>
            <a:off x="3589962" y="4617033"/>
            <a:ext cx="262656" cy="0"/>
          </a:xfrm>
          <a:prstGeom prst="straightConnector1">
            <a:avLst/>
          </a:prstGeom>
          <a:ln w="19050">
            <a:solidFill>
              <a:srgbClr val="FF2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A10BFED-F5CC-1343-BB88-485642C88B1D}"/>
              </a:ext>
            </a:extLst>
          </p:cNvPr>
          <p:cNvSpPr txBox="1"/>
          <p:nvPr/>
        </p:nvSpPr>
        <p:spPr>
          <a:xfrm>
            <a:off x="6429048" y="3917713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/>
              <a:t>T</a:t>
            </a:r>
            <a:r>
              <a:rPr lang="sv-SE" sz="1400" b="1" baseline="-25000" dirty="0"/>
              <a:t>1</a:t>
            </a:r>
            <a:r>
              <a:rPr lang="sv-SE" sz="1400" b="1" dirty="0"/>
              <a:t>=17 K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1483B6-D0D5-7B47-AF61-2A31D675820D}"/>
              </a:ext>
            </a:extLst>
          </p:cNvPr>
          <p:cNvSpPr txBox="1"/>
          <p:nvPr/>
        </p:nvSpPr>
        <p:spPr>
          <a:xfrm>
            <a:off x="2250725" y="2781707"/>
            <a:ext cx="8947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rgbClr val="0432FF"/>
                </a:solidFill>
              </a:rPr>
              <a:t>P</a:t>
            </a:r>
            <a:r>
              <a:rPr lang="sv-SE" sz="1400" baseline="-25000" dirty="0">
                <a:solidFill>
                  <a:srgbClr val="0432FF"/>
                </a:solidFill>
              </a:rPr>
              <a:t>1</a:t>
            </a:r>
            <a:r>
              <a:rPr lang="sv-SE" sz="1400" dirty="0">
                <a:solidFill>
                  <a:srgbClr val="0432FF"/>
                </a:solidFill>
              </a:rPr>
              <a:t>=10 bar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F443E0-C5C2-B84F-B24E-7B6BB578B4AB}"/>
              </a:ext>
            </a:extLst>
          </p:cNvPr>
          <p:cNvSpPr txBox="1"/>
          <p:nvPr/>
        </p:nvSpPr>
        <p:spPr>
          <a:xfrm>
            <a:off x="8068038" y="3142322"/>
            <a:ext cx="827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rgbClr val="0432FF"/>
                </a:solidFill>
              </a:rPr>
              <a:t>V</a:t>
            </a:r>
            <a:r>
              <a:rPr lang="sv-SE" sz="1400" baseline="-25000" dirty="0">
                <a:solidFill>
                  <a:srgbClr val="0432FF"/>
                </a:solidFill>
              </a:rPr>
              <a:t>2</a:t>
            </a:r>
            <a:r>
              <a:rPr lang="sv-SE" sz="1400" dirty="0">
                <a:solidFill>
                  <a:srgbClr val="0432FF"/>
                </a:solidFill>
              </a:rPr>
              <a:t>=179 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EEB51B-71BB-FF48-ABED-E656584B8B62}"/>
              </a:ext>
            </a:extLst>
          </p:cNvPr>
          <p:cNvSpPr txBox="1"/>
          <p:nvPr/>
        </p:nvSpPr>
        <p:spPr>
          <a:xfrm>
            <a:off x="4209732" y="4519392"/>
            <a:ext cx="923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b="1" dirty="0"/>
              <a:t>V</a:t>
            </a:r>
            <a:r>
              <a:rPr lang="sv-SE" sz="1600" b="1" baseline="-25000" dirty="0"/>
              <a:t>1</a:t>
            </a:r>
            <a:r>
              <a:rPr lang="sv-SE" sz="1600" b="1" dirty="0"/>
              <a:t>=162 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F91B07-8326-2746-B5FC-766FBCA8E007}"/>
              </a:ext>
            </a:extLst>
          </p:cNvPr>
          <p:cNvSpPr txBox="1"/>
          <p:nvPr/>
        </p:nvSpPr>
        <p:spPr>
          <a:xfrm>
            <a:off x="3460018" y="2722412"/>
            <a:ext cx="973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T</a:t>
            </a:r>
            <a:r>
              <a:rPr lang="sv-SE" sz="1600" baseline="-25000" dirty="0"/>
              <a:t>2</a:t>
            </a:r>
            <a:r>
              <a:rPr lang="sv-SE" sz="1600" dirty="0"/>
              <a:t>=17.5 K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57E01F-6B7F-3A4F-A5F2-9532317ED39E}"/>
              </a:ext>
            </a:extLst>
          </p:cNvPr>
          <p:cNvSpPr txBox="1"/>
          <p:nvPr/>
        </p:nvSpPr>
        <p:spPr>
          <a:xfrm>
            <a:off x="5604445" y="2247168"/>
            <a:ext cx="353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u="sng" dirty="0" err="1"/>
              <a:t>After</a:t>
            </a:r>
            <a:r>
              <a:rPr lang="sv-SE" u="sng" dirty="0"/>
              <a:t> a 5MW proton </a:t>
            </a:r>
            <a:r>
              <a:rPr lang="sv-SE" u="sng" dirty="0" err="1"/>
              <a:t>beam</a:t>
            </a:r>
            <a:r>
              <a:rPr lang="sv-SE" u="sng" dirty="0"/>
              <a:t> </a:t>
            </a:r>
            <a:r>
              <a:rPr lang="sv-SE" u="sng" dirty="0" err="1"/>
              <a:t>injection</a:t>
            </a:r>
            <a:endParaRPr lang="sv-SE" u="sng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45E1546-C178-3B4F-A2AB-E5B520F94C6E}"/>
              </a:ext>
            </a:extLst>
          </p:cNvPr>
          <p:cNvSpPr txBox="1"/>
          <p:nvPr/>
        </p:nvSpPr>
        <p:spPr>
          <a:xfrm>
            <a:off x="8568617" y="4530606"/>
            <a:ext cx="918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V</a:t>
            </a:r>
            <a:r>
              <a:rPr lang="sv-SE" sz="1600" baseline="-25000" dirty="0"/>
              <a:t>1</a:t>
            </a:r>
            <a:r>
              <a:rPr lang="sv-SE" sz="1600" dirty="0"/>
              <a:t>=162 L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20246D0-7DA4-6447-87EA-B50A565F3564}"/>
              </a:ext>
            </a:extLst>
          </p:cNvPr>
          <p:cNvSpPr/>
          <p:nvPr/>
        </p:nvSpPr>
        <p:spPr>
          <a:xfrm>
            <a:off x="1990588" y="5461926"/>
            <a:ext cx="7945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err="1">
                <a:solidFill>
                  <a:srgbClr val="0070C0"/>
                </a:solidFill>
              </a:rPr>
              <a:t>Calculation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of</a:t>
            </a:r>
            <a:r>
              <a:rPr lang="sv-SE" dirty="0">
                <a:solidFill>
                  <a:srgbClr val="0070C0"/>
                </a:solidFill>
              </a:rPr>
              <a:t> the </a:t>
            </a:r>
            <a:r>
              <a:rPr lang="sv-SE" dirty="0" err="1">
                <a:solidFill>
                  <a:srgbClr val="0070C0"/>
                </a:solidFill>
              </a:rPr>
              <a:t>mass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balannce</a:t>
            </a:r>
            <a:r>
              <a:rPr lang="sv-SE" dirty="0">
                <a:solidFill>
                  <a:srgbClr val="0070C0"/>
                </a:solidFill>
              </a:rPr>
              <a:t> on the </a:t>
            </a:r>
            <a:r>
              <a:rPr lang="sv-SE" dirty="0" err="1">
                <a:solidFill>
                  <a:srgbClr val="0070C0"/>
                </a:solidFill>
              </a:rPr>
              <a:t>assumption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that</a:t>
            </a:r>
            <a:r>
              <a:rPr lang="sv-SE" dirty="0">
                <a:solidFill>
                  <a:srgbClr val="0070C0"/>
                </a:solidFill>
              </a:rPr>
              <a:t> </a:t>
            </a:r>
          </a:p>
          <a:p>
            <a:r>
              <a:rPr lang="sv-SE" dirty="0">
                <a:solidFill>
                  <a:srgbClr val="0070C0"/>
                </a:solidFill>
              </a:rPr>
              <a:t>all the heat </a:t>
            </a:r>
            <a:r>
              <a:rPr lang="sv-SE" dirty="0" err="1">
                <a:solidFill>
                  <a:srgbClr val="0070C0"/>
                </a:solidFill>
              </a:rPr>
              <a:t>load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applied</a:t>
            </a:r>
            <a:r>
              <a:rPr lang="sv-SE" dirty="0">
                <a:solidFill>
                  <a:srgbClr val="0070C0"/>
                </a:solidFill>
              </a:rPr>
              <a:t> at the moderators is </a:t>
            </a:r>
            <a:r>
              <a:rPr lang="sv-SE" dirty="0" err="1">
                <a:solidFill>
                  <a:srgbClr val="0070C0"/>
                </a:solidFill>
              </a:rPr>
              <a:t>completely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removed</a:t>
            </a:r>
            <a:r>
              <a:rPr lang="sv-SE" dirty="0">
                <a:solidFill>
                  <a:srgbClr val="0070C0"/>
                </a:solidFill>
              </a:rPr>
              <a:t> </a:t>
            </a:r>
            <a:r>
              <a:rPr lang="sv-SE" dirty="0" err="1">
                <a:solidFill>
                  <a:srgbClr val="0070C0"/>
                </a:solidFill>
              </a:rPr>
              <a:t>through</a:t>
            </a:r>
            <a:r>
              <a:rPr lang="sv-SE" dirty="0">
                <a:solidFill>
                  <a:srgbClr val="0070C0"/>
                </a:solidFill>
              </a:rPr>
              <a:t> the HX.</a:t>
            </a: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D17E0909-AB11-2647-9C68-1B6D5636851F}"/>
              </a:ext>
            </a:extLst>
          </p:cNvPr>
          <p:cNvSpPr/>
          <p:nvPr/>
        </p:nvSpPr>
        <p:spPr>
          <a:xfrm rot="10633465">
            <a:off x="9115231" y="3599572"/>
            <a:ext cx="119855" cy="222181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D0405C-D93B-C54A-A610-2AEB15624D54}"/>
              </a:ext>
            </a:extLst>
          </p:cNvPr>
          <p:cNvSpPr txBox="1"/>
          <p:nvPr/>
        </p:nvSpPr>
        <p:spPr>
          <a:xfrm>
            <a:off x="9229557" y="3571292"/>
            <a:ext cx="14130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>
                <a:solidFill>
                  <a:srgbClr val="FF0000"/>
                </a:solidFill>
              </a:rPr>
              <a:t>17.2 kW </a:t>
            </a:r>
          </a:p>
          <a:p>
            <a:r>
              <a:rPr lang="sv-SE" sz="1400" dirty="0">
                <a:solidFill>
                  <a:srgbClr val="FF0000"/>
                </a:solidFill>
              </a:rPr>
              <a:t>for 4 moderators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604B1C4-54EA-8447-9E91-AA2DB45D1D0F}"/>
              </a:ext>
            </a:extLst>
          </p:cNvPr>
          <p:cNvSpPr txBox="1"/>
          <p:nvPr/>
        </p:nvSpPr>
        <p:spPr>
          <a:xfrm>
            <a:off x="3709791" y="4099334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LH</a:t>
            </a:r>
            <a:r>
              <a:rPr lang="sv-SE" sz="1400" baseline="-25000" dirty="0"/>
              <a:t>2</a:t>
            </a:r>
            <a:r>
              <a:rPr lang="sv-SE" sz="1400" dirty="0"/>
              <a:t>:V</a:t>
            </a:r>
            <a:r>
              <a:rPr lang="sv-SE" sz="1400" baseline="-25000" dirty="0"/>
              <a:t>3</a:t>
            </a:r>
            <a:r>
              <a:rPr lang="sv-SE" sz="1400" dirty="0"/>
              <a:t>, T</a:t>
            </a:r>
            <a:r>
              <a:rPr lang="sv-SE" sz="1400" baseline="-25000" dirty="0"/>
              <a:t>3</a:t>
            </a:r>
            <a:r>
              <a:rPr lang="sv-SE" sz="1400" dirty="0"/>
              <a:t>=T</a:t>
            </a:r>
            <a:r>
              <a:rPr lang="sv-SE" sz="1400" baseline="-25000" dirty="0"/>
              <a:t>1</a:t>
            </a:r>
            <a:endParaRPr lang="sv-SE" sz="14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900B34-B7B3-BE43-8D5F-25AF191F2CF0}"/>
              </a:ext>
            </a:extLst>
          </p:cNvPr>
          <p:cNvSpPr txBox="1"/>
          <p:nvPr/>
        </p:nvSpPr>
        <p:spPr>
          <a:xfrm>
            <a:off x="3632813" y="3430052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GH</a:t>
            </a:r>
            <a:r>
              <a:rPr lang="sv-SE" sz="1400" baseline="-25000" dirty="0"/>
              <a:t>2</a:t>
            </a:r>
            <a:r>
              <a:rPr lang="sv-SE" sz="1400" dirty="0"/>
              <a:t>:V</a:t>
            </a:r>
            <a:r>
              <a:rPr lang="sv-SE" sz="1400" baseline="-25000" dirty="0"/>
              <a:t>4</a:t>
            </a:r>
            <a:r>
              <a:rPr lang="sv-SE" sz="1400" dirty="0"/>
              <a:t>=65-V</a:t>
            </a:r>
            <a:r>
              <a:rPr lang="sv-SE" sz="1400" baseline="-25000" dirty="0"/>
              <a:t>3</a:t>
            </a:r>
            <a:r>
              <a:rPr lang="sv-SE" sz="1400" dirty="0"/>
              <a:t>,</a:t>
            </a:r>
          </a:p>
          <a:p>
            <a:r>
              <a:rPr lang="sv-SE" sz="1400" dirty="0"/>
              <a:t>    T</a:t>
            </a:r>
            <a:r>
              <a:rPr lang="sv-SE" sz="1400" baseline="-25000" dirty="0"/>
              <a:t>4</a:t>
            </a:r>
            <a:r>
              <a:rPr lang="sv-SE" sz="1400" dirty="0"/>
              <a:t>=45 K</a:t>
            </a:r>
          </a:p>
        </p:txBody>
      </p:sp>
      <p:sp>
        <p:nvSpPr>
          <p:cNvPr id="41" name="Round Same Side Corner Rectangle 40">
            <a:extLst>
              <a:ext uri="{FF2B5EF4-FFF2-40B4-BE49-F238E27FC236}">
                <a16:creationId xmlns:a16="http://schemas.microsoft.com/office/drawing/2014/main" id="{C6ECBF67-A5A4-464B-B036-1C2BE0E78752}"/>
              </a:ext>
            </a:extLst>
          </p:cNvPr>
          <p:cNvSpPr/>
          <p:nvPr/>
        </p:nvSpPr>
        <p:spPr>
          <a:xfrm rot="10800000">
            <a:off x="7458249" y="4097904"/>
            <a:ext cx="251799" cy="278756"/>
          </a:xfrm>
          <a:prstGeom prst="round2SameRect">
            <a:avLst>
              <a:gd name="adj1" fmla="val 38351"/>
              <a:gd name="adj2" fmla="val 0"/>
            </a:avLst>
          </a:prstGeom>
          <a:solidFill>
            <a:srgbClr val="73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6D69F966-D957-534D-8E9C-7423D73835CA}"/>
              </a:ext>
            </a:extLst>
          </p:cNvPr>
          <p:cNvSpPr/>
          <p:nvPr/>
        </p:nvSpPr>
        <p:spPr>
          <a:xfrm>
            <a:off x="7442733" y="3626708"/>
            <a:ext cx="278017" cy="755467"/>
          </a:xfrm>
          <a:prstGeom prst="roundRect">
            <a:avLst>
              <a:gd name="adj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DBFC3A88-839E-3C4B-A7F9-71BBE21D75CD}"/>
              </a:ext>
            </a:extLst>
          </p:cNvPr>
          <p:cNvSpPr/>
          <p:nvPr/>
        </p:nvSpPr>
        <p:spPr>
          <a:xfrm>
            <a:off x="7567034" y="4389032"/>
            <a:ext cx="0" cy="144019"/>
          </a:xfrm>
          <a:custGeom>
            <a:avLst/>
            <a:gdLst>
              <a:gd name="connsiteX0" fmla="*/ 0 w 0"/>
              <a:gd name="connsiteY0" fmla="*/ 0 h 192024"/>
              <a:gd name="connsiteX1" fmla="*/ 0 w 0"/>
              <a:gd name="connsiteY1" fmla="*/ 192024 h 19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024">
                <a:moveTo>
                  <a:pt x="0" y="0"/>
                </a:moveTo>
                <a:lnTo>
                  <a:pt x="0" y="19202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BBE4613-091F-9947-B5B0-E02CF53DC38D}"/>
              </a:ext>
            </a:extLst>
          </p:cNvPr>
          <p:cNvSpPr txBox="1"/>
          <p:nvPr/>
        </p:nvSpPr>
        <p:spPr>
          <a:xfrm>
            <a:off x="7726084" y="3884190"/>
            <a:ext cx="473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sv-SE" sz="1600" dirty="0">
                <a:solidFill>
                  <a:srgbClr val="FF0000"/>
                </a:solidFill>
              </a:rPr>
              <a:t>V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B13DAF6-E396-2143-9861-028D2002C4C4}"/>
              </a:ext>
            </a:extLst>
          </p:cNvPr>
          <p:cNvSpPr/>
          <p:nvPr/>
        </p:nvSpPr>
        <p:spPr>
          <a:xfrm>
            <a:off x="7439735" y="3957924"/>
            <a:ext cx="268056" cy="14707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26C7FF6-E04D-894B-B7B3-6EDD57A71F55}"/>
              </a:ext>
            </a:extLst>
          </p:cNvPr>
          <p:cNvSpPr/>
          <p:nvPr/>
        </p:nvSpPr>
        <p:spPr>
          <a:xfrm>
            <a:off x="1814281" y="1570042"/>
            <a:ext cx="4076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0070C0"/>
                </a:solidFill>
              </a:rPr>
              <a:t>Simple </a:t>
            </a:r>
            <a:r>
              <a:rPr lang="sv-SE" sz="2000" b="1" dirty="0" err="1">
                <a:solidFill>
                  <a:srgbClr val="0070C0"/>
                </a:solidFill>
              </a:rPr>
              <a:t>calculation</a:t>
            </a:r>
            <a:r>
              <a:rPr lang="sv-SE" sz="2000" b="1" dirty="0">
                <a:solidFill>
                  <a:srgbClr val="0070C0"/>
                </a:solidFill>
              </a:rPr>
              <a:t> </a:t>
            </a:r>
            <a:r>
              <a:rPr lang="sv-SE" sz="2000" b="1" dirty="0" err="1">
                <a:solidFill>
                  <a:srgbClr val="0070C0"/>
                </a:solidFill>
              </a:rPr>
              <a:t>model</a:t>
            </a:r>
            <a:endParaRPr lang="sv-SE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7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772F7-A5E1-0A4B-8F62-1F0F6F0EF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Simulation </a:t>
            </a:r>
            <a:r>
              <a:rPr lang="sv-SE" dirty="0" err="1"/>
              <a:t>Results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EE0CE-8292-F248-81BF-F2670BB2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B2DF2A-E291-0348-B04C-354F8AFDB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D4CBD7-EC54-104B-9BCF-B61D963134B9}"/>
              </a:ext>
            </a:extLst>
          </p:cNvPr>
          <p:cNvSpPr/>
          <p:nvPr/>
        </p:nvSpPr>
        <p:spPr>
          <a:xfrm>
            <a:off x="1631972" y="5546456"/>
            <a:ext cx="87437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dirty="0">
                <a:ea typeface="MS Mincho" panose="02020609040205080304" pitchFamily="49" charset="-128"/>
                <a:cs typeface="Calibri" panose="020F0502020204030204" pitchFamily="34" charset="0"/>
              </a:rPr>
              <a:t>It is predicted that the pressure rise would be below 1 bar for V</a:t>
            </a:r>
            <a:r>
              <a:rPr lang="en-GB" baseline="-25000" dirty="0">
                <a:ea typeface="MS Mincho" panose="02020609040205080304" pitchFamily="49" charset="-128"/>
                <a:cs typeface="Calibri" panose="020F0502020204030204" pitchFamily="34" charset="0"/>
              </a:rPr>
              <a:t>3</a:t>
            </a:r>
            <a:r>
              <a:rPr lang="en-GB" dirty="0">
                <a:ea typeface="MS Mincho" panose="02020609040205080304" pitchFamily="49" charset="-128"/>
                <a:cs typeface="Calibri" panose="020F0502020204030204" pitchFamily="34" charset="0"/>
              </a:rPr>
              <a:t>=20 L, if the thermal compensation by the TMCP works well. </a:t>
            </a:r>
            <a:endParaRPr lang="sv-SE" dirty="0"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A57C3C-8071-784A-B9E4-76840711C655}"/>
              </a:ext>
            </a:extLst>
          </p:cNvPr>
          <p:cNvSpPr txBox="1"/>
          <p:nvPr/>
        </p:nvSpPr>
        <p:spPr>
          <a:xfrm>
            <a:off x="6422516" y="1835532"/>
            <a:ext cx="330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>
                <a:solidFill>
                  <a:srgbClr val="0070C0"/>
                </a:solidFill>
              </a:rPr>
              <a:t>Effect</a:t>
            </a:r>
            <a:r>
              <a:rPr lang="sv-SE" b="1" dirty="0">
                <a:solidFill>
                  <a:srgbClr val="0070C0"/>
                </a:solidFill>
              </a:rPr>
              <a:t> </a:t>
            </a:r>
            <a:r>
              <a:rPr lang="sv-SE" b="1" dirty="0" err="1">
                <a:solidFill>
                  <a:srgbClr val="0070C0"/>
                </a:solidFill>
              </a:rPr>
              <a:t>of</a:t>
            </a:r>
            <a:r>
              <a:rPr lang="sv-SE" b="1" dirty="0">
                <a:solidFill>
                  <a:srgbClr val="0070C0"/>
                </a:solidFill>
              </a:rPr>
              <a:t> </a:t>
            </a:r>
            <a:r>
              <a:rPr lang="sv-SE" b="1" dirty="0" err="1">
                <a:solidFill>
                  <a:srgbClr val="0070C0"/>
                </a:solidFill>
              </a:rPr>
              <a:t>liquid</a:t>
            </a:r>
            <a:r>
              <a:rPr lang="sv-SE" b="1" dirty="0">
                <a:solidFill>
                  <a:srgbClr val="0070C0"/>
                </a:solidFill>
              </a:rPr>
              <a:t> H2 </a:t>
            </a:r>
            <a:r>
              <a:rPr lang="sv-SE" b="1" dirty="0" err="1">
                <a:solidFill>
                  <a:srgbClr val="0070C0"/>
                </a:solidFill>
              </a:rPr>
              <a:t>volume</a:t>
            </a:r>
            <a:r>
              <a:rPr lang="sv-SE" b="1" dirty="0">
                <a:solidFill>
                  <a:srgbClr val="0070C0"/>
                </a:solidFill>
              </a:rPr>
              <a:t> in PCB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B927ED-0A33-834A-9E91-07F40CADF758}"/>
              </a:ext>
            </a:extLst>
          </p:cNvPr>
          <p:cNvSpPr txBox="1"/>
          <p:nvPr/>
        </p:nvSpPr>
        <p:spPr>
          <a:xfrm>
            <a:off x="1760145" y="1834530"/>
            <a:ext cx="3026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b="1" dirty="0" err="1">
                <a:solidFill>
                  <a:srgbClr val="0070C0"/>
                </a:solidFill>
              </a:rPr>
              <a:t>Effect</a:t>
            </a:r>
            <a:r>
              <a:rPr lang="sv-SE" b="1" dirty="0">
                <a:solidFill>
                  <a:srgbClr val="0070C0"/>
                </a:solidFill>
              </a:rPr>
              <a:t> </a:t>
            </a:r>
            <a:r>
              <a:rPr lang="sv-SE" b="1" dirty="0" err="1">
                <a:solidFill>
                  <a:srgbClr val="0070C0"/>
                </a:solidFill>
              </a:rPr>
              <a:t>of</a:t>
            </a:r>
            <a:r>
              <a:rPr lang="sv-SE" b="1" dirty="0">
                <a:solidFill>
                  <a:srgbClr val="0070C0"/>
                </a:solidFill>
              </a:rPr>
              <a:t> proton </a:t>
            </a:r>
            <a:r>
              <a:rPr lang="sv-SE" b="1" dirty="0" err="1">
                <a:solidFill>
                  <a:srgbClr val="0070C0"/>
                </a:solidFill>
              </a:rPr>
              <a:t>beam</a:t>
            </a:r>
            <a:r>
              <a:rPr lang="sv-SE" b="1" dirty="0">
                <a:solidFill>
                  <a:srgbClr val="0070C0"/>
                </a:solidFill>
              </a:rPr>
              <a:t> </a:t>
            </a:r>
            <a:r>
              <a:rPr lang="sv-SE" b="1" dirty="0" err="1">
                <a:solidFill>
                  <a:srgbClr val="0070C0"/>
                </a:solidFill>
              </a:rPr>
              <a:t>power</a:t>
            </a:r>
            <a:r>
              <a:rPr lang="sv-SE" b="1" dirty="0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B0530E0-D709-3142-B126-9C42E06BB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19" t="409" r="12037" b="16888"/>
          <a:stretch/>
        </p:blipFill>
        <p:spPr bwMode="auto">
          <a:xfrm>
            <a:off x="2157429" y="2334418"/>
            <a:ext cx="3672409" cy="2556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06A8FF8D-9DB7-914D-BC01-650A27E0B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734" b="14209"/>
          <a:stretch/>
        </p:blipFill>
        <p:spPr bwMode="auto">
          <a:xfrm>
            <a:off x="6486270" y="2321166"/>
            <a:ext cx="3858203" cy="2651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C3A9E0-2673-5A42-94F3-294A22BDDBC6}"/>
              </a:ext>
            </a:extLst>
          </p:cNvPr>
          <p:cNvSpPr txBox="1"/>
          <p:nvPr/>
        </p:nvSpPr>
        <p:spPr>
          <a:xfrm rot="16200000">
            <a:off x="1085420" y="3399912"/>
            <a:ext cx="1698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/>
              <a:t>Pressure</a:t>
            </a:r>
            <a:r>
              <a:rPr lang="sv-SE" sz="1600" dirty="0"/>
              <a:t> </a:t>
            </a:r>
            <a:r>
              <a:rPr lang="sv-SE" sz="1600" dirty="0" err="1"/>
              <a:t>rise</a:t>
            </a:r>
            <a:r>
              <a:rPr lang="sv-SE" sz="1600" dirty="0"/>
              <a:t> (bar)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0A9725-B76A-3141-9871-0211C7E12CE2}"/>
              </a:ext>
            </a:extLst>
          </p:cNvPr>
          <p:cNvSpPr txBox="1"/>
          <p:nvPr/>
        </p:nvSpPr>
        <p:spPr>
          <a:xfrm>
            <a:off x="2890334" y="4890646"/>
            <a:ext cx="2380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Proton </a:t>
            </a:r>
            <a:r>
              <a:rPr lang="sv-SE" sz="1600" dirty="0" err="1"/>
              <a:t>beam</a:t>
            </a:r>
            <a:r>
              <a:rPr lang="sv-SE" sz="1600" dirty="0"/>
              <a:t> </a:t>
            </a:r>
            <a:r>
              <a:rPr lang="sv-SE" sz="1600" dirty="0" err="1"/>
              <a:t>power</a:t>
            </a:r>
            <a:r>
              <a:rPr lang="sv-SE" sz="1600" dirty="0"/>
              <a:t> (MW)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A52AE7-5B0D-A14F-9B27-B6DD42E5F8DE}"/>
              </a:ext>
            </a:extLst>
          </p:cNvPr>
          <p:cNvSpPr txBox="1"/>
          <p:nvPr/>
        </p:nvSpPr>
        <p:spPr>
          <a:xfrm rot="16200000">
            <a:off x="5638695" y="3386660"/>
            <a:ext cx="1698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/>
              <a:t>Pressure</a:t>
            </a:r>
            <a:r>
              <a:rPr lang="sv-SE" sz="1600" dirty="0"/>
              <a:t> </a:t>
            </a:r>
            <a:r>
              <a:rPr lang="sv-SE" sz="1600" dirty="0" err="1"/>
              <a:t>rise</a:t>
            </a:r>
            <a:r>
              <a:rPr lang="sv-SE" sz="1600" dirty="0"/>
              <a:t> (bar)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B8CD04-9C39-AD46-B306-B33546B603D9}"/>
              </a:ext>
            </a:extLst>
          </p:cNvPr>
          <p:cNvSpPr txBox="1"/>
          <p:nvPr/>
        </p:nvSpPr>
        <p:spPr>
          <a:xfrm>
            <a:off x="6888088" y="4877394"/>
            <a:ext cx="3270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 err="1"/>
              <a:t>Liquid</a:t>
            </a:r>
            <a:r>
              <a:rPr lang="sv-SE" sz="1600" dirty="0"/>
              <a:t> hydrogen </a:t>
            </a:r>
            <a:r>
              <a:rPr lang="sv-SE" sz="1600" dirty="0" err="1"/>
              <a:t>volume</a:t>
            </a:r>
            <a:r>
              <a:rPr lang="sv-SE" sz="1600" dirty="0"/>
              <a:t> in PCB,V3 (L)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18A2A2C-36A3-FD48-99CE-03B298DE339A}"/>
              </a:ext>
            </a:extLst>
          </p:cNvPr>
          <p:cNvSpPr/>
          <p:nvPr/>
        </p:nvSpPr>
        <p:spPr>
          <a:xfrm>
            <a:off x="2665163" y="3020258"/>
            <a:ext cx="113182" cy="11449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E4EB62F-4525-AD41-9A6A-94436EB39969}"/>
              </a:ext>
            </a:extLst>
          </p:cNvPr>
          <p:cNvSpPr/>
          <p:nvPr/>
        </p:nvSpPr>
        <p:spPr>
          <a:xfrm>
            <a:off x="2661255" y="3321150"/>
            <a:ext cx="113182" cy="114490"/>
          </a:xfrm>
          <a:prstGeom prst="ellipse">
            <a:avLst/>
          </a:prstGeom>
          <a:solidFill>
            <a:srgbClr val="FF2F9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7CBFAC-9BC0-BF4B-AE95-86E130ABEF6A}"/>
              </a:ext>
            </a:extLst>
          </p:cNvPr>
          <p:cNvSpPr txBox="1"/>
          <p:nvPr/>
        </p:nvSpPr>
        <p:spPr>
          <a:xfrm>
            <a:off x="2517470" y="2681325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V3=20 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671045-3F65-4B4C-AFF8-C5D1B208C84D}"/>
              </a:ext>
            </a:extLst>
          </p:cNvPr>
          <p:cNvSpPr txBox="1"/>
          <p:nvPr/>
        </p:nvSpPr>
        <p:spPr>
          <a:xfrm>
            <a:off x="2796807" y="2906011"/>
            <a:ext cx="1404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/>
              <a:t>F</a:t>
            </a:r>
            <a:r>
              <a:rPr lang="sv-SE" sz="1400" dirty="0" err="1" smtClean="0"/>
              <a:t>our</a:t>
            </a:r>
            <a:r>
              <a:rPr lang="sv-SE" sz="1400" dirty="0" smtClean="0"/>
              <a:t> </a:t>
            </a:r>
            <a:r>
              <a:rPr lang="sv-SE" sz="1400" dirty="0"/>
              <a:t>moderators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E37D69-D50C-EE45-9AC9-8C1384474B56}"/>
              </a:ext>
            </a:extLst>
          </p:cNvPr>
          <p:cNvSpPr txBox="1"/>
          <p:nvPr/>
        </p:nvSpPr>
        <p:spPr>
          <a:xfrm>
            <a:off x="2777268" y="3238165"/>
            <a:ext cx="1375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Two</a:t>
            </a:r>
            <a:r>
              <a:rPr lang="sv-SE" sz="1400" dirty="0" smtClean="0"/>
              <a:t> </a:t>
            </a:r>
            <a:r>
              <a:rPr lang="sv-SE" sz="1400" dirty="0"/>
              <a:t>moderators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E590304-3A52-5343-B860-B22A84C5C3B0}"/>
              </a:ext>
            </a:extLst>
          </p:cNvPr>
          <p:cNvSpPr/>
          <p:nvPr/>
        </p:nvSpPr>
        <p:spPr>
          <a:xfrm>
            <a:off x="7051288" y="3035492"/>
            <a:ext cx="113182" cy="11449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EF482FC-34F8-3043-980F-C4B647C0C941}"/>
              </a:ext>
            </a:extLst>
          </p:cNvPr>
          <p:cNvSpPr/>
          <p:nvPr/>
        </p:nvSpPr>
        <p:spPr>
          <a:xfrm>
            <a:off x="7047380" y="3336384"/>
            <a:ext cx="113182" cy="114490"/>
          </a:xfrm>
          <a:prstGeom prst="ellipse">
            <a:avLst/>
          </a:prstGeom>
          <a:solidFill>
            <a:srgbClr val="FF2F92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A14783-C193-124C-8449-01E41AD4FE65}"/>
              </a:ext>
            </a:extLst>
          </p:cNvPr>
          <p:cNvSpPr txBox="1"/>
          <p:nvPr/>
        </p:nvSpPr>
        <p:spPr>
          <a:xfrm>
            <a:off x="6932815" y="2634875"/>
            <a:ext cx="25932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/>
              <a:t>For 5 MW proton </a:t>
            </a:r>
            <a:r>
              <a:rPr lang="sv-SE" sz="1400" dirty="0" err="1"/>
              <a:t>beam</a:t>
            </a:r>
            <a:r>
              <a:rPr lang="sv-SE" sz="1400" dirty="0"/>
              <a:t> </a:t>
            </a:r>
            <a:r>
              <a:rPr lang="sv-SE" sz="1400" dirty="0" err="1"/>
              <a:t>opeation</a:t>
            </a:r>
            <a:endParaRPr lang="sv-SE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9123B9-5DCE-7C4F-AEE9-12A4E7E733C0}"/>
              </a:ext>
            </a:extLst>
          </p:cNvPr>
          <p:cNvSpPr txBox="1"/>
          <p:nvPr/>
        </p:nvSpPr>
        <p:spPr>
          <a:xfrm>
            <a:off x="7182932" y="2921245"/>
            <a:ext cx="1404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Four</a:t>
            </a:r>
            <a:r>
              <a:rPr lang="sv-SE" sz="1400" dirty="0" smtClean="0"/>
              <a:t> </a:t>
            </a:r>
            <a:r>
              <a:rPr lang="sv-SE" sz="1400" dirty="0"/>
              <a:t>moderators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4B60BB-0737-C042-96F6-5B4F42D90133}"/>
              </a:ext>
            </a:extLst>
          </p:cNvPr>
          <p:cNvSpPr txBox="1"/>
          <p:nvPr/>
        </p:nvSpPr>
        <p:spPr>
          <a:xfrm>
            <a:off x="7163393" y="3253399"/>
            <a:ext cx="1375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dirty="0" err="1" smtClean="0"/>
              <a:t>Two</a:t>
            </a:r>
            <a:r>
              <a:rPr lang="sv-SE" sz="1400" dirty="0" smtClean="0"/>
              <a:t> </a:t>
            </a:r>
            <a:r>
              <a:rPr lang="sv-SE" sz="1400" dirty="0"/>
              <a:t>moderators</a:t>
            </a:r>
          </a:p>
        </p:txBody>
      </p:sp>
    </p:spTree>
    <p:extLst>
      <p:ext uri="{BB962C8B-B14F-4D97-AF65-F5344CB8AC3E}">
        <p14:creationId xmlns:p14="http://schemas.microsoft.com/office/powerpoint/2010/main" val="3688908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DB5F4-4AA1-F140-89A6-90FAAF295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CMS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303656-D817-B241-A0D5-CDFBBC6E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4098A3-D8CD-0740-A0EB-A184B4CC0D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C321CE-AF80-4E4D-B0DC-1ECB4EE9D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384" y="1675633"/>
            <a:ext cx="9121080" cy="4921719"/>
          </a:xfrm>
        </p:spPr>
        <p:txBody>
          <a:bodyPr/>
          <a:lstStyle/>
          <a:p>
            <a:r>
              <a:rPr lang="sv-SE" sz="2600" dirty="0" err="1"/>
              <a:t>Manufacturing</a:t>
            </a:r>
            <a:r>
              <a:rPr lang="sv-SE" sz="2600" dirty="0"/>
              <a:t> CMS </a:t>
            </a:r>
            <a:r>
              <a:rPr lang="sv-SE" sz="2600" dirty="0" err="1"/>
              <a:t>cold</a:t>
            </a:r>
            <a:r>
              <a:rPr lang="sv-SE" sz="2600" dirty="0"/>
              <a:t> box (</a:t>
            </a:r>
            <a:r>
              <a:rPr lang="sv-SE" sz="2600" dirty="0" err="1"/>
              <a:t>until</a:t>
            </a:r>
            <a:r>
              <a:rPr lang="sv-SE" sz="2600" dirty="0"/>
              <a:t> </a:t>
            </a:r>
            <a:r>
              <a:rPr lang="sv-SE" sz="2600" dirty="0" err="1"/>
              <a:t>January</a:t>
            </a:r>
            <a:r>
              <a:rPr lang="sv-SE" sz="2600" dirty="0"/>
              <a:t>, 2020)</a:t>
            </a:r>
          </a:p>
          <a:p>
            <a:r>
              <a:rPr lang="sv-SE" sz="2600" dirty="0"/>
              <a:t>TUV </a:t>
            </a:r>
            <a:r>
              <a:rPr lang="sv-SE" sz="2600" dirty="0" err="1"/>
              <a:t>inspection</a:t>
            </a:r>
            <a:r>
              <a:rPr lang="sv-SE" sz="2600" dirty="0"/>
              <a:t> and preparation for FAT (</a:t>
            </a:r>
            <a:r>
              <a:rPr lang="sv-SE" sz="2600" dirty="0" err="1"/>
              <a:t>January</a:t>
            </a:r>
            <a:r>
              <a:rPr lang="sv-SE" sz="2600" dirty="0"/>
              <a:t> to </a:t>
            </a:r>
            <a:r>
              <a:rPr lang="sv-SE" sz="2600" dirty="0" err="1"/>
              <a:t>March</a:t>
            </a:r>
            <a:r>
              <a:rPr lang="sv-SE" sz="2600" dirty="0"/>
              <a:t>, 2020: )</a:t>
            </a:r>
          </a:p>
          <a:p>
            <a:r>
              <a:rPr lang="sv-SE" sz="2600" dirty="0"/>
              <a:t>FAT for the CMS </a:t>
            </a:r>
            <a:r>
              <a:rPr lang="sv-SE" sz="2600" dirty="0" err="1"/>
              <a:t>cold</a:t>
            </a:r>
            <a:r>
              <a:rPr lang="sv-SE" sz="2600" dirty="0"/>
              <a:t> box at </a:t>
            </a:r>
            <a:r>
              <a:rPr lang="sv-SE" sz="2600" dirty="0" err="1"/>
              <a:t>Forschungszentrum</a:t>
            </a:r>
            <a:r>
              <a:rPr lang="sv-SE" sz="2600" dirty="0"/>
              <a:t> </a:t>
            </a:r>
            <a:r>
              <a:rPr lang="sv-SE" sz="2600" dirty="0" err="1"/>
              <a:t>Jülich</a:t>
            </a:r>
            <a:r>
              <a:rPr lang="sv-SE" sz="2600" dirty="0"/>
              <a:t> (</a:t>
            </a:r>
            <a:r>
              <a:rPr lang="sv-SE" sz="2600" dirty="0" err="1"/>
              <a:t>March</a:t>
            </a:r>
            <a:r>
              <a:rPr lang="sv-SE" sz="2600" dirty="0"/>
              <a:t> and April, 2020 )</a:t>
            </a:r>
          </a:p>
          <a:p>
            <a:r>
              <a:rPr lang="sv-SE" sz="2600" dirty="0" err="1"/>
              <a:t>Manufacturing</a:t>
            </a:r>
            <a:r>
              <a:rPr lang="sv-SE" sz="2600" dirty="0"/>
              <a:t> HTL</a:t>
            </a:r>
          </a:p>
          <a:p>
            <a:endParaRPr lang="sv-SE" sz="2600" dirty="0"/>
          </a:p>
          <a:p>
            <a:r>
              <a:rPr lang="sv-SE" sz="2600" dirty="0"/>
              <a:t>Installation at ESS site (</a:t>
            </a:r>
            <a:r>
              <a:rPr lang="sv-SE" sz="2600" dirty="0" err="1"/>
              <a:t>October</a:t>
            </a:r>
            <a:r>
              <a:rPr lang="sv-SE" sz="2600" dirty="0"/>
              <a:t>, 2020 to </a:t>
            </a:r>
            <a:r>
              <a:rPr lang="sv-SE" sz="2600" dirty="0" err="1"/>
              <a:t>March</a:t>
            </a:r>
            <a:r>
              <a:rPr lang="sv-SE" sz="2600" dirty="0"/>
              <a:t>, 2021 ).</a:t>
            </a:r>
          </a:p>
          <a:p>
            <a:r>
              <a:rPr lang="sv-SE" sz="2600" dirty="0" err="1"/>
              <a:t>Commissioning</a:t>
            </a:r>
            <a:r>
              <a:rPr lang="sv-SE" sz="2600" dirty="0"/>
              <a:t>  (August, 2021 to April, 2022)</a:t>
            </a:r>
          </a:p>
        </p:txBody>
      </p:sp>
    </p:spTree>
    <p:extLst>
      <p:ext uri="{BB962C8B-B14F-4D97-AF65-F5344CB8AC3E}">
        <p14:creationId xmlns:p14="http://schemas.microsoft.com/office/powerpoint/2010/main" val="3063091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C4F7-CC52-2C43-9478-54966FB97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Summary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BD3F5-5535-5B4D-A1CF-17229AAE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81D90-4711-7A47-A54E-EE0D68C9BF7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1C1CA8-0481-C947-BA2B-31596BEDA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432" y="1484784"/>
            <a:ext cx="10009112" cy="496855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ESS cryogenic moderator system (CMS) where subcooled liquid hydrogen (17 K and 10 bar) has been designed</a:t>
            </a:r>
            <a:r>
              <a:rPr lang="ja-JP" altLang="sv-SE" sz="2000">
                <a:solidFill>
                  <a:srgbClr val="0070C0"/>
                </a:solidFill>
              </a:rPr>
              <a:t> </a:t>
            </a:r>
            <a:r>
              <a:rPr lang="en-US" altLang="ja-JP" sz="2000" dirty="0">
                <a:solidFill>
                  <a:srgbClr val="0070C0"/>
                </a:solidFill>
              </a:rPr>
              <a:t>and is being manufactured</a:t>
            </a:r>
            <a:r>
              <a:rPr lang="en-US" sz="2000" dirty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2000" dirty="0"/>
              <a:t>      </a:t>
            </a:r>
            <a:r>
              <a:rPr lang="ja-JP" altLang="sv-SE" sz="2000"/>
              <a:t>  </a:t>
            </a:r>
            <a:r>
              <a:rPr lang="en-US" sz="2000" dirty="0"/>
              <a:t>- Two pumps in series</a:t>
            </a:r>
          </a:p>
          <a:p>
            <a:pPr marL="0" indent="0">
              <a:buNone/>
            </a:pPr>
            <a:r>
              <a:rPr lang="en-US" sz="2000" dirty="0"/>
              <a:t>      </a:t>
            </a:r>
            <a:r>
              <a:rPr lang="ja-JP" altLang="sv-SE" sz="2000"/>
              <a:t>  </a:t>
            </a:r>
            <a:r>
              <a:rPr lang="en-US" sz="2000" dirty="0"/>
              <a:t>- Two kinds of heat exchangers</a:t>
            </a:r>
          </a:p>
          <a:p>
            <a:pPr marL="0" indent="0">
              <a:buNone/>
            </a:pPr>
            <a:r>
              <a:rPr lang="en-US" sz="2000" dirty="0"/>
              <a:t>      </a:t>
            </a:r>
            <a:r>
              <a:rPr lang="ja-JP" altLang="sv-SE" sz="2000"/>
              <a:t>  </a:t>
            </a:r>
            <a:r>
              <a:rPr lang="en-US" sz="2000" dirty="0"/>
              <a:t>- Ortho-para hydrogen converter</a:t>
            </a:r>
          </a:p>
          <a:p>
            <a:pPr marL="0" indent="0">
              <a:buNone/>
            </a:pPr>
            <a:r>
              <a:rPr lang="en-US" sz="2000" dirty="0"/>
              <a:t>      </a:t>
            </a:r>
            <a:r>
              <a:rPr lang="ja-JP" altLang="sv-SE" sz="2000"/>
              <a:t>  </a:t>
            </a:r>
            <a:r>
              <a:rPr lang="en-US" sz="2000" dirty="0"/>
              <a:t>- Pressure control buffer (PCB) for passive and active pressure control.</a:t>
            </a:r>
          </a:p>
          <a:p>
            <a:pPr marL="0" indent="0">
              <a:buNone/>
            </a:pPr>
            <a:r>
              <a:rPr lang="en-US" sz="2000" dirty="0"/>
              <a:t>      </a:t>
            </a:r>
            <a:r>
              <a:rPr lang="ja-JP" altLang="sv-SE" sz="2000"/>
              <a:t>  </a:t>
            </a:r>
            <a:r>
              <a:rPr lang="en-US" sz="2000" dirty="0"/>
              <a:t>- In-situ para-hydrogen measurement system </a:t>
            </a:r>
          </a:p>
          <a:p>
            <a:pPr marL="0" indent="0">
              <a:buNone/>
            </a:pPr>
            <a:r>
              <a:rPr lang="en-US" sz="2000" dirty="0"/>
              <a:t>        - Hydrogen transfer line (HTL)</a:t>
            </a:r>
          </a:p>
          <a:p>
            <a:pPr marL="0" indent="0">
              <a:buNone/>
            </a:pPr>
            <a:r>
              <a:rPr lang="en-US" sz="2000" dirty="0"/>
              <a:t>        - Hydrogen vent line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It is confirmed that the pressure drop and the heat load meet the design requirement.</a:t>
            </a:r>
          </a:p>
          <a:p>
            <a:pPr marL="0" indent="0">
              <a:buNone/>
            </a:pPr>
            <a:endParaRPr lang="en-US" sz="2000" dirty="0">
              <a:solidFill>
                <a:srgbClr val="0070C0"/>
              </a:solidFill>
            </a:endParaRPr>
          </a:p>
          <a:p>
            <a:r>
              <a:rPr lang="en-US" sz="2000" dirty="0">
                <a:solidFill>
                  <a:srgbClr val="0070C0"/>
                </a:solidFill>
              </a:rPr>
              <a:t>The simple simulation result says that the PCB can mitigate the pressure fluctuation caused by the nuclear heating below 1 bar</a:t>
            </a:r>
            <a:r>
              <a:rPr lang="ja-JP" altLang="sv-SE" sz="2000">
                <a:solidFill>
                  <a:srgbClr val="0070C0"/>
                </a:solidFill>
              </a:rPr>
              <a:t> </a:t>
            </a:r>
            <a:r>
              <a:rPr lang="en-US" altLang="ja-JP" sz="2000" dirty="0">
                <a:solidFill>
                  <a:srgbClr val="0070C0"/>
                </a:solidFill>
              </a:rPr>
              <a:t>if </a:t>
            </a:r>
            <a:r>
              <a:rPr lang="en-US" sz="2000" dirty="0">
                <a:solidFill>
                  <a:srgbClr val="0070C0"/>
                </a:solidFill>
              </a:rPr>
              <a:t>the nuclear heating can be completely removed through the HX by TMCP.</a:t>
            </a:r>
            <a:endParaRPr lang="sv-SE" sz="2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42233346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A509-C24C-8540-B5E0-0F945A41C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Cryogenic</a:t>
            </a:r>
            <a:r>
              <a:rPr lang="sv-SE" dirty="0"/>
              <a:t> System Block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FEEC1-4696-6040-89A3-3A84FACC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700808"/>
            <a:ext cx="11377264" cy="4345166"/>
          </a:xfrm>
        </p:spPr>
        <p:txBody>
          <a:bodyPr/>
          <a:lstStyle/>
          <a:p>
            <a:pPr marL="342900" lvl="1" indent="0">
              <a:buNone/>
            </a:pPr>
            <a:endParaRPr lang="sv-SE" sz="1200" dirty="0"/>
          </a:p>
          <a:p>
            <a:pPr lvl="1"/>
            <a:endParaRPr lang="sv-SE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954AB-AC58-C24B-92A2-688E7C7F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919536" y="6381328"/>
            <a:ext cx="3672408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sv-SE" sz="2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DF4012-B92E-864F-9C45-647D211C1D0A}"/>
              </a:ext>
            </a:extLst>
          </p:cNvPr>
          <p:cNvSpPr/>
          <p:nvPr/>
        </p:nvSpPr>
        <p:spPr>
          <a:xfrm>
            <a:off x="7420641" y="2826346"/>
            <a:ext cx="1294294" cy="64837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13" name="Shape 79">
            <a:extLst>
              <a:ext uri="{FF2B5EF4-FFF2-40B4-BE49-F238E27FC236}">
                <a16:creationId xmlns:a16="http://schemas.microsoft.com/office/drawing/2014/main" id="{49698BD5-6036-BE44-BC30-41F717318515}"/>
              </a:ext>
            </a:extLst>
          </p:cNvPr>
          <p:cNvSpPr/>
          <p:nvPr/>
        </p:nvSpPr>
        <p:spPr>
          <a:xfrm flipH="1" flipV="1">
            <a:off x="1430867" y="2963333"/>
            <a:ext cx="4233010" cy="1010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EB274BB-CF0F-E242-BCDA-2792C834E3EB}"/>
              </a:ext>
            </a:extLst>
          </p:cNvPr>
          <p:cNvGrpSpPr/>
          <p:nvPr/>
        </p:nvGrpSpPr>
        <p:grpSpPr>
          <a:xfrm>
            <a:off x="385193" y="1814109"/>
            <a:ext cx="1234479" cy="597271"/>
            <a:chOff x="457200" y="1607592"/>
            <a:chExt cx="1234479" cy="597271"/>
          </a:xfrm>
        </p:grpSpPr>
        <p:sp>
          <p:nvSpPr>
            <p:cNvPr id="15" name="Shape 39">
              <a:extLst>
                <a:ext uri="{FF2B5EF4-FFF2-40B4-BE49-F238E27FC236}">
                  <a16:creationId xmlns:a16="http://schemas.microsoft.com/office/drawing/2014/main" id="{1C617EA0-9F46-7646-B7C9-C4234DB88CC0}"/>
                </a:ext>
              </a:extLst>
            </p:cNvPr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6" name="Shape 40">
              <a:extLst>
                <a:ext uri="{FF2B5EF4-FFF2-40B4-BE49-F238E27FC236}">
                  <a16:creationId xmlns:a16="http://schemas.microsoft.com/office/drawing/2014/main" id="{B9FDA92A-109E-2A4F-9A7F-1279CA7B933D}"/>
                </a:ext>
              </a:extLst>
            </p:cNvPr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Pure Helium 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Gas Storage</a:t>
              </a:r>
            </a:p>
          </p:txBody>
        </p:sp>
      </p:grpSp>
      <p:sp>
        <p:nvSpPr>
          <p:cNvPr id="17" name="Shape 77">
            <a:extLst>
              <a:ext uri="{FF2B5EF4-FFF2-40B4-BE49-F238E27FC236}">
                <a16:creationId xmlns:a16="http://schemas.microsoft.com/office/drawing/2014/main" id="{2F6E4869-DD81-6442-BAC6-977BB38C2B80}"/>
              </a:ext>
            </a:extLst>
          </p:cNvPr>
          <p:cNvSpPr/>
          <p:nvPr/>
        </p:nvSpPr>
        <p:spPr>
          <a:xfrm flipV="1">
            <a:off x="755576" y="2125011"/>
            <a:ext cx="0" cy="70356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" name="Shape 78">
            <a:extLst>
              <a:ext uri="{FF2B5EF4-FFF2-40B4-BE49-F238E27FC236}">
                <a16:creationId xmlns:a16="http://schemas.microsoft.com/office/drawing/2014/main" id="{01B7BEA2-E6BB-3243-893C-0EAC1D71CC24}"/>
              </a:ext>
            </a:extLst>
          </p:cNvPr>
          <p:cNvSpPr/>
          <p:nvPr/>
        </p:nvSpPr>
        <p:spPr>
          <a:xfrm>
            <a:off x="706245" y="269211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78"/>
                  <a:pt x="17978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" name="Shape 79">
            <a:extLst>
              <a:ext uri="{FF2B5EF4-FFF2-40B4-BE49-F238E27FC236}">
                <a16:creationId xmlns:a16="http://schemas.microsoft.com/office/drawing/2014/main" id="{433DD8CE-FC9E-B142-BA9A-6ABC8D13CC5C}"/>
              </a:ext>
            </a:extLst>
          </p:cNvPr>
          <p:cNvSpPr/>
          <p:nvPr/>
        </p:nvSpPr>
        <p:spPr>
          <a:xfrm>
            <a:off x="1443608" y="2406693"/>
            <a:ext cx="0" cy="27151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" name="Shape 80">
            <a:extLst>
              <a:ext uri="{FF2B5EF4-FFF2-40B4-BE49-F238E27FC236}">
                <a16:creationId xmlns:a16="http://schemas.microsoft.com/office/drawing/2014/main" id="{C4025A62-A407-E446-802A-F010751EE6B3}"/>
              </a:ext>
            </a:extLst>
          </p:cNvPr>
          <p:cNvSpPr/>
          <p:nvPr/>
        </p:nvSpPr>
        <p:spPr>
          <a:xfrm>
            <a:off x="706245" y="24218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1" name="Shape 81">
            <a:extLst>
              <a:ext uri="{FF2B5EF4-FFF2-40B4-BE49-F238E27FC236}">
                <a16:creationId xmlns:a16="http://schemas.microsoft.com/office/drawing/2014/main" id="{5B970998-22BF-F244-A7B8-5ECF8CCDCC53}"/>
              </a:ext>
            </a:extLst>
          </p:cNvPr>
          <p:cNvSpPr/>
          <p:nvPr/>
        </p:nvSpPr>
        <p:spPr>
          <a:xfrm flipV="1">
            <a:off x="2959224" y="24066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2" name="Shape 82">
            <a:extLst>
              <a:ext uri="{FF2B5EF4-FFF2-40B4-BE49-F238E27FC236}">
                <a16:creationId xmlns:a16="http://schemas.microsoft.com/office/drawing/2014/main" id="{AA564C2C-9294-CD45-9C77-55688D12B369}"/>
              </a:ext>
            </a:extLst>
          </p:cNvPr>
          <p:cNvSpPr/>
          <p:nvPr/>
        </p:nvSpPr>
        <p:spPr>
          <a:xfrm>
            <a:off x="2908424" y="25493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3" name="Shape 83">
            <a:extLst>
              <a:ext uri="{FF2B5EF4-FFF2-40B4-BE49-F238E27FC236}">
                <a16:creationId xmlns:a16="http://schemas.microsoft.com/office/drawing/2014/main" id="{08D5102A-F548-CE43-B518-23CDE5E6B646}"/>
              </a:ext>
            </a:extLst>
          </p:cNvPr>
          <p:cNvSpPr/>
          <p:nvPr/>
        </p:nvSpPr>
        <p:spPr>
          <a:xfrm>
            <a:off x="1439333" y="2671233"/>
            <a:ext cx="6589051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4" name="Shape 85">
            <a:extLst>
              <a:ext uri="{FF2B5EF4-FFF2-40B4-BE49-F238E27FC236}">
                <a16:creationId xmlns:a16="http://schemas.microsoft.com/office/drawing/2014/main" id="{CFE023E4-20F3-B046-B010-ADF27CB5676D}"/>
              </a:ext>
            </a:extLst>
          </p:cNvPr>
          <p:cNvSpPr/>
          <p:nvPr/>
        </p:nvSpPr>
        <p:spPr>
          <a:xfrm flipV="1">
            <a:off x="986408" y="2828571"/>
            <a:ext cx="0" cy="668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5" name="Shape 86">
            <a:extLst>
              <a:ext uri="{FF2B5EF4-FFF2-40B4-BE49-F238E27FC236}">
                <a16:creationId xmlns:a16="http://schemas.microsoft.com/office/drawing/2014/main" id="{AA0CB690-B5DE-9F43-8D80-D16001A34868}"/>
              </a:ext>
            </a:extLst>
          </p:cNvPr>
          <p:cNvSpPr/>
          <p:nvPr/>
        </p:nvSpPr>
        <p:spPr>
          <a:xfrm>
            <a:off x="935608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63"/>
                  <a:pt x="17978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6" name="Shape 106">
            <a:extLst>
              <a:ext uri="{FF2B5EF4-FFF2-40B4-BE49-F238E27FC236}">
                <a16:creationId xmlns:a16="http://schemas.microsoft.com/office/drawing/2014/main" id="{804BC54A-9A69-004E-BE06-83198F66338D}"/>
              </a:ext>
            </a:extLst>
          </p:cNvPr>
          <p:cNvSpPr/>
          <p:nvPr/>
        </p:nvSpPr>
        <p:spPr>
          <a:xfrm>
            <a:off x="4965824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90" y="7163"/>
                  <a:pt x="17889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7" name="Shape 107">
            <a:extLst>
              <a:ext uri="{FF2B5EF4-FFF2-40B4-BE49-F238E27FC236}">
                <a16:creationId xmlns:a16="http://schemas.microsoft.com/office/drawing/2014/main" id="{D1D8024F-858A-6448-A55A-BB323F296C2E}"/>
              </a:ext>
            </a:extLst>
          </p:cNvPr>
          <p:cNvSpPr/>
          <p:nvPr/>
        </p:nvSpPr>
        <p:spPr>
          <a:xfrm>
            <a:off x="5473824" y="3039411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8" name="Shape 108">
            <a:extLst>
              <a:ext uri="{FF2B5EF4-FFF2-40B4-BE49-F238E27FC236}">
                <a16:creationId xmlns:a16="http://schemas.microsoft.com/office/drawing/2014/main" id="{AE95C6BC-E8D3-5445-9E2C-425DA537B2CC}"/>
              </a:ext>
            </a:extLst>
          </p:cNvPr>
          <p:cNvSpPr/>
          <p:nvPr/>
        </p:nvSpPr>
        <p:spPr>
          <a:xfrm>
            <a:off x="5423024" y="29771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78" y="14368"/>
                  <a:pt x="3480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9" name="Shape 118">
            <a:extLst>
              <a:ext uri="{FF2B5EF4-FFF2-40B4-BE49-F238E27FC236}">
                <a16:creationId xmlns:a16="http://schemas.microsoft.com/office/drawing/2014/main" id="{0CCCAA28-E943-C845-B566-04295F38172E}"/>
              </a:ext>
            </a:extLst>
          </p:cNvPr>
          <p:cNvSpPr/>
          <p:nvPr/>
        </p:nvSpPr>
        <p:spPr>
          <a:xfrm>
            <a:off x="6325590" y="409388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0" name="Shape 120">
            <a:extLst>
              <a:ext uri="{FF2B5EF4-FFF2-40B4-BE49-F238E27FC236}">
                <a16:creationId xmlns:a16="http://schemas.microsoft.com/office/drawing/2014/main" id="{6D3FA124-272A-A147-B416-1F7414C00BFD}"/>
              </a:ext>
            </a:extLst>
          </p:cNvPr>
          <p:cNvSpPr/>
          <p:nvPr/>
        </p:nvSpPr>
        <p:spPr>
          <a:xfrm>
            <a:off x="6439975" y="48309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1" name="Shape 121">
            <a:extLst>
              <a:ext uri="{FF2B5EF4-FFF2-40B4-BE49-F238E27FC236}">
                <a16:creationId xmlns:a16="http://schemas.microsoft.com/office/drawing/2014/main" id="{EF55E5B2-7B74-5045-BA8D-66BED3FAD506}"/>
              </a:ext>
            </a:extLst>
          </p:cNvPr>
          <p:cNvSpPr/>
          <p:nvPr/>
        </p:nvSpPr>
        <p:spPr>
          <a:xfrm flipV="1">
            <a:off x="6605281" y="3589874"/>
            <a:ext cx="0" cy="69833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2" name="Shape 122">
            <a:extLst>
              <a:ext uri="{FF2B5EF4-FFF2-40B4-BE49-F238E27FC236}">
                <a16:creationId xmlns:a16="http://schemas.microsoft.com/office/drawing/2014/main" id="{E007BB07-3894-D74D-A87E-3B47A474F391}"/>
              </a:ext>
            </a:extLst>
          </p:cNvPr>
          <p:cNvSpPr/>
          <p:nvPr/>
        </p:nvSpPr>
        <p:spPr>
          <a:xfrm>
            <a:off x="6558675" y="409389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33" name="Shape 123">
            <a:extLst>
              <a:ext uri="{FF2B5EF4-FFF2-40B4-BE49-F238E27FC236}">
                <a16:creationId xmlns:a16="http://schemas.microsoft.com/office/drawing/2014/main" id="{E6E7754C-9BF6-9643-8029-0589EBA5C105}"/>
              </a:ext>
            </a:extLst>
          </p:cNvPr>
          <p:cNvSpPr/>
          <p:nvPr/>
        </p:nvSpPr>
        <p:spPr>
          <a:xfrm flipV="1">
            <a:off x="6372200" y="3793074"/>
            <a:ext cx="0" cy="43213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4" name="Shape 124">
            <a:extLst>
              <a:ext uri="{FF2B5EF4-FFF2-40B4-BE49-F238E27FC236}">
                <a16:creationId xmlns:a16="http://schemas.microsoft.com/office/drawing/2014/main" id="{C74CB57F-397A-9945-B3EB-5EF46CADC95F}"/>
              </a:ext>
            </a:extLst>
          </p:cNvPr>
          <p:cNvSpPr/>
          <p:nvPr/>
        </p:nvSpPr>
        <p:spPr>
          <a:xfrm flipV="1">
            <a:off x="4283968" y="5731942"/>
            <a:ext cx="288156" cy="555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5" name="Shape 126">
            <a:extLst>
              <a:ext uri="{FF2B5EF4-FFF2-40B4-BE49-F238E27FC236}">
                <a16:creationId xmlns:a16="http://schemas.microsoft.com/office/drawing/2014/main" id="{E79B9194-BEBE-E349-B233-AB368BB39F38}"/>
              </a:ext>
            </a:extLst>
          </p:cNvPr>
          <p:cNvSpPr/>
          <p:nvPr/>
        </p:nvSpPr>
        <p:spPr>
          <a:xfrm>
            <a:off x="4237360" y="2979862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62" y="14368"/>
                  <a:pt x="3464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6" name="Shape 149">
            <a:extLst>
              <a:ext uri="{FF2B5EF4-FFF2-40B4-BE49-F238E27FC236}">
                <a16:creationId xmlns:a16="http://schemas.microsoft.com/office/drawing/2014/main" id="{9CD6A7B1-F441-EB43-AE1F-F2D3C183AA57}"/>
              </a:ext>
            </a:extLst>
          </p:cNvPr>
          <p:cNvSpPr/>
          <p:nvPr/>
        </p:nvSpPr>
        <p:spPr>
          <a:xfrm flipV="1">
            <a:off x="774035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7" name="Shape 150">
            <a:extLst>
              <a:ext uri="{FF2B5EF4-FFF2-40B4-BE49-F238E27FC236}">
                <a16:creationId xmlns:a16="http://schemas.microsoft.com/office/drawing/2014/main" id="{5E073A76-E0B6-5748-8F9B-8159F04B0705}"/>
              </a:ext>
            </a:extLst>
          </p:cNvPr>
          <p:cNvSpPr/>
          <p:nvPr/>
        </p:nvSpPr>
        <p:spPr>
          <a:xfrm>
            <a:off x="7693744" y="35834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8" name="Shape 152">
            <a:extLst>
              <a:ext uri="{FF2B5EF4-FFF2-40B4-BE49-F238E27FC236}">
                <a16:creationId xmlns:a16="http://schemas.microsoft.com/office/drawing/2014/main" id="{C3631A3F-554D-6E44-9630-25D3498C3E80}"/>
              </a:ext>
            </a:extLst>
          </p:cNvPr>
          <p:cNvSpPr/>
          <p:nvPr/>
        </p:nvSpPr>
        <p:spPr>
          <a:xfrm>
            <a:off x="8413874" y="34585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9" name="Shape 157">
            <a:extLst>
              <a:ext uri="{FF2B5EF4-FFF2-40B4-BE49-F238E27FC236}">
                <a16:creationId xmlns:a16="http://schemas.microsoft.com/office/drawing/2014/main" id="{BC1F70B2-0CE5-B247-99AA-75CB2C95A13F}"/>
              </a:ext>
            </a:extLst>
          </p:cNvPr>
          <p:cNvSpPr/>
          <p:nvPr/>
        </p:nvSpPr>
        <p:spPr>
          <a:xfrm flipH="1" flipV="1">
            <a:off x="3851920" y="4297214"/>
            <a:ext cx="6858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0" name="Shape 158">
            <a:extLst>
              <a:ext uri="{FF2B5EF4-FFF2-40B4-BE49-F238E27FC236}">
                <a16:creationId xmlns:a16="http://schemas.microsoft.com/office/drawing/2014/main" id="{F26BBEAA-5126-F34E-AB16-F71C89427582}"/>
              </a:ext>
            </a:extLst>
          </p:cNvPr>
          <p:cNvSpPr/>
          <p:nvPr/>
        </p:nvSpPr>
        <p:spPr>
          <a:xfrm>
            <a:off x="4440684" y="425634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29" y="17915"/>
                  <a:pt x="7129" y="3517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1" name="Shape 159">
            <a:extLst>
              <a:ext uri="{FF2B5EF4-FFF2-40B4-BE49-F238E27FC236}">
                <a16:creationId xmlns:a16="http://schemas.microsoft.com/office/drawing/2014/main" id="{13493C89-BCA8-3A45-8D35-112E44D83628}"/>
              </a:ext>
            </a:extLst>
          </p:cNvPr>
          <p:cNvSpPr/>
          <p:nvPr/>
        </p:nvSpPr>
        <p:spPr>
          <a:xfrm flipV="1">
            <a:off x="3851920" y="3937174"/>
            <a:ext cx="0" cy="360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84D0130-3CFB-CB4A-9383-AE462D45A4E9}"/>
              </a:ext>
            </a:extLst>
          </p:cNvPr>
          <p:cNvGrpSpPr/>
          <p:nvPr/>
        </p:nvGrpSpPr>
        <p:grpSpPr>
          <a:xfrm>
            <a:off x="2654300" y="1837267"/>
            <a:ext cx="1229130" cy="575733"/>
            <a:chOff x="2339752" y="2852936"/>
            <a:chExt cx="1234479" cy="564089"/>
          </a:xfrm>
        </p:grpSpPr>
        <p:sp>
          <p:nvSpPr>
            <p:cNvPr id="43" name="Shape 39">
              <a:extLst>
                <a:ext uri="{FF2B5EF4-FFF2-40B4-BE49-F238E27FC236}">
                  <a16:creationId xmlns:a16="http://schemas.microsoft.com/office/drawing/2014/main" id="{526337E5-F0B2-5A4C-A9B8-3C37475E06D7}"/>
                </a:ext>
              </a:extLst>
            </p:cNvPr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44" name="Shape 40">
              <a:extLst>
                <a:ext uri="{FF2B5EF4-FFF2-40B4-BE49-F238E27FC236}">
                  <a16:creationId xmlns:a16="http://schemas.microsoft.com/office/drawing/2014/main" id="{D881EED8-1829-7741-BA6A-E27149C27242}"/>
                </a:ext>
              </a:extLst>
            </p:cNvPr>
            <p:cNvSpPr/>
            <p:nvPr/>
          </p:nvSpPr>
          <p:spPr>
            <a:xfrm>
              <a:off x="2445583" y="2974274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Standalone Helium Purifier</a:t>
              </a:r>
              <a:endParaRPr sz="1100" dirty="0">
                <a:latin typeface="+mj-lt"/>
                <a:cs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AFE4EF-7BA8-EB48-B951-6FC0163B5AE8}"/>
              </a:ext>
            </a:extLst>
          </p:cNvPr>
          <p:cNvGrpSpPr/>
          <p:nvPr/>
        </p:nvGrpSpPr>
        <p:grpSpPr>
          <a:xfrm>
            <a:off x="4550833" y="1840590"/>
            <a:ext cx="1219159" cy="568178"/>
            <a:chOff x="2195736" y="2883651"/>
            <a:chExt cx="1296144" cy="597271"/>
          </a:xfrm>
        </p:grpSpPr>
        <p:sp>
          <p:nvSpPr>
            <p:cNvPr id="46" name="Shape 39">
              <a:extLst>
                <a:ext uri="{FF2B5EF4-FFF2-40B4-BE49-F238E27FC236}">
                  <a16:creationId xmlns:a16="http://schemas.microsoft.com/office/drawing/2014/main" id="{16EE6E22-C0CC-8D42-BD7D-1A0A6A83FF83}"/>
                </a:ext>
              </a:extLst>
            </p:cNvPr>
            <p:cNvSpPr/>
            <p:nvPr/>
          </p:nvSpPr>
          <p:spPr>
            <a:xfrm>
              <a:off x="2195736" y="2883651"/>
              <a:ext cx="129614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 dirty="0">
                <a:latin typeface="+mj-lt"/>
              </a:endParaRPr>
            </a:p>
          </p:txBody>
        </p:sp>
        <p:sp>
          <p:nvSpPr>
            <p:cNvPr id="47" name="Shape 40">
              <a:extLst>
                <a:ext uri="{FF2B5EF4-FFF2-40B4-BE49-F238E27FC236}">
                  <a16:creationId xmlns:a16="http://schemas.microsoft.com/office/drawing/2014/main" id="{2C4A62AC-8162-2347-8BAA-98A8009CA713}"/>
                </a:ext>
              </a:extLst>
            </p:cNvPr>
            <p:cNvSpPr/>
            <p:nvPr/>
          </p:nvSpPr>
          <p:spPr>
            <a:xfrm>
              <a:off x="2411760" y="2981059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Helium Recovery System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48" name="Shape 84">
            <a:extLst>
              <a:ext uri="{FF2B5EF4-FFF2-40B4-BE49-F238E27FC236}">
                <a16:creationId xmlns:a16="http://schemas.microsoft.com/office/drawing/2014/main" id="{41917D73-5E43-7641-9813-A57682B29754}"/>
              </a:ext>
            </a:extLst>
          </p:cNvPr>
          <p:cNvSpPr/>
          <p:nvPr/>
        </p:nvSpPr>
        <p:spPr>
          <a:xfrm>
            <a:off x="5607628" y="24085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9" name="Shape 79">
            <a:extLst>
              <a:ext uri="{FF2B5EF4-FFF2-40B4-BE49-F238E27FC236}">
                <a16:creationId xmlns:a16="http://schemas.microsoft.com/office/drawing/2014/main" id="{8B089AA8-91E3-8F47-8B7A-5CE0F7875751}"/>
              </a:ext>
            </a:extLst>
          </p:cNvPr>
          <p:cNvSpPr/>
          <p:nvPr/>
        </p:nvSpPr>
        <p:spPr>
          <a:xfrm flipH="1" flipV="1">
            <a:off x="749300" y="2827867"/>
            <a:ext cx="4270498" cy="7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50" name="Shape 80">
            <a:extLst>
              <a:ext uri="{FF2B5EF4-FFF2-40B4-BE49-F238E27FC236}">
                <a16:creationId xmlns:a16="http://schemas.microsoft.com/office/drawing/2014/main" id="{94C7AC22-E9B5-A94C-BA28-F5B27AEA9772}"/>
              </a:ext>
            </a:extLst>
          </p:cNvPr>
          <p:cNvSpPr/>
          <p:nvPr/>
        </p:nvSpPr>
        <p:spPr>
          <a:xfrm>
            <a:off x="937387" y="282857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51" name="Shape 80">
            <a:extLst>
              <a:ext uri="{FF2B5EF4-FFF2-40B4-BE49-F238E27FC236}">
                <a16:creationId xmlns:a16="http://schemas.microsoft.com/office/drawing/2014/main" id="{E7564B68-94F1-AF48-9D55-A35FDAC5BEDB}"/>
              </a:ext>
            </a:extLst>
          </p:cNvPr>
          <p:cNvSpPr/>
          <p:nvPr/>
        </p:nvSpPr>
        <p:spPr>
          <a:xfrm>
            <a:off x="4968129" y="28246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7727BA2-D410-CF49-9A55-870B9122AF3E}"/>
              </a:ext>
            </a:extLst>
          </p:cNvPr>
          <p:cNvGrpSpPr/>
          <p:nvPr/>
        </p:nvGrpSpPr>
        <p:grpSpPr>
          <a:xfrm>
            <a:off x="395536" y="3356992"/>
            <a:ext cx="1234479" cy="597271"/>
            <a:chOff x="457200" y="1631146"/>
            <a:chExt cx="1234479" cy="597271"/>
          </a:xfrm>
        </p:grpSpPr>
        <p:sp>
          <p:nvSpPr>
            <p:cNvPr id="53" name="Shape 39">
              <a:extLst>
                <a:ext uri="{FF2B5EF4-FFF2-40B4-BE49-F238E27FC236}">
                  <a16:creationId xmlns:a16="http://schemas.microsoft.com/office/drawing/2014/main" id="{D8E24D02-BC91-244D-81EF-086BCDCE1397}"/>
                </a:ext>
              </a:extLst>
            </p:cNvPr>
            <p:cNvSpPr/>
            <p:nvPr/>
          </p:nvSpPr>
          <p:spPr>
            <a:xfrm>
              <a:off x="457200" y="1631146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54" name="Shape 40">
              <a:extLst>
                <a:ext uri="{FF2B5EF4-FFF2-40B4-BE49-F238E27FC236}">
                  <a16:creationId xmlns:a16="http://schemas.microsoft.com/office/drawing/2014/main" id="{F4EB8E4E-AA2D-7448-8886-AFC0DA3E28C5}"/>
                </a:ext>
              </a:extLst>
            </p:cNvPr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Accelerator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55" name="Shape 84">
            <a:extLst>
              <a:ext uri="{FF2B5EF4-FFF2-40B4-BE49-F238E27FC236}">
                <a16:creationId xmlns:a16="http://schemas.microsoft.com/office/drawing/2014/main" id="{91134F8A-248F-C240-A97F-A8D5162839D7}"/>
              </a:ext>
            </a:extLst>
          </p:cNvPr>
          <p:cNvSpPr/>
          <p:nvPr/>
        </p:nvSpPr>
        <p:spPr>
          <a:xfrm>
            <a:off x="1397298" y="2415573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577679D-25FB-F54A-A057-6ED19CE05BA3}"/>
              </a:ext>
            </a:extLst>
          </p:cNvPr>
          <p:cNvGrpSpPr/>
          <p:nvPr/>
        </p:nvGrpSpPr>
        <p:grpSpPr>
          <a:xfrm>
            <a:off x="3359275" y="3327269"/>
            <a:ext cx="673099" cy="609600"/>
            <a:chOff x="2286001" y="3670300"/>
            <a:chExt cx="673099" cy="609600"/>
          </a:xfrm>
        </p:grpSpPr>
        <p:sp>
          <p:nvSpPr>
            <p:cNvPr id="57" name="Shape 49">
              <a:extLst>
                <a:ext uri="{FF2B5EF4-FFF2-40B4-BE49-F238E27FC236}">
                  <a16:creationId xmlns:a16="http://schemas.microsoft.com/office/drawing/2014/main" id="{FDFE9F4F-BBCD-2549-9D65-7CE1F19C0436}"/>
                </a:ext>
              </a:extLst>
            </p:cNvPr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58" name="Shape 50">
              <a:extLst>
                <a:ext uri="{FF2B5EF4-FFF2-40B4-BE49-F238E27FC236}">
                  <a16:creationId xmlns:a16="http://schemas.microsoft.com/office/drawing/2014/main" id="{F5EE7135-8F74-5D48-9CE7-466B6D64219F}"/>
                </a:ext>
              </a:extLst>
            </p:cNvPr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</a:rPr>
                <a:t>5 m</a:t>
              </a:r>
              <a:r>
                <a:rPr lang="en-US" sz="1100" baseline="30000" dirty="0">
                  <a:latin typeface="+mj-lt"/>
                </a:rPr>
                <a:t>3</a:t>
              </a:r>
              <a:r>
                <a:rPr lang="en-US" sz="1100" dirty="0">
                  <a:latin typeface="+mj-lt"/>
                </a:rPr>
                <a:t>   </a:t>
              </a:r>
            </a:p>
            <a:p>
              <a:pPr lvl="0" algn="ctr">
                <a:defRPr sz="1800"/>
              </a:pPr>
              <a:r>
                <a:rPr lang="en-US" sz="1100" dirty="0" err="1">
                  <a:latin typeface="+mj-lt"/>
                </a:rPr>
                <a:t>LHe</a:t>
              </a:r>
              <a:r>
                <a:rPr lang="en-US" sz="1100" dirty="0">
                  <a:latin typeface="+mj-lt"/>
                </a:rPr>
                <a:t> </a:t>
              </a:r>
              <a:r>
                <a:rPr lang="en-US" sz="1100" dirty="0">
                  <a:latin typeface="+mj-lt"/>
                  <a:cs typeface="Calibri"/>
                </a:rPr>
                <a:t>Tank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59" name="Shape 101">
            <a:extLst>
              <a:ext uri="{FF2B5EF4-FFF2-40B4-BE49-F238E27FC236}">
                <a16:creationId xmlns:a16="http://schemas.microsoft.com/office/drawing/2014/main" id="{71258112-6C5B-224F-A776-0D8C3830E7EA}"/>
              </a:ext>
            </a:extLst>
          </p:cNvPr>
          <p:cNvSpPr/>
          <p:nvPr/>
        </p:nvSpPr>
        <p:spPr>
          <a:xfrm>
            <a:off x="3923928" y="2065093"/>
            <a:ext cx="6732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8FED4AF-1BA4-CB46-AC88-8482D51CC2B2}"/>
              </a:ext>
            </a:extLst>
          </p:cNvPr>
          <p:cNvSpPr/>
          <p:nvPr/>
        </p:nvSpPr>
        <p:spPr>
          <a:xfrm>
            <a:off x="5580112" y="2569022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61" name="Shape 102">
            <a:extLst>
              <a:ext uri="{FF2B5EF4-FFF2-40B4-BE49-F238E27FC236}">
                <a16:creationId xmlns:a16="http://schemas.microsoft.com/office/drawing/2014/main" id="{8E92100B-ECF8-D649-917F-F4CF300DAEDB}"/>
              </a:ext>
            </a:extLst>
          </p:cNvPr>
          <p:cNvSpPr/>
          <p:nvPr/>
        </p:nvSpPr>
        <p:spPr>
          <a:xfrm>
            <a:off x="3858270" y="201775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33" y="3538"/>
                  <a:pt x="14333" y="17936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2" name="Shape 79">
            <a:extLst>
              <a:ext uri="{FF2B5EF4-FFF2-40B4-BE49-F238E27FC236}">
                <a16:creationId xmlns:a16="http://schemas.microsoft.com/office/drawing/2014/main" id="{2A07BBC4-14C1-C74D-9B91-CC8CEE4076DD}"/>
              </a:ext>
            </a:extLst>
          </p:cNvPr>
          <p:cNvSpPr/>
          <p:nvPr/>
        </p:nvSpPr>
        <p:spPr>
          <a:xfrm>
            <a:off x="5655295" y="2414067"/>
            <a:ext cx="0" cy="56197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3625290-DAEE-854E-AF4E-4FFDDB2D20CA}"/>
              </a:ext>
            </a:extLst>
          </p:cNvPr>
          <p:cNvSpPr/>
          <p:nvPr/>
        </p:nvSpPr>
        <p:spPr>
          <a:xfrm>
            <a:off x="4953248" y="2967162"/>
            <a:ext cx="129158" cy="10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64" name="Shape 105">
            <a:extLst>
              <a:ext uri="{FF2B5EF4-FFF2-40B4-BE49-F238E27FC236}">
                <a16:creationId xmlns:a16="http://schemas.microsoft.com/office/drawing/2014/main" id="{226DD516-5B17-AA45-813B-69ABD5A0A21D}"/>
              </a:ext>
            </a:extLst>
          </p:cNvPr>
          <p:cNvSpPr/>
          <p:nvPr/>
        </p:nvSpPr>
        <p:spPr>
          <a:xfrm flipV="1">
            <a:off x="5016624" y="2839516"/>
            <a:ext cx="0" cy="48577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65" name="Shape 82">
            <a:extLst>
              <a:ext uri="{FF2B5EF4-FFF2-40B4-BE49-F238E27FC236}">
                <a16:creationId xmlns:a16="http://schemas.microsoft.com/office/drawing/2014/main" id="{4A7EB07E-A948-7D46-9A1F-E305F359E145}"/>
              </a:ext>
            </a:extLst>
          </p:cNvPr>
          <p:cNvSpPr/>
          <p:nvPr/>
        </p:nvSpPr>
        <p:spPr>
          <a:xfrm>
            <a:off x="4735066" y="319588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3536AB1-507B-AE4B-9574-CC0B3C9D7D65}"/>
              </a:ext>
            </a:extLst>
          </p:cNvPr>
          <p:cNvSpPr/>
          <p:nvPr/>
        </p:nvSpPr>
        <p:spPr>
          <a:xfrm>
            <a:off x="4709666" y="2641030"/>
            <a:ext cx="160908" cy="39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67" name="Shape 81">
            <a:extLst>
              <a:ext uri="{FF2B5EF4-FFF2-40B4-BE49-F238E27FC236}">
                <a16:creationId xmlns:a16="http://schemas.microsoft.com/office/drawing/2014/main" id="{0734883A-E193-2F4A-A1F7-CAF2D4F79E24}"/>
              </a:ext>
            </a:extLst>
          </p:cNvPr>
          <p:cNvSpPr/>
          <p:nvPr/>
        </p:nvSpPr>
        <p:spPr>
          <a:xfrm flipV="1">
            <a:off x="4788024" y="2425006"/>
            <a:ext cx="0" cy="8640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1D843DC-6220-9F45-8B6F-E9E6F741D4E5}"/>
              </a:ext>
            </a:extLst>
          </p:cNvPr>
          <p:cNvGrpSpPr/>
          <p:nvPr/>
        </p:nvGrpSpPr>
        <p:grpSpPr>
          <a:xfrm>
            <a:off x="7452320" y="2857054"/>
            <a:ext cx="1234479" cy="597271"/>
            <a:chOff x="457200" y="1607592"/>
            <a:chExt cx="1234479" cy="597271"/>
          </a:xfrm>
        </p:grpSpPr>
        <p:sp>
          <p:nvSpPr>
            <p:cNvPr id="69" name="Shape 39">
              <a:extLst>
                <a:ext uri="{FF2B5EF4-FFF2-40B4-BE49-F238E27FC236}">
                  <a16:creationId xmlns:a16="http://schemas.microsoft.com/office/drawing/2014/main" id="{9C9BEF8C-0901-B14B-BFCF-71F52944088F}"/>
                </a:ext>
              </a:extLst>
            </p:cNvPr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70" name="Shape 40">
              <a:extLst>
                <a:ext uri="{FF2B5EF4-FFF2-40B4-BE49-F238E27FC236}">
                  <a16:creationId xmlns:a16="http://schemas.microsoft.com/office/drawing/2014/main" id="{C2C2C7DA-3D0D-BF4D-A724-AAFFA46C21DE}"/>
                </a:ext>
              </a:extLst>
            </p:cNvPr>
            <p:cNvSpPr/>
            <p:nvPr/>
          </p:nvSpPr>
          <p:spPr>
            <a:xfrm>
              <a:off x="601216" y="1632993"/>
              <a:ext cx="925760" cy="5368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Target Moderator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71" name="Shape 39">
            <a:extLst>
              <a:ext uri="{FF2B5EF4-FFF2-40B4-BE49-F238E27FC236}">
                <a16:creationId xmlns:a16="http://schemas.microsoft.com/office/drawing/2014/main" id="{F026D5E2-2AD0-7B40-A9A2-68FA23CD678A}"/>
              </a:ext>
            </a:extLst>
          </p:cNvPr>
          <p:cNvSpPr/>
          <p:nvPr/>
        </p:nvSpPr>
        <p:spPr>
          <a:xfrm>
            <a:off x="4601633" y="4225206"/>
            <a:ext cx="1168399" cy="554227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72" name="Shape 40">
            <a:extLst>
              <a:ext uri="{FF2B5EF4-FFF2-40B4-BE49-F238E27FC236}">
                <a16:creationId xmlns:a16="http://schemas.microsoft.com/office/drawing/2014/main" id="{D094789B-2855-404A-A34C-092C09E13FD1}"/>
              </a:ext>
            </a:extLst>
          </p:cNvPr>
          <p:cNvSpPr/>
          <p:nvPr/>
        </p:nvSpPr>
        <p:spPr>
          <a:xfrm>
            <a:off x="4716016" y="4350172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LHe</a:t>
            </a:r>
            <a:r>
              <a:rPr lang="en-US" sz="1100" dirty="0">
                <a:latin typeface="+mj-lt"/>
                <a:cs typeface="Calibri"/>
              </a:rPr>
              <a:t> Mobile </a:t>
            </a:r>
            <a:r>
              <a:rPr lang="en-US" sz="1100" dirty="0" err="1">
                <a:latin typeface="+mj-lt"/>
                <a:cs typeface="Calibri"/>
              </a:rPr>
              <a:t>Dewars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73" name="Shape 39">
            <a:extLst>
              <a:ext uri="{FF2B5EF4-FFF2-40B4-BE49-F238E27FC236}">
                <a16:creationId xmlns:a16="http://schemas.microsoft.com/office/drawing/2014/main" id="{38A3E530-4D30-A847-BE9D-18F3835D6827}"/>
              </a:ext>
            </a:extLst>
          </p:cNvPr>
          <p:cNvSpPr/>
          <p:nvPr/>
        </p:nvSpPr>
        <p:spPr>
          <a:xfrm>
            <a:off x="6012160" y="4225206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4" name="Shape 40">
            <a:extLst>
              <a:ext uri="{FF2B5EF4-FFF2-40B4-BE49-F238E27FC236}">
                <a16:creationId xmlns:a16="http://schemas.microsoft.com/office/drawing/2014/main" id="{A0690654-088D-4F41-B280-9C28FB179EAB}"/>
              </a:ext>
            </a:extLst>
          </p:cNvPr>
          <p:cNvSpPr/>
          <p:nvPr/>
        </p:nvSpPr>
        <p:spPr>
          <a:xfrm>
            <a:off x="6144766" y="4267622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Test Stand </a:t>
            </a: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75" name="Shape 39">
            <a:extLst>
              <a:ext uri="{FF2B5EF4-FFF2-40B4-BE49-F238E27FC236}">
                <a16:creationId xmlns:a16="http://schemas.microsoft.com/office/drawing/2014/main" id="{BD99D5A9-FF64-2E4A-9547-F231DA9263AE}"/>
              </a:ext>
            </a:extLst>
          </p:cNvPr>
          <p:cNvSpPr/>
          <p:nvPr/>
        </p:nvSpPr>
        <p:spPr>
          <a:xfrm>
            <a:off x="4572000" y="5449342"/>
            <a:ext cx="1234479" cy="5972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6" name="Shape 40">
            <a:extLst>
              <a:ext uri="{FF2B5EF4-FFF2-40B4-BE49-F238E27FC236}">
                <a16:creationId xmlns:a16="http://schemas.microsoft.com/office/drawing/2014/main" id="{ACAB9B8D-F265-224E-BE2E-54FAB0887BD5}"/>
              </a:ext>
            </a:extLst>
          </p:cNvPr>
          <p:cNvSpPr/>
          <p:nvPr/>
        </p:nvSpPr>
        <p:spPr>
          <a:xfrm>
            <a:off x="4696966" y="5565428"/>
            <a:ext cx="1008112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Instruments &amp; Experiments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77" name="Shape 39">
            <a:extLst>
              <a:ext uri="{FF2B5EF4-FFF2-40B4-BE49-F238E27FC236}">
                <a16:creationId xmlns:a16="http://schemas.microsoft.com/office/drawing/2014/main" id="{F3E2F751-00DF-E342-8FD3-3417BE998938}"/>
              </a:ext>
            </a:extLst>
          </p:cNvPr>
          <p:cNvSpPr/>
          <p:nvPr/>
        </p:nvSpPr>
        <p:spPr>
          <a:xfrm>
            <a:off x="3131840" y="4585246"/>
            <a:ext cx="936104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8" name="Shape 40">
            <a:extLst>
              <a:ext uri="{FF2B5EF4-FFF2-40B4-BE49-F238E27FC236}">
                <a16:creationId xmlns:a16="http://schemas.microsoft.com/office/drawing/2014/main" id="{6ADE7108-2311-934E-B124-AEDACAE78C62}"/>
              </a:ext>
            </a:extLst>
          </p:cNvPr>
          <p:cNvSpPr/>
          <p:nvPr/>
        </p:nvSpPr>
        <p:spPr>
          <a:xfrm>
            <a:off x="3142184" y="4710106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LN2 Storage Tanks</a:t>
            </a:r>
          </a:p>
        </p:txBody>
      </p:sp>
      <p:sp>
        <p:nvSpPr>
          <p:cNvPr id="79" name="Shape 39">
            <a:extLst>
              <a:ext uri="{FF2B5EF4-FFF2-40B4-BE49-F238E27FC236}">
                <a16:creationId xmlns:a16="http://schemas.microsoft.com/office/drawing/2014/main" id="{B7F1D397-FA33-5A42-9906-D448DB66215C}"/>
              </a:ext>
            </a:extLst>
          </p:cNvPr>
          <p:cNvSpPr/>
          <p:nvPr/>
        </p:nvSpPr>
        <p:spPr>
          <a:xfrm>
            <a:off x="3131840" y="5449342"/>
            <a:ext cx="936104" cy="597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0" name="Shape 40">
            <a:extLst>
              <a:ext uri="{FF2B5EF4-FFF2-40B4-BE49-F238E27FC236}">
                <a16:creationId xmlns:a16="http://schemas.microsoft.com/office/drawing/2014/main" id="{2C7A6F9C-9B4D-5043-803D-F6341346C6EC}"/>
              </a:ext>
            </a:extLst>
          </p:cNvPr>
          <p:cNvSpPr/>
          <p:nvPr/>
        </p:nvSpPr>
        <p:spPr>
          <a:xfrm>
            <a:off x="3106868" y="555920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LN2 Mobile </a:t>
            </a:r>
            <a:r>
              <a:rPr lang="en-US" sz="1100" dirty="0" err="1">
                <a:latin typeface="+mj-lt"/>
                <a:cs typeface="Calibri"/>
              </a:rPr>
              <a:t>Dewars</a:t>
            </a:r>
            <a:endParaRPr lang="en-US" sz="1100" dirty="0">
              <a:latin typeface="+mj-lt"/>
              <a:cs typeface="Calibri"/>
            </a:endParaRPr>
          </a:p>
        </p:txBody>
      </p:sp>
      <p:sp>
        <p:nvSpPr>
          <p:cNvPr id="81" name="Shape 39">
            <a:extLst>
              <a:ext uri="{FF2B5EF4-FFF2-40B4-BE49-F238E27FC236}">
                <a16:creationId xmlns:a16="http://schemas.microsoft.com/office/drawing/2014/main" id="{D1F20AD2-5E64-6D44-9064-4EC7D2E5F2AF}"/>
              </a:ext>
            </a:extLst>
          </p:cNvPr>
          <p:cNvSpPr/>
          <p:nvPr/>
        </p:nvSpPr>
        <p:spPr>
          <a:xfrm>
            <a:off x="395536" y="4585246"/>
            <a:ext cx="1152128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2" name="Shape 40">
            <a:extLst>
              <a:ext uri="{FF2B5EF4-FFF2-40B4-BE49-F238E27FC236}">
                <a16:creationId xmlns:a16="http://schemas.microsoft.com/office/drawing/2014/main" id="{A6AEC757-B0F8-ED47-B370-4D620859492E}"/>
              </a:ext>
            </a:extLst>
          </p:cNvPr>
          <p:cNvSpPr/>
          <p:nvPr/>
        </p:nvSpPr>
        <p:spPr>
          <a:xfrm>
            <a:off x="528141" y="4603013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 for  Elliptical Linac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3" name="Shape 39">
            <a:extLst>
              <a:ext uri="{FF2B5EF4-FFF2-40B4-BE49-F238E27FC236}">
                <a16:creationId xmlns:a16="http://schemas.microsoft.com/office/drawing/2014/main" id="{764F3E84-006C-FF4A-A104-0CC3CEF36B3B}"/>
              </a:ext>
            </a:extLst>
          </p:cNvPr>
          <p:cNvSpPr/>
          <p:nvPr/>
        </p:nvSpPr>
        <p:spPr>
          <a:xfrm>
            <a:off x="395536" y="5449342"/>
            <a:ext cx="1152128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4" name="Shape 40">
            <a:extLst>
              <a:ext uri="{FF2B5EF4-FFF2-40B4-BE49-F238E27FC236}">
                <a16:creationId xmlns:a16="http://schemas.microsoft.com/office/drawing/2014/main" id="{21EAB966-3144-F94A-8924-367B4353E4CD}"/>
              </a:ext>
            </a:extLst>
          </p:cNvPr>
          <p:cNvSpPr/>
          <p:nvPr/>
        </p:nvSpPr>
        <p:spPr>
          <a:xfrm>
            <a:off x="482401" y="5530610"/>
            <a:ext cx="1008112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Elliptical</a:t>
            </a:r>
          </a:p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Cryomodules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5" name="Shape 39">
            <a:extLst>
              <a:ext uri="{FF2B5EF4-FFF2-40B4-BE49-F238E27FC236}">
                <a16:creationId xmlns:a16="http://schemas.microsoft.com/office/drawing/2014/main" id="{BB2DF252-8091-5247-AF10-451A5DA03AC4}"/>
              </a:ext>
            </a:extLst>
          </p:cNvPr>
          <p:cNvSpPr/>
          <p:nvPr/>
        </p:nvSpPr>
        <p:spPr>
          <a:xfrm>
            <a:off x="6012160" y="5449342"/>
            <a:ext cx="1234479" cy="597271"/>
          </a:xfrm>
          <a:prstGeom prst="rect">
            <a:avLst/>
          </a:prstGeom>
          <a:solidFill>
            <a:srgbClr val="B7DEE8"/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86" name="Shape 40">
            <a:extLst>
              <a:ext uri="{FF2B5EF4-FFF2-40B4-BE49-F238E27FC236}">
                <a16:creationId xmlns:a16="http://schemas.microsoft.com/office/drawing/2014/main" id="{720D4F6E-B1C3-CA40-8518-44E5B0037CE5}"/>
              </a:ext>
            </a:extLst>
          </p:cNvPr>
          <p:cNvSpPr/>
          <p:nvPr/>
        </p:nvSpPr>
        <p:spPr>
          <a:xfrm>
            <a:off x="6124426" y="5641131"/>
            <a:ext cx="1008112" cy="177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Test Stand Lund 2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7" name="Shape 39">
            <a:extLst>
              <a:ext uri="{FF2B5EF4-FFF2-40B4-BE49-F238E27FC236}">
                <a16:creationId xmlns:a16="http://schemas.microsoft.com/office/drawing/2014/main" id="{850CA760-EA8A-CA43-A3E9-48A1F2BC6883}"/>
              </a:ext>
            </a:extLst>
          </p:cNvPr>
          <p:cNvSpPr/>
          <p:nvPr/>
        </p:nvSpPr>
        <p:spPr>
          <a:xfrm>
            <a:off x="7452320" y="3721150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8" name="Shape 40">
            <a:extLst>
              <a:ext uri="{FF2B5EF4-FFF2-40B4-BE49-F238E27FC236}">
                <a16:creationId xmlns:a16="http://schemas.microsoft.com/office/drawing/2014/main" id="{A245556D-A88F-8347-9508-D6189EA4785D}"/>
              </a:ext>
            </a:extLst>
          </p:cNvPr>
          <p:cNvSpPr/>
          <p:nvPr/>
        </p:nvSpPr>
        <p:spPr>
          <a:xfrm>
            <a:off x="7584926" y="3763566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Target </a:t>
            </a: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89" name="Shape 39">
            <a:extLst>
              <a:ext uri="{FF2B5EF4-FFF2-40B4-BE49-F238E27FC236}">
                <a16:creationId xmlns:a16="http://schemas.microsoft.com/office/drawing/2014/main" id="{0741FEEA-B92D-954E-A545-81C9B82EF964}"/>
              </a:ext>
            </a:extLst>
          </p:cNvPr>
          <p:cNvSpPr/>
          <p:nvPr/>
        </p:nvSpPr>
        <p:spPr>
          <a:xfrm>
            <a:off x="7452320" y="4585246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0" name="Shape 40">
            <a:extLst>
              <a:ext uri="{FF2B5EF4-FFF2-40B4-BE49-F238E27FC236}">
                <a16:creationId xmlns:a16="http://schemas.microsoft.com/office/drawing/2014/main" id="{E1F45178-F56B-3947-8EE5-D985948D3FAF}"/>
              </a:ext>
            </a:extLst>
          </p:cNvPr>
          <p:cNvSpPr/>
          <p:nvPr/>
        </p:nvSpPr>
        <p:spPr>
          <a:xfrm>
            <a:off x="7606092" y="4675931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Hydrogen Circulation Box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1" name="Shape 39">
            <a:extLst>
              <a:ext uri="{FF2B5EF4-FFF2-40B4-BE49-F238E27FC236}">
                <a16:creationId xmlns:a16="http://schemas.microsoft.com/office/drawing/2014/main" id="{3CF6D72F-E34F-AF41-983A-340F29F796C7}"/>
              </a:ext>
            </a:extLst>
          </p:cNvPr>
          <p:cNvSpPr/>
          <p:nvPr/>
        </p:nvSpPr>
        <p:spPr>
          <a:xfrm>
            <a:off x="7452320" y="5449342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2" name="Shape 40">
            <a:extLst>
              <a:ext uri="{FF2B5EF4-FFF2-40B4-BE49-F238E27FC236}">
                <a16:creationId xmlns:a16="http://schemas.microsoft.com/office/drawing/2014/main" id="{EA8A975F-D3ED-8442-8A35-766AECFE0D12}"/>
              </a:ext>
            </a:extLst>
          </p:cNvPr>
          <p:cNvSpPr/>
          <p:nvPr/>
        </p:nvSpPr>
        <p:spPr>
          <a:xfrm>
            <a:off x="7616676" y="555019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Hydrogen Moderator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93" name="Shape 123">
            <a:extLst>
              <a:ext uri="{FF2B5EF4-FFF2-40B4-BE49-F238E27FC236}">
                <a16:creationId xmlns:a16="http://schemas.microsoft.com/office/drawing/2014/main" id="{D905CC74-0153-B244-B477-1276BD26BBE2}"/>
              </a:ext>
            </a:extLst>
          </p:cNvPr>
          <p:cNvSpPr/>
          <p:nvPr/>
        </p:nvSpPr>
        <p:spPr>
          <a:xfrm flipH="1" flipV="1">
            <a:off x="5796136" y="3793158"/>
            <a:ext cx="57606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4" name="Shape 123">
            <a:extLst>
              <a:ext uri="{FF2B5EF4-FFF2-40B4-BE49-F238E27FC236}">
                <a16:creationId xmlns:a16="http://schemas.microsoft.com/office/drawing/2014/main" id="{7010A7A8-725E-4F4B-B70D-8048F1A5E6A8}"/>
              </a:ext>
            </a:extLst>
          </p:cNvPr>
          <p:cNvSpPr/>
          <p:nvPr/>
        </p:nvSpPr>
        <p:spPr>
          <a:xfrm flipH="1" flipV="1">
            <a:off x="5804603" y="3589793"/>
            <a:ext cx="8079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5" name="Shape 149">
            <a:extLst>
              <a:ext uri="{FF2B5EF4-FFF2-40B4-BE49-F238E27FC236}">
                <a16:creationId xmlns:a16="http://schemas.microsoft.com/office/drawing/2014/main" id="{6D96F052-D12A-5042-835F-F279680BD7BE}"/>
              </a:ext>
            </a:extLst>
          </p:cNvPr>
          <p:cNvSpPr/>
          <p:nvPr/>
        </p:nvSpPr>
        <p:spPr>
          <a:xfrm flipV="1">
            <a:off x="846043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6" name="Shape 149">
            <a:extLst>
              <a:ext uri="{FF2B5EF4-FFF2-40B4-BE49-F238E27FC236}">
                <a16:creationId xmlns:a16="http://schemas.microsoft.com/office/drawing/2014/main" id="{1A3A6725-DCC7-8546-9967-8D687CDB0AA1}"/>
              </a:ext>
            </a:extLst>
          </p:cNvPr>
          <p:cNvSpPr/>
          <p:nvPr/>
        </p:nvSpPr>
        <p:spPr>
          <a:xfrm flipV="1">
            <a:off x="7734002" y="429036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7" name="Shape 150">
            <a:extLst>
              <a:ext uri="{FF2B5EF4-FFF2-40B4-BE49-F238E27FC236}">
                <a16:creationId xmlns:a16="http://schemas.microsoft.com/office/drawing/2014/main" id="{566002A8-B705-0246-A2BD-F5928C37B877}"/>
              </a:ext>
            </a:extLst>
          </p:cNvPr>
          <p:cNvSpPr/>
          <p:nvPr/>
        </p:nvSpPr>
        <p:spPr>
          <a:xfrm>
            <a:off x="7687394" y="445343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8" name="Shape 149">
            <a:extLst>
              <a:ext uri="{FF2B5EF4-FFF2-40B4-BE49-F238E27FC236}">
                <a16:creationId xmlns:a16="http://schemas.microsoft.com/office/drawing/2014/main" id="{958ED59A-6AC3-B441-9D59-22405285C071}"/>
              </a:ext>
            </a:extLst>
          </p:cNvPr>
          <p:cNvSpPr/>
          <p:nvPr/>
        </p:nvSpPr>
        <p:spPr>
          <a:xfrm flipH="1" flipV="1">
            <a:off x="8448800" y="4325416"/>
            <a:ext cx="5282" cy="25298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99" name="Shape 149">
            <a:extLst>
              <a:ext uri="{FF2B5EF4-FFF2-40B4-BE49-F238E27FC236}">
                <a16:creationId xmlns:a16="http://schemas.microsoft.com/office/drawing/2014/main" id="{D7EFFD8D-CEA7-5D4B-A015-1B7A5A150DF9}"/>
              </a:ext>
            </a:extLst>
          </p:cNvPr>
          <p:cNvSpPr/>
          <p:nvPr/>
        </p:nvSpPr>
        <p:spPr>
          <a:xfrm flipV="1">
            <a:off x="7753052" y="51603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0" name="Shape 150">
            <a:extLst>
              <a:ext uri="{FF2B5EF4-FFF2-40B4-BE49-F238E27FC236}">
                <a16:creationId xmlns:a16="http://schemas.microsoft.com/office/drawing/2014/main" id="{78E80027-AD8E-E643-B695-5F0468B567AB}"/>
              </a:ext>
            </a:extLst>
          </p:cNvPr>
          <p:cNvSpPr/>
          <p:nvPr/>
        </p:nvSpPr>
        <p:spPr>
          <a:xfrm>
            <a:off x="7706444" y="532020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1" name="Shape 149">
            <a:extLst>
              <a:ext uri="{FF2B5EF4-FFF2-40B4-BE49-F238E27FC236}">
                <a16:creationId xmlns:a16="http://schemas.microsoft.com/office/drawing/2014/main" id="{0AF0C4DC-EF8A-5E42-A9F9-4EC5CEAD2944}"/>
              </a:ext>
            </a:extLst>
          </p:cNvPr>
          <p:cNvSpPr/>
          <p:nvPr/>
        </p:nvSpPr>
        <p:spPr>
          <a:xfrm flipH="1" flipV="1">
            <a:off x="8473131" y="5182667"/>
            <a:ext cx="0" cy="26568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2" name="Shape 97">
            <a:extLst>
              <a:ext uri="{FF2B5EF4-FFF2-40B4-BE49-F238E27FC236}">
                <a16:creationId xmlns:a16="http://schemas.microsoft.com/office/drawing/2014/main" id="{DFC21B4C-F8F4-FE48-999E-BE4085CDDECA}"/>
              </a:ext>
            </a:extLst>
          </p:cNvPr>
          <p:cNvSpPr/>
          <p:nvPr/>
        </p:nvSpPr>
        <p:spPr>
          <a:xfrm>
            <a:off x="4102224" y="3544211"/>
            <a:ext cx="4572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3" name="Shape 98">
            <a:extLst>
              <a:ext uri="{FF2B5EF4-FFF2-40B4-BE49-F238E27FC236}">
                <a16:creationId xmlns:a16="http://schemas.microsoft.com/office/drawing/2014/main" id="{64FB9B5F-244B-B441-BB25-932FF7B630A6}"/>
              </a:ext>
            </a:extLst>
          </p:cNvPr>
          <p:cNvSpPr/>
          <p:nvPr/>
        </p:nvSpPr>
        <p:spPr>
          <a:xfrm>
            <a:off x="4019571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4" name="Shape 99">
            <a:extLst>
              <a:ext uri="{FF2B5EF4-FFF2-40B4-BE49-F238E27FC236}">
                <a16:creationId xmlns:a16="http://schemas.microsoft.com/office/drawing/2014/main" id="{3997625C-FB59-A547-BB54-2737A6BC6B27}"/>
              </a:ext>
            </a:extLst>
          </p:cNvPr>
          <p:cNvSpPr/>
          <p:nvPr/>
        </p:nvSpPr>
        <p:spPr>
          <a:xfrm flipH="1" flipV="1">
            <a:off x="3995936" y="3772937"/>
            <a:ext cx="5634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5" name="Shape 100">
            <a:extLst>
              <a:ext uri="{FF2B5EF4-FFF2-40B4-BE49-F238E27FC236}">
                <a16:creationId xmlns:a16="http://schemas.microsoft.com/office/drawing/2014/main" id="{96ECA2B7-C8B4-744C-B110-67066089A6BD}"/>
              </a:ext>
            </a:extLst>
          </p:cNvPr>
          <p:cNvSpPr/>
          <p:nvPr/>
        </p:nvSpPr>
        <p:spPr>
          <a:xfrm>
            <a:off x="44324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6" name="Shape 97">
            <a:extLst>
              <a:ext uri="{FF2B5EF4-FFF2-40B4-BE49-F238E27FC236}">
                <a16:creationId xmlns:a16="http://schemas.microsoft.com/office/drawing/2014/main" id="{5D513437-F4CF-9745-85DA-3DB4B165E98E}"/>
              </a:ext>
            </a:extLst>
          </p:cNvPr>
          <p:cNvSpPr/>
          <p:nvPr/>
        </p:nvSpPr>
        <p:spPr>
          <a:xfrm>
            <a:off x="3995936" y="3649269"/>
            <a:ext cx="57038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07" name="Shape 100">
            <a:extLst>
              <a:ext uri="{FF2B5EF4-FFF2-40B4-BE49-F238E27FC236}">
                <a16:creationId xmlns:a16="http://schemas.microsoft.com/office/drawing/2014/main" id="{E188C25E-3EF6-8E48-B4DF-57EE4C58E141}"/>
              </a:ext>
            </a:extLst>
          </p:cNvPr>
          <p:cNvSpPr/>
          <p:nvPr/>
        </p:nvSpPr>
        <p:spPr>
          <a:xfrm>
            <a:off x="444068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3CDBBAAB-8262-EC47-9E46-1AACE237BFD1}"/>
              </a:ext>
            </a:extLst>
          </p:cNvPr>
          <p:cNvSpPr/>
          <p:nvPr/>
        </p:nvSpPr>
        <p:spPr>
          <a:xfrm>
            <a:off x="4195068" y="3505126"/>
            <a:ext cx="16090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109" name="Shape 98">
            <a:extLst>
              <a:ext uri="{FF2B5EF4-FFF2-40B4-BE49-F238E27FC236}">
                <a16:creationId xmlns:a16="http://schemas.microsoft.com/office/drawing/2014/main" id="{4ECABD8E-B3E2-CF4B-AB2B-842EF40BA722}"/>
              </a:ext>
            </a:extLst>
          </p:cNvPr>
          <p:cNvSpPr/>
          <p:nvPr/>
        </p:nvSpPr>
        <p:spPr>
          <a:xfrm>
            <a:off x="4283968" y="4513238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0" name="Shape 97">
            <a:extLst>
              <a:ext uri="{FF2B5EF4-FFF2-40B4-BE49-F238E27FC236}">
                <a16:creationId xmlns:a16="http://schemas.microsoft.com/office/drawing/2014/main" id="{1B018275-0D91-3C45-ADBE-0A73692D468E}"/>
              </a:ext>
            </a:extLst>
          </p:cNvPr>
          <p:cNvSpPr/>
          <p:nvPr/>
        </p:nvSpPr>
        <p:spPr>
          <a:xfrm flipV="1">
            <a:off x="4283968" y="4563542"/>
            <a:ext cx="281806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1" name="Shape 90">
            <a:extLst>
              <a:ext uri="{FF2B5EF4-FFF2-40B4-BE49-F238E27FC236}">
                <a16:creationId xmlns:a16="http://schemas.microsoft.com/office/drawing/2014/main" id="{DFE9D6A5-80AA-074A-825E-F36CB92EE6A0}"/>
              </a:ext>
            </a:extLst>
          </p:cNvPr>
          <p:cNvSpPr/>
          <p:nvPr/>
        </p:nvSpPr>
        <p:spPr>
          <a:xfrm>
            <a:off x="4883348" y="53153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44"/>
                  <a:pt x="17978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2" name="Shape 152">
            <a:extLst>
              <a:ext uri="{FF2B5EF4-FFF2-40B4-BE49-F238E27FC236}">
                <a16:creationId xmlns:a16="http://schemas.microsoft.com/office/drawing/2014/main" id="{5BBA0CBC-A309-8B45-8860-5AAA6B09E553}"/>
              </a:ext>
            </a:extLst>
          </p:cNvPr>
          <p:cNvSpPr/>
          <p:nvPr/>
        </p:nvSpPr>
        <p:spPr>
          <a:xfrm>
            <a:off x="8404349" y="431893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3" name="Shape 152">
            <a:extLst>
              <a:ext uri="{FF2B5EF4-FFF2-40B4-BE49-F238E27FC236}">
                <a16:creationId xmlns:a16="http://schemas.microsoft.com/office/drawing/2014/main" id="{4FFDA502-B3C3-9A4A-8B29-C5B4F90DC30F}"/>
              </a:ext>
            </a:extLst>
          </p:cNvPr>
          <p:cNvSpPr/>
          <p:nvPr/>
        </p:nvSpPr>
        <p:spPr>
          <a:xfrm>
            <a:off x="8426574" y="518036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4" name="Shape 123">
            <a:extLst>
              <a:ext uri="{FF2B5EF4-FFF2-40B4-BE49-F238E27FC236}">
                <a16:creationId xmlns:a16="http://schemas.microsoft.com/office/drawing/2014/main" id="{8F26B85D-E6F5-0F47-AA1E-A8A4F26BAC5A}"/>
              </a:ext>
            </a:extLst>
          </p:cNvPr>
          <p:cNvSpPr/>
          <p:nvPr/>
        </p:nvSpPr>
        <p:spPr>
          <a:xfrm flipH="1" flipV="1">
            <a:off x="6486499" y="3683008"/>
            <a:ext cx="0" cy="54219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5" name="Shape 123">
            <a:extLst>
              <a:ext uri="{FF2B5EF4-FFF2-40B4-BE49-F238E27FC236}">
                <a16:creationId xmlns:a16="http://schemas.microsoft.com/office/drawing/2014/main" id="{C9AB4774-2A93-054D-AAA6-255A0BAF681A}"/>
              </a:ext>
            </a:extLst>
          </p:cNvPr>
          <p:cNvSpPr/>
          <p:nvPr/>
        </p:nvSpPr>
        <p:spPr>
          <a:xfrm flipH="1">
            <a:off x="5796136" y="3691476"/>
            <a:ext cx="6936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6" name="Shape 98">
            <a:extLst>
              <a:ext uri="{FF2B5EF4-FFF2-40B4-BE49-F238E27FC236}">
                <a16:creationId xmlns:a16="http://schemas.microsoft.com/office/drawing/2014/main" id="{C4239E60-7E21-FE48-8484-2CE96D8FDAAF}"/>
              </a:ext>
            </a:extLst>
          </p:cNvPr>
          <p:cNvSpPr/>
          <p:nvPr/>
        </p:nvSpPr>
        <p:spPr>
          <a:xfrm>
            <a:off x="5804602" y="364426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7" name="Shape 123">
            <a:extLst>
              <a:ext uri="{FF2B5EF4-FFF2-40B4-BE49-F238E27FC236}">
                <a16:creationId xmlns:a16="http://schemas.microsoft.com/office/drawing/2014/main" id="{4D685B99-0A0E-DA4B-833B-4FD2461F3293}"/>
              </a:ext>
            </a:extLst>
          </p:cNvPr>
          <p:cNvSpPr/>
          <p:nvPr/>
        </p:nvSpPr>
        <p:spPr>
          <a:xfrm flipH="1" flipV="1">
            <a:off x="5813069" y="3492425"/>
            <a:ext cx="913822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8" name="Shape 121">
            <a:extLst>
              <a:ext uri="{FF2B5EF4-FFF2-40B4-BE49-F238E27FC236}">
                <a16:creationId xmlns:a16="http://schemas.microsoft.com/office/drawing/2014/main" id="{EA3B9487-02F2-A940-B81F-3A88A0013ABA}"/>
              </a:ext>
            </a:extLst>
          </p:cNvPr>
          <p:cNvSpPr/>
          <p:nvPr/>
        </p:nvSpPr>
        <p:spPr>
          <a:xfrm flipV="1">
            <a:off x="6728048" y="3492508"/>
            <a:ext cx="0" cy="740833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9" name="Shape 98">
            <a:extLst>
              <a:ext uri="{FF2B5EF4-FFF2-40B4-BE49-F238E27FC236}">
                <a16:creationId xmlns:a16="http://schemas.microsoft.com/office/drawing/2014/main" id="{7E6FAD57-CE40-5B41-8146-AB4E95492213}"/>
              </a:ext>
            </a:extLst>
          </p:cNvPr>
          <p:cNvSpPr/>
          <p:nvPr/>
        </p:nvSpPr>
        <p:spPr>
          <a:xfrm>
            <a:off x="5804602" y="344106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0" name="Shape 118">
            <a:extLst>
              <a:ext uri="{FF2B5EF4-FFF2-40B4-BE49-F238E27FC236}">
                <a16:creationId xmlns:a16="http://schemas.microsoft.com/office/drawing/2014/main" id="{A165177A-2888-2943-A4D6-EC4DCB1A1B12}"/>
              </a:ext>
            </a:extLst>
          </p:cNvPr>
          <p:cNvSpPr/>
          <p:nvPr/>
        </p:nvSpPr>
        <p:spPr>
          <a:xfrm>
            <a:off x="6325590" y="532155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1" name="Shape 122">
            <a:extLst>
              <a:ext uri="{FF2B5EF4-FFF2-40B4-BE49-F238E27FC236}">
                <a16:creationId xmlns:a16="http://schemas.microsoft.com/office/drawing/2014/main" id="{A6DC6129-9242-F24F-9C8A-959C59474A91}"/>
              </a:ext>
            </a:extLst>
          </p:cNvPr>
          <p:cNvSpPr/>
          <p:nvPr/>
        </p:nvSpPr>
        <p:spPr>
          <a:xfrm>
            <a:off x="6558675" y="532050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2" name="Shape 120">
            <a:extLst>
              <a:ext uri="{FF2B5EF4-FFF2-40B4-BE49-F238E27FC236}">
                <a16:creationId xmlns:a16="http://schemas.microsoft.com/office/drawing/2014/main" id="{B9FCE100-59FB-5245-A743-F0FB21A1B278}"/>
              </a:ext>
            </a:extLst>
          </p:cNvPr>
          <p:cNvSpPr/>
          <p:nvPr/>
        </p:nvSpPr>
        <p:spPr>
          <a:xfrm>
            <a:off x="6681397" y="483090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3" name="Shape 120">
            <a:extLst>
              <a:ext uri="{FF2B5EF4-FFF2-40B4-BE49-F238E27FC236}">
                <a16:creationId xmlns:a16="http://schemas.microsoft.com/office/drawing/2014/main" id="{AEBB53AD-203C-FE45-83D9-080783A56190}"/>
              </a:ext>
            </a:extLst>
          </p:cNvPr>
          <p:cNvSpPr/>
          <p:nvPr/>
        </p:nvSpPr>
        <p:spPr>
          <a:xfrm>
            <a:off x="852379" y="395049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4" name="Shape 118">
            <a:extLst>
              <a:ext uri="{FF2B5EF4-FFF2-40B4-BE49-F238E27FC236}">
                <a16:creationId xmlns:a16="http://schemas.microsoft.com/office/drawing/2014/main" id="{D7378366-1F6E-144B-8E33-DEA9FB789C40}"/>
              </a:ext>
            </a:extLst>
          </p:cNvPr>
          <p:cNvSpPr/>
          <p:nvPr/>
        </p:nvSpPr>
        <p:spPr>
          <a:xfrm>
            <a:off x="885552" y="4441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5" name="Shape 121">
            <a:extLst>
              <a:ext uri="{FF2B5EF4-FFF2-40B4-BE49-F238E27FC236}">
                <a16:creationId xmlns:a16="http://schemas.microsoft.com/office/drawing/2014/main" id="{EE475423-172B-BB46-8444-7CBADFEBFAE9}"/>
              </a:ext>
            </a:extLst>
          </p:cNvPr>
          <p:cNvSpPr/>
          <p:nvPr/>
        </p:nvSpPr>
        <p:spPr>
          <a:xfrm flipV="1">
            <a:off x="1161701" y="394979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6" name="Shape 122">
            <a:extLst>
              <a:ext uri="{FF2B5EF4-FFF2-40B4-BE49-F238E27FC236}">
                <a16:creationId xmlns:a16="http://schemas.microsoft.com/office/drawing/2014/main" id="{0D676227-C46B-C24B-B00D-5AE5B6FF6D3A}"/>
              </a:ext>
            </a:extLst>
          </p:cNvPr>
          <p:cNvSpPr/>
          <p:nvPr/>
        </p:nvSpPr>
        <p:spPr>
          <a:xfrm>
            <a:off x="1118637" y="444005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27" name="Shape 123">
            <a:extLst>
              <a:ext uri="{FF2B5EF4-FFF2-40B4-BE49-F238E27FC236}">
                <a16:creationId xmlns:a16="http://schemas.microsoft.com/office/drawing/2014/main" id="{E29F4D48-1148-A345-B89F-8C771F8CD5E7}"/>
              </a:ext>
            </a:extLst>
          </p:cNvPr>
          <p:cNvSpPr/>
          <p:nvPr/>
        </p:nvSpPr>
        <p:spPr>
          <a:xfrm flipV="1">
            <a:off x="928620" y="394555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8" name="Shape 123">
            <a:extLst>
              <a:ext uri="{FF2B5EF4-FFF2-40B4-BE49-F238E27FC236}">
                <a16:creationId xmlns:a16="http://schemas.microsoft.com/office/drawing/2014/main" id="{CFDB636D-D55E-7D46-8790-EBADC9717DDD}"/>
              </a:ext>
            </a:extLst>
          </p:cNvPr>
          <p:cNvSpPr/>
          <p:nvPr/>
        </p:nvSpPr>
        <p:spPr>
          <a:xfrm flipH="1" flipV="1">
            <a:off x="1042919" y="394979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9" name="Shape 121">
            <a:extLst>
              <a:ext uri="{FF2B5EF4-FFF2-40B4-BE49-F238E27FC236}">
                <a16:creationId xmlns:a16="http://schemas.microsoft.com/office/drawing/2014/main" id="{1974F3E1-B003-EA46-910D-59CE1B8461F0}"/>
              </a:ext>
            </a:extLst>
          </p:cNvPr>
          <p:cNvSpPr/>
          <p:nvPr/>
        </p:nvSpPr>
        <p:spPr>
          <a:xfrm flipV="1">
            <a:off x="1284468" y="3793158"/>
            <a:ext cx="0" cy="78316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0" name="Shape 120">
            <a:extLst>
              <a:ext uri="{FF2B5EF4-FFF2-40B4-BE49-F238E27FC236}">
                <a16:creationId xmlns:a16="http://schemas.microsoft.com/office/drawing/2014/main" id="{C8D3BDCE-F6B5-F04B-AE38-6DBEFEE6C189}"/>
              </a:ext>
            </a:extLst>
          </p:cNvPr>
          <p:cNvSpPr/>
          <p:nvPr/>
        </p:nvSpPr>
        <p:spPr>
          <a:xfrm>
            <a:off x="1093801" y="39419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31" name="Shape 125">
            <a:extLst>
              <a:ext uri="{FF2B5EF4-FFF2-40B4-BE49-F238E27FC236}">
                <a16:creationId xmlns:a16="http://schemas.microsoft.com/office/drawing/2014/main" id="{659FD5EC-BD0D-8F4E-9BC3-7180696AD9B4}"/>
              </a:ext>
            </a:extLst>
          </p:cNvPr>
          <p:cNvSpPr/>
          <p:nvPr/>
        </p:nvSpPr>
        <p:spPr>
          <a:xfrm flipH="1">
            <a:off x="4283968" y="3001070"/>
            <a:ext cx="1" cy="2743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2" name="Shape 89">
            <a:extLst>
              <a:ext uri="{FF2B5EF4-FFF2-40B4-BE49-F238E27FC236}">
                <a16:creationId xmlns:a16="http://schemas.microsoft.com/office/drawing/2014/main" id="{3AFA1793-E8A4-124D-A198-DE476E2EF9E2}"/>
              </a:ext>
            </a:extLst>
          </p:cNvPr>
          <p:cNvSpPr/>
          <p:nvPr/>
        </p:nvSpPr>
        <p:spPr>
          <a:xfrm flipV="1">
            <a:off x="4932040" y="4801270"/>
            <a:ext cx="0" cy="548258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3" name="Shape 121">
            <a:extLst>
              <a:ext uri="{FF2B5EF4-FFF2-40B4-BE49-F238E27FC236}">
                <a16:creationId xmlns:a16="http://schemas.microsoft.com/office/drawing/2014/main" id="{BC936A20-6A80-924A-9ACD-FB3B5362774E}"/>
              </a:ext>
            </a:extLst>
          </p:cNvPr>
          <p:cNvSpPr/>
          <p:nvPr/>
        </p:nvSpPr>
        <p:spPr>
          <a:xfrm flipV="1">
            <a:off x="6605281" y="483024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4" name="Shape 123">
            <a:extLst>
              <a:ext uri="{FF2B5EF4-FFF2-40B4-BE49-F238E27FC236}">
                <a16:creationId xmlns:a16="http://schemas.microsoft.com/office/drawing/2014/main" id="{33235C46-5744-1B45-8000-AC261A9C21A6}"/>
              </a:ext>
            </a:extLst>
          </p:cNvPr>
          <p:cNvSpPr/>
          <p:nvPr/>
        </p:nvSpPr>
        <p:spPr>
          <a:xfrm flipV="1">
            <a:off x="6372200" y="482600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5" name="Shape 123">
            <a:extLst>
              <a:ext uri="{FF2B5EF4-FFF2-40B4-BE49-F238E27FC236}">
                <a16:creationId xmlns:a16="http://schemas.microsoft.com/office/drawing/2014/main" id="{C2ADF09F-F3CC-724E-93D8-D92720E584EE}"/>
              </a:ext>
            </a:extLst>
          </p:cNvPr>
          <p:cNvSpPr/>
          <p:nvPr/>
        </p:nvSpPr>
        <p:spPr>
          <a:xfrm flipH="1" flipV="1">
            <a:off x="6486499" y="483024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6" name="Shape 121">
            <a:extLst>
              <a:ext uri="{FF2B5EF4-FFF2-40B4-BE49-F238E27FC236}">
                <a16:creationId xmlns:a16="http://schemas.microsoft.com/office/drawing/2014/main" id="{97CEED37-0E99-EB40-897B-9BAD86FFCF33}"/>
              </a:ext>
            </a:extLst>
          </p:cNvPr>
          <p:cNvSpPr/>
          <p:nvPr/>
        </p:nvSpPr>
        <p:spPr>
          <a:xfrm flipV="1">
            <a:off x="6728048" y="4826008"/>
            <a:ext cx="0" cy="630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7" name="Shape 81">
            <a:extLst>
              <a:ext uri="{FF2B5EF4-FFF2-40B4-BE49-F238E27FC236}">
                <a16:creationId xmlns:a16="http://schemas.microsoft.com/office/drawing/2014/main" id="{A1ED415B-BB64-864C-8AB2-02C42FA8CDC2}"/>
              </a:ext>
            </a:extLst>
          </p:cNvPr>
          <p:cNvSpPr/>
          <p:nvPr/>
        </p:nvSpPr>
        <p:spPr>
          <a:xfrm flipV="1">
            <a:off x="3592873" y="51879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8" name="Shape 82">
            <a:extLst>
              <a:ext uri="{FF2B5EF4-FFF2-40B4-BE49-F238E27FC236}">
                <a16:creationId xmlns:a16="http://schemas.microsoft.com/office/drawing/2014/main" id="{D318F798-291C-FF49-BD71-2FA58C7631C0}"/>
              </a:ext>
            </a:extLst>
          </p:cNvPr>
          <p:cNvSpPr/>
          <p:nvPr/>
        </p:nvSpPr>
        <p:spPr>
          <a:xfrm>
            <a:off x="3542073" y="53306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9" name="Shape 120">
            <a:extLst>
              <a:ext uri="{FF2B5EF4-FFF2-40B4-BE49-F238E27FC236}">
                <a16:creationId xmlns:a16="http://schemas.microsoft.com/office/drawing/2014/main" id="{7F80B59B-88D8-A248-952C-32D14143BA07}"/>
              </a:ext>
            </a:extLst>
          </p:cNvPr>
          <p:cNvSpPr/>
          <p:nvPr/>
        </p:nvSpPr>
        <p:spPr>
          <a:xfrm>
            <a:off x="827542" y="51908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0" name="Shape 118">
            <a:extLst>
              <a:ext uri="{FF2B5EF4-FFF2-40B4-BE49-F238E27FC236}">
                <a16:creationId xmlns:a16="http://schemas.microsoft.com/office/drawing/2014/main" id="{3B432DB7-1252-DB4A-9A16-B3FEDDF4FDEF}"/>
              </a:ext>
            </a:extLst>
          </p:cNvPr>
          <p:cNvSpPr/>
          <p:nvPr/>
        </p:nvSpPr>
        <p:spPr>
          <a:xfrm>
            <a:off x="713157" y="5330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1" name="Shape 121">
            <a:extLst>
              <a:ext uri="{FF2B5EF4-FFF2-40B4-BE49-F238E27FC236}">
                <a16:creationId xmlns:a16="http://schemas.microsoft.com/office/drawing/2014/main" id="{B0060ACB-7771-8F48-9F22-4C4718F03D3F}"/>
              </a:ext>
            </a:extLst>
          </p:cNvPr>
          <p:cNvSpPr/>
          <p:nvPr/>
        </p:nvSpPr>
        <p:spPr>
          <a:xfrm flipV="1">
            <a:off x="992848" y="5198624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2" name="Shape 122">
            <a:extLst>
              <a:ext uri="{FF2B5EF4-FFF2-40B4-BE49-F238E27FC236}">
                <a16:creationId xmlns:a16="http://schemas.microsoft.com/office/drawing/2014/main" id="{EDF1D8C1-6882-784D-A2B4-04FD79F90B11}"/>
              </a:ext>
            </a:extLst>
          </p:cNvPr>
          <p:cNvSpPr/>
          <p:nvPr/>
        </p:nvSpPr>
        <p:spPr>
          <a:xfrm>
            <a:off x="946242" y="53248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3" name="Shape 123">
            <a:extLst>
              <a:ext uri="{FF2B5EF4-FFF2-40B4-BE49-F238E27FC236}">
                <a16:creationId xmlns:a16="http://schemas.microsoft.com/office/drawing/2014/main" id="{EAC99095-BAD0-624C-941F-5E796D4FE566}"/>
              </a:ext>
            </a:extLst>
          </p:cNvPr>
          <p:cNvSpPr/>
          <p:nvPr/>
        </p:nvSpPr>
        <p:spPr>
          <a:xfrm flipV="1">
            <a:off x="759767" y="5157191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4" name="Shape 123">
            <a:extLst>
              <a:ext uri="{FF2B5EF4-FFF2-40B4-BE49-F238E27FC236}">
                <a16:creationId xmlns:a16="http://schemas.microsoft.com/office/drawing/2014/main" id="{24D272A2-110E-0146-B6B9-91CE1B41DB30}"/>
              </a:ext>
            </a:extLst>
          </p:cNvPr>
          <p:cNvSpPr/>
          <p:nvPr/>
        </p:nvSpPr>
        <p:spPr>
          <a:xfrm flipH="1" flipV="1">
            <a:off x="874066" y="5198623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5" name="Shape 121">
            <a:extLst>
              <a:ext uri="{FF2B5EF4-FFF2-40B4-BE49-F238E27FC236}">
                <a16:creationId xmlns:a16="http://schemas.microsoft.com/office/drawing/2014/main" id="{20A5C730-42AF-D349-81A4-2804241E8AD4}"/>
              </a:ext>
            </a:extLst>
          </p:cNvPr>
          <p:cNvSpPr/>
          <p:nvPr/>
        </p:nvSpPr>
        <p:spPr>
          <a:xfrm flipV="1">
            <a:off x="1115615" y="5161309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6" name="Shape 120">
            <a:extLst>
              <a:ext uri="{FF2B5EF4-FFF2-40B4-BE49-F238E27FC236}">
                <a16:creationId xmlns:a16="http://schemas.microsoft.com/office/drawing/2014/main" id="{53318B0E-3E78-A145-8D23-B2DF0BEB2CFE}"/>
              </a:ext>
            </a:extLst>
          </p:cNvPr>
          <p:cNvSpPr/>
          <p:nvPr/>
        </p:nvSpPr>
        <p:spPr>
          <a:xfrm>
            <a:off x="1068964" y="519081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6C11CC4D-7C02-9347-9AB8-1FFA5C8F8337}"/>
              </a:ext>
            </a:extLst>
          </p:cNvPr>
          <p:cNvSpPr/>
          <p:nvPr/>
        </p:nvSpPr>
        <p:spPr>
          <a:xfrm>
            <a:off x="755576" y="1659466"/>
            <a:ext cx="7920880" cy="113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Shape 99">
            <a:extLst>
              <a:ext uri="{FF2B5EF4-FFF2-40B4-BE49-F238E27FC236}">
                <a16:creationId xmlns:a16="http://schemas.microsoft.com/office/drawing/2014/main" id="{D9A12A21-97D7-5945-B5BF-A748F8FDF0DF}"/>
              </a:ext>
            </a:extLst>
          </p:cNvPr>
          <p:cNvSpPr/>
          <p:nvPr/>
        </p:nvSpPr>
        <p:spPr>
          <a:xfrm flipH="1">
            <a:off x="4067944" y="5912546"/>
            <a:ext cx="504056" cy="0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9" name="Shape 100">
            <a:extLst>
              <a:ext uri="{FF2B5EF4-FFF2-40B4-BE49-F238E27FC236}">
                <a16:creationId xmlns:a16="http://schemas.microsoft.com/office/drawing/2014/main" id="{78FC4A22-B2E6-5747-8070-8E2A915E4A86}"/>
              </a:ext>
            </a:extLst>
          </p:cNvPr>
          <p:cNvSpPr/>
          <p:nvPr/>
        </p:nvSpPr>
        <p:spPr>
          <a:xfrm>
            <a:off x="4449357" y="5872544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0" name="Shape 39">
            <a:extLst>
              <a:ext uri="{FF2B5EF4-FFF2-40B4-BE49-F238E27FC236}">
                <a16:creationId xmlns:a16="http://schemas.microsoft.com/office/drawing/2014/main" id="{24B55854-2485-0547-BA1E-DE9B97F068B7}"/>
              </a:ext>
            </a:extLst>
          </p:cNvPr>
          <p:cNvSpPr/>
          <p:nvPr/>
        </p:nvSpPr>
        <p:spPr>
          <a:xfrm>
            <a:off x="1835696" y="4582308"/>
            <a:ext cx="1080120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1" name="Shape 40">
            <a:extLst>
              <a:ext uri="{FF2B5EF4-FFF2-40B4-BE49-F238E27FC236}">
                <a16:creationId xmlns:a16="http://schemas.microsoft.com/office/drawing/2014/main" id="{F1EA6185-CDF0-074E-8C87-52BBD0917CED}"/>
              </a:ext>
            </a:extLst>
          </p:cNvPr>
          <p:cNvSpPr/>
          <p:nvPr/>
        </p:nvSpPr>
        <p:spPr>
          <a:xfrm>
            <a:off x="1907704" y="4600075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 for</a:t>
            </a:r>
          </a:p>
          <a:p>
            <a:pPr lvl="0" algn="ctr">
              <a:defRPr sz="1800"/>
            </a:pPr>
            <a:r>
              <a:rPr lang="pl-PL" sz="1100" dirty="0" err="1">
                <a:latin typeface="+mj-lt"/>
                <a:cs typeface="Calibri"/>
              </a:rPr>
              <a:t>Spoke</a:t>
            </a:r>
            <a:r>
              <a:rPr lang="pl-PL" sz="1100" dirty="0">
                <a:latin typeface="+mj-lt"/>
                <a:cs typeface="Calibri"/>
              </a:rPr>
              <a:t> Linac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52" name="Shape 39">
            <a:extLst>
              <a:ext uri="{FF2B5EF4-FFF2-40B4-BE49-F238E27FC236}">
                <a16:creationId xmlns:a16="http://schemas.microsoft.com/office/drawing/2014/main" id="{2FC7161A-E0D4-204A-B147-E49417B1CF4C}"/>
              </a:ext>
            </a:extLst>
          </p:cNvPr>
          <p:cNvSpPr/>
          <p:nvPr/>
        </p:nvSpPr>
        <p:spPr>
          <a:xfrm>
            <a:off x="1835696" y="5446404"/>
            <a:ext cx="1080120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3" name="Shape 40">
            <a:extLst>
              <a:ext uri="{FF2B5EF4-FFF2-40B4-BE49-F238E27FC236}">
                <a16:creationId xmlns:a16="http://schemas.microsoft.com/office/drawing/2014/main" id="{C541231E-01DC-BF4E-94D0-BF6F585ACEC2}"/>
              </a:ext>
            </a:extLst>
          </p:cNvPr>
          <p:cNvSpPr/>
          <p:nvPr/>
        </p:nvSpPr>
        <p:spPr>
          <a:xfrm>
            <a:off x="1994569" y="5527672"/>
            <a:ext cx="777231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Spoke</a:t>
            </a:r>
          </a:p>
          <a:p>
            <a:pPr lvl="0" algn="ctr">
              <a:defRPr sz="1800"/>
            </a:pPr>
            <a:r>
              <a:rPr lang="en-US" sz="1100" dirty="0" err="1">
                <a:latin typeface="+mj-lt"/>
                <a:cs typeface="Calibri"/>
              </a:rPr>
              <a:t>Cryomodules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154" name="Shape 120">
            <a:extLst>
              <a:ext uri="{FF2B5EF4-FFF2-40B4-BE49-F238E27FC236}">
                <a16:creationId xmlns:a16="http://schemas.microsoft.com/office/drawing/2014/main" id="{6B8BD867-7E9C-4A49-AFE2-651E4DDF8F8C}"/>
              </a:ext>
            </a:extLst>
          </p:cNvPr>
          <p:cNvSpPr/>
          <p:nvPr/>
        </p:nvSpPr>
        <p:spPr>
          <a:xfrm>
            <a:off x="2267702" y="518792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5" name="Shape 118">
            <a:extLst>
              <a:ext uri="{FF2B5EF4-FFF2-40B4-BE49-F238E27FC236}">
                <a16:creationId xmlns:a16="http://schemas.microsoft.com/office/drawing/2014/main" id="{1DB1058A-3F8A-A242-9AED-666F4342DECF}"/>
              </a:ext>
            </a:extLst>
          </p:cNvPr>
          <p:cNvSpPr/>
          <p:nvPr/>
        </p:nvSpPr>
        <p:spPr>
          <a:xfrm>
            <a:off x="2153317" y="532716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6" name="Shape 121">
            <a:extLst>
              <a:ext uri="{FF2B5EF4-FFF2-40B4-BE49-F238E27FC236}">
                <a16:creationId xmlns:a16="http://schemas.microsoft.com/office/drawing/2014/main" id="{DD32672C-071C-DF45-8DD4-C2BAE8B996C5}"/>
              </a:ext>
            </a:extLst>
          </p:cNvPr>
          <p:cNvSpPr/>
          <p:nvPr/>
        </p:nvSpPr>
        <p:spPr>
          <a:xfrm flipV="1">
            <a:off x="2433008" y="5195686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7" name="Shape 122">
            <a:extLst>
              <a:ext uri="{FF2B5EF4-FFF2-40B4-BE49-F238E27FC236}">
                <a16:creationId xmlns:a16="http://schemas.microsoft.com/office/drawing/2014/main" id="{E62E6CC3-2025-A247-8170-FA997D53B9D5}"/>
              </a:ext>
            </a:extLst>
          </p:cNvPr>
          <p:cNvSpPr/>
          <p:nvPr/>
        </p:nvSpPr>
        <p:spPr>
          <a:xfrm>
            <a:off x="2386402" y="532187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58" name="Shape 123">
            <a:extLst>
              <a:ext uri="{FF2B5EF4-FFF2-40B4-BE49-F238E27FC236}">
                <a16:creationId xmlns:a16="http://schemas.microsoft.com/office/drawing/2014/main" id="{EDD18947-3F47-1748-83F9-976728D3AE2B}"/>
              </a:ext>
            </a:extLst>
          </p:cNvPr>
          <p:cNvSpPr/>
          <p:nvPr/>
        </p:nvSpPr>
        <p:spPr>
          <a:xfrm flipV="1">
            <a:off x="2199927" y="5154253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9" name="Shape 123">
            <a:extLst>
              <a:ext uri="{FF2B5EF4-FFF2-40B4-BE49-F238E27FC236}">
                <a16:creationId xmlns:a16="http://schemas.microsoft.com/office/drawing/2014/main" id="{B5A2C7A5-4A5F-024E-A15F-8DBB3E6C7A22}"/>
              </a:ext>
            </a:extLst>
          </p:cNvPr>
          <p:cNvSpPr/>
          <p:nvPr/>
        </p:nvSpPr>
        <p:spPr>
          <a:xfrm flipH="1" flipV="1">
            <a:off x="2314226" y="5195685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0" name="Shape 121">
            <a:extLst>
              <a:ext uri="{FF2B5EF4-FFF2-40B4-BE49-F238E27FC236}">
                <a16:creationId xmlns:a16="http://schemas.microsoft.com/office/drawing/2014/main" id="{3B84E879-30B2-C047-9C48-FAB9DF4499A9}"/>
              </a:ext>
            </a:extLst>
          </p:cNvPr>
          <p:cNvSpPr/>
          <p:nvPr/>
        </p:nvSpPr>
        <p:spPr>
          <a:xfrm flipV="1">
            <a:off x="2555775" y="5158371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1" name="Shape 120">
            <a:extLst>
              <a:ext uri="{FF2B5EF4-FFF2-40B4-BE49-F238E27FC236}">
                <a16:creationId xmlns:a16="http://schemas.microsoft.com/office/drawing/2014/main" id="{6CEE5465-8D8F-1A44-916E-0B16DB069E5C}"/>
              </a:ext>
            </a:extLst>
          </p:cNvPr>
          <p:cNvSpPr/>
          <p:nvPr/>
        </p:nvSpPr>
        <p:spPr>
          <a:xfrm>
            <a:off x="2509124" y="518787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 dirty="0">
              <a:latin typeface="+mj-lt"/>
            </a:endParaRPr>
          </a:p>
        </p:txBody>
      </p:sp>
      <p:sp>
        <p:nvSpPr>
          <p:cNvPr id="162" name="Shape 98">
            <a:extLst>
              <a:ext uri="{FF2B5EF4-FFF2-40B4-BE49-F238E27FC236}">
                <a16:creationId xmlns:a16="http://schemas.microsoft.com/office/drawing/2014/main" id="{0FA0DFF0-B5F5-9D48-826B-3B3144B2471E}"/>
              </a:ext>
            </a:extLst>
          </p:cNvPr>
          <p:cNvSpPr/>
          <p:nvPr/>
        </p:nvSpPr>
        <p:spPr>
          <a:xfrm>
            <a:off x="1547664" y="470332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3" name="Shape 98">
            <a:extLst>
              <a:ext uri="{FF2B5EF4-FFF2-40B4-BE49-F238E27FC236}">
                <a16:creationId xmlns:a16="http://schemas.microsoft.com/office/drawing/2014/main" id="{3805FFC4-D01F-D349-9501-5106F897FDE9}"/>
              </a:ext>
            </a:extLst>
          </p:cNvPr>
          <p:cNvSpPr/>
          <p:nvPr/>
        </p:nvSpPr>
        <p:spPr>
          <a:xfrm>
            <a:off x="1562791" y="491935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4" name="Shape 100">
            <a:extLst>
              <a:ext uri="{FF2B5EF4-FFF2-40B4-BE49-F238E27FC236}">
                <a16:creationId xmlns:a16="http://schemas.microsoft.com/office/drawing/2014/main" id="{CAEEE207-AB8C-D544-815C-84558F12AA5F}"/>
              </a:ext>
            </a:extLst>
          </p:cNvPr>
          <p:cNvSpPr/>
          <p:nvPr/>
        </p:nvSpPr>
        <p:spPr>
          <a:xfrm>
            <a:off x="1706807" y="479715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5" name="Shape 100">
            <a:extLst>
              <a:ext uri="{FF2B5EF4-FFF2-40B4-BE49-F238E27FC236}">
                <a16:creationId xmlns:a16="http://schemas.microsoft.com/office/drawing/2014/main" id="{9E6BE17C-C669-7E41-B477-44AE510D5C0E}"/>
              </a:ext>
            </a:extLst>
          </p:cNvPr>
          <p:cNvSpPr/>
          <p:nvPr/>
        </p:nvSpPr>
        <p:spPr>
          <a:xfrm>
            <a:off x="1691680" y="5013176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6" name="Shape 99">
            <a:extLst>
              <a:ext uri="{FF2B5EF4-FFF2-40B4-BE49-F238E27FC236}">
                <a16:creationId xmlns:a16="http://schemas.microsoft.com/office/drawing/2014/main" id="{C0557195-02F2-5848-B6B6-E68D176C4CDB}"/>
              </a:ext>
            </a:extLst>
          </p:cNvPr>
          <p:cNvSpPr/>
          <p:nvPr/>
        </p:nvSpPr>
        <p:spPr>
          <a:xfrm flipH="1">
            <a:off x="1606459" y="4748660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7" name="Shape 99">
            <a:extLst>
              <a:ext uri="{FF2B5EF4-FFF2-40B4-BE49-F238E27FC236}">
                <a16:creationId xmlns:a16="http://schemas.microsoft.com/office/drawing/2014/main" id="{3582F02D-83DA-1B4C-95DA-7D9B0A038D5B}"/>
              </a:ext>
            </a:extLst>
          </p:cNvPr>
          <p:cNvSpPr/>
          <p:nvPr/>
        </p:nvSpPr>
        <p:spPr>
          <a:xfrm flipH="1">
            <a:off x="1547664" y="48441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8" name="Shape 99">
            <a:extLst>
              <a:ext uri="{FF2B5EF4-FFF2-40B4-BE49-F238E27FC236}">
                <a16:creationId xmlns:a16="http://schemas.microsoft.com/office/drawing/2014/main" id="{72B663D4-6681-934B-B189-58AE261F6E81}"/>
              </a:ext>
            </a:extLst>
          </p:cNvPr>
          <p:cNvSpPr/>
          <p:nvPr/>
        </p:nvSpPr>
        <p:spPr>
          <a:xfrm flipH="1">
            <a:off x="1631431" y="49646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9" name="Shape 99">
            <a:extLst>
              <a:ext uri="{FF2B5EF4-FFF2-40B4-BE49-F238E27FC236}">
                <a16:creationId xmlns:a16="http://schemas.microsoft.com/office/drawing/2014/main" id="{CECA81A5-0E29-014C-A0F2-22CE70FF444A}"/>
              </a:ext>
            </a:extLst>
          </p:cNvPr>
          <p:cNvSpPr/>
          <p:nvPr/>
        </p:nvSpPr>
        <p:spPr>
          <a:xfrm flipH="1">
            <a:off x="1547664" y="5061668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8BC2F89A-9704-A844-B2A7-B77BF53ACF8A}"/>
              </a:ext>
            </a:extLst>
          </p:cNvPr>
          <p:cNvGrpSpPr/>
          <p:nvPr/>
        </p:nvGrpSpPr>
        <p:grpSpPr>
          <a:xfrm>
            <a:off x="2314725" y="3339969"/>
            <a:ext cx="673099" cy="609600"/>
            <a:chOff x="2286001" y="3670300"/>
            <a:chExt cx="673099" cy="609600"/>
          </a:xfrm>
        </p:grpSpPr>
        <p:sp>
          <p:nvSpPr>
            <p:cNvPr id="171" name="Shape 49">
              <a:extLst>
                <a:ext uri="{FF2B5EF4-FFF2-40B4-BE49-F238E27FC236}">
                  <a16:creationId xmlns:a16="http://schemas.microsoft.com/office/drawing/2014/main" id="{45C58FBF-2474-4F4B-9FF4-8EF4A48C8DDD}"/>
                </a:ext>
              </a:extLst>
            </p:cNvPr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72" name="Shape 50">
              <a:extLst>
                <a:ext uri="{FF2B5EF4-FFF2-40B4-BE49-F238E27FC236}">
                  <a16:creationId xmlns:a16="http://schemas.microsoft.com/office/drawing/2014/main" id="{A0DE890E-6577-3D41-A243-24BDBB492A34}"/>
                </a:ext>
              </a:extLst>
            </p:cNvPr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</a:rPr>
                <a:t>20 m</a:t>
              </a:r>
              <a:r>
                <a:rPr lang="en-US" sz="1100" baseline="30000" dirty="0">
                  <a:latin typeface="+mj-lt"/>
                </a:rPr>
                <a:t>3</a:t>
              </a:r>
              <a:r>
                <a:rPr lang="en-US" sz="1100" dirty="0">
                  <a:latin typeface="+mj-lt"/>
                </a:rPr>
                <a:t>    </a:t>
              </a:r>
              <a:r>
                <a:rPr lang="en-US" sz="1100" dirty="0" err="1">
                  <a:latin typeface="+mj-lt"/>
                </a:rPr>
                <a:t>LHe</a:t>
              </a:r>
              <a:r>
                <a:rPr lang="en-US" sz="1100" dirty="0">
                  <a:latin typeface="+mj-lt"/>
                </a:rPr>
                <a:t> </a:t>
              </a:r>
              <a:r>
                <a:rPr lang="en-US" sz="1100" dirty="0">
                  <a:latin typeface="+mj-lt"/>
                  <a:cs typeface="Calibri"/>
                </a:rPr>
                <a:t>Tank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173" name="Shape 97">
            <a:extLst>
              <a:ext uri="{FF2B5EF4-FFF2-40B4-BE49-F238E27FC236}">
                <a16:creationId xmlns:a16="http://schemas.microsoft.com/office/drawing/2014/main" id="{51D2916A-9E2F-134E-BDBB-DE9EA1105DF7}"/>
              </a:ext>
            </a:extLst>
          </p:cNvPr>
          <p:cNvSpPr/>
          <p:nvPr/>
        </p:nvSpPr>
        <p:spPr>
          <a:xfrm>
            <a:off x="1701800" y="3530600"/>
            <a:ext cx="612924" cy="1373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74" name="Shape 98">
            <a:extLst>
              <a:ext uri="{FF2B5EF4-FFF2-40B4-BE49-F238E27FC236}">
                <a16:creationId xmlns:a16="http://schemas.microsoft.com/office/drawing/2014/main" id="{D7F53E86-E383-4441-9075-EFADFD55C9F2}"/>
              </a:ext>
            </a:extLst>
          </p:cNvPr>
          <p:cNvSpPr/>
          <p:nvPr/>
        </p:nvSpPr>
        <p:spPr>
          <a:xfrm>
            <a:off x="1636606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5" name="Shape 99">
            <a:extLst>
              <a:ext uri="{FF2B5EF4-FFF2-40B4-BE49-F238E27FC236}">
                <a16:creationId xmlns:a16="http://schemas.microsoft.com/office/drawing/2014/main" id="{A722DCDC-930C-2D4B-9FBE-75060360114F}"/>
              </a:ext>
            </a:extLst>
          </p:cNvPr>
          <p:cNvSpPr/>
          <p:nvPr/>
        </p:nvSpPr>
        <p:spPr>
          <a:xfrm flipH="1" flipV="1">
            <a:off x="1629833" y="3763433"/>
            <a:ext cx="684891" cy="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76" name="Shape 100">
            <a:extLst>
              <a:ext uri="{FF2B5EF4-FFF2-40B4-BE49-F238E27FC236}">
                <a16:creationId xmlns:a16="http://schemas.microsoft.com/office/drawing/2014/main" id="{2CC39A68-708F-A249-9DF9-05A411EA3EA1}"/>
              </a:ext>
            </a:extLst>
          </p:cNvPr>
          <p:cNvSpPr/>
          <p:nvPr/>
        </p:nvSpPr>
        <p:spPr>
          <a:xfrm>
            <a:off x="21877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7" name="Shape 79">
            <a:extLst>
              <a:ext uri="{FF2B5EF4-FFF2-40B4-BE49-F238E27FC236}">
                <a16:creationId xmlns:a16="http://schemas.microsoft.com/office/drawing/2014/main" id="{B6026C5D-2002-054C-9406-AD0699A1F589}"/>
              </a:ext>
            </a:extLst>
          </p:cNvPr>
          <p:cNvSpPr/>
          <p:nvPr/>
        </p:nvSpPr>
        <p:spPr>
          <a:xfrm>
            <a:off x="1432372" y="3044595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78" name="Shape 84">
            <a:extLst>
              <a:ext uri="{FF2B5EF4-FFF2-40B4-BE49-F238E27FC236}">
                <a16:creationId xmlns:a16="http://schemas.microsoft.com/office/drawing/2014/main" id="{04EF5D39-A983-4545-8AE7-947EEFDC77E3}"/>
              </a:ext>
            </a:extLst>
          </p:cNvPr>
          <p:cNvSpPr/>
          <p:nvPr/>
        </p:nvSpPr>
        <p:spPr>
          <a:xfrm>
            <a:off x="1387880" y="297809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9" name="Shape 97">
            <a:extLst>
              <a:ext uri="{FF2B5EF4-FFF2-40B4-BE49-F238E27FC236}">
                <a16:creationId xmlns:a16="http://schemas.microsoft.com/office/drawing/2014/main" id="{DF57181F-FBAB-8945-925B-B38800E00221}"/>
              </a:ext>
            </a:extLst>
          </p:cNvPr>
          <p:cNvSpPr/>
          <p:nvPr/>
        </p:nvSpPr>
        <p:spPr>
          <a:xfrm>
            <a:off x="1714500" y="3636434"/>
            <a:ext cx="607120" cy="1283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0" name="Shape 98">
            <a:extLst>
              <a:ext uri="{FF2B5EF4-FFF2-40B4-BE49-F238E27FC236}">
                <a16:creationId xmlns:a16="http://schemas.microsoft.com/office/drawing/2014/main" id="{73B832E9-CABE-5646-A6CA-6B5EB5AABABC}"/>
              </a:ext>
            </a:extLst>
          </p:cNvPr>
          <p:cNvSpPr/>
          <p:nvPr/>
        </p:nvSpPr>
        <p:spPr>
          <a:xfrm>
            <a:off x="163412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5" name="Shape 81">
            <a:extLst>
              <a:ext uri="{FF2B5EF4-FFF2-40B4-BE49-F238E27FC236}">
                <a16:creationId xmlns:a16="http://schemas.microsoft.com/office/drawing/2014/main" id="{BCAA1AEC-F6E0-A14B-8CA9-FFD04650B713}"/>
              </a:ext>
            </a:extLst>
          </p:cNvPr>
          <p:cNvSpPr/>
          <p:nvPr/>
        </p:nvSpPr>
        <p:spPr>
          <a:xfrm flipV="1">
            <a:off x="8028384" y="2673995"/>
            <a:ext cx="0" cy="1274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6" name="Shape 82">
            <a:extLst>
              <a:ext uri="{FF2B5EF4-FFF2-40B4-BE49-F238E27FC236}">
                <a16:creationId xmlns:a16="http://schemas.microsoft.com/office/drawing/2014/main" id="{D862A0FA-8A6E-B54D-81DA-0AD6AE4BA1C0}"/>
              </a:ext>
            </a:extLst>
          </p:cNvPr>
          <p:cNvSpPr/>
          <p:nvPr/>
        </p:nvSpPr>
        <p:spPr>
          <a:xfrm>
            <a:off x="7987109" y="27089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34ADF58-47AB-4547-8B0B-88AC45CA98EC}"/>
              </a:ext>
            </a:extLst>
          </p:cNvPr>
          <p:cNvGrpSpPr/>
          <p:nvPr/>
        </p:nvGrpSpPr>
        <p:grpSpPr>
          <a:xfrm>
            <a:off x="4555021" y="3325623"/>
            <a:ext cx="1215671" cy="597271"/>
            <a:chOff x="444033" y="1607592"/>
            <a:chExt cx="1256354" cy="597271"/>
          </a:xfrm>
        </p:grpSpPr>
        <p:sp>
          <p:nvSpPr>
            <p:cNvPr id="189" name="Shape 39">
              <a:extLst>
                <a:ext uri="{FF2B5EF4-FFF2-40B4-BE49-F238E27FC236}">
                  <a16:creationId xmlns:a16="http://schemas.microsoft.com/office/drawing/2014/main" id="{65D727BE-447D-4C41-9A17-30BD6F6E816A}"/>
                </a:ext>
              </a:extLst>
            </p:cNvPr>
            <p:cNvSpPr/>
            <p:nvPr/>
          </p:nvSpPr>
          <p:spPr>
            <a:xfrm>
              <a:off x="444033" y="1607592"/>
              <a:ext cx="125635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90" name="Shape 40">
              <a:extLst>
                <a:ext uri="{FF2B5EF4-FFF2-40B4-BE49-F238E27FC236}">
                  <a16:creationId xmlns:a16="http://schemas.microsoft.com/office/drawing/2014/main" id="{3E6DBC3D-C4CE-F243-AFBF-6EFEF151EA97}"/>
                </a:ext>
              </a:extLst>
            </p:cNvPr>
            <p:cNvSpPr/>
            <p:nvPr/>
          </p:nvSpPr>
          <p:spPr>
            <a:xfrm>
              <a:off x="601216" y="1637828"/>
              <a:ext cx="925760" cy="5343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Test &amp; Instrument 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650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Rectangle 263">
            <a:extLst>
              <a:ext uri="{FF2B5EF4-FFF2-40B4-BE49-F238E27FC236}">
                <a16:creationId xmlns:a16="http://schemas.microsoft.com/office/drawing/2014/main" id="{D9630C8D-FBA3-264F-B0AD-8B75573A067E}"/>
              </a:ext>
            </a:extLst>
          </p:cNvPr>
          <p:cNvSpPr/>
          <p:nvPr/>
        </p:nvSpPr>
        <p:spPr>
          <a:xfrm>
            <a:off x="755576" y="1659466"/>
            <a:ext cx="7920880" cy="113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Pic_10.jpg.jpeg">
            <a:extLst>
              <a:ext uri="{FF2B5EF4-FFF2-40B4-BE49-F238E27FC236}">
                <a16:creationId xmlns:a16="http://schemas.microsoft.com/office/drawing/2014/main" id="{DD33382B-C9B4-7C4E-A94B-5771738413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0978" y="1521903"/>
            <a:ext cx="10240670" cy="49314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FEEC1-4696-6040-89A3-3A84FACC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700808"/>
            <a:ext cx="11377264" cy="4345166"/>
          </a:xfrm>
        </p:spPr>
        <p:txBody>
          <a:bodyPr/>
          <a:lstStyle/>
          <a:p>
            <a:pPr marL="342900" lvl="1" indent="0">
              <a:buNone/>
            </a:pPr>
            <a:endParaRPr lang="sv-SE" sz="1200" dirty="0"/>
          </a:p>
          <a:p>
            <a:pPr lvl="1"/>
            <a:endParaRPr lang="sv-SE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954AB-AC58-C24B-92A2-688E7C7F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CF799D9-DE9E-2D4C-92B1-A1868594A673}"/>
              </a:ext>
            </a:extLst>
          </p:cNvPr>
          <p:cNvSpPr txBox="1">
            <a:spLocks/>
          </p:cNvSpPr>
          <p:nvPr/>
        </p:nvSpPr>
        <p:spPr>
          <a:xfrm>
            <a:off x="4007769" y="1556792"/>
            <a:ext cx="7704855" cy="5262462"/>
          </a:xfrm>
          <a:prstGeom prst="rect">
            <a:avLst/>
          </a:prstGeom>
          <a:noFill/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80"/>
              </a:spcBef>
              <a:spcAft>
                <a:spcPts val="1200"/>
              </a:spcAft>
              <a:buNone/>
            </a:pPr>
            <a:r>
              <a:rPr lang="en-GB" sz="2400" dirty="0"/>
              <a:t>Duty Specification Helium Refrigeration System</a:t>
            </a:r>
          </a:p>
          <a:p>
            <a:pPr marL="457200" indent="-457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/>
              <a:t>Heat load: 30.3 kW @ &gt;15 K feed and &lt; 20 K return temperature</a:t>
            </a:r>
          </a:p>
          <a:p>
            <a:pPr marL="457200" indent="-457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/>
              <a:t>Large turndown-ability: static heat load ~ 5 kW with max energy efficiency</a:t>
            </a:r>
          </a:p>
          <a:p>
            <a:pPr marL="457200" indent="-457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/>
              <a:t>Handle beam trips, long term and short term </a:t>
            </a:r>
          </a:p>
          <a:p>
            <a:pPr marL="457200" indent="-457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/>
              <a:t>Cool down and warm up TMCP, CTL, CMS </a:t>
            </a:r>
          </a:p>
          <a:p>
            <a:pPr marL="457200" indent="-457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/>
              <a:t>Acceptance testing TMCP alone</a:t>
            </a:r>
          </a:p>
          <a:p>
            <a:pPr marL="457200" indent="-457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/>
              <a:t>Acceptance testing integrated TMCP-CTL-Jumper Spool Box</a:t>
            </a: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457200" lvl="1" indent="0">
              <a:buFont typeface="Arial" panose="020B0604020202020204" pitchFamily="34" charset="0"/>
              <a:buNone/>
            </a:pPr>
            <a:endParaRPr lang="sv-SE" sz="3200" dirty="0"/>
          </a:p>
          <a:p>
            <a:endParaRPr lang="sv-SE" sz="3600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839A0B19-8798-BE4D-8093-0BB09B9A2DC2}"/>
              </a:ext>
            </a:extLst>
          </p:cNvPr>
          <p:cNvSpPr/>
          <p:nvPr/>
        </p:nvSpPr>
        <p:spPr>
          <a:xfrm>
            <a:off x="7420641" y="2826346"/>
            <a:ext cx="1294294" cy="648374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144" name="Shape 149">
            <a:extLst>
              <a:ext uri="{FF2B5EF4-FFF2-40B4-BE49-F238E27FC236}">
                <a16:creationId xmlns:a16="http://schemas.microsoft.com/office/drawing/2014/main" id="{E14BA243-C16E-0B45-915E-E4461F00A007}"/>
              </a:ext>
            </a:extLst>
          </p:cNvPr>
          <p:cNvSpPr/>
          <p:nvPr/>
        </p:nvSpPr>
        <p:spPr>
          <a:xfrm flipV="1">
            <a:off x="774035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5" name="Shape 150">
            <a:extLst>
              <a:ext uri="{FF2B5EF4-FFF2-40B4-BE49-F238E27FC236}">
                <a16:creationId xmlns:a16="http://schemas.microsoft.com/office/drawing/2014/main" id="{A52967B4-219B-D74B-AD27-50D886424A2F}"/>
              </a:ext>
            </a:extLst>
          </p:cNvPr>
          <p:cNvSpPr/>
          <p:nvPr/>
        </p:nvSpPr>
        <p:spPr>
          <a:xfrm>
            <a:off x="7693744" y="35834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46" name="Shape 152">
            <a:extLst>
              <a:ext uri="{FF2B5EF4-FFF2-40B4-BE49-F238E27FC236}">
                <a16:creationId xmlns:a16="http://schemas.microsoft.com/office/drawing/2014/main" id="{55AF5FCE-9D20-EE4A-8692-D7CC56229F7D}"/>
              </a:ext>
            </a:extLst>
          </p:cNvPr>
          <p:cNvSpPr/>
          <p:nvPr/>
        </p:nvSpPr>
        <p:spPr>
          <a:xfrm>
            <a:off x="8413874" y="34585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B9C163E1-D020-B043-9425-0CEE543EFA79}"/>
              </a:ext>
            </a:extLst>
          </p:cNvPr>
          <p:cNvGrpSpPr/>
          <p:nvPr/>
        </p:nvGrpSpPr>
        <p:grpSpPr>
          <a:xfrm>
            <a:off x="7452320" y="2857054"/>
            <a:ext cx="1234479" cy="597271"/>
            <a:chOff x="457200" y="1607592"/>
            <a:chExt cx="1234479" cy="597271"/>
          </a:xfrm>
        </p:grpSpPr>
        <p:sp>
          <p:nvSpPr>
            <p:cNvPr id="180" name="Shape 39">
              <a:extLst>
                <a:ext uri="{FF2B5EF4-FFF2-40B4-BE49-F238E27FC236}">
                  <a16:creationId xmlns:a16="http://schemas.microsoft.com/office/drawing/2014/main" id="{D1B35FBB-C31D-C34A-9203-ED75EA66C53B}"/>
                </a:ext>
              </a:extLst>
            </p:cNvPr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81" name="Shape 40">
              <a:extLst>
                <a:ext uri="{FF2B5EF4-FFF2-40B4-BE49-F238E27FC236}">
                  <a16:creationId xmlns:a16="http://schemas.microsoft.com/office/drawing/2014/main" id="{931595B4-219F-724D-8083-1D0594A22A94}"/>
                </a:ext>
              </a:extLst>
            </p:cNvPr>
            <p:cNvSpPr/>
            <p:nvPr/>
          </p:nvSpPr>
          <p:spPr>
            <a:xfrm>
              <a:off x="601216" y="1632993"/>
              <a:ext cx="925760" cy="5368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Target Moderator</a:t>
              </a:r>
            </a:p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  <p:sp>
        <p:nvSpPr>
          <p:cNvPr id="204" name="Shape 39">
            <a:extLst>
              <a:ext uri="{FF2B5EF4-FFF2-40B4-BE49-F238E27FC236}">
                <a16:creationId xmlns:a16="http://schemas.microsoft.com/office/drawing/2014/main" id="{1AE28E3E-3C2E-5C4E-BA7B-D7D016F101C6}"/>
              </a:ext>
            </a:extLst>
          </p:cNvPr>
          <p:cNvSpPr/>
          <p:nvPr/>
        </p:nvSpPr>
        <p:spPr>
          <a:xfrm>
            <a:off x="7452320" y="3721150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5" name="Shape 40">
            <a:extLst>
              <a:ext uri="{FF2B5EF4-FFF2-40B4-BE49-F238E27FC236}">
                <a16:creationId xmlns:a16="http://schemas.microsoft.com/office/drawing/2014/main" id="{BB81AF6D-8467-F048-8CF3-EB0E1426C13A}"/>
              </a:ext>
            </a:extLst>
          </p:cNvPr>
          <p:cNvSpPr/>
          <p:nvPr/>
        </p:nvSpPr>
        <p:spPr>
          <a:xfrm>
            <a:off x="7584926" y="3763566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Target </a:t>
            </a:r>
            <a:r>
              <a:rPr lang="en-US" sz="1100" dirty="0" err="1">
                <a:latin typeface="+mj-lt"/>
                <a:cs typeface="Calibri"/>
              </a:rPr>
              <a:t>Cryodistribution</a:t>
            </a:r>
            <a:r>
              <a:rPr lang="en-US" sz="1100" dirty="0">
                <a:latin typeface="+mj-lt"/>
                <a:cs typeface="Calibri"/>
              </a:rPr>
              <a:t> System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206" name="Shape 39">
            <a:extLst>
              <a:ext uri="{FF2B5EF4-FFF2-40B4-BE49-F238E27FC236}">
                <a16:creationId xmlns:a16="http://schemas.microsoft.com/office/drawing/2014/main" id="{CC117AE4-72D5-D84C-A4B6-8CDD50D7C0A5}"/>
              </a:ext>
            </a:extLst>
          </p:cNvPr>
          <p:cNvSpPr/>
          <p:nvPr/>
        </p:nvSpPr>
        <p:spPr>
          <a:xfrm>
            <a:off x="7452320" y="4585246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7" name="Shape 40">
            <a:extLst>
              <a:ext uri="{FF2B5EF4-FFF2-40B4-BE49-F238E27FC236}">
                <a16:creationId xmlns:a16="http://schemas.microsoft.com/office/drawing/2014/main" id="{C74AE973-0C79-C74E-97CF-DFAC6F72BE1C}"/>
              </a:ext>
            </a:extLst>
          </p:cNvPr>
          <p:cNvSpPr/>
          <p:nvPr/>
        </p:nvSpPr>
        <p:spPr>
          <a:xfrm>
            <a:off x="7606092" y="4675931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Hydrogen Circulation Box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208" name="Shape 39">
            <a:extLst>
              <a:ext uri="{FF2B5EF4-FFF2-40B4-BE49-F238E27FC236}">
                <a16:creationId xmlns:a16="http://schemas.microsoft.com/office/drawing/2014/main" id="{AD08A8B6-FFA3-8845-9A83-38533F0CA722}"/>
              </a:ext>
            </a:extLst>
          </p:cNvPr>
          <p:cNvSpPr/>
          <p:nvPr/>
        </p:nvSpPr>
        <p:spPr>
          <a:xfrm>
            <a:off x="7452320" y="5449342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9" name="Shape 40">
            <a:extLst>
              <a:ext uri="{FF2B5EF4-FFF2-40B4-BE49-F238E27FC236}">
                <a16:creationId xmlns:a16="http://schemas.microsoft.com/office/drawing/2014/main" id="{4AD2B0B0-E35E-FB43-9EDA-0F67F1F55400}"/>
              </a:ext>
            </a:extLst>
          </p:cNvPr>
          <p:cNvSpPr/>
          <p:nvPr/>
        </p:nvSpPr>
        <p:spPr>
          <a:xfrm>
            <a:off x="7616676" y="555019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dirty="0">
                <a:latin typeface="+mj-lt"/>
                <a:cs typeface="Calibri"/>
              </a:rPr>
              <a:t>Hydrogen Moderator</a:t>
            </a:r>
            <a:endParaRPr sz="1100" dirty="0">
              <a:latin typeface="+mj-lt"/>
              <a:cs typeface="Calibri"/>
            </a:endParaRPr>
          </a:p>
        </p:txBody>
      </p:sp>
      <p:sp>
        <p:nvSpPr>
          <p:cNvPr id="212" name="Shape 149">
            <a:extLst>
              <a:ext uri="{FF2B5EF4-FFF2-40B4-BE49-F238E27FC236}">
                <a16:creationId xmlns:a16="http://schemas.microsoft.com/office/drawing/2014/main" id="{7F0B6733-6D10-7940-B393-BEC27A925EEF}"/>
              </a:ext>
            </a:extLst>
          </p:cNvPr>
          <p:cNvSpPr/>
          <p:nvPr/>
        </p:nvSpPr>
        <p:spPr>
          <a:xfrm flipV="1">
            <a:off x="846043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13" name="Shape 149">
            <a:extLst>
              <a:ext uri="{FF2B5EF4-FFF2-40B4-BE49-F238E27FC236}">
                <a16:creationId xmlns:a16="http://schemas.microsoft.com/office/drawing/2014/main" id="{FFDB6A7E-CA0A-B847-91A0-F085B7548AD9}"/>
              </a:ext>
            </a:extLst>
          </p:cNvPr>
          <p:cNvSpPr/>
          <p:nvPr/>
        </p:nvSpPr>
        <p:spPr>
          <a:xfrm flipV="1">
            <a:off x="7734002" y="429036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14" name="Shape 150">
            <a:extLst>
              <a:ext uri="{FF2B5EF4-FFF2-40B4-BE49-F238E27FC236}">
                <a16:creationId xmlns:a16="http://schemas.microsoft.com/office/drawing/2014/main" id="{A6715860-1A2B-224F-A8CB-224F89F0D48B}"/>
              </a:ext>
            </a:extLst>
          </p:cNvPr>
          <p:cNvSpPr/>
          <p:nvPr/>
        </p:nvSpPr>
        <p:spPr>
          <a:xfrm>
            <a:off x="7687394" y="445343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15" name="Shape 149">
            <a:extLst>
              <a:ext uri="{FF2B5EF4-FFF2-40B4-BE49-F238E27FC236}">
                <a16:creationId xmlns:a16="http://schemas.microsoft.com/office/drawing/2014/main" id="{B6C78EAF-5389-D24D-B590-0F99D2C01947}"/>
              </a:ext>
            </a:extLst>
          </p:cNvPr>
          <p:cNvSpPr/>
          <p:nvPr/>
        </p:nvSpPr>
        <p:spPr>
          <a:xfrm flipH="1" flipV="1">
            <a:off x="8448800" y="4325416"/>
            <a:ext cx="5282" cy="25298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16" name="Shape 149">
            <a:extLst>
              <a:ext uri="{FF2B5EF4-FFF2-40B4-BE49-F238E27FC236}">
                <a16:creationId xmlns:a16="http://schemas.microsoft.com/office/drawing/2014/main" id="{23D93D54-0FA5-7E41-9A4D-DD158B73966B}"/>
              </a:ext>
            </a:extLst>
          </p:cNvPr>
          <p:cNvSpPr/>
          <p:nvPr/>
        </p:nvSpPr>
        <p:spPr>
          <a:xfrm flipV="1">
            <a:off x="7753052" y="51603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17" name="Shape 150">
            <a:extLst>
              <a:ext uri="{FF2B5EF4-FFF2-40B4-BE49-F238E27FC236}">
                <a16:creationId xmlns:a16="http://schemas.microsoft.com/office/drawing/2014/main" id="{B8952E2C-DD83-B647-BCD8-A494A9117756}"/>
              </a:ext>
            </a:extLst>
          </p:cNvPr>
          <p:cNvSpPr/>
          <p:nvPr/>
        </p:nvSpPr>
        <p:spPr>
          <a:xfrm>
            <a:off x="7706444" y="532020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18" name="Shape 149">
            <a:extLst>
              <a:ext uri="{FF2B5EF4-FFF2-40B4-BE49-F238E27FC236}">
                <a16:creationId xmlns:a16="http://schemas.microsoft.com/office/drawing/2014/main" id="{10981F75-C5C8-8340-A6B6-D4B4A1B84B31}"/>
              </a:ext>
            </a:extLst>
          </p:cNvPr>
          <p:cNvSpPr/>
          <p:nvPr/>
        </p:nvSpPr>
        <p:spPr>
          <a:xfrm flipH="1" flipV="1">
            <a:off x="8473131" y="5182667"/>
            <a:ext cx="0" cy="26568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29" name="Shape 152">
            <a:extLst>
              <a:ext uri="{FF2B5EF4-FFF2-40B4-BE49-F238E27FC236}">
                <a16:creationId xmlns:a16="http://schemas.microsoft.com/office/drawing/2014/main" id="{3F994BBD-D3DC-634C-8971-E660CBC99E3E}"/>
              </a:ext>
            </a:extLst>
          </p:cNvPr>
          <p:cNvSpPr/>
          <p:nvPr/>
        </p:nvSpPr>
        <p:spPr>
          <a:xfrm>
            <a:off x="8404349" y="431893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30" name="Shape 152">
            <a:extLst>
              <a:ext uri="{FF2B5EF4-FFF2-40B4-BE49-F238E27FC236}">
                <a16:creationId xmlns:a16="http://schemas.microsoft.com/office/drawing/2014/main" id="{F29FD06D-203E-AC46-9283-3AA334792FF0}"/>
              </a:ext>
            </a:extLst>
          </p:cNvPr>
          <p:cNvSpPr/>
          <p:nvPr/>
        </p:nvSpPr>
        <p:spPr>
          <a:xfrm>
            <a:off x="8426574" y="518036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E3A509-C24C-8540-B5E0-0F945A41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Target Moderator </a:t>
            </a:r>
            <a:r>
              <a:rPr lang="sv-SE" dirty="0" err="1"/>
              <a:t>Cryoplant</a:t>
            </a:r>
            <a:r>
              <a:rPr lang="sv-SE" dirty="0"/>
              <a:t> (TMCP)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9396F9-661B-A443-AF17-296B58CB468A}"/>
              </a:ext>
            </a:extLst>
          </p:cNvPr>
          <p:cNvSpPr txBox="1"/>
          <p:nvPr/>
        </p:nvSpPr>
        <p:spPr>
          <a:xfrm>
            <a:off x="-482600" y="-1905000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31743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8" dur="2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10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12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14" dur="2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16" dur="2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18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20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22" dur="2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24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26" dur="2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28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30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32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34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36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38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40" dur="2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42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9648 0 " pathEditMode="relative" ptsTypes="AA">
                                      <p:cBhvr>
                                        <p:cTn id="44" dur="2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91" grpId="0" animBg="1"/>
      <p:bldP spid="144" grpId="0" animBg="1"/>
      <p:bldP spid="145" grpId="0" animBg="1"/>
      <p:bldP spid="146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29" grpId="0" animBg="1"/>
      <p:bldP spid="2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Picture 287">
            <a:extLst>
              <a:ext uri="{FF2B5EF4-FFF2-40B4-BE49-F238E27FC236}">
                <a16:creationId xmlns:a16="http://schemas.microsoft.com/office/drawing/2014/main" id="{D7758AC6-78D5-A24C-85FE-F119C4478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788" y="1081038"/>
            <a:ext cx="9704934" cy="6303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E3A509-C24C-8540-B5E0-0F945A41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TMCP </a:t>
            </a:r>
            <a:r>
              <a:rPr lang="sv-SE" dirty="0" err="1"/>
              <a:t>simpliefied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scheme</a:t>
            </a:r>
            <a:endParaRPr lang="sv-SE" dirty="0"/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5D4EDAFE-EFD6-954E-A250-F5B6A1A558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C0184C-9D04-CF45-9E52-2B2757556D35}"/>
              </a:ext>
            </a:extLst>
          </p:cNvPr>
          <p:cNvGrpSpPr/>
          <p:nvPr/>
        </p:nvGrpSpPr>
        <p:grpSpPr>
          <a:xfrm>
            <a:off x="1127448" y="1460337"/>
            <a:ext cx="10297144" cy="5497055"/>
            <a:chOff x="3905059" y="3632200"/>
            <a:chExt cx="8186697" cy="4547197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23808F08-FEC5-D542-AA07-AA3098FFDD93}"/>
                </a:ext>
              </a:extLst>
            </p:cNvPr>
            <p:cNvSpPr txBox="1"/>
            <p:nvPr/>
          </p:nvSpPr>
          <p:spPr>
            <a:xfrm>
              <a:off x="3960581" y="3960574"/>
              <a:ext cx="855259" cy="2644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sv-SE" sz="11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168FD25-2CFF-B84F-9088-AF78EBBDC3EE}"/>
                </a:ext>
              </a:extLst>
            </p:cNvPr>
            <p:cNvSpPr/>
            <p:nvPr/>
          </p:nvSpPr>
          <p:spPr>
            <a:xfrm>
              <a:off x="7185956" y="5341268"/>
              <a:ext cx="2053932" cy="1259193"/>
            </a:xfrm>
            <a:prstGeom prst="rect">
              <a:avLst/>
            </a:prstGeom>
            <a:noFill/>
            <a:ln w="15875">
              <a:solidFill>
                <a:srgbClr val="FF2F9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FC7174D-46C1-DB48-9C5A-F131B279D912}"/>
                </a:ext>
              </a:extLst>
            </p:cNvPr>
            <p:cNvSpPr/>
            <p:nvPr/>
          </p:nvSpPr>
          <p:spPr>
            <a:xfrm flipH="1">
              <a:off x="8979983" y="5500638"/>
              <a:ext cx="246252" cy="425003"/>
            </a:xfrm>
            <a:custGeom>
              <a:avLst/>
              <a:gdLst>
                <a:gd name="connsiteX0" fmla="*/ 0 w 0"/>
                <a:gd name="connsiteY0" fmla="*/ 0 h 442175"/>
                <a:gd name="connsiteX1" fmla="*/ 0 w 0"/>
                <a:gd name="connsiteY1" fmla="*/ 442175 h 442175"/>
                <a:gd name="connsiteX2" fmla="*/ 0 w 0"/>
                <a:gd name="connsiteY2" fmla="*/ 442175 h 44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42175">
                  <a:moveTo>
                    <a:pt x="0" y="0"/>
                  </a:moveTo>
                  <a:lnTo>
                    <a:pt x="0" y="442175"/>
                  </a:lnTo>
                  <a:lnTo>
                    <a:pt x="0" y="442175"/>
                  </a:lnTo>
                </a:path>
              </a:pathLst>
            </a:custGeom>
            <a:noFill/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D84DDBD-9310-9545-803F-E04F6874352C}"/>
                </a:ext>
              </a:extLst>
            </p:cNvPr>
            <p:cNvSpPr/>
            <p:nvPr/>
          </p:nvSpPr>
          <p:spPr>
            <a:xfrm>
              <a:off x="4557793" y="3975100"/>
              <a:ext cx="742233" cy="1681781"/>
            </a:xfrm>
            <a:custGeom>
              <a:avLst/>
              <a:gdLst>
                <a:gd name="connsiteX0" fmla="*/ 0 w 742233"/>
                <a:gd name="connsiteY0" fmla="*/ 1775237 h 1775237"/>
                <a:gd name="connsiteX1" fmla="*/ 742233 w 742233"/>
                <a:gd name="connsiteY1" fmla="*/ 1775237 h 1775237"/>
                <a:gd name="connsiteX2" fmla="*/ 742233 w 742233"/>
                <a:gd name="connsiteY2" fmla="*/ 0 h 177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233" h="1775237">
                  <a:moveTo>
                    <a:pt x="0" y="1775237"/>
                  </a:moveTo>
                  <a:lnTo>
                    <a:pt x="742233" y="1775237"/>
                  </a:lnTo>
                  <a:lnTo>
                    <a:pt x="742233" y="0"/>
                  </a:lnTo>
                </a:path>
              </a:pathLst>
            </a:cu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D0D66E6-FE2E-324F-98E2-3F4047111256}"/>
                </a:ext>
              </a:extLst>
            </p:cNvPr>
            <p:cNvSpPr/>
            <p:nvPr/>
          </p:nvSpPr>
          <p:spPr>
            <a:xfrm>
              <a:off x="5125401" y="3962214"/>
              <a:ext cx="349250" cy="1513260"/>
            </a:xfrm>
            <a:prstGeom prst="roundRect">
              <a:avLst>
                <a:gd name="adj" fmla="val 38761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Round Same Side Corner Rectangle 9">
              <a:extLst>
                <a:ext uri="{FF2B5EF4-FFF2-40B4-BE49-F238E27FC236}">
                  <a16:creationId xmlns:a16="http://schemas.microsoft.com/office/drawing/2014/main" id="{6995FFE7-42F2-CD41-957C-96C2CEE00679}"/>
                </a:ext>
              </a:extLst>
            </p:cNvPr>
            <p:cNvSpPr/>
            <p:nvPr/>
          </p:nvSpPr>
          <p:spPr>
            <a:xfrm rot="10800000">
              <a:off x="5134629" y="5021926"/>
              <a:ext cx="332892" cy="450880"/>
            </a:xfrm>
            <a:prstGeom prst="round2SameRect">
              <a:avLst>
                <a:gd name="adj1" fmla="val 37532"/>
                <a:gd name="adj2" fmla="val 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83D6EA3-48F0-C144-AA09-3F7F977EF9D0}"/>
                </a:ext>
              </a:extLst>
            </p:cNvPr>
            <p:cNvGrpSpPr/>
            <p:nvPr/>
          </p:nvGrpSpPr>
          <p:grpSpPr>
            <a:xfrm>
              <a:off x="4430141" y="4673035"/>
              <a:ext cx="263526" cy="252000"/>
              <a:chOff x="2619374" y="3396570"/>
              <a:chExt cx="263526" cy="252000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986AD0A2-3974-BF4D-9A7F-1D9E708DF3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26359" y="3396570"/>
                <a:ext cx="252000" cy="252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83" name="Freeform 282">
                <a:extLst>
                  <a:ext uri="{FF2B5EF4-FFF2-40B4-BE49-F238E27FC236}">
                    <a16:creationId xmlns:a16="http://schemas.microsoft.com/office/drawing/2014/main" id="{6A145E98-CC3D-5845-BA1F-B7C6681EB719}"/>
                  </a:ext>
                </a:extLst>
              </p:cNvPr>
              <p:cNvSpPr/>
              <p:nvPr/>
            </p:nvSpPr>
            <p:spPr>
              <a:xfrm>
                <a:off x="2619374" y="3505200"/>
                <a:ext cx="136525" cy="142875"/>
              </a:xfrm>
              <a:custGeom>
                <a:avLst/>
                <a:gdLst>
                  <a:gd name="connsiteX0" fmla="*/ 0 w 139700"/>
                  <a:gd name="connsiteY0" fmla="*/ 0 h 130175"/>
                  <a:gd name="connsiteX1" fmla="*/ 139700 w 139700"/>
                  <a:gd name="connsiteY1" fmla="*/ 130175 h 130175"/>
                  <a:gd name="connsiteX2" fmla="*/ 139700 w 139700"/>
                  <a:gd name="connsiteY2" fmla="*/ 130175 h 13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700" h="130175">
                    <a:moveTo>
                      <a:pt x="0" y="0"/>
                    </a:moveTo>
                    <a:lnTo>
                      <a:pt x="139700" y="130175"/>
                    </a:lnTo>
                    <a:lnTo>
                      <a:pt x="139700" y="13017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84" name="Freeform 283">
                <a:extLst>
                  <a:ext uri="{FF2B5EF4-FFF2-40B4-BE49-F238E27FC236}">
                    <a16:creationId xmlns:a16="http://schemas.microsoft.com/office/drawing/2014/main" id="{BE18B87B-37EA-9C45-ADE9-56BDEECC6A29}"/>
                  </a:ext>
                </a:extLst>
              </p:cNvPr>
              <p:cNvSpPr/>
              <p:nvPr/>
            </p:nvSpPr>
            <p:spPr>
              <a:xfrm flipH="1">
                <a:off x="2752724" y="3517900"/>
                <a:ext cx="130176" cy="120650"/>
              </a:xfrm>
              <a:custGeom>
                <a:avLst/>
                <a:gdLst>
                  <a:gd name="connsiteX0" fmla="*/ 0 w 139700"/>
                  <a:gd name="connsiteY0" fmla="*/ 0 h 130175"/>
                  <a:gd name="connsiteX1" fmla="*/ 139700 w 139700"/>
                  <a:gd name="connsiteY1" fmla="*/ 130175 h 130175"/>
                  <a:gd name="connsiteX2" fmla="*/ 139700 w 139700"/>
                  <a:gd name="connsiteY2" fmla="*/ 130175 h 13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700" h="130175">
                    <a:moveTo>
                      <a:pt x="0" y="0"/>
                    </a:moveTo>
                    <a:lnTo>
                      <a:pt x="139700" y="130175"/>
                    </a:lnTo>
                    <a:lnTo>
                      <a:pt x="139700" y="13017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5F4DB18-7599-CF4B-9684-17E86EAB0500}"/>
                </a:ext>
              </a:extLst>
            </p:cNvPr>
            <p:cNvGrpSpPr/>
            <p:nvPr/>
          </p:nvGrpSpPr>
          <p:grpSpPr>
            <a:xfrm>
              <a:off x="4425600" y="4673035"/>
              <a:ext cx="263526" cy="252000"/>
              <a:chOff x="2619374" y="3396570"/>
              <a:chExt cx="263526" cy="252000"/>
            </a:xfrm>
          </p:grpSpPr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B0667CD6-8F84-7743-AC63-91E7B9E4E1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26359" y="3396570"/>
                <a:ext cx="252000" cy="252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80" name="Freeform 279">
                <a:extLst>
                  <a:ext uri="{FF2B5EF4-FFF2-40B4-BE49-F238E27FC236}">
                    <a16:creationId xmlns:a16="http://schemas.microsoft.com/office/drawing/2014/main" id="{1127CFC8-8156-EE45-A919-E9A4FFDE3A3F}"/>
                  </a:ext>
                </a:extLst>
              </p:cNvPr>
              <p:cNvSpPr/>
              <p:nvPr/>
            </p:nvSpPr>
            <p:spPr>
              <a:xfrm>
                <a:off x="2619374" y="3505200"/>
                <a:ext cx="136525" cy="142875"/>
              </a:xfrm>
              <a:custGeom>
                <a:avLst/>
                <a:gdLst>
                  <a:gd name="connsiteX0" fmla="*/ 0 w 139700"/>
                  <a:gd name="connsiteY0" fmla="*/ 0 h 130175"/>
                  <a:gd name="connsiteX1" fmla="*/ 139700 w 139700"/>
                  <a:gd name="connsiteY1" fmla="*/ 130175 h 130175"/>
                  <a:gd name="connsiteX2" fmla="*/ 139700 w 139700"/>
                  <a:gd name="connsiteY2" fmla="*/ 130175 h 13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700" h="130175">
                    <a:moveTo>
                      <a:pt x="0" y="0"/>
                    </a:moveTo>
                    <a:lnTo>
                      <a:pt x="139700" y="130175"/>
                    </a:lnTo>
                    <a:lnTo>
                      <a:pt x="139700" y="13017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81" name="Freeform 280">
                <a:extLst>
                  <a:ext uri="{FF2B5EF4-FFF2-40B4-BE49-F238E27FC236}">
                    <a16:creationId xmlns:a16="http://schemas.microsoft.com/office/drawing/2014/main" id="{54FBE5DC-6F8E-E34B-B389-BC849B5D45F1}"/>
                  </a:ext>
                </a:extLst>
              </p:cNvPr>
              <p:cNvSpPr/>
              <p:nvPr/>
            </p:nvSpPr>
            <p:spPr>
              <a:xfrm flipH="1">
                <a:off x="2752724" y="3517900"/>
                <a:ext cx="130176" cy="120650"/>
              </a:xfrm>
              <a:custGeom>
                <a:avLst/>
                <a:gdLst>
                  <a:gd name="connsiteX0" fmla="*/ 0 w 139700"/>
                  <a:gd name="connsiteY0" fmla="*/ 0 h 130175"/>
                  <a:gd name="connsiteX1" fmla="*/ 139700 w 139700"/>
                  <a:gd name="connsiteY1" fmla="*/ 130175 h 130175"/>
                  <a:gd name="connsiteX2" fmla="*/ 139700 w 139700"/>
                  <a:gd name="connsiteY2" fmla="*/ 130175 h 13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700" h="130175">
                    <a:moveTo>
                      <a:pt x="0" y="0"/>
                    </a:moveTo>
                    <a:lnTo>
                      <a:pt x="139700" y="130175"/>
                    </a:lnTo>
                    <a:lnTo>
                      <a:pt x="139700" y="13017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8A922CF-7D7F-6F4F-A1FC-66F4998395DB}"/>
                </a:ext>
              </a:extLst>
            </p:cNvPr>
            <p:cNvGrpSpPr/>
            <p:nvPr/>
          </p:nvGrpSpPr>
          <p:grpSpPr>
            <a:xfrm>
              <a:off x="4428775" y="5298510"/>
              <a:ext cx="263526" cy="252000"/>
              <a:chOff x="2619374" y="3396570"/>
              <a:chExt cx="263526" cy="252000"/>
            </a:xfrm>
          </p:grpSpPr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577CD5CC-FB3C-3045-80AF-6363322957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26359" y="3396570"/>
                <a:ext cx="252000" cy="252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77" name="Freeform 276">
                <a:extLst>
                  <a:ext uri="{FF2B5EF4-FFF2-40B4-BE49-F238E27FC236}">
                    <a16:creationId xmlns:a16="http://schemas.microsoft.com/office/drawing/2014/main" id="{4715FE9C-4B06-FF44-B878-9AB8E32F14EA}"/>
                  </a:ext>
                </a:extLst>
              </p:cNvPr>
              <p:cNvSpPr/>
              <p:nvPr/>
            </p:nvSpPr>
            <p:spPr>
              <a:xfrm>
                <a:off x="2619374" y="3505200"/>
                <a:ext cx="136525" cy="142875"/>
              </a:xfrm>
              <a:custGeom>
                <a:avLst/>
                <a:gdLst>
                  <a:gd name="connsiteX0" fmla="*/ 0 w 139700"/>
                  <a:gd name="connsiteY0" fmla="*/ 0 h 130175"/>
                  <a:gd name="connsiteX1" fmla="*/ 139700 w 139700"/>
                  <a:gd name="connsiteY1" fmla="*/ 130175 h 130175"/>
                  <a:gd name="connsiteX2" fmla="*/ 139700 w 139700"/>
                  <a:gd name="connsiteY2" fmla="*/ 130175 h 13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700" h="130175">
                    <a:moveTo>
                      <a:pt x="0" y="0"/>
                    </a:moveTo>
                    <a:lnTo>
                      <a:pt x="139700" y="130175"/>
                    </a:lnTo>
                    <a:lnTo>
                      <a:pt x="139700" y="13017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78" name="Freeform 277">
                <a:extLst>
                  <a:ext uri="{FF2B5EF4-FFF2-40B4-BE49-F238E27FC236}">
                    <a16:creationId xmlns:a16="http://schemas.microsoft.com/office/drawing/2014/main" id="{65A96F20-1028-E44B-9383-A0C63B34CAE6}"/>
                  </a:ext>
                </a:extLst>
              </p:cNvPr>
              <p:cNvSpPr/>
              <p:nvPr/>
            </p:nvSpPr>
            <p:spPr>
              <a:xfrm flipH="1">
                <a:off x="2752724" y="3517900"/>
                <a:ext cx="130176" cy="120650"/>
              </a:xfrm>
              <a:custGeom>
                <a:avLst/>
                <a:gdLst>
                  <a:gd name="connsiteX0" fmla="*/ 0 w 139700"/>
                  <a:gd name="connsiteY0" fmla="*/ 0 h 130175"/>
                  <a:gd name="connsiteX1" fmla="*/ 139700 w 139700"/>
                  <a:gd name="connsiteY1" fmla="*/ 130175 h 130175"/>
                  <a:gd name="connsiteX2" fmla="*/ 139700 w 139700"/>
                  <a:gd name="connsiteY2" fmla="*/ 130175 h 130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9700" h="130175">
                    <a:moveTo>
                      <a:pt x="0" y="0"/>
                    </a:moveTo>
                    <a:lnTo>
                      <a:pt x="139700" y="130175"/>
                    </a:lnTo>
                    <a:lnTo>
                      <a:pt x="139700" y="130175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16E5277-4575-7341-93AA-9B76F2E930A0}"/>
                </a:ext>
              </a:extLst>
            </p:cNvPr>
            <p:cNvSpPr/>
            <p:nvPr/>
          </p:nvSpPr>
          <p:spPr>
            <a:xfrm flipV="1">
              <a:off x="4569374" y="5840978"/>
              <a:ext cx="802904" cy="181237"/>
            </a:xfrm>
            <a:custGeom>
              <a:avLst/>
              <a:gdLst>
                <a:gd name="connsiteX0" fmla="*/ 0 w 1158875"/>
                <a:gd name="connsiteY0" fmla="*/ 177800 h 177800"/>
                <a:gd name="connsiteX1" fmla="*/ 1158875 w 1158875"/>
                <a:gd name="connsiteY1" fmla="*/ 177800 h 177800"/>
                <a:gd name="connsiteX2" fmla="*/ 1158875 w 1158875"/>
                <a:gd name="connsiteY2" fmla="*/ 0 h 177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8875" h="177800">
                  <a:moveTo>
                    <a:pt x="0" y="177800"/>
                  </a:moveTo>
                  <a:lnTo>
                    <a:pt x="1158875" y="177800"/>
                  </a:lnTo>
                  <a:lnTo>
                    <a:pt x="1158875" y="0"/>
                  </a:lnTo>
                </a:path>
              </a:pathLst>
            </a:custGeom>
            <a:noFill/>
            <a:ln w="12700">
              <a:solidFill>
                <a:srgbClr val="0070C0"/>
              </a:solidFill>
              <a:tail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41BE12B0-D313-5148-865D-B5551D4A9750}"/>
                </a:ext>
              </a:extLst>
            </p:cNvPr>
            <p:cNvSpPr/>
            <p:nvPr/>
          </p:nvSpPr>
          <p:spPr>
            <a:xfrm>
              <a:off x="5281127" y="5889668"/>
              <a:ext cx="184007" cy="397854"/>
            </a:xfrm>
            <a:prstGeom prst="roundRect">
              <a:avLst>
                <a:gd name="adj" fmla="val 38761"/>
              </a:avLst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9797702F-5FBE-0246-9ED6-B3B7B8559B24}"/>
                </a:ext>
              </a:extLst>
            </p:cNvPr>
            <p:cNvSpPr/>
            <p:nvPr/>
          </p:nvSpPr>
          <p:spPr>
            <a:xfrm flipH="1">
              <a:off x="4515375" y="6178020"/>
              <a:ext cx="45719" cy="243093"/>
            </a:xfrm>
            <a:custGeom>
              <a:avLst/>
              <a:gdLst>
                <a:gd name="connsiteX0" fmla="*/ 0 w 0"/>
                <a:gd name="connsiteY0" fmla="*/ 0 h 233382"/>
                <a:gd name="connsiteX1" fmla="*/ 0 w 0"/>
                <a:gd name="connsiteY1" fmla="*/ 233382 h 23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33382">
                  <a:moveTo>
                    <a:pt x="0" y="0"/>
                  </a:moveTo>
                  <a:lnTo>
                    <a:pt x="0" y="233382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tail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86F8DF4-93C4-C240-B0DE-666DDCE87D8B}"/>
                </a:ext>
              </a:extLst>
            </p:cNvPr>
            <p:cNvSpPr/>
            <p:nvPr/>
          </p:nvSpPr>
          <p:spPr>
            <a:xfrm>
              <a:off x="4553966" y="6410877"/>
              <a:ext cx="3485063" cy="45719"/>
            </a:xfrm>
            <a:custGeom>
              <a:avLst/>
              <a:gdLst>
                <a:gd name="connsiteX0" fmla="*/ 0 w 3011016"/>
                <a:gd name="connsiteY0" fmla="*/ 0 h 0"/>
                <a:gd name="connsiteX1" fmla="*/ 3011016 w 3011016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11016">
                  <a:moveTo>
                    <a:pt x="0" y="0"/>
                  </a:moveTo>
                  <a:lnTo>
                    <a:pt x="3011016" y="0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tail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3C54546-7D96-9049-BFB7-C121A05C4B5B}"/>
                </a:ext>
              </a:extLst>
            </p:cNvPr>
            <p:cNvSpPr/>
            <p:nvPr/>
          </p:nvSpPr>
          <p:spPr>
            <a:xfrm flipH="1">
              <a:off x="7503800" y="5694965"/>
              <a:ext cx="0" cy="721868"/>
            </a:xfrm>
            <a:custGeom>
              <a:avLst/>
              <a:gdLst>
                <a:gd name="connsiteX0" fmla="*/ 0 w 0"/>
                <a:gd name="connsiteY0" fmla="*/ 681017 h 681017"/>
                <a:gd name="connsiteX1" fmla="*/ 0 w 0"/>
                <a:gd name="connsiteY1" fmla="*/ 0 h 68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81017">
                  <a:moveTo>
                    <a:pt x="0" y="681017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70C0"/>
              </a:solidFill>
              <a:tail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0AAA310-5320-FB40-9243-949CE273EA55}"/>
                </a:ext>
              </a:extLst>
            </p:cNvPr>
            <p:cNvSpPr/>
            <p:nvPr/>
          </p:nvSpPr>
          <p:spPr>
            <a:xfrm>
              <a:off x="5730177" y="4935626"/>
              <a:ext cx="2477755" cy="778931"/>
            </a:xfrm>
            <a:custGeom>
              <a:avLst/>
              <a:gdLst>
                <a:gd name="connsiteX0" fmla="*/ 2073660 w 2073660"/>
                <a:gd name="connsiteY0" fmla="*/ 757536 h 765188"/>
                <a:gd name="connsiteX1" fmla="*/ 0 w 2073660"/>
                <a:gd name="connsiteY1" fmla="*/ 765188 h 765188"/>
                <a:gd name="connsiteX2" fmla="*/ 0 w 2073660"/>
                <a:gd name="connsiteY2" fmla="*/ 0 h 765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3660" h="765188">
                  <a:moveTo>
                    <a:pt x="2073660" y="757536"/>
                  </a:moveTo>
                  <a:lnTo>
                    <a:pt x="0" y="765188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tail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CCDE2004-D33D-DA45-9ED0-37A298A62CF7}"/>
                </a:ext>
              </a:extLst>
            </p:cNvPr>
            <p:cNvSpPr/>
            <p:nvPr/>
          </p:nvSpPr>
          <p:spPr>
            <a:xfrm rot="10800000" flipH="1">
              <a:off x="5735372" y="3844169"/>
              <a:ext cx="0" cy="900000"/>
            </a:xfrm>
            <a:custGeom>
              <a:avLst/>
              <a:gdLst>
                <a:gd name="connsiteX0" fmla="*/ 0 w 0"/>
                <a:gd name="connsiteY0" fmla="*/ 0 h 233382"/>
                <a:gd name="connsiteX1" fmla="*/ 0 w 0"/>
                <a:gd name="connsiteY1" fmla="*/ 233382 h 23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33382">
                  <a:moveTo>
                    <a:pt x="0" y="0"/>
                  </a:moveTo>
                  <a:lnTo>
                    <a:pt x="0" y="233382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tail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ADBB867-E65A-064E-BD71-D293A2365C3A}"/>
                </a:ext>
              </a:extLst>
            </p:cNvPr>
            <p:cNvSpPr/>
            <p:nvPr/>
          </p:nvSpPr>
          <p:spPr>
            <a:xfrm>
              <a:off x="5682620" y="4731830"/>
              <a:ext cx="99474" cy="20606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99BB66BB-CE3D-9343-8423-F30E0C985F3C}"/>
                </a:ext>
              </a:extLst>
            </p:cNvPr>
            <p:cNvCxnSpPr/>
            <p:nvPr/>
          </p:nvCxnSpPr>
          <p:spPr>
            <a:xfrm flipV="1">
              <a:off x="5682620" y="4727464"/>
              <a:ext cx="107126" cy="21042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1200317-42C5-864E-93D7-1FED714512FF}"/>
                </a:ext>
              </a:extLst>
            </p:cNvPr>
            <p:cNvSpPr/>
            <p:nvPr/>
          </p:nvSpPr>
          <p:spPr>
            <a:xfrm>
              <a:off x="5546741" y="5721464"/>
              <a:ext cx="189442" cy="612177"/>
            </a:xfrm>
            <a:custGeom>
              <a:avLst/>
              <a:gdLst>
                <a:gd name="connsiteX0" fmla="*/ 0 w 742233"/>
                <a:gd name="connsiteY0" fmla="*/ 1775237 h 1775237"/>
                <a:gd name="connsiteX1" fmla="*/ 742233 w 742233"/>
                <a:gd name="connsiteY1" fmla="*/ 1775237 h 1775237"/>
                <a:gd name="connsiteX2" fmla="*/ 742233 w 742233"/>
                <a:gd name="connsiteY2" fmla="*/ 0 h 177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233" h="1775237">
                  <a:moveTo>
                    <a:pt x="0" y="1775237"/>
                  </a:moveTo>
                  <a:lnTo>
                    <a:pt x="742233" y="1775237"/>
                  </a:lnTo>
                  <a:lnTo>
                    <a:pt x="742233" y="0"/>
                  </a:lnTo>
                </a:path>
              </a:pathLst>
            </a:custGeom>
            <a:noFill/>
            <a:ln w="9525">
              <a:solidFill>
                <a:srgbClr val="0070C0"/>
              </a:solidFill>
              <a:tail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56E785E-21F1-6D44-B9F5-5EB38AE3222B}"/>
                </a:ext>
              </a:extLst>
            </p:cNvPr>
            <p:cNvSpPr/>
            <p:nvPr/>
          </p:nvSpPr>
          <p:spPr>
            <a:xfrm>
              <a:off x="4325143" y="4605034"/>
              <a:ext cx="232649" cy="107126"/>
            </a:xfrm>
            <a:custGeom>
              <a:avLst/>
              <a:gdLst>
                <a:gd name="connsiteX0" fmla="*/ 241034 w 241034"/>
                <a:gd name="connsiteY0" fmla="*/ 0 h 107126"/>
                <a:gd name="connsiteX1" fmla="*/ 0 w 241034"/>
                <a:gd name="connsiteY1" fmla="*/ 0 h 107126"/>
                <a:gd name="connsiteX2" fmla="*/ 0 w 241034"/>
                <a:gd name="connsiteY2" fmla="*/ 107126 h 10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034" h="107126">
                  <a:moveTo>
                    <a:pt x="241034" y="0"/>
                  </a:moveTo>
                  <a:lnTo>
                    <a:pt x="0" y="0"/>
                  </a:lnTo>
                  <a:lnTo>
                    <a:pt x="0" y="107126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420DF4-08FF-D44C-AB07-70105CAED679}"/>
                </a:ext>
              </a:extLst>
            </p:cNvPr>
            <p:cNvSpPr/>
            <p:nvPr/>
          </p:nvSpPr>
          <p:spPr>
            <a:xfrm flipV="1">
              <a:off x="4328331" y="4879862"/>
              <a:ext cx="232649" cy="123069"/>
            </a:xfrm>
            <a:custGeom>
              <a:avLst/>
              <a:gdLst>
                <a:gd name="connsiteX0" fmla="*/ 241034 w 241034"/>
                <a:gd name="connsiteY0" fmla="*/ 0 h 107126"/>
                <a:gd name="connsiteX1" fmla="*/ 0 w 241034"/>
                <a:gd name="connsiteY1" fmla="*/ 0 h 107126"/>
                <a:gd name="connsiteX2" fmla="*/ 0 w 241034"/>
                <a:gd name="connsiteY2" fmla="*/ 107126 h 10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034" h="107126">
                  <a:moveTo>
                    <a:pt x="241034" y="0"/>
                  </a:moveTo>
                  <a:lnTo>
                    <a:pt x="0" y="0"/>
                  </a:lnTo>
                  <a:lnTo>
                    <a:pt x="0" y="107126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169D3E9F-2E85-8A49-A3B1-ACC9EEE98AB9}"/>
                </a:ext>
              </a:extLst>
            </p:cNvPr>
            <p:cNvSpPr/>
            <p:nvPr/>
          </p:nvSpPr>
          <p:spPr>
            <a:xfrm>
              <a:off x="4332157" y="5239502"/>
              <a:ext cx="232649" cy="107126"/>
            </a:xfrm>
            <a:custGeom>
              <a:avLst/>
              <a:gdLst>
                <a:gd name="connsiteX0" fmla="*/ 241034 w 241034"/>
                <a:gd name="connsiteY0" fmla="*/ 0 h 107126"/>
                <a:gd name="connsiteX1" fmla="*/ 0 w 241034"/>
                <a:gd name="connsiteY1" fmla="*/ 0 h 107126"/>
                <a:gd name="connsiteX2" fmla="*/ 0 w 241034"/>
                <a:gd name="connsiteY2" fmla="*/ 107126 h 10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034" h="107126">
                  <a:moveTo>
                    <a:pt x="241034" y="0"/>
                  </a:moveTo>
                  <a:lnTo>
                    <a:pt x="0" y="0"/>
                  </a:lnTo>
                  <a:lnTo>
                    <a:pt x="0" y="107126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4BA12E3-1CB2-174E-9D81-945F4C98349D}"/>
                </a:ext>
              </a:extLst>
            </p:cNvPr>
            <p:cNvSpPr/>
            <p:nvPr/>
          </p:nvSpPr>
          <p:spPr>
            <a:xfrm flipV="1">
              <a:off x="4335345" y="5514330"/>
              <a:ext cx="232649" cy="123069"/>
            </a:xfrm>
            <a:custGeom>
              <a:avLst/>
              <a:gdLst>
                <a:gd name="connsiteX0" fmla="*/ 241034 w 241034"/>
                <a:gd name="connsiteY0" fmla="*/ 0 h 107126"/>
                <a:gd name="connsiteX1" fmla="*/ 0 w 241034"/>
                <a:gd name="connsiteY1" fmla="*/ 0 h 107126"/>
                <a:gd name="connsiteX2" fmla="*/ 0 w 241034"/>
                <a:gd name="connsiteY2" fmla="*/ 107126 h 107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034" h="107126">
                  <a:moveTo>
                    <a:pt x="241034" y="0"/>
                  </a:moveTo>
                  <a:lnTo>
                    <a:pt x="0" y="0"/>
                  </a:lnTo>
                  <a:lnTo>
                    <a:pt x="0" y="107126"/>
                  </a:ln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B38CB960-14A8-A44F-8F91-FFEFDFDF67F1}"/>
                </a:ext>
              </a:extLst>
            </p:cNvPr>
            <p:cNvSpPr/>
            <p:nvPr/>
          </p:nvSpPr>
          <p:spPr>
            <a:xfrm>
              <a:off x="5988057" y="5712754"/>
              <a:ext cx="0" cy="702000"/>
            </a:xfrm>
            <a:custGeom>
              <a:avLst/>
              <a:gdLst>
                <a:gd name="connsiteX0" fmla="*/ 0 w 0"/>
                <a:gd name="connsiteY0" fmla="*/ 681017 h 681017"/>
                <a:gd name="connsiteX1" fmla="*/ 0 w 0"/>
                <a:gd name="connsiteY1" fmla="*/ 0 h 68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681017">
                  <a:moveTo>
                    <a:pt x="0" y="681017"/>
                  </a:move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70C0"/>
              </a:solidFill>
              <a:tail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1F57C33E-95AD-D34B-B56B-CD3CBB539828}"/>
                </a:ext>
              </a:extLst>
            </p:cNvPr>
            <p:cNvSpPr/>
            <p:nvPr/>
          </p:nvSpPr>
          <p:spPr>
            <a:xfrm>
              <a:off x="8212823" y="6255050"/>
              <a:ext cx="118650" cy="153830"/>
            </a:xfrm>
            <a:custGeom>
              <a:avLst/>
              <a:gdLst>
                <a:gd name="connsiteX0" fmla="*/ 0 w 742233"/>
                <a:gd name="connsiteY0" fmla="*/ 1775237 h 1775237"/>
                <a:gd name="connsiteX1" fmla="*/ 742233 w 742233"/>
                <a:gd name="connsiteY1" fmla="*/ 1775237 h 1775237"/>
                <a:gd name="connsiteX2" fmla="*/ 742233 w 742233"/>
                <a:gd name="connsiteY2" fmla="*/ 0 h 177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233" h="1775237">
                  <a:moveTo>
                    <a:pt x="0" y="1775237"/>
                  </a:moveTo>
                  <a:lnTo>
                    <a:pt x="742233" y="1775237"/>
                  </a:lnTo>
                  <a:lnTo>
                    <a:pt x="742233" y="0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tailEnd type="non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83E262C-4810-2541-9610-5643DF1545DF}"/>
                </a:ext>
              </a:extLst>
            </p:cNvPr>
            <p:cNvGrpSpPr/>
            <p:nvPr/>
          </p:nvGrpSpPr>
          <p:grpSpPr>
            <a:xfrm>
              <a:off x="10226305" y="5479691"/>
              <a:ext cx="60662" cy="88237"/>
              <a:chOff x="6724963" y="4215445"/>
              <a:chExt cx="60662" cy="88237"/>
            </a:xfrm>
          </p:grpSpPr>
          <p:sp>
            <p:nvSpPr>
              <p:cNvPr id="274" name="Freeform 273">
                <a:extLst>
                  <a:ext uri="{FF2B5EF4-FFF2-40B4-BE49-F238E27FC236}">
                    <a16:creationId xmlns:a16="http://schemas.microsoft.com/office/drawing/2014/main" id="{749B0B7B-F5F4-DB4C-9244-4CCF20EA4EBF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75" name="Freeform 274">
                <a:extLst>
                  <a:ext uri="{FF2B5EF4-FFF2-40B4-BE49-F238E27FC236}">
                    <a16:creationId xmlns:a16="http://schemas.microsoft.com/office/drawing/2014/main" id="{1002ADFD-92B6-E843-8922-2BA296807F26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E2B6DD7-33E0-4946-8092-AB600479BA21}"/>
                </a:ext>
              </a:extLst>
            </p:cNvPr>
            <p:cNvGrpSpPr/>
            <p:nvPr/>
          </p:nvGrpSpPr>
          <p:grpSpPr>
            <a:xfrm>
              <a:off x="10219833" y="5596786"/>
              <a:ext cx="60662" cy="88237"/>
              <a:chOff x="6724963" y="4215445"/>
              <a:chExt cx="60662" cy="88237"/>
            </a:xfrm>
          </p:grpSpPr>
          <p:sp>
            <p:nvSpPr>
              <p:cNvPr id="272" name="Freeform 271">
                <a:extLst>
                  <a:ext uri="{FF2B5EF4-FFF2-40B4-BE49-F238E27FC236}">
                    <a16:creationId xmlns:a16="http://schemas.microsoft.com/office/drawing/2014/main" id="{0DD5DEF0-2597-4149-A879-67C9C7DDDB11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73" name="Freeform 272">
                <a:extLst>
                  <a:ext uri="{FF2B5EF4-FFF2-40B4-BE49-F238E27FC236}">
                    <a16:creationId xmlns:a16="http://schemas.microsoft.com/office/drawing/2014/main" id="{4EC37874-9FF7-004A-B163-9CA2D987DB6D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2DA06D0-E248-BB4B-8BB0-C34B3AC8F7DF}"/>
                </a:ext>
              </a:extLst>
            </p:cNvPr>
            <p:cNvGrpSpPr/>
            <p:nvPr/>
          </p:nvGrpSpPr>
          <p:grpSpPr>
            <a:xfrm>
              <a:off x="10226893" y="5713292"/>
              <a:ext cx="60662" cy="88237"/>
              <a:chOff x="6724963" y="4215445"/>
              <a:chExt cx="60662" cy="88237"/>
            </a:xfrm>
          </p:grpSpPr>
          <p:sp>
            <p:nvSpPr>
              <p:cNvPr id="270" name="Freeform 269">
                <a:extLst>
                  <a:ext uri="{FF2B5EF4-FFF2-40B4-BE49-F238E27FC236}">
                    <a16:creationId xmlns:a16="http://schemas.microsoft.com/office/drawing/2014/main" id="{A682A25A-F787-1C45-A1AA-137EE989B3C1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71" name="Freeform 270">
                <a:extLst>
                  <a:ext uri="{FF2B5EF4-FFF2-40B4-BE49-F238E27FC236}">
                    <a16:creationId xmlns:a16="http://schemas.microsoft.com/office/drawing/2014/main" id="{4D586C04-1139-8E4C-8A5A-2B9A5270CB76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B1FF391-F044-604B-A7D5-98AF063DB233}"/>
                </a:ext>
              </a:extLst>
            </p:cNvPr>
            <p:cNvGrpSpPr/>
            <p:nvPr/>
          </p:nvGrpSpPr>
          <p:grpSpPr>
            <a:xfrm>
              <a:off x="10226893" y="5829799"/>
              <a:ext cx="60662" cy="88237"/>
              <a:chOff x="6724963" y="4215445"/>
              <a:chExt cx="60662" cy="88237"/>
            </a:xfrm>
          </p:grpSpPr>
          <p:sp>
            <p:nvSpPr>
              <p:cNvPr id="268" name="Freeform 267">
                <a:extLst>
                  <a:ext uri="{FF2B5EF4-FFF2-40B4-BE49-F238E27FC236}">
                    <a16:creationId xmlns:a16="http://schemas.microsoft.com/office/drawing/2014/main" id="{0186E90A-700C-FA49-A9AC-2B7EC458DD3E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69" name="Freeform 268">
                <a:extLst>
                  <a:ext uri="{FF2B5EF4-FFF2-40B4-BE49-F238E27FC236}">
                    <a16:creationId xmlns:a16="http://schemas.microsoft.com/office/drawing/2014/main" id="{2ACFA2CB-98A6-B447-8E14-2D2CCBA0B345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97645C69-831A-0F45-9F43-18F32B58319A}"/>
                </a:ext>
              </a:extLst>
            </p:cNvPr>
            <p:cNvGrpSpPr/>
            <p:nvPr/>
          </p:nvGrpSpPr>
          <p:grpSpPr>
            <a:xfrm>
              <a:off x="10226893" y="5988672"/>
              <a:ext cx="60662" cy="88237"/>
              <a:chOff x="6724963" y="4215445"/>
              <a:chExt cx="60662" cy="88237"/>
            </a:xfrm>
          </p:grpSpPr>
          <p:sp>
            <p:nvSpPr>
              <p:cNvPr id="266" name="Freeform 265">
                <a:extLst>
                  <a:ext uri="{FF2B5EF4-FFF2-40B4-BE49-F238E27FC236}">
                    <a16:creationId xmlns:a16="http://schemas.microsoft.com/office/drawing/2014/main" id="{F00DFFE5-F72F-FE45-9E2C-FC6D1E9CD015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67" name="Freeform 266">
                <a:extLst>
                  <a:ext uri="{FF2B5EF4-FFF2-40B4-BE49-F238E27FC236}">
                    <a16:creationId xmlns:a16="http://schemas.microsoft.com/office/drawing/2014/main" id="{9E5805D4-0762-714D-A0CE-F2AEA5B4B719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161C4D5-FB10-EF41-A659-8010D9CA3DB7}"/>
                </a:ext>
              </a:extLst>
            </p:cNvPr>
            <p:cNvGrpSpPr/>
            <p:nvPr/>
          </p:nvGrpSpPr>
          <p:grpSpPr>
            <a:xfrm>
              <a:off x="10226894" y="6105179"/>
              <a:ext cx="60662" cy="88237"/>
              <a:chOff x="6724963" y="4215445"/>
              <a:chExt cx="60662" cy="88237"/>
            </a:xfrm>
          </p:grpSpPr>
          <p:sp>
            <p:nvSpPr>
              <p:cNvPr id="264" name="Freeform 263">
                <a:extLst>
                  <a:ext uri="{FF2B5EF4-FFF2-40B4-BE49-F238E27FC236}">
                    <a16:creationId xmlns:a16="http://schemas.microsoft.com/office/drawing/2014/main" id="{A0469C94-9474-9D4F-974D-3E057EDED40C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65" name="Freeform 264">
                <a:extLst>
                  <a:ext uri="{FF2B5EF4-FFF2-40B4-BE49-F238E27FC236}">
                    <a16:creationId xmlns:a16="http://schemas.microsoft.com/office/drawing/2014/main" id="{0968B88D-978A-794B-92C3-37B47A2830A5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1B807B2-DC61-0F41-810D-7B827FBB79F1}"/>
                </a:ext>
              </a:extLst>
            </p:cNvPr>
            <p:cNvGrpSpPr/>
            <p:nvPr/>
          </p:nvGrpSpPr>
          <p:grpSpPr>
            <a:xfrm>
              <a:off x="10226893" y="6221685"/>
              <a:ext cx="60662" cy="88237"/>
              <a:chOff x="6724963" y="4215445"/>
              <a:chExt cx="60662" cy="88237"/>
            </a:xfrm>
          </p:grpSpPr>
          <p:sp>
            <p:nvSpPr>
              <p:cNvPr id="262" name="Freeform 261">
                <a:extLst>
                  <a:ext uri="{FF2B5EF4-FFF2-40B4-BE49-F238E27FC236}">
                    <a16:creationId xmlns:a16="http://schemas.microsoft.com/office/drawing/2014/main" id="{BAF78088-8B67-A24D-B228-A762A7EC985F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63" name="Freeform 262">
                <a:extLst>
                  <a:ext uri="{FF2B5EF4-FFF2-40B4-BE49-F238E27FC236}">
                    <a16:creationId xmlns:a16="http://schemas.microsoft.com/office/drawing/2014/main" id="{B2C08FE8-486B-1D45-98C6-71FD3AF86353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0B7BF39-7A9C-7B4D-AA4D-3BDA43F10D30}"/>
                </a:ext>
              </a:extLst>
            </p:cNvPr>
            <p:cNvGrpSpPr/>
            <p:nvPr/>
          </p:nvGrpSpPr>
          <p:grpSpPr>
            <a:xfrm>
              <a:off x="10223363" y="6338191"/>
              <a:ext cx="60662" cy="88237"/>
              <a:chOff x="6724963" y="4215445"/>
              <a:chExt cx="60662" cy="88237"/>
            </a:xfrm>
          </p:grpSpPr>
          <p:sp>
            <p:nvSpPr>
              <p:cNvPr id="260" name="Freeform 259">
                <a:extLst>
                  <a:ext uri="{FF2B5EF4-FFF2-40B4-BE49-F238E27FC236}">
                    <a16:creationId xmlns:a16="http://schemas.microsoft.com/office/drawing/2014/main" id="{D5FF962F-A082-5B4D-BF46-FC2CEB638CF7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61" name="Freeform 260">
                <a:extLst>
                  <a:ext uri="{FF2B5EF4-FFF2-40B4-BE49-F238E27FC236}">
                    <a16:creationId xmlns:a16="http://schemas.microsoft.com/office/drawing/2014/main" id="{F2AEBEFE-C053-BC42-939D-E80BD8DDB98F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7F1F01F-7119-754E-8339-9FAD0B22ADF8}"/>
                </a:ext>
              </a:extLst>
            </p:cNvPr>
            <p:cNvGrpSpPr/>
            <p:nvPr/>
          </p:nvGrpSpPr>
          <p:grpSpPr>
            <a:xfrm>
              <a:off x="10940055" y="5487340"/>
              <a:ext cx="60662" cy="88237"/>
              <a:chOff x="6724963" y="4215445"/>
              <a:chExt cx="60662" cy="88237"/>
            </a:xfrm>
          </p:grpSpPr>
          <p:sp>
            <p:nvSpPr>
              <p:cNvPr id="258" name="Freeform 257">
                <a:extLst>
                  <a:ext uri="{FF2B5EF4-FFF2-40B4-BE49-F238E27FC236}">
                    <a16:creationId xmlns:a16="http://schemas.microsoft.com/office/drawing/2014/main" id="{EE356BD4-E114-4E4B-9FB2-8DC93E7AE9B4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59" name="Freeform 258">
                <a:extLst>
                  <a:ext uri="{FF2B5EF4-FFF2-40B4-BE49-F238E27FC236}">
                    <a16:creationId xmlns:a16="http://schemas.microsoft.com/office/drawing/2014/main" id="{79F87210-ECCC-6448-9737-FE729987DFA9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09977C4-7C93-FE43-A4FE-551E0BD9FE70}"/>
                </a:ext>
              </a:extLst>
            </p:cNvPr>
            <p:cNvGrpSpPr/>
            <p:nvPr/>
          </p:nvGrpSpPr>
          <p:grpSpPr>
            <a:xfrm>
              <a:off x="10936525" y="5610908"/>
              <a:ext cx="60662" cy="88237"/>
              <a:chOff x="6724963" y="4215445"/>
              <a:chExt cx="60662" cy="88237"/>
            </a:xfrm>
          </p:grpSpPr>
          <p:sp>
            <p:nvSpPr>
              <p:cNvPr id="256" name="Freeform 255">
                <a:extLst>
                  <a:ext uri="{FF2B5EF4-FFF2-40B4-BE49-F238E27FC236}">
                    <a16:creationId xmlns:a16="http://schemas.microsoft.com/office/drawing/2014/main" id="{67B7532C-A8DC-1142-8F70-F8481ADFEF1E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57" name="Freeform 256">
                <a:extLst>
                  <a:ext uri="{FF2B5EF4-FFF2-40B4-BE49-F238E27FC236}">
                    <a16:creationId xmlns:a16="http://schemas.microsoft.com/office/drawing/2014/main" id="{F592CADC-8320-D747-B447-87FA5FAB968C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5633CFA-1304-4447-9570-046277FC5B7B}"/>
                </a:ext>
              </a:extLst>
            </p:cNvPr>
            <p:cNvGrpSpPr/>
            <p:nvPr/>
          </p:nvGrpSpPr>
          <p:grpSpPr>
            <a:xfrm>
              <a:off x="10943585" y="5723884"/>
              <a:ext cx="60662" cy="88237"/>
              <a:chOff x="6724963" y="4215445"/>
              <a:chExt cx="60662" cy="88237"/>
            </a:xfrm>
          </p:grpSpPr>
          <p:sp>
            <p:nvSpPr>
              <p:cNvPr id="254" name="Freeform 253">
                <a:extLst>
                  <a:ext uri="{FF2B5EF4-FFF2-40B4-BE49-F238E27FC236}">
                    <a16:creationId xmlns:a16="http://schemas.microsoft.com/office/drawing/2014/main" id="{CD5A4107-48D1-8C42-95B8-B8DAB0901B2F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55" name="Freeform 254">
                <a:extLst>
                  <a:ext uri="{FF2B5EF4-FFF2-40B4-BE49-F238E27FC236}">
                    <a16:creationId xmlns:a16="http://schemas.microsoft.com/office/drawing/2014/main" id="{71A4CC12-368F-614C-82B9-A62DC42E9A41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650DC0F-BE1C-6948-A84A-6D2B1C49520F}"/>
                </a:ext>
              </a:extLst>
            </p:cNvPr>
            <p:cNvGrpSpPr/>
            <p:nvPr/>
          </p:nvGrpSpPr>
          <p:grpSpPr>
            <a:xfrm>
              <a:off x="10940055" y="5829799"/>
              <a:ext cx="60662" cy="88237"/>
              <a:chOff x="6724963" y="4215445"/>
              <a:chExt cx="60662" cy="88237"/>
            </a:xfrm>
          </p:grpSpPr>
          <p:sp>
            <p:nvSpPr>
              <p:cNvPr id="252" name="Freeform 251">
                <a:extLst>
                  <a:ext uri="{FF2B5EF4-FFF2-40B4-BE49-F238E27FC236}">
                    <a16:creationId xmlns:a16="http://schemas.microsoft.com/office/drawing/2014/main" id="{A8ED991C-2C64-DD4A-83CC-96F01E469E1A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53" name="Freeform 252">
                <a:extLst>
                  <a:ext uri="{FF2B5EF4-FFF2-40B4-BE49-F238E27FC236}">
                    <a16:creationId xmlns:a16="http://schemas.microsoft.com/office/drawing/2014/main" id="{E4925C62-74B6-854D-8EC5-460CFB2A98CB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67D89F9-EFC7-3B4F-A574-704738111955}"/>
                </a:ext>
              </a:extLst>
            </p:cNvPr>
            <p:cNvGrpSpPr/>
            <p:nvPr/>
          </p:nvGrpSpPr>
          <p:grpSpPr>
            <a:xfrm>
              <a:off x="10940055" y="5995733"/>
              <a:ext cx="60662" cy="88237"/>
              <a:chOff x="6724963" y="4215445"/>
              <a:chExt cx="60662" cy="88237"/>
            </a:xfrm>
          </p:grpSpPr>
          <p:sp>
            <p:nvSpPr>
              <p:cNvPr id="250" name="Freeform 249">
                <a:extLst>
                  <a:ext uri="{FF2B5EF4-FFF2-40B4-BE49-F238E27FC236}">
                    <a16:creationId xmlns:a16="http://schemas.microsoft.com/office/drawing/2014/main" id="{A16EBF05-477B-CE4C-B717-1C798533B0FF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51" name="Freeform 250">
                <a:extLst>
                  <a:ext uri="{FF2B5EF4-FFF2-40B4-BE49-F238E27FC236}">
                    <a16:creationId xmlns:a16="http://schemas.microsoft.com/office/drawing/2014/main" id="{48CCB9DC-72DE-C340-B332-3EB6F31DA836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0BD98A9-367C-6840-AC7B-83E5B037E65D}"/>
                </a:ext>
              </a:extLst>
            </p:cNvPr>
            <p:cNvGrpSpPr/>
            <p:nvPr/>
          </p:nvGrpSpPr>
          <p:grpSpPr>
            <a:xfrm>
              <a:off x="10940055" y="6112240"/>
              <a:ext cx="60662" cy="88237"/>
              <a:chOff x="6724963" y="4215445"/>
              <a:chExt cx="60662" cy="88237"/>
            </a:xfrm>
          </p:grpSpPr>
          <p:sp>
            <p:nvSpPr>
              <p:cNvPr id="248" name="Freeform 247">
                <a:extLst>
                  <a:ext uri="{FF2B5EF4-FFF2-40B4-BE49-F238E27FC236}">
                    <a16:creationId xmlns:a16="http://schemas.microsoft.com/office/drawing/2014/main" id="{1FD82EC6-920D-084D-AB51-CE3498A15472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9" name="Freeform 248">
                <a:extLst>
                  <a:ext uri="{FF2B5EF4-FFF2-40B4-BE49-F238E27FC236}">
                    <a16:creationId xmlns:a16="http://schemas.microsoft.com/office/drawing/2014/main" id="{C08B2155-54F6-CD4A-BB7D-911C065F99EC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2BBD437-8CAA-CF4F-82CA-A005332CF8D9}"/>
                </a:ext>
              </a:extLst>
            </p:cNvPr>
            <p:cNvGrpSpPr/>
            <p:nvPr/>
          </p:nvGrpSpPr>
          <p:grpSpPr>
            <a:xfrm>
              <a:off x="10940055" y="6225216"/>
              <a:ext cx="60662" cy="88237"/>
              <a:chOff x="6724963" y="4215445"/>
              <a:chExt cx="60662" cy="88237"/>
            </a:xfrm>
          </p:grpSpPr>
          <p:sp>
            <p:nvSpPr>
              <p:cNvPr id="246" name="Freeform 245">
                <a:extLst>
                  <a:ext uri="{FF2B5EF4-FFF2-40B4-BE49-F238E27FC236}">
                    <a16:creationId xmlns:a16="http://schemas.microsoft.com/office/drawing/2014/main" id="{3F1D0B77-8A9C-7B43-B8FE-98FAA41CD425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7" name="Freeform 246">
                <a:extLst>
                  <a:ext uri="{FF2B5EF4-FFF2-40B4-BE49-F238E27FC236}">
                    <a16:creationId xmlns:a16="http://schemas.microsoft.com/office/drawing/2014/main" id="{99F703B0-4784-874F-8711-1C4A2A06B6B3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4288402-5191-364B-AA47-4F4C45F43D49}"/>
                </a:ext>
              </a:extLst>
            </p:cNvPr>
            <p:cNvGrpSpPr/>
            <p:nvPr/>
          </p:nvGrpSpPr>
          <p:grpSpPr>
            <a:xfrm>
              <a:off x="10940055" y="6338192"/>
              <a:ext cx="60662" cy="88237"/>
              <a:chOff x="6724963" y="4215445"/>
              <a:chExt cx="60662" cy="88237"/>
            </a:xfrm>
          </p:grpSpPr>
          <p:sp>
            <p:nvSpPr>
              <p:cNvPr id="244" name="Freeform 243">
                <a:extLst>
                  <a:ext uri="{FF2B5EF4-FFF2-40B4-BE49-F238E27FC236}">
                    <a16:creationId xmlns:a16="http://schemas.microsoft.com/office/drawing/2014/main" id="{46598DDD-584D-CA4B-8036-E24C92376EE9}"/>
                  </a:ext>
                </a:extLst>
              </p:cNvPr>
              <p:cNvSpPr/>
              <p:nvPr/>
            </p:nvSpPr>
            <p:spPr>
              <a:xfrm>
                <a:off x="6731435" y="4215445"/>
                <a:ext cx="54190" cy="59994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5" name="Freeform 244">
                <a:extLst>
                  <a:ext uri="{FF2B5EF4-FFF2-40B4-BE49-F238E27FC236}">
                    <a16:creationId xmlns:a16="http://schemas.microsoft.com/office/drawing/2014/main" id="{77BF3BA1-83B9-1F46-85C8-714032CFCE1D}"/>
                  </a:ext>
                </a:extLst>
              </p:cNvPr>
              <p:cNvSpPr/>
              <p:nvPr/>
            </p:nvSpPr>
            <p:spPr>
              <a:xfrm rot="10800000">
                <a:off x="6724963" y="4237216"/>
                <a:ext cx="46540" cy="66466"/>
              </a:xfrm>
              <a:custGeom>
                <a:avLst/>
                <a:gdLst>
                  <a:gd name="connsiteX0" fmla="*/ 98854 w 98854"/>
                  <a:gd name="connsiteY0" fmla="*/ 0 h 105915"/>
                  <a:gd name="connsiteX1" fmla="*/ 0 w 98854"/>
                  <a:gd name="connsiteY1" fmla="*/ 0 h 105915"/>
                  <a:gd name="connsiteX2" fmla="*/ 0 w 98854"/>
                  <a:gd name="connsiteY2" fmla="*/ 105915 h 105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8854" h="105915">
                    <a:moveTo>
                      <a:pt x="98854" y="0"/>
                    </a:moveTo>
                    <a:lnTo>
                      <a:pt x="0" y="0"/>
                    </a:lnTo>
                    <a:lnTo>
                      <a:pt x="0" y="105915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43A6AE77-DC86-BA45-8C45-F469610241D2}"/>
                </a:ext>
              </a:extLst>
            </p:cNvPr>
            <p:cNvSpPr/>
            <p:nvPr/>
          </p:nvSpPr>
          <p:spPr>
            <a:xfrm>
              <a:off x="10265784" y="5514970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ACEB24F8-569F-5A42-B681-C309904C02D7}"/>
                </a:ext>
              </a:extLst>
            </p:cNvPr>
            <p:cNvSpPr/>
            <p:nvPr/>
          </p:nvSpPr>
          <p:spPr>
            <a:xfrm>
              <a:off x="10856594" y="5523360"/>
              <a:ext cx="74756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75FBF854-A262-6B47-A3F3-16F23F1FA0BC}"/>
                </a:ext>
              </a:extLst>
            </p:cNvPr>
            <p:cNvSpPr/>
            <p:nvPr/>
          </p:nvSpPr>
          <p:spPr>
            <a:xfrm>
              <a:off x="10273433" y="5635596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BD4615CC-9C5A-4448-A06C-216B8808F241}"/>
                </a:ext>
              </a:extLst>
            </p:cNvPr>
            <p:cNvSpPr/>
            <p:nvPr/>
          </p:nvSpPr>
          <p:spPr>
            <a:xfrm>
              <a:off x="10838314" y="5642657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6C7608D0-7804-AD4B-97E3-12157170E607}"/>
                </a:ext>
              </a:extLst>
            </p:cNvPr>
            <p:cNvSpPr/>
            <p:nvPr/>
          </p:nvSpPr>
          <p:spPr>
            <a:xfrm>
              <a:off x="10280495" y="5755633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AE85ADEB-0DA4-AD41-A0FB-27920841313C}"/>
                </a:ext>
              </a:extLst>
            </p:cNvPr>
            <p:cNvSpPr/>
            <p:nvPr/>
          </p:nvSpPr>
          <p:spPr>
            <a:xfrm>
              <a:off x="10838314" y="5755548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B7517D7C-57E4-B04D-85D0-BC24B12705D0}"/>
                </a:ext>
              </a:extLst>
            </p:cNvPr>
            <p:cNvSpPr/>
            <p:nvPr/>
          </p:nvSpPr>
          <p:spPr>
            <a:xfrm>
              <a:off x="10269903" y="5872140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3B9EBA69-1BC0-7941-B672-11FEDF866669}"/>
                </a:ext>
              </a:extLst>
            </p:cNvPr>
            <p:cNvSpPr/>
            <p:nvPr/>
          </p:nvSpPr>
          <p:spPr>
            <a:xfrm>
              <a:off x="10845375" y="5875670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165789FF-6101-B840-BB92-98F53E50FBB0}"/>
                </a:ext>
              </a:extLst>
            </p:cNvPr>
            <p:cNvSpPr/>
            <p:nvPr/>
          </p:nvSpPr>
          <p:spPr>
            <a:xfrm>
              <a:off x="10273433" y="6031012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CFF73A89-F521-2142-87EF-3F28378D4875}"/>
                </a:ext>
              </a:extLst>
            </p:cNvPr>
            <p:cNvSpPr/>
            <p:nvPr/>
          </p:nvSpPr>
          <p:spPr>
            <a:xfrm>
              <a:off x="10273434" y="6151049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378662A-BC96-8A4A-A104-3EF1916C6B87}"/>
                </a:ext>
              </a:extLst>
            </p:cNvPr>
            <p:cNvSpPr/>
            <p:nvPr/>
          </p:nvSpPr>
          <p:spPr>
            <a:xfrm>
              <a:off x="10273434" y="6264025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E9760319-7838-B14A-802C-B515C3CB6BFF}"/>
                </a:ext>
              </a:extLst>
            </p:cNvPr>
            <p:cNvSpPr/>
            <p:nvPr/>
          </p:nvSpPr>
          <p:spPr>
            <a:xfrm>
              <a:off x="10273434" y="6384062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6A767CF1-6966-8D4E-93B2-78CDB15F2103}"/>
                </a:ext>
              </a:extLst>
            </p:cNvPr>
            <p:cNvSpPr/>
            <p:nvPr/>
          </p:nvSpPr>
          <p:spPr>
            <a:xfrm>
              <a:off x="10835371" y="6031600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715F92C0-8F64-014E-9DE0-7BD33FE0813C}"/>
                </a:ext>
              </a:extLst>
            </p:cNvPr>
            <p:cNvSpPr/>
            <p:nvPr/>
          </p:nvSpPr>
          <p:spPr>
            <a:xfrm>
              <a:off x="10835372" y="6151637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CA599C5-8686-4447-AB00-3A06B255CB3D}"/>
                </a:ext>
              </a:extLst>
            </p:cNvPr>
            <p:cNvSpPr/>
            <p:nvPr/>
          </p:nvSpPr>
          <p:spPr>
            <a:xfrm>
              <a:off x="10835372" y="6264613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006A2D1C-D883-3B45-8C60-C74E2BCF6E8C}"/>
                </a:ext>
              </a:extLst>
            </p:cNvPr>
            <p:cNvSpPr/>
            <p:nvPr/>
          </p:nvSpPr>
          <p:spPr>
            <a:xfrm>
              <a:off x="10835372" y="6384650"/>
              <a:ext cx="105915" cy="0"/>
            </a:xfrm>
            <a:custGeom>
              <a:avLst/>
              <a:gdLst>
                <a:gd name="connsiteX0" fmla="*/ 0 w 105915"/>
                <a:gd name="connsiteY0" fmla="*/ 0 h 0"/>
                <a:gd name="connsiteX1" fmla="*/ 105915 w 10591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5915">
                  <a:moveTo>
                    <a:pt x="0" y="0"/>
                  </a:moveTo>
                  <a:lnTo>
                    <a:pt x="105915" y="0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65C67EA4-D4A7-B34D-B5D6-4EBB5BEEFB3C}"/>
                </a:ext>
              </a:extLst>
            </p:cNvPr>
            <p:cNvSpPr/>
            <p:nvPr/>
          </p:nvSpPr>
          <p:spPr>
            <a:xfrm>
              <a:off x="10995533" y="5514970"/>
              <a:ext cx="694220" cy="1338516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296A371F-5CA5-F54A-B774-AD1DC0CB17B7}"/>
                </a:ext>
              </a:extLst>
            </p:cNvPr>
            <p:cNvSpPr/>
            <p:nvPr/>
          </p:nvSpPr>
          <p:spPr>
            <a:xfrm>
              <a:off x="11017964" y="5611431"/>
              <a:ext cx="598305" cy="1270910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731DCD33-2542-1448-81C4-0171DF5DC0D9}"/>
                </a:ext>
              </a:extLst>
            </p:cNvPr>
            <p:cNvSpPr/>
            <p:nvPr/>
          </p:nvSpPr>
          <p:spPr>
            <a:xfrm>
              <a:off x="10981999" y="5737980"/>
              <a:ext cx="548331" cy="1182173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C331930C-BF7F-1646-9EC1-F942B243CE22}"/>
                </a:ext>
              </a:extLst>
            </p:cNvPr>
            <p:cNvSpPr/>
            <p:nvPr/>
          </p:nvSpPr>
          <p:spPr>
            <a:xfrm>
              <a:off x="10981999" y="5861548"/>
              <a:ext cx="470033" cy="1093867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0C819BBF-194D-4A4F-848E-52B988807D43}"/>
                </a:ext>
              </a:extLst>
            </p:cNvPr>
            <p:cNvSpPr/>
            <p:nvPr/>
          </p:nvSpPr>
          <p:spPr>
            <a:xfrm>
              <a:off x="10993179" y="6028071"/>
              <a:ext cx="356469" cy="930876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37611F2B-4CC9-0D4B-B1FB-9C6B76EDF6E3}"/>
                </a:ext>
              </a:extLst>
            </p:cNvPr>
            <p:cNvSpPr/>
            <p:nvPr/>
          </p:nvSpPr>
          <p:spPr>
            <a:xfrm>
              <a:off x="11003770" y="6141046"/>
              <a:ext cx="257615" cy="782595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11052980-B0AF-2B45-971A-D4667F826537}"/>
                </a:ext>
              </a:extLst>
            </p:cNvPr>
            <p:cNvSpPr/>
            <p:nvPr/>
          </p:nvSpPr>
          <p:spPr>
            <a:xfrm>
              <a:off x="10996710" y="6254023"/>
              <a:ext cx="190535" cy="634314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98FB7737-0D54-A548-B650-BD02E21197D8}"/>
                </a:ext>
              </a:extLst>
            </p:cNvPr>
            <p:cNvSpPr/>
            <p:nvPr/>
          </p:nvSpPr>
          <p:spPr>
            <a:xfrm>
              <a:off x="10986119" y="6374059"/>
              <a:ext cx="112864" cy="486033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72016426-361D-A643-9EFB-744D54A1982D}"/>
                </a:ext>
              </a:extLst>
            </p:cNvPr>
            <p:cNvSpPr/>
            <p:nvPr/>
          </p:nvSpPr>
          <p:spPr>
            <a:xfrm>
              <a:off x="11681586" y="6858276"/>
              <a:ext cx="136172" cy="499266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F9A32714-5AF1-2249-BA02-8E6964AB3928}"/>
                </a:ext>
              </a:extLst>
            </p:cNvPr>
            <p:cNvSpPr/>
            <p:nvPr/>
          </p:nvSpPr>
          <p:spPr>
            <a:xfrm flipH="1">
              <a:off x="11050346" y="6890792"/>
              <a:ext cx="138076" cy="504056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B3225F25-1EFE-1C4D-926B-148EE5601B82}"/>
                </a:ext>
              </a:extLst>
            </p:cNvPr>
            <p:cNvSpPr/>
            <p:nvPr/>
          </p:nvSpPr>
          <p:spPr>
            <a:xfrm flipH="1">
              <a:off x="11113104" y="6923155"/>
              <a:ext cx="157108" cy="265273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9CD36702-32EB-6C4F-88FF-A9515F72C8A6}"/>
                </a:ext>
              </a:extLst>
            </p:cNvPr>
            <p:cNvSpPr/>
            <p:nvPr/>
          </p:nvSpPr>
          <p:spPr>
            <a:xfrm flipH="1">
              <a:off x="11155470" y="6962579"/>
              <a:ext cx="196106" cy="84630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1E54B1B1-3D3E-EA43-96A9-478FF42CA6F5}"/>
                </a:ext>
              </a:extLst>
            </p:cNvPr>
            <p:cNvSpPr/>
            <p:nvPr/>
          </p:nvSpPr>
          <p:spPr>
            <a:xfrm>
              <a:off x="11449090" y="6952576"/>
              <a:ext cx="221834" cy="108754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52C980DA-BD4A-024F-A3FB-49E6482E0777}"/>
                </a:ext>
              </a:extLst>
            </p:cNvPr>
            <p:cNvSpPr/>
            <p:nvPr/>
          </p:nvSpPr>
          <p:spPr>
            <a:xfrm>
              <a:off x="11523455" y="6916716"/>
              <a:ext cx="193365" cy="225816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ACC1A285-6CCF-3F4E-9B77-849D6ADD28BD}"/>
                </a:ext>
              </a:extLst>
            </p:cNvPr>
            <p:cNvSpPr/>
            <p:nvPr/>
          </p:nvSpPr>
          <p:spPr>
            <a:xfrm>
              <a:off x="11605610" y="6885777"/>
              <a:ext cx="157108" cy="373261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BE1BF16B-17A6-7C4F-88BB-2A9261ADFAB1}"/>
                </a:ext>
              </a:extLst>
            </p:cNvPr>
            <p:cNvSpPr/>
            <p:nvPr/>
          </p:nvSpPr>
          <p:spPr>
            <a:xfrm rot="5400000">
              <a:off x="11585428" y="7274560"/>
              <a:ext cx="207663" cy="149653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AD6BA0C1-4777-4C4A-8B31-ADA1F19A59A5}"/>
                </a:ext>
              </a:extLst>
            </p:cNvPr>
            <p:cNvSpPr/>
            <p:nvPr/>
          </p:nvSpPr>
          <p:spPr>
            <a:xfrm rot="5400000" flipV="1">
              <a:off x="11085474" y="7316141"/>
              <a:ext cx="104689" cy="176528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E4520451-002D-E549-B730-4E28692967EE}"/>
                </a:ext>
              </a:extLst>
            </p:cNvPr>
            <p:cNvSpPr/>
            <p:nvPr/>
          </p:nvSpPr>
          <p:spPr>
            <a:xfrm rot="5400000" flipV="1">
              <a:off x="11129108" y="7146591"/>
              <a:ext cx="70972" cy="101799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FFEC30BB-6C70-7748-BF92-F8AA9CD71E44}"/>
                </a:ext>
              </a:extLst>
            </p:cNvPr>
            <p:cNvSpPr/>
            <p:nvPr/>
          </p:nvSpPr>
          <p:spPr>
            <a:xfrm rot="5400000">
              <a:off x="11599254" y="7117619"/>
              <a:ext cx="135417" cy="97996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D229B74-7AEC-BB47-8FD4-46DAAD2FCFDC}"/>
                </a:ext>
              </a:extLst>
            </p:cNvPr>
            <p:cNvSpPr/>
            <p:nvPr/>
          </p:nvSpPr>
          <p:spPr>
            <a:xfrm rot="5400000">
              <a:off x="11616961" y="7015904"/>
              <a:ext cx="60552" cy="51483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EA48CED7-C6B2-974D-AA6F-C26D13FF2E9E}"/>
                </a:ext>
              </a:extLst>
            </p:cNvPr>
            <p:cNvSpPr/>
            <p:nvPr/>
          </p:nvSpPr>
          <p:spPr>
            <a:xfrm rot="5400000" flipV="1">
              <a:off x="11150714" y="7021324"/>
              <a:ext cx="58925" cy="49087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3367A0F6-59B0-D84B-B6DE-96E0C5AFA95A}"/>
                </a:ext>
              </a:extLst>
            </p:cNvPr>
            <p:cNvSpPr/>
            <p:nvPr/>
          </p:nvSpPr>
          <p:spPr>
            <a:xfrm flipH="1">
              <a:off x="10993177" y="6854838"/>
              <a:ext cx="114337" cy="517721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4CB909D3-AD19-F149-A54A-5D981C7BF27F}"/>
                </a:ext>
              </a:extLst>
            </p:cNvPr>
            <p:cNvSpPr/>
            <p:nvPr/>
          </p:nvSpPr>
          <p:spPr>
            <a:xfrm flipH="1" flipV="1">
              <a:off x="10993764" y="7355492"/>
              <a:ext cx="218193" cy="376633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7DF70B5E-32F5-AB48-BDF5-DFD16FFAEFEF}"/>
                </a:ext>
              </a:extLst>
            </p:cNvPr>
            <p:cNvSpPr/>
            <p:nvPr/>
          </p:nvSpPr>
          <p:spPr>
            <a:xfrm flipV="1">
              <a:off x="11628557" y="7352547"/>
              <a:ext cx="190647" cy="376633"/>
            </a:xfrm>
            <a:custGeom>
              <a:avLst/>
              <a:gdLst>
                <a:gd name="connsiteX0" fmla="*/ 0 w 243605"/>
                <a:gd name="connsiteY0" fmla="*/ 0 h 473087"/>
                <a:gd name="connsiteX1" fmla="*/ 243605 w 243605"/>
                <a:gd name="connsiteY1" fmla="*/ 0 h 473087"/>
                <a:gd name="connsiteX2" fmla="*/ 243605 w 243605"/>
                <a:gd name="connsiteY2" fmla="*/ 473087 h 473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605" h="473087">
                  <a:moveTo>
                    <a:pt x="0" y="0"/>
                  </a:moveTo>
                  <a:lnTo>
                    <a:pt x="243605" y="0"/>
                  </a:lnTo>
                  <a:lnTo>
                    <a:pt x="243605" y="473087"/>
                  </a:lnTo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8" name="Rounded Rectangle 87">
              <a:extLst>
                <a:ext uri="{FF2B5EF4-FFF2-40B4-BE49-F238E27FC236}">
                  <a16:creationId xmlns:a16="http://schemas.microsoft.com/office/drawing/2014/main" id="{EFFDE04F-0B3C-FE4F-AA07-0F66D2671437}"/>
                </a:ext>
              </a:extLst>
            </p:cNvPr>
            <p:cNvSpPr/>
            <p:nvPr/>
          </p:nvSpPr>
          <p:spPr>
            <a:xfrm rot="5400000">
              <a:off x="11325895" y="7514198"/>
              <a:ext cx="189425" cy="4229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AE92AB84-B620-6945-8076-9A30B2255899}"/>
                </a:ext>
              </a:extLst>
            </p:cNvPr>
            <p:cNvSpPr/>
            <p:nvPr/>
          </p:nvSpPr>
          <p:spPr>
            <a:xfrm rot="5400000">
              <a:off x="11315892" y="7235876"/>
              <a:ext cx="189425" cy="4229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5AC3AA84-C128-D64D-895F-3C82ABC47FE8}"/>
                </a:ext>
              </a:extLst>
            </p:cNvPr>
            <p:cNvSpPr/>
            <p:nvPr/>
          </p:nvSpPr>
          <p:spPr>
            <a:xfrm rot="5400000">
              <a:off x="11347077" y="7015219"/>
              <a:ext cx="135289" cy="4229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1" name="Rounded Rectangle 90">
              <a:extLst>
                <a:ext uri="{FF2B5EF4-FFF2-40B4-BE49-F238E27FC236}">
                  <a16:creationId xmlns:a16="http://schemas.microsoft.com/office/drawing/2014/main" id="{8AE04464-A8BD-3448-A5F6-E98D460E8832}"/>
                </a:ext>
              </a:extLst>
            </p:cNvPr>
            <p:cNvSpPr/>
            <p:nvPr/>
          </p:nvSpPr>
          <p:spPr>
            <a:xfrm rot="5400000">
              <a:off x="11344135" y="6860465"/>
              <a:ext cx="135289" cy="42295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99B91E16-1976-1C4E-BCC6-81DFC6A7B29C}"/>
                </a:ext>
              </a:extLst>
            </p:cNvPr>
            <p:cNvSpPr/>
            <p:nvPr/>
          </p:nvSpPr>
          <p:spPr>
            <a:xfrm>
              <a:off x="3956894" y="3632200"/>
              <a:ext cx="2108128" cy="2961200"/>
            </a:xfrm>
            <a:prstGeom prst="rect">
              <a:avLst/>
            </a:prstGeom>
            <a:noFill/>
            <a:ln w="19050">
              <a:solidFill>
                <a:srgbClr val="FF2F9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2CE43286-7C72-FC41-9421-5BC293970BE2}"/>
                </a:ext>
              </a:extLst>
            </p:cNvPr>
            <p:cNvSpPr/>
            <p:nvPr/>
          </p:nvSpPr>
          <p:spPr>
            <a:xfrm>
              <a:off x="6115856" y="5602506"/>
              <a:ext cx="1033029" cy="281264"/>
            </a:xfrm>
            <a:prstGeom prst="rect">
              <a:avLst/>
            </a:prstGeom>
            <a:noFill/>
            <a:ln w="15875">
              <a:solidFill>
                <a:srgbClr val="FF2F9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515DC42-A776-8D4D-A451-D2B108B388F8}"/>
                </a:ext>
              </a:extLst>
            </p:cNvPr>
            <p:cNvSpPr/>
            <p:nvPr/>
          </p:nvSpPr>
          <p:spPr>
            <a:xfrm>
              <a:off x="6112914" y="6305665"/>
              <a:ext cx="1033029" cy="281264"/>
            </a:xfrm>
            <a:prstGeom prst="rect">
              <a:avLst/>
            </a:prstGeom>
            <a:noFill/>
            <a:ln w="15875">
              <a:solidFill>
                <a:srgbClr val="FF2F9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97" name="Freeform 96">
              <a:extLst>
                <a:ext uri="{FF2B5EF4-FFF2-40B4-BE49-F238E27FC236}">
                  <a16:creationId xmlns:a16="http://schemas.microsoft.com/office/drawing/2014/main" id="{1BF11405-98FE-3F48-9827-B03B0BB17FCB}"/>
                </a:ext>
              </a:extLst>
            </p:cNvPr>
            <p:cNvSpPr/>
            <p:nvPr/>
          </p:nvSpPr>
          <p:spPr>
            <a:xfrm>
              <a:off x="10901274" y="5465543"/>
              <a:ext cx="992071" cy="2420637"/>
            </a:xfrm>
            <a:custGeom>
              <a:avLst/>
              <a:gdLst>
                <a:gd name="connsiteX0" fmla="*/ 127098 w 992071"/>
                <a:gd name="connsiteY0" fmla="*/ 0 h 2467821"/>
                <a:gd name="connsiteX1" fmla="*/ 836729 w 992071"/>
                <a:gd name="connsiteY1" fmla="*/ 0 h 2467821"/>
                <a:gd name="connsiteX2" fmla="*/ 836729 w 992071"/>
                <a:gd name="connsiteY2" fmla="*/ 1352183 h 2467821"/>
                <a:gd name="connsiteX3" fmla="*/ 992071 w 992071"/>
                <a:gd name="connsiteY3" fmla="*/ 1352183 h 2467821"/>
                <a:gd name="connsiteX4" fmla="*/ 992071 w 992071"/>
                <a:gd name="connsiteY4" fmla="*/ 2467821 h 2467821"/>
                <a:gd name="connsiteX5" fmla="*/ 0 w 992071"/>
                <a:gd name="connsiteY5" fmla="*/ 2467821 h 2467821"/>
                <a:gd name="connsiteX6" fmla="*/ 0 w 992071"/>
                <a:gd name="connsiteY6" fmla="*/ 2397211 h 2467821"/>
                <a:gd name="connsiteX7" fmla="*/ 0 w 992071"/>
                <a:gd name="connsiteY7" fmla="*/ 1348652 h 2467821"/>
                <a:gd name="connsiteX8" fmla="*/ 141220 w 992071"/>
                <a:gd name="connsiteY8" fmla="*/ 1348652 h 2467821"/>
                <a:gd name="connsiteX9" fmla="*/ 127098 w 992071"/>
                <a:gd name="connsiteY9" fmla="*/ 0 h 2467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2071" h="2467821">
                  <a:moveTo>
                    <a:pt x="127098" y="0"/>
                  </a:moveTo>
                  <a:lnTo>
                    <a:pt x="836729" y="0"/>
                  </a:lnTo>
                  <a:lnTo>
                    <a:pt x="836729" y="1352183"/>
                  </a:lnTo>
                  <a:lnTo>
                    <a:pt x="992071" y="1352183"/>
                  </a:lnTo>
                  <a:lnTo>
                    <a:pt x="992071" y="2467821"/>
                  </a:lnTo>
                  <a:lnTo>
                    <a:pt x="0" y="2467821"/>
                  </a:lnTo>
                  <a:lnTo>
                    <a:pt x="0" y="2397211"/>
                  </a:lnTo>
                  <a:lnTo>
                    <a:pt x="0" y="1348652"/>
                  </a:lnTo>
                  <a:lnTo>
                    <a:pt x="141220" y="1348652"/>
                  </a:lnTo>
                  <a:lnTo>
                    <a:pt x="127098" y="0"/>
                  </a:lnTo>
                  <a:close/>
                </a:path>
              </a:pathLst>
            </a:custGeom>
            <a:noFill/>
            <a:ln w="22225">
              <a:solidFill>
                <a:srgbClr val="FF2F9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20E04BB-3C66-DC4B-B29B-4A0AF2AC22FA}"/>
                </a:ext>
              </a:extLst>
            </p:cNvPr>
            <p:cNvGrpSpPr/>
            <p:nvPr/>
          </p:nvGrpSpPr>
          <p:grpSpPr>
            <a:xfrm>
              <a:off x="10370394" y="5461463"/>
              <a:ext cx="486517" cy="127538"/>
              <a:chOff x="5605567" y="1768162"/>
              <a:chExt cx="1857223" cy="480052"/>
            </a:xfrm>
          </p:grpSpPr>
          <p:sp>
            <p:nvSpPr>
              <p:cNvPr id="239" name="Arc 238">
                <a:extLst>
                  <a:ext uri="{FF2B5EF4-FFF2-40B4-BE49-F238E27FC236}">
                    <a16:creationId xmlns:a16="http://schemas.microsoft.com/office/drawing/2014/main" id="{A7887CDD-6929-EC4A-A21B-B538B72D5CCB}"/>
                  </a:ext>
                </a:extLst>
              </p:cNvPr>
              <p:cNvSpPr/>
              <p:nvPr/>
            </p:nvSpPr>
            <p:spPr>
              <a:xfrm>
                <a:off x="5974632" y="1848313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0" name="Arc 239">
                <a:extLst>
                  <a:ext uri="{FF2B5EF4-FFF2-40B4-BE49-F238E27FC236}">
                    <a16:creationId xmlns:a16="http://schemas.microsoft.com/office/drawing/2014/main" id="{3442E224-F791-1547-9FA2-6466E8805853}"/>
                  </a:ext>
                </a:extLst>
              </p:cNvPr>
              <p:cNvSpPr/>
              <p:nvPr/>
            </p:nvSpPr>
            <p:spPr>
              <a:xfrm rot="10800000">
                <a:off x="6344972" y="1768548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1" name="Arc 240">
                <a:extLst>
                  <a:ext uri="{FF2B5EF4-FFF2-40B4-BE49-F238E27FC236}">
                    <a16:creationId xmlns:a16="http://schemas.microsoft.com/office/drawing/2014/main" id="{A829E047-1F45-0744-8B89-CE89288AC1BA}"/>
                  </a:ext>
                </a:extLst>
              </p:cNvPr>
              <p:cNvSpPr/>
              <p:nvPr/>
            </p:nvSpPr>
            <p:spPr>
              <a:xfrm>
                <a:off x="6716855" y="1843659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2" name="Arc 241">
                <a:extLst>
                  <a:ext uri="{FF2B5EF4-FFF2-40B4-BE49-F238E27FC236}">
                    <a16:creationId xmlns:a16="http://schemas.microsoft.com/office/drawing/2014/main" id="{29F71325-33F7-9F46-A40E-9C0F259BBE24}"/>
                  </a:ext>
                </a:extLst>
              </p:cNvPr>
              <p:cNvSpPr/>
              <p:nvPr/>
            </p:nvSpPr>
            <p:spPr>
              <a:xfrm rot="10800000">
                <a:off x="7086523" y="1772816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43" name="Arc 242">
                <a:extLst>
                  <a:ext uri="{FF2B5EF4-FFF2-40B4-BE49-F238E27FC236}">
                    <a16:creationId xmlns:a16="http://schemas.microsoft.com/office/drawing/2014/main" id="{7F8525B6-A532-9A4F-8A36-D0DEBCEE0E6C}"/>
                  </a:ext>
                </a:extLst>
              </p:cNvPr>
              <p:cNvSpPr/>
              <p:nvPr/>
            </p:nvSpPr>
            <p:spPr>
              <a:xfrm rot="10800000">
                <a:off x="5605567" y="1768162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17AF9331-972D-1544-A46E-7CD1B1723867}"/>
                </a:ext>
              </a:extLst>
            </p:cNvPr>
            <p:cNvGrpSpPr/>
            <p:nvPr/>
          </p:nvGrpSpPr>
          <p:grpSpPr>
            <a:xfrm>
              <a:off x="10365741" y="5571982"/>
              <a:ext cx="486517" cy="127538"/>
              <a:chOff x="5605567" y="1768162"/>
              <a:chExt cx="1857223" cy="480052"/>
            </a:xfrm>
          </p:grpSpPr>
          <p:sp>
            <p:nvSpPr>
              <p:cNvPr id="234" name="Arc 233">
                <a:extLst>
                  <a:ext uri="{FF2B5EF4-FFF2-40B4-BE49-F238E27FC236}">
                    <a16:creationId xmlns:a16="http://schemas.microsoft.com/office/drawing/2014/main" id="{307A352A-CD66-C04D-8694-BBA403D962EE}"/>
                  </a:ext>
                </a:extLst>
              </p:cNvPr>
              <p:cNvSpPr/>
              <p:nvPr/>
            </p:nvSpPr>
            <p:spPr>
              <a:xfrm>
                <a:off x="5974632" y="1848313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5" name="Arc 234">
                <a:extLst>
                  <a:ext uri="{FF2B5EF4-FFF2-40B4-BE49-F238E27FC236}">
                    <a16:creationId xmlns:a16="http://schemas.microsoft.com/office/drawing/2014/main" id="{ECBAEDBE-8BE7-9549-9DBC-DB71160A091C}"/>
                  </a:ext>
                </a:extLst>
              </p:cNvPr>
              <p:cNvSpPr/>
              <p:nvPr/>
            </p:nvSpPr>
            <p:spPr>
              <a:xfrm rot="10800000">
                <a:off x="6344972" y="1768548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6" name="Arc 235">
                <a:extLst>
                  <a:ext uri="{FF2B5EF4-FFF2-40B4-BE49-F238E27FC236}">
                    <a16:creationId xmlns:a16="http://schemas.microsoft.com/office/drawing/2014/main" id="{3C81A8E3-4D27-2542-80B7-292B3C4D3537}"/>
                  </a:ext>
                </a:extLst>
              </p:cNvPr>
              <p:cNvSpPr/>
              <p:nvPr/>
            </p:nvSpPr>
            <p:spPr>
              <a:xfrm>
                <a:off x="6716855" y="1843659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7" name="Arc 236">
                <a:extLst>
                  <a:ext uri="{FF2B5EF4-FFF2-40B4-BE49-F238E27FC236}">
                    <a16:creationId xmlns:a16="http://schemas.microsoft.com/office/drawing/2014/main" id="{B960835A-D9F7-0945-AE42-924AF2A2D93C}"/>
                  </a:ext>
                </a:extLst>
              </p:cNvPr>
              <p:cNvSpPr/>
              <p:nvPr/>
            </p:nvSpPr>
            <p:spPr>
              <a:xfrm rot="10800000">
                <a:off x="7086523" y="1772816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8" name="Arc 237">
                <a:extLst>
                  <a:ext uri="{FF2B5EF4-FFF2-40B4-BE49-F238E27FC236}">
                    <a16:creationId xmlns:a16="http://schemas.microsoft.com/office/drawing/2014/main" id="{466A709B-B50D-7445-B056-942EAF0E506C}"/>
                  </a:ext>
                </a:extLst>
              </p:cNvPr>
              <p:cNvSpPr/>
              <p:nvPr/>
            </p:nvSpPr>
            <p:spPr>
              <a:xfrm rot="10800000">
                <a:off x="5605567" y="1768162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223D364-BC29-404A-9359-93CEC9197E16}"/>
                </a:ext>
              </a:extLst>
            </p:cNvPr>
            <p:cNvGrpSpPr/>
            <p:nvPr/>
          </p:nvGrpSpPr>
          <p:grpSpPr>
            <a:xfrm>
              <a:off x="10369230" y="5687154"/>
              <a:ext cx="486517" cy="127538"/>
              <a:chOff x="5605567" y="1768162"/>
              <a:chExt cx="1857223" cy="480052"/>
            </a:xfrm>
          </p:grpSpPr>
          <p:sp>
            <p:nvSpPr>
              <p:cNvPr id="229" name="Arc 228">
                <a:extLst>
                  <a:ext uri="{FF2B5EF4-FFF2-40B4-BE49-F238E27FC236}">
                    <a16:creationId xmlns:a16="http://schemas.microsoft.com/office/drawing/2014/main" id="{01227C4A-6D6F-9146-A32A-32270C576CAD}"/>
                  </a:ext>
                </a:extLst>
              </p:cNvPr>
              <p:cNvSpPr/>
              <p:nvPr/>
            </p:nvSpPr>
            <p:spPr>
              <a:xfrm>
                <a:off x="5974632" y="1848313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0" name="Arc 229">
                <a:extLst>
                  <a:ext uri="{FF2B5EF4-FFF2-40B4-BE49-F238E27FC236}">
                    <a16:creationId xmlns:a16="http://schemas.microsoft.com/office/drawing/2014/main" id="{7CDC9106-8EBE-6F4B-B070-903296A9722E}"/>
                  </a:ext>
                </a:extLst>
              </p:cNvPr>
              <p:cNvSpPr/>
              <p:nvPr/>
            </p:nvSpPr>
            <p:spPr>
              <a:xfrm rot="10800000">
                <a:off x="6344972" y="1768548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1" name="Arc 230">
                <a:extLst>
                  <a:ext uri="{FF2B5EF4-FFF2-40B4-BE49-F238E27FC236}">
                    <a16:creationId xmlns:a16="http://schemas.microsoft.com/office/drawing/2014/main" id="{BFA7D61A-8DCD-BE43-ADF1-E8B28039D80B}"/>
                  </a:ext>
                </a:extLst>
              </p:cNvPr>
              <p:cNvSpPr/>
              <p:nvPr/>
            </p:nvSpPr>
            <p:spPr>
              <a:xfrm>
                <a:off x="6716855" y="1843659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2" name="Arc 231">
                <a:extLst>
                  <a:ext uri="{FF2B5EF4-FFF2-40B4-BE49-F238E27FC236}">
                    <a16:creationId xmlns:a16="http://schemas.microsoft.com/office/drawing/2014/main" id="{901671E4-0B23-B34B-B6AE-FE0FF3A46023}"/>
                  </a:ext>
                </a:extLst>
              </p:cNvPr>
              <p:cNvSpPr/>
              <p:nvPr/>
            </p:nvSpPr>
            <p:spPr>
              <a:xfrm rot="10800000">
                <a:off x="7086523" y="1772816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33" name="Arc 232">
                <a:extLst>
                  <a:ext uri="{FF2B5EF4-FFF2-40B4-BE49-F238E27FC236}">
                    <a16:creationId xmlns:a16="http://schemas.microsoft.com/office/drawing/2014/main" id="{3F9C3DD2-71CB-A842-9D12-ACC03B2DA2E9}"/>
                  </a:ext>
                </a:extLst>
              </p:cNvPr>
              <p:cNvSpPr/>
              <p:nvPr/>
            </p:nvSpPr>
            <p:spPr>
              <a:xfrm rot="10800000">
                <a:off x="5605567" y="1768162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C97D56A6-29A9-5D41-82F4-9369F7E2A075}"/>
                </a:ext>
              </a:extLst>
            </p:cNvPr>
            <p:cNvGrpSpPr/>
            <p:nvPr/>
          </p:nvGrpSpPr>
          <p:grpSpPr>
            <a:xfrm>
              <a:off x="10376211" y="5805817"/>
              <a:ext cx="486517" cy="127538"/>
              <a:chOff x="5605567" y="1768162"/>
              <a:chExt cx="1857223" cy="480052"/>
            </a:xfrm>
          </p:grpSpPr>
          <p:sp>
            <p:nvSpPr>
              <p:cNvPr id="224" name="Arc 223">
                <a:extLst>
                  <a:ext uri="{FF2B5EF4-FFF2-40B4-BE49-F238E27FC236}">
                    <a16:creationId xmlns:a16="http://schemas.microsoft.com/office/drawing/2014/main" id="{BB82C97C-2BB5-6E4B-9D79-5D2598936A24}"/>
                  </a:ext>
                </a:extLst>
              </p:cNvPr>
              <p:cNvSpPr/>
              <p:nvPr/>
            </p:nvSpPr>
            <p:spPr>
              <a:xfrm>
                <a:off x="5974632" y="1848313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25" name="Arc 224">
                <a:extLst>
                  <a:ext uri="{FF2B5EF4-FFF2-40B4-BE49-F238E27FC236}">
                    <a16:creationId xmlns:a16="http://schemas.microsoft.com/office/drawing/2014/main" id="{FF1F10B2-E63C-2245-B2BD-62C739777DE9}"/>
                  </a:ext>
                </a:extLst>
              </p:cNvPr>
              <p:cNvSpPr/>
              <p:nvPr/>
            </p:nvSpPr>
            <p:spPr>
              <a:xfrm rot="10800000">
                <a:off x="6344972" y="1768548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26" name="Arc 225">
                <a:extLst>
                  <a:ext uri="{FF2B5EF4-FFF2-40B4-BE49-F238E27FC236}">
                    <a16:creationId xmlns:a16="http://schemas.microsoft.com/office/drawing/2014/main" id="{B032C9D0-0B51-094B-8BE3-6CE5C7D0BE26}"/>
                  </a:ext>
                </a:extLst>
              </p:cNvPr>
              <p:cNvSpPr/>
              <p:nvPr/>
            </p:nvSpPr>
            <p:spPr>
              <a:xfrm>
                <a:off x="6716855" y="1843659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27" name="Arc 226">
                <a:extLst>
                  <a:ext uri="{FF2B5EF4-FFF2-40B4-BE49-F238E27FC236}">
                    <a16:creationId xmlns:a16="http://schemas.microsoft.com/office/drawing/2014/main" id="{14E80C38-50E7-8D44-9257-F49E6AF291C3}"/>
                  </a:ext>
                </a:extLst>
              </p:cNvPr>
              <p:cNvSpPr/>
              <p:nvPr/>
            </p:nvSpPr>
            <p:spPr>
              <a:xfrm rot="10800000">
                <a:off x="7086523" y="1772816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28" name="Arc 227">
                <a:extLst>
                  <a:ext uri="{FF2B5EF4-FFF2-40B4-BE49-F238E27FC236}">
                    <a16:creationId xmlns:a16="http://schemas.microsoft.com/office/drawing/2014/main" id="{E95DAA55-70B0-B944-B1D8-13B223242ADF}"/>
                  </a:ext>
                </a:extLst>
              </p:cNvPr>
              <p:cNvSpPr/>
              <p:nvPr/>
            </p:nvSpPr>
            <p:spPr>
              <a:xfrm rot="10800000">
                <a:off x="5605567" y="1768162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6FD33C0-F03F-724C-8A1E-E50976BAD86F}"/>
                </a:ext>
              </a:extLst>
            </p:cNvPr>
            <p:cNvGrpSpPr/>
            <p:nvPr/>
          </p:nvGrpSpPr>
          <p:grpSpPr>
            <a:xfrm>
              <a:off x="10365740" y="5969851"/>
              <a:ext cx="486517" cy="127538"/>
              <a:chOff x="5605567" y="1768162"/>
              <a:chExt cx="1857223" cy="480052"/>
            </a:xfrm>
          </p:grpSpPr>
          <p:sp>
            <p:nvSpPr>
              <p:cNvPr id="219" name="Arc 218">
                <a:extLst>
                  <a:ext uri="{FF2B5EF4-FFF2-40B4-BE49-F238E27FC236}">
                    <a16:creationId xmlns:a16="http://schemas.microsoft.com/office/drawing/2014/main" id="{AF2494B2-D366-0142-974F-4A28D419768A}"/>
                  </a:ext>
                </a:extLst>
              </p:cNvPr>
              <p:cNvSpPr/>
              <p:nvPr/>
            </p:nvSpPr>
            <p:spPr>
              <a:xfrm>
                <a:off x="5974632" y="1848313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20" name="Arc 219">
                <a:extLst>
                  <a:ext uri="{FF2B5EF4-FFF2-40B4-BE49-F238E27FC236}">
                    <a16:creationId xmlns:a16="http://schemas.microsoft.com/office/drawing/2014/main" id="{F086FC7E-684B-0F4F-B76D-13B507CFE4D9}"/>
                  </a:ext>
                </a:extLst>
              </p:cNvPr>
              <p:cNvSpPr/>
              <p:nvPr/>
            </p:nvSpPr>
            <p:spPr>
              <a:xfrm rot="10800000">
                <a:off x="6344972" y="1768548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21" name="Arc 220">
                <a:extLst>
                  <a:ext uri="{FF2B5EF4-FFF2-40B4-BE49-F238E27FC236}">
                    <a16:creationId xmlns:a16="http://schemas.microsoft.com/office/drawing/2014/main" id="{C64A1DC9-AFBF-1946-88A9-8906D51C2AE6}"/>
                  </a:ext>
                </a:extLst>
              </p:cNvPr>
              <p:cNvSpPr/>
              <p:nvPr/>
            </p:nvSpPr>
            <p:spPr>
              <a:xfrm>
                <a:off x="6716855" y="1843659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22" name="Arc 221">
                <a:extLst>
                  <a:ext uri="{FF2B5EF4-FFF2-40B4-BE49-F238E27FC236}">
                    <a16:creationId xmlns:a16="http://schemas.microsoft.com/office/drawing/2014/main" id="{981EEA19-99D9-3D42-B729-05EDF76425A5}"/>
                  </a:ext>
                </a:extLst>
              </p:cNvPr>
              <p:cNvSpPr/>
              <p:nvPr/>
            </p:nvSpPr>
            <p:spPr>
              <a:xfrm rot="10800000">
                <a:off x="7086523" y="1772816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23" name="Arc 222">
                <a:extLst>
                  <a:ext uri="{FF2B5EF4-FFF2-40B4-BE49-F238E27FC236}">
                    <a16:creationId xmlns:a16="http://schemas.microsoft.com/office/drawing/2014/main" id="{FC61653F-971B-2445-B508-9F3A6F280373}"/>
                  </a:ext>
                </a:extLst>
              </p:cNvPr>
              <p:cNvSpPr/>
              <p:nvPr/>
            </p:nvSpPr>
            <p:spPr>
              <a:xfrm rot="10800000">
                <a:off x="5605567" y="1768162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E47A1833-5F69-6044-B6B8-17D3AAF91E03}"/>
                </a:ext>
              </a:extLst>
            </p:cNvPr>
            <p:cNvGrpSpPr/>
            <p:nvPr/>
          </p:nvGrpSpPr>
          <p:grpSpPr>
            <a:xfrm>
              <a:off x="10369230" y="6081533"/>
              <a:ext cx="486517" cy="127538"/>
              <a:chOff x="5605567" y="1768162"/>
              <a:chExt cx="1857223" cy="480052"/>
            </a:xfrm>
          </p:grpSpPr>
          <p:sp>
            <p:nvSpPr>
              <p:cNvPr id="214" name="Arc 213">
                <a:extLst>
                  <a:ext uri="{FF2B5EF4-FFF2-40B4-BE49-F238E27FC236}">
                    <a16:creationId xmlns:a16="http://schemas.microsoft.com/office/drawing/2014/main" id="{DEB596FD-2528-7B4D-BF33-FFB707C5B949}"/>
                  </a:ext>
                </a:extLst>
              </p:cNvPr>
              <p:cNvSpPr/>
              <p:nvPr/>
            </p:nvSpPr>
            <p:spPr>
              <a:xfrm>
                <a:off x="5974632" y="1848313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5" name="Arc 214">
                <a:extLst>
                  <a:ext uri="{FF2B5EF4-FFF2-40B4-BE49-F238E27FC236}">
                    <a16:creationId xmlns:a16="http://schemas.microsoft.com/office/drawing/2014/main" id="{D9D73B4E-C160-814B-9D50-ECB7A3A31256}"/>
                  </a:ext>
                </a:extLst>
              </p:cNvPr>
              <p:cNvSpPr/>
              <p:nvPr/>
            </p:nvSpPr>
            <p:spPr>
              <a:xfrm rot="10800000">
                <a:off x="6344972" y="1768548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6" name="Arc 215">
                <a:extLst>
                  <a:ext uri="{FF2B5EF4-FFF2-40B4-BE49-F238E27FC236}">
                    <a16:creationId xmlns:a16="http://schemas.microsoft.com/office/drawing/2014/main" id="{B121565C-61B5-BA4E-B676-F5E173930E48}"/>
                  </a:ext>
                </a:extLst>
              </p:cNvPr>
              <p:cNvSpPr/>
              <p:nvPr/>
            </p:nvSpPr>
            <p:spPr>
              <a:xfrm>
                <a:off x="6716855" y="1843659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7" name="Arc 216">
                <a:extLst>
                  <a:ext uri="{FF2B5EF4-FFF2-40B4-BE49-F238E27FC236}">
                    <a16:creationId xmlns:a16="http://schemas.microsoft.com/office/drawing/2014/main" id="{833E6751-8D67-654C-9ADD-6E3E9A71047C}"/>
                  </a:ext>
                </a:extLst>
              </p:cNvPr>
              <p:cNvSpPr/>
              <p:nvPr/>
            </p:nvSpPr>
            <p:spPr>
              <a:xfrm rot="10800000">
                <a:off x="7086523" y="1772816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8" name="Arc 217">
                <a:extLst>
                  <a:ext uri="{FF2B5EF4-FFF2-40B4-BE49-F238E27FC236}">
                    <a16:creationId xmlns:a16="http://schemas.microsoft.com/office/drawing/2014/main" id="{7539AE30-7CED-C64A-B375-F2E626D19B5B}"/>
                  </a:ext>
                </a:extLst>
              </p:cNvPr>
              <p:cNvSpPr/>
              <p:nvPr/>
            </p:nvSpPr>
            <p:spPr>
              <a:xfrm rot="10800000">
                <a:off x="5605567" y="1768162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9095486-683F-4F4F-ACA6-0971C1963A03}"/>
                </a:ext>
              </a:extLst>
            </p:cNvPr>
            <p:cNvGrpSpPr/>
            <p:nvPr/>
          </p:nvGrpSpPr>
          <p:grpSpPr>
            <a:xfrm>
              <a:off x="10362250" y="6203686"/>
              <a:ext cx="486517" cy="127538"/>
              <a:chOff x="5605567" y="1768162"/>
              <a:chExt cx="1857223" cy="480052"/>
            </a:xfrm>
          </p:grpSpPr>
          <p:sp>
            <p:nvSpPr>
              <p:cNvPr id="209" name="Arc 208">
                <a:extLst>
                  <a:ext uri="{FF2B5EF4-FFF2-40B4-BE49-F238E27FC236}">
                    <a16:creationId xmlns:a16="http://schemas.microsoft.com/office/drawing/2014/main" id="{E06485BC-D861-F847-8B27-D840BEA88D91}"/>
                  </a:ext>
                </a:extLst>
              </p:cNvPr>
              <p:cNvSpPr/>
              <p:nvPr/>
            </p:nvSpPr>
            <p:spPr>
              <a:xfrm>
                <a:off x="5974632" y="1848313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0" name="Arc 209">
                <a:extLst>
                  <a:ext uri="{FF2B5EF4-FFF2-40B4-BE49-F238E27FC236}">
                    <a16:creationId xmlns:a16="http://schemas.microsoft.com/office/drawing/2014/main" id="{600D39F8-6E1B-0C40-98F0-1CE0C07813C3}"/>
                  </a:ext>
                </a:extLst>
              </p:cNvPr>
              <p:cNvSpPr/>
              <p:nvPr/>
            </p:nvSpPr>
            <p:spPr>
              <a:xfrm rot="10800000">
                <a:off x="6344972" y="1768548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1" name="Arc 210">
                <a:extLst>
                  <a:ext uri="{FF2B5EF4-FFF2-40B4-BE49-F238E27FC236}">
                    <a16:creationId xmlns:a16="http://schemas.microsoft.com/office/drawing/2014/main" id="{BF633240-7F8F-4E44-95E5-D44FFE3E3203}"/>
                  </a:ext>
                </a:extLst>
              </p:cNvPr>
              <p:cNvSpPr/>
              <p:nvPr/>
            </p:nvSpPr>
            <p:spPr>
              <a:xfrm>
                <a:off x="6716855" y="1843659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2" name="Arc 211">
                <a:extLst>
                  <a:ext uri="{FF2B5EF4-FFF2-40B4-BE49-F238E27FC236}">
                    <a16:creationId xmlns:a16="http://schemas.microsoft.com/office/drawing/2014/main" id="{A9DA0876-36E1-2548-A5CB-0231F866D269}"/>
                  </a:ext>
                </a:extLst>
              </p:cNvPr>
              <p:cNvSpPr/>
              <p:nvPr/>
            </p:nvSpPr>
            <p:spPr>
              <a:xfrm rot="10800000">
                <a:off x="7086523" y="1772816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13" name="Arc 212">
                <a:extLst>
                  <a:ext uri="{FF2B5EF4-FFF2-40B4-BE49-F238E27FC236}">
                    <a16:creationId xmlns:a16="http://schemas.microsoft.com/office/drawing/2014/main" id="{8FA38072-8A06-E747-8CF9-73899384882A}"/>
                  </a:ext>
                </a:extLst>
              </p:cNvPr>
              <p:cNvSpPr/>
              <p:nvPr/>
            </p:nvSpPr>
            <p:spPr>
              <a:xfrm rot="10800000">
                <a:off x="5605567" y="1768162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19F0B764-DB8B-E348-819D-51AD4B0872D9}"/>
                </a:ext>
              </a:extLst>
            </p:cNvPr>
            <p:cNvGrpSpPr/>
            <p:nvPr/>
          </p:nvGrpSpPr>
          <p:grpSpPr>
            <a:xfrm>
              <a:off x="10365741" y="6322349"/>
              <a:ext cx="486517" cy="127538"/>
              <a:chOff x="5605567" y="1768162"/>
              <a:chExt cx="1857223" cy="480052"/>
            </a:xfrm>
          </p:grpSpPr>
          <p:sp>
            <p:nvSpPr>
              <p:cNvPr id="204" name="Arc 203">
                <a:extLst>
                  <a:ext uri="{FF2B5EF4-FFF2-40B4-BE49-F238E27FC236}">
                    <a16:creationId xmlns:a16="http://schemas.microsoft.com/office/drawing/2014/main" id="{69CFFBB6-2376-894B-8667-1B7E7C93FA28}"/>
                  </a:ext>
                </a:extLst>
              </p:cNvPr>
              <p:cNvSpPr/>
              <p:nvPr/>
            </p:nvSpPr>
            <p:spPr>
              <a:xfrm>
                <a:off x="5974632" y="1848313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5" name="Arc 204">
                <a:extLst>
                  <a:ext uri="{FF2B5EF4-FFF2-40B4-BE49-F238E27FC236}">
                    <a16:creationId xmlns:a16="http://schemas.microsoft.com/office/drawing/2014/main" id="{F803000C-86DD-B74B-8D9F-ABBC57E487AC}"/>
                  </a:ext>
                </a:extLst>
              </p:cNvPr>
              <p:cNvSpPr/>
              <p:nvPr/>
            </p:nvSpPr>
            <p:spPr>
              <a:xfrm rot="10800000">
                <a:off x="6344972" y="1768548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6" name="Arc 205">
                <a:extLst>
                  <a:ext uri="{FF2B5EF4-FFF2-40B4-BE49-F238E27FC236}">
                    <a16:creationId xmlns:a16="http://schemas.microsoft.com/office/drawing/2014/main" id="{BA2E11A0-090A-9E49-AACB-2D7735A3C0FC}"/>
                  </a:ext>
                </a:extLst>
              </p:cNvPr>
              <p:cNvSpPr/>
              <p:nvPr/>
            </p:nvSpPr>
            <p:spPr>
              <a:xfrm>
                <a:off x="6716855" y="1843659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7" name="Arc 206">
                <a:extLst>
                  <a:ext uri="{FF2B5EF4-FFF2-40B4-BE49-F238E27FC236}">
                    <a16:creationId xmlns:a16="http://schemas.microsoft.com/office/drawing/2014/main" id="{E41D5F89-5F27-A341-9C37-DD2260E614B0}"/>
                  </a:ext>
                </a:extLst>
              </p:cNvPr>
              <p:cNvSpPr/>
              <p:nvPr/>
            </p:nvSpPr>
            <p:spPr>
              <a:xfrm rot="10800000">
                <a:off x="7086523" y="1772816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208" name="Arc 207">
                <a:extLst>
                  <a:ext uri="{FF2B5EF4-FFF2-40B4-BE49-F238E27FC236}">
                    <a16:creationId xmlns:a16="http://schemas.microsoft.com/office/drawing/2014/main" id="{547E6FD3-D576-6145-B966-BADA0C950DCB}"/>
                  </a:ext>
                </a:extLst>
              </p:cNvPr>
              <p:cNvSpPr/>
              <p:nvPr/>
            </p:nvSpPr>
            <p:spPr>
              <a:xfrm rot="10800000">
                <a:off x="5605567" y="1768162"/>
                <a:ext cx="376267" cy="399901"/>
              </a:xfrm>
              <a:prstGeom prst="arc">
                <a:avLst>
                  <a:gd name="adj1" fmla="val 11427649"/>
                  <a:gd name="adj2" fmla="val 21041459"/>
                </a:avLst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85167297-4FB3-FC44-B324-77885738472B}"/>
                </a:ext>
              </a:extLst>
            </p:cNvPr>
            <p:cNvSpPr/>
            <p:nvPr/>
          </p:nvSpPr>
          <p:spPr>
            <a:xfrm>
              <a:off x="4512167" y="6008105"/>
              <a:ext cx="89129" cy="172597"/>
            </a:xfrm>
            <a:custGeom>
              <a:avLst/>
              <a:gdLst>
                <a:gd name="connsiteX0" fmla="*/ 0 w 102334"/>
                <a:gd name="connsiteY0" fmla="*/ 0 h 214570"/>
                <a:gd name="connsiteX1" fmla="*/ 102334 w 102334"/>
                <a:gd name="connsiteY1" fmla="*/ 0 h 214570"/>
                <a:gd name="connsiteX2" fmla="*/ 0 w 102334"/>
                <a:gd name="connsiteY2" fmla="*/ 214570 h 214570"/>
                <a:gd name="connsiteX3" fmla="*/ 99033 w 102334"/>
                <a:gd name="connsiteY3" fmla="*/ 214570 h 21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34" h="214570">
                  <a:moveTo>
                    <a:pt x="0" y="0"/>
                  </a:moveTo>
                  <a:lnTo>
                    <a:pt x="102334" y="0"/>
                  </a:lnTo>
                  <a:lnTo>
                    <a:pt x="0" y="214570"/>
                  </a:lnTo>
                  <a:lnTo>
                    <a:pt x="99033" y="21457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211937B2-A11D-694D-9AF8-3065ADC55C92}"/>
                </a:ext>
              </a:extLst>
            </p:cNvPr>
            <p:cNvSpPr/>
            <p:nvPr/>
          </p:nvSpPr>
          <p:spPr>
            <a:xfrm>
              <a:off x="4284855" y="4707461"/>
              <a:ext cx="89129" cy="172597"/>
            </a:xfrm>
            <a:custGeom>
              <a:avLst/>
              <a:gdLst>
                <a:gd name="connsiteX0" fmla="*/ 0 w 102334"/>
                <a:gd name="connsiteY0" fmla="*/ 0 h 214570"/>
                <a:gd name="connsiteX1" fmla="*/ 102334 w 102334"/>
                <a:gd name="connsiteY1" fmla="*/ 0 h 214570"/>
                <a:gd name="connsiteX2" fmla="*/ 0 w 102334"/>
                <a:gd name="connsiteY2" fmla="*/ 214570 h 214570"/>
                <a:gd name="connsiteX3" fmla="*/ 99033 w 102334"/>
                <a:gd name="connsiteY3" fmla="*/ 214570 h 21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34" h="214570">
                  <a:moveTo>
                    <a:pt x="0" y="0"/>
                  </a:moveTo>
                  <a:lnTo>
                    <a:pt x="102334" y="0"/>
                  </a:lnTo>
                  <a:lnTo>
                    <a:pt x="0" y="214570"/>
                  </a:lnTo>
                  <a:lnTo>
                    <a:pt x="99033" y="21457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8" name="Freeform 107">
              <a:extLst>
                <a:ext uri="{FF2B5EF4-FFF2-40B4-BE49-F238E27FC236}">
                  <a16:creationId xmlns:a16="http://schemas.microsoft.com/office/drawing/2014/main" id="{96AB0AB1-0F67-4F42-AD70-F60BA31A04A4}"/>
                </a:ext>
              </a:extLst>
            </p:cNvPr>
            <p:cNvSpPr/>
            <p:nvPr/>
          </p:nvSpPr>
          <p:spPr>
            <a:xfrm>
              <a:off x="4281553" y="5341268"/>
              <a:ext cx="89129" cy="172597"/>
            </a:xfrm>
            <a:custGeom>
              <a:avLst/>
              <a:gdLst>
                <a:gd name="connsiteX0" fmla="*/ 0 w 102334"/>
                <a:gd name="connsiteY0" fmla="*/ 0 h 214570"/>
                <a:gd name="connsiteX1" fmla="*/ 102334 w 102334"/>
                <a:gd name="connsiteY1" fmla="*/ 0 h 214570"/>
                <a:gd name="connsiteX2" fmla="*/ 0 w 102334"/>
                <a:gd name="connsiteY2" fmla="*/ 214570 h 214570"/>
                <a:gd name="connsiteX3" fmla="*/ 99033 w 102334"/>
                <a:gd name="connsiteY3" fmla="*/ 214570 h 21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34" h="214570">
                  <a:moveTo>
                    <a:pt x="0" y="0"/>
                  </a:moveTo>
                  <a:lnTo>
                    <a:pt x="102334" y="0"/>
                  </a:lnTo>
                  <a:lnTo>
                    <a:pt x="0" y="214570"/>
                  </a:lnTo>
                  <a:lnTo>
                    <a:pt x="99033" y="21457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53256C1C-7653-2D4A-9457-4DFABDE7749D}"/>
                </a:ext>
              </a:extLst>
            </p:cNvPr>
            <p:cNvSpPr/>
            <p:nvPr/>
          </p:nvSpPr>
          <p:spPr>
            <a:xfrm rot="16200000">
              <a:off x="8253099" y="5622652"/>
              <a:ext cx="89129" cy="172597"/>
            </a:xfrm>
            <a:custGeom>
              <a:avLst/>
              <a:gdLst>
                <a:gd name="connsiteX0" fmla="*/ 0 w 102334"/>
                <a:gd name="connsiteY0" fmla="*/ 0 h 214570"/>
                <a:gd name="connsiteX1" fmla="*/ 102334 w 102334"/>
                <a:gd name="connsiteY1" fmla="*/ 0 h 214570"/>
                <a:gd name="connsiteX2" fmla="*/ 0 w 102334"/>
                <a:gd name="connsiteY2" fmla="*/ 214570 h 214570"/>
                <a:gd name="connsiteX3" fmla="*/ 99033 w 102334"/>
                <a:gd name="connsiteY3" fmla="*/ 214570 h 214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334" h="214570">
                  <a:moveTo>
                    <a:pt x="0" y="0"/>
                  </a:moveTo>
                  <a:lnTo>
                    <a:pt x="102334" y="0"/>
                  </a:lnTo>
                  <a:lnTo>
                    <a:pt x="0" y="214570"/>
                  </a:lnTo>
                  <a:lnTo>
                    <a:pt x="99033" y="214570"/>
                  </a:lnTo>
                </a:path>
              </a:pathLst>
            </a:cu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CA6AB76B-3E04-664F-B377-2195FCC7E835}"/>
                </a:ext>
              </a:extLst>
            </p:cNvPr>
            <p:cNvGrpSpPr/>
            <p:nvPr/>
          </p:nvGrpSpPr>
          <p:grpSpPr>
            <a:xfrm rot="10800000">
              <a:off x="7334240" y="5963874"/>
              <a:ext cx="211686" cy="188339"/>
              <a:chOff x="8655282" y="2762357"/>
              <a:chExt cx="211686" cy="188339"/>
            </a:xfrm>
          </p:grpSpPr>
          <p:grpSp>
            <p:nvGrpSpPr>
              <p:cNvPr id="196" name="Group 195">
                <a:extLst>
                  <a:ext uri="{FF2B5EF4-FFF2-40B4-BE49-F238E27FC236}">
                    <a16:creationId xmlns:a16="http://schemas.microsoft.com/office/drawing/2014/main" id="{C7B8590D-AB62-074B-927E-3B42F9F9451F}"/>
                  </a:ext>
                </a:extLst>
              </p:cNvPr>
              <p:cNvGrpSpPr/>
              <p:nvPr/>
            </p:nvGrpSpPr>
            <p:grpSpPr>
              <a:xfrm rot="5400000">
                <a:off x="8608032" y="2809607"/>
                <a:ext cx="188339" cy="93839"/>
                <a:chOff x="2018953" y="4542139"/>
                <a:chExt cx="188339" cy="93839"/>
              </a:xfrm>
            </p:grpSpPr>
            <p:sp>
              <p:nvSpPr>
                <p:cNvPr id="202" name="Triangle 201">
                  <a:extLst>
                    <a:ext uri="{FF2B5EF4-FFF2-40B4-BE49-F238E27FC236}">
                      <a16:creationId xmlns:a16="http://schemas.microsoft.com/office/drawing/2014/main" id="{F70313B8-94D9-914B-96B1-BDDA06BF70C6}"/>
                    </a:ext>
                  </a:extLst>
                </p:cNvPr>
                <p:cNvSpPr/>
                <p:nvPr/>
              </p:nvSpPr>
              <p:spPr>
                <a:xfrm rot="5400000">
                  <a:off x="201857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203" name="Triangle 202">
                  <a:extLst>
                    <a:ext uri="{FF2B5EF4-FFF2-40B4-BE49-F238E27FC236}">
                      <a16:creationId xmlns:a16="http://schemas.microsoft.com/office/drawing/2014/main" id="{BD13666F-D62E-AA49-B9F8-630B0CE96A99}"/>
                    </a:ext>
                  </a:extLst>
                </p:cNvPr>
                <p:cNvSpPr/>
                <p:nvPr/>
              </p:nvSpPr>
              <p:spPr>
                <a:xfrm rot="16200000">
                  <a:off x="211382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CC403714-DBF0-AB42-8527-99C66CCD9007}"/>
                  </a:ext>
                </a:extLst>
              </p:cNvPr>
              <p:cNvGrpSpPr/>
              <p:nvPr/>
            </p:nvGrpSpPr>
            <p:grpSpPr>
              <a:xfrm rot="5400000">
                <a:off x="8700358" y="2770111"/>
                <a:ext cx="157185" cy="176034"/>
                <a:chOff x="8777257" y="2390425"/>
                <a:chExt cx="914406" cy="1097262"/>
              </a:xfrm>
            </p:grpSpPr>
            <p:grpSp>
              <p:nvGrpSpPr>
                <p:cNvPr id="198" name="Group 197">
                  <a:extLst>
                    <a:ext uri="{FF2B5EF4-FFF2-40B4-BE49-F238E27FC236}">
                      <a16:creationId xmlns:a16="http://schemas.microsoft.com/office/drawing/2014/main" id="{7B964549-A5F1-2E4F-B55E-5F8B8357C6BF}"/>
                    </a:ext>
                  </a:extLst>
                </p:cNvPr>
                <p:cNvGrpSpPr/>
                <p:nvPr/>
              </p:nvGrpSpPr>
              <p:grpSpPr>
                <a:xfrm>
                  <a:off x="8777257" y="2390425"/>
                  <a:ext cx="914406" cy="914400"/>
                  <a:chOff x="8762587" y="2385535"/>
                  <a:chExt cx="914406" cy="914400"/>
                </a:xfrm>
              </p:grpSpPr>
              <p:sp>
                <p:nvSpPr>
                  <p:cNvPr id="200" name="Arc 199">
                    <a:extLst>
                      <a:ext uri="{FF2B5EF4-FFF2-40B4-BE49-F238E27FC236}">
                        <a16:creationId xmlns:a16="http://schemas.microsoft.com/office/drawing/2014/main" id="{2A0510E9-57A6-0044-A07B-6277B79B8705}"/>
                      </a:ext>
                    </a:extLst>
                  </p:cNvPr>
                  <p:cNvSpPr/>
                  <p:nvPr/>
                </p:nvSpPr>
                <p:spPr>
                  <a:xfrm>
                    <a:off x="8762587" y="2385535"/>
                    <a:ext cx="914400" cy="914400"/>
                  </a:xfrm>
                  <a:prstGeom prst="arc">
                    <a:avLst>
                      <a:gd name="adj1" fmla="val 10864847"/>
                      <a:gd name="adj2" fmla="val 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201" name="Freeform 200">
                    <a:extLst>
                      <a:ext uri="{FF2B5EF4-FFF2-40B4-BE49-F238E27FC236}">
                        <a16:creationId xmlns:a16="http://schemas.microsoft.com/office/drawing/2014/main" id="{646CEA63-A4F8-B540-ACC9-6D47B55A4EE2}"/>
                      </a:ext>
                    </a:extLst>
                  </p:cNvPr>
                  <p:cNvSpPr/>
                  <p:nvPr/>
                </p:nvSpPr>
                <p:spPr>
                  <a:xfrm>
                    <a:off x="8767483" y="2829506"/>
                    <a:ext cx="909510" cy="45719"/>
                  </a:xfrm>
                  <a:custGeom>
                    <a:avLst/>
                    <a:gdLst>
                      <a:gd name="connsiteX0" fmla="*/ 0 w 933959"/>
                      <a:gd name="connsiteY0" fmla="*/ 0 h 0"/>
                      <a:gd name="connsiteX1" fmla="*/ 933959 w 933959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3959">
                        <a:moveTo>
                          <a:pt x="0" y="0"/>
                        </a:moveTo>
                        <a:lnTo>
                          <a:pt x="933959" y="0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  <p:sp>
              <p:nvSpPr>
                <p:cNvPr id="199" name="Freeform 198">
                  <a:extLst>
                    <a:ext uri="{FF2B5EF4-FFF2-40B4-BE49-F238E27FC236}">
                      <a16:creationId xmlns:a16="http://schemas.microsoft.com/office/drawing/2014/main" id="{E65524CF-DF78-E644-A82F-90E7C859B73D}"/>
                    </a:ext>
                  </a:extLst>
                </p:cNvPr>
                <p:cNvSpPr/>
                <p:nvPr/>
              </p:nvSpPr>
              <p:spPr>
                <a:xfrm>
                  <a:off x="9232011" y="2840999"/>
                  <a:ext cx="265965" cy="646688"/>
                </a:xfrm>
                <a:custGeom>
                  <a:avLst/>
                  <a:gdLst>
                    <a:gd name="connsiteX0" fmla="*/ 0 w 0"/>
                    <a:gd name="connsiteY0" fmla="*/ 0 h 464535"/>
                    <a:gd name="connsiteX1" fmla="*/ 0 w 0"/>
                    <a:gd name="connsiteY1" fmla="*/ 464535 h 464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464535">
                      <a:moveTo>
                        <a:pt x="0" y="0"/>
                      </a:moveTo>
                      <a:lnTo>
                        <a:pt x="0" y="464535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0384FFA2-81A8-A84D-B940-1E133526D1D3}"/>
                </a:ext>
              </a:extLst>
            </p:cNvPr>
            <p:cNvGrpSpPr/>
            <p:nvPr/>
          </p:nvGrpSpPr>
          <p:grpSpPr>
            <a:xfrm rot="16200000">
              <a:off x="8008529" y="6247929"/>
              <a:ext cx="211686" cy="188339"/>
              <a:chOff x="8655282" y="2762357"/>
              <a:chExt cx="211686" cy="188339"/>
            </a:xfrm>
          </p:grpSpPr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7FF9E3CE-1DCE-E341-AEC3-EE138F853320}"/>
                  </a:ext>
                </a:extLst>
              </p:cNvPr>
              <p:cNvGrpSpPr/>
              <p:nvPr/>
            </p:nvGrpSpPr>
            <p:grpSpPr>
              <a:xfrm rot="5400000">
                <a:off x="8608032" y="2809607"/>
                <a:ext cx="188339" cy="93839"/>
                <a:chOff x="2018953" y="4542139"/>
                <a:chExt cx="188339" cy="93839"/>
              </a:xfrm>
            </p:grpSpPr>
            <p:sp>
              <p:nvSpPr>
                <p:cNvPr id="194" name="Triangle 193">
                  <a:extLst>
                    <a:ext uri="{FF2B5EF4-FFF2-40B4-BE49-F238E27FC236}">
                      <a16:creationId xmlns:a16="http://schemas.microsoft.com/office/drawing/2014/main" id="{2AF33C5C-8CA3-AB48-A8FF-AE3F61C93C21}"/>
                    </a:ext>
                  </a:extLst>
                </p:cNvPr>
                <p:cNvSpPr/>
                <p:nvPr/>
              </p:nvSpPr>
              <p:spPr>
                <a:xfrm rot="5400000">
                  <a:off x="201857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95" name="Triangle 194">
                  <a:extLst>
                    <a:ext uri="{FF2B5EF4-FFF2-40B4-BE49-F238E27FC236}">
                      <a16:creationId xmlns:a16="http://schemas.microsoft.com/office/drawing/2014/main" id="{B970C5FA-BF4F-2D4E-9A55-C93F76EFE125}"/>
                    </a:ext>
                  </a:extLst>
                </p:cNvPr>
                <p:cNvSpPr/>
                <p:nvPr/>
              </p:nvSpPr>
              <p:spPr>
                <a:xfrm rot="16200000">
                  <a:off x="211382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84707CA1-9E2F-2640-940E-49EC90E5429F}"/>
                  </a:ext>
                </a:extLst>
              </p:cNvPr>
              <p:cNvGrpSpPr/>
              <p:nvPr/>
            </p:nvGrpSpPr>
            <p:grpSpPr>
              <a:xfrm rot="5400000">
                <a:off x="8700358" y="2770111"/>
                <a:ext cx="157185" cy="176034"/>
                <a:chOff x="8777257" y="2390425"/>
                <a:chExt cx="914406" cy="1097262"/>
              </a:xfrm>
            </p:grpSpPr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E387645F-BC7D-D843-91F2-5EA5A244AC01}"/>
                    </a:ext>
                  </a:extLst>
                </p:cNvPr>
                <p:cNvGrpSpPr/>
                <p:nvPr/>
              </p:nvGrpSpPr>
              <p:grpSpPr>
                <a:xfrm>
                  <a:off x="8777257" y="2390425"/>
                  <a:ext cx="914406" cy="914400"/>
                  <a:chOff x="8762587" y="2385535"/>
                  <a:chExt cx="914406" cy="914400"/>
                </a:xfrm>
              </p:grpSpPr>
              <p:sp>
                <p:nvSpPr>
                  <p:cNvPr id="192" name="Arc 191">
                    <a:extLst>
                      <a:ext uri="{FF2B5EF4-FFF2-40B4-BE49-F238E27FC236}">
                        <a16:creationId xmlns:a16="http://schemas.microsoft.com/office/drawing/2014/main" id="{BDF679F7-51F8-D74A-8874-7DB37AF20829}"/>
                      </a:ext>
                    </a:extLst>
                  </p:cNvPr>
                  <p:cNvSpPr/>
                  <p:nvPr/>
                </p:nvSpPr>
                <p:spPr>
                  <a:xfrm>
                    <a:off x="8762587" y="2385535"/>
                    <a:ext cx="914400" cy="914400"/>
                  </a:xfrm>
                  <a:prstGeom prst="arc">
                    <a:avLst>
                      <a:gd name="adj1" fmla="val 10864847"/>
                      <a:gd name="adj2" fmla="val 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193" name="Freeform 192">
                    <a:extLst>
                      <a:ext uri="{FF2B5EF4-FFF2-40B4-BE49-F238E27FC236}">
                        <a16:creationId xmlns:a16="http://schemas.microsoft.com/office/drawing/2014/main" id="{3F3C678A-133B-9A48-9E1B-1BBB06207796}"/>
                      </a:ext>
                    </a:extLst>
                  </p:cNvPr>
                  <p:cNvSpPr/>
                  <p:nvPr/>
                </p:nvSpPr>
                <p:spPr>
                  <a:xfrm>
                    <a:off x="8767483" y="2829506"/>
                    <a:ext cx="909510" cy="45719"/>
                  </a:xfrm>
                  <a:custGeom>
                    <a:avLst/>
                    <a:gdLst>
                      <a:gd name="connsiteX0" fmla="*/ 0 w 933959"/>
                      <a:gd name="connsiteY0" fmla="*/ 0 h 0"/>
                      <a:gd name="connsiteX1" fmla="*/ 933959 w 933959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3959">
                        <a:moveTo>
                          <a:pt x="0" y="0"/>
                        </a:moveTo>
                        <a:lnTo>
                          <a:pt x="933959" y="0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0196AE0B-2DD8-0748-93DF-0C36E7132D26}"/>
                    </a:ext>
                  </a:extLst>
                </p:cNvPr>
                <p:cNvSpPr/>
                <p:nvPr/>
              </p:nvSpPr>
              <p:spPr>
                <a:xfrm>
                  <a:off x="9232011" y="2840999"/>
                  <a:ext cx="265965" cy="646688"/>
                </a:xfrm>
                <a:custGeom>
                  <a:avLst/>
                  <a:gdLst>
                    <a:gd name="connsiteX0" fmla="*/ 0 w 0"/>
                    <a:gd name="connsiteY0" fmla="*/ 0 h 464535"/>
                    <a:gd name="connsiteX1" fmla="*/ 0 w 0"/>
                    <a:gd name="connsiteY1" fmla="*/ 464535 h 464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464535">
                      <a:moveTo>
                        <a:pt x="0" y="0"/>
                      </a:moveTo>
                      <a:lnTo>
                        <a:pt x="0" y="464535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</p:grpSp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20D80F7B-B416-3A4C-9868-A3D3E7913B06}"/>
                </a:ext>
              </a:extLst>
            </p:cNvPr>
            <p:cNvSpPr/>
            <p:nvPr/>
          </p:nvSpPr>
          <p:spPr>
            <a:xfrm flipH="1" flipV="1">
              <a:off x="8334162" y="6188835"/>
              <a:ext cx="166028" cy="101257"/>
            </a:xfrm>
            <a:custGeom>
              <a:avLst/>
              <a:gdLst>
                <a:gd name="connsiteX0" fmla="*/ 0 w 742233"/>
                <a:gd name="connsiteY0" fmla="*/ 1775237 h 1775237"/>
                <a:gd name="connsiteX1" fmla="*/ 742233 w 742233"/>
                <a:gd name="connsiteY1" fmla="*/ 1775237 h 1775237"/>
                <a:gd name="connsiteX2" fmla="*/ 742233 w 742233"/>
                <a:gd name="connsiteY2" fmla="*/ 0 h 177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233" h="1775237">
                  <a:moveTo>
                    <a:pt x="0" y="1775237"/>
                  </a:moveTo>
                  <a:lnTo>
                    <a:pt x="742233" y="1775237"/>
                  </a:lnTo>
                  <a:lnTo>
                    <a:pt x="742233" y="0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tailEnd type="non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46F2FBEA-2EA1-204A-B4F5-3CB36FB09CE9}"/>
                </a:ext>
              </a:extLst>
            </p:cNvPr>
            <p:cNvGrpSpPr/>
            <p:nvPr/>
          </p:nvGrpSpPr>
          <p:grpSpPr>
            <a:xfrm rot="10800000">
              <a:off x="5819205" y="5979358"/>
              <a:ext cx="211686" cy="188339"/>
              <a:chOff x="8655282" y="2762357"/>
              <a:chExt cx="211686" cy="188339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EBCDC99A-B4E7-E746-B381-92492B112715}"/>
                  </a:ext>
                </a:extLst>
              </p:cNvPr>
              <p:cNvGrpSpPr/>
              <p:nvPr/>
            </p:nvGrpSpPr>
            <p:grpSpPr>
              <a:xfrm rot="5400000">
                <a:off x="8608032" y="2809607"/>
                <a:ext cx="188339" cy="93839"/>
                <a:chOff x="2018953" y="4542139"/>
                <a:chExt cx="188339" cy="93839"/>
              </a:xfrm>
            </p:grpSpPr>
            <p:sp>
              <p:nvSpPr>
                <p:cNvPr id="186" name="Triangle 185">
                  <a:extLst>
                    <a:ext uri="{FF2B5EF4-FFF2-40B4-BE49-F238E27FC236}">
                      <a16:creationId xmlns:a16="http://schemas.microsoft.com/office/drawing/2014/main" id="{C687756A-31D9-9F4B-B68E-E9A00572F5F9}"/>
                    </a:ext>
                  </a:extLst>
                </p:cNvPr>
                <p:cNvSpPr/>
                <p:nvPr/>
              </p:nvSpPr>
              <p:spPr>
                <a:xfrm rot="5400000">
                  <a:off x="201857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87" name="Triangle 186">
                  <a:extLst>
                    <a:ext uri="{FF2B5EF4-FFF2-40B4-BE49-F238E27FC236}">
                      <a16:creationId xmlns:a16="http://schemas.microsoft.com/office/drawing/2014/main" id="{5799706B-A7C9-BC43-9035-A3A7D26966CF}"/>
                    </a:ext>
                  </a:extLst>
                </p:cNvPr>
                <p:cNvSpPr/>
                <p:nvPr/>
              </p:nvSpPr>
              <p:spPr>
                <a:xfrm rot="16200000">
                  <a:off x="211382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29324B92-2902-BC45-A8EA-757445BF9B24}"/>
                  </a:ext>
                </a:extLst>
              </p:cNvPr>
              <p:cNvGrpSpPr/>
              <p:nvPr/>
            </p:nvGrpSpPr>
            <p:grpSpPr>
              <a:xfrm rot="5400000">
                <a:off x="8700358" y="2770111"/>
                <a:ext cx="157185" cy="176034"/>
                <a:chOff x="8777257" y="2390425"/>
                <a:chExt cx="914406" cy="1097262"/>
              </a:xfrm>
            </p:grpSpPr>
            <p:grpSp>
              <p:nvGrpSpPr>
                <p:cNvPr id="182" name="Group 181">
                  <a:extLst>
                    <a:ext uri="{FF2B5EF4-FFF2-40B4-BE49-F238E27FC236}">
                      <a16:creationId xmlns:a16="http://schemas.microsoft.com/office/drawing/2014/main" id="{4DF9CDA5-A9F3-894A-A548-8DFB72244F05}"/>
                    </a:ext>
                  </a:extLst>
                </p:cNvPr>
                <p:cNvGrpSpPr/>
                <p:nvPr/>
              </p:nvGrpSpPr>
              <p:grpSpPr>
                <a:xfrm>
                  <a:off x="8777257" y="2390425"/>
                  <a:ext cx="914406" cy="914400"/>
                  <a:chOff x="8762587" y="2385535"/>
                  <a:chExt cx="914406" cy="914400"/>
                </a:xfrm>
              </p:grpSpPr>
              <p:sp>
                <p:nvSpPr>
                  <p:cNvPr id="184" name="Arc 183">
                    <a:extLst>
                      <a:ext uri="{FF2B5EF4-FFF2-40B4-BE49-F238E27FC236}">
                        <a16:creationId xmlns:a16="http://schemas.microsoft.com/office/drawing/2014/main" id="{987F086E-E3EE-E34C-862F-B9B3B737347B}"/>
                      </a:ext>
                    </a:extLst>
                  </p:cNvPr>
                  <p:cNvSpPr/>
                  <p:nvPr/>
                </p:nvSpPr>
                <p:spPr>
                  <a:xfrm>
                    <a:off x="8762587" y="2385535"/>
                    <a:ext cx="914400" cy="914400"/>
                  </a:xfrm>
                  <a:prstGeom prst="arc">
                    <a:avLst>
                      <a:gd name="adj1" fmla="val 10864847"/>
                      <a:gd name="adj2" fmla="val 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185" name="Freeform 184">
                    <a:extLst>
                      <a:ext uri="{FF2B5EF4-FFF2-40B4-BE49-F238E27FC236}">
                        <a16:creationId xmlns:a16="http://schemas.microsoft.com/office/drawing/2014/main" id="{43E0F9D5-6F6B-174B-8494-8972A51443B9}"/>
                      </a:ext>
                    </a:extLst>
                  </p:cNvPr>
                  <p:cNvSpPr/>
                  <p:nvPr/>
                </p:nvSpPr>
                <p:spPr>
                  <a:xfrm>
                    <a:off x="8767483" y="2829506"/>
                    <a:ext cx="909510" cy="45719"/>
                  </a:xfrm>
                  <a:custGeom>
                    <a:avLst/>
                    <a:gdLst>
                      <a:gd name="connsiteX0" fmla="*/ 0 w 933959"/>
                      <a:gd name="connsiteY0" fmla="*/ 0 h 0"/>
                      <a:gd name="connsiteX1" fmla="*/ 933959 w 933959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3959">
                        <a:moveTo>
                          <a:pt x="0" y="0"/>
                        </a:moveTo>
                        <a:lnTo>
                          <a:pt x="933959" y="0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43F19B37-A5AE-4C49-9F65-D58EFFBBFAF4}"/>
                    </a:ext>
                  </a:extLst>
                </p:cNvPr>
                <p:cNvSpPr/>
                <p:nvPr/>
              </p:nvSpPr>
              <p:spPr>
                <a:xfrm>
                  <a:off x="9232011" y="2840999"/>
                  <a:ext cx="265965" cy="646688"/>
                </a:xfrm>
                <a:custGeom>
                  <a:avLst/>
                  <a:gdLst>
                    <a:gd name="connsiteX0" fmla="*/ 0 w 0"/>
                    <a:gd name="connsiteY0" fmla="*/ 0 h 464535"/>
                    <a:gd name="connsiteX1" fmla="*/ 0 w 0"/>
                    <a:gd name="connsiteY1" fmla="*/ 464535 h 464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464535">
                      <a:moveTo>
                        <a:pt x="0" y="0"/>
                      </a:moveTo>
                      <a:lnTo>
                        <a:pt x="0" y="464535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336CD37D-E91D-B84D-93DE-78EFCC945920}"/>
                </a:ext>
              </a:extLst>
            </p:cNvPr>
            <p:cNvGrpSpPr/>
            <p:nvPr/>
          </p:nvGrpSpPr>
          <p:grpSpPr>
            <a:xfrm rot="16200000">
              <a:off x="4654265" y="5694811"/>
              <a:ext cx="211686" cy="188339"/>
              <a:chOff x="8655282" y="2762357"/>
              <a:chExt cx="211686" cy="188339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04221D1A-7DBB-2449-9A21-103EE9AD9410}"/>
                  </a:ext>
                </a:extLst>
              </p:cNvPr>
              <p:cNvGrpSpPr/>
              <p:nvPr/>
            </p:nvGrpSpPr>
            <p:grpSpPr>
              <a:xfrm rot="5400000">
                <a:off x="8608032" y="2809607"/>
                <a:ext cx="188339" cy="93839"/>
                <a:chOff x="2018953" y="4542139"/>
                <a:chExt cx="188339" cy="93839"/>
              </a:xfrm>
            </p:grpSpPr>
            <p:sp>
              <p:nvSpPr>
                <p:cNvPr id="178" name="Triangle 177">
                  <a:extLst>
                    <a:ext uri="{FF2B5EF4-FFF2-40B4-BE49-F238E27FC236}">
                      <a16:creationId xmlns:a16="http://schemas.microsoft.com/office/drawing/2014/main" id="{35409331-E5CB-E24C-9DF5-33019ED278D0}"/>
                    </a:ext>
                  </a:extLst>
                </p:cNvPr>
                <p:cNvSpPr/>
                <p:nvPr/>
              </p:nvSpPr>
              <p:spPr>
                <a:xfrm rot="5400000">
                  <a:off x="201857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79" name="Triangle 178">
                  <a:extLst>
                    <a:ext uri="{FF2B5EF4-FFF2-40B4-BE49-F238E27FC236}">
                      <a16:creationId xmlns:a16="http://schemas.microsoft.com/office/drawing/2014/main" id="{2F5199E8-B348-E046-85A0-25F680DEC291}"/>
                    </a:ext>
                  </a:extLst>
                </p:cNvPr>
                <p:cNvSpPr/>
                <p:nvPr/>
              </p:nvSpPr>
              <p:spPr>
                <a:xfrm rot="16200000">
                  <a:off x="211382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F249F78E-5623-504E-8E8C-C8C2BB298D2D}"/>
                  </a:ext>
                </a:extLst>
              </p:cNvPr>
              <p:cNvGrpSpPr/>
              <p:nvPr/>
            </p:nvGrpSpPr>
            <p:grpSpPr>
              <a:xfrm rot="5400000">
                <a:off x="8700358" y="2770111"/>
                <a:ext cx="157185" cy="176034"/>
                <a:chOff x="8777257" y="2390425"/>
                <a:chExt cx="914406" cy="1097262"/>
              </a:xfrm>
            </p:grpSpPr>
            <p:grpSp>
              <p:nvGrpSpPr>
                <p:cNvPr id="174" name="Group 173">
                  <a:extLst>
                    <a:ext uri="{FF2B5EF4-FFF2-40B4-BE49-F238E27FC236}">
                      <a16:creationId xmlns:a16="http://schemas.microsoft.com/office/drawing/2014/main" id="{C9392248-D4CD-F84D-A3C5-430AB7EEA2D4}"/>
                    </a:ext>
                  </a:extLst>
                </p:cNvPr>
                <p:cNvGrpSpPr/>
                <p:nvPr/>
              </p:nvGrpSpPr>
              <p:grpSpPr>
                <a:xfrm>
                  <a:off x="8777257" y="2390425"/>
                  <a:ext cx="914406" cy="914400"/>
                  <a:chOff x="8762587" y="2385535"/>
                  <a:chExt cx="914406" cy="914400"/>
                </a:xfrm>
              </p:grpSpPr>
              <p:sp>
                <p:nvSpPr>
                  <p:cNvPr id="176" name="Arc 175">
                    <a:extLst>
                      <a:ext uri="{FF2B5EF4-FFF2-40B4-BE49-F238E27FC236}">
                        <a16:creationId xmlns:a16="http://schemas.microsoft.com/office/drawing/2014/main" id="{E50EE45C-57CF-B343-AC77-8DB9D63AEE37}"/>
                      </a:ext>
                    </a:extLst>
                  </p:cNvPr>
                  <p:cNvSpPr/>
                  <p:nvPr/>
                </p:nvSpPr>
                <p:spPr>
                  <a:xfrm>
                    <a:off x="8762587" y="2385535"/>
                    <a:ext cx="914400" cy="914400"/>
                  </a:xfrm>
                  <a:prstGeom prst="arc">
                    <a:avLst>
                      <a:gd name="adj1" fmla="val 10864847"/>
                      <a:gd name="adj2" fmla="val 0"/>
                    </a:avLst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  <p:sp>
                <p:nvSpPr>
                  <p:cNvPr id="177" name="Freeform 176">
                    <a:extLst>
                      <a:ext uri="{FF2B5EF4-FFF2-40B4-BE49-F238E27FC236}">
                        <a16:creationId xmlns:a16="http://schemas.microsoft.com/office/drawing/2014/main" id="{F5507808-A835-0945-9132-631AD3B221AF}"/>
                      </a:ext>
                    </a:extLst>
                  </p:cNvPr>
                  <p:cNvSpPr/>
                  <p:nvPr/>
                </p:nvSpPr>
                <p:spPr>
                  <a:xfrm>
                    <a:off x="8767483" y="2829506"/>
                    <a:ext cx="909510" cy="45719"/>
                  </a:xfrm>
                  <a:custGeom>
                    <a:avLst/>
                    <a:gdLst>
                      <a:gd name="connsiteX0" fmla="*/ 0 w 933959"/>
                      <a:gd name="connsiteY0" fmla="*/ 0 h 0"/>
                      <a:gd name="connsiteX1" fmla="*/ 933959 w 933959"/>
                      <a:gd name="connsiteY1" fmla="*/ 0 h 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33959">
                        <a:moveTo>
                          <a:pt x="0" y="0"/>
                        </a:moveTo>
                        <a:lnTo>
                          <a:pt x="933959" y="0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sv-SE"/>
                  </a:p>
                </p:txBody>
              </p:sp>
            </p:grpSp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C9B9B8AE-A4DE-0248-90CC-E2A60AC45D2A}"/>
                    </a:ext>
                  </a:extLst>
                </p:cNvPr>
                <p:cNvSpPr/>
                <p:nvPr/>
              </p:nvSpPr>
              <p:spPr>
                <a:xfrm>
                  <a:off x="9232011" y="2840999"/>
                  <a:ext cx="265965" cy="646688"/>
                </a:xfrm>
                <a:custGeom>
                  <a:avLst/>
                  <a:gdLst>
                    <a:gd name="connsiteX0" fmla="*/ 0 w 0"/>
                    <a:gd name="connsiteY0" fmla="*/ 0 h 464535"/>
                    <a:gd name="connsiteX1" fmla="*/ 0 w 0"/>
                    <a:gd name="connsiteY1" fmla="*/ 464535 h 4645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464535">
                      <a:moveTo>
                        <a:pt x="0" y="0"/>
                      </a:moveTo>
                      <a:lnTo>
                        <a:pt x="0" y="464535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</p:grp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1C75B538-E738-B044-904B-C891277C9C71}"/>
                </a:ext>
              </a:extLst>
            </p:cNvPr>
            <p:cNvSpPr/>
            <p:nvPr/>
          </p:nvSpPr>
          <p:spPr>
            <a:xfrm>
              <a:off x="9236171" y="5500638"/>
              <a:ext cx="941821" cy="425003"/>
            </a:xfrm>
            <a:custGeom>
              <a:avLst/>
              <a:gdLst>
                <a:gd name="connsiteX0" fmla="*/ 4293 w 862884"/>
                <a:gd name="connsiteY0" fmla="*/ 0 h 446468"/>
                <a:gd name="connsiteX1" fmla="*/ 862884 w 862884"/>
                <a:gd name="connsiteY1" fmla="*/ 0 h 446468"/>
                <a:gd name="connsiteX2" fmla="*/ 862884 w 862884"/>
                <a:gd name="connsiteY2" fmla="*/ 446468 h 446468"/>
                <a:gd name="connsiteX3" fmla="*/ 0 w 862884"/>
                <a:gd name="connsiteY3" fmla="*/ 446468 h 44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884" h="446468">
                  <a:moveTo>
                    <a:pt x="4293" y="0"/>
                  </a:moveTo>
                  <a:lnTo>
                    <a:pt x="862884" y="0"/>
                  </a:lnTo>
                  <a:lnTo>
                    <a:pt x="862884" y="446468"/>
                  </a:lnTo>
                  <a:lnTo>
                    <a:pt x="0" y="446468"/>
                  </a:lnTo>
                </a:path>
              </a:pathLst>
            </a:custGeom>
            <a:noFill/>
            <a:ln w="15875">
              <a:solidFill>
                <a:srgbClr val="FF2F9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E86D57FF-A87F-BE45-851F-54DF5C14624F}"/>
                </a:ext>
              </a:extLst>
            </p:cNvPr>
            <p:cNvSpPr/>
            <p:nvPr/>
          </p:nvSpPr>
          <p:spPr>
            <a:xfrm>
              <a:off x="9236171" y="5993579"/>
              <a:ext cx="932816" cy="463017"/>
            </a:xfrm>
            <a:custGeom>
              <a:avLst/>
              <a:gdLst>
                <a:gd name="connsiteX0" fmla="*/ 4293 w 862884"/>
                <a:gd name="connsiteY0" fmla="*/ 0 h 446468"/>
                <a:gd name="connsiteX1" fmla="*/ 862884 w 862884"/>
                <a:gd name="connsiteY1" fmla="*/ 0 h 446468"/>
                <a:gd name="connsiteX2" fmla="*/ 862884 w 862884"/>
                <a:gd name="connsiteY2" fmla="*/ 446468 h 446468"/>
                <a:gd name="connsiteX3" fmla="*/ 0 w 862884"/>
                <a:gd name="connsiteY3" fmla="*/ 446468 h 44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884" h="446468">
                  <a:moveTo>
                    <a:pt x="4293" y="0"/>
                  </a:moveTo>
                  <a:lnTo>
                    <a:pt x="862884" y="0"/>
                  </a:lnTo>
                  <a:lnTo>
                    <a:pt x="862884" y="446468"/>
                  </a:lnTo>
                  <a:lnTo>
                    <a:pt x="0" y="446468"/>
                  </a:lnTo>
                </a:path>
              </a:pathLst>
            </a:custGeom>
            <a:noFill/>
            <a:ln w="15875">
              <a:solidFill>
                <a:srgbClr val="FF2F9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E26F11E9-F5F8-1A46-A44A-7B195918FC2C}"/>
                </a:ext>
              </a:extLst>
            </p:cNvPr>
            <p:cNvSpPr/>
            <p:nvPr/>
          </p:nvSpPr>
          <p:spPr>
            <a:xfrm flipH="1">
              <a:off x="9183682" y="5999478"/>
              <a:ext cx="63265" cy="442592"/>
            </a:xfrm>
            <a:custGeom>
              <a:avLst/>
              <a:gdLst>
                <a:gd name="connsiteX0" fmla="*/ 0 w 0"/>
                <a:gd name="connsiteY0" fmla="*/ 0 h 442175"/>
                <a:gd name="connsiteX1" fmla="*/ 0 w 0"/>
                <a:gd name="connsiteY1" fmla="*/ 442175 h 442175"/>
                <a:gd name="connsiteX2" fmla="*/ 0 w 0"/>
                <a:gd name="connsiteY2" fmla="*/ 442175 h 44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h="442175">
                  <a:moveTo>
                    <a:pt x="0" y="0"/>
                  </a:moveTo>
                  <a:lnTo>
                    <a:pt x="0" y="442175"/>
                  </a:lnTo>
                  <a:lnTo>
                    <a:pt x="0" y="442175"/>
                  </a:lnTo>
                </a:path>
              </a:pathLst>
            </a:custGeom>
            <a:noFill/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11B0E9B-399E-2A4A-AE19-26746FD7A327}"/>
                </a:ext>
              </a:extLst>
            </p:cNvPr>
            <p:cNvSpPr txBox="1"/>
            <p:nvPr/>
          </p:nvSpPr>
          <p:spPr>
            <a:xfrm>
              <a:off x="11156779" y="7109756"/>
              <a:ext cx="5116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800" dirty="0" err="1"/>
                <a:t>u.u.cM</a:t>
              </a:r>
              <a:endParaRPr lang="sv-SE" sz="800" dirty="0"/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81263C31-F6C3-2F49-8A87-836A15229F83}"/>
                </a:ext>
              </a:extLst>
            </p:cNvPr>
            <p:cNvSpPr txBox="1"/>
            <p:nvPr/>
          </p:nvSpPr>
          <p:spPr>
            <a:xfrm>
              <a:off x="11177044" y="7341580"/>
              <a:ext cx="4780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800" dirty="0" err="1">
                  <a:solidFill>
                    <a:schemeClr val="bg1">
                      <a:lumMod val="50000"/>
                    </a:schemeClr>
                  </a:solidFill>
                </a:rPr>
                <a:t>l.d.cM</a:t>
              </a:r>
              <a:endParaRPr lang="sv-SE" sz="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25D7AAA-F34A-8F4C-BB80-8DD174612682}"/>
                </a:ext>
              </a:extLst>
            </p:cNvPr>
            <p:cNvSpPr txBox="1"/>
            <p:nvPr/>
          </p:nvSpPr>
          <p:spPr>
            <a:xfrm>
              <a:off x="11188503" y="7617733"/>
              <a:ext cx="47801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800" dirty="0" err="1">
                  <a:solidFill>
                    <a:schemeClr val="bg1">
                      <a:lumMod val="50000"/>
                    </a:schemeClr>
                  </a:solidFill>
                </a:rPr>
                <a:t>l.u.cM</a:t>
              </a:r>
              <a:endParaRPr lang="sv-SE" sz="8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E140E45F-0C2A-5048-9F4E-B21F27D49435}"/>
                </a:ext>
              </a:extLst>
            </p:cNvPr>
            <p:cNvGrpSpPr/>
            <p:nvPr/>
          </p:nvGrpSpPr>
          <p:grpSpPr>
            <a:xfrm>
              <a:off x="5403326" y="5217907"/>
              <a:ext cx="137734" cy="132527"/>
              <a:chOff x="6855071" y="3133468"/>
              <a:chExt cx="324000" cy="324000"/>
            </a:xfrm>
          </p:grpSpPr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0EAD6E47-5B05-F94F-8CD2-9F91D69E48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855071" y="3133468"/>
                <a:ext cx="324000" cy="324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6088AE73-15FC-3743-9AEB-5FB45C6905BF}"/>
                  </a:ext>
                </a:extLst>
              </p:cNvPr>
              <p:cNvSpPr/>
              <p:nvPr/>
            </p:nvSpPr>
            <p:spPr>
              <a:xfrm>
                <a:off x="6924954" y="3209965"/>
                <a:ext cx="244860" cy="179819"/>
              </a:xfrm>
              <a:custGeom>
                <a:avLst/>
                <a:gdLst>
                  <a:gd name="connsiteX0" fmla="*/ 241034 w 244860"/>
                  <a:gd name="connsiteY0" fmla="*/ 0 h 179819"/>
                  <a:gd name="connsiteX1" fmla="*/ 11478 w 244860"/>
                  <a:gd name="connsiteY1" fmla="*/ 0 h 179819"/>
                  <a:gd name="connsiteX2" fmla="*/ 183645 w 244860"/>
                  <a:gd name="connsiteY2" fmla="*/ 91822 h 179819"/>
                  <a:gd name="connsiteX3" fmla="*/ 0 w 244860"/>
                  <a:gd name="connsiteY3" fmla="*/ 179819 h 179819"/>
                  <a:gd name="connsiteX4" fmla="*/ 244860 w 244860"/>
                  <a:gd name="connsiteY4" fmla="*/ 179819 h 179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860" h="179819">
                    <a:moveTo>
                      <a:pt x="241034" y="0"/>
                    </a:moveTo>
                    <a:lnTo>
                      <a:pt x="11478" y="0"/>
                    </a:lnTo>
                    <a:lnTo>
                      <a:pt x="183645" y="91822"/>
                    </a:lnTo>
                    <a:lnTo>
                      <a:pt x="0" y="179819"/>
                    </a:lnTo>
                    <a:lnTo>
                      <a:pt x="244860" y="179819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1225FBAC-79CC-704A-998E-81096CE0D29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42739" y="3811894"/>
              <a:ext cx="0" cy="68671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197085F-B959-B649-A957-B33B9C872CB1}"/>
                </a:ext>
              </a:extLst>
            </p:cNvPr>
            <p:cNvSpPr/>
            <p:nvPr/>
          </p:nvSpPr>
          <p:spPr>
            <a:xfrm rot="5400000" flipH="1">
              <a:off x="4068417" y="4343042"/>
              <a:ext cx="2148336" cy="1168583"/>
            </a:xfrm>
            <a:custGeom>
              <a:avLst/>
              <a:gdLst>
                <a:gd name="connsiteX0" fmla="*/ 0 w 742233"/>
                <a:gd name="connsiteY0" fmla="*/ 1775237 h 1775237"/>
                <a:gd name="connsiteX1" fmla="*/ 742233 w 742233"/>
                <a:gd name="connsiteY1" fmla="*/ 1775237 h 1775237"/>
                <a:gd name="connsiteX2" fmla="*/ 742233 w 742233"/>
                <a:gd name="connsiteY2" fmla="*/ 0 h 177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233" h="1775237">
                  <a:moveTo>
                    <a:pt x="0" y="1775237"/>
                  </a:moveTo>
                  <a:lnTo>
                    <a:pt x="742233" y="1775237"/>
                  </a:lnTo>
                  <a:lnTo>
                    <a:pt x="742233" y="0"/>
                  </a:lnTo>
                </a:path>
              </a:pathLst>
            </a:custGeom>
            <a:noFill/>
            <a:ln w="158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5782FC21-39E7-A84C-B53E-892FD63E58D6}"/>
                </a:ext>
              </a:extLst>
            </p:cNvPr>
            <p:cNvSpPr/>
            <p:nvPr/>
          </p:nvSpPr>
          <p:spPr>
            <a:xfrm>
              <a:off x="4023656" y="3955049"/>
              <a:ext cx="766024" cy="247258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84128A53-2CB9-334D-A6F4-D88AD937A5C5}"/>
                </a:ext>
              </a:extLst>
            </p:cNvPr>
            <p:cNvSpPr txBox="1"/>
            <p:nvPr/>
          </p:nvSpPr>
          <p:spPr>
            <a:xfrm>
              <a:off x="11149954" y="6955115"/>
              <a:ext cx="51167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800" dirty="0" err="1"/>
                <a:t>u.d.cM</a:t>
              </a:r>
              <a:endParaRPr lang="sv-SE" sz="800" dirty="0"/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C5B31E7C-2A19-494C-995D-8AC18D0CF92F}"/>
                </a:ext>
              </a:extLst>
            </p:cNvPr>
            <p:cNvSpPr txBox="1"/>
            <p:nvPr/>
          </p:nvSpPr>
          <p:spPr>
            <a:xfrm>
              <a:off x="4554511" y="5949627"/>
              <a:ext cx="84952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300" b="1" dirty="0">
                  <a:solidFill>
                    <a:srgbClr val="FF0000"/>
                  </a:solidFill>
                </a:rPr>
                <a:t>O-p-H2 </a:t>
              </a:r>
            </a:p>
            <a:p>
              <a:r>
                <a:rPr lang="sv-SE" sz="1300" b="1" dirty="0" err="1">
                  <a:solidFill>
                    <a:srgbClr val="FF0000"/>
                  </a:solidFill>
                </a:rPr>
                <a:t>converter</a:t>
              </a:r>
              <a:endParaRPr lang="sv-SE" sz="1300" b="1" dirty="0">
                <a:solidFill>
                  <a:srgbClr val="FF0000"/>
                </a:solidFill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1B509C3-C663-9C4A-9099-8F9431310B76}"/>
                </a:ext>
              </a:extLst>
            </p:cNvPr>
            <p:cNvSpPr txBox="1"/>
            <p:nvPr/>
          </p:nvSpPr>
          <p:spPr>
            <a:xfrm>
              <a:off x="5742161" y="4664945"/>
              <a:ext cx="56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/>
                <a:t>Filter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1B48C3A5-DC1B-D84A-9DE1-28290B41B628}"/>
                </a:ext>
              </a:extLst>
            </p:cNvPr>
            <p:cNvSpPr txBox="1"/>
            <p:nvPr/>
          </p:nvSpPr>
          <p:spPr>
            <a:xfrm>
              <a:off x="5038181" y="4348414"/>
              <a:ext cx="53412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400" b="1" dirty="0">
                  <a:solidFill>
                    <a:srgbClr val="FF0000"/>
                  </a:solidFill>
                </a:rPr>
                <a:t>PCB</a:t>
              </a:r>
            </a:p>
            <a:p>
              <a:pPr algn="ctr"/>
              <a:r>
                <a:rPr lang="sv-SE" sz="1200" b="1" dirty="0">
                  <a:solidFill>
                    <a:srgbClr val="FF0000"/>
                  </a:solidFill>
                </a:rPr>
                <a:t>(65 L)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092BA7C9-176E-644D-A80A-82362FB36BDF}"/>
                </a:ext>
              </a:extLst>
            </p:cNvPr>
            <p:cNvSpPr txBox="1"/>
            <p:nvPr/>
          </p:nvSpPr>
          <p:spPr>
            <a:xfrm>
              <a:off x="3935181" y="5966584"/>
              <a:ext cx="64472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900" dirty="0"/>
                <a:t>NV-62016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6A69601D-3967-2748-A3F4-70074BDDF74D}"/>
                </a:ext>
              </a:extLst>
            </p:cNvPr>
            <p:cNvSpPr txBox="1"/>
            <p:nvPr/>
          </p:nvSpPr>
          <p:spPr>
            <a:xfrm>
              <a:off x="7827686" y="5448608"/>
              <a:ext cx="6479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900" dirty="0"/>
                <a:t>NV-82016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E4D7733B-542D-2E46-A8BA-A4620C2D34DA}"/>
                </a:ext>
              </a:extLst>
            </p:cNvPr>
            <p:cNvSpPr txBox="1"/>
            <p:nvPr/>
          </p:nvSpPr>
          <p:spPr>
            <a:xfrm>
              <a:off x="3905059" y="6519301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800" dirty="0"/>
                <a:t>CMS </a:t>
              </a:r>
              <a:r>
                <a:rPr lang="sv-SE" sz="1800" dirty="0" err="1"/>
                <a:t>cold</a:t>
              </a:r>
              <a:r>
                <a:rPr lang="sv-SE" sz="1800" dirty="0"/>
                <a:t> box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6304350F-433B-2247-843B-BA83A952A6D0}"/>
                </a:ext>
              </a:extLst>
            </p:cNvPr>
            <p:cNvSpPr txBox="1"/>
            <p:nvPr/>
          </p:nvSpPr>
          <p:spPr>
            <a:xfrm>
              <a:off x="7784559" y="6412214"/>
              <a:ext cx="6848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900" dirty="0" err="1"/>
                <a:t>Feed</a:t>
              </a:r>
              <a:r>
                <a:rPr lang="sv-SE" sz="900" dirty="0"/>
                <a:t> </a:t>
              </a:r>
              <a:r>
                <a:rPr lang="sv-SE" sz="900" dirty="0" err="1"/>
                <a:t>valve</a:t>
              </a:r>
              <a:endParaRPr lang="sv-SE" sz="900" dirty="0"/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D740D00-A2E2-064D-BA18-3887FC708C95}"/>
                </a:ext>
              </a:extLst>
            </p:cNvPr>
            <p:cNvSpPr txBox="1"/>
            <p:nvPr/>
          </p:nvSpPr>
          <p:spPr>
            <a:xfrm>
              <a:off x="7149770" y="6554201"/>
              <a:ext cx="13557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/>
                <a:t>Distribution box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6898922C-AE00-9E40-BE8C-F14F0E1A0D9E}"/>
                </a:ext>
              </a:extLst>
            </p:cNvPr>
            <p:cNvSpPr txBox="1"/>
            <p:nvPr/>
          </p:nvSpPr>
          <p:spPr>
            <a:xfrm>
              <a:off x="10209996" y="5086437"/>
              <a:ext cx="7312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sv-SE" sz="1100" dirty="0"/>
                <a:t>U-</a:t>
              </a:r>
              <a:r>
                <a:rPr lang="sv-SE" sz="1100" dirty="0" err="1"/>
                <a:t>shaped</a:t>
              </a:r>
              <a:endParaRPr lang="sv-SE" sz="1100" dirty="0"/>
            </a:p>
            <a:p>
              <a:pPr algn="ctr"/>
              <a:r>
                <a:rPr lang="sv-SE" sz="1100" dirty="0" err="1"/>
                <a:t>Bayonet</a:t>
              </a:r>
              <a:endParaRPr lang="sv-SE" sz="1100" dirty="0"/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348C0BCF-AF05-E341-84A8-FE256C7ECF20}"/>
                </a:ext>
              </a:extLst>
            </p:cNvPr>
            <p:cNvSpPr/>
            <p:nvPr/>
          </p:nvSpPr>
          <p:spPr>
            <a:xfrm>
              <a:off x="10037532" y="5021926"/>
              <a:ext cx="45719" cy="2927190"/>
            </a:xfrm>
            <a:custGeom>
              <a:avLst/>
              <a:gdLst>
                <a:gd name="connsiteX0" fmla="*/ 0 w 0"/>
                <a:gd name="connsiteY0" fmla="*/ 0 h 3698487"/>
                <a:gd name="connsiteX1" fmla="*/ 0 w 0"/>
                <a:gd name="connsiteY1" fmla="*/ 3698487 h 369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698487">
                  <a:moveTo>
                    <a:pt x="0" y="0"/>
                  </a:moveTo>
                  <a:lnTo>
                    <a:pt x="0" y="3698487"/>
                  </a:lnTo>
                </a:path>
              </a:pathLst>
            </a:custGeom>
            <a:noFill/>
            <a:ln w="15875">
              <a:solidFill>
                <a:schemeClr val="accent2">
                  <a:lumMod val="60000"/>
                  <a:lumOff val="4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9BC8ED24-6B7B-2044-8700-C387E4394C19}"/>
                </a:ext>
              </a:extLst>
            </p:cNvPr>
            <p:cNvSpPr/>
            <p:nvPr/>
          </p:nvSpPr>
          <p:spPr>
            <a:xfrm rot="5400000">
              <a:off x="11043989" y="6955074"/>
              <a:ext cx="0" cy="1976284"/>
            </a:xfrm>
            <a:custGeom>
              <a:avLst/>
              <a:gdLst>
                <a:gd name="connsiteX0" fmla="*/ 0 w 0"/>
                <a:gd name="connsiteY0" fmla="*/ 0 h 3698487"/>
                <a:gd name="connsiteX1" fmla="*/ 0 w 0"/>
                <a:gd name="connsiteY1" fmla="*/ 3698487 h 369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698487">
                  <a:moveTo>
                    <a:pt x="0" y="0"/>
                  </a:moveTo>
                  <a:lnTo>
                    <a:pt x="0" y="3698487"/>
                  </a:lnTo>
                </a:path>
              </a:pathLst>
            </a:custGeom>
            <a:noFill/>
            <a:ln w="15875">
              <a:solidFill>
                <a:schemeClr val="accent2">
                  <a:lumMod val="60000"/>
                  <a:lumOff val="4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8" name="Freeform 137">
              <a:extLst>
                <a:ext uri="{FF2B5EF4-FFF2-40B4-BE49-F238E27FC236}">
                  <a16:creationId xmlns:a16="http://schemas.microsoft.com/office/drawing/2014/main" id="{FC51F800-0068-9F4B-9740-2F22EF66279F}"/>
                </a:ext>
              </a:extLst>
            </p:cNvPr>
            <p:cNvSpPr/>
            <p:nvPr/>
          </p:nvSpPr>
          <p:spPr>
            <a:xfrm rot="5400000">
              <a:off x="11017964" y="4033784"/>
              <a:ext cx="0" cy="1976284"/>
            </a:xfrm>
            <a:custGeom>
              <a:avLst/>
              <a:gdLst>
                <a:gd name="connsiteX0" fmla="*/ 0 w 0"/>
                <a:gd name="connsiteY0" fmla="*/ 0 h 3698487"/>
                <a:gd name="connsiteX1" fmla="*/ 0 w 0"/>
                <a:gd name="connsiteY1" fmla="*/ 3698487 h 369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698487">
                  <a:moveTo>
                    <a:pt x="0" y="0"/>
                  </a:moveTo>
                  <a:lnTo>
                    <a:pt x="0" y="3698487"/>
                  </a:lnTo>
                </a:path>
              </a:pathLst>
            </a:custGeom>
            <a:noFill/>
            <a:ln w="15875">
              <a:solidFill>
                <a:schemeClr val="accent2">
                  <a:lumMod val="60000"/>
                  <a:lumOff val="4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9" name="Freeform 138">
              <a:extLst>
                <a:ext uri="{FF2B5EF4-FFF2-40B4-BE49-F238E27FC236}">
                  <a16:creationId xmlns:a16="http://schemas.microsoft.com/office/drawing/2014/main" id="{D95B2A94-5B91-F841-829C-DD8BE8A58A8F}"/>
                </a:ext>
              </a:extLst>
            </p:cNvPr>
            <p:cNvSpPr/>
            <p:nvPr/>
          </p:nvSpPr>
          <p:spPr>
            <a:xfrm>
              <a:off x="12011438" y="5021926"/>
              <a:ext cx="80318" cy="2921290"/>
            </a:xfrm>
            <a:custGeom>
              <a:avLst/>
              <a:gdLst>
                <a:gd name="connsiteX0" fmla="*/ 0 w 0"/>
                <a:gd name="connsiteY0" fmla="*/ 0 h 3698487"/>
                <a:gd name="connsiteX1" fmla="*/ 0 w 0"/>
                <a:gd name="connsiteY1" fmla="*/ 3698487 h 369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3698487">
                  <a:moveTo>
                    <a:pt x="0" y="0"/>
                  </a:moveTo>
                  <a:lnTo>
                    <a:pt x="0" y="3698487"/>
                  </a:lnTo>
                </a:path>
              </a:pathLst>
            </a:custGeom>
            <a:noFill/>
            <a:ln w="15875">
              <a:solidFill>
                <a:schemeClr val="accent2">
                  <a:lumMod val="60000"/>
                  <a:lumOff val="40000"/>
                </a:scheme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6E08B465-C865-D046-B61B-50320C0186D8}"/>
                </a:ext>
              </a:extLst>
            </p:cNvPr>
            <p:cNvSpPr/>
            <p:nvPr/>
          </p:nvSpPr>
          <p:spPr>
            <a:xfrm flipH="1">
              <a:off x="4894767" y="5708461"/>
              <a:ext cx="45719" cy="143550"/>
            </a:xfrm>
            <a:custGeom>
              <a:avLst/>
              <a:gdLst>
                <a:gd name="connsiteX0" fmla="*/ 0 w 0"/>
                <a:gd name="connsiteY0" fmla="*/ 0 h 233382"/>
                <a:gd name="connsiteX1" fmla="*/ 0 w 0"/>
                <a:gd name="connsiteY1" fmla="*/ 233382 h 233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233382">
                  <a:moveTo>
                    <a:pt x="0" y="0"/>
                  </a:moveTo>
                  <a:lnTo>
                    <a:pt x="0" y="233382"/>
                  </a:lnTo>
                </a:path>
              </a:pathLst>
            </a:custGeom>
            <a:noFill/>
            <a:ln w="9525">
              <a:solidFill>
                <a:srgbClr val="0070C0"/>
              </a:solidFill>
              <a:tailEnd type="triangl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41" name="Freeform 140">
              <a:extLst>
                <a:ext uri="{FF2B5EF4-FFF2-40B4-BE49-F238E27FC236}">
                  <a16:creationId xmlns:a16="http://schemas.microsoft.com/office/drawing/2014/main" id="{465825FA-9043-E64C-A245-D3D3221B6E94}"/>
                </a:ext>
              </a:extLst>
            </p:cNvPr>
            <p:cNvSpPr/>
            <p:nvPr/>
          </p:nvSpPr>
          <p:spPr>
            <a:xfrm rot="5400000">
              <a:off x="5490076" y="6177168"/>
              <a:ext cx="48997" cy="263949"/>
            </a:xfrm>
            <a:custGeom>
              <a:avLst/>
              <a:gdLst>
                <a:gd name="connsiteX0" fmla="*/ 0 w 742233"/>
                <a:gd name="connsiteY0" fmla="*/ 1775237 h 1775237"/>
                <a:gd name="connsiteX1" fmla="*/ 742233 w 742233"/>
                <a:gd name="connsiteY1" fmla="*/ 1775237 h 1775237"/>
                <a:gd name="connsiteX2" fmla="*/ 742233 w 742233"/>
                <a:gd name="connsiteY2" fmla="*/ 0 h 1775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233" h="1775237">
                  <a:moveTo>
                    <a:pt x="0" y="1775237"/>
                  </a:moveTo>
                  <a:lnTo>
                    <a:pt x="742233" y="1775237"/>
                  </a:lnTo>
                  <a:lnTo>
                    <a:pt x="742233" y="0"/>
                  </a:lnTo>
                </a:path>
              </a:pathLst>
            </a:custGeom>
            <a:noFill/>
            <a:ln w="9525">
              <a:solidFill>
                <a:srgbClr val="0070C0"/>
              </a:solidFill>
              <a:tailEnd type="none" w="sm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88B592D0-69B0-FA4F-93AD-31179FD4C655}"/>
                </a:ext>
              </a:extLst>
            </p:cNvPr>
            <p:cNvSpPr txBox="1"/>
            <p:nvPr/>
          </p:nvSpPr>
          <p:spPr>
            <a:xfrm>
              <a:off x="6164562" y="6524465"/>
              <a:ext cx="697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dirty="0"/>
                <a:t>HTL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28B26EA-4E59-7D48-AF1B-8F8EAEC6A2C4}"/>
                </a:ext>
              </a:extLst>
            </p:cNvPr>
            <p:cNvSpPr txBox="1"/>
            <p:nvPr/>
          </p:nvSpPr>
          <p:spPr>
            <a:xfrm>
              <a:off x="9476420" y="6484339"/>
              <a:ext cx="14298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400" dirty="0"/>
                <a:t>Distribution </a:t>
              </a:r>
              <a:r>
                <a:rPr lang="sv-SE" sz="1400" dirty="0" err="1"/>
                <a:t>lines</a:t>
              </a:r>
              <a:endParaRPr lang="sv-SE" sz="1400" dirty="0"/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5ED74762-1BBD-0849-9243-41B2563D6315}"/>
                </a:ext>
              </a:extLst>
            </p:cNvPr>
            <p:cNvGrpSpPr/>
            <p:nvPr/>
          </p:nvGrpSpPr>
          <p:grpSpPr>
            <a:xfrm>
              <a:off x="8492410" y="6026146"/>
              <a:ext cx="1754045" cy="353393"/>
              <a:chOff x="6248985" y="6461386"/>
              <a:chExt cx="1726546" cy="353393"/>
            </a:xfrm>
          </p:grpSpPr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D9C722F2-9BA1-8641-8C3B-ED466CB3F7EE}"/>
                  </a:ext>
                </a:extLst>
              </p:cNvPr>
              <p:cNvSpPr/>
              <p:nvPr/>
            </p:nvSpPr>
            <p:spPr>
              <a:xfrm flipH="1">
                <a:off x="6248986" y="6649621"/>
                <a:ext cx="1697526" cy="163755"/>
              </a:xfrm>
              <a:custGeom>
                <a:avLst/>
                <a:gdLst>
                  <a:gd name="connsiteX0" fmla="*/ 0 w 742233"/>
                  <a:gd name="connsiteY0" fmla="*/ 1775237 h 1775237"/>
                  <a:gd name="connsiteX1" fmla="*/ 742233 w 742233"/>
                  <a:gd name="connsiteY1" fmla="*/ 1775237 h 1775237"/>
                  <a:gd name="connsiteX2" fmla="*/ 742233 w 742233"/>
                  <a:gd name="connsiteY2" fmla="*/ 0 h 177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233" h="1775237">
                    <a:moveTo>
                      <a:pt x="0" y="1775237"/>
                    </a:moveTo>
                    <a:lnTo>
                      <a:pt x="742233" y="1775237"/>
                    </a:lnTo>
                    <a:lnTo>
                      <a:pt x="742233" y="0"/>
                    </a:lnTo>
                  </a:path>
                </a:pathLst>
              </a:custGeom>
              <a:noFill/>
              <a:ln w="12700">
                <a:solidFill>
                  <a:srgbClr val="0070C0"/>
                </a:solidFill>
                <a:tailEnd type="none" w="sm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671F89C4-756B-1443-A230-2C24C3B518B5}"/>
                  </a:ext>
                </a:extLst>
              </p:cNvPr>
              <p:cNvSpPr/>
              <p:nvPr/>
            </p:nvSpPr>
            <p:spPr>
              <a:xfrm flipH="1">
                <a:off x="6248988" y="6534205"/>
                <a:ext cx="1697525" cy="163755"/>
              </a:xfrm>
              <a:custGeom>
                <a:avLst/>
                <a:gdLst>
                  <a:gd name="connsiteX0" fmla="*/ 0 w 742233"/>
                  <a:gd name="connsiteY0" fmla="*/ 1775237 h 1775237"/>
                  <a:gd name="connsiteX1" fmla="*/ 742233 w 742233"/>
                  <a:gd name="connsiteY1" fmla="*/ 1775237 h 1775237"/>
                  <a:gd name="connsiteX2" fmla="*/ 742233 w 742233"/>
                  <a:gd name="connsiteY2" fmla="*/ 0 h 177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233" h="1775237">
                    <a:moveTo>
                      <a:pt x="0" y="1775237"/>
                    </a:moveTo>
                    <a:lnTo>
                      <a:pt x="742233" y="1775237"/>
                    </a:lnTo>
                    <a:lnTo>
                      <a:pt x="742233" y="0"/>
                    </a:lnTo>
                  </a:path>
                </a:pathLst>
              </a:custGeom>
              <a:noFill/>
              <a:ln w="12700">
                <a:solidFill>
                  <a:srgbClr val="0070C0"/>
                </a:solidFill>
                <a:tailEnd type="none" w="sm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555E3791-C22E-2C46-B96C-B2B7B236626D}"/>
                  </a:ext>
                </a:extLst>
              </p:cNvPr>
              <p:cNvSpPr/>
              <p:nvPr/>
            </p:nvSpPr>
            <p:spPr>
              <a:xfrm flipH="1" flipV="1">
                <a:off x="6248985" y="6583464"/>
                <a:ext cx="1711130" cy="106826"/>
              </a:xfrm>
              <a:custGeom>
                <a:avLst/>
                <a:gdLst>
                  <a:gd name="connsiteX0" fmla="*/ 0 w 742233"/>
                  <a:gd name="connsiteY0" fmla="*/ 1775237 h 1775237"/>
                  <a:gd name="connsiteX1" fmla="*/ 742233 w 742233"/>
                  <a:gd name="connsiteY1" fmla="*/ 1775237 h 1775237"/>
                  <a:gd name="connsiteX2" fmla="*/ 742233 w 742233"/>
                  <a:gd name="connsiteY2" fmla="*/ 0 h 177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233" h="1775237">
                    <a:moveTo>
                      <a:pt x="0" y="1775237"/>
                    </a:moveTo>
                    <a:lnTo>
                      <a:pt x="742233" y="1775237"/>
                    </a:lnTo>
                    <a:lnTo>
                      <a:pt x="742233" y="0"/>
                    </a:lnTo>
                  </a:path>
                </a:pathLst>
              </a:custGeom>
              <a:noFill/>
              <a:ln w="12700">
                <a:solidFill>
                  <a:srgbClr val="0070C0"/>
                </a:solidFill>
                <a:tailEnd type="none" w="sm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25925905-7C20-3641-AB02-1943C5B896A8}"/>
                  </a:ext>
                </a:extLst>
              </p:cNvPr>
              <p:cNvSpPr/>
              <p:nvPr/>
            </p:nvSpPr>
            <p:spPr>
              <a:xfrm flipH="1" flipV="1">
                <a:off x="6248986" y="6461386"/>
                <a:ext cx="1726545" cy="353393"/>
              </a:xfrm>
              <a:custGeom>
                <a:avLst/>
                <a:gdLst>
                  <a:gd name="connsiteX0" fmla="*/ 0 w 742233"/>
                  <a:gd name="connsiteY0" fmla="*/ 1775237 h 1775237"/>
                  <a:gd name="connsiteX1" fmla="*/ 742233 w 742233"/>
                  <a:gd name="connsiteY1" fmla="*/ 1775237 h 1775237"/>
                  <a:gd name="connsiteX2" fmla="*/ 742233 w 742233"/>
                  <a:gd name="connsiteY2" fmla="*/ 0 h 177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233" h="1775237">
                    <a:moveTo>
                      <a:pt x="0" y="1775237"/>
                    </a:moveTo>
                    <a:lnTo>
                      <a:pt x="742233" y="1775237"/>
                    </a:lnTo>
                    <a:lnTo>
                      <a:pt x="742233" y="0"/>
                    </a:lnTo>
                  </a:path>
                </a:pathLst>
              </a:custGeom>
              <a:noFill/>
              <a:ln w="12700">
                <a:solidFill>
                  <a:srgbClr val="0070C0"/>
                </a:solidFill>
                <a:tailEnd type="none" w="sm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CDC7964C-3E07-A747-904F-AE82F6982036}"/>
                </a:ext>
              </a:extLst>
            </p:cNvPr>
            <p:cNvGrpSpPr/>
            <p:nvPr/>
          </p:nvGrpSpPr>
          <p:grpSpPr>
            <a:xfrm>
              <a:off x="8377740" y="5523819"/>
              <a:ext cx="1857449" cy="357288"/>
              <a:chOff x="6131491" y="6456089"/>
              <a:chExt cx="1815388" cy="357288"/>
            </a:xfrm>
          </p:grpSpPr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3942C320-D729-D74B-91B9-56E2DCF745EF}"/>
                  </a:ext>
                </a:extLst>
              </p:cNvPr>
              <p:cNvSpPr/>
              <p:nvPr/>
            </p:nvSpPr>
            <p:spPr>
              <a:xfrm flipH="1" flipV="1">
                <a:off x="6248985" y="6583464"/>
                <a:ext cx="1693597" cy="135108"/>
              </a:xfrm>
              <a:custGeom>
                <a:avLst/>
                <a:gdLst>
                  <a:gd name="connsiteX0" fmla="*/ 0 w 742233"/>
                  <a:gd name="connsiteY0" fmla="*/ 1775237 h 1775237"/>
                  <a:gd name="connsiteX1" fmla="*/ 742233 w 742233"/>
                  <a:gd name="connsiteY1" fmla="*/ 1775237 h 1775237"/>
                  <a:gd name="connsiteX2" fmla="*/ 742233 w 742233"/>
                  <a:gd name="connsiteY2" fmla="*/ 0 h 177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233" h="1775237">
                    <a:moveTo>
                      <a:pt x="0" y="1775237"/>
                    </a:moveTo>
                    <a:lnTo>
                      <a:pt x="742233" y="1775237"/>
                    </a:lnTo>
                    <a:lnTo>
                      <a:pt x="742233" y="0"/>
                    </a:lnTo>
                  </a:path>
                </a:pathLst>
              </a:custGeom>
              <a:noFill/>
              <a:ln w="12700">
                <a:solidFill>
                  <a:srgbClr val="0070C0"/>
                </a:solidFill>
                <a:tailEnd type="none" w="sm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E1F46E51-FFB0-D645-A6DB-DD491218C1D4}"/>
                  </a:ext>
                </a:extLst>
              </p:cNvPr>
              <p:cNvSpPr/>
              <p:nvPr/>
            </p:nvSpPr>
            <p:spPr>
              <a:xfrm>
                <a:off x="6131491" y="6639756"/>
                <a:ext cx="108000" cy="0"/>
              </a:xfrm>
              <a:custGeom>
                <a:avLst/>
                <a:gdLst>
                  <a:gd name="connsiteX0" fmla="*/ 0 w 99474"/>
                  <a:gd name="connsiteY0" fmla="*/ 0 h 0"/>
                  <a:gd name="connsiteX1" fmla="*/ 99474 w 99474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474">
                    <a:moveTo>
                      <a:pt x="0" y="0"/>
                    </a:moveTo>
                    <a:lnTo>
                      <a:pt x="99474" y="0"/>
                    </a:lnTo>
                  </a:path>
                </a:pathLst>
              </a:custGeom>
              <a:noFill/>
              <a:ln w="15875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5B635701-DF32-E24C-A5B9-6629AD4D66DE}"/>
                  </a:ext>
                </a:extLst>
              </p:cNvPr>
              <p:cNvSpPr/>
              <p:nvPr/>
            </p:nvSpPr>
            <p:spPr>
              <a:xfrm flipH="1" flipV="1">
                <a:off x="6248985" y="6461389"/>
                <a:ext cx="1697892" cy="192696"/>
              </a:xfrm>
              <a:custGeom>
                <a:avLst/>
                <a:gdLst>
                  <a:gd name="connsiteX0" fmla="*/ 0 w 742233"/>
                  <a:gd name="connsiteY0" fmla="*/ 1775237 h 1775237"/>
                  <a:gd name="connsiteX1" fmla="*/ 742233 w 742233"/>
                  <a:gd name="connsiteY1" fmla="*/ 1775237 h 1775237"/>
                  <a:gd name="connsiteX2" fmla="*/ 742233 w 742233"/>
                  <a:gd name="connsiteY2" fmla="*/ 0 h 177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233" h="1775237">
                    <a:moveTo>
                      <a:pt x="0" y="1775237"/>
                    </a:moveTo>
                    <a:lnTo>
                      <a:pt x="742233" y="1775237"/>
                    </a:lnTo>
                    <a:lnTo>
                      <a:pt x="742233" y="0"/>
                    </a:lnTo>
                  </a:path>
                </a:pathLst>
              </a:custGeom>
              <a:noFill/>
              <a:ln w="12700">
                <a:solidFill>
                  <a:srgbClr val="0070C0"/>
                </a:solidFill>
                <a:tailEnd type="none" w="sm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360B80D0-E435-CD41-97AA-DAB62ED20504}"/>
                  </a:ext>
                </a:extLst>
              </p:cNvPr>
              <p:cNvSpPr/>
              <p:nvPr/>
            </p:nvSpPr>
            <p:spPr>
              <a:xfrm flipH="1">
                <a:off x="6248986" y="6456089"/>
                <a:ext cx="1693596" cy="357288"/>
              </a:xfrm>
              <a:custGeom>
                <a:avLst/>
                <a:gdLst>
                  <a:gd name="connsiteX0" fmla="*/ 0 w 742233"/>
                  <a:gd name="connsiteY0" fmla="*/ 1775237 h 1775237"/>
                  <a:gd name="connsiteX1" fmla="*/ 742233 w 742233"/>
                  <a:gd name="connsiteY1" fmla="*/ 1775237 h 1775237"/>
                  <a:gd name="connsiteX2" fmla="*/ 742233 w 742233"/>
                  <a:gd name="connsiteY2" fmla="*/ 0 h 177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233" h="1775237">
                    <a:moveTo>
                      <a:pt x="0" y="1775237"/>
                    </a:moveTo>
                    <a:lnTo>
                      <a:pt x="742233" y="1775237"/>
                    </a:lnTo>
                    <a:lnTo>
                      <a:pt x="742233" y="0"/>
                    </a:lnTo>
                  </a:path>
                </a:pathLst>
              </a:custGeom>
              <a:noFill/>
              <a:ln w="12700">
                <a:solidFill>
                  <a:srgbClr val="0070C0"/>
                </a:solidFill>
                <a:tailEnd type="none" w="sm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416949C3-F6B5-B64E-BF57-D391A5760A28}"/>
                  </a:ext>
                </a:extLst>
              </p:cNvPr>
              <p:cNvSpPr/>
              <p:nvPr/>
            </p:nvSpPr>
            <p:spPr>
              <a:xfrm flipH="1">
                <a:off x="6248988" y="6534205"/>
                <a:ext cx="1697891" cy="163755"/>
              </a:xfrm>
              <a:custGeom>
                <a:avLst/>
                <a:gdLst>
                  <a:gd name="connsiteX0" fmla="*/ 0 w 742233"/>
                  <a:gd name="connsiteY0" fmla="*/ 1775237 h 1775237"/>
                  <a:gd name="connsiteX1" fmla="*/ 742233 w 742233"/>
                  <a:gd name="connsiteY1" fmla="*/ 1775237 h 1775237"/>
                  <a:gd name="connsiteX2" fmla="*/ 742233 w 742233"/>
                  <a:gd name="connsiteY2" fmla="*/ 0 h 1775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233" h="1775237">
                    <a:moveTo>
                      <a:pt x="0" y="1775237"/>
                    </a:moveTo>
                    <a:lnTo>
                      <a:pt x="742233" y="1775237"/>
                    </a:lnTo>
                    <a:lnTo>
                      <a:pt x="742233" y="0"/>
                    </a:lnTo>
                  </a:path>
                </a:pathLst>
              </a:custGeom>
              <a:noFill/>
              <a:ln w="12700">
                <a:solidFill>
                  <a:srgbClr val="0070C0"/>
                </a:solidFill>
                <a:tailEnd type="none" w="sm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C8970976-0DE7-FE43-A582-09C12A6726F0}"/>
                </a:ext>
              </a:extLst>
            </p:cNvPr>
            <p:cNvGrpSpPr/>
            <p:nvPr/>
          </p:nvGrpSpPr>
          <p:grpSpPr>
            <a:xfrm>
              <a:off x="8578065" y="5474013"/>
              <a:ext cx="188977" cy="449014"/>
              <a:chOff x="8707309" y="5519721"/>
              <a:chExt cx="188977" cy="449014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B895CD15-B7A7-DE44-A95A-2C20A7DDF652}"/>
                  </a:ext>
                </a:extLst>
              </p:cNvPr>
              <p:cNvGrpSpPr/>
              <p:nvPr/>
            </p:nvGrpSpPr>
            <p:grpSpPr>
              <a:xfrm>
                <a:off x="8707947" y="5519721"/>
                <a:ext cx="188339" cy="93839"/>
                <a:chOff x="2018953" y="4542139"/>
                <a:chExt cx="188339" cy="93839"/>
              </a:xfrm>
            </p:grpSpPr>
            <p:sp>
              <p:nvSpPr>
                <p:cNvPr id="159" name="Triangle 158">
                  <a:extLst>
                    <a:ext uri="{FF2B5EF4-FFF2-40B4-BE49-F238E27FC236}">
                      <a16:creationId xmlns:a16="http://schemas.microsoft.com/office/drawing/2014/main" id="{357B9E5C-EC10-AF4C-855E-31614D18C6AD}"/>
                    </a:ext>
                  </a:extLst>
                </p:cNvPr>
                <p:cNvSpPr/>
                <p:nvPr/>
              </p:nvSpPr>
              <p:spPr>
                <a:xfrm rot="5400000">
                  <a:off x="201857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60" name="Triangle 159">
                  <a:extLst>
                    <a:ext uri="{FF2B5EF4-FFF2-40B4-BE49-F238E27FC236}">
                      <a16:creationId xmlns:a16="http://schemas.microsoft.com/office/drawing/2014/main" id="{2F9C98BD-C257-FE44-8296-355718120031}"/>
                    </a:ext>
                  </a:extLst>
                </p:cNvPr>
                <p:cNvSpPr/>
                <p:nvPr/>
              </p:nvSpPr>
              <p:spPr>
                <a:xfrm rot="16200000">
                  <a:off x="211382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581047B7-9EB0-F24C-AB93-B19BB41C8973}"/>
                  </a:ext>
                </a:extLst>
              </p:cNvPr>
              <p:cNvGrpSpPr/>
              <p:nvPr/>
            </p:nvGrpSpPr>
            <p:grpSpPr>
              <a:xfrm>
                <a:off x="8707310" y="5756291"/>
                <a:ext cx="188339" cy="93839"/>
                <a:chOff x="2018953" y="4542139"/>
                <a:chExt cx="188339" cy="93839"/>
              </a:xfrm>
            </p:grpSpPr>
            <p:sp>
              <p:nvSpPr>
                <p:cNvPr id="157" name="Triangle 156">
                  <a:extLst>
                    <a:ext uri="{FF2B5EF4-FFF2-40B4-BE49-F238E27FC236}">
                      <a16:creationId xmlns:a16="http://schemas.microsoft.com/office/drawing/2014/main" id="{5E5BF9C5-3FEC-C64E-98AC-500586624806}"/>
                    </a:ext>
                  </a:extLst>
                </p:cNvPr>
                <p:cNvSpPr/>
                <p:nvPr/>
              </p:nvSpPr>
              <p:spPr>
                <a:xfrm rot="5400000">
                  <a:off x="201857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58" name="Triangle 157">
                  <a:extLst>
                    <a:ext uri="{FF2B5EF4-FFF2-40B4-BE49-F238E27FC236}">
                      <a16:creationId xmlns:a16="http://schemas.microsoft.com/office/drawing/2014/main" id="{84F7926D-4D45-D241-A32F-658D4898E909}"/>
                    </a:ext>
                  </a:extLst>
                </p:cNvPr>
                <p:cNvSpPr/>
                <p:nvPr/>
              </p:nvSpPr>
              <p:spPr>
                <a:xfrm rot="16200000">
                  <a:off x="211382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F395F1D5-5EFB-164D-B37E-96941245A9B7}"/>
                  </a:ext>
                </a:extLst>
              </p:cNvPr>
              <p:cNvGrpSpPr/>
              <p:nvPr/>
            </p:nvGrpSpPr>
            <p:grpSpPr>
              <a:xfrm>
                <a:off x="8707309" y="5641513"/>
                <a:ext cx="188339" cy="93839"/>
                <a:chOff x="2018953" y="4542139"/>
                <a:chExt cx="188339" cy="93839"/>
              </a:xfrm>
            </p:grpSpPr>
            <p:sp>
              <p:nvSpPr>
                <p:cNvPr id="155" name="Triangle 154">
                  <a:extLst>
                    <a:ext uri="{FF2B5EF4-FFF2-40B4-BE49-F238E27FC236}">
                      <a16:creationId xmlns:a16="http://schemas.microsoft.com/office/drawing/2014/main" id="{020551E4-5E5D-1149-81B4-FADA0704B1C8}"/>
                    </a:ext>
                  </a:extLst>
                </p:cNvPr>
                <p:cNvSpPr/>
                <p:nvPr/>
              </p:nvSpPr>
              <p:spPr>
                <a:xfrm rot="5400000">
                  <a:off x="201857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56" name="Triangle 155">
                  <a:extLst>
                    <a:ext uri="{FF2B5EF4-FFF2-40B4-BE49-F238E27FC236}">
                      <a16:creationId xmlns:a16="http://schemas.microsoft.com/office/drawing/2014/main" id="{F8CE7B93-B1C4-9B40-9832-F0A6C60F1A65}"/>
                    </a:ext>
                  </a:extLst>
                </p:cNvPr>
                <p:cNvSpPr/>
                <p:nvPr/>
              </p:nvSpPr>
              <p:spPr>
                <a:xfrm rot="16200000">
                  <a:off x="211382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9F0C99AB-EBAF-B940-84C0-49D7B076A625}"/>
                  </a:ext>
                </a:extLst>
              </p:cNvPr>
              <p:cNvGrpSpPr/>
              <p:nvPr/>
            </p:nvGrpSpPr>
            <p:grpSpPr>
              <a:xfrm>
                <a:off x="8707310" y="5874896"/>
                <a:ext cx="188339" cy="93839"/>
                <a:chOff x="2018953" y="4542139"/>
                <a:chExt cx="188339" cy="93839"/>
              </a:xfrm>
            </p:grpSpPr>
            <p:sp>
              <p:nvSpPr>
                <p:cNvPr id="153" name="Triangle 152">
                  <a:extLst>
                    <a:ext uri="{FF2B5EF4-FFF2-40B4-BE49-F238E27FC236}">
                      <a16:creationId xmlns:a16="http://schemas.microsoft.com/office/drawing/2014/main" id="{E66AFFCB-BB23-E641-9A6E-456FD2BAB876}"/>
                    </a:ext>
                  </a:extLst>
                </p:cNvPr>
                <p:cNvSpPr/>
                <p:nvPr/>
              </p:nvSpPr>
              <p:spPr>
                <a:xfrm rot="5400000">
                  <a:off x="201857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  <p:sp>
              <p:nvSpPr>
                <p:cNvPr id="154" name="Triangle 153">
                  <a:extLst>
                    <a:ext uri="{FF2B5EF4-FFF2-40B4-BE49-F238E27FC236}">
                      <a16:creationId xmlns:a16="http://schemas.microsoft.com/office/drawing/2014/main" id="{256B8BE2-95E5-1040-9A0B-54F26CAF6E7B}"/>
                    </a:ext>
                  </a:extLst>
                </p:cNvPr>
                <p:cNvSpPr/>
                <p:nvPr/>
              </p:nvSpPr>
              <p:spPr>
                <a:xfrm rot="16200000">
                  <a:off x="2113828" y="4542514"/>
                  <a:ext cx="93839" cy="93089"/>
                </a:xfrm>
                <a:prstGeom prst="triangle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v-SE"/>
                </a:p>
              </p:txBody>
            </p:sp>
          </p:grpSp>
        </p:grp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843CC8B9-CFCF-BF4F-91E0-6EFCE7D63ECE}"/>
                </a:ext>
              </a:extLst>
            </p:cNvPr>
            <p:cNvSpPr txBox="1"/>
            <p:nvPr/>
          </p:nvSpPr>
          <p:spPr>
            <a:xfrm>
              <a:off x="11000911" y="5170232"/>
              <a:ext cx="529312" cy="307777"/>
            </a:xfrm>
            <a:prstGeom prst="rect">
              <a:avLst/>
            </a:prstGeom>
            <a:solidFill>
              <a:schemeClr val="bg1">
                <a:alpha val="28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sv-SE" sz="1400" dirty="0">
                  <a:solidFill>
                    <a:srgbClr val="FF2F92"/>
                  </a:solidFill>
                </a:rPr>
                <a:t>MRP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5F4A7181-398D-EA42-8713-6286F6522217}"/>
                </a:ext>
              </a:extLst>
            </p:cNvPr>
            <p:cNvSpPr txBox="1"/>
            <p:nvPr/>
          </p:nvSpPr>
          <p:spPr>
            <a:xfrm>
              <a:off x="10864270" y="7840843"/>
              <a:ext cx="11668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/>
                <a:t>Moderators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5BC67C-2BAF-5D4C-8079-5B82E929074E}"/>
              </a:ext>
            </a:extLst>
          </p:cNvPr>
          <p:cNvSpPr txBox="1"/>
          <p:nvPr/>
        </p:nvSpPr>
        <p:spPr>
          <a:xfrm>
            <a:off x="13161818" y="110836"/>
            <a:ext cx="0" cy="0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pPr algn="l"/>
            <a:endParaRPr lang="en-GB" sz="2000" dirty="0"/>
          </a:p>
        </p:txBody>
      </p:sp>
      <p:sp>
        <p:nvSpPr>
          <p:cNvPr id="289" name="Freeform 288">
            <a:extLst>
              <a:ext uri="{FF2B5EF4-FFF2-40B4-BE49-F238E27FC236}">
                <a16:creationId xmlns:a16="http://schemas.microsoft.com/office/drawing/2014/main" id="{97F87FDE-600E-F048-81B2-44E81EEAF55E}"/>
              </a:ext>
            </a:extLst>
          </p:cNvPr>
          <p:cNvSpPr/>
          <p:nvPr/>
        </p:nvSpPr>
        <p:spPr>
          <a:xfrm rot="5400000" flipH="1">
            <a:off x="8350723" y="5611716"/>
            <a:ext cx="891151" cy="360040"/>
          </a:xfrm>
          <a:custGeom>
            <a:avLst/>
            <a:gdLst>
              <a:gd name="connsiteX0" fmla="*/ 0 w 742233"/>
              <a:gd name="connsiteY0" fmla="*/ 1775237 h 1775237"/>
              <a:gd name="connsiteX1" fmla="*/ 742233 w 742233"/>
              <a:gd name="connsiteY1" fmla="*/ 1775237 h 1775237"/>
              <a:gd name="connsiteX2" fmla="*/ 742233 w 742233"/>
              <a:gd name="connsiteY2" fmla="*/ 0 h 177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233" h="1775237">
                <a:moveTo>
                  <a:pt x="0" y="1775237"/>
                </a:moveTo>
                <a:lnTo>
                  <a:pt x="742233" y="1775237"/>
                </a:lnTo>
                <a:lnTo>
                  <a:pt x="742233" y="0"/>
                </a:lnTo>
              </a:path>
            </a:pathLst>
          </a:cu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4811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54636 0.56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18" y="2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A509-C24C-8540-B5E0-0F945A41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TMCP </a:t>
            </a:r>
            <a:r>
              <a:rPr lang="sv-SE" dirty="0" err="1"/>
              <a:t>simpliefied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scheme</a:t>
            </a:r>
            <a:endParaRPr lang="sv-SE" dirty="0"/>
          </a:p>
        </p:txBody>
      </p:sp>
      <p:sp>
        <p:nvSpPr>
          <p:cNvPr id="57" name="Text Placeholder 9">
            <a:extLst>
              <a:ext uri="{FF2B5EF4-FFF2-40B4-BE49-F238E27FC236}">
                <a16:creationId xmlns:a16="http://schemas.microsoft.com/office/drawing/2014/main" id="{5D4EDAFE-EFD6-954E-A250-F5B6A1A558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" y="797780"/>
            <a:ext cx="9518848" cy="59055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EA74CB-43E3-A247-AA2F-E6DDC9A66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6566" y="908720"/>
            <a:ext cx="9704934" cy="630362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D18268-C8E1-D64C-BE34-972FFA754246}"/>
              </a:ext>
            </a:extLst>
          </p:cNvPr>
          <p:cNvSpPr txBox="1">
            <a:spLocks/>
          </p:cNvSpPr>
          <p:nvPr/>
        </p:nvSpPr>
        <p:spPr>
          <a:xfrm>
            <a:off x="6240016" y="1700808"/>
            <a:ext cx="5832648" cy="3240360"/>
          </a:xfrm>
          <a:prstGeom prst="rect">
            <a:avLst/>
          </a:prstGeom>
          <a:solidFill>
            <a:schemeClr val="bg1"/>
          </a:solidFill>
        </p:spPr>
        <p:txBody>
          <a:bodyPr vert="horz" lIns="90000" tIns="45720" rIns="91440" bIns="45720" rtlCol="0">
            <a:normAutofit fontScale="70000" lnSpcReduction="20000"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80"/>
              </a:spcBef>
              <a:spcAft>
                <a:spcPts val="1200"/>
              </a:spcAft>
              <a:buNone/>
            </a:pPr>
            <a:r>
              <a:rPr lang="en-GB" sz="2600" dirty="0">
                <a:solidFill>
                  <a:schemeClr val="tx2"/>
                </a:solidFill>
              </a:rPr>
              <a:t>Ambient heater: central equipment</a:t>
            </a:r>
          </a:p>
          <a:p>
            <a:pPr marL="349200" indent="-349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>
                <a:solidFill>
                  <a:schemeClr val="tx2"/>
                </a:solidFill>
              </a:rPr>
              <a:t>Heat load for </a:t>
            </a:r>
            <a:r>
              <a:rPr lang="en-GB" sz="2200" dirty="0" err="1">
                <a:solidFill>
                  <a:schemeClr val="tx2"/>
                </a:solidFill>
              </a:rPr>
              <a:t>Coldbox</a:t>
            </a:r>
            <a:r>
              <a:rPr lang="en-GB" sz="2200" dirty="0">
                <a:solidFill>
                  <a:schemeClr val="tx2"/>
                </a:solidFill>
              </a:rPr>
              <a:t> acceptance test</a:t>
            </a:r>
          </a:p>
          <a:p>
            <a:pPr marL="349200" indent="-349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>
                <a:solidFill>
                  <a:schemeClr val="tx2"/>
                </a:solidFill>
              </a:rPr>
              <a:t>Warm-up of </a:t>
            </a:r>
            <a:r>
              <a:rPr lang="en-GB" sz="2200" dirty="0" err="1">
                <a:solidFill>
                  <a:schemeClr val="tx2"/>
                </a:solidFill>
              </a:rPr>
              <a:t>Coldbox</a:t>
            </a:r>
            <a:endParaRPr lang="en-GB" sz="2200" dirty="0">
              <a:solidFill>
                <a:schemeClr val="tx2"/>
              </a:solidFill>
            </a:endParaRPr>
          </a:p>
          <a:p>
            <a:pPr marL="349200" indent="-349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>
                <a:solidFill>
                  <a:schemeClr val="tx2"/>
                </a:solidFill>
              </a:rPr>
              <a:t>Heat load for integrated system</a:t>
            </a:r>
          </a:p>
          <a:p>
            <a:pPr marL="349200" indent="-349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>
                <a:solidFill>
                  <a:schemeClr val="tx2"/>
                </a:solidFill>
              </a:rPr>
              <a:t>Heat load during beam trip</a:t>
            </a:r>
          </a:p>
          <a:p>
            <a:pPr marL="349200" indent="-349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>
                <a:solidFill>
                  <a:schemeClr val="tx2"/>
                </a:solidFill>
              </a:rPr>
              <a:t>Temperature control during hydrogen circuit warm-up / cool-down</a:t>
            </a:r>
          </a:p>
          <a:p>
            <a:pPr marL="349200" indent="-349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>
                <a:solidFill>
                  <a:schemeClr val="tx2"/>
                </a:solidFill>
              </a:rPr>
              <a:t>Mitigation of pressure increase during power shut-down</a:t>
            </a:r>
          </a:p>
          <a:p>
            <a:pPr marL="349200" indent="-349200">
              <a:spcBef>
                <a:spcPts val="480"/>
              </a:spcBef>
              <a:spcAft>
                <a:spcPts val="1200"/>
              </a:spcAft>
              <a:buAutoNum type="arabicParenR"/>
            </a:pPr>
            <a:r>
              <a:rPr lang="en-GB" sz="2200" dirty="0">
                <a:solidFill>
                  <a:schemeClr val="tx2"/>
                </a:solidFill>
              </a:rPr>
              <a:t>Switching compressor operation while keeping CTL inventory stable</a:t>
            </a:r>
            <a:endParaRPr lang="sv-SE" sz="3600" dirty="0">
              <a:solidFill>
                <a:schemeClr val="tx2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F2AF5DC-D517-C344-A11A-82F078E7DA21}"/>
              </a:ext>
            </a:extLst>
          </p:cNvPr>
          <p:cNvSpPr/>
          <p:nvPr/>
        </p:nvSpPr>
        <p:spPr>
          <a:xfrm rot="5400000" flipH="1">
            <a:off x="8350723" y="5611716"/>
            <a:ext cx="891151" cy="360040"/>
          </a:xfrm>
          <a:custGeom>
            <a:avLst/>
            <a:gdLst>
              <a:gd name="connsiteX0" fmla="*/ 0 w 742233"/>
              <a:gd name="connsiteY0" fmla="*/ 1775237 h 1775237"/>
              <a:gd name="connsiteX1" fmla="*/ 742233 w 742233"/>
              <a:gd name="connsiteY1" fmla="*/ 1775237 h 1775237"/>
              <a:gd name="connsiteX2" fmla="*/ 742233 w 742233"/>
              <a:gd name="connsiteY2" fmla="*/ 0 h 1775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2233" h="1775237">
                <a:moveTo>
                  <a:pt x="0" y="1775237"/>
                </a:moveTo>
                <a:lnTo>
                  <a:pt x="742233" y="1775237"/>
                </a:lnTo>
                <a:lnTo>
                  <a:pt x="742233" y="0"/>
                </a:lnTo>
              </a:path>
            </a:pathLst>
          </a:custGeom>
          <a:noFill/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007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A509-C24C-8540-B5E0-0F945A41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TMCP </a:t>
            </a:r>
            <a:r>
              <a:rPr lang="sv-SE" dirty="0" err="1"/>
              <a:t>Compressor</a:t>
            </a:r>
            <a:r>
              <a:rPr lang="sv-SE" dirty="0"/>
              <a:t>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FEEC1-4696-6040-89A3-3A84FACC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700808"/>
            <a:ext cx="11377264" cy="4345166"/>
          </a:xfrm>
        </p:spPr>
        <p:txBody>
          <a:bodyPr/>
          <a:lstStyle/>
          <a:p>
            <a:pPr marL="342900" lvl="1" indent="0">
              <a:buNone/>
            </a:pPr>
            <a:endParaRPr lang="sv-SE" dirty="0"/>
          </a:p>
          <a:p>
            <a:pPr lvl="1"/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954AB-AC58-C24B-92A2-688E7C7F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19536" y="6381328"/>
            <a:ext cx="3672408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sv-SE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473ED1-7AD6-0D46-9DF6-3D714C2F40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360" y="1434835"/>
            <a:ext cx="11582401" cy="545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53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3A509-C24C-8540-B5E0-0F945A41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TMCP </a:t>
            </a:r>
            <a:r>
              <a:rPr lang="sv-SE" dirty="0" err="1"/>
              <a:t>Coldbox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FEEC1-4696-6040-89A3-3A84FACCE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700808"/>
            <a:ext cx="11377264" cy="4345166"/>
          </a:xfrm>
        </p:spPr>
        <p:txBody>
          <a:bodyPr/>
          <a:lstStyle/>
          <a:p>
            <a:pPr marL="342900" lvl="1" indent="0">
              <a:buNone/>
            </a:pPr>
            <a:endParaRPr lang="sv-SE" dirty="0"/>
          </a:p>
          <a:p>
            <a:pPr lvl="1"/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954AB-AC58-C24B-92A2-688E7C7FF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919536" y="6381328"/>
            <a:ext cx="3672408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sv-SE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D49DF8-79C9-434B-ABD1-4474674AD9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40000"/>
            <a:ext cx="7213600" cy="5410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0A95192-E98D-7B4F-BC77-FCF07DB773FB}"/>
              </a:ext>
            </a:extLst>
          </p:cNvPr>
          <p:cNvSpPr txBox="1">
            <a:spLocks/>
          </p:cNvSpPr>
          <p:nvPr/>
        </p:nvSpPr>
        <p:spPr>
          <a:xfrm>
            <a:off x="7534158" y="1440000"/>
            <a:ext cx="4538506" cy="5157352"/>
          </a:xfrm>
          <a:prstGeom prst="rect">
            <a:avLst/>
          </a:prstGeom>
        </p:spPr>
        <p:txBody>
          <a:bodyPr vert="horz" lIns="90000" tIns="45720" rIns="91440" bIns="45720" rtlCol="0">
            <a:norm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900" dirty="0"/>
              <a:t>TMCP consist of</a:t>
            </a:r>
          </a:p>
          <a:p>
            <a:pPr marL="162900" indent="-162900">
              <a:spcBef>
                <a:spcPts val="600"/>
              </a:spcBef>
            </a:pPr>
            <a:r>
              <a:rPr lang="en-GB" sz="2000" dirty="0" err="1"/>
              <a:t>Coldbox</a:t>
            </a:r>
            <a:r>
              <a:rPr lang="en-GB" sz="2000" dirty="0"/>
              <a:t> 3.5m diameter, 10m long, 5.7m high </a:t>
            </a:r>
            <a:r>
              <a:rPr lang="en-GB" sz="2000" dirty="0" err="1"/>
              <a:t>inc.</a:t>
            </a:r>
            <a:r>
              <a:rPr lang="en-GB" sz="2000" dirty="0"/>
              <a:t> 3 expansion turbines</a:t>
            </a:r>
          </a:p>
          <a:p>
            <a:pPr marL="162900" indent="-162900">
              <a:spcBef>
                <a:spcPts val="600"/>
              </a:spcBef>
            </a:pPr>
            <a:r>
              <a:rPr lang="en-GB" sz="2000" dirty="0"/>
              <a:t>Combined ACCP and TMCP </a:t>
            </a:r>
            <a:r>
              <a:rPr lang="en-GB" sz="2000" dirty="0" err="1"/>
              <a:t>Coldbox</a:t>
            </a:r>
            <a:r>
              <a:rPr lang="en-GB" sz="2000" dirty="0"/>
              <a:t> platform</a:t>
            </a:r>
          </a:p>
          <a:p>
            <a:pPr marL="162900" indent="-162900">
              <a:spcBef>
                <a:spcPts val="600"/>
              </a:spcBef>
            </a:pPr>
            <a:r>
              <a:rPr lang="en-GB" sz="2000" dirty="0"/>
              <a:t>Jumper Spool valve box in target building</a:t>
            </a:r>
          </a:p>
          <a:p>
            <a:pPr marL="162900" indent="-162900">
              <a:spcBef>
                <a:spcPts val="600"/>
              </a:spcBef>
            </a:pPr>
            <a:r>
              <a:rPr lang="en-GB" sz="2000" dirty="0"/>
              <a:t>2 identical GEA compressors in </a:t>
            </a:r>
            <a:r>
              <a:rPr lang="en-GB" sz="2000" dirty="0" err="1"/>
              <a:t>Enerproject</a:t>
            </a:r>
            <a:r>
              <a:rPr lang="en-GB" sz="2000" dirty="0"/>
              <a:t> skids, 1200 kW power</a:t>
            </a:r>
          </a:p>
          <a:p>
            <a:pPr marL="162900" indent="-162900">
              <a:spcBef>
                <a:spcPts val="600"/>
              </a:spcBef>
            </a:pPr>
            <a:r>
              <a:rPr lang="en-GB" sz="2000" dirty="0"/>
              <a:t>Bulk oil removal, final oil removal, gas management, analysers</a:t>
            </a:r>
          </a:p>
          <a:p>
            <a:pPr marL="162900" indent="-162900">
              <a:spcBef>
                <a:spcPts val="600"/>
              </a:spcBef>
            </a:pPr>
            <a:endParaRPr lang="en-GB" sz="2000" dirty="0"/>
          </a:p>
          <a:p>
            <a:pPr marL="162900" indent="-162900">
              <a:spcBef>
                <a:spcPts val="600"/>
              </a:spcBef>
            </a:pPr>
            <a:r>
              <a:rPr lang="en-GB" sz="2000" dirty="0"/>
              <a:t>Long single helium VJ transfer lines being procured now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sv-SE" sz="3200" dirty="0"/>
          </a:p>
          <a:p>
            <a:endParaRPr lang="sv-SE" sz="3600" dirty="0"/>
          </a:p>
        </p:txBody>
      </p:sp>
    </p:spTree>
    <p:extLst>
      <p:ext uri="{BB962C8B-B14F-4D97-AF65-F5344CB8AC3E}">
        <p14:creationId xmlns:p14="http://schemas.microsoft.com/office/powerpoint/2010/main" val="164691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C2172C-515E-464A-A594-71EC306991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319" y="2519550"/>
            <a:ext cx="2718013" cy="38368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F5806-365F-2545-A404-F443B86D7896}"/>
              </a:ext>
            </a:extLst>
          </p:cNvPr>
          <p:cNvSpPr txBox="1"/>
          <p:nvPr/>
        </p:nvSpPr>
        <p:spPr>
          <a:xfrm>
            <a:off x="1055440" y="6003707"/>
            <a:ext cx="1343326" cy="461665"/>
          </a:xfrm>
          <a:prstGeom prst="rect">
            <a:avLst/>
          </a:prstGeom>
          <a:solidFill>
            <a:schemeClr val="bg1">
              <a:alpha val="92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dirty="0" err="1"/>
              <a:t>Rotating</a:t>
            </a:r>
            <a:r>
              <a:rPr lang="sv-SE" sz="1200" dirty="0"/>
              <a:t> Tungsten </a:t>
            </a:r>
          </a:p>
          <a:p>
            <a:r>
              <a:rPr lang="sv-SE" sz="1200" dirty="0" err="1"/>
              <a:t>target</a:t>
            </a:r>
            <a:r>
              <a:rPr lang="sv-SE" sz="1200" dirty="0"/>
              <a:t> </a:t>
            </a:r>
            <a:r>
              <a:rPr lang="sv-SE" sz="1200" dirty="0" err="1"/>
              <a:t>wheel</a:t>
            </a:r>
            <a:endParaRPr lang="sv-SE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1F8F29-B940-F542-9EBD-E1945F2FADDE}"/>
              </a:ext>
            </a:extLst>
          </p:cNvPr>
          <p:cNvSpPr txBox="1"/>
          <p:nvPr/>
        </p:nvSpPr>
        <p:spPr>
          <a:xfrm>
            <a:off x="2589427" y="5910931"/>
            <a:ext cx="1654756" cy="276999"/>
          </a:xfrm>
          <a:prstGeom prst="rect">
            <a:avLst/>
          </a:prstGeom>
          <a:solidFill>
            <a:schemeClr val="bg1">
              <a:alpha val="96000"/>
            </a:schemeClr>
          </a:solidFill>
        </p:spPr>
        <p:txBody>
          <a:bodyPr wrap="square" rtlCol="0">
            <a:spAutoFit/>
          </a:bodyPr>
          <a:lstStyle/>
          <a:p>
            <a:r>
              <a:rPr lang="sv-SE" sz="1200" dirty="0"/>
              <a:t>Proton </a:t>
            </a:r>
            <a:r>
              <a:rPr lang="sv-SE" sz="1200" dirty="0" err="1"/>
              <a:t>beam</a:t>
            </a:r>
            <a:r>
              <a:rPr lang="sv-SE" sz="1200" dirty="0"/>
              <a:t> </a:t>
            </a:r>
            <a:r>
              <a:rPr lang="sv-SE" sz="1200" dirty="0" err="1"/>
              <a:t>window</a:t>
            </a:r>
            <a:endParaRPr lang="sv-SE" sz="1200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7C423DA-CA47-E441-B7A3-B6B35EA12E47}"/>
              </a:ext>
            </a:extLst>
          </p:cNvPr>
          <p:cNvSpPr/>
          <p:nvPr/>
        </p:nvSpPr>
        <p:spPr>
          <a:xfrm rot="120000" flipH="1">
            <a:off x="3512663" y="5521956"/>
            <a:ext cx="337973" cy="1620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780664-7351-444A-BCB1-C0C418EA4543}"/>
              </a:ext>
            </a:extLst>
          </p:cNvPr>
          <p:cNvSpPr txBox="1"/>
          <p:nvPr/>
        </p:nvSpPr>
        <p:spPr>
          <a:xfrm>
            <a:off x="3796869" y="5288116"/>
            <a:ext cx="1593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>
                <a:solidFill>
                  <a:srgbClr val="FF0000"/>
                </a:solidFill>
              </a:rPr>
              <a:t>5 MW proton </a:t>
            </a:r>
            <a:r>
              <a:rPr lang="sv-SE" sz="1200" dirty="0" err="1">
                <a:solidFill>
                  <a:srgbClr val="FF0000"/>
                </a:solidFill>
              </a:rPr>
              <a:t>beam</a:t>
            </a:r>
            <a:endParaRPr lang="sv-SE" sz="1200" dirty="0">
              <a:solidFill>
                <a:srgbClr val="FF0000"/>
              </a:solidFill>
            </a:endParaRPr>
          </a:p>
          <a:p>
            <a:r>
              <a:rPr lang="sv-SE" sz="1200" dirty="0">
                <a:solidFill>
                  <a:srgbClr val="FF0000"/>
                </a:solidFill>
              </a:rPr>
              <a:t>(at </a:t>
            </a:r>
            <a:r>
              <a:rPr lang="sv-SE" sz="1200" dirty="0" err="1">
                <a:solidFill>
                  <a:srgbClr val="FF0000"/>
                </a:solidFill>
              </a:rPr>
              <a:t>repitation</a:t>
            </a:r>
            <a:r>
              <a:rPr lang="sv-SE" sz="1200" dirty="0">
                <a:solidFill>
                  <a:srgbClr val="FF0000"/>
                </a:solidFill>
              </a:rPr>
              <a:t> rate</a:t>
            </a:r>
          </a:p>
          <a:p>
            <a:r>
              <a:rPr lang="sv-SE" sz="1200" dirty="0">
                <a:solidFill>
                  <a:srgbClr val="FF0000"/>
                </a:solidFill>
              </a:rPr>
              <a:t> </a:t>
            </a:r>
            <a:r>
              <a:rPr lang="sv-SE" sz="1200" dirty="0" err="1">
                <a:solidFill>
                  <a:srgbClr val="FF0000"/>
                </a:solidFill>
              </a:rPr>
              <a:t>of</a:t>
            </a:r>
            <a:r>
              <a:rPr lang="sv-SE" sz="1200" dirty="0">
                <a:solidFill>
                  <a:srgbClr val="FF0000"/>
                </a:solidFill>
              </a:rPr>
              <a:t> 14 Hz)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970154-A6B8-254A-85D2-554942C809F7}"/>
              </a:ext>
            </a:extLst>
          </p:cNvPr>
          <p:cNvCxnSpPr>
            <a:cxnSpLocks/>
          </p:cNvCxnSpPr>
          <p:nvPr/>
        </p:nvCxnSpPr>
        <p:spPr>
          <a:xfrm flipV="1">
            <a:off x="1391105" y="5628872"/>
            <a:ext cx="348427" cy="347008"/>
          </a:xfrm>
          <a:prstGeom prst="straightConnector1">
            <a:avLst/>
          </a:prstGeom>
          <a:ln>
            <a:solidFill>
              <a:srgbClr val="FF2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CBB74-8AB7-C740-96B8-A14265D03C67}"/>
              </a:ext>
            </a:extLst>
          </p:cNvPr>
          <p:cNvCxnSpPr>
            <a:cxnSpLocks/>
          </p:cNvCxnSpPr>
          <p:nvPr/>
        </p:nvCxnSpPr>
        <p:spPr>
          <a:xfrm flipV="1">
            <a:off x="2398766" y="3579909"/>
            <a:ext cx="950394" cy="1639096"/>
          </a:xfrm>
          <a:prstGeom prst="straightConnector1">
            <a:avLst/>
          </a:prstGeom>
          <a:ln w="2222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E4B71128-DEC0-FF48-B267-8A8D3F0DD705}"/>
              </a:ext>
            </a:extLst>
          </p:cNvPr>
          <p:cNvSpPr/>
          <p:nvPr/>
        </p:nvSpPr>
        <p:spPr>
          <a:xfrm>
            <a:off x="3118213" y="1919527"/>
            <a:ext cx="2268252" cy="2115291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D97839-D9BE-754A-9A7F-4F7BAE6483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546" y="2093673"/>
            <a:ext cx="2037305" cy="17403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572986-3CA4-F542-AFF8-D255D42B0843}"/>
              </a:ext>
            </a:extLst>
          </p:cNvPr>
          <p:cNvSpPr txBox="1"/>
          <p:nvPr/>
        </p:nvSpPr>
        <p:spPr>
          <a:xfrm>
            <a:off x="2636818" y="2019634"/>
            <a:ext cx="1111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b="1" u="sng" dirty="0" err="1"/>
              <a:t>U</a:t>
            </a:r>
            <a:r>
              <a:rPr lang="sv-SE" sz="1200" dirty="0" err="1"/>
              <a:t>pper</a:t>
            </a:r>
            <a:r>
              <a:rPr lang="sv-SE" sz="1200" dirty="0"/>
              <a:t> </a:t>
            </a:r>
            <a:r>
              <a:rPr lang="sv-SE" sz="1200" b="1" u="sng" dirty="0" err="1"/>
              <a:t>D</a:t>
            </a:r>
            <a:r>
              <a:rPr lang="sv-SE" sz="1200" dirty="0" err="1"/>
              <a:t>ownstream</a:t>
            </a:r>
            <a:r>
              <a:rPr lang="sv-SE" sz="1200" dirty="0"/>
              <a:t> </a:t>
            </a:r>
            <a:r>
              <a:rPr lang="sv-SE" sz="1200" b="1" u="sng" dirty="0"/>
              <a:t>C</a:t>
            </a:r>
            <a:r>
              <a:rPr lang="sv-SE" sz="1200" dirty="0"/>
              <a:t>old </a:t>
            </a:r>
            <a:r>
              <a:rPr lang="sv-SE" sz="1200" b="1" u="sng" dirty="0"/>
              <a:t>M</a:t>
            </a:r>
            <a:r>
              <a:rPr lang="sv-SE" sz="1200" dirty="0"/>
              <a:t>oderator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ADCF94F-0228-D24B-8C0B-31D03E864F47}"/>
              </a:ext>
            </a:extLst>
          </p:cNvPr>
          <p:cNvCxnSpPr>
            <a:cxnSpLocks/>
          </p:cNvCxnSpPr>
          <p:nvPr/>
        </p:nvCxnSpPr>
        <p:spPr>
          <a:xfrm>
            <a:off x="3347745" y="2570817"/>
            <a:ext cx="473036" cy="189507"/>
          </a:xfrm>
          <a:prstGeom prst="straightConnector1">
            <a:avLst/>
          </a:prstGeom>
          <a:ln w="22225">
            <a:solidFill>
              <a:srgbClr val="FF2F9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6606457-50F5-B648-AD00-BBF435200D97}"/>
              </a:ext>
            </a:extLst>
          </p:cNvPr>
          <p:cNvSpPr txBox="1"/>
          <p:nvPr/>
        </p:nvSpPr>
        <p:spPr>
          <a:xfrm>
            <a:off x="3867207" y="2353887"/>
            <a:ext cx="657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 err="1"/>
              <a:t>u.u.c.M</a:t>
            </a:r>
            <a:endParaRPr lang="sv-SE" sz="1200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528AE7C-A343-8848-AC42-A1C0D7F241D1}"/>
              </a:ext>
            </a:extLst>
          </p:cNvPr>
          <p:cNvSpPr/>
          <p:nvPr/>
        </p:nvSpPr>
        <p:spPr>
          <a:xfrm>
            <a:off x="3331757" y="2145219"/>
            <a:ext cx="1977656" cy="1786271"/>
          </a:xfrm>
          <a:custGeom>
            <a:avLst/>
            <a:gdLst>
              <a:gd name="connsiteX0" fmla="*/ 0 w 2636874"/>
              <a:gd name="connsiteY0" fmla="*/ 1414130 h 2381693"/>
              <a:gd name="connsiteX1" fmla="*/ 223283 w 2636874"/>
              <a:gd name="connsiteY1" fmla="*/ 1988288 h 2381693"/>
              <a:gd name="connsiteX2" fmla="*/ 1116418 w 2636874"/>
              <a:gd name="connsiteY2" fmla="*/ 2381693 h 2381693"/>
              <a:gd name="connsiteX3" fmla="*/ 1935125 w 2636874"/>
              <a:gd name="connsiteY3" fmla="*/ 2232837 h 2381693"/>
              <a:gd name="connsiteX4" fmla="*/ 2328530 w 2636874"/>
              <a:gd name="connsiteY4" fmla="*/ 1977655 h 2381693"/>
              <a:gd name="connsiteX5" fmla="*/ 2626241 w 2636874"/>
              <a:gd name="connsiteY5" fmla="*/ 1658679 h 2381693"/>
              <a:gd name="connsiteX6" fmla="*/ 2636874 w 2636874"/>
              <a:gd name="connsiteY6" fmla="*/ 584790 h 2381693"/>
              <a:gd name="connsiteX7" fmla="*/ 2477386 w 2636874"/>
              <a:gd name="connsiteY7" fmla="*/ 276446 h 2381693"/>
              <a:gd name="connsiteX8" fmla="*/ 2115879 w 2636874"/>
              <a:gd name="connsiteY8" fmla="*/ 0 h 2381693"/>
              <a:gd name="connsiteX9" fmla="*/ 2115879 w 2636874"/>
              <a:gd name="connsiteY9" fmla="*/ 0 h 2381693"/>
              <a:gd name="connsiteX10" fmla="*/ 2020186 w 2636874"/>
              <a:gd name="connsiteY10" fmla="*/ 223283 h 2381693"/>
              <a:gd name="connsiteX11" fmla="*/ 2020186 w 2636874"/>
              <a:gd name="connsiteY11" fmla="*/ 1073888 h 2381693"/>
              <a:gd name="connsiteX12" fmla="*/ 0 w 2636874"/>
              <a:gd name="connsiteY12" fmla="*/ 1414130 h 2381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36874" h="2381693">
                <a:moveTo>
                  <a:pt x="0" y="1414130"/>
                </a:moveTo>
                <a:lnTo>
                  <a:pt x="223283" y="1988288"/>
                </a:lnTo>
                <a:lnTo>
                  <a:pt x="1116418" y="2381693"/>
                </a:lnTo>
                <a:lnTo>
                  <a:pt x="1935125" y="2232837"/>
                </a:lnTo>
                <a:lnTo>
                  <a:pt x="2328530" y="1977655"/>
                </a:lnTo>
                <a:lnTo>
                  <a:pt x="2626241" y="1658679"/>
                </a:lnTo>
                <a:lnTo>
                  <a:pt x="2636874" y="584790"/>
                </a:lnTo>
                <a:lnTo>
                  <a:pt x="2477386" y="276446"/>
                </a:lnTo>
                <a:lnTo>
                  <a:pt x="2115879" y="0"/>
                </a:lnTo>
                <a:lnTo>
                  <a:pt x="2115879" y="0"/>
                </a:lnTo>
                <a:lnTo>
                  <a:pt x="2020186" y="223283"/>
                </a:lnTo>
                <a:lnTo>
                  <a:pt x="2020186" y="1073888"/>
                </a:lnTo>
                <a:lnTo>
                  <a:pt x="0" y="1414130"/>
                </a:lnTo>
                <a:close/>
              </a:path>
            </a:pathLst>
          </a:cu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 dirty="0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ED8D655F-471E-1E41-842A-CD576CBD01F4}"/>
              </a:ext>
            </a:extLst>
          </p:cNvPr>
          <p:cNvSpPr/>
          <p:nvPr/>
        </p:nvSpPr>
        <p:spPr>
          <a:xfrm rot="21189125" flipH="1">
            <a:off x="4435906" y="2859310"/>
            <a:ext cx="337973" cy="16201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538F86-CE1C-2248-8304-EE5E3E1BC77C}"/>
              </a:ext>
            </a:extLst>
          </p:cNvPr>
          <p:cNvSpPr txBox="1"/>
          <p:nvPr/>
        </p:nvSpPr>
        <p:spPr>
          <a:xfrm>
            <a:off x="4950450" y="2622983"/>
            <a:ext cx="1087568" cy="21544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sv-SE" sz="1400" dirty="0">
                <a:solidFill>
                  <a:srgbClr val="FF0000"/>
                </a:solidFill>
              </a:rPr>
              <a:t>Proton </a:t>
            </a:r>
            <a:r>
              <a:rPr lang="sv-SE" sz="1400" dirty="0" err="1">
                <a:solidFill>
                  <a:srgbClr val="FF0000"/>
                </a:solidFill>
              </a:rPr>
              <a:t>beam</a:t>
            </a:r>
            <a:endParaRPr lang="sv-SE" sz="1400" dirty="0">
              <a:solidFill>
                <a:srgbClr val="FF0000"/>
              </a:solidFill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5546A849-78FD-3F4A-B07D-D1DC8A79A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791" y="4192626"/>
            <a:ext cx="1462830" cy="97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2E0E86-4806-AD48-AEBC-781418F63366}"/>
              </a:ext>
            </a:extLst>
          </p:cNvPr>
          <p:cNvSpPr txBox="1"/>
          <p:nvPr/>
        </p:nvSpPr>
        <p:spPr>
          <a:xfrm>
            <a:off x="1157961" y="1550772"/>
            <a:ext cx="33662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/>
              <a:t>ESS </a:t>
            </a:r>
            <a:r>
              <a:rPr lang="sv-SE" sz="2000" b="1" dirty="0" err="1"/>
              <a:t>Spallation</a:t>
            </a:r>
            <a:r>
              <a:rPr lang="sv-SE" sz="2000" b="1" dirty="0"/>
              <a:t> neutron source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5BA0B79-B182-414E-8175-EC1DCA327055}"/>
              </a:ext>
            </a:extLst>
          </p:cNvPr>
          <p:cNvSpPr/>
          <p:nvPr/>
        </p:nvSpPr>
        <p:spPr>
          <a:xfrm>
            <a:off x="2025317" y="5274520"/>
            <a:ext cx="571268" cy="551983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AB2715-11B0-664A-B71D-4D2B031EBF45}"/>
              </a:ext>
            </a:extLst>
          </p:cNvPr>
          <p:cNvSpPr/>
          <p:nvPr/>
        </p:nvSpPr>
        <p:spPr>
          <a:xfrm>
            <a:off x="5836226" y="1569197"/>
            <a:ext cx="491335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ESS hydrogen moderator requirements</a:t>
            </a:r>
          </a:p>
          <a:p>
            <a:pPr marL="342900" indent="-342900">
              <a:buAutoNum type="arabicParenBoth"/>
            </a:pPr>
            <a:r>
              <a:rPr lang="en-GB" sz="1600" dirty="0"/>
              <a:t>ESS moderator is optimized for a maximum neutron brightness under the condition of a </a:t>
            </a:r>
            <a:r>
              <a:rPr lang="en-GB" sz="1600" dirty="0">
                <a:solidFill>
                  <a:srgbClr val="FF0000"/>
                </a:solidFill>
              </a:rPr>
              <a:t>para-H2  &gt; 99.5%</a:t>
            </a:r>
            <a:r>
              <a:rPr lang="sv-SE" sz="1600" dirty="0">
                <a:solidFill>
                  <a:srgbClr val="FF0000"/>
                </a:solidFill>
              </a:rPr>
              <a:t> </a:t>
            </a:r>
          </a:p>
          <a:p>
            <a:r>
              <a:rPr lang="en-GB" sz="1600" dirty="0"/>
              <a:t>        - Equilibrium p-H2 fraction</a:t>
            </a:r>
          </a:p>
          <a:p>
            <a:r>
              <a:rPr lang="en-GB" sz="1600" dirty="0"/>
              <a:t>	99,5% @22.5 K and </a:t>
            </a:r>
            <a:r>
              <a:rPr lang="en-GB" sz="1600" i="1" dirty="0"/>
              <a:t>99,95% @17K</a:t>
            </a:r>
          </a:p>
          <a:p>
            <a:r>
              <a:rPr lang="en-GB" sz="1600" dirty="0"/>
              <a:t>        - </a:t>
            </a:r>
            <a:r>
              <a:rPr lang="en-GB" sz="1600" i="1" dirty="0"/>
              <a:t>Ortho-para-H2 converter (IONEX)</a:t>
            </a:r>
          </a:p>
          <a:p>
            <a:endParaRPr lang="en-GB" sz="1600" dirty="0"/>
          </a:p>
          <a:p>
            <a:r>
              <a:rPr lang="en-GB" sz="1600" dirty="0"/>
              <a:t>(2)  </a:t>
            </a:r>
            <a:r>
              <a:rPr lang="en-GB" sz="1600" dirty="0">
                <a:solidFill>
                  <a:srgbClr val="FF0000"/>
                </a:solidFill>
              </a:rPr>
              <a:t>Average temperature rise through moderator &lt; 3 K.   </a:t>
            </a:r>
            <a:endParaRPr lang="sv-SE" sz="1600" dirty="0">
              <a:solidFill>
                <a:srgbClr val="FF0000"/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D5729CC-5B64-0B48-9A97-0572BFB8D47E}"/>
              </a:ext>
            </a:extLst>
          </p:cNvPr>
          <p:cNvSpPr txBox="1">
            <a:spLocks/>
          </p:cNvSpPr>
          <p:nvPr/>
        </p:nvSpPr>
        <p:spPr>
          <a:xfrm>
            <a:off x="5307440" y="5795579"/>
            <a:ext cx="5828846" cy="877919"/>
          </a:xfrm>
          <a:prstGeom prst="rect">
            <a:avLst/>
          </a:prstGeom>
        </p:spPr>
        <p:txBody>
          <a:bodyPr vert="horz" lIns="68580" tIns="34291" rIns="68580" bIns="3429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600" b="1" u="sng" dirty="0" err="1">
                <a:solidFill>
                  <a:srgbClr val="0070C0"/>
                </a:solidFill>
              </a:rPr>
              <a:t>C</a:t>
            </a:r>
            <a:r>
              <a:rPr lang="sv-SE" sz="1600" b="1" dirty="0" err="1">
                <a:solidFill>
                  <a:srgbClr val="0070C0"/>
                </a:solidFill>
              </a:rPr>
              <a:t>ryogenic</a:t>
            </a:r>
            <a:r>
              <a:rPr lang="sv-SE" sz="1600" b="1" dirty="0">
                <a:solidFill>
                  <a:srgbClr val="0070C0"/>
                </a:solidFill>
              </a:rPr>
              <a:t> </a:t>
            </a:r>
            <a:r>
              <a:rPr lang="sv-SE" sz="1600" b="1" u="sng" dirty="0">
                <a:solidFill>
                  <a:srgbClr val="0070C0"/>
                </a:solidFill>
              </a:rPr>
              <a:t>M</a:t>
            </a:r>
            <a:r>
              <a:rPr lang="sv-SE" sz="1600" b="1" dirty="0">
                <a:solidFill>
                  <a:srgbClr val="0070C0"/>
                </a:solidFill>
              </a:rPr>
              <a:t>oderator </a:t>
            </a:r>
            <a:r>
              <a:rPr lang="sv-SE" sz="1600" b="1" u="sng" dirty="0">
                <a:solidFill>
                  <a:srgbClr val="0070C0"/>
                </a:solidFill>
              </a:rPr>
              <a:t>S</a:t>
            </a:r>
            <a:r>
              <a:rPr lang="sv-SE" sz="1600" b="1" dirty="0">
                <a:solidFill>
                  <a:srgbClr val="0070C0"/>
                </a:solidFill>
              </a:rPr>
              <a:t>ystem (CMS)</a:t>
            </a:r>
            <a:r>
              <a:rPr lang="sv-SE" sz="1600" dirty="0">
                <a:solidFill>
                  <a:srgbClr val="0070C0"/>
                </a:solidFill>
              </a:rPr>
              <a:t> </a:t>
            </a:r>
            <a:r>
              <a:rPr lang="sv-SE" sz="1600" dirty="0"/>
              <a:t>has  </a:t>
            </a:r>
            <a:r>
              <a:rPr lang="sv-SE" sz="1600" dirty="0" err="1"/>
              <a:t>been</a:t>
            </a:r>
            <a:r>
              <a:rPr lang="sv-SE" sz="1600" dirty="0"/>
              <a:t> </a:t>
            </a:r>
            <a:r>
              <a:rPr lang="sv-SE" sz="1600" dirty="0" err="1"/>
              <a:t>designed</a:t>
            </a:r>
            <a:r>
              <a:rPr lang="sv-SE" sz="1600" dirty="0"/>
              <a:t> to </a:t>
            </a:r>
            <a:r>
              <a:rPr lang="sv-SE" sz="1600" dirty="0" err="1"/>
              <a:t>ciculate</a:t>
            </a:r>
            <a:r>
              <a:rPr lang="sv-SE" sz="1600" dirty="0"/>
              <a:t> </a:t>
            </a:r>
            <a:r>
              <a:rPr lang="sv-SE" sz="1600" b="1" dirty="0" err="1">
                <a:solidFill>
                  <a:srgbClr val="0070C0"/>
                </a:solidFill>
              </a:rPr>
              <a:t>subcooled</a:t>
            </a:r>
            <a:r>
              <a:rPr lang="sv-SE" sz="1600" b="1" dirty="0">
                <a:solidFill>
                  <a:srgbClr val="0070C0"/>
                </a:solidFill>
              </a:rPr>
              <a:t> LH2 (T=17 K, P=10 bar and pH2=99.5%) at 1 kg/s</a:t>
            </a:r>
            <a:r>
              <a:rPr lang="sv-SE" sz="1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82519DBD-EBD5-2B42-AB98-B3896BAB2F42}"/>
              </a:ext>
            </a:extLst>
          </p:cNvPr>
          <p:cNvSpPr/>
          <p:nvPr/>
        </p:nvSpPr>
        <p:spPr>
          <a:xfrm>
            <a:off x="7840063" y="5485927"/>
            <a:ext cx="455319" cy="2473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B6AFC265-1577-F64C-9AEC-44FFD29629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3302242"/>
                  </p:ext>
                </p:extLst>
              </p:nvPr>
            </p:nvGraphicFramePr>
            <p:xfrm>
              <a:off x="6129120" y="3739097"/>
              <a:ext cx="4239758" cy="1536384"/>
            </p:xfrm>
            <a:graphic>
              <a:graphicData uri="http://schemas.openxmlformats.org/drawingml/2006/table">
                <a:tbl>
                  <a:tblPr>
                    <a:tableStyleId>{BDBED569-4797-4DF1-A0F4-6AAB3CD982D8}</a:tableStyleId>
                  </a:tblPr>
                  <a:tblGrid>
                    <a:gridCol w="1382607">
                      <a:extLst>
                        <a:ext uri="{9D8B030D-6E8A-4147-A177-3AD203B41FA5}">
                          <a16:colId xmlns:a16="http://schemas.microsoft.com/office/drawing/2014/main" val="3572249115"/>
                        </a:ext>
                      </a:extLst>
                    </a:gridCol>
                    <a:gridCol w="1416245">
                      <a:extLst>
                        <a:ext uri="{9D8B030D-6E8A-4147-A177-3AD203B41FA5}">
                          <a16:colId xmlns:a16="http://schemas.microsoft.com/office/drawing/2014/main" val="2772105755"/>
                        </a:ext>
                      </a:extLst>
                    </a:gridCol>
                    <a:gridCol w="1440906">
                      <a:extLst>
                        <a:ext uri="{9D8B030D-6E8A-4147-A177-3AD203B41FA5}">
                          <a16:colId xmlns:a16="http://schemas.microsoft.com/office/drawing/2014/main" val="996978937"/>
                        </a:ext>
                      </a:extLst>
                    </a:gridCol>
                  </a:tblGrid>
                  <a:tr h="32935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>
                              <a:effectLst/>
                            </a:rPr>
                            <a:t>Moderator     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 err="1">
                              <a:effectLst/>
                            </a:rPr>
                            <a:t>Nuclear</a:t>
                          </a:r>
                          <a:r>
                            <a:rPr lang="sv-SE" sz="1400" u="none" strike="noStrike" dirty="0">
                              <a:effectLst/>
                            </a:rPr>
                            <a:t> </a:t>
                          </a:r>
                          <a:r>
                            <a:rPr lang="sv-SE" sz="1400" u="none" strike="noStrike" dirty="0" err="1">
                              <a:effectLst/>
                            </a:rPr>
                            <a:t>heating</a:t>
                          </a:r>
                          <a:r>
                            <a:rPr lang="sv-SE" sz="1400" u="none" strike="noStrike" dirty="0">
                              <a:effectLst/>
                            </a:rPr>
                            <a:t> </a:t>
                          </a: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>
                              <a:effectLst/>
                            </a:rPr>
                            <a:t>at 5 MW (kW)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Require</a:t>
                          </a:r>
                          <a:r>
                            <a:rPr lang="sv-SE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</a:t>
                          </a:r>
                          <a:r>
                            <a:rPr lang="sv-SE" sz="1400" b="0" i="0" u="none" strike="noStrike" dirty="0" err="1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flow</a:t>
                          </a:r>
                          <a:r>
                            <a:rPr lang="sv-SE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rate for </a:t>
                          </a:r>
                          <a14:m>
                            <m:oMath xmlns:m="http://schemas.openxmlformats.org/officeDocument/2006/math">
                              <m:r>
                                <a:rPr lang="sv-SE" sz="1400" b="0" i="1" u="none" strike="noStrike" smtClean="0">
                                  <a:solidFill>
                                    <a:srgbClr val="00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oMath>
                          </a14:m>
                          <a:r>
                            <a:rPr lang="sv-SE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 =3.0 K (g/s)</a:t>
                          </a:r>
                        </a:p>
                      </a:txBody>
                      <a:tcPr marL="7144" marR="7144" marT="7144" marB="0" anchor="ctr"/>
                    </a:tc>
                    <a:extLst>
                      <a:ext uri="{0D108BD9-81ED-4DB2-BD59-A6C34878D82A}">
                        <a16:rowId xmlns:a16="http://schemas.microsoft.com/office/drawing/2014/main" val="1435490060"/>
                      </a:ext>
                    </a:extLst>
                  </a:tr>
                  <a:tr h="20423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 err="1">
                              <a:effectLst/>
                            </a:rPr>
                            <a:t>u.d.cM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effectLst/>
                            </a:rPr>
                            <a:t>3.79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148</a:t>
                          </a:r>
                        </a:p>
                      </a:txBody>
                      <a:tcPr marL="7144" marR="7144" marT="7144" marB="0" anchor="b"/>
                    </a:tc>
                    <a:extLst>
                      <a:ext uri="{0D108BD9-81ED-4DB2-BD59-A6C34878D82A}">
                        <a16:rowId xmlns:a16="http://schemas.microsoft.com/office/drawing/2014/main" val="1534728473"/>
                      </a:ext>
                    </a:extLst>
                  </a:tr>
                  <a:tr h="20423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 err="1">
                              <a:effectLst/>
                            </a:rPr>
                            <a:t>u.u.cM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effectLst/>
                            </a:rPr>
                            <a:t>2.91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114</a:t>
                          </a:r>
                        </a:p>
                      </a:txBody>
                      <a:tcPr marL="7144" marR="7144" marT="7144" marB="0" anchor="b"/>
                    </a:tc>
                    <a:extLst>
                      <a:ext uri="{0D108BD9-81ED-4DB2-BD59-A6C34878D82A}">
                        <a16:rowId xmlns:a16="http://schemas.microsoft.com/office/drawing/2014/main" val="2833508937"/>
                      </a:ext>
                    </a:extLst>
                  </a:tr>
                  <a:tr h="20423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l.d.cM</a:t>
                          </a:r>
                          <a:endParaRPr lang="sv-SE" sz="1400" b="0" i="0" u="none" strike="noStrike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(5.96)</a:t>
                          </a:r>
                          <a:endParaRPr lang="sv-SE" sz="1400" b="0" i="0" u="none" strike="noStrike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b="0" i="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(233)</a:t>
                          </a:r>
                        </a:p>
                      </a:txBody>
                      <a:tcPr marL="7144" marR="7144" marT="7144" marB="0" anchor="b"/>
                    </a:tc>
                    <a:extLst>
                      <a:ext uri="{0D108BD9-81ED-4DB2-BD59-A6C34878D82A}">
                        <a16:rowId xmlns:a16="http://schemas.microsoft.com/office/drawing/2014/main" val="3779663506"/>
                      </a:ext>
                    </a:extLst>
                  </a:tr>
                  <a:tr h="20423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l.u.cM</a:t>
                          </a:r>
                          <a:endParaRPr lang="sv-SE" sz="1400" b="0" i="0" u="none" strike="noStrike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(4.60)</a:t>
                          </a:r>
                          <a:endParaRPr lang="sv-SE" sz="1400" b="0" i="0" u="none" strike="noStrike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b="0" i="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(180)</a:t>
                          </a:r>
                        </a:p>
                      </a:txBody>
                      <a:tcPr marL="7144" marR="7144" marT="7144" marB="0" anchor="b"/>
                    </a:tc>
                    <a:extLst>
                      <a:ext uri="{0D108BD9-81ED-4DB2-BD59-A6C34878D82A}">
                        <a16:rowId xmlns:a16="http://schemas.microsoft.com/office/drawing/2014/main" val="3367243362"/>
                      </a:ext>
                    </a:extLst>
                  </a:tr>
                  <a:tr h="204239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effectLst/>
                            </a:rPr>
                            <a:t>Total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effectLst/>
                            </a:rPr>
                            <a:t>6.7 </a:t>
                          </a:r>
                          <a:r>
                            <a:rPr lang="sv-SE" sz="140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(17.25)</a:t>
                          </a:r>
                          <a:endParaRPr lang="sv-SE" sz="1400" b="0" i="0" u="none" strike="noStrike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262</a:t>
                          </a:r>
                          <a:r>
                            <a:rPr lang="sv-SE" sz="1400" b="0" i="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(675)</a:t>
                          </a:r>
                        </a:p>
                      </a:txBody>
                      <a:tcPr marL="7144" marR="7144" marT="7144" marB="0" anchor="b"/>
                    </a:tc>
                    <a:extLst>
                      <a:ext uri="{0D108BD9-81ED-4DB2-BD59-A6C34878D82A}">
                        <a16:rowId xmlns:a16="http://schemas.microsoft.com/office/drawing/2014/main" val="71924802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Table 26">
                <a:extLst>
                  <a:ext uri="{FF2B5EF4-FFF2-40B4-BE49-F238E27FC236}">
                    <a16:creationId xmlns:a16="http://schemas.microsoft.com/office/drawing/2014/main" id="{B6AFC265-1577-F64C-9AEC-44FFD29629F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3302242"/>
                  </p:ext>
                </p:extLst>
              </p:nvPr>
            </p:nvGraphicFramePr>
            <p:xfrm>
              <a:off x="6129120" y="3739097"/>
              <a:ext cx="4239758" cy="1536384"/>
            </p:xfrm>
            <a:graphic>
              <a:graphicData uri="http://schemas.openxmlformats.org/drawingml/2006/table">
                <a:tbl>
                  <a:tblPr>
                    <a:tableStyleId>{BDBED569-4797-4DF1-A0F4-6AAB3CD982D8}</a:tableStyleId>
                  </a:tblPr>
                  <a:tblGrid>
                    <a:gridCol w="1382607">
                      <a:extLst>
                        <a:ext uri="{9D8B030D-6E8A-4147-A177-3AD203B41FA5}">
                          <a16:colId xmlns:a16="http://schemas.microsoft.com/office/drawing/2014/main" val="3572249115"/>
                        </a:ext>
                      </a:extLst>
                    </a:gridCol>
                    <a:gridCol w="1416245">
                      <a:extLst>
                        <a:ext uri="{9D8B030D-6E8A-4147-A177-3AD203B41FA5}">
                          <a16:colId xmlns:a16="http://schemas.microsoft.com/office/drawing/2014/main" val="2772105755"/>
                        </a:ext>
                      </a:extLst>
                    </a:gridCol>
                    <a:gridCol w="1440906">
                      <a:extLst>
                        <a:ext uri="{9D8B030D-6E8A-4147-A177-3AD203B41FA5}">
                          <a16:colId xmlns:a16="http://schemas.microsoft.com/office/drawing/2014/main" val="996978937"/>
                        </a:ext>
                      </a:extLst>
                    </a:gridCol>
                  </a:tblGrid>
                  <a:tr h="43386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>
                              <a:effectLst/>
                            </a:rPr>
                            <a:t>Moderator     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 err="1">
                              <a:effectLst/>
                            </a:rPr>
                            <a:t>Nuclear</a:t>
                          </a:r>
                          <a:r>
                            <a:rPr lang="sv-SE" sz="1400" u="none" strike="noStrike" dirty="0">
                              <a:effectLst/>
                            </a:rPr>
                            <a:t> </a:t>
                          </a:r>
                          <a:r>
                            <a:rPr lang="sv-SE" sz="1400" u="none" strike="noStrike" dirty="0" err="1">
                              <a:effectLst/>
                            </a:rPr>
                            <a:t>heating</a:t>
                          </a:r>
                          <a:r>
                            <a:rPr lang="sv-SE" sz="1400" u="none" strike="noStrike" dirty="0">
                              <a:effectLst/>
                            </a:rPr>
                            <a:t> </a:t>
                          </a:r>
                        </a:p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>
                              <a:effectLst/>
                            </a:rPr>
                            <a:t>at 5 MW (kW)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ctr"/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 marL="7144" marR="7144" marT="7144" marB="0" anchor="ctr">
                        <a:blipFill>
                          <a:blip r:embed="rId5"/>
                          <a:stretch>
                            <a:fillRect l="-194737" t="-11765" b="-28235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35490060"/>
                      </a:ext>
                    </a:extLst>
                  </a:tr>
                  <a:tr h="22050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 err="1">
                              <a:effectLst/>
                            </a:rPr>
                            <a:t>u.d.cM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effectLst/>
                            </a:rPr>
                            <a:t>3.79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148</a:t>
                          </a:r>
                        </a:p>
                      </a:txBody>
                      <a:tcPr marL="7144" marR="7144" marT="7144" marB="0" anchor="b"/>
                    </a:tc>
                    <a:extLst>
                      <a:ext uri="{0D108BD9-81ED-4DB2-BD59-A6C34878D82A}">
                        <a16:rowId xmlns:a16="http://schemas.microsoft.com/office/drawing/2014/main" val="1534728473"/>
                      </a:ext>
                    </a:extLst>
                  </a:tr>
                  <a:tr h="22050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 err="1">
                              <a:effectLst/>
                            </a:rPr>
                            <a:t>u.u.cM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effectLst/>
                            </a:rPr>
                            <a:t>2.91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114</a:t>
                          </a:r>
                        </a:p>
                      </a:txBody>
                      <a:tcPr marL="7144" marR="7144" marT="7144" marB="0" anchor="b"/>
                    </a:tc>
                    <a:extLst>
                      <a:ext uri="{0D108BD9-81ED-4DB2-BD59-A6C34878D82A}">
                        <a16:rowId xmlns:a16="http://schemas.microsoft.com/office/drawing/2014/main" val="2833508937"/>
                      </a:ext>
                    </a:extLst>
                  </a:tr>
                  <a:tr h="22050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l.d.cM</a:t>
                          </a:r>
                          <a:endParaRPr lang="sv-SE" sz="1400" b="0" i="0" u="none" strike="noStrike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(5.96)</a:t>
                          </a:r>
                          <a:endParaRPr lang="sv-SE" sz="1400" b="0" i="0" u="none" strike="noStrike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b="0" i="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(233)</a:t>
                          </a:r>
                        </a:p>
                      </a:txBody>
                      <a:tcPr marL="7144" marR="7144" marT="7144" marB="0" anchor="b"/>
                    </a:tc>
                    <a:extLst>
                      <a:ext uri="{0D108BD9-81ED-4DB2-BD59-A6C34878D82A}">
                        <a16:rowId xmlns:a16="http://schemas.microsoft.com/office/drawing/2014/main" val="3779663506"/>
                      </a:ext>
                    </a:extLst>
                  </a:tr>
                  <a:tr h="22050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b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400" u="none" strike="noStrike" dirty="0" err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l.u.cM</a:t>
                          </a:r>
                          <a:endParaRPr lang="sv-SE" sz="1400" b="0" i="0" u="none" strike="noStrike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(4.60)</a:t>
                          </a:r>
                          <a:endParaRPr lang="sv-SE" sz="1400" b="0" i="0" u="none" strike="noStrike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b="0" i="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(180)</a:t>
                          </a:r>
                        </a:p>
                      </a:txBody>
                      <a:tcPr marL="7144" marR="7144" marT="7144" marB="0" anchor="b"/>
                    </a:tc>
                    <a:extLst>
                      <a:ext uri="{0D108BD9-81ED-4DB2-BD59-A6C34878D82A}">
                        <a16:rowId xmlns:a16="http://schemas.microsoft.com/office/drawing/2014/main" val="3367243362"/>
                      </a:ext>
                    </a:extLst>
                  </a:tr>
                  <a:tr h="220504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effectLst/>
                            </a:rPr>
                            <a:t>Total</a:t>
                          </a:r>
                          <a:endParaRPr lang="sv-SE" sz="14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u="none" strike="noStrike" dirty="0">
                              <a:effectLst/>
                            </a:rPr>
                            <a:t>6.7 </a:t>
                          </a:r>
                          <a:r>
                            <a:rPr lang="sv-SE" sz="140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</a:rPr>
                            <a:t>(17.25)</a:t>
                          </a:r>
                          <a:endParaRPr lang="sv-SE" sz="1400" b="0" i="0" u="none" strike="noStrike" dirty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7144" marR="7144" marT="7144" marB="0" anchor="b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v-SE" sz="1400" b="0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262</a:t>
                          </a:r>
                          <a:r>
                            <a:rPr lang="sv-SE" sz="1400" b="0" i="0" u="none" strike="noStrike" dirty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(675)</a:t>
                          </a:r>
                        </a:p>
                      </a:txBody>
                      <a:tcPr marL="7144" marR="7144" marT="7144" marB="0" anchor="b"/>
                    </a:tc>
                    <a:extLst>
                      <a:ext uri="{0D108BD9-81ED-4DB2-BD59-A6C34878D82A}">
                        <a16:rowId xmlns:a16="http://schemas.microsoft.com/office/drawing/2014/main" val="71924802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D3A4FB23-57B6-494B-9567-608390BCFBE9}"/>
              </a:ext>
            </a:extLst>
          </p:cNvPr>
          <p:cNvSpPr txBox="1"/>
          <p:nvPr/>
        </p:nvSpPr>
        <p:spPr>
          <a:xfrm>
            <a:off x="4191850" y="3263238"/>
            <a:ext cx="701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/>
              <a:t>l.u.c.M</a:t>
            </a:r>
            <a:endParaRPr lang="sv-SE" sz="1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C3AC27-A335-2149-AF85-40E0D83F658B}"/>
              </a:ext>
            </a:extLst>
          </p:cNvPr>
          <p:cNvSpPr txBox="1"/>
          <p:nvPr/>
        </p:nvSpPr>
        <p:spPr>
          <a:xfrm>
            <a:off x="3261111" y="3298360"/>
            <a:ext cx="7018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/>
              <a:t>l.d.c.M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7CAB2A1-DA3B-324D-B11D-ACBBDB33F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Current status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1EC9D-B199-2A4B-A7D1-62CCEE215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B03DE92-70ED-A543-97E7-A111728EAD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CD205A8-71B9-AE4D-B89C-40582EC87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054352" cy="4384304"/>
          </a:xfrm>
        </p:spPr>
        <p:txBody>
          <a:bodyPr/>
          <a:lstStyle/>
          <a:p>
            <a:pPr>
              <a:buAutoNum type="arabicParenR"/>
            </a:pPr>
            <a:endParaRPr lang="en-GB" sz="1800" dirty="0"/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Successful completion of TMCP alone acceptance testing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Excellent compressor performance (efficiency, cooling water control, slide valve control, documentation)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Acceptable </a:t>
            </a:r>
            <a:r>
              <a:rPr lang="en-GB" dirty="0" err="1"/>
              <a:t>coldbox</a:t>
            </a:r>
            <a:r>
              <a:rPr lang="en-GB" dirty="0"/>
              <a:t> and overall performance, few punch points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 err="1"/>
              <a:t>Cryoline</a:t>
            </a:r>
            <a:r>
              <a:rPr lang="en-GB" dirty="0"/>
              <a:t> project to start soon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GB" dirty="0"/>
              <a:t> Integrated testing in 2021 / 2022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25E041-ED2C-BC4F-9A4C-C280F98616FD}"/>
              </a:ext>
            </a:extLst>
          </p:cNvPr>
          <p:cNvSpPr/>
          <p:nvPr/>
        </p:nvSpPr>
        <p:spPr>
          <a:xfrm>
            <a:off x="2129650" y="5991671"/>
            <a:ext cx="33973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Questions?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80FA7A-8DBD-B544-87DC-65D3ACA27E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952" y="1700808"/>
            <a:ext cx="6408712" cy="48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9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75B4C-BD06-6F4D-AFA2-9798E3E1E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Cryogenic</a:t>
            </a:r>
            <a:r>
              <a:rPr lang="sv-SE" dirty="0"/>
              <a:t> Moderator System (CMS) </a:t>
            </a:r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9B334-4474-2746-900B-BDAB1FE1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877850-C065-9142-BDA6-B47D36CB24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DDB26C-5605-BB4A-9B13-EB9956C75A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2003908"/>
            <a:ext cx="8609936" cy="4892009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135FFA85-3313-4E4D-939C-D21E4DDED84F}"/>
              </a:ext>
            </a:extLst>
          </p:cNvPr>
          <p:cNvSpPr/>
          <p:nvPr/>
        </p:nvSpPr>
        <p:spPr>
          <a:xfrm rot="5400000">
            <a:off x="4862299" y="5271802"/>
            <a:ext cx="297383" cy="202257"/>
          </a:xfrm>
          <a:prstGeom prst="rightArrow">
            <a:avLst/>
          </a:prstGeom>
          <a:solidFill>
            <a:srgbClr val="043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4BCDEC8-CCEB-F34E-8DB9-6CF3A851C112}"/>
              </a:ext>
            </a:extLst>
          </p:cNvPr>
          <p:cNvSpPr txBox="1">
            <a:spLocks/>
          </p:cNvSpPr>
          <p:nvPr/>
        </p:nvSpPr>
        <p:spPr>
          <a:xfrm>
            <a:off x="3449573" y="5099970"/>
            <a:ext cx="1460289" cy="286643"/>
          </a:xfrm>
          <a:prstGeom prst="rect">
            <a:avLst/>
          </a:prstGeom>
          <a:noFill/>
        </p:spPr>
        <p:txBody>
          <a:bodyPr vert="horz" lIns="68580" tIns="34291" rIns="68580" bIns="3429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400" b="1" dirty="0">
                <a:solidFill>
                  <a:srgbClr val="0432FF"/>
                </a:solidFill>
              </a:rPr>
              <a:t>1 kg/s (0.5 kg/s)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73FF22B-0DC7-0D41-9772-4FFA1D549336}"/>
              </a:ext>
            </a:extLst>
          </p:cNvPr>
          <p:cNvSpPr txBox="1">
            <a:spLocks/>
          </p:cNvSpPr>
          <p:nvPr/>
        </p:nvSpPr>
        <p:spPr>
          <a:xfrm>
            <a:off x="577077" y="3302189"/>
            <a:ext cx="2344887" cy="929112"/>
          </a:xfrm>
          <a:prstGeom prst="rect">
            <a:avLst/>
          </a:prstGeom>
          <a:noFill/>
        </p:spPr>
        <p:txBody>
          <a:bodyPr vert="horz" lIns="68580" tIns="34291" rIns="68580" bIns="3429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400" b="1" dirty="0" err="1">
                <a:solidFill>
                  <a:srgbClr val="00B050"/>
                </a:solidFill>
              </a:rPr>
              <a:t>He</a:t>
            </a:r>
            <a:r>
              <a:rPr lang="sv-SE" sz="1400" b="1" dirty="0">
                <a:solidFill>
                  <a:srgbClr val="00B050"/>
                </a:solidFill>
              </a:rPr>
              <a:t> Refrigerator:30.3 kW</a:t>
            </a:r>
          </a:p>
          <a:p>
            <a:pPr marL="0" indent="0">
              <a:buNone/>
            </a:pPr>
            <a:r>
              <a:rPr lang="sv-SE" sz="1400" b="1" dirty="0">
                <a:solidFill>
                  <a:srgbClr val="00B050"/>
                </a:solidFill>
              </a:rPr>
              <a:t>(</a:t>
            </a:r>
            <a:r>
              <a:rPr lang="sv-SE" sz="1400" b="1" u="sng" dirty="0">
                <a:solidFill>
                  <a:srgbClr val="00B050"/>
                </a:solidFill>
              </a:rPr>
              <a:t>T</a:t>
            </a:r>
            <a:r>
              <a:rPr lang="sv-SE" sz="1400" b="1" dirty="0">
                <a:solidFill>
                  <a:srgbClr val="00B050"/>
                </a:solidFill>
              </a:rPr>
              <a:t>arget </a:t>
            </a:r>
            <a:r>
              <a:rPr lang="sv-SE" sz="1400" b="1" u="sng" dirty="0">
                <a:solidFill>
                  <a:srgbClr val="00B050"/>
                </a:solidFill>
              </a:rPr>
              <a:t>M</a:t>
            </a:r>
            <a:r>
              <a:rPr lang="sv-SE" sz="1400" b="1" dirty="0">
                <a:solidFill>
                  <a:srgbClr val="00B050"/>
                </a:solidFill>
              </a:rPr>
              <a:t>oderator</a:t>
            </a:r>
          </a:p>
          <a:p>
            <a:pPr marL="0" indent="0">
              <a:buNone/>
            </a:pPr>
            <a:r>
              <a:rPr lang="sv-SE" sz="1400" b="1" u="sng" dirty="0" err="1">
                <a:solidFill>
                  <a:srgbClr val="00B050"/>
                </a:solidFill>
              </a:rPr>
              <a:t>C</a:t>
            </a:r>
            <a:r>
              <a:rPr lang="sv-SE" sz="1400" b="1" dirty="0" err="1">
                <a:solidFill>
                  <a:srgbClr val="00B050"/>
                </a:solidFill>
              </a:rPr>
              <a:t>ryo</a:t>
            </a:r>
            <a:r>
              <a:rPr lang="sv-SE" sz="1400" b="1" u="sng" dirty="0" err="1">
                <a:solidFill>
                  <a:srgbClr val="00B050"/>
                </a:solidFill>
              </a:rPr>
              <a:t>P</a:t>
            </a:r>
            <a:r>
              <a:rPr lang="sv-SE" sz="1400" b="1" dirty="0" err="1">
                <a:solidFill>
                  <a:srgbClr val="00B050"/>
                </a:solidFill>
              </a:rPr>
              <a:t>lant</a:t>
            </a:r>
            <a:r>
              <a:rPr lang="sv-SE" sz="1400" b="1" dirty="0">
                <a:solidFill>
                  <a:srgbClr val="00B050"/>
                </a:solidFill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2D30E89-D17F-1D4C-B89E-75206614C9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65438" y="5805264"/>
                <a:ext cx="750180" cy="288022"/>
              </a:xfrm>
              <a:prstGeom prst="rect">
                <a:avLst/>
              </a:prstGeom>
              <a:noFill/>
            </p:spPr>
            <p:txBody>
              <a:bodyPr vert="horz" lIns="68580" tIns="34291" rIns="68580" bIns="34291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sv-SE" sz="1400" i="1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sv-SE" sz="1400" dirty="0">
                    <a:solidFill>
                      <a:srgbClr val="0432FF"/>
                    </a:solidFill>
                  </a:rPr>
                  <a:t>35 m</a:t>
                </a:r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F2D30E89-D17F-1D4C-B89E-75206614C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438" y="5805264"/>
                <a:ext cx="750180" cy="288022"/>
              </a:xfrm>
              <a:prstGeom prst="rect">
                <a:avLst/>
              </a:prstGeom>
              <a:blipFill>
                <a:blip r:embed="rId3"/>
                <a:stretch>
                  <a:fillRect t="-4167" b="-2083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D795924-830A-AA4C-A545-36E1646BE02A}"/>
              </a:ext>
            </a:extLst>
          </p:cNvPr>
          <p:cNvSpPr txBox="1">
            <a:spLocks/>
          </p:cNvSpPr>
          <p:nvPr/>
        </p:nvSpPr>
        <p:spPr>
          <a:xfrm>
            <a:off x="645098" y="1490920"/>
            <a:ext cx="4625276" cy="685522"/>
          </a:xfrm>
          <a:prstGeom prst="rect">
            <a:avLst/>
          </a:prstGeom>
          <a:noFill/>
        </p:spPr>
        <p:txBody>
          <a:bodyPr vert="horz" lIns="68580" tIns="34291" rIns="68580" bIns="3429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800" dirty="0" err="1"/>
              <a:t>Subcooled</a:t>
            </a:r>
            <a:r>
              <a:rPr lang="sv-SE" sz="1800" dirty="0"/>
              <a:t> </a:t>
            </a:r>
            <a:r>
              <a:rPr lang="sv-SE" sz="1800" dirty="0" err="1"/>
              <a:t>liquid</a:t>
            </a:r>
            <a:r>
              <a:rPr lang="sv-SE" sz="1800" dirty="0"/>
              <a:t> hydrogen (17 K and 10 bar)</a:t>
            </a:r>
          </a:p>
          <a:p>
            <a:pPr marL="0" indent="0">
              <a:buNone/>
            </a:pPr>
            <a:r>
              <a:rPr lang="sv-SE" sz="1800" dirty="0"/>
              <a:t>Design </a:t>
            </a:r>
            <a:r>
              <a:rPr lang="sv-SE" sz="1800" dirty="0" err="1"/>
              <a:t>pressure</a:t>
            </a:r>
            <a:r>
              <a:rPr lang="sv-SE" sz="1800" dirty="0"/>
              <a:t>: 17 bar.</a:t>
            </a:r>
          </a:p>
          <a:p>
            <a:pPr marL="0" indent="0">
              <a:buNone/>
            </a:pPr>
            <a:endParaRPr lang="sv-SE" sz="1800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A058A4E-138A-8046-9F27-733670712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939225"/>
              </p:ext>
            </p:extLst>
          </p:nvPr>
        </p:nvGraphicFramePr>
        <p:xfrm>
          <a:off x="447966" y="4989707"/>
          <a:ext cx="2863398" cy="1433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6577">
                  <a:extLst>
                    <a:ext uri="{9D8B030D-6E8A-4147-A177-3AD203B41FA5}">
                      <a16:colId xmlns:a16="http://schemas.microsoft.com/office/drawing/2014/main" val="2119484385"/>
                    </a:ext>
                  </a:extLst>
                </a:gridCol>
                <a:gridCol w="806741">
                  <a:extLst>
                    <a:ext uri="{9D8B030D-6E8A-4147-A177-3AD203B41FA5}">
                      <a16:colId xmlns:a16="http://schemas.microsoft.com/office/drawing/2014/main" val="29977747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086139284"/>
                    </a:ext>
                  </a:extLst>
                </a:gridCol>
              </a:tblGrid>
              <a:tr h="239127">
                <a:tc rowSpan="2"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marL="68580" marR="68580" marT="34291" marB="34291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v-SE" sz="1100" b="0" dirty="0" err="1"/>
                        <a:t>Number</a:t>
                      </a:r>
                      <a:r>
                        <a:rPr lang="sv-SE" sz="1100" b="0" dirty="0"/>
                        <a:t> </a:t>
                      </a:r>
                      <a:r>
                        <a:rPr lang="sv-SE" sz="1100" b="0" dirty="0" err="1"/>
                        <a:t>of</a:t>
                      </a:r>
                      <a:r>
                        <a:rPr lang="sv-SE" sz="1100" b="0" dirty="0"/>
                        <a:t> moderators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24479"/>
                  </a:ext>
                </a:extLst>
              </a:tr>
              <a:tr h="236220">
                <a:tc v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="1" dirty="0">
                          <a:solidFill>
                            <a:schemeClr val="bg1"/>
                          </a:solidFill>
                        </a:rPr>
                        <a:t>2 </a:t>
                      </a:r>
                    </a:p>
                  </a:txBody>
                  <a:tcPr marL="68580" marR="68580" marT="34291" marB="3429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="1" dirty="0">
                          <a:solidFill>
                            <a:schemeClr val="bg1"/>
                          </a:solidFill>
                        </a:rPr>
                        <a:t>4</a:t>
                      </a:r>
                    </a:p>
                  </a:txBody>
                  <a:tcPr marL="68580" marR="68580" marT="34291" marB="3429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994951"/>
                  </a:ext>
                </a:extLst>
              </a:tr>
              <a:tr h="272472"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LH</a:t>
                      </a:r>
                      <a:r>
                        <a:rPr lang="sv-SE" sz="1200" baseline="-25000" dirty="0"/>
                        <a:t>2 </a:t>
                      </a:r>
                      <a:r>
                        <a:rPr lang="sv-SE" sz="1200" baseline="0" dirty="0" err="1"/>
                        <a:t>inventory</a:t>
                      </a:r>
                      <a:r>
                        <a:rPr lang="sv-SE" sz="1200" baseline="0" dirty="0"/>
                        <a:t> (L)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/>
                        <a:t>321.8 </a:t>
                      </a:r>
                    </a:p>
                  </a:txBody>
                  <a:tcPr marL="68580" marR="68580" marT="34291" marB="34291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/>
                        <a:t>375.8</a:t>
                      </a:r>
                    </a:p>
                  </a:txBody>
                  <a:tcPr marL="68580" marR="68580" marT="34291" marB="34291" anchor="ctr"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05731642"/>
                  </a:ext>
                </a:extLst>
              </a:tr>
              <a:tr h="241215">
                <a:tc>
                  <a:txBody>
                    <a:bodyPr/>
                    <a:lstStyle/>
                    <a:p>
                      <a:pPr algn="ctr"/>
                      <a:r>
                        <a:rPr lang="sv-SE" sz="1200" dirty="0"/>
                        <a:t>GH</a:t>
                      </a:r>
                      <a:r>
                        <a:rPr lang="sv-SE" sz="1200" baseline="-25000" dirty="0"/>
                        <a:t>2 </a:t>
                      </a:r>
                      <a:r>
                        <a:rPr lang="sv-SE" sz="1200" baseline="0" dirty="0" err="1"/>
                        <a:t>inventory</a:t>
                      </a:r>
                      <a:r>
                        <a:rPr lang="sv-SE" sz="1200" baseline="0" dirty="0"/>
                        <a:t> (L)</a:t>
                      </a:r>
                      <a:endParaRPr lang="sv-SE" sz="1200" baseline="-25000" dirty="0"/>
                    </a:p>
                  </a:txBody>
                  <a:tcPr marL="68580" marR="68580" marT="34291" marB="34291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v-SE" sz="1100" dirty="0"/>
                        <a:t>65.8 </a:t>
                      </a:r>
                    </a:p>
                  </a:txBody>
                  <a:tcPr marL="68580" marR="68580" marT="34291" marB="34291" anchor="ctr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4486617"/>
                  </a:ext>
                </a:extLst>
              </a:tr>
              <a:tr h="38732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Circulation flow</a:t>
                      </a:r>
                      <a:r>
                        <a:rPr lang="sv-SE" sz="1200" baseline="0" dirty="0"/>
                        <a:t> </a:t>
                      </a:r>
                      <a:r>
                        <a:rPr lang="en-US" sz="1200" baseline="0" dirty="0"/>
                        <a:t>rate (kg/s)</a:t>
                      </a:r>
                      <a:endParaRPr lang="sv-SE" sz="1200" baseline="0" dirty="0"/>
                    </a:p>
                  </a:txBody>
                  <a:tcPr marL="68580" marR="68580" marT="34291" marB="34291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/>
                        <a:t>0.5</a:t>
                      </a:r>
                    </a:p>
                  </a:txBody>
                  <a:tcPr marL="68580" marR="68580" marT="34291" marB="34291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dirty="0"/>
                        <a:t>1.0</a:t>
                      </a:r>
                    </a:p>
                  </a:txBody>
                  <a:tcPr marL="68580" marR="68580" marT="34291" marB="34291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5072236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6FEF3302-E5C0-554B-8C76-A841CA7953CC}"/>
              </a:ext>
            </a:extLst>
          </p:cNvPr>
          <p:cNvSpPr txBox="1"/>
          <p:nvPr/>
        </p:nvSpPr>
        <p:spPr>
          <a:xfrm>
            <a:off x="5017741" y="4077413"/>
            <a:ext cx="5052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>
                <a:solidFill>
                  <a:srgbClr val="FF0000"/>
                </a:solidFill>
              </a:rPr>
              <a:t>17 K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8AAFDDE3-6A20-6649-9F5F-BC18554A5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013159"/>
              </p:ext>
            </p:extLst>
          </p:nvPr>
        </p:nvGraphicFramePr>
        <p:xfrm>
          <a:off x="6722130" y="1471587"/>
          <a:ext cx="4860270" cy="15621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333">
                  <a:extLst>
                    <a:ext uri="{9D8B030D-6E8A-4147-A177-3AD203B41FA5}">
                      <a16:colId xmlns:a16="http://schemas.microsoft.com/office/drawing/2014/main" val="960377746"/>
                    </a:ext>
                  </a:extLst>
                </a:gridCol>
                <a:gridCol w="2634937">
                  <a:extLst>
                    <a:ext uri="{9D8B030D-6E8A-4147-A177-3AD203B41FA5}">
                      <a16:colId xmlns:a16="http://schemas.microsoft.com/office/drawing/2014/main" val="542025016"/>
                    </a:ext>
                  </a:extLst>
                </a:gridCol>
              </a:tblGrid>
              <a:tr h="251461">
                <a:tc>
                  <a:txBody>
                    <a:bodyPr/>
                    <a:lstStyle/>
                    <a:p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Hydrogen pump</a:t>
                      </a:r>
                    </a:p>
                  </a:txBody>
                  <a:tcPr marL="68580" marR="68580" marT="34291" marB="3429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b="0" dirty="0" err="1">
                          <a:solidFill>
                            <a:schemeClr val="tx1"/>
                          </a:solidFill>
                        </a:rPr>
                        <a:t>Two</a:t>
                      </a:r>
                      <a:r>
                        <a:rPr lang="sv-SE" sz="1600" b="0" dirty="0">
                          <a:solidFill>
                            <a:schemeClr val="tx1"/>
                          </a:solidFill>
                        </a:rPr>
                        <a:t> pumps in series</a:t>
                      </a:r>
                    </a:p>
                  </a:txBody>
                  <a:tcPr marL="68580" marR="68580" marT="34291" marB="3429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7370634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/>
                        <a:t>O-p-H</a:t>
                      </a:r>
                      <a:r>
                        <a:rPr lang="sv-SE" sz="1600" baseline="-25000" dirty="0"/>
                        <a:t>2 </a:t>
                      </a:r>
                      <a:r>
                        <a:rPr lang="sv-SE" sz="1600" dirty="0" err="1"/>
                        <a:t>converter</a:t>
                      </a:r>
                      <a:endParaRPr lang="sv-SE" sz="1600" dirty="0"/>
                    </a:p>
                  </a:txBody>
                  <a:tcPr marL="68580" marR="68580" marT="34291" marB="3429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IONEX</a:t>
                      </a:r>
                    </a:p>
                  </a:txBody>
                  <a:tcPr marL="68580" marR="68580" marT="34291" marB="3429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4560672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/>
                        <a:t>p-H</a:t>
                      </a:r>
                      <a:r>
                        <a:rPr lang="sv-SE" sz="1600" baseline="-25000" dirty="0"/>
                        <a:t>2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measurement</a:t>
                      </a:r>
                      <a:endParaRPr lang="sv-SE" sz="1600" dirty="0"/>
                    </a:p>
                  </a:txBody>
                  <a:tcPr marL="68580" marR="68580" marT="34291" marB="3429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In-situ Raman </a:t>
                      </a:r>
                      <a:r>
                        <a:rPr lang="sv-SE" sz="1600" dirty="0" err="1"/>
                        <a:t>spectroscopy</a:t>
                      </a:r>
                      <a:endParaRPr lang="sv-SE" sz="1600" dirty="0"/>
                    </a:p>
                  </a:txBody>
                  <a:tcPr marL="68580" marR="68580" marT="34291" marB="3429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A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8884767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Pressure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mitigation</a:t>
                      </a:r>
                      <a:endParaRPr lang="sv-SE" sz="1600" dirty="0"/>
                    </a:p>
                  </a:txBody>
                  <a:tcPr marL="68580" marR="68580" marT="34291" marB="3429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PCB (65 L) </a:t>
                      </a:r>
                    </a:p>
                  </a:txBody>
                  <a:tcPr marL="68580" marR="68580" marT="34291" marB="3429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6130813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Thermal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compensation</a:t>
                      </a:r>
                      <a:endParaRPr lang="sv-SE" sz="1600" dirty="0"/>
                    </a:p>
                  </a:txBody>
                  <a:tcPr marL="68580" marR="68580" marT="34291" marB="3429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TMCP </a:t>
                      </a:r>
                      <a:r>
                        <a:rPr lang="sv-SE" sz="1600" dirty="0" err="1"/>
                        <a:t>through</a:t>
                      </a:r>
                      <a:r>
                        <a:rPr lang="sv-SE" sz="1600" dirty="0"/>
                        <a:t> HX</a:t>
                      </a:r>
                    </a:p>
                  </a:txBody>
                  <a:tcPr marL="68580" marR="68580" marT="34291" marB="34291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52076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4101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54B12-7C6A-474B-87C6-329383F52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Pressure</a:t>
            </a:r>
            <a:r>
              <a:rPr lang="sv-SE" dirty="0"/>
              <a:t> </a:t>
            </a:r>
            <a:r>
              <a:rPr lang="sv-SE" dirty="0" err="1"/>
              <a:t>Drop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AD24D-00E6-F94C-81BA-01A82A902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0A2AAC-5027-004A-89A5-C814E19E57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2BE54C-EC38-594A-89A1-CD9B59A545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857" y="1529252"/>
            <a:ext cx="4781005" cy="284016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17CF43-B592-EB42-8E30-826AE6CEA5B7}"/>
              </a:ext>
            </a:extLst>
          </p:cNvPr>
          <p:cNvSpPr/>
          <p:nvPr/>
        </p:nvSpPr>
        <p:spPr>
          <a:xfrm>
            <a:off x="952152" y="1593355"/>
            <a:ext cx="51946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Fluid properties of pH2 </a:t>
            </a: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at 17 K and 1.0 </a:t>
            </a:r>
            <a:r>
              <a:rPr lang="en-US" dirty="0" err="1">
                <a:ea typeface="MS Mincho" panose="02020609040205080304" pitchFamily="49" charset="-128"/>
                <a:cs typeface="Times New Roman" panose="02020603050405020304" pitchFamily="18" charset="0"/>
              </a:rPr>
              <a:t>MPa</a:t>
            </a:r>
            <a:r>
              <a:rPr lang="en-US" dirty="0"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given by GASPAK.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Friction factor : Colebrook equation </a:t>
            </a:r>
          </a:p>
          <a:p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        (surface roughness = 0.05 mm)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dirty="0">
                <a:ea typeface="MS Mincho" panose="02020609040205080304" pitchFamily="49" charset="-128"/>
                <a:cs typeface="Times New Roman" panose="02020603050405020304" pitchFamily="18" charset="0"/>
              </a:rPr>
              <a:t>Pressure drops of the moderators are calculated by a CFD simulation.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0AF6332-BA9E-934A-89AD-05E5A68A2A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8439991"/>
                  </p:ext>
                </p:extLst>
              </p:nvPr>
            </p:nvGraphicFramePr>
            <p:xfrm>
              <a:off x="2104422" y="3674118"/>
              <a:ext cx="7499176" cy="268224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76001">
                      <a:extLst>
                        <a:ext uri="{9D8B030D-6E8A-4147-A177-3AD203B41FA5}">
                          <a16:colId xmlns:a16="http://schemas.microsoft.com/office/drawing/2014/main" val="4244933206"/>
                        </a:ext>
                      </a:extLst>
                    </a:gridCol>
                    <a:gridCol w="906109">
                      <a:extLst>
                        <a:ext uri="{9D8B030D-6E8A-4147-A177-3AD203B41FA5}">
                          <a16:colId xmlns:a16="http://schemas.microsoft.com/office/drawing/2014/main" val="2781127967"/>
                        </a:ext>
                      </a:extLst>
                    </a:gridCol>
                    <a:gridCol w="1088674">
                      <a:extLst>
                        <a:ext uri="{9D8B030D-6E8A-4147-A177-3AD203B41FA5}">
                          <a16:colId xmlns:a16="http://schemas.microsoft.com/office/drawing/2014/main" val="842025412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3914578236"/>
                        </a:ext>
                      </a:extLst>
                    </a:gridCol>
                    <a:gridCol w="1159190">
                      <a:extLst>
                        <a:ext uri="{9D8B030D-6E8A-4147-A177-3AD203B41FA5}">
                          <a16:colId xmlns:a16="http://schemas.microsoft.com/office/drawing/2014/main" val="3201434936"/>
                        </a:ext>
                      </a:extLst>
                    </a:gridCol>
                    <a:gridCol w="1289082">
                      <a:extLst>
                        <a:ext uri="{9D8B030D-6E8A-4147-A177-3AD203B41FA5}">
                          <a16:colId xmlns:a16="http://schemas.microsoft.com/office/drawing/2014/main" val="3108497591"/>
                        </a:ext>
                      </a:extLst>
                    </a:gridCol>
                  </a:tblGrid>
                  <a:tr h="220956">
                    <a:tc rowSpan="2"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b="0" dirty="0">
                              <a:effectLst/>
                              <a:latin typeface="+mj-lt"/>
                            </a:rPr>
                            <a:t>Component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endParaRPr lang="sv-SE" sz="1100" dirty="0">
                            <a:solidFill>
                              <a:schemeClr val="bg1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b="0" dirty="0" err="1">
                              <a:effectLst/>
                              <a:latin typeface="+mj-lt"/>
                            </a:rPr>
                            <a:t>Two</a:t>
                          </a:r>
                          <a:r>
                            <a:rPr lang="sv-SE" sz="1600" b="0" dirty="0">
                              <a:effectLst/>
                              <a:latin typeface="+mj-lt"/>
                            </a:rPr>
                            <a:t>-moderator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b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b="0" dirty="0" err="1">
                              <a:effectLst/>
                              <a:latin typeface="+mj-lt"/>
                            </a:rPr>
                            <a:t>Four</a:t>
                          </a:r>
                          <a:r>
                            <a:rPr lang="sv-SE" sz="1600" b="0" dirty="0">
                              <a:effectLst/>
                              <a:latin typeface="+mj-lt"/>
                            </a:rPr>
                            <a:t>-moderator 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b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599699"/>
                      </a:ext>
                    </a:extLst>
                  </a:tr>
                  <a:tr h="220956">
                    <a:tc gridSpan="2" v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endParaRPr lang="sv-SE" sz="1100" dirty="0">
                            <a:solidFill>
                              <a:schemeClr val="bg1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sv-SE" sz="16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sv-SE" sz="1600" b="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oMath>
                          </a14:m>
                          <a:r>
                            <a:rPr lang="sv-SE" sz="1600" b="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(kg/s)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b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sv-SE" sz="16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sv-SE" sz="1600" b="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 (</a:t>
                          </a:r>
                          <a:r>
                            <a:rPr lang="sv-SE" sz="1600" b="0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kPa</a:t>
                          </a:r>
                          <a:r>
                            <a:rPr lang="sv-SE" sz="1600" b="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)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b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sv-SE" sz="1600" b="0" i="1" smtClean="0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sv-SE" sz="1600" b="0" i="1">
                                      <a:solidFill>
                                        <a:schemeClr val="bg1"/>
                                      </a:solidFill>
                                      <a:effectLst/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</m:acc>
                            </m:oMath>
                          </a14:m>
                          <a:r>
                            <a:rPr lang="sv-SE" sz="1600" b="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(kg/s)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b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sv-SE" sz="1600" b="0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sv-SE" sz="1600" b="0" i="1" smtClean="0">
                                  <a:solidFill>
                                    <a:schemeClr val="bg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oMath>
                          </a14:m>
                          <a:r>
                            <a:rPr lang="sv-SE" sz="1600" b="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 (</a:t>
                          </a:r>
                          <a:r>
                            <a:rPr lang="sv-SE" sz="1600" b="0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kPa</a:t>
                          </a:r>
                          <a:r>
                            <a:rPr lang="sv-SE" sz="1600" b="0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)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b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3401942"/>
                      </a:ext>
                    </a:extLst>
                  </a:tr>
                  <a:tr h="220956">
                    <a:tc gridSpan="2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+mj-lt"/>
                            </a:rPr>
                            <a:t>Feed piping in the cold box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hMerge="1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endParaRPr lang="sv-SE" sz="110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0.50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    6.0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1.00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16.7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90149007"/>
                      </a:ext>
                    </a:extLst>
                  </a:tr>
                  <a:tr h="220779">
                    <a:tc gridSpan="2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+mj-lt"/>
                            </a:rPr>
                            <a:t>Main feed transfer line (HTL) 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v-SE" dirty="0"/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  <a:latin typeface="+mj-lt"/>
                            </a:rPr>
                            <a:t>0.50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   6.6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1.00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24.7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773259287"/>
                      </a:ext>
                    </a:extLst>
                  </a:tr>
                  <a:tr h="220956">
                    <a:tc rowSpan="4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+mj-lt"/>
                            </a:rPr>
                            <a:t>Feed and return distribution lines via bayonets and moderator.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u.d.cM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latin typeface="+mj-lt"/>
                          </a:endParaRPr>
                        </a:p>
                      </a:txBody>
                      <a:tcPr marL="51435" marR="51435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0.24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  71.0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0.24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71.0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2561121457"/>
                      </a:ext>
                    </a:extLst>
                  </a:tr>
                  <a:tr h="220956">
                    <a:tc v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v-SE" sz="1600" b="0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u.u.cM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latin typeface="+mj-lt"/>
                          </a:endParaRPr>
                        </a:p>
                      </a:txBody>
                      <a:tcPr marL="51435" marR="51435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0.24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>
                              <a:effectLst/>
                              <a:latin typeface="+mj-lt"/>
                            </a:rPr>
                            <a:t>  78.2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0.24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78.2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2553226108"/>
                      </a:ext>
                    </a:extLst>
                  </a:tr>
                  <a:tr h="220956">
                    <a:tc v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v-SE" sz="1600" b="0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l.d.cM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latin typeface="+mj-lt"/>
                          </a:endParaRPr>
                        </a:p>
                      </a:txBody>
                      <a:tcPr marL="51435" marR="51435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-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-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0.26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78.8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455639453"/>
                      </a:ext>
                    </a:extLst>
                  </a:tr>
                  <a:tr h="220956">
                    <a:tc v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v-SE" sz="1600" b="0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l.u.cM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latin typeface="+mj-lt"/>
                          </a:endParaRPr>
                        </a:p>
                      </a:txBody>
                      <a:tcPr marL="51435" marR="51435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>
                              <a:effectLst/>
                              <a:latin typeface="+mj-lt"/>
                            </a:rPr>
                            <a:t>-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-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0.26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78.7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4192733747"/>
                      </a:ext>
                    </a:extLst>
                  </a:tr>
                  <a:tr h="196296">
                    <a:tc gridSpan="2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+mj-lt"/>
                            </a:rPr>
                            <a:t>Main return transfer line (HTL)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v-SE" dirty="0"/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0.50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   5.0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1.00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16.7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572359595"/>
                      </a:ext>
                    </a:extLst>
                  </a:tr>
                  <a:tr h="220956">
                    <a:tc gridSpan="2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+mj-lt"/>
                            </a:rPr>
                            <a:t>Return piping in cold box</a:t>
                          </a:r>
                        </a:p>
                      </a:txBody>
                      <a:tcPr marL="51435" marR="51435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v-SE" dirty="0"/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  <a:latin typeface="+mj-lt"/>
                            </a:rPr>
                            <a:t>0.50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>
                              <a:effectLst/>
                              <a:latin typeface="+mj-lt"/>
                            </a:rPr>
                            <a:t>   4.9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>
                              <a:effectLst/>
                              <a:latin typeface="+mj-lt"/>
                            </a:rPr>
                            <a:t>1.00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19.5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3334070754"/>
                      </a:ext>
                    </a:extLst>
                  </a:tr>
                  <a:tr h="220956">
                    <a:tc gridSpan="2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sv-SE" sz="1600" b="0" dirty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Total </a:t>
                          </a:r>
                          <a:r>
                            <a:rPr lang="sv-SE" sz="1600" b="0" dirty="0" err="1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pressure</a:t>
                          </a:r>
                          <a:r>
                            <a:rPr lang="sv-SE" sz="1600" b="0" dirty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 </a:t>
                          </a:r>
                          <a:r>
                            <a:rPr lang="sv-SE" sz="1600" b="0" dirty="0" err="1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drop</a:t>
                          </a:r>
                          <a:endParaRPr lang="sv-SE" sz="1600" b="0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b"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endParaRPr lang="sv-SE" sz="110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sv-SE" sz="1600" dirty="0">
                            <a:effectLst/>
                            <a:latin typeface="+mj-lt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100.8</a:t>
                          </a:r>
                          <a:endParaRPr lang="sv-SE" sz="1600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sv-SE" sz="1600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156.4</a:t>
                          </a:r>
                          <a:endParaRPr lang="sv-SE" sz="1600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83388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D0AF6332-BA9E-934A-89AD-05E5A68A2A4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98439991"/>
                  </p:ext>
                </p:extLst>
              </p:nvPr>
            </p:nvGraphicFramePr>
            <p:xfrm>
              <a:off x="2104422" y="3674118"/>
              <a:ext cx="7499176" cy="268224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976001">
                      <a:extLst>
                        <a:ext uri="{9D8B030D-6E8A-4147-A177-3AD203B41FA5}">
                          <a16:colId xmlns:a16="http://schemas.microsoft.com/office/drawing/2014/main" val="4244933206"/>
                        </a:ext>
                      </a:extLst>
                    </a:gridCol>
                    <a:gridCol w="906109">
                      <a:extLst>
                        <a:ext uri="{9D8B030D-6E8A-4147-A177-3AD203B41FA5}">
                          <a16:colId xmlns:a16="http://schemas.microsoft.com/office/drawing/2014/main" val="2781127967"/>
                        </a:ext>
                      </a:extLst>
                    </a:gridCol>
                    <a:gridCol w="1088674">
                      <a:extLst>
                        <a:ext uri="{9D8B030D-6E8A-4147-A177-3AD203B41FA5}">
                          <a16:colId xmlns:a16="http://schemas.microsoft.com/office/drawing/2014/main" val="842025412"/>
                        </a:ext>
                      </a:extLst>
                    </a:gridCol>
                    <a:gridCol w="1080120">
                      <a:extLst>
                        <a:ext uri="{9D8B030D-6E8A-4147-A177-3AD203B41FA5}">
                          <a16:colId xmlns:a16="http://schemas.microsoft.com/office/drawing/2014/main" val="3914578236"/>
                        </a:ext>
                      </a:extLst>
                    </a:gridCol>
                    <a:gridCol w="1159190">
                      <a:extLst>
                        <a:ext uri="{9D8B030D-6E8A-4147-A177-3AD203B41FA5}">
                          <a16:colId xmlns:a16="http://schemas.microsoft.com/office/drawing/2014/main" val="3201434936"/>
                        </a:ext>
                      </a:extLst>
                    </a:gridCol>
                    <a:gridCol w="1289082">
                      <a:extLst>
                        <a:ext uri="{9D8B030D-6E8A-4147-A177-3AD203B41FA5}">
                          <a16:colId xmlns:a16="http://schemas.microsoft.com/office/drawing/2014/main" val="3108497591"/>
                        </a:ext>
                      </a:extLst>
                    </a:gridCol>
                  </a:tblGrid>
                  <a:tr h="243840">
                    <a:tc rowSpan="2"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b="0" dirty="0">
                              <a:effectLst/>
                              <a:latin typeface="+mj-lt"/>
                            </a:rPr>
                            <a:t>Component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R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 rowSpan="2" hMerge="1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endParaRPr lang="sv-SE" sz="1100" dirty="0">
                            <a:solidFill>
                              <a:schemeClr val="bg1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b="0" dirty="0" err="1">
                              <a:effectLst/>
                              <a:latin typeface="+mj-lt"/>
                            </a:rPr>
                            <a:t>Two</a:t>
                          </a:r>
                          <a:r>
                            <a:rPr lang="sv-SE" sz="1600" b="0" dirty="0">
                              <a:effectLst/>
                              <a:latin typeface="+mj-lt"/>
                            </a:rPr>
                            <a:t>-moderator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b">
                        <a:lnL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b="0" dirty="0" err="1">
                              <a:effectLst/>
                              <a:latin typeface="+mj-lt"/>
                            </a:rPr>
                            <a:t>Four</a:t>
                          </a:r>
                          <a:r>
                            <a:rPr lang="sv-SE" sz="1600" b="0" dirty="0">
                              <a:effectLst/>
                              <a:latin typeface="+mj-lt"/>
                            </a:rPr>
                            <a:t>-moderator 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b"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66599699"/>
                      </a:ext>
                    </a:extLst>
                  </a:tr>
                  <a:tr h="243840">
                    <a:tc gridSpan="2" v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tc hMerge="1" vMerge="1">
                      <a:txBody>
                        <a:bodyPr/>
                        <a:lstStyle/>
                        <a:p>
                          <a:pPr algn="just">
                            <a:spcAft>
                              <a:spcPts val="0"/>
                            </a:spcAft>
                          </a:pPr>
                          <a:endParaRPr lang="sv-SE" sz="1100" dirty="0">
                            <a:solidFill>
                              <a:schemeClr val="bg1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 marL="51435" marR="51435" marT="0" marB="0" anchor="b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68235" t="-120000" r="-329412" b="-9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 marL="51435" marR="51435" marT="0" marB="0" anchor="b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363953" t="-120000" r="-225581" b="-9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 marL="51435" marR="51435" marT="0" marB="0" anchor="b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38462" t="-120000" r="-113187" b="-9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 marL="51435" marR="51435" marT="0" marB="0" anchor="b"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80392" t="-120000" r="-980" b="-9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83401942"/>
                      </a:ext>
                    </a:extLst>
                  </a:tr>
                  <a:tr h="243840">
                    <a:tc gridSpan="2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+mj-lt"/>
                            </a:rPr>
                            <a:t>Feed piping in the cold box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hMerge="1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endParaRPr lang="sv-SE" sz="110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0.50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    6.0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1.00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16.7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lnT w="381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1790149007"/>
                      </a:ext>
                    </a:extLst>
                  </a:tr>
                  <a:tr h="243840">
                    <a:tc gridSpan="2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+mj-lt"/>
                            </a:rPr>
                            <a:t>Main feed transfer line (HTL) 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v-SE" dirty="0"/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  <a:latin typeface="+mj-lt"/>
                            </a:rPr>
                            <a:t>0.50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   6.6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1.00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24.7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773259287"/>
                      </a:ext>
                    </a:extLst>
                  </a:tr>
                  <a:tr h="243840">
                    <a:tc rowSpan="4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+mj-lt"/>
                            </a:rPr>
                            <a:t>Feed and return distribution lines via bayonets and moderator.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0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u.d.cM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latin typeface="+mj-lt"/>
                          </a:endParaRPr>
                        </a:p>
                      </a:txBody>
                      <a:tcPr marL="51435" marR="51435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0.24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  71.0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0.24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71.0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2561121457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v-SE" sz="1600" b="0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u.u.cM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latin typeface="+mj-lt"/>
                          </a:endParaRPr>
                        </a:p>
                      </a:txBody>
                      <a:tcPr marL="51435" marR="51435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0.24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>
                              <a:effectLst/>
                              <a:latin typeface="+mj-lt"/>
                            </a:rPr>
                            <a:t>  78.2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0.24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78.2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2553226108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v-SE" sz="1600" b="0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l.d.cM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latin typeface="+mj-lt"/>
                          </a:endParaRPr>
                        </a:p>
                      </a:txBody>
                      <a:tcPr marL="51435" marR="51435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-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-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0.26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78.8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455639453"/>
                      </a:ext>
                    </a:extLst>
                  </a:tr>
                  <a:tr h="243840">
                    <a:tc vMerge="1"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sv-SE" sz="1600" b="0" dirty="0" err="1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</a:rPr>
                            <a:t>l.u.cM</a:t>
                          </a:r>
                          <a:endParaRPr lang="sv-SE" sz="1600" b="0" dirty="0">
                            <a:solidFill>
                              <a:schemeClr val="bg1"/>
                            </a:solidFill>
                            <a:latin typeface="+mj-lt"/>
                          </a:endParaRPr>
                        </a:p>
                      </a:txBody>
                      <a:tcPr marL="51435" marR="51435" marT="0" marB="0">
                        <a:solidFill>
                          <a:schemeClr val="accent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>
                              <a:effectLst/>
                              <a:latin typeface="+mj-lt"/>
                            </a:rPr>
                            <a:t>-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-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0.26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78.7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4192733747"/>
                      </a:ext>
                    </a:extLst>
                  </a:tr>
                  <a:tr h="243840">
                    <a:tc gridSpan="2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+mj-lt"/>
                            </a:rPr>
                            <a:t>Main return transfer line (HTL)</a:t>
                          </a:r>
                          <a:endParaRPr lang="sv-SE" sz="1600" b="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v-SE" dirty="0"/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0.50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   5.0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1.00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16.7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572359595"/>
                      </a:ext>
                    </a:extLst>
                  </a:tr>
                  <a:tr h="243840">
                    <a:tc gridSpan="2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+mj-lt"/>
                            </a:rPr>
                            <a:t>Return piping in cold box</a:t>
                          </a:r>
                        </a:p>
                      </a:txBody>
                      <a:tcPr marL="51435" marR="51435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sv-SE" dirty="0"/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  <a:latin typeface="+mj-lt"/>
                            </a:rPr>
                            <a:t>0.50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>
                              <a:effectLst/>
                              <a:latin typeface="+mj-lt"/>
                            </a:rPr>
                            <a:t>   4.9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>
                              <a:effectLst/>
                              <a:latin typeface="+mj-lt"/>
                            </a:rPr>
                            <a:t>1.00</a:t>
                          </a:r>
                          <a:endParaRPr lang="sv-SE" sz="160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effectLst/>
                              <a:latin typeface="+mj-lt"/>
                            </a:rPr>
                            <a:t>19.5</a:t>
                          </a:r>
                          <a:endParaRPr lang="sv-SE" sz="1600" dirty="0"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/>
                    </a:tc>
                    <a:extLst>
                      <a:ext uri="{0D108BD9-81ED-4DB2-BD59-A6C34878D82A}">
                        <a16:rowId xmlns:a16="http://schemas.microsoft.com/office/drawing/2014/main" val="3334070754"/>
                      </a:ext>
                    </a:extLst>
                  </a:tr>
                  <a:tr h="243840">
                    <a:tc gridSpan="2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sv-SE" sz="1600" b="0" dirty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Total </a:t>
                          </a:r>
                          <a:r>
                            <a:rPr lang="sv-SE" sz="1600" b="0" dirty="0" err="1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pressure</a:t>
                          </a:r>
                          <a:r>
                            <a:rPr lang="sv-SE" sz="1600" b="0" dirty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 </a:t>
                          </a:r>
                          <a:r>
                            <a:rPr lang="sv-SE" sz="1600" b="0" dirty="0" err="1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drop</a:t>
                          </a:r>
                          <a:endParaRPr lang="sv-SE" sz="1600" b="0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b">
                        <a:solidFill>
                          <a:srgbClr val="00206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endParaRPr lang="sv-SE" sz="110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sv-SE" sz="1600" dirty="0">
                            <a:effectLst/>
                            <a:latin typeface="+mj-lt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100.8</a:t>
                          </a:r>
                          <a:endParaRPr lang="sv-SE" sz="1600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sv-SE" sz="1600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206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sv-SE" sz="1600" dirty="0">
                              <a:solidFill>
                                <a:srgbClr val="FFFF00"/>
                              </a:solidFill>
                              <a:effectLst/>
                              <a:latin typeface="+mj-lt"/>
                            </a:rPr>
                            <a:t>156.4</a:t>
                          </a:r>
                          <a:endParaRPr lang="sv-SE" sz="1600" dirty="0">
                            <a:solidFill>
                              <a:srgbClr val="FFFF00"/>
                            </a:solidFill>
                            <a:effectLst/>
                            <a:latin typeface="+mj-lt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206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383388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EE2EB704-69C3-0B4E-9C09-BEAA69CB2236}"/>
              </a:ext>
            </a:extLst>
          </p:cNvPr>
          <p:cNvSpPr/>
          <p:nvPr/>
        </p:nvSpPr>
        <p:spPr>
          <a:xfrm>
            <a:off x="3699941" y="6453336"/>
            <a:ext cx="44032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ea typeface="MS Mincho" panose="02020609040205080304" pitchFamily="49" charset="-128"/>
                <a:cs typeface="Times New Roman" panose="02020603050405020304" pitchFamily="18" charset="0"/>
              </a:rPr>
              <a:t>Required LH2 pump head &gt; </a:t>
            </a:r>
            <a:r>
              <a:rPr lang="en-GB" sz="2000" b="1" dirty="0">
                <a:ea typeface="MS Mincho" panose="02020609040205080304" pitchFamily="49" charset="-128"/>
                <a:cs typeface="Times New Roman" panose="02020603050405020304" pitchFamily="18" charset="0"/>
              </a:rPr>
              <a:t>156.4 kPa</a:t>
            </a:r>
            <a:r>
              <a:rPr lang="en-GB" sz="2000" dirty="0"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BD84854-A24A-9F4C-895F-87A9BDBC2AE8}"/>
              </a:ext>
            </a:extLst>
          </p:cNvPr>
          <p:cNvSpPr/>
          <p:nvPr/>
        </p:nvSpPr>
        <p:spPr>
          <a:xfrm>
            <a:off x="6672064" y="2838960"/>
            <a:ext cx="383155" cy="45719"/>
          </a:xfrm>
          <a:custGeom>
            <a:avLst/>
            <a:gdLst>
              <a:gd name="connsiteX0" fmla="*/ 0 w 1052623"/>
              <a:gd name="connsiteY0" fmla="*/ 0 h 0"/>
              <a:gd name="connsiteX1" fmla="*/ 1052623 w 105262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2623">
                <a:moveTo>
                  <a:pt x="0" y="0"/>
                </a:moveTo>
                <a:lnTo>
                  <a:pt x="1052623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2F1F88E-BF9A-C843-A460-9120EA2598F6}"/>
              </a:ext>
            </a:extLst>
          </p:cNvPr>
          <p:cNvSpPr/>
          <p:nvPr/>
        </p:nvSpPr>
        <p:spPr>
          <a:xfrm>
            <a:off x="6672064" y="2046872"/>
            <a:ext cx="501941" cy="65448"/>
          </a:xfrm>
          <a:custGeom>
            <a:avLst/>
            <a:gdLst>
              <a:gd name="connsiteX0" fmla="*/ 0 w 1052623"/>
              <a:gd name="connsiteY0" fmla="*/ 0 h 0"/>
              <a:gd name="connsiteX1" fmla="*/ 1052623 w 1052623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52623">
                <a:moveTo>
                  <a:pt x="0" y="0"/>
                </a:moveTo>
                <a:lnTo>
                  <a:pt x="1052623" y="0"/>
                </a:lnTo>
              </a:path>
            </a:pathLst>
          </a:cu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</p:spTree>
    <p:extLst>
      <p:ext uri="{BB962C8B-B14F-4D97-AF65-F5344CB8AC3E}">
        <p14:creationId xmlns:p14="http://schemas.microsoft.com/office/powerpoint/2010/main" val="3276594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5520D-6A59-E74D-BBE8-33A321ED2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Hydrogen Pump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94C62-A1E4-834E-A223-6029CE50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20225-5660-F141-8A1E-C8BAA74CA1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E4C9EC-73AA-D148-9266-61875FF839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492" y="1754352"/>
            <a:ext cx="2548351" cy="388000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9EEF50-0CE7-E641-88D0-1C0C1A25FF53}"/>
              </a:ext>
            </a:extLst>
          </p:cNvPr>
          <p:cNvSpPr txBox="1">
            <a:spLocks/>
          </p:cNvSpPr>
          <p:nvPr/>
        </p:nvSpPr>
        <p:spPr>
          <a:xfrm>
            <a:off x="920605" y="1402666"/>
            <a:ext cx="8360457" cy="914315"/>
          </a:xfrm>
          <a:prstGeom prst="rect">
            <a:avLst/>
          </a:prstGeom>
          <a:noFill/>
        </p:spPr>
        <p:txBody>
          <a:bodyPr vert="horz" lIns="68580" tIns="34291" rIns="68580" bIns="3429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 ball-bearing type hydrogen pump</a:t>
            </a:r>
          </a:p>
          <a:p>
            <a:r>
              <a:rPr lang="en-US" sz="1800" dirty="0"/>
              <a:t>Required pump heads are 156.3 kPa for 1 kg/s and 100.8 kPa for 0.5 kg/s.</a:t>
            </a:r>
          </a:p>
          <a:p>
            <a:r>
              <a:rPr lang="en-US" sz="1800" dirty="0"/>
              <a:t>If one pump fails, the other is ramped up to get the required flow rate.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6938AA-A82C-3347-9F57-01FD11DCE2DD}"/>
              </a:ext>
            </a:extLst>
          </p:cNvPr>
          <p:cNvSpPr/>
          <p:nvPr/>
        </p:nvSpPr>
        <p:spPr>
          <a:xfrm>
            <a:off x="825692" y="5576817"/>
            <a:ext cx="9086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For the two-pump operation, the required rotation speeds are 7,500 rpm and 10,000 rpm for the two- and four-moderator arrangements.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70C0"/>
                </a:solidFill>
              </a:rPr>
              <a:t> It turns out that, even if one pump fails, the revolution speed required for the remaining pump is lower than the maximum speed of 14,000 rpm.  </a:t>
            </a:r>
            <a:endParaRPr lang="sv-SE" sz="1600" b="1" dirty="0">
              <a:solidFill>
                <a:srgbClr val="0070C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023449-818B-4140-B95A-348F94E8580B}"/>
              </a:ext>
            </a:extLst>
          </p:cNvPr>
          <p:cNvGrpSpPr/>
          <p:nvPr/>
        </p:nvGrpSpPr>
        <p:grpSpPr>
          <a:xfrm>
            <a:off x="689114" y="2466537"/>
            <a:ext cx="7576172" cy="3271654"/>
            <a:chOff x="421641" y="2512039"/>
            <a:chExt cx="8078112" cy="319624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2F843A0-5FCF-1D49-993D-3F4E43EAE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1641" y="2523783"/>
              <a:ext cx="8078112" cy="318450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9CBE2A0-54AD-DD47-9BD7-98C57BA12688}"/>
                </a:ext>
              </a:extLst>
            </p:cNvPr>
            <p:cNvSpPr/>
            <p:nvPr/>
          </p:nvSpPr>
          <p:spPr>
            <a:xfrm>
              <a:off x="1813190" y="4607458"/>
              <a:ext cx="180000" cy="180000"/>
            </a:xfrm>
            <a:prstGeom prst="ellipse">
              <a:avLst/>
            </a:prstGeom>
            <a:noFill/>
            <a:ln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1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18A5D0C-4CD8-9F4C-A9D2-342CB38AC193}"/>
                </a:ext>
              </a:extLst>
            </p:cNvPr>
            <p:cNvSpPr/>
            <p:nvPr/>
          </p:nvSpPr>
          <p:spPr>
            <a:xfrm>
              <a:off x="2699237" y="4345188"/>
              <a:ext cx="180000" cy="180000"/>
            </a:xfrm>
            <a:prstGeom prst="ellipse">
              <a:avLst/>
            </a:prstGeom>
            <a:noFill/>
            <a:ln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1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D5CEDD6-4117-5740-86DC-0CCDEB1971C1}"/>
                </a:ext>
              </a:extLst>
            </p:cNvPr>
            <p:cNvSpPr/>
            <p:nvPr/>
          </p:nvSpPr>
          <p:spPr>
            <a:xfrm>
              <a:off x="5835841" y="4153803"/>
              <a:ext cx="180000" cy="180000"/>
            </a:xfrm>
            <a:prstGeom prst="ellipse">
              <a:avLst/>
            </a:prstGeom>
            <a:noFill/>
            <a:ln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1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7892A46-377E-FD4D-A02C-DB412A4949F7}"/>
                </a:ext>
              </a:extLst>
            </p:cNvPr>
            <p:cNvSpPr/>
            <p:nvPr/>
          </p:nvSpPr>
          <p:spPr>
            <a:xfrm>
              <a:off x="6721888" y="3668249"/>
              <a:ext cx="180000" cy="180000"/>
            </a:xfrm>
            <a:prstGeom prst="ellipse">
              <a:avLst/>
            </a:prstGeom>
            <a:noFill/>
            <a:ln>
              <a:solidFill>
                <a:srgbClr val="FF9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1"/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66B10B4D-58A7-704C-8F5C-E61B026DC982}"/>
                </a:ext>
              </a:extLst>
            </p:cNvPr>
            <p:cNvSpPr txBox="1">
              <a:spLocks/>
            </p:cNvSpPr>
            <p:nvPr/>
          </p:nvSpPr>
          <p:spPr>
            <a:xfrm>
              <a:off x="794897" y="2512039"/>
              <a:ext cx="3114900" cy="315924"/>
            </a:xfrm>
            <a:prstGeom prst="rect">
              <a:avLst/>
            </a:prstGeom>
            <a:noFill/>
          </p:spPr>
          <p:txBody>
            <a:bodyPr vert="horz" lIns="68580" tIns="34291" rIns="68580" bIns="3429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v-SE" sz="1600" b="1" dirty="0" err="1">
                  <a:solidFill>
                    <a:srgbClr val="0070C0"/>
                  </a:solidFill>
                </a:rPr>
                <a:t>Two</a:t>
              </a:r>
              <a:r>
                <a:rPr lang="sv-SE" sz="1600" b="1" dirty="0">
                  <a:solidFill>
                    <a:srgbClr val="0070C0"/>
                  </a:solidFill>
                </a:rPr>
                <a:t>-pump operation in series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D99EFF4D-6982-FE46-B980-4C606B53355A}"/>
                </a:ext>
              </a:extLst>
            </p:cNvPr>
            <p:cNvSpPr txBox="1">
              <a:spLocks/>
            </p:cNvSpPr>
            <p:nvPr/>
          </p:nvSpPr>
          <p:spPr>
            <a:xfrm>
              <a:off x="4899353" y="2512039"/>
              <a:ext cx="2752387" cy="315924"/>
            </a:xfrm>
            <a:prstGeom prst="rect">
              <a:avLst/>
            </a:prstGeom>
            <a:noFill/>
          </p:spPr>
          <p:txBody>
            <a:bodyPr vert="horz" lIns="68580" tIns="34291" rIns="68580" bIns="3429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4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sv-SE" sz="1600" b="1" dirty="0" err="1">
                  <a:solidFill>
                    <a:srgbClr val="0070C0"/>
                  </a:solidFill>
                </a:rPr>
                <a:t>Single</a:t>
              </a:r>
              <a:r>
                <a:rPr lang="sv-SE" sz="1600" b="1" dirty="0">
                  <a:solidFill>
                    <a:srgbClr val="0070C0"/>
                  </a:solidFill>
                </a:rPr>
                <a:t> pump operation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9A694F3-6B0D-D448-B491-45DD525D0BE8}"/>
                </a:ext>
              </a:extLst>
            </p:cNvPr>
            <p:cNvSpPr/>
            <p:nvPr/>
          </p:nvSpPr>
          <p:spPr>
            <a:xfrm>
              <a:off x="6934425" y="2997990"/>
              <a:ext cx="1071986" cy="2399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rgbClr val="0070C0"/>
                  </a:solidFill>
                </a:rPr>
                <a:t>17K and 1.0 </a:t>
              </a:r>
              <a:r>
                <a:rPr lang="en-US" sz="900" dirty="0" err="1">
                  <a:solidFill>
                    <a:srgbClr val="0070C0"/>
                  </a:solidFill>
                </a:rPr>
                <a:t>MPa</a:t>
              </a:r>
              <a:endParaRPr lang="sv-SE" sz="900" dirty="0">
                <a:solidFill>
                  <a:srgbClr val="0070C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72B841-5AF5-0F49-9B5F-052F024A0603}"/>
                </a:ext>
              </a:extLst>
            </p:cNvPr>
            <p:cNvSpPr/>
            <p:nvPr/>
          </p:nvSpPr>
          <p:spPr>
            <a:xfrm>
              <a:off x="2923157" y="2916578"/>
              <a:ext cx="1071986" cy="2399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>
                  <a:solidFill>
                    <a:srgbClr val="0070C0"/>
                  </a:solidFill>
                </a:rPr>
                <a:t>17K and 1.0 </a:t>
              </a:r>
              <a:r>
                <a:rPr lang="en-US" sz="900" dirty="0" err="1">
                  <a:solidFill>
                    <a:srgbClr val="0070C0"/>
                  </a:solidFill>
                </a:rPr>
                <a:t>MPa</a:t>
              </a:r>
              <a:endParaRPr lang="sv-SE" sz="900" dirty="0">
                <a:solidFill>
                  <a:srgbClr val="0070C0"/>
                </a:solidFill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42821AEC-BA37-0046-B88F-C2C21D519638}"/>
              </a:ext>
            </a:extLst>
          </p:cNvPr>
          <p:cNvSpPr/>
          <p:nvPr/>
        </p:nvSpPr>
        <p:spPr>
          <a:xfrm>
            <a:off x="10084111" y="1754352"/>
            <a:ext cx="1086409" cy="1179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S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EA96149-1075-E146-979B-E35A494F26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707159" y="1337152"/>
            <a:ext cx="2525044" cy="179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32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C37A-F9B0-8240-94A9-DA469E345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Heat </a:t>
            </a:r>
            <a:r>
              <a:rPr lang="sv-SE" dirty="0" err="1"/>
              <a:t>Load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79C3C1-8085-8D42-95D5-749D73249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EF7789-0628-4E4B-9F82-6337F417D7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73DBFB2-E87B-8740-8A5A-F6EA558235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0821034"/>
                  </p:ext>
                </p:extLst>
              </p:nvPr>
            </p:nvGraphicFramePr>
            <p:xfrm>
              <a:off x="1847528" y="1801588"/>
              <a:ext cx="8712968" cy="40132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445602">
                      <a:extLst>
                        <a:ext uri="{9D8B030D-6E8A-4147-A177-3AD203B41FA5}">
                          <a16:colId xmlns:a16="http://schemas.microsoft.com/office/drawing/2014/main" val="161184840"/>
                        </a:ext>
                      </a:extLst>
                    </a:gridCol>
                    <a:gridCol w="1633683">
                      <a:extLst>
                        <a:ext uri="{9D8B030D-6E8A-4147-A177-3AD203B41FA5}">
                          <a16:colId xmlns:a16="http://schemas.microsoft.com/office/drawing/2014/main" val="3064630264"/>
                        </a:ext>
                      </a:extLst>
                    </a:gridCol>
                    <a:gridCol w="1633683">
                      <a:extLst>
                        <a:ext uri="{9D8B030D-6E8A-4147-A177-3AD203B41FA5}">
                          <a16:colId xmlns:a16="http://schemas.microsoft.com/office/drawing/2014/main" val="371887025"/>
                        </a:ext>
                      </a:extLst>
                    </a:gridCol>
                  </a:tblGrid>
                  <a:tr h="27000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Component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Two-moderator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Four-moderator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295697963"/>
                      </a:ext>
                    </a:extLst>
                  </a:tr>
                  <a:tr h="27000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Two hydrogen pumps (</a:t>
                          </a:r>
                          <a14:m>
                            <m:oMath xmlns:m="http://schemas.openxmlformats.org/officeDocument/2006/math">
                              <m:r>
                                <a:rPr lang="sv-SE" sz="1800" b="0" i="1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𝜂</m:t>
                              </m:r>
                              <m:r>
                                <a:rPr lang="en-US" sz="1800" b="0" i="0" smtClean="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=</m:t>
                              </m:r>
                            </m:oMath>
                          </a14:m>
                          <a:r>
                            <a:rPr lang="sv-SE" sz="1800" b="0" dirty="0">
                              <a:effectLst/>
                              <a:latin typeface="Calibri" panose="020F0502020204030204" pitchFamily="34" charset="0"/>
                              <a:ea typeface="MS Mincho" panose="02020609040205080304" pitchFamily="49" charset="-128"/>
                              <a:cs typeface="Calibri" panose="020F0502020204030204" pitchFamily="34" charset="0"/>
                            </a:rPr>
                            <a:t> 0.72)</a:t>
                          </a: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 934.8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2,908.5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822364945"/>
                      </a:ext>
                    </a:extLst>
                  </a:tr>
                  <a:tr h="27000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PCB, HXs, o-p-H</a:t>
                          </a:r>
                          <a:r>
                            <a:rPr lang="en-US" sz="1800" b="0" baseline="-250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converter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     </a:t>
                          </a:r>
                          <a:r>
                            <a:rPr lang="sv-SE" sz="1800" b="0" dirty="0">
                              <a:effectLst/>
                            </a:rPr>
                            <a:t>36.7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effectLst/>
                            </a:rPr>
                            <a:t>       36.7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543760736"/>
                      </a:ext>
                    </a:extLst>
                  </a:tr>
                  <a:tr h="27000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Piping, valves and auxiliary pipes in Cold box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     </a:t>
                          </a:r>
                          <a:r>
                            <a:rPr lang="sv-SE" sz="1800" b="0" dirty="0">
                              <a:effectLst/>
                            </a:rPr>
                            <a:t>14.5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effectLst/>
                            </a:rPr>
                            <a:t>      14.5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252345169"/>
                      </a:ext>
                    </a:extLst>
                  </a:tr>
                  <a:tr h="44704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HTL feed and return lines with valves (MLI=20 layers)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   </a:t>
                          </a:r>
                          <a:r>
                            <a:rPr lang="sv-SE" sz="1800" b="0" dirty="0">
                              <a:effectLst/>
                            </a:rPr>
                            <a:t>126.4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effectLst/>
                            </a:rPr>
                            <a:t>    126.4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863823081"/>
                      </a:ext>
                    </a:extLst>
                  </a:tr>
                  <a:tr h="27000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Distribution piping, valves and auxiliary pipe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 </a:t>
                          </a: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118.1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   231.2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458537440"/>
                      </a:ext>
                    </a:extLst>
                  </a:tr>
                  <a:tr h="27000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Moderators and their pipe without MLI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>
                              <a:solidFill>
                                <a:srgbClr val="0070C0"/>
                              </a:solidFill>
                              <a:effectLst/>
                            </a:rPr>
                            <a:t>   </a:t>
                          </a:r>
                          <a:r>
                            <a:rPr lang="sv-SE" sz="1800" b="0">
                              <a:solidFill>
                                <a:srgbClr val="0070C0"/>
                              </a:solidFill>
                              <a:effectLst/>
                            </a:rPr>
                            <a:t>227.2</a:t>
                          </a:r>
                          <a:endParaRPr lang="sv-SE" sz="1800" b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   454.3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278800188"/>
                      </a:ext>
                    </a:extLst>
                  </a:tr>
                  <a:tr h="27000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sv-SE" sz="1800" b="0" dirty="0" err="1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Spacers</a:t>
                          </a:r>
                          <a:r>
                            <a:rPr lang="sv-SE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in MRP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>
                              <a:solidFill>
                                <a:srgbClr val="0070C0"/>
                              </a:solidFill>
                              <a:effectLst/>
                            </a:rPr>
                            <a:t>   420.8</a:t>
                          </a:r>
                          <a:endParaRPr lang="sv-SE" sz="1800" b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   850.0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842837199"/>
                      </a:ext>
                    </a:extLst>
                  </a:tr>
                  <a:tr h="27000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Total </a:t>
                          </a:r>
                          <a:r>
                            <a:rPr lang="sv-SE" sz="1800" b="0" dirty="0" err="1">
                              <a:solidFill>
                                <a:srgbClr val="FFFF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static</a:t>
                          </a: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heat </a:t>
                          </a:r>
                          <a:r>
                            <a:rPr lang="sv-SE" sz="1800" b="0" dirty="0" err="1">
                              <a:solidFill>
                                <a:srgbClr val="FFFF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load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</a:rPr>
                            <a:t>1,878.5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</a:rPr>
                            <a:t>  4,618.6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906790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endParaRPr lang="sv-SE" sz="900" b="0" dirty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3392536"/>
                      </a:ext>
                    </a:extLst>
                  </a:tr>
                  <a:tr h="44704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Dynamic heat load: </a:t>
                          </a:r>
                        </a:p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rgbClr val="00FB92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Nuclear heating at moderators</a:t>
                          </a:r>
                          <a:endParaRPr lang="sv-SE" sz="1800" b="0" dirty="0">
                            <a:solidFill>
                              <a:srgbClr val="00FB92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6,696.0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17,248.0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557447575"/>
                      </a:ext>
                    </a:extLst>
                  </a:tr>
                  <a:tr h="27000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FB92"/>
                              </a:solidFill>
                              <a:effectLst/>
                              <a:latin typeface="Calibri" panose="020F0502020204030204" pitchFamily="34" charset="0"/>
                              <a:ea typeface="MS Mincho" panose="02020609040205080304" pitchFamily="49" charset="-128"/>
                              <a:cs typeface="Calibri" panose="020F0502020204030204" pitchFamily="34" charset="0"/>
                            </a:rPr>
                            <a:t>PCB Active Control</a:t>
                          </a: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effectLst/>
                              <a:latin typeface="Calibri" panose="020F0502020204030204" pitchFamily="34" charset="0"/>
                              <a:ea typeface="MS Mincho" panose="02020609040205080304" pitchFamily="49" charset="-128"/>
                              <a:cs typeface="Calibri" panose="020F0502020204030204" pitchFamily="34" charset="0"/>
                            </a:rPr>
                            <a:t>1,960.0</a:t>
                          </a: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800" b="0" dirty="0">
                              <a:effectLst/>
                              <a:latin typeface="Calibri" panose="020F0502020204030204" pitchFamily="34" charset="0"/>
                              <a:ea typeface="MS Mincho" panose="02020609040205080304" pitchFamily="49" charset="-128"/>
                              <a:cs typeface="Calibri" panose="020F0502020204030204" pitchFamily="34" charset="0"/>
                            </a:rPr>
                            <a:t>1,960.0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511116070"/>
                      </a:ext>
                    </a:extLst>
                  </a:tr>
                  <a:tr h="27000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rgbClr val="FFFF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Total static + dynamic heat load 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</a:rPr>
                            <a:t>10,534.0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</a:rPr>
                            <a:t>23,826.6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77893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F73DBFB2-E87B-8740-8A5A-F6EA558235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60821034"/>
                  </p:ext>
                </p:extLst>
              </p:nvPr>
            </p:nvGraphicFramePr>
            <p:xfrm>
              <a:off x="1847528" y="1801588"/>
              <a:ext cx="8712968" cy="40132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5445602">
                      <a:extLst>
                        <a:ext uri="{9D8B030D-6E8A-4147-A177-3AD203B41FA5}">
                          <a16:colId xmlns:a16="http://schemas.microsoft.com/office/drawing/2014/main" val="161184840"/>
                        </a:ext>
                      </a:extLst>
                    </a:gridCol>
                    <a:gridCol w="1633683">
                      <a:extLst>
                        <a:ext uri="{9D8B030D-6E8A-4147-A177-3AD203B41FA5}">
                          <a16:colId xmlns:a16="http://schemas.microsoft.com/office/drawing/2014/main" val="3064630264"/>
                        </a:ext>
                      </a:extLst>
                    </a:gridCol>
                    <a:gridCol w="1633683">
                      <a:extLst>
                        <a:ext uri="{9D8B030D-6E8A-4147-A177-3AD203B41FA5}">
                          <a16:colId xmlns:a16="http://schemas.microsoft.com/office/drawing/2014/main" val="371887025"/>
                        </a:ext>
                      </a:extLst>
                    </a:gridCol>
                  </a:tblGrid>
                  <a:tr h="2743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Component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Two-moderator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Four-moderator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29569796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sv-SE"/>
                        </a:p>
                      </a:txBody>
                      <a:tcPr marL="51435" marR="51435" marT="0" marB="0" anchor="ctr">
                        <a:blipFill>
                          <a:blip r:embed="rId2"/>
                          <a:stretch>
                            <a:fillRect l="-233" t="-138095" r="-60373" b="-13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 934.8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2,908.5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82236494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PCB, HXs, o-p-H</a:t>
                          </a:r>
                          <a:r>
                            <a:rPr lang="en-US" sz="1800" b="0" baseline="-2500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</a:t>
                          </a: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converter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     </a:t>
                          </a:r>
                          <a:r>
                            <a:rPr lang="sv-SE" sz="1800" b="0" dirty="0">
                              <a:effectLst/>
                            </a:rPr>
                            <a:t>36.7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effectLst/>
                            </a:rPr>
                            <a:t>       36.7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54376073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Piping, valves and auxiliary pipes in Cold box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     </a:t>
                          </a:r>
                          <a:r>
                            <a:rPr lang="sv-SE" sz="1800" b="0" dirty="0">
                              <a:effectLst/>
                            </a:rPr>
                            <a:t>14.5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effectLst/>
                            </a:rPr>
                            <a:t>      14.5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4252345169"/>
                      </a:ext>
                    </a:extLst>
                  </a:tr>
                  <a:tr h="44704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HTL feed and return lines with valves (MLI=20 layers)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</a:rPr>
                            <a:t>   </a:t>
                          </a:r>
                          <a:r>
                            <a:rPr lang="sv-SE" sz="1800" b="0" dirty="0">
                              <a:effectLst/>
                            </a:rPr>
                            <a:t>126.4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effectLst/>
                            </a:rPr>
                            <a:t>    126.4</a:t>
                          </a:r>
                          <a:endParaRPr lang="sv-SE" sz="1800" b="0" dirty="0"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186382308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Distribution piping, valves and auxiliary pipe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 </a:t>
                          </a: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118.1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   231.2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45853744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Moderators and their pipe without MLI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en-US" sz="1800" b="0">
                              <a:solidFill>
                                <a:srgbClr val="0070C0"/>
                              </a:solidFill>
                              <a:effectLst/>
                            </a:rPr>
                            <a:t>   </a:t>
                          </a:r>
                          <a:r>
                            <a:rPr lang="sv-SE" sz="1800" b="0">
                              <a:solidFill>
                                <a:srgbClr val="0070C0"/>
                              </a:solidFill>
                              <a:effectLst/>
                            </a:rPr>
                            <a:t>227.2</a:t>
                          </a:r>
                          <a:endParaRPr lang="sv-SE" sz="1800" b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   454.3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278800188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sv-SE" sz="1800" b="0" dirty="0" err="1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Spacers</a:t>
                          </a:r>
                          <a:r>
                            <a:rPr lang="sv-SE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in MRP</a:t>
                          </a:r>
                          <a:endParaRPr lang="sv-SE" sz="1800" b="0" dirty="0"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>
                              <a:solidFill>
                                <a:srgbClr val="0070C0"/>
                              </a:solidFill>
                              <a:effectLst/>
                            </a:rPr>
                            <a:t>   420.8</a:t>
                          </a:r>
                          <a:endParaRPr lang="sv-SE" sz="1800" b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     850.0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84283719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Total </a:t>
                          </a:r>
                          <a:r>
                            <a:rPr lang="sv-SE" sz="1800" b="0" dirty="0" err="1">
                              <a:solidFill>
                                <a:srgbClr val="FFFF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static</a:t>
                          </a: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heat </a:t>
                          </a:r>
                          <a:r>
                            <a:rPr lang="sv-SE" sz="1800" b="0" dirty="0" err="1">
                              <a:solidFill>
                                <a:srgbClr val="FFFF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load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</a:rPr>
                            <a:t>1,878.5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</a:rPr>
                            <a:t>  4,618.6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8906790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endParaRPr lang="sv-SE" sz="900" b="0" dirty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chemeClr val="bg1">
                            <a:lumMod val="6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3392536"/>
                      </a:ext>
                    </a:extLst>
                  </a:tr>
                  <a:tr h="54864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Dynamic heat load: </a:t>
                          </a:r>
                        </a:p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rgbClr val="00FB92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Nuclear heating at moderators</a:t>
                          </a:r>
                          <a:endParaRPr lang="sv-SE" sz="1800" b="0" dirty="0">
                            <a:solidFill>
                              <a:srgbClr val="00FB92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6,696.0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70C0"/>
                              </a:solidFill>
                              <a:effectLst/>
                            </a:rPr>
                            <a:t>17,248.0</a:t>
                          </a:r>
                          <a:endParaRPr lang="sv-SE" sz="1800" b="0" dirty="0">
                            <a:solidFill>
                              <a:srgbClr val="0070C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2557447575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00FB92"/>
                              </a:solidFill>
                              <a:effectLst/>
                              <a:latin typeface="Calibri" panose="020F0502020204030204" pitchFamily="34" charset="0"/>
                              <a:ea typeface="MS Mincho" panose="02020609040205080304" pitchFamily="49" charset="-128"/>
                              <a:cs typeface="Calibri" panose="020F0502020204030204" pitchFamily="34" charset="0"/>
                            </a:rPr>
                            <a:t>PCB Active Control</a:t>
                          </a: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effectLst/>
                              <a:latin typeface="Calibri" panose="020F0502020204030204" pitchFamily="34" charset="0"/>
                              <a:ea typeface="MS Mincho" panose="02020609040205080304" pitchFamily="49" charset="-128"/>
                              <a:cs typeface="Calibri" panose="020F0502020204030204" pitchFamily="34" charset="0"/>
                            </a:rPr>
                            <a:t>1,960.0</a:t>
                          </a:r>
                        </a:p>
                      </a:txBody>
                      <a:tcPr marL="51435" marR="51435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sv-SE" sz="1800" b="0" dirty="0">
                              <a:effectLst/>
                              <a:latin typeface="Calibri" panose="020F0502020204030204" pitchFamily="34" charset="0"/>
                              <a:ea typeface="MS Mincho" panose="02020609040205080304" pitchFamily="49" charset="-128"/>
                              <a:cs typeface="Calibri" panose="020F0502020204030204" pitchFamily="34" charset="0"/>
                            </a:rPr>
                            <a:t>1,960.0</a:t>
                          </a:r>
                        </a:p>
                      </a:txBody>
                      <a:tcPr marL="51435" marR="51435" marT="0" marB="0" anchor="ctr"/>
                    </a:tc>
                    <a:extLst>
                      <a:ext uri="{0D108BD9-81ED-4DB2-BD59-A6C34878D82A}">
                        <a16:rowId xmlns:a16="http://schemas.microsoft.com/office/drawing/2014/main" val="3511116070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l">
                            <a:spcAft>
                              <a:spcPts val="0"/>
                            </a:spcAft>
                          </a:pPr>
                          <a:r>
                            <a:rPr lang="en-US" sz="1800" b="0" dirty="0">
                              <a:solidFill>
                                <a:srgbClr val="FFFF00"/>
                              </a:solidFill>
                              <a:effectLst/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Total static + dynamic heat load 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Calibri" panose="020F0502020204030204" pitchFamily="34" charset="0"/>
                            <a:ea typeface="MS Mincho" panose="02020609040205080304" pitchFamily="49" charset="-128"/>
                            <a:cs typeface="Calibri" panose="020F0502020204030204" pitchFamily="34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</a:rPr>
                            <a:t>10,534.0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r">
                            <a:spcAft>
                              <a:spcPts val="0"/>
                            </a:spcAft>
                          </a:pPr>
                          <a:r>
                            <a:rPr lang="sv-SE" sz="1800" b="0" dirty="0">
                              <a:solidFill>
                                <a:srgbClr val="FFFF00"/>
                              </a:solidFill>
                              <a:effectLst/>
                            </a:rPr>
                            <a:t>23,826.6</a:t>
                          </a:r>
                          <a:endParaRPr lang="sv-SE" sz="1800" b="0" dirty="0">
                            <a:solidFill>
                              <a:srgbClr val="FFFF00"/>
                            </a:solidFill>
                            <a:effectLst/>
                            <a:latin typeface="Times" pitchFamily="2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51435" marR="51435" marT="0" marB="0" anchor="ctr">
                        <a:solidFill>
                          <a:srgbClr val="00B0F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77893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C6C3F21B-FD81-E444-855E-9085EADD5CA6}"/>
              </a:ext>
            </a:extLst>
          </p:cNvPr>
          <p:cNvSpPr/>
          <p:nvPr/>
        </p:nvSpPr>
        <p:spPr>
          <a:xfrm>
            <a:off x="2185721" y="6087527"/>
            <a:ext cx="800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Total heat loads are lower than the maximum TMCP cooling power of 30.3 kW. </a:t>
            </a:r>
            <a:endParaRPr lang="sv-SE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2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828B1-855C-B841-8718-A9D8E3AB4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Ortho</a:t>
            </a:r>
            <a:r>
              <a:rPr lang="sv-SE" dirty="0"/>
              <a:t>-para-hydrogen </a:t>
            </a:r>
            <a:r>
              <a:rPr lang="sv-SE" dirty="0" err="1"/>
              <a:t>Converter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F7812-6EE0-934D-9101-D3561E513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AE1A1B-4342-0C4F-BDE5-CB58EDF778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20BC261-40CE-4642-82CD-5F17161E8F8C}"/>
                  </a:ext>
                </a:extLst>
              </p:cNvPr>
              <p:cNvSpPr/>
              <p:nvPr/>
            </p:nvSpPr>
            <p:spPr>
              <a:xfrm>
                <a:off x="526433" y="1527414"/>
                <a:ext cx="8772744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0070C0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An ortho-para-hydrogen converter is installed in a bypass.</a:t>
                </a:r>
                <a:endParaRPr lang="en-GB" dirty="0">
                  <a:latin typeface="Calibri" panose="020F0502020204030204" pitchFamily="34" charset="0"/>
                  <a:ea typeface="MS Mincho" panose="02020609040205080304" pitchFamily="49" charset="-128"/>
                  <a:cs typeface="Calibri" panose="020F0502020204030204" pitchFamily="34" charset="0"/>
                </a:endParaRPr>
              </a:p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Iverson has predicted that p-H2 (</a:t>
                </a:r>
                <a:r>
                  <a:rPr lang="en-GB" dirty="0">
                    <a:solidFill>
                      <a:srgbClr val="FF0000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99.5 %</a:t>
                </a:r>
                <a:r>
                  <a:rPr lang="en-GB" dirty="0"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)</a:t>
                </a:r>
                <a:r>
                  <a:rPr lang="en-GB" dirty="0">
                    <a:solidFill>
                      <a:srgbClr val="FF0000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 decreases to 99.488%</a:t>
                </a:r>
                <a:r>
                  <a:rPr lang="en-GB" dirty="0"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 due to a neutron irradiation in the moderators for the 5MW proton beam at 14 Hz.</a:t>
                </a:r>
              </a:p>
              <a:p>
                <a:r>
                  <a:rPr lang="en-GB" dirty="0"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- In order to keep 99.5 % of pH2 fraction, </a:t>
                </a:r>
              </a:p>
              <a:p>
                <a:r>
                  <a:rPr lang="en-GB" dirty="0"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     </a:t>
                </a:r>
                <a:r>
                  <a:rPr lang="en-GB" dirty="0">
                    <a:solidFill>
                      <a:srgbClr val="FF0000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 Required bypass flow through the o/p converter is</a:t>
                </a:r>
                <a14:m>
                  <m:oMath xmlns:m="http://schemas.openxmlformats.org/officeDocument/2006/math">
                    <m:r>
                      <a:rPr 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31.5 g/s.</a:t>
                </a:r>
              </a:p>
              <a:p>
                <a:r>
                  <a:rPr lang="en-GB" dirty="0">
                    <a:solidFill>
                      <a:srgbClr val="FF0000"/>
                    </a:solidFill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          </a:t>
                </a:r>
                <a:r>
                  <a:rPr lang="en-GB" dirty="0">
                    <a:latin typeface="Calibri" panose="020F0502020204030204" pitchFamily="34" charset="0"/>
                    <a:ea typeface="MS Mincho" panose="02020609040205080304" pitchFamily="49" charset="-128"/>
                    <a:cs typeface="Calibri" panose="020F0502020204030204" pitchFamily="34" charset="0"/>
                  </a:rPr>
                  <a:t>(on the assumption that the conversion efficiency is 80%)</a:t>
                </a:r>
                <a:endParaRPr lang="sv-SE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A20BC261-40CE-4642-82CD-5F17161E8F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33" y="1527414"/>
                <a:ext cx="8772744" cy="1754326"/>
              </a:xfrm>
              <a:prstGeom prst="rect">
                <a:avLst/>
              </a:prstGeom>
              <a:blipFill>
                <a:blip r:embed="rId2"/>
                <a:stretch>
                  <a:fillRect l="-434" t="-1449" b="-4348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1836E195-5407-ED4C-AAAC-6B620F40FB77}"/>
              </a:ext>
            </a:extLst>
          </p:cNvPr>
          <p:cNvGrpSpPr/>
          <p:nvPr/>
        </p:nvGrpSpPr>
        <p:grpSpPr>
          <a:xfrm>
            <a:off x="7320136" y="2708920"/>
            <a:ext cx="4542607" cy="3395220"/>
            <a:chOff x="1487488" y="3345329"/>
            <a:chExt cx="4542607" cy="33952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10686D-8FED-0440-8C66-CC043C538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7488" y="3797219"/>
              <a:ext cx="3722657" cy="244210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1A726C0-6BB7-A542-A0D3-8751DCAD85CA}"/>
                    </a:ext>
                  </a:extLst>
                </p:cNvPr>
                <p:cNvSpPr txBox="1"/>
                <p:nvPr/>
              </p:nvSpPr>
              <p:spPr>
                <a:xfrm>
                  <a:off x="3414611" y="4756872"/>
                  <a:ext cx="1425915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sv-SE" sz="1400" b="1" dirty="0">
                      <a:solidFill>
                        <a:srgbClr val="FF0000"/>
                      </a:solidFill>
                    </a:rPr>
                    <a:t>O-p-H</a:t>
                  </a:r>
                  <a:r>
                    <a:rPr lang="sv-SE" sz="1400" b="1" baseline="-25000" dirty="0">
                      <a:solidFill>
                        <a:srgbClr val="FF0000"/>
                      </a:solidFill>
                    </a:rPr>
                    <a:t>2 </a:t>
                  </a:r>
                  <a:r>
                    <a:rPr lang="sv-SE" sz="1400" b="1" dirty="0" err="1">
                      <a:solidFill>
                        <a:srgbClr val="FF0000"/>
                      </a:solidFill>
                    </a:rPr>
                    <a:t>converter</a:t>
                  </a:r>
                  <a:endParaRPr lang="sv-SE" sz="1400" b="1" dirty="0">
                    <a:solidFill>
                      <a:srgbClr val="FF0000"/>
                    </a:solidFill>
                  </a:endParaRPr>
                </a:p>
                <a:p>
                  <a14:m>
                    <m:oMath xmlns:m="http://schemas.openxmlformats.org/officeDocument/2006/math">
                      <m:r>
                        <a:rPr lang="en-US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sv-SE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</m:oMath>
                  </a14:m>
                  <a:r>
                    <a:rPr lang="sv-SE" sz="1400" dirty="0">
                      <a:solidFill>
                        <a:srgbClr val="FF0000"/>
                      </a:solidFill>
                    </a:rPr>
                    <a:t>=0.8</a:t>
                  </a:r>
                </a:p>
                <a:p>
                  <a:r>
                    <a:rPr lang="sv-SE" sz="1400" dirty="0">
                      <a:solidFill>
                        <a:srgbClr val="FF0000"/>
                      </a:solidFill>
                    </a:rPr>
                    <a:t> 17.3 K</a:t>
                  </a:r>
                </a:p>
                <a:p>
                  <a:endParaRPr lang="sv-SE" sz="12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1A726C0-6BB7-A542-A0D3-8751DCAD85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4611" y="4756872"/>
                  <a:ext cx="1425915" cy="923330"/>
                </a:xfrm>
                <a:prstGeom prst="rect">
                  <a:avLst/>
                </a:prstGeom>
                <a:blipFill>
                  <a:blip r:embed="rId4"/>
                  <a:stretch>
                    <a:fillRect l="-885" t="-1370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95E67D-D1A3-DD46-9F65-59F41F48EB35}"/>
                </a:ext>
              </a:extLst>
            </p:cNvPr>
            <p:cNvSpPr txBox="1"/>
            <p:nvPr/>
          </p:nvSpPr>
          <p:spPr>
            <a:xfrm>
              <a:off x="4588734" y="4553470"/>
              <a:ext cx="12974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600" dirty="0"/>
                <a:t>Moderators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FCBEB3-3F02-374A-97B2-81B3AFC0B738}"/>
                </a:ext>
              </a:extLst>
            </p:cNvPr>
            <p:cNvSpPr txBox="1"/>
            <p:nvPr/>
          </p:nvSpPr>
          <p:spPr>
            <a:xfrm>
              <a:off x="5215985" y="5142398"/>
              <a:ext cx="7005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>
                  <a:solidFill>
                    <a:srgbClr val="FF0000"/>
                  </a:solidFill>
                </a:rPr>
                <a:t>99.5%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C23FF9-E35E-834C-8565-9C9B6228F3FC}"/>
                </a:ext>
              </a:extLst>
            </p:cNvPr>
            <p:cNvSpPr txBox="1"/>
            <p:nvPr/>
          </p:nvSpPr>
          <p:spPr>
            <a:xfrm>
              <a:off x="5169525" y="4760392"/>
              <a:ext cx="8605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sz="1400" dirty="0">
                  <a:solidFill>
                    <a:srgbClr val="0432FF"/>
                  </a:solidFill>
                </a:rPr>
                <a:t>99.488%</a:t>
              </a:r>
            </a:p>
          </p:txBody>
        </p:sp>
        <p:sp>
          <p:nvSpPr>
            <p:cNvPr id="12" name="Down Arrow 11">
              <a:extLst>
                <a:ext uri="{FF2B5EF4-FFF2-40B4-BE49-F238E27FC236}">
                  <a16:creationId xmlns:a16="http://schemas.microsoft.com/office/drawing/2014/main" id="{6CC23764-E03C-1F4F-847B-0A12A7832217}"/>
                </a:ext>
              </a:extLst>
            </p:cNvPr>
            <p:cNvSpPr/>
            <p:nvPr/>
          </p:nvSpPr>
          <p:spPr>
            <a:xfrm rot="10800000">
              <a:off x="5474995" y="5027534"/>
              <a:ext cx="103363" cy="103289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sz="1351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3492E5-88A7-1146-BE48-BC188F938F2F}"/>
                </a:ext>
              </a:extLst>
            </p:cNvPr>
            <p:cNvSpPr txBox="1"/>
            <p:nvPr/>
          </p:nvSpPr>
          <p:spPr>
            <a:xfrm>
              <a:off x="2393080" y="6155774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/>
                <a:t>1 kg/s,</a:t>
              </a:r>
            </a:p>
            <a:p>
              <a:r>
                <a:rPr lang="sv-SE" sz="1600" dirty="0"/>
                <a:t> </a:t>
              </a:r>
              <a:r>
                <a:rPr lang="sv-SE" sz="1600" dirty="0">
                  <a:solidFill>
                    <a:srgbClr val="FF0000"/>
                  </a:solidFill>
                </a:rPr>
                <a:t>(99.5%)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991EE3-A984-4D44-9606-1E9BA8D7B3A2}"/>
                    </a:ext>
                  </a:extLst>
                </p:cNvPr>
                <p:cNvSpPr txBox="1"/>
                <p:nvPr/>
              </p:nvSpPr>
              <p:spPr>
                <a:xfrm>
                  <a:off x="3665647" y="6164582"/>
                  <a:ext cx="115326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ctrlPr>
                            <a:rPr lang="sv-S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̇"/>
                              <m:ctrlPr>
                                <a:rPr lang="sv-SE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</m:d>
                    </m:oMath>
                  </a14:m>
                  <a:r>
                    <a:rPr lang="sv-SE" sz="1600" dirty="0"/>
                    <a:t> kg/s,</a:t>
                  </a:r>
                </a:p>
                <a:p>
                  <a:r>
                    <a:rPr lang="sv-SE" sz="1600" dirty="0"/>
                    <a:t> </a:t>
                  </a:r>
                  <a:r>
                    <a:rPr lang="sv-SE" sz="1600" dirty="0">
                      <a:solidFill>
                        <a:srgbClr val="FF0000"/>
                      </a:solidFill>
                    </a:rPr>
                    <a:t>(99.5%)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D991EE3-A984-4D44-9606-1E9BA8D7B3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65647" y="6164582"/>
                  <a:ext cx="1153264" cy="492443"/>
                </a:xfrm>
                <a:prstGeom prst="rect">
                  <a:avLst/>
                </a:prstGeom>
                <a:blipFill>
                  <a:blip r:embed="rId5"/>
                  <a:stretch>
                    <a:fillRect l="-6522" t="-10000" r="-8696" b="-20000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B2F221A-1055-094F-A874-6C1C206AE86A}"/>
                    </a:ext>
                  </a:extLst>
                </p:cNvPr>
                <p:cNvSpPr txBox="1"/>
                <p:nvPr/>
              </p:nvSpPr>
              <p:spPr>
                <a:xfrm>
                  <a:off x="3520723" y="5622986"/>
                  <a:ext cx="1291583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sv-SE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sv-SE" sz="1400" dirty="0"/>
                    <a:t>kg/s</a:t>
                  </a:r>
                  <a:r>
                    <a:rPr lang="sv-SE" sz="1400" dirty="0">
                      <a:solidFill>
                        <a:srgbClr val="FF0000"/>
                      </a:solidFill>
                    </a:rPr>
                    <a:t> (99.5%)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9B2F221A-1055-094F-A874-6C1C206AE8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0723" y="5622986"/>
                  <a:ext cx="1291583" cy="215444"/>
                </a:xfrm>
                <a:prstGeom prst="rect">
                  <a:avLst/>
                </a:prstGeom>
                <a:blipFill>
                  <a:blip r:embed="rId6"/>
                  <a:stretch>
                    <a:fillRect l="-2913" t="-22222" b="-44444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AAA87A6-9810-0F41-A39E-4035250B9A45}"/>
                    </a:ext>
                  </a:extLst>
                </p:cNvPr>
                <p:cNvSpPr txBox="1"/>
                <p:nvPr/>
              </p:nvSpPr>
              <p:spPr>
                <a:xfrm>
                  <a:off x="3749163" y="3409935"/>
                  <a:ext cx="1153264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ctrlPr>
                            <a:rPr lang="sv-S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1−</m:t>
                          </m:r>
                          <m:acc>
                            <m:accPr>
                              <m:chr m:val="̇"/>
                              <m:ctrlPr>
                                <a:rPr lang="sv-SE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</m:acc>
                        </m:e>
                      </m:d>
                    </m:oMath>
                  </a14:m>
                  <a:r>
                    <a:rPr lang="sv-SE" sz="1600" dirty="0"/>
                    <a:t> kg/s,</a:t>
                  </a:r>
                </a:p>
                <a:p>
                  <a:r>
                    <a:rPr lang="sv-SE" sz="1600" dirty="0">
                      <a:solidFill>
                        <a:srgbClr val="0432FF"/>
                      </a:solidFill>
                    </a:rPr>
                    <a:t> (99.488%)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AAA87A6-9810-0F41-A39E-4035250B9A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163" y="3409935"/>
                  <a:ext cx="1153264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5435" t="-10000" r="-8696" b="-20000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433BF7-B1F2-9844-BAC2-2E8D265459C6}"/>
                </a:ext>
              </a:extLst>
            </p:cNvPr>
            <p:cNvSpPr txBox="1"/>
            <p:nvPr/>
          </p:nvSpPr>
          <p:spPr>
            <a:xfrm>
              <a:off x="2296661" y="3345329"/>
              <a:ext cx="86754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1600" dirty="0"/>
                <a:t>1 kg/s,</a:t>
              </a:r>
            </a:p>
            <a:p>
              <a:r>
                <a:rPr lang="sv-SE" sz="1600" dirty="0"/>
                <a:t> </a:t>
              </a:r>
              <a:r>
                <a:rPr lang="sv-SE" sz="1600" dirty="0">
                  <a:solidFill>
                    <a:srgbClr val="FF0000"/>
                  </a:solidFill>
                </a:rPr>
                <a:t>(99.5%)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69F92E4-E573-1947-9C93-4C4343D8A204}"/>
                    </a:ext>
                  </a:extLst>
                </p:cNvPr>
                <p:cNvSpPr txBox="1"/>
                <p:nvPr/>
              </p:nvSpPr>
              <p:spPr>
                <a:xfrm>
                  <a:off x="3444941" y="4215278"/>
                  <a:ext cx="1951270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sv-SE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sv-SE" sz="1400" dirty="0"/>
                    <a:t>kg/s</a:t>
                  </a:r>
                </a:p>
                <a:p>
                  <a:r>
                    <a:rPr lang="sv-SE" sz="1400" dirty="0">
                      <a:solidFill>
                        <a:srgbClr val="00B050"/>
                      </a:solidFill>
                    </a:rPr>
                    <a:t>0.8 x 99.96+0.2 x 99.5%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69F92E4-E573-1947-9C93-4C4343D8A2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4941" y="4215278"/>
                  <a:ext cx="1951270" cy="430887"/>
                </a:xfrm>
                <a:prstGeom prst="rect">
                  <a:avLst/>
                </a:prstGeom>
                <a:blipFill>
                  <a:blip r:embed="rId8"/>
                  <a:stretch>
                    <a:fillRect l="-5844" t="-11429" b="-22857"/>
                  </a:stretch>
                </a:blipFill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74E8D-A28A-224D-8532-A1AA49AFF3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9856" y="2973543"/>
            <a:ext cx="2302458" cy="3530255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110B4D9-445C-D542-8285-07CD0147D8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146909"/>
              </p:ext>
            </p:extLst>
          </p:nvPr>
        </p:nvGraphicFramePr>
        <p:xfrm>
          <a:off x="700371" y="3458789"/>
          <a:ext cx="4222388" cy="30450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5154">
                  <a:extLst>
                    <a:ext uri="{9D8B030D-6E8A-4147-A177-3AD203B41FA5}">
                      <a16:colId xmlns:a16="http://schemas.microsoft.com/office/drawing/2014/main" val="68921772"/>
                    </a:ext>
                  </a:extLst>
                </a:gridCol>
                <a:gridCol w="1897234">
                  <a:extLst>
                    <a:ext uri="{9D8B030D-6E8A-4147-A177-3AD203B41FA5}">
                      <a16:colId xmlns:a16="http://schemas.microsoft.com/office/drawing/2014/main" val="2167542753"/>
                    </a:ext>
                  </a:extLst>
                </a:gridCol>
              </a:tblGrid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Catalyst</a:t>
                      </a:r>
                      <a:endParaRPr lang="sv-SE" sz="1600" dirty="0"/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r>
                        <a:rPr lang="sv-SE" sz="1600" dirty="0"/>
                        <a:t> IONEX</a:t>
                      </a:r>
                      <a:r>
                        <a:rPr lang="en-GB" sz="1600" b="0" kern="1200" baseline="300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®</a:t>
                      </a:r>
                      <a:r>
                        <a:rPr lang="en-GB" sz="16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Type OP </a:t>
                      </a:r>
                      <a:r>
                        <a:rPr lang="sv-SE" sz="1600" dirty="0"/>
                        <a:t>(F</a:t>
                      </a:r>
                      <a:r>
                        <a:rPr lang="en-US" sz="1600" dirty="0" err="1"/>
                        <a:t>erric</a:t>
                      </a:r>
                      <a:r>
                        <a:rPr lang="sv-SE" sz="1600" dirty="0"/>
                        <a:t> </a:t>
                      </a:r>
                      <a:r>
                        <a:rPr lang="en-US" sz="1600" dirty="0"/>
                        <a:t>oxide)</a:t>
                      </a:r>
                      <a:endParaRPr lang="sv-SE" sz="1600" dirty="0"/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2981106335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Catalyst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particle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size</a:t>
                      </a:r>
                      <a:r>
                        <a:rPr lang="sv-SE" sz="1600" dirty="0"/>
                        <a:t> (mm)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0.5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2040074731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Catalyst</a:t>
                      </a:r>
                      <a:r>
                        <a:rPr lang="sv-SE" sz="1600" dirty="0"/>
                        <a:t> bed </a:t>
                      </a:r>
                      <a:r>
                        <a:rPr lang="sv-SE" sz="1600" dirty="0" err="1"/>
                        <a:t>size</a:t>
                      </a:r>
                      <a:r>
                        <a:rPr lang="sv-SE" sz="1600" dirty="0"/>
                        <a:t> (L)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35  </a:t>
                      </a:r>
                    </a:p>
                    <a:p>
                      <a:pPr algn="ctr"/>
                      <a:r>
                        <a:rPr lang="sv-SE" sz="1600" dirty="0"/>
                        <a:t>(9.6:calculated </a:t>
                      </a:r>
                      <a:r>
                        <a:rPr lang="sv-SE" sz="1600" dirty="0" err="1"/>
                        <a:t>value</a:t>
                      </a:r>
                      <a:r>
                        <a:rPr lang="sv-SE" sz="1600" dirty="0"/>
                        <a:t>)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2378537185"/>
                  </a:ext>
                </a:extLst>
              </a:tr>
              <a:tr h="370375">
                <a:tc>
                  <a:txBody>
                    <a:bodyPr/>
                    <a:lstStyle/>
                    <a:p>
                      <a:r>
                        <a:rPr lang="sv-SE" sz="1600" dirty="0" err="1"/>
                        <a:t>Porosity</a:t>
                      </a:r>
                      <a:r>
                        <a:rPr lang="sv-SE" sz="1600" dirty="0"/>
                        <a:t> (-)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0.4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98391762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Flow</a:t>
                      </a:r>
                      <a:r>
                        <a:rPr lang="sv-SE" sz="1600" dirty="0"/>
                        <a:t> rate (g/s)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31.5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2256790194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Pressure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drop</a:t>
                      </a:r>
                      <a:r>
                        <a:rPr lang="sv-SE" sz="1600" dirty="0"/>
                        <a:t> (</a:t>
                      </a:r>
                      <a:r>
                        <a:rPr lang="sv-SE" sz="1600" dirty="0" err="1"/>
                        <a:t>kPa</a:t>
                      </a:r>
                      <a:r>
                        <a:rPr lang="sv-SE" sz="1600" dirty="0"/>
                        <a:t>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24.6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1472753413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/>
                        <a:t>Space </a:t>
                      </a:r>
                      <a:r>
                        <a:rPr lang="sv-SE" sz="1600" dirty="0" err="1"/>
                        <a:t>Velocity</a:t>
                      </a:r>
                      <a:r>
                        <a:rPr lang="sv-SE" sz="1600" dirty="0"/>
                        <a:t> (min</a:t>
                      </a:r>
                      <a:r>
                        <a:rPr lang="sv-SE" sz="1600" baseline="30000" dirty="0"/>
                        <a:t>-1</a:t>
                      </a:r>
                      <a:r>
                        <a:rPr lang="sv-SE" sz="1600" dirty="0"/>
                        <a:t>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2170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3532174080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Conversion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efficiency</a:t>
                      </a:r>
                      <a:r>
                        <a:rPr lang="sv-SE" sz="1600" dirty="0"/>
                        <a:t> (%)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80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3571786354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AC124D06-00A6-2D4B-8B3E-AF8D445B2683}"/>
              </a:ext>
            </a:extLst>
          </p:cNvPr>
          <p:cNvSpPr txBox="1"/>
          <p:nvPr/>
        </p:nvSpPr>
        <p:spPr>
          <a:xfrm>
            <a:off x="4912805" y="5155358"/>
            <a:ext cx="1295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600" dirty="0"/>
              <a:t>Dia.=273 mm</a:t>
            </a:r>
            <a:endParaRPr lang="sv-SE" sz="1600" dirty="0">
              <a:solidFill>
                <a:srgbClr val="FF0000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5A9AC47-38A6-7B44-B36A-BAF29210C7AD}"/>
              </a:ext>
            </a:extLst>
          </p:cNvPr>
          <p:cNvCxnSpPr/>
          <p:nvPr/>
        </p:nvCxnSpPr>
        <p:spPr>
          <a:xfrm flipH="1">
            <a:off x="6478909" y="4829696"/>
            <a:ext cx="43204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5D07485-964E-A347-83E4-812992601D19}"/>
              </a:ext>
            </a:extLst>
          </p:cNvPr>
          <p:cNvCxnSpPr>
            <a:cxnSpLocks/>
          </p:cNvCxnSpPr>
          <p:nvPr/>
        </p:nvCxnSpPr>
        <p:spPr>
          <a:xfrm>
            <a:off x="6436110" y="6448878"/>
            <a:ext cx="0" cy="30628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452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6C9D3-9C61-4D46-BC5F-01531BAA0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92696"/>
            <a:ext cx="9518848" cy="562074"/>
          </a:xfrm>
        </p:spPr>
        <p:txBody>
          <a:bodyPr/>
          <a:lstStyle/>
          <a:p>
            <a:r>
              <a:rPr lang="sv-SE" dirty="0"/>
              <a:t>In-situ </a:t>
            </a:r>
            <a:r>
              <a:rPr lang="sv-SE" dirty="0" err="1"/>
              <a:t>Ortho</a:t>
            </a:r>
            <a:r>
              <a:rPr lang="sv-SE" dirty="0"/>
              <a:t>-para-hydrogen </a:t>
            </a:r>
            <a:r>
              <a:rPr lang="sv-SE" dirty="0" err="1"/>
              <a:t>Fraction</a:t>
            </a:r>
            <a:r>
              <a:rPr lang="sv-SE" dirty="0"/>
              <a:t> </a:t>
            </a:r>
            <a:r>
              <a:rPr lang="sv-SE" dirty="0" err="1"/>
              <a:t>Measurement</a:t>
            </a:r>
            <a:r>
              <a:rPr lang="sv-SE" dirty="0"/>
              <a:t>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20DD66-D26E-3744-A724-26DC4686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F31133-62A2-C24C-A4B4-25B7B0E8A1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004" y="2931947"/>
            <a:ext cx="4327468" cy="35448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C51284-F8B2-8046-9BC9-4FC13F2A9309}"/>
              </a:ext>
            </a:extLst>
          </p:cNvPr>
          <p:cNvSpPr/>
          <p:nvPr/>
        </p:nvSpPr>
        <p:spPr>
          <a:xfrm>
            <a:off x="839416" y="1520562"/>
            <a:ext cx="8991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ESS plan is to measure the para-hydrogen concentration in situ, using Raman spectroscopy through a small sapphire glass window to ensure the 99.5% of para-hydrogen requirement.</a:t>
            </a:r>
            <a:r>
              <a:rPr lang="sv-SE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C4AD60-2672-2B44-AF7E-2E0B2409A976}"/>
              </a:ext>
            </a:extLst>
          </p:cNvPr>
          <p:cNvCxnSpPr>
            <a:cxnSpLocks/>
          </p:cNvCxnSpPr>
          <p:nvPr/>
        </p:nvCxnSpPr>
        <p:spPr>
          <a:xfrm>
            <a:off x="7148779" y="5156523"/>
            <a:ext cx="0" cy="378043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4FDB8E-CF01-F443-BEBB-915BA9418A64}"/>
              </a:ext>
            </a:extLst>
          </p:cNvPr>
          <p:cNvCxnSpPr>
            <a:cxnSpLocks/>
          </p:cNvCxnSpPr>
          <p:nvPr/>
        </p:nvCxnSpPr>
        <p:spPr>
          <a:xfrm>
            <a:off x="8352512" y="5174155"/>
            <a:ext cx="0" cy="486055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C56CFFA4-8DA2-3C4F-87E8-4466F8E4D3B7}"/>
              </a:ext>
            </a:extLst>
          </p:cNvPr>
          <p:cNvSpPr/>
          <p:nvPr/>
        </p:nvSpPr>
        <p:spPr>
          <a:xfrm>
            <a:off x="7148778" y="5589483"/>
            <a:ext cx="1203735" cy="70727"/>
          </a:xfrm>
          <a:custGeom>
            <a:avLst/>
            <a:gdLst>
              <a:gd name="connsiteX0" fmla="*/ 0 w 1190847"/>
              <a:gd name="connsiteY0" fmla="*/ 0 h 0"/>
              <a:gd name="connsiteX1" fmla="*/ 1190847 w 119084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0847">
                <a:moveTo>
                  <a:pt x="0" y="0"/>
                </a:moveTo>
                <a:lnTo>
                  <a:pt x="1190847" y="0"/>
                </a:ln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35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05377D-1980-FA4C-84CA-54DC3B4533F4}"/>
                  </a:ext>
                </a:extLst>
              </p:cNvPr>
              <p:cNvSpPr txBox="1"/>
              <p:nvPr/>
            </p:nvSpPr>
            <p:spPr>
              <a:xfrm>
                <a:off x="6801634" y="5602782"/>
                <a:ext cx="12881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v-SE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sv-SE" sz="1600" dirty="0">
                    <a:solidFill>
                      <a:srgbClr val="FF0000"/>
                    </a:solidFill>
                  </a:rPr>
                  <a:t>=3.94 </a:t>
                </a:r>
                <a:r>
                  <a:rPr lang="sv-SE" sz="1600" dirty="0" err="1">
                    <a:solidFill>
                      <a:srgbClr val="FF0000"/>
                    </a:solidFill>
                  </a:rPr>
                  <a:t>kPa</a:t>
                </a:r>
                <a:endParaRPr lang="sv-SE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505377D-1980-FA4C-84CA-54DC3B4533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1634" y="5602782"/>
                <a:ext cx="1288110" cy="338554"/>
              </a:xfrm>
              <a:prstGeom prst="rect">
                <a:avLst/>
              </a:prstGeom>
              <a:blipFill>
                <a:blip r:embed="rId3"/>
                <a:stretch>
                  <a:fillRect t="-3571" r="-980" b="-17857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8C2CA2B6-55AB-2F4A-833F-2A6AF98427CA}"/>
              </a:ext>
            </a:extLst>
          </p:cNvPr>
          <p:cNvSpPr/>
          <p:nvPr/>
        </p:nvSpPr>
        <p:spPr>
          <a:xfrm>
            <a:off x="755520" y="2142569"/>
            <a:ext cx="90752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  <a:ea typeface="MS Mincho" panose="02020609040205080304" pitchFamily="49" charset="-128"/>
                <a:cs typeface="Calibri" panose="020F0502020204030204" pitchFamily="34" charset="0"/>
              </a:rPr>
              <a:t>Sapphire glass windows (dia.&lt; 20mm) </a:t>
            </a:r>
            <a:r>
              <a:rPr lang="en-GB" sz="1600" dirty="0">
                <a:ea typeface="MS Mincho" panose="02020609040205080304" pitchFamily="49" charset="-128"/>
                <a:cs typeface="Calibri" panose="020F0502020204030204" pitchFamily="34" charset="0"/>
              </a:rPr>
              <a:t>are placed in a bypass and are isolated from the main loop by feed and return valves.</a:t>
            </a:r>
          </a:p>
          <a:p>
            <a:r>
              <a:rPr lang="en-GB" sz="1600" dirty="0">
                <a:ea typeface="MS Mincho" panose="02020609040205080304" pitchFamily="49" charset="-128"/>
                <a:cs typeface="Calibri" panose="020F0502020204030204" pitchFamily="34" charset="0"/>
              </a:rPr>
              <a:t>     -&gt; </a:t>
            </a:r>
            <a:r>
              <a:rPr lang="en-GB" sz="1600" dirty="0"/>
              <a:t>If a hydrogen leak occurs due to a failure of the glass window, it is completely isolated from the main CMS loop.</a:t>
            </a:r>
            <a:r>
              <a:rPr lang="sv-SE" sz="1600" dirty="0"/>
              <a:t> </a:t>
            </a:r>
            <a:r>
              <a:rPr lang="en-GB" sz="1600" dirty="0">
                <a:ea typeface="MS Mincho" panose="02020609040205080304" pitchFamily="49" charset="-128"/>
                <a:cs typeface="Calibri" panose="020F0502020204030204" pitchFamily="34" charset="0"/>
              </a:rPr>
              <a:t>  </a:t>
            </a:r>
            <a:r>
              <a:rPr lang="sv-SE" sz="1600" dirty="0"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A1B80A-5C62-734C-82FF-0224F8F2E6A5}"/>
              </a:ext>
            </a:extLst>
          </p:cNvPr>
          <p:cNvSpPr txBox="1"/>
          <p:nvPr/>
        </p:nvSpPr>
        <p:spPr>
          <a:xfrm>
            <a:off x="6178865" y="4118800"/>
            <a:ext cx="12455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/>
              <a:t>Piping</a:t>
            </a:r>
            <a:r>
              <a:rPr lang="sv-SE" sz="1400" dirty="0"/>
              <a:t> </a:t>
            </a:r>
            <a:r>
              <a:rPr lang="sv-SE" sz="1400" dirty="0" err="1"/>
              <a:t>size</a:t>
            </a:r>
            <a:r>
              <a:rPr lang="sv-SE" sz="1400" dirty="0"/>
              <a:t>:</a:t>
            </a:r>
          </a:p>
          <a:p>
            <a:r>
              <a:rPr lang="sv-SE" sz="1400" dirty="0"/>
              <a:t>½” </a:t>
            </a:r>
            <a:r>
              <a:rPr lang="sv-SE" sz="1400" dirty="0" err="1"/>
              <a:t>tubing</a:t>
            </a:r>
            <a:endParaRPr lang="sv-SE" sz="1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34CEB7-EEA0-D04E-8D98-7E562EBF424C}"/>
              </a:ext>
            </a:extLst>
          </p:cNvPr>
          <p:cNvSpPr/>
          <p:nvPr/>
        </p:nvSpPr>
        <p:spPr>
          <a:xfrm>
            <a:off x="953931" y="3217225"/>
            <a:ext cx="51689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>
                <a:ea typeface="MS Mincho" panose="02020609040205080304" pitchFamily="49" charset="-128"/>
                <a:cs typeface="Calibri" panose="020F0502020204030204" pitchFamily="34" charset="0"/>
              </a:rPr>
              <a:t>-&gt; </a:t>
            </a:r>
            <a:r>
              <a:rPr lang="en-US" sz="1600" dirty="0"/>
              <a:t>The remaining LH2 is released and depressurized, while the leaked hydrogen leaked in the vacuum space is released through a vacuum safety device.</a:t>
            </a:r>
            <a:endParaRPr lang="sv-SE" sz="160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A3D8D49-442F-E74F-8291-849CA133B6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36727"/>
              </p:ext>
            </p:extLst>
          </p:nvPr>
        </p:nvGraphicFramePr>
        <p:xfrm>
          <a:off x="859920" y="4048222"/>
          <a:ext cx="4000510" cy="2186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905">
                  <a:extLst>
                    <a:ext uri="{9D8B030D-6E8A-4147-A177-3AD203B41FA5}">
                      <a16:colId xmlns:a16="http://schemas.microsoft.com/office/drawing/2014/main" val="1449635666"/>
                    </a:ext>
                  </a:extLst>
                </a:gridCol>
                <a:gridCol w="1524605">
                  <a:extLst>
                    <a:ext uri="{9D8B030D-6E8A-4147-A177-3AD203B41FA5}">
                      <a16:colId xmlns:a16="http://schemas.microsoft.com/office/drawing/2014/main" val="1655630539"/>
                    </a:ext>
                  </a:extLst>
                </a:gridCol>
              </a:tblGrid>
              <a:tr h="251461">
                <a:tc gridSpan="2">
                  <a:txBody>
                    <a:bodyPr/>
                    <a:lstStyle/>
                    <a:p>
                      <a:r>
                        <a:rPr lang="sv-SE" sz="1600" dirty="0"/>
                        <a:t>Design </a:t>
                      </a:r>
                      <a:r>
                        <a:rPr lang="sv-SE" sz="1600" dirty="0" err="1"/>
                        <a:t>result</a:t>
                      </a:r>
                      <a:endParaRPr lang="sv-SE" sz="1600" dirty="0"/>
                    </a:p>
                  </a:txBody>
                  <a:tcPr marL="68580" marR="68580" marT="34291" marB="34291" anchor="ctr"/>
                </a:tc>
                <a:tc hMerge="1">
                  <a:txBody>
                    <a:bodyPr/>
                    <a:lstStyle/>
                    <a:p>
                      <a:endParaRPr lang="sv-S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682961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/>
                        <a:t>Design </a:t>
                      </a:r>
                      <a:r>
                        <a:rPr lang="sv-SE" sz="1600" dirty="0" err="1"/>
                        <a:t>pressure</a:t>
                      </a:r>
                      <a:r>
                        <a:rPr lang="sv-SE" sz="1600" dirty="0"/>
                        <a:t> (</a:t>
                      </a:r>
                      <a:r>
                        <a:rPr lang="sv-SE" sz="1600" dirty="0" err="1"/>
                        <a:t>MPa</a:t>
                      </a:r>
                      <a:r>
                        <a:rPr lang="sv-SE" sz="1600" dirty="0"/>
                        <a:t>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1.7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2315128431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Volume</a:t>
                      </a:r>
                      <a:r>
                        <a:rPr lang="sv-SE" sz="1600" dirty="0"/>
                        <a:t> (L)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0.6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141974255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Flow</a:t>
                      </a:r>
                      <a:r>
                        <a:rPr lang="sv-SE" sz="1600" dirty="0"/>
                        <a:t> rate (g/s)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1.0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2886220935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Pressure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drop</a:t>
                      </a:r>
                      <a:r>
                        <a:rPr lang="sv-SE" sz="1600" dirty="0"/>
                        <a:t> (</a:t>
                      </a:r>
                      <a:r>
                        <a:rPr lang="sv-SE" sz="1600" dirty="0" err="1"/>
                        <a:t>kPa</a:t>
                      </a:r>
                      <a:r>
                        <a:rPr lang="sv-SE" sz="1600" dirty="0"/>
                        <a:t>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1.47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3046937480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/>
                        <a:t>Heat </a:t>
                      </a:r>
                      <a:r>
                        <a:rPr lang="sv-SE" sz="1600" dirty="0" err="1"/>
                        <a:t>load</a:t>
                      </a:r>
                      <a:r>
                        <a:rPr lang="sv-SE" sz="1600" dirty="0"/>
                        <a:t> (W)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10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604900615"/>
                  </a:ext>
                </a:extLst>
              </a:tr>
              <a:tr h="251461">
                <a:tc>
                  <a:txBody>
                    <a:bodyPr/>
                    <a:lstStyle/>
                    <a:p>
                      <a:r>
                        <a:rPr lang="sv-SE" sz="1600" dirty="0" err="1"/>
                        <a:t>Temperature</a:t>
                      </a:r>
                      <a:r>
                        <a:rPr lang="sv-SE" sz="1600" dirty="0"/>
                        <a:t> </a:t>
                      </a:r>
                      <a:r>
                        <a:rPr lang="sv-SE" sz="1600" dirty="0" err="1"/>
                        <a:t>rise</a:t>
                      </a:r>
                      <a:r>
                        <a:rPr lang="sv-SE" sz="1600" dirty="0"/>
                        <a:t> (K)</a:t>
                      </a:r>
                    </a:p>
                  </a:txBody>
                  <a:tcPr marL="68580" marR="68580" marT="34291" marB="3429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600" dirty="0"/>
                        <a:t>1.0</a:t>
                      </a:r>
                    </a:p>
                  </a:txBody>
                  <a:tcPr marL="68580" marR="68580" marT="34291" marB="34291" anchor="ctr"/>
                </a:tc>
                <a:extLst>
                  <a:ext uri="{0D108BD9-81ED-4DB2-BD59-A6C34878D82A}">
                    <a16:rowId xmlns:a16="http://schemas.microsoft.com/office/drawing/2014/main" val="2310459425"/>
                  </a:ext>
                </a:extLst>
              </a:tr>
            </a:tbl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91C3AC-5F5D-1846-BE1A-B68CB1AABB42}"/>
              </a:ext>
            </a:extLst>
          </p:cNvPr>
          <p:cNvCxnSpPr/>
          <p:nvPr/>
        </p:nvCxnSpPr>
        <p:spPr>
          <a:xfrm flipH="1">
            <a:off x="8499519" y="3793873"/>
            <a:ext cx="341784" cy="233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7C68CA4-F783-5F46-A1BC-70C19D02ECBA}"/>
              </a:ext>
            </a:extLst>
          </p:cNvPr>
          <p:cNvSpPr/>
          <p:nvPr/>
        </p:nvSpPr>
        <p:spPr>
          <a:xfrm>
            <a:off x="8708046" y="3549118"/>
            <a:ext cx="16634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Sapphire glass windows</a:t>
            </a:r>
          </a:p>
          <a:p>
            <a:r>
              <a:rPr lang="en-GB" sz="12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(dia.&lt; 20mm) </a:t>
            </a:r>
            <a:endParaRPr lang="sv-SE" sz="12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45B36-459E-6F4B-B89E-88F162E0BA13}"/>
              </a:ext>
            </a:extLst>
          </p:cNvPr>
          <p:cNvSpPr/>
          <p:nvPr/>
        </p:nvSpPr>
        <p:spPr>
          <a:xfrm>
            <a:off x="970699" y="6423511"/>
            <a:ext cx="7119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b="1" dirty="0" err="1">
                <a:solidFill>
                  <a:srgbClr val="0070C0"/>
                </a:solidFill>
                <a:cs typeface="Calibri" panose="020F0502020204030204" pitchFamily="34" charset="0"/>
              </a:rPr>
              <a:t>Now</a:t>
            </a:r>
            <a:r>
              <a:rPr lang="sv-SE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sv-SE" b="1" dirty="0" err="1">
                <a:solidFill>
                  <a:srgbClr val="0070C0"/>
                </a:solidFill>
                <a:cs typeface="Calibri" panose="020F0502020204030204" pitchFamily="34" charset="0"/>
              </a:rPr>
              <a:t>high</a:t>
            </a:r>
            <a:r>
              <a:rPr lang="sv-SE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sv-SE" b="1" dirty="0" err="1">
                <a:solidFill>
                  <a:srgbClr val="0070C0"/>
                </a:solidFill>
                <a:cs typeface="Calibri" panose="020F0502020204030204" pitchFamily="34" charset="0"/>
              </a:rPr>
              <a:t>reliable</a:t>
            </a:r>
            <a:r>
              <a:rPr lang="sv-SE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sv-SE" b="1" dirty="0" err="1">
                <a:solidFill>
                  <a:srgbClr val="0070C0"/>
                </a:solidFill>
                <a:cs typeface="Calibri" panose="020F0502020204030204" pitchFamily="34" charset="0"/>
              </a:rPr>
              <a:t>sapphire</a:t>
            </a:r>
            <a:r>
              <a:rPr lang="sv-SE" b="1" dirty="0">
                <a:solidFill>
                  <a:srgbClr val="0070C0"/>
                </a:solidFill>
                <a:cs typeface="Calibri" panose="020F0502020204030204" pitchFamily="34" charset="0"/>
              </a:rPr>
              <a:t> glass </a:t>
            </a:r>
            <a:r>
              <a:rPr lang="sv-SE" b="1" dirty="0" err="1">
                <a:solidFill>
                  <a:srgbClr val="0070C0"/>
                </a:solidFill>
                <a:cs typeface="Calibri" panose="020F0502020204030204" pitchFamily="34" charset="0"/>
              </a:rPr>
              <a:t>window</a:t>
            </a:r>
            <a:r>
              <a:rPr lang="sv-SE" b="1" dirty="0">
                <a:solidFill>
                  <a:srgbClr val="0070C0"/>
                </a:solidFill>
                <a:cs typeface="Calibri" panose="020F0502020204030204" pitchFamily="34" charset="0"/>
              </a:rPr>
              <a:t> is </a:t>
            </a:r>
            <a:r>
              <a:rPr lang="sv-SE" b="1" dirty="0" err="1">
                <a:solidFill>
                  <a:srgbClr val="0070C0"/>
                </a:solidFill>
                <a:cs typeface="Calibri" panose="020F0502020204030204" pitchFamily="34" charset="0"/>
              </a:rPr>
              <a:t>being</a:t>
            </a:r>
            <a:r>
              <a:rPr lang="sv-SE" b="1" dirty="0">
                <a:solidFill>
                  <a:srgbClr val="0070C0"/>
                </a:solidFill>
                <a:cs typeface="Calibri" panose="020F0502020204030204" pitchFamily="34" charset="0"/>
              </a:rPr>
              <a:t> </a:t>
            </a:r>
            <a:r>
              <a:rPr lang="sv-SE" b="1" dirty="0" err="1">
                <a:solidFill>
                  <a:srgbClr val="0070C0"/>
                </a:solidFill>
                <a:cs typeface="Calibri" panose="020F0502020204030204" pitchFamily="34" charset="0"/>
              </a:rPr>
              <a:t>developed</a:t>
            </a:r>
            <a:r>
              <a:rPr lang="sv-SE" b="1" dirty="0">
                <a:solidFill>
                  <a:srgbClr val="0070C0"/>
                </a:solidFill>
                <a:cs typeface="Calibri" panose="020F050202020403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89436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CF90D-EC79-CE47-9864-EEF605909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Pressure</a:t>
            </a:r>
            <a:r>
              <a:rPr lang="sv-SE" dirty="0"/>
              <a:t> Control </a:t>
            </a:r>
            <a:r>
              <a:rPr lang="sv-SE" dirty="0" err="1"/>
              <a:t>Buffer</a:t>
            </a:r>
            <a:r>
              <a:rPr lang="sv-SE" dirty="0"/>
              <a:t> (PCB)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4A8D4-3D1E-AD4E-9DC6-F8C07BAB9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472753-57BC-4D4C-9C88-9B959409A3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C67CF-097C-E740-956E-6B1E4949EB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0222" y="2259885"/>
            <a:ext cx="2602337" cy="45499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C5F236-93F4-884F-B9A6-657F2EF6EB60}"/>
              </a:ext>
            </a:extLst>
          </p:cNvPr>
          <p:cNvSpPr txBox="1"/>
          <p:nvPr/>
        </p:nvSpPr>
        <p:spPr>
          <a:xfrm>
            <a:off x="911424" y="1493910"/>
            <a:ext cx="10365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sv-SE" dirty="0"/>
              <a:t>LH2 </a:t>
            </a:r>
            <a:r>
              <a:rPr lang="sv-SE" dirty="0" err="1"/>
              <a:t>density</a:t>
            </a:r>
            <a:r>
              <a:rPr lang="sv-SE" dirty="0"/>
              <a:t>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due</a:t>
            </a:r>
            <a:r>
              <a:rPr lang="sv-SE" dirty="0"/>
              <a:t> to the </a:t>
            </a:r>
            <a:r>
              <a:rPr lang="sv-SE" dirty="0" err="1"/>
              <a:t>nuclear</a:t>
            </a:r>
            <a:r>
              <a:rPr lang="sv-SE" dirty="0"/>
              <a:t> </a:t>
            </a:r>
            <a:r>
              <a:rPr lang="sv-SE" dirty="0" err="1"/>
              <a:t>heating</a:t>
            </a:r>
            <a:r>
              <a:rPr lang="sv-SE" dirty="0"/>
              <a:t> (</a:t>
            </a:r>
            <a:r>
              <a:rPr lang="sv-SE" dirty="0">
                <a:solidFill>
                  <a:srgbClr val="FF0000"/>
                </a:solidFill>
                <a:latin typeface="Symbol" pitchFamily="2" charset="2"/>
              </a:rPr>
              <a:t>D</a:t>
            </a:r>
            <a:r>
              <a:rPr lang="sv-SE" dirty="0">
                <a:solidFill>
                  <a:srgbClr val="FF0000"/>
                </a:solidFill>
              </a:rPr>
              <a:t>T=2.1 K for 5 MW </a:t>
            </a:r>
            <a:r>
              <a:rPr lang="sv-SE" dirty="0" err="1">
                <a:solidFill>
                  <a:srgbClr val="FF0000"/>
                </a:solidFill>
              </a:rPr>
              <a:t>beam</a:t>
            </a:r>
            <a:r>
              <a:rPr lang="sv-SE" dirty="0"/>
              <a:t>) </a:t>
            </a:r>
            <a:r>
              <a:rPr lang="sv-SE" dirty="0" err="1"/>
              <a:t>would</a:t>
            </a:r>
            <a:r>
              <a:rPr lang="sv-SE" dirty="0"/>
              <a:t> </a:t>
            </a:r>
            <a:r>
              <a:rPr lang="sv-SE" dirty="0" err="1"/>
              <a:t>result</a:t>
            </a:r>
            <a:r>
              <a:rPr lang="sv-SE" dirty="0"/>
              <a:t> in a </a:t>
            </a:r>
            <a:r>
              <a:rPr lang="sv-SE" dirty="0" err="1"/>
              <a:t>pressure</a:t>
            </a:r>
            <a:r>
              <a:rPr lang="sv-SE" dirty="0"/>
              <a:t> </a:t>
            </a:r>
            <a:r>
              <a:rPr lang="sv-SE" dirty="0" err="1"/>
              <a:t>rise</a:t>
            </a:r>
            <a:r>
              <a:rPr lang="sv-SE" dirty="0"/>
              <a:t>.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sv-SE" dirty="0" err="1"/>
              <a:t>Unlike</a:t>
            </a:r>
            <a:r>
              <a:rPr lang="sv-SE" dirty="0"/>
              <a:t> SNS and J-PARC, ESS plans to </a:t>
            </a:r>
            <a:r>
              <a:rPr lang="sv-SE" dirty="0" err="1"/>
              <a:t>use</a:t>
            </a:r>
            <a:r>
              <a:rPr lang="sv-SE" dirty="0"/>
              <a:t> ”</a:t>
            </a:r>
            <a:r>
              <a:rPr lang="sv-SE" dirty="0" err="1"/>
              <a:t>Subcooled</a:t>
            </a:r>
            <a:r>
              <a:rPr lang="sv-SE" dirty="0"/>
              <a:t> LH2” (17K and 10 bar).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sv-SE" dirty="0"/>
              <a:t>It is </a:t>
            </a:r>
            <a:r>
              <a:rPr lang="sv-SE" dirty="0" err="1"/>
              <a:t>expected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GH2 </a:t>
            </a:r>
            <a:r>
              <a:rPr lang="sv-SE" dirty="0" err="1"/>
              <a:t>phase</a:t>
            </a:r>
            <a:r>
              <a:rPr lang="sv-SE" dirty="0"/>
              <a:t> (</a:t>
            </a:r>
            <a:r>
              <a:rPr lang="sv-SE" dirty="0" err="1"/>
              <a:t>behaving</a:t>
            </a:r>
            <a:r>
              <a:rPr lang="sv-SE" dirty="0"/>
              <a:t> as a </a:t>
            </a:r>
            <a:r>
              <a:rPr lang="sv-SE" dirty="0" err="1"/>
              <a:t>compressible</a:t>
            </a:r>
            <a:r>
              <a:rPr lang="sv-SE" dirty="0"/>
              <a:t> fluid) </a:t>
            </a:r>
            <a:r>
              <a:rPr lang="sv-SE" dirty="0" err="1"/>
              <a:t>would</a:t>
            </a:r>
            <a:r>
              <a:rPr lang="sv-SE" dirty="0"/>
              <a:t> </a:t>
            </a:r>
            <a:r>
              <a:rPr lang="sv-SE" dirty="0" err="1"/>
              <a:t>mitigate</a:t>
            </a:r>
            <a:r>
              <a:rPr lang="sv-SE" dirty="0"/>
              <a:t> the sudden </a:t>
            </a:r>
            <a:r>
              <a:rPr lang="sv-SE" dirty="0" err="1"/>
              <a:t>large</a:t>
            </a:r>
            <a:r>
              <a:rPr lang="sv-SE" dirty="0"/>
              <a:t> </a:t>
            </a:r>
            <a:r>
              <a:rPr lang="sv-SE" dirty="0" err="1"/>
              <a:t>pressure</a:t>
            </a:r>
            <a:r>
              <a:rPr lang="sv-SE" dirty="0"/>
              <a:t> </a:t>
            </a:r>
            <a:r>
              <a:rPr lang="sv-SE" dirty="0" err="1"/>
              <a:t>fluction</a:t>
            </a:r>
            <a:r>
              <a:rPr lang="sv-SE" dirty="0"/>
              <a:t>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35C703-B51D-464D-91AE-9C68B380323F}"/>
                  </a:ext>
                </a:extLst>
              </p:cNvPr>
              <p:cNvSpPr/>
              <p:nvPr/>
            </p:nvSpPr>
            <p:spPr>
              <a:xfrm>
                <a:off x="1038689" y="2824632"/>
                <a:ext cx="505530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b="1" dirty="0" err="1">
                    <a:solidFill>
                      <a:srgbClr val="0070C0"/>
                    </a:solidFill>
                  </a:rPr>
                  <a:t>Pressure</a:t>
                </a:r>
                <a:r>
                  <a:rPr lang="sv-SE" b="1" dirty="0">
                    <a:solidFill>
                      <a:srgbClr val="0070C0"/>
                    </a:solidFill>
                  </a:rPr>
                  <a:t> Control </a:t>
                </a:r>
                <a:r>
                  <a:rPr lang="sv-SE" b="1" dirty="0" err="1">
                    <a:solidFill>
                      <a:srgbClr val="0070C0"/>
                    </a:solidFill>
                  </a:rPr>
                  <a:t>Buffer</a:t>
                </a:r>
                <a:r>
                  <a:rPr lang="sv-SE" b="1" dirty="0">
                    <a:solidFill>
                      <a:srgbClr val="0070C0"/>
                    </a:solidFill>
                  </a:rPr>
                  <a:t> tank has </a:t>
                </a:r>
                <a:r>
                  <a:rPr lang="sv-SE" b="1" dirty="0" err="1">
                    <a:solidFill>
                      <a:srgbClr val="0070C0"/>
                    </a:solidFill>
                  </a:rPr>
                  <a:t>been</a:t>
                </a:r>
                <a:r>
                  <a:rPr lang="sv-SE" b="1" dirty="0">
                    <a:solidFill>
                      <a:srgbClr val="0070C0"/>
                    </a:solidFill>
                  </a:rPr>
                  <a:t> </a:t>
                </a:r>
                <a:r>
                  <a:rPr lang="sv-SE" b="1" dirty="0" err="1">
                    <a:solidFill>
                      <a:srgbClr val="0070C0"/>
                    </a:solidFill>
                  </a:rPr>
                  <a:t>designed</a:t>
                </a:r>
                <a:r>
                  <a:rPr lang="sv-SE" b="1" dirty="0">
                    <a:solidFill>
                      <a:srgbClr val="0070C0"/>
                    </a:solidFill>
                  </a:rPr>
                  <a:t> to </a:t>
                </a:r>
                <a:r>
                  <a:rPr lang="sv-SE" b="1" dirty="0" err="1">
                    <a:solidFill>
                      <a:srgbClr val="0070C0"/>
                    </a:solidFill>
                  </a:rPr>
                  <a:t>mitigate</a:t>
                </a:r>
                <a:r>
                  <a:rPr lang="sv-SE" b="1" dirty="0">
                    <a:solidFill>
                      <a:srgbClr val="0070C0"/>
                    </a:solidFill>
                  </a:rPr>
                  <a:t> the </a:t>
                </a:r>
                <a:r>
                  <a:rPr lang="sv-SE" b="1" dirty="0" err="1">
                    <a:solidFill>
                      <a:srgbClr val="0070C0"/>
                    </a:solidFill>
                  </a:rPr>
                  <a:t>pressure</a:t>
                </a:r>
                <a:r>
                  <a:rPr lang="sv-SE" b="1" dirty="0">
                    <a:solidFill>
                      <a:srgbClr val="0070C0"/>
                    </a:solidFill>
                  </a:rPr>
                  <a:t> </a:t>
                </a:r>
                <a:r>
                  <a:rPr lang="sv-SE" b="1" dirty="0" err="1">
                    <a:solidFill>
                      <a:srgbClr val="0070C0"/>
                    </a:solidFill>
                  </a:rPr>
                  <a:t>fluctuation</a:t>
                </a:r>
                <a:r>
                  <a:rPr lang="sv-SE" b="1" dirty="0">
                    <a:solidFill>
                      <a:srgbClr val="0070C0"/>
                    </a:solidFill>
                  </a:rPr>
                  <a:t> </a:t>
                </a:r>
                <a:r>
                  <a:rPr lang="sv-SE" b="1" dirty="0" err="1">
                    <a:solidFill>
                      <a:srgbClr val="0070C0"/>
                    </a:solidFill>
                  </a:rPr>
                  <a:t>below</a:t>
                </a:r>
                <a:r>
                  <a:rPr lang="sv-SE" b="1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sv-SE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sv-SE" b="1" dirty="0">
                    <a:solidFill>
                      <a:srgbClr val="0070C0"/>
                    </a:solidFill>
                  </a:rPr>
                  <a:t>1bar..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D35C703-B51D-464D-91AE-9C68B38032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689" y="2824632"/>
                <a:ext cx="5055308" cy="646331"/>
              </a:xfrm>
              <a:prstGeom prst="rect">
                <a:avLst/>
              </a:prstGeom>
              <a:blipFill>
                <a:blip r:embed="rId3"/>
                <a:stretch>
                  <a:fillRect l="-1003" t="-1923" b="-15385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A49139B1-0A90-DE40-9F2D-787A092D4C9B}"/>
              </a:ext>
            </a:extLst>
          </p:cNvPr>
          <p:cNvGrpSpPr/>
          <p:nvPr/>
        </p:nvGrpSpPr>
        <p:grpSpPr>
          <a:xfrm>
            <a:off x="6646757" y="2427063"/>
            <a:ext cx="2096950" cy="3407546"/>
            <a:chOff x="6938931" y="1260637"/>
            <a:chExt cx="2242981" cy="348094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D0A2C9D-E761-B44E-B601-F750DD6CCB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8931" y="1260637"/>
              <a:ext cx="1740516" cy="348094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35BFD91-9CD4-4746-83AB-4E64E0809DB1}"/>
                </a:ext>
              </a:extLst>
            </p:cNvPr>
            <p:cNvSpPr txBox="1"/>
            <p:nvPr/>
          </p:nvSpPr>
          <p:spPr>
            <a:xfrm>
              <a:off x="8706616" y="2967324"/>
              <a:ext cx="475296" cy="3772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solidFill>
                    <a:srgbClr val="0070C0"/>
                  </a:solidFill>
                  <a:latin typeface="Symbol" pitchFamily="2" charset="2"/>
                </a:rPr>
                <a:t>D</a:t>
              </a:r>
              <a:r>
                <a:rPr lang="sv-SE" dirty="0">
                  <a:solidFill>
                    <a:srgbClr val="0070C0"/>
                  </a:solidFill>
                </a:rPr>
                <a:t>P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FEC288-438A-0E41-A4F9-BB2F5C84AF36}"/>
                </a:ext>
              </a:extLst>
            </p:cNvPr>
            <p:cNvSpPr/>
            <p:nvPr/>
          </p:nvSpPr>
          <p:spPr>
            <a:xfrm>
              <a:off x="8760954" y="2977149"/>
              <a:ext cx="336153" cy="340482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2A7972D-0BE3-7E44-870A-D90A6DC9BDC2}"/>
                </a:ext>
              </a:extLst>
            </p:cNvPr>
            <p:cNvSpPr/>
            <p:nvPr/>
          </p:nvSpPr>
          <p:spPr>
            <a:xfrm>
              <a:off x="8229600" y="1781908"/>
              <a:ext cx="679938" cy="1219200"/>
            </a:xfrm>
            <a:custGeom>
              <a:avLst/>
              <a:gdLst>
                <a:gd name="connsiteX0" fmla="*/ 0 w 679938"/>
                <a:gd name="connsiteY0" fmla="*/ 0 h 1219200"/>
                <a:gd name="connsiteX1" fmla="*/ 679938 w 679938"/>
                <a:gd name="connsiteY1" fmla="*/ 0 h 1219200"/>
                <a:gd name="connsiteX2" fmla="*/ 679938 w 679938"/>
                <a:gd name="connsiteY2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9938" h="1219200">
                  <a:moveTo>
                    <a:pt x="0" y="0"/>
                  </a:moveTo>
                  <a:lnTo>
                    <a:pt x="679938" y="0"/>
                  </a:lnTo>
                  <a:lnTo>
                    <a:pt x="679938" y="12192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4A8AE8B0-476F-B344-A851-385E5A3E30EB}"/>
                </a:ext>
              </a:extLst>
            </p:cNvPr>
            <p:cNvSpPr/>
            <p:nvPr/>
          </p:nvSpPr>
          <p:spPr>
            <a:xfrm flipV="1">
              <a:off x="8241323" y="3317940"/>
              <a:ext cx="679938" cy="1191180"/>
            </a:xfrm>
            <a:custGeom>
              <a:avLst/>
              <a:gdLst>
                <a:gd name="connsiteX0" fmla="*/ 0 w 679938"/>
                <a:gd name="connsiteY0" fmla="*/ 0 h 1219200"/>
                <a:gd name="connsiteX1" fmla="*/ 679938 w 679938"/>
                <a:gd name="connsiteY1" fmla="*/ 0 h 1219200"/>
                <a:gd name="connsiteX2" fmla="*/ 679938 w 679938"/>
                <a:gd name="connsiteY2" fmla="*/ 12192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79938" h="1219200">
                  <a:moveTo>
                    <a:pt x="0" y="0"/>
                  </a:moveTo>
                  <a:lnTo>
                    <a:pt x="679938" y="0"/>
                  </a:lnTo>
                  <a:lnTo>
                    <a:pt x="679938" y="121920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sv-SE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A807B6B7-34BD-5F4C-91E5-85A931F4EBFB}"/>
              </a:ext>
            </a:extLst>
          </p:cNvPr>
          <p:cNvSpPr/>
          <p:nvPr/>
        </p:nvSpPr>
        <p:spPr>
          <a:xfrm>
            <a:off x="1389045" y="3601356"/>
            <a:ext cx="52577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PCB (65 L) is </a:t>
            </a:r>
            <a:r>
              <a:rPr lang="sv-SE" sz="1600" dirty="0" err="1"/>
              <a:t>placed</a:t>
            </a:r>
            <a:r>
              <a:rPr lang="sv-SE" sz="1600" dirty="0"/>
              <a:t> in the pump discharge.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Evaporated</a:t>
            </a:r>
            <a:r>
              <a:rPr lang="sv-SE" sz="1600" dirty="0"/>
              <a:t> gas is </a:t>
            </a:r>
            <a:r>
              <a:rPr lang="sv-SE" sz="1600" dirty="0" err="1"/>
              <a:t>liquified</a:t>
            </a:r>
            <a:r>
              <a:rPr lang="sv-SE" sz="1600" dirty="0"/>
              <a:t> </a:t>
            </a:r>
            <a:r>
              <a:rPr lang="sv-SE" sz="1600" dirty="0" err="1"/>
              <a:t>passing</a:t>
            </a:r>
            <a:r>
              <a:rPr lang="sv-SE" sz="1600" dirty="0"/>
              <a:t> </a:t>
            </a:r>
            <a:r>
              <a:rPr lang="sv-SE" sz="1600" dirty="0" err="1"/>
              <a:t>through</a:t>
            </a:r>
            <a:r>
              <a:rPr lang="sv-SE" sz="1600" dirty="0"/>
              <a:t> HX-61200 and </a:t>
            </a:r>
            <a:r>
              <a:rPr lang="sv-SE" sz="1600" dirty="0" err="1"/>
              <a:t>then</a:t>
            </a:r>
            <a:r>
              <a:rPr lang="sv-SE" sz="1600" dirty="0"/>
              <a:t> come back to the LH2 pump </a:t>
            </a:r>
            <a:r>
              <a:rPr lang="sv-SE" sz="1600" dirty="0" err="1"/>
              <a:t>suction</a:t>
            </a:r>
            <a:r>
              <a:rPr lang="sv-SE" sz="16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Pressure</a:t>
            </a:r>
            <a:r>
              <a:rPr lang="sv-SE" sz="1600" dirty="0"/>
              <a:t> in the CMS is </a:t>
            </a:r>
            <a:r>
              <a:rPr lang="sv-SE" sz="1600" dirty="0" err="1"/>
              <a:t>controlled</a:t>
            </a:r>
            <a:r>
              <a:rPr lang="sv-SE" sz="1600" dirty="0"/>
              <a:t> by the bypass </a:t>
            </a:r>
            <a:r>
              <a:rPr lang="sv-SE" sz="1600" dirty="0" err="1"/>
              <a:t>valve</a:t>
            </a:r>
            <a:r>
              <a:rPr lang="sv-SE" sz="1600" dirty="0"/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For the nominal operation, the bypass </a:t>
            </a:r>
            <a:r>
              <a:rPr lang="sv-SE" sz="1600" dirty="0" err="1"/>
              <a:t>flow</a:t>
            </a:r>
            <a:r>
              <a:rPr lang="sv-SE" sz="1600" dirty="0"/>
              <a:t> is </a:t>
            </a:r>
            <a:r>
              <a:rPr lang="sv-SE" sz="1600" dirty="0" err="1"/>
              <a:t>estimated</a:t>
            </a:r>
            <a:r>
              <a:rPr lang="sv-SE" sz="1600" dirty="0"/>
              <a:t> to be 0.33 g/s and 200 W is </a:t>
            </a:r>
            <a:r>
              <a:rPr lang="sv-SE" sz="1600" dirty="0" err="1"/>
              <a:t>removed</a:t>
            </a:r>
            <a:r>
              <a:rPr lang="sv-SE" sz="1600" dirty="0"/>
              <a:t> by HX-61200.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8FF8FC-D67A-5E4B-B1F3-0AB24E7C5159}"/>
              </a:ext>
            </a:extLst>
          </p:cNvPr>
          <p:cNvSpPr/>
          <p:nvPr/>
        </p:nvSpPr>
        <p:spPr>
          <a:xfrm>
            <a:off x="1389559" y="6021288"/>
            <a:ext cx="7057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For the </a:t>
            </a:r>
            <a:r>
              <a:rPr lang="sv-SE" sz="1600" dirty="0" err="1"/>
              <a:t>case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a </a:t>
            </a:r>
            <a:r>
              <a:rPr lang="sv-SE" sz="1600" dirty="0" err="1"/>
              <a:t>large</a:t>
            </a:r>
            <a:r>
              <a:rPr lang="sv-SE" sz="1600" dirty="0"/>
              <a:t> </a:t>
            </a:r>
            <a:r>
              <a:rPr lang="sv-SE" sz="1600" dirty="0" err="1"/>
              <a:t>pressure</a:t>
            </a:r>
            <a:r>
              <a:rPr lang="sv-SE" sz="1600" dirty="0"/>
              <a:t> </a:t>
            </a:r>
            <a:r>
              <a:rPr lang="sv-SE" sz="1600" dirty="0" err="1"/>
              <a:t>rise</a:t>
            </a:r>
            <a:r>
              <a:rPr lang="sv-SE" sz="1600" dirty="0"/>
              <a:t>, it </a:t>
            </a:r>
            <a:r>
              <a:rPr lang="sv-SE" sz="1600" dirty="0" err="1"/>
              <a:t>would</a:t>
            </a:r>
            <a:r>
              <a:rPr lang="sv-SE" sz="1600" dirty="0"/>
              <a:t> be </a:t>
            </a:r>
            <a:r>
              <a:rPr lang="sv-SE" sz="1600" dirty="0" err="1"/>
              <a:t>mitigated</a:t>
            </a:r>
            <a:r>
              <a:rPr lang="sv-SE" sz="1600" dirty="0"/>
              <a:t> by </a:t>
            </a:r>
            <a:r>
              <a:rPr lang="sv-SE" sz="1600" dirty="0" err="1"/>
              <a:t>increasing</a:t>
            </a:r>
            <a:r>
              <a:rPr lang="sv-SE" sz="1600" dirty="0"/>
              <a:t> the bypass </a:t>
            </a:r>
            <a:r>
              <a:rPr lang="sv-SE" sz="1600" dirty="0" err="1"/>
              <a:t>flow</a:t>
            </a:r>
            <a:r>
              <a:rPr lang="sv-SE" sz="1600" dirty="0"/>
              <a:t> and </a:t>
            </a:r>
            <a:r>
              <a:rPr lang="sv-SE" sz="1600" dirty="0" err="1"/>
              <a:t>liquefying</a:t>
            </a:r>
            <a:r>
              <a:rPr lang="sv-SE" sz="1600" dirty="0"/>
              <a:t> it.   </a:t>
            </a:r>
            <a:r>
              <a:rPr lang="sv-SE" sz="1600" b="1" dirty="0">
                <a:solidFill>
                  <a:srgbClr val="0070C0"/>
                </a:solidFill>
              </a:rPr>
              <a:t>-&gt; ”Active </a:t>
            </a:r>
            <a:r>
              <a:rPr lang="sv-SE" sz="1600" b="1" dirty="0" err="1">
                <a:solidFill>
                  <a:srgbClr val="0070C0"/>
                </a:solidFill>
              </a:rPr>
              <a:t>control</a:t>
            </a:r>
            <a:r>
              <a:rPr lang="sv-SE" sz="1600" b="1" dirty="0">
                <a:solidFill>
                  <a:srgbClr val="0070C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2549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53</TotalTime>
  <Words>1886</Words>
  <Application>Microsoft Office PowerPoint</Application>
  <PresentationFormat>Widescreen</PresentationFormat>
  <Paragraphs>428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MS Mincho</vt:lpstr>
      <vt:lpstr>ＭＳ Ｐゴシック</vt:lpstr>
      <vt:lpstr>Arial</vt:lpstr>
      <vt:lpstr>Calibri</vt:lpstr>
      <vt:lpstr>Cambria Math</vt:lpstr>
      <vt:lpstr>Helvetica</vt:lpstr>
      <vt:lpstr>Symbol</vt:lpstr>
      <vt:lpstr>Times</vt:lpstr>
      <vt:lpstr>Times New Roman</vt:lpstr>
      <vt:lpstr>Office-tema</vt:lpstr>
      <vt:lpstr>2_Anpassad formgivning</vt:lpstr>
      <vt:lpstr> Design of the ESS Cryogenic Moderator System (CMS)  and Target Moderator Cryoplant (TMCP)  </vt:lpstr>
      <vt:lpstr>Introduction</vt:lpstr>
      <vt:lpstr>Cryogenic Moderator System (CMS) Overview</vt:lpstr>
      <vt:lpstr>Pressure Drop</vt:lpstr>
      <vt:lpstr>Hydrogen Pump</vt:lpstr>
      <vt:lpstr>Heat Load</vt:lpstr>
      <vt:lpstr>Ortho-para-hydrogen Converter</vt:lpstr>
      <vt:lpstr>In-situ Ortho-para-hydrogen Fraction Measurement System</vt:lpstr>
      <vt:lpstr>Pressure Control Buffer (PCB)</vt:lpstr>
      <vt:lpstr>Mitigation of the Pressure Fluctuation Caused by the Nuckear Heating by Using the PCB</vt:lpstr>
      <vt:lpstr>Simulation Results</vt:lpstr>
      <vt:lpstr>CMS Schedule</vt:lpstr>
      <vt:lpstr>Summary</vt:lpstr>
      <vt:lpstr>ESS Cryogenic System Block Diagram</vt:lpstr>
      <vt:lpstr>The Target Moderator Cryoplant (TMCP)</vt:lpstr>
      <vt:lpstr>TMCP simpliefied flow scheme</vt:lpstr>
      <vt:lpstr>TMCP simpliefied flow scheme</vt:lpstr>
      <vt:lpstr>TMCP Compressor system</vt:lpstr>
      <vt:lpstr>TMCP Coldbox</vt:lpstr>
      <vt:lpstr>Current status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Design of the ESS Cryogenic Moderator System (CMS)  and Target Moderator Cryoplant (TMCP)  </dc:title>
  <dc:creator>Microsoft Office User</dc:creator>
  <cp:lastModifiedBy>Gunilla Jacobsson</cp:lastModifiedBy>
  <cp:revision>9</cp:revision>
  <dcterms:created xsi:type="dcterms:W3CDTF">2019-10-04T09:57:36Z</dcterms:created>
  <dcterms:modified xsi:type="dcterms:W3CDTF">2019-10-07T08:24:55Z</dcterms:modified>
</cp:coreProperties>
</file>