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4" r:id="rId3"/>
  </p:sldMasterIdLst>
  <p:notesMasterIdLst>
    <p:notesMasterId r:id="rId36"/>
  </p:notesMasterIdLst>
  <p:handoutMasterIdLst>
    <p:handoutMasterId r:id="rId37"/>
  </p:handoutMasterIdLst>
  <p:sldIdLst>
    <p:sldId id="268" r:id="rId4"/>
    <p:sldId id="266" r:id="rId5"/>
    <p:sldId id="269" r:id="rId6"/>
    <p:sldId id="309" r:id="rId7"/>
    <p:sldId id="310" r:id="rId8"/>
    <p:sldId id="319" r:id="rId9"/>
    <p:sldId id="288" r:id="rId10"/>
    <p:sldId id="289" r:id="rId11"/>
    <p:sldId id="290" r:id="rId12"/>
    <p:sldId id="320" r:id="rId13"/>
    <p:sldId id="318" r:id="rId14"/>
    <p:sldId id="301" r:id="rId15"/>
    <p:sldId id="291" r:id="rId16"/>
    <p:sldId id="316" r:id="rId17"/>
    <p:sldId id="297" r:id="rId18"/>
    <p:sldId id="304" r:id="rId19"/>
    <p:sldId id="317" r:id="rId20"/>
    <p:sldId id="283" r:id="rId21"/>
    <p:sldId id="284" r:id="rId22"/>
    <p:sldId id="303" r:id="rId23"/>
    <p:sldId id="323" r:id="rId24"/>
    <p:sldId id="322" r:id="rId25"/>
    <p:sldId id="321" r:id="rId26"/>
    <p:sldId id="314" r:id="rId27"/>
    <p:sldId id="312" r:id="rId28"/>
    <p:sldId id="298" r:id="rId29"/>
    <p:sldId id="295" r:id="rId30"/>
    <p:sldId id="315" r:id="rId31"/>
    <p:sldId id="308" r:id="rId32"/>
    <p:sldId id="324" r:id="rId33"/>
    <p:sldId id="276" r:id="rId34"/>
    <p:sldId id="31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4672" autoAdjust="0"/>
  </p:normalViewPr>
  <p:slideViewPr>
    <p:cSldViewPr showGuides="1">
      <p:cViewPr varScale="1">
        <p:scale>
          <a:sx n="107" d="100"/>
          <a:sy n="107" d="100"/>
        </p:scale>
        <p:origin x="-402" y="-7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06.10.2019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11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11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56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28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11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61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3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3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1903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4120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370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67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74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3541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466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63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299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3059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794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3620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463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77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3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prstClr val="black"/>
                </a:solidFill>
              </a:rPr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>
                <a:solidFill>
                  <a:prstClr val="black"/>
                </a:solidFill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prstClr val="black"/>
                </a:solidFill>
              </a:rPr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87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A15BD14-73F9-4F4C-A5EE-919D67864B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2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11256433" y="114300"/>
            <a:ext cx="768352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39751" y="1314451"/>
            <a:ext cx="11487149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z="4400" dirty="0" err="1" smtClean="0"/>
              <a:t>Commissioning</a:t>
            </a:r>
            <a:r>
              <a:rPr lang="de-DE" sz="4400" dirty="0" smtClean="0"/>
              <a:t> </a:t>
            </a:r>
            <a:r>
              <a:rPr lang="de-DE" sz="4400" dirty="0" err="1" smtClean="0"/>
              <a:t>and</a:t>
            </a:r>
            <a:r>
              <a:rPr lang="de-DE" sz="4400" dirty="0" smtClean="0"/>
              <a:t> </a:t>
            </a:r>
            <a:r>
              <a:rPr lang="de-DE" sz="4400" dirty="0" err="1" smtClean="0"/>
              <a:t>first</a:t>
            </a:r>
            <a:r>
              <a:rPr lang="de-DE" sz="4400" dirty="0" smtClean="0"/>
              <a:t> </a:t>
            </a:r>
            <a:r>
              <a:rPr lang="de-DE" sz="4400" dirty="0" err="1" smtClean="0"/>
              <a:t>operation</a:t>
            </a:r>
            <a:r>
              <a:rPr lang="de-DE" sz="4400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the</a:t>
            </a:r>
            <a:r>
              <a:rPr lang="de-DE" sz="4400" dirty="0" smtClean="0"/>
              <a:t> XFEL </a:t>
            </a:r>
            <a:r>
              <a:rPr lang="de-DE" sz="4400" dirty="0" err="1" smtClean="0"/>
              <a:t>cryogenic</a:t>
            </a:r>
            <a:r>
              <a:rPr lang="de-DE" sz="4400" dirty="0" smtClean="0"/>
              <a:t> </a:t>
            </a:r>
            <a:r>
              <a:rPr lang="de-DE" sz="4400" dirty="0" err="1" smtClean="0"/>
              <a:t>system</a:t>
            </a:r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1" y="114300"/>
            <a:ext cx="970915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5348288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elmholtz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34" y="5373689"/>
            <a:ext cx="2935817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4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 smtClean="0"/>
              <a:t>XFEL </a:t>
            </a:r>
            <a:r>
              <a:rPr lang="en-US" noProof="0" dirty="0" err="1" smtClean="0"/>
              <a:t>cryogencic</a:t>
            </a:r>
            <a:r>
              <a:rPr lang="en-US" noProof="0" dirty="0" smtClean="0"/>
              <a:t> system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8402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156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55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703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dirty="0">
                <a:solidFill>
                  <a:prstClr val="black"/>
                </a:solidFill>
              </a:rPr>
              <a:t>Page </a:t>
            </a:r>
            <a:fld id="{0427E4B2-AC28-443E-BE04-5CD55098A90B}" type="slidenum">
              <a:rPr lang="en-US" sz="1000" b="1" smtClean="0">
                <a:solidFill>
                  <a:prstClr val="black"/>
                </a:solidFill>
              </a:rPr>
              <a:pPr algn="r"/>
              <a:t>‹#›</a:t>
            </a:fld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434" y="114301"/>
            <a:ext cx="776817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458384" y="114300"/>
            <a:ext cx="9711267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458384" y="307976"/>
            <a:ext cx="971126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54518" y="6477000"/>
            <a:ext cx="118723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endParaRPr lang="en-GB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458384" y="126187"/>
            <a:ext cx="88392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Commissioning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and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first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operation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of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the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XFEL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cryogenic</a:t>
            </a:r>
            <a:r>
              <a:rPr lang="de-DE" sz="1000" dirty="0" smtClean="0">
                <a:solidFill>
                  <a:srgbClr val="FFFFFF"/>
                </a:solidFill>
                <a:ea typeface="ＭＳ Ｐゴシック" pitchFamily="112" charset="-128"/>
              </a:rPr>
              <a:t> </a:t>
            </a:r>
            <a:r>
              <a:rPr lang="de-DE" sz="1000" dirty="0" err="1" smtClean="0">
                <a:solidFill>
                  <a:srgbClr val="FFFFFF"/>
                </a:solidFill>
                <a:ea typeface="ＭＳ Ｐゴシック" pitchFamily="112" charset="-128"/>
              </a:rPr>
              <a:t>system</a:t>
            </a:r>
            <a:endParaRPr lang="en-GB" sz="1000" dirty="0">
              <a:solidFill>
                <a:srgbClr val="FFFFFF"/>
              </a:solidFill>
              <a:ea typeface="ＭＳ Ｐゴシック" pitchFamily="112" charset="-128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14301"/>
            <a:ext cx="1214967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512234" y="1341438"/>
            <a:ext cx="106299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11265251" y="784801"/>
            <a:ext cx="768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BD41925-BADA-44CD-9D29-92AC82CF061D}" type="slidenum">
              <a:rPr lang="en-GB" sz="1000" b="1" smtClean="0">
                <a:solidFill>
                  <a:srgbClr val="FFFFFF"/>
                </a:solidFill>
                <a:ea typeface="Geneva" pitchFamily="1" charset="-128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1000" b="1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6633" y="6477001"/>
            <a:ext cx="1187026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defTabSz="914400" fontAlgn="base">
              <a:spcAft>
                <a:spcPct val="0"/>
              </a:spcAft>
            </a:pPr>
            <a:r>
              <a:rPr lang="en-GB" dirty="0" smtClean="0">
                <a:ea typeface="ＭＳ Ｐゴシック" pitchFamily="112" charset="-128"/>
              </a:rPr>
              <a:t>Beijing, June, 2018</a:t>
            </a:r>
          </a:p>
          <a:p>
            <a:pPr defTabSz="914400" fontAlgn="base">
              <a:spcAft>
                <a:spcPct val="0"/>
              </a:spcAft>
            </a:pPr>
            <a:r>
              <a:rPr lang="en-GB" dirty="0" smtClean="0">
                <a:ea typeface="ＭＳ Ｐゴシック" pitchFamily="112" charset="-128"/>
              </a:rPr>
              <a:t>Tobias Schnautz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34" y="6516689"/>
            <a:ext cx="778933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84" y="6511926"/>
            <a:ext cx="336549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69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11" Type="http://schemas.microsoft.com/office/2007/relationships/hdphoto" Target="../media/hdphoto8.wdp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microsoft.com/office/2007/relationships/hdphoto" Target="../media/hdphoto7.wdp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999268"/>
          </a:xfrm>
        </p:spPr>
        <p:txBody>
          <a:bodyPr/>
          <a:lstStyle/>
          <a:p>
            <a:r>
              <a:rPr lang="en-US" sz="5400" dirty="0" smtClean="0"/>
              <a:t>Present status and possible upgrade of the XFEL cryomodules</a:t>
            </a:r>
            <a:endParaRPr lang="en-US" sz="5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From TTF to CW-</a:t>
            </a:r>
            <a:r>
              <a:rPr lang="en-US" dirty="0" err="1" smtClean="0"/>
              <a:t>EuXFEL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Kay </a:t>
            </a:r>
            <a:r>
              <a:rPr lang="en-US" dirty="0" err="1" smtClean="0"/>
              <a:t>Jensch</a:t>
            </a:r>
            <a:endParaRPr lang="en-US" dirty="0"/>
          </a:p>
          <a:p>
            <a:r>
              <a:rPr lang="en-US" dirty="0" smtClean="0"/>
              <a:t>European Cryogenic Days, 07/10/2019 Lund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means </a:t>
            </a:r>
            <a:r>
              <a:rPr lang="en-US" dirty="0" smtClean="0"/>
              <a:t>“roughly one </a:t>
            </a:r>
            <a:r>
              <a:rPr lang="en-US" dirty="0"/>
              <a:t>Kilometer of Cold </a:t>
            </a:r>
            <a:r>
              <a:rPr lang="en-US" dirty="0" err="1"/>
              <a:t>Linac</a:t>
            </a:r>
            <a:r>
              <a:rPr lang="en-US" dirty="0"/>
              <a:t>”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Linear </a:t>
            </a:r>
            <a:r>
              <a:rPr lang="de-DE" dirty="0" err="1"/>
              <a:t>Accelerator</a:t>
            </a:r>
            <a:r>
              <a:rPr lang="de-DE" dirty="0"/>
              <a:t> (XTL)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1268760"/>
            <a:ext cx="612439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My Documents local\conferences\XFEL Users Meeting 1_2017\20170104-MX2_1786-HDR.jpg"/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68" y="2829272"/>
            <a:ext cx="5436096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9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Cool Down </a:t>
            </a:r>
            <a:r>
              <a:rPr lang="de-DE" dirty="0" err="1" smtClean="0"/>
              <a:t>curve</a:t>
            </a:r>
            <a:r>
              <a:rPr lang="de-DE" dirty="0" smtClean="0"/>
              <a:t> </a:t>
            </a:r>
            <a:r>
              <a:rPr lang="de-DE" dirty="0" err="1" smtClean="0"/>
              <a:t>EuXFEL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de-DE" dirty="0" err="1" smtClean="0"/>
              <a:t>EuXFEL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cool down 10.12. </a:t>
            </a:r>
            <a:r>
              <a:rPr lang="de-DE" dirty="0"/>
              <a:t>– 27.12.2016 -&gt;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continuously</a:t>
            </a:r>
            <a:r>
              <a:rPr lang="de-DE" dirty="0"/>
              <a:t> </a:t>
            </a:r>
            <a:r>
              <a:rPr lang="de-DE" dirty="0" err="1"/>
              <a:t>cold</a:t>
            </a:r>
            <a:endParaRPr lang="de-DE" dirty="0"/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185352"/>
            <a:ext cx="8362592" cy="53345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628800"/>
            <a:ext cx="45783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64" y="2564904"/>
            <a:ext cx="5011738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4149080"/>
            <a:ext cx="3407959" cy="14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4365104"/>
            <a:ext cx="41148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2K Helium pressure stability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Required: +- 1% (0.3 mbar), typically achieved better than +-0.5% (0.15 mbar)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967218" y="4520799"/>
            <a:ext cx="8533159" cy="25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44" y="1976216"/>
            <a:ext cx="4323064" cy="25863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2060240" y="2613473"/>
            <a:ext cx="4159191" cy="0"/>
          </a:xfrm>
          <a:prstGeom prst="line">
            <a:avLst/>
          </a:prstGeom>
          <a:noFill/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060239" y="3665772"/>
            <a:ext cx="4159191" cy="0"/>
          </a:xfrm>
          <a:prstGeom prst="line">
            <a:avLst/>
          </a:prstGeom>
          <a:noFill/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stCxn id="14" idx="1"/>
          </p:cNvCxnSpPr>
          <p:nvPr/>
        </p:nvCxnSpPr>
        <p:spPr bwMode="auto">
          <a:xfrm flipH="1" flipV="1">
            <a:off x="4077765" y="2613475"/>
            <a:ext cx="633020" cy="896793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14" idx="1"/>
          </p:cNvCxnSpPr>
          <p:nvPr/>
        </p:nvCxnSpPr>
        <p:spPr bwMode="auto">
          <a:xfrm flipH="1">
            <a:off x="3900469" y="3510268"/>
            <a:ext cx="810316" cy="155504"/>
          </a:xfrm>
          <a:prstGeom prst="straightConnector1">
            <a:avLst/>
          </a:prstGeom>
          <a:noFill/>
          <a:ln w="1270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>
          <a:xfrm>
            <a:off x="4710785" y="3371768"/>
            <a:ext cx="157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sz="1200" b="1" dirty="0" smtClean="0">
                <a:solidFill>
                  <a:schemeClr val="tx2"/>
                </a:solidFill>
                <a:latin typeface="Calibri"/>
              </a:rPr>
              <a:t>1% - pressure stability</a:t>
            </a:r>
            <a:endParaRPr lang="en-US" sz="12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9355" y="2784355"/>
            <a:ext cx="1142573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b="1" dirty="0" smtClean="0">
                <a:solidFill>
                  <a:srgbClr val="00B050"/>
                </a:solidFill>
                <a:latin typeface="Calibri"/>
              </a:rPr>
              <a:t>2K pressure</a:t>
            </a:r>
            <a:endParaRPr lang="en-US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24130" y="2486926"/>
            <a:ext cx="15658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30.9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500" b="1" kern="0" dirty="0" smtClean="0">
              <a:solidFill>
                <a:schemeClr val="tx2"/>
              </a:solidFill>
              <a:ea typeface="ＭＳ Ｐゴシック" pitchFamily="112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470" y="3520182"/>
            <a:ext cx="1565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30.3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100" b="1" kern="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836417" y="3025895"/>
            <a:ext cx="15658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 algn="just">
              <a:spcBef>
                <a:spcPct val="0"/>
              </a:spcBef>
              <a:buNone/>
              <a:defRPr/>
            </a:pPr>
            <a:r>
              <a:rPr lang="en-US" sz="11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30.6 mbar</a:t>
            </a:r>
          </a:p>
          <a:p>
            <a:pPr marL="742950" lvl="1" indent="-285750" algn="just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US" sz="1500" b="1" kern="0" dirty="0" smtClean="0">
              <a:solidFill>
                <a:schemeClr val="tx2"/>
              </a:solidFill>
              <a:ea typeface="ＭＳ Ｐゴシック" pitchFamily="112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967218" y="4520799"/>
            <a:ext cx="8533159" cy="25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245216" y="2238037"/>
            <a:ext cx="45719" cy="231855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976744" y="2250494"/>
            <a:ext cx="4266578" cy="227030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9730" y="4522239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(09:00)</a:t>
            </a:r>
            <a:endParaRPr lang="de-DE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4983018" y="4524703"/>
            <a:ext cx="126219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000" dirty="0" smtClean="0"/>
              <a:t>05.04.2017 (16:00)</a:t>
            </a:r>
            <a:endParaRPr lang="de-DE" sz="1000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1734038" y="1976216"/>
            <a:ext cx="4904509" cy="26182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70" y="1412776"/>
            <a:ext cx="10257854" cy="482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84032" y="1556792"/>
            <a:ext cx="4427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24h pressure values at the L3 feed cap</a:t>
            </a:r>
          </a:p>
        </p:txBody>
      </p:sp>
    </p:spTree>
    <p:extLst>
      <p:ext uri="{BB962C8B-B14F-4D97-AF65-F5344CB8AC3E}">
        <p14:creationId xmlns:p14="http://schemas.microsoft.com/office/powerpoint/2010/main" val="18273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 animBg="1"/>
      <p:bldP spid="16" grpId="0"/>
      <p:bldP spid="17" grpId="0"/>
      <p:bldP spid="18" grpId="0"/>
      <p:bldP spid="23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EuXFEL</a:t>
            </a:r>
            <a:r>
              <a:rPr lang="en-US" dirty="0" smtClean="0"/>
              <a:t> cryomodule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accelerating cavity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4182813"/>
          </a:xfrm>
        </p:spPr>
        <p:txBody>
          <a:bodyPr/>
          <a:lstStyle/>
          <a:p>
            <a:r>
              <a:rPr lang="en-US" dirty="0" smtClean="0"/>
              <a:t>The 1.7 km-long </a:t>
            </a:r>
            <a:r>
              <a:rPr lang="en-US" dirty="0"/>
              <a:t>particle accelerator </a:t>
            </a:r>
            <a:r>
              <a:rPr lang="en-US" dirty="0" smtClean="0"/>
              <a:t>brings </a:t>
            </a:r>
            <a:r>
              <a:rPr lang="en-US" dirty="0"/>
              <a:t>bunches </a:t>
            </a:r>
            <a:r>
              <a:rPr lang="en-US" dirty="0" smtClean="0"/>
              <a:t>of </a:t>
            </a:r>
            <a:r>
              <a:rPr lang="en-US" dirty="0"/>
              <a:t>electrons </a:t>
            </a:r>
            <a:r>
              <a:rPr lang="en-US" dirty="0" smtClean="0"/>
              <a:t>to </a:t>
            </a:r>
            <a:r>
              <a:rPr lang="en-US" dirty="0"/>
              <a:t>high energies at nearly the speed </a:t>
            </a:r>
            <a:r>
              <a:rPr lang="en-US" dirty="0" smtClean="0"/>
              <a:t>of </a:t>
            </a:r>
            <a:r>
              <a:rPr lang="en-US" dirty="0"/>
              <a:t>light.</a:t>
            </a:r>
          </a:p>
          <a:p>
            <a:r>
              <a:rPr lang="en-US" dirty="0" smtClean="0"/>
              <a:t>The </a:t>
            </a:r>
            <a:r>
              <a:rPr lang="en-US" dirty="0"/>
              <a:t>electrons are accelerated in special cavities,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so-called </a:t>
            </a:r>
            <a:r>
              <a:rPr lang="en-US" dirty="0" smtClean="0"/>
              <a:t>resonators, where an </a:t>
            </a:r>
            <a:r>
              <a:rPr lang="en-US" dirty="0"/>
              <a:t>oscillating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microwave transfers </a:t>
            </a:r>
            <a:r>
              <a:rPr lang="en-US" dirty="0"/>
              <a:t>its energy to the electrons.</a:t>
            </a:r>
          </a:p>
          <a:p>
            <a:r>
              <a:rPr lang="en-US" dirty="0" smtClean="0"/>
              <a:t>The </a:t>
            </a:r>
            <a:r>
              <a:rPr lang="en-US" dirty="0"/>
              <a:t>resonators are made of the </a:t>
            </a:r>
            <a:r>
              <a:rPr lang="en-US" dirty="0" smtClean="0"/>
              <a:t>niobium </a:t>
            </a:r>
            <a:r>
              <a:rPr lang="en-US" dirty="0"/>
              <a:t>and are </a:t>
            </a:r>
            <a:r>
              <a:rPr lang="en-US" dirty="0" smtClean="0"/>
              <a:t>superconducting, i.e. nearly </a:t>
            </a:r>
            <a:r>
              <a:rPr lang="en-US" dirty="0"/>
              <a:t>the entire electrical power is transferred to the particles. </a:t>
            </a:r>
          </a:p>
          <a:p>
            <a:r>
              <a:rPr lang="en-US" dirty="0" smtClean="0"/>
              <a:t>The </a:t>
            </a:r>
            <a:r>
              <a:rPr lang="en-US" dirty="0"/>
              <a:t>electron bunches are generated by knocking the particles </a:t>
            </a:r>
            <a:r>
              <a:rPr lang="en-US" dirty="0" smtClean="0"/>
              <a:t>out </a:t>
            </a:r>
            <a:r>
              <a:rPr lang="en-US" dirty="0"/>
              <a:t>of a piece of metal using a conventional laser</a:t>
            </a:r>
            <a:r>
              <a:rPr lang="en-US" dirty="0" smtClean="0"/>
              <a:t>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Present status and possible upgrade of the XFEL cryomodules | Kay </a:t>
            </a:r>
            <a:r>
              <a:rPr lang="en-US" noProof="0" dirty="0" err="1" smtClean="0"/>
              <a:t>Jensch</a:t>
            </a:r>
            <a:r>
              <a:rPr lang="en-US" noProof="0" dirty="0" smtClean="0"/>
              <a:t>, 07/10/2019 | ECD Lund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it work</a:t>
            </a:r>
            <a:endParaRPr lang="en-US" dirty="0"/>
          </a:p>
        </p:txBody>
      </p:sp>
      <p:pic>
        <p:nvPicPr>
          <p:cNvPr id="7170" name="Picture 2" descr="P:\PPP_Presentations-Posters-Papers\2019_07 - SRF2019 Dresden\Bilder_modal_TUP033\notUsed\Neunzeller_bl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23573"/>
          <a:stretch/>
        </p:blipFill>
        <p:spPr bwMode="auto">
          <a:xfrm>
            <a:off x="6262389" y="3717032"/>
            <a:ext cx="5541550" cy="17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14" y="1410798"/>
            <a:ext cx="5549925" cy="206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4132" y="6093296"/>
            <a:ext cx="11352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 (text and upper picture): https://www.xfel.eu/facility/overview/how_it_works/index_eng.html</a:t>
            </a:r>
          </a:p>
        </p:txBody>
      </p:sp>
    </p:spTree>
    <p:extLst>
      <p:ext uri="{BB962C8B-B14F-4D97-AF65-F5344CB8AC3E}">
        <p14:creationId xmlns:p14="http://schemas.microsoft.com/office/powerpoint/2010/main" val="2559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Cryomodules: a short history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7987" y="1406427"/>
            <a:ext cx="10656565" cy="5010249"/>
          </a:xfrm>
        </p:spPr>
        <p:txBody>
          <a:bodyPr/>
          <a:lstStyle/>
          <a:p>
            <a:r>
              <a:rPr lang="en-US" dirty="0" smtClean="0"/>
              <a:t>Design based on the TTF cryomodule</a:t>
            </a:r>
          </a:p>
          <a:p>
            <a:pPr lvl="1"/>
            <a:r>
              <a:rPr lang="en-US" dirty="0" smtClean="0"/>
              <a:t>Components developed in a wide international collaboration (DESY, </a:t>
            </a:r>
            <a:r>
              <a:rPr lang="en-US" dirty="0" err="1" smtClean="0"/>
              <a:t>Saclay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r>
              <a:rPr lang="en-US" dirty="0" smtClean="0"/>
              <a:t>, INFN-LASA, …)</a:t>
            </a:r>
          </a:p>
          <a:p>
            <a:pPr lvl="2"/>
            <a:r>
              <a:rPr lang="en-US" dirty="0" smtClean="0"/>
              <a:t>“Construction, Commissioning and Cryogenic Performances of the first Tesla Test Facility (TTF) Cryomodule”, C. </a:t>
            </a:r>
            <a:r>
              <a:rPr lang="en-US" dirty="0" err="1" smtClean="0"/>
              <a:t>Pagani</a:t>
            </a:r>
            <a:r>
              <a:rPr lang="en-US" dirty="0" smtClean="0"/>
              <a:t>,  J.G. </a:t>
            </a:r>
            <a:r>
              <a:rPr lang="en-US" dirty="0" err="1" smtClean="0"/>
              <a:t>Weisend</a:t>
            </a:r>
            <a:r>
              <a:rPr lang="en-US" dirty="0" smtClean="0"/>
              <a:t> et al., </a:t>
            </a:r>
            <a:r>
              <a:rPr lang="en-US" b="1" dirty="0" smtClean="0"/>
              <a:t>1998”</a:t>
            </a:r>
            <a:endParaRPr lang="en-US" b="1" dirty="0"/>
          </a:p>
          <a:p>
            <a:pPr lvl="1"/>
            <a:r>
              <a:rPr lang="en-US" dirty="0" smtClean="0"/>
              <a:t>3 generations of cryomodules (simplification and optimization for mass production)</a:t>
            </a:r>
          </a:p>
          <a:p>
            <a:pPr lvl="1"/>
            <a:r>
              <a:rPr lang="en-US" dirty="0" smtClean="0"/>
              <a:t>Different stages of the design are installed in </a:t>
            </a:r>
            <a:r>
              <a:rPr lang="en-US" dirty="0"/>
              <a:t>FLASH (the </a:t>
            </a:r>
            <a:r>
              <a:rPr lang="en-US" b="1" dirty="0"/>
              <a:t>F</a:t>
            </a:r>
            <a:r>
              <a:rPr lang="en-US" dirty="0"/>
              <a:t>ree-Electron </a:t>
            </a:r>
            <a:r>
              <a:rPr lang="en-US" b="1" dirty="0" err="1"/>
              <a:t>LAS</a:t>
            </a:r>
            <a:r>
              <a:rPr lang="en-US" dirty="0" err="1"/>
              <a:t>er</a:t>
            </a:r>
            <a:r>
              <a:rPr lang="en-US" dirty="0"/>
              <a:t> in </a:t>
            </a:r>
            <a:r>
              <a:rPr lang="en-US" b="1" dirty="0" smtClean="0"/>
              <a:t>H</a:t>
            </a:r>
            <a:r>
              <a:rPr lang="en-US" dirty="0" smtClean="0"/>
              <a:t>amburg)</a:t>
            </a:r>
          </a:p>
          <a:p>
            <a:r>
              <a:rPr lang="en-US" dirty="0" smtClean="0"/>
              <a:t>3 prototypes and 3 </a:t>
            </a:r>
            <a:r>
              <a:rPr lang="en-US" dirty="0"/>
              <a:t>p</a:t>
            </a:r>
            <a:r>
              <a:rPr lang="en-US" dirty="0" smtClean="0"/>
              <a:t>re-series finalized the design for the XFEL</a:t>
            </a:r>
          </a:p>
          <a:p>
            <a:r>
              <a:rPr lang="en-US" dirty="0" smtClean="0"/>
              <a:t>Production and assembly of the different XFEL components </a:t>
            </a:r>
            <a:br>
              <a:rPr lang="en-US" dirty="0" smtClean="0"/>
            </a:br>
            <a:r>
              <a:rPr lang="en-US" dirty="0" smtClean="0"/>
              <a:t>around the world:</a:t>
            </a:r>
          </a:p>
          <a:p>
            <a:pPr lvl="1"/>
            <a:r>
              <a:rPr lang="en-US" dirty="0" smtClean="0"/>
              <a:t>Cavities (IT, DE), Cold Mass and Vacuum Vessel (IT, China),</a:t>
            </a:r>
            <a:br>
              <a:rPr lang="en-US" dirty="0" smtClean="0"/>
            </a:br>
            <a:r>
              <a:rPr lang="en-US" dirty="0" smtClean="0"/>
              <a:t>Magnet (Spain), Vacuum components (Poland, DE, Russia), </a:t>
            </a:r>
            <a:br>
              <a:rPr lang="en-US" dirty="0" smtClean="0"/>
            </a:br>
            <a:r>
              <a:rPr lang="en-US" dirty="0" smtClean="0"/>
              <a:t>Couplers (DE, FR, USA), …</a:t>
            </a:r>
          </a:p>
          <a:p>
            <a:pPr lvl="1"/>
            <a:r>
              <a:rPr lang="en-US" dirty="0" smtClean="0"/>
              <a:t>Assembly in France (CEA </a:t>
            </a:r>
            <a:r>
              <a:rPr lang="en-US" dirty="0" err="1" smtClean="0"/>
              <a:t>Saclay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Test and installation in Germany (DESY)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1905" y="3501008"/>
            <a:ext cx="4262727" cy="2947020"/>
            <a:chOff x="7680176" y="3561953"/>
            <a:chExt cx="4262727" cy="294702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"/>
            <a:stretch/>
          </p:blipFill>
          <p:spPr bwMode="auto">
            <a:xfrm>
              <a:off x="7680176" y="3561953"/>
              <a:ext cx="4262727" cy="294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642547" y="6022270"/>
              <a:ext cx="1300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1998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Main features </a:t>
            </a:r>
            <a:r>
              <a:rPr lang="en-US" smtClean="0"/>
              <a:t>of</a:t>
            </a:r>
            <a:r>
              <a:rPr lang="de-DE" smtClean="0"/>
              <a:t> a cryomodule</a:t>
            </a:r>
            <a:br>
              <a:rPr lang="de-DE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6552108" cy="4110805"/>
          </a:xfrm>
        </p:spPr>
        <p:txBody>
          <a:bodyPr/>
          <a:lstStyle/>
          <a:p>
            <a:r>
              <a:rPr lang="en-US" dirty="0" smtClean="0"/>
              <a:t>Supply the cavity string with 2 K liquid helium</a:t>
            </a:r>
          </a:p>
          <a:p>
            <a:r>
              <a:rPr lang="en-US" dirty="0" smtClean="0"/>
              <a:t>Multi-transfer line </a:t>
            </a:r>
            <a:r>
              <a:rPr lang="en-US" dirty="0" smtClean="0"/>
              <a:t>for the 2.2 </a:t>
            </a:r>
            <a:r>
              <a:rPr lang="en-US" dirty="0" smtClean="0"/>
              <a:t>– 80K circuits -&gt; no separate </a:t>
            </a:r>
            <a:r>
              <a:rPr lang="en-US" dirty="0" err="1" smtClean="0"/>
              <a:t>transferlines</a:t>
            </a:r>
            <a:r>
              <a:rPr lang="en-US" dirty="0" smtClean="0"/>
              <a:t> in the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Mechanically support the cavity string,  allowing thermal shrinkage of parts from 300 K to 2 K without introducing </a:t>
            </a:r>
            <a:br>
              <a:rPr lang="en-US" dirty="0" smtClean="0"/>
            </a:br>
            <a:r>
              <a:rPr lang="en-US" dirty="0" smtClean="0"/>
              <a:t>stresses during cool down and warm up</a:t>
            </a:r>
          </a:p>
          <a:p>
            <a:r>
              <a:rPr lang="en-US" dirty="0" smtClean="0"/>
              <a:t>Guarantee the cavity string alignment with a precision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better than </a:t>
            </a:r>
            <a:r>
              <a:rPr lang="en-US" dirty="0" smtClean="0"/>
              <a:t>0.5 mm</a:t>
            </a:r>
          </a:p>
          <a:p>
            <a:r>
              <a:rPr lang="en-US" dirty="0" smtClean="0"/>
              <a:t>Thermally isolate the cavity string at 2K from </a:t>
            </a:r>
            <a:br>
              <a:rPr lang="en-US" dirty="0" smtClean="0"/>
            </a:br>
            <a:r>
              <a:rPr lang="en-US" dirty="0" smtClean="0"/>
              <a:t>the 300 K environment</a:t>
            </a:r>
          </a:p>
          <a:p>
            <a:r>
              <a:rPr lang="en-US" dirty="0" smtClean="0"/>
              <a:t>Bring high power RF to the cavity string (coupler)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What are they for?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3514" y="4151118"/>
            <a:ext cx="11379110" cy="21628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pic>
        <p:nvPicPr>
          <p:cNvPr id="3074" name="Picture 2" descr="U:\Barbanotti\XFELBilder_MiniSelection\20141027-MKX_68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22" b="5860"/>
          <a:stretch/>
        </p:blipFill>
        <p:spPr bwMode="auto">
          <a:xfrm>
            <a:off x="6168008" y="4011357"/>
            <a:ext cx="5713834" cy="24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user\groups\mpy\4all\public\XFEL Pictures\20151015_CEA_XFELVillage\images\large\20151015-MK3_0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/>
          <a:stretch/>
        </p:blipFill>
        <p:spPr bwMode="auto">
          <a:xfrm>
            <a:off x="7024092" y="1340768"/>
            <a:ext cx="4857750" cy="22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helium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2742653"/>
          </a:xfrm>
        </p:spPr>
        <p:txBody>
          <a:bodyPr/>
          <a:lstStyle/>
          <a:p>
            <a:r>
              <a:rPr lang="en-US" dirty="0" smtClean="0"/>
              <a:t>3 main circuits: </a:t>
            </a:r>
          </a:p>
          <a:p>
            <a:pPr lvl="1"/>
            <a:r>
              <a:rPr lang="en-US" dirty="0" smtClean="0"/>
              <a:t>40-80 K thermal shield</a:t>
            </a:r>
          </a:p>
          <a:p>
            <a:pPr lvl="1"/>
            <a:r>
              <a:rPr lang="en-US" dirty="0" smtClean="0"/>
              <a:t>5-8 K thermal shield</a:t>
            </a:r>
          </a:p>
          <a:p>
            <a:pPr lvl="1"/>
            <a:r>
              <a:rPr lang="en-US" dirty="0" smtClean="0"/>
              <a:t>2 K circuit</a:t>
            </a:r>
          </a:p>
          <a:p>
            <a:pPr lvl="2"/>
            <a:r>
              <a:rPr lang="en-US" dirty="0" smtClean="0"/>
              <a:t>Warm up / cool down </a:t>
            </a:r>
          </a:p>
          <a:p>
            <a:pPr lvl="2"/>
            <a:r>
              <a:rPr lang="en-US" dirty="0" smtClean="0"/>
              <a:t>2.2K supply  </a:t>
            </a:r>
          </a:p>
          <a:p>
            <a:pPr lvl="2"/>
            <a:r>
              <a:rPr lang="en-US" dirty="0" smtClean="0"/>
              <a:t>2 phase pipe - </a:t>
            </a:r>
            <a:r>
              <a:rPr lang="en-US" dirty="0" err="1" smtClean="0"/>
              <a:t>LHe</a:t>
            </a:r>
            <a:r>
              <a:rPr lang="en-US" dirty="0" smtClean="0"/>
              <a:t>/</a:t>
            </a:r>
            <a:r>
              <a:rPr lang="en-US" dirty="0" err="1" smtClean="0"/>
              <a:t>GHe</a:t>
            </a:r>
            <a:r>
              <a:rPr lang="en-US" dirty="0" smtClean="0"/>
              <a:t> supply/return </a:t>
            </a:r>
          </a:p>
          <a:p>
            <a:pPr lvl="2"/>
            <a:r>
              <a:rPr lang="en-US" dirty="0" smtClean="0"/>
              <a:t>GRP </a:t>
            </a:r>
            <a:r>
              <a:rPr lang="en-US" dirty="0" err="1" smtClean="0"/>
              <a:t>GHe</a:t>
            </a:r>
            <a:r>
              <a:rPr lang="en-US" dirty="0" smtClean="0"/>
              <a:t> return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Present status and possible upgrade of the XFEL </a:t>
            </a:r>
            <a:r>
              <a:rPr lang="en-US" noProof="0" dirty="0" err="1" smtClean="0"/>
              <a:t>cryomodules</a:t>
            </a:r>
            <a:r>
              <a:rPr lang="en-US" noProof="0" dirty="0" smtClean="0"/>
              <a:t>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module cross section</a:t>
            </a:r>
            <a:endParaRPr lang="en-US" dirty="0"/>
          </a:p>
        </p:txBody>
      </p:sp>
      <p:pic>
        <p:nvPicPr>
          <p:cNvPr id="5123" name="Picture 3" descr="L:\PPP_presentations_posters_papers\2015_09 - SRF2015\pictures\TUPB108_fig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50" y="1412776"/>
            <a:ext cx="659626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335360" y="4409808"/>
            <a:ext cx="8044530" cy="1843582"/>
            <a:chOff x="335360" y="4409808"/>
            <a:chExt cx="8044530" cy="1843582"/>
          </a:xfrm>
        </p:grpSpPr>
        <p:sp>
          <p:nvSpPr>
            <p:cNvPr id="7" name="Textfeld 6"/>
            <p:cNvSpPr txBox="1"/>
            <p:nvPr/>
          </p:nvSpPr>
          <p:spPr>
            <a:xfrm>
              <a:off x="335360" y="4409808"/>
              <a:ext cx="3796232" cy="1843582"/>
            </a:xfrm>
            <a:prstGeom prst="rect">
              <a:avLst/>
            </a:prstGeom>
            <a:noFill/>
            <a:ln>
              <a:solidFill>
                <a:schemeClr val="dk1"/>
              </a:solidFill>
            </a:ln>
          </p:spPr>
          <p:txBody>
            <a:bodyPr wrap="none" rtlCol="0">
              <a:spAutoFit/>
            </a:bodyPr>
            <a:lstStyle/>
            <a:p>
              <a:pPr marL="361950" lvl="0" indent="-361950" defTabSz="914400">
                <a:lnSpc>
                  <a:spcPct val="11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tabLst>
                  <a:tab pos="361950" algn="l"/>
                </a:tabLst>
              </a:pPr>
              <a:r>
                <a:rPr lang="en-US" dirty="0">
                  <a:solidFill>
                    <a:prstClr val="black"/>
                  </a:solidFill>
                </a:rPr>
                <a:t>Cavity-String</a:t>
              </a:r>
            </a:p>
            <a:p>
              <a:pPr marL="628650" lvl="1" indent="-266700" defTabSz="91440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</a:rPr>
                <a:t>8x 1.3 GHz cavities @2K</a:t>
              </a:r>
            </a:p>
            <a:p>
              <a:pPr marL="628650" lvl="1" indent="-266700" defTabSz="91440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</a:rPr>
                <a:t>8x main RF-coupler (FPC)</a:t>
              </a:r>
              <a:endParaRPr lang="en-US" sz="1600" dirty="0">
                <a:solidFill>
                  <a:prstClr val="black"/>
                </a:solidFill>
              </a:endParaRPr>
            </a:p>
            <a:p>
              <a:pPr marL="628650" lvl="1" indent="-266700" defTabSz="91440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</a:rPr>
                <a:t>1x Q-pole magnet @2K</a:t>
              </a:r>
              <a:endParaRPr lang="en-US" sz="1600" dirty="0">
                <a:solidFill>
                  <a:prstClr val="black"/>
                </a:solidFill>
              </a:endParaRPr>
            </a:p>
            <a:p>
              <a:pPr marL="628650" lvl="1" indent="-266700" defTabSz="91440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prstClr val="black"/>
                  </a:solidFill>
                </a:rPr>
                <a:t>1x Beam Position Monitor (BPM)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V="1">
              <a:off x="3575720" y="5047013"/>
              <a:ext cx="2808312" cy="32092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flipV="1">
              <a:off x="3420094" y="4653137"/>
              <a:ext cx="4959796" cy="39387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43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Support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1/2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1984" y="1268760"/>
            <a:ext cx="5400074" cy="186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41973">
            <a:off x="2703217" y="3237369"/>
            <a:ext cx="8896447" cy="1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: </a:t>
            </a:r>
            <a:r>
              <a:rPr lang="de-DE" dirty="0" err="1" smtClean="0"/>
              <a:t>includes</a:t>
            </a:r>
            <a:r>
              <a:rPr lang="de-DE" dirty="0" smtClean="0"/>
              <a:t> all </a:t>
            </a:r>
            <a:r>
              <a:rPr lang="de-DE" dirty="0" err="1" smtClean="0"/>
              <a:t>service</a:t>
            </a:r>
            <a:r>
              <a:rPr lang="de-DE" dirty="0" smtClean="0"/>
              <a:t> </a:t>
            </a:r>
            <a:r>
              <a:rPr lang="de-DE" dirty="0" err="1" smtClean="0"/>
              <a:t>pipes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Cavity-String: 8 SCRF </a:t>
            </a:r>
            <a:r>
              <a:rPr lang="de-DE" dirty="0" err="1" smtClean="0"/>
              <a:t>cavities</a:t>
            </a:r>
            <a:r>
              <a:rPr lang="de-DE" dirty="0" smtClean="0"/>
              <a:t> (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helium</a:t>
            </a:r>
            <a:r>
              <a:rPr lang="de-DE" dirty="0" smtClean="0"/>
              <a:t> tank, 2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, </a:t>
            </a:r>
            <a:r>
              <a:rPr lang="de-DE" dirty="0" err="1" smtClean="0"/>
              <a:t>tuner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piezos</a:t>
            </a:r>
            <a:r>
              <a:rPr lang="de-DE" dirty="0" smtClean="0"/>
              <a:t>,…,     1 </a:t>
            </a:r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8 RF-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couplers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Vessel</a:t>
            </a:r>
            <a:r>
              <a:rPr lang="de-DE" dirty="0" smtClean="0"/>
              <a:t>: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Cavity-String </a:t>
            </a:r>
            <a:r>
              <a:rPr lang="de-DE" dirty="0" err="1" smtClean="0"/>
              <a:t>and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outside 8 RF-warm </a:t>
            </a:r>
            <a:r>
              <a:rPr lang="de-DE" dirty="0" err="1" smtClean="0"/>
              <a:t>couplers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guide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698" y1="60980" x2="7698" y2="60980"/>
                        <a14:foregroundMark x1="5084" y1="74592" x2="5084" y2="74592"/>
                        <a14:foregroundMark x1="7407" y1="74410" x2="7407" y2="74410"/>
                        <a14:foregroundMark x1="16848" y1="71506" x2="16848" y2="71506"/>
                        <a14:foregroundMark x1="8279" y1="58984" x2="8279" y2="58984"/>
                        <a14:foregroundMark x1="8569" y1="57713" x2="8569" y2="57713"/>
                        <a14:foregroundMark x1="33624" y1="53721" x2="33624" y2="53721"/>
                        <a14:foregroundMark x1="50182" y1="37024" x2="50182" y2="37024"/>
                        <a14:foregroundMark x1="59913" y1="56987" x2="59913" y2="56987"/>
                        <a14:foregroundMark x1="46333" y1="65336" x2="46333" y2="65336"/>
                        <a14:foregroundMark x1="31009" y1="78040" x2="31009" y2="78040"/>
                        <a14:foregroundMark x1="84459" y1="39201" x2="84459" y2="39201"/>
                        <a14:foregroundMark x1="93827" y1="19419" x2="93827" y2="19419"/>
                        <a14:foregroundMark x1="92883" y1="17786" x2="9288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1171">
            <a:off x="3776557" y="4554574"/>
            <a:ext cx="6543404" cy="261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4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of the cavity string 2/2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vacuum vessel is either hanging from the ceiling of the XFEL tunnel or supported on the floor in the AMTF, CMTB and FLASH</a:t>
            </a:r>
          </a:p>
          <a:p>
            <a:r>
              <a:rPr lang="en-US" dirty="0" smtClean="0"/>
              <a:t>The cold mass is supported via the bracket + post assembly to the vacuum vessel. The center bracket is fixed to the vacuum vessel, while the 2 lateral ones are free to slide longitudinally, to allow the thermal shrinkage of the cold mass without introducing stresses.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arbanot\Desktop\Pictur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b="3572"/>
          <a:stretch/>
        </p:blipFill>
        <p:spPr bwMode="auto">
          <a:xfrm>
            <a:off x="6384032" y="754801"/>
            <a:ext cx="5475080" cy="55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3215680" y="754801"/>
            <a:ext cx="7776864" cy="4018259"/>
            <a:chOff x="3215680" y="754801"/>
            <a:chExt cx="7776864" cy="4018259"/>
          </a:xfrm>
        </p:grpSpPr>
        <p:sp>
          <p:nvSpPr>
            <p:cNvPr id="3" name="Textfeld 2"/>
            <p:cNvSpPr txBox="1"/>
            <p:nvPr/>
          </p:nvSpPr>
          <p:spPr>
            <a:xfrm>
              <a:off x="3215680" y="4188285"/>
              <a:ext cx="2036455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/>
                  </a:solidFill>
                </a:rPr>
                <a:t>Thermal sections:</a:t>
              </a:r>
            </a:p>
            <a:p>
              <a:pPr algn="r"/>
              <a:r>
                <a:rPr lang="en-US" sz="1600" b="1" dirty="0" smtClean="0">
                  <a:solidFill>
                    <a:schemeClr val="accent2"/>
                  </a:solidFill>
                </a:rPr>
                <a:t>300K</a:t>
              </a:r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5252135" y="754801"/>
              <a:ext cx="5740409" cy="3725872"/>
              <a:chOff x="5252135" y="754801"/>
              <a:chExt cx="5740409" cy="3725872"/>
            </a:xfrm>
          </p:grpSpPr>
          <p:cxnSp>
            <p:nvCxnSpPr>
              <p:cNvPr id="6" name="Gerade Verbindung mit Pfeil 5"/>
              <p:cNvCxnSpPr>
                <a:stCxn id="3" idx="3"/>
                <a:endCxn id="5" idx="3"/>
              </p:cNvCxnSpPr>
              <p:nvPr/>
            </p:nvCxnSpPr>
            <p:spPr>
              <a:xfrm flipV="1">
                <a:off x="5252135" y="2361283"/>
                <a:ext cx="3158977" cy="211939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Ellipse 4"/>
              <p:cNvSpPr/>
              <p:nvPr/>
            </p:nvSpPr>
            <p:spPr>
              <a:xfrm>
                <a:off x="7968208" y="754801"/>
                <a:ext cx="3024336" cy="1882111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" name="Gruppieren 23"/>
          <p:cNvGrpSpPr/>
          <p:nvPr/>
        </p:nvGrpSpPr>
        <p:grpSpPr>
          <a:xfrm>
            <a:off x="4161071" y="2492896"/>
            <a:ext cx="6728374" cy="2641934"/>
            <a:chOff x="4161071" y="2492896"/>
            <a:chExt cx="6728374" cy="2641934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5177695" y="2492896"/>
              <a:ext cx="5711750" cy="2472657"/>
              <a:chOff x="5136779" y="2492896"/>
              <a:chExt cx="5711750" cy="2472657"/>
            </a:xfrm>
          </p:grpSpPr>
          <p:cxnSp>
            <p:nvCxnSpPr>
              <p:cNvPr id="10" name="Gerade Verbindung mit Pfeil 9"/>
              <p:cNvCxnSpPr>
                <a:stCxn id="17" idx="3"/>
              </p:cNvCxnSpPr>
              <p:nvPr/>
            </p:nvCxnSpPr>
            <p:spPr>
              <a:xfrm flipV="1">
                <a:off x="5136779" y="3139222"/>
                <a:ext cx="3171011" cy="1826331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Ellipse 13"/>
              <p:cNvSpPr/>
              <p:nvPr/>
            </p:nvSpPr>
            <p:spPr>
              <a:xfrm>
                <a:off x="8184233" y="2492896"/>
                <a:ext cx="2664296" cy="936104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4161071" y="4796276"/>
              <a:ext cx="101662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00B050"/>
                  </a:solidFill>
                </a:rPr>
                <a:t>300 – 2K</a:t>
              </a:r>
              <a:endPara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4731740" y="3139217"/>
            <a:ext cx="6275637" cy="3314119"/>
            <a:chOff x="4731740" y="3139217"/>
            <a:chExt cx="6275637" cy="3314119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5177695" y="3139217"/>
              <a:ext cx="5829682" cy="3314119"/>
              <a:chOff x="5177695" y="3139217"/>
              <a:chExt cx="5829682" cy="3314119"/>
            </a:xfrm>
          </p:grpSpPr>
          <p:cxnSp>
            <p:nvCxnSpPr>
              <p:cNvPr id="11" name="Gerade Verbindung mit Pfeil 10"/>
              <p:cNvCxnSpPr>
                <a:stCxn id="19" idx="3"/>
              </p:cNvCxnSpPr>
              <p:nvPr/>
            </p:nvCxnSpPr>
            <p:spPr>
              <a:xfrm flipV="1">
                <a:off x="5177695" y="4653136"/>
                <a:ext cx="2949362" cy="93610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lipse 14"/>
              <p:cNvSpPr/>
              <p:nvPr/>
            </p:nvSpPr>
            <p:spPr>
              <a:xfrm>
                <a:off x="8127057" y="3139217"/>
                <a:ext cx="2880320" cy="3314119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feld 18"/>
            <p:cNvSpPr txBox="1"/>
            <p:nvPr/>
          </p:nvSpPr>
          <p:spPr>
            <a:xfrm>
              <a:off x="4731740" y="5419963"/>
              <a:ext cx="445955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2K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2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01	</a:t>
            </a:r>
            <a:r>
              <a:rPr lang="en-US" b="1" dirty="0" smtClean="0"/>
              <a:t>The cryogenic of the </a:t>
            </a:r>
            <a:r>
              <a:rPr lang="en-US" b="1" dirty="0" err="1" smtClean="0"/>
              <a:t>EuXFEL</a:t>
            </a:r>
            <a:r>
              <a:rPr lang="en-US" b="1" dirty="0" smtClean="0"/>
              <a:t> accelerator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General layout of the accelerator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Components: modules and more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02</a:t>
            </a:r>
            <a:r>
              <a:rPr lang="en-US" b="1" dirty="0"/>
              <a:t>	</a:t>
            </a:r>
            <a:r>
              <a:rPr lang="en-US" b="1" dirty="0" smtClean="0"/>
              <a:t>The </a:t>
            </a:r>
            <a:r>
              <a:rPr lang="en-US" b="1" dirty="0" err="1" smtClean="0"/>
              <a:t>EuXFEL</a:t>
            </a:r>
            <a:r>
              <a:rPr lang="en-US" b="1" dirty="0" smtClean="0"/>
              <a:t> cryomodule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Short history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Main components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03	</a:t>
            </a:r>
            <a:r>
              <a:rPr lang="en-US" b="1" dirty="0" err="1" smtClean="0"/>
              <a:t>EuXFEL</a:t>
            </a:r>
            <a:r>
              <a:rPr lang="en-US" b="1" dirty="0" smtClean="0"/>
              <a:t>-CW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Scope and requirements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Main challenges for the cryogenic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Present status and possible upgrade of the XFEL cryomodules | Kay </a:t>
            </a:r>
            <a:r>
              <a:rPr lang="en-US" dirty="0" err="1" smtClean="0"/>
              <a:t>Jensch</a:t>
            </a:r>
            <a:r>
              <a:rPr lang="en-US" dirty="0" smtClean="0"/>
              <a:t>, 07/10/2019 | ECD Lund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Thermally</a:t>
            </a:r>
            <a:r>
              <a:rPr lang="de-DE" dirty="0" smtClean="0"/>
              <a:t> </a:t>
            </a:r>
            <a:r>
              <a:rPr lang="de-DE" dirty="0" err="1"/>
              <a:t>isolate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string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4542853"/>
          </a:xfrm>
        </p:spPr>
        <p:txBody>
          <a:bodyPr/>
          <a:lstStyle/>
          <a:p>
            <a:r>
              <a:rPr lang="de-DE" dirty="0"/>
              <a:t>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post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 err="1" smtClean="0"/>
              <a:t>thin</a:t>
            </a:r>
            <a:r>
              <a:rPr lang="de-DE" dirty="0" smtClean="0"/>
              <a:t> </a:t>
            </a:r>
            <a:r>
              <a:rPr lang="de-DE" dirty="0" err="1"/>
              <a:t>pipe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G10 material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conduction</a:t>
            </a:r>
            <a:r>
              <a:rPr lang="de-DE" dirty="0"/>
              <a:t>; </a:t>
            </a:r>
            <a:r>
              <a:rPr lang="de-DE" dirty="0" smtClean="0"/>
              <a:t> </a:t>
            </a:r>
            <a:r>
              <a:rPr lang="de-DE" dirty="0" err="1"/>
              <a:t>shirink</a:t>
            </a:r>
            <a:r>
              <a:rPr lang="de-DE" dirty="0"/>
              <a:t>-fit </a:t>
            </a:r>
            <a:r>
              <a:rPr lang="de-DE" dirty="0" err="1"/>
              <a:t>assembly</a:t>
            </a:r>
            <a:r>
              <a:rPr lang="de-DE" dirty="0"/>
              <a:t> </a:t>
            </a:r>
            <a:r>
              <a:rPr lang="de-DE" dirty="0" err="1"/>
              <a:t>tecnique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guarantee</a:t>
            </a:r>
            <a:r>
              <a:rPr lang="de-DE" dirty="0"/>
              <a:t> </a:t>
            </a:r>
            <a:r>
              <a:rPr lang="de-DE" dirty="0" err="1"/>
              <a:t>strength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Thermal </a:t>
            </a:r>
            <a:r>
              <a:rPr lang="de-DE" dirty="0" err="1" smtClean="0"/>
              <a:t>shields</a:t>
            </a:r>
            <a:r>
              <a:rPr lang="de-DE" dirty="0" smtClean="0"/>
              <a:t> at 5-8 K </a:t>
            </a:r>
            <a:r>
              <a:rPr lang="de-DE" dirty="0" err="1" smtClean="0"/>
              <a:t>and</a:t>
            </a:r>
            <a:r>
              <a:rPr lang="de-DE" dirty="0" smtClean="0"/>
              <a:t> 40-80 K</a:t>
            </a:r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/>
              <a:t>Thermal </a:t>
            </a:r>
            <a:r>
              <a:rPr lang="de-DE" dirty="0" err="1"/>
              <a:t>intercepts</a:t>
            </a:r>
            <a:r>
              <a:rPr lang="de-DE" dirty="0"/>
              <a:t> at 4K </a:t>
            </a:r>
            <a:r>
              <a:rPr lang="de-DE" dirty="0" err="1"/>
              <a:t>and</a:t>
            </a:r>
            <a:r>
              <a:rPr lang="de-DE" dirty="0"/>
              <a:t> 80K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readuce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conduction</a:t>
            </a:r>
            <a:r>
              <a:rPr lang="de-DE" dirty="0"/>
              <a:t> 2 K -&gt; 300 K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Isolation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Multi </a:t>
            </a:r>
            <a:r>
              <a:rPr lang="de-DE" dirty="0"/>
              <a:t>Layer </a:t>
            </a:r>
            <a:r>
              <a:rPr lang="de-DE" dirty="0" err="1"/>
              <a:t>Insulation</a:t>
            </a:r>
            <a:r>
              <a:rPr lang="de-DE" dirty="0"/>
              <a:t> (MLI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300 k to 2K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2818" r="5432" b="1274"/>
          <a:stretch/>
        </p:blipFill>
        <p:spPr bwMode="auto">
          <a:xfrm>
            <a:off x="6672064" y="1045834"/>
            <a:ext cx="5165752" cy="52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 rot="10800000">
            <a:off x="6635698" y="1319863"/>
            <a:ext cx="1296144" cy="400453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0800000">
            <a:off x="6124225" y="4693550"/>
            <a:ext cx="511470" cy="400453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0800000">
            <a:off x="5975189" y="5789467"/>
            <a:ext cx="809540" cy="400453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9480376" y="138014"/>
            <a:ext cx="25587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 courtesy N. Ohuchi</a:t>
            </a:r>
          </a:p>
        </p:txBody>
      </p:sp>
    </p:spTree>
    <p:extLst>
      <p:ext uri="{BB962C8B-B14F-4D97-AF65-F5344CB8AC3E}">
        <p14:creationId xmlns:p14="http://schemas.microsoft.com/office/powerpoint/2010/main" val="18396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Guarantee</a:t>
            </a:r>
            <a:r>
              <a:rPr lang="de-DE" dirty="0"/>
              <a:t> </a:t>
            </a:r>
            <a:r>
              <a:rPr lang="de-DE" dirty="0" err="1"/>
              <a:t>string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(</a:t>
            </a:r>
            <a:r>
              <a:rPr lang="de-DE" dirty="0" smtClean="0"/>
              <a:t>1/2)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Present status and possible upgrade of the XFEL cryomodules | Kay </a:t>
            </a:r>
            <a:r>
              <a:rPr lang="en-US" noProof="0" dirty="0" err="1" smtClean="0"/>
              <a:t>Jensch</a:t>
            </a:r>
            <a:r>
              <a:rPr lang="en-US" noProof="0" dirty="0" smtClean="0"/>
              <a:t>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one fixed point: the middle post (no stresses due to </a:t>
            </a:r>
            <a:r>
              <a:rPr lang="en-US" dirty="0" smtClean="0"/>
              <a:t>shrinkage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Coupler longitudinal flexibility (in the mm range)</a:t>
            </a:r>
          </a:p>
          <a:p>
            <a:r>
              <a:rPr lang="en-US" dirty="0" smtClean="0"/>
              <a:t>Cavity string fixed to an invar bar</a:t>
            </a:r>
            <a:br>
              <a:rPr lang="en-US" dirty="0" smtClean="0"/>
            </a:br>
            <a:r>
              <a:rPr lang="en-US" dirty="0" smtClean="0"/>
              <a:t>(integral shrinking coefficient 300 K – 2 K = 0.04 mm/m) </a:t>
            </a:r>
          </a:p>
          <a:p>
            <a:r>
              <a:rPr lang="en-US" dirty="0" smtClean="0"/>
              <a:t>Cavity string support system with rollers: very low friction</a:t>
            </a:r>
          </a:p>
          <a:p>
            <a:r>
              <a:rPr lang="en-US" dirty="0" smtClean="0"/>
              <a:t>Pins between </a:t>
            </a:r>
            <a:r>
              <a:rPr lang="en-US" b="1" dirty="0" smtClean="0">
                <a:solidFill>
                  <a:schemeClr val="accent2"/>
                </a:solidFill>
              </a:rPr>
              <a:t>GRP and post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post and brackets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smtClean="0"/>
              <a:t>reproduce exact position after multiple </a:t>
            </a:r>
            <a:r>
              <a:rPr lang="en-US" dirty="0" smtClean="0"/>
              <a:t>assemblies</a:t>
            </a:r>
            <a:endParaRPr lang="en-US" dirty="0" smtClean="0"/>
          </a:p>
        </p:txBody>
      </p:sp>
      <p:pic>
        <p:nvPicPr>
          <p:cNvPr id="7" name="Picture 2" descr="C:\Users\barbanot\Desktop\Pictur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b="3572"/>
          <a:stretch/>
        </p:blipFill>
        <p:spPr bwMode="auto">
          <a:xfrm>
            <a:off x="7680176" y="1983240"/>
            <a:ext cx="3312368" cy="33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6456040" y="3501008"/>
            <a:ext cx="3096344" cy="252491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7"/>
          <p:cNvCxnSpPr/>
          <p:nvPr/>
        </p:nvCxnSpPr>
        <p:spPr>
          <a:xfrm flipV="1">
            <a:off x="6456040" y="3083971"/>
            <a:ext cx="2880320" cy="576159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Guarantee</a:t>
            </a:r>
            <a:r>
              <a:rPr lang="de-DE" dirty="0"/>
              <a:t> </a:t>
            </a:r>
            <a:r>
              <a:rPr lang="de-DE" dirty="0" err="1"/>
              <a:t>string</a:t>
            </a:r>
            <a:r>
              <a:rPr lang="de-DE" dirty="0"/>
              <a:t> </a:t>
            </a:r>
            <a:r>
              <a:rPr lang="de-DE" dirty="0" err="1" smtClean="0"/>
              <a:t>alignment</a:t>
            </a:r>
            <a:r>
              <a:rPr lang="de-DE" dirty="0" smtClean="0"/>
              <a:t> (2/2)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2197" r="1241" b="3593"/>
          <a:stretch/>
        </p:blipFill>
        <p:spPr bwMode="auto">
          <a:xfrm>
            <a:off x="335360" y="1124743"/>
            <a:ext cx="11161240" cy="4993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37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Modules </a:t>
            </a:r>
            <a:r>
              <a:rPr lang="de-DE" dirty="0" err="1" smtClean="0"/>
              <a:t>supports</a:t>
            </a:r>
            <a:r>
              <a:rPr lang="de-DE" dirty="0" smtClean="0"/>
              <a:t> @ XFEL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808740"/>
            <a:ext cx="6600682" cy="571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1381572" y="2798522"/>
            <a:ext cx="2006691" cy="1142665"/>
            <a:chOff x="1820390" y="2844806"/>
            <a:chExt cx="1888009" cy="1142665"/>
          </a:xfrm>
        </p:grpSpPr>
        <p:sp>
          <p:nvSpPr>
            <p:cNvPr id="10" name="Rechteck 9"/>
            <p:cNvSpPr/>
            <p:nvPr/>
          </p:nvSpPr>
          <p:spPr bwMode="auto">
            <a:xfrm>
              <a:off x="2700866" y="3124201"/>
              <a:ext cx="1007533" cy="85513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1820390" y="2844806"/>
              <a:ext cx="880530" cy="1134534"/>
            </a:xfrm>
            <a:prstGeom prst="rect">
              <a:avLst/>
            </a:prstGeom>
            <a:solidFill>
              <a:srgbClr val="92D050">
                <a:alpha val="31000"/>
              </a:srgbClr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None/>
                <a:tabLst/>
              </a:pPr>
              <a:endPara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845791" y="3412073"/>
              <a:ext cx="83619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200" dirty="0" smtClean="0">
                  <a:solidFill>
                    <a:schemeClr val="accent3"/>
                  </a:solidFill>
                </a:rPr>
                <a:t>Transport</a:t>
              </a:r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200" dirty="0" smtClean="0">
                  <a:solidFill>
                    <a:schemeClr val="accent3"/>
                  </a:solidFill>
                </a:rPr>
                <a:t>Line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827658" y="3187252"/>
              <a:ext cx="77702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200" dirty="0" smtClean="0">
                  <a:solidFill>
                    <a:schemeClr val="accent3"/>
                  </a:solidFill>
                </a:rPr>
                <a:t>Klystron, </a:t>
              </a:r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200" dirty="0" smtClean="0">
                  <a:solidFill>
                    <a:schemeClr val="accent3"/>
                  </a:solidFill>
                </a:rPr>
                <a:t>Racks,</a:t>
              </a:r>
            </a:p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de-DE" sz="1200" dirty="0">
                  <a:solidFill>
                    <a:schemeClr val="accent3"/>
                  </a:solidFill>
                </a:rPr>
                <a:t>e</a:t>
              </a:r>
              <a:r>
                <a:rPr lang="de-DE" sz="1200" dirty="0" smtClean="0">
                  <a:solidFill>
                    <a:schemeClr val="accent3"/>
                  </a:solidFill>
                </a:rPr>
                <a:t>tc.</a:t>
              </a:r>
            </a:p>
          </p:txBody>
        </p:sp>
      </p:grpSp>
      <p:pic>
        <p:nvPicPr>
          <p:cNvPr id="14" name="Picture 5" descr="S:\user\groups\mdi\dnoelle\public\20141127_L1_Connection_ModuleTransport\images\medium\20141126-MKX_8357.jpg"/>
          <p:cNvPicPr>
            <a:picLocks noGrp="1" noChangeAspect="1" noChangeArrowheads="1"/>
          </p:cNvPicPr>
          <p:nvPr>
            <p:ph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28" y="3047829"/>
            <a:ext cx="4870894" cy="3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/>
          <p:cNvCxnSpPr>
            <a:stCxn id="14" idx="1"/>
          </p:cNvCxnSpPr>
          <p:nvPr/>
        </p:nvCxnSpPr>
        <p:spPr>
          <a:xfrm flipH="1" flipV="1">
            <a:off x="1919536" y="3667042"/>
            <a:ext cx="5280992" cy="1004419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/>
          <p:cNvGrpSpPr/>
          <p:nvPr/>
        </p:nvGrpSpPr>
        <p:grpSpPr>
          <a:xfrm>
            <a:off x="3863752" y="1124744"/>
            <a:ext cx="6752756" cy="1296144"/>
            <a:chOff x="3863752" y="1124744"/>
            <a:chExt cx="6752756" cy="1296144"/>
          </a:xfrm>
        </p:grpSpPr>
        <p:sp>
          <p:nvSpPr>
            <p:cNvPr id="7" name="Textfeld 6"/>
            <p:cNvSpPr txBox="1"/>
            <p:nvPr/>
          </p:nvSpPr>
          <p:spPr>
            <a:xfrm>
              <a:off x="8688288" y="1268760"/>
              <a:ext cx="1928220" cy="338554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Welded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roof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frame</a:t>
              </a:r>
              <a:r>
                <a:rPr lang="de-DE" sz="1600" dirty="0" smtClean="0"/>
                <a:t> </a:t>
              </a:r>
            </a:p>
          </p:txBody>
        </p:sp>
        <p:sp>
          <p:nvSpPr>
            <p:cNvPr id="15" name="Ellipse 14"/>
            <p:cNvSpPr/>
            <p:nvPr/>
          </p:nvSpPr>
          <p:spPr>
            <a:xfrm>
              <a:off x="3863752" y="1124744"/>
              <a:ext cx="3576346" cy="1296144"/>
            </a:xfrm>
            <a:prstGeom prst="ellipse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19" name="Gerade Verbindung mit Pfeil 18"/>
            <p:cNvCxnSpPr>
              <a:stCxn id="7" idx="1"/>
            </p:cNvCxnSpPr>
            <p:nvPr/>
          </p:nvCxnSpPr>
          <p:spPr>
            <a:xfrm flipH="1">
              <a:off x="7440098" y="1438037"/>
              <a:ext cx="1248190" cy="334779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23"/>
          <p:cNvGrpSpPr/>
          <p:nvPr/>
        </p:nvGrpSpPr>
        <p:grpSpPr>
          <a:xfrm>
            <a:off x="4139756" y="2081105"/>
            <a:ext cx="7413419" cy="1296144"/>
            <a:chOff x="4139756" y="2081105"/>
            <a:chExt cx="7413419" cy="1296144"/>
          </a:xfrm>
        </p:grpSpPr>
        <p:sp>
          <p:nvSpPr>
            <p:cNvPr id="17" name="Ellipse 16"/>
            <p:cNvSpPr/>
            <p:nvPr/>
          </p:nvSpPr>
          <p:spPr>
            <a:xfrm>
              <a:off x="4139756" y="2081105"/>
              <a:ext cx="3060771" cy="1296144"/>
            </a:xfrm>
            <a:prstGeom prst="ellipse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688288" y="2383033"/>
              <a:ext cx="2864887" cy="338554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Alignment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frame</a:t>
              </a:r>
              <a:r>
                <a:rPr lang="de-DE" sz="1600" dirty="0" smtClean="0"/>
                <a:t> (</a:t>
              </a:r>
              <a:r>
                <a:rPr lang="de-DE" sz="1600" dirty="0" err="1" smtClean="0"/>
                <a:t>adjustable</a:t>
              </a:r>
              <a:r>
                <a:rPr lang="de-DE" sz="1600" dirty="0"/>
                <a:t>)</a:t>
              </a:r>
              <a:r>
                <a:rPr lang="de-DE" sz="1600" dirty="0" smtClean="0"/>
                <a:t> </a:t>
              </a:r>
            </a:p>
          </p:txBody>
        </p:sp>
        <p:cxnSp>
          <p:nvCxnSpPr>
            <p:cNvPr id="21" name="Gerade Verbindung mit Pfeil 20"/>
            <p:cNvCxnSpPr>
              <a:endCxn id="17" idx="6"/>
            </p:cNvCxnSpPr>
            <p:nvPr/>
          </p:nvCxnSpPr>
          <p:spPr>
            <a:xfrm flipH="1">
              <a:off x="7200527" y="2552310"/>
              <a:ext cx="1487761" cy="176867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30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RF to the cavities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XFEL coupler consists of warm, cold and waveguide main parts. Coaxial coupler is made of copper and copper plated (10/30µm) stainless steel with 2 alumina </a:t>
            </a:r>
            <a:r>
              <a:rPr lang="en-US" dirty="0" err="1" smtClean="0"/>
              <a:t>TiN</a:t>
            </a:r>
            <a:r>
              <a:rPr lang="en-US" dirty="0" smtClean="0"/>
              <a:t> coated ceramic windows.</a:t>
            </a:r>
          </a:p>
          <a:p>
            <a:r>
              <a:rPr lang="en-US" dirty="0" smtClean="0"/>
              <a:t>Motorized antenna tuning (</a:t>
            </a:r>
            <a:r>
              <a:rPr lang="en-US" dirty="0" smtClean="0">
                <a:sym typeface="Symbol"/>
              </a:rPr>
              <a:t></a:t>
            </a:r>
            <a:r>
              <a:rPr lang="en-US" dirty="0" smtClean="0"/>
              <a:t>10mm) allows for </a:t>
            </a:r>
            <a:r>
              <a:rPr lang="en-US" dirty="0" err="1" smtClean="0"/>
              <a:t>Qext</a:t>
            </a:r>
            <a:r>
              <a:rPr lang="en-US" dirty="0" smtClean="0"/>
              <a:t> adjustment (10</a:t>
            </a:r>
            <a:r>
              <a:rPr lang="en-US" baseline="30000" dirty="0" smtClean="0"/>
              <a:t>6</a:t>
            </a:r>
            <a:r>
              <a:rPr lang="en-US" dirty="0" smtClean="0"/>
              <a:t>..10</a:t>
            </a:r>
            <a:r>
              <a:rPr lang="en-US" baseline="30000" dirty="0" smtClean="0"/>
              <a:t>7</a:t>
            </a:r>
            <a:r>
              <a:rPr lang="en-US" dirty="0" smtClean="0"/>
              <a:t>).</a:t>
            </a:r>
          </a:p>
          <a:p>
            <a:r>
              <a:rPr lang="en-US" dirty="0"/>
              <a:t>All FPCs are pre-conditioned up to 1 MW pulsed RF power up to 400 </a:t>
            </a:r>
            <a:r>
              <a:rPr lang="en-US" dirty="0" smtClean="0"/>
              <a:t>µs, repetition </a:t>
            </a:r>
            <a:r>
              <a:rPr lang="en-US" dirty="0"/>
              <a:t>rate is </a:t>
            </a:r>
            <a:r>
              <a:rPr lang="en-US" dirty="0" smtClean="0"/>
              <a:t>10Hz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XFEL input RF power coupler</a:t>
            </a:r>
            <a:endParaRPr lang="en-US" dirty="0"/>
          </a:p>
        </p:txBody>
      </p:sp>
      <p:pic>
        <p:nvPicPr>
          <p:cNvPr id="11" name="Picture 2" descr="D:\TESLA\XFEL\Info\PRAB\XFEL_coupler_par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068960"/>
            <a:ext cx="9001000" cy="33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56440" y="138014"/>
            <a:ext cx="18950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D. </a:t>
            </a:r>
            <a:r>
              <a:rPr lang="en-US" sz="1600" dirty="0" err="1" smtClean="0"/>
              <a:t>Kostin</a:t>
            </a:r>
            <a:endParaRPr lang="en-US" sz="1600" dirty="0" smtClean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69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cryomodule components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Cavity, magnet and CL, coupler, tuner, HOM, WG, magnetic shielding … only to mention a few</a:t>
            </a:r>
            <a:endParaRPr lang="en-US" dirty="0"/>
          </a:p>
        </p:txBody>
      </p:sp>
      <p:pic>
        <p:nvPicPr>
          <p:cNvPr id="7" name="Picture 2" descr="C:\Users\jensch\Desktop\20150522-MKX_9823_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55" y="1402877"/>
            <a:ext cx="5575637" cy="24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:\user\groups\mpy\4all\public\XFEL Pictures\20151015_CEA_XFELVillage\images\large\20151015-MK3_0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0"/>
          <a:stretch/>
        </p:blipFill>
        <p:spPr bwMode="auto">
          <a:xfrm>
            <a:off x="7131709" y="3981450"/>
            <a:ext cx="3069888" cy="23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user\groups\mpy\4all\public\XFEL Pictures\20151015_CEA_XFELVillage\images\large\20151015-MK3_0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06" y="3981450"/>
            <a:ext cx="3551880" cy="23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:\user\groups\mpy\4all\public\XFEL Pictures\20151015_CEA_XFELVillage\images\large\20151015-MK3_986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/>
          <a:stretch/>
        </p:blipFill>
        <p:spPr bwMode="auto">
          <a:xfrm>
            <a:off x="263352" y="1402877"/>
            <a:ext cx="2160588" cy="28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:\user\groups\mpy\4all\public\XFEL Pictures\20151015_CEA_XFELVillage\images\large\20151015-MK3_98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05" y="1402877"/>
            <a:ext cx="3638103" cy="24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S:\user\groups\mpy\4all\public\XFEL Pictures\20151015_CEA_XFELVillage\images\large\20151015-MKX_72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333146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:\user\groups\mpy\4all\public\XFEL Pictures\20151015_CEA_XFELVillage\images\large\20151015-MKX_73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920" y="3981450"/>
            <a:ext cx="1579775" cy="23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56040" y="3356992"/>
            <a:ext cx="333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Fully</a:t>
            </a:r>
            <a:r>
              <a:rPr lang="de-DE" sz="1600" dirty="0" smtClean="0"/>
              <a:t> </a:t>
            </a:r>
            <a:r>
              <a:rPr lang="de-DE" sz="1600" dirty="0" err="1" smtClean="0"/>
              <a:t>dressed</a:t>
            </a:r>
            <a:r>
              <a:rPr lang="de-DE" sz="1600" dirty="0" smtClean="0"/>
              <a:t> </a:t>
            </a:r>
            <a:r>
              <a:rPr lang="de-DE" sz="1600" dirty="0" err="1" smtClean="0"/>
              <a:t>EuXFEL</a:t>
            </a:r>
            <a:r>
              <a:rPr lang="de-DE" sz="1600" dirty="0" smtClean="0"/>
              <a:t> </a:t>
            </a:r>
            <a:r>
              <a:rPr lang="de-DE" sz="1600" dirty="0" smtClean="0"/>
              <a:t>cryomodule</a:t>
            </a:r>
          </a:p>
        </p:txBody>
      </p:sp>
    </p:spTree>
    <p:extLst>
      <p:ext uri="{BB962C8B-B14F-4D97-AF65-F5344CB8AC3E}">
        <p14:creationId xmlns:p14="http://schemas.microsoft.com/office/powerpoint/2010/main" val="24223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additional remarks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11304636" cy="5010249"/>
          </a:xfrm>
        </p:spPr>
        <p:txBody>
          <a:bodyPr/>
          <a:lstStyle/>
          <a:p>
            <a:pPr marL="0" lvl="1" indent="0">
              <a:lnSpc>
                <a:spcPct val="110000"/>
              </a:lnSpc>
              <a:spcAft>
                <a:spcPts val="1200"/>
              </a:spcAft>
              <a:buNone/>
              <a:tabLst>
                <a:tab pos="361950" algn="l"/>
              </a:tabLst>
            </a:pPr>
            <a:r>
              <a:rPr lang="en-US" sz="1800" dirty="0"/>
              <a:t>Tunnel </a:t>
            </a:r>
            <a:r>
              <a:rPr lang="en-US" sz="1800" dirty="0" smtClean="0"/>
              <a:t>“inclination”</a:t>
            </a:r>
            <a:endParaRPr lang="en-US" sz="1800" dirty="0"/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 smtClean="0"/>
              <a:t>The tunnel itself is laser </a:t>
            </a:r>
            <a:r>
              <a:rPr lang="en-US" dirty="0"/>
              <a:t>straight </a:t>
            </a:r>
            <a:endParaRPr lang="en-US" dirty="0" smtClean="0"/>
          </a:p>
          <a:p>
            <a:pPr marL="628650" lvl="2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 smtClean="0"/>
              <a:t>-&gt; therefore </a:t>
            </a:r>
            <a:r>
              <a:rPr lang="en-US" dirty="0"/>
              <a:t>all </a:t>
            </a:r>
            <a:r>
              <a:rPr lang="en-US" dirty="0" smtClean="0"/>
              <a:t>components inside the tunnel (modules) have </a:t>
            </a:r>
            <a:r>
              <a:rPr lang="en-US" dirty="0"/>
              <a:t>a slight slope (gravity</a:t>
            </a:r>
            <a:r>
              <a:rPr lang="en-US" dirty="0" smtClean="0"/>
              <a:t>), i.e. the liquid helium level is different at the beginning and at the end of a string of 12 modules</a:t>
            </a:r>
            <a:endParaRPr lang="en-US" dirty="0"/>
          </a:p>
          <a:p>
            <a:pPr marL="628650" lvl="2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 smtClean="0"/>
              <a:t>-&gt; </a:t>
            </a:r>
            <a:r>
              <a:rPr lang="en-US" dirty="0"/>
              <a:t>after ~two-thirds of the main accelerator the He supply (JT-valves) </a:t>
            </a:r>
            <a:r>
              <a:rPr lang="en-US" dirty="0" smtClean="0"/>
              <a:t>is shifted </a:t>
            </a:r>
            <a:r>
              <a:rPr lang="en-US" dirty="0"/>
              <a:t>to end of the </a:t>
            </a:r>
            <a:r>
              <a:rPr lang="en-US" dirty="0" err="1" smtClean="0"/>
              <a:t>cryo</a:t>
            </a:r>
            <a:r>
              <a:rPr lang="en-US" dirty="0" smtClean="0"/>
              <a:t>-string to keep the liquid Helium level lower at the JT-valve than at </a:t>
            </a:r>
            <a:r>
              <a:rPr lang="en-US" dirty="0"/>
              <a:t>the end-cap</a:t>
            </a:r>
          </a:p>
          <a:p>
            <a:pPr marL="0" indent="0">
              <a:buNone/>
            </a:pPr>
            <a:r>
              <a:rPr lang="en-US" dirty="0" smtClean="0"/>
              <a:t>TÜV / PED, manufacturing</a:t>
            </a:r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/>
              <a:t>The accelerator was constructed by DESY but handed over for operation to the XFEL-company (i.e. marketing)</a:t>
            </a:r>
          </a:p>
          <a:p>
            <a:pPr marL="628650" lvl="2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/>
              <a:t>-&gt; all components has to be build according to the PED and be CE-certified</a:t>
            </a:r>
          </a:p>
          <a:p>
            <a:pPr marL="0" indent="0">
              <a:buNone/>
            </a:pPr>
            <a:r>
              <a:rPr lang="en-US" dirty="0" smtClean="0"/>
              <a:t>Transport</a:t>
            </a:r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/>
              <a:t>The modules were assembled about 1000 km from Hamburg at CEA-</a:t>
            </a:r>
            <a:r>
              <a:rPr lang="en-US" dirty="0" err="1"/>
              <a:t>Saclay</a:t>
            </a:r>
            <a:r>
              <a:rPr lang="en-US" dirty="0"/>
              <a:t> -&gt; therefore a “closed and tested transport scenario” was necessary</a:t>
            </a:r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en-US" dirty="0"/>
              <a:t>No transported XFEL module showed transport damages or performance degradations related to the transport.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Related to cryomodules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EuXFEL</a:t>
            </a:r>
            <a:r>
              <a:rPr lang="en-US" dirty="0" smtClean="0"/>
              <a:t> CW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Continuous Wave (CW)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| Present status and possible upgrade of the XFEL cryomodules | Kay Jensch,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7987" y="1406427"/>
            <a:ext cx="11376025" cy="3822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Benefits of Continuous Wave (CW) operation</a:t>
            </a:r>
          </a:p>
          <a:p>
            <a:r>
              <a:rPr lang="en-US" u="sng" dirty="0" smtClean="0">
                <a:solidFill>
                  <a:prstClr val="black"/>
                </a:solidFill>
              </a:rPr>
              <a:t>Flexible beam </a:t>
            </a:r>
            <a:r>
              <a:rPr lang="en-US" u="sng" dirty="0">
                <a:solidFill>
                  <a:prstClr val="black"/>
                </a:solidFill>
              </a:rPr>
              <a:t>patterns for </a:t>
            </a:r>
            <a:r>
              <a:rPr lang="en-US" u="sng" dirty="0" smtClean="0">
                <a:solidFill>
                  <a:prstClr val="black"/>
                </a:solidFill>
              </a:rPr>
              <a:t>detectors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/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srgbClr val="FF9E1B"/>
                </a:solidFill>
              </a:rPr>
              <a:t>Almost </a:t>
            </a:r>
            <a:r>
              <a:rPr lang="en-US" b="1" dirty="0">
                <a:solidFill>
                  <a:srgbClr val="FF9E1B"/>
                </a:solidFill>
              </a:rPr>
              <a:t>any macro pulse structure can be offered</a:t>
            </a:r>
            <a:endParaRPr lang="en-US" u="sng" dirty="0" smtClean="0">
              <a:solidFill>
                <a:srgbClr val="FF9E1B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Slower </a:t>
            </a:r>
            <a:r>
              <a:rPr lang="en-US" dirty="0">
                <a:solidFill>
                  <a:prstClr val="black"/>
                </a:solidFill>
              </a:rPr>
              <a:t>repetition rate </a:t>
            </a:r>
            <a:r>
              <a:rPr lang="en-US" dirty="0" smtClean="0">
                <a:solidFill>
                  <a:prstClr val="black"/>
                </a:solidFill>
              </a:rPr>
              <a:t>lasers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Fill-transients no longer an issue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Benefits of Long Pulse (LP) operation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Still high duty factor (DF = 10-50%)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Higher gradients than CW with same heat load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78" y="1276053"/>
            <a:ext cx="6734510" cy="5148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25522" y="4581128"/>
            <a:ext cx="1238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*up to 500 </a:t>
            </a:r>
            <a:r>
              <a:rPr lang="en-US" sz="1100" b="1" dirty="0" err="1" smtClean="0">
                <a:solidFill>
                  <a:srgbClr val="FF0000"/>
                </a:solidFill>
              </a:rPr>
              <a:t>kH</a:t>
            </a:r>
            <a:r>
              <a:rPr lang="en-GB" sz="1100" b="1" dirty="0" smtClean="0">
                <a:solidFill>
                  <a:srgbClr val="FF0000"/>
                </a:solidFill>
              </a:rPr>
              <a:t>z</a:t>
            </a:r>
            <a:br>
              <a:rPr lang="en-GB" sz="1100" b="1" dirty="0" smtClean="0">
                <a:solidFill>
                  <a:srgbClr val="FF0000"/>
                </a:solidFill>
              </a:rPr>
            </a:br>
            <a:r>
              <a:rPr lang="en-US" sz="1100" b="1" dirty="0" smtClean="0">
                <a:solidFill>
                  <a:srgbClr val="FF0000"/>
                </a:solidFill>
              </a:rPr>
              <a:t> for 20pC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36560" y="5805264"/>
            <a:ext cx="1116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*up to 1 MH</a:t>
            </a:r>
            <a:r>
              <a:rPr lang="en-GB" sz="1050" b="1" dirty="0" smtClean="0">
                <a:solidFill>
                  <a:srgbClr val="FF0000"/>
                </a:solidFill>
              </a:rPr>
              <a:t>z</a:t>
            </a:r>
            <a:r>
              <a:rPr lang="en-US" sz="1050" b="1" dirty="0" smtClean="0">
                <a:solidFill>
                  <a:srgbClr val="FF0000"/>
                </a:solidFill>
              </a:rPr>
              <a:t>   for 20pC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56640" y="4242574"/>
            <a:ext cx="32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*</a:t>
            </a:r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64652" y="5445224"/>
            <a:ext cx="32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*</a:t>
            </a:r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68408" y="1422107"/>
            <a:ext cx="360040" cy="3600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68408" y="6040338"/>
            <a:ext cx="360040" cy="36004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84432" y="116632"/>
            <a:ext cx="20553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J. </a:t>
            </a:r>
            <a:r>
              <a:rPr lang="en-US" sz="1600" dirty="0" err="1" smtClean="0"/>
              <a:t>Branlard</a:t>
            </a:r>
            <a:endParaRPr lang="en-US" sz="1600" dirty="0" smtClean="0"/>
          </a:p>
        </p:txBody>
      </p:sp>
      <p:sp>
        <p:nvSpPr>
          <p:cNvPr id="3" name="Geschweifte Klammer rechts 2"/>
          <p:cNvSpPr/>
          <p:nvPr/>
        </p:nvSpPr>
        <p:spPr>
          <a:xfrm>
            <a:off x="10416480" y="1276053"/>
            <a:ext cx="299464" cy="2224955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9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564904"/>
            <a:ext cx="1109202" cy="1037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Operating </a:t>
            </a:r>
            <a:r>
              <a:rPr lang="de-DE" dirty="0" err="1" smtClean="0"/>
              <a:t>the</a:t>
            </a:r>
            <a:r>
              <a:rPr lang="de-DE" dirty="0" smtClean="0"/>
              <a:t> XFEL in CW (</a:t>
            </a:r>
            <a:r>
              <a:rPr lang="de-DE" dirty="0" err="1" smtClean="0"/>
              <a:t>possible</a:t>
            </a:r>
            <a:r>
              <a:rPr lang="de-DE" dirty="0" smtClean="0"/>
              <a:t> upgrade)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4388" y="1342643"/>
            <a:ext cx="11763066" cy="1557546"/>
            <a:chOff x="144388" y="1662886"/>
            <a:chExt cx="11763066" cy="155754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7589184" y="242428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1681024" y="268270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99" name="Rounded Rectangle 98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0" name="Straight Connector 99"/>
              <p:cNvCxnSpPr>
                <a:endCxn id="99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" name="Group 7"/>
            <p:cNvGrpSpPr/>
            <p:nvPr/>
          </p:nvGrpSpPr>
          <p:grpSpPr>
            <a:xfrm>
              <a:off x="1904916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9" name="Group 8"/>
            <p:cNvGrpSpPr/>
            <p:nvPr/>
          </p:nvGrpSpPr>
          <p:grpSpPr>
            <a:xfrm>
              <a:off x="2562738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90" name="Rounded Rectangle 89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A2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3176704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3834526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81" name="Rounded Rectangle 8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A3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" name="Group 11"/>
            <p:cNvGrpSpPr/>
            <p:nvPr/>
          </p:nvGrpSpPr>
          <p:grpSpPr>
            <a:xfrm>
              <a:off x="4465431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7" name="Rounded Rectangle 7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A4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5089219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73" name="Rounded Rectangle 72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A5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5716447" y="2331427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6374267" y="2423845"/>
              <a:ext cx="613967" cy="180000"/>
              <a:chOff x="5292080" y="2407881"/>
              <a:chExt cx="864096" cy="299879"/>
            </a:xfrm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64" name="Rounded Rectangle 63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A6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16" name="Straight Connector 33"/>
            <p:cNvCxnSpPr>
              <a:endCxn id="43" idx="1"/>
            </p:cNvCxnSpPr>
            <p:nvPr/>
          </p:nvCxnSpPr>
          <p:spPr>
            <a:xfrm flipV="1">
              <a:off x="7010177" y="2515786"/>
              <a:ext cx="146982" cy="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17" name="Group 16"/>
            <p:cNvGrpSpPr/>
            <p:nvPr/>
          </p:nvGrpSpPr>
          <p:grpSpPr>
            <a:xfrm rot="10800000">
              <a:off x="1568038" y="2507195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3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" name="Rounded Rectangle 17"/>
            <p:cNvSpPr/>
            <p:nvPr/>
          </p:nvSpPr>
          <p:spPr>
            <a:xfrm>
              <a:off x="344053" y="2601065"/>
              <a:ext cx="613967" cy="176118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A1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88257" y="2599124"/>
              <a:ext cx="306983" cy="180000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AH1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44388" y="2563124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8335500" y="2525296"/>
              <a:ext cx="261864" cy="1606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22" name="Group 21"/>
            <p:cNvGrpSpPr/>
            <p:nvPr/>
          </p:nvGrpSpPr>
          <p:grpSpPr>
            <a:xfrm>
              <a:off x="6317063" y="2513896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9" name="Rounded Rectangle 58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0" name="Straight Connector 59"/>
              <p:cNvCxnSpPr>
                <a:endCxn id="59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3777841" y="251158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57" name="Straight Connector 56"/>
              <p:cNvCxnSpPr>
                <a:endCxn id="5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58" name="Rounded Rectangle 5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763113" y="2685958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55" name="Rounded Rectangle 54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600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6" name="Straight Connector 55"/>
              <p:cNvCxnSpPr>
                <a:endCxn id="55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 rot="10800000">
              <a:off x="1286667" y="2690653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4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6" name="Rounded Rectangle 25"/>
            <p:cNvSpPr/>
            <p:nvPr/>
          </p:nvSpPr>
          <p:spPr>
            <a:xfrm>
              <a:off x="9160105" y="2609875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SASE1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8597363" y="2683937"/>
              <a:ext cx="562392" cy="20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28" name="Straight Connector 33"/>
            <p:cNvCxnSpPr/>
            <p:nvPr/>
          </p:nvCxnSpPr>
          <p:spPr>
            <a:xfrm rot="21047143" flipH="1">
              <a:off x="8837074" y="2547694"/>
              <a:ext cx="337887" cy="11628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sp>
          <p:nvSpPr>
            <p:cNvPr id="29" name="Rounded Rectangle 28"/>
            <p:cNvSpPr/>
            <p:nvPr/>
          </p:nvSpPr>
          <p:spPr>
            <a:xfrm rot="19622784">
              <a:off x="9087655" y="2283836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SASE2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1318099">
              <a:off x="10230209" y="2802074"/>
              <a:ext cx="853840" cy="14400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rgbClr val="92D050"/>
                </a:gs>
                <a:gs pos="28000">
                  <a:srgbClr val="FF0000"/>
                </a:gs>
                <a:gs pos="42999">
                  <a:srgbClr val="92D050"/>
                </a:gs>
                <a:gs pos="58000">
                  <a:srgbClr val="FF0000"/>
                </a:gs>
                <a:gs pos="72000">
                  <a:srgbClr val="92D050"/>
                </a:gs>
                <a:gs pos="87000">
                  <a:srgbClr val="FF0000"/>
                </a:gs>
                <a:gs pos="100000">
                  <a:srgbClr val="92D05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SASE3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Connector 30"/>
            <p:cNvCxnSpPr>
              <a:stCxn id="30" idx="1"/>
              <a:endCxn id="26" idx="3"/>
            </p:cNvCxnSpPr>
            <p:nvPr/>
          </p:nvCxnSpPr>
          <p:spPr>
            <a:xfrm flipH="1" flipV="1">
              <a:off x="10013946" y="2681876"/>
              <a:ext cx="247261" cy="709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863801" y="2184451"/>
              <a:ext cx="793328" cy="6902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3" name="Group 32"/>
            <p:cNvGrpSpPr/>
            <p:nvPr/>
          </p:nvGrpSpPr>
          <p:grpSpPr>
            <a:xfrm>
              <a:off x="11043227" y="2989693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8" name="Rounded Rectangle 47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600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9" name="Straight Connector 48"/>
              <p:cNvCxnSpPr>
                <a:endCxn id="48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34" name="Straight Connector 33"/>
            <p:cNvCxnSpPr/>
            <p:nvPr/>
          </p:nvCxnSpPr>
          <p:spPr>
            <a:xfrm flipH="1">
              <a:off x="10651001" y="2040435"/>
              <a:ext cx="605900" cy="21303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grpSp>
          <p:nvGrpSpPr>
            <p:cNvPr id="35" name="Group 34"/>
            <p:cNvGrpSpPr/>
            <p:nvPr/>
          </p:nvGrpSpPr>
          <p:grpSpPr>
            <a:xfrm>
              <a:off x="11262689" y="2031585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46" name="Rounded Rectangle 45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600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7" name="Straight Connector 46"/>
              <p:cNvCxnSpPr>
                <a:endCxn id="46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6" name="Isosceles Triangle 35"/>
            <p:cNvSpPr/>
            <p:nvPr/>
          </p:nvSpPr>
          <p:spPr>
            <a:xfrm rot="14220000" flipH="1">
              <a:off x="10714732" y="614163"/>
              <a:ext cx="144000" cy="2241445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6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16200000" flipH="1">
              <a:off x="10844829" y="1782318"/>
              <a:ext cx="144000" cy="1776000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600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17520000" flipH="1">
              <a:off x="11337796" y="2674748"/>
              <a:ext cx="144000" cy="835497"/>
            </a:xfrm>
            <a:prstGeom prst="triangl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50800" dist="25400" dir="3600000" algn="ctr" rotWithShape="0">
                <a:sysClr val="window" lastClr="FFFFFF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600" kern="0" smtClea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157159" y="2423845"/>
              <a:ext cx="613967" cy="180000"/>
              <a:chOff x="5515943" y="4603920"/>
              <a:chExt cx="465954" cy="1800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5515943" y="4607802"/>
                <a:ext cx="465954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wrap="none" lIns="0" rIns="0"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A25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5865409" y="460392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5632432" y="4604940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cxnSp>
          <p:nvCxnSpPr>
            <p:cNvPr id="41" name="Straight Connector 40"/>
            <p:cNvCxnSpPr>
              <a:endCxn id="43" idx="3"/>
            </p:cNvCxnSpPr>
            <p:nvPr/>
          </p:nvCxnSpPr>
          <p:spPr>
            <a:xfrm flipH="1" flipV="1">
              <a:off x="7771126" y="2515786"/>
              <a:ext cx="564375" cy="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25400" dir="3600000" algn="ctr" rotWithShape="0">
                <a:sysClr val="windowText" lastClr="000000"/>
              </a:outerShdw>
            </a:effectLst>
          </p:spPr>
        </p:cxnSp>
        <p:cxnSp>
          <p:nvCxnSpPr>
            <p:cNvPr id="42" name="Straight Connector 41"/>
            <p:cNvCxnSpPr/>
            <p:nvPr/>
          </p:nvCxnSpPr>
          <p:spPr>
            <a:xfrm flipV="1">
              <a:off x="7483914" y="2423447"/>
              <a:ext cx="0" cy="176118"/>
            </a:xfrm>
            <a:prstGeom prst="line">
              <a:avLst/>
            </a:prstGeom>
            <a:noFill/>
            <a:ln w="9525" cap="flat" cmpd="sng" algn="ctr">
              <a:solidFill>
                <a:srgbClr val="CC6600"/>
              </a:solidFill>
              <a:prstDash val="sysDash"/>
            </a:ln>
            <a:effectLst/>
          </p:spPr>
        </p:cxnSp>
      </p:grpSp>
      <p:sp>
        <p:nvSpPr>
          <p:cNvPr id="197" name="TextBox 196"/>
          <p:cNvSpPr txBox="1"/>
          <p:nvPr/>
        </p:nvSpPr>
        <p:spPr>
          <a:xfrm>
            <a:off x="7379193" y="2780928"/>
            <a:ext cx="3469335" cy="1512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Linac section L3 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operated at moderate CW gradients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lengthened by former A2 … A5</a:t>
            </a:r>
          </a:p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prstClr val="black"/>
                </a:solidFill>
              </a:rPr>
              <a:t>	80 + 12 modules</a:t>
            </a:r>
          </a:p>
          <a:p>
            <a:pPr>
              <a:lnSpc>
                <a:spcPct val="112000"/>
              </a:lnSpc>
            </a:pPr>
            <a:r>
              <a:rPr lang="en-US" sz="1400" dirty="0" smtClean="0">
                <a:solidFill>
                  <a:prstClr val="black"/>
                </a:solidFill>
              </a:rPr>
              <a:t>	24 RF stations</a:t>
            </a:r>
          </a:p>
          <a:p>
            <a:pPr>
              <a:lnSpc>
                <a:spcPct val="112000"/>
              </a:lnSpc>
            </a:pPr>
            <a:r>
              <a:rPr lang="en-US" sz="1400" b="1" dirty="0" smtClean="0">
                <a:solidFill>
                  <a:srgbClr val="F18F1F"/>
                </a:solidFill>
              </a:rPr>
              <a:t>         Expected energy  8 GeV !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2302122" y="1008390"/>
            <a:ext cx="11544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prstClr val="black"/>
                </a:solidFill>
                <a:latin typeface="Calibri"/>
              </a:rPr>
              <a:t>L1</a:t>
            </a:r>
          </a:p>
          <a:p>
            <a:pPr defTabSz="914400">
              <a:defRPr/>
            </a:pP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4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modules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DE" sz="1400" kern="0" dirty="0" smtClean="0">
                <a:solidFill>
                  <a:prstClr val="black"/>
                </a:solidFill>
                <a:latin typeface="Calibri"/>
              </a:rPr>
            </a:b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(1 RF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station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057410" y="1008390"/>
            <a:ext cx="12250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prstClr val="black"/>
                </a:solidFill>
                <a:latin typeface="Calibri"/>
              </a:rPr>
              <a:t>L2</a:t>
            </a:r>
          </a:p>
          <a:p>
            <a:pPr defTabSz="914400">
              <a:defRPr/>
            </a:pP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12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modules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DE" sz="1400" kern="0" dirty="0" smtClean="0">
                <a:solidFill>
                  <a:prstClr val="black"/>
                </a:solidFill>
                <a:latin typeface="Calibri"/>
              </a:rPr>
            </a:b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(3 RF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stations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341406" y="1008390"/>
            <a:ext cx="13163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prstClr val="black"/>
                </a:solidFill>
                <a:latin typeface="Calibri"/>
              </a:rPr>
              <a:t>L3</a:t>
            </a:r>
          </a:p>
          <a:p>
            <a:pPr defTabSz="914400">
              <a:defRPr/>
            </a:pP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80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modules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DE" sz="1400" kern="0" dirty="0" smtClean="0">
                <a:solidFill>
                  <a:prstClr val="black"/>
                </a:solidFill>
                <a:latin typeface="Calibri"/>
              </a:rPr>
            </a:b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(20 RF </a:t>
            </a:r>
            <a:r>
              <a:rPr lang="de-DE" sz="1400" kern="0" dirty="0" err="1" smtClean="0">
                <a:solidFill>
                  <a:prstClr val="black"/>
                </a:solidFill>
                <a:latin typeface="Calibri"/>
              </a:rPr>
              <a:t>stations</a:t>
            </a:r>
            <a:r>
              <a:rPr lang="de-DE" sz="1400" kern="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21164" y="1008390"/>
            <a:ext cx="14558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prstClr val="black"/>
                </a:solidFill>
                <a:latin typeface="Calibri"/>
              </a:rPr>
              <a:t>Injector</a:t>
            </a:r>
          </a:p>
          <a:p>
            <a:pPr defTabSz="914400"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Calibri"/>
              </a:rPr>
              <a:t>1.3 GHz module</a:t>
            </a:r>
            <a:br>
              <a:rPr lang="en-US" sz="1400" kern="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kern="0" dirty="0" smtClean="0">
                <a:solidFill>
                  <a:prstClr val="black"/>
                </a:solidFill>
                <a:latin typeface="Calibri"/>
              </a:rPr>
              <a:t>3.9 GHz 3</a:t>
            </a:r>
            <a:r>
              <a:rPr lang="en-US" sz="1400" kern="0" baseline="30000" dirty="0" smtClean="0">
                <a:solidFill>
                  <a:prstClr val="black"/>
                </a:solidFill>
                <a:latin typeface="Calibri"/>
              </a:rPr>
              <a:t>rd</a:t>
            </a:r>
            <a:r>
              <a:rPr lang="en-US" sz="1400" kern="0" dirty="0" smtClean="0">
                <a:solidFill>
                  <a:prstClr val="black"/>
                </a:solidFill>
                <a:latin typeface="Calibri"/>
              </a:rPr>
              <a:t> harm.</a:t>
            </a:r>
            <a:endParaRPr lang="de-DE" sz="14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344054" y="1812613"/>
            <a:ext cx="5436294" cy="838358"/>
          </a:xfrm>
          <a:prstGeom prst="roundRect">
            <a:avLst/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cxnSp>
        <p:nvCxnSpPr>
          <p:cNvPr id="193" name="Straight Connector 192"/>
          <p:cNvCxnSpPr>
            <a:endCxn id="190" idx="3"/>
          </p:cNvCxnSpPr>
          <p:nvPr/>
        </p:nvCxnSpPr>
        <p:spPr>
          <a:xfrm flipH="1">
            <a:off x="8237642" y="2195766"/>
            <a:ext cx="9547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50800" dist="25400" dir="3600000" algn="ctr" rotWithShape="0">
              <a:sysClr val="windowText" lastClr="000000"/>
            </a:outerShdw>
          </a:effectLst>
        </p:spPr>
      </p:cxnSp>
      <p:grpSp>
        <p:nvGrpSpPr>
          <p:cNvPr id="211" name="Group 210"/>
          <p:cNvGrpSpPr/>
          <p:nvPr/>
        </p:nvGrpSpPr>
        <p:grpSpPr>
          <a:xfrm>
            <a:off x="142004" y="2007502"/>
            <a:ext cx="6413870" cy="1061458"/>
            <a:chOff x="142004" y="8234575"/>
            <a:chExt cx="6413870" cy="1061458"/>
          </a:xfrm>
        </p:grpSpPr>
        <p:grpSp>
          <p:nvGrpSpPr>
            <p:cNvPr id="101" name="Group 100"/>
            <p:cNvGrpSpPr/>
            <p:nvPr/>
          </p:nvGrpSpPr>
          <p:grpSpPr>
            <a:xfrm>
              <a:off x="1678640" y="8585849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02" name="Rounded Rectangle 101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03" name="Straight Connector 102"/>
              <p:cNvCxnSpPr>
                <a:endCxn id="102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1902532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9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2560354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11" name="Rounded Rectangle 110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A2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15" name="Group 114"/>
            <p:cNvGrpSpPr/>
            <p:nvPr/>
          </p:nvGrpSpPr>
          <p:grpSpPr>
            <a:xfrm>
              <a:off x="3174320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21" name="Group 120"/>
            <p:cNvGrpSpPr/>
            <p:nvPr/>
          </p:nvGrpSpPr>
          <p:grpSpPr>
            <a:xfrm>
              <a:off x="3832142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000"/>
              </a:outerShdw>
            </a:effectLst>
          </p:grpSpPr>
          <p:sp>
            <p:nvSpPr>
              <p:cNvPr id="122" name="Rounded Rectangle 12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A3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4463047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27" name="Rounded Rectangle 126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A4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5086835" y="8326993"/>
              <a:ext cx="613967" cy="180000"/>
              <a:chOff x="5292080" y="2407881"/>
              <a:chExt cx="864096" cy="299879"/>
            </a:xfrm>
            <a:solidFill>
              <a:srgbClr val="92D050"/>
            </a:solidFill>
            <a:effectLst>
              <a:outerShdw blurRad="50800" dist="25400" dir="3600000" algn="ctr" rotWithShape="0">
                <a:srgbClr val="FFCC00"/>
              </a:outerShdw>
            </a:effectLst>
          </p:grpSpPr>
          <p:sp>
            <p:nvSpPr>
              <p:cNvPr id="132" name="Rounded Rectangle 131"/>
              <p:cNvSpPr/>
              <p:nvPr/>
            </p:nvSpPr>
            <p:spPr>
              <a:xfrm>
                <a:off x="5292080" y="2414348"/>
                <a:ext cx="864096" cy="29341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CC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latin typeface="Calibri"/>
                  </a:rPr>
                  <a:t>A5</a:t>
                </a:r>
                <a:endParaRPr lang="de-DE" sz="1200" b="1" kern="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V="1">
                <a:off x="5508104" y="24095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5724128" y="2409580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5940152" y="2407881"/>
                <a:ext cx="0" cy="293411"/>
              </a:xfrm>
              <a:prstGeom prst="line">
                <a:avLst/>
              </a:prstGeom>
              <a:grp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grpSp>
          <p:nvGrpSpPr>
            <p:cNvPr id="136" name="Group 135"/>
            <p:cNvGrpSpPr/>
            <p:nvPr/>
          </p:nvGrpSpPr>
          <p:grpSpPr>
            <a:xfrm>
              <a:off x="5714063" y="8234575"/>
              <a:ext cx="657821" cy="180000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48" name="Group 147"/>
            <p:cNvGrpSpPr/>
            <p:nvPr/>
          </p:nvGrpSpPr>
          <p:grpSpPr>
            <a:xfrm rot="10800000">
              <a:off x="1565654" y="8410343"/>
              <a:ext cx="371985" cy="180000"/>
              <a:chOff x="3274631" y="2276872"/>
              <a:chExt cx="865321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52" name="Rounded Rectangle 151"/>
            <p:cNvSpPr/>
            <p:nvPr/>
          </p:nvSpPr>
          <p:spPr>
            <a:xfrm>
              <a:off x="341669" y="8504213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A1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985873" y="8502272"/>
              <a:ext cx="306983" cy="180000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00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r>
                <a:rPr lang="en-US" sz="1200" b="1" kern="0" dirty="0" smtClean="0">
                  <a:solidFill>
                    <a:prstClr val="black"/>
                  </a:solidFill>
                  <a:latin typeface="Calibri"/>
                </a:rPr>
                <a:t>AH1</a:t>
              </a: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42004" y="8466272"/>
              <a:ext cx="175419" cy="252000"/>
            </a:xfrm>
            <a:prstGeom prst="roundRect">
              <a:avLst/>
            </a:prstGeom>
            <a:solidFill>
              <a:srgbClr val="CC660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CC6600"/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6314679" y="8417044"/>
              <a:ext cx="241195" cy="230740"/>
              <a:chOff x="4778270" y="2589171"/>
              <a:chExt cx="197995" cy="230740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sp>
            <p:nvSpPr>
              <p:cNvPr id="157" name="Rounded Rectangle 156"/>
              <p:cNvSpPr/>
              <p:nvPr/>
            </p:nvSpPr>
            <p:spPr>
              <a:xfrm rot="2700000">
                <a:off x="4868265" y="2711910"/>
                <a:ext cx="108000" cy="10800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58" name="Straight Connector 157"/>
              <p:cNvCxnSpPr>
                <a:endCxn id="157" idx="1"/>
              </p:cNvCxnSpPr>
              <p:nvPr/>
            </p:nvCxnSpPr>
            <p:spPr>
              <a:xfrm>
                <a:off x="4778270" y="2589171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59" name="Group 158"/>
            <p:cNvGrpSpPr/>
            <p:nvPr/>
          </p:nvGrpSpPr>
          <p:grpSpPr>
            <a:xfrm>
              <a:off x="3775457" y="8414731"/>
              <a:ext cx="241200" cy="230739"/>
              <a:chOff x="1637663" y="2580995"/>
              <a:chExt cx="198000" cy="230739"/>
            </a:xfrm>
            <a:effectLst>
              <a:outerShdw blurRad="50800" dist="25400" dir="3600000" algn="ctr" rotWithShape="0">
                <a:sysClr val="windowText" lastClr="000000"/>
              </a:outerShdw>
            </a:effectLst>
          </p:grpSpPr>
          <p:cxnSp>
            <p:nvCxnSpPr>
              <p:cNvPr id="160" name="Straight Connector 159"/>
              <p:cNvCxnSpPr>
                <a:endCxn id="161" idx="1"/>
              </p:cNvCxnSpPr>
              <p:nvPr/>
            </p:nvCxnSpPr>
            <p:spPr>
              <a:xfrm>
                <a:off x="1637663" y="2580995"/>
                <a:ext cx="105816" cy="1385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1" name="Rounded Rectangle 160"/>
              <p:cNvSpPr/>
              <p:nvPr/>
            </p:nvSpPr>
            <p:spPr>
              <a:xfrm rot="2700000">
                <a:off x="1727663" y="2703734"/>
                <a:ext cx="108000" cy="108000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sz="1200" b="1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 rot="10800000">
              <a:off x="1284283" y="8593801"/>
              <a:ext cx="296300" cy="76629"/>
              <a:chOff x="3274631" y="2276872"/>
              <a:chExt cx="1441385" cy="437816"/>
            </a:xfrm>
            <a:effectLst>
              <a:outerShdw blurRad="63500" dist="25400" dir="3600000" algn="ctr" rotWithShape="0">
                <a:sysClr val="windowText" lastClr="000000"/>
              </a:outerShdw>
            </a:effectLst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3274631" y="2711273"/>
                <a:ext cx="14524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139952" y="2276872"/>
                <a:ext cx="432050" cy="43440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4572000" y="2711273"/>
                <a:ext cx="144016" cy="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3419872" y="2276872"/>
                <a:ext cx="432048" cy="43781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0" name="Straight Connector 33"/>
              <p:cNvCxnSpPr/>
              <p:nvPr/>
            </p:nvCxnSpPr>
            <p:spPr>
              <a:xfrm>
                <a:off x="3851920" y="2276872"/>
                <a:ext cx="28803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8" name="TextBox 187"/>
            <p:cNvSpPr txBox="1"/>
            <p:nvPr/>
          </p:nvSpPr>
          <p:spPr>
            <a:xfrm>
              <a:off x="295761" y="8636814"/>
              <a:ext cx="6944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sz="1000" b="1" kern="0" dirty="0" smtClean="0">
                  <a:solidFill>
                    <a:prstClr val="black"/>
                  </a:solidFill>
                  <a:latin typeface="Calibri"/>
                </a:rPr>
                <a:t>1 Module</a:t>
              </a:r>
              <a:endParaRPr lang="de-DE" sz="10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1642655" y="8997962"/>
              <a:ext cx="613967" cy="176118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solidFill>
                <a:srgbClr val="CC6600"/>
              </a:solidFill>
              <a:prstDash val="solid"/>
            </a:ln>
            <a:effectLst>
              <a:outerShdw blurRad="50800" dist="25400" dir="3600000" algn="ctr" rotWithShape="0">
                <a:srgbClr val="FFCC00"/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de-DE" sz="1200" b="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255699" y="8911091"/>
              <a:ext cx="2328133" cy="3849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de-DE" sz="1400" dirty="0" err="1">
                  <a:solidFill>
                    <a:prstClr val="black"/>
                  </a:solidFill>
                </a:rPr>
                <a:t>c</a:t>
              </a:r>
              <a:r>
                <a:rPr lang="de-DE" sz="1400" dirty="0" err="1" smtClean="0">
                  <a:solidFill>
                    <a:prstClr val="black"/>
                  </a:solidFill>
                </a:rPr>
                <a:t>w</a:t>
              </a:r>
              <a:r>
                <a:rPr lang="de-DE" sz="1400" dirty="0" smtClean="0">
                  <a:solidFill>
                    <a:prstClr val="black"/>
                  </a:solidFill>
                </a:rPr>
                <a:t> </a:t>
              </a:r>
              <a:r>
                <a:rPr lang="de-DE" sz="1400" dirty="0" err="1" smtClean="0">
                  <a:solidFill>
                    <a:prstClr val="black"/>
                  </a:solidFill>
                </a:rPr>
                <a:t>optimized</a:t>
              </a:r>
              <a:r>
                <a:rPr lang="de-DE" sz="1400" dirty="0" smtClean="0">
                  <a:solidFill>
                    <a:prstClr val="black"/>
                  </a:solidFill>
                </a:rPr>
                <a:t> </a:t>
              </a:r>
              <a:r>
                <a:rPr lang="de-DE" sz="1400" dirty="0" err="1" smtClean="0">
                  <a:solidFill>
                    <a:prstClr val="black"/>
                  </a:solidFill>
                </a:rPr>
                <a:t>modules</a:t>
              </a:r>
              <a:endParaRPr lang="de-DE" sz="1400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03" name="Striped Right Arrow 202"/>
          <p:cNvSpPr/>
          <p:nvPr/>
        </p:nvSpPr>
        <p:spPr>
          <a:xfrm>
            <a:off x="7464152" y="2422075"/>
            <a:ext cx="773490" cy="200313"/>
          </a:xfrm>
          <a:prstGeom prst="stripedRightArrow">
            <a:avLst>
              <a:gd name="adj1" fmla="val 64266"/>
              <a:gd name="adj2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210" name="Content Placeholder 2"/>
          <p:cNvSpPr>
            <a:spLocks noGrp="1"/>
          </p:cNvSpPr>
          <p:nvPr>
            <p:ph idx="1"/>
          </p:nvPr>
        </p:nvSpPr>
        <p:spPr>
          <a:xfrm>
            <a:off x="407987" y="3099271"/>
            <a:ext cx="11376025" cy="29940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1 – Replace the front-end </a:t>
            </a:r>
            <a:r>
              <a:rPr lang="en-US" b="1" dirty="0" err="1" smtClean="0">
                <a:solidFill>
                  <a:schemeClr val="accent2"/>
                </a:solidFill>
              </a:rPr>
              <a:t>cryomodules</a:t>
            </a:r>
            <a:r>
              <a:rPr lang="en-US" b="1" dirty="0" smtClean="0">
                <a:solidFill>
                  <a:schemeClr val="accent2"/>
                </a:solidFill>
              </a:rPr>
              <a:t> (17x)</a:t>
            </a:r>
          </a:p>
          <a:p>
            <a:pPr lvl="1"/>
            <a:r>
              <a:rPr lang="en-US" dirty="0" smtClean="0"/>
              <a:t>CW cavities higher Q0 / lower </a:t>
            </a:r>
            <a:r>
              <a:rPr lang="en-US" dirty="0" err="1" smtClean="0"/>
              <a:t>cryo</a:t>
            </a:r>
            <a:r>
              <a:rPr lang="en-US" dirty="0" smtClean="0"/>
              <a:t>-losses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2 – Install CW capable RF sources</a:t>
            </a:r>
          </a:p>
          <a:p>
            <a:pPr lvl="1"/>
            <a:r>
              <a:rPr lang="en-US" dirty="0" smtClean="0"/>
              <a:t>1x IOT per RF station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3 – Double the </a:t>
            </a:r>
            <a:r>
              <a:rPr lang="en-US" b="1" dirty="0" err="1" smtClean="0">
                <a:solidFill>
                  <a:schemeClr val="accent2"/>
                </a:solidFill>
              </a:rPr>
              <a:t>cryo</a:t>
            </a:r>
            <a:r>
              <a:rPr lang="en-US" b="1" dirty="0" smtClean="0">
                <a:solidFill>
                  <a:schemeClr val="accent2"/>
                </a:solidFill>
              </a:rPr>
              <a:t> plant (cost driver)</a:t>
            </a:r>
          </a:p>
          <a:p>
            <a:pPr lvl="1"/>
            <a:r>
              <a:rPr lang="en-US" dirty="0" smtClean="0"/>
              <a:t>2.5 </a:t>
            </a:r>
            <a:r>
              <a:rPr lang="en-US" dirty="0" smtClean="0">
                <a:sym typeface="Wingdings" panose="05000000000000000000" pitchFamily="2" charset="2"/>
              </a:rPr>
              <a:t> 5kW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4 – Install CW capable gun: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RF gun upgrade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6240016" y="4827349"/>
            <a:ext cx="5760640" cy="162598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The </a:t>
            </a:r>
            <a:r>
              <a:rPr lang="en-US" sz="1600" b="1" dirty="0">
                <a:solidFill>
                  <a:prstClr val="white"/>
                </a:solidFill>
              </a:rPr>
              <a:t>former front-end cryomodules can be installed </a:t>
            </a:r>
            <a:r>
              <a:rPr lang="en-US" sz="1600" b="1" dirty="0" smtClean="0">
                <a:solidFill>
                  <a:prstClr val="white"/>
                </a:solidFill>
              </a:rPr>
              <a:t>at the end of the linac to </a:t>
            </a:r>
            <a:r>
              <a:rPr lang="en-US" sz="1600" b="1" dirty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lengthen L3</a:t>
            </a: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(+</a:t>
            </a:r>
            <a:r>
              <a:rPr lang="en-US" sz="1600" b="1" dirty="0">
                <a:solidFill>
                  <a:prstClr val="white"/>
                </a:solidFill>
              </a:rPr>
              <a:t>4 RF stations)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No further action required in L3 </a:t>
            </a:r>
            <a:r>
              <a:rPr lang="en-US" sz="1600" b="1" dirty="0" smtClean="0">
                <a:solidFill>
                  <a:prstClr val="white"/>
                </a:solidFill>
              </a:rPr>
              <a:t>(&gt;1km</a:t>
            </a:r>
            <a:r>
              <a:rPr lang="en-US" sz="1600" b="1" dirty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The upgraded XFEL would be capable of </a:t>
            </a:r>
            <a:r>
              <a:rPr lang="en-US" sz="1600" b="1" dirty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</a:t>
            </a:r>
            <a:r>
              <a:rPr lang="en-US" sz="1600" b="1" dirty="0" smtClean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</a:t>
            </a: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r>
              <a:rPr lang="en-US" sz="1600" b="1" u="sng" dirty="0" smtClean="0">
                <a:solidFill>
                  <a:prstClr val="white"/>
                </a:solidFill>
              </a:rPr>
              <a:t>AND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</a:t>
            </a:r>
            <a:r>
              <a:rPr lang="en-US" sz="1600" b="1" dirty="0">
                <a:solidFill>
                  <a:srgbClr val="F18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</a:t>
            </a:r>
            <a:r>
              <a:rPr lang="en-US" sz="1600" b="1" dirty="0">
                <a:solidFill>
                  <a:prstClr val="white"/>
                </a:solidFill>
              </a:rPr>
              <a:t> operation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886" y="1963585"/>
            <a:ext cx="6907692" cy="249663"/>
            <a:chOff x="615886" y="1963585"/>
            <a:chExt cx="6907692" cy="249663"/>
          </a:xfrm>
        </p:grpSpPr>
        <p:sp>
          <p:nvSpPr>
            <p:cNvPr id="217" name="Isosceles Triangle 216"/>
            <p:cNvSpPr/>
            <p:nvPr/>
          </p:nvSpPr>
          <p:spPr>
            <a:xfrm flipV="1">
              <a:off x="4088463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22" name="Isosceles Triangle 221"/>
            <p:cNvSpPr/>
            <p:nvPr/>
          </p:nvSpPr>
          <p:spPr>
            <a:xfrm flipV="1">
              <a:off x="472270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26" name="Isosceles Triangle 225"/>
            <p:cNvSpPr/>
            <p:nvPr/>
          </p:nvSpPr>
          <p:spPr>
            <a:xfrm flipV="1">
              <a:off x="535210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31" name="Isosceles Triangle 230"/>
            <p:cNvSpPr/>
            <p:nvPr/>
          </p:nvSpPr>
          <p:spPr>
            <a:xfrm flipV="1">
              <a:off x="6632259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37" name="Isosceles Triangle 236"/>
            <p:cNvSpPr/>
            <p:nvPr/>
          </p:nvSpPr>
          <p:spPr>
            <a:xfrm flipV="1">
              <a:off x="7431116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41" name="Isosceles Triangle 240"/>
            <p:cNvSpPr/>
            <p:nvPr/>
          </p:nvSpPr>
          <p:spPr>
            <a:xfrm flipV="1">
              <a:off x="2825071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50" name="Isosceles Triangle 249"/>
            <p:cNvSpPr/>
            <p:nvPr/>
          </p:nvSpPr>
          <p:spPr>
            <a:xfrm flipV="1">
              <a:off x="615886" y="21159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  <p:sp>
          <p:nvSpPr>
            <p:cNvPr id="253" name="Isosceles Triangle 252"/>
            <p:cNvSpPr/>
            <p:nvPr/>
          </p:nvSpPr>
          <p:spPr>
            <a:xfrm flipV="1">
              <a:off x="1092136" y="21159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6371883" y="1898719"/>
            <a:ext cx="1865759" cy="491689"/>
            <a:chOff x="6371883" y="1898719"/>
            <a:chExt cx="1865759" cy="491689"/>
          </a:xfrm>
        </p:grpSpPr>
        <p:grpSp>
          <p:nvGrpSpPr>
            <p:cNvPr id="212" name="Group 211"/>
            <p:cNvGrpSpPr/>
            <p:nvPr/>
          </p:nvGrpSpPr>
          <p:grpSpPr>
            <a:xfrm>
              <a:off x="6371883" y="1898719"/>
              <a:ext cx="1865759" cy="491689"/>
              <a:chOff x="6371883" y="8121887"/>
              <a:chExt cx="1865759" cy="49168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010177" y="8121887"/>
                <a:ext cx="974284" cy="4916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6371883" y="8326993"/>
                <a:ext cx="613967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43" name="Rounded Rectangle 142"/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r>
                    <a:rPr lang="en-US" sz="1200" b="1" kern="0" dirty="0" smtClean="0">
                      <a:solidFill>
                        <a:prstClr val="black"/>
                      </a:solidFill>
                      <a:latin typeface="Calibri"/>
                    </a:rPr>
                    <a:t>A6</a:t>
                  </a:r>
                  <a:endParaRPr lang="de-DE" sz="1200" b="1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5" name="Straight Connector 144"/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47" name="Straight Connector 33"/>
              <p:cNvCxnSpPr>
                <a:endCxn id="190" idx="1"/>
              </p:cNvCxnSpPr>
              <p:nvPr/>
            </p:nvCxnSpPr>
            <p:spPr>
              <a:xfrm flipV="1">
                <a:off x="6997565" y="8418934"/>
                <a:ext cx="626110" cy="95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189" name="Group 188"/>
              <p:cNvGrpSpPr/>
              <p:nvPr/>
            </p:nvGrpSpPr>
            <p:grpSpPr>
              <a:xfrm>
                <a:off x="7623675" y="8326993"/>
                <a:ext cx="613967" cy="180000"/>
                <a:chOff x="5515943" y="4603920"/>
                <a:chExt cx="465954" cy="180000"/>
              </a:xfrm>
            </p:grpSpPr>
            <p:sp>
              <p:nvSpPr>
                <p:cNvPr id="190" name="Rounded Rectangle 189"/>
                <p:cNvSpPr/>
                <p:nvPr/>
              </p:nvSpPr>
              <p:spPr>
                <a:xfrm>
                  <a:off x="5515943" y="4607802"/>
                  <a:ext cx="465954" cy="176118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>
                  <a:outerShdw blurRad="50800" dist="25400" dir="3600000" algn="ctr" rotWithShape="0">
                    <a:srgbClr val="FFCC00"/>
                  </a:outerShdw>
                </a:effectLst>
              </p:spPr>
              <p:txBody>
                <a:bodyPr wrap="none" lIns="0" rIns="0" rtlCol="0" anchor="ctr"/>
                <a:lstStyle/>
                <a:p>
                  <a:pPr algn="ctr" defTabSz="914400">
                    <a:defRPr/>
                  </a:pPr>
                  <a:r>
                    <a:rPr lang="en-US" sz="1200" b="1" kern="0" dirty="0" smtClean="0">
                      <a:solidFill>
                        <a:prstClr val="black"/>
                      </a:solidFill>
                      <a:latin typeface="Calibri"/>
                    </a:rPr>
                    <a:t>A29</a:t>
                  </a:r>
                  <a:endParaRPr lang="de-DE" sz="1200" b="1" kern="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5865409" y="460392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5632432" y="460494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194" name="Straight Connector 193"/>
              <p:cNvCxnSpPr/>
              <p:nvPr/>
            </p:nvCxnSpPr>
            <p:spPr>
              <a:xfrm flipV="1">
                <a:off x="7958145" y="8337523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</p:grpSp>
        <p:sp>
          <p:nvSpPr>
            <p:cNvPr id="262" name="Isosceles Triangle 261"/>
            <p:cNvSpPr/>
            <p:nvPr/>
          </p:nvSpPr>
          <p:spPr>
            <a:xfrm flipV="1">
              <a:off x="7906045" y="1963585"/>
              <a:ext cx="92462" cy="97263"/>
            </a:xfrm>
            <a:prstGeom prst="triangl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67" name="Rounded Rectangle 266"/>
          <p:cNvSpPr/>
          <p:nvPr/>
        </p:nvSpPr>
        <p:spPr>
          <a:xfrm>
            <a:off x="119336" y="1810916"/>
            <a:ext cx="198087" cy="838358"/>
          </a:xfrm>
          <a:prstGeom prst="roundRect">
            <a:avLst>
              <a:gd name="adj" fmla="val 43594"/>
            </a:avLst>
          </a:prstGeom>
          <a:noFill/>
          <a:ln w="28575">
            <a:solidFill>
              <a:srgbClr val="6A9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126956" y="2248516"/>
            <a:ext cx="175419" cy="25200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CC6600"/>
            </a:solidFill>
            <a:prstDash val="solid"/>
          </a:ln>
          <a:effectLst>
            <a:outerShdw blurRad="50800" dist="25400" dir="3600000" algn="ctr" rotWithShape="0">
              <a:srgbClr val="CC6600"/>
            </a:outerShdw>
          </a:effectLst>
        </p:spPr>
        <p:txBody>
          <a:bodyPr lIns="0" rIns="0" rtlCol="0" anchor="ctr"/>
          <a:lstStyle/>
          <a:p>
            <a:pPr algn="ctr" defTabSz="914400">
              <a:defRPr/>
            </a:pPr>
            <a:endParaRPr lang="de-DE" sz="1200" b="1" kern="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92" y="3645024"/>
            <a:ext cx="1109202" cy="1037087"/>
          </a:xfrm>
          <a:prstGeom prst="rect">
            <a:avLst/>
          </a:prstGeom>
        </p:spPr>
      </p:pic>
      <p:sp>
        <p:nvSpPr>
          <p:cNvPr id="244" name="Right Arrow 243"/>
          <p:cNvSpPr/>
          <p:nvPr/>
        </p:nvSpPr>
        <p:spPr>
          <a:xfrm>
            <a:off x="7570529" y="3967425"/>
            <a:ext cx="273807" cy="2880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prstClr val="black"/>
              </a:solidFill>
            </a:endParaRPr>
          </a:p>
        </p:txBody>
      </p:sp>
      <p:sp>
        <p:nvSpPr>
          <p:cNvPr id="224" name="Footer Placeholder 2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| Present status and possible upgrade of the XFEL cryomodules | Kay </a:t>
            </a:r>
            <a:r>
              <a:rPr lang="en-US" dirty="0" err="1" smtClean="0">
                <a:solidFill>
                  <a:prstClr val="black"/>
                </a:solidFill>
              </a:rPr>
              <a:t>Jensch</a:t>
            </a:r>
            <a:r>
              <a:rPr lang="en-US" dirty="0" smtClean="0">
                <a:solidFill>
                  <a:prstClr val="black"/>
                </a:solidFill>
              </a:rPr>
              <a:t>, 07/10/2019 | ECD Lund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984432" y="116632"/>
            <a:ext cx="20553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J. </a:t>
            </a:r>
            <a:r>
              <a:rPr lang="en-US" sz="1600" dirty="0" err="1" smtClean="0"/>
              <a:t>Branlard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4449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07" grpId="0" animBg="1"/>
      <p:bldP spid="203" grpId="0" animBg="1"/>
      <p:bldP spid="205" grpId="0" animBg="1"/>
      <p:bldP spid="267" grpId="0" animBg="1"/>
      <p:bldP spid="268" grpId="0" animBg="1"/>
      <p:bldP spid="2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cryogenic of the </a:t>
            </a:r>
            <a:br>
              <a:rPr lang="en-US" dirty="0" smtClean="0"/>
            </a:br>
            <a:r>
              <a:rPr lang="en-US" dirty="0" smtClean="0"/>
              <a:t>European XFEL accelerator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mean for cryogenic and cryomodules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6480100" cy="5010249"/>
          </a:xfrm>
        </p:spPr>
        <p:txBody>
          <a:bodyPr/>
          <a:lstStyle/>
          <a:p>
            <a:r>
              <a:rPr lang="en-US" dirty="0" smtClean="0"/>
              <a:t>Much higher Heat loads!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cryoplant</a:t>
            </a:r>
            <a:r>
              <a:rPr lang="en-US" dirty="0" smtClean="0"/>
              <a:t> needed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cryo</a:t>
            </a:r>
            <a:r>
              <a:rPr lang="en-US" dirty="0" smtClean="0"/>
              <a:t>-distribution needed</a:t>
            </a:r>
          </a:p>
          <a:p>
            <a:r>
              <a:rPr lang="en-US" dirty="0" smtClean="0"/>
              <a:t>New modules for high gradient CW </a:t>
            </a:r>
            <a:r>
              <a:rPr lang="en-US" dirty="0" smtClean="0"/>
              <a:t>(</a:t>
            </a:r>
            <a:r>
              <a:rPr lang="en-US" dirty="0" smtClean="0"/>
              <a:t>e.g. LCLSII)</a:t>
            </a:r>
          </a:p>
          <a:p>
            <a:pPr lvl="1"/>
            <a:r>
              <a:rPr lang="en-US" dirty="0" smtClean="0"/>
              <a:t>Bigger 2-phase pipe</a:t>
            </a:r>
          </a:p>
          <a:p>
            <a:pPr lvl="1"/>
            <a:r>
              <a:rPr lang="en-US" dirty="0" smtClean="0"/>
              <a:t>JT and </a:t>
            </a:r>
            <a:r>
              <a:rPr lang="en-US" dirty="0" err="1" smtClean="0"/>
              <a:t>LHe</a:t>
            </a:r>
            <a:r>
              <a:rPr lang="en-US" dirty="0" smtClean="0"/>
              <a:t> level control in the module?</a:t>
            </a:r>
          </a:p>
          <a:p>
            <a:pPr lvl="1"/>
            <a:r>
              <a:rPr lang="en-US" dirty="0" smtClean="0"/>
              <a:t>Modifications at the RF Power Coupler possible</a:t>
            </a:r>
          </a:p>
          <a:p>
            <a:pPr lvl="1"/>
            <a:r>
              <a:rPr lang="en-US" dirty="0" smtClean="0"/>
              <a:t>Design changes of the tuner system </a:t>
            </a:r>
            <a:r>
              <a:rPr lang="en-US" dirty="0" err="1" smtClean="0"/>
              <a:t>inc.</a:t>
            </a:r>
            <a:r>
              <a:rPr lang="en-US" dirty="0" smtClean="0"/>
              <a:t> </a:t>
            </a:r>
            <a:r>
              <a:rPr lang="en-US" dirty="0" err="1" smtClean="0"/>
              <a:t>piezos</a:t>
            </a:r>
            <a:endParaRPr lang="en-US" dirty="0" smtClean="0"/>
          </a:p>
          <a:p>
            <a:pPr lvl="1"/>
            <a:r>
              <a:rPr lang="en-US" dirty="0" err="1" smtClean="0"/>
              <a:t>Microphonics</a:t>
            </a:r>
            <a:r>
              <a:rPr lang="en-US" dirty="0" smtClean="0"/>
              <a:t> vs </a:t>
            </a:r>
            <a:r>
              <a:rPr lang="de-DE" dirty="0" smtClean="0"/>
              <a:t>Lorentz Force </a:t>
            </a:r>
            <a:r>
              <a:rPr lang="de-DE" dirty="0" err="1" smtClean="0"/>
              <a:t>Detuning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endParaRPr lang="en-US" dirty="0" smtClean="0"/>
          </a:p>
          <a:p>
            <a:pPr lvl="1"/>
            <a:r>
              <a:rPr lang="en-US" dirty="0" smtClean="0"/>
              <a:t>Better </a:t>
            </a:r>
            <a:r>
              <a:rPr lang="en-US" dirty="0" err="1" smtClean="0"/>
              <a:t>thermalisation</a:t>
            </a:r>
            <a:endParaRPr lang="en-US" dirty="0" smtClean="0"/>
          </a:p>
          <a:p>
            <a:pPr lvl="1"/>
            <a:r>
              <a:rPr lang="en-US" dirty="0" smtClean="0"/>
              <a:t>Fast cool down capabilities</a:t>
            </a:r>
          </a:p>
          <a:p>
            <a:r>
              <a:rPr lang="en-US" dirty="0" err="1" smtClean="0"/>
              <a:t>Thermoacoustic</a:t>
            </a:r>
            <a:r>
              <a:rPr lang="en-US" dirty="0" smtClean="0"/>
              <a:t> oscillations in modules and </a:t>
            </a:r>
            <a:r>
              <a:rPr lang="en-US" dirty="0" err="1" smtClean="0"/>
              <a:t>cryo</a:t>
            </a:r>
            <a:r>
              <a:rPr lang="en-US" dirty="0" smtClean="0"/>
              <a:t> system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Our first thoughts…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00056" y="4149080"/>
            <a:ext cx="5519936" cy="2160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19" name="Content Placeholder 18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2166589"/>
          </a:xfrm>
        </p:spPr>
        <p:txBody>
          <a:bodyPr/>
          <a:lstStyle/>
          <a:p>
            <a:r>
              <a:rPr lang="en-US" dirty="0"/>
              <a:t>Test stand </a:t>
            </a:r>
            <a:r>
              <a:rPr lang="en-US" dirty="0" smtClean="0"/>
              <a:t>upgrade / modifications </a:t>
            </a:r>
            <a:endParaRPr lang="en-US" dirty="0"/>
          </a:p>
          <a:p>
            <a:pPr lvl="1"/>
            <a:r>
              <a:rPr lang="en-US" dirty="0"/>
              <a:t>Different He distribution </a:t>
            </a:r>
          </a:p>
          <a:p>
            <a:pPr lvl="1"/>
            <a:r>
              <a:rPr lang="en-US" dirty="0"/>
              <a:t>Fast cool down capabilities</a:t>
            </a:r>
          </a:p>
          <a:p>
            <a:pPr lvl="1"/>
            <a:r>
              <a:rPr lang="de-DE" dirty="0" err="1"/>
              <a:t>Inductive</a:t>
            </a:r>
            <a:r>
              <a:rPr lang="de-DE" dirty="0"/>
              <a:t> Output Tube (</a:t>
            </a:r>
            <a:r>
              <a:rPr lang="en-US" dirty="0"/>
              <a:t>IOT) in AMTF</a:t>
            </a:r>
          </a:p>
          <a:p>
            <a:pPr lvl="1"/>
            <a:r>
              <a:rPr lang="en-US" dirty="0"/>
              <a:t>New test environment for SC GUN in AMTF</a:t>
            </a:r>
          </a:p>
          <a:p>
            <a:r>
              <a:rPr lang="en-US" dirty="0"/>
              <a:t>Injector:  NC vs SC gun -&gt; R&amp;D ongoing @</a:t>
            </a:r>
            <a:r>
              <a:rPr lang="en-US" dirty="0" smtClean="0"/>
              <a:t>DESY</a:t>
            </a:r>
            <a:endParaRPr lang="en-US" dirty="0"/>
          </a:p>
        </p:txBody>
      </p:sp>
      <p:pic>
        <p:nvPicPr>
          <p:cNvPr id="20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"/>
          <a:stretch/>
        </p:blipFill>
        <p:spPr>
          <a:xfrm>
            <a:off x="6863413" y="3631777"/>
            <a:ext cx="4286940" cy="31095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240016" y="3671470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LCLSII </a:t>
            </a:r>
            <a:r>
              <a:rPr lang="de-DE" sz="1200" dirty="0" smtClean="0"/>
              <a:t>cryomodule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4075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European X-Ray Free-Electron Laser Facility (European XFEL) is an X-ray research laser facility located in Germany. The European XFEL superconducting accelerator is now running at 2K since almost 2 years. The cold </a:t>
            </a:r>
            <a:r>
              <a:rPr lang="en-US" dirty="0" err="1"/>
              <a:t>linac</a:t>
            </a:r>
            <a:r>
              <a:rPr lang="en-US" dirty="0"/>
              <a:t> consists of </a:t>
            </a:r>
            <a:r>
              <a:rPr lang="en-US" dirty="0" smtClean="0"/>
              <a:t>96 </a:t>
            </a:r>
            <a:r>
              <a:rPr lang="en-US" dirty="0"/>
              <a:t>assembled cryomodules, 6 feed/end boxes and 6 string connection boxes fixed to the ceiling of the accelerator tunnel; the injector consists of a radio frequency gun, one 1.3 GHz and one 3.9 GHz cryomodule, one feed and one end cap lying on ground </a:t>
            </a:r>
            <a:r>
              <a:rPr lang="en-US" dirty="0" smtClean="0"/>
              <a:t>supports.</a:t>
            </a:r>
            <a:br>
              <a:rPr lang="en-US" dirty="0" smtClean="0"/>
            </a:br>
            <a:r>
              <a:rPr lang="en-US" dirty="0" smtClean="0"/>
              <a:t>We </a:t>
            </a:r>
            <a:r>
              <a:rPr lang="en-US" dirty="0"/>
              <a:t>give in this talk a brief introduction on the cryogenic structure of the European XFEL cold </a:t>
            </a:r>
            <a:r>
              <a:rPr lang="en-US" dirty="0" err="1"/>
              <a:t>linac</a:t>
            </a:r>
            <a:r>
              <a:rPr lang="en-US" dirty="0"/>
              <a:t>, followed by a deeper description of the cryomodules and their main components and we conclude presenting the challenges in the cryomodule design to allow a future CW operation of the machine.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Title: “Present </a:t>
            </a:r>
            <a:r>
              <a:rPr lang="en-US" dirty="0"/>
              <a:t>status and possible upgrade of the XFEL </a:t>
            </a:r>
            <a:r>
              <a:rPr lang="en-US" dirty="0" smtClean="0"/>
              <a:t>cryomodules”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82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European X-</a:t>
            </a:r>
            <a:r>
              <a:rPr lang="de-DE" dirty="0" err="1" smtClean="0"/>
              <a:t>ray</a:t>
            </a:r>
            <a:r>
              <a:rPr lang="de-DE" dirty="0" smtClean="0"/>
              <a:t> Free </a:t>
            </a:r>
            <a:r>
              <a:rPr lang="de-DE" dirty="0" err="1" smtClean="0"/>
              <a:t>Electron</a:t>
            </a:r>
            <a:r>
              <a:rPr lang="de-DE" dirty="0" smtClean="0"/>
              <a:t> Laser (</a:t>
            </a:r>
            <a:r>
              <a:rPr lang="de-DE" dirty="0" err="1" smtClean="0"/>
              <a:t>EuXFEL</a:t>
            </a:r>
            <a:r>
              <a:rPr lang="de-DE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 and hard X-ray light experiments</a:t>
            </a:r>
          </a:p>
          <a:p>
            <a:r>
              <a:rPr lang="en-US" dirty="0"/>
              <a:t>Design energy 17.5 GeV, typical SASE user runs at 14 -14.5 GeV</a:t>
            </a:r>
          </a:p>
          <a:p>
            <a:r>
              <a:rPr lang="en-US" dirty="0"/>
              <a:t>Pulsed operation at 10 Hz</a:t>
            </a:r>
          </a:p>
          <a:p>
            <a:r>
              <a:rPr lang="en-US" dirty="0" smtClean="0"/>
              <a:t>~800 TESLA-type cavities</a:t>
            </a:r>
          </a:p>
          <a:p>
            <a:r>
              <a:rPr lang="en-US" dirty="0" smtClean="0"/>
              <a:t>Resonance frequency 1.3 GHz</a:t>
            </a:r>
          </a:p>
          <a:p>
            <a:r>
              <a:rPr lang="en-US" dirty="0" smtClean="0"/>
              <a:t>32 cavities per XTL RF station</a:t>
            </a:r>
          </a:p>
          <a:p>
            <a:r>
              <a:rPr lang="en-US" dirty="0" smtClean="0"/>
              <a:t>Typical 3 RF stations for a cryogenic string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complete facility</a:t>
            </a:r>
            <a:endParaRPr lang="en-US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/>
          <a:stretch/>
        </p:blipFill>
        <p:spPr>
          <a:xfrm>
            <a:off x="8923362" y="908720"/>
            <a:ext cx="2879970" cy="1836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 descr="C:\Users\momet\Documents\DESY\Conferences and Workshops\2018 04 IPAC Vancouver\Proceeding\final\WEPAF051f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84" y="4509120"/>
            <a:ext cx="11229405" cy="192177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852936"/>
            <a:ext cx="6342993" cy="153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84432" y="116632"/>
            <a:ext cx="20553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J. </a:t>
            </a:r>
            <a:r>
              <a:rPr lang="en-US" sz="1600" dirty="0" err="1" smtClean="0"/>
              <a:t>Branlard</a:t>
            </a:r>
            <a:endParaRPr lang="en-US" sz="16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263352" y="3429000"/>
            <a:ext cx="10873208" cy="3312368"/>
            <a:chOff x="263352" y="3429000"/>
            <a:chExt cx="10873208" cy="3312368"/>
          </a:xfrm>
        </p:grpSpPr>
        <p:sp>
          <p:nvSpPr>
            <p:cNvPr id="7" name="Ellipse 6"/>
            <p:cNvSpPr/>
            <p:nvPr/>
          </p:nvSpPr>
          <p:spPr>
            <a:xfrm>
              <a:off x="9264352" y="3429000"/>
              <a:ext cx="1872208" cy="4320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 flipV="1">
              <a:off x="5159896" y="3717032"/>
              <a:ext cx="4104456" cy="7920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263352" y="4509120"/>
              <a:ext cx="9289032" cy="22322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7320136" y="3429000"/>
            <a:ext cx="4608512" cy="3005266"/>
            <a:chOff x="7320136" y="3429000"/>
            <a:chExt cx="4608512" cy="3005266"/>
          </a:xfrm>
        </p:grpSpPr>
        <p:sp>
          <p:nvSpPr>
            <p:cNvPr id="14" name="Ellipse 13"/>
            <p:cNvSpPr/>
            <p:nvPr/>
          </p:nvSpPr>
          <p:spPr>
            <a:xfrm>
              <a:off x="7320136" y="3429000"/>
              <a:ext cx="1728192" cy="432048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9336359" y="4509120"/>
              <a:ext cx="2592289" cy="1925146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16" name="Gerade Verbindung mit Pfeil 15"/>
            <p:cNvCxnSpPr>
              <a:stCxn id="17" idx="0"/>
              <a:endCxn id="14" idx="4"/>
            </p:cNvCxnSpPr>
            <p:nvPr/>
          </p:nvCxnSpPr>
          <p:spPr>
            <a:xfrm flipH="1" flipV="1">
              <a:off x="8184232" y="3861048"/>
              <a:ext cx="2448272" cy="648072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0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European X-</a:t>
            </a:r>
            <a:r>
              <a:rPr lang="de-DE" dirty="0" err="1" smtClean="0"/>
              <a:t>ray</a:t>
            </a:r>
            <a:r>
              <a:rPr lang="de-DE" dirty="0" smtClean="0"/>
              <a:t> Free </a:t>
            </a:r>
            <a:r>
              <a:rPr lang="de-DE" dirty="0" err="1" smtClean="0"/>
              <a:t>Electron</a:t>
            </a:r>
            <a:r>
              <a:rPr lang="de-DE" dirty="0" smtClean="0"/>
              <a:t> Laser (</a:t>
            </a:r>
            <a:r>
              <a:rPr lang="de-DE" dirty="0" err="1" smtClean="0"/>
              <a:t>EuXFEL</a:t>
            </a:r>
            <a:r>
              <a:rPr lang="de-DE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99" y="1155055"/>
            <a:ext cx="11376025" cy="5010249"/>
          </a:xfrm>
        </p:spPr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cryoplants</a:t>
            </a:r>
            <a:r>
              <a:rPr lang="en-US" dirty="0"/>
              <a:t> </a:t>
            </a:r>
            <a:r>
              <a:rPr lang="en-US" dirty="0" smtClean="0"/>
              <a:t>(2 refurbished of 3 former </a:t>
            </a:r>
            <a:r>
              <a:rPr lang="en-US" dirty="0"/>
              <a:t>HERA </a:t>
            </a:r>
            <a:r>
              <a:rPr lang="en-US" dirty="0" smtClean="0"/>
              <a:t>plants)</a:t>
            </a:r>
          </a:p>
          <a:p>
            <a:r>
              <a:rPr lang="en-US" dirty="0" smtClean="0"/>
              <a:t>1 new 2K </a:t>
            </a:r>
            <a:r>
              <a:rPr lang="en-US" dirty="0" err="1" smtClean="0"/>
              <a:t>Coldbox</a:t>
            </a:r>
            <a:r>
              <a:rPr lang="en-US" dirty="0" smtClean="0"/>
              <a:t> with 4 stage cold compressors</a:t>
            </a:r>
            <a:endParaRPr lang="en-US" dirty="0"/>
          </a:p>
          <a:p>
            <a:r>
              <a:rPr lang="en-US" dirty="0"/>
              <a:t>1 distribution system </a:t>
            </a:r>
            <a:r>
              <a:rPr lang="en-US" dirty="0" smtClean="0"/>
              <a:t>(4 main </a:t>
            </a:r>
            <a:r>
              <a:rPr lang="en-US" dirty="0"/>
              <a:t>boxes, &gt;</a:t>
            </a:r>
            <a:r>
              <a:rPr lang="en-US" dirty="0" smtClean="0"/>
              <a:t>300 m of transfer </a:t>
            </a:r>
            <a:r>
              <a:rPr lang="en-US" dirty="0"/>
              <a:t>lines, …)</a:t>
            </a:r>
          </a:p>
          <a:p>
            <a:r>
              <a:rPr lang="en-US" dirty="0"/>
              <a:t>14 cryogenic </a:t>
            </a:r>
            <a:r>
              <a:rPr lang="en-US" dirty="0" smtClean="0"/>
              <a:t>caps/boxes </a:t>
            </a:r>
            <a:r>
              <a:rPr lang="en-US" dirty="0"/>
              <a:t>for </a:t>
            </a:r>
            <a:r>
              <a:rPr lang="en-US" dirty="0" err="1"/>
              <a:t>cryomodule</a:t>
            </a:r>
            <a:r>
              <a:rPr lang="en-US" dirty="0"/>
              <a:t> connections</a:t>
            </a:r>
          </a:p>
          <a:p>
            <a:r>
              <a:rPr lang="en-US" dirty="0" smtClean="0"/>
              <a:t>98 </a:t>
            </a:r>
            <a:r>
              <a:rPr lang="en-US" dirty="0" err="1" smtClean="0"/>
              <a:t>cryomodules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Test facility (AMTF) :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r>
              <a:rPr lang="en-US" dirty="0"/>
              <a:t>test </a:t>
            </a:r>
            <a:r>
              <a:rPr lang="en-US" dirty="0" smtClean="0"/>
              <a:t>benches @ 2K (1.8K)</a:t>
            </a:r>
          </a:p>
          <a:p>
            <a:pPr lvl="1"/>
            <a:r>
              <a:rPr lang="en-US" dirty="0" smtClean="0"/>
              <a:t>2 </a:t>
            </a:r>
            <a:r>
              <a:rPr lang="en-US" dirty="0"/>
              <a:t>cavity </a:t>
            </a:r>
            <a:r>
              <a:rPr lang="en-US" dirty="0" smtClean="0"/>
              <a:t>vertical test cryostat @ 2K (1.8K)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The cryogenic facility</a:t>
            </a:r>
            <a:endParaRPr lang="en-US" dirty="0"/>
          </a:p>
        </p:txBody>
      </p:sp>
      <p:pic>
        <p:nvPicPr>
          <p:cNvPr id="1026" name="Picture 2" descr="U:\Barbanotti\XFELBilder_MiniSelection\20130702-MK3_7000_m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674319"/>
            <a:ext cx="485775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Barbanotti\XFELBilder_MiniSelection\20140218-MK3_9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08" y="2780928"/>
            <a:ext cx="2515608" cy="37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:\Barbanotti\XFELBilder_MiniSelection\20140721-MK3_7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1" y="1275593"/>
            <a:ext cx="3770171" cy="2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Barbanotti\XFELBilder_MiniSelection\20141027-MKX_68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1" y="4011897"/>
            <a:ext cx="3770171" cy="25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65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Cryo</a:t>
            </a:r>
            <a:r>
              <a:rPr lang="de-DE" dirty="0" smtClean="0"/>
              <a:t> plant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Present status and possible upgrade of the XFEL cryomodules | Kay Jensch, 07/10/2019 | ECD Lund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2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XFEL-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 </a:t>
            </a:r>
            <a:r>
              <a:rPr lang="de-DE" dirty="0" err="1" smtClean="0"/>
              <a:t>for</a:t>
            </a:r>
            <a:r>
              <a:rPr lang="de-DE" dirty="0" smtClean="0"/>
              <a:t> FLASH, AMTF </a:t>
            </a:r>
            <a:r>
              <a:rPr lang="de-DE" dirty="0" err="1" smtClean="0"/>
              <a:t>and</a:t>
            </a:r>
            <a:r>
              <a:rPr lang="de-DE" dirty="0" smtClean="0"/>
              <a:t> CMTB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135560" y="1266394"/>
            <a:ext cx="7992888" cy="5258949"/>
            <a:chOff x="1042988" y="1196975"/>
            <a:chExt cx="7200900" cy="4781550"/>
          </a:xfrm>
        </p:grpSpPr>
        <p:pic>
          <p:nvPicPr>
            <p:cNvPr id="8" name="Picture 4" descr="Halle5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1196975"/>
              <a:ext cx="7200900" cy="4781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10"/>
            <p:cNvGrpSpPr/>
            <p:nvPr/>
          </p:nvGrpSpPr>
          <p:grpSpPr>
            <a:xfrm>
              <a:off x="1530823" y="2256422"/>
              <a:ext cx="6039134" cy="527717"/>
              <a:chOff x="1612710" y="2263249"/>
              <a:chExt cx="6039134" cy="527717"/>
            </a:xfrm>
          </p:grpSpPr>
          <p:cxnSp>
            <p:nvCxnSpPr>
              <p:cNvPr id="17" name="Straight Arrow Connector 2"/>
              <p:cNvCxnSpPr/>
              <p:nvPr/>
            </p:nvCxnSpPr>
            <p:spPr bwMode="auto">
              <a:xfrm>
                <a:off x="3418764" y="2518012"/>
                <a:ext cx="4230806" cy="272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7"/>
              <p:cNvCxnSpPr/>
              <p:nvPr/>
            </p:nvCxnSpPr>
            <p:spPr bwMode="auto">
              <a:xfrm>
                <a:off x="3418764" y="2299647"/>
                <a:ext cx="0" cy="491319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16"/>
              <p:cNvCxnSpPr/>
              <p:nvPr/>
            </p:nvCxnSpPr>
            <p:spPr bwMode="auto">
              <a:xfrm>
                <a:off x="7651844" y="2285999"/>
                <a:ext cx="0" cy="491319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17"/>
              <p:cNvCxnSpPr/>
              <p:nvPr/>
            </p:nvCxnSpPr>
            <p:spPr bwMode="auto">
              <a:xfrm>
                <a:off x="1612710" y="2263249"/>
                <a:ext cx="0" cy="491319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118"/>
              <p:cNvCxnSpPr/>
              <p:nvPr/>
            </p:nvCxnSpPr>
            <p:spPr bwMode="auto">
              <a:xfrm>
                <a:off x="1624083" y="2499814"/>
                <a:ext cx="1794681" cy="272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4835887" y="2123655"/>
              <a:ext cx="11691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2400" b="1" kern="0" dirty="0" smtClean="0">
                  <a:solidFill>
                    <a:srgbClr val="FFFF00"/>
                  </a:solidFill>
                </a:rPr>
                <a:t>XFEL</a:t>
              </a:r>
              <a:endParaRPr kumimoji="0" lang="en-US" sz="2400" b="1" i="0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1861795" y="2104111"/>
              <a:ext cx="13044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2400" b="1" kern="0" dirty="0" smtClean="0">
                  <a:solidFill>
                    <a:srgbClr val="FFFF00"/>
                  </a:solidFill>
                </a:rPr>
                <a:t>FLASH</a:t>
              </a:r>
              <a:endParaRPr kumimoji="0" lang="en-US" sz="2400" b="1" i="0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122"/>
            <p:cNvGrpSpPr/>
            <p:nvPr/>
          </p:nvGrpSpPr>
          <p:grpSpPr>
            <a:xfrm>
              <a:off x="1537644" y="1398887"/>
              <a:ext cx="6032313" cy="514069"/>
              <a:chOff x="1489878" y="2263249"/>
              <a:chExt cx="6086902" cy="514069"/>
            </a:xfrm>
          </p:grpSpPr>
          <p:cxnSp>
            <p:nvCxnSpPr>
              <p:cNvPr id="14" name="Straight Arrow Connector 123"/>
              <p:cNvCxnSpPr/>
              <p:nvPr/>
            </p:nvCxnSpPr>
            <p:spPr bwMode="auto">
              <a:xfrm>
                <a:off x="1510350" y="2508908"/>
                <a:ext cx="6036860" cy="3639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25"/>
              <p:cNvCxnSpPr/>
              <p:nvPr/>
            </p:nvCxnSpPr>
            <p:spPr bwMode="auto">
              <a:xfrm>
                <a:off x="7576780" y="2285999"/>
                <a:ext cx="0" cy="491319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26"/>
              <p:cNvCxnSpPr/>
              <p:nvPr/>
            </p:nvCxnSpPr>
            <p:spPr bwMode="auto">
              <a:xfrm>
                <a:off x="1489878" y="2263249"/>
                <a:ext cx="0" cy="491319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TextBox 1"/>
            <p:cNvSpPr txBox="1">
              <a:spLocks noChangeArrowheads="1"/>
            </p:cNvSpPr>
            <p:nvPr/>
          </p:nvSpPr>
          <p:spPr bwMode="auto">
            <a:xfrm>
              <a:off x="3562111" y="1246576"/>
              <a:ext cx="29615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None/>
                <a:defRPr/>
              </a:pPr>
              <a:r>
                <a:rPr lang="en-US" sz="2400" b="1" kern="0" dirty="0" smtClean="0">
                  <a:solidFill>
                    <a:srgbClr val="FFFF00"/>
                  </a:solidFill>
                </a:rPr>
                <a:t>Former HERA</a:t>
              </a:r>
              <a:endParaRPr kumimoji="0" lang="en-US" sz="2400" b="1" i="0" strike="noStrike" kern="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3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EuXFEL</a:t>
            </a:r>
            <a:r>
              <a:rPr lang="en-US" dirty="0" smtClean="0"/>
              <a:t> cryogenic system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At 2K since December 2016</a:t>
            </a:r>
            <a:endParaRPr lang="de-DE" dirty="0"/>
          </a:p>
        </p:txBody>
      </p:sp>
      <p:sp>
        <p:nvSpPr>
          <p:cNvPr id="205" name="Fußzeilenplatzhalter 20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997496" y="1275224"/>
            <a:ext cx="10067056" cy="5072504"/>
            <a:chOff x="997496" y="1275224"/>
            <a:chExt cx="10067056" cy="5072504"/>
          </a:xfrm>
        </p:grpSpPr>
        <p:sp>
          <p:nvSpPr>
            <p:cNvPr id="9" name="Line 69"/>
            <p:cNvSpPr>
              <a:spLocks noChangeShapeType="1"/>
            </p:cNvSpPr>
            <p:nvPr/>
          </p:nvSpPr>
          <p:spPr bwMode="auto">
            <a:xfrm>
              <a:off x="3433989" y="5043354"/>
              <a:ext cx="0" cy="53072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10" name="Line 69"/>
            <p:cNvSpPr>
              <a:spLocks noChangeShapeType="1"/>
            </p:cNvSpPr>
            <p:nvPr/>
          </p:nvSpPr>
          <p:spPr bwMode="auto">
            <a:xfrm>
              <a:off x="2712312" y="4625406"/>
              <a:ext cx="0" cy="597941"/>
            </a:xfrm>
            <a:prstGeom prst="line">
              <a:avLst/>
            </a:prstGeom>
            <a:noFill/>
            <a:ln w="317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11" name="Line 166"/>
            <p:cNvSpPr>
              <a:spLocks noChangeShapeType="1"/>
            </p:cNvSpPr>
            <p:nvPr/>
          </p:nvSpPr>
          <p:spPr bwMode="auto">
            <a:xfrm>
              <a:off x="10038166" y="4110037"/>
              <a:ext cx="6085" cy="420993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4" name="Line 166"/>
            <p:cNvSpPr>
              <a:spLocks noChangeShapeType="1"/>
            </p:cNvSpPr>
            <p:nvPr/>
          </p:nvSpPr>
          <p:spPr bwMode="auto">
            <a:xfrm>
              <a:off x="10039444" y="2056672"/>
              <a:ext cx="3531" cy="1669018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5" name="Line 166"/>
            <p:cNvSpPr>
              <a:spLocks noChangeShapeType="1"/>
            </p:cNvSpPr>
            <p:nvPr/>
          </p:nvSpPr>
          <p:spPr bwMode="auto">
            <a:xfrm flipH="1">
              <a:off x="9412221" y="2056673"/>
              <a:ext cx="1765" cy="184533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6" name="Line 166"/>
            <p:cNvSpPr>
              <a:spLocks noChangeShapeType="1"/>
            </p:cNvSpPr>
            <p:nvPr/>
          </p:nvSpPr>
          <p:spPr bwMode="auto">
            <a:xfrm flipH="1">
              <a:off x="10647045" y="2056673"/>
              <a:ext cx="0" cy="176599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7" name="Line 177"/>
            <p:cNvSpPr>
              <a:spLocks noChangeShapeType="1"/>
            </p:cNvSpPr>
            <p:nvPr/>
          </p:nvSpPr>
          <p:spPr bwMode="auto">
            <a:xfrm flipH="1" flipV="1">
              <a:off x="9401603" y="2228908"/>
              <a:ext cx="1247209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8" name="Oval 195"/>
            <p:cNvSpPr>
              <a:spLocks noChangeArrowheads="1"/>
            </p:cNvSpPr>
            <p:nvPr/>
          </p:nvSpPr>
          <p:spPr bwMode="auto">
            <a:xfrm>
              <a:off x="9129812" y="1501461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89" name="Oval 195"/>
            <p:cNvSpPr>
              <a:spLocks noChangeArrowheads="1"/>
            </p:cNvSpPr>
            <p:nvPr/>
          </p:nvSpPr>
          <p:spPr bwMode="auto">
            <a:xfrm>
              <a:off x="9762359" y="1489164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0" name="Line 196"/>
            <p:cNvSpPr>
              <a:spLocks noChangeShapeType="1"/>
            </p:cNvSpPr>
            <p:nvPr/>
          </p:nvSpPr>
          <p:spPr bwMode="auto">
            <a:xfrm flipH="1">
              <a:off x="10083567" y="1582983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1" name="Line 197"/>
            <p:cNvSpPr>
              <a:spLocks noChangeShapeType="1"/>
            </p:cNvSpPr>
            <p:nvPr/>
          </p:nvSpPr>
          <p:spPr bwMode="auto">
            <a:xfrm>
              <a:off x="9827660" y="1603218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2" name="Rectangle 198"/>
            <p:cNvSpPr>
              <a:spLocks noChangeArrowheads="1"/>
            </p:cNvSpPr>
            <p:nvPr/>
          </p:nvSpPr>
          <p:spPr bwMode="auto">
            <a:xfrm>
              <a:off x="9926493" y="1564587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93" name="Oval 195"/>
            <p:cNvSpPr>
              <a:spLocks noChangeArrowheads="1"/>
            </p:cNvSpPr>
            <p:nvPr/>
          </p:nvSpPr>
          <p:spPr bwMode="auto">
            <a:xfrm>
              <a:off x="10378605" y="1496523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4" name="Line 196"/>
            <p:cNvSpPr>
              <a:spLocks noChangeShapeType="1"/>
            </p:cNvSpPr>
            <p:nvPr/>
          </p:nvSpPr>
          <p:spPr bwMode="auto">
            <a:xfrm flipH="1">
              <a:off x="10699814" y="1590343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5" name="Line 197"/>
            <p:cNvSpPr>
              <a:spLocks noChangeShapeType="1"/>
            </p:cNvSpPr>
            <p:nvPr/>
          </p:nvSpPr>
          <p:spPr bwMode="auto">
            <a:xfrm>
              <a:off x="10443906" y="1610577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6" name="Rectangle 198"/>
            <p:cNvSpPr>
              <a:spLocks noChangeArrowheads="1"/>
            </p:cNvSpPr>
            <p:nvPr/>
          </p:nvSpPr>
          <p:spPr bwMode="auto">
            <a:xfrm>
              <a:off x="10542740" y="1571947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auto">
            <a:xfrm>
              <a:off x="9761476" y="2330944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8" name="Line 196"/>
            <p:cNvSpPr>
              <a:spLocks noChangeShapeType="1"/>
            </p:cNvSpPr>
            <p:nvPr/>
          </p:nvSpPr>
          <p:spPr bwMode="auto">
            <a:xfrm flipH="1">
              <a:off x="10082685" y="2424764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99" name="Line 197"/>
            <p:cNvSpPr>
              <a:spLocks noChangeShapeType="1"/>
            </p:cNvSpPr>
            <p:nvPr/>
          </p:nvSpPr>
          <p:spPr bwMode="auto">
            <a:xfrm>
              <a:off x="9826777" y="2444998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/>
          </p:nvSpPr>
          <p:spPr bwMode="auto">
            <a:xfrm>
              <a:off x="9925611" y="2406368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202" name="Line 196"/>
            <p:cNvSpPr>
              <a:spLocks noChangeShapeType="1"/>
            </p:cNvSpPr>
            <p:nvPr/>
          </p:nvSpPr>
          <p:spPr bwMode="auto">
            <a:xfrm flipH="1">
              <a:off x="9470462" y="1605636"/>
              <a:ext cx="158837" cy="47069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203" name="Line 197"/>
            <p:cNvSpPr>
              <a:spLocks noChangeShapeType="1"/>
            </p:cNvSpPr>
            <p:nvPr/>
          </p:nvSpPr>
          <p:spPr bwMode="auto">
            <a:xfrm>
              <a:off x="9202862" y="1610577"/>
              <a:ext cx="170532" cy="47886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204" name="Rectangle 198"/>
            <p:cNvSpPr>
              <a:spLocks noChangeArrowheads="1"/>
            </p:cNvSpPr>
            <p:nvPr/>
          </p:nvSpPr>
          <p:spPr bwMode="auto">
            <a:xfrm>
              <a:off x="9313387" y="1587239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63" name="Line 166"/>
            <p:cNvSpPr>
              <a:spLocks noChangeShapeType="1"/>
            </p:cNvSpPr>
            <p:nvPr/>
          </p:nvSpPr>
          <p:spPr bwMode="auto">
            <a:xfrm>
              <a:off x="7930055" y="2056672"/>
              <a:ext cx="3531" cy="1669018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64" name="Line 166"/>
            <p:cNvSpPr>
              <a:spLocks noChangeShapeType="1"/>
            </p:cNvSpPr>
            <p:nvPr/>
          </p:nvSpPr>
          <p:spPr bwMode="auto">
            <a:xfrm flipH="1">
              <a:off x="7302832" y="2056673"/>
              <a:ext cx="1765" cy="184533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/>
          </p:nvSpPr>
          <p:spPr bwMode="auto">
            <a:xfrm flipH="1">
              <a:off x="8537656" y="2056673"/>
              <a:ext cx="0" cy="176599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66" name="Line 177"/>
            <p:cNvSpPr>
              <a:spLocks noChangeShapeType="1"/>
            </p:cNvSpPr>
            <p:nvPr/>
          </p:nvSpPr>
          <p:spPr bwMode="auto">
            <a:xfrm flipH="1" flipV="1">
              <a:off x="7292214" y="2228908"/>
              <a:ext cx="1247209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67" name="Oval 195"/>
            <p:cNvSpPr>
              <a:spLocks noChangeArrowheads="1"/>
            </p:cNvSpPr>
            <p:nvPr/>
          </p:nvSpPr>
          <p:spPr bwMode="auto">
            <a:xfrm>
              <a:off x="7020423" y="1501461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68" name="Oval 195"/>
            <p:cNvSpPr>
              <a:spLocks noChangeArrowheads="1"/>
            </p:cNvSpPr>
            <p:nvPr/>
          </p:nvSpPr>
          <p:spPr bwMode="auto">
            <a:xfrm>
              <a:off x="7652970" y="1489164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69" name="Line 196"/>
            <p:cNvSpPr>
              <a:spLocks noChangeShapeType="1"/>
            </p:cNvSpPr>
            <p:nvPr/>
          </p:nvSpPr>
          <p:spPr bwMode="auto">
            <a:xfrm flipH="1">
              <a:off x="7974178" y="1582983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0" name="Line 197"/>
            <p:cNvSpPr>
              <a:spLocks noChangeShapeType="1"/>
            </p:cNvSpPr>
            <p:nvPr/>
          </p:nvSpPr>
          <p:spPr bwMode="auto">
            <a:xfrm>
              <a:off x="7718271" y="1603218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1" name="Rectangle 198"/>
            <p:cNvSpPr>
              <a:spLocks noChangeArrowheads="1"/>
            </p:cNvSpPr>
            <p:nvPr/>
          </p:nvSpPr>
          <p:spPr bwMode="auto">
            <a:xfrm>
              <a:off x="7817104" y="1564587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72" name="Oval 195"/>
            <p:cNvSpPr>
              <a:spLocks noChangeArrowheads="1"/>
            </p:cNvSpPr>
            <p:nvPr/>
          </p:nvSpPr>
          <p:spPr bwMode="auto">
            <a:xfrm>
              <a:off x="8269216" y="1496523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3" name="Line 196"/>
            <p:cNvSpPr>
              <a:spLocks noChangeShapeType="1"/>
            </p:cNvSpPr>
            <p:nvPr/>
          </p:nvSpPr>
          <p:spPr bwMode="auto">
            <a:xfrm flipH="1">
              <a:off x="8590425" y="1590343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4" name="Line 197"/>
            <p:cNvSpPr>
              <a:spLocks noChangeShapeType="1"/>
            </p:cNvSpPr>
            <p:nvPr/>
          </p:nvSpPr>
          <p:spPr bwMode="auto">
            <a:xfrm>
              <a:off x="8334517" y="1610577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5" name="Rectangle 198"/>
            <p:cNvSpPr>
              <a:spLocks noChangeArrowheads="1"/>
            </p:cNvSpPr>
            <p:nvPr/>
          </p:nvSpPr>
          <p:spPr bwMode="auto">
            <a:xfrm>
              <a:off x="8433351" y="1571947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76" name="Oval 195"/>
            <p:cNvSpPr>
              <a:spLocks noChangeArrowheads="1"/>
            </p:cNvSpPr>
            <p:nvPr/>
          </p:nvSpPr>
          <p:spPr bwMode="auto">
            <a:xfrm>
              <a:off x="7652087" y="2330944"/>
              <a:ext cx="561233" cy="584986"/>
            </a:xfrm>
            <a:prstGeom prst="ellipse">
              <a:avLst/>
            </a:prstGeom>
            <a:solidFill>
              <a:srgbClr val="EB3213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7" name="Line 196"/>
            <p:cNvSpPr>
              <a:spLocks noChangeShapeType="1"/>
            </p:cNvSpPr>
            <p:nvPr/>
          </p:nvSpPr>
          <p:spPr bwMode="auto">
            <a:xfrm flipH="1">
              <a:off x="7973296" y="2424764"/>
              <a:ext cx="158840" cy="49116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8" name="Line 197"/>
            <p:cNvSpPr>
              <a:spLocks noChangeShapeType="1"/>
            </p:cNvSpPr>
            <p:nvPr/>
          </p:nvSpPr>
          <p:spPr bwMode="auto">
            <a:xfrm>
              <a:off x="7717388" y="2444998"/>
              <a:ext cx="158840" cy="46357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79" name="Rectangle 198"/>
            <p:cNvSpPr>
              <a:spLocks noChangeArrowheads="1"/>
            </p:cNvSpPr>
            <p:nvPr/>
          </p:nvSpPr>
          <p:spPr bwMode="auto">
            <a:xfrm>
              <a:off x="7816222" y="2406368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80" name="Rectangle 108"/>
            <p:cNvSpPr/>
            <p:nvPr/>
          </p:nvSpPr>
          <p:spPr bwMode="auto">
            <a:xfrm>
              <a:off x="7347305" y="3628560"/>
              <a:ext cx="1186002" cy="481476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spcBef>
                  <a:spcPct val="0"/>
                </a:spcBef>
              </a:pPr>
              <a:r>
                <a:rPr lang="de-DE" sz="1100" b="1" dirty="0" err="1">
                  <a:solidFill>
                    <a:prstClr val="white"/>
                  </a:solidFill>
                </a:rPr>
                <a:t>Coldbox</a:t>
              </a:r>
              <a:r>
                <a:rPr lang="de-DE" sz="1100" b="1" dirty="0">
                  <a:solidFill>
                    <a:prstClr val="white"/>
                  </a:solidFill>
                </a:rPr>
                <a:t> </a:t>
              </a:r>
              <a:r>
                <a:rPr lang="de-DE" sz="1100" b="1" dirty="0" smtClean="0">
                  <a:solidFill>
                    <a:prstClr val="white"/>
                  </a:solidFill>
                </a:rPr>
                <a:t>41</a:t>
              </a:r>
              <a:endParaRPr lang="de-DE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81" name="Line 196"/>
            <p:cNvSpPr>
              <a:spLocks noChangeShapeType="1"/>
            </p:cNvSpPr>
            <p:nvPr/>
          </p:nvSpPr>
          <p:spPr bwMode="auto">
            <a:xfrm flipH="1">
              <a:off x="7361073" y="1605636"/>
              <a:ext cx="158837" cy="47069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82" name="Line 197"/>
            <p:cNvSpPr>
              <a:spLocks noChangeShapeType="1"/>
            </p:cNvSpPr>
            <p:nvPr/>
          </p:nvSpPr>
          <p:spPr bwMode="auto">
            <a:xfrm>
              <a:off x="7093473" y="1610577"/>
              <a:ext cx="170532" cy="47886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 kern="0">
                <a:solidFill>
                  <a:prstClr val="black"/>
                </a:solidFill>
              </a:endParaRPr>
            </a:p>
          </p:txBody>
        </p:sp>
        <p:sp>
          <p:nvSpPr>
            <p:cNvPr id="183" name="Rectangle 198"/>
            <p:cNvSpPr>
              <a:spLocks noChangeArrowheads="1"/>
            </p:cNvSpPr>
            <p:nvPr/>
          </p:nvSpPr>
          <p:spPr bwMode="auto">
            <a:xfrm>
              <a:off x="7203998" y="1587239"/>
              <a:ext cx="231200" cy="169277"/>
            </a:xfrm>
            <a:prstGeom prst="rect">
              <a:avLst/>
            </a:prstGeom>
            <a:solidFill>
              <a:srgbClr val="EB32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kern="0" dirty="0">
                  <a:solidFill>
                    <a:prstClr val="white"/>
                  </a:solidFill>
                </a:rPr>
                <a:t>SC</a:t>
              </a:r>
            </a:p>
          </p:txBody>
        </p:sp>
        <p:sp>
          <p:nvSpPr>
            <p:cNvPr id="14" name="Line 166"/>
            <p:cNvSpPr>
              <a:spLocks noChangeShapeType="1"/>
            </p:cNvSpPr>
            <p:nvPr/>
          </p:nvSpPr>
          <p:spPr bwMode="auto">
            <a:xfrm flipH="1">
              <a:off x="7973296" y="4110036"/>
              <a:ext cx="0" cy="18306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5" name="Line 177"/>
            <p:cNvSpPr>
              <a:spLocks noChangeShapeType="1"/>
            </p:cNvSpPr>
            <p:nvPr/>
          </p:nvSpPr>
          <p:spPr bwMode="auto">
            <a:xfrm flipH="1">
              <a:off x="7021563" y="4524517"/>
              <a:ext cx="3022294" cy="6512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6" name="Line 177"/>
            <p:cNvSpPr>
              <a:spLocks noChangeShapeType="1"/>
            </p:cNvSpPr>
            <p:nvPr/>
          </p:nvSpPr>
          <p:spPr bwMode="auto">
            <a:xfrm flipH="1" flipV="1">
              <a:off x="7203997" y="4293096"/>
              <a:ext cx="770179" cy="0"/>
            </a:xfrm>
            <a:prstGeom prst="line">
              <a:avLst/>
            </a:prstGeom>
            <a:noFill/>
            <a:ln w="28575">
              <a:solidFill>
                <a:srgbClr val="EB321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7" name="Line 166"/>
            <p:cNvSpPr>
              <a:spLocks noChangeShapeType="1"/>
            </p:cNvSpPr>
            <p:nvPr/>
          </p:nvSpPr>
          <p:spPr bwMode="auto">
            <a:xfrm>
              <a:off x="7203996" y="2771599"/>
              <a:ext cx="1" cy="153738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18" name="Line 166"/>
            <p:cNvSpPr>
              <a:spLocks noChangeShapeType="1"/>
            </p:cNvSpPr>
            <p:nvPr/>
          </p:nvSpPr>
          <p:spPr bwMode="auto">
            <a:xfrm>
              <a:off x="7020423" y="2963709"/>
              <a:ext cx="0" cy="1567321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 kern="0">
                <a:solidFill>
                  <a:prstClr val="black"/>
                </a:solidFill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3390114" y="2665319"/>
              <a:ext cx="1096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XLVB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22" name="Rectangle 56"/>
            <p:cNvSpPr>
              <a:spLocks noChangeArrowheads="1"/>
            </p:cNvSpPr>
            <p:nvPr/>
          </p:nvSpPr>
          <p:spPr bwMode="auto">
            <a:xfrm>
              <a:off x="5129300" y="1996872"/>
              <a:ext cx="419877" cy="169277"/>
            </a:xfrm>
            <a:prstGeom prst="rect">
              <a:avLst/>
            </a:prstGeom>
            <a:noFill/>
            <a:ln w="9525">
              <a:solidFill>
                <a:srgbClr val="FD930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ctr" anchorCtr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dirty="0">
                  <a:solidFill>
                    <a:srgbClr val="000000"/>
                  </a:solidFill>
                </a:rPr>
                <a:t>XRTL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  <p:sp>
          <p:nvSpPr>
            <p:cNvPr id="155" name="Text Box 171"/>
            <p:cNvSpPr txBox="1">
              <a:spLocks noChangeArrowheads="1"/>
            </p:cNvSpPr>
            <p:nvPr/>
          </p:nvSpPr>
          <p:spPr bwMode="auto">
            <a:xfrm>
              <a:off x="5025641" y="1491232"/>
              <a:ext cx="960304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marL="342900" indent="-342900" algn="ctr" fontAlgn="auto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 sz="1100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defRPr>
              </a:lvl1pPr>
              <a:lvl2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9pPr>
            </a:lstStyle>
            <a:p>
              <a:r>
                <a:rPr lang="de-DE" dirty="0" err="1"/>
                <a:t>Cryo</a:t>
              </a:r>
              <a:r>
                <a:rPr lang="de-DE" dirty="0"/>
                <a:t> Plant</a:t>
              </a:r>
              <a:endParaRPr lang="en-GB" dirty="0"/>
            </a:p>
          </p:txBody>
        </p:sp>
        <p:sp>
          <p:nvSpPr>
            <p:cNvPr id="156" name="Text Box 171"/>
            <p:cNvSpPr txBox="1">
              <a:spLocks noChangeArrowheads="1"/>
            </p:cNvSpPr>
            <p:nvPr/>
          </p:nvSpPr>
          <p:spPr bwMode="auto">
            <a:xfrm>
              <a:off x="5676382" y="5555866"/>
              <a:ext cx="35837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L1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7" name="Text Box 171"/>
            <p:cNvSpPr txBox="1">
              <a:spLocks noChangeArrowheads="1"/>
            </p:cNvSpPr>
            <p:nvPr/>
          </p:nvSpPr>
          <p:spPr bwMode="auto">
            <a:xfrm>
              <a:off x="6710964" y="5555053"/>
              <a:ext cx="486326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L2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Text Box 171"/>
            <p:cNvSpPr txBox="1">
              <a:spLocks noChangeArrowheads="1"/>
            </p:cNvSpPr>
            <p:nvPr/>
          </p:nvSpPr>
          <p:spPr bwMode="auto">
            <a:xfrm>
              <a:off x="8433351" y="5555053"/>
              <a:ext cx="53418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L3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3221575" y="2665319"/>
              <a:ext cx="10964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XLVB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48" name="Text Box 171"/>
            <p:cNvSpPr txBox="1">
              <a:spLocks noChangeArrowheads="1"/>
            </p:cNvSpPr>
            <p:nvPr/>
          </p:nvSpPr>
          <p:spPr bwMode="auto">
            <a:xfrm>
              <a:off x="3138739" y="1486586"/>
              <a:ext cx="712865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marL="342900" indent="-342900" algn="ctr" fontAlgn="auto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 sz="1100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defRPr>
              </a:lvl1pPr>
              <a:lvl2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9pPr>
            </a:lstStyle>
            <a:p>
              <a:r>
                <a:rPr lang="de-DE" dirty="0" err="1"/>
                <a:t>Shaft</a:t>
              </a:r>
              <a:endParaRPr lang="en-GB" dirty="0"/>
            </a:p>
          </p:txBody>
        </p:sp>
        <p:sp>
          <p:nvSpPr>
            <p:cNvPr id="143" name="Rectangle 6"/>
            <p:cNvSpPr>
              <a:spLocks noChangeArrowheads="1"/>
            </p:cNvSpPr>
            <p:nvPr/>
          </p:nvSpPr>
          <p:spPr bwMode="auto">
            <a:xfrm>
              <a:off x="3129949" y="2834596"/>
              <a:ext cx="1543054" cy="545289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 smtClean="0">
                  <a:solidFill>
                    <a:prstClr val="white"/>
                  </a:solidFill>
                </a:rPr>
                <a:t>XLVB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44" name="Rectangle 10"/>
            <p:cNvSpPr>
              <a:spLocks noChangeArrowheads="1"/>
            </p:cNvSpPr>
            <p:nvPr/>
          </p:nvSpPr>
          <p:spPr bwMode="auto">
            <a:xfrm>
              <a:off x="3926987" y="2849030"/>
              <a:ext cx="6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41" name="Oval 136"/>
            <p:cNvSpPr>
              <a:spLocks noChangeArrowheads="1"/>
            </p:cNvSpPr>
            <p:nvPr/>
          </p:nvSpPr>
          <p:spPr bwMode="auto">
            <a:xfrm>
              <a:off x="2518020" y="4406301"/>
              <a:ext cx="400628" cy="417585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b="1" dirty="0" smtClean="0">
                  <a:solidFill>
                    <a:schemeClr val="bg1"/>
                  </a:solidFill>
                </a:rPr>
                <a:t>FB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96"/>
            <p:cNvSpPr>
              <a:spLocks noChangeArrowheads="1"/>
            </p:cNvSpPr>
            <p:nvPr/>
          </p:nvSpPr>
          <p:spPr bwMode="auto">
            <a:xfrm>
              <a:off x="2063370" y="4987559"/>
              <a:ext cx="549940" cy="330101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>
                  <a:solidFill>
                    <a:prstClr val="black"/>
                  </a:solidFill>
                </a:rPr>
                <a:t>3.9 GHz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1581557" y="4989296"/>
              <a:ext cx="481813" cy="3283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>
                  <a:solidFill>
                    <a:prstClr val="black"/>
                  </a:solidFill>
                </a:rPr>
                <a:t>CM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31"/>
            <p:cNvSpPr>
              <a:spLocks noChangeArrowheads="1"/>
            </p:cNvSpPr>
            <p:nvPr/>
          </p:nvSpPr>
          <p:spPr bwMode="auto">
            <a:xfrm>
              <a:off x="2612249" y="4989296"/>
              <a:ext cx="210022" cy="328364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>
                  <a:solidFill>
                    <a:prstClr val="black"/>
                  </a:solidFill>
                </a:rPr>
                <a:t>F</a:t>
              </a:r>
              <a:r>
                <a:rPr lang="en-US" sz="1100" dirty="0" smtClean="0">
                  <a:solidFill>
                    <a:prstClr val="black"/>
                  </a:solidFill>
                </a:rPr>
                <a:t>C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38" name="Rectangle 133"/>
            <p:cNvSpPr>
              <a:spLocks noChangeArrowheads="1"/>
            </p:cNvSpPr>
            <p:nvPr/>
          </p:nvSpPr>
          <p:spPr bwMode="auto">
            <a:xfrm>
              <a:off x="1345943" y="4987742"/>
              <a:ext cx="235613" cy="329918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>
                  <a:solidFill>
                    <a:prstClr val="black"/>
                  </a:solidFill>
                </a:rPr>
                <a:t>EC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2918649" y="4625406"/>
              <a:ext cx="310075" cy="0"/>
            </a:xfrm>
            <a:prstGeom prst="line">
              <a:avLst/>
            </a:prstGeom>
            <a:noFill/>
            <a:ln w="317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30" name="Text Box 171"/>
            <p:cNvSpPr txBox="1">
              <a:spLocks noChangeArrowheads="1"/>
            </p:cNvSpPr>
            <p:nvPr/>
          </p:nvSpPr>
          <p:spPr bwMode="auto">
            <a:xfrm>
              <a:off x="1217290" y="4383426"/>
              <a:ext cx="859136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defPPr>
                <a:defRPr lang="en-US"/>
              </a:defPPr>
              <a:lvl1pPr marL="342900" indent="-342900" algn="ctr" fontAlgn="auto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 sz="1100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defRPr>
              </a:lvl1pPr>
              <a:lvl2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pitchFamily="112" charset="-128"/>
                </a:defRPr>
              </a:lvl9pPr>
            </a:lstStyle>
            <a:p>
              <a:r>
                <a:rPr lang="de-DE" dirty="0" err="1"/>
                <a:t>Injector</a:t>
              </a:r>
              <a:endParaRPr lang="en-GB" dirty="0"/>
            </a:p>
          </p:txBody>
        </p:sp>
        <p:sp>
          <p:nvSpPr>
            <p:cNvPr id="33" name="Line 167"/>
            <p:cNvSpPr>
              <a:spLocks noChangeShapeType="1"/>
            </p:cNvSpPr>
            <p:nvPr/>
          </p:nvSpPr>
          <p:spPr bwMode="auto">
            <a:xfrm flipH="1" flipV="1">
              <a:off x="2547807" y="1292884"/>
              <a:ext cx="811141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Connector 186"/>
            <p:cNvCxnSpPr/>
            <p:nvPr/>
          </p:nvCxnSpPr>
          <p:spPr bwMode="auto">
            <a:xfrm flipH="1" flipV="1">
              <a:off x="7931821" y="1275224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187"/>
            <p:cNvCxnSpPr/>
            <p:nvPr/>
          </p:nvCxnSpPr>
          <p:spPr bwMode="auto">
            <a:xfrm flipH="1" flipV="1">
              <a:off x="8556047" y="1282583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188"/>
            <p:cNvCxnSpPr/>
            <p:nvPr/>
          </p:nvCxnSpPr>
          <p:spPr bwMode="auto">
            <a:xfrm flipH="1" flipV="1">
              <a:off x="10042092" y="1282583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189"/>
            <p:cNvCxnSpPr/>
            <p:nvPr/>
          </p:nvCxnSpPr>
          <p:spPr bwMode="auto">
            <a:xfrm flipH="1" flipV="1">
              <a:off x="10659221" y="1287521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21" name="Rectangle 170"/>
            <p:cNvSpPr>
              <a:spLocks noChangeArrowheads="1"/>
            </p:cNvSpPr>
            <p:nvPr/>
          </p:nvSpPr>
          <p:spPr bwMode="auto">
            <a:xfrm>
              <a:off x="997496" y="1425621"/>
              <a:ext cx="1886255" cy="1050920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122" name="Text Box 171"/>
            <p:cNvSpPr txBox="1">
              <a:spLocks noChangeArrowheads="1"/>
            </p:cNvSpPr>
            <p:nvPr/>
          </p:nvSpPr>
          <p:spPr bwMode="auto">
            <a:xfrm>
              <a:off x="1047963" y="1488219"/>
              <a:ext cx="529183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dirty="0" smtClean="0">
                  <a:solidFill>
                    <a:prstClr val="black"/>
                  </a:solidFill>
                  <a:latin typeface="+mn-lt"/>
                  <a:cs typeface="Calibri" panose="020F0502020204030204" pitchFamily="34" charset="0"/>
                </a:rPr>
                <a:t>AMTF</a:t>
              </a:r>
              <a:endParaRPr lang="en-GB" sz="1100" dirty="0" smtClean="0">
                <a:solidFill>
                  <a:prstClr val="black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119" name="Rectangle 59"/>
            <p:cNvSpPr>
              <a:spLocks noChangeArrowheads="1"/>
            </p:cNvSpPr>
            <p:nvPr/>
          </p:nvSpPr>
          <p:spPr bwMode="auto">
            <a:xfrm>
              <a:off x="10103548" y="5149000"/>
              <a:ext cx="878383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GB" sz="1100" dirty="0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rPr>
                <a:t>Main </a:t>
              </a:r>
              <a:r>
                <a:rPr lang="en-GB" sz="1100" dirty="0" err="1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rPr>
                <a:t>Linac</a:t>
              </a:r>
              <a:endParaRPr lang="en-GB" sz="1100" dirty="0">
                <a:solidFill>
                  <a:prstClr val="black"/>
                </a:solidFill>
                <a:ea typeface="ＭＳ Ｐゴシック" pitchFamily="112" charset="-128"/>
                <a:cs typeface="Calibri" panose="020F0502020204030204" pitchFamily="34" charset="0"/>
              </a:endParaRPr>
            </a:p>
          </p:txBody>
        </p:sp>
        <p:sp>
          <p:nvSpPr>
            <p:cNvPr id="75" name="Line 115"/>
            <p:cNvSpPr>
              <a:spLocks noChangeShapeType="1"/>
            </p:cNvSpPr>
            <p:nvPr/>
          </p:nvSpPr>
          <p:spPr bwMode="auto">
            <a:xfrm flipH="1">
              <a:off x="8826338" y="5702353"/>
              <a:ext cx="135013" cy="583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76" name="Line 116"/>
            <p:cNvSpPr>
              <a:spLocks noChangeShapeType="1"/>
            </p:cNvSpPr>
            <p:nvPr/>
          </p:nvSpPr>
          <p:spPr bwMode="auto">
            <a:xfrm flipH="1">
              <a:off x="8915441" y="5702352"/>
              <a:ext cx="135897" cy="583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grpSp>
          <p:nvGrpSpPr>
            <p:cNvPr id="111" name="Group 240"/>
            <p:cNvGrpSpPr/>
            <p:nvPr/>
          </p:nvGrpSpPr>
          <p:grpSpPr>
            <a:xfrm>
              <a:off x="5128957" y="5214111"/>
              <a:ext cx="2606692" cy="181883"/>
              <a:chOff x="4054544" y="4709216"/>
              <a:chExt cx="2344700" cy="156959"/>
            </a:xfrm>
          </p:grpSpPr>
          <p:sp>
            <p:nvSpPr>
              <p:cNvPr id="116" name="Rectangle 56"/>
              <p:cNvSpPr>
                <a:spLocks noChangeArrowheads="1"/>
              </p:cNvSpPr>
              <p:nvPr/>
            </p:nvSpPr>
            <p:spPr bwMode="auto">
              <a:xfrm>
                <a:off x="4054544" y="4709216"/>
                <a:ext cx="417727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XLTL1</a:t>
                </a:r>
              </a:p>
            </p:txBody>
          </p:sp>
          <p:sp>
            <p:nvSpPr>
              <p:cNvPr id="117" name="Rectangle 111"/>
              <p:cNvSpPr>
                <a:spLocks noChangeArrowheads="1"/>
              </p:cNvSpPr>
              <p:nvPr/>
            </p:nvSpPr>
            <p:spPr bwMode="auto">
              <a:xfrm>
                <a:off x="6024353" y="4720094"/>
                <a:ext cx="374891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XLTL3</a:t>
                </a:r>
              </a:p>
            </p:txBody>
          </p:sp>
          <p:sp>
            <p:nvSpPr>
              <p:cNvPr id="118" name="Rectangle 56"/>
              <p:cNvSpPr>
                <a:spLocks noChangeArrowheads="1"/>
              </p:cNvSpPr>
              <p:nvPr/>
            </p:nvSpPr>
            <p:spPr bwMode="auto">
              <a:xfrm>
                <a:off x="5001116" y="4711362"/>
                <a:ext cx="374891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XLTL2</a:t>
                </a:r>
              </a:p>
            </p:txBody>
          </p:sp>
        </p:grpSp>
        <p:grpSp>
          <p:nvGrpSpPr>
            <p:cNvPr id="112" name="Group 244"/>
            <p:cNvGrpSpPr/>
            <p:nvPr/>
          </p:nvGrpSpPr>
          <p:grpSpPr>
            <a:xfrm>
              <a:off x="7312028" y="5493847"/>
              <a:ext cx="404604" cy="332963"/>
              <a:chOff x="5006192" y="4945063"/>
              <a:chExt cx="363938" cy="287337"/>
            </a:xfrm>
          </p:grpSpPr>
          <p:sp>
            <p:nvSpPr>
              <p:cNvPr id="113" name="Line 105"/>
              <p:cNvSpPr>
                <a:spLocks noChangeShapeType="1"/>
              </p:cNvSpPr>
              <p:nvPr/>
            </p:nvSpPr>
            <p:spPr bwMode="auto">
              <a:xfrm flipV="1">
                <a:off x="5006192" y="4945063"/>
                <a:ext cx="0" cy="287337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06"/>
              <p:cNvSpPr>
                <a:spLocks noChangeShapeType="1"/>
              </p:cNvSpPr>
              <p:nvPr/>
            </p:nvSpPr>
            <p:spPr bwMode="auto">
              <a:xfrm flipV="1">
                <a:off x="5364163" y="4945063"/>
                <a:ext cx="0" cy="284161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Line 109"/>
              <p:cNvSpPr>
                <a:spLocks noChangeShapeType="1"/>
              </p:cNvSpPr>
              <p:nvPr/>
            </p:nvSpPr>
            <p:spPr bwMode="auto">
              <a:xfrm>
                <a:off x="5012346" y="4959913"/>
                <a:ext cx="357784" cy="0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6" name="Rectangle 95"/>
            <p:cNvSpPr>
              <a:spLocks noChangeArrowheads="1"/>
            </p:cNvSpPr>
            <p:nvPr/>
          </p:nvSpPr>
          <p:spPr bwMode="auto">
            <a:xfrm>
              <a:off x="5606280" y="5822210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4 CMs</a:t>
              </a:r>
              <a:endParaRPr lang="en-US" sz="1100" dirty="0"/>
            </a:p>
          </p:txBody>
        </p:sp>
        <p:sp>
          <p:nvSpPr>
            <p:cNvPr id="107" name="Rectangle 97"/>
            <p:cNvSpPr>
              <a:spLocks noChangeArrowheads="1"/>
            </p:cNvSpPr>
            <p:nvPr/>
          </p:nvSpPr>
          <p:spPr bwMode="auto">
            <a:xfrm>
              <a:off x="5384016" y="5823129"/>
              <a:ext cx="222265" cy="33285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83" name="Line 124"/>
            <p:cNvSpPr>
              <a:spLocks noChangeShapeType="1"/>
            </p:cNvSpPr>
            <p:nvPr/>
          </p:nvSpPr>
          <p:spPr bwMode="auto">
            <a:xfrm>
              <a:off x="8589385" y="6124376"/>
              <a:ext cx="6749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87" name="Line 125"/>
            <p:cNvSpPr>
              <a:spLocks noChangeShapeType="1"/>
            </p:cNvSpPr>
            <p:nvPr/>
          </p:nvSpPr>
          <p:spPr bwMode="auto">
            <a:xfrm flipV="1">
              <a:off x="8702428" y="5841834"/>
              <a:ext cx="5619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44" name="Rechteck 41"/>
            <p:cNvSpPr/>
            <p:nvPr/>
          </p:nvSpPr>
          <p:spPr bwMode="auto">
            <a:xfrm>
              <a:off x="7839251" y="3045649"/>
              <a:ext cx="2317560" cy="41100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</a:pPr>
              <a:r>
                <a:rPr lang="de-DE" sz="1100" b="1" kern="0" dirty="0" err="1">
                  <a:solidFill>
                    <a:prstClr val="white"/>
                  </a:solidFill>
                </a:rPr>
                <a:t>Purifier</a:t>
              </a:r>
              <a:r>
                <a:rPr lang="de-DE" sz="1100" b="1" kern="0" dirty="0">
                  <a:solidFill>
                    <a:prstClr val="white"/>
                  </a:solidFill>
                </a:rPr>
                <a:t> </a:t>
              </a:r>
              <a:r>
                <a:rPr lang="de-DE" sz="1100" b="1" kern="0" dirty="0" smtClean="0">
                  <a:solidFill>
                    <a:prstClr val="white"/>
                  </a:solidFill>
                </a:rPr>
                <a:t>XLTP</a:t>
              </a:r>
              <a:endPara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ea typeface="ＭＳ Ｐゴシック" pitchFamily="112" charset="-128"/>
              </a:endParaRPr>
            </a:p>
          </p:txBody>
        </p:sp>
        <p:cxnSp>
          <p:nvCxnSpPr>
            <p:cNvPr id="46" name="Gewinkelte Verbindung 43"/>
            <p:cNvCxnSpPr>
              <a:endCxn id="143" idx="1"/>
            </p:cNvCxnSpPr>
            <p:nvPr/>
          </p:nvCxnSpPr>
          <p:spPr bwMode="auto">
            <a:xfrm rot="16200000" flipH="1">
              <a:off x="1929018" y="1906310"/>
              <a:ext cx="1819720" cy="582142"/>
            </a:xfrm>
            <a:prstGeom prst="bentConnector2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186"/>
            <p:cNvCxnSpPr/>
            <p:nvPr/>
          </p:nvCxnSpPr>
          <p:spPr bwMode="auto">
            <a:xfrm flipH="1" flipV="1">
              <a:off x="7289786" y="1282583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188"/>
            <p:cNvCxnSpPr/>
            <p:nvPr/>
          </p:nvCxnSpPr>
          <p:spPr bwMode="auto">
            <a:xfrm flipH="1" flipV="1">
              <a:off x="9399528" y="1275224"/>
              <a:ext cx="1765" cy="213940"/>
            </a:xfrm>
            <a:prstGeom prst="line">
              <a:avLst/>
            </a:prstGeom>
            <a:noFill/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0"/>
            <p:cNvCxnSpPr>
              <a:stCxn id="17" idx="0"/>
            </p:cNvCxnSpPr>
            <p:nvPr/>
          </p:nvCxnSpPr>
          <p:spPr bwMode="auto">
            <a:xfrm flipH="1">
              <a:off x="6550080" y="2771599"/>
              <a:ext cx="653916" cy="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1"/>
            <p:cNvCxnSpPr/>
            <p:nvPr/>
          </p:nvCxnSpPr>
          <p:spPr bwMode="auto">
            <a:xfrm>
              <a:off x="6550080" y="2968213"/>
              <a:ext cx="471484" cy="0"/>
            </a:xfrm>
            <a:prstGeom prst="line">
              <a:avLst/>
            </a:prstGeom>
            <a:noFill/>
            <a:ln w="28575">
              <a:solidFill>
                <a:srgbClr val="F63B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2"/>
            <p:cNvCxnSpPr>
              <a:stCxn id="159" idx="3"/>
            </p:cNvCxnSpPr>
            <p:nvPr/>
          </p:nvCxnSpPr>
          <p:spPr bwMode="auto">
            <a:xfrm flipV="1">
              <a:off x="4673003" y="2228907"/>
              <a:ext cx="1130402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3"/>
            <p:cNvCxnSpPr>
              <a:stCxn id="159" idx="2"/>
              <a:endCxn id="143" idx="0"/>
            </p:cNvCxnSpPr>
            <p:nvPr/>
          </p:nvCxnSpPr>
          <p:spPr bwMode="auto">
            <a:xfrm>
              <a:off x="3901476" y="2539796"/>
              <a:ext cx="0" cy="294800"/>
            </a:xfrm>
            <a:prstGeom prst="line">
              <a:avLst/>
            </a:prstGeom>
            <a:noFill/>
            <a:ln w="317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95"/>
            <p:cNvSpPr>
              <a:spLocks noChangeArrowheads="1"/>
            </p:cNvSpPr>
            <p:nvPr/>
          </p:nvSpPr>
          <p:spPr bwMode="auto">
            <a:xfrm>
              <a:off x="1791270" y="1777636"/>
              <a:ext cx="1022751" cy="6287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srgbClr val="000000"/>
                  </a:solidFill>
                </a:rPr>
                <a:t>Warm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srgbClr val="000000"/>
                  </a:solidFill>
                </a:rPr>
                <a:t>He-Pumps</a:t>
              </a:r>
              <a:endParaRPr lang="en-GB" sz="1100" b="1" dirty="0">
                <a:solidFill>
                  <a:prstClr val="black"/>
                </a:solidFill>
              </a:endParaRPr>
            </a:p>
          </p:txBody>
        </p:sp>
        <p:cxnSp>
          <p:nvCxnSpPr>
            <p:cNvPr id="60" name="Gerade Verbindung 57"/>
            <p:cNvCxnSpPr>
              <a:endCxn id="161" idx="0"/>
            </p:cNvCxnSpPr>
            <p:nvPr/>
          </p:nvCxnSpPr>
          <p:spPr bwMode="auto">
            <a:xfrm>
              <a:off x="5807477" y="2229415"/>
              <a:ext cx="1" cy="394769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2"/>
            <p:cNvCxnSpPr>
              <a:stCxn id="143" idx="2"/>
              <a:endCxn id="73" idx="0"/>
            </p:cNvCxnSpPr>
            <p:nvPr/>
          </p:nvCxnSpPr>
          <p:spPr bwMode="auto">
            <a:xfrm flipH="1">
              <a:off x="3900877" y="3379885"/>
              <a:ext cx="599" cy="1144632"/>
            </a:xfrm>
            <a:prstGeom prst="line">
              <a:avLst/>
            </a:prstGeom>
            <a:noFill/>
            <a:ln w="317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Gerade Verbindung 63"/>
            <p:cNvCxnSpPr>
              <a:stCxn id="143" idx="3"/>
            </p:cNvCxnSpPr>
            <p:nvPr/>
          </p:nvCxnSpPr>
          <p:spPr bwMode="auto">
            <a:xfrm>
              <a:off x="4673003" y="3107241"/>
              <a:ext cx="216479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4"/>
            <p:cNvCxnSpPr>
              <a:stCxn id="107" idx="0"/>
            </p:cNvCxnSpPr>
            <p:nvPr/>
          </p:nvCxnSpPr>
          <p:spPr bwMode="auto">
            <a:xfrm flipV="1">
              <a:off x="5495149" y="5519275"/>
              <a:ext cx="0" cy="303854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5"/>
            <p:cNvCxnSpPr>
              <a:stCxn id="105" idx="0"/>
            </p:cNvCxnSpPr>
            <p:nvPr/>
          </p:nvCxnSpPr>
          <p:spPr bwMode="auto">
            <a:xfrm flipV="1">
              <a:off x="6224763" y="5513293"/>
              <a:ext cx="1518" cy="308917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6"/>
            <p:cNvCxnSpPr>
              <a:stCxn id="101" idx="0"/>
            </p:cNvCxnSpPr>
            <p:nvPr/>
          </p:nvCxnSpPr>
          <p:spPr bwMode="auto">
            <a:xfrm flipV="1">
              <a:off x="6615906" y="5519273"/>
              <a:ext cx="0" cy="298195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7"/>
            <p:cNvCxnSpPr/>
            <p:nvPr/>
          </p:nvCxnSpPr>
          <p:spPr bwMode="auto">
            <a:xfrm>
              <a:off x="6224762" y="5519273"/>
              <a:ext cx="392859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68"/>
            <p:cNvCxnSpPr/>
            <p:nvPr/>
          </p:nvCxnSpPr>
          <p:spPr bwMode="auto">
            <a:xfrm flipH="1">
              <a:off x="4889482" y="5513293"/>
              <a:ext cx="605667" cy="5979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69"/>
            <p:cNvCxnSpPr/>
            <p:nvPr/>
          </p:nvCxnSpPr>
          <p:spPr bwMode="auto">
            <a:xfrm>
              <a:off x="4889482" y="3098685"/>
              <a:ext cx="0" cy="2420588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6" name="Text Box 171"/>
            <p:cNvSpPr txBox="1">
              <a:spLocks noChangeArrowheads="1"/>
            </p:cNvSpPr>
            <p:nvPr/>
          </p:nvSpPr>
          <p:spPr bwMode="auto">
            <a:xfrm>
              <a:off x="2615779" y="5574074"/>
              <a:ext cx="1611709" cy="430887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marL="0" indent="0" algn="ctr" eaLnBrk="1" fontAlgn="auto" hangingPunct="1">
                <a:spcBef>
                  <a:spcPts val="0"/>
                </a:spcBef>
                <a:buClrTx/>
                <a:buFont typeface="Wingdings" pitchFamily="2" charset="2"/>
                <a:buNone/>
                <a:defRPr/>
              </a:pPr>
              <a:r>
                <a:rPr lang="de-DE" sz="1100" dirty="0" err="1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connection</a:t>
              </a:r>
              <a:r>
                <a:rPr lang="de-DE" sz="1100" dirty="0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 </a:t>
              </a:r>
              <a:r>
                <a:rPr lang="de-DE" sz="1100" dirty="0" err="1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foreseen</a:t>
              </a:r>
              <a:r>
                <a:rPr lang="de-DE" sz="1100" dirty="0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 </a:t>
              </a:r>
              <a:br>
                <a:rPr lang="de-DE" sz="1100" dirty="0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</a:br>
              <a:r>
                <a:rPr lang="de-DE" sz="1100" dirty="0" err="1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for</a:t>
              </a:r>
              <a:r>
                <a:rPr lang="de-DE" sz="1100" dirty="0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 a </a:t>
              </a:r>
              <a:r>
                <a:rPr lang="de-DE" sz="1100" dirty="0" err="1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second</a:t>
              </a:r>
              <a:r>
                <a:rPr lang="de-DE" sz="1100" dirty="0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 </a:t>
              </a:r>
              <a:r>
                <a:rPr lang="de-DE" sz="1100" dirty="0" err="1" smtClean="0">
                  <a:solidFill>
                    <a:srgbClr val="000000"/>
                  </a:solidFill>
                  <a:latin typeface="+mn-lt"/>
                  <a:cs typeface="Calibri" panose="020F0502020204030204" pitchFamily="34" charset="0"/>
                </a:rPr>
                <a:t>injector</a:t>
              </a:r>
              <a:endParaRPr lang="en-GB" sz="11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sp>
          <p:nvSpPr>
            <p:cNvPr id="208" name="Rectangle 108"/>
            <p:cNvSpPr/>
            <p:nvPr/>
          </p:nvSpPr>
          <p:spPr bwMode="auto">
            <a:xfrm>
              <a:off x="9420978" y="3647053"/>
              <a:ext cx="1186002" cy="481476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spcBef>
                  <a:spcPct val="0"/>
                </a:spcBef>
              </a:pPr>
              <a:r>
                <a:rPr lang="de-DE" sz="1100" b="1" dirty="0" err="1">
                  <a:solidFill>
                    <a:prstClr val="white"/>
                  </a:solidFill>
                </a:rPr>
                <a:t>Coldbox</a:t>
              </a:r>
              <a:r>
                <a:rPr lang="de-DE" sz="1100" b="1" dirty="0">
                  <a:solidFill>
                    <a:prstClr val="white"/>
                  </a:solidFill>
                </a:rPr>
                <a:t> </a:t>
              </a:r>
              <a:r>
                <a:rPr lang="de-DE" sz="1100" b="1" dirty="0" smtClean="0">
                  <a:solidFill>
                    <a:prstClr val="white"/>
                  </a:solidFill>
                </a:rPr>
                <a:t>43</a:t>
              </a:r>
              <a:endParaRPr lang="de-DE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05" name="Rectangle 94"/>
            <p:cNvSpPr>
              <a:spLocks noChangeArrowheads="1"/>
            </p:cNvSpPr>
            <p:nvPr/>
          </p:nvSpPr>
          <p:spPr bwMode="auto">
            <a:xfrm>
              <a:off x="6104860" y="5822210"/>
              <a:ext cx="239803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219" name="Rectangle 95"/>
            <p:cNvSpPr>
              <a:spLocks noChangeArrowheads="1"/>
            </p:cNvSpPr>
            <p:nvPr/>
          </p:nvSpPr>
          <p:spPr bwMode="auto">
            <a:xfrm>
              <a:off x="6710963" y="5817466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12 CMs</a:t>
              </a:r>
              <a:endParaRPr lang="en-US" sz="1100" dirty="0"/>
            </a:p>
          </p:txBody>
        </p:sp>
        <p:sp>
          <p:nvSpPr>
            <p:cNvPr id="220" name="Rectangle 97"/>
            <p:cNvSpPr>
              <a:spLocks noChangeArrowheads="1"/>
            </p:cNvSpPr>
            <p:nvPr/>
          </p:nvSpPr>
          <p:spPr bwMode="auto">
            <a:xfrm>
              <a:off x="6488699" y="5816663"/>
              <a:ext cx="222265" cy="33458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221" name="Rectangle 94"/>
            <p:cNvSpPr>
              <a:spLocks noChangeArrowheads="1"/>
            </p:cNvSpPr>
            <p:nvPr/>
          </p:nvSpPr>
          <p:spPr bwMode="auto">
            <a:xfrm>
              <a:off x="7209543" y="5817466"/>
              <a:ext cx="239803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223" name="Rectangle 95"/>
            <p:cNvSpPr>
              <a:spLocks noChangeArrowheads="1"/>
            </p:cNvSpPr>
            <p:nvPr/>
          </p:nvSpPr>
          <p:spPr bwMode="auto">
            <a:xfrm>
              <a:off x="7835938" y="5817411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12 CMs</a:t>
              </a:r>
              <a:endParaRPr lang="en-US" sz="1100" dirty="0"/>
            </a:p>
          </p:txBody>
        </p:sp>
        <p:sp>
          <p:nvSpPr>
            <p:cNvPr id="224" name="Rectangle 97"/>
            <p:cNvSpPr>
              <a:spLocks noChangeArrowheads="1"/>
            </p:cNvSpPr>
            <p:nvPr/>
          </p:nvSpPr>
          <p:spPr bwMode="auto">
            <a:xfrm>
              <a:off x="7613674" y="5816663"/>
              <a:ext cx="222265" cy="3345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225" name="Rectangle 94"/>
            <p:cNvSpPr>
              <a:spLocks noChangeArrowheads="1"/>
            </p:cNvSpPr>
            <p:nvPr/>
          </p:nvSpPr>
          <p:spPr bwMode="auto">
            <a:xfrm>
              <a:off x="8334518" y="5817411"/>
              <a:ext cx="367910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SCB</a:t>
              </a:r>
              <a:endParaRPr lang="en-US" sz="1100" dirty="0"/>
            </a:p>
          </p:txBody>
        </p:sp>
        <p:sp>
          <p:nvSpPr>
            <p:cNvPr id="226" name="Rectangle 95"/>
            <p:cNvSpPr>
              <a:spLocks noChangeArrowheads="1"/>
            </p:cNvSpPr>
            <p:nvPr/>
          </p:nvSpPr>
          <p:spPr bwMode="auto">
            <a:xfrm>
              <a:off x="9502360" y="5813101"/>
              <a:ext cx="498579" cy="3335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8 CMs</a:t>
              </a:r>
              <a:endParaRPr lang="en-US" sz="1100" dirty="0"/>
            </a:p>
          </p:txBody>
        </p:sp>
        <p:sp>
          <p:nvSpPr>
            <p:cNvPr id="227" name="Rectangle 97"/>
            <p:cNvSpPr>
              <a:spLocks noChangeArrowheads="1"/>
            </p:cNvSpPr>
            <p:nvPr/>
          </p:nvSpPr>
          <p:spPr bwMode="auto">
            <a:xfrm>
              <a:off x="9998799" y="5813101"/>
              <a:ext cx="222265" cy="33353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9134450" y="5814661"/>
              <a:ext cx="367910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SCB</a:t>
              </a:r>
              <a:endParaRPr lang="en-US" sz="1100" dirty="0"/>
            </a:p>
          </p:txBody>
        </p:sp>
        <p:sp>
          <p:nvSpPr>
            <p:cNvPr id="73" name="Rectangle 6"/>
            <p:cNvSpPr>
              <a:spLocks noChangeArrowheads="1"/>
            </p:cNvSpPr>
            <p:nvPr/>
          </p:nvSpPr>
          <p:spPr bwMode="auto">
            <a:xfrm>
              <a:off x="3129350" y="4524517"/>
              <a:ext cx="1543054" cy="545289"/>
            </a:xfrm>
            <a:prstGeom prst="rect">
              <a:avLst/>
            </a:prstGeom>
            <a:solidFill>
              <a:srgbClr val="0099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>
                  <a:solidFill>
                    <a:prstClr val="white"/>
                  </a:solidFill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de-DE" sz="1100" b="1" dirty="0" smtClean="0">
                  <a:solidFill>
                    <a:prstClr val="white"/>
                  </a:solidFill>
                </a:rPr>
                <a:t>XIVB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229" name="Rectangle 170"/>
            <p:cNvSpPr>
              <a:spLocks noChangeArrowheads="1"/>
            </p:cNvSpPr>
            <p:nvPr/>
          </p:nvSpPr>
          <p:spPr bwMode="auto">
            <a:xfrm>
              <a:off x="1138803" y="4293095"/>
              <a:ext cx="3642439" cy="2054633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230" name="Rectangle 170"/>
            <p:cNvSpPr>
              <a:spLocks noChangeArrowheads="1"/>
            </p:cNvSpPr>
            <p:nvPr/>
          </p:nvSpPr>
          <p:spPr bwMode="auto">
            <a:xfrm>
              <a:off x="3036151" y="1411968"/>
              <a:ext cx="1745091" cy="204468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231" name="Rectangle 170"/>
            <p:cNvSpPr>
              <a:spLocks noChangeArrowheads="1"/>
            </p:cNvSpPr>
            <p:nvPr/>
          </p:nvSpPr>
          <p:spPr bwMode="auto">
            <a:xfrm>
              <a:off x="4963013" y="1425208"/>
              <a:ext cx="6101539" cy="320019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232" name="Rectangle 170"/>
            <p:cNvSpPr>
              <a:spLocks noChangeArrowheads="1"/>
            </p:cNvSpPr>
            <p:nvPr/>
          </p:nvSpPr>
          <p:spPr bwMode="auto">
            <a:xfrm>
              <a:off x="4963013" y="5069806"/>
              <a:ext cx="6101539" cy="127792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161" name="Rectangle 156"/>
            <p:cNvSpPr>
              <a:spLocks noChangeArrowheads="1"/>
            </p:cNvSpPr>
            <p:nvPr/>
          </p:nvSpPr>
          <p:spPr bwMode="auto">
            <a:xfrm>
              <a:off x="5064875" y="2624185"/>
              <a:ext cx="1485205" cy="603382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>
                  <a:solidFill>
                    <a:prstClr val="white"/>
                  </a:solidFill>
                </a:rPr>
                <a:t>Distribution Box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prstClr val="white"/>
                  </a:solidFill>
                </a:rPr>
                <a:t>DB54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59" name="Rectangle 32"/>
            <p:cNvSpPr>
              <a:spLocks noChangeArrowheads="1"/>
            </p:cNvSpPr>
            <p:nvPr/>
          </p:nvSpPr>
          <p:spPr bwMode="auto">
            <a:xfrm>
              <a:off x="3129949" y="1918019"/>
              <a:ext cx="1543054" cy="621777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>
                  <a:solidFill>
                    <a:prstClr val="white"/>
                  </a:solidFill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prstClr val="white"/>
                  </a:solidFill>
                </a:rPr>
                <a:t>CB44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6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EuXFEL</a:t>
            </a:r>
            <a:r>
              <a:rPr lang="de-DE" dirty="0" smtClean="0"/>
              <a:t> 2K </a:t>
            </a:r>
            <a:r>
              <a:rPr lang="en-US" dirty="0" smtClean="0"/>
              <a:t>philosophy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1686" y="1268760"/>
            <a:ext cx="7829047" cy="1787344"/>
          </a:xfrm>
        </p:spPr>
        <p:txBody>
          <a:bodyPr/>
          <a:lstStyle/>
          <a:p>
            <a:r>
              <a:rPr lang="en-US" dirty="0"/>
              <a:t>Up to 17,5 GeV </a:t>
            </a:r>
            <a:r>
              <a:rPr lang="en-US" dirty="0" smtClean="0"/>
              <a:t>operation - only </a:t>
            </a:r>
            <a:r>
              <a:rPr lang="en-US" dirty="0"/>
              <a:t>one </a:t>
            </a:r>
            <a:r>
              <a:rPr lang="en-US" dirty="0" err="1"/>
              <a:t>cryo</a:t>
            </a:r>
            <a:r>
              <a:rPr lang="en-US" dirty="0"/>
              <a:t>-plant necessary  </a:t>
            </a:r>
          </a:p>
          <a:p>
            <a:r>
              <a:rPr lang="en-US" dirty="0" err="1" smtClean="0"/>
              <a:t>Coldbox</a:t>
            </a:r>
            <a:r>
              <a:rPr lang="en-US" dirty="0" smtClean="0"/>
              <a:t> and Cold Compressors for standard 2K operation</a:t>
            </a:r>
          </a:p>
          <a:p>
            <a:r>
              <a:rPr lang="en-US" dirty="0" smtClean="0"/>
              <a:t>Warm compressors only as backup -&gt; can cover only static losses</a:t>
            </a:r>
          </a:p>
          <a:p>
            <a:pPr lvl="2"/>
            <a:r>
              <a:rPr lang="de-DE" dirty="0" smtClean="0"/>
              <a:t>AMTF Test </a:t>
            </a:r>
            <a:r>
              <a:rPr lang="de-DE" dirty="0" err="1" smtClean="0"/>
              <a:t>Benches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FLASH </a:t>
            </a:r>
            <a:r>
              <a:rPr lang="de-DE" dirty="0" err="1" smtClean="0"/>
              <a:t>operated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warm </a:t>
            </a:r>
            <a:r>
              <a:rPr lang="de-DE" dirty="0" err="1" smtClean="0"/>
              <a:t>compressors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mtClean="0"/>
              <a:t>Cold and warm compressors</a:t>
            </a:r>
            <a:endParaRPr lang="de-DE" dirty="0"/>
          </a:p>
        </p:txBody>
      </p:sp>
      <p:grpSp>
        <p:nvGrpSpPr>
          <p:cNvPr id="204" name="Group 203"/>
          <p:cNvGrpSpPr/>
          <p:nvPr/>
        </p:nvGrpSpPr>
        <p:grpSpPr>
          <a:xfrm>
            <a:off x="574983" y="3290531"/>
            <a:ext cx="11125851" cy="2647775"/>
            <a:chOff x="695400" y="3413413"/>
            <a:chExt cx="11125851" cy="2647775"/>
          </a:xfrm>
        </p:grpSpPr>
        <p:sp>
          <p:nvSpPr>
            <p:cNvPr id="104" name="Text Box 171"/>
            <p:cNvSpPr txBox="1">
              <a:spLocks noChangeArrowheads="1"/>
            </p:cNvSpPr>
            <p:nvPr/>
          </p:nvSpPr>
          <p:spPr bwMode="auto">
            <a:xfrm>
              <a:off x="7174041" y="5269326"/>
              <a:ext cx="35837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L1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5" name="Text Box 171"/>
            <p:cNvSpPr txBox="1">
              <a:spLocks noChangeArrowheads="1"/>
            </p:cNvSpPr>
            <p:nvPr/>
          </p:nvSpPr>
          <p:spPr bwMode="auto">
            <a:xfrm>
              <a:off x="8208623" y="5268513"/>
              <a:ext cx="486326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L2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Text Box 171"/>
            <p:cNvSpPr txBox="1">
              <a:spLocks noChangeArrowheads="1"/>
            </p:cNvSpPr>
            <p:nvPr/>
          </p:nvSpPr>
          <p:spPr bwMode="auto">
            <a:xfrm>
              <a:off x="9931010" y="5268513"/>
              <a:ext cx="53418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ClrTx/>
                <a:buFont typeface="Wingdings" pitchFamily="2" charset="2"/>
                <a:buNone/>
                <a:defRPr/>
              </a:pPr>
              <a:r>
                <a:rPr lang="de-DE" sz="1100" b="1" dirty="0" smtClean="0">
                  <a:solidFill>
                    <a:prstClr val="black"/>
                  </a:solidFill>
                  <a:latin typeface="+mn-lt"/>
                </a:rPr>
                <a:t>L3</a:t>
              </a:r>
              <a:endParaRPr lang="en-GB" sz="1100" b="1" dirty="0" smtClean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Rectangle 59"/>
            <p:cNvSpPr>
              <a:spLocks noChangeArrowheads="1"/>
            </p:cNvSpPr>
            <p:nvPr/>
          </p:nvSpPr>
          <p:spPr bwMode="auto">
            <a:xfrm>
              <a:off x="10845958" y="4893707"/>
              <a:ext cx="878383" cy="241980"/>
            </a:xfrm>
            <a:prstGeom prst="rect">
              <a:avLst/>
            </a:prstGeom>
            <a:noFill/>
            <a:ln w="158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>
              <a:spAutoFit/>
            </a:bodyPr>
            <a:lstStyle/>
            <a:p>
              <a:pPr marL="342900" indent="-342900" algn="ctr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GB" sz="1100" dirty="0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rPr>
                <a:t>Main </a:t>
              </a:r>
              <a:r>
                <a:rPr lang="en-GB" sz="1100" dirty="0" err="1">
                  <a:solidFill>
                    <a:prstClr val="black"/>
                  </a:solidFill>
                  <a:ea typeface="ＭＳ Ｐゴシック" pitchFamily="112" charset="-128"/>
                  <a:cs typeface="Calibri" panose="020F0502020204030204" pitchFamily="34" charset="0"/>
                </a:rPr>
                <a:t>Linac</a:t>
              </a:r>
              <a:endParaRPr lang="en-GB" sz="1100" dirty="0">
                <a:solidFill>
                  <a:prstClr val="black"/>
                </a:solidFill>
                <a:ea typeface="ＭＳ Ｐゴシック" pitchFamily="112" charset="-128"/>
                <a:cs typeface="Calibri" panose="020F0502020204030204" pitchFamily="34" charset="0"/>
              </a:endParaRPr>
            </a:p>
          </p:txBody>
        </p:sp>
        <p:sp>
          <p:nvSpPr>
            <p:cNvPr id="126" name="Line 115"/>
            <p:cNvSpPr>
              <a:spLocks noChangeShapeType="1"/>
            </p:cNvSpPr>
            <p:nvPr/>
          </p:nvSpPr>
          <p:spPr bwMode="auto">
            <a:xfrm flipH="1">
              <a:off x="10323997" y="5415813"/>
              <a:ext cx="135013" cy="583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127" name="Line 116"/>
            <p:cNvSpPr>
              <a:spLocks noChangeShapeType="1"/>
            </p:cNvSpPr>
            <p:nvPr/>
          </p:nvSpPr>
          <p:spPr bwMode="auto">
            <a:xfrm flipH="1">
              <a:off x="10413100" y="5415812"/>
              <a:ext cx="135897" cy="583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grpSp>
          <p:nvGrpSpPr>
            <p:cNvPr id="128" name="Group 240"/>
            <p:cNvGrpSpPr/>
            <p:nvPr/>
          </p:nvGrpSpPr>
          <p:grpSpPr>
            <a:xfrm>
              <a:off x="6626616" y="4927571"/>
              <a:ext cx="2606692" cy="181883"/>
              <a:chOff x="4054544" y="4709216"/>
              <a:chExt cx="2344700" cy="156959"/>
            </a:xfrm>
          </p:grpSpPr>
          <p:sp>
            <p:nvSpPr>
              <p:cNvPr id="174" name="Rectangle 56"/>
              <p:cNvSpPr>
                <a:spLocks noChangeArrowheads="1"/>
              </p:cNvSpPr>
              <p:nvPr/>
            </p:nvSpPr>
            <p:spPr bwMode="auto">
              <a:xfrm>
                <a:off x="4054544" y="4709216"/>
                <a:ext cx="417727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XLTL1</a:t>
                </a:r>
              </a:p>
            </p:txBody>
          </p:sp>
          <p:sp>
            <p:nvSpPr>
              <p:cNvPr id="175" name="Rectangle 111"/>
              <p:cNvSpPr>
                <a:spLocks noChangeArrowheads="1"/>
              </p:cNvSpPr>
              <p:nvPr/>
            </p:nvSpPr>
            <p:spPr bwMode="auto">
              <a:xfrm>
                <a:off x="6024353" y="4720094"/>
                <a:ext cx="374891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XLTL3</a:t>
                </a:r>
              </a:p>
            </p:txBody>
          </p:sp>
          <p:sp>
            <p:nvSpPr>
              <p:cNvPr id="176" name="Rectangle 56"/>
              <p:cNvSpPr>
                <a:spLocks noChangeArrowheads="1"/>
              </p:cNvSpPr>
              <p:nvPr/>
            </p:nvSpPr>
            <p:spPr bwMode="auto">
              <a:xfrm>
                <a:off x="5001116" y="4711362"/>
                <a:ext cx="374891" cy="146081"/>
              </a:xfrm>
              <a:prstGeom prst="rect">
                <a:avLst/>
              </a:prstGeom>
              <a:noFill/>
              <a:ln w="9525">
                <a:solidFill>
                  <a:srgbClr val="FD930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100" dirty="0">
                    <a:solidFill>
                      <a:srgbClr val="000000"/>
                    </a:solidFill>
                  </a:rPr>
                  <a:t>XLTL2</a:t>
                </a:r>
              </a:p>
            </p:txBody>
          </p:sp>
        </p:grpSp>
        <p:grpSp>
          <p:nvGrpSpPr>
            <p:cNvPr id="129" name="Group 244"/>
            <p:cNvGrpSpPr/>
            <p:nvPr/>
          </p:nvGrpSpPr>
          <p:grpSpPr>
            <a:xfrm>
              <a:off x="8809687" y="5207307"/>
              <a:ext cx="404604" cy="332963"/>
              <a:chOff x="5006192" y="4945063"/>
              <a:chExt cx="363938" cy="287337"/>
            </a:xfrm>
          </p:grpSpPr>
          <p:sp>
            <p:nvSpPr>
              <p:cNvPr id="171" name="Line 105"/>
              <p:cNvSpPr>
                <a:spLocks noChangeShapeType="1"/>
              </p:cNvSpPr>
              <p:nvPr/>
            </p:nvSpPr>
            <p:spPr bwMode="auto">
              <a:xfrm flipV="1">
                <a:off x="5006192" y="4945063"/>
                <a:ext cx="0" cy="287337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Line 106"/>
              <p:cNvSpPr>
                <a:spLocks noChangeShapeType="1"/>
              </p:cNvSpPr>
              <p:nvPr/>
            </p:nvSpPr>
            <p:spPr bwMode="auto">
              <a:xfrm flipV="1">
                <a:off x="5364163" y="4945063"/>
                <a:ext cx="0" cy="284161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Line 109"/>
              <p:cNvSpPr>
                <a:spLocks noChangeShapeType="1"/>
              </p:cNvSpPr>
              <p:nvPr/>
            </p:nvSpPr>
            <p:spPr bwMode="auto">
              <a:xfrm>
                <a:off x="5012346" y="4959913"/>
                <a:ext cx="357784" cy="0"/>
              </a:xfrm>
              <a:prstGeom prst="line">
                <a:avLst/>
              </a:prstGeom>
              <a:noFill/>
              <a:ln w="38100">
                <a:solidFill>
                  <a:srgbClr val="FD930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</a:pPr>
                <a:endParaRPr lang="en-US" sz="11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0" name="Rectangle 95"/>
            <p:cNvSpPr>
              <a:spLocks noChangeArrowheads="1"/>
            </p:cNvSpPr>
            <p:nvPr/>
          </p:nvSpPr>
          <p:spPr bwMode="auto">
            <a:xfrm>
              <a:off x="7103939" y="5535670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4 CMs</a:t>
              </a:r>
              <a:endParaRPr lang="en-US" sz="1100" dirty="0"/>
            </a:p>
          </p:txBody>
        </p:sp>
        <p:sp>
          <p:nvSpPr>
            <p:cNvPr id="131" name="Rectangle 97"/>
            <p:cNvSpPr>
              <a:spLocks noChangeArrowheads="1"/>
            </p:cNvSpPr>
            <p:nvPr/>
          </p:nvSpPr>
          <p:spPr bwMode="auto">
            <a:xfrm>
              <a:off x="6881675" y="5536589"/>
              <a:ext cx="222265" cy="33285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132" name="Line 124"/>
            <p:cNvSpPr>
              <a:spLocks noChangeShapeType="1"/>
            </p:cNvSpPr>
            <p:nvPr/>
          </p:nvSpPr>
          <p:spPr bwMode="auto">
            <a:xfrm>
              <a:off x="10087044" y="5837836"/>
              <a:ext cx="6749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133" name="Line 125"/>
            <p:cNvSpPr>
              <a:spLocks noChangeShapeType="1"/>
            </p:cNvSpPr>
            <p:nvPr/>
          </p:nvSpPr>
          <p:spPr bwMode="auto">
            <a:xfrm flipV="1">
              <a:off x="10200087" y="5555294"/>
              <a:ext cx="5619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100">
                <a:solidFill>
                  <a:prstClr val="black"/>
                </a:solidFill>
              </a:endParaRPr>
            </a:p>
          </p:txBody>
        </p:sp>
        <p:sp>
          <p:nvSpPr>
            <p:cNvPr id="142" name="Rectangle 95"/>
            <p:cNvSpPr>
              <a:spLocks noChangeArrowheads="1"/>
            </p:cNvSpPr>
            <p:nvPr/>
          </p:nvSpPr>
          <p:spPr bwMode="auto">
            <a:xfrm>
              <a:off x="4270159" y="3413413"/>
              <a:ext cx="1022751" cy="72020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srgbClr val="000000"/>
                  </a:solidFill>
                </a:rPr>
                <a:t>Warm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srgbClr val="000000"/>
                  </a:solidFill>
                </a:rPr>
                <a:t>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srgbClr val="000000"/>
                  </a:solidFill>
                </a:rPr>
                <a:t>1000 mbar</a:t>
              </a:r>
              <a:endParaRPr lang="en-GB" sz="1100" b="1" dirty="0">
                <a:solidFill>
                  <a:prstClr val="black"/>
                </a:solidFill>
              </a:endParaRPr>
            </a:p>
          </p:txBody>
        </p:sp>
        <p:cxnSp>
          <p:nvCxnSpPr>
            <p:cNvPr id="146" name="Gerade Verbindung 64"/>
            <p:cNvCxnSpPr>
              <a:stCxn id="131" idx="0"/>
            </p:cNvCxnSpPr>
            <p:nvPr/>
          </p:nvCxnSpPr>
          <p:spPr bwMode="auto">
            <a:xfrm flipV="1">
              <a:off x="6992808" y="5232735"/>
              <a:ext cx="0" cy="303854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 Verbindung 65"/>
            <p:cNvCxnSpPr>
              <a:stCxn id="154" idx="0"/>
            </p:cNvCxnSpPr>
            <p:nvPr/>
          </p:nvCxnSpPr>
          <p:spPr bwMode="auto">
            <a:xfrm flipV="1">
              <a:off x="7722422" y="5226753"/>
              <a:ext cx="1518" cy="308917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Gerade Verbindung 66"/>
            <p:cNvCxnSpPr/>
            <p:nvPr/>
          </p:nvCxnSpPr>
          <p:spPr bwMode="auto">
            <a:xfrm flipV="1">
              <a:off x="8113565" y="5232733"/>
              <a:ext cx="0" cy="298195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Gerade Verbindung 67"/>
            <p:cNvCxnSpPr/>
            <p:nvPr/>
          </p:nvCxnSpPr>
          <p:spPr bwMode="auto">
            <a:xfrm>
              <a:off x="7722421" y="5232733"/>
              <a:ext cx="392859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4" name="Rectangle 94"/>
            <p:cNvSpPr>
              <a:spLocks noChangeArrowheads="1"/>
            </p:cNvSpPr>
            <p:nvPr/>
          </p:nvSpPr>
          <p:spPr bwMode="auto">
            <a:xfrm>
              <a:off x="7602519" y="5535670"/>
              <a:ext cx="239803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155" name="Rectangle 95"/>
            <p:cNvSpPr>
              <a:spLocks noChangeArrowheads="1"/>
            </p:cNvSpPr>
            <p:nvPr/>
          </p:nvSpPr>
          <p:spPr bwMode="auto">
            <a:xfrm>
              <a:off x="8208622" y="5530926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12 CMs</a:t>
              </a:r>
              <a:endParaRPr lang="en-US" sz="1100" dirty="0"/>
            </a:p>
          </p:txBody>
        </p:sp>
        <p:sp>
          <p:nvSpPr>
            <p:cNvPr id="156" name="Rectangle 97"/>
            <p:cNvSpPr>
              <a:spLocks noChangeArrowheads="1"/>
            </p:cNvSpPr>
            <p:nvPr/>
          </p:nvSpPr>
          <p:spPr bwMode="auto">
            <a:xfrm>
              <a:off x="7986358" y="5530123"/>
              <a:ext cx="222265" cy="33458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157" name="Rectangle 94"/>
            <p:cNvSpPr>
              <a:spLocks noChangeArrowheads="1"/>
            </p:cNvSpPr>
            <p:nvPr/>
          </p:nvSpPr>
          <p:spPr bwMode="auto">
            <a:xfrm>
              <a:off x="8707202" y="5530926"/>
              <a:ext cx="239803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158" name="Rectangle 95"/>
            <p:cNvSpPr>
              <a:spLocks noChangeArrowheads="1"/>
            </p:cNvSpPr>
            <p:nvPr/>
          </p:nvSpPr>
          <p:spPr bwMode="auto">
            <a:xfrm>
              <a:off x="9333597" y="5530871"/>
              <a:ext cx="498579" cy="3329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12 CMs</a:t>
              </a:r>
              <a:endParaRPr lang="en-US" sz="1100" dirty="0"/>
            </a:p>
          </p:txBody>
        </p:sp>
        <p:sp>
          <p:nvSpPr>
            <p:cNvPr id="159" name="Rectangle 97"/>
            <p:cNvSpPr>
              <a:spLocks noChangeArrowheads="1"/>
            </p:cNvSpPr>
            <p:nvPr/>
          </p:nvSpPr>
          <p:spPr bwMode="auto">
            <a:xfrm>
              <a:off x="9111333" y="5530123"/>
              <a:ext cx="222265" cy="3345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FC</a:t>
              </a:r>
              <a:endParaRPr lang="en-US" sz="1100" dirty="0"/>
            </a:p>
          </p:txBody>
        </p:sp>
        <p:sp>
          <p:nvSpPr>
            <p:cNvPr id="160" name="Rectangle 94"/>
            <p:cNvSpPr>
              <a:spLocks noChangeArrowheads="1"/>
            </p:cNvSpPr>
            <p:nvPr/>
          </p:nvSpPr>
          <p:spPr bwMode="auto">
            <a:xfrm>
              <a:off x="9832177" y="5530871"/>
              <a:ext cx="367910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SCB</a:t>
              </a:r>
              <a:endParaRPr lang="en-US" sz="1100" dirty="0"/>
            </a:p>
          </p:txBody>
        </p:sp>
        <p:sp>
          <p:nvSpPr>
            <p:cNvPr id="161" name="Rectangle 95"/>
            <p:cNvSpPr>
              <a:spLocks noChangeArrowheads="1"/>
            </p:cNvSpPr>
            <p:nvPr/>
          </p:nvSpPr>
          <p:spPr bwMode="auto">
            <a:xfrm>
              <a:off x="11000019" y="5526561"/>
              <a:ext cx="498579" cy="3335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8 CMs</a:t>
              </a:r>
              <a:endParaRPr lang="en-US" sz="1100" dirty="0"/>
            </a:p>
          </p:txBody>
        </p:sp>
        <p:sp>
          <p:nvSpPr>
            <p:cNvPr id="162" name="Rectangle 97"/>
            <p:cNvSpPr>
              <a:spLocks noChangeArrowheads="1"/>
            </p:cNvSpPr>
            <p:nvPr/>
          </p:nvSpPr>
          <p:spPr bwMode="auto">
            <a:xfrm>
              <a:off x="11496458" y="5526561"/>
              <a:ext cx="222265" cy="33353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EC</a:t>
              </a:r>
              <a:endParaRPr lang="en-US" sz="1100" dirty="0"/>
            </a:p>
          </p:txBody>
        </p:sp>
        <p:sp>
          <p:nvSpPr>
            <p:cNvPr id="163" name="Rectangle 94"/>
            <p:cNvSpPr>
              <a:spLocks noChangeArrowheads="1"/>
            </p:cNvSpPr>
            <p:nvPr/>
          </p:nvSpPr>
          <p:spPr bwMode="auto">
            <a:xfrm>
              <a:off x="10632109" y="5528121"/>
              <a:ext cx="367910" cy="332965"/>
            </a:xfrm>
            <a:prstGeom prst="rect">
              <a:avLst/>
            </a:prstGeom>
            <a:solidFill>
              <a:srgbClr val="FD930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100" dirty="0" smtClean="0"/>
                <a:t>SCB</a:t>
              </a:r>
              <a:endParaRPr lang="en-US" sz="1100" dirty="0"/>
            </a:p>
          </p:txBody>
        </p:sp>
        <p:sp>
          <p:nvSpPr>
            <p:cNvPr id="168" name="Rectangle 170"/>
            <p:cNvSpPr>
              <a:spLocks noChangeArrowheads="1"/>
            </p:cNvSpPr>
            <p:nvPr/>
          </p:nvSpPr>
          <p:spPr bwMode="auto">
            <a:xfrm>
              <a:off x="6460672" y="4783266"/>
              <a:ext cx="5360579" cy="127792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100">
                <a:solidFill>
                  <a:prstClr val="black"/>
                </a:solidFill>
              </a:endParaRPr>
            </a:p>
          </p:txBody>
        </p:sp>
        <p:sp>
          <p:nvSpPr>
            <p:cNvPr id="170" name="Rectangle 32"/>
            <p:cNvSpPr>
              <a:spLocks noChangeArrowheads="1"/>
            </p:cNvSpPr>
            <p:nvPr/>
          </p:nvSpPr>
          <p:spPr bwMode="auto">
            <a:xfrm>
              <a:off x="2943514" y="4938586"/>
              <a:ext cx="1543054" cy="621777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>
                  <a:solidFill>
                    <a:prstClr val="white"/>
                  </a:solidFill>
                </a:rPr>
                <a:t>Cold Compressors</a:t>
              </a:r>
            </a:p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smtClean="0">
                  <a:solidFill>
                    <a:prstClr val="white"/>
                  </a:solidFill>
                </a:rPr>
                <a:t>CB44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177" name="Rectangle 6"/>
            <p:cNvSpPr>
              <a:spLocks noChangeArrowheads="1"/>
            </p:cNvSpPr>
            <p:nvPr/>
          </p:nvSpPr>
          <p:spPr bwMode="auto">
            <a:xfrm>
              <a:off x="5087888" y="4665962"/>
              <a:ext cx="1339638" cy="4308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anchor="ctr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31mbar</a:t>
              </a:r>
              <a:br>
                <a:rPr lang="en-US" sz="1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</a:br>
              <a:r>
                <a:rPr lang="en-US" sz="1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(2K return flow)</a:t>
              </a:r>
              <a:endPara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80" name="Gerade Verbindung 67"/>
            <p:cNvCxnSpPr/>
            <p:nvPr/>
          </p:nvCxnSpPr>
          <p:spPr bwMode="auto">
            <a:xfrm flipV="1">
              <a:off x="4486568" y="5231224"/>
              <a:ext cx="1778264" cy="1385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Gerade Verbindung 67"/>
            <p:cNvCxnSpPr>
              <a:endCxn id="142" idx="2"/>
            </p:cNvCxnSpPr>
            <p:nvPr/>
          </p:nvCxnSpPr>
          <p:spPr bwMode="auto">
            <a:xfrm flipV="1">
              <a:off x="4781535" y="4133620"/>
              <a:ext cx="0" cy="1104746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Rectangle 32"/>
            <p:cNvSpPr>
              <a:spLocks noChangeArrowheads="1"/>
            </p:cNvSpPr>
            <p:nvPr/>
          </p:nvSpPr>
          <p:spPr bwMode="auto">
            <a:xfrm>
              <a:off x="695400" y="4938586"/>
              <a:ext cx="1255022" cy="621777"/>
            </a:xfrm>
            <a:prstGeom prst="rect">
              <a:avLst/>
            </a:prstGeom>
            <a:solidFill>
              <a:srgbClr val="FF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GB" sz="1100" b="1" dirty="0" err="1" smtClean="0">
                  <a:solidFill>
                    <a:prstClr val="white"/>
                  </a:solidFill>
                </a:rPr>
                <a:t>Coldbox</a:t>
              </a:r>
              <a:r>
                <a:rPr lang="en-GB" sz="1100" b="1" dirty="0" smtClean="0">
                  <a:solidFill>
                    <a:prstClr val="white"/>
                  </a:solidFill>
                </a:rPr>
                <a:t> 41</a:t>
              </a:r>
              <a:endParaRPr lang="en-GB" sz="1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91" name="Gerade Verbindung 67"/>
            <p:cNvCxnSpPr>
              <a:stCxn id="190" idx="3"/>
              <a:endCxn id="170" idx="1"/>
            </p:cNvCxnSpPr>
            <p:nvPr/>
          </p:nvCxnSpPr>
          <p:spPr bwMode="auto">
            <a:xfrm>
              <a:off x="1950422" y="5249475"/>
              <a:ext cx="993092" cy="0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4" name="Rectangle 6"/>
            <p:cNvSpPr>
              <a:spLocks noChangeArrowheads="1"/>
            </p:cNvSpPr>
            <p:nvPr/>
          </p:nvSpPr>
          <p:spPr bwMode="auto">
            <a:xfrm>
              <a:off x="1777149" y="4940176"/>
              <a:ext cx="1339638" cy="21544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anchor="ctr">
              <a:spAutoFit/>
            </a:bodyPr>
            <a:lstStyle/>
            <a:p>
              <a:pPr algn="ct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4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1000 mbar</a:t>
              </a:r>
              <a:endParaRPr lang="en-US" sz="1400" b="1" kern="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96" name="Gerade Verbindung 67"/>
            <p:cNvCxnSpPr/>
            <p:nvPr/>
          </p:nvCxnSpPr>
          <p:spPr bwMode="auto">
            <a:xfrm flipV="1">
              <a:off x="6013107" y="5224515"/>
              <a:ext cx="979701" cy="8218"/>
            </a:xfrm>
            <a:prstGeom prst="line">
              <a:avLst/>
            </a:prstGeom>
            <a:noFill/>
            <a:ln w="38100">
              <a:solidFill>
                <a:srgbClr val="FD930A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0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07" y="476672"/>
            <a:ext cx="3878074" cy="187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6738400" y="1484784"/>
            <a:ext cx="1162561" cy="288032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 Box 171"/>
          <p:cNvSpPr txBox="1">
            <a:spLocks noChangeArrowheads="1"/>
          </p:cNvSpPr>
          <p:nvPr/>
        </p:nvSpPr>
        <p:spPr bwMode="auto">
          <a:xfrm>
            <a:off x="4271326" y="6139348"/>
            <a:ext cx="1247297" cy="241980"/>
          </a:xfrm>
          <a:prstGeom prst="rect">
            <a:avLst/>
          </a:prstGeom>
          <a:noFill/>
          <a:ln w="158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defPPr>
              <a:defRPr lang="en-US"/>
            </a:defPPr>
            <a:lvl1pPr marL="342900" indent="-342900" algn="ctr" fontAlgn="auto">
              <a:spcBef>
                <a:spcPct val="50000"/>
              </a:spcBef>
              <a:spcAft>
                <a:spcPts val="0"/>
              </a:spcAft>
              <a:buClrTx/>
              <a:buFont typeface="Wingdings" pitchFamily="2" charset="2"/>
              <a:buNone/>
              <a:defRPr sz="1100">
                <a:solidFill>
                  <a:prstClr val="black"/>
                </a:solidFill>
                <a:ea typeface="ＭＳ Ｐゴシック" pitchFamily="112" charset="-128"/>
                <a:cs typeface="Calibri" panose="020F0502020204030204" pitchFamily="34" charset="0"/>
              </a:defRPr>
            </a:lvl1pPr>
            <a:lvl2pPr eaLnBrk="0" hangingPunct="0">
              <a:spcBef>
                <a:spcPct val="0"/>
              </a:spcBef>
              <a:defRPr sz="2400"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de-DE" dirty="0" err="1"/>
              <a:t>Injector</a:t>
            </a:r>
            <a:endParaRPr lang="en-GB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6172923" y="5105744"/>
            <a:ext cx="0" cy="790758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5757079" y="5906536"/>
            <a:ext cx="410929" cy="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Rectangle 96"/>
          <p:cNvSpPr>
            <a:spLocks noChangeArrowheads="1"/>
          </p:cNvSpPr>
          <p:nvPr/>
        </p:nvSpPr>
        <p:spPr bwMode="auto">
          <a:xfrm>
            <a:off x="4981786" y="5731452"/>
            <a:ext cx="549940" cy="330101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 smtClean="0">
                <a:solidFill>
                  <a:prstClr val="black"/>
                </a:solidFill>
              </a:rPr>
              <a:t>3.9 GHz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22" name="Rectangle 130"/>
          <p:cNvSpPr>
            <a:spLocks noChangeArrowheads="1"/>
          </p:cNvSpPr>
          <p:nvPr/>
        </p:nvSpPr>
        <p:spPr bwMode="auto">
          <a:xfrm>
            <a:off x="4499973" y="5733189"/>
            <a:ext cx="481813" cy="3283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 smtClean="0">
                <a:solidFill>
                  <a:prstClr val="black"/>
                </a:solidFill>
              </a:rPr>
              <a:t>CM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23" name="Rectangle 131"/>
          <p:cNvSpPr>
            <a:spLocks noChangeArrowheads="1"/>
          </p:cNvSpPr>
          <p:nvPr/>
        </p:nvSpPr>
        <p:spPr bwMode="auto">
          <a:xfrm>
            <a:off x="5530665" y="5733189"/>
            <a:ext cx="210022" cy="328364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C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24" name="Rectangle 133"/>
          <p:cNvSpPr>
            <a:spLocks noChangeArrowheads="1"/>
          </p:cNvSpPr>
          <p:nvPr/>
        </p:nvSpPr>
        <p:spPr bwMode="auto">
          <a:xfrm>
            <a:off x="4264359" y="5731635"/>
            <a:ext cx="235613" cy="329918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100" dirty="0" smtClean="0">
                <a:solidFill>
                  <a:prstClr val="black"/>
                </a:solidFill>
              </a:rPr>
              <a:t>EC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39" y="1347763"/>
            <a:ext cx="8143717" cy="3377381"/>
          </a:xfrm>
          <a:noFill/>
        </p:spPr>
        <p:txBody>
          <a:bodyPr/>
          <a:lstStyle/>
          <a:p>
            <a:r>
              <a:rPr lang="de-DE" dirty="0" smtClean="0"/>
              <a:t>2 </a:t>
            </a:r>
            <a:r>
              <a:rPr lang="de-DE" dirty="0" err="1" smtClean="0"/>
              <a:t>indipendent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: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endParaRPr lang="de-DE" dirty="0" smtClean="0"/>
          </a:p>
          <a:p>
            <a:r>
              <a:rPr lang="de-DE" dirty="0" smtClean="0"/>
              <a:t>Main 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divided</a:t>
            </a:r>
            <a:r>
              <a:rPr lang="de-DE" dirty="0" smtClean="0"/>
              <a:t> in 3 </a:t>
            </a:r>
            <a:r>
              <a:rPr lang="de-DE" dirty="0" err="1" smtClean="0"/>
              <a:t>parts</a:t>
            </a:r>
            <a:r>
              <a:rPr lang="de-DE" dirty="0" smtClean="0"/>
              <a:t> L1, L2, L3, but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big</a:t>
            </a:r>
            <a:r>
              <a:rPr lang="de-DE" dirty="0" smtClean="0"/>
              <a:t> </a:t>
            </a:r>
            <a:r>
              <a:rPr lang="de-DE" dirty="0" err="1" smtClean="0"/>
              <a:t>cryosection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(cool down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)</a:t>
            </a:r>
          </a:p>
          <a:p>
            <a:r>
              <a:rPr lang="de-DE" dirty="0" smtClean="0"/>
              <a:t>2K </a:t>
            </a:r>
            <a:r>
              <a:rPr lang="de-DE" dirty="0" err="1" smtClean="0"/>
              <a:t>helium</a:t>
            </a:r>
            <a:r>
              <a:rPr lang="de-DE" dirty="0" smtClean="0"/>
              <a:t> </a:t>
            </a:r>
            <a:r>
              <a:rPr lang="de-DE" dirty="0" err="1" smtClean="0"/>
              <a:t>divided</a:t>
            </a:r>
            <a:r>
              <a:rPr lang="de-DE" dirty="0" smtClean="0"/>
              <a:t> in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strings</a:t>
            </a:r>
            <a:r>
              <a:rPr lang="de-DE" dirty="0" smtClean="0"/>
              <a:t> (CS1 </a:t>
            </a:r>
            <a:r>
              <a:rPr lang="de-DE" dirty="0" err="1" smtClean="0"/>
              <a:t>to</a:t>
            </a:r>
            <a:r>
              <a:rPr lang="de-DE" dirty="0" smtClean="0"/>
              <a:t> CS9) 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smtClean="0"/>
              <a:t> end, </a:t>
            </a:r>
            <a:r>
              <a:rPr lang="de-DE" dirty="0" err="1" smtClean="0"/>
              <a:t>feed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endParaRPr lang="de-DE" dirty="0" smtClean="0"/>
          </a:p>
          <a:p>
            <a:r>
              <a:rPr lang="de-DE" dirty="0" smtClean="0"/>
              <a:t>JT-</a:t>
            </a:r>
            <a:r>
              <a:rPr lang="de-DE" dirty="0" err="1" smtClean="0"/>
              <a:t>valves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endParaRPr lang="de-DE" dirty="0" smtClean="0"/>
          </a:p>
          <a:p>
            <a:r>
              <a:rPr lang="de-DE" dirty="0" smtClean="0"/>
              <a:t>Boxes </a:t>
            </a:r>
            <a:r>
              <a:rPr lang="de-DE" dirty="0" err="1" smtClean="0"/>
              <a:t>directly</a:t>
            </a:r>
            <a:r>
              <a:rPr lang="de-DE" dirty="0" smtClean="0"/>
              <a:t> </a:t>
            </a:r>
            <a:r>
              <a:rPr lang="de-DE" dirty="0" err="1" smtClean="0"/>
              <a:t>attached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modules</a:t>
            </a:r>
            <a:endParaRPr lang="de-D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Helium </a:t>
            </a:r>
            <a:r>
              <a:rPr lang="de-DE" dirty="0" err="1" smtClean="0"/>
              <a:t>distribution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Flow </a:t>
            </a:r>
            <a:r>
              <a:rPr lang="de-DE" dirty="0" err="1" smtClean="0"/>
              <a:t>scheme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 </a:t>
            </a:r>
            <a:endParaRPr lang="de-DE" dirty="0"/>
          </a:p>
        </p:txBody>
      </p:sp>
      <p:pic>
        <p:nvPicPr>
          <p:cNvPr id="7" name="Picture 2" descr="D:\My Documents local\admin_XFEL\XFEL SAC\SAC_2016_9\20160902-MKX_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487432" y="620688"/>
            <a:ext cx="3325091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Present status and possible upgrade of the XFEL cryomodules | Kay Jensch, 07/10/2019 | ECD Lund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7650" r="4232"/>
          <a:stretch/>
        </p:blipFill>
        <p:spPr bwMode="auto">
          <a:xfrm>
            <a:off x="1227981" y="4509120"/>
            <a:ext cx="3571875" cy="15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L:\PPP_presentations_posters_papers\2015_09 - SRF2015\pictures\TUPB108_figure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231904" y="3059402"/>
            <a:ext cx="6580619" cy="327252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6691114" y="3212976"/>
            <a:ext cx="3816424" cy="266429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04112" y="292494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B050"/>
                </a:solidFill>
              </a:rPr>
              <a:t>Cryomodules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5955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1_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3.xml><?xml version="1.0" encoding="utf-8"?>
<a:theme xmlns:a="http://schemas.openxmlformats.org/drawingml/2006/main" name="template-european-xfel-gmbh_presentation-with-partner-logos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2201</Words>
  <Application>Microsoft Office PowerPoint</Application>
  <PresentationFormat>Custom</PresentationFormat>
  <Paragraphs>391</Paragraphs>
  <Slides>32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DESY_PowerPoint_16x9_en</vt:lpstr>
      <vt:lpstr>1_DESY_PowerPoint_16x9_en</vt:lpstr>
      <vt:lpstr>template-european-xfel-gmbh_presentation-with-partner-logos</vt:lpstr>
      <vt:lpstr>Present status and possible upgrade of the XFEL cryomodules</vt:lpstr>
      <vt:lpstr>Outlook</vt:lpstr>
      <vt:lpstr>The cryogenic of the  European XFEL accelerator</vt:lpstr>
      <vt:lpstr>The European X-ray Free Electron Laser (EuXFEL)</vt:lpstr>
      <vt:lpstr>The European X-ray Free Electron Laser (EuXFEL)</vt:lpstr>
      <vt:lpstr>Cryo plant </vt:lpstr>
      <vt:lpstr>The EuXFEL cryogenic system</vt:lpstr>
      <vt:lpstr>EuXFEL 2K philosophy</vt:lpstr>
      <vt:lpstr>Helium distribution in the linac</vt:lpstr>
      <vt:lpstr>It means “roughly one Kilometer of Cold Linac”</vt:lpstr>
      <vt:lpstr>Cool Down curve EuXFEL</vt:lpstr>
      <vt:lpstr>2K Helium pressure stability</vt:lpstr>
      <vt:lpstr>The EuXFEL cryomodule</vt:lpstr>
      <vt:lpstr>The accelerating cavity</vt:lpstr>
      <vt:lpstr>Cryomodules: a short history</vt:lpstr>
      <vt:lpstr>Main features of a cryomodule </vt:lpstr>
      <vt:lpstr>Supply helium</vt:lpstr>
      <vt:lpstr>Support of the cavity string 1/2</vt:lpstr>
      <vt:lpstr>Support of the cavity string 2/2</vt:lpstr>
      <vt:lpstr>Thermally isolate the cavity string</vt:lpstr>
      <vt:lpstr>Guarantee string alignment (1/2)</vt:lpstr>
      <vt:lpstr>Guarantee string alignment (2/2)</vt:lpstr>
      <vt:lpstr>Modules supports @ XFEL</vt:lpstr>
      <vt:lpstr>Bring RF to the cavities</vt:lpstr>
      <vt:lpstr>Some cryomodule components</vt:lpstr>
      <vt:lpstr>Some additional remarks </vt:lpstr>
      <vt:lpstr>The EuXFEL CW upgrade</vt:lpstr>
      <vt:lpstr>Motivation for Continuous Wave (CW) Operation</vt:lpstr>
      <vt:lpstr>Operating the XFEL in CW (possible upgrade)</vt:lpstr>
      <vt:lpstr>What does it mean for cryogenic and cryomodules</vt:lpstr>
      <vt:lpstr>Thank you</vt:lpstr>
      <vt:lpstr>Abstract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Barbanotti, Serena</dc:creator>
  <cp:lastModifiedBy>Barbanotti, Serena</cp:lastModifiedBy>
  <cp:revision>100</cp:revision>
  <dcterms:created xsi:type="dcterms:W3CDTF">2019-09-25T10:27:56Z</dcterms:created>
  <dcterms:modified xsi:type="dcterms:W3CDTF">2019-10-06T21:17:44Z</dcterms:modified>
</cp:coreProperties>
</file>