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7" r:id="rId1"/>
  </p:sldMasterIdLst>
  <p:notesMasterIdLst>
    <p:notesMasterId r:id="rId39"/>
  </p:notesMasterIdLst>
  <p:handoutMasterIdLst>
    <p:handoutMasterId r:id="rId40"/>
  </p:handoutMasterIdLst>
  <p:sldIdLst>
    <p:sldId id="256" r:id="rId2"/>
    <p:sldId id="778" r:id="rId3"/>
    <p:sldId id="743" r:id="rId4"/>
    <p:sldId id="614" r:id="rId5"/>
    <p:sldId id="779" r:id="rId6"/>
    <p:sldId id="781" r:id="rId7"/>
    <p:sldId id="780" r:id="rId8"/>
    <p:sldId id="710" r:id="rId9"/>
    <p:sldId id="769" r:id="rId10"/>
    <p:sldId id="775" r:id="rId11"/>
    <p:sldId id="760" r:id="rId12"/>
    <p:sldId id="761" r:id="rId13"/>
    <p:sldId id="782" r:id="rId14"/>
    <p:sldId id="764" r:id="rId15"/>
    <p:sldId id="762" r:id="rId16"/>
    <p:sldId id="735" r:id="rId17"/>
    <p:sldId id="717" r:id="rId18"/>
    <p:sldId id="718" r:id="rId19"/>
    <p:sldId id="776" r:id="rId20"/>
    <p:sldId id="765" r:id="rId21"/>
    <p:sldId id="744" r:id="rId22"/>
    <p:sldId id="738" r:id="rId23"/>
    <p:sldId id="785" r:id="rId24"/>
    <p:sldId id="784" r:id="rId25"/>
    <p:sldId id="766" r:id="rId26"/>
    <p:sldId id="774" r:id="rId27"/>
    <p:sldId id="777" r:id="rId28"/>
    <p:sldId id="783" r:id="rId29"/>
    <p:sldId id="757" r:id="rId30"/>
    <p:sldId id="771" r:id="rId31"/>
    <p:sldId id="758" r:id="rId32"/>
    <p:sldId id="754" r:id="rId33"/>
    <p:sldId id="772" r:id="rId34"/>
    <p:sldId id="773" r:id="rId35"/>
    <p:sldId id="788" r:id="rId36"/>
    <p:sldId id="740" r:id="rId37"/>
    <p:sldId id="790" r:id="rId3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514"/>
    <a:srgbClr val="CC0000"/>
    <a:srgbClr val="000000"/>
    <a:srgbClr val="6680EC"/>
    <a:srgbClr val="761C1C"/>
    <a:srgbClr val="CD683B"/>
    <a:srgbClr val="996633"/>
    <a:srgbClr val="54362A"/>
    <a:srgbClr val="FFF89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0257" autoAdjust="0"/>
  </p:normalViewPr>
  <p:slideViewPr>
    <p:cSldViewPr showGuides="1">
      <p:cViewPr varScale="1">
        <p:scale>
          <a:sx n="103" d="100"/>
          <a:sy n="103" d="100"/>
        </p:scale>
        <p:origin x="1149" y="54"/>
      </p:cViewPr>
      <p:guideLst>
        <p:guide orient="horz" pos="1979"/>
        <p:guide pos="2880"/>
      </p:guideLst>
    </p:cSldViewPr>
  </p:slideViewPr>
  <p:outlineViewPr>
    <p:cViewPr>
      <p:scale>
        <a:sx n="33" d="100"/>
        <a:sy n="33" d="100"/>
      </p:scale>
      <p:origin x="0" y="-2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240"/>
    </p:cViewPr>
  </p:sorterViewPr>
  <p:notesViewPr>
    <p:cSldViewPr showGuides="1">
      <p:cViewPr varScale="1">
        <p:scale>
          <a:sx n="81" d="100"/>
          <a:sy n="81" d="100"/>
        </p:scale>
        <p:origin x="-129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77642DC-9442-4DEE-955F-BDC7F69244CA}" type="datetimeFigureOut">
              <a:rPr lang="en-US"/>
              <a:pPr>
                <a:defRPr/>
              </a:pPr>
              <a:t>10/6/2019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9E19920-84B6-4502-9EEF-30B7B25B46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247587-5A61-455A-8B5B-AA8D7650ED30}" type="datetimeFigureOut">
              <a:rPr lang="de-DE"/>
              <a:pPr>
                <a:defRPr/>
              </a:pPr>
              <a:t>06.10.2019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0E25852-8FFF-400E-904D-0026F376FF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817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Robin Größle |  IKP-TLK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A58FA0-A4E4-4B4E-A689-69BF161216F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94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KLÄREN: Was können wir messen, was macht die Simulation</a:t>
            </a:r>
          </a:p>
          <a:p>
            <a:r>
              <a:rPr lang="de-DE" dirty="0" smtClean="0"/>
              <a:t>Am besten hier schon anbringen</a:t>
            </a:r>
          </a:p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Bennet Krasch - Einstiegsvortrag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172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GG </a:t>
            </a:r>
            <a:r>
              <a:rPr lang="de-DE" dirty="0" err="1" smtClean="0"/>
              <a:t>adsoprtion</a:t>
            </a:r>
            <a:r>
              <a:rPr lang="de-DE" dirty="0" smtClean="0"/>
              <a:t> </a:t>
            </a:r>
            <a:r>
              <a:rPr lang="de-DE" dirty="0" err="1" smtClean="0"/>
              <a:t>desorption</a:t>
            </a:r>
            <a:r>
              <a:rPr lang="de-DE" dirty="0" smtClean="0"/>
              <a:t> (T, </a:t>
            </a:r>
            <a:r>
              <a:rPr lang="de-DE" dirty="0" err="1" smtClean="0"/>
              <a:t>p_part</a:t>
            </a:r>
            <a:r>
              <a:rPr lang="de-DE" dirty="0" smtClean="0"/>
              <a:t>)</a:t>
            </a:r>
          </a:p>
          <a:p>
            <a:r>
              <a:rPr lang="de-DE" dirty="0" smtClean="0"/>
              <a:t>Sorption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conversion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visible</a:t>
            </a:r>
            <a:endParaRPr lang="de-DE" baseline="0" dirty="0" smtClean="0"/>
          </a:p>
          <a:p>
            <a:r>
              <a:rPr lang="de-DE" baseline="0" dirty="0" smtClean="0"/>
              <a:t>Reaktion 1. Ordnung für Fe2O3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Bennet Krasch - Einstiegsvortrag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32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 Dokumente\03 other\03 Cryo distillation\Meeting\Meeting2014_05_13\2013_11_12 Deuterium Neon 03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2799" b="37017"/>
          <a:stretch/>
        </p:blipFill>
        <p:spPr bwMode="auto">
          <a:xfrm>
            <a:off x="76200" y="3093721"/>
            <a:ext cx="8960296" cy="36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KIT – University of the State of Baden-Wuerttemberg and </a:t>
            </a:r>
            <a:br>
              <a:rPr lang="en-US" sz="800" dirty="0"/>
            </a:br>
            <a:r>
              <a:rPr lang="en-US" sz="800" dirty="0"/>
              <a:t>National Research Center of the Helmholtz Association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de-DE" sz="1000" baseline="0" dirty="0">
                <a:solidFill>
                  <a:schemeClr val="bg1"/>
                </a:solidFill>
              </a:rPr>
              <a:t>ITEP-TLK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5644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344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26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0" r="5566" b="24369"/>
          <a:stretch/>
        </p:blipFill>
        <p:spPr>
          <a:xfrm>
            <a:off x="899592" y="3511887"/>
            <a:ext cx="814526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" y="3296290"/>
            <a:ext cx="4326100" cy="3353453"/>
          </a:xfrm>
          <a:prstGeom prst="rect">
            <a:avLst/>
          </a:prstGeom>
        </p:spPr>
      </p:pic>
      <p:pic>
        <p:nvPicPr>
          <p:cNvPr id="5" name="Picture 9" descr="II_rahmen_neu_titel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10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539750" y="1555750"/>
            <a:ext cx="7772400" cy="64928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Gemeinsam an die Spitze</a:t>
            </a:r>
          </a:p>
        </p:txBody>
      </p:sp>
      <p:pic>
        <p:nvPicPr>
          <p:cNvPr id="10" name="Picture 2" descr="C:\Users\Magnus Schlösser\Pictures\TLK-Logos-official\TLK-Logos-official\TLK_Logo-English-600dpi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324336"/>
            <a:ext cx="1502414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7123" y="6474668"/>
            <a:ext cx="36703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800" dirty="0" smtClean="0">
                <a:latin typeface="+mn-lt"/>
              </a:rPr>
              <a:t>KIT – The Research University in the Helmholtz Association</a:t>
            </a:r>
            <a:endParaRPr lang="en-US" sz="800" dirty="0">
              <a:latin typeface="+mn-lt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318623" y="6496893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www.kit.edu</a:t>
            </a:r>
          </a:p>
        </p:txBody>
      </p:sp>
      <p:pic>
        <p:nvPicPr>
          <p:cNvPr id="14" name="Picture 13" descr="KIT-Logo-rgb_en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32630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6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40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387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85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379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454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537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52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543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de-DE" sz="1000" b="1" baseline="0" dirty="0" smtClean="0">
                <a:solidFill>
                  <a:schemeClr val="bg1"/>
                </a:solidFill>
              </a:rPr>
              <a:t>Karlsruhe Institute </a:t>
            </a:r>
            <a:r>
              <a:rPr lang="de-DE" sz="1000" b="1" baseline="0" dirty="0" err="1" smtClean="0">
                <a:solidFill>
                  <a:schemeClr val="bg1"/>
                </a:solidFill>
              </a:rPr>
              <a:t>of</a:t>
            </a:r>
            <a:r>
              <a:rPr lang="de-DE" sz="1000" b="1" baseline="0" dirty="0" smtClean="0">
                <a:solidFill>
                  <a:schemeClr val="bg1"/>
                </a:solidFill>
              </a:rPr>
              <a:t> Technology</a:t>
            </a:r>
          </a:p>
          <a:p>
            <a:r>
              <a:rPr lang="de-DE" sz="1000" b="1" baseline="0" dirty="0" smtClean="0">
                <a:solidFill>
                  <a:schemeClr val="bg1"/>
                </a:solidFill>
              </a:rPr>
              <a:t>IKP-TLK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1667C520-F49C-4D12-A1AD-7CEE7577070E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smtClean="0"/>
              <a:t>Dr. Robin Größle | H2-Workshop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9" name="Picture 13" descr="KIT-Logo-rgb_en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03458" y="300125"/>
            <a:ext cx="1289021" cy="59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862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0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1260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jpe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16/j.fusengdes.2012.11.001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2"/>
          <p:cNvSpPr>
            <a:spLocks noGrp="1"/>
          </p:cNvSpPr>
          <p:nvPr>
            <p:ph type="ctrTitle"/>
          </p:nvPr>
        </p:nvSpPr>
        <p:spPr>
          <a:xfrm>
            <a:off x="539750" y="1196752"/>
            <a:ext cx="8064698" cy="815951"/>
          </a:xfrm>
        </p:spPr>
        <p:txBody>
          <a:bodyPr/>
          <a:lstStyle/>
          <a:p>
            <a:r>
              <a:rPr lang="de-DE" dirty="0"/>
              <a:t>Analytics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Cold</a:t>
            </a:r>
            <a:r>
              <a:rPr lang="de-DE" dirty="0"/>
              <a:t> Hydrogen </a:t>
            </a:r>
            <a:r>
              <a:rPr lang="de-DE" dirty="0" err="1"/>
              <a:t>Isotopologues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Tritium Laboratory Karlsruhe</a:t>
            </a:r>
            <a:endParaRPr lang="en-GB" dirty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39750" y="2204864"/>
            <a:ext cx="799269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800" b="1" dirty="0">
                <a:latin typeface="+mj-lt"/>
              </a:rPr>
              <a:t>Robin Größle, </a:t>
            </a:r>
            <a:r>
              <a:rPr lang="de-DE" sz="1800" dirty="0">
                <a:latin typeface="+mj-lt"/>
              </a:rPr>
              <a:t>Bennet Krasch, Alexander Kraus, Sebastian Mirz, </a:t>
            </a:r>
            <a:r>
              <a:rPr lang="de-DE" sz="1800" dirty="0" smtClean="0">
                <a:latin typeface="+mj-lt"/>
              </a:rPr>
              <a:t/>
            </a:r>
            <a:br>
              <a:rPr lang="de-DE" sz="1800" dirty="0" smtClean="0">
                <a:latin typeface="+mj-lt"/>
              </a:rPr>
            </a:br>
            <a:r>
              <a:rPr lang="de-DE" sz="1800" dirty="0" smtClean="0">
                <a:latin typeface="+mj-lt"/>
              </a:rPr>
              <a:t>Florian </a:t>
            </a:r>
            <a:r>
              <a:rPr lang="de-DE" sz="1800" dirty="0">
                <a:latin typeface="+mj-lt"/>
              </a:rPr>
              <a:t>Priester, Marco Röllig, Stefan </a:t>
            </a:r>
            <a:r>
              <a:rPr lang="de-DE" sz="1800" dirty="0" smtClean="0">
                <a:latin typeface="+mj-lt"/>
              </a:rPr>
              <a:t>Welte</a:t>
            </a:r>
          </a:p>
          <a:p>
            <a:pPr algn="r"/>
            <a:r>
              <a:rPr lang="de-DE" sz="1400" dirty="0">
                <a:latin typeface="+mj-lt"/>
              </a:rPr>
              <a:t>r</a:t>
            </a:r>
            <a:r>
              <a:rPr lang="de-DE" sz="1400" dirty="0" smtClean="0">
                <a:latin typeface="+mj-lt"/>
              </a:rPr>
              <a:t>obin.groessle@kit.edu</a:t>
            </a:r>
            <a:endParaRPr lang="de-DE" sz="1400" dirty="0"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7504" y="3179357"/>
            <a:ext cx="345638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 smtClean="0"/>
              <a:t>Spectrum taken with a DVD spectrometer </a:t>
            </a:r>
          </a:p>
          <a:p>
            <a:r>
              <a:rPr lang="en-US" sz="1400" dirty="0" smtClean="0"/>
              <a:t>and mobile phone camera</a:t>
            </a:r>
            <a:endParaRPr lang="en-US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6948264" y="3179357"/>
            <a:ext cx="201622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dirty="0" smtClean="0"/>
              <a:t>Photo from a multiphase mixture of Neon and D2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distillation for isotope </a:t>
            </a:r>
            <a:r>
              <a:rPr lang="en-US" dirty="0" err="1" smtClean="0"/>
              <a:t>separtion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88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953"/>
            <a:ext cx="5436882" cy="3240191"/>
          </a:xfrm>
          <a:prstGeom prst="rect">
            <a:avLst/>
          </a:prstGeom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smtClean="0"/>
              <a:t>Isotope </a:t>
            </a:r>
            <a:r>
              <a:rPr lang="de-DE" dirty="0" err="1" smtClean="0"/>
              <a:t>separtion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distillation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24. April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KIT IKP TLK</a:t>
            </a:r>
            <a:endParaRPr lang="en-US"/>
          </a:p>
        </p:txBody>
      </p:sp>
      <p:sp>
        <p:nvSpPr>
          <p:cNvPr id="2051" name="Rechteck 2050"/>
          <p:cNvSpPr/>
          <p:nvPr/>
        </p:nvSpPr>
        <p:spPr>
          <a:xfrm>
            <a:off x="4068951" y="3934983"/>
            <a:ext cx="4571779" cy="36372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grpSp>
        <p:nvGrpSpPr>
          <p:cNvPr id="2049" name="Gruppieren 2048"/>
          <p:cNvGrpSpPr/>
          <p:nvPr/>
        </p:nvGrpSpPr>
        <p:grpSpPr>
          <a:xfrm>
            <a:off x="3950815" y="3920831"/>
            <a:ext cx="4764113" cy="381553"/>
            <a:chOff x="3320182" y="4305302"/>
            <a:chExt cx="5704105" cy="456837"/>
          </a:xfrm>
          <a:solidFill>
            <a:schemeClr val="bg1"/>
          </a:solidFill>
        </p:grpSpPr>
        <p:grpSp>
          <p:nvGrpSpPr>
            <p:cNvPr id="28" name="Gruppieren 27"/>
            <p:cNvGrpSpPr/>
            <p:nvPr/>
          </p:nvGrpSpPr>
          <p:grpSpPr>
            <a:xfrm>
              <a:off x="5353185" y="4305302"/>
              <a:ext cx="3671102" cy="442204"/>
              <a:chOff x="4965806" y="4637791"/>
              <a:chExt cx="3451191" cy="546761"/>
            </a:xfrm>
            <a:grpFill/>
          </p:grpSpPr>
          <p:sp>
            <p:nvSpPr>
              <p:cNvPr id="21" name="Textfeld 20"/>
              <p:cNvSpPr txBox="1"/>
              <p:nvPr/>
            </p:nvSpPr>
            <p:spPr>
              <a:xfrm>
                <a:off x="6996640" y="4637791"/>
                <a:ext cx="1420357" cy="546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800">
                    <a:latin typeface="+mn-lt"/>
                  </a:defRPr>
                </a:lvl1pPr>
              </a:lstStyle>
              <a:p>
                <a:r>
                  <a:rPr lang="de-DE" dirty="0" err="1"/>
                  <a:t>condenser</a:t>
                </a:r>
                <a:endParaRPr lang="de-DE" dirty="0"/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6658154" y="4655891"/>
                <a:ext cx="307725" cy="4947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/>
                  <a:t>2</a:t>
                </a: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5804989" y="4655891"/>
                <a:ext cx="307725" cy="4947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3</a:t>
                </a:r>
                <a:endParaRPr lang="de-DE" sz="2000" dirty="0"/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4965806" y="4655892"/>
                <a:ext cx="307725" cy="4947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4</a:t>
                </a:r>
                <a:endParaRPr lang="de-DE" sz="2000" dirty="0"/>
              </a:p>
            </p:txBody>
          </p:sp>
        </p:grpSp>
        <p:sp>
          <p:nvSpPr>
            <p:cNvPr id="37" name="Textfeld 36"/>
            <p:cNvSpPr txBox="1"/>
            <p:nvPr/>
          </p:nvSpPr>
          <p:spPr>
            <a:xfrm>
              <a:off x="3320182" y="4319935"/>
              <a:ext cx="1142359" cy="44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800">
                  <a:latin typeface="+mn-lt"/>
                </a:defRPr>
              </a:lvl1pPr>
            </a:lstStyle>
            <a:p>
              <a:r>
                <a:rPr lang="de-DE" dirty="0" err="1"/>
                <a:t>reboiler</a:t>
              </a:r>
              <a:endParaRPr lang="de-DE" dirty="0"/>
            </a:p>
          </p:txBody>
        </p:sp>
      </p:grpSp>
      <p:sp>
        <p:nvSpPr>
          <p:cNvPr id="25" name="Diagonal liegende Ecken des Rechtecks abrunden 24"/>
          <p:cNvSpPr/>
          <p:nvPr/>
        </p:nvSpPr>
        <p:spPr bwMode="auto">
          <a:xfrm flipH="1">
            <a:off x="3978330" y="5005893"/>
            <a:ext cx="4410094" cy="1087403"/>
          </a:xfrm>
          <a:prstGeom prst="round2DiagRect">
            <a:avLst>
              <a:gd name="adj1" fmla="val 18388"/>
              <a:gd name="adj2" fmla="val 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R&amp;D activities include test of different column geometries, packing materials and analytic systems.</a:t>
            </a:r>
            <a:endParaRPr lang="en-US" sz="1800" b="1" dirty="0"/>
          </a:p>
        </p:txBody>
      </p:sp>
      <p:pic>
        <p:nvPicPr>
          <p:cNvPr id="26" name="Picture 2" descr="U:\01 Eigene Dokumente\03 IR Spektroskopie\cold-box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67" y="836712"/>
            <a:ext cx="1908023" cy="5404470"/>
          </a:xfrm>
          <a:prstGeom prst="rect">
            <a:avLst/>
          </a:prstGeom>
          <a:noFill/>
        </p:spPr>
      </p:pic>
      <p:sp>
        <p:nvSpPr>
          <p:cNvPr id="2" name="Rechteck 1"/>
          <p:cNvSpPr/>
          <p:nvPr/>
        </p:nvSpPr>
        <p:spPr>
          <a:xfrm>
            <a:off x="395536" y="1398686"/>
            <a:ext cx="216024" cy="375850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107504" y="1029354"/>
            <a:ext cx="76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~20 K</a:t>
            </a:r>
            <a:endParaRPr lang="en-US" sz="1800" dirty="0"/>
          </a:p>
        </p:txBody>
      </p:sp>
      <p:sp>
        <p:nvSpPr>
          <p:cNvPr id="27" name="Textfeld 26"/>
          <p:cNvSpPr txBox="1"/>
          <p:nvPr/>
        </p:nvSpPr>
        <p:spPr>
          <a:xfrm>
            <a:off x="132033" y="5144220"/>
            <a:ext cx="76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~25 K</a:t>
            </a:r>
            <a:endParaRPr lang="en-US" sz="1800" dirty="0"/>
          </a:p>
        </p:txBody>
      </p:sp>
      <p:sp>
        <p:nvSpPr>
          <p:cNvPr id="30" name="Textfeld 29"/>
          <p:cNvSpPr txBox="1"/>
          <p:nvPr/>
        </p:nvSpPr>
        <p:spPr>
          <a:xfrm>
            <a:off x="1542584" y="4606993"/>
            <a:ext cx="869176" cy="3341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reboiler</a:t>
            </a:r>
            <a:endParaRPr lang="de-DE" sz="2000" dirty="0"/>
          </a:p>
        </p:txBody>
      </p:sp>
      <p:sp>
        <p:nvSpPr>
          <p:cNvPr id="31" name="Textfeld 30"/>
          <p:cNvSpPr txBox="1"/>
          <p:nvPr/>
        </p:nvSpPr>
        <p:spPr>
          <a:xfrm>
            <a:off x="1596227" y="1114583"/>
            <a:ext cx="12234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condenser</a:t>
            </a:r>
            <a:endParaRPr lang="de-DE" sz="2000" dirty="0"/>
          </a:p>
        </p:txBody>
      </p:sp>
      <p:sp>
        <p:nvSpPr>
          <p:cNvPr id="32" name="Textfeld 31"/>
          <p:cNvSpPr txBox="1"/>
          <p:nvPr/>
        </p:nvSpPr>
        <p:spPr>
          <a:xfrm>
            <a:off x="1573826" y="3683805"/>
            <a:ext cx="9525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column</a:t>
            </a:r>
            <a:endParaRPr lang="de-DE" sz="2000" dirty="0"/>
          </a:p>
        </p:txBody>
      </p:sp>
      <p:sp>
        <p:nvSpPr>
          <p:cNvPr id="33" name="Textfeld 32"/>
          <p:cNvSpPr txBox="1"/>
          <p:nvPr/>
        </p:nvSpPr>
        <p:spPr>
          <a:xfrm>
            <a:off x="1603210" y="2492896"/>
            <a:ext cx="10743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cold</a:t>
            </a:r>
            <a:r>
              <a:rPr lang="de-DE" sz="2000" dirty="0" smtClean="0"/>
              <a:t> box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3861373" y="1114583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m</a:t>
            </a:r>
            <a:r>
              <a:rPr lang="en-US" sz="1800" dirty="0" smtClean="0">
                <a:latin typeface="+mn-lt"/>
              </a:rPr>
              <a:t>olecular composition measured with QMS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59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Producing</a:t>
            </a:r>
            <a:r>
              <a:rPr lang="de-DE" dirty="0" smtClean="0"/>
              <a:t> HD </a:t>
            </a:r>
            <a:r>
              <a:rPr lang="de-DE" dirty="0" err="1" smtClean="0"/>
              <a:t>samples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thermal </a:t>
            </a:r>
            <a:r>
              <a:rPr lang="de-DE" dirty="0" err="1" smtClean="0"/>
              <a:t>equilibrium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KIT IKP TLK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24. April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4916" r="30701" b="2064"/>
          <a:stretch/>
        </p:blipFill>
        <p:spPr>
          <a:xfrm>
            <a:off x="327260" y="1611936"/>
            <a:ext cx="4460764" cy="3971168"/>
          </a:xfrm>
          <a:prstGeom prst="rect">
            <a:avLst/>
          </a:prstGeom>
        </p:spPr>
      </p:pic>
      <p:pic>
        <p:nvPicPr>
          <p:cNvPr id="18" name="Picture 2" descr="D:\01 Dokumente\08 Veröffentlichungen\01 Vorträge\03 IR Spektroskopie\2016TritiumKonferenz\TApIRCalibrationH2D2HD\Paper\Daten\J03_H2D2_Phasenraumabdeckung2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1186" r="35696"/>
          <a:stretch/>
        </p:blipFill>
        <p:spPr bwMode="auto">
          <a:xfrm>
            <a:off x="763642" y="1463586"/>
            <a:ext cx="3672408" cy="41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nhaltsplatzhalter 2"/>
          <p:cNvSpPr txBox="1">
            <a:spLocks/>
          </p:cNvSpPr>
          <p:nvPr/>
        </p:nvSpPr>
        <p:spPr>
          <a:xfrm>
            <a:off x="4932040" y="1268760"/>
            <a:ext cx="4032449" cy="4752528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HD distillation (example)</a:t>
            </a:r>
          </a:p>
          <a:p>
            <a:pPr lvl="1"/>
            <a:r>
              <a:rPr lang="en-GB" sz="1800" kern="0" dirty="0" smtClean="0"/>
              <a:t>80% H and 20% D</a:t>
            </a:r>
          </a:p>
          <a:p>
            <a:pPr lvl="1"/>
            <a:r>
              <a:rPr lang="en-GB" sz="1800" kern="0" dirty="0" smtClean="0"/>
              <a:t>Maximum HD concentration by catalysis: 	  32 %</a:t>
            </a:r>
          </a:p>
          <a:p>
            <a:pPr lvl="1"/>
            <a:r>
              <a:rPr lang="en-GB" sz="1800" kern="0" dirty="0" smtClean="0"/>
              <a:t>Maximum HD concentration in CD column: 	&gt;94 %</a:t>
            </a:r>
          </a:p>
          <a:p>
            <a:pPr lvl="1"/>
            <a:r>
              <a:rPr lang="en-GB" sz="1800" kern="0" dirty="0" smtClean="0"/>
              <a:t>HD concentration in 10 </a:t>
            </a:r>
            <a:r>
              <a:rPr lang="en-GB" sz="1800" kern="0" dirty="0" err="1" smtClean="0"/>
              <a:t>mol</a:t>
            </a:r>
            <a:r>
              <a:rPr lang="en-GB" sz="1800" kern="0" dirty="0" smtClean="0"/>
              <a:t> sample: 	  	  82 %</a:t>
            </a:r>
          </a:p>
          <a:p>
            <a:pPr lvl="1"/>
            <a:endParaRPr lang="en-GB" sz="1800" kern="0" dirty="0"/>
          </a:p>
          <a:p>
            <a:r>
              <a:rPr lang="en-GB" kern="0" dirty="0" smtClean="0"/>
              <a:t>Samples used for cross calibration of </a:t>
            </a:r>
          </a:p>
          <a:p>
            <a:pPr lvl="1"/>
            <a:r>
              <a:rPr lang="en-GB" sz="1800" kern="0" dirty="0" smtClean="0"/>
              <a:t>QMS</a:t>
            </a:r>
          </a:p>
          <a:p>
            <a:pPr lvl="1"/>
            <a:r>
              <a:rPr lang="en-GB" sz="1800" kern="0" dirty="0" smtClean="0"/>
              <a:t>IR on liquid phase (~20 K) </a:t>
            </a:r>
          </a:p>
          <a:p>
            <a:pPr lvl="1"/>
            <a:r>
              <a:rPr lang="en-GB" sz="1800" kern="0" dirty="0" smtClean="0"/>
              <a:t>Raman in </a:t>
            </a:r>
            <a:r>
              <a:rPr lang="en-GB" sz="1800" kern="0" dirty="0"/>
              <a:t>gas phase </a:t>
            </a:r>
            <a:r>
              <a:rPr lang="en-GB" sz="1800" kern="0" dirty="0" smtClean="0"/>
              <a:t>(~293 </a:t>
            </a:r>
            <a:r>
              <a:rPr lang="en-GB" sz="1800" kern="0" dirty="0"/>
              <a:t>K)</a:t>
            </a:r>
            <a:endParaRPr lang="en-GB" sz="1800" kern="0" dirty="0" smtClean="0"/>
          </a:p>
          <a:p>
            <a:pPr lvl="1"/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2574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Direct ortho-para measurement for distillation and catalyst </a:t>
            </a:r>
            <a:r>
              <a:rPr lang="en-US" sz="3200" dirty="0" smtClean="0"/>
              <a:t>Investigation</a:t>
            </a:r>
            <a:endParaRPr lang="en-US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Raman spectroscopy on hydrogen </a:t>
            </a:r>
            <a:r>
              <a:rPr lang="en-US" dirty="0" err="1" smtClean="0"/>
              <a:t>isotopologues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10.03.2017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4749" r="11119"/>
          <a:stretch/>
        </p:blipFill>
        <p:spPr>
          <a:xfrm>
            <a:off x="2890343" y="2452007"/>
            <a:ext cx="6010040" cy="3728026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701800" y="5144466"/>
            <a:ext cx="2545792" cy="1043661"/>
            <a:chOff x="538269" y="4864756"/>
            <a:chExt cx="2544907" cy="1043299"/>
          </a:xfrm>
        </p:grpSpPr>
        <p:grpSp>
          <p:nvGrpSpPr>
            <p:cNvPr id="8" name="Gruppieren 17"/>
            <p:cNvGrpSpPr/>
            <p:nvPr/>
          </p:nvGrpSpPr>
          <p:grpSpPr>
            <a:xfrm rot="19442906">
              <a:off x="1698915" y="4864756"/>
              <a:ext cx="1384261" cy="272051"/>
              <a:chOff x="683568" y="1988840"/>
              <a:chExt cx="2880240" cy="720000"/>
            </a:xfrm>
          </p:grpSpPr>
          <p:grpSp>
            <p:nvGrpSpPr>
              <p:cNvPr id="42" name="Gruppieren 12"/>
              <p:cNvGrpSpPr/>
              <p:nvPr/>
            </p:nvGrpSpPr>
            <p:grpSpPr>
              <a:xfrm>
                <a:off x="683568" y="1988840"/>
                <a:ext cx="1440080" cy="720000"/>
                <a:chOff x="683568" y="1988840"/>
                <a:chExt cx="1440080" cy="720000"/>
              </a:xfrm>
            </p:grpSpPr>
            <p:cxnSp>
              <p:nvCxnSpPr>
                <p:cNvPr id="46" name="Gekrümmte Verbindung 69"/>
                <p:cNvCxnSpPr/>
                <p:nvPr/>
              </p:nvCxnSpPr>
              <p:spPr>
                <a:xfrm flipV="1">
                  <a:off x="683568" y="1988840"/>
                  <a:ext cx="720000" cy="720000"/>
                </a:xfrm>
                <a:prstGeom prst="curvedConnector3">
                  <a:avLst>
                    <a:gd name="adj1" fmla="val 50000"/>
                  </a:avLst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krümmte Verbindung 70"/>
                <p:cNvCxnSpPr/>
                <p:nvPr/>
              </p:nvCxnSpPr>
              <p:spPr>
                <a:xfrm>
                  <a:off x="1403648" y="1988840"/>
                  <a:ext cx="720000" cy="720000"/>
                </a:xfrm>
                <a:prstGeom prst="curvedConnector3">
                  <a:avLst>
                    <a:gd name="adj1" fmla="val 50000"/>
                  </a:avLst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ieren 13"/>
              <p:cNvGrpSpPr/>
              <p:nvPr/>
            </p:nvGrpSpPr>
            <p:grpSpPr>
              <a:xfrm>
                <a:off x="2123728" y="1988840"/>
                <a:ext cx="1440080" cy="720000"/>
                <a:chOff x="683568" y="1988840"/>
                <a:chExt cx="1440080" cy="720000"/>
              </a:xfrm>
            </p:grpSpPr>
            <p:cxnSp>
              <p:nvCxnSpPr>
                <p:cNvPr id="44" name="Gekrümmte Verbindung 67"/>
                <p:cNvCxnSpPr/>
                <p:nvPr/>
              </p:nvCxnSpPr>
              <p:spPr>
                <a:xfrm flipV="1">
                  <a:off x="683568" y="1988840"/>
                  <a:ext cx="720000" cy="720000"/>
                </a:xfrm>
                <a:prstGeom prst="curvedConnector3">
                  <a:avLst>
                    <a:gd name="adj1" fmla="val 50000"/>
                  </a:avLst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krümmte Verbindung 68"/>
                <p:cNvCxnSpPr/>
                <p:nvPr/>
              </p:nvCxnSpPr>
              <p:spPr>
                <a:xfrm>
                  <a:off x="1403648" y="1988840"/>
                  <a:ext cx="720000" cy="720000"/>
                </a:xfrm>
                <a:prstGeom prst="curvedConnector3">
                  <a:avLst>
                    <a:gd name="adj1" fmla="val 50000"/>
                  </a:avLst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uppieren 8"/>
            <p:cNvGrpSpPr/>
            <p:nvPr/>
          </p:nvGrpSpPr>
          <p:grpSpPr>
            <a:xfrm rot="21100445">
              <a:off x="1369939" y="5515830"/>
              <a:ext cx="1135767" cy="392225"/>
              <a:chOff x="6948264" y="3140968"/>
              <a:chExt cx="1872208" cy="648072"/>
            </a:xfrm>
          </p:grpSpPr>
          <p:grpSp>
            <p:nvGrpSpPr>
              <p:cNvPr id="25" name="Gruppieren 138"/>
              <p:cNvGrpSpPr/>
              <p:nvPr/>
            </p:nvGrpSpPr>
            <p:grpSpPr>
              <a:xfrm>
                <a:off x="7236296" y="3284984"/>
                <a:ext cx="936099" cy="288032"/>
                <a:chOff x="683568" y="1988840"/>
                <a:chExt cx="5760560" cy="720000"/>
              </a:xfrm>
            </p:grpSpPr>
            <p:grpSp>
              <p:nvGrpSpPr>
                <p:cNvPr id="28" name="Gruppieren 16"/>
                <p:cNvGrpSpPr/>
                <p:nvPr/>
              </p:nvGrpSpPr>
              <p:grpSpPr>
                <a:xfrm>
                  <a:off x="68356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36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40" name="Gekrümmte Verbindung 66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Gekrümmte Verbindung 67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38" name="Gekrümmte Verbindung 85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Gekrümmte Verbindung 65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9" name="Gruppieren 17"/>
                <p:cNvGrpSpPr/>
                <p:nvPr/>
              </p:nvGrpSpPr>
              <p:grpSpPr>
                <a:xfrm>
                  <a:off x="356388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30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34" name="Gekrümmte Verbindung 81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Gekrümmte Verbindung 82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32" name="Gekrümmte Verbindung 79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Gekrümmte Verbindung 80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6" name="Ellipse 25"/>
              <p:cNvSpPr/>
              <p:nvPr/>
            </p:nvSpPr>
            <p:spPr>
              <a:xfrm>
                <a:off x="6948264" y="3140968"/>
                <a:ext cx="648072" cy="648072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8172400" y="3140968"/>
                <a:ext cx="648072" cy="648072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uppieren 138"/>
            <p:cNvGrpSpPr/>
            <p:nvPr/>
          </p:nvGrpSpPr>
          <p:grpSpPr>
            <a:xfrm rot="2138393">
              <a:off x="538269" y="4919754"/>
              <a:ext cx="1290417" cy="272051"/>
              <a:chOff x="2123729" y="1988839"/>
              <a:chExt cx="4320399" cy="720001"/>
            </a:xfrm>
          </p:grpSpPr>
          <p:grpSp>
            <p:nvGrpSpPr>
              <p:cNvPr id="20" name="Gruppieren 13"/>
              <p:cNvGrpSpPr/>
              <p:nvPr/>
            </p:nvGrpSpPr>
            <p:grpSpPr>
              <a:xfrm>
                <a:off x="2123729" y="1988839"/>
                <a:ext cx="1440081" cy="720000"/>
                <a:chOff x="683568" y="1988840"/>
                <a:chExt cx="1440080" cy="720000"/>
              </a:xfrm>
            </p:grpSpPr>
            <p:cxnSp>
              <p:nvCxnSpPr>
                <p:cNvPr id="21" name="Gekrümmte Verbindung 100"/>
                <p:cNvCxnSpPr/>
                <p:nvPr/>
              </p:nvCxnSpPr>
              <p:spPr>
                <a:xfrm flipV="1">
                  <a:off x="683568" y="1988840"/>
                  <a:ext cx="720000" cy="720000"/>
                </a:xfrm>
                <a:prstGeom prst="curvedConnector3">
                  <a:avLst>
                    <a:gd name="adj1" fmla="val 50000"/>
                  </a:avLst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krümmte Verbindung 65"/>
                <p:cNvCxnSpPr/>
                <p:nvPr/>
              </p:nvCxnSpPr>
              <p:spPr>
                <a:xfrm>
                  <a:off x="1403648" y="1988840"/>
                  <a:ext cx="720000" cy="720000"/>
                </a:xfrm>
                <a:prstGeom prst="curvedConnector3">
                  <a:avLst>
                    <a:gd name="adj1" fmla="val 50000"/>
                  </a:avLst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uppieren 17"/>
              <p:cNvGrpSpPr/>
              <p:nvPr/>
            </p:nvGrpSpPr>
            <p:grpSpPr>
              <a:xfrm>
                <a:off x="3563888" y="1988840"/>
                <a:ext cx="2880240" cy="720000"/>
                <a:chOff x="683568" y="1988840"/>
                <a:chExt cx="2880240" cy="720000"/>
              </a:xfrm>
            </p:grpSpPr>
            <p:grpSp>
              <p:nvGrpSpPr>
                <p:cNvPr id="13" name="Gruppieren 12"/>
                <p:cNvGrpSpPr/>
                <p:nvPr/>
              </p:nvGrpSpPr>
              <p:grpSpPr>
                <a:xfrm>
                  <a:off x="68356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7" name="Gekrümmte Verbindung 96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Gekrümmte Verbindung 97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Gruppieren 13"/>
                <p:cNvGrpSpPr/>
                <p:nvPr/>
              </p:nvGrpSpPr>
              <p:grpSpPr>
                <a:xfrm>
                  <a:off x="212372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5" name="Gekrümmte Verbindung 94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Gekrümmte Verbindung 95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feld 47"/>
              <p:cNvSpPr txBox="1"/>
              <p:nvPr/>
            </p:nvSpPr>
            <p:spPr>
              <a:xfrm>
                <a:off x="214001" y="980728"/>
                <a:ext cx="3041718" cy="3907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latin typeface="+mj-lt"/>
                  </a:rPr>
                  <a:t>Raman</a:t>
                </a:r>
              </a:p>
              <a:p>
                <a:r>
                  <a:rPr lang="de-DE" b="0" dirty="0">
                    <a:latin typeface="+mj-lt"/>
                  </a:rPr>
                  <a:t>Linear (gas):</a:t>
                </a:r>
              </a:p>
              <a:p>
                <a:endParaRPr lang="de-DE" i="1" dirty="0">
                  <a:latin typeface="+mj-lt"/>
                </a:endParaRPr>
              </a:p>
              <a:p>
                <a:r>
                  <a:rPr lang="de-DE" b="0" dirty="0" err="1">
                    <a:latin typeface="+mj-lt"/>
                  </a:rPr>
                  <a:t>intensity</a:t>
                </a:r>
                <a:r>
                  <a:rPr lang="de-DE" b="0" dirty="0">
                    <a:latin typeface="+mj-lt"/>
                  </a:rPr>
                  <a:t>: </a:t>
                </a:r>
                <a:endParaRPr lang="de-DE" b="0" dirty="0" smtClean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𝐼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∝</m:t>
                    </m:r>
                    <m:r>
                      <a:rPr lang="de-DE" b="0" i="1" smtClean="0">
                        <a:latin typeface="Cambria Math"/>
                      </a:rPr>
                      <m:t>𝑃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∝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  <m:sup/>
                        </m:sSubSup>
                      </m:sub>
                      <m:sup/>
                    </m:sSubSup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b="0" dirty="0">
                    <a:ea typeface="Cambria Math"/>
                  </a:rPr>
                  <a:t> </a:t>
                </a:r>
              </a:p>
              <a:p>
                <a:r>
                  <a:rPr lang="de-DE" b="0" dirty="0" err="1">
                    <a:ea typeface="Cambria Math"/>
                  </a:rPr>
                  <a:t>position</a:t>
                </a:r>
                <a:r>
                  <a:rPr lang="de-DE" b="0" dirty="0">
                    <a:ea typeface="Cambria Math"/>
                  </a:rPr>
                  <a:t>:	 </a:t>
                </a:r>
                <a:endParaRPr lang="de-DE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b="0" dirty="0">
                  <a:ea typeface="Cambria Math"/>
                </a:endParaRPr>
              </a:p>
              <a:p>
                <a:endParaRPr lang="de-DE" dirty="0">
                  <a:ea typeface="Cambria Math"/>
                </a:endParaRPr>
              </a:p>
              <a:p>
                <a:r>
                  <a:rPr lang="de-DE" b="0" dirty="0" err="1">
                    <a:ea typeface="Cambria Math"/>
                  </a:rPr>
                  <a:t>process</a:t>
                </a:r>
                <a:r>
                  <a:rPr lang="de-DE" b="0" dirty="0">
                    <a:ea typeface="Cambria Math"/>
                  </a:rPr>
                  <a:t>: </a:t>
                </a:r>
                <a:endParaRPr lang="de-DE" b="0" dirty="0" smtClean="0">
                  <a:ea typeface="Cambria Math"/>
                </a:endParaRPr>
              </a:p>
              <a:p>
                <a:r>
                  <a:rPr lang="de-DE" b="0" dirty="0" smtClean="0">
                    <a:ea typeface="Cambria Math"/>
                  </a:rPr>
                  <a:t>Raman </a:t>
                </a:r>
                <a:r>
                  <a:rPr lang="de-DE" b="0" dirty="0" err="1">
                    <a:ea typeface="Cambria Math"/>
                  </a:rPr>
                  <a:t>scattering</a:t>
                </a:r>
                <a:endParaRPr lang="de-DE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48" name="Textfeld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01" y="980728"/>
                <a:ext cx="3041718" cy="3907865"/>
              </a:xfrm>
              <a:prstGeom prst="rect">
                <a:avLst/>
              </a:prstGeom>
              <a:blipFill>
                <a:blip r:embed="rId3"/>
                <a:stretch>
                  <a:fillRect l="-3006" t="-780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2" descr="E:\KIT\01 Daten\01 Dokumente\08 Veröffentlichungen\01 Vorträge\03 IR Spektroskopie\2014 PHdFusionSemianrStMartin\LARA.jpg"/>
          <p:cNvPicPr>
            <a:picLocks noChangeAspect="1" noChangeArrowheads="1"/>
          </p:cNvPicPr>
          <p:nvPr/>
        </p:nvPicPr>
        <p:blipFill>
          <a:blip r:embed="rId4" cstate="print"/>
          <a:srcRect l="7100" t="10650" r="6814" b="15863"/>
          <a:stretch>
            <a:fillRect/>
          </a:stretch>
        </p:blipFill>
        <p:spPr bwMode="auto">
          <a:xfrm>
            <a:off x="7524328" y="5224976"/>
            <a:ext cx="1296144" cy="921999"/>
          </a:xfrm>
          <a:prstGeom prst="rect">
            <a:avLst/>
          </a:prstGeom>
          <a:noFill/>
        </p:spPr>
      </p:pic>
      <p:pic>
        <p:nvPicPr>
          <p:cNvPr id="51" name="Picture 31" descr="ethanolzell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2319" y="622561"/>
            <a:ext cx="2084312" cy="1831117"/>
          </a:xfrm>
          <a:prstGeom prst="roundRect">
            <a:avLst>
              <a:gd name="adj" fmla="val 16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89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Producing</a:t>
            </a:r>
            <a:r>
              <a:rPr lang="de-DE" dirty="0"/>
              <a:t> </a:t>
            </a:r>
            <a:r>
              <a:rPr lang="de-DE" dirty="0" smtClean="0"/>
              <a:t>D</a:t>
            </a:r>
            <a:r>
              <a:rPr lang="de-DE" baseline="-25000" dirty="0" smtClean="0"/>
              <a:t>2</a:t>
            </a:r>
            <a:r>
              <a:rPr lang="de-DE" dirty="0" smtClean="0"/>
              <a:t> para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thermal </a:t>
            </a:r>
            <a:r>
              <a:rPr lang="de-DE" dirty="0" err="1" smtClean="0"/>
              <a:t>equilibrium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distillation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r="9223"/>
          <a:stretch/>
        </p:blipFill>
        <p:spPr>
          <a:xfrm>
            <a:off x="3846512" y="895350"/>
            <a:ext cx="5202403" cy="3901802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251520" y="1196752"/>
            <a:ext cx="4032449" cy="3528392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kern="0" dirty="0" smtClean="0"/>
              <a:t>Recent measurements:</a:t>
            </a:r>
          </a:p>
          <a:p>
            <a:pPr marL="0" indent="0">
              <a:buNone/>
            </a:pPr>
            <a:r>
              <a:rPr lang="en-GB" kern="0" dirty="0" smtClean="0"/>
              <a:t>First test measurements of D</a:t>
            </a:r>
            <a:r>
              <a:rPr lang="en-GB" kern="0" baseline="-25000" dirty="0" smtClean="0"/>
              <a:t>2</a:t>
            </a:r>
            <a:r>
              <a:rPr lang="en-GB" kern="0" dirty="0" smtClean="0"/>
              <a:t> distillation (</a:t>
            </a:r>
            <a:r>
              <a:rPr lang="en-GB" kern="0" dirty="0"/>
              <a:t>example</a:t>
            </a:r>
            <a:r>
              <a:rPr lang="en-GB" kern="0" dirty="0" smtClean="0"/>
              <a:t>):</a:t>
            </a:r>
          </a:p>
          <a:p>
            <a:r>
              <a:rPr lang="en-GB" kern="0" dirty="0" smtClean="0"/>
              <a:t>Feed </a:t>
            </a:r>
            <a:r>
              <a:rPr lang="en-GB" kern="0" dirty="0"/>
              <a:t>n-D2 with 33% </a:t>
            </a:r>
            <a:r>
              <a:rPr lang="en-GB" kern="0" dirty="0" smtClean="0"/>
              <a:t>para</a:t>
            </a:r>
          </a:p>
          <a:p>
            <a:r>
              <a:rPr lang="en-GB" kern="0" dirty="0" smtClean="0"/>
              <a:t>Para concentration:</a:t>
            </a:r>
          </a:p>
          <a:p>
            <a:pPr lvl="1"/>
            <a:r>
              <a:rPr lang="en-GB" sz="1800" kern="0" dirty="0" smtClean="0"/>
              <a:t>Feed: 	33%</a:t>
            </a:r>
          </a:p>
          <a:p>
            <a:pPr lvl="1"/>
            <a:r>
              <a:rPr lang="en-GB" sz="1800" kern="0" dirty="0" smtClean="0"/>
              <a:t>Top: 	27%</a:t>
            </a:r>
          </a:p>
          <a:p>
            <a:pPr lvl="1"/>
            <a:r>
              <a:rPr lang="en-GB" sz="1800" kern="0" dirty="0" smtClean="0"/>
              <a:t>Bottom: 	41%</a:t>
            </a:r>
          </a:p>
          <a:p>
            <a:r>
              <a:rPr lang="en-GB" kern="0" dirty="0" smtClean="0"/>
              <a:t>Highest para concentration yet 49.9%</a:t>
            </a:r>
            <a:endParaRPr lang="en-GB" kern="0" dirty="0"/>
          </a:p>
        </p:txBody>
      </p:sp>
      <p:sp>
        <p:nvSpPr>
          <p:cNvPr id="9" name="Textfeld 8"/>
          <p:cNvSpPr txBox="1"/>
          <p:nvPr/>
        </p:nvSpPr>
        <p:spPr>
          <a:xfrm>
            <a:off x="7302500" y="2523085"/>
            <a:ext cx="1736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Preliminary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BA Daniel Kurz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Diagonal liegende Ecken des Rechtecks abrunden 7"/>
          <p:cNvSpPr/>
          <p:nvPr/>
        </p:nvSpPr>
        <p:spPr bwMode="auto">
          <a:xfrm flipH="1">
            <a:off x="1367644" y="4888272"/>
            <a:ext cx="6948772" cy="1349040"/>
          </a:xfrm>
          <a:prstGeom prst="round2DiagRect">
            <a:avLst>
              <a:gd name="adj1" fmla="val 18388"/>
              <a:gd name="adj2" fmla="val 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 smtClean="0"/>
              <a:t>Raman spectroscopy ideal for molecular composition and direct ortho para measurement.</a:t>
            </a:r>
          </a:p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 smtClean="0"/>
              <a:t>Four systems in operation, two of them in 24/7 operation </a:t>
            </a:r>
          </a:p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 smtClean="0"/>
              <a:t>Main molecular composition diagnostic tool for KATRIN</a:t>
            </a:r>
          </a:p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 smtClean="0"/>
              <a:t>Ortho para catalyst kinetics under investigation</a:t>
            </a:r>
            <a:endParaRPr lang="en-US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4454989" y="1370663"/>
            <a:ext cx="2989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s</a:t>
            </a:r>
            <a:r>
              <a:rPr lang="en-US" sz="1600" dirty="0" smtClean="0">
                <a:latin typeface="+mn-lt"/>
              </a:rPr>
              <a:t>pectra shifted for visualization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52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hydrogen liquefaction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271" y="1198563"/>
            <a:ext cx="7633097" cy="4894262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>
                <a:solidFill>
                  <a:srgbClr val="FFC000"/>
                </a:solidFill>
              </a:rPr>
              <a:t>Ortho-para catalyst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Heat exchanger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Cooling agent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419872" y="1362254"/>
            <a:ext cx="5315229" cy="3838923"/>
            <a:chOff x="3419872" y="1362254"/>
            <a:chExt cx="5315229" cy="3838923"/>
          </a:xfrm>
        </p:grpSpPr>
        <p:sp>
          <p:nvSpPr>
            <p:cNvPr id="10" name="Rechteck 9"/>
            <p:cNvSpPr/>
            <p:nvPr/>
          </p:nvSpPr>
          <p:spPr>
            <a:xfrm>
              <a:off x="4265456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027022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7348196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05848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5146239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5586631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6467413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6907805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7788588" y="2892322"/>
              <a:ext cx="262920" cy="8423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Gerader Verbinder 18"/>
            <p:cNvCxnSpPr/>
            <p:nvPr/>
          </p:nvCxnSpPr>
          <p:spPr>
            <a:xfrm>
              <a:off x="7380312" y="1408590"/>
              <a:ext cx="0" cy="1495750"/>
            </a:xfrm>
            <a:prstGeom prst="line">
              <a:avLst/>
            </a:prstGeom>
            <a:ln w="762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4856409" y="1408588"/>
              <a:ext cx="0" cy="1495750"/>
            </a:xfrm>
            <a:prstGeom prst="line">
              <a:avLst/>
            </a:prstGeom>
            <a:ln w="762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ieren 20"/>
            <p:cNvGrpSpPr/>
            <p:nvPr/>
          </p:nvGrpSpPr>
          <p:grpSpPr>
            <a:xfrm>
              <a:off x="4967860" y="1418415"/>
              <a:ext cx="2380512" cy="1494303"/>
              <a:chOff x="2566649" y="2300280"/>
              <a:chExt cx="3259845" cy="1072334"/>
            </a:xfrm>
          </p:grpSpPr>
          <p:sp>
            <p:nvSpPr>
              <p:cNvPr id="29" name="Wolke 28"/>
              <p:cNvSpPr/>
              <p:nvPr/>
            </p:nvSpPr>
            <p:spPr>
              <a:xfrm rot="21357034">
                <a:off x="3282137" y="2589364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Wolke 29"/>
              <p:cNvSpPr/>
              <p:nvPr/>
            </p:nvSpPr>
            <p:spPr>
              <a:xfrm rot="21357034">
                <a:off x="3444919" y="2730622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Wolke 30"/>
              <p:cNvSpPr/>
              <p:nvPr/>
            </p:nvSpPr>
            <p:spPr>
              <a:xfrm rot="1028848">
                <a:off x="3838385" y="230102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Wolke 31"/>
              <p:cNvSpPr/>
              <p:nvPr/>
            </p:nvSpPr>
            <p:spPr>
              <a:xfrm rot="21357034">
                <a:off x="3607700" y="2871879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Wolke 32"/>
              <p:cNvSpPr/>
              <p:nvPr/>
            </p:nvSpPr>
            <p:spPr>
              <a:xfrm rot="21357034">
                <a:off x="3163142" y="2774249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Wolke 33"/>
              <p:cNvSpPr/>
              <p:nvPr/>
            </p:nvSpPr>
            <p:spPr>
              <a:xfrm rot="21357034">
                <a:off x="3350843" y="3013888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Wolke 34"/>
              <p:cNvSpPr/>
              <p:nvPr/>
            </p:nvSpPr>
            <p:spPr>
              <a:xfrm rot="21357034">
                <a:off x="2765908" y="2494329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Wolke 35"/>
              <p:cNvSpPr/>
              <p:nvPr/>
            </p:nvSpPr>
            <p:spPr>
              <a:xfrm rot="1028848">
                <a:off x="2948598" y="2868891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Wolke 36"/>
              <p:cNvSpPr/>
              <p:nvPr/>
            </p:nvSpPr>
            <p:spPr>
              <a:xfrm rot="1028848">
                <a:off x="3056726" y="2517454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Wolke 37"/>
              <p:cNvSpPr/>
              <p:nvPr/>
            </p:nvSpPr>
            <p:spPr>
              <a:xfrm rot="1028848">
                <a:off x="3197528" y="2902747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Wolke 38"/>
              <p:cNvSpPr/>
              <p:nvPr/>
            </p:nvSpPr>
            <p:spPr>
              <a:xfrm rot="1028848">
                <a:off x="3339497" y="2342289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Wolke 39"/>
              <p:cNvSpPr/>
              <p:nvPr/>
            </p:nvSpPr>
            <p:spPr>
              <a:xfrm rot="19961653">
                <a:off x="2652806" y="2969224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Wolke 40"/>
              <p:cNvSpPr/>
              <p:nvPr/>
            </p:nvSpPr>
            <p:spPr>
              <a:xfrm rot="19961653">
                <a:off x="2566649" y="2337007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Wolke 41"/>
              <p:cNvSpPr/>
              <p:nvPr/>
            </p:nvSpPr>
            <p:spPr>
              <a:xfrm rot="19961653">
                <a:off x="3079420" y="2318583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Wolke 42"/>
              <p:cNvSpPr/>
              <p:nvPr/>
            </p:nvSpPr>
            <p:spPr>
              <a:xfrm rot="19961653">
                <a:off x="3818940" y="2919493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Wolke 43"/>
              <p:cNvSpPr/>
              <p:nvPr/>
            </p:nvSpPr>
            <p:spPr>
              <a:xfrm rot="19961653">
                <a:off x="3559055" y="2472733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Wolke 44"/>
              <p:cNvSpPr/>
              <p:nvPr/>
            </p:nvSpPr>
            <p:spPr>
              <a:xfrm rot="4146998">
                <a:off x="3934351" y="255006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Wolke 45"/>
              <p:cNvSpPr/>
              <p:nvPr/>
            </p:nvSpPr>
            <p:spPr>
              <a:xfrm rot="1028848">
                <a:off x="3665060" y="2624804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Wolke 46"/>
              <p:cNvSpPr/>
              <p:nvPr/>
            </p:nvSpPr>
            <p:spPr>
              <a:xfrm rot="21001782">
                <a:off x="4080266" y="2340061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Wolke 47"/>
              <p:cNvSpPr/>
              <p:nvPr/>
            </p:nvSpPr>
            <p:spPr>
              <a:xfrm rot="21001782">
                <a:off x="4164645" y="291454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Wolke 48"/>
              <p:cNvSpPr/>
              <p:nvPr/>
            </p:nvSpPr>
            <p:spPr>
              <a:xfrm rot="21001782">
                <a:off x="4099056" y="2700255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Wolke 49"/>
              <p:cNvSpPr/>
              <p:nvPr/>
            </p:nvSpPr>
            <p:spPr>
              <a:xfrm rot="21001782">
                <a:off x="2867733" y="268733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Wolke 50"/>
              <p:cNvSpPr/>
              <p:nvPr/>
            </p:nvSpPr>
            <p:spPr>
              <a:xfrm rot="1028848">
                <a:off x="2600121" y="263891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Wolke 51"/>
              <p:cNvSpPr/>
              <p:nvPr/>
            </p:nvSpPr>
            <p:spPr>
              <a:xfrm rot="21357034">
                <a:off x="4697476" y="2600124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Wolke 52"/>
              <p:cNvSpPr/>
              <p:nvPr/>
            </p:nvSpPr>
            <p:spPr>
              <a:xfrm rot="21357034">
                <a:off x="4860258" y="2741382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Wolke 53"/>
              <p:cNvSpPr/>
              <p:nvPr/>
            </p:nvSpPr>
            <p:spPr>
              <a:xfrm rot="1028848">
                <a:off x="5253724" y="231178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Wolke 54"/>
              <p:cNvSpPr/>
              <p:nvPr/>
            </p:nvSpPr>
            <p:spPr>
              <a:xfrm rot="21357034">
                <a:off x="5023039" y="2882639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Wolke 55"/>
              <p:cNvSpPr/>
              <p:nvPr/>
            </p:nvSpPr>
            <p:spPr>
              <a:xfrm rot="21357034">
                <a:off x="4578481" y="2785009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Wolke 56"/>
              <p:cNvSpPr/>
              <p:nvPr/>
            </p:nvSpPr>
            <p:spPr>
              <a:xfrm rot="21357034">
                <a:off x="4766182" y="3024648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Wolke 57"/>
              <p:cNvSpPr/>
              <p:nvPr/>
            </p:nvSpPr>
            <p:spPr>
              <a:xfrm rot="21357034">
                <a:off x="4181247" y="2505089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Wolke 58"/>
              <p:cNvSpPr/>
              <p:nvPr/>
            </p:nvSpPr>
            <p:spPr>
              <a:xfrm rot="1028848">
                <a:off x="4363937" y="2879651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Wolke 59"/>
              <p:cNvSpPr/>
              <p:nvPr/>
            </p:nvSpPr>
            <p:spPr>
              <a:xfrm rot="1028848">
                <a:off x="4472065" y="2528214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Wolke 60"/>
              <p:cNvSpPr/>
              <p:nvPr/>
            </p:nvSpPr>
            <p:spPr>
              <a:xfrm rot="1028848">
                <a:off x="4612867" y="2913507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Wolke 61"/>
              <p:cNvSpPr/>
              <p:nvPr/>
            </p:nvSpPr>
            <p:spPr>
              <a:xfrm rot="1028848">
                <a:off x="4754836" y="2353049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Wolke 62"/>
              <p:cNvSpPr/>
              <p:nvPr/>
            </p:nvSpPr>
            <p:spPr>
              <a:xfrm rot="19961653">
                <a:off x="3981988" y="2347767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Wolke 63"/>
              <p:cNvSpPr/>
              <p:nvPr/>
            </p:nvSpPr>
            <p:spPr>
              <a:xfrm rot="19961653">
                <a:off x="4494759" y="2329343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Wolke 64"/>
              <p:cNvSpPr/>
              <p:nvPr/>
            </p:nvSpPr>
            <p:spPr>
              <a:xfrm rot="19961653">
                <a:off x="5234279" y="2930253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Wolke 65"/>
              <p:cNvSpPr/>
              <p:nvPr/>
            </p:nvSpPr>
            <p:spPr>
              <a:xfrm rot="19961653">
                <a:off x="4974394" y="2483493"/>
                <a:ext cx="358377" cy="40339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Wolke 66"/>
              <p:cNvSpPr/>
              <p:nvPr/>
            </p:nvSpPr>
            <p:spPr>
              <a:xfrm rot="4146998">
                <a:off x="5349690" y="256082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Wolke 67"/>
              <p:cNvSpPr/>
              <p:nvPr/>
            </p:nvSpPr>
            <p:spPr>
              <a:xfrm rot="1028848">
                <a:off x="5080399" y="2635564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Wolke 68"/>
              <p:cNvSpPr/>
              <p:nvPr/>
            </p:nvSpPr>
            <p:spPr>
              <a:xfrm rot="21001782">
                <a:off x="5495605" y="2350821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Wolke 69"/>
              <p:cNvSpPr/>
              <p:nvPr/>
            </p:nvSpPr>
            <p:spPr>
              <a:xfrm rot="21001782">
                <a:off x="5579984" y="292530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Wolke 70"/>
              <p:cNvSpPr/>
              <p:nvPr/>
            </p:nvSpPr>
            <p:spPr>
              <a:xfrm rot="21001782">
                <a:off x="5514395" y="2711015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Wolke 71"/>
              <p:cNvSpPr/>
              <p:nvPr/>
            </p:nvSpPr>
            <p:spPr>
              <a:xfrm rot="21001782">
                <a:off x="4283072" y="269809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Wolke 72"/>
              <p:cNvSpPr/>
              <p:nvPr/>
            </p:nvSpPr>
            <p:spPr>
              <a:xfrm rot="1028848">
                <a:off x="4015460" y="2649672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Wolke 73"/>
              <p:cNvSpPr/>
              <p:nvPr/>
            </p:nvSpPr>
            <p:spPr>
              <a:xfrm rot="21357034">
                <a:off x="2751823" y="2324853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Wolke 74"/>
              <p:cNvSpPr/>
              <p:nvPr/>
            </p:nvSpPr>
            <p:spPr>
              <a:xfrm rot="21357034">
                <a:off x="3512080" y="2338505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Wolke 75"/>
              <p:cNvSpPr/>
              <p:nvPr/>
            </p:nvSpPr>
            <p:spPr>
              <a:xfrm rot="21357034">
                <a:off x="4245265" y="2312440"/>
                <a:ext cx="380088" cy="29788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Wolke 76"/>
              <p:cNvSpPr/>
              <p:nvPr/>
            </p:nvSpPr>
            <p:spPr>
              <a:xfrm rot="1028848">
                <a:off x="4976296" y="2300280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Wolke 77"/>
              <p:cNvSpPr/>
              <p:nvPr/>
            </p:nvSpPr>
            <p:spPr>
              <a:xfrm rot="21001782">
                <a:off x="5110991" y="2903236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Wolke 78"/>
              <p:cNvSpPr/>
              <p:nvPr/>
            </p:nvSpPr>
            <p:spPr>
              <a:xfrm rot="21001782">
                <a:off x="3658424" y="2876766"/>
                <a:ext cx="246510" cy="446744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FF0000"/>
                  </a:gs>
                  <a:gs pos="80000">
                    <a:srgbClr val="761C1C"/>
                  </a:gs>
                </a:gsLst>
                <a:path path="rect">
                  <a:fillToRect l="100000" t="100000"/>
                </a:path>
                <a:tileRect r="-100000" b="-100000"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hteck 21"/>
            <p:cNvSpPr/>
            <p:nvPr/>
          </p:nvSpPr>
          <p:spPr>
            <a:xfrm flipV="1">
              <a:off x="3419873" y="1362254"/>
              <a:ext cx="5315228" cy="18800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 flipV="1">
              <a:off x="3419873" y="2798312"/>
              <a:ext cx="5315228" cy="18800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feil nach rechts 23"/>
            <p:cNvSpPr/>
            <p:nvPr/>
          </p:nvSpPr>
          <p:spPr>
            <a:xfrm>
              <a:off x="3419872" y="1582729"/>
              <a:ext cx="1284284" cy="1079307"/>
            </a:xfrm>
            <a:prstGeom prst="rightArrow">
              <a:avLst/>
            </a:prstGeom>
            <a:gradFill flip="none" rotWithShape="1">
              <a:gsLst>
                <a:gs pos="79000">
                  <a:srgbClr val="CC0000"/>
                </a:gs>
                <a:gs pos="100000">
                  <a:srgbClr val="6680E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lt1"/>
                  </a:solidFill>
                </a:rPr>
                <a:t>n-H2</a:t>
              </a:r>
            </a:p>
          </p:txBody>
        </p:sp>
        <p:sp>
          <p:nvSpPr>
            <p:cNvPr id="25" name="Pfeil nach rechts 24"/>
            <p:cNvSpPr/>
            <p:nvPr/>
          </p:nvSpPr>
          <p:spPr>
            <a:xfrm>
              <a:off x="7475328" y="1616809"/>
              <a:ext cx="1259773" cy="1079307"/>
            </a:xfrm>
            <a:prstGeom prst="rightArrow">
              <a:avLst/>
            </a:prstGeom>
            <a:gradFill flip="none" rotWithShape="1">
              <a:gsLst>
                <a:gs pos="0">
                  <a:srgbClr val="CC0000"/>
                </a:gs>
                <a:gs pos="20000">
                  <a:srgbClr val="6680E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lt1"/>
                  </a:solidFill>
                </a:rPr>
                <a:t>e-H2</a:t>
              </a:r>
            </a:p>
          </p:txBody>
        </p:sp>
        <p:sp>
          <p:nvSpPr>
            <p:cNvPr id="26" name="Rechteck 25"/>
            <p:cNvSpPr/>
            <p:nvPr/>
          </p:nvSpPr>
          <p:spPr>
            <a:xfrm flipV="1">
              <a:off x="3419873" y="3698636"/>
              <a:ext cx="5315228" cy="18800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/>
            <p:cNvSpPr/>
            <p:nvPr/>
          </p:nvSpPr>
          <p:spPr>
            <a:xfrm flipV="1">
              <a:off x="3419873" y="5013176"/>
              <a:ext cx="5315228" cy="18800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feil nach rechts 27"/>
            <p:cNvSpPr/>
            <p:nvPr/>
          </p:nvSpPr>
          <p:spPr>
            <a:xfrm flipH="1">
              <a:off x="3695889" y="3933056"/>
              <a:ext cx="4973884" cy="984308"/>
            </a:xfrm>
            <a:prstGeom prst="rightArrow">
              <a:avLst/>
            </a:prstGeom>
            <a:gradFill flip="none" rotWithShape="1">
              <a:gsLst>
                <a:gs pos="0">
                  <a:srgbClr val="CC0000"/>
                </a:gs>
                <a:gs pos="83000">
                  <a:srgbClr val="6680E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He, Ne…</a:t>
              </a:r>
            </a:p>
          </p:txBody>
        </p:sp>
      </p:grpSp>
      <p:sp>
        <p:nvSpPr>
          <p:cNvPr id="80" name="Rechtwinkliges Dreieck 79"/>
          <p:cNvSpPr/>
          <p:nvPr/>
        </p:nvSpPr>
        <p:spPr>
          <a:xfrm>
            <a:off x="6398342" y="5877272"/>
            <a:ext cx="1630651" cy="331729"/>
          </a:xfrm>
          <a:prstGeom prst="rtTriangle">
            <a:avLst/>
          </a:prstGeom>
          <a:gradFill flip="none" rotWithShape="1">
            <a:gsLst>
              <a:gs pos="0">
                <a:srgbClr val="CC0000"/>
              </a:gs>
              <a:gs pos="83000">
                <a:srgbClr val="6680E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feld 80"/>
          <p:cNvSpPr txBox="1"/>
          <p:nvPr/>
        </p:nvSpPr>
        <p:spPr>
          <a:xfrm>
            <a:off x="4572000" y="5828903"/>
            <a:ext cx="184537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temperature</a:t>
            </a:r>
            <a:endParaRPr lang="en-US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6171" y="5982791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[Wilhelmson2018]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3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7" y="333379"/>
            <a:ext cx="7997897" cy="561975"/>
          </a:xfrm>
        </p:spPr>
        <p:txBody>
          <a:bodyPr/>
          <a:lstStyle/>
          <a:p>
            <a:r>
              <a:rPr lang="de-DE" dirty="0"/>
              <a:t>E</a:t>
            </a:r>
            <a:r>
              <a:rPr lang="de-DE" dirty="0" smtClean="0"/>
              <a:t>xperimental </a:t>
            </a:r>
            <a:r>
              <a:rPr lang="de-DE" dirty="0" err="1" smtClean="0"/>
              <a:t>characterisation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of</a:t>
            </a:r>
            <a:r>
              <a:rPr lang="de-DE" dirty="0" smtClean="0"/>
              <a:t> o-p-</a:t>
            </a:r>
            <a:r>
              <a:rPr lang="de-DE" dirty="0" err="1" smtClean="0"/>
              <a:t>catalysts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Robin Größle | H2-Workshop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6" y="1317733"/>
            <a:ext cx="978083" cy="9780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4" y="2711988"/>
            <a:ext cx="988007" cy="9880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54" y="4187138"/>
            <a:ext cx="782446" cy="78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1758781" y="159601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>
                <a:latin typeface="+mn-lt"/>
              </a:rPr>
              <a:t>pressure</a:t>
            </a:r>
            <a:endParaRPr lang="en-GB" sz="1800" dirty="0"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58781" y="301164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>
                <a:latin typeface="+mn-lt"/>
              </a:rPr>
              <a:t>temperature</a:t>
            </a:r>
            <a:endParaRPr lang="en-GB" sz="180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758781" y="438937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>
                <a:latin typeface="+mn-lt"/>
              </a:rPr>
              <a:t>flow</a:t>
            </a:r>
            <a:endParaRPr lang="en-GB" sz="1800" dirty="0">
              <a:latin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r="2103"/>
          <a:stretch/>
        </p:blipFill>
        <p:spPr bwMode="auto">
          <a:xfrm>
            <a:off x="492810" y="5274754"/>
            <a:ext cx="1499215" cy="857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8" name="Textfeld 17"/>
          <p:cNvSpPr txBox="1"/>
          <p:nvPr/>
        </p:nvSpPr>
        <p:spPr>
          <a:xfrm>
            <a:off x="2076986" y="54727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smtClean="0">
                <a:latin typeface="+mn-lt"/>
              </a:rPr>
              <a:t>material</a:t>
            </a:r>
            <a:endParaRPr lang="en-GB" sz="1800" dirty="0">
              <a:latin typeface="+mn-lt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067944" y="591694"/>
            <a:ext cx="4834770" cy="5532929"/>
            <a:chOff x="372349" y="1287200"/>
            <a:chExt cx="4199651" cy="480609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9" y="1287200"/>
              <a:ext cx="4186283" cy="4806096"/>
            </a:xfrm>
            <a:prstGeom prst="rect">
              <a:avLst/>
            </a:prstGeom>
          </p:spPr>
        </p:pic>
        <p:pic>
          <p:nvPicPr>
            <p:cNvPr id="7" name="Inhaltsplatzhalter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3986118" y="2538863"/>
              <a:ext cx="572514" cy="2780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17" y="1287200"/>
              <a:ext cx="4186283" cy="4806096"/>
            </a:xfrm>
            <a:prstGeom prst="rect">
              <a:avLst/>
            </a:prstGeom>
          </p:spPr>
        </p:pic>
        <p:pic>
          <p:nvPicPr>
            <p:cNvPr id="5" name="Picture 31" descr="ethanolzelle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813" y="5031616"/>
              <a:ext cx="1076200" cy="945467"/>
            </a:xfrm>
            <a:prstGeom prst="roundRect">
              <a:avLst>
                <a:gd name="adj" fmla="val 1665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46"/>
            <p:cNvPicPr>
              <a:picLocks noChangeAspect="1" noChangeArrowheads="1"/>
            </p:cNvPicPr>
            <p:nvPr/>
          </p:nvPicPr>
          <p:blipFill rotWithShape="1">
            <a:blip r:embed="rId11"/>
            <a:srcRect l="41397" t="39768" r="31991" b="13445"/>
            <a:stretch/>
          </p:blipFill>
          <p:spPr bwMode="auto">
            <a:xfrm>
              <a:off x="1921971" y="2970168"/>
              <a:ext cx="1296144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80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>
          <a:xfrm>
            <a:off x="6804248" y="1188078"/>
            <a:ext cx="175647" cy="4387300"/>
          </a:xfrm>
          <a:prstGeom prst="rect">
            <a:avLst/>
          </a:prstGeom>
          <a:solidFill>
            <a:srgbClr val="99CCFF">
              <a:alpha val="39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hteck 38"/>
          <p:cNvSpPr/>
          <p:nvPr/>
        </p:nvSpPr>
        <p:spPr>
          <a:xfrm>
            <a:off x="5267560" y="1179391"/>
            <a:ext cx="370577" cy="4387300"/>
          </a:xfrm>
          <a:prstGeom prst="rect">
            <a:avLst/>
          </a:prstGeom>
          <a:solidFill>
            <a:srgbClr val="99CCFF">
              <a:alpha val="39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hteck 37"/>
          <p:cNvSpPr/>
          <p:nvPr/>
        </p:nvSpPr>
        <p:spPr>
          <a:xfrm>
            <a:off x="1031441" y="1179392"/>
            <a:ext cx="198898" cy="4404672"/>
          </a:xfrm>
          <a:prstGeom prst="rect">
            <a:avLst/>
          </a:prstGeom>
          <a:solidFill>
            <a:srgbClr val="99CCFF">
              <a:alpha val="39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7" y="1179418"/>
            <a:ext cx="8000909" cy="44098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Ortho-para-</a:t>
            </a:r>
            <a:r>
              <a:rPr lang="de-DE" sz="2800" dirty="0" err="1" smtClean="0"/>
              <a:t>conversion</a:t>
            </a:r>
            <a:r>
              <a:rPr lang="de-DE" sz="2800" dirty="0" smtClean="0"/>
              <a:t> </a:t>
            </a:r>
            <a:r>
              <a:rPr lang="de-DE" sz="2800" dirty="0" err="1" smtClean="0"/>
              <a:t>kinetics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err="1" smtClean="0"/>
              <a:t>of</a:t>
            </a:r>
            <a:r>
              <a:rPr lang="de-DE" sz="2800" dirty="0" smtClean="0"/>
              <a:t> H</a:t>
            </a:r>
            <a:r>
              <a:rPr lang="de-DE" sz="2800" baseline="-25000" dirty="0" smtClean="0"/>
              <a:t>2</a:t>
            </a:r>
            <a:r>
              <a:rPr lang="de-DE" sz="2800" dirty="0"/>
              <a:t> </a:t>
            </a:r>
            <a:r>
              <a:rPr lang="de-DE" sz="2800" dirty="0" smtClean="0"/>
              <a:t>on Fe</a:t>
            </a:r>
            <a:r>
              <a:rPr lang="de-DE" sz="2800" baseline="-25000" dirty="0" smtClean="0"/>
              <a:t>2</a:t>
            </a:r>
            <a:r>
              <a:rPr lang="de-DE" sz="2800" dirty="0" smtClean="0"/>
              <a:t>O</a:t>
            </a:r>
            <a:r>
              <a:rPr lang="de-DE" sz="2800" baseline="-25000" dirty="0" smtClean="0"/>
              <a:t>3</a:t>
            </a:r>
            <a:r>
              <a:rPr lang="de-DE" sz="2800" baseline="30000" dirty="0" smtClean="0"/>
              <a:t> </a:t>
            </a:r>
            <a:r>
              <a:rPr lang="de-DE" sz="2000" b="0" dirty="0" smtClean="0"/>
              <a:t>(77K </a:t>
            </a:r>
            <a:r>
              <a:rPr lang="de-DE" sz="2000" b="0" dirty="0" err="1" smtClean="0"/>
              <a:t>and</a:t>
            </a:r>
            <a:r>
              <a:rPr lang="de-DE" sz="2000" b="0" dirty="0" smtClean="0"/>
              <a:t> 300K)</a:t>
            </a:r>
            <a:endParaRPr lang="en-GB" sz="2800" b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Robin Größle | H2-Workshop</a:t>
            </a:r>
            <a:endParaRPr lang="en-US" dirty="0"/>
          </a:p>
        </p:txBody>
      </p:sp>
      <p:grpSp>
        <p:nvGrpSpPr>
          <p:cNvPr id="54" name="Gruppieren 53"/>
          <p:cNvGrpSpPr/>
          <p:nvPr/>
        </p:nvGrpSpPr>
        <p:grpSpPr>
          <a:xfrm>
            <a:off x="2435897" y="2043514"/>
            <a:ext cx="3437544" cy="2667863"/>
            <a:chOff x="2435897" y="2043514"/>
            <a:chExt cx="3437544" cy="2667863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2435897" y="2043514"/>
              <a:ext cx="2486269" cy="2659196"/>
              <a:chOff x="1475656" y="1710241"/>
              <a:chExt cx="2440138" cy="3374176"/>
            </a:xfrm>
          </p:grpSpPr>
          <p:pic>
            <p:nvPicPr>
              <p:cNvPr id="15" name="Grafik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653"/>
              <a:stretch/>
            </p:blipFill>
            <p:spPr>
              <a:xfrm>
                <a:off x="1475656" y="1710241"/>
                <a:ext cx="2376264" cy="3374176"/>
              </a:xfrm>
              <a:prstGeom prst="rect">
                <a:avLst/>
              </a:prstGeom>
            </p:spPr>
          </p:pic>
          <p:pic>
            <p:nvPicPr>
              <p:cNvPr id="20" name="Grafik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036"/>
              <a:stretch/>
            </p:blipFill>
            <p:spPr>
              <a:xfrm>
                <a:off x="3846514" y="1710241"/>
                <a:ext cx="69280" cy="3374176"/>
              </a:xfrm>
              <a:prstGeom prst="rect">
                <a:avLst/>
              </a:prstGeom>
            </p:spPr>
          </p:pic>
        </p:grpSp>
        <p:sp>
          <p:nvSpPr>
            <p:cNvPr id="19" name="Rechteck 18"/>
            <p:cNvSpPr/>
            <p:nvPr/>
          </p:nvSpPr>
          <p:spPr>
            <a:xfrm>
              <a:off x="5182811" y="3276317"/>
              <a:ext cx="690630" cy="2160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Gerader Verbinder 22"/>
            <p:cNvCxnSpPr/>
            <p:nvPr/>
          </p:nvCxnSpPr>
          <p:spPr>
            <a:xfrm>
              <a:off x="4909805" y="2052181"/>
              <a:ext cx="273006" cy="122413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 flipH="1">
              <a:off x="4871264" y="3487241"/>
              <a:ext cx="308301" cy="122413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feld 3"/>
          <p:cNvSpPr txBox="1"/>
          <p:nvPr/>
        </p:nvSpPr>
        <p:spPr>
          <a:xfrm>
            <a:off x="4527027" y="5806694"/>
            <a:ext cx="11432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time (h)</a:t>
            </a:r>
            <a:endParaRPr lang="en-GB" sz="2200" dirty="0"/>
          </a:p>
        </p:txBody>
      </p:sp>
      <p:sp>
        <p:nvSpPr>
          <p:cNvPr id="5" name="Textfeld 4"/>
          <p:cNvSpPr txBox="1"/>
          <p:nvPr/>
        </p:nvSpPr>
        <p:spPr>
          <a:xfrm>
            <a:off x="942757" y="5587612"/>
            <a:ext cx="3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0</a:t>
            </a:r>
            <a:endParaRPr lang="en-GB" sz="2000" dirty="0"/>
          </a:p>
        </p:txBody>
      </p:sp>
      <p:sp>
        <p:nvSpPr>
          <p:cNvPr id="16" name="Textfeld 15"/>
          <p:cNvSpPr txBox="1"/>
          <p:nvPr/>
        </p:nvSpPr>
        <p:spPr>
          <a:xfrm>
            <a:off x="2407176" y="5586511"/>
            <a:ext cx="592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25</a:t>
            </a:r>
            <a:endParaRPr lang="en-GB" sz="2000" dirty="0"/>
          </a:p>
        </p:txBody>
      </p:sp>
      <p:sp>
        <p:nvSpPr>
          <p:cNvPr id="17" name="Textfeld 16"/>
          <p:cNvSpPr txBox="1"/>
          <p:nvPr/>
        </p:nvSpPr>
        <p:spPr>
          <a:xfrm>
            <a:off x="3955853" y="5589267"/>
            <a:ext cx="49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</a:t>
            </a:r>
            <a:endParaRPr lang="en-GB" sz="2000" dirty="0"/>
          </a:p>
        </p:txBody>
      </p:sp>
      <p:sp>
        <p:nvSpPr>
          <p:cNvPr id="18" name="Textfeld 17"/>
          <p:cNvSpPr txBox="1"/>
          <p:nvPr/>
        </p:nvSpPr>
        <p:spPr>
          <a:xfrm>
            <a:off x="5528126" y="5606639"/>
            <a:ext cx="592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75</a:t>
            </a:r>
            <a:endParaRPr lang="en-GB" sz="2000" dirty="0"/>
          </a:p>
        </p:txBody>
      </p:sp>
      <p:sp>
        <p:nvSpPr>
          <p:cNvPr id="22" name="Textfeld 21"/>
          <p:cNvSpPr txBox="1"/>
          <p:nvPr/>
        </p:nvSpPr>
        <p:spPr>
          <a:xfrm>
            <a:off x="6979895" y="5584063"/>
            <a:ext cx="1036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100</a:t>
            </a:r>
            <a:endParaRPr lang="en-GB" sz="2000" dirty="0"/>
          </a:p>
        </p:txBody>
      </p:sp>
      <p:sp>
        <p:nvSpPr>
          <p:cNvPr id="25" name="Textfeld 24"/>
          <p:cNvSpPr txBox="1"/>
          <p:nvPr/>
        </p:nvSpPr>
        <p:spPr>
          <a:xfrm>
            <a:off x="8528001" y="5606639"/>
            <a:ext cx="724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125</a:t>
            </a:r>
            <a:endParaRPr lang="en-GB" sz="20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-1135817" y="3188590"/>
            <a:ext cx="2773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Ortho-para fraction (1)</a:t>
            </a:r>
            <a:endParaRPr lang="en-GB" sz="2200" dirty="0"/>
          </a:p>
        </p:txBody>
      </p:sp>
      <p:sp>
        <p:nvSpPr>
          <p:cNvPr id="27" name="Textfeld 26"/>
          <p:cNvSpPr txBox="1"/>
          <p:nvPr/>
        </p:nvSpPr>
        <p:spPr>
          <a:xfrm>
            <a:off x="395536" y="4654505"/>
            <a:ext cx="574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0.3</a:t>
            </a:r>
            <a:endParaRPr lang="en-GB" sz="2000" dirty="0"/>
          </a:p>
        </p:txBody>
      </p:sp>
      <p:sp>
        <p:nvSpPr>
          <p:cNvPr id="28" name="Textfeld 27"/>
          <p:cNvSpPr txBox="1"/>
          <p:nvPr/>
        </p:nvSpPr>
        <p:spPr>
          <a:xfrm>
            <a:off x="395536" y="3950626"/>
            <a:ext cx="574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0.4</a:t>
            </a:r>
            <a:endParaRPr lang="en-GB" sz="2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95536" y="3187500"/>
            <a:ext cx="574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0.5</a:t>
            </a:r>
            <a:endParaRPr lang="en-GB" sz="2000" dirty="0"/>
          </a:p>
        </p:txBody>
      </p:sp>
      <p:sp>
        <p:nvSpPr>
          <p:cNvPr id="30" name="Textfeld 29"/>
          <p:cNvSpPr txBox="1"/>
          <p:nvPr/>
        </p:nvSpPr>
        <p:spPr>
          <a:xfrm>
            <a:off x="395536" y="2476870"/>
            <a:ext cx="574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0.6</a:t>
            </a:r>
            <a:endParaRPr lang="en-GB" sz="2000" dirty="0"/>
          </a:p>
        </p:txBody>
      </p:sp>
      <p:sp>
        <p:nvSpPr>
          <p:cNvPr id="31" name="Textfeld 30"/>
          <p:cNvSpPr txBox="1"/>
          <p:nvPr/>
        </p:nvSpPr>
        <p:spPr>
          <a:xfrm>
            <a:off x="443103" y="1750044"/>
            <a:ext cx="574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0.7</a:t>
            </a:r>
            <a:endParaRPr lang="en-GB" sz="2000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924957" y="1537087"/>
            <a:ext cx="7965303" cy="0"/>
          </a:xfrm>
          <a:prstGeom prst="line">
            <a:avLst/>
          </a:prstGeom>
          <a:ln w="28575">
            <a:solidFill>
              <a:schemeClr val="accent3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942757" y="5226829"/>
            <a:ext cx="7965303" cy="36000"/>
          </a:xfrm>
          <a:prstGeom prst="line">
            <a:avLst/>
          </a:prstGeom>
          <a:ln w="19050">
            <a:solidFill>
              <a:schemeClr val="accent3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94" y="2670871"/>
            <a:ext cx="862903" cy="426975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29" y="3720680"/>
            <a:ext cx="852383" cy="421770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7715957" y="2274894"/>
            <a:ext cx="729500" cy="400110"/>
            <a:chOff x="7623608" y="2274894"/>
            <a:chExt cx="729500" cy="400110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3608" y="2312730"/>
              <a:ext cx="719695" cy="293661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7628230" y="2274894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ortho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7664643" y="4167218"/>
            <a:ext cx="822323" cy="400110"/>
            <a:chOff x="7705678" y="4167218"/>
            <a:chExt cx="822323" cy="40011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5678" y="4203977"/>
              <a:ext cx="822323" cy="295815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7793674" y="4167218"/>
              <a:ext cx="625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para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2329297" y="466572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65</a:t>
            </a:r>
            <a:endParaRPr lang="en-GB" dirty="0"/>
          </a:p>
        </p:txBody>
      </p:sp>
      <p:sp>
        <p:nvSpPr>
          <p:cNvPr id="42" name="Textfeld 41"/>
          <p:cNvSpPr txBox="1"/>
          <p:nvPr/>
        </p:nvSpPr>
        <p:spPr>
          <a:xfrm>
            <a:off x="2822991" y="466572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65.5</a:t>
            </a:r>
            <a:endParaRPr lang="en-GB" dirty="0"/>
          </a:p>
        </p:txBody>
      </p:sp>
      <p:sp>
        <p:nvSpPr>
          <p:cNvPr id="43" name="Textfeld 42"/>
          <p:cNvSpPr txBox="1"/>
          <p:nvPr/>
        </p:nvSpPr>
        <p:spPr>
          <a:xfrm>
            <a:off x="3471165" y="466572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66</a:t>
            </a:r>
            <a:endParaRPr lang="en-GB" dirty="0"/>
          </a:p>
        </p:txBody>
      </p:sp>
      <p:sp>
        <p:nvSpPr>
          <p:cNvPr id="44" name="Textfeld 43"/>
          <p:cNvSpPr txBox="1"/>
          <p:nvPr/>
        </p:nvSpPr>
        <p:spPr>
          <a:xfrm>
            <a:off x="3994358" y="466082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66.5</a:t>
            </a:r>
            <a:endParaRPr lang="en-GB" dirty="0"/>
          </a:p>
        </p:txBody>
      </p:sp>
      <p:sp>
        <p:nvSpPr>
          <p:cNvPr id="45" name="Textfeld 44"/>
          <p:cNvSpPr txBox="1"/>
          <p:nvPr/>
        </p:nvSpPr>
        <p:spPr>
          <a:xfrm>
            <a:off x="4645102" y="464826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67</a:t>
            </a:r>
            <a:endParaRPr lang="en-GB" dirty="0"/>
          </a:p>
        </p:txBody>
      </p:sp>
      <p:sp>
        <p:nvSpPr>
          <p:cNvPr id="49" name="Textfeld 48"/>
          <p:cNvSpPr txBox="1"/>
          <p:nvPr/>
        </p:nvSpPr>
        <p:spPr>
          <a:xfrm>
            <a:off x="2124384" y="4130220"/>
            <a:ext cx="679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0.3</a:t>
            </a:r>
            <a:endParaRPr lang="en-GB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2100167" y="3692656"/>
            <a:ext cx="679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0.4</a:t>
            </a:r>
            <a:endParaRPr lang="en-GB" sz="1200" dirty="0"/>
          </a:p>
        </p:txBody>
      </p:sp>
      <p:sp>
        <p:nvSpPr>
          <p:cNvPr id="51" name="Textfeld 50"/>
          <p:cNvSpPr txBox="1"/>
          <p:nvPr/>
        </p:nvSpPr>
        <p:spPr>
          <a:xfrm>
            <a:off x="2104038" y="3240566"/>
            <a:ext cx="482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0.5</a:t>
            </a:r>
            <a:endParaRPr lang="en-GB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2100167" y="2788149"/>
            <a:ext cx="42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0.6</a:t>
            </a:r>
            <a:endParaRPr lang="en-GB" sz="1200" dirty="0"/>
          </a:p>
        </p:txBody>
      </p:sp>
      <p:sp>
        <p:nvSpPr>
          <p:cNvPr id="53" name="Textfeld 52"/>
          <p:cNvSpPr txBox="1"/>
          <p:nvPr/>
        </p:nvSpPr>
        <p:spPr>
          <a:xfrm>
            <a:off x="2104038" y="2346582"/>
            <a:ext cx="440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0.7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54"/>
              <p:cNvSpPr txBox="1"/>
              <p:nvPr/>
            </p:nvSpPr>
            <p:spPr>
              <a:xfrm>
                <a:off x="3451242" y="2828083"/>
                <a:ext cx="152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=4.8 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feld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42" y="2828083"/>
                <a:ext cx="1523494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846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  <p:bldP spid="41" grpId="0"/>
      <p:bldP spid="42" grpId="0"/>
      <p:bldP spid="43" grpId="0"/>
      <p:bldP spid="44" grpId="0"/>
      <p:bldP spid="45" grpId="0"/>
      <p:bldP spid="49" grpId="0"/>
      <p:bldP spid="50" grpId="0"/>
      <p:bldP spid="51" grpId="0"/>
      <p:bldP spid="52" grpId="0"/>
      <p:bldP spid="53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absorption spectroscopy of liquid Hydrogen </a:t>
            </a:r>
            <a:r>
              <a:rPr lang="en-US" dirty="0" err="1"/>
              <a:t>isotopologues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7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Tritium Laboratory Karlsruhe</a:t>
            </a:r>
          </a:p>
          <a:p>
            <a:endParaRPr lang="en-US" dirty="0"/>
          </a:p>
          <a:p>
            <a:r>
              <a:rPr lang="en-US" dirty="0" smtClean="0"/>
              <a:t>Cryogenic </a:t>
            </a:r>
            <a:r>
              <a:rPr lang="en-US" dirty="0"/>
              <a:t>distillation for isotope </a:t>
            </a:r>
            <a:r>
              <a:rPr lang="en-US" dirty="0" smtClean="0"/>
              <a:t>separation</a:t>
            </a:r>
          </a:p>
          <a:p>
            <a:endParaRPr lang="en-US" dirty="0"/>
          </a:p>
          <a:p>
            <a:r>
              <a:rPr lang="en-US" dirty="0"/>
              <a:t>Direct ortho-para </a:t>
            </a:r>
            <a:r>
              <a:rPr lang="en-US" dirty="0" smtClean="0"/>
              <a:t>measurement for distillation and catalyst investigation</a:t>
            </a:r>
          </a:p>
          <a:p>
            <a:endParaRPr lang="en-US" dirty="0"/>
          </a:p>
          <a:p>
            <a:r>
              <a:rPr lang="en-US" dirty="0" smtClean="0"/>
              <a:t>IR absorption spectroscopy of liquid Hydrogen </a:t>
            </a:r>
            <a:r>
              <a:rPr lang="en-US" dirty="0" err="1" smtClean="0"/>
              <a:t>isotopologues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New challenges at </a:t>
            </a:r>
            <a:r>
              <a:rPr lang="en-US" dirty="0"/>
              <a:t>UCN Sources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Tritium trace detection and monitoring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8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FTIR-absorption spectroscopy on liquid hydrogen </a:t>
            </a:r>
            <a:r>
              <a:rPr lang="en-US" dirty="0" err="1" smtClean="0"/>
              <a:t>isotpologues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Robin Größle</a:t>
            </a:r>
            <a:endParaRPr lang="en-US" altLang="de-DE"/>
          </a:p>
        </p:txBody>
      </p:sp>
      <p:pic>
        <p:nvPicPr>
          <p:cNvPr id="5" name="Picture 2" descr="E:\KIT\01 Daten\01 Dokumente\00 Diary\Dissertation\Dis\grafiken\01Abbildungen\03_FTIR_Spektrometer_Prinzip.png"/>
          <p:cNvPicPr>
            <a:picLocks noChangeAspect="1" noChangeArrowheads="1"/>
          </p:cNvPicPr>
          <p:nvPr/>
        </p:nvPicPr>
        <p:blipFill rotWithShape="1">
          <a:blip r:embed="rId2" cstate="print"/>
          <a:srcRect l="1817" r="3232"/>
          <a:stretch/>
        </p:blipFill>
        <p:spPr bwMode="auto">
          <a:xfrm>
            <a:off x="641014" y="1340768"/>
            <a:ext cx="6656426" cy="4084866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5436096" y="4421871"/>
            <a:ext cx="3407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+mn-lt"/>
              </a:rPr>
              <a:t>precision</a:t>
            </a:r>
            <a:r>
              <a:rPr lang="de-DE" sz="1800" dirty="0" smtClean="0">
                <a:latin typeface="+mn-lt"/>
              </a:rPr>
              <a:t>: 	0.01 cm</a:t>
            </a:r>
            <a:r>
              <a:rPr lang="de-DE" sz="1800" baseline="30000" dirty="0" smtClean="0">
                <a:latin typeface="+mn-lt"/>
              </a:rPr>
              <a:t>-1</a:t>
            </a:r>
          </a:p>
          <a:p>
            <a:r>
              <a:rPr lang="de-DE" sz="1800" dirty="0" err="1" smtClean="0">
                <a:latin typeface="+mn-lt"/>
              </a:rPr>
              <a:t>resolution</a:t>
            </a:r>
            <a:r>
              <a:rPr lang="de-DE" sz="1800" dirty="0" smtClean="0">
                <a:latin typeface="+mn-lt"/>
              </a:rPr>
              <a:t>: 	0.4 cm</a:t>
            </a:r>
            <a:r>
              <a:rPr lang="de-DE" sz="1800" baseline="30000" dirty="0" smtClean="0">
                <a:latin typeface="+mn-lt"/>
              </a:rPr>
              <a:t>-1</a:t>
            </a:r>
          </a:p>
          <a:p>
            <a:r>
              <a:rPr lang="de-DE" sz="1800" dirty="0" err="1" smtClean="0">
                <a:latin typeface="+mn-lt"/>
              </a:rPr>
              <a:t>spectral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range</a:t>
            </a:r>
            <a:r>
              <a:rPr lang="de-DE" sz="1800" dirty="0" smtClean="0">
                <a:latin typeface="+mn-lt"/>
              </a:rPr>
              <a:t>: </a:t>
            </a:r>
          </a:p>
          <a:p>
            <a:r>
              <a:rPr lang="de-DE" sz="1800" dirty="0" smtClean="0">
                <a:latin typeface="+mn-lt"/>
              </a:rPr>
              <a:t>~2000 </a:t>
            </a:r>
            <a:r>
              <a:rPr lang="de-DE" sz="1800" dirty="0" err="1" smtClean="0">
                <a:latin typeface="+mn-lt"/>
              </a:rPr>
              <a:t>to</a:t>
            </a:r>
            <a:r>
              <a:rPr lang="de-DE" sz="1800" dirty="0" smtClean="0">
                <a:latin typeface="+mn-lt"/>
              </a:rPr>
              <a:t> ~10000 cm</a:t>
            </a:r>
            <a:r>
              <a:rPr lang="de-DE" sz="1800" baseline="30000" dirty="0" smtClean="0">
                <a:latin typeface="+mn-lt"/>
              </a:rPr>
              <a:t>-1</a:t>
            </a:r>
            <a:endParaRPr lang="de-DE" sz="1800" baseline="30000" dirty="0">
              <a:latin typeface="+mn-lt"/>
            </a:endParaRPr>
          </a:p>
        </p:txBody>
      </p:sp>
      <p:pic>
        <p:nvPicPr>
          <p:cNvPr id="61" name="Picture 2" descr="D:\01 Dokumente\02 TApIR\LOGO\TApI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6"/>
          <a:stretch>
            <a:fillRect/>
          </a:stretch>
        </p:blipFill>
        <p:spPr bwMode="auto">
          <a:xfrm>
            <a:off x="251520" y="4551511"/>
            <a:ext cx="1234443" cy="123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5703639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Showcard Gothic" panose="04020904020102020604" pitchFamily="82" charset="0"/>
              </a:rPr>
              <a:t>TA</a:t>
            </a:r>
            <a:r>
              <a:rPr lang="en-US" sz="1600" dirty="0" err="1" smtClean="0">
                <a:solidFill>
                  <a:srgbClr val="C00000"/>
                </a:solidFill>
                <a:latin typeface="Showcard Gothic" panose="04020904020102020604" pitchFamily="82" charset="0"/>
              </a:rPr>
              <a:t>p</a:t>
            </a:r>
            <a:r>
              <a:rPr lang="en-US" dirty="0" err="1" smtClean="0">
                <a:solidFill>
                  <a:srgbClr val="C00000"/>
                </a:solidFill>
                <a:latin typeface="Showcard Gothic" panose="04020904020102020604" pitchFamily="82" charset="0"/>
              </a:rPr>
              <a:t>IR</a:t>
            </a:r>
            <a:endParaRPr lang="en-US" dirty="0">
              <a:solidFill>
                <a:srgbClr val="C00000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IR-spectroscopy for o-p-conversion investigation in liquid hydrogen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17/09/2019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323528" y="1317247"/>
            <a:ext cx="4139738" cy="2759825"/>
            <a:chOff x="4824750" y="1268764"/>
            <a:chExt cx="4139738" cy="2759825"/>
          </a:xfrm>
        </p:grpSpPr>
        <p:pic>
          <p:nvPicPr>
            <p:cNvPr id="4" name="Grafik 3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750" y="1268764"/>
              <a:ext cx="4139738" cy="27598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feld 12"/>
            <p:cNvSpPr txBox="1"/>
            <p:nvPr/>
          </p:nvSpPr>
          <p:spPr>
            <a:xfrm>
              <a:off x="4953963" y="3644693"/>
              <a:ext cx="1684346" cy="33855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IR-</a:t>
              </a:r>
              <a:r>
                <a:rPr lang="de-DE" sz="1600" dirty="0" err="1" smtClean="0"/>
                <a:t>spectrometer</a:t>
              </a:r>
              <a:endParaRPr lang="de-DE" sz="16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812360" y="1322911"/>
              <a:ext cx="1080120" cy="33855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/>
              </a:lvl1pPr>
            </a:lstStyle>
            <a:p>
              <a:r>
                <a:rPr lang="de-DE" dirty="0" err="1"/>
                <a:t>detector</a:t>
              </a:r>
              <a:endParaRPr lang="de-DE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986683" y="2762119"/>
              <a:ext cx="977805" cy="33855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cryo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cell</a:t>
              </a:r>
              <a:endParaRPr lang="de-DE" sz="1600" dirty="0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716015" y="1844824"/>
            <a:ext cx="4255696" cy="3672408"/>
            <a:chOff x="5192484" y="2170474"/>
            <a:chExt cx="3627988" cy="3130734"/>
          </a:xfrm>
        </p:grpSpPr>
        <p:pic>
          <p:nvPicPr>
            <p:cNvPr id="5" name="Grafik 4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5" t="1598" r="9682" b="10904"/>
            <a:stretch/>
          </p:blipFill>
          <p:spPr>
            <a:xfrm>
              <a:off x="5192484" y="2170474"/>
              <a:ext cx="3627988" cy="3130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feld 6"/>
            <p:cNvSpPr txBox="1"/>
            <p:nvPr/>
          </p:nvSpPr>
          <p:spPr>
            <a:xfrm>
              <a:off x="5356328" y="2296633"/>
              <a:ext cx="53728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He</a:t>
              </a:r>
            </a:p>
          </p:txBody>
        </p:sp>
        <p:cxnSp>
          <p:nvCxnSpPr>
            <p:cNvPr id="8" name="Gerade Verbindung mit Pfeil 7"/>
            <p:cNvCxnSpPr/>
            <p:nvPr/>
          </p:nvCxnSpPr>
          <p:spPr>
            <a:xfrm>
              <a:off x="5624971" y="2635187"/>
              <a:ext cx="250169" cy="75942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8445993" y="2771951"/>
              <a:ext cx="374479" cy="288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/>
                <a:t>Q</a:t>
              </a:r>
              <a:r>
                <a:rPr lang="de-DE" sz="1600" baseline="-25000" dirty="0"/>
                <a:t>2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245999" y="4716433"/>
              <a:ext cx="1008112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Saphire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windows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 flipV="1">
              <a:off x="5893615" y="3921446"/>
              <a:ext cx="1157284" cy="84131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7792709" y="4839543"/>
              <a:ext cx="977805" cy="33855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cryo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cell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2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IR 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Absorption on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dense Hydrogen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</a:rPr>
              <a:t>isotopologues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grpSp>
        <p:nvGrpSpPr>
          <p:cNvPr id="163" name="Gruppieren 162"/>
          <p:cNvGrpSpPr/>
          <p:nvPr/>
        </p:nvGrpSpPr>
        <p:grpSpPr>
          <a:xfrm>
            <a:off x="3946313" y="1163646"/>
            <a:ext cx="507799" cy="507799"/>
            <a:chOff x="3407737" y="2067974"/>
            <a:chExt cx="507799" cy="507799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11B0984-19CF-4213-92AF-1498F093DBA0}"/>
                </a:ext>
              </a:extLst>
            </p:cNvPr>
            <p:cNvSpPr/>
            <p:nvPr/>
          </p:nvSpPr>
          <p:spPr>
            <a:xfrm>
              <a:off x="3407737" y="2067974"/>
              <a:ext cx="507799" cy="507799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E56AACB-C762-484D-A380-AB86749B23B0}"/>
                </a:ext>
              </a:extLst>
            </p:cNvPr>
            <p:cNvSpPr/>
            <p:nvPr/>
          </p:nvSpPr>
          <p:spPr>
            <a:xfrm>
              <a:off x="3538929" y="2277953"/>
              <a:ext cx="87842" cy="8784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F94C788-EDD1-4412-B8D8-7346BE8318A9}"/>
                </a:ext>
              </a:extLst>
            </p:cNvPr>
            <p:cNvSpPr/>
            <p:nvPr/>
          </p:nvSpPr>
          <p:spPr>
            <a:xfrm>
              <a:off x="3696502" y="2277953"/>
              <a:ext cx="87842" cy="8784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uppieren 161"/>
          <p:cNvGrpSpPr/>
          <p:nvPr/>
        </p:nvGrpSpPr>
        <p:grpSpPr>
          <a:xfrm>
            <a:off x="3609854" y="2348880"/>
            <a:ext cx="1178170" cy="676078"/>
            <a:chOff x="3092927" y="2853733"/>
            <a:chExt cx="1178170" cy="676078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64A48DE0-917A-40A2-AFE4-E8091AA29E7C}"/>
                </a:ext>
              </a:extLst>
            </p:cNvPr>
            <p:cNvSpPr/>
            <p:nvPr/>
          </p:nvSpPr>
          <p:spPr>
            <a:xfrm>
              <a:off x="3092927" y="2988538"/>
              <a:ext cx="423788" cy="423787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DB27789F-4AEE-459F-A278-FC688B4CDBF4}"/>
                </a:ext>
              </a:extLst>
            </p:cNvPr>
            <p:cNvGrpSpPr/>
            <p:nvPr/>
          </p:nvGrpSpPr>
          <p:grpSpPr>
            <a:xfrm>
              <a:off x="3202414" y="3163777"/>
              <a:ext cx="204813" cy="73309"/>
              <a:chOff x="734646" y="937846"/>
              <a:chExt cx="611377" cy="218831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4FE2BBCF-9941-4045-A26C-080A7630514F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D485412-4F47-4D68-AF75-195D5A11FC71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68E3FE0-74B9-468C-994C-6B3B3CD8233B}"/>
                </a:ext>
              </a:extLst>
            </p:cNvPr>
            <p:cNvSpPr/>
            <p:nvPr/>
          </p:nvSpPr>
          <p:spPr>
            <a:xfrm>
              <a:off x="3933244" y="3106024"/>
              <a:ext cx="337853" cy="423787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A00EACE5-A0C8-4AD3-A3E5-48A17381B19F}"/>
                </a:ext>
              </a:extLst>
            </p:cNvPr>
            <p:cNvGrpSpPr/>
            <p:nvPr/>
          </p:nvGrpSpPr>
          <p:grpSpPr>
            <a:xfrm rot="1939721">
              <a:off x="3999764" y="3281263"/>
              <a:ext cx="204813" cy="73309"/>
              <a:chOff x="734646" y="937846"/>
              <a:chExt cx="611377" cy="218831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467D342C-40A6-4568-8E6E-D9FE1E99D1FC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ECCEAF16-250E-4556-9901-BF2BAEB3FBE2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76207C27-E114-46C6-9C3D-A9AE6536FBC4}"/>
                </a:ext>
              </a:extLst>
            </p:cNvPr>
            <p:cNvCxnSpPr>
              <a:cxnSpLocks/>
            </p:cNvCxnSpPr>
            <p:nvPr/>
          </p:nvCxnSpPr>
          <p:spPr>
            <a:xfrm>
              <a:off x="3532948" y="3205425"/>
              <a:ext cx="386562" cy="1219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65B9171A-5AAB-42AB-A19A-FCEDB59CE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6715" y="3337539"/>
              <a:ext cx="389256" cy="19227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03C1BC72-2338-423A-B4D9-4AED1980C10E}"/>
                </a:ext>
              </a:extLst>
            </p:cNvPr>
            <p:cNvSpPr>
              <a:spLocks/>
            </p:cNvSpPr>
            <p:nvPr/>
          </p:nvSpPr>
          <p:spPr bwMode="auto">
            <a:xfrm rot="2379307">
              <a:off x="3613957" y="2853733"/>
              <a:ext cx="184799" cy="11017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7CA5B7CB-127D-453C-9010-028B5CD34176}"/>
                </a:ext>
              </a:extLst>
            </p:cNvPr>
            <p:cNvSpPr>
              <a:spLocks/>
            </p:cNvSpPr>
            <p:nvPr/>
          </p:nvSpPr>
          <p:spPr bwMode="auto">
            <a:xfrm rot="2379307">
              <a:off x="3759883" y="2974691"/>
              <a:ext cx="184799" cy="11017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6E6D7C7-3F35-4933-AC95-C91C714A24F7}"/>
                </a:ext>
              </a:extLst>
            </p:cNvPr>
            <p:cNvSpPr>
              <a:spLocks/>
            </p:cNvSpPr>
            <p:nvPr/>
          </p:nvSpPr>
          <p:spPr bwMode="auto">
            <a:xfrm rot="2379307">
              <a:off x="3906389" y="3096129"/>
              <a:ext cx="184799" cy="11017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9FE157C3-FD71-437D-AF53-9F863A3CF83A}"/>
              </a:ext>
            </a:extLst>
          </p:cNvPr>
          <p:cNvSpPr txBox="1"/>
          <p:nvPr/>
        </p:nvSpPr>
        <p:spPr>
          <a:xfrm>
            <a:off x="380894" y="2420888"/>
            <a:ext cx="26997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Collision induced excitation: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rotational (J) and vibrational (v)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249F369A-832D-4748-BE84-DAF17733B689}"/>
              </a:ext>
            </a:extLst>
          </p:cNvPr>
          <p:cNvSpPr txBox="1"/>
          <p:nvPr/>
        </p:nvSpPr>
        <p:spPr>
          <a:xfrm>
            <a:off x="380894" y="3554432"/>
            <a:ext cx="31005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Dimer formation: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rotational (J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J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), vibrational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dimer rotation (L) excitation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EC163D98-D89E-41DC-B903-062C1EDC491A}"/>
              </a:ext>
            </a:extLst>
          </p:cNvPr>
          <p:cNvSpPr txBox="1"/>
          <p:nvPr/>
        </p:nvSpPr>
        <p:spPr>
          <a:xfrm>
            <a:off x="380894" y="5066020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Chrystal lattice (hcp):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Phonon excitation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v:P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6EDE1DF-6A3D-49E0-A431-6668D78AAF7F}"/>
              </a:ext>
            </a:extLst>
          </p:cNvPr>
          <p:cNvSpPr txBox="1"/>
          <p:nvPr/>
        </p:nvSpPr>
        <p:spPr>
          <a:xfrm>
            <a:off x="380894" y="1052736"/>
            <a:ext cx="3219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molecule: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Due to symmetry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very weak transitional matrix elements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no IR absorption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0" name="Gruppieren 159"/>
          <p:cNvGrpSpPr/>
          <p:nvPr/>
        </p:nvGrpSpPr>
        <p:grpSpPr>
          <a:xfrm>
            <a:off x="3219450" y="4454537"/>
            <a:ext cx="2144638" cy="1782775"/>
            <a:chOff x="2528013" y="4386526"/>
            <a:chExt cx="2144638" cy="1782775"/>
          </a:xfrm>
        </p:grpSpPr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B55CC46F-E82B-466C-9A3B-E5DDAD61848F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13" y="4787250"/>
              <a:ext cx="1909775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EFB5B9C2-0FB7-4BB1-9499-DACF84B3FB97}"/>
                </a:ext>
              </a:extLst>
            </p:cNvPr>
            <p:cNvCxnSpPr>
              <a:cxnSpLocks/>
            </p:cNvCxnSpPr>
            <p:nvPr/>
          </p:nvCxnSpPr>
          <p:spPr>
            <a:xfrm>
              <a:off x="2758152" y="5163276"/>
              <a:ext cx="1909775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01470D49-B085-4E3F-938C-0EF4E5B1268F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13" y="5538703"/>
              <a:ext cx="1909775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36621ABF-7D1C-48DD-BF60-61C8886A26D4}"/>
                </a:ext>
              </a:extLst>
            </p:cNvPr>
            <p:cNvCxnSpPr>
              <a:cxnSpLocks/>
            </p:cNvCxnSpPr>
            <p:nvPr/>
          </p:nvCxnSpPr>
          <p:spPr>
            <a:xfrm>
              <a:off x="2762876" y="5914129"/>
              <a:ext cx="1909775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1BF99EF0-03AE-4AD5-A325-935B2F3EEB49}"/>
                </a:ext>
              </a:extLst>
            </p:cNvPr>
            <p:cNvCxnSpPr>
              <a:cxnSpLocks/>
            </p:cNvCxnSpPr>
            <p:nvPr/>
          </p:nvCxnSpPr>
          <p:spPr>
            <a:xfrm>
              <a:off x="2689685" y="4575839"/>
              <a:ext cx="965128" cy="158846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E4453E35-EC5C-40C9-A9CC-8DC5FC908DB7}"/>
                </a:ext>
              </a:extLst>
            </p:cNvPr>
            <p:cNvCxnSpPr>
              <a:cxnSpLocks/>
            </p:cNvCxnSpPr>
            <p:nvPr/>
          </p:nvCxnSpPr>
          <p:spPr>
            <a:xfrm>
              <a:off x="3108335" y="4511604"/>
              <a:ext cx="965128" cy="158846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206FBE7F-61CF-4EDD-B60F-6E2E8FF839FF}"/>
                </a:ext>
              </a:extLst>
            </p:cNvPr>
            <p:cNvCxnSpPr>
              <a:cxnSpLocks/>
            </p:cNvCxnSpPr>
            <p:nvPr/>
          </p:nvCxnSpPr>
          <p:spPr>
            <a:xfrm>
              <a:off x="3585626" y="4538810"/>
              <a:ext cx="965128" cy="158846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8E94310D-21F7-48BC-B8EA-5602720851DF}"/>
                </a:ext>
              </a:extLst>
            </p:cNvPr>
            <p:cNvCxnSpPr>
              <a:cxnSpLocks/>
            </p:cNvCxnSpPr>
            <p:nvPr/>
          </p:nvCxnSpPr>
          <p:spPr>
            <a:xfrm>
              <a:off x="4040651" y="4529304"/>
              <a:ext cx="517493" cy="85172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54A20AE2-2D8D-403F-8918-D95E5A0DC3FD}"/>
                </a:ext>
              </a:extLst>
            </p:cNvPr>
            <p:cNvCxnSpPr>
              <a:cxnSpLocks/>
            </p:cNvCxnSpPr>
            <p:nvPr/>
          </p:nvCxnSpPr>
          <p:spPr>
            <a:xfrm>
              <a:off x="2675343" y="5311062"/>
              <a:ext cx="506487" cy="83360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74F2EE20-1BCA-4D7B-948D-8A2ACBBD5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3709" y="4554160"/>
              <a:ext cx="965128" cy="158846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6408F04E-4E35-4566-807B-AC2692082F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491" y="4554964"/>
              <a:ext cx="965128" cy="158846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01038C92-5BD5-4D1C-A204-C6FEA5CA94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9413" y="4532057"/>
              <a:ext cx="743923" cy="122439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56893B7A-4507-48C6-B08E-0E393A4D9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2730" y="4998662"/>
              <a:ext cx="711263" cy="117063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4CE421D9-704A-4E2C-9140-2F54AA933228}"/>
                </a:ext>
              </a:extLst>
            </p:cNvPr>
            <p:cNvSpPr/>
            <p:nvPr/>
          </p:nvSpPr>
          <p:spPr>
            <a:xfrm>
              <a:off x="2884997" y="5005597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1" name="Gruppieren 140">
              <a:extLst>
                <a:ext uri="{FF2B5EF4-FFF2-40B4-BE49-F238E27FC236}">
                  <a16:creationId xmlns:a16="http://schemas.microsoft.com/office/drawing/2014/main" id="{F6E53A74-3C0F-4DF5-99BD-D8B684BC5720}"/>
                </a:ext>
              </a:extLst>
            </p:cNvPr>
            <p:cNvGrpSpPr/>
            <p:nvPr/>
          </p:nvGrpSpPr>
          <p:grpSpPr>
            <a:xfrm>
              <a:off x="2966471" y="5136000"/>
              <a:ext cx="152410" cy="54552"/>
              <a:chOff x="734646" y="937846"/>
              <a:chExt cx="611377" cy="218831"/>
            </a:xfrm>
          </p:grpSpPr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991B4FFA-A278-4DBA-B9FD-4653A3352B42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70A5147C-99D5-425D-8FF1-C439824A9DEA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231B976F-6DEC-475D-AAD0-E93CD6A78425}"/>
                </a:ext>
              </a:extLst>
            </p:cNvPr>
            <p:cNvSpPr/>
            <p:nvPr/>
          </p:nvSpPr>
          <p:spPr>
            <a:xfrm>
              <a:off x="2654858" y="5381024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76B994C3-3901-46D3-88B6-2B2A04F7B58D}"/>
                </a:ext>
              </a:extLst>
            </p:cNvPr>
            <p:cNvGrpSpPr/>
            <p:nvPr/>
          </p:nvGrpSpPr>
          <p:grpSpPr>
            <a:xfrm>
              <a:off x="2736332" y="5511427"/>
              <a:ext cx="152410" cy="54552"/>
              <a:chOff x="734646" y="937846"/>
              <a:chExt cx="611377" cy="218831"/>
            </a:xfrm>
          </p:grpSpPr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444E958C-DA7E-4066-9A8E-159C73BA6B30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A233662C-28A9-4B60-B824-BB6F6C7137A2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490455E1-61DB-4178-AB5C-655F63E1C1A7}"/>
                </a:ext>
              </a:extLst>
            </p:cNvPr>
            <p:cNvSpPr/>
            <p:nvPr/>
          </p:nvSpPr>
          <p:spPr>
            <a:xfrm>
              <a:off x="2889721" y="5756451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D7161583-F4E4-4D50-B19F-B9B452BAB9AB}"/>
                </a:ext>
              </a:extLst>
            </p:cNvPr>
            <p:cNvGrpSpPr/>
            <p:nvPr/>
          </p:nvGrpSpPr>
          <p:grpSpPr>
            <a:xfrm>
              <a:off x="2971195" y="5886854"/>
              <a:ext cx="152410" cy="54552"/>
              <a:chOff x="734646" y="937846"/>
              <a:chExt cx="611377" cy="218831"/>
            </a:xfrm>
          </p:grpSpPr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685E2C13-74D2-44D6-8DEE-CB85399188DF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66BEF055-A6C1-4EE5-A1C8-AD1CDBD409D3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08FF45A4-B23C-474E-A468-35A9F5FEA170}"/>
                </a:ext>
              </a:extLst>
            </p:cNvPr>
            <p:cNvSpPr/>
            <p:nvPr/>
          </p:nvSpPr>
          <p:spPr>
            <a:xfrm>
              <a:off x="2654858" y="4630171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9" name="Gruppieren 128">
              <a:extLst>
                <a:ext uri="{FF2B5EF4-FFF2-40B4-BE49-F238E27FC236}">
                  <a16:creationId xmlns:a16="http://schemas.microsoft.com/office/drawing/2014/main" id="{FA15C7D1-1BA6-4878-9A9E-38DE8E7472DB}"/>
                </a:ext>
              </a:extLst>
            </p:cNvPr>
            <p:cNvGrpSpPr/>
            <p:nvPr/>
          </p:nvGrpSpPr>
          <p:grpSpPr>
            <a:xfrm>
              <a:off x="2736332" y="4760574"/>
              <a:ext cx="152410" cy="54552"/>
              <a:chOff x="734646" y="937846"/>
              <a:chExt cx="611377" cy="218831"/>
            </a:xfrm>
          </p:grpSpPr>
          <p:sp>
            <p:nvSpPr>
              <p:cNvPr id="130" name="Ellipse 129">
                <a:extLst>
                  <a:ext uri="{FF2B5EF4-FFF2-40B4-BE49-F238E27FC236}">
                    <a16:creationId xmlns:a16="http://schemas.microsoft.com/office/drawing/2014/main" id="{19B8FB12-E046-43A5-AC1D-AE3D66201408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Ellipse 130">
                <a:extLst>
                  <a:ext uri="{FF2B5EF4-FFF2-40B4-BE49-F238E27FC236}">
                    <a16:creationId xmlns:a16="http://schemas.microsoft.com/office/drawing/2014/main" id="{352A130A-295B-43C5-B4FE-980417B6130A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09EADAA2-7ADE-45F1-A0D6-024BF354768D}"/>
                </a:ext>
              </a:extLst>
            </p:cNvPr>
            <p:cNvSpPr/>
            <p:nvPr/>
          </p:nvSpPr>
          <p:spPr>
            <a:xfrm>
              <a:off x="3345455" y="5005597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47FE7C46-AE89-4C74-8F31-885B15BC5BAD}"/>
                </a:ext>
              </a:extLst>
            </p:cNvPr>
            <p:cNvGrpSpPr/>
            <p:nvPr/>
          </p:nvGrpSpPr>
          <p:grpSpPr>
            <a:xfrm>
              <a:off x="3426929" y="5136000"/>
              <a:ext cx="152410" cy="54552"/>
              <a:chOff x="734646" y="937846"/>
              <a:chExt cx="611377" cy="218831"/>
            </a:xfrm>
          </p:grpSpPr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F7D58A55-9E34-4B66-B765-E8D0C9A937E1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2D2EA2C1-7A41-4A9E-8C49-FB927F48DA06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FBB2484D-FAF3-43DF-A150-8627A8D57C99}"/>
                </a:ext>
              </a:extLst>
            </p:cNvPr>
            <p:cNvSpPr/>
            <p:nvPr/>
          </p:nvSpPr>
          <p:spPr>
            <a:xfrm>
              <a:off x="3115316" y="5381024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AED57905-DDD8-4547-B12C-35281702EFD3}"/>
                </a:ext>
              </a:extLst>
            </p:cNvPr>
            <p:cNvGrpSpPr/>
            <p:nvPr/>
          </p:nvGrpSpPr>
          <p:grpSpPr>
            <a:xfrm>
              <a:off x="3196790" y="5511427"/>
              <a:ext cx="152410" cy="54552"/>
              <a:chOff x="734646" y="937846"/>
              <a:chExt cx="611377" cy="218831"/>
            </a:xfrm>
          </p:grpSpPr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3D4249DB-1BAA-43B5-8BB0-77AFBD06D8AC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CD8275BE-4E14-4094-96CF-E4CECFBF8CF6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EBB9ACF0-9090-46D3-BF72-5B8B6E3E1511}"/>
                </a:ext>
              </a:extLst>
            </p:cNvPr>
            <p:cNvSpPr/>
            <p:nvPr/>
          </p:nvSpPr>
          <p:spPr>
            <a:xfrm>
              <a:off x="3350179" y="5756451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7" name="Gruppieren 116">
              <a:extLst>
                <a:ext uri="{FF2B5EF4-FFF2-40B4-BE49-F238E27FC236}">
                  <a16:creationId xmlns:a16="http://schemas.microsoft.com/office/drawing/2014/main" id="{5C3CA1BA-4DB4-4B99-8517-3ABBAE8AE625}"/>
                </a:ext>
              </a:extLst>
            </p:cNvPr>
            <p:cNvGrpSpPr/>
            <p:nvPr/>
          </p:nvGrpSpPr>
          <p:grpSpPr>
            <a:xfrm>
              <a:off x="3431653" y="5886854"/>
              <a:ext cx="152410" cy="54552"/>
              <a:chOff x="734646" y="937846"/>
              <a:chExt cx="611377" cy="218831"/>
            </a:xfrm>
          </p:grpSpPr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61F6AB74-7E7D-4808-9FF0-08F8D94B10EA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Ellipse 118">
                <a:extLst>
                  <a:ext uri="{FF2B5EF4-FFF2-40B4-BE49-F238E27FC236}">
                    <a16:creationId xmlns:a16="http://schemas.microsoft.com/office/drawing/2014/main" id="{3BE8D135-BF0C-4EC5-90DD-3DA9265D75BB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09DBA92B-E4B8-4C57-B562-D7C801756FF1}"/>
                </a:ext>
              </a:extLst>
            </p:cNvPr>
            <p:cNvSpPr/>
            <p:nvPr/>
          </p:nvSpPr>
          <p:spPr>
            <a:xfrm>
              <a:off x="3115316" y="4630171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19BF2A8C-461D-40FB-BCEC-A1342A79ECB3}"/>
                </a:ext>
              </a:extLst>
            </p:cNvPr>
            <p:cNvGrpSpPr/>
            <p:nvPr/>
          </p:nvGrpSpPr>
          <p:grpSpPr>
            <a:xfrm>
              <a:off x="3196790" y="4760574"/>
              <a:ext cx="152410" cy="54552"/>
              <a:chOff x="734646" y="937846"/>
              <a:chExt cx="611377" cy="218831"/>
            </a:xfrm>
          </p:grpSpPr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34D7A426-A756-45F0-B5C1-718E00C23EED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2AACC9CD-91C5-4CAE-9213-873B773FEF54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3DF090E0-2953-4ACC-AC1A-3A82B5768AB2}"/>
                </a:ext>
              </a:extLst>
            </p:cNvPr>
            <p:cNvSpPr/>
            <p:nvPr/>
          </p:nvSpPr>
          <p:spPr>
            <a:xfrm>
              <a:off x="3805913" y="5005597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81A66521-B0A9-4CCF-B972-CDE0CFDA0319}"/>
                </a:ext>
              </a:extLst>
            </p:cNvPr>
            <p:cNvGrpSpPr/>
            <p:nvPr/>
          </p:nvGrpSpPr>
          <p:grpSpPr>
            <a:xfrm>
              <a:off x="3887387" y="5136000"/>
              <a:ext cx="152410" cy="54552"/>
              <a:chOff x="734646" y="937846"/>
              <a:chExt cx="611377" cy="218831"/>
            </a:xfrm>
          </p:grpSpPr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14DCAA66-E869-46C5-AFF4-51D44F1B43D3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EDE3691F-EB90-4E88-A849-DA8C103E20EB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A4B80992-ECA5-4FFB-A4E4-CE330CC828D6}"/>
                </a:ext>
              </a:extLst>
            </p:cNvPr>
            <p:cNvSpPr/>
            <p:nvPr/>
          </p:nvSpPr>
          <p:spPr>
            <a:xfrm>
              <a:off x="3575774" y="5381024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" name="Gruppieren 104">
              <a:extLst>
                <a:ext uri="{FF2B5EF4-FFF2-40B4-BE49-F238E27FC236}">
                  <a16:creationId xmlns:a16="http://schemas.microsoft.com/office/drawing/2014/main" id="{B027E278-FB71-489D-94C0-E444E1F50609}"/>
                </a:ext>
              </a:extLst>
            </p:cNvPr>
            <p:cNvGrpSpPr/>
            <p:nvPr/>
          </p:nvGrpSpPr>
          <p:grpSpPr>
            <a:xfrm>
              <a:off x="3657248" y="5511427"/>
              <a:ext cx="152410" cy="54552"/>
              <a:chOff x="734646" y="937846"/>
              <a:chExt cx="611377" cy="218831"/>
            </a:xfrm>
          </p:grpSpPr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7041C7A7-7EFA-4D48-BF97-E76A149EFBDC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A5848843-BAD4-440B-8E51-90144FD45806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997783B3-1CB8-47C3-A7EF-5DB785AF4BCA}"/>
                </a:ext>
              </a:extLst>
            </p:cNvPr>
            <p:cNvSpPr/>
            <p:nvPr/>
          </p:nvSpPr>
          <p:spPr>
            <a:xfrm>
              <a:off x="3810638" y="5756451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uppieren 100">
              <a:extLst>
                <a:ext uri="{FF2B5EF4-FFF2-40B4-BE49-F238E27FC236}">
                  <a16:creationId xmlns:a16="http://schemas.microsoft.com/office/drawing/2014/main" id="{88A9F5B4-3656-4545-A741-4CD42B092B5D}"/>
                </a:ext>
              </a:extLst>
            </p:cNvPr>
            <p:cNvGrpSpPr/>
            <p:nvPr/>
          </p:nvGrpSpPr>
          <p:grpSpPr>
            <a:xfrm>
              <a:off x="3892112" y="5886854"/>
              <a:ext cx="152410" cy="54552"/>
              <a:chOff x="734646" y="937846"/>
              <a:chExt cx="611377" cy="218831"/>
            </a:xfrm>
          </p:grpSpPr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4FC81367-D836-4086-A433-25506D13B238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838ABA13-5EDD-4F1D-B794-D35A46A515CA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4E711361-C761-4F13-B56D-791273564BCD}"/>
                </a:ext>
              </a:extLst>
            </p:cNvPr>
            <p:cNvSpPr/>
            <p:nvPr/>
          </p:nvSpPr>
          <p:spPr>
            <a:xfrm>
              <a:off x="3575775" y="4630171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65F658AC-AE71-4391-9CA7-EBCF02959A04}"/>
                </a:ext>
              </a:extLst>
            </p:cNvPr>
            <p:cNvGrpSpPr/>
            <p:nvPr/>
          </p:nvGrpSpPr>
          <p:grpSpPr>
            <a:xfrm>
              <a:off x="3657249" y="4760574"/>
              <a:ext cx="152410" cy="54552"/>
              <a:chOff x="734646" y="937846"/>
              <a:chExt cx="611377" cy="218831"/>
            </a:xfrm>
          </p:grpSpPr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91C4941B-2D29-48DE-8DB7-A0C4CF1F55A6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C6D7617B-16E9-4022-ADDE-C2056C9FC4E9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B249BBF0-8292-450F-A1B8-1E75CDBE40B2}"/>
                </a:ext>
              </a:extLst>
            </p:cNvPr>
            <p:cNvSpPr/>
            <p:nvPr/>
          </p:nvSpPr>
          <p:spPr>
            <a:xfrm>
              <a:off x="4266372" y="5005597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9892CA50-75DA-45B2-8858-C095F4AD61F1}"/>
                </a:ext>
              </a:extLst>
            </p:cNvPr>
            <p:cNvGrpSpPr/>
            <p:nvPr/>
          </p:nvGrpSpPr>
          <p:grpSpPr>
            <a:xfrm>
              <a:off x="4347846" y="5136000"/>
              <a:ext cx="152410" cy="54552"/>
              <a:chOff x="734646" y="937846"/>
              <a:chExt cx="611377" cy="218831"/>
            </a:xfrm>
          </p:grpSpPr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6DC83A4B-D31B-4537-893B-D39AE24392A1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A26B96FB-0A83-4B32-BDBB-CD04902DDB8F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18E9DF58-7B1F-46E7-AE1A-E678C4A04CEC}"/>
                </a:ext>
              </a:extLst>
            </p:cNvPr>
            <p:cNvSpPr/>
            <p:nvPr/>
          </p:nvSpPr>
          <p:spPr>
            <a:xfrm>
              <a:off x="4036232" y="5381024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6B98F53F-B5A0-48F1-B9C4-170DA53C257A}"/>
                </a:ext>
              </a:extLst>
            </p:cNvPr>
            <p:cNvGrpSpPr/>
            <p:nvPr/>
          </p:nvGrpSpPr>
          <p:grpSpPr>
            <a:xfrm>
              <a:off x="4117706" y="5511427"/>
              <a:ext cx="152410" cy="54552"/>
              <a:chOff x="734646" y="937846"/>
              <a:chExt cx="611377" cy="218831"/>
            </a:xfrm>
          </p:grpSpPr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2FC15208-488C-429C-A6E7-3A4530BD9401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03A422BF-3E81-4C26-A4EB-141388C7FEF0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D9DAAED8-B351-4F72-A376-34696E063F37}"/>
                </a:ext>
              </a:extLst>
            </p:cNvPr>
            <p:cNvSpPr/>
            <p:nvPr/>
          </p:nvSpPr>
          <p:spPr>
            <a:xfrm>
              <a:off x="4271096" y="5756451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1F07BBC1-9D85-46F1-A0A9-265D94A043EA}"/>
                </a:ext>
              </a:extLst>
            </p:cNvPr>
            <p:cNvGrpSpPr/>
            <p:nvPr/>
          </p:nvGrpSpPr>
          <p:grpSpPr>
            <a:xfrm>
              <a:off x="4352570" y="5886854"/>
              <a:ext cx="152410" cy="54552"/>
              <a:chOff x="734646" y="937846"/>
              <a:chExt cx="611377" cy="218831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C3CFD17-036D-4C0F-9CF7-EB94E7A46626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2EEFE051-28C1-4E41-9F64-EC99BE74EF86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62ED8344-0874-46BC-A2A0-A1BD6B34172A}"/>
                </a:ext>
              </a:extLst>
            </p:cNvPr>
            <p:cNvSpPr/>
            <p:nvPr/>
          </p:nvSpPr>
          <p:spPr>
            <a:xfrm>
              <a:off x="4036233" y="4630169"/>
              <a:ext cx="315358" cy="315358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AF4E3892-A730-4309-BD1A-F195F3077FD0}"/>
                </a:ext>
              </a:extLst>
            </p:cNvPr>
            <p:cNvGrpSpPr/>
            <p:nvPr/>
          </p:nvGrpSpPr>
          <p:grpSpPr>
            <a:xfrm>
              <a:off x="4117707" y="4760572"/>
              <a:ext cx="152410" cy="54552"/>
              <a:chOff x="734646" y="937846"/>
              <a:chExt cx="611377" cy="218831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902A3364-24B2-4FB0-AF69-2EBE53AD761B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E31E585D-1759-47BD-B0C5-7D423858DCBF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E3D153E6-ECE0-4271-BDAE-C379ED385897}"/>
                </a:ext>
              </a:extLst>
            </p:cNvPr>
            <p:cNvSpPr>
              <a:spLocks/>
            </p:cNvSpPr>
            <p:nvPr/>
          </p:nvSpPr>
          <p:spPr bwMode="auto">
            <a:xfrm rot="1905378">
              <a:off x="2693724" y="4386526"/>
              <a:ext cx="374277" cy="223147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" dirty="0"/>
            </a:p>
          </p:txBody>
        </p:sp>
        <p:sp>
          <p:nvSpPr>
            <p:cNvPr id="146" name="Freeform 6">
              <a:extLst>
                <a:ext uri="{FF2B5EF4-FFF2-40B4-BE49-F238E27FC236}">
                  <a16:creationId xmlns:a16="http://schemas.microsoft.com/office/drawing/2014/main" id="{CF3F62D6-A0F7-46D9-A7E7-DD86EBBF1EC7}"/>
                </a:ext>
              </a:extLst>
            </p:cNvPr>
            <p:cNvSpPr>
              <a:spLocks/>
            </p:cNvSpPr>
            <p:nvPr/>
          </p:nvSpPr>
          <p:spPr bwMode="auto">
            <a:xfrm rot="1905378">
              <a:off x="3020133" y="4588564"/>
              <a:ext cx="374277" cy="223147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" dirty="0"/>
            </a:p>
          </p:txBody>
        </p:sp>
        <p:sp>
          <p:nvSpPr>
            <p:cNvPr id="147" name="Freeform 6">
              <a:extLst>
                <a:ext uri="{FF2B5EF4-FFF2-40B4-BE49-F238E27FC236}">
                  <a16:creationId xmlns:a16="http://schemas.microsoft.com/office/drawing/2014/main" id="{240BA135-CBA6-405E-9CD1-2AAF502AD47A}"/>
                </a:ext>
              </a:extLst>
            </p:cNvPr>
            <p:cNvSpPr>
              <a:spLocks/>
            </p:cNvSpPr>
            <p:nvPr/>
          </p:nvSpPr>
          <p:spPr bwMode="auto">
            <a:xfrm rot="1905378">
              <a:off x="3347838" y="4791404"/>
              <a:ext cx="374277" cy="223147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" dirty="0"/>
            </a:p>
          </p:txBody>
        </p:sp>
      </p:grpSp>
      <p:sp>
        <p:nvSpPr>
          <p:cNvPr id="148" name="Diagonal liegende Ecken des Rechtecks abrunden 147"/>
          <p:cNvSpPr/>
          <p:nvPr/>
        </p:nvSpPr>
        <p:spPr bwMode="auto">
          <a:xfrm flipH="1">
            <a:off x="5796136" y="4590187"/>
            <a:ext cx="3168352" cy="989251"/>
          </a:xfrm>
          <a:prstGeom prst="round2DiagRect">
            <a:avLst>
              <a:gd name="adj1" fmla="val 18388"/>
              <a:gd name="adj2" fmla="val 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/>
              <a:t>IR absorption </a:t>
            </a:r>
            <a:r>
              <a:rPr lang="en-US" sz="1400" b="1" dirty="0" smtClean="0"/>
              <a:t>spectra of dense </a:t>
            </a:r>
            <a:r>
              <a:rPr lang="en-US" sz="1400" b="1" dirty="0"/>
              <a:t>hydrogen is dominated by molecular </a:t>
            </a:r>
            <a:r>
              <a:rPr lang="en-US" sz="1400" b="1" dirty="0" smtClean="0"/>
              <a:t>interactions.</a:t>
            </a:r>
            <a:endParaRPr lang="en-US" sz="1400" b="1" dirty="0"/>
          </a:p>
        </p:txBody>
      </p:sp>
      <p:grpSp>
        <p:nvGrpSpPr>
          <p:cNvPr id="159" name="Gruppieren 158"/>
          <p:cNvGrpSpPr/>
          <p:nvPr/>
        </p:nvGrpSpPr>
        <p:grpSpPr>
          <a:xfrm>
            <a:off x="5489365" y="980728"/>
            <a:ext cx="3187091" cy="2664296"/>
            <a:chOff x="1981179" y="465031"/>
            <a:chExt cx="3187091" cy="2664296"/>
          </a:xfrm>
        </p:grpSpPr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86EDE1DF-6A3D-49E0-A431-6668D78AAF7F}"/>
                </a:ext>
              </a:extLst>
            </p:cNvPr>
            <p:cNvSpPr txBox="1"/>
            <p:nvPr/>
          </p:nvSpPr>
          <p:spPr>
            <a:xfrm>
              <a:off x="2728724" y="2175220"/>
              <a:ext cx="233269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due to symmetry constrain </a:t>
              </a:r>
            </a:p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nuclear spin is coupled </a:t>
              </a:r>
            </a:p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rotation</a:t>
              </a:r>
            </a:p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-&gt; excludes ∆J = ±1</a:t>
              </a:r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2725150" y="1507585"/>
              <a:ext cx="9685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|↑↓⟩ + |↓↑⟩</a:t>
              </a:r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3760195" y="1507585"/>
              <a:ext cx="9685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|↑↓⟩ − |↓↑⟩</a:t>
              </a:r>
              <a:endParaRPr lang="en-US" sz="1400" dirty="0"/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2725150" y="1681152"/>
              <a:ext cx="4748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|↑↑⟩</a:t>
              </a:r>
            </a:p>
          </p:txBody>
        </p:sp>
        <p:sp>
          <p:nvSpPr>
            <p:cNvPr id="155" name="Rechteck 154"/>
            <p:cNvSpPr/>
            <p:nvPr/>
          </p:nvSpPr>
          <p:spPr>
            <a:xfrm>
              <a:off x="2725150" y="1334018"/>
              <a:ext cx="4748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|↓↓⟩</a:t>
              </a:r>
            </a:p>
          </p:txBody>
        </p:sp>
        <p:sp>
          <p:nvSpPr>
            <p:cNvPr id="156" name="Textfeld 155">
              <a:extLst>
                <a:ext uri="{FF2B5EF4-FFF2-40B4-BE49-F238E27FC236}">
                  <a16:creationId xmlns:a16="http://schemas.microsoft.com/office/drawing/2014/main" id="{86EDE1DF-6A3D-49E0-A431-6668D78AAF7F}"/>
                </a:ext>
              </a:extLst>
            </p:cNvPr>
            <p:cNvSpPr txBox="1"/>
            <p:nvPr/>
          </p:nvSpPr>
          <p:spPr>
            <a:xfrm>
              <a:off x="1981179" y="465031"/>
              <a:ext cx="318709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ortho para 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T</a:t>
              </a:r>
              <a:r>
                <a:rPr lang="en-US" sz="1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(D</a:t>
              </a:r>
              <a:r>
                <a:rPr lang="en-US" sz="1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quite similar):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symmetric  | antisymmetric</a:t>
              </a:r>
            </a:p>
            <a:p>
              <a:r>
                <a:rPr lang="de-DE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	 </a:t>
              </a:r>
              <a:r>
                <a:rPr lang="de-DE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odd</a:t>
              </a:r>
              <a:r>
                <a:rPr lang="de-DE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J	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even</a:t>
              </a:r>
              <a:r>
                <a:rPr lang="de-DE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J</a:t>
              </a:r>
              <a:endParaRPr lang="en-U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3761438" y="3577117"/>
            <a:ext cx="1035121" cy="715979"/>
            <a:chOff x="3098481" y="3705991"/>
            <a:chExt cx="1035121" cy="715979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4EABEF9-618D-47EE-A18B-EB569500DDE3}"/>
                </a:ext>
              </a:extLst>
            </p:cNvPr>
            <p:cNvSpPr>
              <a:spLocks/>
            </p:cNvSpPr>
            <p:nvPr/>
          </p:nvSpPr>
          <p:spPr bwMode="auto">
            <a:xfrm rot="1124224">
              <a:off x="3098481" y="3705991"/>
              <a:ext cx="187735" cy="11192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18EDADF-300D-4169-900A-1AD98CEA3FFC}"/>
                </a:ext>
              </a:extLst>
            </p:cNvPr>
            <p:cNvSpPr>
              <a:spLocks/>
            </p:cNvSpPr>
            <p:nvPr/>
          </p:nvSpPr>
          <p:spPr bwMode="auto">
            <a:xfrm rot="1124224">
              <a:off x="3280827" y="3767843"/>
              <a:ext cx="187735" cy="11192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E87D959-CE28-4EBE-B6D4-B364A8201670}"/>
                </a:ext>
              </a:extLst>
            </p:cNvPr>
            <p:cNvSpPr>
              <a:spLocks/>
            </p:cNvSpPr>
            <p:nvPr/>
          </p:nvSpPr>
          <p:spPr bwMode="auto">
            <a:xfrm rot="1124224">
              <a:off x="3463898" y="3829941"/>
              <a:ext cx="187735" cy="11192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D6059D5-1A3D-4AA9-8CEE-C104D2C3CD4F}"/>
                </a:ext>
              </a:extLst>
            </p:cNvPr>
            <p:cNvSpPr/>
            <p:nvPr/>
          </p:nvSpPr>
          <p:spPr>
            <a:xfrm rot="3152040">
              <a:off x="3362015" y="3988060"/>
              <a:ext cx="433910" cy="433910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6D7CCA5-7FA2-4A3A-86D4-B82207D07232}"/>
                </a:ext>
              </a:extLst>
            </p:cNvPr>
            <p:cNvGrpSpPr/>
            <p:nvPr/>
          </p:nvGrpSpPr>
          <p:grpSpPr>
            <a:xfrm rot="3152040">
              <a:off x="3473906" y="4166433"/>
              <a:ext cx="208067" cy="74474"/>
              <a:chOff x="734646" y="937846"/>
              <a:chExt cx="611377" cy="218831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B4EA9E3-7DB6-462A-848D-E997439FE286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6818610-AD0F-4557-85AD-26AE9E46D85B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C3CF780-CC84-4E28-AA51-96599CDCEEB6}"/>
                </a:ext>
              </a:extLst>
            </p:cNvPr>
            <p:cNvSpPr/>
            <p:nvPr/>
          </p:nvSpPr>
          <p:spPr>
            <a:xfrm rot="20375653">
              <a:off x="3705718" y="3759254"/>
              <a:ext cx="427884" cy="427883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CF081F10-D3E9-47EC-A006-EF83090F09F2}"/>
                </a:ext>
              </a:extLst>
            </p:cNvPr>
            <p:cNvGrpSpPr/>
            <p:nvPr/>
          </p:nvGrpSpPr>
          <p:grpSpPr>
            <a:xfrm rot="20375653">
              <a:off x="3816264" y="3932528"/>
              <a:ext cx="206793" cy="81336"/>
              <a:chOff x="734646" y="937846"/>
              <a:chExt cx="611377" cy="218831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278D999A-B3FB-4E36-AC34-813C91686EED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B100380-98B3-4F68-B473-EA4AFD767A5B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7" name="Gerade Verbindung mit Pfeil 156">
              <a:extLst>
                <a:ext uri="{FF2B5EF4-FFF2-40B4-BE49-F238E27FC236}">
                  <a16:creationId xmlns:a16="http://schemas.microsoft.com/office/drawing/2014/main" id="{76207C27-E114-46C6-9C3D-A9AE6536F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4548" y="4047363"/>
              <a:ext cx="153544" cy="10329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350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6527" y="-288603"/>
            <a:ext cx="5208885" cy="7986957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IR </a:t>
            </a:r>
            <a:r>
              <a:rPr lang="de-DE" kern="0" dirty="0" err="1" smtClean="0"/>
              <a:t>absorption</a:t>
            </a:r>
            <a:r>
              <a:rPr lang="de-DE" kern="0" dirty="0" smtClean="0"/>
              <a:t> </a:t>
            </a:r>
            <a:r>
              <a:rPr lang="de-DE" kern="0" dirty="0" err="1" smtClean="0"/>
              <a:t>spectrum</a:t>
            </a:r>
            <a:r>
              <a:rPr lang="de-DE" kern="0" dirty="0" smtClean="0"/>
              <a:t/>
            </a:r>
            <a:br>
              <a:rPr lang="de-DE" kern="0" dirty="0" smtClean="0"/>
            </a:br>
            <a:r>
              <a:rPr lang="de-DE" kern="0" dirty="0" smtClean="0"/>
              <a:t>82 % HD (liquid, ~20 K)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8419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IR </a:t>
            </a:r>
            <a:r>
              <a:rPr lang="de-DE" dirty="0" err="1" smtClean="0"/>
              <a:t>absorbance</a:t>
            </a:r>
            <a:r>
              <a:rPr lang="de-DE" dirty="0" smtClean="0"/>
              <a:t>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sz="2000" dirty="0" smtClean="0"/>
              <a:t>D2</a:t>
            </a:r>
            <a:r>
              <a:rPr lang="de-DE" sz="1800" dirty="0" smtClean="0"/>
              <a:t>-</a:t>
            </a:r>
            <a:r>
              <a:rPr lang="de-DE" sz="2800" dirty="0" smtClean="0"/>
              <a:t>HD</a:t>
            </a:r>
            <a:r>
              <a:rPr lang="de-DE" sz="1100" dirty="0" smtClean="0"/>
              <a:t>-H2</a:t>
            </a:r>
            <a:r>
              <a:rPr lang="de-DE" dirty="0" smtClean="0"/>
              <a:t> </a:t>
            </a:r>
            <a:r>
              <a:rPr lang="de-DE" dirty="0" err="1" smtClean="0"/>
              <a:t>mixture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KIT IKP TLK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24. April 2019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86744"/>
            <a:ext cx="8448826" cy="52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Robin Größle</a:t>
            </a:r>
            <a:endParaRPr lang="en-US" altLang="de-DE"/>
          </a:p>
        </p:txBody>
      </p:sp>
      <p:pic>
        <p:nvPicPr>
          <p:cNvPr id="3074" name="Picture 2" descr="D:\01 Dokumente\08 Veröffentlichungen\01 Vorträge\03 IR Spektroskopie\2016TritiumKonferenz\TApIRCalibrationH2D2HD\Paper\Daten\mult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4809"/>
            <a:ext cx="4283584" cy="529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853883" cy="561975"/>
          </a:xfrm>
        </p:spPr>
        <p:txBody>
          <a:bodyPr/>
          <a:lstStyle/>
          <a:p>
            <a:r>
              <a:rPr lang="en-US" dirty="0" smtClean="0"/>
              <a:t>Calibration for H</a:t>
            </a:r>
            <a:r>
              <a:rPr lang="en-US" baseline="-25000" dirty="0" smtClean="0"/>
              <a:t>2</a:t>
            </a:r>
            <a:r>
              <a:rPr lang="en-US" dirty="0" smtClean="0"/>
              <a:t>, D</a:t>
            </a:r>
            <a:r>
              <a:rPr lang="en-US" baseline="-25000" dirty="0" smtClean="0"/>
              <a:t>2</a:t>
            </a:r>
            <a:r>
              <a:rPr lang="en-US" dirty="0" smtClean="0"/>
              <a:t> and HD concentration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4932040" y="1196752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absolute calibration better than 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limited due to natural ortho-para-conversion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aseline="-25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HD calibration limited at 50% of HD (equilibrium)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Goal: calibration against all six </a:t>
            </a:r>
            <a:r>
              <a:rPr lang="en-US" sz="1800" dirty="0" err="1" smtClean="0">
                <a:latin typeface="+mn-lt"/>
              </a:rPr>
              <a:t>isotopologues</a:t>
            </a:r>
            <a:r>
              <a:rPr lang="en-US" sz="1800" dirty="0" smtClean="0">
                <a:latin typeface="+mn-lt"/>
              </a:rPr>
              <a:t> and three ortho para ratios</a:t>
            </a:r>
            <a:endParaRPr lang="en-US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001564" y="4437112"/>
              <a:ext cx="3960441" cy="121920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13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1098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098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235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2354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12507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>
                                            <a:effectLst/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1600">
                                        <a:effectLst/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>
                                            <a:effectLst/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1600">
                                        <a:effectLst/>
                                        <a:latin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a</a:t>
                          </a:r>
                          <a:r>
                            <a:rPr lang="de-DE" sz="1600" baseline="-25000">
                              <a:effectLst/>
                            </a:rPr>
                            <a:t>2,Q2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a</a:t>
                          </a:r>
                          <a:r>
                            <a:rPr lang="de-DE" sz="1600" baseline="-25000">
                              <a:effectLst/>
                            </a:rPr>
                            <a:t>1,Q2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3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(cm</a:t>
                          </a:r>
                          <a:r>
                            <a:rPr lang="de-DE" sz="1600" baseline="30000">
                              <a:effectLst/>
                            </a:rPr>
                            <a:t>-1</a:t>
                          </a:r>
                          <a:r>
                            <a:rPr lang="de-DE" sz="1600">
                              <a:effectLst/>
                            </a:rPr>
                            <a:t>)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(cm</a:t>
                          </a:r>
                          <a:r>
                            <a:rPr lang="de-DE" sz="1600" baseline="30000">
                              <a:effectLst/>
                            </a:rPr>
                            <a:t>-1</a:t>
                          </a:r>
                          <a:r>
                            <a:rPr lang="de-DE" sz="1600">
                              <a:effectLst/>
                            </a:rPr>
                            <a:t>)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(cm</a:t>
                          </a:r>
                          <a:r>
                            <a:rPr lang="de-DE" sz="1600" baseline="30000">
                              <a:effectLst/>
                            </a:rPr>
                            <a:t>-1</a:t>
                          </a:r>
                          <a:r>
                            <a:rPr lang="de-DE" sz="1600">
                              <a:effectLst/>
                            </a:rPr>
                            <a:t>)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(cm</a:t>
                          </a:r>
                          <a:r>
                            <a:rPr lang="de-DE" sz="1600" baseline="30000" dirty="0">
                              <a:effectLst/>
                            </a:rPr>
                            <a:t>-1</a:t>
                          </a:r>
                          <a:r>
                            <a:rPr lang="de-DE" sz="1600" dirty="0">
                              <a:effectLst/>
                            </a:rPr>
                            <a:t>)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00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D</a:t>
                          </a:r>
                          <a:r>
                            <a:rPr lang="de-DE" sz="1600" baseline="-25000">
                              <a:effectLst/>
                            </a:rPr>
                            <a:t>2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3006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3120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61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+/-7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131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+/-6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3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HD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3964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4050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172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+/-24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82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+/-10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35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H</a:t>
                          </a:r>
                          <a:r>
                            <a:rPr lang="de-DE" sz="1600" baseline="-25000" dirty="0">
                              <a:effectLst/>
                            </a:rPr>
                            <a:t>2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4654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5037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177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+/-29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215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+/-21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7116666"/>
                  </p:ext>
                </p:extLst>
              </p:nvPr>
            </p:nvGraphicFramePr>
            <p:xfrm>
              <a:off x="5001564" y="4437112"/>
              <a:ext cx="3960441" cy="121920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91395"/>
                    <a:gridCol w="710981"/>
                    <a:gridCol w="710981"/>
                    <a:gridCol w="1023542"/>
                    <a:gridCol w="1023542"/>
                  </a:tblGrid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3"/>
                          <a:stretch>
                            <a:fillRect l="-69828" t="-27500" r="-391379" b="-4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3"/>
                          <a:stretch>
                            <a:fillRect l="-168376" t="-27500" r="-288034" b="-4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a</a:t>
                          </a:r>
                          <a:r>
                            <a:rPr lang="de-DE" sz="1600" baseline="-25000">
                              <a:effectLst/>
                            </a:rPr>
                            <a:t>2,Q2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a</a:t>
                          </a:r>
                          <a:r>
                            <a:rPr lang="de-DE" sz="1600" baseline="-25000">
                              <a:effectLst/>
                            </a:rPr>
                            <a:t>1,Q2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(cm</a:t>
                          </a:r>
                          <a:r>
                            <a:rPr lang="de-DE" sz="1600" baseline="30000">
                              <a:effectLst/>
                            </a:rPr>
                            <a:t>-1</a:t>
                          </a:r>
                          <a:r>
                            <a:rPr lang="de-DE" sz="1600">
                              <a:effectLst/>
                            </a:rPr>
                            <a:t>)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(cm</a:t>
                          </a:r>
                          <a:r>
                            <a:rPr lang="de-DE" sz="1600" baseline="30000">
                              <a:effectLst/>
                            </a:rPr>
                            <a:t>-1</a:t>
                          </a:r>
                          <a:r>
                            <a:rPr lang="de-DE" sz="1600">
                              <a:effectLst/>
                            </a:rPr>
                            <a:t>)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(cm</a:t>
                          </a:r>
                          <a:r>
                            <a:rPr lang="de-DE" sz="1600" baseline="30000">
                              <a:effectLst/>
                            </a:rPr>
                            <a:t>-1</a:t>
                          </a:r>
                          <a:r>
                            <a:rPr lang="de-DE" sz="1600">
                              <a:effectLst/>
                            </a:rPr>
                            <a:t>)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(cm</a:t>
                          </a:r>
                          <a:r>
                            <a:rPr lang="de-DE" sz="1600" baseline="30000" dirty="0">
                              <a:effectLst/>
                            </a:rPr>
                            <a:t>-1</a:t>
                          </a:r>
                          <a:r>
                            <a:rPr lang="de-DE" sz="1600" dirty="0">
                              <a:effectLst/>
                            </a:rPr>
                            <a:t>)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D</a:t>
                          </a:r>
                          <a:r>
                            <a:rPr lang="de-DE" sz="1600" baseline="-25000">
                              <a:effectLst/>
                            </a:rPr>
                            <a:t>2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3006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3120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61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+/-7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131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+/-6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HD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3964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>
                              <a:effectLst/>
                            </a:rPr>
                            <a:t>4050</a:t>
                          </a:r>
                          <a:endParaRPr lang="en-US" sz="16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172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+/-24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82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+/-10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H</a:t>
                          </a:r>
                          <a:r>
                            <a:rPr lang="de-DE" sz="1600" baseline="-25000" dirty="0">
                              <a:effectLst/>
                            </a:rPr>
                            <a:t>2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4654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5037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177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+/-29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52095" algn="dec"/>
                            </a:tabLst>
                          </a:pPr>
                          <a:r>
                            <a:rPr lang="de-DE" sz="1600" dirty="0">
                              <a:effectLst/>
                            </a:rPr>
                            <a:t>215</a:t>
                          </a: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.</a:t>
                          </a:r>
                          <a:r>
                            <a:rPr lang="de-DE" sz="1600" dirty="0">
                              <a:effectLst/>
                            </a:rPr>
                            <a:t>+/-21</a:t>
                          </a:r>
                          <a:endParaRPr lang="en-US" sz="1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673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01 Dokumente\00 NeueDatenstruktur\03 Veroeffentlichungen\04 Konferenzen\2017 ISFNT\Poster\L01_combined_Spectren_Ortho_Para_RUN078labe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9" r="9272"/>
          <a:stretch/>
        </p:blipFill>
        <p:spPr bwMode="auto">
          <a:xfrm>
            <a:off x="211482" y="2276872"/>
            <a:ext cx="860899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IR-spectroscopy for o-p-conversion investigation in liquid hydrogen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43356" y="1322911"/>
            <a:ext cx="537287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17/09/2019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Inhaltsplatzhalter 2"/>
          <p:cNvSpPr txBox="1">
            <a:spLocks/>
          </p:cNvSpPr>
          <p:nvPr/>
        </p:nvSpPr>
        <p:spPr>
          <a:xfrm>
            <a:off x="316840" y="908720"/>
            <a:ext cx="3891855" cy="820316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Natural ortho-para-conversion in liquid H</a:t>
            </a:r>
            <a:r>
              <a:rPr lang="en-US" kern="0" baseline="-25000" dirty="0" smtClean="0"/>
              <a:t>2</a:t>
            </a:r>
            <a:r>
              <a:rPr lang="en-US" kern="0" dirty="0" smtClean="0"/>
              <a:t>: </a:t>
            </a:r>
            <a:r>
              <a:rPr lang="en-US" sz="2000" kern="0" dirty="0" smtClean="0"/>
              <a:t>t</a:t>
            </a:r>
            <a:r>
              <a:rPr lang="en-US" sz="2000" kern="0" baseline="-25000" dirty="0" smtClean="0"/>
              <a:t>1/2</a:t>
            </a:r>
            <a:r>
              <a:rPr lang="en-US" sz="2000" kern="0" dirty="0" smtClean="0"/>
              <a:t> ~days</a:t>
            </a:r>
            <a:endParaRPr lang="en-US" sz="1800" kern="0" dirty="0" smtClean="0"/>
          </a:p>
          <a:p>
            <a:pPr lvl="1"/>
            <a:endParaRPr lang="en-US" sz="1800" kern="0" dirty="0" smtClean="0"/>
          </a:p>
        </p:txBody>
      </p:sp>
      <p:grpSp>
        <p:nvGrpSpPr>
          <p:cNvPr id="19" name="Gruppieren 18"/>
          <p:cNvGrpSpPr/>
          <p:nvPr/>
        </p:nvGrpSpPr>
        <p:grpSpPr>
          <a:xfrm>
            <a:off x="1366499" y="1663745"/>
            <a:ext cx="1178170" cy="676078"/>
            <a:chOff x="3092927" y="2853733"/>
            <a:chExt cx="1178170" cy="676078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4A48DE0-917A-40A2-AFE4-E8091AA29E7C}"/>
                </a:ext>
              </a:extLst>
            </p:cNvPr>
            <p:cNvSpPr/>
            <p:nvPr/>
          </p:nvSpPr>
          <p:spPr>
            <a:xfrm>
              <a:off x="3092927" y="2988538"/>
              <a:ext cx="423788" cy="423787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DB27789F-4AEE-459F-A278-FC688B4CDBF4}"/>
                </a:ext>
              </a:extLst>
            </p:cNvPr>
            <p:cNvGrpSpPr/>
            <p:nvPr/>
          </p:nvGrpSpPr>
          <p:grpSpPr>
            <a:xfrm>
              <a:off x="3202414" y="3163777"/>
              <a:ext cx="204813" cy="73309"/>
              <a:chOff x="734646" y="937846"/>
              <a:chExt cx="611377" cy="218831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4FE2BBCF-9941-4045-A26C-080A7630514F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CD485412-4F47-4D68-AF75-195D5A11FC71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68E3FE0-74B9-468C-994C-6B3B3CD8233B}"/>
                </a:ext>
              </a:extLst>
            </p:cNvPr>
            <p:cNvSpPr/>
            <p:nvPr/>
          </p:nvSpPr>
          <p:spPr>
            <a:xfrm>
              <a:off x="3933244" y="3106024"/>
              <a:ext cx="337853" cy="423787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00EACE5-A0C8-4AD3-A3E5-48A17381B19F}"/>
                </a:ext>
              </a:extLst>
            </p:cNvPr>
            <p:cNvGrpSpPr/>
            <p:nvPr/>
          </p:nvGrpSpPr>
          <p:grpSpPr>
            <a:xfrm rot="1939721">
              <a:off x="3999764" y="3281263"/>
              <a:ext cx="204813" cy="73309"/>
              <a:chOff x="734646" y="937846"/>
              <a:chExt cx="611377" cy="218831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67D342C-40A6-4568-8E6E-D9FE1E99D1FC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CCEAF16-250E-4556-9901-BF2BAEB3FBE2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76207C27-E114-46C6-9C3D-A9AE6536FBC4}"/>
                </a:ext>
              </a:extLst>
            </p:cNvPr>
            <p:cNvCxnSpPr>
              <a:cxnSpLocks/>
            </p:cNvCxnSpPr>
            <p:nvPr/>
          </p:nvCxnSpPr>
          <p:spPr>
            <a:xfrm>
              <a:off x="3532948" y="3205425"/>
              <a:ext cx="386562" cy="12199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65B9171A-5AAB-42AB-A19A-FCEDB59CE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6715" y="3337539"/>
              <a:ext cx="389256" cy="19227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3C1BC72-2338-423A-B4D9-4AED1980C10E}"/>
                </a:ext>
              </a:extLst>
            </p:cNvPr>
            <p:cNvSpPr>
              <a:spLocks/>
            </p:cNvSpPr>
            <p:nvPr/>
          </p:nvSpPr>
          <p:spPr bwMode="auto">
            <a:xfrm rot="2379307">
              <a:off x="3613957" y="2853733"/>
              <a:ext cx="184799" cy="11017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CA5B7CB-127D-453C-9010-028B5CD34176}"/>
                </a:ext>
              </a:extLst>
            </p:cNvPr>
            <p:cNvSpPr>
              <a:spLocks/>
            </p:cNvSpPr>
            <p:nvPr/>
          </p:nvSpPr>
          <p:spPr bwMode="auto">
            <a:xfrm rot="2379307">
              <a:off x="3759883" y="2974691"/>
              <a:ext cx="184799" cy="11017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26E6D7C7-3F35-4933-AC95-C91C714A24F7}"/>
                </a:ext>
              </a:extLst>
            </p:cNvPr>
            <p:cNvSpPr>
              <a:spLocks/>
            </p:cNvSpPr>
            <p:nvPr/>
          </p:nvSpPr>
          <p:spPr bwMode="auto">
            <a:xfrm rot="2379307">
              <a:off x="3906389" y="3096129"/>
              <a:ext cx="184799" cy="11017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5684852" y="1002855"/>
            <a:ext cx="1035121" cy="715979"/>
            <a:chOff x="3098481" y="3705991"/>
            <a:chExt cx="1035121" cy="715979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A4EABEF9-618D-47EE-A18B-EB569500DDE3}"/>
                </a:ext>
              </a:extLst>
            </p:cNvPr>
            <p:cNvSpPr>
              <a:spLocks/>
            </p:cNvSpPr>
            <p:nvPr/>
          </p:nvSpPr>
          <p:spPr bwMode="auto">
            <a:xfrm rot="1124224">
              <a:off x="3098481" y="3705991"/>
              <a:ext cx="187735" cy="11192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C18EDADF-300D-4169-900A-1AD98CEA3FFC}"/>
                </a:ext>
              </a:extLst>
            </p:cNvPr>
            <p:cNvSpPr>
              <a:spLocks/>
            </p:cNvSpPr>
            <p:nvPr/>
          </p:nvSpPr>
          <p:spPr bwMode="auto">
            <a:xfrm rot="1124224">
              <a:off x="3280827" y="3767843"/>
              <a:ext cx="187735" cy="11192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BE87D959-CE28-4EBE-B6D4-B364A8201670}"/>
                </a:ext>
              </a:extLst>
            </p:cNvPr>
            <p:cNvSpPr>
              <a:spLocks/>
            </p:cNvSpPr>
            <p:nvPr/>
          </p:nvSpPr>
          <p:spPr bwMode="auto">
            <a:xfrm rot="1124224">
              <a:off x="3463898" y="3829941"/>
              <a:ext cx="187735" cy="111929"/>
            </a:xfrm>
            <a:custGeom>
              <a:avLst/>
              <a:gdLst>
                <a:gd name="T0" fmla="*/ 0 w 2891"/>
                <a:gd name="T1" fmla="*/ 561 h 1122"/>
                <a:gd name="T2" fmla="*/ 52 w 2891"/>
                <a:gd name="T3" fmla="*/ 502 h 1122"/>
                <a:gd name="T4" fmla="*/ 98 w 2891"/>
                <a:gd name="T5" fmla="*/ 450 h 1122"/>
                <a:gd name="T6" fmla="*/ 143 w 2891"/>
                <a:gd name="T7" fmla="*/ 398 h 1122"/>
                <a:gd name="T8" fmla="*/ 189 w 2891"/>
                <a:gd name="T9" fmla="*/ 339 h 1122"/>
                <a:gd name="T10" fmla="*/ 241 w 2891"/>
                <a:gd name="T11" fmla="*/ 293 h 1122"/>
                <a:gd name="T12" fmla="*/ 287 w 2891"/>
                <a:gd name="T13" fmla="*/ 241 h 1122"/>
                <a:gd name="T14" fmla="*/ 332 w 2891"/>
                <a:gd name="T15" fmla="*/ 195 h 1122"/>
                <a:gd name="T16" fmla="*/ 378 w 2891"/>
                <a:gd name="T17" fmla="*/ 156 h 1122"/>
                <a:gd name="T18" fmla="*/ 430 w 2891"/>
                <a:gd name="T19" fmla="*/ 117 h 1122"/>
                <a:gd name="T20" fmla="*/ 476 w 2891"/>
                <a:gd name="T21" fmla="*/ 84 h 1122"/>
                <a:gd name="T22" fmla="*/ 521 w 2891"/>
                <a:gd name="T23" fmla="*/ 58 h 1122"/>
                <a:gd name="T24" fmla="*/ 573 w 2891"/>
                <a:gd name="T25" fmla="*/ 39 h 1122"/>
                <a:gd name="T26" fmla="*/ 619 w 2891"/>
                <a:gd name="T27" fmla="*/ 19 h 1122"/>
                <a:gd name="T28" fmla="*/ 664 w 2891"/>
                <a:gd name="T29" fmla="*/ 6 h 1122"/>
                <a:gd name="T30" fmla="*/ 710 w 2891"/>
                <a:gd name="T31" fmla="*/ 0 h 1122"/>
                <a:gd name="T32" fmla="*/ 762 w 2891"/>
                <a:gd name="T33" fmla="*/ 0 h 1122"/>
                <a:gd name="T34" fmla="*/ 808 w 2891"/>
                <a:gd name="T35" fmla="*/ 0 h 1122"/>
                <a:gd name="T36" fmla="*/ 853 w 2891"/>
                <a:gd name="T37" fmla="*/ 13 h 1122"/>
                <a:gd name="T38" fmla="*/ 899 w 2891"/>
                <a:gd name="T39" fmla="*/ 26 h 1122"/>
                <a:gd name="T40" fmla="*/ 951 w 2891"/>
                <a:gd name="T41" fmla="*/ 52 h 1122"/>
                <a:gd name="T42" fmla="*/ 996 w 2891"/>
                <a:gd name="T43" fmla="*/ 78 h 1122"/>
                <a:gd name="T44" fmla="*/ 1042 w 2891"/>
                <a:gd name="T45" fmla="*/ 104 h 1122"/>
                <a:gd name="T46" fmla="*/ 1088 w 2891"/>
                <a:gd name="T47" fmla="*/ 143 h 1122"/>
                <a:gd name="T48" fmla="*/ 1140 w 2891"/>
                <a:gd name="T49" fmla="*/ 182 h 1122"/>
                <a:gd name="T50" fmla="*/ 1185 w 2891"/>
                <a:gd name="T51" fmla="*/ 221 h 1122"/>
                <a:gd name="T52" fmla="*/ 1231 w 2891"/>
                <a:gd name="T53" fmla="*/ 274 h 1122"/>
                <a:gd name="T54" fmla="*/ 1283 w 2891"/>
                <a:gd name="T55" fmla="*/ 319 h 1122"/>
                <a:gd name="T56" fmla="*/ 1329 w 2891"/>
                <a:gd name="T57" fmla="*/ 372 h 1122"/>
                <a:gd name="T58" fmla="*/ 1374 w 2891"/>
                <a:gd name="T59" fmla="*/ 424 h 1122"/>
                <a:gd name="T60" fmla="*/ 1420 w 2891"/>
                <a:gd name="T61" fmla="*/ 482 h 1122"/>
                <a:gd name="T62" fmla="*/ 1472 w 2891"/>
                <a:gd name="T63" fmla="*/ 535 h 1122"/>
                <a:gd name="T64" fmla="*/ 1517 w 2891"/>
                <a:gd name="T65" fmla="*/ 593 h 1122"/>
                <a:gd name="T66" fmla="*/ 1563 w 2891"/>
                <a:gd name="T67" fmla="*/ 652 h 1122"/>
                <a:gd name="T68" fmla="*/ 1609 w 2891"/>
                <a:gd name="T69" fmla="*/ 704 h 1122"/>
                <a:gd name="T70" fmla="*/ 1661 w 2891"/>
                <a:gd name="T71" fmla="*/ 757 h 1122"/>
                <a:gd name="T72" fmla="*/ 1706 w 2891"/>
                <a:gd name="T73" fmla="*/ 809 h 1122"/>
                <a:gd name="T74" fmla="*/ 1752 w 2891"/>
                <a:gd name="T75" fmla="*/ 861 h 1122"/>
                <a:gd name="T76" fmla="*/ 1804 w 2891"/>
                <a:gd name="T77" fmla="*/ 907 h 1122"/>
                <a:gd name="T78" fmla="*/ 1850 w 2891"/>
                <a:gd name="T79" fmla="*/ 946 h 1122"/>
                <a:gd name="T80" fmla="*/ 1895 w 2891"/>
                <a:gd name="T81" fmla="*/ 985 h 1122"/>
                <a:gd name="T82" fmla="*/ 1941 w 2891"/>
                <a:gd name="T83" fmla="*/ 1024 h 1122"/>
                <a:gd name="T84" fmla="*/ 1993 w 2891"/>
                <a:gd name="T85" fmla="*/ 1050 h 1122"/>
                <a:gd name="T86" fmla="*/ 2038 w 2891"/>
                <a:gd name="T87" fmla="*/ 1076 h 1122"/>
                <a:gd name="T88" fmla="*/ 2084 w 2891"/>
                <a:gd name="T89" fmla="*/ 1096 h 1122"/>
                <a:gd name="T90" fmla="*/ 2130 w 2891"/>
                <a:gd name="T91" fmla="*/ 1109 h 1122"/>
                <a:gd name="T92" fmla="*/ 2182 w 2891"/>
                <a:gd name="T93" fmla="*/ 1122 h 1122"/>
                <a:gd name="T94" fmla="*/ 2227 w 2891"/>
                <a:gd name="T95" fmla="*/ 1122 h 1122"/>
                <a:gd name="T96" fmla="*/ 2273 w 2891"/>
                <a:gd name="T97" fmla="*/ 1122 h 1122"/>
                <a:gd name="T98" fmla="*/ 2318 w 2891"/>
                <a:gd name="T99" fmla="*/ 1116 h 1122"/>
                <a:gd name="T100" fmla="*/ 2370 w 2891"/>
                <a:gd name="T101" fmla="*/ 1102 h 1122"/>
                <a:gd name="T102" fmla="*/ 2416 w 2891"/>
                <a:gd name="T103" fmla="*/ 1083 h 1122"/>
                <a:gd name="T104" fmla="*/ 2462 w 2891"/>
                <a:gd name="T105" fmla="*/ 1057 h 1122"/>
                <a:gd name="T106" fmla="*/ 2514 w 2891"/>
                <a:gd name="T107" fmla="*/ 1031 h 1122"/>
                <a:gd name="T108" fmla="*/ 2559 w 2891"/>
                <a:gd name="T109" fmla="*/ 998 h 1122"/>
                <a:gd name="T110" fmla="*/ 2605 w 2891"/>
                <a:gd name="T111" fmla="*/ 959 h 1122"/>
                <a:gd name="T112" fmla="*/ 2650 w 2891"/>
                <a:gd name="T113" fmla="*/ 913 h 1122"/>
                <a:gd name="T114" fmla="*/ 2703 w 2891"/>
                <a:gd name="T115" fmla="*/ 868 h 1122"/>
                <a:gd name="T116" fmla="*/ 2748 w 2891"/>
                <a:gd name="T117" fmla="*/ 822 h 1122"/>
                <a:gd name="T118" fmla="*/ 2794 w 2891"/>
                <a:gd name="T119" fmla="*/ 770 h 1122"/>
                <a:gd name="T120" fmla="*/ 2839 w 2891"/>
                <a:gd name="T121" fmla="*/ 717 h 1122"/>
                <a:gd name="T122" fmla="*/ 2891 w 2891"/>
                <a:gd name="T123" fmla="*/ 66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91" h="1122">
                  <a:moveTo>
                    <a:pt x="0" y="561"/>
                  </a:moveTo>
                  <a:lnTo>
                    <a:pt x="52" y="502"/>
                  </a:lnTo>
                  <a:lnTo>
                    <a:pt x="98" y="450"/>
                  </a:lnTo>
                  <a:lnTo>
                    <a:pt x="143" y="398"/>
                  </a:lnTo>
                  <a:lnTo>
                    <a:pt x="189" y="339"/>
                  </a:lnTo>
                  <a:lnTo>
                    <a:pt x="241" y="293"/>
                  </a:lnTo>
                  <a:lnTo>
                    <a:pt x="287" y="241"/>
                  </a:lnTo>
                  <a:lnTo>
                    <a:pt x="332" y="195"/>
                  </a:lnTo>
                  <a:lnTo>
                    <a:pt x="378" y="156"/>
                  </a:lnTo>
                  <a:lnTo>
                    <a:pt x="430" y="117"/>
                  </a:lnTo>
                  <a:lnTo>
                    <a:pt x="476" y="84"/>
                  </a:lnTo>
                  <a:lnTo>
                    <a:pt x="521" y="58"/>
                  </a:lnTo>
                  <a:lnTo>
                    <a:pt x="573" y="39"/>
                  </a:lnTo>
                  <a:lnTo>
                    <a:pt x="619" y="19"/>
                  </a:lnTo>
                  <a:lnTo>
                    <a:pt x="664" y="6"/>
                  </a:lnTo>
                  <a:lnTo>
                    <a:pt x="710" y="0"/>
                  </a:lnTo>
                  <a:lnTo>
                    <a:pt x="762" y="0"/>
                  </a:lnTo>
                  <a:lnTo>
                    <a:pt x="808" y="0"/>
                  </a:lnTo>
                  <a:lnTo>
                    <a:pt x="853" y="13"/>
                  </a:lnTo>
                  <a:lnTo>
                    <a:pt x="899" y="26"/>
                  </a:lnTo>
                  <a:lnTo>
                    <a:pt x="951" y="52"/>
                  </a:lnTo>
                  <a:lnTo>
                    <a:pt x="996" y="78"/>
                  </a:lnTo>
                  <a:lnTo>
                    <a:pt x="1042" y="104"/>
                  </a:lnTo>
                  <a:lnTo>
                    <a:pt x="1088" y="143"/>
                  </a:lnTo>
                  <a:lnTo>
                    <a:pt x="1140" y="182"/>
                  </a:lnTo>
                  <a:lnTo>
                    <a:pt x="1185" y="221"/>
                  </a:lnTo>
                  <a:lnTo>
                    <a:pt x="1231" y="274"/>
                  </a:lnTo>
                  <a:lnTo>
                    <a:pt x="1283" y="319"/>
                  </a:lnTo>
                  <a:lnTo>
                    <a:pt x="1329" y="372"/>
                  </a:lnTo>
                  <a:lnTo>
                    <a:pt x="1374" y="424"/>
                  </a:lnTo>
                  <a:lnTo>
                    <a:pt x="1420" y="482"/>
                  </a:lnTo>
                  <a:lnTo>
                    <a:pt x="1472" y="535"/>
                  </a:lnTo>
                  <a:lnTo>
                    <a:pt x="1517" y="593"/>
                  </a:lnTo>
                  <a:lnTo>
                    <a:pt x="1563" y="652"/>
                  </a:lnTo>
                  <a:lnTo>
                    <a:pt x="1609" y="704"/>
                  </a:lnTo>
                  <a:lnTo>
                    <a:pt x="1661" y="757"/>
                  </a:lnTo>
                  <a:lnTo>
                    <a:pt x="1706" y="809"/>
                  </a:lnTo>
                  <a:lnTo>
                    <a:pt x="1752" y="861"/>
                  </a:lnTo>
                  <a:lnTo>
                    <a:pt x="1804" y="907"/>
                  </a:lnTo>
                  <a:lnTo>
                    <a:pt x="1850" y="946"/>
                  </a:lnTo>
                  <a:lnTo>
                    <a:pt x="1895" y="985"/>
                  </a:lnTo>
                  <a:lnTo>
                    <a:pt x="1941" y="1024"/>
                  </a:lnTo>
                  <a:lnTo>
                    <a:pt x="1993" y="1050"/>
                  </a:lnTo>
                  <a:lnTo>
                    <a:pt x="2038" y="1076"/>
                  </a:lnTo>
                  <a:lnTo>
                    <a:pt x="2084" y="1096"/>
                  </a:lnTo>
                  <a:lnTo>
                    <a:pt x="2130" y="1109"/>
                  </a:lnTo>
                  <a:lnTo>
                    <a:pt x="2182" y="1122"/>
                  </a:lnTo>
                  <a:lnTo>
                    <a:pt x="2227" y="1122"/>
                  </a:lnTo>
                  <a:lnTo>
                    <a:pt x="2273" y="1122"/>
                  </a:lnTo>
                  <a:lnTo>
                    <a:pt x="2318" y="1116"/>
                  </a:lnTo>
                  <a:lnTo>
                    <a:pt x="2370" y="1102"/>
                  </a:lnTo>
                  <a:lnTo>
                    <a:pt x="2416" y="1083"/>
                  </a:lnTo>
                  <a:lnTo>
                    <a:pt x="2462" y="1057"/>
                  </a:lnTo>
                  <a:lnTo>
                    <a:pt x="2514" y="1031"/>
                  </a:lnTo>
                  <a:lnTo>
                    <a:pt x="2559" y="998"/>
                  </a:lnTo>
                  <a:lnTo>
                    <a:pt x="2605" y="959"/>
                  </a:lnTo>
                  <a:lnTo>
                    <a:pt x="2650" y="913"/>
                  </a:lnTo>
                  <a:lnTo>
                    <a:pt x="2703" y="868"/>
                  </a:lnTo>
                  <a:lnTo>
                    <a:pt x="2748" y="822"/>
                  </a:lnTo>
                  <a:lnTo>
                    <a:pt x="2794" y="770"/>
                  </a:lnTo>
                  <a:lnTo>
                    <a:pt x="2839" y="717"/>
                  </a:lnTo>
                  <a:lnTo>
                    <a:pt x="2891" y="665"/>
                  </a:lnTo>
                </a:path>
              </a:pathLst>
            </a:custGeom>
            <a:noFill/>
            <a:ln w="28575" cap="rnd">
              <a:solidFill>
                <a:srgbClr val="C00000"/>
              </a:solidFill>
              <a:prstDash val="sysDash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3D6059D5-1A3D-4AA9-8CEE-C104D2C3CD4F}"/>
                </a:ext>
              </a:extLst>
            </p:cNvPr>
            <p:cNvSpPr/>
            <p:nvPr/>
          </p:nvSpPr>
          <p:spPr>
            <a:xfrm rot="3152040">
              <a:off x="3362015" y="3988060"/>
              <a:ext cx="433910" cy="433910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66D7CCA5-7FA2-4A3A-86D4-B82207D07232}"/>
                </a:ext>
              </a:extLst>
            </p:cNvPr>
            <p:cNvGrpSpPr/>
            <p:nvPr/>
          </p:nvGrpSpPr>
          <p:grpSpPr>
            <a:xfrm rot="3152040">
              <a:off x="3473906" y="4166433"/>
              <a:ext cx="208067" cy="74474"/>
              <a:chOff x="734646" y="937846"/>
              <a:chExt cx="611377" cy="218831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AB4EA9E3-7DB6-462A-848D-E997439FE286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46818610-AD0F-4557-85AD-26AE9E46D85B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6C3CF780-CC84-4E28-AA51-96599CDCEEB6}"/>
                </a:ext>
              </a:extLst>
            </p:cNvPr>
            <p:cNvSpPr/>
            <p:nvPr/>
          </p:nvSpPr>
          <p:spPr>
            <a:xfrm rot="20375653">
              <a:off x="3705718" y="3759254"/>
              <a:ext cx="427884" cy="427883"/>
            </a:xfrm>
            <a:prstGeom prst="ellipse">
              <a:avLst/>
            </a:prstGeom>
            <a:gradFill flip="none" rotWithShape="1">
              <a:gsLst>
                <a:gs pos="0">
                  <a:srgbClr val="4472C4">
                    <a:tint val="66000"/>
                    <a:satMod val="160000"/>
                  </a:srgbClr>
                </a:gs>
                <a:gs pos="50000">
                  <a:srgbClr val="4472C4">
                    <a:tint val="44500"/>
                    <a:satMod val="160000"/>
                  </a:srgbClr>
                </a:gs>
                <a:gs pos="100000">
                  <a:srgbClr val="4472C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CF081F10-D3E9-47EC-A006-EF83090F09F2}"/>
                </a:ext>
              </a:extLst>
            </p:cNvPr>
            <p:cNvGrpSpPr/>
            <p:nvPr/>
          </p:nvGrpSpPr>
          <p:grpSpPr>
            <a:xfrm rot="20375653">
              <a:off x="3816264" y="3932528"/>
              <a:ext cx="206793" cy="81336"/>
              <a:chOff x="734646" y="937846"/>
              <a:chExt cx="611377" cy="218831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278D999A-B3FB-4E36-AC34-813C91686EED}"/>
                  </a:ext>
                </a:extLst>
              </p:cNvPr>
              <p:cNvSpPr/>
              <p:nvPr/>
            </p:nvSpPr>
            <p:spPr>
              <a:xfrm>
                <a:off x="734646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3B100380-98B3-4F68-B473-EA4AFD767A5B}"/>
                  </a:ext>
                </a:extLst>
              </p:cNvPr>
              <p:cNvSpPr/>
              <p:nvPr/>
            </p:nvSpPr>
            <p:spPr>
              <a:xfrm>
                <a:off x="1127192" y="937846"/>
                <a:ext cx="218831" cy="218831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76207C27-E114-46C6-9C3D-A9AE6536F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4548" y="4047363"/>
              <a:ext cx="153544" cy="10329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4" name="Gerade Verbindung mit Pfeil 13"/>
          <p:cNvCxnSpPr/>
          <p:nvPr/>
        </p:nvCxnSpPr>
        <p:spPr>
          <a:xfrm flipH="1">
            <a:off x="3825876" y="1605758"/>
            <a:ext cx="1845973" cy="671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/>
          <p:nvPr/>
        </p:nvCxnSpPr>
        <p:spPr>
          <a:xfrm flipH="1">
            <a:off x="5076056" y="1820215"/>
            <a:ext cx="842379" cy="51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>
            <a:off x="6307691" y="1931794"/>
            <a:ext cx="260562" cy="422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>
            <a:off x="6791748" y="1450418"/>
            <a:ext cx="1411488" cy="793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IR-spectroscopy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de-DE" dirty="0"/>
          </a:p>
        </p:txBody>
      </p:sp>
      <p:pic>
        <p:nvPicPr>
          <p:cNvPr id="5" name="Grafik 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1598" r="9682" b="10904"/>
          <a:stretch/>
        </p:blipFill>
        <p:spPr>
          <a:xfrm>
            <a:off x="4211960" y="1395388"/>
            <a:ext cx="4506031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17/09/2019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Diagonal liegende Ecken des Rechtecks abrunden 18"/>
          <p:cNvSpPr/>
          <p:nvPr/>
        </p:nvSpPr>
        <p:spPr bwMode="auto">
          <a:xfrm flipH="1">
            <a:off x="357978" y="1412776"/>
            <a:ext cx="3421931" cy="3888432"/>
          </a:xfrm>
          <a:prstGeom prst="round2DiagRect">
            <a:avLst>
              <a:gd name="adj1" fmla="val 18388"/>
              <a:gd name="adj2" fmla="val 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IR spectroscopy of liquid, solid and gaseous hydrogen </a:t>
            </a:r>
            <a:r>
              <a:rPr lang="en-US" sz="1400" b="1" dirty="0" err="1" smtClean="0"/>
              <a:t>isotopologues</a:t>
            </a:r>
            <a:r>
              <a:rPr lang="en-US" sz="1400" b="1" dirty="0" smtClean="0"/>
              <a:t> has a high potential for very different applications</a:t>
            </a:r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/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The challenge is the complex calibration since IR spectroscopy is sensitive on al kind of interactions</a:t>
            </a:r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/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Our goal is a full calibration against all six hydrogen </a:t>
            </a:r>
            <a:r>
              <a:rPr lang="en-US" sz="1400" b="1" dirty="0" err="1" smtClean="0"/>
              <a:t>isotopologues</a:t>
            </a:r>
            <a:r>
              <a:rPr lang="en-US" sz="1400" b="1" dirty="0" smtClean="0"/>
              <a:t> and ortho para ratios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310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challenges at UCN Sources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6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0461"/>
          </a:xfrm>
          <a:prstGeom prst="rect">
            <a:avLst/>
          </a:prstGeom>
        </p:spPr>
      </p:pic>
      <p:sp>
        <p:nvSpPr>
          <p:cNvPr id="5" name="Diagonal liegende Ecken des Rechtecks abrunden 4"/>
          <p:cNvSpPr/>
          <p:nvPr/>
        </p:nvSpPr>
        <p:spPr bwMode="auto">
          <a:xfrm flipH="1">
            <a:off x="107504" y="1844824"/>
            <a:ext cx="4032450" cy="2736304"/>
          </a:xfrm>
          <a:prstGeom prst="round2DiagRect">
            <a:avLst>
              <a:gd name="adj1" fmla="val 18388"/>
              <a:gd name="adj2" fmla="val 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 smtClean="0"/>
              <a:t>Bulk and surface properties of the D2 crystal</a:t>
            </a:r>
          </a:p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b="1" dirty="0"/>
          </a:p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 smtClean="0"/>
              <a:t>Accurate measurement of impurities (mainly HD and DT)</a:t>
            </a:r>
          </a:p>
          <a:p>
            <a:pPr marL="285750" marR="0" indent="-28575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b="1" dirty="0"/>
          </a:p>
          <a:p>
            <a:pPr marL="285750" indent="-285750" defTabSz="4176713">
              <a:buFont typeface="Arial" panose="020B0604020202020204" pitchFamily="34" charset="0"/>
              <a:buChar char="•"/>
            </a:pPr>
            <a:r>
              <a:rPr lang="en-US" sz="1400" b="1" dirty="0" smtClean="0"/>
              <a:t>Crosscheck total cold neutron </a:t>
            </a:r>
            <a:r>
              <a:rPr lang="en-US" sz="1400" b="1" dirty="0"/>
              <a:t>flux models by tritium production </a:t>
            </a:r>
            <a:r>
              <a:rPr lang="en-US" sz="1400" b="1" dirty="0" smtClean="0"/>
              <a:t>rate</a:t>
            </a:r>
          </a:p>
          <a:p>
            <a:pPr marL="285750" indent="-285750" defTabSz="4176713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defTabSz="4176713">
              <a:buFont typeface="Arial" panose="020B0604020202020204" pitchFamily="34" charset="0"/>
              <a:buChar char="•"/>
            </a:pPr>
            <a:r>
              <a:rPr lang="en-US" sz="1400" b="1" dirty="0" smtClean="0"/>
              <a:t>Further isotopic purification?</a:t>
            </a:r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/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9585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Tritium Laboratory Karlsruhe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Tritium trace detection and monitoring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"/>
            <a:ext cx="9144000" cy="6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Oxidation and Liquid Scintillation Counting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sp>
        <p:nvSpPr>
          <p:cNvPr id="117" name="Textfeld 116"/>
          <p:cNvSpPr txBox="1"/>
          <p:nvPr/>
        </p:nvSpPr>
        <p:spPr>
          <a:xfrm>
            <a:off x="827584" y="4293096"/>
            <a:ext cx="2629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A: sample with tritium</a:t>
            </a:r>
          </a:p>
          <a:p>
            <a:r>
              <a:rPr lang="en-US" sz="1600" dirty="0" smtClean="0">
                <a:latin typeface="+mn-lt"/>
              </a:rPr>
              <a:t>B: break through control</a:t>
            </a:r>
            <a:endParaRPr lang="en-US" sz="1600" dirty="0">
              <a:latin typeface="+mn-lt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68321" y="1140928"/>
            <a:ext cx="4951751" cy="3368192"/>
            <a:chOff x="259936" y="1131117"/>
            <a:chExt cx="6489371" cy="4309145"/>
          </a:xfrm>
        </p:grpSpPr>
        <p:sp>
          <p:nvSpPr>
            <p:cNvPr id="19" name="Rechteck 18"/>
            <p:cNvSpPr/>
            <p:nvPr/>
          </p:nvSpPr>
          <p:spPr>
            <a:xfrm>
              <a:off x="4508359" y="3841998"/>
              <a:ext cx="1043920" cy="93445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748261" y="3841998"/>
              <a:ext cx="1057000" cy="93445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2009428" y="1392377"/>
              <a:ext cx="3972714" cy="3529741"/>
              <a:chOff x="379943" y="786559"/>
              <a:chExt cx="5891674" cy="5234729"/>
            </a:xfrm>
          </p:grpSpPr>
          <p:sp>
            <p:nvSpPr>
              <p:cNvPr id="5" name="Trapezoid 4"/>
              <p:cNvSpPr/>
              <p:nvPr/>
            </p:nvSpPr>
            <p:spPr>
              <a:xfrm>
                <a:off x="1259632" y="5805264"/>
                <a:ext cx="2016224" cy="216024"/>
              </a:xfrm>
              <a:prstGeom prst="trapezoid">
                <a:avLst>
                  <a:gd name="adj" fmla="val 83790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6" name="Auf der gleichen Seite des Rechtecks liegende Ecken abrunden 5"/>
              <p:cNvSpPr/>
              <p:nvPr/>
            </p:nvSpPr>
            <p:spPr>
              <a:xfrm>
                <a:off x="1475656" y="2420888"/>
                <a:ext cx="1584176" cy="3384376"/>
              </a:xfrm>
              <a:prstGeom prst="round2SameRect">
                <a:avLst/>
              </a:prstGeom>
              <a:no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Trapezoid 6"/>
              <p:cNvSpPr/>
              <p:nvPr/>
            </p:nvSpPr>
            <p:spPr>
              <a:xfrm rot="10800000">
                <a:off x="1810544" y="1772816"/>
                <a:ext cx="914400" cy="648072"/>
              </a:xfrm>
              <a:prstGeom prst="trapezoid">
                <a:avLst>
                  <a:gd name="adj" fmla="val 19774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9" name="Rechteckiger Pfeil 8"/>
              <p:cNvSpPr/>
              <p:nvPr/>
            </p:nvSpPr>
            <p:spPr>
              <a:xfrm>
                <a:off x="2339752" y="895350"/>
                <a:ext cx="1368152" cy="2533650"/>
              </a:xfrm>
              <a:prstGeom prst="bentArrow">
                <a:avLst>
                  <a:gd name="adj1" fmla="val 25000"/>
                  <a:gd name="adj2" fmla="val 4269"/>
                  <a:gd name="adj3" fmla="val 0"/>
                  <a:gd name="adj4" fmla="val 43750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hteckiger Pfeil 10"/>
              <p:cNvSpPr/>
              <p:nvPr/>
            </p:nvSpPr>
            <p:spPr>
              <a:xfrm flipH="1">
                <a:off x="379943" y="786559"/>
                <a:ext cx="1871194" cy="4549874"/>
              </a:xfrm>
              <a:prstGeom prst="bentArrow">
                <a:avLst>
                  <a:gd name="adj1" fmla="val 25000"/>
                  <a:gd name="adj2" fmla="val 3325"/>
                  <a:gd name="adj3" fmla="val 0"/>
                  <a:gd name="adj4" fmla="val 43750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>
                <a:off x="3851920" y="5805264"/>
                <a:ext cx="2016224" cy="216024"/>
              </a:xfrm>
              <a:prstGeom prst="trapezoid">
                <a:avLst>
                  <a:gd name="adj" fmla="val 83790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Auf der gleichen Seite des Rechtecks liegende Ecken abrunden 12"/>
              <p:cNvSpPr/>
              <p:nvPr/>
            </p:nvSpPr>
            <p:spPr>
              <a:xfrm>
                <a:off x="4067944" y="2420888"/>
                <a:ext cx="1584176" cy="3384376"/>
              </a:xfrm>
              <a:prstGeom prst="round2SameRect">
                <a:avLst/>
              </a:prstGeom>
              <a:no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" name="Trapezoid 13"/>
              <p:cNvSpPr/>
              <p:nvPr/>
            </p:nvSpPr>
            <p:spPr>
              <a:xfrm rot="10800000">
                <a:off x="4402832" y="1772816"/>
                <a:ext cx="914400" cy="648072"/>
              </a:xfrm>
              <a:prstGeom prst="trapezoid">
                <a:avLst>
                  <a:gd name="adj" fmla="val 19774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" name="Rechteckiger Pfeil 15"/>
              <p:cNvSpPr/>
              <p:nvPr/>
            </p:nvSpPr>
            <p:spPr>
              <a:xfrm>
                <a:off x="4903465" y="938039"/>
                <a:ext cx="1368152" cy="2533650"/>
              </a:xfrm>
              <a:prstGeom prst="bentArrow">
                <a:avLst>
                  <a:gd name="adj1" fmla="val 25000"/>
                  <a:gd name="adj2" fmla="val 4269"/>
                  <a:gd name="adj3" fmla="val 0"/>
                  <a:gd name="adj4" fmla="val 43750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hteckiger Pfeil 9"/>
              <p:cNvSpPr/>
              <p:nvPr/>
            </p:nvSpPr>
            <p:spPr>
              <a:xfrm flipH="1">
                <a:off x="3463761" y="895350"/>
                <a:ext cx="1368152" cy="4549874"/>
              </a:xfrm>
              <a:prstGeom prst="bentArrow">
                <a:avLst>
                  <a:gd name="adj1" fmla="val 25000"/>
                  <a:gd name="adj2" fmla="val 4269"/>
                  <a:gd name="adj3" fmla="val 0"/>
                  <a:gd name="adj4" fmla="val 43750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Trapezoid 7"/>
              <p:cNvSpPr/>
              <p:nvPr/>
            </p:nvSpPr>
            <p:spPr>
              <a:xfrm rot="10800000">
                <a:off x="1931131" y="1561424"/>
                <a:ext cx="673224" cy="684076"/>
              </a:xfrm>
              <a:prstGeom prst="trapezoid">
                <a:avLst>
                  <a:gd name="adj" fmla="val 19774"/>
                </a:avLst>
              </a:prstGeom>
              <a:gradFill flip="none" rotWithShape="1">
                <a:gsLst>
                  <a:gs pos="0">
                    <a:srgbClr val="CC0000"/>
                  </a:gs>
                  <a:gs pos="100000">
                    <a:srgbClr val="4C2514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" name="Trapezoid 14"/>
              <p:cNvSpPr/>
              <p:nvPr/>
            </p:nvSpPr>
            <p:spPr>
              <a:xfrm rot="10800000">
                <a:off x="4523419" y="1561424"/>
                <a:ext cx="673224" cy="684076"/>
              </a:xfrm>
              <a:prstGeom prst="trapezoid">
                <a:avLst>
                  <a:gd name="adj" fmla="val 19774"/>
                </a:avLst>
              </a:prstGeom>
              <a:gradFill flip="none" rotWithShape="1">
                <a:gsLst>
                  <a:gs pos="0">
                    <a:srgbClr val="CC0000"/>
                  </a:gs>
                  <a:gs pos="100000">
                    <a:srgbClr val="4C2514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36" name="Pfeil nach rechts 35"/>
            <p:cNvSpPr/>
            <p:nvPr/>
          </p:nvSpPr>
          <p:spPr>
            <a:xfrm>
              <a:off x="5489534" y="1131117"/>
              <a:ext cx="1259773" cy="763127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lt1"/>
                  </a:solidFill>
                </a:rPr>
                <a:t>stack</a:t>
              </a:r>
              <a:endParaRPr lang="en-US" sz="2000" dirty="0">
                <a:solidFill>
                  <a:schemeClr val="lt1"/>
                </a:solidFill>
              </a:endParaRPr>
            </a:p>
          </p:txBody>
        </p:sp>
        <p:grpSp>
          <p:nvGrpSpPr>
            <p:cNvPr id="92" name="Gruppieren 91"/>
            <p:cNvGrpSpPr/>
            <p:nvPr/>
          </p:nvGrpSpPr>
          <p:grpSpPr>
            <a:xfrm>
              <a:off x="1259632" y="1196752"/>
              <a:ext cx="1298709" cy="492536"/>
              <a:chOff x="5941191" y="4113052"/>
              <a:chExt cx="2283389" cy="1092081"/>
            </a:xfrm>
          </p:grpSpPr>
          <p:grpSp>
            <p:nvGrpSpPr>
              <p:cNvPr id="32" name="Gruppieren 31"/>
              <p:cNvGrpSpPr/>
              <p:nvPr/>
            </p:nvGrpSpPr>
            <p:grpSpPr>
              <a:xfrm>
                <a:off x="5960551" y="4113052"/>
                <a:ext cx="2264029" cy="1092081"/>
                <a:chOff x="2660570" y="2300280"/>
                <a:chExt cx="3100335" cy="1049212"/>
              </a:xfrm>
            </p:grpSpPr>
            <p:sp>
              <p:nvSpPr>
                <p:cNvPr id="40" name="Wolke 39"/>
                <p:cNvSpPr/>
                <p:nvPr/>
              </p:nvSpPr>
              <p:spPr>
                <a:xfrm rot="21357034">
                  <a:off x="3282137" y="2589364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1" name="Wolke 40"/>
                <p:cNvSpPr/>
                <p:nvPr/>
              </p:nvSpPr>
              <p:spPr>
                <a:xfrm rot="21357034">
                  <a:off x="3444919" y="2730622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2" name="Wolke 41"/>
                <p:cNvSpPr/>
                <p:nvPr/>
              </p:nvSpPr>
              <p:spPr>
                <a:xfrm rot="1028848">
                  <a:off x="3838385" y="2301022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3" name="Wolke 42"/>
                <p:cNvSpPr/>
                <p:nvPr/>
              </p:nvSpPr>
              <p:spPr>
                <a:xfrm rot="21357034">
                  <a:off x="3607700" y="2871879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4" name="Wolke 43"/>
                <p:cNvSpPr/>
                <p:nvPr/>
              </p:nvSpPr>
              <p:spPr>
                <a:xfrm rot="21357034">
                  <a:off x="3163142" y="2774249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5" name="Wolke 44"/>
                <p:cNvSpPr/>
                <p:nvPr/>
              </p:nvSpPr>
              <p:spPr>
                <a:xfrm rot="21357034">
                  <a:off x="3350843" y="3013888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6" name="Wolke 45"/>
                <p:cNvSpPr/>
                <p:nvPr/>
              </p:nvSpPr>
              <p:spPr>
                <a:xfrm rot="21357034">
                  <a:off x="2765908" y="2494329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7" name="Wolke 46"/>
                <p:cNvSpPr/>
                <p:nvPr/>
              </p:nvSpPr>
              <p:spPr>
                <a:xfrm rot="1028848">
                  <a:off x="3122326" y="2855013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8" name="Wolke 47"/>
                <p:cNvSpPr/>
                <p:nvPr/>
              </p:nvSpPr>
              <p:spPr>
                <a:xfrm rot="1028848">
                  <a:off x="3056726" y="2517454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9" name="Wolke 48"/>
                <p:cNvSpPr/>
                <p:nvPr/>
              </p:nvSpPr>
              <p:spPr>
                <a:xfrm rot="4855390">
                  <a:off x="3159392" y="2902358"/>
                  <a:ext cx="172949" cy="636762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0" name="Wolke 49"/>
                <p:cNvSpPr/>
                <p:nvPr/>
              </p:nvSpPr>
              <p:spPr>
                <a:xfrm rot="1028848">
                  <a:off x="3339497" y="2342289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1" name="Wolke 50"/>
                <p:cNvSpPr/>
                <p:nvPr/>
              </p:nvSpPr>
              <p:spPr>
                <a:xfrm rot="19961653">
                  <a:off x="2690887" y="2941498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2" name="Wolke 51"/>
                <p:cNvSpPr/>
                <p:nvPr/>
              </p:nvSpPr>
              <p:spPr>
                <a:xfrm rot="19961653">
                  <a:off x="2708861" y="2513631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3" name="Wolke 52"/>
                <p:cNvSpPr/>
                <p:nvPr/>
              </p:nvSpPr>
              <p:spPr>
                <a:xfrm rot="19961653">
                  <a:off x="3079420" y="2318583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4" name="Wolke 53"/>
                <p:cNvSpPr/>
                <p:nvPr/>
              </p:nvSpPr>
              <p:spPr>
                <a:xfrm rot="19961653">
                  <a:off x="3818940" y="2919493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5" name="Wolke 54"/>
                <p:cNvSpPr/>
                <p:nvPr/>
              </p:nvSpPr>
              <p:spPr>
                <a:xfrm rot="19961653">
                  <a:off x="3559055" y="2472733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6" name="Wolke 55"/>
                <p:cNvSpPr/>
                <p:nvPr/>
              </p:nvSpPr>
              <p:spPr>
                <a:xfrm rot="4146998">
                  <a:off x="3934351" y="2550062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7" name="Wolke 56"/>
                <p:cNvSpPr/>
                <p:nvPr/>
              </p:nvSpPr>
              <p:spPr>
                <a:xfrm rot="1028848">
                  <a:off x="3665060" y="2624804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8" name="Wolke 57"/>
                <p:cNvSpPr/>
                <p:nvPr/>
              </p:nvSpPr>
              <p:spPr>
                <a:xfrm rot="21001782">
                  <a:off x="4080266" y="2340061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9" name="Wolke 58"/>
                <p:cNvSpPr/>
                <p:nvPr/>
              </p:nvSpPr>
              <p:spPr>
                <a:xfrm rot="21001782">
                  <a:off x="4164707" y="2868350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0" name="Wolke 59"/>
                <p:cNvSpPr/>
                <p:nvPr/>
              </p:nvSpPr>
              <p:spPr>
                <a:xfrm rot="21001782">
                  <a:off x="4099056" y="2700255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1" name="Wolke 60"/>
                <p:cNvSpPr/>
                <p:nvPr/>
              </p:nvSpPr>
              <p:spPr>
                <a:xfrm rot="21001782">
                  <a:off x="2906037" y="2727133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2" name="Wolke 61"/>
                <p:cNvSpPr/>
                <p:nvPr/>
              </p:nvSpPr>
              <p:spPr>
                <a:xfrm rot="1028848">
                  <a:off x="2679114" y="2639463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3" name="Wolke 62"/>
                <p:cNvSpPr/>
                <p:nvPr/>
              </p:nvSpPr>
              <p:spPr>
                <a:xfrm rot="21357034">
                  <a:off x="4697476" y="2600124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4" name="Wolke 63"/>
                <p:cNvSpPr/>
                <p:nvPr/>
              </p:nvSpPr>
              <p:spPr>
                <a:xfrm rot="21357034">
                  <a:off x="4860258" y="2741382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5" name="Wolke 64"/>
                <p:cNvSpPr/>
                <p:nvPr/>
              </p:nvSpPr>
              <p:spPr>
                <a:xfrm rot="1028848">
                  <a:off x="5253724" y="2311782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6" name="Wolke 65"/>
                <p:cNvSpPr/>
                <p:nvPr/>
              </p:nvSpPr>
              <p:spPr>
                <a:xfrm rot="21357034">
                  <a:off x="5023039" y="2882639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7" name="Wolke 66"/>
                <p:cNvSpPr/>
                <p:nvPr/>
              </p:nvSpPr>
              <p:spPr>
                <a:xfrm rot="21357034">
                  <a:off x="4578481" y="2785009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8" name="Wolke 67"/>
                <p:cNvSpPr/>
                <p:nvPr/>
              </p:nvSpPr>
              <p:spPr>
                <a:xfrm rot="21357034">
                  <a:off x="4766182" y="3024648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9" name="Wolke 68"/>
                <p:cNvSpPr/>
                <p:nvPr/>
              </p:nvSpPr>
              <p:spPr>
                <a:xfrm rot="21357034">
                  <a:off x="4181247" y="2505089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0" name="Wolke 69"/>
                <p:cNvSpPr/>
                <p:nvPr/>
              </p:nvSpPr>
              <p:spPr>
                <a:xfrm rot="1028848">
                  <a:off x="4362618" y="2861928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1" name="Wolke 70"/>
                <p:cNvSpPr/>
                <p:nvPr/>
              </p:nvSpPr>
              <p:spPr>
                <a:xfrm rot="1028848">
                  <a:off x="4472065" y="2528214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2" name="Wolke 71"/>
                <p:cNvSpPr/>
                <p:nvPr/>
              </p:nvSpPr>
              <p:spPr>
                <a:xfrm rot="1028848">
                  <a:off x="4613353" y="2902748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3" name="Wolke 72"/>
                <p:cNvSpPr/>
                <p:nvPr/>
              </p:nvSpPr>
              <p:spPr>
                <a:xfrm rot="1028848">
                  <a:off x="4754836" y="2353049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4" name="Wolke 73"/>
                <p:cNvSpPr/>
                <p:nvPr/>
              </p:nvSpPr>
              <p:spPr>
                <a:xfrm rot="19961653">
                  <a:off x="3981988" y="2347767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5" name="Wolke 74"/>
                <p:cNvSpPr/>
                <p:nvPr/>
              </p:nvSpPr>
              <p:spPr>
                <a:xfrm rot="19961653">
                  <a:off x="4494759" y="2329343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6" name="Wolke 75"/>
                <p:cNvSpPr/>
                <p:nvPr/>
              </p:nvSpPr>
              <p:spPr>
                <a:xfrm rot="19961653">
                  <a:off x="5234279" y="2930253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7" name="Wolke 76"/>
                <p:cNvSpPr/>
                <p:nvPr/>
              </p:nvSpPr>
              <p:spPr>
                <a:xfrm rot="19961653">
                  <a:off x="4974394" y="2483493"/>
                  <a:ext cx="358377" cy="40339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8" name="Wolke 77"/>
                <p:cNvSpPr/>
                <p:nvPr/>
              </p:nvSpPr>
              <p:spPr>
                <a:xfrm rot="4146998">
                  <a:off x="5349690" y="2560822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9" name="Wolke 78"/>
                <p:cNvSpPr/>
                <p:nvPr/>
              </p:nvSpPr>
              <p:spPr>
                <a:xfrm rot="1028848">
                  <a:off x="5080399" y="2635564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0" name="Wolke 79"/>
                <p:cNvSpPr/>
                <p:nvPr/>
              </p:nvSpPr>
              <p:spPr>
                <a:xfrm rot="21001782">
                  <a:off x="5455870" y="2340483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1" name="Wolke 80"/>
                <p:cNvSpPr/>
                <p:nvPr/>
              </p:nvSpPr>
              <p:spPr>
                <a:xfrm rot="21001782">
                  <a:off x="5477746" y="2880595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2" name="Wolke 81"/>
                <p:cNvSpPr/>
                <p:nvPr/>
              </p:nvSpPr>
              <p:spPr>
                <a:xfrm rot="21001782">
                  <a:off x="5514395" y="2711015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3" name="Wolke 82"/>
                <p:cNvSpPr/>
                <p:nvPr/>
              </p:nvSpPr>
              <p:spPr>
                <a:xfrm rot="21001782">
                  <a:off x="4283072" y="2698092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4" name="Wolke 83"/>
                <p:cNvSpPr/>
                <p:nvPr/>
              </p:nvSpPr>
              <p:spPr>
                <a:xfrm rot="1028848">
                  <a:off x="4015460" y="2649672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5" name="Wolke 84"/>
                <p:cNvSpPr/>
                <p:nvPr/>
              </p:nvSpPr>
              <p:spPr>
                <a:xfrm rot="21357034">
                  <a:off x="2660570" y="2318922"/>
                  <a:ext cx="380087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6" name="Wolke 85"/>
                <p:cNvSpPr/>
                <p:nvPr/>
              </p:nvSpPr>
              <p:spPr>
                <a:xfrm rot="21357034">
                  <a:off x="3512080" y="2338505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7" name="Wolke 86"/>
                <p:cNvSpPr/>
                <p:nvPr/>
              </p:nvSpPr>
              <p:spPr>
                <a:xfrm rot="21357034">
                  <a:off x="4245265" y="2312440"/>
                  <a:ext cx="380088" cy="297880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8" name="Wolke 87"/>
                <p:cNvSpPr/>
                <p:nvPr/>
              </p:nvSpPr>
              <p:spPr>
                <a:xfrm rot="1028848">
                  <a:off x="4976296" y="2300280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89" name="Wolke 88"/>
                <p:cNvSpPr/>
                <p:nvPr/>
              </p:nvSpPr>
              <p:spPr>
                <a:xfrm rot="21001782">
                  <a:off x="5111405" y="2883837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90" name="Wolke 89"/>
                <p:cNvSpPr/>
                <p:nvPr/>
              </p:nvSpPr>
              <p:spPr>
                <a:xfrm rot="21001782">
                  <a:off x="3658424" y="2876766"/>
                  <a:ext cx="246510" cy="446744"/>
                </a:xfrm>
                <a:prstGeom prst="cloud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  <a:gs pos="80000">
                      <a:srgbClr val="761C1C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sp>
            <p:nvSpPr>
              <p:cNvPr id="91" name="Auf der gleichen Seite des Rechtecks liegende Ecken abrunden 90"/>
              <p:cNvSpPr/>
              <p:nvPr/>
            </p:nvSpPr>
            <p:spPr>
              <a:xfrm rot="16200000">
                <a:off x="6548122" y="3506122"/>
                <a:ext cx="1068199" cy="2282061"/>
              </a:xfrm>
              <a:prstGeom prst="round2SameRect">
                <a:avLst>
                  <a:gd name="adj1" fmla="val 16667"/>
                  <a:gd name="adj2" fmla="val 15159"/>
                </a:avLst>
              </a:prstGeom>
              <a:no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93" name="Rechteckiger Pfeil 92"/>
            <p:cNvSpPr/>
            <p:nvPr/>
          </p:nvSpPr>
          <p:spPr>
            <a:xfrm>
              <a:off x="697137" y="1389851"/>
              <a:ext cx="866084" cy="934671"/>
            </a:xfrm>
            <a:prstGeom prst="bentArrow">
              <a:avLst>
                <a:gd name="adj1" fmla="val 9534"/>
                <a:gd name="adj2" fmla="val 4767"/>
                <a:gd name="adj3" fmla="val 0"/>
                <a:gd name="adj4" fmla="val 43750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94" name="Auf der gleichen Seite des Rechtecks liegende Ecken abrunden 93"/>
            <p:cNvSpPr/>
            <p:nvPr/>
          </p:nvSpPr>
          <p:spPr>
            <a:xfrm>
              <a:off x="315600" y="2324659"/>
              <a:ext cx="853326" cy="1940228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7" name="Pfeil nach rechts 96"/>
            <p:cNvSpPr/>
            <p:nvPr/>
          </p:nvSpPr>
          <p:spPr>
            <a:xfrm rot="16200000">
              <a:off x="112375" y="4428813"/>
              <a:ext cx="1259773" cy="763126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2000" dirty="0" smtClean="0"/>
                <a:t>“air”</a:t>
              </a:r>
              <a:endParaRPr lang="en-US" sz="2000" dirty="0">
                <a:solidFill>
                  <a:schemeClr val="lt1"/>
                </a:solidFill>
              </a:endParaRPr>
            </a:p>
          </p:txBody>
        </p:sp>
        <p:grpSp>
          <p:nvGrpSpPr>
            <p:cNvPr id="103" name="Gruppieren 102"/>
            <p:cNvGrpSpPr/>
            <p:nvPr/>
          </p:nvGrpSpPr>
          <p:grpSpPr>
            <a:xfrm rot="17546152">
              <a:off x="3037684" y="3262330"/>
              <a:ext cx="1642079" cy="570910"/>
              <a:chOff x="5366449" y="5152905"/>
              <a:chExt cx="3093983" cy="574715"/>
            </a:xfrm>
          </p:grpSpPr>
          <p:sp>
            <p:nvSpPr>
              <p:cNvPr id="100" name="Flussdiagramm: Zusammenführen 99"/>
              <p:cNvSpPr/>
              <p:nvPr/>
            </p:nvSpPr>
            <p:spPr>
              <a:xfrm rot="5400000">
                <a:off x="5528449" y="5188262"/>
                <a:ext cx="180000" cy="504000"/>
              </a:xfrm>
              <a:prstGeom prst="flowChartMerg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1" name="Rechteck 100"/>
              <p:cNvSpPr/>
              <p:nvPr/>
            </p:nvSpPr>
            <p:spPr>
              <a:xfrm>
                <a:off x="5872681" y="5350262"/>
                <a:ext cx="1728192" cy="180000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36000" rtlCol="0" anchor="ctr"/>
              <a:lstStyle/>
              <a:p>
                <a:endParaRPr lang="en-US" sz="1200" dirty="0"/>
              </a:p>
            </p:txBody>
          </p:sp>
          <p:sp>
            <p:nvSpPr>
              <p:cNvPr id="99" name="Flussdiagramm: Anzeige 98"/>
              <p:cNvSpPr/>
              <p:nvPr/>
            </p:nvSpPr>
            <p:spPr>
              <a:xfrm>
                <a:off x="7380312" y="5278262"/>
                <a:ext cx="1080120" cy="324000"/>
              </a:xfrm>
              <a:prstGeom prst="flowChartDisplay">
                <a:avLst/>
              </a:prstGeom>
              <a:gradFill flip="none" rotWithShape="1">
                <a:gsLst>
                  <a:gs pos="0">
                    <a:srgbClr val="CC0000"/>
                  </a:gs>
                  <a:gs pos="100000">
                    <a:srgbClr val="4C2514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A</a:t>
                </a:r>
                <a:endParaRPr lang="en-US" sz="2000" dirty="0"/>
              </a:p>
            </p:txBody>
          </p:sp>
          <p:sp>
            <p:nvSpPr>
              <p:cNvPr id="102" name="Abgerundetes Rechteck 101"/>
              <p:cNvSpPr/>
              <p:nvPr/>
            </p:nvSpPr>
            <p:spPr>
              <a:xfrm>
                <a:off x="7344172" y="5152905"/>
                <a:ext cx="144016" cy="574715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00"/>
                  </a:gs>
                  <a:gs pos="100000">
                    <a:srgbClr val="4C2514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11" name="Gruppieren 110"/>
            <p:cNvGrpSpPr/>
            <p:nvPr/>
          </p:nvGrpSpPr>
          <p:grpSpPr>
            <a:xfrm rot="17546152">
              <a:off x="4942920" y="3271760"/>
              <a:ext cx="1642079" cy="570910"/>
              <a:chOff x="5366449" y="5152905"/>
              <a:chExt cx="3093983" cy="574715"/>
            </a:xfrm>
          </p:grpSpPr>
          <p:sp>
            <p:nvSpPr>
              <p:cNvPr id="112" name="Flussdiagramm: Zusammenführen 111"/>
              <p:cNvSpPr/>
              <p:nvPr/>
            </p:nvSpPr>
            <p:spPr>
              <a:xfrm rot="5400000">
                <a:off x="5528449" y="5188262"/>
                <a:ext cx="180000" cy="504000"/>
              </a:xfrm>
              <a:prstGeom prst="flowChartMerg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13" name="Rechteck 112"/>
              <p:cNvSpPr/>
              <p:nvPr/>
            </p:nvSpPr>
            <p:spPr>
              <a:xfrm>
                <a:off x="5872681" y="5350262"/>
                <a:ext cx="1728192" cy="180000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36000" rtlCol="0" anchor="ctr"/>
              <a:lstStyle/>
              <a:p>
                <a:endParaRPr lang="en-US" sz="1200" dirty="0"/>
              </a:p>
            </p:txBody>
          </p:sp>
          <p:sp>
            <p:nvSpPr>
              <p:cNvPr id="114" name="Flussdiagramm: Anzeige 113"/>
              <p:cNvSpPr/>
              <p:nvPr/>
            </p:nvSpPr>
            <p:spPr>
              <a:xfrm>
                <a:off x="7380312" y="5278262"/>
                <a:ext cx="1080120" cy="324000"/>
              </a:xfrm>
              <a:prstGeom prst="flowChartDisplay">
                <a:avLst/>
              </a:prstGeom>
              <a:gradFill flip="none" rotWithShape="1">
                <a:gsLst>
                  <a:gs pos="0">
                    <a:srgbClr val="CC0000"/>
                  </a:gs>
                  <a:gs pos="100000">
                    <a:srgbClr val="4C2514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B</a:t>
                </a:r>
                <a:endParaRPr lang="en-US" sz="2000" dirty="0"/>
              </a:p>
            </p:txBody>
          </p:sp>
          <p:sp>
            <p:nvSpPr>
              <p:cNvPr id="115" name="Abgerundetes Rechteck 114"/>
              <p:cNvSpPr/>
              <p:nvPr/>
            </p:nvSpPr>
            <p:spPr>
              <a:xfrm>
                <a:off x="7344172" y="5152905"/>
                <a:ext cx="144016" cy="574715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00"/>
                  </a:gs>
                  <a:gs pos="100000">
                    <a:srgbClr val="4C2514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18" name="Textfeld 117"/>
            <p:cNvSpPr txBox="1"/>
            <p:nvPr/>
          </p:nvSpPr>
          <p:spPr>
            <a:xfrm>
              <a:off x="1475656" y="1728323"/>
              <a:ext cx="947891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reactor</a:t>
              </a:r>
              <a:endParaRPr lang="en-US" sz="1400" baseline="-25000" dirty="0">
                <a:latin typeface="+mn-lt"/>
              </a:endParaRPr>
            </a:p>
          </p:txBody>
        </p:sp>
        <p:sp>
          <p:nvSpPr>
            <p:cNvPr id="119" name="Textfeld 118"/>
            <p:cNvSpPr txBox="1"/>
            <p:nvPr/>
          </p:nvSpPr>
          <p:spPr>
            <a:xfrm rot="20119305">
              <a:off x="592588" y="3639196"/>
              <a:ext cx="461845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0" name="Textfeld 119"/>
            <p:cNvSpPr txBox="1"/>
            <p:nvPr/>
          </p:nvSpPr>
          <p:spPr>
            <a:xfrm rot="20495136">
              <a:off x="3177345" y="4352182"/>
              <a:ext cx="716066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HTO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1" name="Textfeld 120"/>
            <p:cNvSpPr txBox="1"/>
            <p:nvPr/>
          </p:nvSpPr>
          <p:spPr>
            <a:xfrm rot="20495136">
              <a:off x="4951367" y="4379922"/>
              <a:ext cx="666929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H</a:t>
              </a:r>
              <a:r>
                <a:rPr lang="en-US" sz="1400" baseline="-25000" dirty="0" smtClean="0">
                  <a:latin typeface="+mj-lt"/>
                </a:rPr>
                <a:t>2</a:t>
              </a:r>
              <a:r>
                <a:rPr lang="en-US" sz="1400" dirty="0" smtClean="0">
                  <a:latin typeface="+mj-lt"/>
                </a:rPr>
                <a:t>O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2" name="Textfeld 121"/>
            <p:cNvSpPr txBox="1"/>
            <p:nvPr/>
          </p:nvSpPr>
          <p:spPr>
            <a:xfrm rot="20119305">
              <a:off x="259936" y="3159592"/>
              <a:ext cx="461845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3" name="Textfeld 122"/>
            <p:cNvSpPr txBox="1"/>
            <p:nvPr/>
          </p:nvSpPr>
          <p:spPr>
            <a:xfrm rot="20119305">
              <a:off x="648452" y="2353847"/>
              <a:ext cx="461845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4" name="Textfeld 123"/>
            <p:cNvSpPr txBox="1"/>
            <p:nvPr/>
          </p:nvSpPr>
          <p:spPr>
            <a:xfrm rot="20119305">
              <a:off x="374320" y="2674205"/>
              <a:ext cx="461845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5" name="Textfeld 124"/>
            <p:cNvSpPr txBox="1"/>
            <p:nvPr/>
          </p:nvSpPr>
          <p:spPr>
            <a:xfrm rot="20119305">
              <a:off x="721776" y="2796108"/>
              <a:ext cx="461845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6" name="Textfeld 125"/>
            <p:cNvSpPr txBox="1"/>
            <p:nvPr/>
          </p:nvSpPr>
          <p:spPr>
            <a:xfrm rot="20119305">
              <a:off x="601337" y="3166735"/>
              <a:ext cx="461845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7" name="Textfeld 126"/>
            <p:cNvSpPr txBox="1"/>
            <p:nvPr/>
          </p:nvSpPr>
          <p:spPr>
            <a:xfrm rot="20119305">
              <a:off x="324036" y="3753890"/>
              <a:ext cx="461845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</a:t>
              </a:r>
              <a:r>
                <a:rPr lang="en-US" sz="1400" baseline="-25000" dirty="0" smtClean="0">
                  <a:latin typeface="+mj-lt"/>
                </a:rPr>
                <a:t>2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29" name="Textfeld 128"/>
            <p:cNvSpPr txBox="1"/>
            <p:nvPr/>
          </p:nvSpPr>
          <p:spPr>
            <a:xfrm rot="20495136">
              <a:off x="4931596" y="3800037"/>
              <a:ext cx="666929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H</a:t>
              </a:r>
              <a:r>
                <a:rPr lang="en-US" sz="1400" baseline="-25000" dirty="0" smtClean="0">
                  <a:latin typeface="+mj-lt"/>
                </a:rPr>
                <a:t>2</a:t>
              </a:r>
              <a:r>
                <a:rPr lang="en-US" sz="1400" dirty="0" smtClean="0">
                  <a:latin typeface="+mj-lt"/>
                </a:rPr>
                <a:t>O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30" name="Textfeld 129"/>
            <p:cNvSpPr txBox="1"/>
            <p:nvPr/>
          </p:nvSpPr>
          <p:spPr>
            <a:xfrm rot="20495136">
              <a:off x="4389848" y="4104317"/>
              <a:ext cx="666929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H</a:t>
              </a:r>
              <a:r>
                <a:rPr lang="en-US" sz="1400" baseline="-25000" dirty="0" smtClean="0">
                  <a:latin typeface="+mj-lt"/>
                </a:rPr>
                <a:t>2</a:t>
              </a:r>
              <a:r>
                <a:rPr lang="en-US" sz="1400" dirty="0" smtClean="0">
                  <a:latin typeface="+mj-lt"/>
                </a:rPr>
                <a:t>O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31" name="Textfeld 130"/>
            <p:cNvSpPr txBox="1"/>
            <p:nvPr/>
          </p:nvSpPr>
          <p:spPr>
            <a:xfrm rot="20495136">
              <a:off x="2624385" y="4351880"/>
              <a:ext cx="666929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H</a:t>
              </a:r>
              <a:r>
                <a:rPr lang="en-US" sz="1400" baseline="-25000" dirty="0" smtClean="0">
                  <a:latin typeface="+mj-lt"/>
                </a:rPr>
                <a:t>2</a:t>
              </a:r>
              <a:r>
                <a:rPr lang="en-US" sz="1400" dirty="0" smtClean="0">
                  <a:latin typeface="+mj-lt"/>
                </a:rPr>
                <a:t>O</a:t>
              </a:r>
              <a:endParaRPr lang="en-US" sz="1400" baseline="-25000" dirty="0">
                <a:latin typeface="+mj-lt"/>
              </a:endParaRPr>
            </a:p>
          </p:txBody>
        </p:sp>
        <p:sp>
          <p:nvSpPr>
            <p:cNvPr id="132" name="Textfeld 131"/>
            <p:cNvSpPr txBox="1"/>
            <p:nvPr/>
          </p:nvSpPr>
          <p:spPr>
            <a:xfrm rot="20495136">
              <a:off x="2656145" y="3817327"/>
              <a:ext cx="666929" cy="393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H</a:t>
              </a:r>
              <a:r>
                <a:rPr lang="en-US" sz="1400" baseline="-25000" dirty="0" smtClean="0">
                  <a:latin typeface="+mj-lt"/>
                </a:rPr>
                <a:t>2</a:t>
              </a:r>
              <a:r>
                <a:rPr lang="en-US" sz="1400" dirty="0" smtClean="0">
                  <a:latin typeface="+mj-lt"/>
                </a:rPr>
                <a:t>O</a:t>
              </a:r>
              <a:endParaRPr lang="en-US" sz="1400" baseline="-25000" dirty="0">
                <a:latin typeface="+mj-lt"/>
              </a:endParaRPr>
            </a:p>
          </p:txBody>
        </p:sp>
      </p:grpSp>
      <p:sp>
        <p:nvSpPr>
          <p:cNvPr id="133" name="Diagonal liegende Ecken des Rechtecks abrunden 132"/>
          <p:cNvSpPr/>
          <p:nvPr/>
        </p:nvSpPr>
        <p:spPr bwMode="auto">
          <a:xfrm flipH="1">
            <a:off x="1130179" y="5409476"/>
            <a:ext cx="7299701" cy="855130"/>
          </a:xfrm>
          <a:prstGeom prst="round2DiagRect">
            <a:avLst>
              <a:gd name="adj1" fmla="val 18388"/>
              <a:gd name="adj2" fmla="val 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Pro: Very low level of detection</a:t>
            </a:r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Con: high effort for each measurement</a:t>
            </a:r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Main challenge: building up a reproduce able process from oxidation to extraction</a:t>
            </a:r>
            <a:endParaRPr lang="en-US" sz="1400" b="1" dirty="0"/>
          </a:p>
        </p:txBody>
      </p:sp>
      <p:sp>
        <p:nvSpPr>
          <p:cNvPr id="105" name="Textfeld 104"/>
          <p:cNvSpPr txBox="1"/>
          <p:nvPr/>
        </p:nvSpPr>
        <p:spPr>
          <a:xfrm>
            <a:off x="855752" y="4797152"/>
            <a:ext cx="2852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Sample A and B transferred to the LSC-system</a:t>
            </a:r>
            <a:endParaRPr lang="en-US" sz="1600" dirty="0">
              <a:latin typeface="+mn-lt"/>
            </a:endParaRPr>
          </a:p>
        </p:txBody>
      </p:sp>
      <p:pic>
        <p:nvPicPr>
          <p:cNvPr id="106" name="Grafik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980728"/>
            <a:ext cx="3631550" cy="4380429"/>
          </a:xfrm>
          <a:prstGeom prst="rect">
            <a:avLst/>
          </a:prstGeom>
        </p:spPr>
      </p:pic>
      <p:cxnSp>
        <p:nvCxnSpPr>
          <p:cNvPr id="107" name="Gerade Verbindung mit Pfeil 106"/>
          <p:cNvCxnSpPr/>
          <p:nvPr/>
        </p:nvCxnSpPr>
        <p:spPr>
          <a:xfrm flipV="1">
            <a:off x="8563590" y="1354138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feld 107"/>
          <p:cNvSpPr txBox="1"/>
          <p:nvPr/>
        </p:nvSpPr>
        <p:spPr>
          <a:xfrm>
            <a:off x="8131543" y="1786186"/>
            <a:ext cx="8952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rgbClr val="FF0000"/>
                </a:solidFill>
              </a:rPr>
              <a:t>Oven</a:t>
            </a:r>
            <a:r>
              <a:rPr lang="de-DE" sz="1200" b="1" dirty="0" smtClean="0">
                <a:solidFill>
                  <a:srgbClr val="FF0000"/>
                </a:solidFill>
              </a:rPr>
              <a:t> </a:t>
            </a:r>
            <a:r>
              <a:rPr lang="de-DE" sz="1200" b="1" dirty="0" err="1" smtClean="0">
                <a:solidFill>
                  <a:srgbClr val="FF0000"/>
                </a:solidFill>
              </a:rPr>
              <a:t>for</a:t>
            </a:r>
            <a:r>
              <a:rPr lang="de-DE" sz="1200" b="1" dirty="0" smtClean="0">
                <a:solidFill>
                  <a:srgbClr val="FF0000"/>
                </a:solidFill>
              </a:rPr>
              <a:t> </a:t>
            </a:r>
            <a:r>
              <a:rPr lang="de-DE" sz="1200" b="1" dirty="0">
                <a:solidFill>
                  <a:srgbClr val="FF0000"/>
                </a:solidFill>
              </a:rPr>
              <a:t>b</a:t>
            </a:r>
            <a:r>
              <a:rPr lang="de-DE" sz="1200" b="1" dirty="0" smtClean="0">
                <a:solidFill>
                  <a:srgbClr val="FF0000"/>
                </a:solidFill>
              </a:rPr>
              <a:t>ake </a:t>
            </a:r>
            <a:r>
              <a:rPr lang="de-DE" sz="1200" b="1" dirty="0">
                <a:solidFill>
                  <a:srgbClr val="FF0000"/>
                </a:solidFill>
              </a:rPr>
              <a:t>o</a:t>
            </a:r>
            <a:r>
              <a:rPr lang="de-DE" sz="1200" b="1" dirty="0" smtClean="0">
                <a:solidFill>
                  <a:srgbClr val="FF0000"/>
                </a:solidFill>
              </a:rPr>
              <a:t>ut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09" name="Ellipse 108"/>
          <p:cNvSpPr/>
          <p:nvPr/>
        </p:nvSpPr>
        <p:spPr>
          <a:xfrm>
            <a:off x="5693068" y="2117773"/>
            <a:ext cx="216024" cy="13681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0" name="Gerader Verbinder 109"/>
          <p:cNvCxnSpPr/>
          <p:nvPr/>
        </p:nvCxnSpPr>
        <p:spPr>
          <a:xfrm>
            <a:off x="6187326" y="1786186"/>
            <a:ext cx="0" cy="19442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r Verbinder 115"/>
          <p:cNvCxnSpPr>
            <a:stCxn id="109" idx="4"/>
          </p:cNvCxnSpPr>
          <p:nvPr/>
        </p:nvCxnSpPr>
        <p:spPr>
          <a:xfrm>
            <a:off x="5801080" y="3485925"/>
            <a:ext cx="0" cy="244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r Verbinder 127"/>
          <p:cNvCxnSpPr/>
          <p:nvPr/>
        </p:nvCxnSpPr>
        <p:spPr>
          <a:xfrm>
            <a:off x="5801080" y="3730402"/>
            <a:ext cx="3862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feld 133"/>
          <p:cNvSpPr txBox="1"/>
          <p:nvPr/>
        </p:nvSpPr>
        <p:spPr>
          <a:xfrm rot="16200000">
            <a:off x="5197620" y="2619794"/>
            <a:ext cx="648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de-DE" dirty="0" smtClean="0"/>
              <a:t>sample</a:t>
            </a:r>
            <a:endParaRPr lang="de-DE" dirty="0"/>
          </a:p>
        </p:txBody>
      </p:sp>
      <p:sp>
        <p:nvSpPr>
          <p:cNvPr id="135" name="Textfeld 134"/>
          <p:cNvSpPr txBox="1"/>
          <p:nvPr/>
        </p:nvSpPr>
        <p:spPr>
          <a:xfrm>
            <a:off x="6372200" y="4629263"/>
            <a:ext cx="2568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de-DE" dirty="0" smtClean="0"/>
              <a:t>A</a:t>
            </a:r>
            <a:endParaRPr lang="de-DE" dirty="0"/>
          </a:p>
        </p:txBody>
      </p:sp>
      <p:sp>
        <p:nvSpPr>
          <p:cNvPr id="136" name="Textfeld 135"/>
          <p:cNvSpPr txBox="1"/>
          <p:nvPr/>
        </p:nvSpPr>
        <p:spPr>
          <a:xfrm>
            <a:off x="6909664" y="4629263"/>
            <a:ext cx="2568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de-DE" dirty="0" smtClean="0"/>
              <a:t>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92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BIXS </a:t>
            </a:r>
            <a:r>
              <a:rPr lang="en-US" dirty="0" smtClean="0"/>
              <a:t>Beta Induced </a:t>
            </a:r>
            <a:r>
              <a:rPr lang="en-US" dirty="0" err="1" smtClean="0"/>
              <a:t>Xray</a:t>
            </a:r>
            <a:r>
              <a:rPr lang="en-US" dirty="0" smtClean="0"/>
              <a:t> Spectroscopy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" b="8073"/>
          <a:stretch/>
        </p:blipFill>
        <p:spPr>
          <a:xfrm>
            <a:off x="4719912" y="992156"/>
            <a:ext cx="3797821" cy="26642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1843" r="2685"/>
          <a:stretch/>
        </p:blipFill>
        <p:spPr>
          <a:xfrm>
            <a:off x="179512" y="1275661"/>
            <a:ext cx="3903881" cy="4961651"/>
          </a:xfrm>
          <a:prstGeom prst="rect">
            <a:avLst/>
          </a:prstGeom>
        </p:spPr>
      </p:pic>
      <p:sp>
        <p:nvSpPr>
          <p:cNvPr id="9" name="Diagonal liegende Ecken des Rechtecks abrunden 8"/>
          <p:cNvSpPr/>
          <p:nvPr/>
        </p:nvSpPr>
        <p:spPr bwMode="auto">
          <a:xfrm>
            <a:off x="4248472" y="4772307"/>
            <a:ext cx="4788024" cy="1352380"/>
          </a:xfrm>
          <a:prstGeom prst="round2DiagRect">
            <a:avLst>
              <a:gd name="adj1" fmla="val 0"/>
              <a:gd name="adj2" fmla="val 16546"/>
            </a:avLst>
          </a:prstGeom>
          <a:solidFill>
            <a:schemeClr val="accent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 smtClean="0">
                <a:solidFill>
                  <a:schemeClr val="bg1"/>
                </a:solidFill>
              </a:rPr>
              <a:t>Benefits:</a:t>
            </a:r>
            <a:endParaRPr lang="en-GB" sz="1800" dirty="0" smtClean="0">
              <a:solidFill>
                <a:schemeClr val="bg1"/>
              </a:solidFill>
            </a:endParaRPr>
          </a:p>
          <a:p>
            <a:pPr marL="571500" indent="-571500">
              <a:buClr>
                <a:schemeClr val="bg1"/>
              </a:buClr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bg1"/>
                </a:solidFill>
              </a:rPr>
              <a:t>In-line measurement</a:t>
            </a:r>
          </a:p>
          <a:p>
            <a:pPr marL="571500" indent="-571500">
              <a:buClr>
                <a:schemeClr val="bg1"/>
              </a:buClr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bg1"/>
                </a:solidFill>
              </a:rPr>
              <a:t>No waste production</a:t>
            </a:r>
            <a:endParaRPr lang="en-GB" sz="1800" dirty="0">
              <a:solidFill>
                <a:schemeClr val="bg1"/>
              </a:solidFill>
            </a:endParaRPr>
          </a:p>
          <a:p>
            <a:pPr marL="571500" indent="-571500">
              <a:buClr>
                <a:schemeClr val="bg1"/>
              </a:buClr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bg1"/>
                </a:solidFill>
              </a:rPr>
              <a:t>Low noise </a:t>
            </a:r>
            <a:r>
              <a:rPr lang="en-GB" sz="1800" dirty="0" err="1" smtClean="0">
                <a:solidFill>
                  <a:schemeClr val="bg1"/>
                </a:solidFill>
              </a:rPr>
              <a:t>silicion</a:t>
            </a:r>
            <a:r>
              <a:rPr lang="en-GB" sz="1800" dirty="0" smtClean="0">
                <a:solidFill>
                  <a:schemeClr val="bg1"/>
                </a:solidFill>
              </a:rPr>
              <a:t> drift detector (SDD)</a:t>
            </a:r>
            <a:endParaRPr lang="en-GB" sz="1800" dirty="0"/>
          </a:p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800" dirty="0" smtClean="0">
              <a:solidFill>
                <a:schemeClr val="tx1"/>
              </a:solidFill>
            </a:endParaRPr>
          </a:p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23732" y="3650918"/>
            <a:ext cx="2864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Detector volume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Au-coated be-window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Sample volume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24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2" y="980728"/>
            <a:ext cx="4311900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BIXS Beta Induced </a:t>
            </a:r>
            <a:r>
              <a:rPr lang="en-US" dirty="0" err="1"/>
              <a:t>Xray</a:t>
            </a:r>
            <a:r>
              <a:rPr lang="en-US" dirty="0"/>
              <a:t> Spectroscopy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26" y="2925312"/>
            <a:ext cx="4424562" cy="3312000"/>
          </a:xfrm>
          <a:prstGeom prst="rect">
            <a:avLst/>
          </a:prstGeom>
        </p:spPr>
      </p:pic>
      <p:sp>
        <p:nvSpPr>
          <p:cNvPr id="6" name="Diagonal liegende Ecken des Rechtecks abrunden 5"/>
          <p:cNvSpPr/>
          <p:nvPr/>
        </p:nvSpPr>
        <p:spPr bwMode="auto">
          <a:xfrm>
            <a:off x="6660232" y="2106658"/>
            <a:ext cx="2232248" cy="576064"/>
          </a:xfrm>
          <a:prstGeom prst="round2DiagRect">
            <a:avLst>
              <a:gd name="adj1" fmla="val 0"/>
              <a:gd name="adj2" fmla="val 16546"/>
            </a:avLst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chemeClr val="accent2"/>
              </a:buClr>
            </a:pPr>
            <a:r>
              <a:rPr lang="en-GB" sz="1400" dirty="0" smtClean="0">
                <a:solidFill>
                  <a:schemeClr val="bg1"/>
                </a:solidFill>
              </a:rPr>
              <a:t>Integral count rate is linear over total pressure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>
            <a:off x="1331640" y="1580582"/>
            <a:ext cx="1800200" cy="624282"/>
          </a:xfrm>
          <a:prstGeom prst="round2DiagRect">
            <a:avLst>
              <a:gd name="adj1" fmla="val 0"/>
              <a:gd name="adj2" fmla="val 16546"/>
            </a:avLst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chemeClr val="accent2"/>
              </a:buClr>
            </a:pPr>
            <a:r>
              <a:rPr lang="en-GB" sz="1400" dirty="0" smtClean="0">
                <a:solidFill>
                  <a:schemeClr val="bg1"/>
                </a:solidFill>
              </a:rPr>
              <a:t>characteristic peaks in spectrum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Diagonal liegende Ecken des Rechtecks abrunden 9"/>
          <p:cNvSpPr/>
          <p:nvPr/>
        </p:nvSpPr>
        <p:spPr bwMode="auto">
          <a:xfrm flipH="1">
            <a:off x="263698" y="4501410"/>
            <a:ext cx="4248472" cy="1512168"/>
          </a:xfrm>
          <a:prstGeom prst="round2DiagRect">
            <a:avLst>
              <a:gd name="adj1" fmla="val 18388"/>
              <a:gd name="adj2" fmla="val 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/>
              <a:t>Several systems in operation: TRACE, Triade, KATRIN WGTS monitoring</a:t>
            </a:r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/>
          </a:p>
          <a:p>
            <a:pPr marL="0" marR="0" indent="0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/>
              <a:t>New development: </a:t>
            </a:r>
            <a:br>
              <a:rPr lang="en-US" sz="1600" b="1" dirty="0" smtClean="0"/>
            </a:br>
            <a:r>
              <a:rPr lang="en-US" sz="1600" b="1" dirty="0" smtClean="0"/>
              <a:t>optimization for tritium traces in D2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091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thanolzell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976"/>
            <a:ext cx="2458671" cy="2160000"/>
          </a:xfrm>
          <a:prstGeom prst="roundRect">
            <a:avLst>
              <a:gd name="adj" fmla="val 16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1598" r="9682" b="10904"/>
          <a:stretch/>
        </p:blipFill>
        <p:spPr>
          <a:xfrm>
            <a:off x="4302016" y="3284984"/>
            <a:ext cx="2519712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76672"/>
            <a:ext cx="179073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1843" r="2685"/>
          <a:stretch/>
        </p:blipFill>
        <p:spPr>
          <a:xfrm>
            <a:off x="428024" y="3717032"/>
            <a:ext cx="1699512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03440" y="1485255"/>
            <a:ext cx="2600608" cy="2303785"/>
          </a:xfrm>
        </p:spPr>
        <p:txBody>
          <a:bodyPr/>
          <a:lstStyle/>
          <a:p>
            <a:r>
              <a:rPr lang="en-US" sz="1800" b="1" dirty="0" smtClean="0"/>
              <a:t>Raman: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monitoring of molecular composition and ortho para ratio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6637576" y="3645024"/>
            <a:ext cx="2398920" cy="159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 smtClean="0"/>
              <a:t>IR:</a:t>
            </a:r>
            <a:r>
              <a:rPr lang="en-US" sz="1800" kern="0" dirty="0" smtClean="0"/>
              <a:t> </a:t>
            </a:r>
            <a:br>
              <a:rPr lang="en-US" sz="1800" kern="0" dirty="0" smtClean="0"/>
            </a:br>
            <a:r>
              <a:rPr lang="en-US" sz="1800" kern="0" dirty="0" smtClean="0"/>
              <a:t>samples with high density, sample composition and studies beyond the sample composition</a:t>
            </a:r>
            <a:endParaRPr lang="en-US" sz="1800" kern="0" dirty="0"/>
          </a:p>
        </p:txBody>
      </p:sp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1917824" y="3929013"/>
            <a:ext cx="2222128" cy="151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 smtClean="0"/>
              <a:t>BIXS:</a:t>
            </a:r>
            <a:r>
              <a:rPr lang="en-US" sz="1800" kern="0" dirty="0" smtClean="0"/>
              <a:t> </a:t>
            </a:r>
            <a:br>
              <a:rPr lang="en-US" sz="1800" kern="0" dirty="0" smtClean="0"/>
            </a:br>
            <a:r>
              <a:rPr lang="en-US" sz="1800" kern="0" dirty="0" smtClean="0"/>
              <a:t>inline monitoring of </a:t>
            </a:r>
            <a:r>
              <a:rPr lang="en-US" sz="1800" kern="0" dirty="0" err="1" smtClean="0"/>
              <a:t>absolut</a:t>
            </a:r>
            <a:r>
              <a:rPr lang="en-US" sz="1800" kern="0" dirty="0" smtClean="0"/>
              <a:t> Tritium content in gas or on/in surfaces</a:t>
            </a:r>
          </a:p>
        </p:txBody>
      </p:sp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6732240" y="1066817"/>
            <a:ext cx="2081234" cy="178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 smtClean="0"/>
              <a:t>Ox and LSC:</a:t>
            </a:r>
            <a:r>
              <a:rPr lang="en-US" sz="1800" kern="0" dirty="0" smtClean="0"/>
              <a:t> offline system to measure traces of tritium in gas, solid and liquid sample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2668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roessle\Desktop\Unbenannter Export\2013_11_12 Deuterium Neon 047-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/>
          <a:stretch/>
        </p:blipFill>
        <p:spPr bwMode="auto">
          <a:xfrm>
            <a:off x="0" y="-1"/>
            <a:ext cx="9139944" cy="68797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7844" y="3429000"/>
            <a:ext cx="3828034" cy="1887235"/>
          </a:xfrm>
        </p:spPr>
        <p:txBody>
          <a:bodyPr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GB" sz="3600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Thank You</a:t>
            </a:r>
            <a:br>
              <a:rPr lang="en-GB" sz="3600" dirty="0">
                <a:solidFill>
                  <a:schemeClr val="accent4">
                    <a:lumMod val="95000"/>
                    <a:lumOff val="5000"/>
                  </a:schemeClr>
                </a:solidFill>
              </a:rPr>
            </a:br>
            <a:r>
              <a:rPr lang="en-GB" sz="3600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for Your</a:t>
            </a:r>
            <a:br>
              <a:rPr lang="en-GB" sz="3600" dirty="0">
                <a:solidFill>
                  <a:schemeClr val="accent4">
                    <a:lumMod val="95000"/>
                    <a:lumOff val="5000"/>
                  </a:schemeClr>
                </a:solidFill>
              </a:rPr>
            </a:br>
            <a:r>
              <a:rPr lang="en-GB" sz="3600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Attention!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Dr. Robin Größle | H2-Workshop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252313" y="322367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400" kern="0" cap="none" dirty="0">
              <a:solidFill>
                <a:srgbClr val="FFFF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95878" y="6309320"/>
            <a:ext cx="2128650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KIT IKP-TLK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67136" y="43507"/>
            <a:ext cx="638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Acknowledgements to the whole TLK team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22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E0C7617-F4B1-4C44-B292-89C9E0C1E710}"/>
              </a:ext>
            </a:extLst>
          </p:cNvPr>
          <p:cNvSpPr txBox="1"/>
          <p:nvPr/>
        </p:nvSpPr>
        <p:spPr>
          <a:xfrm>
            <a:off x="143392" y="2341555"/>
            <a:ext cx="443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cs typeface="Times New Roman" panose="02020603050405020304" pitchFamily="18" charset="0"/>
              </a:rPr>
              <a:t>IR Spectroscopy</a:t>
            </a:r>
          </a:p>
          <a:p>
            <a:r>
              <a:rPr lang="en-US" sz="1200" dirty="0" smtClean="0">
                <a:cs typeface="Times New Roman" panose="02020603050405020304" pitchFamily="18" charset="0"/>
              </a:rPr>
              <a:t>Mirz</a:t>
            </a:r>
            <a:r>
              <a:rPr lang="en-US" sz="1200" dirty="0">
                <a:cs typeface="Times New Roman" panose="02020603050405020304" pitchFamily="18" charset="0"/>
              </a:rPr>
              <a:t>, S. et al. </a:t>
            </a:r>
            <a:r>
              <a:rPr lang="en-US" sz="1200" i="1" dirty="0">
                <a:cs typeface="Times New Roman" panose="02020603050405020304" pitchFamily="18" charset="0"/>
              </a:rPr>
              <a:t>Fusion Science and Technology</a:t>
            </a:r>
            <a:r>
              <a:rPr lang="en-US" sz="1200" dirty="0">
                <a:cs typeface="Times New Roman" panose="02020603050405020304" pitchFamily="18" charset="0"/>
              </a:rPr>
              <a:t>, 71(3):375–380, 2017.</a:t>
            </a:r>
            <a:endParaRPr lang="de-DE" sz="1200" dirty="0"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158D41F-900D-4611-B7EC-DFA0E8BB2923}"/>
              </a:ext>
            </a:extLst>
          </p:cNvPr>
          <p:cNvSpPr txBox="1"/>
          <p:nvPr/>
        </p:nvSpPr>
        <p:spPr>
          <a:xfrm>
            <a:off x="143392" y="389149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Mirz, S., Größle, R ., Kraus, A.</a:t>
            </a:r>
            <a:r>
              <a:rPr lang="en-US" sz="1200" dirty="0"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cs typeface="Times New Roman" panose="02020603050405020304" pitchFamily="18" charset="0"/>
              </a:rPr>
              <a:t>Analyst</a:t>
            </a:r>
            <a:r>
              <a:rPr lang="en-US" sz="1200" dirty="0">
                <a:cs typeface="Times New Roman" panose="02020603050405020304" pitchFamily="18" charset="0"/>
              </a:rPr>
              <a:t>, 144:4281-4287, 2019.</a:t>
            </a:r>
            <a:endParaRPr lang="de-DE" sz="1200" dirty="0"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C53CDC-5FA7-47FE-934A-C28AEB170C42}"/>
              </a:ext>
            </a:extLst>
          </p:cNvPr>
          <p:cNvSpPr txBox="1"/>
          <p:nvPr/>
        </p:nvSpPr>
        <p:spPr>
          <a:xfrm>
            <a:off x="143392" y="2865545"/>
            <a:ext cx="3637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cs typeface="Times New Roman" panose="02020603050405020304" pitchFamily="18" charset="0"/>
              </a:rPr>
              <a:t>Mirz, S. Investigation </a:t>
            </a:r>
            <a:r>
              <a:rPr lang="de-DE" sz="1200" i="1" dirty="0" err="1">
                <a:cs typeface="Times New Roman" panose="02020603050405020304" pitchFamily="18" charset="0"/>
              </a:rPr>
              <a:t>of</a:t>
            </a:r>
            <a:r>
              <a:rPr lang="de-DE" sz="1200" i="1" dirty="0">
                <a:cs typeface="Times New Roman" panose="02020603050405020304" pitchFamily="18" charset="0"/>
              </a:rPr>
              <a:t> Van-der-Waals Clusters </a:t>
            </a:r>
            <a:r>
              <a:rPr lang="de-DE" sz="1200" i="1" dirty="0" err="1">
                <a:cs typeface="Times New Roman" panose="02020603050405020304" pitchFamily="18" charset="0"/>
              </a:rPr>
              <a:t>of</a:t>
            </a:r>
            <a:r>
              <a:rPr lang="de-DE" sz="1200" i="1" dirty="0">
                <a:cs typeface="Times New Roman" panose="02020603050405020304" pitchFamily="18" charset="0"/>
              </a:rPr>
              <a:t> Liquid and </a:t>
            </a:r>
            <a:r>
              <a:rPr lang="de-DE" sz="1200" i="1" dirty="0" err="1">
                <a:cs typeface="Times New Roman" panose="02020603050405020304" pitchFamily="18" charset="0"/>
              </a:rPr>
              <a:t>Gaseous</a:t>
            </a:r>
            <a:r>
              <a:rPr lang="de-DE" sz="1200" i="1" dirty="0">
                <a:cs typeface="Times New Roman" panose="02020603050405020304" pitchFamily="18" charset="0"/>
              </a:rPr>
              <a:t> Hydrogen Isotopologues via Infrared Absorption </a:t>
            </a:r>
            <a:r>
              <a:rPr lang="de-DE" sz="1200" i="1" dirty="0" err="1">
                <a:cs typeface="Times New Roman" panose="02020603050405020304" pitchFamily="18" charset="0"/>
              </a:rPr>
              <a:t>Spectroscopy</a:t>
            </a:r>
            <a:r>
              <a:rPr lang="de-DE" sz="1200" i="1" dirty="0">
                <a:cs typeface="Times New Roman" panose="02020603050405020304" pitchFamily="18" charset="0"/>
              </a:rPr>
              <a:t>, </a:t>
            </a:r>
            <a:r>
              <a:rPr lang="de-DE" sz="1200" i="1" dirty="0" err="1">
                <a:cs typeface="Times New Roman" panose="02020603050405020304" pitchFamily="18" charset="0"/>
              </a:rPr>
              <a:t>Disstertation</a:t>
            </a:r>
            <a:r>
              <a:rPr lang="de-DE" sz="1200" i="1" dirty="0">
                <a:cs typeface="Times New Roman" panose="02020603050405020304" pitchFamily="18" charset="0"/>
              </a:rPr>
              <a:t>, Karlsruhe, 2019,</a:t>
            </a:r>
          </a:p>
          <a:p>
            <a:r>
              <a:rPr lang="de-DE" sz="1200" i="1" dirty="0">
                <a:cs typeface="Times New Roman" panose="02020603050405020304" pitchFamily="18" charset="0"/>
              </a:rPr>
              <a:t>DOI: 10.5445/IR/1000097484</a:t>
            </a:r>
            <a:endParaRPr lang="de-DE" sz="1200" dirty="0">
              <a:cs typeface="Times New Roman" panose="02020603050405020304" pitchFamily="18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639DDB-706A-4F6D-902A-190047A82ECF}"/>
              </a:ext>
            </a:extLst>
          </p:cNvPr>
          <p:cNvSpPr/>
          <p:nvPr/>
        </p:nvSpPr>
        <p:spPr>
          <a:xfrm>
            <a:off x="143392" y="1762166"/>
            <a:ext cx="309795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dirty="0">
                <a:ea typeface="Calibri" panose="020F0502020204030204" pitchFamily="34" charset="0"/>
                <a:cs typeface="Times New Roman" panose="02020603050405020304" pitchFamily="18" charset="0"/>
              </a:rPr>
              <a:t>T. M. James et al. Applied </a:t>
            </a:r>
            <a:r>
              <a:rPr lang="de-DE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de-DE" sz="1200" dirty="0">
                <a:ea typeface="Calibri" panose="020F0502020204030204" pitchFamily="34" charset="0"/>
                <a:cs typeface="Times New Roman" panose="02020603050405020304" pitchFamily="18" charset="0"/>
              </a:rPr>
              <a:t>. 67:8 (2013).</a:t>
            </a:r>
            <a:endParaRPr lang="de-DE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81692C-3835-4905-B0E6-05651D3E9493}"/>
              </a:ext>
            </a:extLst>
          </p:cNvPr>
          <p:cNvSpPr txBox="1"/>
          <p:nvPr/>
        </p:nvSpPr>
        <p:spPr>
          <a:xfrm>
            <a:off x="143392" y="209271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cs typeface="Times New Roman" panose="02020603050405020304" pitchFamily="18" charset="0"/>
              </a:rPr>
              <a:t>Raman Spectroscopy</a:t>
            </a:r>
          </a:p>
          <a:p>
            <a:r>
              <a:rPr lang="en-GB" sz="1200" dirty="0" smtClean="0">
                <a:cs typeface="Times New Roman" panose="02020603050405020304" pitchFamily="18" charset="0"/>
              </a:rPr>
              <a:t>Fischer</a:t>
            </a:r>
            <a:r>
              <a:rPr lang="en-GB" sz="1200" dirty="0">
                <a:cs typeface="Times New Roman" panose="02020603050405020304" pitchFamily="18" charset="0"/>
              </a:rPr>
              <a:t>, S. </a:t>
            </a:r>
            <a:r>
              <a:rPr lang="en-GB" sz="1200" i="1" dirty="0">
                <a:cs typeface="Times New Roman" panose="02020603050405020304" pitchFamily="18" charset="0"/>
              </a:rPr>
              <a:t>Commissioning of the KATRIN Raman system and durability studies of optical coatings in glove box and tritium atmospheres. </a:t>
            </a:r>
            <a:r>
              <a:rPr lang="de-DE" sz="1200" dirty="0">
                <a:cs typeface="Times New Roman" panose="02020603050405020304" pitchFamily="18" charset="0"/>
              </a:rPr>
              <a:t>PhD </a:t>
            </a:r>
            <a:r>
              <a:rPr lang="de-DE" sz="1200" dirty="0" err="1">
                <a:cs typeface="Times New Roman" panose="02020603050405020304" pitchFamily="18" charset="0"/>
              </a:rPr>
              <a:t>thesis</a:t>
            </a:r>
            <a:r>
              <a:rPr lang="de-DE" sz="1200" dirty="0">
                <a:cs typeface="Times New Roman" panose="02020603050405020304" pitchFamily="18" charset="0"/>
              </a:rPr>
              <a:t>: Karlsruhe Institute </a:t>
            </a:r>
            <a:r>
              <a:rPr lang="de-DE" sz="1200" dirty="0" err="1">
                <a:cs typeface="Times New Roman" panose="02020603050405020304" pitchFamily="18" charset="0"/>
              </a:rPr>
              <a:t>of</a:t>
            </a:r>
            <a:r>
              <a:rPr lang="de-DE" sz="1200" dirty="0">
                <a:cs typeface="Times New Roman" panose="02020603050405020304" pitchFamily="18" charset="0"/>
              </a:rPr>
              <a:t> Technology, 2014.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04B030-5E52-4E93-8DAF-4B1B3B2172F2}"/>
              </a:ext>
            </a:extLst>
          </p:cNvPr>
          <p:cNvSpPr txBox="1"/>
          <p:nvPr/>
        </p:nvSpPr>
        <p:spPr>
          <a:xfrm>
            <a:off x="143392" y="1142759"/>
            <a:ext cx="65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cs typeface="Times New Roman" panose="02020603050405020304" pitchFamily="18" charset="0"/>
              </a:rPr>
              <a:t>Rupp, S. </a:t>
            </a:r>
            <a:r>
              <a:rPr lang="en-US" sz="1200" dirty="0">
                <a:cs typeface="Times New Roman" panose="02020603050405020304" pitchFamily="18" charset="0"/>
              </a:rPr>
              <a:t>Development of a highly sensitive hollow waveguide based Raman system for the compositional analysis of the KATRIN tritium source gas. </a:t>
            </a:r>
            <a:r>
              <a:rPr lang="de-DE" sz="1200" dirty="0">
                <a:cs typeface="Times New Roman" panose="02020603050405020304" pitchFamily="18" charset="0"/>
              </a:rPr>
              <a:t>PhD </a:t>
            </a:r>
            <a:r>
              <a:rPr lang="de-DE" sz="1200" dirty="0" err="1">
                <a:cs typeface="Times New Roman" panose="02020603050405020304" pitchFamily="18" charset="0"/>
              </a:rPr>
              <a:t>thesis</a:t>
            </a:r>
            <a:r>
              <a:rPr lang="de-DE" sz="1200" dirty="0">
                <a:cs typeface="Times New Roman" panose="02020603050405020304" pitchFamily="18" charset="0"/>
              </a:rPr>
              <a:t>: Karlsruhe Institute </a:t>
            </a:r>
            <a:r>
              <a:rPr lang="de-DE" sz="1200" dirty="0" err="1">
                <a:cs typeface="Times New Roman" panose="02020603050405020304" pitchFamily="18" charset="0"/>
              </a:rPr>
              <a:t>of</a:t>
            </a:r>
            <a:r>
              <a:rPr lang="de-DE" sz="1200" dirty="0">
                <a:cs typeface="Times New Roman" panose="02020603050405020304" pitchFamily="18" charset="0"/>
              </a:rPr>
              <a:t> Technology, 2016.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6C90FA-CC97-480E-AF23-70EB933CA931}"/>
              </a:ext>
            </a:extLst>
          </p:cNvPr>
          <p:cNvSpPr txBox="1"/>
          <p:nvPr/>
        </p:nvSpPr>
        <p:spPr>
          <a:xfrm>
            <a:off x="143392" y="940280"/>
            <a:ext cx="4156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M. Schlösser et al.</a:t>
            </a:r>
            <a:r>
              <a:rPr lang="en-GB" sz="1200" dirty="0">
                <a:cs typeface="Times New Roman" panose="02020603050405020304" pitchFamily="18" charset="0"/>
              </a:rPr>
              <a:t> </a:t>
            </a:r>
            <a:r>
              <a:rPr lang="en-GB" sz="1200" i="1" dirty="0">
                <a:cs typeface="Times New Roman" panose="02020603050405020304" pitchFamily="18" charset="0"/>
              </a:rPr>
              <a:t>Fusion Science and Technology. 67:3 (2015).</a:t>
            </a:r>
            <a:endParaRPr lang="de-DE" sz="1200" dirty="0">
              <a:cs typeface="Times New Roman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3392" y="42930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cs typeface="Times New Roman" panose="02020603050405020304" pitchFamily="18" charset="0"/>
              </a:rPr>
              <a:t>First Calibration of an IR Absorption Spectroscopy System for the Measurement of H</a:t>
            </a:r>
            <a:r>
              <a:rPr lang="en-GB" sz="1200" baseline="-25000" dirty="0">
                <a:cs typeface="Times New Roman" panose="02020603050405020304" pitchFamily="18" charset="0"/>
              </a:rPr>
              <a:t>2</a:t>
            </a:r>
            <a:r>
              <a:rPr lang="en-GB" sz="1200" dirty="0">
                <a:cs typeface="Times New Roman" panose="02020603050405020304" pitchFamily="18" charset="0"/>
              </a:rPr>
              <a:t>, D</a:t>
            </a:r>
            <a:r>
              <a:rPr lang="en-GB" sz="1200" baseline="-25000" dirty="0">
                <a:cs typeface="Times New Roman" panose="02020603050405020304" pitchFamily="18" charset="0"/>
              </a:rPr>
              <a:t>2</a:t>
            </a:r>
            <a:r>
              <a:rPr lang="en-GB" sz="1200" dirty="0">
                <a:cs typeface="Times New Roman" panose="02020603050405020304" pitchFamily="18" charset="0"/>
              </a:rPr>
              <a:t>, and HD Concentration in the Liquid </a:t>
            </a:r>
            <a:r>
              <a:rPr lang="en-GB" sz="1200" dirty="0" err="1">
                <a:cs typeface="Times New Roman" panose="02020603050405020304" pitchFamily="18" charset="0"/>
              </a:rPr>
              <a:t>PhaseR</a:t>
            </a:r>
            <a:r>
              <a:rPr lang="en-GB" sz="1200" dirty="0">
                <a:cs typeface="Times New Roman" panose="02020603050405020304" pitchFamily="18" charset="0"/>
              </a:rPr>
              <a:t> Größle, A Kraus, S Mirz, S Wozniewski</a:t>
            </a:r>
          </a:p>
          <a:p>
            <a:r>
              <a:rPr lang="en-GB" sz="1200" dirty="0">
                <a:cs typeface="Times New Roman" panose="02020603050405020304" pitchFamily="18" charset="0"/>
              </a:rPr>
              <a:t>Fusion Science and Technology 71 (3), 369-374</a:t>
            </a:r>
          </a:p>
        </p:txBody>
      </p:sp>
      <p:sp>
        <p:nvSpPr>
          <p:cNvPr id="13" name="Rechteck 12"/>
          <p:cNvSpPr/>
          <p:nvPr/>
        </p:nvSpPr>
        <p:spPr>
          <a:xfrm>
            <a:off x="143392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 smtClean="0">
                <a:cs typeface="Times New Roman" panose="02020603050405020304" pitchFamily="18" charset="0"/>
              </a:rPr>
              <a:t>Cryogenic Distillation</a:t>
            </a:r>
          </a:p>
          <a:p>
            <a:r>
              <a:rPr lang="en-GB" sz="1200" dirty="0" smtClean="0">
                <a:cs typeface="Times New Roman" panose="02020603050405020304" pitchFamily="18" charset="0"/>
              </a:rPr>
              <a:t>Review </a:t>
            </a:r>
            <a:r>
              <a:rPr lang="en-GB" sz="1200" dirty="0">
                <a:cs typeface="Times New Roman" panose="02020603050405020304" pitchFamily="18" charset="0"/>
              </a:rPr>
              <a:t>of the TLK Activities Related to Water </a:t>
            </a:r>
            <a:r>
              <a:rPr lang="en-GB" sz="1200" dirty="0" err="1">
                <a:cs typeface="Times New Roman" panose="02020603050405020304" pitchFamily="18" charset="0"/>
              </a:rPr>
              <a:t>Detritiation</a:t>
            </a:r>
            <a:r>
              <a:rPr lang="en-GB" sz="1200" dirty="0">
                <a:cs typeface="Times New Roman" panose="02020603050405020304" pitchFamily="18" charset="0"/>
              </a:rPr>
              <a:t>, Isotope Separation Based on Cryogenic Distillation and Development of Barriers Against Tritium </a:t>
            </a:r>
            <a:r>
              <a:rPr lang="en-GB" sz="1200" dirty="0" err="1">
                <a:cs typeface="Times New Roman" panose="02020603050405020304" pitchFamily="18" charset="0"/>
              </a:rPr>
              <a:t>PermeationI</a:t>
            </a:r>
            <a:r>
              <a:rPr lang="en-GB" sz="1200" dirty="0">
                <a:cs typeface="Times New Roman" panose="02020603050405020304" pitchFamily="18" charset="0"/>
              </a:rPr>
              <a:t> Cristescu, A </a:t>
            </a:r>
            <a:r>
              <a:rPr lang="en-GB" sz="1200" dirty="0" err="1">
                <a:cs typeface="Times New Roman" panose="02020603050405020304" pitchFamily="18" charset="0"/>
              </a:rPr>
              <a:t>Bükki</a:t>
            </a:r>
            <a:r>
              <a:rPr lang="en-GB" sz="1200" dirty="0">
                <a:cs typeface="Times New Roman" panose="02020603050405020304" pitchFamily="18" charset="0"/>
              </a:rPr>
              <a:t>-Deme, R </a:t>
            </a:r>
            <a:r>
              <a:rPr lang="en-GB" sz="1200" dirty="0" err="1">
                <a:cs typeface="Times New Roman" panose="02020603050405020304" pitchFamily="18" charset="0"/>
              </a:rPr>
              <a:t>Carr</a:t>
            </a:r>
            <a:r>
              <a:rPr lang="en-GB" sz="1200" dirty="0">
                <a:cs typeface="Times New Roman" panose="02020603050405020304" pitchFamily="18" charset="0"/>
              </a:rPr>
              <a:t>, N </a:t>
            </a:r>
            <a:r>
              <a:rPr lang="en-GB" sz="1200" dirty="0" err="1">
                <a:cs typeface="Times New Roman" panose="02020603050405020304" pitchFamily="18" charset="0"/>
              </a:rPr>
              <a:t>Gramlich</a:t>
            </a:r>
            <a:r>
              <a:rPr lang="en-GB" sz="1200" dirty="0">
                <a:cs typeface="Times New Roman" panose="02020603050405020304" pitchFamily="18" charset="0"/>
              </a:rPr>
              <a:t>, R Groessle, C Melzer, ...</a:t>
            </a:r>
          </a:p>
          <a:p>
            <a:r>
              <a:rPr lang="en-GB" sz="1200" dirty="0">
                <a:cs typeface="Times New Roman" panose="02020603050405020304" pitchFamily="18" charset="0"/>
              </a:rPr>
              <a:t>Fusion Science and Technology 71 (3), 225-230</a:t>
            </a:r>
          </a:p>
        </p:txBody>
      </p:sp>
      <p:sp>
        <p:nvSpPr>
          <p:cNvPr id="14" name="Rechteck 13"/>
          <p:cNvSpPr/>
          <p:nvPr/>
        </p:nvSpPr>
        <p:spPr>
          <a:xfrm>
            <a:off x="4644008" y="2357798"/>
            <a:ext cx="431774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400"/>
              </a:lnSpc>
              <a:spcAft>
                <a:spcPts val="0"/>
              </a:spcAft>
            </a:pPr>
            <a:r>
              <a:rPr lang="en-US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BIXS</a:t>
            </a:r>
          </a:p>
          <a:p>
            <a:pPr lvl="0" algn="just">
              <a:lnSpc>
                <a:spcPts val="1400"/>
              </a:lnSpc>
              <a:spcAft>
                <a:spcPts val="0"/>
              </a:spcAft>
            </a:pP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. Röllig, F. Priester, M.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Babutzka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J. Bonn, B. Bornschein, G. Drexlin, S.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Ebenhöch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E.W.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Otten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M. Steidl, M. Sturm, </a:t>
            </a:r>
            <a:r>
              <a:rPr lang="en-U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Activity monitoring of a gaseous tritium source by beta induced X-ray spectrometry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Proceedings of the 27th Symposium On Fusion Technology (SOFT-27); Liège, Belgium, September 24-28, 2012, Fusion Engineering and Design, Vol. 88, Issue 6-8, Pages 1263-1266 (2013), available online (in press), </a:t>
            </a:r>
            <a:r>
              <a:rPr lang="en-US" sz="12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http://dx.doi.org/10.1016/j.fusengdes.2012.11.001</a:t>
            </a: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400"/>
              </a:lnSpc>
              <a:spcAft>
                <a:spcPts val="0"/>
              </a:spcAft>
            </a:pPr>
            <a:endParaRPr lang="en-GB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400"/>
              </a:lnSpc>
              <a:spcAft>
                <a:spcPts val="0"/>
              </a:spcAft>
            </a:pPr>
            <a:r>
              <a:rPr lang="en-GB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Ebenhöch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, S. Niemes, F. Priester, M. Röllig, </a:t>
            </a:r>
            <a:r>
              <a:rPr lang="en-GB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Investigations of the applicability of a new accountancy tool in a closed tritium loop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, ISFNT 2015, Fusion Engineering and Design</a:t>
            </a:r>
          </a:p>
          <a:p>
            <a:pPr lvl="0" algn="just">
              <a:lnSpc>
                <a:spcPts val="1400"/>
              </a:lnSpc>
              <a:spcAft>
                <a:spcPts val="0"/>
              </a:spcAft>
            </a:pP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M. Röllig, S. 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Ebenhöch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, S. Niemes, F. Priester, M. Sturm, </a:t>
            </a:r>
            <a:r>
              <a:rPr lang="en-GB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Development of a compact tritium activity monitor and first tritium measurements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, Fusion Engineering and Design</a:t>
            </a:r>
          </a:p>
          <a:p>
            <a:pPr lvl="0" algn="just">
              <a:lnSpc>
                <a:spcPts val="1400"/>
              </a:lnSpc>
              <a:spcAft>
                <a:spcPts val="0"/>
              </a:spcAft>
            </a:pPr>
            <a:endParaRPr lang="en-GB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400"/>
              </a:lnSpc>
              <a:spcAft>
                <a:spcPts val="0"/>
              </a:spcAft>
            </a:pPr>
            <a:r>
              <a:rPr lang="en-GB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. Röllig, F. Priester,</a:t>
            </a:r>
            <a:r>
              <a:rPr lang="en-GB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Galet</a:t>
            </a:r>
            <a:r>
              <a:rPr lang="en-GB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 - Benchmark of a Geant4 based application for the simulation and design of Beta Induced X-ray Spectrometry Systems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, Fusion Engineering and Design, 109–111 (2016) 684–687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Three</a:t>
            </a:r>
            <a:r>
              <a:rPr lang="de-DE" dirty="0" smtClean="0"/>
              <a:t> isotopes </a:t>
            </a:r>
            <a:r>
              <a:rPr lang="de-DE" dirty="0" err="1" smtClean="0"/>
              <a:t>of</a:t>
            </a:r>
            <a:r>
              <a:rPr lang="de-DE" dirty="0" smtClean="0"/>
              <a:t> hydrogen</a:t>
            </a:r>
            <a:endParaRPr lang="en-US" dirty="0" smtClean="0"/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Robin Größle | H2-Workshop</a:t>
            </a:r>
            <a:endParaRPr lang="en-US" smtClean="0"/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77772" y="1394544"/>
            <a:ext cx="1981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 smtClean="0">
                <a:solidFill>
                  <a:schemeClr val="tx1"/>
                </a:solidFill>
              </a:rPr>
              <a:t>Hydrogen (H)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277772" y="2709229"/>
            <a:ext cx="2061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>
                <a:solidFill>
                  <a:schemeClr val="tx1"/>
                </a:solidFill>
              </a:rPr>
              <a:t>Deuterium (D)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277772" y="4427820"/>
            <a:ext cx="15655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dirty="0">
                <a:solidFill>
                  <a:schemeClr val="tx1"/>
                </a:solidFill>
              </a:rPr>
              <a:t>Tritium (T)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7658" name="TextBox 18"/>
          <p:cNvSpPr txBox="1">
            <a:spLocks noChangeArrowheads="1"/>
          </p:cNvSpPr>
          <p:nvPr/>
        </p:nvSpPr>
        <p:spPr bwMode="auto">
          <a:xfrm>
            <a:off x="2995830" y="1403484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b="1" dirty="0" err="1" smtClean="0">
                <a:solidFill>
                  <a:srgbClr val="00B050"/>
                </a:solidFill>
              </a:rPr>
              <a:t>stable</a:t>
            </a: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27659" name="TextBox 20"/>
          <p:cNvSpPr txBox="1">
            <a:spLocks noChangeArrowheads="1"/>
          </p:cNvSpPr>
          <p:nvPr/>
        </p:nvSpPr>
        <p:spPr bwMode="auto">
          <a:xfrm>
            <a:off x="2987824" y="4300354"/>
            <a:ext cx="155683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b="1" dirty="0" err="1" smtClean="0">
                <a:solidFill>
                  <a:srgbClr val="C00000"/>
                </a:solidFill>
              </a:rPr>
              <a:t>unstable</a:t>
            </a:r>
            <a:endParaRPr lang="de-DE" sz="18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sz="1800" b="1" dirty="0">
                <a:solidFill>
                  <a:srgbClr val="C00000"/>
                </a:solidFill>
              </a:rPr>
              <a:t>(</a:t>
            </a:r>
            <a:r>
              <a:rPr lang="de-DE" sz="1800" b="1" dirty="0" err="1" smtClean="0">
                <a:solidFill>
                  <a:srgbClr val="C00000"/>
                </a:solidFill>
              </a:rPr>
              <a:t>radioactive</a:t>
            </a:r>
            <a:r>
              <a:rPr lang="de-DE" sz="1800" b="1" dirty="0" smtClean="0">
                <a:solidFill>
                  <a:srgbClr val="C00000"/>
                </a:solidFill>
              </a:rPr>
              <a:t>)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27660" name="TextBox 18"/>
          <p:cNvSpPr txBox="1">
            <a:spLocks noChangeArrowheads="1"/>
          </p:cNvSpPr>
          <p:nvPr/>
        </p:nvSpPr>
        <p:spPr bwMode="auto">
          <a:xfrm>
            <a:off x="2943499" y="2660323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b="1" dirty="0" err="1" smtClean="0">
                <a:solidFill>
                  <a:srgbClr val="00B050"/>
                </a:solidFill>
              </a:rPr>
              <a:t>stable</a:t>
            </a: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6072616" y="2947281"/>
            <a:ext cx="1200734" cy="409711"/>
            <a:chOff x="6251586" y="3235313"/>
            <a:chExt cx="1200734" cy="409711"/>
          </a:xfrm>
        </p:grpSpPr>
        <p:grpSp>
          <p:nvGrpSpPr>
            <p:cNvPr id="16" name="Gruppieren 109"/>
            <p:cNvGrpSpPr/>
            <p:nvPr/>
          </p:nvGrpSpPr>
          <p:grpSpPr>
            <a:xfrm>
              <a:off x="6594662" y="3362122"/>
              <a:ext cx="495552" cy="156093"/>
              <a:chOff x="683568" y="1988840"/>
              <a:chExt cx="5760560" cy="720000"/>
            </a:xfrm>
          </p:grpSpPr>
          <p:grpSp>
            <p:nvGrpSpPr>
              <p:cNvPr id="150" name="Gruppieren 16"/>
              <p:cNvGrpSpPr/>
              <p:nvPr/>
            </p:nvGrpSpPr>
            <p:grpSpPr>
              <a:xfrm>
                <a:off x="683568" y="1988840"/>
                <a:ext cx="2880240" cy="720000"/>
                <a:chOff x="683568" y="1988840"/>
                <a:chExt cx="2880240" cy="720000"/>
              </a:xfrm>
            </p:grpSpPr>
            <p:grpSp>
              <p:nvGrpSpPr>
                <p:cNvPr id="158" name="Gruppieren 13"/>
                <p:cNvGrpSpPr/>
                <p:nvPr/>
              </p:nvGrpSpPr>
              <p:grpSpPr>
                <a:xfrm>
                  <a:off x="68356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62" name="Gekrümmte Verbindung 206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Gekrümmte Verbindung 101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9" name="Gruppieren 14"/>
                <p:cNvGrpSpPr/>
                <p:nvPr/>
              </p:nvGrpSpPr>
              <p:grpSpPr>
                <a:xfrm>
                  <a:off x="212372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60" name="Gekrümmte Verbindung 204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Gekrümmte Verbindung 205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1" name="Gruppieren 17"/>
              <p:cNvGrpSpPr/>
              <p:nvPr/>
            </p:nvGrpSpPr>
            <p:grpSpPr>
              <a:xfrm>
                <a:off x="3563888" y="1988840"/>
                <a:ext cx="2880240" cy="720000"/>
                <a:chOff x="683568" y="1988840"/>
                <a:chExt cx="2880240" cy="720000"/>
              </a:xfrm>
            </p:grpSpPr>
            <p:grpSp>
              <p:nvGrpSpPr>
                <p:cNvPr id="152" name="Gruppieren 12"/>
                <p:cNvGrpSpPr/>
                <p:nvPr/>
              </p:nvGrpSpPr>
              <p:grpSpPr>
                <a:xfrm>
                  <a:off x="68356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56" name="Gekrümmte Verbindung 94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Gekrümmte Verbindung 95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" name="Gruppieren 152"/>
                <p:cNvGrpSpPr/>
                <p:nvPr/>
              </p:nvGrpSpPr>
              <p:grpSpPr>
                <a:xfrm>
                  <a:off x="212372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54" name="Gekrümmte Verbindung 198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Gekrümmte Verbindung 93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7" name="Gruppieren 124"/>
            <p:cNvGrpSpPr/>
            <p:nvPr/>
          </p:nvGrpSpPr>
          <p:grpSpPr>
            <a:xfrm>
              <a:off x="6251586" y="3235313"/>
              <a:ext cx="476463" cy="409711"/>
              <a:chOff x="2555776" y="3861048"/>
              <a:chExt cx="900040" cy="756024"/>
            </a:xfrm>
          </p:grpSpPr>
          <p:sp>
            <p:nvSpPr>
              <p:cNvPr id="147" name="Ellipse 85"/>
              <p:cNvSpPr/>
              <p:nvPr/>
            </p:nvSpPr>
            <p:spPr>
              <a:xfrm>
                <a:off x="2699792" y="4077072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Ellipse 86"/>
              <p:cNvSpPr/>
              <p:nvPr/>
            </p:nvSpPr>
            <p:spPr>
              <a:xfrm>
                <a:off x="2555776" y="3861048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Ellipse 87"/>
              <p:cNvSpPr/>
              <p:nvPr/>
            </p:nvSpPr>
            <p:spPr>
              <a:xfrm>
                <a:off x="2915816" y="3861048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uppieren 128"/>
            <p:cNvGrpSpPr/>
            <p:nvPr/>
          </p:nvGrpSpPr>
          <p:grpSpPr>
            <a:xfrm>
              <a:off x="6975857" y="3235313"/>
              <a:ext cx="476463" cy="409711"/>
              <a:chOff x="2555776" y="3861048"/>
              <a:chExt cx="900040" cy="756024"/>
            </a:xfrm>
          </p:grpSpPr>
          <p:sp>
            <p:nvSpPr>
              <p:cNvPr id="144" name="Ellipse 143"/>
              <p:cNvSpPr/>
              <p:nvPr/>
            </p:nvSpPr>
            <p:spPr>
              <a:xfrm>
                <a:off x="2699792" y="4077072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2555776" y="3861048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2915816" y="3861048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uppieren 8"/>
          <p:cNvGrpSpPr/>
          <p:nvPr/>
        </p:nvGrpSpPr>
        <p:grpSpPr>
          <a:xfrm>
            <a:off x="6148855" y="2101089"/>
            <a:ext cx="1048256" cy="409711"/>
            <a:chOff x="6345294" y="2389121"/>
            <a:chExt cx="1048256" cy="409711"/>
          </a:xfrm>
        </p:grpSpPr>
        <p:grpSp>
          <p:nvGrpSpPr>
            <p:cNvPr id="19" name="Gruppieren 94"/>
            <p:cNvGrpSpPr/>
            <p:nvPr/>
          </p:nvGrpSpPr>
          <p:grpSpPr>
            <a:xfrm>
              <a:off x="6612131" y="2515930"/>
              <a:ext cx="495553" cy="156093"/>
              <a:chOff x="683568" y="1988840"/>
              <a:chExt cx="5760560" cy="720000"/>
            </a:xfrm>
          </p:grpSpPr>
          <p:grpSp>
            <p:nvGrpSpPr>
              <p:cNvPr id="130" name="Gruppieren 16"/>
              <p:cNvGrpSpPr/>
              <p:nvPr/>
            </p:nvGrpSpPr>
            <p:grpSpPr>
              <a:xfrm>
                <a:off x="683568" y="1988840"/>
                <a:ext cx="2880240" cy="720000"/>
                <a:chOff x="683568" y="1988840"/>
                <a:chExt cx="2880240" cy="720000"/>
              </a:xfrm>
            </p:grpSpPr>
            <p:grpSp>
              <p:nvGrpSpPr>
                <p:cNvPr id="138" name="Gruppieren 12"/>
                <p:cNvGrpSpPr/>
                <p:nvPr/>
              </p:nvGrpSpPr>
              <p:grpSpPr>
                <a:xfrm>
                  <a:off x="68356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42" name="Gekrümmte Verbindung 122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krümmte Verbindung 187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9" name="Gruppieren 13"/>
                <p:cNvGrpSpPr/>
                <p:nvPr/>
              </p:nvGrpSpPr>
              <p:grpSpPr>
                <a:xfrm>
                  <a:off x="212372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40" name="Gekrümmte Verbindung 184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Gekrümmte Verbindung 121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1" name="Gruppieren 17"/>
              <p:cNvGrpSpPr/>
              <p:nvPr/>
            </p:nvGrpSpPr>
            <p:grpSpPr>
              <a:xfrm>
                <a:off x="3563888" y="1988840"/>
                <a:ext cx="2880240" cy="720000"/>
                <a:chOff x="683568" y="1988840"/>
                <a:chExt cx="2880240" cy="720000"/>
              </a:xfrm>
            </p:grpSpPr>
            <p:grpSp>
              <p:nvGrpSpPr>
                <p:cNvPr id="132" name="Gruppieren 12"/>
                <p:cNvGrpSpPr/>
                <p:nvPr/>
              </p:nvGrpSpPr>
              <p:grpSpPr>
                <a:xfrm>
                  <a:off x="68356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36" name="Gekrümmte Verbindung 116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Gekrümmte Verbindung 181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uppieren 13"/>
                <p:cNvGrpSpPr/>
                <p:nvPr/>
              </p:nvGrpSpPr>
              <p:grpSpPr>
                <a:xfrm>
                  <a:off x="212372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34" name="Gekrümmte Verbindung 114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Gekrümmte Verbindung 115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" name="Gruppieren 132"/>
            <p:cNvGrpSpPr/>
            <p:nvPr/>
          </p:nvGrpSpPr>
          <p:grpSpPr>
            <a:xfrm>
              <a:off x="6345294" y="2389121"/>
              <a:ext cx="362104" cy="409711"/>
              <a:chOff x="2555776" y="2708920"/>
              <a:chExt cx="684016" cy="756024"/>
            </a:xfrm>
          </p:grpSpPr>
          <p:sp>
            <p:nvSpPr>
              <p:cNvPr id="128" name="Ellipse 127"/>
              <p:cNvSpPr/>
              <p:nvPr/>
            </p:nvSpPr>
            <p:spPr>
              <a:xfrm>
                <a:off x="2555776" y="2924944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Ellipse 109"/>
              <p:cNvSpPr/>
              <p:nvPr/>
            </p:nvSpPr>
            <p:spPr>
              <a:xfrm>
                <a:off x="2699792" y="2708920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uppieren 135"/>
            <p:cNvGrpSpPr/>
            <p:nvPr/>
          </p:nvGrpSpPr>
          <p:grpSpPr>
            <a:xfrm>
              <a:off x="7031446" y="2389121"/>
              <a:ext cx="362104" cy="409711"/>
              <a:chOff x="2555776" y="2708920"/>
              <a:chExt cx="684016" cy="756024"/>
            </a:xfrm>
          </p:grpSpPr>
          <p:sp>
            <p:nvSpPr>
              <p:cNvPr id="126" name="Ellipse 125"/>
              <p:cNvSpPr/>
              <p:nvPr/>
            </p:nvSpPr>
            <p:spPr>
              <a:xfrm>
                <a:off x="2555776" y="2924944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Ellipse 107"/>
              <p:cNvSpPr/>
              <p:nvPr/>
            </p:nvSpPr>
            <p:spPr>
              <a:xfrm>
                <a:off x="2699792" y="2708920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" name="Gruppieren 7"/>
          <p:cNvGrpSpPr/>
          <p:nvPr/>
        </p:nvGrpSpPr>
        <p:grpSpPr>
          <a:xfrm>
            <a:off x="6225094" y="1349455"/>
            <a:ext cx="895778" cy="292641"/>
            <a:chOff x="6345294" y="1637487"/>
            <a:chExt cx="895778" cy="292641"/>
          </a:xfrm>
        </p:grpSpPr>
        <p:grpSp>
          <p:nvGrpSpPr>
            <p:cNvPr id="22" name="Gruppieren 138"/>
            <p:cNvGrpSpPr/>
            <p:nvPr/>
          </p:nvGrpSpPr>
          <p:grpSpPr>
            <a:xfrm>
              <a:off x="6574011" y="1705761"/>
              <a:ext cx="495553" cy="156092"/>
              <a:chOff x="683568" y="1988840"/>
              <a:chExt cx="5760560" cy="720000"/>
            </a:xfrm>
          </p:grpSpPr>
          <p:grpSp>
            <p:nvGrpSpPr>
              <p:cNvPr id="112" name="Gruppieren 16"/>
              <p:cNvGrpSpPr/>
              <p:nvPr/>
            </p:nvGrpSpPr>
            <p:grpSpPr>
              <a:xfrm>
                <a:off x="683568" y="1988840"/>
                <a:ext cx="2880240" cy="720000"/>
                <a:chOff x="683568" y="1988840"/>
                <a:chExt cx="2880240" cy="720000"/>
              </a:xfrm>
            </p:grpSpPr>
            <p:grpSp>
              <p:nvGrpSpPr>
                <p:cNvPr id="120" name="Gruppieren 12"/>
                <p:cNvGrpSpPr/>
                <p:nvPr/>
              </p:nvGrpSpPr>
              <p:grpSpPr>
                <a:xfrm>
                  <a:off x="68356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24" name="Gekrümmte Verbindung 140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Gekrümmte Verbindung 141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1" name="Gruppieren 13"/>
                <p:cNvGrpSpPr/>
                <p:nvPr/>
              </p:nvGrpSpPr>
              <p:grpSpPr>
                <a:xfrm>
                  <a:off x="212372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22" name="Gekrümmte Verbindung 166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Gekrümmte Verbindung 167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" name="Gruppieren 17"/>
              <p:cNvGrpSpPr/>
              <p:nvPr/>
            </p:nvGrpSpPr>
            <p:grpSpPr>
              <a:xfrm>
                <a:off x="3563888" y="1988840"/>
                <a:ext cx="2880240" cy="720000"/>
                <a:chOff x="683568" y="1988840"/>
                <a:chExt cx="2880240" cy="720000"/>
              </a:xfrm>
            </p:grpSpPr>
            <p:grpSp>
              <p:nvGrpSpPr>
                <p:cNvPr id="114" name="Gruppieren 12"/>
                <p:cNvGrpSpPr/>
                <p:nvPr/>
              </p:nvGrpSpPr>
              <p:grpSpPr>
                <a:xfrm>
                  <a:off x="68356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18" name="Gekrümmte Verbindung 134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Gekrümmte Verbindung 135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5" name="Gruppieren 13"/>
                <p:cNvGrpSpPr/>
                <p:nvPr/>
              </p:nvGrpSpPr>
              <p:grpSpPr>
                <a:xfrm>
                  <a:off x="2123728" y="1988840"/>
                  <a:ext cx="1440080" cy="720000"/>
                  <a:chOff x="683568" y="1988840"/>
                  <a:chExt cx="1440080" cy="720000"/>
                </a:xfrm>
              </p:grpSpPr>
              <p:cxnSp>
                <p:nvCxnSpPr>
                  <p:cNvPr id="116" name="Gekrümmte Verbindung 132"/>
                  <p:cNvCxnSpPr/>
                  <p:nvPr/>
                </p:nvCxnSpPr>
                <p:spPr>
                  <a:xfrm flipV="1">
                    <a:off x="68356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Gekrümmte Verbindung 133"/>
                  <p:cNvCxnSpPr/>
                  <p:nvPr/>
                </p:nvCxnSpPr>
                <p:spPr>
                  <a:xfrm>
                    <a:off x="1403648" y="1988840"/>
                    <a:ext cx="720000" cy="720000"/>
                  </a:xfrm>
                  <a:prstGeom prst="curvedConnector3">
                    <a:avLst>
                      <a:gd name="adj1" fmla="val 5000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3" name="Ellipse 22"/>
            <p:cNvSpPr/>
            <p:nvPr/>
          </p:nvSpPr>
          <p:spPr>
            <a:xfrm>
              <a:off x="6345294" y="1637487"/>
              <a:ext cx="285865" cy="292641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Ellipse 127"/>
            <p:cNvSpPr/>
            <p:nvPr/>
          </p:nvSpPr>
          <p:spPr>
            <a:xfrm>
              <a:off x="6955207" y="1637487"/>
              <a:ext cx="285865" cy="292641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feld 105"/>
          <p:cNvSpPr txBox="1"/>
          <p:nvPr/>
        </p:nvSpPr>
        <p:spPr>
          <a:xfrm>
            <a:off x="5332956" y="127072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5" name="Textfeld 106"/>
          <p:cNvSpPr txBox="1"/>
          <p:nvPr/>
        </p:nvSpPr>
        <p:spPr>
          <a:xfrm>
            <a:off x="5345780" y="2927087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6" name="Textfeld 107"/>
          <p:cNvSpPr txBox="1"/>
          <p:nvPr/>
        </p:nvSpPr>
        <p:spPr>
          <a:xfrm>
            <a:off x="5332956" y="208089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294" name="Gruppieren 293"/>
          <p:cNvGrpSpPr/>
          <p:nvPr/>
        </p:nvGrpSpPr>
        <p:grpSpPr>
          <a:xfrm>
            <a:off x="5292080" y="4151045"/>
            <a:ext cx="1943151" cy="2086267"/>
            <a:chOff x="5508104" y="4001099"/>
            <a:chExt cx="1943151" cy="2086267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6383939" y="4021294"/>
              <a:ext cx="1010136" cy="409711"/>
              <a:chOff x="6456012" y="4021294"/>
              <a:chExt cx="1010136" cy="409711"/>
            </a:xfrm>
          </p:grpSpPr>
          <p:grpSp>
            <p:nvGrpSpPr>
              <p:cNvPr id="175" name="Gruppieren 79"/>
              <p:cNvGrpSpPr/>
              <p:nvPr/>
            </p:nvGrpSpPr>
            <p:grpSpPr>
              <a:xfrm>
                <a:off x="6684729" y="4148103"/>
                <a:ext cx="495552" cy="156093"/>
                <a:chOff x="683568" y="1988840"/>
                <a:chExt cx="5760560" cy="720000"/>
              </a:xfrm>
            </p:grpSpPr>
            <p:grpSp>
              <p:nvGrpSpPr>
                <p:cNvPr id="228" name="Gruppieren 16"/>
                <p:cNvGrpSpPr/>
                <p:nvPr/>
              </p:nvGrpSpPr>
              <p:grpSpPr>
                <a:xfrm>
                  <a:off x="68356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236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40" name="Gekrümmte Verbindung 154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Gekrümmte Verbindung 155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38" name="Gekrümmte Verbindung 152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Gekrümmte Verbindung 153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9" name="Gruppieren 17"/>
                <p:cNvGrpSpPr/>
                <p:nvPr/>
              </p:nvGrpSpPr>
              <p:grpSpPr>
                <a:xfrm>
                  <a:off x="356388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230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34" name="Gekrümmte Verbindung 148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Gekrümmte Verbindung 149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32" name="Gekrümmte Verbindung 146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Gekrümmte Verbindung 147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76" name="Ellipse 175"/>
              <p:cNvSpPr/>
              <p:nvPr/>
            </p:nvSpPr>
            <p:spPr>
              <a:xfrm>
                <a:off x="6456012" y="4079829"/>
                <a:ext cx="285865" cy="29264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7" name="Gruppieren 156"/>
              <p:cNvGrpSpPr/>
              <p:nvPr/>
            </p:nvGrpSpPr>
            <p:grpSpPr>
              <a:xfrm>
                <a:off x="7104044" y="4021294"/>
                <a:ext cx="362104" cy="409711"/>
                <a:chOff x="2555776" y="2708920"/>
                <a:chExt cx="684016" cy="756024"/>
              </a:xfrm>
            </p:grpSpPr>
            <p:sp>
              <p:nvSpPr>
                <p:cNvPr id="226" name="Ellipse 225"/>
                <p:cNvSpPr/>
                <p:nvPr/>
              </p:nvSpPr>
              <p:spPr>
                <a:xfrm>
                  <a:off x="2555776" y="2924944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7" name="Ellipse 226"/>
                <p:cNvSpPr/>
                <p:nvPr/>
              </p:nvSpPr>
              <p:spPr>
                <a:xfrm>
                  <a:off x="2699792" y="2708920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2" name="Gruppieren 11"/>
            <p:cNvGrpSpPr/>
            <p:nvPr/>
          </p:nvGrpSpPr>
          <p:grpSpPr>
            <a:xfrm>
              <a:off x="6355365" y="4831463"/>
              <a:ext cx="1067284" cy="409711"/>
              <a:chOff x="6456012" y="4831463"/>
              <a:chExt cx="1067284" cy="409711"/>
            </a:xfrm>
          </p:grpSpPr>
          <p:grpSp>
            <p:nvGrpSpPr>
              <p:cNvPr id="178" name="Gruppieren 49"/>
              <p:cNvGrpSpPr/>
              <p:nvPr/>
            </p:nvGrpSpPr>
            <p:grpSpPr>
              <a:xfrm>
                <a:off x="6627518" y="4958272"/>
                <a:ext cx="495552" cy="156093"/>
                <a:chOff x="683568" y="1988840"/>
                <a:chExt cx="5760560" cy="720000"/>
              </a:xfrm>
            </p:grpSpPr>
            <p:grpSp>
              <p:nvGrpSpPr>
                <p:cNvPr id="212" name="Gruppieren 16"/>
                <p:cNvGrpSpPr/>
                <p:nvPr/>
              </p:nvGrpSpPr>
              <p:grpSpPr>
                <a:xfrm>
                  <a:off x="68356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220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24" name="Gekrümmte Verbindung 138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Gekrümmte Verbindung 139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1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22" name="Gekrümmte Verbindung 60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3" name="Gekrümmte Verbindung 137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13" name="Gruppieren 17"/>
                <p:cNvGrpSpPr/>
                <p:nvPr/>
              </p:nvGrpSpPr>
              <p:grpSpPr>
                <a:xfrm>
                  <a:off x="356388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214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18" name="Gekrümmte Verbindung 132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Gekrümmte Verbindung 133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5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16" name="Gekrümmte Verbindung 54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Gekrümmte Verbindung 131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79" name="Ellipse 178"/>
              <p:cNvSpPr/>
              <p:nvPr/>
            </p:nvSpPr>
            <p:spPr>
              <a:xfrm>
                <a:off x="6456012" y="4889997"/>
                <a:ext cx="285865" cy="29264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0" name="Gruppieren 160"/>
              <p:cNvGrpSpPr/>
              <p:nvPr/>
            </p:nvGrpSpPr>
            <p:grpSpPr>
              <a:xfrm>
                <a:off x="7046833" y="4831463"/>
                <a:ext cx="476463" cy="409711"/>
                <a:chOff x="2555776" y="3861048"/>
                <a:chExt cx="900040" cy="756024"/>
              </a:xfrm>
            </p:grpSpPr>
            <p:sp>
              <p:nvSpPr>
                <p:cNvPr id="209" name="Ellipse 208"/>
                <p:cNvSpPr/>
                <p:nvPr/>
              </p:nvSpPr>
              <p:spPr>
                <a:xfrm>
                  <a:off x="2699792" y="4077072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Ellipse 209"/>
                <p:cNvSpPr/>
                <p:nvPr/>
              </p:nvSpPr>
              <p:spPr>
                <a:xfrm>
                  <a:off x="2555776" y="3861048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Ellipse 210"/>
                <p:cNvSpPr/>
                <p:nvPr/>
              </p:nvSpPr>
              <p:spPr>
                <a:xfrm>
                  <a:off x="2915816" y="3861048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3" name="Gruppieren 12"/>
            <p:cNvGrpSpPr/>
            <p:nvPr/>
          </p:nvGrpSpPr>
          <p:grpSpPr>
            <a:xfrm>
              <a:off x="6326760" y="5677655"/>
              <a:ext cx="1124495" cy="409711"/>
              <a:chOff x="6401933" y="5677655"/>
              <a:chExt cx="1124495" cy="409711"/>
            </a:xfrm>
          </p:grpSpPr>
          <p:grpSp>
            <p:nvGrpSpPr>
              <p:cNvPr id="181" name="Gruppieren 34"/>
              <p:cNvGrpSpPr/>
              <p:nvPr/>
            </p:nvGrpSpPr>
            <p:grpSpPr>
              <a:xfrm>
                <a:off x="6630650" y="5804464"/>
                <a:ext cx="495552" cy="156093"/>
                <a:chOff x="683568" y="1988840"/>
                <a:chExt cx="5760560" cy="720000"/>
              </a:xfrm>
            </p:grpSpPr>
            <p:grpSp>
              <p:nvGrpSpPr>
                <p:cNvPr id="195" name="Gruppieren 16"/>
                <p:cNvGrpSpPr/>
                <p:nvPr/>
              </p:nvGrpSpPr>
              <p:grpSpPr>
                <a:xfrm>
                  <a:off x="68356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203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07" name="Gekrümmte Verbindung 121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8" name="Gekrümmte Verbindung 48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4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05" name="Gekrümmte Verbindung 119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Gekrümmte Verbindung 120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96" name="Gruppieren 17"/>
                <p:cNvGrpSpPr/>
                <p:nvPr/>
              </p:nvGrpSpPr>
              <p:grpSpPr>
                <a:xfrm>
                  <a:off x="3563888" y="1988840"/>
                  <a:ext cx="2880240" cy="720000"/>
                  <a:chOff x="683568" y="1988840"/>
                  <a:chExt cx="2880240" cy="720000"/>
                </a:xfrm>
              </p:grpSpPr>
              <p:grpSp>
                <p:nvGrpSpPr>
                  <p:cNvPr id="197" name="Gruppieren 12"/>
                  <p:cNvGrpSpPr/>
                  <p:nvPr/>
                </p:nvGrpSpPr>
                <p:grpSpPr>
                  <a:xfrm>
                    <a:off x="68356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201" name="Gekrümmte Verbindung 41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Gekrümmte Verbindung 42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8" name="Gruppieren 13"/>
                  <p:cNvGrpSpPr/>
                  <p:nvPr/>
                </p:nvGrpSpPr>
                <p:grpSpPr>
                  <a:xfrm>
                    <a:off x="2123728" y="1988840"/>
                    <a:ext cx="1440080" cy="720000"/>
                    <a:chOff x="683568" y="1988840"/>
                    <a:chExt cx="1440080" cy="720000"/>
                  </a:xfrm>
                </p:grpSpPr>
                <p:cxnSp>
                  <p:nvCxnSpPr>
                    <p:cNvPr id="199" name="Gekrümmte Verbindung 113"/>
                    <p:cNvCxnSpPr/>
                    <p:nvPr/>
                  </p:nvCxnSpPr>
                  <p:spPr>
                    <a:xfrm flipV="1">
                      <a:off x="68356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Gekrümmte Verbindung 114"/>
                    <p:cNvCxnSpPr/>
                    <p:nvPr/>
                  </p:nvCxnSpPr>
                  <p:spPr>
                    <a:xfrm>
                      <a:off x="1403648" y="1988840"/>
                      <a:ext cx="720000" cy="7200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82" name="Gruppieren 164"/>
              <p:cNvGrpSpPr/>
              <p:nvPr/>
            </p:nvGrpSpPr>
            <p:grpSpPr>
              <a:xfrm>
                <a:off x="6401933" y="5677655"/>
                <a:ext cx="362104" cy="409711"/>
                <a:chOff x="2555776" y="2708920"/>
                <a:chExt cx="684016" cy="756024"/>
              </a:xfrm>
            </p:grpSpPr>
            <p:sp>
              <p:nvSpPr>
                <p:cNvPr id="193" name="Ellipse 192"/>
                <p:cNvSpPr/>
                <p:nvPr/>
              </p:nvSpPr>
              <p:spPr>
                <a:xfrm>
                  <a:off x="2555776" y="2924944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Ellipse 193"/>
                <p:cNvSpPr/>
                <p:nvPr/>
              </p:nvSpPr>
              <p:spPr>
                <a:xfrm>
                  <a:off x="2699792" y="2708920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3" name="Gruppieren 167"/>
              <p:cNvGrpSpPr/>
              <p:nvPr/>
            </p:nvGrpSpPr>
            <p:grpSpPr>
              <a:xfrm>
                <a:off x="7049966" y="5677655"/>
                <a:ext cx="476462" cy="409711"/>
                <a:chOff x="2555776" y="3861048"/>
                <a:chExt cx="900040" cy="756024"/>
              </a:xfrm>
            </p:grpSpPr>
            <p:sp>
              <p:nvSpPr>
                <p:cNvPr id="190" name="Ellipse 189"/>
                <p:cNvSpPr/>
                <p:nvPr/>
              </p:nvSpPr>
              <p:spPr>
                <a:xfrm>
                  <a:off x="2699792" y="4077072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1" name="Ellipse 190"/>
                <p:cNvSpPr/>
                <p:nvPr/>
              </p:nvSpPr>
              <p:spPr>
                <a:xfrm>
                  <a:off x="2555776" y="3861048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Ellipse 191"/>
                <p:cNvSpPr/>
                <p:nvPr/>
              </p:nvSpPr>
              <p:spPr>
                <a:xfrm>
                  <a:off x="2915816" y="3861048"/>
                  <a:ext cx="540000" cy="5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87" name="Textfeld 186"/>
            <p:cNvSpPr txBox="1"/>
            <p:nvPr/>
          </p:nvSpPr>
          <p:spPr>
            <a:xfrm>
              <a:off x="5508104" y="4001099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HD</a:t>
              </a:r>
              <a:endParaRPr lang="en-US" baseline="-25000" dirty="0"/>
            </a:p>
          </p:txBody>
        </p:sp>
        <p:sp>
          <p:nvSpPr>
            <p:cNvPr id="188" name="Textfeld 187"/>
            <p:cNvSpPr txBox="1"/>
            <p:nvPr/>
          </p:nvSpPr>
          <p:spPr>
            <a:xfrm>
              <a:off x="5520928" y="481126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HT</a:t>
              </a:r>
              <a:endParaRPr lang="en-US" baseline="-25000" dirty="0"/>
            </a:p>
          </p:txBody>
        </p:sp>
        <p:sp>
          <p:nvSpPr>
            <p:cNvPr id="189" name="Textfeld 188"/>
            <p:cNvSpPr txBox="1"/>
            <p:nvPr/>
          </p:nvSpPr>
          <p:spPr>
            <a:xfrm>
              <a:off x="5520928" y="565746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DT</a:t>
              </a:r>
              <a:endParaRPr lang="en-US" baseline="-2500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1907704" y="4221088"/>
            <a:ext cx="895951" cy="851069"/>
            <a:chOff x="2254370" y="4051433"/>
            <a:chExt cx="895951" cy="851069"/>
          </a:xfrm>
        </p:grpSpPr>
        <p:sp>
          <p:nvSpPr>
            <p:cNvPr id="344" name="Ellipse 85"/>
            <p:cNvSpPr/>
            <p:nvPr/>
          </p:nvSpPr>
          <p:spPr>
            <a:xfrm>
              <a:off x="2425896" y="4372807"/>
              <a:ext cx="517430" cy="52969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000" dirty="0" smtClean="0"/>
                <a:t>n</a:t>
              </a:r>
              <a:endParaRPr lang="en-US" sz="2000" dirty="0"/>
            </a:p>
          </p:txBody>
        </p:sp>
        <p:sp>
          <p:nvSpPr>
            <p:cNvPr id="345" name="Ellipse 86"/>
            <p:cNvSpPr/>
            <p:nvPr/>
          </p:nvSpPr>
          <p:spPr>
            <a:xfrm>
              <a:off x="2254370" y="4051433"/>
              <a:ext cx="517430" cy="52969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000" dirty="0"/>
                <a:t>p</a:t>
              </a:r>
              <a:r>
                <a:rPr lang="en-US" sz="2000" baseline="30000" dirty="0" smtClean="0"/>
                <a:t>+</a:t>
              </a:r>
              <a:endParaRPr lang="en-US" sz="2000" baseline="30000" dirty="0"/>
            </a:p>
          </p:txBody>
        </p:sp>
        <p:sp>
          <p:nvSpPr>
            <p:cNvPr id="346" name="Ellipse 87"/>
            <p:cNvSpPr/>
            <p:nvPr/>
          </p:nvSpPr>
          <p:spPr>
            <a:xfrm>
              <a:off x="2632891" y="4160905"/>
              <a:ext cx="517430" cy="52969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000" dirty="0" smtClean="0"/>
                <a:t>n</a:t>
              </a:r>
              <a:endParaRPr lang="en-US" sz="200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979712" y="2531608"/>
            <a:ext cx="773189" cy="753376"/>
            <a:chOff x="2339752" y="2629255"/>
            <a:chExt cx="773189" cy="753376"/>
          </a:xfrm>
        </p:grpSpPr>
        <p:sp>
          <p:nvSpPr>
            <p:cNvPr id="325" name="Ellipse 324"/>
            <p:cNvSpPr/>
            <p:nvPr/>
          </p:nvSpPr>
          <p:spPr>
            <a:xfrm>
              <a:off x="2339752" y="2852936"/>
              <a:ext cx="517429" cy="52969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000" dirty="0" smtClean="0"/>
                <a:t>p</a:t>
              </a:r>
              <a:r>
                <a:rPr lang="en-US" sz="2000" baseline="30000" dirty="0" smtClean="0"/>
                <a:t>+</a:t>
              </a:r>
              <a:endParaRPr lang="en-US" sz="2000" baseline="30000" dirty="0"/>
            </a:p>
          </p:txBody>
        </p:sp>
        <p:sp>
          <p:nvSpPr>
            <p:cNvPr id="326" name="Ellipse 109"/>
            <p:cNvSpPr/>
            <p:nvPr/>
          </p:nvSpPr>
          <p:spPr>
            <a:xfrm>
              <a:off x="2595512" y="2629255"/>
              <a:ext cx="517429" cy="52969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000" dirty="0"/>
                <a:t>n</a:t>
              </a:r>
            </a:p>
          </p:txBody>
        </p:sp>
      </p:grpSp>
      <p:sp>
        <p:nvSpPr>
          <p:cNvPr id="304" name="Ellipse 303"/>
          <p:cNvSpPr/>
          <p:nvPr/>
        </p:nvSpPr>
        <p:spPr>
          <a:xfrm>
            <a:off x="2051720" y="1340768"/>
            <a:ext cx="517430" cy="52969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000" dirty="0"/>
              <a:t>p</a:t>
            </a:r>
            <a:r>
              <a:rPr lang="en-US" sz="2000" baseline="30000" dirty="0" smtClean="0"/>
              <a:t>+</a:t>
            </a:r>
            <a:endParaRPr lang="en-US" sz="2000" baseline="30000" dirty="0"/>
          </a:p>
        </p:txBody>
      </p:sp>
      <p:sp>
        <p:nvSpPr>
          <p:cNvPr id="164" name="Textfeld 163"/>
          <p:cNvSpPr txBox="1"/>
          <p:nvPr/>
        </p:nvSpPr>
        <p:spPr>
          <a:xfrm>
            <a:off x="5916242" y="781691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rtho/para</a:t>
            </a:r>
            <a:endParaRPr lang="en-US" dirty="0"/>
          </a:p>
        </p:txBody>
      </p:sp>
      <p:sp>
        <p:nvSpPr>
          <p:cNvPr id="371" name="Textfeld 370"/>
          <p:cNvSpPr txBox="1"/>
          <p:nvPr/>
        </p:nvSpPr>
        <p:spPr>
          <a:xfrm>
            <a:off x="5901634" y="3657019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/>
              <a:t>o</a:t>
            </a:r>
            <a:r>
              <a:rPr lang="en-US" strike="sngStrike" dirty="0" smtClean="0"/>
              <a:t>rtho/para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6475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4" name="Picture 8" descr="kit-nord-scal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62" y="2400210"/>
            <a:ext cx="478155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98405" y="974725"/>
            <a:ext cx="4456906" cy="3847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algn="ctr" hangingPunct="0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b="1" dirty="0">
                <a:solidFill>
                  <a:srgbClr val="000000"/>
                </a:solidFill>
                <a:latin typeface="+mj-lt"/>
              </a:rPr>
              <a:t>Tritium Laboratory Karlsruhe </a:t>
            </a:r>
            <a:r>
              <a:rPr lang="en-GB" sz="2000" b="1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(</a:t>
            </a:r>
            <a:r>
              <a:rPr lang="en-GB" sz="2000" b="1" dirty="0">
                <a:solidFill>
                  <a:srgbClr val="000000"/>
                </a:solidFill>
                <a:latin typeface="+mj-lt"/>
                <a:ea typeface="ＭＳ Ｐゴシック" charset="-128"/>
              </a:rPr>
              <a:t>TLK)</a:t>
            </a:r>
          </a:p>
        </p:txBody>
      </p:sp>
      <p:sp>
        <p:nvSpPr>
          <p:cNvPr id="7" name="Line 22"/>
          <p:cNvSpPr>
            <a:spLocks noChangeShapeType="1"/>
          </p:cNvSpPr>
          <p:nvPr/>
        </p:nvSpPr>
        <p:spPr bwMode="auto">
          <a:xfrm flipH="1">
            <a:off x="3563938" y="1387475"/>
            <a:ext cx="271462" cy="2401888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b="1">
              <a:latin typeface="+mj-lt"/>
            </a:endParaRP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3419474" y="3644900"/>
            <a:ext cx="73025" cy="648196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b="1">
              <a:latin typeface="+mj-lt"/>
            </a:endParaRPr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 flipH="1">
            <a:off x="3835400" y="3644900"/>
            <a:ext cx="2968625" cy="757833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b="1">
              <a:latin typeface="+mj-lt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341438"/>
            <a:ext cx="3340100" cy="2298700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68392" dir="1308085" algn="ctr" rotWithShape="0">
              <a:schemeClr val="bg2"/>
            </a:outerShdw>
          </a:effec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smtClean="0">
                <a:solidFill>
                  <a:srgbClr val="000000"/>
                </a:solidFill>
              </a:rPr>
              <a:t>Tritium Laboratory Karlsruhe </a:t>
            </a:r>
            <a:endParaRPr lang="en-GB" kern="0" dirty="0" smtClean="0">
              <a:solidFill>
                <a:srgbClr val="000000"/>
              </a:solidFill>
            </a:endParaRPr>
          </a:p>
        </p:txBody>
      </p:sp>
      <p:pic>
        <p:nvPicPr>
          <p:cNvPr id="14" name="Inhaltsplatzhalter 9" descr="KATRIN_ohne_Hintergrun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975167">
            <a:off x="5680075" y="1724025"/>
            <a:ext cx="4068763" cy="1281113"/>
          </a:xfrm>
          <a:prstGeom prst="rect">
            <a:avLst/>
          </a:prstGeom>
        </p:spPr>
      </p:pic>
      <p:grpSp>
        <p:nvGrpSpPr>
          <p:cNvPr id="15" name="Gruppieren 25"/>
          <p:cNvGrpSpPr>
            <a:grpSpLocks/>
          </p:cNvGrpSpPr>
          <p:nvPr/>
        </p:nvGrpSpPr>
        <p:grpSpPr bwMode="auto">
          <a:xfrm>
            <a:off x="5795963" y="836613"/>
            <a:ext cx="2736850" cy="3313112"/>
            <a:chOff x="6390648" y="922831"/>
            <a:chExt cx="3015525" cy="3651245"/>
          </a:xfrm>
        </p:grpSpPr>
        <p:sp>
          <p:nvSpPr>
            <p:cNvPr id="16" name="Rechteck 15"/>
            <p:cNvSpPr/>
            <p:nvPr/>
          </p:nvSpPr>
          <p:spPr>
            <a:xfrm rot="2026947">
              <a:off x="6684504" y="2234970"/>
              <a:ext cx="517747" cy="121591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endParaRPr lang="en-GB" b="1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17" name="Gerade Verbindung 22"/>
            <p:cNvCxnSpPr/>
            <p:nvPr/>
          </p:nvCxnSpPr>
          <p:spPr>
            <a:xfrm flipV="1">
              <a:off x="7104299" y="922831"/>
              <a:ext cx="2301874" cy="1270151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3"/>
            <p:cNvCxnSpPr/>
            <p:nvPr/>
          </p:nvCxnSpPr>
          <p:spPr>
            <a:xfrm>
              <a:off x="6390648" y="3225198"/>
              <a:ext cx="794112" cy="1348878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Inhaltsplatzhalter 3"/>
          <p:cNvSpPr txBox="1">
            <a:spLocks/>
          </p:cNvSpPr>
          <p:nvPr/>
        </p:nvSpPr>
        <p:spPr>
          <a:xfrm>
            <a:off x="4572000" y="4253508"/>
            <a:ext cx="4478338" cy="2055812"/>
          </a:xfrm>
          <a:prstGeom prst="rect">
            <a:avLst/>
          </a:prstGeom>
        </p:spPr>
        <p:txBody>
          <a:bodyPr lIns="82945" tIns="41473" rIns="82945" bIns="41473"/>
          <a:lstStyle/>
          <a:p>
            <a:pPr marL="313925" indent="-430567" defTabSz="829452">
              <a:spcBef>
                <a:spcPts val="703"/>
              </a:spcBef>
              <a:buFontTx/>
              <a:buBlip>
                <a:blip r:embed="rId5"/>
              </a:buBlip>
              <a:defRPr/>
            </a:pPr>
            <a:r>
              <a:rPr lang="en-GB" sz="1800" b="1" kern="0" dirty="0" smtClean="0">
                <a:solidFill>
                  <a:srgbClr val="000000"/>
                </a:solidFill>
                <a:latin typeface="+mj-lt"/>
              </a:rPr>
              <a:t>Commissioning 1993</a:t>
            </a:r>
          </a:p>
          <a:p>
            <a:pPr marL="313925" indent="-430567" defTabSz="829452">
              <a:spcBef>
                <a:spcPts val="703"/>
              </a:spcBef>
              <a:buFontTx/>
              <a:buBlip>
                <a:blip r:embed="rId5"/>
              </a:buBlip>
              <a:defRPr/>
            </a:pPr>
            <a:r>
              <a:rPr lang="en-GB" sz="1800" b="1" kern="0" dirty="0" smtClean="0">
                <a:solidFill>
                  <a:srgbClr val="000000"/>
                </a:solidFill>
                <a:latin typeface="+mj-lt"/>
              </a:rPr>
              <a:t>~50 persons</a:t>
            </a:r>
            <a:endParaRPr lang="en-GB" sz="1800" b="1" kern="0" dirty="0">
              <a:solidFill>
                <a:srgbClr val="000000"/>
              </a:solidFill>
              <a:latin typeface="+mj-lt"/>
            </a:endParaRPr>
          </a:p>
          <a:p>
            <a:pPr marL="313925" indent="-430567" defTabSz="829452">
              <a:spcBef>
                <a:spcPts val="703"/>
              </a:spcBef>
              <a:buFontTx/>
              <a:buBlip>
                <a:blip r:embed="rId5"/>
              </a:buBlip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+mj-lt"/>
              </a:rPr>
              <a:t>Licensed for 40 </a:t>
            </a:r>
            <a:r>
              <a:rPr lang="en-US" sz="1800" b="1" kern="0" dirty="0">
                <a:solidFill>
                  <a:srgbClr val="000000"/>
                </a:solidFill>
                <a:latin typeface="+mj-lt"/>
              </a:rPr>
              <a:t>g of </a:t>
            </a:r>
            <a:r>
              <a:rPr lang="en-US" sz="1800" b="1" kern="0" dirty="0" smtClean="0">
                <a:solidFill>
                  <a:srgbClr val="000000"/>
                </a:solidFill>
                <a:latin typeface="+mj-lt"/>
              </a:rPr>
              <a:t>tritium</a:t>
            </a:r>
            <a:endParaRPr lang="en-GB" sz="1800" b="1" kern="0" dirty="0">
              <a:solidFill>
                <a:srgbClr val="000000"/>
              </a:solidFill>
              <a:latin typeface="+mj-lt"/>
            </a:endParaRPr>
          </a:p>
          <a:p>
            <a:pPr marL="313925" indent="-430567" defTabSz="829452">
              <a:spcBef>
                <a:spcPts val="703"/>
              </a:spcBef>
              <a:buFontTx/>
              <a:buBlip>
                <a:blip r:embed="rId5"/>
              </a:buBlip>
              <a:defRPr/>
            </a:pPr>
            <a:r>
              <a:rPr lang="en-GB" sz="1800" b="1" kern="0" dirty="0" smtClean="0">
                <a:solidFill>
                  <a:srgbClr val="000000"/>
                </a:solidFill>
                <a:latin typeface="+mj-lt"/>
              </a:rPr>
              <a:t>Actual R&amp;D focus on:</a:t>
            </a:r>
            <a:endParaRPr lang="en-GB" sz="1800" b="1" kern="0" dirty="0">
              <a:solidFill>
                <a:srgbClr val="000000"/>
              </a:solidFill>
              <a:latin typeface="+mj-lt"/>
            </a:endParaRPr>
          </a:p>
          <a:p>
            <a:pPr marL="704171" lvl="1" indent="-430567" defTabSz="829452">
              <a:spcBef>
                <a:spcPts val="703"/>
              </a:spcBef>
              <a:buFontTx/>
              <a:buBlip>
                <a:blip r:embed="rId5"/>
              </a:buBlip>
              <a:defRPr/>
            </a:pPr>
            <a:r>
              <a:rPr lang="en-GB" sz="1400" b="1" kern="0" dirty="0" smtClean="0">
                <a:solidFill>
                  <a:srgbClr val="000000"/>
                </a:solidFill>
                <a:latin typeface="+mj-lt"/>
                <a:cs typeface="+mn-cs"/>
              </a:rPr>
              <a:t>Tritium fuel cycle for fusion reactors</a:t>
            </a:r>
            <a:endParaRPr lang="en-GB" sz="1400" b="1" kern="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704171" lvl="1" indent="-430567" defTabSz="829452">
              <a:spcBef>
                <a:spcPts val="703"/>
              </a:spcBef>
              <a:buFontTx/>
              <a:buBlip>
                <a:blip r:embed="rId5"/>
              </a:buBlip>
              <a:defRPr/>
            </a:pPr>
            <a:r>
              <a:rPr lang="en-GB" sz="1400" b="1" kern="0" dirty="0">
                <a:solidFill>
                  <a:srgbClr val="000000"/>
                </a:solidFill>
                <a:latin typeface="+mj-lt"/>
                <a:cs typeface="+mn-cs"/>
              </a:rPr>
              <a:t>KATRIN </a:t>
            </a:r>
            <a:r>
              <a:rPr lang="en-GB" sz="1400" b="1" kern="0" dirty="0" smtClean="0">
                <a:solidFill>
                  <a:srgbClr val="000000"/>
                </a:solidFill>
                <a:latin typeface="+mj-lt"/>
                <a:cs typeface="+mn-cs"/>
              </a:rPr>
              <a:t>Experiment</a:t>
            </a:r>
          </a:p>
        </p:txBody>
      </p:sp>
      <p:pic>
        <p:nvPicPr>
          <p:cNvPr id="20" name="Picture 4" descr="C:\Users\Magnus Schlösser\Documents\Talks\Eigene Vorträge\Seminar Fusion 2011\tokamak_cut_awa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73" y="1201165"/>
            <a:ext cx="1800400" cy="186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SchlösserM\Documents\Talks\Eigene Vorträge\Seminar Fusion 2011\fusion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942" y="1081055"/>
            <a:ext cx="1162105" cy="91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95482" y="5949562"/>
            <a:ext cx="4305454" cy="2969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algn="ctr" hangingPunct="0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1400" b="1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+mn-cs"/>
              </a:rPr>
              <a:t>Karlsruhe Institute of Technology Campus North</a:t>
            </a:r>
            <a:endParaRPr lang="en-GB" sz="1400" b="1" dirty="0">
              <a:solidFill>
                <a:srgbClr val="000000"/>
              </a:solidFill>
              <a:latin typeface="+mj-lt"/>
              <a:ea typeface="ＭＳ Ｐゴシック" charset="-128"/>
              <a:cs typeface="+mn-cs"/>
            </a:endParaRPr>
          </a:p>
        </p:txBody>
      </p:sp>
      <p:sp>
        <p:nvSpPr>
          <p:cNvPr id="23" name="Rechteck 22"/>
          <p:cNvSpPr/>
          <p:nvPr/>
        </p:nvSpPr>
        <p:spPr bwMode="auto">
          <a:xfrm rot="5400000">
            <a:off x="3530940" y="4116135"/>
            <a:ext cx="281519" cy="50445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GB" b="1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81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pic>
        <p:nvPicPr>
          <p:cNvPr id="4" name="Picture 6" descr="01_17 09 0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101" y="1120985"/>
            <a:ext cx="4373623" cy="288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Magnus Schlösser\Documents\Talks\TLK-Jubiläum\katrin-intro-vers-opt-ferenc-d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48" y="4839946"/>
            <a:ext cx="8594777" cy="1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The KATRIN Experiment</a:t>
            </a:r>
            <a:endParaRPr lang="en-US" sz="3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13" descr="C:\SchlösserM\Documents\Talks\Eigene Vorträge\Junge Talente\Graphik\Spectrum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380" y="2792828"/>
            <a:ext cx="3006716" cy="23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475100" y="4242431"/>
            <a:ext cx="437362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Tritium </a:t>
            </a:r>
            <a:r>
              <a:rPr lang="de-DE" b="1" dirty="0" err="1" smtClean="0">
                <a:latin typeface="+mj-lt"/>
              </a:rPr>
              <a:t>throughput</a:t>
            </a:r>
            <a:r>
              <a:rPr lang="de-DE" b="1" dirty="0" smtClean="0">
                <a:latin typeface="+mj-lt"/>
              </a:rPr>
              <a:t> 40g /</a:t>
            </a:r>
            <a:r>
              <a:rPr lang="de-DE" b="1" dirty="0" err="1" smtClean="0">
                <a:latin typeface="+mj-lt"/>
              </a:rPr>
              <a:t>day</a:t>
            </a:r>
            <a:endParaRPr lang="de-DE" b="1" dirty="0">
              <a:latin typeface="+mj-lt"/>
            </a:endParaRPr>
          </a:p>
        </p:txBody>
      </p:sp>
      <p:pic>
        <p:nvPicPr>
          <p:cNvPr id="9" name="Picture 17" descr="t-beta-deca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380" y="1124680"/>
            <a:ext cx="2698006" cy="1538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26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smtClean="0"/>
              <a:t>Fusion power using tritium</a:t>
            </a:r>
            <a:endParaRPr lang="de-DE" kern="0" dirty="0"/>
          </a:p>
        </p:txBody>
      </p:sp>
      <p:pic>
        <p:nvPicPr>
          <p:cNvPr id="5" name="Picture 2" descr="C:\SchlösserM\Documents\Talks\Eigene Vorträge\Seminar Fusion 2011\fusi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84" y="1881587"/>
            <a:ext cx="3494147" cy="273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Magnus Schlösser\Documents\Talks\Eigene Vorträge\Seminar Fusion 2011\tokamak_cut_awa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490" y="1412720"/>
            <a:ext cx="4628832" cy="47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39749" y="5966766"/>
            <a:ext cx="5116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tx1"/>
                </a:solidFill>
                <a:latin typeface="+mj-lt"/>
              </a:rPr>
              <a:t>Iter.org</a:t>
            </a:r>
            <a:endParaRPr lang="de-DE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38292" y="835625"/>
            <a:ext cx="2621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  <a:latin typeface="+mj-lt"/>
              </a:rPr>
              <a:t>Fusion </a:t>
            </a:r>
            <a:r>
              <a:rPr lang="de-DE" sz="2000" b="1" dirty="0" err="1" smtClean="0">
                <a:solidFill>
                  <a:schemeClr val="tx1"/>
                </a:solidFill>
                <a:latin typeface="+mj-lt"/>
              </a:rPr>
              <a:t>reactor</a:t>
            </a:r>
            <a:r>
              <a:rPr lang="de-DE" sz="2000" b="1" dirty="0" smtClean="0">
                <a:solidFill>
                  <a:schemeClr val="tx1"/>
                </a:solidFill>
                <a:latin typeface="+mj-lt"/>
              </a:rPr>
              <a:t> ITER</a:t>
            </a:r>
            <a:endParaRPr lang="de-DE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99490" y="4889654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1"/>
                </a:solidFill>
                <a:latin typeface="+mj-lt"/>
              </a:rPr>
              <a:t>T ~ 100 Mio. °C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512" y="5445224"/>
            <a:ext cx="4816462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j-lt"/>
              </a:rPr>
              <a:t>Tritium </a:t>
            </a:r>
            <a:r>
              <a:rPr lang="de-DE" b="1" dirty="0" err="1" smtClean="0">
                <a:latin typeface="+mj-lt"/>
              </a:rPr>
              <a:t>throughput</a:t>
            </a:r>
            <a:r>
              <a:rPr lang="de-DE" b="1" dirty="0" smtClean="0">
                <a:latin typeface="+mj-lt"/>
              </a:rPr>
              <a:t> in a power plant &gt;10 kg /</a:t>
            </a:r>
            <a:r>
              <a:rPr lang="de-DE" b="1" dirty="0" err="1" smtClean="0">
                <a:latin typeface="+mj-lt"/>
              </a:rPr>
              <a:t>day</a:t>
            </a:r>
            <a:endParaRPr lang="de-DE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47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Bornschein\TLK\Administration-TLK\Personal_admin\Bilder_TLK-people\2010-ca_Bilder-TLK_franzoesischer-fotograf\Tritium1.jpg"/>
          <p:cNvPicPr>
            <a:picLocks noChangeAspect="1" noChangeArrowheads="1"/>
          </p:cNvPicPr>
          <p:nvPr/>
        </p:nvPicPr>
        <p:blipFill rotWithShape="1">
          <a:blip r:embed="rId2" cstate="screen"/>
          <a:srcRect t="7488" b="12833"/>
          <a:stretch/>
        </p:blipFill>
        <p:spPr bwMode="auto">
          <a:xfrm>
            <a:off x="467544" y="895350"/>
            <a:ext cx="8637705" cy="516155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Tritium Handling Basics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Dr. Robin Größle | H2-Workshop</a:t>
            </a:r>
            <a:endParaRPr lang="en-US" dirty="0"/>
          </a:p>
        </p:txBody>
      </p:sp>
      <p:sp>
        <p:nvSpPr>
          <p:cNvPr id="6" name="Diagonal liegende Ecken des Rechtecks abrunden 5"/>
          <p:cNvSpPr/>
          <p:nvPr/>
        </p:nvSpPr>
        <p:spPr>
          <a:xfrm>
            <a:off x="251520" y="895349"/>
            <a:ext cx="2736304" cy="5161557"/>
          </a:xfrm>
          <a:prstGeom prst="round2DiagRect">
            <a:avLst>
              <a:gd name="adj1" fmla="val 4775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800" dirty="0" smtClean="0"/>
          </a:p>
          <a:p>
            <a:r>
              <a:rPr lang="en-US" sz="1800" dirty="0" smtClean="0"/>
              <a:t>Tritium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“highly reactive”,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radio active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expensive.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closed tritium cycle 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This means: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high vacuum leak tight,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full metal,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tritium recovery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isotope separation</a:t>
            </a:r>
          </a:p>
          <a:p>
            <a:r>
              <a:rPr lang="en-US" sz="1800" dirty="0" smtClean="0"/>
              <a:t>systems. </a:t>
            </a:r>
          </a:p>
          <a:p>
            <a:endParaRPr lang="en-US" sz="1800" dirty="0"/>
          </a:p>
          <a:p>
            <a:r>
              <a:rPr lang="en-US" sz="1800" dirty="0" smtClean="0"/>
              <a:t>And everything in a second barrier.</a:t>
            </a:r>
            <a:endParaRPr lang="en-US" sz="1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6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topics at the TLK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Robin Größle | H2-Workshop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17/09/2019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2CFD0EA-B613-4094-B267-1BFD8DE0AABE}"/>
              </a:ext>
            </a:extLst>
          </p:cNvPr>
          <p:cNvGrpSpPr/>
          <p:nvPr/>
        </p:nvGrpSpPr>
        <p:grpSpPr>
          <a:xfrm>
            <a:off x="3779912" y="1634209"/>
            <a:ext cx="5158328" cy="4718896"/>
            <a:chOff x="1835696" y="1412776"/>
            <a:chExt cx="5366545" cy="49093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55117B4-0D71-4B4A-8F9B-6FC90E98F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1412776"/>
              <a:ext cx="5366545" cy="4909375"/>
            </a:xfrm>
            <a:prstGeom prst="rect">
              <a:avLst/>
            </a:prstGeom>
          </p:spPr>
        </p:pic>
        <p:sp>
          <p:nvSpPr>
            <p:cNvPr id="7" name="Abgerundetes Rechteck 5">
              <a:extLst>
                <a:ext uri="{FF2B5EF4-FFF2-40B4-BE49-F238E27FC236}">
                  <a16:creationId xmlns:a16="http://schemas.microsoft.com/office/drawing/2014/main" id="{558301E6-5D57-414D-8D6F-F6EFFA63401D}"/>
                </a:ext>
              </a:extLst>
            </p:cNvPr>
            <p:cNvSpPr/>
            <p:nvPr/>
          </p:nvSpPr>
          <p:spPr>
            <a:xfrm>
              <a:off x="5910716" y="3190270"/>
              <a:ext cx="1285101" cy="1268809"/>
            </a:xfrm>
            <a:prstGeom prst="roundRect">
              <a:avLst>
                <a:gd name="adj" fmla="val 10046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8" name="Abgerundetes Rechteck 6">
              <a:extLst>
                <a:ext uri="{FF2B5EF4-FFF2-40B4-BE49-F238E27FC236}">
                  <a16:creationId xmlns:a16="http://schemas.microsoft.com/office/drawing/2014/main" id="{5A71B4AA-800A-4E39-B7D4-30932791FAB7}"/>
                </a:ext>
              </a:extLst>
            </p:cNvPr>
            <p:cNvSpPr/>
            <p:nvPr/>
          </p:nvSpPr>
          <p:spPr>
            <a:xfrm>
              <a:off x="1929648" y="4787115"/>
              <a:ext cx="1937550" cy="1198634"/>
            </a:xfrm>
            <a:prstGeom prst="roundRect">
              <a:avLst>
                <a:gd name="adj" fmla="val 10046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9" name="Abgerundetes Rechteck 7">
              <a:extLst>
                <a:ext uri="{FF2B5EF4-FFF2-40B4-BE49-F238E27FC236}">
                  <a16:creationId xmlns:a16="http://schemas.microsoft.com/office/drawing/2014/main" id="{289ED557-6640-48ED-BC0D-20616D3E7C7C}"/>
                </a:ext>
              </a:extLst>
            </p:cNvPr>
            <p:cNvSpPr/>
            <p:nvPr/>
          </p:nvSpPr>
          <p:spPr>
            <a:xfrm>
              <a:off x="5823115" y="4647899"/>
              <a:ext cx="1272377" cy="1268809"/>
            </a:xfrm>
            <a:prstGeom prst="roundRect">
              <a:avLst>
                <a:gd name="adj" fmla="val 10046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sp>
        <p:nvSpPr>
          <p:cNvPr id="10" name="Inhaltsplatzhalter 2"/>
          <p:cNvSpPr txBox="1">
            <a:spLocks/>
          </p:cNvSpPr>
          <p:nvPr/>
        </p:nvSpPr>
        <p:spPr>
          <a:xfrm>
            <a:off x="3779912" y="1129636"/>
            <a:ext cx="4104456" cy="449871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Tritium and Hydrogen analytics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245345" y="1148512"/>
            <a:ext cx="3528392" cy="5041077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Interaction of Tritium with other materials: </a:t>
            </a:r>
          </a:p>
          <a:p>
            <a:pPr lvl="1"/>
            <a:r>
              <a:rPr lang="en-US" sz="1400" kern="0" dirty="0" smtClean="0"/>
              <a:t>Ad-, </a:t>
            </a:r>
            <a:r>
              <a:rPr lang="en-US" sz="1400" kern="0" dirty="0" err="1" smtClean="0"/>
              <a:t>physi</a:t>
            </a:r>
            <a:r>
              <a:rPr lang="en-US" sz="1400" kern="0" dirty="0" smtClean="0"/>
              <a:t>- and chemisorption on the surface</a:t>
            </a:r>
          </a:p>
          <a:p>
            <a:pPr lvl="1"/>
            <a:r>
              <a:rPr lang="en-US" sz="1400" kern="0" dirty="0" smtClean="0"/>
              <a:t>Diffusion through the material</a:t>
            </a:r>
          </a:p>
          <a:p>
            <a:pPr lvl="1"/>
            <a:r>
              <a:rPr lang="en-US" sz="1400" kern="0" dirty="0" smtClean="0"/>
              <a:t>De-solving in the bulk</a:t>
            </a:r>
          </a:p>
          <a:p>
            <a:pPr lvl="1"/>
            <a:r>
              <a:rPr lang="en-US" sz="1400" kern="0" dirty="0" smtClean="0"/>
              <a:t>Chemical and ortho para catalysis</a:t>
            </a:r>
          </a:p>
          <a:p>
            <a:r>
              <a:rPr lang="en-US" sz="1600" kern="0" dirty="0" smtClean="0"/>
              <a:t>Tritium cycle systems</a:t>
            </a:r>
          </a:p>
          <a:p>
            <a:pPr lvl="1"/>
            <a:r>
              <a:rPr lang="en-US" sz="1400" kern="0" dirty="0" smtClean="0"/>
              <a:t>Water </a:t>
            </a:r>
            <a:r>
              <a:rPr lang="en-US" sz="1400" kern="0" dirty="0" err="1" smtClean="0"/>
              <a:t>detritiation</a:t>
            </a:r>
            <a:r>
              <a:rPr lang="en-US" sz="1400" kern="0" dirty="0" smtClean="0"/>
              <a:t> by liquid phase catalytic exchange </a:t>
            </a:r>
          </a:p>
          <a:p>
            <a:pPr lvl="1"/>
            <a:r>
              <a:rPr lang="en-US" sz="1400" kern="0" dirty="0" smtClean="0"/>
              <a:t>Isotope separation by </a:t>
            </a:r>
            <a:r>
              <a:rPr lang="en-US" sz="1400" kern="0" dirty="0" err="1" smtClean="0"/>
              <a:t>gaschromatography</a:t>
            </a:r>
            <a:r>
              <a:rPr lang="en-US" sz="1400" kern="0" dirty="0" smtClean="0"/>
              <a:t> or cryogenic distillation</a:t>
            </a:r>
          </a:p>
          <a:p>
            <a:pPr lvl="1"/>
            <a:r>
              <a:rPr lang="en-US" sz="1400" kern="0" dirty="0" smtClean="0"/>
              <a:t>Tritium extraction from Lithium Lead (basics and technology)</a:t>
            </a:r>
          </a:p>
          <a:p>
            <a:pPr lvl="1"/>
            <a:r>
              <a:rPr lang="en-US" sz="1400" kern="0" dirty="0" smtClean="0"/>
              <a:t>Tritium and Hydrogen traps and storage (metal hydrides,…)</a:t>
            </a:r>
          </a:p>
          <a:p>
            <a:pPr lvl="1"/>
            <a:r>
              <a:rPr lang="en-US" sz="1400" kern="0" dirty="0" smtClean="0"/>
              <a:t>Tritium diffusion through first barriers (heat exchanger,…)</a:t>
            </a:r>
          </a:p>
          <a:p>
            <a:pPr lvl="1"/>
            <a:endParaRPr lang="en-US" sz="1400" kern="0" dirty="0" smtClean="0"/>
          </a:p>
          <a:p>
            <a:endParaRPr lang="en-US" sz="1600" kern="0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5A71B4AA-800A-4E39-B7D4-30932791FAB7}"/>
              </a:ext>
            </a:extLst>
          </p:cNvPr>
          <p:cNvSpPr/>
          <p:nvPr/>
        </p:nvSpPr>
        <p:spPr>
          <a:xfrm>
            <a:off x="711060" y="3933056"/>
            <a:ext cx="2492787" cy="720080"/>
          </a:xfrm>
          <a:prstGeom prst="roundRect">
            <a:avLst>
              <a:gd name="adj" fmla="val 1004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4" name="Abgerundetes Rechteck 6">
            <a:extLst>
              <a:ext uri="{FF2B5EF4-FFF2-40B4-BE49-F238E27FC236}">
                <a16:creationId xmlns:a16="http://schemas.microsoft.com/office/drawing/2014/main" id="{5A71B4AA-800A-4E39-B7D4-30932791FAB7}"/>
              </a:ext>
            </a:extLst>
          </p:cNvPr>
          <p:cNvSpPr/>
          <p:nvPr/>
        </p:nvSpPr>
        <p:spPr>
          <a:xfrm>
            <a:off x="711060" y="2712778"/>
            <a:ext cx="2492788" cy="500198"/>
          </a:xfrm>
          <a:prstGeom prst="roundRect">
            <a:avLst>
              <a:gd name="adj" fmla="val 1004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42628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bin_KIT_master_ppt2007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1833</Words>
  <Application>Microsoft Office PowerPoint</Application>
  <PresentationFormat>Bildschirmpräsentation (4:3)</PresentationFormat>
  <Paragraphs>432</Paragraphs>
  <Slides>37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ＭＳ Ｐゴシック</vt:lpstr>
      <vt:lpstr>Arial</vt:lpstr>
      <vt:lpstr>Calibri</vt:lpstr>
      <vt:lpstr>Cambria Math</vt:lpstr>
      <vt:lpstr>Showcard Gothic</vt:lpstr>
      <vt:lpstr>Times New Roman</vt:lpstr>
      <vt:lpstr>Wingdings</vt:lpstr>
      <vt:lpstr>Robin_KIT_master_ppt2007_en</vt:lpstr>
      <vt:lpstr>Analytics for Cold Hydrogen Isotopologues at the Tritium Laboratory Karlsruhe</vt:lpstr>
      <vt:lpstr>Outline</vt:lpstr>
      <vt:lpstr>The Tritium Laboratory Karlsruhe</vt:lpstr>
      <vt:lpstr>Three isotopes of hydrogen</vt:lpstr>
      <vt:lpstr>PowerPoint-Präsentation</vt:lpstr>
      <vt:lpstr>PowerPoint-Präsentation</vt:lpstr>
      <vt:lpstr>PowerPoint-Präsentation</vt:lpstr>
      <vt:lpstr>Tritium Handling Basics</vt:lpstr>
      <vt:lpstr>R&amp;D topics at the TLK</vt:lpstr>
      <vt:lpstr>cryogenic distillation for isotope separtion</vt:lpstr>
      <vt:lpstr>Isotope separtion by cryogenic distillation</vt:lpstr>
      <vt:lpstr>Producing HD samples above the thermal equilibrium</vt:lpstr>
      <vt:lpstr>Direct ortho-para measurement for distillation and catalyst Investigation</vt:lpstr>
      <vt:lpstr>Raman spectroscopy on hydrogen isotopologues</vt:lpstr>
      <vt:lpstr>Producing D2 para samples above the thermal equilibrium by distillation</vt:lpstr>
      <vt:lpstr>Efficient hydrogen liquefaction</vt:lpstr>
      <vt:lpstr>Experimental characterisation of o-p-catalysts</vt:lpstr>
      <vt:lpstr>Ortho-para-conversion kinetics  of H2 on Fe2O3 (77K and 300K)</vt:lpstr>
      <vt:lpstr>IR absorption spectroscopy of liquid Hydrogen isotopologues</vt:lpstr>
      <vt:lpstr>FTIR-absorption spectroscopy on liquid hydrogen isotpologues</vt:lpstr>
      <vt:lpstr>IR-spectroscopy for o-p-conversion investigation in liquid hydrogen</vt:lpstr>
      <vt:lpstr>IR Absorption on dense Hydrogen isotopologues</vt:lpstr>
      <vt:lpstr>PowerPoint-Präsentation</vt:lpstr>
      <vt:lpstr>IR absorbance spectrum of a D2-HD-H2 mixture</vt:lpstr>
      <vt:lpstr>Calibration for H2, D2 and HD concentration</vt:lpstr>
      <vt:lpstr>IR-spectroscopy for o-p-conversion investigation in liquid hydrogen</vt:lpstr>
      <vt:lpstr>IR-spectroscopy</vt:lpstr>
      <vt:lpstr>New challenges at UCN Sources</vt:lpstr>
      <vt:lpstr>PowerPoint-Präsentation</vt:lpstr>
      <vt:lpstr>Tritium trace detection and monitoring</vt:lpstr>
      <vt:lpstr>PowerPoint-Präsentation</vt:lpstr>
      <vt:lpstr>Oxidation and Liquid Scintillation Counting</vt:lpstr>
      <vt:lpstr>BIXS Beta Induced Xray Spectroscopy</vt:lpstr>
      <vt:lpstr>BIXS Beta Induced Xray Spectroscopy</vt:lpstr>
      <vt:lpstr>Conclusion</vt:lpstr>
      <vt:lpstr>Thank You for Your Attention!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Schoenung</dc:creator>
  <cp:lastModifiedBy>Robin Größle</cp:lastModifiedBy>
  <cp:revision>1071</cp:revision>
  <dcterms:created xsi:type="dcterms:W3CDTF">1601-01-01T00:00:00Z</dcterms:created>
  <dcterms:modified xsi:type="dcterms:W3CDTF">2019-10-06T21:17:20Z</dcterms:modified>
</cp:coreProperties>
</file>