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51.jpeg" ContentType="image/jpeg"/>
  <Override PartName="/ppt/media/image75.png" ContentType="image/pn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5.png" ContentType="image/png"/>
  <Override PartName="/ppt/media/image3.jpeg" ContentType="image/jpeg"/>
  <Override PartName="/ppt/media/image55.jpeg" ContentType="image/jpeg"/>
  <Override PartName="/ppt/media/image45.jpeg" ContentType="image/jpeg"/>
  <Override PartName="/ppt/media/image70.png" ContentType="image/png"/>
  <Override PartName="/ppt/media/image4.png" ContentType="image/png"/>
  <Override PartName="/ppt/media/image34.jpeg" ContentType="image/jpeg"/>
  <Override PartName="/ppt/media/image84.wmf" ContentType="image/x-wmf"/>
  <Override PartName="/ppt/media/image6.png" ContentType="image/png"/>
  <Override PartName="/ppt/media/image62.jpeg" ContentType="image/jpeg"/>
  <Override PartName="/ppt/media/image85.wmf" ContentType="image/x-wmf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29.jpeg" ContentType="image/jpeg"/>
  <Override PartName="/ppt/media/image10.png" ContentType="image/png"/>
  <Override PartName="/ppt/media/image22.wmf" ContentType="image/x-wmf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49.png" ContentType="image/png"/>
  <Override PartName="/ppt/media/image16.jpeg" ContentType="image/jpeg"/>
  <Override PartName="/ppt/media/image17.png" ContentType="image/png"/>
  <Override PartName="/ppt/media/image64.tif" ContentType="image/tiff"/>
  <Override PartName="/ppt/media/image24.jpeg" ContentType="image/jpeg"/>
  <Override PartName="/ppt/media/image18.png" ContentType="image/png"/>
  <Override PartName="/ppt/media/image65.tif" ContentType="image/tiff"/>
  <Override PartName="/ppt/media/image52.jpeg" ContentType="image/jpeg"/>
  <Override PartName="/ppt/media/image19.jpeg" ContentType="image/jpeg"/>
  <Override PartName="/ppt/media/image40.jpeg" ContentType="image/jpeg"/>
  <Override PartName="/ppt/media/image20.png" ContentType="image/png"/>
  <Override PartName="/ppt/media/image21.jpeg" ContentType="image/jpeg"/>
  <Override PartName="/ppt/media/image23.png" ContentType="image/png"/>
  <Override PartName="/ppt/media/image25.png" ContentType="image/png"/>
  <Override PartName="/ppt/media/image36.jpeg" ContentType="image/jpeg"/>
  <Override PartName="/ppt/media/image26.jpeg" ContentType="image/jpeg"/>
  <Override PartName="/ppt/media/image47.png" ContentType="image/pn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48.jpeg" ContentType="image/jpeg"/>
  <Override PartName="/ppt/media/image33.png" ContentType="image/png"/>
  <Override PartName="/ppt/media/image37.jpeg" ContentType="image/jpe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50.png" ContentType="image/png"/>
  <Override PartName="/ppt/media/image43.jpeg" ContentType="image/jpeg"/>
  <Override PartName="/ppt/media/image44.png" ContentType="image/png"/>
  <Override PartName="/ppt/media/image46.wmf" ContentType="image/x-wmf"/>
  <Override PartName="/ppt/media/image53.jpeg" ContentType="image/jpeg"/>
  <Override PartName="/ppt/media/image54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80.jpeg" ContentType="image/jpeg"/>
  <Override PartName="/ppt/media/image66.tif" ContentType="image/tiff"/>
  <Override PartName="/ppt/media/image67.tif" ContentType="image/tiff"/>
  <Override PartName="/ppt/media/image68.png" ContentType="image/png"/>
  <Override PartName="/ppt/media/image69.png" ContentType="image/png"/>
  <Override PartName="/ppt/media/image71.jpeg" ContentType="image/jpeg"/>
  <Override PartName="/ppt/media/image72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1.jpeg" ContentType="image/jpeg"/>
  <Override PartName="/ppt/media/image82.png" ContentType="image/png"/>
  <Override PartName="/ppt/media/image83.png" ContentType="image/png"/>
  <Override PartName="/ppt/media/image86.jpeg" ContentType="image/jpeg"/>
  <Override PartName="/ppt/media/image87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66D99F8-7FF7-4DC7-8A2A-842F2EC86501}" type="slidenum">
              <a:rPr b="0" lang="de-DE" sz="1400" spc="-1" strike="noStrike">
                <a:latin typeface="Times New Roman"/>
              </a:rPr>
              <a:t>1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57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E7EE413-839D-47A0-85F0-9EB1ECF9EA0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1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58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FBA1D7A-BA38-4216-9D43-49324587C15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F32C416-22A1-48DD-B59E-DF46633A0445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" name="Bild 6" descr=""/>
          <p:cNvPicPr/>
          <p:nvPr/>
        </p:nvPicPr>
        <p:blipFill>
          <a:blip r:embed="rId2"/>
          <a:stretch/>
        </p:blipFill>
        <p:spPr>
          <a:xfrm>
            <a:off x="7518240" y="5835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3"/>
          <p:cNvSpPr/>
          <p:nvPr/>
        </p:nvSpPr>
        <p:spPr>
          <a:xfrm>
            <a:off x="435240" y="6617520"/>
            <a:ext cx="202824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FAIR GmbH | GSI GmbH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6" name="Bild 12" descr=""/>
          <p:cNvPicPr/>
          <p:nvPr/>
        </p:nvPicPr>
        <p:blipFill>
          <a:blip r:embed="rId3"/>
          <a:stretch/>
        </p:blipFill>
        <p:spPr>
          <a:xfrm>
            <a:off x="6533280" y="430920"/>
            <a:ext cx="774720" cy="645480"/>
          </a:xfrm>
          <a:prstGeom prst="rect">
            <a:avLst/>
          </a:prstGeom>
          <a:ln>
            <a:noFill/>
          </a:ln>
        </p:spPr>
      </p:pic>
      <p:pic>
        <p:nvPicPr>
          <p:cNvPr id="7" name="Grafik 5" descr=""/>
          <p:cNvPicPr/>
          <p:nvPr/>
        </p:nvPicPr>
        <p:blipFill>
          <a:blip r:embed="rId4"/>
          <a:stretch/>
        </p:blipFill>
        <p:spPr>
          <a:xfrm>
            <a:off x="546840" y="1212840"/>
            <a:ext cx="8427240" cy="5357520"/>
          </a:xfrm>
          <a:prstGeom prst="rect">
            <a:avLst/>
          </a:prstGeom>
          <a:ln>
            <a:noFill/>
          </a:ln>
        </p:spPr>
      </p:pic>
      <p:sp>
        <p:nvSpPr>
          <p:cNvPr id="8" name="PlaceHolder 6"/>
          <p:cNvSpPr>
            <a:spLocks noGrp="1"/>
          </p:cNvSpPr>
          <p:nvPr>
            <p:ph type="title"/>
          </p:nvPr>
        </p:nvSpPr>
        <p:spPr>
          <a:xfrm>
            <a:off x="1251720" y="3650760"/>
            <a:ext cx="6607080" cy="7794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333333"/>
                </a:solidFill>
                <a:latin typeface="Arial"/>
              </a:rPr>
              <a:t>Titelmasterformat durch Klicken bearbeiten</a:t>
            </a:r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ustomShape 7"/>
          <p:cNvSpPr/>
          <p:nvPr/>
        </p:nvSpPr>
        <p:spPr>
          <a:xfrm>
            <a:off x="403920" y="6650280"/>
            <a:ext cx="3371040" cy="20736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333333"/>
                </a:solidFill>
                <a:latin typeface="Arial"/>
              </a:rPr>
              <a:t>Format des Gliederungstextes durch Klicken bearbeiten</a:t>
            </a:r>
            <a:endParaRPr b="0" lang="de-DE" sz="2400" spc="-1" strike="noStrike">
              <a:solidFill>
                <a:srgbClr val="333333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333333"/>
                </a:solidFill>
                <a:latin typeface="Arial"/>
              </a:rPr>
              <a:t>Zweite Gliederungsebene</a:t>
            </a:r>
            <a:endParaRPr b="0" lang="de-DE" sz="1800" spc="-1" strike="noStrike">
              <a:solidFill>
                <a:srgbClr val="333333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33333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333333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400" spc="-1" strike="noStrike">
                <a:solidFill>
                  <a:srgbClr val="333333"/>
                </a:solidFill>
                <a:latin typeface="Arial"/>
              </a:rPr>
              <a:t>Vierte Gliederungsebene</a:t>
            </a:r>
            <a:endParaRPr b="0" lang="de-DE" sz="1400" spc="-1" strike="noStrike">
              <a:solidFill>
                <a:srgbClr val="333333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8" name="Bild 6" descr=""/>
          <p:cNvPicPr/>
          <p:nvPr/>
        </p:nvPicPr>
        <p:blipFill>
          <a:blip r:embed="rId2"/>
          <a:stretch/>
        </p:blipFill>
        <p:spPr>
          <a:xfrm>
            <a:off x="7518240" y="5835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49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3"/>
          <p:cNvSpPr/>
          <p:nvPr/>
        </p:nvSpPr>
        <p:spPr>
          <a:xfrm>
            <a:off x="435240" y="6617520"/>
            <a:ext cx="202824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FAIR GmbH | GSI GmbH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51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2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53" name="Bild 12" descr=""/>
          <p:cNvPicPr/>
          <p:nvPr/>
        </p:nvPicPr>
        <p:blipFill>
          <a:blip r:embed="rId3"/>
          <a:stretch/>
        </p:blipFill>
        <p:spPr>
          <a:xfrm>
            <a:off x="6533280" y="430920"/>
            <a:ext cx="774720" cy="645480"/>
          </a:xfrm>
          <a:prstGeom prst="rect">
            <a:avLst/>
          </a:prstGeom>
          <a:ln>
            <a:noFill/>
          </a:ln>
        </p:spPr>
      </p:pic>
      <p:sp>
        <p:nvSpPr>
          <p:cNvPr id="54" name="PlaceHolder 6"/>
          <p:cNvSpPr>
            <a:spLocks noGrp="1"/>
          </p:cNvSpPr>
          <p:nvPr>
            <p:ph type="ftr"/>
          </p:nvPr>
        </p:nvSpPr>
        <p:spPr>
          <a:xfrm>
            <a:off x="2910240" y="6597720"/>
            <a:ext cx="3323160" cy="2599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Kick-off STF-Kryoinfrastruktur, 07.06.2013</a:t>
            </a:r>
            <a:endParaRPr b="0" lang="de-DE" sz="1000" spc="-1" strike="noStrike">
              <a:latin typeface="Times New Roman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333333"/>
                </a:solidFill>
                <a:latin typeface="Arial"/>
              </a:rPr>
              <a:t>Format des Gliederungstextes durch Klicken bearbeiten</a:t>
            </a:r>
            <a:endParaRPr b="0" lang="de-DE" sz="2400" spc="-1" strike="noStrike">
              <a:solidFill>
                <a:srgbClr val="333333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333333"/>
                </a:solidFill>
                <a:latin typeface="Arial"/>
              </a:rPr>
              <a:t>Zweite Gliederungsebene</a:t>
            </a:r>
            <a:endParaRPr b="0" lang="de-DE" sz="1800" spc="-1" strike="noStrike">
              <a:solidFill>
                <a:srgbClr val="333333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33333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333333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400" spc="-1" strike="noStrike">
                <a:solidFill>
                  <a:srgbClr val="333333"/>
                </a:solidFill>
                <a:latin typeface="Arial"/>
              </a:rPr>
              <a:t>Vierte Gliederungsebene</a:t>
            </a:r>
            <a:endParaRPr b="0" lang="de-DE" sz="1400" spc="-1" strike="noStrike">
              <a:solidFill>
                <a:srgbClr val="333333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94" name="Bild 6" descr=""/>
          <p:cNvPicPr/>
          <p:nvPr/>
        </p:nvPicPr>
        <p:blipFill>
          <a:blip r:embed="rId2"/>
          <a:stretch/>
        </p:blipFill>
        <p:spPr>
          <a:xfrm>
            <a:off x="7518240" y="5835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95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3"/>
          <p:cNvSpPr/>
          <p:nvPr/>
        </p:nvSpPr>
        <p:spPr>
          <a:xfrm>
            <a:off x="435240" y="6617520"/>
            <a:ext cx="202824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FAIR GmbH | GSI GmbH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8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99" name="Bild 12" descr=""/>
          <p:cNvPicPr/>
          <p:nvPr/>
        </p:nvPicPr>
        <p:blipFill>
          <a:blip r:embed="rId3"/>
          <a:stretch/>
        </p:blipFill>
        <p:spPr>
          <a:xfrm>
            <a:off x="6533280" y="430920"/>
            <a:ext cx="774720" cy="645480"/>
          </a:xfrm>
          <a:prstGeom prst="rect">
            <a:avLst/>
          </a:prstGeom>
          <a:ln>
            <a:noFill/>
          </a:ln>
        </p:spPr>
      </p:pic>
      <p:sp>
        <p:nvSpPr>
          <p:cNvPr id="100" name="PlaceHolder 6"/>
          <p:cNvSpPr>
            <a:spLocks noGrp="1"/>
          </p:cNvSpPr>
          <p:nvPr>
            <p:ph type="title"/>
          </p:nvPr>
        </p:nvSpPr>
        <p:spPr>
          <a:xfrm>
            <a:off x="422640" y="271440"/>
            <a:ext cx="5584320" cy="7873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Titelmasterformat durch Klicken bearbeiten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7"/>
          <p:cNvSpPr>
            <a:spLocks noGrp="1"/>
          </p:cNvSpPr>
          <p:nvPr>
            <p:ph type="body"/>
          </p:nvPr>
        </p:nvSpPr>
        <p:spPr>
          <a:xfrm>
            <a:off x="422640" y="1450800"/>
            <a:ext cx="8211600" cy="4903200"/>
          </a:xfrm>
          <a:prstGeom prst="rect">
            <a:avLst/>
          </a:prstGeom>
        </p:spPr>
        <p:txBody>
          <a:bodyPr/>
          <a:p>
            <a:pPr marL="432000" indent="-324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333333"/>
                </a:solidFill>
                <a:latin typeface="Arial"/>
              </a:rPr>
              <a:t>Formatvorlagen des Textmasters bearbeiten</a:t>
            </a:r>
            <a:endParaRPr b="0" lang="de-DE" sz="2400" spc="-1" strike="noStrike">
              <a:solidFill>
                <a:srgbClr val="333333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Zweite 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333333"/>
                </a:solidFill>
                <a:latin typeface="Arial"/>
              </a:rPr>
              <a:t>Dritte Ebene</a:t>
            </a:r>
            <a:endParaRPr b="0" lang="de-DE" sz="1800" spc="-1" strike="noStrike">
              <a:solidFill>
                <a:srgbClr val="333333"/>
              </a:solidFill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600" spc="-1" strike="noStrike">
                <a:solidFill>
                  <a:srgbClr val="333333"/>
                </a:solidFill>
                <a:latin typeface="Arial"/>
              </a:rPr>
              <a:t>Vierte Ebene</a:t>
            </a:r>
            <a:endParaRPr b="0" lang="de-DE" sz="1600" spc="-1" strike="noStrike">
              <a:solidFill>
                <a:srgbClr val="333333"/>
              </a:solidFill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400" spc="-1" strike="noStrike">
                <a:solidFill>
                  <a:srgbClr val="333333"/>
                </a:solidFill>
                <a:latin typeface="Arial"/>
              </a:rPr>
              <a:t>Fünfte Ebene</a:t>
            </a:r>
            <a:endParaRPr b="0" lang="de-DE" sz="1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2" name="PlaceHolder 8"/>
          <p:cNvSpPr>
            <a:spLocks noGrp="1"/>
          </p:cNvSpPr>
          <p:nvPr>
            <p:ph type="sldNum"/>
          </p:nvPr>
        </p:nvSpPr>
        <p:spPr>
          <a:xfrm>
            <a:off x="7965000" y="6552720"/>
            <a:ext cx="74448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0BBB819-92BE-4608-BC51-391FDB3313E2}" type="slidenum">
              <a:rPr b="0" lang="de-DE" sz="1000" spc="-1" strike="noStrike">
                <a:solidFill>
                  <a:srgbClr val="333333"/>
                </a:solidFill>
                <a:latin typeface="Arial"/>
              </a:rPr>
              <a:t>1</a:t>
            </a:fld>
            <a:endParaRPr b="0" lang="de-DE" sz="1000" spc="-1" strike="noStrike">
              <a:latin typeface="Times New Roman"/>
            </a:endParaRPr>
          </a:p>
        </p:txBody>
      </p:sp>
      <p:sp>
        <p:nvSpPr>
          <p:cNvPr id="103" name="PlaceHolder 9"/>
          <p:cNvSpPr>
            <a:spLocks noGrp="1"/>
          </p:cNvSpPr>
          <p:nvPr>
            <p:ph type="dt"/>
          </p:nvPr>
        </p:nvSpPr>
        <p:spPr>
          <a:xfrm>
            <a:off x="7123680" y="6552720"/>
            <a:ext cx="8247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07.10.19</a:t>
            </a:r>
            <a:endParaRPr b="0" lang="de-DE" sz="1000" spc="-1" strike="noStrike">
              <a:latin typeface="Times New Roman"/>
            </a:endParaRPr>
          </a:p>
        </p:txBody>
      </p:sp>
      <p:sp>
        <p:nvSpPr>
          <p:cNvPr id="104" name="PlaceHolder 10"/>
          <p:cNvSpPr>
            <a:spLocks noGrp="1"/>
          </p:cNvSpPr>
          <p:nvPr>
            <p:ph type="ftr"/>
          </p:nvPr>
        </p:nvSpPr>
        <p:spPr>
          <a:xfrm>
            <a:off x="3836160" y="6567480"/>
            <a:ext cx="1509840" cy="356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000000"/>
                </a:solidFill>
                <a:latin typeface="Arial"/>
              </a:rPr>
              <a:t>Lund, 07.-08.10.2019</a:t>
            </a:r>
            <a:endParaRPr b="0" lang="de-DE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42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143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6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47" name="Grafik 12" descr=""/>
          <p:cNvPicPr/>
          <p:nvPr/>
        </p:nvPicPr>
        <p:blipFill>
          <a:blip r:embed="rId3"/>
          <a:srcRect l="0" t="8342" r="0" b="16360"/>
          <a:stretch/>
        </p:blipFill>
        <p:spPr>
          <a:xfrm>
            <a:off x="7468560" y="6608160"/>
            <a:ext cx="1178640" cy="249480"/>
          </a:xfrm>
          <a:prstGeom prst="rect">
            <a:avLst/>
          </a:prstGeom>
          <a:ln>
            <a:noFill/>
          </a:ln>
        </p:spPr>
      </p:pic>
      <p:pic>
        <p:nvPicPr>
          <p:cNvPr id="148" name="Grafik 13" descr=""/>
          <p:cNvPicPr/>
          <p:nvPr/>
        </p:nvPicPr>
        <p:blipFill>
          <a:blip r:embed="rId4"/>
          <a:stretch/>
        </p:blipFill>
        <p:spPr>
          <a:xfrm>
            <a:off x="6292800" y="255240"/>
            <a:ext cx="658080" cy="548280"/>
          </a:xfrm>
          <a:prstGeom prst="rect">
            <a:avLst/>
          </a:prstGeom>
          <a:ln>
            <a:noFill/>
          </a:ln>
        </p:spPr>
      </p:pic>
      <p:sp>
        <p:nvSpPr>
          <p:cNvPr id="149" name="CustomShape 6"/>
          <p:cNvSpPr/>
          <p:nvPr/>
        </p:nvSpPr>
        <p:spPr>
          <a:xfrm>
            <a:off x="6622200" y="6623280"/>
            <a:ext cx="84600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D3FD276B-C7C0-4B85-AF31-0AD207E025B8}" type="datetime1">
              <a:rPr b="0" lang="de-DE" sz="1000" spc="-1" strike="noStrike">
                <a:solidFill>
                  <a:srgbClr val="333333"/>
                </a:solidFill>
                <a:latin typeface="Arial"/>
              </a:rPr>
              <a:t>07.10.2019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3911400" y="6623280"/>
            <a:ext cx="280008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H. Kollmus / Progress of the FAIR Cryogenics 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51" name="CustomShape 8"/>
          <p:cNvSpPr/>
          <p:nvPr/>
        </p:nvSpPr>
        <p:spPr>
          <a:xfrm>
            <a:off x="8634240" y="6623280"/>
            <a:ext cx="50940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fld id="{DEAA3305-931A-4775-BA9A-1D101F4EB761}" type="slidenum">
              <a:rPr b="0" lang="de-DE" sz="1000" spc="-1" strike="noStrike">
                <a:solidFill>
                  <a:srgbClr val="333333"/>
                </a:solidFill>
                <a:latin typeface="Arial"/>
              </a:rPr>
              <a:t>1</a:t>
            </a:fld>
            <a:endParaRPr b="0" lang="de-DE" sz="1000" spc="-1" strike="noStrike">
              <a:latin typeface="Arial"/>
            </a:endParaRPr>
          </a:p>
        </p:txBody>
      </p:sp>
      <p:pic>
        <p:nvPicPr>
          <p:cNvPr id="152" name="Bild 6" descr=""/>
          <p:cNvPicPr/>
          <p:nvPr/>
        </p:nvPicPr>
        <p:blipFill>
          <a:blip r:embed="rId5"/>
          <a:srcRect l="4772" t="11487" r="5374" b="5509"/>
          <a:stretch/>
        </p:blipFill>
        <p:spPr>
          <a:xfrm>
            <a:off x="110520" y="1417320"/>
            <a:ext cx="8926200" cy="5055840"/>
          </a:xfrm>
          <a:prstGeom prst="rect">
            <a:avLst/>
          </a:prstGeom>
          <a:ln>
            <a:noFill/>
          </a:ln>
        </p:spPr>
      </p:pic>
      <p:sp>
        <p:nvSpPr>
          <p:cNvPr id="153" name="TextShape 9"/>
          <p:cNvSpPr txBox="1"/>
          <p:nvPr/>
        </p:nvSpPr>
        <p:spPr>
          <a:xfrm>
            <a:off x="1251720" y="3244320"/>
            <a:ext cx="6607080" cy="7794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333333"/>
                </a:solidFill>
                <a:latin typeface="Arial"/>
              </a:rPr>
              <a:t>Titelmasterformat durch Klicken bearbeiten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154" name="CustomShape 10"/>
          <p:cNvSpPr/>
          <p:nvPr/>
        </p:nvSpPr>
        <p:spPr>
          <a:xfrm>
            <a:off x="7031160" y="150120"/>
            <a:ext cx="1777680" cy="56016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55" name="Bild 9" descr=""/>
          <p:cNvPicPr/>
          <p:nvPr/>
        </p:nvPicPr>
        <p:blipFill>
          <a:blip r:embed="rId6"/>
          <a:stretch/>
        </p:blipFill>
        <p:spPr>
          <a:xfrm>
            <a:off x="7297920" y="26280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156" name="CustomShape 11"/>
          <p:cNvSpPr/>
          <p:nvPr/>
        </p:nvSpPr>
        <p:spPr>
          <a:xfrm>
            <a:off x="403920" y="6650280"/>
            <a:ext cx="3371040" cy="20736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7" name="TextShape 1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6612480"/>
            <a:ext cx="9143640" cy="25524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95" name="Bild 6" descr=""/>
          <p:cNvPicPr/>
          <p:nvPr/>
        </p:nvPicPr>
        <p:blipFill>
          <a:blip r:embed="rId2"/>
          <a:stretch/>
        </p:blipFill>
        <p:spPr>
          <a:xfrm>
            <a:off x="7297920" y="259920"/>
            <a:ext cx="1349280" cy="449640"/>
          </a:xfrm>
          <a:prstGeom prst="rect">
            <a:avLst/>
          </a:prstGeom>
          <a:ln>
            <a:noFill/>
          </a:ln>
        </p:spPr>
      </p:pic>
      <p:sp>
        <p:nvSpPr>
          <p:cNvPr id="196" name="Line 2"/>
          <p:cNvSpPr/>
          <p:nvPr/>
        </p:nvSpPr>
        <p:spPr>
          <a:xfrm>
            <a:off x="0" y="1068120"/>
            <a:ext cx="9144000" cy="360"/>
          </a:xfrm>
          <a:prstGeom prst="line">
            <a:avLst/>
          </a:prstGeom>
          <a:ln w="254160">
            <a:solidFill>
              <a:srgbClr val="eaeae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3"/>
          <p:cNvSpPr/>
          <p:nvPr/>
        </p:nvSpPr>
        <p:spPr>
          <a:xfrm>
            <a:off x="435240" y="6621840"/>
            <a:ext cx="378036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GSI Helmholtzzentrum für Schwerionenforschung GmbH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0" y="93960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99" name="CustomShape 5"/>
          <p:cNvSpPr/>
          <p:nvPr/>
        </p:nvSpPr>
        <p:spPr>
          <a:xfrm>
            <a:off x="0" y="6609960"/>
            <a:ext cx="255240" cy="255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00" name="Grafik 12" descr=""/>
          <p:cNvPicPr/>
          <p:nvPr/>
        </p:nvPicPr>
        <p:blipFill>
          <a:blip r:embed="rId3"/>
          <a:srcRect l="0" t="8342" r="0" b="16360"/>
          <a:stretch/>
        </p:blipFill>
        <p:spPr>
          <a:xfrm>
            <a:off x="7468560" y="6608160"/>
            <a:ext cx="1178640" cy="249480"/>
          </a:xfrm>
          <a:prstGeom prst="rect">
            <a:avLst/>
          </a:prstGeom>
          <a:ln>
            <a:noFill/>
          </a:ln>
        </p:spPr>
      </p:pic>
      <p:pic>
        <p:nvPicPr>
          <p:cNvPr id="201" name="Grafik 13" descr=""/>
          <p:cNvPicPr/>
          <p:nvPr/>
        </p:nvPicPr>
        <p:blipFill>
          <a:blip r:embed="rId4"/>
          <a:stretch/>
        </p:blipFill>
        <p:spPr>
          <a:xfrm>
            <a:off x="6292800" y="255240"/>
            <a:ext cx="658080" cy="548280"/>
          </a:xfrm>
          <a:prstGeom prst="rect">
            <a:avLst/>
          </a:prstGeom>
          <a:ln>
            <a:noFill/>
          </a:ln>
        </p:spPr>
      </p:pic>
      <p:sp>
        <p:nvSpPr>
          <p:cNvPr id="202" name="CustomShape 6"/>
          <p:cNvSpPr/>
          <p:nvPr/>
        </p:nvSpPr>
        <p:spPr>
          <a:xfrm>
            <a:off x="6622200" y="6623280"/>
            <a:ext cx="84600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fld id="{5FEC65E5-D795-4C34-9FA3-247705024858}" type="datetime1">
              <a:rPr b="0" lang="de-DE" sz="1000" spc="-1" strike="noStrike">
                <a:solidFill>
                  <a:srgbClr val="333333"/>
                </a:solidFill>
                <a:latin typeface="Arial"/>
              </a:rPr>
              <a:t>07.10.2019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203" name="CustomShape 7"/>
          <p:cNvSpPr/>
          <p:nvPr/>
        </p:nvSpPr>
        <p:spPr>
          <a:xfrm>
            <a:off x="3911400" y="6623280"/>
            <a:ext cx="280008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H. Kollmus / Progress of the FAIR Cryogenics 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204" name="CustomShape 8"/>
          <p:cNvSpPr/>
          <p:nvPr/>
        </p:nvSpPr>
        <p:spPr>
          <a:xfrm>
            <a:off x="8634240" y="6623280"/>
            <a:ext cx="50940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fld id="{8A2FA1A8-4968-4BC3-B1FA-64BCFD37ADCB}" type="slidenum">
              <a:rPr b="0" lang="de-DE" sz="1000" spc="-1" strike="noStrike">
                <a:solidFill>
                  <a:srgbClr val="333333"/>
                </a:solidFill>
                <a:latin typeface="Arial"/>
              </a:rPr>
              <a:t>&lt;Foliennummer&gt;</a:t>
            </a:fld>
            <a:endParaRPr b="0" lang="de-DE" sz="1000" spc="-1" strike="noStrike">
              <a:latin typeface="Arial"/>
            </a:endParaRPr>
          </a:p>
        </p:txBody>
      </p:sp>
      <p:sp>
        <p:nvSpPr>
          <p:cNvPr id="205" name="PlaceHolder 9"/>
          <p:cNvSpPr>
            <a:spLocks noGrp="1"/>
          </p:cNvSpPr>
          <p:nvPr>
            <p:ph type="title"/>
          </p:nvPr>
        </p:nvSpPr>
        <p:spPr>
          <a:xfrm>
            <a:off x="422640" y="270000"/>
            <a:ext cx="5583600" cy="7873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Titelmasterformat durch Klicken bearbeiten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333333"/>
                </a:solidFill>
                <a:latin typeface="Arial"/>
              </a:rPr>
              <a:t>Format des Gliederungstextes durch Klicken bearbeiten</a:t>
            </a:r>
            <a:endParaRPr b="0" lang="de-DE" sz="2400" spc="-1" strike="noStrike">
              <a:solidFill>
                <a:srgbClr val="333333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333333"/>
                </a:solidFill>
                <a:latin typeface="Arial"/>
              </a:rPr>
              <a:t>Zweite Gliederungsebene</a:t>
            </a:r>
            <a:endParaRPr b="0" lang="de-DE" sz="1800" spc="-1" strike="noStrike">
              <a:solidFill>
                <a:srgbClr val="333333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333333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333333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400" spc="-1" strike="noStrike">
                <a:solidFill>
                  <a:srgbClr val="333333"/>
                </a:solidFill>
                <a:latin typeface="Arial"/>
              </a:rPr>
              <a:t>Vierte Gliederungsebene</a:t>
            </a:r>
            <a:endParaRPr b="0" lang="de-DE" sz="1400" spc="-1" strike="noStrike">
              <a:solidFill>
                <a:srgbClr val="333333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333333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5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wmf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5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4.tif"/><Relationship Id="rId2" Type="http://schemas.openxmlformats.org/officeDocument/2006/relationships/image" Target="../media/image65.tif"/><Relationship Id="rId3" Type="http://schemas.openxmlformats.org/officeDocument/2006/relationships/image" Target="../media/image66.tif"/><Relationship Id="rId4" Type="http://schemas.openxmlformats.org/officeDocument/2006/relationships/image" Target="../media/image67.tif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Relationship Id="rId3" Type="http://schemas.openxmlformats.org/officeDocument/2006/relationships/image" Target="../media/image86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5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5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5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5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5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251720" y="3650760"/>
            <a:ext cx="6607080" cy="7794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Cryogenic Supply for the Series Test Facility (STF) for SIS100 Magnet Testing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1371600" y="4430520"/>
            <a:ext cx="6400440" cy="584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Times New Roman"/>
              </a:rPr>
              <a:t>Claus Schroeder and </a:t>
            </a:r>
            <a:r>
              <a:rPr b="0" lang="de-DE" sz="1800" spc="-1" strike="noStrike" u="sng">
                <a:solidFill>
                  <a:srgbClr val="000000"/>
                </a:solidFill>
                <a:uFillTx/>
                <a:latin typeface="Times New Roman"/>
              </a:rPr>
              <a:t>Holger Kollmus 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de-DE" sz="1800" spc="-1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b="0" lang="de-DE" sz="1800" spc="-1" strike="noStrike">
                <a:solidFill>
                  <a:srgbClr val="000000"/>
                </a:solidFill>
                <a:latin typeface="Times New Roman"/>
              </a:rPr>
              <a:t>for the CRY Department at GSI</a:t>
            </a:r>
            <a:r>
              <a:rPr b="0" lang="de-DE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3407400" y="5184000"/>
            <a:ext cx="1992600" cy="240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1300" spc="-1" strike="noStrike">
                <a:solidFill>
                  <a:srgbClr val="333333"/>
                </a:solidFill>
                <a:latin typeface="Arial"/>
              </a:rPr>
              <a:t>Lund, 07.-08.10.2019</a:t>
            </a:r>
            <a:endParaRPr b="0" lang="de-DE" sz="1300" spc="-1" strike="noStrike">
              <a:latin typeface="Times New Roman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422640" y="27000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The Series Test Facility </a:t>
            </a:r>
            <a:br/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Operating since 2015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Picture 6" descr=""/>
          <p:cNvPicPr/>
          <p:nvPr/>
        </p:nvPicPr>
        <p:blipFill>
          <a:blip r:embed="rId1"/>
          <a:stretch/>
        </p:blipFill>
        <p:spPr>
          <a:xfrm>
            <a:off x="766800" y="1233720"/>
            <a:ext cx="7540200" cy="5219280"/>
          </a:xfrm>
          <a:prstGeom prst="rect">
            <a:avLst/>
          </a:prstGeom>
          <a:ln>
            <a:noFill/>
          </a:ln>
        </p:spPr>
      </p:pic>
      <p:sp>
        <p:nvSpPr>
          <p:cNvPr id="388" name="CustomShape 2"/>
          <p:cNvSpPr/>
          <p:nvPr/>
        </p:nvSpPr>
        <p:spPr>
          <a:xfrm>
            <a:off x="766800" y="5623200"/>
            <a:ext cx="7540200" cy="91332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1.5 kW 4 K equivalent, 6 g/s liquefaction, four test benches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SIS 100 dipoles, quadrupoles and SuperFRS Magnets can be tested 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Testing of SIS100 and SuperFRS local cryogenics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89" name="Grafik 1" descr=""/>
          <p:cNvPicPr/>
          <p:nvPr/>
        </p:nvPicPr>
        <p:blipFill>
          <a:blip r:embed="rId2"/>
          <a:stretch/>
        </p:blipFill>
        <p:spPr>
          <a:xfrm>
            <a:off x="6399360" y="1246320"/>
            <a:ext cx="1907640" cy="82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Picture 25" descr=""/>
          <p:cNvPicPr/>
          <p:nvPr/>
        </p:nvPicPr>
        <p:blipFill>
          <a:blip r:embed="rId1"/>
          <a:stretch/>
        </p:blipFill>
        <p:spPr>
          <a:xfrm>
            <a:off x="168480" y="3777840"/>
            <a:ext cx="2911320" cy="2184480"/>
          </a:xfrm>
          <a:prstGeom prst="rect">
            <a:avLst/>
          </a:prstGeom>
          <a:ln>
            <a:noFill/>
          </a:ln>
        </p:spPr>
      </p:pic>
      <p:pic>
        <p:nvPicPr>
          <p:cNvPr id="391" name="Picture 108" descr=""/>
          <p:cNvPicPr/>
          <p:nvPr/>
        </p:nvPicPr>
        <p:blipFill>
          <a:blip r:embed="rId2"/>
          <a:stretch/>
        </p:blipFill>
        <p:spPr>
          <a:xfrm>
            <a:off x="168480" y="1504800"/>
            <a:ext cx="2911320" cy="2001240"/>
          </a:xfrm>
          <a:prstGeom prst="rect">
            <a:avLst/>
          </a:prstGeom>
          <a:ln>
            <a:noFill/>
          </a:ln>
        </p:spPr>
      </p:pic>
      <p:pic>
        <p:nvPicPr>
          <p:cNvPr id="392" name="Picture 107" descr=""/>
          <p:cNvPicPr/>
          <p:nvPr/>
        </p:nvPicPr>
        <p:blipFill>
          <a:blip r:embed="rId3"/>
          <a:stretch/>
        </p:blipFill>
        <p:spPr>
          <a:xfrm>
            <a:off x="5792760" y="1226520"/>
            <a:ext cx="3242520" cy="2279880"/>
          </a:xfrm>
          <a:prstGeom prst="rect">
            <a:avLst/>
          </a:prstGeom>
          <a:ln>
            <a:noFill/>
          </a:ln>
        </p:spPr>
      </p:pic>
      <p:pic>
        <p:nvPicPr>
          <p:cNvPr id="393" name="Picture 110" descr=""/>
          <p:cNvPicPr/>
          <p:nvPr/>
        </p:nvPicPr>
        <p:blipFill>
          <a:blip r:embed="rId4"/>
          <a:stretch/>
        </p:blipFill>
        <p:spPr>
          <a:xfrm>
            <a:off x="5792760" y="3802680"/>
            <a:ext cx="3241080" cy="2143440"/>
          </a:xfrm>
          <a:prstGeom prst="rect">
            <a:avLst/>
          </a:prstGeom>
          <a:ln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39600" y="3470040"/>
            <a:ext cx="301428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Coldbox in the cryo room (1.5 kW@4.5K eq.)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43920" y="5921640"/>
            <a:ext cx="3035880" cy="42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Helium tanks and annex building with 1,1 MW water cooling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5792760" y="3506760"/>
            <a:ext cx="227952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Cold End“ in the STF testing hall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5787720" y="5962680"/>
            <a:ext cx="243216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Easy excess to the connection area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398" name="CustomShape 5"/>
          <p:cNvSpPr/>
          <p:nvPr/>
        </p:nvSpPr>
        <p:spPr>
          <a:xfrm>
            <a:off x="60120" y="360000"/>
            <a:ext cx="505188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STF: Overview and Key Paramenters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399" name="CustomShape 6"/>
          <p:cNvSpPr/>
          <p:nvPr/>
        </p:nvSpPr>
        <p:spPr>
          <a:xfrm>
            <a:off x="3159360" y="1257480"/>
            <a:ext cx="2633040" cy="18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300" spc="-1" strike="noStrike">
                <a:solidFill>
                  <a:srgbClr val="000000"/>
                </a:solidFill>
                <a:latin typeface="Arial"/>
              </a:rPr>
              <a:t>Cryogenic infrastructure at STF: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25.000 h operation of the STF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sub-cooling in the Feedboxes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in operation since 2015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1.000 m³ Helium inventory @   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warm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up to 3.000 l Helium at cold</a:t>
            </a:r>
            <a:endParaRPr b="0" lang="de-DE" sz="1300" spc="-1" strike="noStrike">
              <a:latin typeface="Arial"/>
            </a:endParaRPr>
          </a:p>
        </p:txBody>
      </p:sp>
      <p:graphicFrame>
        <p:nvGraphicFramePr>
          <p:cNvPr id="400" name="Table 7"/>
          <p:cNvGraphicFramePr/>
          <p:nvPr/>
        </p:nvGraphicFramePr>
        <p:xfrm>
          <a:off x="3200400" y="3467160"/>
          <a:ext cx="2532960" cy="2412720"/>
        </p:xfrm>
        <a:graphic>
          <a:graphicData uri="http://schemas.openxmlformats.org/drawingml/2006/table">
            <a:tbl>
              <a:tblPr/>
              <a:tblGrid>
                <a:gridCol w="1786680"/>
                <a:gridCol w="746640"/>
              </a:tblGrid>
              <a:tr h="3438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DE" sz="15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Cryo plant:</a:t>
                      </a:r>
                      <a:endParaRPr b="0" lang="de-DE" sz="15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DE" sz="17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STF</a:t>
                      </a:r>
                      <a:endParaRPr b="0" lang="de-DE" sz="17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1732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Cooling power </a:t>
                      </a:r>
                      <a:endParaRPr b="0" lang="de-DE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@ 4,5 K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700 W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51732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Cooling power </a:t>
                      </a:r>
                      <a:endParaRPr b="0" lang="de-DE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@ 50 K – 80 K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2000W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51732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Helium liquefaction rate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 g/s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51732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Max. power consumption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434 kW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30" descr=""/>
          <p:cNvPicPr/>
          <p:nvPr/>
        </p:nvPicPr>
        <p:blipFill>
          <a:blip r:embed="rId1"/>
          <a:stretch/>
        </p:blipFill>
        <p:spPr>
          <a:xfrm>
            <a:off x="154800" y="4592520"/>
            <a:ext cx="2159640" cy="1620360"/>
          </a:xfrm>
          <a:prstGeom prst="rect">
            <a:avLst/>
          </a:prstGeom>
          <a:ln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78840" y="360000"/>
            <a:ext cx="48157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</a:rPr>
              <a:t>Mechanical concept I: PTF versus STF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403" name="Picture 6" descr=""/>
          <p:cNvPicPr/>
          <p:nvPr/>
        </p:nvPicPr>
        <p:blipFill>
          <a:blip r:embed="rId2"/>
          <a:stretch/>
        </p:blipFill>
        <p:spPr>
          <a:xfrm>
            <a:off x="153360" y="1433160"/>
            <a:ext cx="2161080" cy="1620360"/>
          </a:xfrm>
          <a:prstGeom prst="rect">
            <a:avLst/>
          </a:prstGeom>
          <a:ln>
            <a:noFill/>
          </a:ln>
        </p:spPr>
      </p:pic>
      <p:pic>
        <p:nvPicPr>
          <p:cNvPr id="404" name="Picture 7" descr=""/>
          <p:cNvPicPr/>
          <p:nvPr/>
        </p:nvPicPr>
        <p:blipFill>
          <a:blip r:embed="rId3"/>
          <a:stretch/>
        </p:blipFill>
        <p:spPr>
          <a:xfrm>
            <a:off x="154800" y="2971800"/>
            <a:ext cx="2159640" cy="1620360"/>
          </a:xfrm>
          <a:prstGeom prst="rect">
            <a:avLst/>
          </a:prstGeom>
          <a:ln>
            <a:noFill/>
          </a:ln>
        </p:spPr>
      </p:pic>
      <p:sp>
        <p:nvSpPr>
          <p:cNvPr id="405" name="CustomShape 2"/>
          <p:cNvSpPr/>
          <p:nvPr/>
        </p:nvSpPr>
        <p:spPr>
          <a:xfrm>
            <a:off x="2314800" y="2572920"/>
            <a:ext cx="2356560" cy="397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500" spc="-1" strike="noStrike">
                <a:solidFill>
                  <a:srgbClr val="000000"/>
                </a:solidFill>
                <a:latin typeface="Arial"/>
              </a:rPr>
              <a:t>Magnet connection at PTF:</a:t>
            </a: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2 meters extra length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lot of flange connections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hard to install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needs strut sections at the bellow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needs additional bus bar</a:t>
            </a: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Endbox (Endcap) is: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direct mounted to the magnets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needs a crane</a:t>
            </a:r>
            <a:endParaRPr b="0" lang="de-DE" sz="1500" spc="-1" strike="noStrike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103320" y="6213240"/>
            <a:ext cx="152532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Times New Roman"/>
              </a:rPr>
              <a:t>Connection area at PTF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407" name="CustomShape 4"/>
          <p:cNvSpPr/>
          <p:nvPr/>
        </p:nvSpPr>
        <p:spPr>
          <a:xfrm>
            <a:off x="4613400" y="2566440"/>
            <a:ext cx="2300760" cy="397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500" spc="-1" strike="noStrike">
                <a:solidFill>
                  <a:srgbClr val="000000"/>
                </a:solidFill>
                <a:latin typeface="Arial"/>
              </a:rPr>
              <a:t>Magnet connection at STF:</a:t>
            </a: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magnet penetrates FBx and EBx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easy flange connections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easy to install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no bellows needed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direct connection to the main current leads (MCLs)</a:t>
            </a: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Endbox (Endcap) is: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movable on the rail system</a:t>
            </a:r>
            <a:endParaRPr b="0" lang="de-DE" sz="150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Arial"/>
              </a:rPr>
              <a:t>no crane needed</a:t>
            </a:r>
            <a:endParaRPr b="0" lang="de-DE" sz="1500" spc="-1" strike="noStrike">
              <a:latin typeface="Arial"/>
            </a:endParaRPr>
          </a:p>
        </p:txBody>
      </p:sp>
      <p:pic>
        <p:nvPicPr>
          <p:cNvPr id="408" name="Picture 2" descr=""/>
          <p:cNvPicPr/>
          <p:nvPr/>
        </p:nvPicPr>
        <p:blipFill>
          <a:blip r:embed="rId4"/>
          <a:stretch/>
        </p:blipFill>
        <p:spPr>
          <a:xfrm>
            <a:off x="6831720" y="2996640"/>
            <a:ext cx="2152080" cy="1614240"/>
          </a:xfrm>
          <a:prstGeom prst="rect">
            <a:avLst/>
          </a:prstGeom>
          <a:ln>
            <a:noFill/>
          </a:ln>
        </p:spPr>
      </p:pic>
      <p:pic>
        <p:nvPicPr>
          <p:cNvPr id="409" name="Picture 3" descr=""/>
          <p:cNvPicPr/>
          <p:nvPr/>
        </p:nvPicPr>
        <p:blipFill>
          <a:blip r:embed="rId5"/>
          <a:stretch/>
        </p:blipFill>
        <p:spPr>
          <a:xfrm>
            <a:off x="6831720" y="1415160"/>
            <a:ext cx="2152080" cy="1614240"/>
          </a:xfrm>
          <a:prstGeom prst="rect">
            <a:avLst/>
          </a:prstGeom>
          <a:ln>
            <a:noFill/>
          </a:ln>
        </p:spPr>
      </p:pic>
      <p:pic>
        <p:nvPicPr>
          <p:cNvPr id="410" name="Picture 4" descr=""/>
          <p:cNvPicPr/>
          <p:nvPr/>
        </p:nvPicPr>
        <p:blipFill>
          <a:blip r:embed="rId6"/>
          <a:stretch/>
        </p:blipFill>
        <p:spPr>
          <a:xfrm>
            <a:off x="6831720" y="4566960"/>
            <a:ext cx="2170440" cy="1627200"/>
          </a:xfrm>
          <a:prstGeom prst="rect">
            <a:avLst/>
          </a:prstGeom>
          <a:ln>
            <a:noFill/>
          </a:ln>
        </p:spPr>
      </p:pic>
      <p:sp>
        <p:nvSpPr>
          <p:cNvPr id="411" name="CustomShape 5"/>
          <p:cNvSpPr/>
          <p:nvPr/>
        </p:nvSpPr>
        <p:spPr>
          <a:xfrm>
            <a:off x="6759720" y="6216480"/>
            <a:ext cx="125424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Times New Roman"/>
              </a:rPr>
              <a:t>Connection at STF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412" name="CustomShape 6"/>
          <p:cNvSpPr/>
          <p:nvPr/>
        </p:nvSpPr>
        <p:spPr>
          <a:xfrm>
            <a:off x="2430360" y="1633680"/>
            <a:ext cx="43063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Evolution from prototype- to serial-facility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3" descr=""/>
          <p:cNvPicPr/>
          <p:nvPr/>
        </p:nvPicPr>
        <p:blipFill>
          <a:blip r:embed="rId1"/>
          <a:stretch/>
        </p:blipFill>
        <p:spPr>
          <a:xfrm>
            <a:off x="1254240" y="3417120"/>
            <a:ext cx="6475320" cy="2961360"/>
          </a:xfrm>
          <a:prstGeom prst="rect">
            <a:avLst/>
          </a:prstGeom>
          <a:ln>
            <a:noFill/>
          </a:ln>
        </p:spPr>
      </p:pic>
      <p:pic>
        <p:nvPicPr>
          <p:cNvPr id="414" name="Picture 6" descr=""/>
          <p:cNvPicPr/>
          <p:nvPr/>
        </p:nvPicPr>
        <p:blipFill>
          <a:blip r:embed="rId2"/>
          <a:stretch/>
        </p:blipFill>
        <p:spPr>
          <a:xfrm>
            <a:off x="5984640" y="3420720"/>
            <a:ext cx="2907000" cy="2180160"/>
          </a:xfrm>
          <a:prstGeom prst="rect">
            <a:avLst/>
          </a:prstGeom>
          <a:ln>
            <a:noFill/>
          </a:ln>
        </p:spPr>
      </p:pic>
      <p:sp>
        <p:nvSpPr>
          <p:cNvPr id="415" name="CustomShape 1"/>
          <p:cNvSpPr/>
          <p:nvPr/>
        </p:nvSpPr>
        <p:spPr>
          <a:xfrm>
            <a:off x="216000" y="308520"/>
            <a:ext cx="306756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Mechanical concept II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999360" y="2177640"/>
            <a:ext cx="597600" cy="248760"/>
          </a:xfrm>
          <a:prstGeom prst="rect">
            <a:avLst/>
          </a:prstGeom>
          <a:solidFill>
            <a:srgbClr val="ffffff"/>
          </a:solidFill>
          <a:ln w="25560">
            <a:solidFill>
              <a:srgbClr val="9bbb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3"/>
          <p:cNvSpPr/>
          <p:nvPr/>
        </p:nvSpPr>
        <p:spPr>
          <a:xfrm>
            <a:off x="93960" y="4559760"/>
            <a:ext cx="130428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From first ideas…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418" name="CustomShape 4"/>
          <p:cNvSpPr/>
          <p:nvPr/>
        </p:nvSpPr>
        <p:spPr>
          <a:xfrm>
            <a:off x="7729920" y="5627880"/>
            <a:ext cx="128232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…</a:t>
            </a: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to final concept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419" name="CustomShape 5"/>
          <p:cNvSpPr/>
          <p:nvPr/>
        </p:nvSpPr>
        <p:spPr>
          <a:xfrm>
            <a:off x="3687120" y="1286640"/>
            <a:ext cx="437652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000" spc="-1" strike="noStrike">
                <a:solidFill>
                  <a:srgbClr val="000000"/>
                </a:solidFill>
                <a:latin typeface="Arial"/>
              </a:rPr>
              <a:t>Feedbox connection at STF:</a:t>
            </a:r>
            <a:endParaRPr b="0" lang="de-DE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save space</a:t>
            </a:r>
            <a:endParaRPr b="0" lang="de-DE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easy excess to the connecting zone</a:t>
            </a:r>
            <a:endParaRPr b="0" lang="de-DE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as less as possible crane action</a:t>
            </a:r>
            <a:endParaRPr b="0" lang="de-DE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less flanges</a:t>
            </a:r>
            <a:endParaRPr b="0" lang="de-DE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no bellows, no additional bus bar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420" name="" descr=""/>
          <p:cNvPicPr/>
          <p:nvPr/>
        </p:nvPicPr>
        <p:blipFill>
          <a:blip r:embed="rId3"/>
          <a:stretch/>
        </p:blipFill>
        <p:spPr>
          <a:xfrm>
            <a:off x="254160" y="1384200"/>
            <a:ext cx="2692440" cy="316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nodeType="clickEffect" fill="hold">
                      <p:stCondLst>
                        <p:cond delay="indefinite"/>
                      </p:stCondLst>
                      <p:childTnLst>
                        <p:par>
                          <p:cTn id="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4" descr=""/>
          <p:cNvPicPr/>
          <p:nvPr/>
        </p:nvPicPr>
        <p:blipFill>
          <a:blip r:embed="rId1"/>
          <a:srcRect l="11490" t="12049" r="36305" b="40581"/>
          <a:stretch/>
        </p:blipFill>
        <p:spPr>
          <a:xfrm>
            <a:off x="3933000" y="1644120"/>
            <a:ext cx="4407480" cy="2250360"/>
          </a:xfrm>
          <a:prstGeom prst="rect">
            <a:avLst/>
          </a:prstGeom>
          <a:ln>
            <a:noFill/>
          </a:ln>
        </p:spPr>
      </p:pic>
      <p:sp>
        <p:nvSpPr>
          <p:cNvPr id="422" name="CustomShape 1"/>
          <p:cNvSpPr/>
          <p:nvPr/>
        </p:nvSpPr>
        <p:spPr>
          <a:xfrm>
            <a:off x="421920" y="6342120"/>
            <a:ext cx="1205640" cy="25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2"/>
          <p:cNvSpPr/>
          <p:nvPr/>
        </p:nvSpPr>
        <p:spPr>
          <a:xfrm>
            <a:off x="1440" y="261360"/>
            <a:ext cx="181080" cy="84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br/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1440" y="387000"/>
            <a:ext cx="181080" cy="59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2160" y="471240"/>
            <a:ext cx="23904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6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1660" spc="-1" strike="noStrike">
              <a:latin typeface="Arial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0" y="2639520"/>
            <a:ext cx="184320" cy="34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6"/>
          <p:cNvSpPr/>
          <p:nvPr/>
        </p:nvSpPr>
        <p:spPr>
          <a:xfrm>
            <a:off x="99720" y="1434600"/>
            <a:ext cx="8047440" cy="43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8" name="Picture 2" descr=""/>
          <p:cNvPicPr/>
          <p:nvPr/>
        </p:nvPicPr>
        <p:blipFill>
          <a:blip r:embed="rId2"/>
          <a:srcRect l="13749" t="23780" r="21744" b="11786"/>
          <a:stretch/>
        </p:blipFill>
        <p:spPr>
          <a:xfrm>
            <a:off x="99720" y="3174120"/>
            <a:ext cx="3636720" cy="2725200"/>
          </a:xfrm>
          <a:prstGeom prst="rect">
            <a:avLst/>
          </a:prstGeom>
          <a:ln>
            <a:noFill/>
          </a:ln>
        </p:spPr>
      </p:pic>
      <p:pic>
        <p:nvPicPr>
          <p:cNvPr id="429" name="Picture 2" descr=""/>
          <p:cNvPicPr/>
          <p:nvPr/>
        </p:nvPicPr>
        <p:blipFill>
          <a:blip r:embed="rId3"/>
          <a:srcRect l="17711" t="11731" r="30075" b="42712"/>
          <a:stretch/>
        </p:blipFill>
        <p:spPr>
          <a:xfrm>
            <a:off x="3933000" y="3894840"/>
            <a:ext cx="4407480" cy="2162520"/>
          </a:xfrm>
          <a:prstGeom prst="rect">
            <a:avLst/>
          </a:prstGeom>
          <a:ln>
            <a:noFill/>
          </a:ln>
        </p:spPr>
      </p:pic>
      <p:sp>
        <p:nvSpPr>
          <p:cNvPr id="430" name="CustomShape 7"/>
          <p:cNvSpPr/>
          <p:nvPr/>
        </p:nvSpPr>
        <p:spPr>
          <a:xfrm rot="16200000">
            <a:off x="3526920" y="5240160"/>
            <a:ext cx="810000" cy="24516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019" spc="-1" strike="noStrike">
                <a:solidFill>
                  <a:srgbClr val="c00000"/>
                </a:solidFill>
                <a:latin typeface="Arial"/>
              </a:rPr>
              <a:t>1305+/- 5</a:t>
            </a:r>
            <a:endParaRPr b="0" lang="de-DE" sz="1019" spc="-1" strike="noStrike">
              <a:latin typeface="Arial"/>
            </a:endParaRPr>
          </a:p>
        </p:txBody>
      </p:sp>
      <p:sp>
        <p:nvSpPr>
          <p:cNvPr id="431" name="CustomShape 8"/>
          <p:cNvSpPr/>
          <p:nvPr/>
        </p:nvSpPr>
        <p:spPr>
          <a:xfrm rot="16200000">
            <a:off x="3546000" y="3052080"/>
            <a:ext cx="810000" cy="24516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019" spc="-1" strike="noStrike">
                <a:solidFill>
                  <a:srgbClr val="c00000"/>
                </a:solidFill>
                <a:latin typeface="Arial"/>
              </a:rPr>
              <a:t>1305+/- 5</a:t>
            </a:r>
            <a:endParaRPr b="0" lang="de-DE" sz="1019" spc="-1" strike="noStrike">
              <a:latin typeface="Arial"/>
            </a:endParaRPr>
          </a:p>
        </p:txBody>
      </p:sp>
      <p:sp>
        <p:nvSpPr>
          <p:cNvPr id="432" name="CustomShape 9"/>
          <p:cNvSpPr/>
          <p:nvPr/>
        </p:nvSpPr>
        <p:spPr>
          <a:xfrm>
            <a:off x="182520" y="383760"/>
            <a:ext cx="34167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Mechanical concept III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33" name="CustomShape 10"/>
          <p:cNvSpPr/>
          <p:nvPr/>
        </p:nvSpPr>
        <p:spPr>
          <a:xfrm>
            <a:off x="264240" y="1427400"/>
            <a:ext cx="5429880" cy="141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660" spc="-1" strike="noStrike">
                <a:solidFill>
                  <a:srgbClr val="000000"/>
                </a:solidFill>
                <a:latin typeface="Arial"/>
              </a:rPr>
              <a:t>Rail system enables dipole and quadrupole installations;</a:t>
            </a:r>
            <a:endParaRPr b="0" lang="de-DE" sz="166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60" spc="-1" strike="noStrike">
                <a:solidFill>
                  <a:srgbClr val="000000"/>
                </a:solidFill>
                <a:latin typeface="Arial"/>
              </a:rPr>
              <a:t>high precision was </a:t>
            </a:r>
            <a:endParaRPr b="0" lang="de-DE" sz="166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60" spc="-1" strike="noStrike">
                <a:solidFill>
                  <a:srgbClr val="000000"/>
                </a:solidFill>
                <a:latin typeface="Arial"/>
              </a:rPr>
              <a:t>requested:</a:t>
            </a:r>
            <a:endParaRPr b="0" lang="de-DE" sz="166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50" spc="-1" strike="noStrike">
                <a:solidFill>
                  <a:srgbClr val="000000"/>
                </a:solidFill>
                <a:latin typeface="Arial"/>
              </a:rPr>
              <a:t>± 0,1 mm horizontal</a:t>
            </a:r>
            <a:endParaRPr b="0" lang="de-DE" sz="1850" spc="-1" strike="noStrike">
              <a:latin typeface="Arial"/>
            </a:endParaRPr>
          </a:p>
          <a:p>
            <a:pPr marL="316440" indent="-316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50" spc="-1" strike="noStrike">
                <a:solidFill>
                  <a:srgbClr val="000000"/>
                </a:solidFill>
                <a:latin typeface="Arial"/>
              </a:rPr>
              <a:t>± 1 mrad</a:t>
            </a:r>
            <a:endParaRPr b="0" lang="de-DE" sz="1850" spc="-1" strike="noStrike">
              <a:latin typeface="Arial"/>
            </a:endParaRPr>
          </a:p>
        </p:txBody>
      </p:sp>
      <p:sp>
        <p:nvSpPr>
          <p:cNvPr id="434" name="CustomShape 11"/>
          <p:cNvSpPr/>
          <p:nvPr/>
        </p:nvSpPr>
        <p:spPr>
          <a:xfrm>
            <a:off x="4061160" y="6160320"/>
            <a:ext cx="454572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Rail system is prepared to also test SIS100-quadrupols</a:t>
            </a:r>
            <a:endParaRPr b="0" lang="de-DE" sz="14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7" descr=""/>
          <p:cNvPicPr/>
          <p:nvPr/>
        </p:nvPicPr>
        <p:blipFill>
          <a:blip r:embed="rId1"/>
          <a:stretch/>
        </p:blipFill>
        <p:spPr>
          <a:xfrm>
            <a:off x="209160" y="1293480"/>
            <a:ext cx="3439800" cy="2263320"/>
          </a:xfrm>
          <a:prstGeom prst="rect">
            <a:avLst/>
          </a:prstGeom>
          <a:ln>
            <a:noFill/>
          </a:ln>
        </p:spPr>
      </p:pic>
      <p:pic>
        <p:nvPicPr>
          <p:cNvPr id="436" name="Grafik 3" descr=""/>
          <p:cNvPicPr/>
          <p:nvPr/>
        </p:nvPicPr>
        <p:blipFill>
          <a:blip r:embed="rId2"/>
          <a:stretch/>
        </p:blipFill>
        <p:spPr>
          <a:xfrm>
            <a:off x="4480560" y="1302120"/>
            <a:ext cx="4480200" cy="217116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5001480" y="3471840"/>
            <a:ext cx="4036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HMI for the operation of one Feedbox during magnet test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246600" y="367200"/>
            <a:ext cx="29214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Serial Testing Status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275760" y="3473280"/>
            <a:ext cx="17539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Sketch of process lines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440" name="Picture 25" descr=""/>
          <p:cNvPicPr/>
          <p:nvPr/>
        </p:nvPicPr>
        <p:blipFill>
          <a:blip r:embed="rId3"/>
          <a:stretch/>
        </p:blipFill>
        <p:spPr>
          <a:xfrm>
            <a:off x="271080" y="3924720"/>
            <a:ext cx="4086000" cy="2506320"/>
          </a:xfrm>
          <a:prstGeom prst="rect">
            <a:avLst/>
          </a:prstGeom>
          <a:ln>
            <a:noFill/>
          </a:ln>
        </p:spPr>
      </p:pic>
      <p:sp>
        <p:nvSpPr>
          <p:cNvPr id="441" name="CustomShape 4"/>
          <p:cNvSpPr/>
          <p:nvPr/>
        </p:nvSpPr>
        <p:spPr>
          <a:xfrm>
            <a:off x="4357440" y="3863160"/>
            <a:ext cx="4047840" cy="249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SIS 100 Dipole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cooling by forced-two-phase-Helium-flow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at entrance subcooled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108 pieces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aperture: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130x60 mm²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ramp rate.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4T/s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max. field: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1,9 T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cold mass length: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3060 mm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over all length: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3700 mm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246600" y="367200"/>
            <a:ext cx="29214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Serial Testing Status</a:t>
            </a:r>
            <a:endParaRPr b="0" lang="de-DE" sz="2200" spc="-1" strike="noStrike">
              <a:latin typeface="Arial"/>
            </a:endParaRPr>
          </a:p>
        </p:txBody>
      </p:sp>
      <p:pic>
        <p:nvPicPr>
          <p:cNvPr id="443" name="Grafik 2" descr=""/>
          <p:cNvPicPr/>
          <p:nvPr/>
        </p:nvPicPr>
        <p:blipFill>
          <a:blip r:embed="rId1"/>
          <a:stretch/>
        </p:blipFill>
        <p:spPr>
          <a:xfrm>
            <a:off x="1895400" y="1220760"/>
            <a:ext cx="7182000" cy="3943800"/>
          </a:xfrm>
          <a:prstGeom prst="rect">
            <a:avLst/>
          </a:prstGeom>
          <a:ln>
            <a:noFill/>
          </a:ln>
        </p:spPr>
      </p:pic>
      <p:pic>
        <p:nvPicPr>
          <p:cNvPr id="444" name="Grafik 3" descr=""/>
          <p:cNvPicPr/>
          <p:nvPr/>
        </p:nvPicPr>
        <p:blipFill>
          <a:blip r:embed="rId2"/>
          <a:stretch/>
        </p:blipFill>
        <p:spPr>
          <a:xfrm>
            <a:off x="165600" y="3111840"/>
            <a:ext cx="1565280" cy="2782800"/>
          </a:xfrm>
          <a:prstGeom prst="rect">
            <a:avLst/>
          </a:prstGeom>
          <a:ln>
            <a:noFill/>
          </a:ln>
        </p:spPr>
      </p:pic>
      <p:pic>
        <p:nvPicPr>
          <p:cNvPr id="445" name="Grafik 4" descr=""/>
          <p:cNvPicPr/>
          <p:nvPr/>
        </p:nvPicPr>
        <p:blipFill>
          <a:blip r:embed="rId3"/>
          <a:stretch/>
        </p:blipFill>
        <p:spPr>
          <a:xfrm>
            <a:off x="5428080" y="3970440"/>
            <a:ext cx="3285720" cy="1998360"/>
          </a:xfrm>
          <a:prstGeom prst="rect">
            <a:avLst/>
          </a:prstGeom>
          <a:ln>
            <a:noFill/>
          </a:ln>
        </p:spPr>
      </p:pic>
      <p:sp>
        <p:nvSpPr>
          <p:cNvPr id="446" name="CustomShape 2"/>
          <p:cNvSpPr/>
          <p:nvPr/>
        </p:nvSpPr>
        <p:spPr>
          <a:xfrm>
            <a:off x="2078280" y="4642920"/>
            <a:ext cx="11052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Scatch of test area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447" name="Grafik 6" descr=""/>
          <p:cNvPicPr/>
          <p:nvPr/>
        </p:nvPicPr>
        <p:blipFill>
          <a:blip r:embed="rId4"/>
          <a:stretch/>
        </p:blipFill>
        <p:spPr>
          <a:xfrm>
            <a:off x="165600" y="1236240"/>
            <a:ext cx="1688400" cy="949680"/>
          </a:xfrm>
          <a:prstGeom prst="rect">
            <a:avLst/>
          </a:prstGeom>
          <a:ln>
            <a:noFill/>
          </a:ln>
        </p:spPr>
      </p:pic>
      <p:sp>
        <p:nvSpPr>
          <p:cNvPr id="448" name="CustomShape 3"/>
          <p:cNvSpPr/>
          <p:nvPr/>
        </p:nvSpPr>
        <p:spPr>
          <a:xfrm>
            <a:off x="70200" y="2186280"/>
            <a:ext cx="20077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Preparation area; incoming and outgoing tests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49" name="CustomShape 4"/>
          <p:cNvSpPr/>
          <p:nvPr/>
        </p:nvSpPr>
        <p:spPr>
          <a:xfrm>
            <a:off x="78840" y="5837760"/>
            <a:ext cx="17269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View in the testing hall with warm calibration magnet in front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50" name="CustomShape 5"/>
          <p:cNvSpPr/>
          <p:nvPr/>
        </p:nvSpPr>
        <p:spPr>
          <a:xfrm>
            <a:off x="5335560" y="5979240"/>
            <a:ext cx="40168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Half of the SIS100 Dipole magnets are successfully testet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51" name="CustomShape 6"/>
          <p:cNvSpPr/>
          <p:nvPr/>
        </p:nvSpPr>
        <p:spPr>
          <a:xfrm>
            <a:off x="2258280" y="5280840"/>
            <a:ext cx="2719080" cy="11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100 % of MCLs 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50 % of SIS100-Dipols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one bypass-line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one Beam-vacuum-chamber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2 cryo-pump-prototyps</a:t>
            </a:r>
            <a:endParaRPr b="0" lang="de-DE" sz="14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464400" y="14868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Additional Testing:</a:t>
            </a:r>
            <a:br/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SIS100 By-Pass Line (Polish </a:t>
            </a:r>
            <a:r>
              <a:rPr b="1" i="1" lang="de-DE" sz="2400" spc="-1" strike="noStrike">
                <a:solidFill>
                  <a:srgbClr val="333333"/>
                </a:solidFill>
                <a:latin typeface="Arial"/>
              </a:rPr>
              <a:t>In-Kind</a:t>
            </a: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)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3" name="Grafik 2" descr=""/>
          <p:cNvPicPr/>
          <p:nvPr/>
        </p:nvPicPr>
        <p:blipFill>
          <a:blip r:embed="rId1"/>
          <a:stretch/>
        </p:blipFill>
        <p:spPr>
          <a:xfrm>
            <a:off x="1114560" y="1209600"/>
            <a:ext cx="6819480" cy="5114520"/>
          </a:xfrm>
          <a:prstGeom prst="rect">
            <a:avLst/>
          </a:prstGeom>
          <a:ln>
            <a:noFill/>
          </a:ln>
        </p:spPr>
      </p:pic>
      <p:sp>
        <p:nvSpPr>
          <p:cNvPr id="454" name="CustomShape 2"/>
          <p:cNvSpPr/>
          <p:nvPr/>
        </p:nvSpPr>
        <p:spPr>
          <a:xfrm>
            <a:off x="1100160" y="5423040"/>
            <a:ext cx="6833880" cy="91332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Successfully tested at GSI STF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Series production in started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Production time until 2022 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76680" y="288000"/>
            <a:ext cx="6475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333333"/>
                </a:solidFill>
                <a:latin typeface="Arial"/>
              </a:rPr>
              <a:t>Additional Testing II: </a:t>
            </a:r>
            <a:br/>
            <a:r>
              <a:rPr b="1" lang="de-DE" sz="1800" spc="-1" strike="noStrike">
                <a:solidFill>
                  <a:srgbClr val="333333"/>
                </a:solidFill>
                <a:latin typeface="Arial"/>
              </a:rPr>
              <a:t>MCL SIS100, Cryo-Adsroption Pump, Beam Pipe Chamner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56" name="Grafik 2" descr=""/>
          <p:cNvPicPr/>
          <p:nvPr/>
        </p:nvPicPr>
        <p:blipFill>
          <a:blip r:embed="rId1"/>
          <a:stretch/>
        </p:blipFill>
        <p:spPr>
          <a:xfrm>
            <a:off x="317880" y="1352520"/>
            <a:ext cx="1834560" cy="2446200"/>
          </a:xfrm>
          <a:prstGeom prst="rect">
            <a:avLst/>
          </a:prstGeom>
          <a:ln>
            <a:noFill/>
          </a:ln>
        </p:spPr>
      </p:pic>
      <p:pic>
        <p:nvPicPr>
          <p:cNvPr id="457" name="Picture 5" descr=""/>
          <p:cNvPicPr/>
          <p:nvPr/>
        </p:nvPicPr>
        <p:blipFill>
          <a:blip r:embed="rId2"/>
          <a:stretch/>
        </p:blipFill>
        <p:spPr>
          <a:xfrm>
            <a:off x="2662560" y="3845160"/>
            <a:ext cx="3005280" cy="2253240"/>
          </a:xfrm>
          <a:prstGeom prst="rect">
            <a:avLst/>
          </a:prstGeom>
          <a:ln>
            <a:noFill/>
          </a:ln>
        </p:spPr>
      </p:pic>
      <p:sp>
        <p:nvSpPr>
          <p:cNvPr id="458" name="CustomShape 2"/>
          <p:cNvSpPr/>
          <p:nvPr/>
        </p:nvSpPr>
        <p:spPr>
          <a:xfrm>
            <a:off x="2593800" y="6077160"/>
            <a:ext cx="30096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Jumper-line during installation on the side of one Feedbox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212760" y="3743280"/>
            <a:ext cx="2048040" cy="11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Electrical switch for 14 kA between 2 benches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The  4. bench operated mainly for the serial testing of main current leads (MCLs)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460" name="Grafik 1" descr=""/>
          <p:cNvPicPr/>
          <p:nvPr/>
        </p:nvPicPr>
        <p:blipFill>
          <a:blip r:embed="rId3"/>
          <a:stretch/>
        </p:blipFill>
        <p:spPr>
          <a:xfrm>
            <a:off x="2662560" y="1352520"/>
            <a:ext cx="2716200" cy="2036880"/>
          </a:xfrm>
          <a:prstGeom prst="rect">
            <a:avLst/>
          </a:prstGeom>
          <a:ln>
            <a:noFill/>
          </a:ln>
        </p:spPr>
      </p:pic>
      <p:pic>
        <p:nvPicPr>
          <p:cNvPr id="461" name="Grafik 2" descr=""/>
          <p:cNvPicPr/>
          <p:nvPr/>
        </p:nvPicPr>
        <p:blipFill>
          <a:blip r:embed="rId4"/>
          <a:stretch/>
        </p:blipFill>
        <p:spPr>
          <a:xfrm>
            <a:off x="5808600" y="4298760"/>
            <a:ext cx="3194280" cy="1800000"/>
          </a:xfrm>
          <a:prstGeom prst="rect">
            <a:avLst/>
          </a:prstGeom>
          <a:ln>
            <a:noFill/>
          </a:ln>
        </p:spPr>
      </p:pic>
      <p:pic>
        <p:nvPicPr>
          <p:cNvPr id="462" name="Grafik 4" descr=""/>
          <p:cNvPicPr/>
          <p:nvPr/>
        </p:nvPicPr>
        <p:blipFill>
          <a:blip r:embed="rId5"/>
          <a:stretch/>
        </p:blipFill>
        <p:spPr>
          <a:xfrm>
            <a:off x="7304040" y="1283760"/>
            <a:ext cx="1698840" cy="3014640"/>
          </a:xfrm>
          <a:prstGeom prst="rect">
            <a:avLst/>
          </a:prstGeom>
          <a:ln>
            <a:noFill/>
          </a:ln>
        </p:spPr>
      </p:pic>
      <p:sp>
        <p:nvSpPr>
          <p:cNvPr id="463" name="CustomShape 4"/>
          <p:cNvSpPr/>
          <p:nvPr/>
        </p:nvSpPr>
        <p:spPr>
          <a:xfrm>
            <a:off x="2593800" y="3378600"/>
            <a:ext cx="30096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Cryogenic pump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64" name="CustomShape 5"/>
          <p:cNvSpPr/>
          <p:nvPr/>
        </p:nvSpPr>
        <p:spPr>
          <a:xfrm>
            <a:off x="5825520" y="1320120"/>
            <a:ext cx="1478160" cy="118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One key item of SIS100 are the cryo-cooled, bended beam-vacuum-cambers</a:t>
            </a:r>
            <a:endParaRPr b="0" lang="de-DE" sz="1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de-DE" sz="1200" spc="-1" strike="noStrike">
              <a:latin typeface="Arial"/>
            </a:endParaRPr>
          </a:p>
        </p:txBody>
      </p:sp>
      <p:pic>
        <p:nvPicPr>
          <p:cNvPr id="465" name="Picture 2" descr=""/>
          <p:cNvPicPr/>
          <p:nvPr/>
        </p:nvPicPr>
        <p:blipFill>
          <a:blip r:embed="rId6"/>
          <a:stretch/>
        </p:blipFill>
        <p:spPr>
          <a:xfrm>
            <a:off x="323280" y="4943520"/>
            <a:ext cx="1829520" cy="137160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85040" y="383760"/>
            <a:ext cx="2666880" cy="3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660" spc="-1" strike="noStrike">
                <a:solidFill>
                  <a:srgbClr val="000000"/>
                </a:solidFill>
                <a:latin typeface="Arial"/>
              </a:rPr>
              <a:t>SIS100-quadrupol at STF</a:t>
            </a:r>
            <a:endParaRPr b="0" lang="de-DE" sz="1660" spc="-1" strike="noStrike">
              <a:latin typeface="Arial"/>
            </a:endParaRPr>
          </a:p>
        </p:txBody>
      </p:sp>
      <p:pic>
        <p:nvPicPr>
          <p:cNvPr id="467" name="Picture 2" descr=""/>
          <p:cNvPicPr/>
          <p:nvPr/>
        </p:nvPicPr>
        <p:blipFill>
          <a:blip r:embed="rId1"/>
          <a:stretch/>
        </p:blipFill>
        <p:spPr>
          <a:xfrm rot="20659800">
            <a:off x="198000" y="1624320"/>
            <a:ext cx="2649240" cy="1906200"/>
          </a:xfrm>
          <a:prstGeom prst="rect">
            <a:avLst/>
          </a:prstGeom>
          <a:ln>
            <a:noFill/>
          </a:ln>
        </p:spPr>
      </p:pic>
      <p:pic>
        <p:nvPicPr>
          <p:cNvPr id="468" name="Picture 2" descr=""/>
          <p:cNvPicPr/>
          <p:nvPr/>
        </p:nvPicPr>
        <p:blipFill>
          <a:blip r:embed="rId2"/>
          <a:srcRect l="133514" t="0" r="0" b="0"/>
          <a:stretch/>
        </p:blipFill>
        <p:spPr>
          <a:xfrm>
            <a:off x="131760" y="3772080"/>
            <a:ext cx="3045600" cy="2470320"/>
          </a:xfrm>
          <a:prstGeom prst="rect">
            <a:avLst/>
          </a:prstGeom>
          <a:ln>
            <a:noFill/>
          </a:ln>
        </p:spPr>
      </p:pic>
      <p:pic>
        <p:nvPicPr>
          <p:cNvPr id="469" name="Picture 2" descr=""/>
          <p:cNvPicPr/>
          <p:nvPr/>
        </p:nvPicPr>
        <p:blipFill>
          <a:blip r:embed="rId3"/>
          <a:stretch/>
        </p:blipFill>
        <p:spPr>
          <a:xfrm>
            <a:off x="3942720" y="3852720"/>
            <a:ext cx="3298680" cy="2309400"/>
          </a:xfrm>
          <a:prstGeom prst="rect">
            <a:avLst/>
          </a:prstGeom>
          <a:ln>
            <a:noFill/>
          </a:ln>
        </p:spPr>
      </p:pic>
      <p:pic>
        <p:nvPicPr>
          <p:cNvPr id="470" name="Picture 3" descr=""/>
          <p:cNvPicPr/>
          <p:nvPr/>
        </p:nvPicPr>
        <p:blipFill>
          <a:blip r:embed="rId4"/>
          <a:stretch/>
        </p:blipFill>
        <p:spPr>
          <a:xfrm>
            <a:off x="4193640" y="1584720"/>
            <a:ext cx="2897280" cy="2316960"/>
          </a:xfrm>
          <a:prstGeom prst="rect">
            <a:avLst/>
          </a:prstGeom>
          <a:ln>
            <a:noFill/>
          </a:ln>
        </p:spPr>
      </p:pic>
      <p:sp>
        <p:nvSpPr>
          <p:cNvPr id="471" name="CustomShape 2"/>
          <p:cNvSpPr/>
          <p:nvPr/>
        </p:nvSpPr>
        <p:spPr>
          <a:xfrm>
            <a:off x="6547680" y="2272320"/>
            <a:ext cx="236304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Straight section modules</a:t>
            </a:r>
            <a:endParaRPr b="0" lang="de-DE" sz="1200" spc="-1" strike="noStrike">
              <a:latin typeface="Arial"/>
            </a:endParaRPr>
          </a:p>
          <a:p>
            <a:pPr marL="272880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types 2.123 and 2.13s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17 modules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Stand-alone module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types are in between two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warm sections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Cryogenic supply through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attached by-pass line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72" name="CustomShape 3"/>
          <p:cNvSpPr/>
          <p:nvPr/>
        </p:nvSpPr>
        <p:spPr>
          <a:xfrm>
            <a:off x="2097360" y="3880800"/>
            <a:ext cx="2582280" cy="173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Arc termination modules</a:t>
            </a:r>
            <a:endParaRPr b="0" lang="de-DE" sz="1200" spc="-1" strike="noStrike">
              <a:latin typeface="Arial"/>
            </a:endParaRPr>
          </a:p>
          <a:p>
            <a:pPr marL="272880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types 2.4 and 1.E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10 modules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US- and DS-termination of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the arc section of SIS100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Cryogenic supply by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attached by-pass line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Additional support for vacuum forces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73" name="CustomShape 4"/>
          <p:cNvSpPr/>
          <p:nvPr/>
        </p:nvSpPr>
        <p:spPr>
          <a:xfrm>
            <a:off x="6652080" y="4062600"/>
            <a:ext cx="2496960" cy="191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Special modules</a:t>
            </a:r>
            <a:endParaRPr b="0" lang="de-DE" sz="1200" spc="-1" strike="noStrike">
              <a:latin typeface="Arial"/>
            </a:endParaRPr>
          </a:p>
          <a:p>
            <a:pPr marL="272880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types 2.4x and 1.Ei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2 modules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US- and DS-terminations of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sector 5 in SIS100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Additional Injection-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and extraction QP-doublets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separately supported</a:t>
            </a:r>
            <a:endParaRPr b="0" lang="de-DE" sz="1200" spc="-1" strike="noStrike">
              <a:latin typeface="Arial"/>
            </a:endParaRPr>
          </a:p>
          <a:p>
            <a:pPr lvl="1" marL="44460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Cryogenic supply by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attached by-pass line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74" name="CustomShape 5"/>
          <p:cNvSpPr/>
          <p:nvPr/>
        </p:nvSpPr>
        <p:spPr>
          <a:xfrm>
            <a:off x="2103120" y="2325960"/>
            <a:ext cx="239148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Arc section modules</a:t>
            </a:r>
            <a:endParaRPr b="0" lang="de-DE" sz="1200" spc="-1" strike="noStrike">
              <a:latin typeface="Arial"/>
            </a:endParaRPr>
          </a:p>
          <a:p>
            <a:pPr marL="272880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types 2.5 to 2.9D</a:t>
            </a:r>
            <a:endParaRPr b="0" lang="de-DE" sz="1200" spc="-1" strike="noStrike">
              <a:latin typeface="Arial"/>
            </a:endParaRPr>
          </a:p>
          <a:p>
            <a:pPr lvl="1" marL="55872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Arial"/>
              </a:rPr>
              <a:t>54 modules</a:t>
            </a:r>
            <a:endParaRPr b="0" lang="de-DE" sz="1200" spc="-1" strike="noStrike">
              <a:latin typeface="Arial"/>
            </a:endParaRPr>
          </a:p>
          <a:p>
            <a:pPr lvl="1" marL="55872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Arc section module type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incline of the arc-section</a:t>
            </a:r>
            <a:endParaRPr b="0" lang="de-DE" sz="1200" spc="-1" strike="noStrike">
              <a:latin typeface="Arial"/>
            </a:endParaRPr>
          </a:p>
          <a:p>
            <a:pPr lvl="1" marL="55872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Cryogenic supply in</a:t>
            </a:r>
            <a:br/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line of the arc section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75" name="CustomShape 6"/>
          <p:cNvSpPr/>
          <p:nvPr/>
        </p:nvSpPr>
        <p:spPr>
          <a:xfrm>
            <a:off x="2883960" y="1583640"/>
            <a:ext cx="294228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</a:rPr>
              <a:t>4 different configurations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490640" y="1434600"/>
            <a:ext cx="181080" cy="234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847160" y="1638720"/>
            <a:ext cx="184320" cy="43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TextShape 3"/>
          <p:cNvSpPr txBox="1"/>
          <p:nvPr/>
        </p:nvSpPr>
        <p:spPr>
          <a:xfrm>
            <a:off x="3616560" y="6354000"/>
            <a:ext cx="1992600" cy="240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1000" spc="-1" strike="noStrike">
                <a:solidFill>
                  <a:srgbClr val="333333"/>
                </a:solidFill>
                <a:latin typeface="Arial"/>
              </a:rPr>
              <a:t>Lund, 07.-08.10.2019</a:t>
            </a:r>
            <a:endParaRPr b="0" lang="de-DE" sz="1000" spc="-1" strike="noStrike">
              <a:latin typeface="Times New Roman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1492560" y="2436840"/>
            <a:ext cx="62409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5"/>
          <p:cNvSpPr/>
          <p:nvPr/>
        </p:nvSpPr>
        <p:spPr>
          <a:xfrm>
            <a:off x="559800" y="1656000"/>
            <a:ext cx="3760200" cy="386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Overview</a:t>
            </a:r>
            <a:endParaRPr b="0" lang="de-DE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FAIR Project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Cryogenic Infrastructure @ GSI</a:t>
            </a:r>
            <a:endParaRPr b="0" lang="de-DE" sz="1600" spc="-1" strike="noStrike">
              <a:latin typeface="Arial"/>
            </a:endParaRPr>
          </a:p>
          <a:p>
            <a:pPr lvl="3" marL="864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HeSu</a:t>
            </a:r>
            <a:endParaRPr b="0" lang="de-DE" sz="1600" spc="-1" strike="noStrike">
              <a:latin typeface="Arial"/>
            </a:endParaRPr>
          </a:p>
          <a:p>
            <a:pPr lvl="3" marL="864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de-DE" sz="1600" spc="-1" strike="noStrike" baseline="33000">
                <a:solidFill>
                  <a:srgbClr val="000000"/>
                </a:solidFill>
                <a:latin typeface="Arial"/>
              </a:rPr>
              <a:t>3</a:t>
            </a: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B and FoPi plant 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Cryo Testing</a:t>
            </a:r>
            <a:endParaRPr b="0" lang="de-DE" sz="1600" spc="-1" strike="noStrike">
              <a:latin typeface="Arial"/>
            </a:endParaRPr>
          </a:p>
          <a:p>
            <a:pPr lvl="2" marL="12002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PTF</a:t>
            </a:r>
            <a:endParaRPr b="0" lang="de-DE" sz="1600" spc="-1" strike="noStrike">
              <a:latin typeface="Arial"/>
            </a:endParaRPr>
          </a:p>
          <a:p>
            <a:pPr lvl="2" marL="12002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STF</a:t>
            </a:r>
            <a:endParaRPr b="0" lang="de-DE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STF</a:t>
            </a:r>
            <a:endParaRPr b="0" lang="de-DE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Mechanical concept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Status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Additional tasks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Modifications</a:t>
            </a:r>
            <a:endParaRPr b="0" lang="de-DE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Quadrupole testing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String planning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57" name="TextShape 6"/>
          <p:cNvSpPr txBox="1"/>
          <p:nvPr/>
        </p:nvSpPr>
        <p:spPr>
          <a:xfrm>
            <a:off x="356400" y="360000"/>
            <a:ext cx="597960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Outline</a:t>
            </a:r>
            <a:endParaRPr b="0" lang="de-DE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roup 1"/>
          <p:cNvGrpSpPr/>
          <p:nvPr/>
        </p:nvGrpSpPr>
        <p:grpSpPr>
          <a:xfrm>
            <a:off x="125280" y="1766160"/>
            <a:ext cx="8928000" cy="4012200"/>
            <a:chOff x="125280" y="1766160"/>
            <a:chExt cx="8928000" cy="4012200"/>
          </a:xfrm>
        </p:grpSpPr>
        <p:pic>
          <p:nvPicPr>
            <p:cNvPr id="477" name="Grafik 2" descr=""/>
            <p:cNvPicPr/>
            <p:nvPr/>
          </p:nvPicPr>
          <p:blipFill>
            <a:blip r:embed="rId1"/>
            <a:srcRect l="8093" t="19633" r="4238" b="21340"/>
            <a:stretch/>
          </p:blipFill>
          <p:spPr>
            <a:xfrm>
              <a:off x="125280" y="1976400"/>
              <a:ext cx="8928000" cy="3249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8" name="CustomShape 2"/>
            <p:cNvSpPr/>
            <p:nvPr/>
          </p:nvSpPr>
          <p:spPr>
            <a:xfrm>
              <a:off x="125280" y="1812960"/>
              <a:ext cx="1533600" cy="141444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3"/>
            <p:cNvSpPr/>
            <p:nvPr/>
          </p:nvSpPr>
          <p:spPr>
            <a:xfrm>
              <a:off x="1468440" y="1976400"/>
              <a:ext cx="1973520" cy="9108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4"/>
            <p:cNvSpPr/>
            <p:nvPr/>
          </p:nvSpPr>
          <p:spPr>
            <a:xfrm>
              <a:off x="1658880" y="1766160"/>
              <a:ext cx="1973520" cy="9108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5"/>
            <p:cNvSpPr/>
            <p:nvPr/>
          </p:nvSpPr>
          <p:spPr>
            <a:xfrm>
              <a:off x="1814040" y="4867560"/>
              <a:ext cx="1486440" cy="9108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6"/>
            <p:cNvSpPr/>
            <p:nvPr/>
          </p:nvSpPr>
          <p:spPr>
            <a:xfrm>
              <a:off x="3441960" y="5056200"/>
              <a:ext cx="134388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CustomShape 7"/>
            <p:cNvSpPr/>
            <p:nvPr/>
          </p:nvSpPr>
          <p:spPr>
            <a:xfrm>
              <a:off x="4741560" y="4776480"/>
              <a:ext cx="416952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CustomShape 8"/>
            <p:cNvSpPr/>
            <p:nvPr/>
          </p:nvSpPr>
          <p:spPr>
            <a:xfrm>
              <a:off x="6299640" y="4428720"/>
              <a:ext cx="261180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CustomShape 9"/>
            <p:cNvSpPr/>
            <p:nvPr/>
          </p:nvSpPr>
          <p:spPr>
            <a:xfrm>
              <a:off x="8239680" y="3703680"/>
              <a:ext cx="773280" cy="73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CustomShape 10"/>
            <p:cNvSpPr/>
            <p:nvPr/>
          </p:nvSpPr>
          <p:spPr>
            <a:xfrm>
              <a:off x="6688800" y="3938400"/>
              <a:ext cx="89244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1"/>
            <p:cNvSpPr/>
            <p:nvPr/>
          </p:nvSpPr>
          <p:spPr>
            <a:xfrm>
              <a:off x="7588440" y="3798000"/>
              <a:ext cx="89244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12"/>
            <p:cNvSpPr/>
            <p:nvPr/>
          </p:nvSpPr>
          <p:spPr>
            <a:xfrm>
              <a:off x="6481080" y="4013640"/>
              <a:ext cx="892440" cy="69516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9" name="CustomShape 13"/>
          <p:cNvSpPr/>
          <p:nvPr/>
        </p:nvSpPr>
        <p:spPr>
          <a:xfrm rot="20863800">
            <a:off x="1127880" y="3951000"/>
            <a:ext cx="678600" cy="437400"/>
          </a:xfrm>
          <a:prstGeom prst="roundRect">
            <a:avLst>
              <a:gd name="adj" fmla="val 16667"/>
            </a:avLst>
          </a:prstGeom>
          <a:solidFill>
            <a:srgbClr val="4f81bd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4"/>
          <p:cNvSpPr/>
          <p:nvPr/>
        </p:nvSpPr>
        <p:spPr>
          <a:xfrm>
            <a:off x="987120" y="2450520"/>
            <a:ext cx="10814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Beam Position Monitor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1" name="CustomShape 15"/>
          <p:cNvSpPr/>
          <p:nvPr/>
        </p:nvSpPr>
        <p:spPr>
          <a:xfrm rot="20900400">
            <a:off x="1779840" y="3741840"/>
            <a:ext cx="2725560" cy="145440"/>
          </a:xfrm>
          <a:prstGeom prst="roundRect">
            <a:avLst>
              <a:gd name="adj" fmla="val 16667"/>
            </a:avLst>
          </a:prstGeom>
          <a:solidFill>
            <a:srgbClr val="ffff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16"/>
          <p:cNvSpPr/>
          <p:nvPr/>
        </p:nvSpPr>
        <p:spPr>
          <a:xfrm>
            <a:off x="6036480" y="4569840"/>
            <a:ext cx="15094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Vacuum Chamber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3" name="CustomShape 17"/>
          <p:cNvSpPr/>
          <p:nvPr/>
        </p:nvSpPr>
        <p:spPr>
          <a:xfrm rot="20863800">
            <a:off x="4417560" y="3181680"/>
            <a:ext cx="753840" cy="437400"/>
          </a:xfrm>
          <a:prstGeom prst="roundRect">
            <a:avLst>
              <a:gd name="adj" fmla="val 16667"/>
            </a:avLst>
          </a:prstGeom>
          <a:solidFill>
            <a:srgbClr val="fac09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8"/>
          <p:cNvSpPr/>
          <p:nvPr/>
        </p:nvSpPr>
        <p:spPr>
          <a:xfrm>
            <a:off x="5842440" y="1849680"/>
            <a:ext cx="13550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Defocusing QD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5" name="CustomShape 19"/>
          <p:cNvSpPr/>
          <p:nvPr/>
        </p:nvSpPr>
        <p:spPr>
          <a:xfrm>
            <a:off x="5848200" y="5424480"/>
            <a:ext cx="3133080" cy="4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5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Upstream unit VQD (QD + sextupole)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6" name="CustomShape 20"/>
          <p:cNvSpPr/>
          <p:nvPr/>
        </p:nvSpPr>
        <p:spPr>
          <a:xfrm>
            <a:off x="1364760" y="5448240"/>
            <a:ext cx="3201480" cy="4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5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Downstream unit SF2B (F2 + steerer) 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7" name="CustomShape 21"/>
          <p:cNvSpPr/>
          <p:nvPr/>
        </p:nvSpPr>
        <p:spPr>
          <a:xfrm flipH="1">
            <a:off x="2088360" y="2398320"/>
            <a:ext cx="1527480" cy="18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22"/>
          <p:cNvSpPr/>
          <p:nvPr/>
        </p:nvSpPr>
        <p:spPr>
          <a:xfrm>
            <a:off x="2208240" y="2097720"/>
            <a:ext cx="1371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Beam direction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99" name="CustomShape 23"/>
          <p:cNvSpPr/>
          <p:nvPr/>
        </p:nvSpPr>
        <p:spPr>
          <a:xfrm flipH="1">
            <a:off x="1419120" y="3336120"/>
            <a:ext cx="42480" cy="61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24"/>
          <p:cNvSpPr/>
          <p:nvPr/>
        </p:nvSpPr>
        <p:spPr>
          <a:xfrm flipH="1">
            <a:off x="4794840" y="2148120"/>
            <a:ext cx="318240" cy="1157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984807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25"/>
          <p:cNvSpPr/>
          <p:nvPr/>
        </p:nvSpPr>
        <p:spPr>
          <a:xfrm flipV="1">
            <a:off x="6350760" y="3116160"/>
            <a:ext cx="495000" cy="147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8064a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26"/>
          <p:cNvSpPr/>
          <p:nvPr/>
        </p:nvSpPr>
        <p:spPr>
          <a:xfrm rot="20900400">
            <a:off x="5325480" y="3048120"/>
            <a:ext cx="2725560" cy="145440"/>
          </a:xfrm>
          <a:prstGeom prst="roundRect">
            <a:avLst>
              <a:gd name="adj" fmla="val 16667"/>
            </a:avLst>
          </a:prstGeom>
          <a:solidFill>
            <a:srgbClr val="ffff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7"/>
          <p:cNvSpPr/>
          <p:nvPr/>
        </p:nvSpPr>
        <p:spPr>
          <a:xfrm rot="20868000">
            <a:off x="1942560" y="3953160"/>
            <a:ext cx="1950480" cy="102600"/>
          </a:xfrm>
          <a:prstGeom prst="roundRect">
            <a:avLst>
              <a:gd name="adj" fmla="val 16667"/>
            </a:avLst>
          </a:prstGeom>
          <a:solidFill>
            <a:srgbClr val="ff00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8"/>
          <p:cNvSpPr/>
          <p:nvPr/>
        </p:nvSpPr>
        <p:spPr>
          <a:xfrm rot="20986800">
            <a:off x="1809000" y="3605400"/>
            <a:ext cx="1950480" cy="158040"/>
          </a:xfrm>
          <a:prstGeom prst="roundRect">
            <a:avLst>
              <a:gd name="adj" fmla="val 16667"/>
            </a:avLst>
          </a:prstGeom>
          <a:solidFill>
            <a:srgbClr val="ff00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29"/>
          <p:cNvSpPr/>
          <p:nvPr/>
        </p:nvSpPr>
        <p:spPr>
          <a:xfrm rot="20986800">
            <a:off x="5383080" y="2943000"/>
            <a:ext cx="1950480" cy="158040"/>
          </a:xfrm>
          <a:prstGeom prst="roundRect">
            <a:avLst>
              <a:gd name="adj" fmla="val 16667"/>
            </a:avLst>
          </a:prstGeom>
          <a:solidFill>
            <a:srgbClr val="ff00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0"/>
          <p:cNvSpPr/>
          <p:nvPr/>
        </p:nvSpPr>
        <p:spPr>
          <a:xfrm rot="20986800">
            <a:off x="5469840" y="3240720"/>
            <a:ext cx="1950480" cy="99720"/>
          </a:xfrm>
          <a:prstGeom prst="roundRect">
            <a:avLst>
              <a:gd name="adj" fmla="val 16667"/>
            </a:avLst>
          </a:prstGeom>
          <a:solidFill>
            <a:srgbClr val="ff000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1"/>
          <p:cNvSpPr/>
          <p:nvPr/>
        </p:nvSpPr>
        <p:spPr>
          <a:xfrm>
            <a:off x="4365720" y="1929600"/>
            <a:ext cx="13550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Cryocatcher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08" name="CustomShape 32"/>
          <p:cNvSpPr/>
          <p:nvPr/>
        </p:nvSpPr>
        <p:spPr>
          <a:xfrm>
            <a:off x="2193480" y="4848840"/>
            <a:ext cx="13550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Focusing quadrupole F2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09" name="CustomShape 33"/>
          <p:cNvSpPr/>
          <p:nvPr/>
        </p:nvSpPr>
        <p:spPr>
          <a:xfrm rot="20863800">
            <a:off x="3794040" y="3381480"/>
            <a:ext cx="569160" cy="132840"/>
          </a:xfrm>
          <a:prstGeom prst="roundRect">
            <a:avLst>
              <a:gd name="adj" fmla="val 16667"/>
            </a:avLst>
          </a:prstGeom>
          <a:solidFill>
            <a:srgbClr val="7030a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4"/>
          <p:cNvSpPr/>
          <p:nvPr/>
        </p:nvSpPr>
        <p:spPr>
          <a:xfrm rot="20863800">
            <a:off x="3911040" y="3717000"/>
            <a:ext cx="491040" cy="124560"/>
          </a:xfrm>
          <a:prstGeom prst="roundRect">
            <a:avLst>
              <a:gd name="adj" fmla="val 16667"/>
            </a:avLst>
          </a:prstGeom>
          <a:solidFill>
            <a:srgbClr val="7030a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5"/>
          <p:cNvSpPr/>
          <p:nvPr/>
        </p:nvSpPr>
        <p:spPr>
          <a:xfrm rot="20863800">
            <a:off x="7480800" y="2977920"/>
            <a:ext cx="491040" cy="124560"/>
          </a:xfrm>
          <a:prstGeom prst="roundRect">
            <a:avLst>
              <a:gd name="adj" fmla="val 16667"/>
            </a:avLst>
          </a:prstGeom>
          <a:solidFill>
            <a:srgbClr val="7030a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6"/>
          <p:cNvSpPr/>
          <p:nvPr/>
        </p:nvSpPr>
        <p:spPr>
          <a:xfrm rot="20863800">
            <a:off x="7381080" y="2700360"/>
            <a:ext cx="569160" cy="132840"/>
          </a:xfrm>
          <a:prstGeom prst="roundRect">
            <a:avLst>
              <a:gd name="adj" fmla="val 16667"/>
            </a:avLst>
          </a:prstGeom>
          <a:solidFill>
            <a:srgbClr val="7030a0">
              <a:alpha val="3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37"/>
          <p:cNvSpPr/>
          <p:nvPr/>
        </p:nvSpPr>
        <p:spPr>
          <a:xfrm flipH="1" flipV="1">
            <a:off x="3056760" y="3857760"/>
            <a:ext cx="3276720" cy="73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8064a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38"/>
          <p:cNvSpPr/>
          <p:nvPr/>
        </p:nvSpPr>
        <p:spPr>
          <a:xfrm flipH="1" flipV="1">
            <a:off x="7846560" y="3066840"/>
            <a:ext cx="171000" cy="97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030a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39"/>
          <p:cNvSpPr/>
          <p:nvPr/>
        </p:nvSpPr>
        <p:spPr>
          <a:xfrm>
            <a:off x="4395600" y="4933800"/>
            <a:ext cx="10958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Steering 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Magnet - ST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16" name="CustomShape 40"/>
          <p:cNvSpPr/>
          <p:nvPr/>
        </p:nvSpPr>
        <p:spPr>
          <a:xfrm flipH="1" flipV="1">
            <a:off x="4168800" y="3840840"/>
            <a:ext cx="518760" cy="105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030a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1"/>
          <p:cNvSpPr/>
          <p:nvPr/>
        </p:nvSpPr>
        <p:spPr>
          <a:xfrm flipV="1">
            <a:off x="2754360" y="4040280"/>
            <a:ext cx="14760" cy="85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42"/>
          <p:cNvSpPr/>
          <p:nvPr/>
        </p:nvSpPr>
        <p:spPr>
          <a:xfrm>
            <a:off x="185040" y="383760"/>
            <a:ext cx="2666880" cy="3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660" spc="-1" strike="noStrike">
                <a:solidFill>
                  <a:srgbClr val="000000"/>
                </a:solidFill>
                <a:latin typeface="Arial"/>
              </a:rPr>
              <a:t>SIS100-quadrupol at STF</a:t>
            </a:r>
            <a:endParaRPr b="0" lang="de-DE" sz="1660" spc="-1" strike="noStrike">
              <a:latin typeface="Arial"/>
            </a:endParaRPr>
          </a:p>
        </p:txBody>
      </p:sp>
      <p:sp>
        <p:nvSpPr>
          <p:cNvPr id="519" name="CustomShape 43"/>
          <p:cNvSpPr/>
          <p:nvPr/>
        </p:nvSpPr>
        <p:spPr>
          <a:xfrm>
            <a:off x="274320" y="6095160"/>
            <a:ext cx="59349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SIS100 Quadrupole-module is a highly complex system of two quadrupole magnets and various additional components</a:t>
            </a:r>
            <a:endParaRPr b="0" lang="de-DE" sz="12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rafik 2" descr=""/>
          <p:cNvPicPr/>
          <p:nvPr/>
        </p:nvPicPr>
        <p:blipFill>
          <a:blip r:embed="rId1"/>
          <a:srcRect l="5217" t="26435" r="12837" b="15357"/>
          <a:stretch/>
        </p:blipFill>
        <p:spPr>
          <a:xfrm>
            <a:off x="422640" y="3800520"/>
            <a:ext cx="5244480" cy="2433600"/>
          </a:xfrm>
          <a:prstGeom prst="rect">
            <a:avLst/>
          </a:prstGeom>
          <a:ln>
            <a:solidFill>
              <a:srgbClr val="808080"/>
            </a:solidFill>
          </a:ln>
        </p:spPr>
      </p:pic>
      <p:sp>
        <p:nvSpPr>
          <p:cNvPr id="521" name="CustomShape 1"/>
          <p:cNvSpPr/>
          <p:nvPr/>
        </p:nvSpPr>
        <p:spPr>
          <a:xfrm>
            <a:off x="274320" y="6252120"/>
            <a:ext cx="35409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Mounting scheme at Series Test Facility station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522" name="Grafik 5" descr=""/>
          <p:cNvPicPr/>
          <p:nvPr/>
        </p:nvPicPr>
        <p:blipFill>
          <a:blip r:embed="rId2"/>
          <a:srcRect l="6868" t="14107" r="6213" b="18444"/>
          <a:stretch/>
        </p:blipFill>
        <p:spPr>
          <a:xfrm>
            <a:off x="422640" y="1236600"/>
            <a:ext cx="5244480" cy="2458080"/>
          </a:xfrm>
          <a:prstGeom prst="rect">
            <a:avLst/>
          </a:prstGeom>
          <a:ln>
            <a:noFill/>
          </a:ln>
        </p:spPr>
      </p:pic>
      <p:sp>
        <p:nvSpPr>
          <p:cNvPr id="523" name="CustomShape 2"/>
          <p:cNvSpPr/>
          <p:nvPr/>
        </p:nvSpPr>
        <p:spPr>
          <a:xfrm>
            <a:off x="5868720" y="1338480"/>
            <a:ext cx="3083760" cy="280044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1. Magnet units, vacuum chambers, beam diagnostic and other </a:t>
            </a:r>
            <a:br/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    module components available at Bilfinger Noell for prototype </a:t>
            </a:r>
            <a:br/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    assembly.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2. Integration of QDM prototype advanced, module will be delivered </a:t>
            </a:r>
            <a:br/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    in October 2019 to GSI.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3. Testing campaign of the magnet module is planned and will start </a:t>
            </a:r>
            <a:br/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    in November 2019 at GSI series test facility.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24" name="CustomShape 3"/>
          <p:cNvSpPr/>
          <p:nvPr/>
        </p:nvSpPr>
        <p:spPr>
          <a:xfrm>
            <a:off x="185040" y="383760"/>
            <a:ext cx="2666880" cy="3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660" spc="-1" strike="noStrike">
                <a:solidFill>
                  <a:srgbClr val="000000"/>
                </a:solidFill>
                <a:latin typeface="Arial"/>
              </a:rPr>
              <a:t>SIS100-quadrupol at STF</a:t>
            </a:r>
            <a:endParaRPr b="0" lang="de-DE" sz="1660" spc="-1" strike="noStrike">
              <a:latin typeface="Arial"/>
            </a:endParaRPr>
          </a:p>
        </p:txBody>
      </p:sp>
      <p:pic>
        <p:nvPicPr>
          <p:cNvPr id="525" name="Grafik 8" descr=""/>
          <p:cNvPicPr/>
          <p:nvPr/>
        </p:nvPicPr>
        <p:blipFill>
          <a:blip r:embed="rId3"/>
          <a:srcRect l="11781" t="5041" r="24421" b="33171"/>
          <a:stretch/>
        </p:blipFill>
        <p:spPr>
          <a:xfrm>
            <a:off x="5868720" y="4219200"/>
            <a:ext cx="3083760" cy="1990800"/>
          </a:xfrm>
          <a:prstGeom prst="rect">
            <a:avLst/>
          </a:prstGeom>
          <a:ln>
            <a:noFill/>
          </a:ln>
        </p:spPr>
      </p:pic>
      <p:sp>
        <p:nvSpPr>
          <p:cNvPr id="526" name="CustomShape 4"/>
          <p:cNvSpPr/>
          <p:nvPr/>
        </p:nvSpPr>
        <p:spPr>
          <a:xfrm>
            <a:off x="5738400" y="6210720"/>
            <a:ext cx="35409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Assembly of prototype at Bilfinger-Noell</a:t>
            </a:r>
            <a:endParaRPr b="0" lang="de-DE" sz="12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179640" y="383760"/>
            <a:ext cx="1836000" cy="3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660" spc="-1" strike="noStrike">
                <a:solidFill>
                  <a:srgbClr val="000000"/>
                </a:solidFill>
                <a:latin typeface="Arial"/>
              </a:rPr>
              <a:t>String plannings</a:t>
            </a:r>
            <a:endParaRPr b="0" lang="de-DE" sz="1660" spc="-1" strike="noStrike">
              <a:latin typeface="Arial"/>
            </a:endParaRPr>
          </a:p>
        </p:txBody>
      </p:sp>
      <p:pic>
        <p:nvPicPr>
          <p:cNvPr id="528" name="Grafik 3" descr=""/>
          <p:cNvPicPr/>
          <p:nvPr/>
        </p:nvPicPr>
        <p:blipFill>
          <a:blip r:embed="rId1"/>
          <a:stretch/>
        </p:blipFill>
        <p:spPr>
          <a:xfrm>
            <a:off x="238320" y="4555440"/>
            <a:ext cx="5261400" cy="2060640"/>
          </a:xfrm>
          <a:prstGeom prst="rect">
            <a:avLst/>
          </a:prstGeom>
          <a:ln>
            <a:noFill/>
          </a:ln>
        </p:spPr>
      </p:pic>
      <p:pic>
        <p:nvPicPr>
          <p:cNvPr id="529" name="Grafik 6" descr=""/>
          <p:cNvPicPr/>
          <p:nvPr/>
        </p:nvPicPr>
        <p:blipFill>
          <a:blip r:embed="rId2"/>
          <a:stretch/>
        </p:blipFill>
        <p:spPr>
          <a:xfrm rot="5400000">
            <a:off x="993240" y="500040"/>
            <a:ext cx="3536640" cy="5001120"/>
          </a:xfrm>
          <a:prstGeom prst="rect">
            <a:avLst/>
          </a:prstGeom>
          <a:ln>
            <a:noFill/>
          </a:ln>
        </p:spPr>
      </p:pic>
      <p:sp>
        <p:nvSpPr>
          <p:cNvPr id="530" name="CustomShape 2"/>
          <p:cNvSpPr/>
          <p:nvPr/>
        </p:nvSpPr>
        <p:spPr>
          <a:xfrm>
            <a:off x="3834360" y="2549160"/>
            <a:ext cx="142452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Side view of string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531" name="CustomShape 3"/>
          <p:cNvSpPr/>
          <p:nvPr/>
        </p:nvSpPr>
        <p:spPr>
          <a:xfrm>
            <a:off x="3978360" y="3865680"/>
            <a:ext cx="136512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Top view of string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532" name="CustomShape 4"/>
          <p:cNvSpPr/>
          <p:nvPr/>
        </p:nvSpPr>
        <p:spPr>
          <a:xfrm>
            <a:off x="5885280" y="1358280"/>
            <a:ext cx="3175920" cy="520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Next big step in preparation is the installation of a string at STF.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After testing the first quadrupole-module we will immediately start building up a string with one quadrupole-module and two dipoles using also existing ring parts as feed-in-line and feed-in-cryostat.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Missing parts (red) as special end-box and connecting part are in design phase.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After first tests with electrical dipole- and quadrupole circles in series, we will be also able to operate the dipole circles and quadrupole circles independently.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During installation we will test all possible installation processes we will also have later during ring installation.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33" name="CustomShape 5"/>
          <p:cNvSpPr/>
          <p:nvPr/>
        </p:nvSpPr>
        <p:spPr>
          <a:xfrm>
            <a:off x="390600" y="3375000"/>
            <a:ext cx="489960" cy="573480"/>
          </a:xfrm>
          <a:prstGeom prst="ellipse">
            <a:avLst/>
          </a:prstGeom>
          <a:solidFill>
            <a:srgbClr val="ff0000">
              <a:alpha val="48000"/>
            </a:srgbClr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34" name="CustomShape 6"/>
          <p:cNvSpPr/>
          <p:nvPr/>
        </p:nvSpPr>
        <p:spPr>
          <a:xfrm>
            <a:off x="4847760" y="4375080"/>
            <a:ext cx="483480" cy="456840"/>
          </a:xfrm>
          <a:prstGeom prst="ellipse">
            <a:avLst/>
          </a:prstGeom>
          <a:solidFill>
            <a:srgbClr val="ff0000">
              <a:alpha val="48000"/>
            </a:srgbClr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35" name="CustomShape 7"/>
          <p:cNvSpPr/>
          <p:nvPr/>
        </p:nvSpPr>
        <p:spPr>
          <a:xfrm>
            <a:off x="168120" y="6221880"/>
            <a:ext cx="2070720" cy="27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3-D-model of planned string</a:t>
            </a:r>
            <a:endParaRPr b="0" lang="de-DE" sz="12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rafik 18" descr=""/>
          <p:cNvPicPr/>
          <p:nvPr/>
        </p:nvPicPr>
        <p:blipFill>
          <a:blip r:embed="rId1"/>
          <a:stretch/>
        </p:blipFill>
        <p:spPr>
          <a:xfrm>
            <a:off x="7576200" y="5694120"/>
            <a:ext cx="1474920" cy="724320"/>
          </a:xfrm>
          <a:prstGeom prst="rect">
            <a:avLst/>
          </a:prstGeom>
          <a:ln>
            <a:noFill/>
          </a:ln>
        </p:spPr>
      </p:pic>
      <p:pic>
        <p:nvPicPr>
          <p:cNvPr id="537" name="Afbeelding 4" descr=""/>
          <p:cNvPicPr/>
          <p:nvPr/>
        </p:nvPicPr>
        <p:blipFill>
          <a:blip r:embed="rId2"/>
          <a:stretch/>
        </p:blipFill>
        <p:spPr>
          <a:xfrm>
            <a:off x="4060800" y="3435480"/>
            <a:ext cx="5199120" cy="3072960"/>
          </a:xfrm>
          <a:prstGeom prst="rect">
            <a:avLst/>
          </a:prstGeom>
          <a:ln>
            <a:noFill/>
          </a:ln>
        </p:spPr>
      </p:pic>
      <p:pic>
        <p:nvPicPr>
          <p:cNvPr id="538" name="Grafik 1" descr=""/>
          <p:cNvPicPr/>
          <p:nvPr/>
        </p:nvPicPr>
        <p:blipFill>
          <a:blip r:embed="rId3"/>
          <a:stretch/>
        </p:blipFill>
        <p:spPr>
          <a:xfrm>
            <a:off x="2764440" y="1334880"/>
            <a:ext cx="1494000" cy="1992240"/>
          </a:xfrm>
          <a:prstGeom prst="rect">
            <a:avLst/>
          </a:prstGeom>
          <a:ln>
            <a:noFill/>
          </a:ln>
        </p:spPr>
      </p:pic>
      <p:pic>
        <p:nvPicPr>
          <p:cNvPr id="539" name="Grafik 2" descr=""/>
          <p:cNvPicPr/>
          <p:nvPr/>
        </p:nvPicPr>
        <p:blipFill>
          <a:blip r:embed="rId4"/>
          <a:stretch/>
        </p:blipFill>
        <p:spPr>
          <a:xfrm>
            <a:off x="2776680" y="1334880"/>
            <a:ext cx="1494000" cy="1992240"/>
          </a:xfrm>
          <a:prstGeom prst="rect">
            <a:avLst/>
          </a:prstGeom>
          <a:ln>
            <a:noFill/>
          </a:ln>
        </p:spPr>
      </p:pic>
      <p:pic>
        <p:nvPicPr>
          <p:cNvPr id="540" name="Grafik 3" descr=""/>
          <p:cNvPicPr/>
          <p:nvPr/>
        </p:nvPicPr>
        <p:blipFill>
          <a:blip r:embed="rId5"/>
          <a:stretch/>
        </p:blipFill>
        <p:spPr>
          <a:xfrm>
            <a:off x="2776680" y="1334880"/>
            <a:ext cx="1494000" cy="1992240"/>
          </a:xfrm>
          <a:prstGeom prst="rect">
            <a:avLst/>
          </a:prstGeom>
          <a:ln>
            <a:noFill/>
          </a:ln>
        </p:spPr>
      </p:pic>
      <p:pic>
        <p:nvPicPr>
          <p:cNvPr id="541" name="Grafik 4" descr=""/>
          <p:cNvPicPr/>
          <p:nvPr/>
        </p:nvPicPr>
        <p:blipFill>
          <a:blip r:embed="rId6"/>
          <a:stretch/>
        </p:blipFill>
        <p:spPr>
          <a:xfrm>
            <a:off x="2752560" y="1334880"/>
            <a:ext cx="1494000" cy="1992240"/>
          </a:xfrm>
          <a:prstGeom prst="rect">
            <a:avLst/>
          </a:prstGeom>
          <a:ln>
            <a:noFill/>
          </a:ln>
        </p:spPr>
      </p:pic>
      <p:pic>
        <p:nvPicPr>
          <p:cNvPr id="542" name="Grafik 5" descr=""/>
          <p:cNvPicPr/>
          <p:nvPr/>
        </p:nvPicPr>
        <p:blipFill>
          <a:blip r:embed="rId7"/>
          <a:stretch/>
        </p:blipFill>
        <p:spPr>
          <a:xfrm>
            <a:off x="2745360" y="1334880"/>
            <a:ext cx="1508760" cy="1992240"/>
          </a:xfrm>
          <a:prstGeom prst="rect">
            <a:avLst/>
          </a:prstGeom>
          <a:ln>
            <a:noFill/>
          </a:ln>
        </p:spPr>
      </p:pic>
      <p:pic>
        <p:nvPicPr>
          <p:cNvPr id="543" name="Grafik 7" descr=""/>
          <p:cNvPicPr/>
          <p:nvPr/>
        </p:nvPicPr>
        <p:blipFill>
          <a:blip r:embed="rId8"/>
          <a:stretch/>
        </p:blipFill>
        <p:spPr>
          <a:xfrm>
            <a:off x="2777760" y="3386520"/>
            <a:ext cx="1476000" cy="1968120"/>
          </a:xfrm>
          <a:prstGeom prst="rect">
            <a:avLst/>
          </a:prstGeom>
          <a:ln>
            <a:noFill/>
          </a:ln>
        </p:spPr>
      </p:pic>
      <p:sp>
        <p:nvSpPr>
          <p:cNvPr id="544" name="CustomShape 1"/>
          <p:cNvSpPr/>
          <p:nvPr/>
        </p:nvSpPr>
        <p:spPr>
          <a:xfrm>
            <a:off x="184680" y="383760"/>
            <a:ext cx="2617920" cy="3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1660" spc="-1" strike="noStrike">
                <a:solidFill>
                  <a:srgbClr val="000000"/>
                </a:solidFill>
                <a:latin typeface="Arial"/>
              </a:rPr>
              <a:t>Modifications of the STF</a:t>
            </a:r>
            <a:endParaRPr b="0" lang="de-DE" sz="1660" spc="-1" strike="noStrike">
              <a:latin typeface="Arial"/>
            </a:endParaRPr>
          </a:p>
        </p:txBody>
      </p:sp>
      <p:sp>
        <p:nvSpPr>
          <p:cNvPr id="545" name="CustomShape 2"/>
          <p:cNvSpPr/>
          <p:nvPr/>
        </p:nvSpPr>
        <p:spPr>
          <a:xfrm>
            <a:off x="6309360" y="4060080"/>
            <a:ext cx="515160" cy="621360"/>
          </a:xfrm>
          <a:prstGeom prst="ellipse">
            <a:avLst/>
          </a:prstGeom>
          <a:solidFill>
            <a:srgbClr val="fdbb63">
              <a:alpha val="53000"/>
            </a:srgbClr>
          </a:solidFill>
          <a:ln w="9360"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46" name="CustomShape 3"/>
          <p:cNvSpPr/>
          <p:nvPr/>
        </p:nvSpPr>
        <p:spPr>
          <a:xfrm>
            <a:off x="0" y="1285200"/>
            <a:ext cx="2758320" cy="48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Cryoplant was planned from very beginning to serve in a later stage superconducting cw-linac via the String-End-box.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By installing new distribution-box between Cold-box and test-area we will enable cw-linac-tests from the very beginning.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As a first step the new box and 20m transfer line was installed during shutdown-phase beginning 2019.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In 2. step we will install the residual transferlines and needed cryogenic infrastructure in the cw-linac-testbulding beginning October 2019 by DeMaCo.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This infrastructure will be later used to serve also the real cw-linac without any additional modifications.</a:t>
            </a:r>
            <a:endParaRPr b="0" lang="de-DE" sz="1300" spc="-1" strike="noStrike">
              <a:latin typeface="Arial"/>
            </a:endParaRPr>
          </a:p>
        </p:txBody>
      </p:sp>
      <p:pic>
        <p:nvPicPr>
          <p:cNvPr id="547" name="Grafik 1" descr=""/>
          <p:cNvPicPr/>
          <p:nvPr/>
        </p:nvPicPr>
        <p:blipFill>
          <a:blip r:embed="rId9"/>
          <a:stretch/>
        </p:blipFill>
        <p:spPr>
          <a:xfrm>
            <a:off x="2745360" y="5392800"/>
            <a:ext cx="1501200" cy="1184040"/>
          </a:xfrm>
          <a:prstGeom prst="rect">
            <a:avLst/>
          </a:prstGeom>
          <a:ln>
            <a:noFill/>
          </a:ln>
        </p:spPr>
      </p:pic>
      <p:sp>
        <p:nvSpPr>
          <p:cNvPr id="548" name="CustomShape 4"/>
          <p:cNvSpPr/>
          <p:nvPr/>
        </p:nvSpPr>
        <p:spPr>
          <a:xfrm>
            <a:off x="1284840" y="5991840"/>
            <a:ext cx="14929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Cw-linac superconducting accelerator cell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549" name="Afbeelding 3" descr=""/>
          <p:cNvPicPr/>
          <p:nvPr/>
        </p:nvPicPr>
        <p:blipFill>
          <a:blip r:embed="rId10"/>
          <a:stretch/>
        </p:blipFill>
        <p:spPr>
          <a:xfrm>
            <a:off x="7014240" y="1334880"/>
            <a:ext cx="2036880" cy="2051280"/>
          </a:xfrm>
          <a:prstGeom prst="rect">
            <a:avLst/>
          </a:prstGeom>
          <a:ln>
            <a:noFill/>
          </a:ln>
        </p:spPr>
      </p:pic>
      <p:sp>
        <p:nvSpPr>
          <p:cNvPr id="550" name="CustomShape 5"/>
          <p:cNvSpPr/>
          <p:nvPr/>
        </p:nvSpPr>
        <p:spPr>
          <a:xfrm flipV="1">
            <a:off x="6824880" y="3386520"/>
            <a:ext cx="52344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round/>
            <a:tailEnd len="med" type="triangle" w="med"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51" name="CustomShape 6"/>
          <p:cNvSpPr/>
          <p:nvPr/>
        </p:nvSpPr>
        <p:spPr>
          <a:xfrm>
            <a:off x="4266360" y="1285200"/>
            <a:ext cx="2758320" cy="16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We used some space between cold-box and first distribution box to cut the fourfold- and singelfold-transferline and installed additional distribution box for cw-linac supply.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New box is already implemented to the HMI of the cryoplant.</a:t>
            </a:r>
            <a:endParaRPr b="0" lang="de-DE" sz="1300" spc="-1" strike="noStrike"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rafik 2" descr=""/>
          <p:cNvPicPr/>
          <p:nvPr/>
        </p:nvPicPr>
        <p:blipFill>
          <a:blip r:embed="rId1"/>
          <a:stretch/>
        </p:blipFill>
        <p:spPr>
          <a:xfrm>
            <a:off x="583920" y="1177920"/>
            <a:ext cx="8159040" cy="1735560"/>
          </a:xfrm>
          <a:prstGeom prst="rect">
            <a:avLst/>
          </a:prstGeom>
          <a:ln>
            <a:noFill/>
          </a:ln>
        </p:spPr>
      </p:pic>
      <p:sp>
        <p:nvSpPr>
          <p:cNvPr id="553" name="CustomShape 1"/>
          <p:cNvSpPr/>
          <p:nvPr/>
        </p:nvSpPr>
        <p:spPr>
          <a:xfrm>
            <a:off x="6063840" y="3547800"/>
            <a:ext cx="4550040" cy="4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2"/>
          <p:cNvSpPr/>
          <p:nvPr/>
        </p:nvSpPr>
        <p:spPr>
          <a:xfrm>
            <a:off x="5499000" y="3069000"/>
            <a:ext cx="3644640" cy="3288240"/>
          </a:xfrm>
          <a:prstGeom prst="rect">
            <a:avLst/>
          </a:prstGeom>
          <a:noFill/>
          <a:ln w="190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Layout properties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20"/>
              </a:spcAft>
            </a:pP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Multigap CH cavities</a:t>
            </a: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Cavities with short lengths (&lt;1</a:t>
            </a:r>
            <a:r>
              <a:rPr b="0" lang="de-DE" sz="1600" spc="-1" strike="noStrike">
                <a:solidFill>
                  <a:srgbClr val="000000"/>
                </a:solidFill>
                <a:latin typeface="Symbol"/>
              </a:rPr>
              <a:t>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m) and small transverse dimensions (&lt;0.5 m)</a:t>
            </a: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Modular construction with 4 cryomodules</a:t>
            </a: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Each containing 3 CH cavities, 1 buncher, 2 solenoids</a:t>
            </a: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lang="de-DE" sz="1600" spc="-1" strike="noStrike" baseline="-25000">
                <a:solidFill>
                  <a:srgbClr val="000000"/>
                </a:solidFill>
                <a:latin typeface="Calibri"/>
              </a:rPr>
              <a:t>a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=</a:t>
            </a:r>
            <a:r>
              <a:rPr b="0" lang="de-DE" sz="1600" spc="-1" strike="noStrike" baseline="-25000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7.1 MV/m enables compact linac design</a:t>
            </a:r>
            <a:endParaRPr b="0" lang="de-DE" sz="1600" spc="-1" strike="noStrike">
              <a:latin typeface="Arial"/>
            </a:endParaRPr>
          </a:p>
          <a:p>
            <a:pPr marL="176040" indent="-175680">
              <a:lnSpc>
                <a:spcPct val="100000"/>
              </a:lnSpc>
              <a:spcAft>
                <a:spcPts val="320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First step </a:t>
            </a:r>
            <a:r>
              <a:rPr b="0" lang="de-DE" sz="1600" spc="-1" strike="noStrike">
                <a:solidFill>
                  <a:srgbClr val="000000"/>
                </a:solidFill>
                <a:latin typeface="Symbol"/>
              </a:rPr>
              <a:t>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 Demonstrator project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555" name="Grafik 5" descr=""/>
          <p:cNvPicPr/>
          <p:nvPr/>
        </p:nvPicPr>
        <p:blipFill>
          <a:blip r:embed="rId2"/>
          <a:stretch/>
        </p:blipFill>
        <p:spPr>
          <a:xfrm>
            <a:off x="2605680" y="3547800"/>
            <a:ext cx="2829960" cy="2206440"/>
          </a:xfrm>
          <a:prstGeom prst="rect">
            <a:avLst/>
          </a:prstGeom>
          <a:ln>
            <a:noFill/>
          </a:ln>
        </p:spPr>
      </p:pic>
      <p:sp>
        <p:nvSpPr>
          <p:cNvPr id="556" name="CustomShape 3"/>
          <p:cNvSpPr/>
          <p:nvPr/>
        </p:nvSpPr>
        <p:spPr>
          <a:xfrm>
            <a:off x="5567400" y="6223320"/>
            <a:ext cx="243360" cy="3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4"/>
          <p:cNvSpPr/>
          <p:nvPr/>
        </p:nvSpPr>
        <p:spPr>
          <a:xfrm>
            <a:off x="348480" y="2789640"/>
            <a:ext cx="2234160" cy="912240"/>
          </a:xfrm>
          <a:prstGeom prst="rect">
            <a:avLst/>
          </a:prstGeom>
          <a:solidFill>
            <a:srgbClr val="ffffff"/>
          </a:solidFill>
          <a:ln w="381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e-DE" sz="1800" spc="-1" strike="noStrike">
                <a:solidFill>
                  <a:srgbClr val="0000ff"/>
                </a:solidFill>
                <a:latin typeface="Calibri"/>
              </a:rPr>
              <a:t>Layout of demonstrator cryomodule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558" name="Picture 223" descr=""/>
          <p:cNvPicPr/>
          <p:nvPr/>
        </p:nvPicPr>
        <p:blipFill>
          <a:blip r:embed="rId3"/>
          <a:stretch/>
        </p:blipFill>
        <p:spPr>
          <a:xfrm>
            <a:off x="398160" y="3326400"/>
            <a:ext cx="2071800" cy="2055240"/>
          </a:xfrm>
          <a:prstGeom prst="rect">
            <a:avLst/>
          </a:prstGeom>
          <a:ln>
            <a:noFill/>
          </a:ln>
        </p:spPr>
      </p:pic>
      <p:grpSp>
        <p:nvGrpSpPr>
          <p:cNvPr id="559" name="Group 5"/>
          <p:cNvGrpSpPr/>
          <p:nvPr/>
        </p:nvGrpSpPr>
        <p:grpSpPr>
          <a:xfrm>
            <a:off x="219600" y="3388680"/>
            <a:ext cx="2199600" cy="2807280"/>
            <a:chOff x="219600" y="3388680"/>
            <a:chExt cx="2199600" cy="2807280"/>
          </a:xfrm>
        </p:grpSpPr>
        <p:sp>
          <p:nvSpPr>
            <p:cNvPr id="560" name="CustomShape 6"/>
            <p:cNvSpPr/>
            <p:nvPr/>
          </p:nvSpPr>
          <p:spPr>
            <a:xfrm flipH="1" flipV="1">
              <a:off x="1565280" y="4862520"/>
              <a:ext cx="381600" cy="624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CustomShape 7"/>
            <p:cNvSpPr/>
            <p:nvPr/>
          </p:nvSpPr>
          <p:spPr>
            <a:xfrm>
              <a:off x="219600" y="3388680"/>
              <a:ext cx="88056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050" spc="-1" strike="noStrike">
                  <a:solidFill>
                    <a:srgbClr val="000000"/>
                  </a:solidFill>
                  <a:latin typeface="Arial"/>
                </a:rPr>
                <a:t>Superconducting</a:t>
              </a:r>
              <a:endParaRPr b="0" lang="de-DE" sz="105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de-DE" sz="1050" spc="-1" strike="noStrike">
                  <a:solidFill>
                    <a:srgbClr val="000000"/>
                  </a:solidFill>
                  <a:latin typeface="Arial"/>
                </a:rPr>
                <a:t>9.3 T solenoids</a:t>
              </a:r>
              <a:endParaRPr b="0" lang="de-DE" sz="1050" spc="-1" strike="noStrike">
                <a:latin typeface="Arial"/>
              </a:endParaRPr>
            </a:p>
          </p:txBody>
        </p:sp>
        <p:sp>
          <p:nvSpPr>
            <p:cNvPr id="562" name="CustomShape 8"/>
            <p:cNvSpPr/>
            <p:nvPr/>
          </p:nvSpPr>
          <p:spPr>
            <a:xfrm>
              <a:off x="816840" y="3923280"/>
              <a:ext cx="1159200" cy="593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CustomShape 9"/>
            <p:cNvSpPr/>
            <p:nvPr/>
          </p:nvSpPr>
          <p:spPr>
            <a:xfrm>
              <a:off x="816840" y="3923280"/>
              <a:ext cx="228240" cy="727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10"/>
            <p:cNvSpPr/>
            <p:nvPr/>
          </p:nvSpPr>
          <p:spPr>
            <a:xfrm>
              <a:off x="477720" y="5692320"/>
              <a:ext cx="781560" cy="410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050" spc="-1" strike="noStrike">
                  <a:solidFill>
                    <a:srgbClr val="000000"/>
                  </a:solidFill>
                  <a:latin typeface="Arial"/>
                </a:rPr>
                <a:t>Support frame</a:t>
              </a:r>
              <a:endParaRPr b="0" lang="de-DE" sz="1050" spc="-1" strike="noStrike">
                <a:latin typeface="Arial"/>
              </a:endParaRPr>
            </a:p>
          </p:txBody>
        </p:sp>
        <p:sp>
          <p:nvSpPr>
            <p:cNvPr id="565" name="CustomShape 11"/>
            <p:cNvSpPr/>
            <p:nvPr/>
          </p:nvSpPr>
          <p:spPr>
            <a:xfrm flipV="1">
              <a:off x="1007280" y="4279320"/>
              <a:ext cx="92520" cy="721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len="lg" type="stealth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CustomShape 12"/>
            <p:cNvSpPr/>
            <p:nvPr/>
          </p:nvSpPr>
          <p:spPr>
            <a:xfrm>
              <a:off x="1474560" y="5466240"/>
              <a:ext cx="94464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de-DE" sz="1050" spc="-1" strike="noStrike">
                  <a:solidFill>
                    <a:srgbClr val="000000"/>
                  </a:solidFill>
                  <a:latin typeface="Arial"/>
                </a:rPr>
                <a:t>Superconducting</a:t>
              </a:r>
              <a:endParaRPr b="0" lang="de-DE" sz="105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de-DE" sz="1050" spc="-1" strike="noStrike">
                  <a:solidFill>
                    <a:srgbClr val="000000"/>
                  </a:solidFill>
                  <a:latin typeface="Arial"/>
                </a:rPr>
                <a:t>217 MHz CH cavity</a:t>
              </a:r>
              <a:endParaRPr b="0" lang="de-DE" sz="1050" spc="-1" strike="noStrike">
                <a:latin typeface="Arial"/>
              </a:endParaRPr>
            </a:p>
          </p:txBody>
        </p:sp>
      </p:grpSp>
      <p:sp>
        <p:nvSpPr>
          <p:cNvPr id="567" name="CustomShape 13"/>
          <p:cNvSpPr/>
          <p:nvPr/>
        </p:nvSpPr>
        <p:spPr>
          <a:xfrm flipH="1">
            <a:off x="816840" y="5269680"/>
            <a:ext cx="1501920" cy="26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000000"/>
            </a:solidFill>
            <a:round/>
            <a:headEnd len="lg" type="stealth" w="med"/>
            <a:tailEnd len="lg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14"/>
          <p:cNvSpPr/>
          <p:nvPr/>
        </p:nvSpPr>
        <p:spPr>
          <a:xfrm rot="21112200">
            <a:off x="1184400" y="5232960"/>
            <a:ext cx="589320" cy="27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2.2 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569" name="CustomShape 15"/>
          <p:cNvSpPr/>
          <p:nvPr/>
        </p:nvSpPr>
        <p:spPr>
          <a:xfrm>
            <a:off x="288000" y="360000"/>
            <a:ext cx="25477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CW-Linac at GSI</a:t>
            </a:r>
            <a:endParaRPr b="0" lang="de-DE" sz="2400" spc="-1" strike="noStrike"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2823480" y="1891800"/>
            <a:ext cx="3535560" cy="42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2220" spc="-1" strike="noStrike">
                <a:solidFill>
                  <a:srgbClr val="000000"/>
                </a:solidFill>
                <a:latin typeface="Arial"/>
              </a:rPr>
              <a:t>Thank you for your interest</a:t>
            </a:r>
            <a:endParaRPr b="0" lang="de-DE" sz="2220" spc="-1" strike="noStrike">
              <a:latin typeface="Arial"/>
            </a:endParaRPr>
          </a:p>
        </p:txBody>
      </p:sp>
      <p:sp>
        <p:nvSpPr>
          <p:cNvPr id="571" name="CustomShape 2"/>
          <p:cNvSpPr/>
          <p:nvPr/>
        </p:nvSpPr>
        <p:spPr>
          <a:xfrm>
            <a:off x="2804760" y="4938480"/>
            <a:ext cx="342720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Magnet side of jumper-line; all bus bars are shorted</a:t>
            </a:r>
            <a:endParaRPr b="0" lang="de-DE" sz="1110" spc="-1" strike="noStrike">
              <a:latin typeface="Arial"/>
            </a:endParaRPr>
          </a:p>
        </p:txBody>
      </p:sp>
      <p:pic>
        <p:nvPicPr>
          <p:cNvPr id="572" name="Picture 6" descr=""/>
          <p:cNvPicPr/>
          <p:nvPr/>
        </p:nvPicPr>
        <p:blipFill>
          <a:blip r:embed="rId1"/>
          <a:stretch/>
        </p:blipFill>
        <p:spPr>
          <a:xfrm>
            <a:off x="2806200" y="2313720"/>
            <a:ext cx="3500280" cy="26240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422640" y="27000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Facility for Antiproton and Ion Research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9" name="Group 2"/>
          <p:cNvGrpSpPr/>
          <p:nvPr/>
        </p:nvGrpSpPr>
        <p:grpSpPr>
          <a:xfrm>
            <a:off x="177840" y="1490760"/>
            <a:ext cx="5613120" cy="4490640"/>
            <a:chOff x="177840" y="1490760"/>
            <a:chExt cx="5613120" cy="4490640"/>
          </a:xfrm>
        </p:grpSpPr>
        <p:pic>
          <p:nvPicPr>
            <p:cNvPr id="260" name="Picture 3" descr=""/>
            <p:cNvPicPr/>
            <p:nvPr/>
          </p:nvPicPr>
          <p:blipFill>
            <a:blip r:embed="rId1"/>
            <a:stretch/>
          </p:blipFill>
          <p:spPr>
            <a:xfrm>
              <a:off x="177840" y="1490760"/>
              <a:ext cx="5613120" cy="4490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1" name="CustomShape 3"/>
            <p:cNvSpPr/>
            <p:nvPr/>
          </p:nvSpPr>
          <p:spPr>
            <a:xfrm>
              <a:off x="827640" y="2840040"/>
              <a:ext cx="7556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UNILAC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62" name="CustomShape 4"/>
            <p:cNvSpPr/>
            <p:nvPr/>
          </p:nvSpPr>
          <p:spPr>
            <a:xfrm>
              <a:off x="2177280" y="2744640"/>
              <a:ext cx="4280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SIS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63" name="CustomShape 5"/>
            <p:cNvSpPr/>
            <p:nvPr/>
          </p:nvSpPr>
          <p:spPr>
            <a:xfrm>
              <a:off x="1505880" y="3505320"/>
              <a:ext cx="391320" cy="212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8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ESR</a:t>
              </a:r>
              <a:endParaRPr b="0" lang="de-DE" sz="800" spc="-1" strike="noStrike">
                <a:latin typeface="Arial"/>
              </a:endParaRPr>
            </a:p>
          </p:txBody>
        </p:sp>
        <p:sp>
          <p:nvSpPr>
            <p:cNvPr id="264" name="Line 6"/>
            <p:cNvSpPr/>
            <p:nvPr/>
          </p:nvSpPr>
          <p:spPr>
            <a:xfrm flipV="1">
              <a:off x="1819080" y="3419280"/>
              <a:ext cx="266760" cy="16200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65" name="Group 7"/>
          <p:cNvGrpSpPr/>
          <p:nvPr/>
        </p:nvGrpSpPr>
        <p:grpSpPr>
          <a:xfrm>
            <a:off x="1217520" y="5989320"/>
            <a:ext cx="497160" cy="120960"/>
            <a:chOff x="1217520" y="5989320"/>
            <a:chExt cx="497160" cy="120960"/>
          </a:xfrm>
        </p:grpSpPr>
        <p:sp>
          <p:nvSpPr>
            <p:cNvPr id="266" name="Line 8"/>
            <p:cNvSpPr/>
            <p:nvPr/>
          </p:nvSpPr>
          <p:spPr>
            <a:xfrm>
              <a:off x="1217520" y="6044400"/>
              <a:ext cx="496800" cy="3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Line 9"/>
            <p:cNvSpPr/>
            <p:nvPr/>
          </p:nvSpPr>
          <p:spPr>
            <a:xfrm>
              <a:off x="1217520" y="5989320"/>
              <a:ext cx="360" cy="1209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Line 10"/>
            <p:cNvSpPr/>
            <p:nvPr/>
          </p:nvSpPr>
          <p:spPr>
            <a:xfrm>
              <a:off x="1714320" y="5989320"/>
              <a:ext cx="360" cy="1209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9" name="CustomShape 11"/>
          <p:cNvSpPr/>
          <p:nvPr/>
        </p:nvSpPr>
        <p:spPr>
          <a:xfrm>
            <a:off x="5607000" y="1708200"/>
            <a:ext cx="3168360" cy="1266840"/>
          </a:xfrm>
          <a:prstGeom prst="rect">
            <a:avLst/>
          </a:prstGeom>
          <a:noFill/>
          <a:ln w="93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de-DE" sz="1600" spc="-1" strike="noStrike" u="sng">
                <a:solidFill>
                  <a:srgbClr val="0000ff"/>
                </a:solidFill>
                <a:uFillTx/>
                <a:latin typeface="Verdana"/>
                <a:ea typeface="ＭＳ Ｐゴシック"/>
              </a:rPr>
              <a:t>GSI-Today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0000ff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0000ff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0000ff"/>
                </a:solidFill>
                <a:latin typeface="Verdana"/>
                <a:ea typeface="ＭＳ Ｐゴシック"/>
              </a:rPr>
              <a:t>Protons to Uran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0000ff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0000ff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0000ff"/>
                </a:solidFill>
                <a:latin typeface="Verdana"/>
                <a:ea typeface="ＭＳ Ｐゴシック"/>
              </a:rPr>
              <a:t>max 1 GeV/u Uran and</a:t>
            </a:r>
            <a:br/>
            <a:r>
              <a:rPr b="1" lang="de-DE" sz="1600" spc="-1" strike="noStrike">
                <a:solidFill>
                  <a:srgbClr val="0000ff"/>
                </a:solidFill>
                <a:latin typeface="Verdana"/>
                <a:ea typeface="ＭＳ Ｐゴシック"/>
              </a:rPr>
              <a:t>  2 Gev/u for Neon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270" name="CustomShape 12"/>
          <p:cNvSpPr/>
          <p:nvPr/>
        </p:nvSpPr>
        <p:spPr>
          <a:xfrm>
            <a:off x="5614920" y="3716280"/>
            <a:ext cx="3420720" cy="1713240"/>
          </a:xfrm>
          <a:prstGeom prst="rect">
            <a:avLst/>
          </a:prstGeom>
          <a:solidFill>
            <a:srgbClr val="ffffff"/>
          </a:solidFill>
          <a:ln w="9360">
            <a:solidFill>
              <a:srgbClr val="cc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1" lang="de-DE" sz="1600" spc="-1" strike="noStrike" u="sng">
                <a:solidFill>
                  <a:srgbClr val="cc0000"/>
                </a:solidFill>
                <a:uFillTx/>
                <a:latin typeface="Verdana"/>
                <a:ea typeface="ＭＳ Ｐゴシック"/>
              </a:rPr>
              <a:t>GSI in futue / FAIR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cc0000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Rare isotopic beams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cc0000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Anti protons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cc0000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Higher Beam Current</a:t>
            </a:r>
            <a:endParaRPr b="0" lang="de-DE" sz="1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spcBef>
                <a:spcPts val="799"/>
              </a:spcBef>
              <a:buClr>
                <a:srgbClr val="cc0000"/>
              </a:buClr>
              <a:buFont typeface="Symbol" charset="2"/>
              <a:buChar char=""/>
            </a:pP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 </a:t>
            </a:r>
            <a:r>
              <a:rPr b="1" lang="de-DE" sz="1600" spc="-1" strike="noStrike">
                <a:solidFill>
                  <a:srgbClr val="cc0000"/>
                </a:solidFill>
                <a:latin typeface="Verdana"/>
                <a:ea typeface="ＭＳ Ｐゴシック"/>
              </a:rPr>
              <a:t>At higher energies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271" name="CustomShape 13"/>
          <p:cNvSpPr/>
          <p:nvPr/>
        </p:nvSpPr>
        <p:spPr>
          <a:xfrm>
            <a:off x="1191240" y="5792760"/>
            <a:ext cx="6062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100 m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72" name="CustomShape 14"/>
          <p:cNvSpPr/>
          <p:nvPr/>
        </p:nvSpPr>
        <p:spPr>
          <a:xfrm>
            <a:off x="5003640" y="3429000"/>
            <a:ext cx="576000" cy="5760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3" name="Group 15"/>
          <p:cNvGrpSpPr/>
          <p:nvPr/>
        </p:nvGrpSpPr>
        <p:grpSpPr>
          <a:xfrm>
            <a:off x="158760" y="1717560"/>
            <a:ext cx="5663880" cy="4046040"/>
            <a:chOff x="158760" y="1717560"/>
            <a:chExt cx="5663880" cy="4046040"/>
          </a:xfrm>
        </p:grpSpPr>
        <p:pic>
          <p:nvPicPr>
            <p:cNvPr id="274" name="Picture 18" descr=""/>
            <p:cNvPicPr/>
            <p:nvPr/>
          </p:nvPicPr>
          <p:blipFill>
            <a:blip r:embed="rId2"/>
            <a:stretch/>
          </p:blipFill>
          <p:spPr>
            <a:xfrm>
              <a:off x="158760" y="1717560"/>
              <a:ext cx="5663880" cy="4046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5" name="CustomShape 16"/>
            <p:cNvSpPr/>
            <p:nvPr/>
          </p:nvSpPr>
          <p:spPr>
            <a:xfrm>
              <a:off x="3579120" y="2374920"/>
              <a:ext cx="102384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SIS 100/300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76" name="CustomShape 17"/>
            <p:cNvSpPr/>
            <p:nvPr/>
          </p:nvSpPr>
          <p:spPr>
            <a:xfrm>
              <a:off x="2363760" y="3643200"/>
              <a:ext cx="6048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HESR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77" name="CustomShape 18"/>
            <p:cNvSpPr/>
            <p:nvPr/>
          </p:nvSpPr>
          <p:spPr>
            <a:xfrm>
              <a:off x="3513960" y="4054320"/>
              <a:ext cx="539280" cy="39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Super</a:t>
              </a:r>
              <a:endParaRPr b="0" lang="de-DE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de-DE" sz="1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FRS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278" name="CustomShape 19"/>
            <p:cNvSpPr/>
            <p:nvPr/>
          </p:nvSpPr>
          <p:spPr>
            <a:xfrm>
              <a:off x="3025800" y="5273640"/>
              <a:ext cx="6048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NESR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79" name="CustomShape 20"/>
            <p:cNvSpPr/>
            <p:nvPr/>
          </p:nvSpPr>
          <p:spPr>
            <a:xfrm>
              <a:off x="2211480" y="5243400"/>
              <a:ext cx="363960" cy="242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CR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280" name="CustomShape 21"/>
            <p:cNvSpPr/>
            <p:nvPr/>
          </p:nvSpPr>
          <p:spPr>
            <a:xfrm>
              <a:off x="1753920" y="4938840"/>
              <a:ext cx="60480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de-DE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RESR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281" name="Line 22"/>
            <p:cNvSpPr/>
            <p:nvPr/>
          </p:nvSpPr>
          <p:spPr>
            <a:xfrm flipV="1">
              <a:off x="2361960" y="4862160"/>
              <a:ext cx="266760" cy="16200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422640" y="14868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SIS100 with SuperFRS and CBM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Grafik 18" descr=""/>
          <p:cNvPicPr/>
          <p:nvPr/>
        </p:nvPicPr>
        <p:blipFill>
          <a:blip r:embed="rId1"/>
          <a:srcRect l="0" t="0" r="0" b="-1215"/>
          <a:stretch/>
        </p:blipFill>
        <p:spPr>
          <a:xfrm>
            <a:off x="31680" y="1228680"/>
            <a:ext cx="8730720" cy="4812840"/>
          </a:xfrm>
          <a:prstGeom prst="rect">
            <a:avLst/>
          </a:prstGeom>
          <a:ln>
            <a:noFill/>
          </a:ln>
        </p:spPr>
      </p:pic>
      <p:sp>
        <p:nvSpPr>
          <p:cNvPr id="284" name="CustomShape 2"/>
          <p:cNvSpPr/>
          <p:nvPr/>
        </p:nvSpPr>
        <p:spPr>
          <a:xfrm>
            <a:off x="4133880" y="1571760"/>
            <a:ext cx="4665240" cy="22968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5" name="Group 3"/>
          <p:cNvGrpSpPr/>
          <p:nvPr/>
        </p:nvGrpSpPr>
        <p:grpSpPr>
          <a:xfrm>
            <a:off x="1620720" y="3449520"/>
            <a:ext cx="2885760" cy="1858680"/>
            <a:chOff x="1620720" y="3449520"/>
            <a:chExt cx="2885760" cy="1858680"/>
          </a:xfrm>
        </p:grpSpPr>
        <p:sp>
          <p:nvSpPr>
            <p:cNvPr id="286" name="CustomShape 4"/>
            <p:cNvSpPr/>
            <p:nvPr/>
          </p:nvSpPr>
          <p:spPr>
            <a:xfrm>
              <a:off x="2890800" y="3449520"/>
              <a:ext cx="1615680" cy="1858680"/>
            </a:xfrm>
            <a:custGeom>
              <a:avLst/>
              <a:gdLst/>
              <a:ahLst/>
              <a:rect l="l" t="t" r="r" b="b"/>
              <a:pathLst>
                <a:path w="1780677" h="2050348">
                  <a:moveTo>
                    <a:pt x="1588112" y="0"/>
                  </a:moveTo>
                  <a:cubicBezTo>
                    <a:pt x="1925894" y="715370"/>
                    <a:pt x="1758707" y="891654"/>
                    <a:pt x="1547167" y="1119117"/>
                  </a:cubicBezTo>
                  <a:cubicBezTo>
                    <a:pt x="1335627" y="1346580"/>
                    <a:pt x="573628" y="1219200"/>
                    <a:pt x="318870" y="1364776"/>
                  </a:cubicBezTo>
                  <a:cubicBezTo>
                    <a:pt x="64112" y="1510352"/>
                    <a:pt x="-47345" y="1890215"/>
                    <a:pt x="18619" y="1992573"/>
                  </a:cubicBezTo>
                  <a:cubicBezTo>
                    <a:pt x="84583" y="2094931"/>
                    <a:pt x="605473" y="2042615"/>
                    <a:pt x="714656" y="1978926"/>
                  </a:cubicBezTo>
                </a:path>
              </a:pathLst>
            </a:custGeom>
            <a:noFill/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5"/>
            <p:cNvSpPr/>
            <p:nvPr/>
          </p:nvSpPr>
          <p:spPr>
            <a:xfrm>
              <a:off x="2092320" y="4822920"/>
              <a:ext cx="939600" cy="285480"/>
            </a:xfrm>
            <a:custGeom>
              <a:avLst/>
              <a:gdLst/>
              <a:ahLst/>
              <a:rect l="l" t="t" r="r" b="b"/>
              <a:pathLst>
                <a:path w="1037230" h="313899">
                  <a:moveTo>
                    <a:pt x="1037230" y="0"/>
                  </a:moveTo>
                  <a:cubicBezTo>
                    <a:pt x="878006" y="35257"/>
                    <a:pt x="718783" y="70514"/>
                    <a:pt x="545911" y="122830"/>
                  </a:cubicBezTo>
                  <a:cubicBezTo>
                    <a:pt x="373039" y="175147"/>
                    <a:pt x="186519" y="244523"/>
                    <a:pt x="0" y="313899"/>
                  </a:cubicBezTo>
                </a:path>
              </a:pathLst>
            </a:custGeom>
            <a:noFill/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6"/>
            <p:cNvSpPr/>
            <p:nvPr/>
          </p:nvSpPr>
          <p:spPr>
            <a:xfrm>
              <a:off x="1620720" y="4637160"/>
              <a:ext cx="1696680" cy="383760"/>
            </a:xfrm>
            <a:custGeom>
              <a:avLst/>
              <a:gdLst/>
              <a:ahLst/>
              <a:rect l="l" t="t" r="r" b="b"/>
              <a:pathLst>
                <a:path w="1869743" h="423081">
                  <a:moveTo>
                    <a:pt x="1869743" y="0"/>
                  </a:moveTo>
                  <a:cubicBezTo>
                    <a:pt x="1727578" y="54591"/>
                    <a:pt x="1585414" y="109183"/>
                    <a:pt x="1405719" y="136478"/>
                  </a:cubicBezTo>
                  <a:cubicBezTo>
                    <a:pt x="1226023" y="163774"/>
                    <a:pt x="1025856" y="116006"/>
                    <a:pt x="791570" y="163773"/>
                  </a:cubicBezTo>
                  <a:cubicBezTo>
                    <a:pt x="557283" y="211540"/>
                    <a:pt x="0" y="423081"/>
                    <a:pt x="0" y="423081"/>
                  </a:cubicBezTo>
                </a:path>
              </a:pathLst>
            </a:custGeom>
            <a:noFill/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9" name="CustomShape 7"/>
          <p:cNvSpPr/>
          <p:nvPr/>
        </p:nvSpPr>
        <p:spPr>
          <a:xfrm>
            <a:off x="1044720" y="5322960"/>
            <a:ext cx="2939760" cy="59328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8"/>
          <p:cNvSpPr/>
          <p:nvPr/>
        </p:nvSpPr>
        <p:spPr>
          <a:xfrm rot="1020000">
            <a:off x="4779000" y="3108600"/>
            <a:ext cx="1171080" cy="558360"/>
          </a:xfrm>
          <a:prstGeom prst="ellipse">
            <a:avLst/>
          </a:prstGeom>
          <a:noFill/>
          <a:ln w="5724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9"/>
          <p:cNvSpPr/>
          <p:nvPr/>
        </p:nvSpPr>
        <p:spPr>
          <a:xfrm>
            <a:off x="1892520" y="1579680"/>
            <a:ext cx="788400" cy="338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2800" rIns="82800" tIns="41400" bIns="41400"/>
          <a:p>
            <a:pPr>
              <a:lnSpc>
                <a:spcPct val="93000"/>
              </a:lnSpc>
            </a:pPr>
            <a:r>
              <a:rPr b="1" lang="de-DE" sz="1800" spc="-1" strike="noStrike">
                <a:solidFill>
                  <a:srgbClr val="8064a2"/>
                </a:solidFill>
                <a:latin typeface="Arial"/>
                <a:ea typeface="ＭＳ Ｐゴシック"/>
              </a:rPr>
              <a:t>SIS18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92" name="CustomShape 10"/>
          <p:cNvSpPr/>
          <p:nvPr/>
        </p:nvSpPr>
        <p:spPr>
          <a:xfrm flipV="1">
            <a:off x="452520" y="2117880"/>
            <a:ext cx="713880" cy="13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b8ff"/>
          </a:solidFill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1"/>
          <p:cNvSpPr/>
          <p:nvPr/>
        </p:nvSpPr>
        <p:spPr>
          <a:xfrm>
            <a:off x="2914560" y="2386080"/>
            <a:ext cx="783720" cy="16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b8ff"/>
          </a:solidFill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94" name="Group 12"/>
          <p:cNvGrpSpPr/>
          <p:nvPr/>
        </p:nvGrpSpPr>
        <p:grpSpPr>
          <a:xfrm>
            <a:off x="452520" y="1228680"/>
            <a:ext cx="3265200" cy="4079520"/>
            <a:chOff x="452520" y="1228680"/>
            <a:chExt cx="3265200" cy="4079520"/>
          </a:xfrm>
        </p:grpSpPr>
        <p:grpSp>
          <p:nvGrpSpPr>
            <p:cNvPr id="295" name="Group 13"/>
            <p:cNvGrpSpPr/>
            <p:nvPr/>
          </p:nvGrpSpPr>
          <p:grpSpPr>
            <a:xfrm>
              <a:off x="452520" y="1228680"/>
              <a:ext cx="3265200" cy="1959480"/>
              <a:chOff x="452520" y="1228680"/>
              <a:chExt cx="3265200" cy="1959480"/>
            </a:xfrm>
          </p:grpSpPr>
          <p:sp>
            <p:nvSpPr>
              <p:cNvPr id="296" name="CustomShape 14"/>
              <p:cNvSpPr/>
              <p:nvPr/>
            </p:nvSpPr>
            <p:spPr>
              <a:xfrm>
                <a:off x="452520" y="1228680"/>
                <a:ext cx="3265200" cy="1959480"/>
              </a:xfrm>
              <a:prstGeom prst="wedgeRoundRectCallout">
                <a:avLst>
                  <a:gd name="adj1" fmla="val 19032"/>
                  <a:gd name="adj2" fmla="val 49704"/>
                  <a:gd name="adj3" fmla="val 16667"/>
                </a:avLst>
              </a:prstGeom>
              <a:solidFill>
                <a:srgbClr val="ffffff"/>
              </a:solidFill>
              <a:ln w="1908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297" name="Group 15"/>
              <p:cNvGrpSpPr/>
              <p:nvPr/>
            </p:nvGrpSpPr>
            <p:grpSpPr>
              <a:xfrm>
                <a:off x="671400" y="1401120"/>
                <a:ext cx="2856600" cy="1658880"/>
                <a:chOff x="671400" y="1401120"/>
                <a:chExt cx="2856600" cy="1658880"/>
              </a:xfrm>
            </p:grpSpPr>
            <p:pic>
              <p:nvPicPr>
                <p:cNvPr id="298" name="Picture 3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671400" y="1401120"/>
                  <a:ext cx="1418040" cy="16588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99" name="Picture 10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2053800" y="1401120"/>
                  <a:ext cx="1474200" cy="110556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300" name="CustomShape 16"/>
              <p:cNvSpPr/>
              <p:nvPr/>
            </p:nvSpPr>
            <p:spPr>
              <a:xfrm>
                <a:off x="2306160" y="2654280"/>
                <a:ext cx="1089360" cy="345240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/>
              <a:p>
                <a:pPr>
                  <a:lnSpc>
                    <a:spcPct val="93000"/>
                  </a:lnSpc>
                </a:pPr>
                <a:r>
                  <a:rPr b="1" lang="de-DE" sz="1800" spc="-1" strike="noStrike">
                    <a:solidFill>
                      <a:srgbClr val="8064a2"/>
                    </a:solidFill>
                    <a:latin typeface="Arial"/>
                    <a:ea typeface="ＭＳ Ｐゴシック"/>
                  </a:rPr>
                  <a:t>NuSTAR</a:t>
                </a:r>
                <a:endParaRPr b="0" lang="de-DE" sz="1800" spc="-1" strike="noStrike">
                  <a:latin typeface="Arial"/>
                </a:endParaRPr>
              </a:p>
            </p:txBody>
          </p:sp>
        </p:grpSp>
        <p:sp>
          <p:nvSpPr>
            <p:cNvPr id="301" name="CustomShape 17"/>
            <p:cNvSpPr/>
            <p:nvPr/>
          </p:nvSpPr>
          <p:spPr>
            <a:xfrm flipH="1">
              <a:off x="1165320" y="3189240"/>
              <a:ext cx="774360" cy="468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00b8ff"/>
            </a:solidFill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18"/>
            <p:cNvSpPr/>
            <p:nvPr/>
          </p:nvSpPr>
          <p:spPr>
            <a:xfrm>
              <a:off x="1941480" y="3189240"/>
              <a:ext cx="630000" cy="2118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rgbClr val="00b8ff"/>
            </a:solidFill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3" name="CustomShape 19"/>
          <p:cNvSpPr/>
          <p:nvPr/>
        </p:nvSpPr>
        <p:spPr>
          <a:xfrm>
            <a:off x="452520" y="6004440"/>
            <a:ext cx="5623920" cy="55620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/>
          <a:p>
            <a:pPr>
              <a:lnSpc>
                <a:spcPct val="93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SIS100, SuperFRS and CBM are using SV magnets supplied by one central plant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04" name="CustomShape 20"/>
          <p:cNvSpPr/>
          <p:nvPr/>
        </p:nvSpPr>
        <p:spPr>
          <a:xfrm>
            <a:off x="1828800" y="5388120"/>
            <a:ext cx="1698840" cy="458280"/>
          </a:xfrm>
          <a:prstGeom prst="roundRect">
            <a:avLst>
              <a:gd name="adj" fmla="val 16667"/>
            </a:avLst>
          </a:prstGeom>
          <a:solidFill>
            <a:srgbClr val="fda531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/>
          <a:p>
            <a:pPr>
              <a:lnSpc>
                <a:spcPct val="93000"/>
              </a:lnSpc>
            </a:pPr>
            <a:r>
              <a:rPr b="0" lang="de-DE" sz="2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SuperFRS</a:t>
            </a:r>
            <a:endParaRPr b="0" lang="de-DE" sz="2500" spc="-1" strike="noStrike">
              <a:latin typeface="Arial"/>
            </a:endParaRPr>
          </a:p>
        </p:txBody>
      </p:sp>
      <p:grpSp>
        <p:nvGrpSpPr>
          <p:cNvPr id="305" name="Group 21"/>
          <p:cNvGrpSpPr/>
          <p:nvPr/>
        </p:nvGrpSpPr>
        <p:grpSpPr>
          <a:xfrm>
            <a:off x="4340160" y="3411000"/>
            <a:ext cx="4671720" cy="2838600"/>
            <a:chOff x="4340160" y="3411000"/>
            <a:chExt cx="4671720" cy="2838600"/>
          </a:xfrm>
        </p:grpSpPr>
        <p:grpSp>
          <p:nvGrpSpPr>
            <p:cNvPr id="306" name="Group 22"/>
            <p:cNvGrpSpPr/>
            <p:nvPr/>
          </p:nvGrpSpPr>
          <p:grpSpPr>
            <a:xfrm>
              <a:off x="4340160" y="3411000"/>
              <a:ext cx="4671720" cy="2838600"/>
              <a:chOff x="4340160" y="3411000"/>
              <a:chExt cx="4671720" cy="2838600"/>
            </a:xfrm>
          </p:grpSpPr>
          <p:sp>
            <p:nvSpPr>
              <p:cNvPr id="307" name="CustomShape 23"/>
              <p:cNvSpPr/>
              <p:nvPr/>
            </p:nvSpPr>
            <p:spPr>
              <a:xfrm rot="3411600">
                <a:off x="4439160" y="3742200"/>
                <a:ext cx="1300680" cy="939960"/>
              </a:xfrm>
              <a:prstGeom prst="ellipse">
                <a:avLst/>
              </a:prstGeom>
              <a:noFill/>
              <a:ln w="5724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08" name="Group 24"/>
              <p:cNvGrpSpPr/>
              <p:nvPr/>
            </p:nvGrpSpPr>
            <p:grpSpPr>
              <a:xfrm>
                <a:off x="6661080" y="4086360"/>
                <a:ext cx="2350800" cy="2163240"/>
                <a:chOff x="6661080" y="4086360"/>
                <a:chExt cx="2350800" cy="2163240"/>
              </a:xfrm>
            </p:grpSpPr>
            <p:sp>
              <p:nvSpPr>
                <p:cNvPr id="309" name="CustomShape 25"/>
                <p:cNvSpPr/>
                <p:nvPr/>
              </p:nvSpPr>
              <p:spPr>
                <a:xfrm>
                  <a:off x="6661080" y="4086360"/>
                  <a:ext cx="2350800" cy="2163240"/>
                </a:xfrm>
                <a:prstGeom prst="wedgeRoundRectCallout">
                  <a:avLst>
                    <a:gd name="adj1" fmla="val -101196"/>
                    <a:gd name="adj2" fmla="val -37651"/>
                    <a:gd name="adj3" fmla="val 16667"/>
                  </a:avLst>
                </a:prstGeom>
                <a:solidFill>
                  <a:srgbClr val="ffffff"/>
                </a:solidFill>
                <a:ln w="25560">
                  <a:solidFill>
                    <a:srgbClr val="8064a2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310" name="Group 26"/>
                <p:cNvGrpSpPr/>
                <p:nvPr/>
              </p:nvGrpSpPr>
              <p:grpSpPr>
                <a:xfrm>
                  <a:off x="6822360" y="4188240"/>
                  <a:ext cx="2028960" cy="1959840"/>
                  <a:chOff x="6822360" y="4188240"/>
                  <a:chExt cx="2028960" cy="1959840"/>
                </a:xfrm>
              </p:grpSpPr>
              <p:pic>
                <p:nvPicPr>
                  <p:cNvPr id="311" name="Picture 16" descr=""/>
                  <p:cNvPicPr/>
                  <p:nvPr/>
                </p:nvPicPr>
                <p:blipFill>
                  <a:blip r:embed="rId4">
                    <a:lum bright="10000"/>
                  </a:blip>
                  <a:srcRect l="1731" t="984" r="1105" b="1205"/>
                  <a:stretch/>
                </p:blipFill>
                <p:spPr>
                  <a:xfrm>
                    <a:off x="6822360" y="4188240"/>
                    <a:ext cx="2028960" cy="19598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12" name="CustomShape 27"/>
                  <p:cNvSpPr/>
                  <p:nvPr/>
                </p:nvSpPr>
                <p:spPr>
                  <a:xfrm>
                    <a:off x="7942680" y="5764320"/>
                    <a:ext cx="700920" cy="345240"/>
                  </a:xfrm>
                  <a:prstGeom prst="rect">
                    <a:avLst/>
                  </a:prstGeom>
                  <a:noFill/>
                  <a:ln w="936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90000" rIns="90000" tIns="45000" bIns="45000"/>
                  <a:p>
                    <a:pPr>
                      <a:lnSpc>
                        <a:spcPct val="93000"/>
                      </a:lnSpc>
                    </a:pPr>
                    <a:r>
                      <a:rPr b="1" lang="de-DE" sz="1800" spc="-1" strike="noStrike">
                        <a:solidFill>
                          <a:srgbClr val="8064a2"/>
                        </a:solidFill>
                        <a:latin typeface="Arial"/>
                        <a:ea typeface="ＭＳ Ｐゴシック"/>
                      </a:rPr>
                      <a:t>CBM</a:t>
                    </a:r>
                    <a:endParaRPr b="0" lang="de-DE" sz="1800" spc="-1" strike="noStrike">
                      <a:latin typeface="Arial"/>
                    </a:endParaRPr>
                  </a:p>
                </p:txBody>
              </p:sp>
            </p:grpSp>
          </p:grpSp>
        </p:grpSp>
        <p:sp>
          <p:nvSpPr>
            <p:cNvPr id="313" name="CustomShape 28"/>
            <p:cNvSpPr/>
            <p:nvPr/>
          </p:nvSpPr>
          <p:spPr>
            <a:xfrm>
              <a:off x="4964040" y="4996440"/>
              <a:ext cx="1559160" cy="456840"/>
            </a:xfrm>
            <a:prstGeom prst="roundRect">
              <a:avLst>
                <a:gd name="adj" fmla="val 16667"/>
              </a:avLst>
            </a:prstGeom>
            <a:solidFill>
              <a:srgbClr val="fda531"/>
            </a:solidFill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93000"/>
                </a:lnSpc>
              </a:pPr>
              <a:r>
                <a:rPr b="0" lang="de-DE" sz="25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CBM</a:t>
              </a:r>
              <a:endParaRPr b="0" lang="de-DE" sz="2500" spc="-1" strike="noStrike">
                <a:latin typeface="Arial"/>
              </a:endParaRPr>
            </a:p>
          </p:txBody>
        </p:sp>
      </p:grpSp>
      <p:sp>
        <p:nvSpPr>
          <p:cNvPr id="314" name="CustomShape 29"/>
          <p:cNvSpPr/>
          <p:nvPr/>
        </p:nvSpPr>
        <p:spPr>
          <a:xfrm>
            <a:off x="5486400" y="2449440"/>
            <a:ext cx="1950840" cy="456840"/>
          </a:xfrm>
          <a:prstGeom prst="roundRect">
            <a:avLst>
              <a:gd name="adj" fmla="val 16667"/>
            </a:avLst>
          </a:prstGeom>
          <a:solidFill>
            <a:srgbClr val="fda531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2800" rIns="82800" tIns="41400" bIns="41400"/>
          <a:p>
            <a:pPr>
              <a:lnSpc>
                <a:spcPct val="93000"/>
              </a:lnSpc>
            </a:pPr>
            <a:r>
              <a:rPr b="0" lang="de-DE" sz="2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SIS 100</a:t>
            </a:r>
            <a:endParaRPr b="0" lang="de-DE" sz="25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301680" y="17496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Cryogenic Supply for FAIR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6" name="Picture 2" descr=""/>
          <p:cNvPicPr/>
          <p:nvPr/>
        </p:nvPicPr>
        <p:blipFill>
          <a:blip r:embed="rId1"/>
          <a:srcRect l="0" t="13034" r="0" b="1597"/>
          <a:stretch/>
        </p:blipFill>
        <p:spPr>
          <a:xfrm>
            <a:off x="314280" y="1225080"/>
            <a:ext cx="4393800" cy="5337720"/>
          </a:xfrm>
          <a:prstGeom prst="rect">
            <a:avLst/>
          </a:prstGeom>
          <a:ln>
            <a:noFill/>
          </a:ln>
        </p:spPr>
      </p:pic>
      <p:sp>
        <p:nvSpPr>
          <p:cNvPr id="317" name="CustomShape 2"/>
          <p:cNvSpPr/>
          <p:nvPr/>
        </p:nvSpPr>
        <p:spPr>
          <a:xfrm>
            <a:off x="5973480" y="1611720"/>
            <a:ext cx="1145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SIS 100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(SIS 300)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18" name="Line 3"/>
          <p:cNvSpPr/>
          <p:nvPr/>
        </p:nvSpPr>
        <p:spPr>
          <a:xfrm flipH="1">
            <a:off x="4622400" y="1933920"/>
            <a:ext cx="1038240" cy="9504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Line 4"/>
          <p:cNvSpPr/>
          <p:nvPr/>
        </p:nvSpPr>
        <p:spPr>
          <a:xfrm flipV="1">
            <a:off x="3274560" y="4848480"/>
            <a:ext cx="104760" cy="17136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Line 5"/>
          <p:cNvSpPr/>
          <p:nvPr/>
        </p:nvSpPr>
        <p:spPr>
          <a:xfrm flipV="1">
            <a:off x="3346200" y="5015160"/>
            <a:ext cx="61920" cy="13788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6"/>
          <p:cNvSpPr/>
          <p:nvPr/>
        </p:nvSpPr>
        <p:spPr>
          <a:xfrm>
            <a:off x="5974200" y="3710520"/>
            <a:ext cx="1246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SuperFRS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22" name="Line 7"/>
          <p:cNvSpPr/>
          <p:nvPr/>
        </p:nvSpPr>
        <p:spPr>
          <a:xfrm flipH="1">
            <a:off x="3741480" y="3900600"/>
            <a:ext cx="1814400" cy="2494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8"/>
          <p:cNvSpPr/>
          <p:nvPr/>
        </p:nvSpPr>
        <p:spPr>
          <a:xfrm>
            <a:off x="3689280" y="3646800"/>
            <a:ext cx="145800" cy="1504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Line 9"/>
          <p:cNvSpPr/>
          <p:nvPr/>
        </p:nvSpPr>
        <p:spPr>
          <a:xfrm flipH="1">
            <a:off x="3901680" y="2899080"/>
            <a:ext cx="1798560" cy="7696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0"/>
          <p:cNvSpPr/>
          <p:nvPr/>
        </p:nvSpPr>
        <p:spPr>
          <a:xfrm>
            <a:off x="5973480" y="2697480"/>
            <a:ext cx="688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CBM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26" name="Line 11"/>
          <p:cNvSpPr/>
          <p:nvPr/>
        </p:nvSpPr>
        <p:spPr>
          <a:xfrm flipH="1" flipV="1">
            <a:off x="3485880" y="5256360"/>
            <a:ext cx="2236680" cy="54000"/>
          </a:xfrm>
          <a:prstGeom prst="line">
            <a:avLst/>
          </a:prstGeom>
          <a:ln w="38160">
            <a:solidFill>
              <a:srgbClr val="0070c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12"/>
          <p:cNvSpPr/>
          <p:nvPr/>
        </p:nvSpPr>
        <p:spPr>
          <a:xfrm>
            <a:off x="5973840" y="5121720"/>
            <a:ext cx="62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R3B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28" name="CustomShape 13"/>
          <p:cNvSpPr/>
          <p:nvPr/>
        </p:nvSpPr>
        <p:spPr>
          <a:xfrm>
            <a:off x="2511360" y="4566960"/>
            <a:ext cx="145800" cy="1504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Line 14"/>
          <p:cNvSpPr/>
          <p:nvPr/>
        </p:nvSpPr>
        <p:spPr>
          <a:xfrm flipH="1">
            <a:off x="2727000" y="4575240"/>
            <a:ext cx="2995560" cy="96840"/>
          </a:xfrm>
          <a:prstGeom prst="line">
            <a:avLst/>
          </a:prstGeom>
          <a:ln w="38160">
            <a:solidFill>
              <a:srgbClr val="0070c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5"/>
          <p:cNvSpPr/>
          <p:nvPr/>
        </p:nvSpPr>
        <p:spPr>
          <a:xfrm>
            <a:off x="5977800" y="4367880"/>
            <a:ext cx="839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Panda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31" name="CustomShape 16"/>
          <p:cNvSpPr/>
          <p:nvPr/>
        </p:nvSpPr>
        <p:spPr>
          <a:xfrm>
            <a:off x="3367080" y="4467600"/>
            <a:ext cx="242640" cy="717120"/>
          </a:xfrm>
          <a:custGeom>
            <a:avLst/>
            <a:gdLst/>
            <a:ahLst/>
            <a:rect l="l" t="t" r="r" b="b"/>
            <a:pathLst>
              <a:path w="153" h="452">
                <a:moveTo>
                  <a:pt x="153" y="0"/>
                </a:moveTo>
                <a:cubicBezTo>
                  <a:pt x="147" y="14"/>
                  <a:pt x="142" y="29"/>
                  <a:pt x="125" y="44"/>
                </a:cubicBezTo>
                <a:cubicBezTo>
                  <a:pt x="108" y="59"/>
                  <a:pt x="73" y="57"/>
                  <a:pt x="53" y="88"/>
                </a:cubicBezTo>
                <a:cubicBezTo>
                  <a:pt x="33" y="119"/>
                  <a:pt x="10" y="190"/>
                  <a:pt x="5" y="232"/>
                </a:cubicBezTo>
                <a:cubicBezTo>
                  <a:pt x="0" y="274"/>
                  <a:pt x="15" y="303"/>
                  <a:pt x="23" y="340"/>
                </a:cubicBezTo>
                <a:cubicBezTo>
                  <a:pt x="31" y="377"/>
                  <a:pt x="46" y="434"/>
                  <a:pt x="51" y="452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7"/>
          <p:cNvSpPr/>
          <p:nvPr/>
        </p:nvSpPr>
        <p:spPr>
          <a:xfrm>
            <a:off x="3609720" y="4213440"/>
            <a:ext cx="69480" cy="253800"/>
          </a:xfrm>
          <a:custGeom>
            <a:avLst/>
            <a:gdLst/>
            <a:ahLst/>
            <a:rect l="l" t="t" r="r" b="b"/>
            <a:pathLst>
              <a:path w="24" h="114">
                <a:moveTo>
                  <a:pt x="14" y="0"/>
                </a:moveTo>
                <a:cubicBezTo>
                  <a:pt x="19" y="14"/>
                  <a:pt x="24" y="29"/>
                  <a:pt x="22" y="48"/>
                </a:cubicBezTo>
                <a:cubicBezTo>
                  <a:pt x="20" y="67"/>
                  <a:pt x="4" y="103"/>
                  <a:pt x="0" y="114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18"/>
          <p:cNvSpPr/>
          <p:nvPr/>
        </p:nvSpPr>
        <p:spPr>
          <a:xfrm>
            <a:off x="3550680" y="3936240"/>
            <a:ext cx="104400" cy="282240"/>
          </a:xfrm>
          <a:custGeom>
            <a:avLst/>
            <a:gdLst/>
            <a:ahLst/>
            <a:rect l="l" t="t" r="r" b="b"/>
            <a:pathLst>
              <a:path w="46" h="94">
                <a:moveTo>
                  <a:pt x="46" y="94"/>
                </a:moveTo>
                <a:cubicBezTo>
                  <a:pt x="38" y="64"/>
                  <a:pt x="30" y="34"/>
                  <a:pt x="22" y="18"/>
                </a:cubicBezTo>
                <a:cubicBezTo>
                  <a:pt x="14" y="2"/>
                  <a:pt x="4" y="3"/>
                  <a:pt x="0" y="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19"/>
          <p:cNvSpPr/>
          <p:nvPr/>
        </p:nvSpPr>
        <p:spPr>
          <a:xfrm>
            <a:off x="2914560" y="4810320"/>
            <a:ext cx="145800" cy="1504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Line 20"/>
          <p:cNvSpPr/>
          <p:nvPr/>
        </p:nvSpPr>
        <p:spPr>
          <a:xfrm flipH="1" flipV="1">
            <a:off x="3085920" y="4864320"/>
            <a:ext cx="2636640" cy="69840"/>
          </a:xfrm>
          <a:prstGeom prst="line">
            <a:avLst/>
          </a:prstGeom>
          <a:ln w="38160">
            <a:solidFill>
              <a:srgbClr val="0070c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21"/>
          <p:cNvSpPr/>
          <p:nvPr/>
        </p:nvSpPr>
        <p:spPr>
          <a:xfrm>
            <a:off x="5981760" y="4734360"/>
            <a:ext cx="774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APPA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37" name="CustomShape 22"/>
          <p:cNvSpPr/>
          <p:nvPr/>
        </p:nvSpPr>
        <p:spPr>
          <a:xfrm>
            <a:off x="1922400" y="1223280"/>
            <a:ext cx="2626200" cy="1810800"/>
          </a:xfrm>
          <a:custGeom>
            <a:avLst/>
            <a:gdLst/>
            <a:ahLst/>
            <a:rect l="l" t="t" r="r" b="b"/>
            <a:pathLst>
              <a:path w="2626559" h="1811018">
                <a:moveTo>
                  <a:pt x="155885" y="5938"/>
                </a:moveTo>
                <a:cubicBezTo>
                  <a:pt x="71768" y="247898"/>
                  <a:pt x="-12349" y="489858"/>
                  <a:pt x="1506" y="718458"/>
                </a:cubicBezTo>
                <a:cubicBezTo>
                  <a:pt x="15360" y="947058"/>
                  <a:pt x="75726" y="1198419"/>
                  <a:pt x="239012" y="1377538"/>
                </a:cubicBezTo>
                <a:cubicBezTo>
                  <a:pt x="402298" y="1556657"/>
                  <a:pt x="710067" y="1741714"/>
                  <a:pt x="981220" y="1793174"/>
                </a:cubicBezTo>
                <a:cubicBezTo>
                  <a:pt x="1252373" y="1844634"/>
                  <a:pt x="1629415" y="1777341"/>
                  <a:pt x="1865932" y="1686297"/>
                </a:cubicBezTo>
                <a:cubicBezTo>
                  <a:pt x="2102449" y="1595253"/>
                  <a:pt x="2273651" y="1453739"/>
                  <a:pt x="2400321" y="1246910"/>
                </a:cubicBezTo>
                <a:cubicBezTo>
                  <a:pt x="2526991" y="1040081"/>
                  <a:pt x="2617046" y="653143"/>
                  <a:pt x="2625952" y="445325"/>
                </a:cubicBezTo>
                <a:cubicBezTo>
                  <a:pt x="2634858" y="237507"/>
                  <a:pt x="2544309" y="118753"/>
                  <a:pt x="2453760" y="0"/>
                </a:cubicBezTo>
              </a:path>
            </a:pathLst>
          </a:custGeom>
          <a:noFill/>
          <a:ln w="34920">
            <a:solidFill>
              <a:srgbClr val="ff000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8" name="CustomShape 23"/>
          <p:cNvSpPr/>
          <p:nvPr/>
        </p:nvSpPr>
        <p:spPr>
          <a:xfrm>
            <a:off x="5885640" y="1510920"/>
            <a:ext cx="1337040" cy="2769120"/>
          </a:xfrm>
          <a:prstGeom prst="roundRect">
            <a:avLst>
              <a:gd name="adj" fmla="val 16667"/>
            </a:avLst>
          </a:prstGeom>
          <a:solidFill>
            <a:srgbClr val="ff0000">
              <a:alpha val="15000"/>
            </a:srgbClr>
          </a:solidFill>
          <a:ln w="38160">
            <a:solidFill>
              <a:srgbClr val="ff000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9" name="CustomShape 24"/>
          <p:cNvSpPr/>
          <p:nvPr/>
        </p:nvSpPr>
        <p:spPr>
          <a:xfrm>
            <a:off x="5887080" y="4372560"/>
            <a:ext cx="1337040" cy="1236600"/>
          </a:xfrm>
          <a:prstGeom prst="roundRect">
            <a:avLst>
              <a:gd name="adj" fmla="val 16667"/>
            </a:avLst>
          </a:prstGeom>
          <a:solidFill>
            <a:srgbClr val="1f497d">
              <a:alpha val="15000"/>
            </a:srgbClr>
          </a:solidFill>
          <a:ln w="38160">
            <a:solidFill>
              <a:srgbClr val="0070c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0" name="CustomShape 25"/>
          <p:cNvSpPr/>
          <p:nvPr/>
        </p:nvSpPr>
        <p:spPr>
          <a:xfrm>
            <a:off x="3257640" y="5209200"/>
            <a:ext cx="145800" cy="1504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Freeform 26"/>
          <p:cNvSpPr/>
          <p:nvPr/>
        </p:nvSpPr>
        <p:spPr>
          <a:xfrm>
            <a:off x="3274560" y="3063960"/>
            <a:ext cx="370440" cy="829800"/>
          </a:xfrm>
          <a:custGeom>
            <a:avLst/>
            <a:gdLst/>
            <a:ahLst/>
            <a:rect l="0" t="0" r="r" b="b"/>
            <a:pathLst>
              <a:path w="1029" h="2305">
                <a:moveTo>
                  <a:pt x="0" y="0"/>
                </a:moveTo>
                <a:lnTo>
                  <a:pt x="1028" y="2304"/>
                </a:lnTo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</p:sp>
      <p:sp>
        <p:nvSpPr>
          <p:cNvPr id="342" name="Freeform 27"/>
          <p:cNvSpPr/>
          <p:nvPr/>
        </p:nvSpPr>
        <p:spPr>
          <a:xfrm>
            <a:off x="3602880" y="3900600"/>
            <a:ext cx="42120" cy="36000"/>
          </a:xfrm>
          <a:custGeom>
            <a:avLst/>
            <a:gdLst/>
            <a:ahLst/>
            <a:rect l="0" t="0" r="r" b="b"/>
            <a:pathLst>
              <a:path w="117" h="100">
                <a:moveTo>
                  <a:pt x="116" y="0"/>
                </a:moveTo>
                <a:lnTo>
                  <a:pt x="0" y="99"/>
                </a:lnTo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</p:sp>
      <p:sp>
        <p:nvSpPr>
          <p:cNvPr id="343" name="Freeform 28"/>
          <p:cNvSpPr/>
          <p:nvPr/>
        </p:nvSpPr>
        <p:spPr>
          <a:xfrm>
            <a:off x="3655080" y="3797640"/>
            <a:ext cx="107280" cy="96120"/>
          </a:xfrm>
          <a:custGeom>
            <a:avLst/>
            <a:gdLst/>
            <a:ahLst/>
            <a:rect l="0" t="0" r="r" b="b"/>
            <a:pathLst>
              <a:path w="298" h="267">
                <a:moveTo>
                  <a:pt x="0" y="266"/>
                </a:moveTo>
                <a:lnTo>
                  <a:pt x="297" y="0"/>
                </a:lnTo>
              </a:path>
            </a:pathLst>
          </a:custGeom>
          <a:noFill/>
          <a:ln w="25560">
            <a:solidFill>
              <a:srgbClr val="ff0000"/>
            </a:solidFill>
            <a:round/>
          </a:ln>
        </p:spPr>
      </p:sp>
      <p:sp>
        <p:nvSpPr>
          <p:cNvPr id="344" name="CustomShape 29"/>
          <p:cNvSpPr/>
          <p:nvPr/>
        </p:nvSpPr>
        <p:spPr>
          <a:xfrm rot="20700000">
            <a:off x="3085920" y="2803680"/>
            <a:ext cx="956880" cy="479880"/>
          </a:xfrm>
          <a:prstGeom prst="ellipse">
            <a:avLst/>
          </a:prstGeom>
          <a:solidFill>
            <a:srgbClr val="ff0000">
              <a:alpha val="15000"/>
            </a:srgbClr>
          </a:solidFill>
          <a:ln w="38160">
            <a:solidFill>
              <a:srgbClr val="ff000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5" name="Line 30"/>
          <p:cNvSpPr/>
          <p:nvPr/>
        </p:nvSpPr>
        <p:spPr>
          <a:xfrm>
            <a:off x="5885640" y="1728000"/>
            <a:ext cx="0" cy="2376000"/>
          </a:xfrm>
          <a:prstGeom prst="line">
            <a:avLst/>
          </a:prstGeom>
          <a:ln w="3600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Line 31"/>
          <p:cNvSpPr/>
          <p:nvPr/>
        </p:nvSpPr>
        <p:spPr>
          <a:xfrm>
            <a:off x="5885640" y="4536000"/>
            <a:ext cx="1440" cy="900000"/>
          </a:xfrm>
          <a:prstGeom prst="line">
            <a:avLst/>
          </a:prstGeom>
          <a:ln w="3600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226440" y="1434600"/>
            <a:ext cx="8936640" cy="76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2220" spc="-1" strike="noStrike">
                <a:solidFill>
                  <a:srgbClr val="000000"/>
                </a:solidFill>
                <a:latin typeface="Arial"/>
              </a:rPr>
              <a:t>Overview of GSI-campus, with the location of the existing PTF and the</a:t>
            </a:r>
            <a:endParaRPr b="0" lang="de-DE" sz="222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220" spc="-1" strike="noStrike">
                <a:solidFill>
                  <a:srgbClr val="000000"/>
                </a:solidFill>
                <a:latin typeface="Arial"/>
              </a:rPr>
              <a:t>STF-area. </a:t>
            </a:r>
            <a:endParaRPr b="0" lang="de-DE" sz="2220" spc="-1" strike="noStrike">
              <a:latin typeface="Arial"/>
            </a:endParaRPr>
          </a:p>
        </p:txBody>
      </p:sp>
      <p:grpSp>
        <p:nvGrpSpPr>
          <p:cNvPr id="348" name="Group 2"/>
          <p:cNvGrpSpPr/>
          <p:nvPr/>
        </p:nvGrpSpPr>
        <p:grpSpPr>
          <a:xfrm>
            <a:off x="3031920" y="2271240"/>
            <a:ext cx="5963760" cy="3936960"/>
            <a:chOff x="3031920" y="2271240"/>
            <a:chExt cx="5963760" cy="3936960"/>
          </a:xfrm>
        </p:grpSpPr>
        <p:pic>
          <p:nvPicPr>
            <p:cNvPr id="349" name="Picture 6" descr=""/>
            <p:cNvPicPr/>
            <p:nvPr/>
          </p:nvPicPr>
          <p:blipFill>
            <a:blip r:embed="rId1"/>
            <a:stretch/>
          </p:blipFill>
          <p:spPr>
            <a:xfrm>
              <a:off x="3031920" y="2271240"/>
              <a:ext cx="5963760" cy="3936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0" name="CustomShape 3"/>
            <p:cNvSpPr/>
            <p:nvPr/>
          </p:nvSpPr>
          <p:spPr>
            <a:xfrm>
              <a:off x="5272560" y="4131000"/>
              <a:ext cx="266400" cy="140400"/>
            </a:xfrm>
            <a:prstGeom prst="rect">
              <a:avLst/>
            </a:prstGeom>
            <a:solidFill>
              <a:srgbClr val="ff000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CustomShape 4"/>
            <p:cNvSpPr/>
            <p:nvPr/>
          </p:nvSpPr>
          <p:spPr>
            <a:xfrm>
              <a:off x="6270480" y="4298040"/>
              <a:ext cx="531720" cy="199080"/>
            </a:xfrm>
            <a:prstGeom prst="rect">
              <a:avLst/>
            </a:prstGeom>
            <a:solidFill>
              <a:srgbClr val="ff000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CustomShape 5"/>
            <p:cNvSpPr/>
            <p:nvPr/>
          </p:nvSpPr>
          <p:spPr>
            <a:xfrm>
              <a:off x="6535440" y="4098600"/>
              <a:ext cx="132840" cy="199080"/>
            </a:xfrm>
            <a:prstGeom prst="rect">
              <a:avLst/>
            </a:prstGeom>
            <a:solidFill>
              <a:srgbClr val="00b05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6"/>
            <p:cNvSpPr/>
            <p:nvPr/>
          </p:nvSpPr>
          <p:spPr>
            <a:xfrm>
              <a:off x="5140440" y="4041360"/>
              <a:ext cx="264960" cy="65520"/>
            </a:xfrm>
            <a:prstGeom prst="rect">
              <a:avLst/>
            </a:prstGeom>
            <a:solidFill>
              <a:srgbClr val="ff0000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4" name="CustomShape 7"/>
          <p:cNvSpPr/>
          <p:nvPr/>
        </p:nvSpPr>
        <p:spPr>
          <a:xfrm>
            <a:off x="2644920" y="3894840"/>
            <a:ext cx="24951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8"/>
          <p:cNvSpPr/>
          <p:nvPr/>
        </p:nvSpPr>
        <p:spPr>
          <a:xfrm flipV="1">
            <a:off x="2777040" y="4397760"/>
            <a:ext cx="3589920" cy="89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9"/>
          <p:cNvSpPr/>
          <p:nvPr/>
        </p:nvSpPr>
        <p:spPr>
          <a:xfrm>
            <a:off x="617400" y="3345480"/>
            <a:ext cx="21362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existing PTF with annex,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housing compressor and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transformers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57" name="CustomShape 10"/>
          <p:cNvSpPr/>
          <p:nvPr/>
        </p:nvSpPr>
        <p:spPr>
          <a:xfrm>
            <a:off x="757440" y="5298840"/>
            <a:ext cx="1898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given area for STF in 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existing hall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58" name="CustomShape 11"/>
          <p:cNvSpPr/>
          <p:nvPr/>
        </p:nvSpPr>
        <p:spPr>
          <a:xfrm>
            <a:off x="295200" y="4218840"/>
            <a:ext cx="2835720" cy="8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new annex building, housing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compressor, cold box, distribution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box and electrical infrastructure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</p:txBody>
      </p:sp>
      <p:sp>
        <p:nvSpPr>
          <p:cNvPr id="359" name="CustomShape 12"/>
          <p:cNvSpPr/>
          <p:nvPr/>
        </p:nvSpPr>
        <p:spPr>
          <a:xfrm flipV="1">
            <a:off x="2673000" y="4196880"/>
            <a:ext cx="3862440" cy="29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13"/>
          <p:cNvSpPr/>
          <p:nvPr/>
        </p:nvSpPr>
        <p:spPr>
          <a:xfrm>
            <a:off x="2997360" y="6170760"/>
            <a:ext cx="963000" cy="2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110" spc="-1" strike="noStrike">
                <a:solidFill>
                  <a:srgbClr val="000000"/>
                </a:solidFill>
                <a:latin typeface="Arial"/>
              </a:rPr>
              <a:t>GSI campus</a:t>
            </a:r>
            <a:endParaRPr b="0" lang="de-DE" sz="1110" spc="-1" strike="noStrike">
              <a:latin typeface="Arial"/>
            </a:endParaRPr>
          </a:p>
        </p:txBody>
      </p:sp>
      <p:sp>
        <p:nvSpPr>
          <p:cNvPr id="361" name="CustomShape 14"/>
          <p:cNvSpPr/>
          <p:nvPr/>
        </p:nvSpPr>
        <p:spPr>
          <a:xfrm>
            <a:off x="293040" y="2414880"/>
            <a:ext cx="2582640" cy="115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HeSu (Helium Supply plant)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central liquefier for Helium-Dewar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filling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400" spc="-1" strike="noStrike">
              <a:latin typeface="Arial"/>
            </a:endParaRPr>
          </a:p>
        </p:txBody>
      </p:sp>
      <p:sp>
        <p:nvSpPr>
          <p:cNvPr id="362" name="CustomShape 15"/>
          <p:cNvSpPr/>
          <p:nvPr/>
        </p:nvSpPr>
        <p:spPr>
          <a:xfrm>
            <a:off x="2778480" y="2930760"/>
            <a:ext cx="2760480" cy="1270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16"/>
          <p:cNvSpPr/>
          <p:nvPr/>
        </p:nvSpPr>
        <p:spPr>
          <a:xfrm>
            <a:off x="209520" y="216000"/>
            <a:ext cx="576648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Overview of FAIR cryogenic Infrastructure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Arial"/>
              </a:rPr>
              <a:t>at GSI-campus</a:t>
            </a:r>
            <a:endParaRPr b="0" lang="de-DE" sz="2200" spc="-1" strike="noStrike"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422640" y="27000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Helium Liquefier (HeSu)</a:t>
            </a:r>
            <a:br/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Operation since 2015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5" name="Inhaltsplatzhalter 10" descr=""/>
          <p:cNvPicPr/>
          <p:nvPr/>
        </p:nvPicPr>
        <p:blipFill>
          <a:blip r:embed="rId1"/>
          <a:stretch/>
        </p:blipFill>
        <p:spPr>
          <a:xfrm>
            <a:off x="162000" y="1328760"/>
            <a:ext cx="8756280" cy="5111280"/>
          </a:xfrm>
          <a:prstGeom prst="rect">
            <a:avLst/>
          </a:prstGeom>
          <a:ln>
            <a:noFill/>
          </a:ln>
        </p:spPr>
      </p:pic>
      <p:sp>
        <p:nvSpPr>
          <p:cNvPr id="366" name="CustomShape 2"/>
          <p:cNvSpPr/>
          <p:nvPr/>
        </p:nvSpPr>
        <p:spPr>
          <a:xfrm>
            <a:off x="162000" y="5511600"/>
            <a:ext cx="8760960" cy="91332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Liquefac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tion rate ~ 20+ l/h</a:t>
            </a:r>
            <a:endParaRPr b="0" lang="de-DE" sz="18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3000 l LHe storage, 8000 l delivered so far</a:t>
            </a:r>
            <a:endParaRPr b="0" lang="de-DE" sz="18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Decant Station and campus wide recovery system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367" name="Group 3"/>
          <p:cNvGrpSpPr/>
          <p:nvPr/>
        </p:nvGrpSpPr>
        <p:grpSpPr>
          <a:xfrm>
            <a:off x="6885000" y="1325520"/>
            <a:ext cx="2037960" cy="647280"/>
            <a:chOff x="6885000" y="1325520"/>
            <a:chExt cx="2037960" cy="647280"/>
          </a:xfrm>
        </p:grpSpPr>
        <p:pic>
          <p:nvPicPr>
            <p:cNvPr id="368" name="Grafik 1" descr=""/>
            <p:cNvPicPr/>
            <p:nvPr/>
          </p:nvPicPr>
          <p:blipFill>
            <a:blip r:embed="rId2"/>
            <a:stretch/>
          </p:blipFill>
          <p:spPr>
            <a:xfrm>
              <a:off x="6885000" y="1325520"/>
              <a:ext cx="2037960" cy="647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9" name="CustomShape 4"/>
            <p:cNvSpPr/>
            <p:nvPr/>
          </p:nvSpPr>
          <p:spPr>
            <a:xfrm>
              <a:off x="7422480" y="1869840"/>
              <a:ext cx="1500480" cy="102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360000" y="148680"/>
            <a:ext cx="5583600" cy="787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R</a:t>
            </a:r>
            <a:r>
              <a:rPr b="1" lang="de-DE" sz="2400" spc="-1" strike="noStrike" baseline="30000">
                <a:solidFill>
                  <a:srgbClr val="333333"/>
                </a:solidFill>
                <a:latin typeface="Arial"/>
              </a:rPr>
              <a:t>3</a:t>
            </a:r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B Cryo Plant and FoPi Cryo Plant</a:t>
            </a:r>
            <a:br/>
            <a:r>
              <a:rPr b="1" lang="de-DE" sz="2400" spc="-1" strike="noStrike">
                <a:solidFill>
                  <a:srgbClr val="333333"/>
                </a:solidFill>
                <a:latin typeface="Arial"/>
              </a:rPr>
              <a:t>Refurbished and Migrated to UNICOS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1" name="Grafik 7" descr=""/>
          <p:cNvPicPr/>
          <p:nvPr/>
        </p:nvPicPr>
        <p:blipFill>
          <a:blip r:embed="rId1"/>
          <a:stretch/>
        </p:blipFill>
        <p:spPr>
          <a:xfrm>
            <a:off x="3359160" y="2930400"/>
            <a:ext cx="2026800" cy="3600000"/>
          </a:xfrm>
          <a:prstGeom prst="rect">
            <a:avLst/>
          </a:prstGeom>
          <a:ln>
            <a:noFill/>
          </a:ln>
        </p:spPr>
      </p:pic>
      <p:pic>
        <p:nvPicPr>
          <p:cNvPr id="372" name="Picture 74" descr=""/>
          <p:cNvPicPr/>
          <p:nvPr/>
        </p:nvPicPr>
        <p:blipFill>
          <a:blip r:embed="rId2"/>
          <a:stretch/>
        </p:blipFill>
        <p:spPr>
          <a:xfrm>
            <a:off x="230040" y="1517760"/>
            <a:ext cx="3128760" cy="5013000"/>
          </a:xfrm>
          <a:prstGeom prst="rect">
            <a:avLst/>
          </a:prstGeom>
          <a:ln>
            <a:noFill/>
          </a:ln>
        </p:spPr>
      </p:pic>
      <p:pic>
        <p:nvPicPr>
          <p:cNvPr id="373" name="Grafik 11" descr=""/>
          <p:cNvPicPr/>
          <p:nvPr/>
        </p:nvPicPr>
        <p:blipFill>
          <a:blip r:embed="rId3"/>
          <a:stretch/>
        </p:blipFill>
        <p:spPr>
          <a:xfrm>
            <a:off x="5372280" y="2930400"/>
            <a:ext cx="3773160" cy="279540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266400" y="1158840"/>
            <a:ext cx="3079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TCF50 including new cabinet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3574800" y="2481120"/>
            <a:ext cx="1156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   </a:t>
            </a: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Cabinet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6156360" y="2481120"/>
            <a:ext cx="2334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UNICOS + WinCC OA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77" name="CustomShape 5"/>
          <p:cNvSpPr/>
          <p:nvPr/>
        </p:nvSpPr>
        <p:spPr>
          <a:xfrm>
            <a:off x="5564880" y="5756400"/>
            <a:ext cx="33541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Tahoma"/>
              </a:rPr>
              <a:t>Supported by CERN and INFN: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Tahoma"/>
              </a:rPr>
              <a:t>M. Pezzetti, Ph. Gayet, R. Pengo and B. Gallese</a:t>
            </a:r>
            <a:endParaRPr b="0" lang="de-DE" sz="1200" spc="-1" strike="noStrike"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334080" y="1567800"/>
            <a:ext cx="2575800" cy="20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300" spc="-1" strike="noStrike">
                <a:solidFill>
                  <a:srgbClr val="000000"/>
                </a:solidFill>
                <a:latin typeface="Arial"/>
              </a:rPr>
              <a:t>Cryogenic infrastructure at PTF: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70.000 h operation of the PTF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in operation at GSI since 2005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2.200 h with 60 g/s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90.500 h total operation of the     cryo plant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only 300 m³ Helium inventory</a:t>
            </a:r>
            <a:endParaRPr b="0" lang="de-DE" sz="13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40-80% Helium losses/year</a:t>
            </a:r>
            <a:endParaRPr b="0" lang="de-DE" sz="1300" spc="-1" strike="noStrike">
              <a:latin typeface="Arial"/>
            </a:endParaRPr>
          </a:p>
        </p:txBody>
      </p:sp>
      <p:pic>
        <p:nvPicPr>
          <p:cNvPr id="379" name="Picture 6" descr=""/>
          <p:cNvPicPr/>
          <p:nvPr/>
        </p:nvPicPr>
        <p:blipFill>
          <a:blip r:embed="rId1"/>
          <a:stretch/>
        </p:blipFill>
        <p:spPr>
          <a:xfrm>
            <a:off x="517320" y="3900960"/>
            <a:ext cx="2937600" cy="2205000"/>
          </a:xfrm>
          <a:prstGeom prst="rect">
            <a:avLst/>
          </a:prstGeom>
          <a:ln>
            <a:noFill/>
          </a:ln>
        </p:spPr>
      </p:pic>
      <p:pic>
        <p:nvPicPr>
          <p:cNvPr id="380" name="Picture 7" descr=""/>
          <p:cNvPicPr/>
          <p:nvPr/>
        </p:nvPicPr>
        <p:blipFill>
          <a:blip r:embed="rId2"/>
          <a:stretch/>
        </p:blipFill>
        <p:spPr>
          <a:xfrm>
            <a:off x="5693040" y="1378800"/>
            <a:ext cx="2867400" cy="2149200"/>
          </a:xfrm>
          <a:prstGeom prst="rect">
            <a:avLst/>
          </a:prstGeom>
          <a:ln>
            <a:noFill/>
          </a:ln>
        </p:spPr>
      </p:pic>
      <p:pic>
        <p:nvPicPr>
          <p:cNvPr id="381" name="Picture 8" descr=""/>
          <p:cNvPicPr/>
          <p:nvPr/>
        </p:nvPicPr>
        <p:blipFill>
          <a:blip r:embed="rId3"/>
          <a:stretch/>
        </p:blipFill>
        <p:spPr>
          <a:xfrm>
            <a:off x="5693040" y="3905280"/>
            <a:ext cx="2952360" cy="2212200"/>
          </a:xfrm>
          <a:prstGeom prst="rect">
            <a:avLst/>
          </a:prstGeom>
          <a:ln>
            <a:noFill/>
          </a:ln>
        </p:spPr>
      </p:pic>
      <p:sp>
        <p:nvSpPr>
          <p:cNvPr id="382" name="CustomShape 2"/>
          <p:cNvSpPr/>
          <p:nvPr/>
        </p:nvSpPr>
        <p:spPr>
          <a:xfrm>
            <a:off x="4248000" y="3905280"/>
            <a:ext cx="1470600" cy="14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e-DE" sz="11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de-DE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Preparation area,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Cryogenic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infrastructure is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located in the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middle of the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hall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383" name="CustomShape 3"/>
          <p:cNvSpPr/>
          <p:nvPr/>
        </p:nvSpPr>
        <p:spPr>
          <a:xfrm>
            <a:off x="3454920" y="5472000"/>
            <a:ext cx="1779840" cy="6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Distribution box (blue)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Feed boxes and 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universal cryostat</a:t>
            </a:r>
            <a:endParaRPr b="0" lang="de-DE" sz="1300" spc="-1" strike="noStrike">
              <a:latin typeface="Arial"/>
            </a:endParaRPr>
          </a:p>
        </p:txBody>
      </p:sp>
      <p:graphicFrame>
        <p:nvGraphicFramePr>
          <p:cNvPr id="384" name="Table 4"/>
          <p:cNvGraphicFramePr/>
          <p:nvPr/>
        </p:nvGraphicFramePr>
        <p:xfrm>
          <a:off x="2920680" y="1462320"/>
          <a:ext cx="2522520" cy="2265840"/>
        </p:xfrm>
        <a:graphic>
          <a:graphicData uri="http://schemas.openxmlformats.org/drawingml/2006/table">
            <a:tbl>
              <a:tblPr/>
              <a:tblGrid>
                <a:gridCol w="1775520"/>
                <a:gridCol w="747360"/>
              </a:tblGrid>
              <a:tr h="3438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DE" sz="15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Cryo plant:</a:t>
                      </a:r>
                      <a:endParaRPr b="0" lang="de-DE" sz="15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DE" sz="17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PTF</a:t>
                      </a:r>
                      <a:endParaRPr b="0" lang="de-DE" sz="17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806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Cooling power </a:t>
                      </a:r>
                      <a:endParaRPr b="0" lang="de-DE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@ 4,5 K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300 W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4806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Helium circulation pump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60 g/s-</a:t>
                      </a:r>
                      <a:endParaRPr b="0" lang="de-DE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200 g/s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4806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Helium liquefaction rate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g/s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480600"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Max. power consumption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 lIns="84240" rIns="84240" tIns="42120" bIns="421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250 kW</a:t>
                      </a:r>
                      <a:endParaRPr b="0" lang="de-DE" sz="1300" spc="-1" strike="noStrike">
                        <a:latin typeface="Arial"/>
                      </a:endParaRPr>
                    </a:p>
                  </a:txBody>
                  <a:tcPr marL="84240" marR="84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sp>
        <p:nvSpPr>
          <p:cNvPr id="385" name="CustomShape 5"/>
          <p:cNvSpPr/>
          <p:nvPr/>
        </p:nvSpPr>
        <p:spPr>
          <a:xfrm>
            <a:off x="192240" y="360000"/>
            <a:ext cx="304776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de-DE" sz="2600" spc="-1" strike="noStrike">
                <a:solidFill>
                  <a:srgbClr val="000000"/>
                </a:solidFill>
                <a:latin typeface="Arial"/>
              </a:rPr>
              <a:t>PTF Infrastructure</a:t>
            </a:r>
            <a:endParaRPr b="0" lang="de-DE" sz="2600" spc="-1" strike="noStrike"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fair-gsi-folienmaster_2019_4zu3</Template>
  <TotalTime>49</TotalTime>
  <Application>LibreOffice/6.0.7.3$Windows_x86 LibreOffice_project/dc89aa7a9eabfd848af146d5086077aeed2ae4a5</Application>
  <Company>GSI Helmholtzzentrum für Schwerionenforschung GmbH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2019-09-23T10:45:05Z</dcterms:created>
  <dc:creator>Schroeder, Claus H.</dc:creator>
  <dc:description/>
  <dc:language>de-DE</dc:language>
  <cp:lastModifiedBy/>
  <dcterms:modified xsi:type="dcterms:W3CDTF">2019-10-07T15:11:19Z</dcterms:modified>
  <cp:revision>71</cp:revision>
  <dc:subject/>
  <dc:title>Cryogenic Supply for the Series Test Facility (STF) for SIS100 Magnet Testing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GSI Helmholtzzentrum für Schwerionenforschung GmbH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6</vt:i4>
  </property>
  <property fmtid="{D5CDD505-2E9C-101B-9397-08002B2CF9AE}" pid="8" name="Notes">
    <vt:i4>3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25</vt:i4>
  </property>
</Properties>
</file>