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8"/>
  </p:notesMasterIdLst>
  <p:sldIdLst>
    <p:sldId id="256" r:id="rId2"/>
    <p:sldId id="258" r:id="rId3"/>
    <p:sldId id="307" r:id="rId4"/>
    <p:sldId id="290" r:id="rId5"/>
    <p:sldId id="291" r:id="rId6"/>
    <p:sldId id="304" r:id="rId7"/>
    <p:sldId id="293" r:id="rId8"/>
    <p:sldId id="294" r:id="rId9"/>
    <p:sldId id="311" r:id="rId10"/>
    <p:sldId id="292" r:id="rId11"/>
    <p:sldId id="295" r:id="rId12"/>
    <p:sldId id="296" r:id="rId13"/>
    <p:sldId id="297" r:id="rId14"/>
    <p:sldId id="301" r:id="rId15"/>
    <p:sldId id="302" r:id="rId16"/>
    <p:sldId id="303" r:id="rId17"/>
    <p:sldId id="299" r:id="rId18"/>
    <p:sldId id="298" r:id="rId19"/>
    <p:sldId id="305" r:id="rId20"/>
    <p:sldId id="313" r:id="rId21"/>
    <p:sldId id="308" r:id="rId22"/>
    <p:sldId id="306" r:id="rId23"/>
    <p:sldId id="312" r:id="rId24"/>
    <p:sldId id="309" r:id="rId25"/>
    <p:sldId id="310" r:id="rId26"/>
    <p:sldId id="282"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4DA100"/>
    <a:srgbClr val="0B387C"/>
    <a:srgbClr val="0C377B"/>
    <a:srgbClr val="104282"/>
    <a:srgbClr val="070A99"/>
    <a:srgbClr val="03719C"/>
    <a:srgbClr val="92D050"/>
    <a:srgbClr val="FF00FF"/>
    <a:srgbClr val="0055A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648" y="-108"/>
      </p:cViewPr>
      <p:guideLst>
        <p:guide orient="horz" pos="1620"/>
        <p:guide pos="288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96676948210624"/>
          <c:y val="3.869709695493706E-2"/>
          <c:w val="0.83388639995768687"/>
          <c:h val="0.82976952975490759"/>
        </c:manualLayout>
      </c:layout>
      <c:scatterChart>
        <c:scatterStyle val="smoothMarker"/>
        <c:varyColors val="0"/>
        <c:ser>
          <c:idx val="0"/>
          <c:order val="0"/>
          <c:tx>
            <c:strRef>
              <c:f>Data!$L$3</c:f>
              <c:strCache>
                <c:ptCount val="1"/>
                <c:pt idx="0">
                  <c:v>Cumul Lar (T)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Data!$C$4:$C$47</c:f>
              <c:numCache>
                <c:formatCode>d/m/yy;@</c:formatCode>
                <c:ptCount val="44"/>
                <c:pt idx="0">
                  <c:v>43649.340277777781</c:v>
                </c:pt>
                <c:pt idx="1">
                  <c:v>43650.614583333336</c:v>
                </c:pt>
                <c:pt idx="2">
                  <c:v>43651.354166666664</c:v>
                </c:pt>
                <c:pt idx="3">
                  <c:v>43656.350694444445</c:v>
                </c:pt>
                <c:pt idx="4">
                  <c:v>43656.55972222222</c:v>
                </c:pt>
                <c:pt idx="5">
                  <c:v>43657.383333333331</c:v>
                </c:pt>
                <c:pt idx="6">
                  <c:v>43657.614583333336</c:v>
                </c:pt>
                <c:pt idx="7">
                  <c:v>43658.381249999999</c:v>
                </c:pt>
                <c:pt idx="8">
                  <c:v>43658.481249999997</c:v>
                </c:pt>
                <c:pt idx="9">
                  <c:v>43661.591666666667</c:v>
                </c:pt>
                <c:pt idx="10">
                  <c:v>43662.59652777778</c:v>
                </c:pt>
                <c:pt idx="11">
                  <c:v>43662.680555555555</c:v>
                </c:pt>
                <c:pt idx="12">
                  <c:v>43663.357638888891</c:v>
                </c:pt>
                <c:pt idx="13">
                  <c:v>43663.554166666669</c:v>
                </c:pt>
                <c:pt idx="14">
                  <c:v>43664.356944444444</c:v>
                </c:pt>
                <c:pt idx="15">
                  <c:v>43664.427083333336</c:v>
                </c:pt>
                <c:pt idx="16">
                  <c:v>43665.350694444445</c:v>
                </c:pt>
                <c:pt idx="17">
                  <c:v>43665.351388888892</c:v>
                </c:pt>
                <c:pt idx="18">
                  <c:v>43668.354166666664</c:v>
                </c:pt>
                <c:pt idx="19">
                  <c:v>43668.604166666664</c:v>
                </c:pt>
                <c:pt idx="20">
                  <c:v>43669.465277777781</c:v>
                </c:pt>
                <c:pt idx="21">
                  <c:v>43669.510416666664</c:v>
                </c:pt>
                <c:pt idx="22">
                  <c:v>43670.354166666664</c:v>
                </c:pt>
                <c:pt idx="23">
                  <c:v>43670.569444444445</c:v>
                </c:pt>
                <c:pt idx="24">
                  <c:v>43671.354166666664</c:v>
                </c:pt>
                <c:pt idx="25">
                  <c:v>43671.493055555555</c:v>
                </c:pt>
                <c:pt idx="26">
                  <c:v>43672.34375</c:v>
                </c:pt>
                <c:pt idx="27">
                  <c:v>43672.638888888891</c:v>
                </c:pt>
                <c:pt idx="28">
                  <c:v>43675.489583333336</c:v>
                </c:pt>
                <c:pt idx="29">
                  <c:v>43675.586111111108</c:v>
                </c:pt>
                <c:pt idx="30">
                  <c:v>43676.363194444442</c:v>
                </c:pt>
                <c:pt idx="31">
                  <c:v>43676.440972222219</c:v>
                </c:pt>
                <c:pt idx="32">
                  <c:v>43677.345138888886</c:v>
                </c:pt>
                <c:pt idx="33">
                  <c:v>43679.42083333333</c:v>
                </c:pt>
                <c:pt idx="34">
                  <c:v>43679.493055555555</c:v>
                </c:pt>
                <c:pt idx="35">
                  <c:v>43682.404166666667</c:v>
                </c:pt>
                <c:pt idx="36">
                  <c:v>43682.588888888888</c:v>
                </c:pt>
                <c:pt idx="37">
                  <c:v>43683.347222222219</c:v>
                </c:pt>
                <c:pt idx="38">
                  <c:v>43683.60833333333</c:v>
                </c:pt>
                <c:pt idx="39">
                  <c:v>43684.345833333333</c:v>
                </c:pt>
                <c:pt idx="40">
                  <c:v>43684.456250000003</c:v>
                </c:pt>
                <c:pt idx="41">
                  <c:v>43685.34375</c:v>
                </c:pt>
                <c:pt idx="42">
                  <c:v>43685.369444444441</c:v>
                </c:pt>
                <c:pt idx="43">
                  <c:v>43686</c:v>
                </c:pt>
              </c:numCache>
            </c:numRef>
          </c:xVal>
          <c:yVal>
            <c:numRef>
              <c:f>Data!$L$4:$L$47</c:f>
              <c:numCache>
                <c:formatCode>0</c:formatCode>
                <c:ptCount val="44"/>
                <c:pt idx="0">
                  <c:v>19.079999999999998</c:v>
                </c:pt>
                <c:pt idx="1">
                  <c:v>42.99</c:v>
                </c:pt>
                <c:pt idx="2">
                  <c:v>63.77</c:v>
                </c:pt>
                <c:pt idx="3">
                  <c:v>84.41</c:v>
                </c:pt>
                <c:pt idx="4">
                  <c:v>106.17</c:v>
                </c:pt>
                <c:pt idx="5">
                  <c:v>128.19</c:v>
                </c:pt>
                <c:pt idx="6">
                  <c:v>152.214</c:v>
                </c:pt>
                <c:pt idx="7">
                  <c:v>171.95400000000001</c:v>
                </c:pt>
                <c:pt idx="8">
                  <c:v>193.73400000000001</c:v>
                </c:pt>
                <c:pt idx="9">
                  <c:v>215.23400000000001</c:v>
                </c:pt>
                <c:pt idx="10">
                  <c:v>234.41399999999999</c:v>
                </c:pt>
                <c:pt idx="11">
                  <c:v>258.07900000000001</c:v>
                </c:pt>
                <c:pt idx="12">
                  <c:v>280.15899999999999</c:v>
                </c:pt>
                <c:pt idx="13">
                  <c:v>301.53899999999999</c:v>
                </c:pt>
                <c:pt idx="14">
                  <c:v>323.63900000000001</c:v>
                </c:pt>
                <c:pt idx="15">
                  <c:v>344.11900000000003</c:v>
                </c:pt>
                <c:pt idx="16">
                  <c:v>365.65899999999999</c:v>
                </c:pt>
                <c:pt idx="17">
                  <c:v>386.97899999999998</c:v>
                </c:pt>
                <c:pt idx="18">
                  <c:v>407.55900000000003</c:v>
                </c:pt>
                <c:pt idx="19">
                  <c:v>428.399</c:v>
                </c:pt>
                <c:pt idx="20">
                  <c:v>449.64600000000002</c:v>
                </c:pt>
                <c:pt idx="21">
                  <c:v>471.56599999999997</c:v>
                </c:pt>
                <c:pt idx="22">
                  <c:v>490.26600000000002</c:v>
                </c:pt>
                <c:pt idx="23">
                  <c:v>511.38600000000002</c:v>
                </c:pt>
                <c:pt idx="24">
                  <c:v>534.28599999999994</c:v>
                </c:pt>
                <c:pt idx="25">
                  <c:v>555.84900000000005</c:v>
                </c:pt>
                <c:pt idx="26">
                  <c:v>576.46900000000005</c:v>
                </c:pt>
                <c:pt idx="27">
                  <c:v>596.66899999999998</c:v>
                </c:pt>
                <c:pt idx="28">
                  <c:v>616.82899999999995</c:v>
                </c:pt>
                <c:pt idx="29">
                  <c:v>638.94899999999996</c:v>
                </c:pt>
                <c:pt idx="30">
                  <c:v>662.24800000000005</c:v>
                </c:pt>
                <c:pt idx="31">
                  <c:v>683.928</c:v>
                </c:pt>
                <c:pt idx="32">
                  <c:v>704.76800000000003</c:v>
                </c:pt>
                <c:pt idx="33">
                  <c:v>725.428</c:v>
                </c:pt>
                <c:pt idx="34">
                  <c:v>742.98800000000006</c:v>
                </c:pt>
                <c:pt idx="35">
                  <c:v>758.18799999999999</c:v>
                </c:pt>
                <c:pt idx="36">
                  <c:v>778.74800000000005</c:v>
                </c:pt>
                <c:pt idx="37">
                  <c:v>799.40800000000002</c:v>
                </c:pt>
                <c:pt idx="38">
                  <c:v>823.30799999999999</c:v>
                </c:pt>
                <c:pt idx="39">
                  <c:v>845.10799999999995</c:v>
                </c:pt>
                <c:pt idx="40">
                  <c:v>865.34799999999996</c:v>
                </c:pt>
                <c:pt idx="41">
                  <c:v>888.36800000000005</c:v>
                </c:pt>
                <c:pt idx="42">
                  <c:v>909.10799999999995</c:v>
                </c:pt>
                <c:pt idx="43">
                  <c:v>929.96699999999998</c:v>
                </c:pt>
              </c:numCache>
            </c:numRef>
          </c:yVal>
          <c:smooth val="1"/>
          <c:extLst>
            <c:ext xmlns:c16="http://schemas.microsoft.com/office/drawing/2014/chart" uri="{C3380CC4-5D6E-409C-BE32-E72D297353CC}">
              <c16:uniqueId val="{00000000-C672-4CB3-806B-DA239D911400}"/>
            </c:ext>
          </c:extLst>
        </c:ser>
        <c:dLbls>
          <c:showLegendKey val="0"/>
          <c:showVal val="0"/>
          <c:showCatName val="0"/>
          <c:showSerName val="0"/>
          <c:showPercent val="0"/>
          <c:showBubbleSize val="0"/>
        </c:dLbls>
        <c:axId val="628987248"/>
        <c:axId val="628989216"/>
      </c:scatterChart>
      <c:scatterChart>
        <c:scatterStyle val="smoothMarker"/>
        <c:varyColors val="0"/>
        <c:ser>
          <c:idx val="1"/>
          <c:order val="1"/>
          <c:tx>
            <c:strRef>
              <c:f>Data!$A$3</c:f>
              <c:strCache>
                <c:ptCount val="1"/>
                <c:pt idx="0">
                  <c:v>Delivery number</c:v>
                </c:pt>
              </c:strCache>
            </c:strRef>
          </c:tx>
          <c:spPr>
            <a:ln w="19050" cap="rnd">
              <a:solidFill>
                <a:srgbClr val="FF0000"/>
              </a:solidFill>
              <a:round/>
            </a:ln>
            <a:effectLst/>
          </c:spPr>
          <c:marker>
            <c:symbol val="circle"/>
            <c:size val="5"/>
            <c:spPr>
              <a:solidFill>
                <a:schemeClr val="accent2"/>
              </a:solidFill>
              <a:ln w="9525">
                <a:solidFill>
                  <a:schemeClr val="accent2"/>
                </a:solidFill>
              </a:ln>
              <a:effectLst/>
            </c:spPr>
          </c:marker>
          <c:xVal>
            <c:numRef>
              <c:f>Data!$C$4:$C$47</c:f>
              <c:numCache>
                <c:formatCode>d/m/yy;@</c:formatCode>
                <c:ptCount val="44"/>
                <c:pt idx="0">
                  <c:v>43649.340277777781</c:v>
                </c:pt>
                <c:pt idx="1">
                  <c:v>43650.614583333336</c:v>
                </c:pt>
                <c:pt idx="2">
                  <c:v>43651.354166666664</c:v>
                </c:pt>
                <c:pt idx="3">
                  <c:v>43656.350694444445</c:v>
                </c:pt>
                <c:pt idx="4">
                  <c:v>43656.55972222222</c:v>
                </c:pt>
                <c:pt idx="5">
                  <c:v>43657.383333333331</c:v>
                </c:pt>
                <c:pt idx="6">
                  <c:v>43657.614583333336</c:v>
                </c:pt>
                <c:pt idx="7">
                  <c:v>43658.381249999999</c:v>
                </c:pt>
                <c:pt idx="8">
                  <c:v>43658.481249999997</c:v>
                </c:pt>
                <c:pt idx="9">
                  <c:v>43661.591666666667</c:v>
                </c:pt>
                <c:pt idx="10">
                  <c:v>43662.59652777778</c:v>
                </c:pt>
                <c:pt idx="11">
                  <c:v>43662.680555555555</c:v>
                </c:pt>
                <c:pt idx="12">
                  <c:v>43663.357638888891</c:v>
                </c:pt>
                <c:pt idx="13">
                  <c:v>43663.554166666669</c:v>
                </c:pt>
                <c:pt idx="14">
                  <c:v>43664.356944444444</c:v>
                </c:pt>
                <c:pt idx="15">
                  <c:v>43664.427083333336</c:v>
                </c:pt>
                <c:pt idx="16">
                  <c:v>43665.350694444445</c:v>
                </c:pt>
                <c:pt idx="17">
                  <c:v>43665.351388888892</c:v>
                </c:pt>
                <c:pt idx="18">
                  <c:v>43668.354166666664</c:v>
                </c:pt>
                <c:pt idx="19">
                  <c:v>43668.604166666664</c:v>
                </c:pt>
                <c:pt idx="20">
                  <c:v>43669.465277777781</c:v>
                </c:pt>
                <c:pt idx="21">
                  <c:v>43669.510416666664</c:v>
                </c:pt>
                <c:pt idx="22">
                  <c:v>43670.354166666664</c:v>
                </c:pt>
                <c:pt idx="23">
                  <c:v>43670.569444444445</c:v>
                </c:pt>
                <c:pt idx="24">
                  <c:v>43671.354166666664</c:v>
                </c:pt>
                <c:pt idx="25">
                  <c:v>43671.493055555555</c:v>
                </c:pt>
                <c:pt idx="26">
                  <c:v>43672.34375</c:v>
                </c:pt>
                <c:pt idx="27">
                  <c:v>43672.638888888891</c:v>
                </c:pt>
                <c:pt idx="28">
                  <c:v>43675.489583333336</c:v>
                </c:pt>
                <c:pt idx="29">
                  <c:v>43675.586111111108</c:v>
                </c:pt>
                <c:pt idx="30">
                  <c:v>43676.363194444442</c:v>
                </c:pt>
                <c:pt idx="31">
                  <c:v>43676.440972222219</c:v>
                </c:pt>
                <c:pt idx="32">
                  <c:v>43677.345138888886</c:v>
                </c:pt>
                <c:pt idx="33">
                  <c:v>43679.42083333333</c:v>
                </c:pt>
                <c:pt idx="34">
                  <c:v>43679.493055555555</c:v>
                </c:pt>
                <c:pt idx="35">
                  <c:v>43682.404166666667</c:v>
                </c:pt>
                <c:pt idx="36">
                  <c:v>43682.588888888888</c:v>
                </c:pt>
                <c:pt idx="37">
                  <c:v>43683.347222222219</c:v>
                </c:pt>
                <c:pt idx="38">
                  <c:v>43683.60833333333</c:v>
                </c:pt>
                <c:pt idx="39">
                  <c:v>43684.345833333333</c:v>
                </c:pt>
                <c:pt idx="40">
                  <c:v>43684.456250000003</c:v>
                </c:pt>
                <c:pt idx="41">
                  <c:v>43685.34375</c:v>
                </c:pt>
                <c:pt idx="42">
                  <c:v>43685.369444444441</c:v>
                </c:pt>
                <c:pt idx="43">
                  <c:v>43686</c:v>
                </c:pt>
              </c:numCache>
            </c:numRef>
          </c:xVal>
          <c:yVal>
            <c:numRef>
              <c:f>Data!$A$4:$A$47</c:f>
              <c:numCache>
                <c:formatCode>General</c:formatCode>
                <c:ptCount val="4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numCache>
            </c:numRef>
          </c:yVal>
          <c:smooth val="1"/>
          <c:extLst>
            <c:ext xmlns:c16="http://schemas.microsoft.com/office/drawing/2014/chart" uri="{C3380CC4-5D6E-409C-BE32-E72D297353CC}">
              <c16:uniqueId val="{00000001-C672-4CB3-806B-DA239D911400}"/>
            </c:ext>
          </c:extLst>
        </c:ser>
        <c:dLbls>
          <c:showLegendKey val="0"/>
          <c:showVal val="0"/>
          <c:showCatName val="0"/>
          <c:showSerName val="0"/>
          <c:showPercent val="0"/>
          <c:showBubbleSize val="0"/>
        </c:dLbls>
        <c:axId val="740503080"/>
        <c:axId val="740509312"/>
      </c:scatterChart>
      <c:valAx>
        <c:axId val="628987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Date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809]dd\ mmmm\ 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8989216"/>
        <c:crosses val="autoZero"/>
        <c:crossBetween val="midCat"/>
        <c:minorUnit val="5"/>
      </c:valAx>
      <c:valAx>
        <c:axId val="628989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solidFill>
                      <a:srgbClr val="5B9BD5"/>
                    </a:solidFill>
                  </a:rPr>
                  <a:t>Cumul LAr (T)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solidFill>
            <a:schemeClr val="bg1"/>
          </a:solidFill>
          <a:ln w="9525" cap="flat" cmpd="sng" algn="ctr">
            <a:solidFill>
              <a:srgbClr val="00B0F0"/>
            </a:solidFill>
            <a:round/>
          </a:ln>
          <a:effectLst/>
        </c:spPr>
        <c:txPr>
          <a:bodyPr rot="-60000000" spcFirstLastPara="1" vertOverflow="ellipsis" vert="horz" wrap="square" anchor="ctr" anchorCtr="1"/>
          <a:lstStyle/>
          <a:p>
            <a:pPr>
              <a:defRPr sz="900" b="0" i="0" u="none" strike="noStrike" kern="1200" baseline="0">
                <a:solidFill>
                  <a:srgbClr val="5B9BD5"/>
                </a:solidFill>
                <a:latin typeface="+mn-lt"/>
                <a:ea typeface="+mn-ea"/>
                <a:cs typeface="+mn-cs"/>
              </a:defRPr>
            </a:pPr>
            <a:endParaRPr lang="en-US"/>
          </a:p>
        </c:txPr>
        <c:crossAx val="628987248"/>
        <c:crosses val="autoZero"/>
        <c:crossBetween val="midCat"/>
      </c:valAx>
      <c:valAx>
        <c:axId val="74050931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solidFill>
                      <a:srgbClr val="FF0000"/>
                    </a:solidFill>
                  </a:rPr>
                  <a:t>Delivery number</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FF0000"/>
                </a:solidFill>
                <a:latin typeface="+mn-lt"/>
                <a:ea typeface="+mn-ea"/>
                <a:cs typeface="+mn-cs"/>
              </a:defRPr>
            </a:pPr>
            <a:endParaRPr lang="en-US"/>
          </a:p>
        </c:txPr>
        <c:crossAx val="740503080"/>
        <c:crosses val="max"/>
        <c:crossBetween val="midCat"/>
      </c:valAx>
      <c:valAx>
        <c:axId val="740503080"/>
        <c:scaling>
          <c:orientation val="minMax"/>
        </c:scaling>
        <c:delete val="1"/>
        <c:axPos val="b"/>
        <c:numFmt formatCode="d/m/yy;@" sourceLinked="1"/>
        <c:majorTickMark val="out"/>
        <c:minorTickMark val="none"/>
        <c:tickLblPos val="nextTo"/>
        <c:crossAx val="740509312"/>
        <c:crosses val="autoZero"/>
        <c:crossBetween val="midCat"/>
      </c:valAx>
      <c:spPr>
        <a:solidFill>
          <a:sysClr val="window" lastClr="FFFFFF"/>
        </a:solid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0.82458</cdr:x>
      <cdr:y>0.04607</cdr:y>
    </cdr:from>
    <cdr:to>
      <cdr:x>0.89823</cdr:x>
      <cdr:y>0.13127</cdr:y>
    </cdr:to>
    <cdr:sp macro="" textlink="">
      <cdr:nvSpPr>
        <cdr:cNvPr id="2" name="TextBox 1"/>
        <cdr:cNvSpPr txBox="1"/>
      </cdr:nvSpPr>
      <cdr:spPr>
        <a:xfrm xmlns:a="http://schemas.openxmlformats.org/drawingml/2006/main">
          <a:off x="7514184" y="120458"/>
          <a:ext cx="671192" cy="2227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b="1" dirty="0"/>
            <a:t>930 T</a:t>
          </a:r>
        </a:p>
      </cdr:txBody>
    </cdr:sp>
  </cdr:relSizeAnchor>
  <cdr:relSizeAnchor xmlns:cdr="http://schemas.openxmlformats.org/drawingml/2006/chartDrawing">
    <cdr:from>
      <cdr:x>0.8294</cdr:x>
      <cdr:y>0.15974</cdr:y>
    </cdr:from>
    <cdr:to>
      <cdr:x>0.88076</cdr:x>
      <cdr:y>0.19624</cdr:y>
    </cdr:to>
    <cdr:sp macro="" textlink="">
      <cdr:nvSpPr>
        <cdr:cNvPr id="3" name="TextBox 1"/>
        <cdr:cNvSpPr txBox="1"/>
      </cdr:nvSpPr>
      <cdr:spPr>
        <a:xfrm xmlns:a="http://schemas.openxmlformats.org/drawingml/2006/main">
          <a:off x="7715102" y="971179"/>
          <a:ext cx="477754" cy="22191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100" b="1" dirty="0"/>
            <a:t>44 </a:t>
          </a:r>
          <a:r>
            <a:rPr lang="en-GB" b="1" dirty="0" smtClean="0"/>
            <a:t>Trucks</a:t>
          </a:r>
          <a:endParaRPr lang="en-GB"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163E2-A8EB-419F-90AD-FBE898EEE542}" type="datetimeFigureOut">
              <a:rPr lang="en-GB" smtClean="0"/>
              <a:t>06/10/2019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878CF-9E77-4A3F-B789-0A53B7EDC928}" type="slidenum">
              <a:rPr lang="en-GB" smtClean="0"/>
              <a:t>‹#›</a:t>
            </a:fld>
            <a:endParaRPr lang="en-GB"/>
          </a:p>
        </p:txBody>
      </p:sp>
    </p:spTree>
    <p:extLst>
      <p:ext uri="{BB962C8B-B14F-4D97-AF65-F5344CB8AC3E}">
        <p14:creationId xmlns:p14="http://schemas.microsoft.com/office/powerpoint/2010/main" val="2429124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3878CF-9E77-4A3F-B789-0A53B7EDC928}" type="slidenum">
              <a:rPr lang="en-GB" smtClean="0"/>
              <a:t>5</a:t>
            </a:fld>
            <a:endParaRPr lang="en-GB"/>
          </a:p>
        </p:txBody>
      </p:sp>
    </p:spTree>
    <p:extLst>
      <p:ext uri="{BB962C8B-B14F-4D97-AF65-F5344CB8AC3E}">
        <p14:creationId xmlns:p14="http://schemas.microsoft.com/office/powerpoint/2010/main" val="1628478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09355" y="1327799"/>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 Sept. 2019</a:t>
            </a:r>
            <a:endParaRPr lang="en-US" dirty="0"/>
          </a:p>
        </p:txBody>
      </p:sp>
      <p:sp>
        <p:nvSpPr>
          <p:cNvPr id="6"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TE/CRG-CI  Group meeting</a:t>
            </a:r>
            <a:endParaRPr lang="en-US" dirty="0"/>
          </a:p>
        </p:txBody>
      </p:sp>
      <p:sp>
        <p:nvSpPr>
          <p:cNvPr id="7"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889146"/>
            <a:ext cx="3200400" cy="547688"/>
          </a:xfrm>
        </p:spPr>
        <p:txBody>
          <a:bodyPr tIns="0" bIns="0" anchor="t"/>
          <a:lstStyle>
            <a:lvl1pPr algn="l">
              <a:buNone/>
              <a:defRPr sz="1800" b="1">
                <a:solidFill>
                  <a:schemeClr val="tx1"/>
                </a:solidFill>
              </a:defRPr>
            </a:lvl1pPr>
          </a:lstStyle>
          <a:p>
            <a:r>
              <a:rPr kumimoji="0" lang="fr-CH" smtClean="0"/>
              <a:t>Click to edit Master title style</a:t>
            </a:r>
            <a:endParaRPr kumimoji="0" lang="en-US" dirty="0"/>
          </a:p>
        </p:txBody>
      </p:sp>
      <p:sp>
        <p:nvSpPr>
          <p:cNvPr id="3" name="Espace réservé du texte 2"/>
          <p:cNvSpPr>
            <a:spLocks noGrp="1"/>
          </p:cNvSpPr>
          <p:nvPr>
            <p:ph type="body" idx="2"/>
          </p:nvPr>
        </p:nvSpPr>
        <p:spPr>
          <a:xfrm>
            <a:off x="457200" y="160818"/>
            <a:ext cx="2743200" cy="6858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smtClean="0"/>
              <a:t>Click to edit Master text styles</a:t>
            </a:r>
          </a:p>
        </p:txBody>
      </p:sp>
      <p:sp>
        <p:nvSpPr>
          <p:cNvPr id="4" name="Espace réservé du contenu 3"/>
          <p:cNvSpPr>
            <a:spLocks noGrp="1"/>
          </p:cNvSpPr>
          <p:nvPr>
            <p:ph sz="half" idx="1"/>
          </p:nvPr>
        </p:nvSpPr>
        <p:spPr>
          <a:xfrm>
            <a:off x="457200" y="1485900"/>
            <a:ext cx="7086600" cy="2762250"/>
          </a:xfrm>
        </p:spPr>
        <p:txBody>
          <a:bodyPr/>
          <a:lstStyle>
            <a:lvl1pPr>
              <a:defRPr sz="2800"/>
            </a:lvl1pPr>
            <a:lvl2pPr>
              <a:defRPr sz="2400"/>
            </a:lvl2pPr>
            <a:lvl3pPr>
              <a:defRPr sz="2200"/>
            </a:lvl3pPr>
            <a:lvl4pPr>
              <a:defRPr sz="2000"/>
            </a:lvl4pPr>
            <a:lvl5pPr>
              <a:defRPr sz="20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8"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 Sept. 2019</a:t>
            </a:r>
            <a:endParaRPr lang="en-US" dirty="0"/>
          </a:p>
        </p:txBody>
      </p:sp>
      <p:sp>
        <p:nvSpPr>
          <p:cNvPr id="9"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TE/CRG-CI  Group meeting</a:t>
            </a:r>
            <a:endParaRPr lang="en-US" dirty="0"/>
          </a:p>
        </p:txBody>
      </p:sp>
      <p:sp>
        <p:nvSpPr>
          <p:cNvPr id="10"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279282"/>
            <a:ext cx="3053868" cy="940356"/>
          </a:xfrm>
        </p:spPr>
        <p:txBody>
          <a:bodyPr anchor="b"/>
          <a:lstStyle>
            <a:lvl1pPr algn="l">
              <a:buNone/>
              <a:defRPr sz="2200" b="1">
                <a:solidFill>
                  <a:schemeClr val="tx1"/>
                </a:solidFill>
              </a:defRPr>
            </a:lvl1pPr>
          </a:lstStyle>
          <a:p>
            <a:r>
              <a:rPr kumimoji="0" lang="fr-CH" smtClean="0"/>
              <a:t>Click to edit Master title style</a:t>
            </a:r>
            <a:endParaRPr kumimoji="0" lang="en-US"/>
          </a:p>
        </p:txBody>
      </p:sp>
      <p:sp>
        <p:nvSpPr>
          <p:cNvPr id="3" name="Espace réservé pour une image  2"/>
          <p:cNvSpPr>
            <a:spLocks noGrp="1"/>
          </p:cNvSpPr>
          <p:nvPr>
            <p:ph type="pic" idx="1"/>
          </p:nvPr>
        </p:nvSpPr>
        <p:spPr>
          <a:xfrm>
            <a:off x="558797" y="601648"/>
            <a:ext cx="4759514" cy="3569636"/>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fr-CH" smtClean="0"/>
              <a:t>Drag picture to placeholder or click icon to add</a:t>
            </a:r>
            <a:endParaRPr kumimoji="0" lang="en-US" dirty="0"/>
          </a:p>
        </p:txBody>
      </p:sp>
      <p:sp>
        <p:nvSpPr>
          <p:cNvPr id="4" name="Espace réservé du texte 3"/>
          <p:cNvSpPr>
            <a:spLocks noGrp="1"/>
          </p:cNvSpPr>
          <p:nvPr>
            <p:ph type="body" sz="half" idx="2"/>
          </p:nvPr>
        </p:nvSpPr>
        <p:spPr>
          <a:xfrm>
            <a:off x="5556734" y="2249074"/>
            <a:ext cx="3053866" cy="199761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CH" smtClean="0"/>
              <a:t>Click to edit Master text styles</a:t>
            </a:r>
          </a:p>
        </p:txBody>
      </p:sp>
      <p:sp>
        <p:nvSpPr>
          <p:cNvPr id="8"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 Sept. 2019</a:t>
            </a:r>
            <a:endParaRPr lang="en-US" dirty="0"/>
          </a:p>
        </p:txBody>
      </p:sp>
      <p:sp>
        <p:nvSpPr>
          <p:cNvPr id="9"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TE/CRG-CI  Group meeting</a:t>
            </a:r>
            <a:endParaRPr lang="en-US" dirty="0"/>
          </a:p>
        </p:txBody>
      </p:sp>
      <p:sp>
        <p:nvSpPr>
          <p:cNvPr id="10"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sp>
        <p:nvSpPr>
          <p:cNvPr id="3" name="Espace réservé du titre 8"/>
          <p:cNvSpPr>
            <a:spLocks noGrp="1"/>
          </p:cNvSpPr>
          <p:nvPr>
            <p:ph type="title" hasCustomPrompt="1"/>
          </p:nvPr>
        </p:nvSpPr>
        <p:spPr>
          <a:xfrm>
            <a:off x="457200" y="4616450"/>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smtClean="0"/>
              <a:t>home.cern</a:t>
            </a:r>
            <a:endParaRPr kumimoji="0" lang="en-US" dirty="0"/>
          </a:p>
        </p:txBody>
      </p:sp>
      <p:pic>
        <p:nvPicPr>
          <p:cNvPr id="5"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799171" y="1806688"/>
            <a:ext cx="1545657" cy="1530123"/>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sp>
        <p:nvSpPr>
          <p:cNvPr id="3" name="Espace réservé du titre 8"/>
          <p:cNvSpPr>
            <a:spLocks noGrp="1"/>
          </p:cNvSpPr>
          <p:nvPr>
            <p:ph type="title" hasCustomPrompt="1"/>
          </p:nvPr>
        </p:nvSpPr>
        <p:spPr>
          <a:xfrm>
            <a:off x="457200" y="4616450"/>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smtClean="0"/>
              <a:t>home.cern</a:t>
            </a:r>
            <a:endParaRPr kumimoji="0" lang="en-US" dirty="0"/>
          </a:p>
        </p:txBody>
      </p:sp>
      <p:pic>
        <p:nvPicPr>
          <p:cNvPr id="6"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799171" y="1806688"/>
            <a:ext cx="1545657" cy="1530123"/>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3"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13154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3" name="Image 2" descr="logoBadgeWeb.eps"/>
          <p:cNvPicPr>
            <a:picLocks noChangeAspect="1"/>
          </p:cNvPicPr>
          <p:nvPr userDrawn="1"/>
        </p:nvPicPr>
        <p:blipFill rotWithShape="1">
          <a:blip r:embed="rId2" cstate="email">
            <a:extLst>
              <a:ext uri="{28A0092B-C50C-407E-A947-70E740481C1C}">
                <a14:useLocalDpi xmlns:a14="http://schemas.microsoft.com/office/drawing/2010/main" val="0"/>
              </a:ext>
            </a:extLst>
          </a:blip>
          <a:srcRect b="17835"/>
          <a:stretch/>
        </p:blipFill>
        <p:spPr>
          <a:xfrm>
            <a:off x="3959440" y="1940784"/>
            <a:ext cx="1221946" cy="1261931"/>
          </a:xfrm>
          <a:prstGeom prst="rect">
            <a:avLst/>
          </a:prstGeom>
        </p:spPr>
      </p:pic>
      <p:sp>
        <p:nvSpPr>
          <p:cNvPr id="4" name="Espace réservé du titre 8"/>
          <p:cNvSpPr>
            <a:spLocks noGrp="1"/>
          </p:cNvSpPr>
          <p:nvPr>
            <p:ph type="title" hasCustomPrompt="1"/>
          </p:nvPr>
        </p:nvSpPr>
        <p:spPr>
          <a:xfrm>
            <a:off x="457200" y="4616450"/>
            <a:ext cx="8226854" cy="226402"/>
          </a:xfrm>
          <a:prstGeom prst="rect">
            <a:avLst/>
          </a:prstGeom>
        </p:spPr>
        <p:txBody>
          <a:bodyPr vert="horz" lIns="45720" rIns="45720" anchor="ctr">
            <a:noAutofit/>
          </a:bodyPr>
          <a:lstStyle>
            <a:lvl1pPr algn="ctr">
              <a:defRPr sz="1400">
                <a:latin typeface="Optima"/>
                <a:cs typeface="Optima"/>
              </a:defRPr>
            </a:lvl1pPr>
          </a:lstStyle>
          <a:p>
            <a:r>
              <a:rPr kumimoji="0" lang="fr-CH" dirty="0" smtClean="0"/>
              <a:t>home.cern</a:t>
            </a:r>
            <a:endParaRPr kumimoji="0" lang="en-US" dirty="0"/>
          </a:p>
        </p:txBody>
      </p:sp>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833611"/>
            <a:ext cx="8226854" cy="705332"/>
          </a:xfrm>
        </p:spPr>
        <p:txBody>
          <a:bodyPr/>
          <a:lstStyle>
            <a:lvl1pPr algn="l">
              <a:defRPr/>
            </a:lvl1pPr>
          </a:lstStyle>
          <a:p>
            <a:r>
              <a:rPr kumimoji="0" lang="fr-CH" smtClean="0"/>
              <a:t>Click to edit Master title style</a:t>
            </a:r>
            <a:endParaRPr kumimoji="0" lang="en-US"/>
          </a:p>
        </p:txBody>
      </p:sp>
      <p:sp>
        <p:nvSpPr>
          <p:cNvPr id="7" name="Date Placeholder 1"/>
          <p:cNvSpPr>
            <a:spLocks noGrp="1"/>
          </p:cNvSpPr>
          <p:nvPr>
            <p:ph type="dt" sz="half" idx="2"/>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 Sept. 2019</a:t>
            </a:r>
            <a:endParaRPr lang="en-US" dirty="0"/>
          </a:p>
        </p:txBody>
      </p:sp>
      <p:sp>
        <p:nvSpPr>
          <p:cNvPr id="8"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TE/CRG-CI  Group meeting</a:t>
            </a:r>
            <a:endParaRPr lang="en-US" dirty="0"/>
          </a:p>
        </p:txBody>
      </p:sp>
      <p:sp>
        <p:nvSpPr>
          <p:cNvPr id="9"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
        <p:nvSpPr>
          <p:cNvPr id="11" name="Espace réservé du texte 2"/>
          <p:cNvSpPr>
            <a:spLocks noGrp="1"/>
          </p:cNvSpPr>
          <p:nvPr>
            <p:ph type="body" idx="10"/>
          </p:nvPr>
        </p:nvSpPr>
        <p:spPr>
          <a:xfrm>
            <a:off x="457200" y="2543343"/>
            <a:ext cx="2743200" cy="31474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smtClean="0"/>
              <a:t>Click to edit Master text styles</a:t>
            </a:r>
          </a:p>
        </p:txBody>
      </p:sp>
    </p:spTree>
    <p:extLst>
      <p:ext uri="{BB962C8B-B14F-4D97-AF65-F5344CB8AC3E}">
        <p14:creationId xmlns:p14="http://schemas.microsoft.com/office/powerpoint/2010/main" val="13702255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833611"/>
            <a:ext cx="8226854" cy="705332"/>
          </a:xfrm>
        </p:spPr>
        <p:txBody>
          <a:bodyPr/>
          <a:lstStyle>
            <a:lvl1pPr algn="l">
              <a:defRPr/>
            </a:lvl1pPr>
          </a:lstStyle>
          <a:p>
            <a:r>
              <a:rPr kumimoji="0" lang="fr-CH" smtClean="0"/>
              <a:t>Click to edit Master title style</a:t>
            </a:r>
            <a:endParaRPr kumimoji="0" lang="en-US"/>
          </a:p>
        </p:txBody>
      </p:sp>
      <p:sp>
        <p:nvSpPr>
          <p:cNvPr id="11" name="Espace réservé du texte 2"/>
          <p:cNvSpPr>
            <a:spLocks noGrp="1"/>
          </p:cNvSpPr>
          <p:nvPr>
            <p:ph type="body" idx="10"/>
          </p:nvPr>
        </p:nvSpPr>
        <p:spPr>
          <a:xfrm>
            <a:off x="457200" y="2543343"/>
            <a:ext cx="2743200" cy="31474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smtClean="0"/>
              <a:t>Click to edit Master text styles</a:t>
            </a:r>
          </a:p>
        </p:txBody>
      </p:sp>
    </p:spTree>
    <p:extLst>
      <p:ext uri="{BB962C8B-B14F-4D97-AF65-F5344CB8AC3E}">
        <p14:creationId xmlns:p14="http://schemas.microsoft.com/office/powerpoint/2010/main" val="20576372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dirty="0"/>
          </a:p>
        </p:txBody>
      </p:sp>
      <p:sp>
        <p:nvSpPr>
          <p:cNvPr id="7" name="Date Placeholder 1"/>
          <p:cNvSpPr>
            <a:spLocks noGrp="1"/>
          </p:cNvSpPr>
          <p:nvPr>
            <p:ph type="dt" sz="half" idx="2"/>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 Sept. 2019</a:t>
            </a:r>
            <a:endParaRPr lang="en-US" dirty="0"/>
          </a:p>
        </p:txBody>
      </p:sp>
      <p:sp>
        <p:nvSpPr>
          <p:cNvPr id="8"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TE/CRG-CI  Group meeting</a:t>
            </a:r>
            <a:endParaRPr lang="en-US" dirty="0"/>
          </a:p>
        </p:txBody>
      </p:sp>
      <p:sp>
        <p:nvSpPr>
          <p:cNvPr id="9"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897132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7467600" cy="857250"/>
          </a:xfrm>
        </p:spPr>
        <p:txBody>
          <a:bodyPr/>
          <a:lstStyle/>
          <a:p>
            <a:r>
              <a:rPr kumimoji="0" lang="fr-CH" smtClean="0"/>
              <a:t>Click to edit Master title style</a:t>
            </a:r>
            <a:endParaRPr kumimoji="0" lang="en-US"/>
          </a:p>
        </p:txBody>
      </p:sp>
      <p:sp>
        <p:nvSpPr>
          <p:cNvPr id="3" name="Espace réservé du contenu 2"/>
          <p:cNvSpPr>
            <a:spLocks noGrp="1"/>
          </p:cNvSpPr>
          <p:nvPr>
            <p:ph sz="half" idx="1"/>
          </p:nvPr>
        </p:nvSpPr>
        <p:spPr>
          <a:xfrm>
            <a:off x="457200" y="1200151"/>
            <a:ext cx="3657600" cy="3262788"/>
          </a:xfrm>
        </p:spPr>
        <p:txBody>
          <a:bodyPr/>
          <a:lstStyle>
            <a:lvl1pPr>
              <a:defRPr sz="2600"/>
            </a:lvl1pPr>
            <a:lvl2pPr>
              <a:defRPr sz="2200"/>
            </a:lvl2pPr>
            <a:lvl3pPr>
              <a:defRPr sz="2000"/>
            </a:lvl3pPr>
            <a:lvl4pPr>
              <a:defRPr sz="1800"/>
            </a:lvl4pPr>
            <a:lvl5pPr>
              <a:defRPr sz="18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4" name="Espace réservé du contenu 3"/>
          <p:cNvSpPr>
            <a:spLocks noGrp="1"/>
          </p:cNvSpPr>
          <p:nvPr>
            <p:ph sz="half" idx="2"/>
          </p:nvPr>
        </p:nvSpPr>
        <p:spPr>
          <a:xfrm>
            <a:off x="4267200" y="1200150"/>
            <a:ext cx="3657600" cy="3262789"/>
          </a:xfrm>
        </p:spPr>
        <p:txBody>
          <a:bodyPr/>
          <a:lstStyle>
            <a:lvl1pPr>
              <a:defRPr sz="2600"/>
            </a:lvl1pPr>
            <a:lvl2pPr>
              <a:defRPr sz="2200"/>
            </a:lvl2pPr>
            <a:lvl3pPr>
              <a:defRPr sz="2000"/>
            </a:lvl3pPr>
            <a:lvl4pPr>
              <a:defRPr sz="1800"/>
            </a:lvl4pPr>
            <a:lvl5pPr>
              <a:defRPr sz="18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8"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 Sept. 2019</a:t>
            </a:r>
            <a:endParaRPr lang="en-US" dirty="0"/>
          </a:p>
        </p:txBody>
      </p:sp>
      <p:sp>
        <p:nvSpPr>
          <p:cNvPr id="9"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TE/CRG-CI  Group meeting</a:t>
            </a:r>
            <a:endParaRPr lang="en-US" dirty="0"/>
          </a:p>
        </p:txBody>
      </p:sp>
      <p:sp>
        <p:nvSpPr>
          <p:cNvPr id="10"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4788"/>
            <a:ext cx="8229600" cy="670483"/>
          </a:xfrm>
        </p:spPr>
        <p:txBody>
          <a:bodyPr anchor="ctr"/>
          <a:lstStyle>
            <a:lvl1pPr>
              <a:defRPr/>
            </a:lvl1pPr>
          </a:lstStyle>
          <a:p>
            <a:r>
              <a:rPr kumimoji="0" lang="fr-CH" smtClean="0"/>
              <a:t>Click to edit Master title style</a:t>
            </a:r>
            <a:endParaRPr kumimoji="0" lang="en-US"/>
          </a:p>
        </p:txBody>
      </p:sp>
      <p:sp>
        <p:nvSpPr>
          <p:cNvPr id="4" name="Espace réservé du texte 3"/>
          <p:cNvSpPr>
            <a:spLocks noGrp="1"/>
          </p:cNvSpPr>
          <p:nvPr>
            <p:ph type="body" sz="half" idx="3"/>
          </p:nvPr>
        </p:nvSpPr>
        <p:spPr>
          <a:xfrm>
            <a:off x="455613" y="3826475"/>
            <a:ext cx="8231187" cy="447075"/>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smtClean="0"/>
              <a:t>Click to edit Master text styles</a:t>
            </a:r>
          </a:p>
        </p:txBody>
      </p:sp>
      <p:sp>
        <p:nvSpPr>
          <p:cNvPr id="5" name="Espace réservé du contenu 4"/>
          <p:cNvSpPr>
            <a:spLocks noGrp="1"/>
          </p:cNvSpPr>
          <p:nvPr>
            <p:ph sz="quarter" idx="2"/>
          </p:nvPr>
        </p:nvSpPr>
        <p:spPr>
          <a:xfrm>
            <a:off x="457200" y="952333"/>
            <a:ext cx="4040188" cy="2764991"/>
          </a:xfrm>
        </p:spPr>
        <p:txBody>
          <a:bodyPr/>
          <a:lstStyle>
            <a:lvl1pPr>
              <a:defRPr sz="2400"/>
            </a:lvl1pPr>
            <a:lvl2pPr>
              <a:defRPr sz="2000"/>
            </a:lvl2pPr>
            <a:lvl3pPr>
              <a:defRPr sz="1800"/>
            </a:lvl3pPr>
            <a:lvl4pPr>
              <a:defRPr sz="1600"/>
            </a:lvl4pPr>
            <a:lvl5pPr>
              <a:defRPr sz="16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dirty="0"/>
          </a:p>
        </p:txBody>
      </p:sp>
      <p:sp>
        <p:nvSpPr>
          <p:cNvPr id="6" name="Espace réservé du contenu 5"/>
          <p:cNvSpPr>
            <a:spLocks noGrp="1"/>
          </p:cNvSpPr>
          <p:nvPr>
            <p:ph sz="quarter" idx="4"/>
          </p:nvPr>
        </p:nvSpPr>
        <p:spPr>
          <a:xfrm>
            <a:off x="4645026" y="952333"/>
            <a:ext cx="4041775" cy="2764991"/>
          </a:xfrm>
        </p:spPr>
        <p:txBody>
          <a:bodyPr/>
          <a:lstStyle>
            <a:lvl1pPr>
              <a:defRPr sz="2400"/>
            </a:lvl1pPr>
            <a:lvl2pPr>
              <a:defRPr sz="2000"/>
            </a:lvl2pPr>
            <a:lvl3pPr>
              <a:defRPr sz="1800"/>
            </a:lvl3pPr>
            <a:lvl4pPr>
              <a:defRPr sz="1600"/>
            </a:lvl4pPr>
            <a:lvl5pPr>
              <a:defRPr sz="1600"/>
            </a:lvl5pPr>
          </a:lstStyle>
          <a:p>
            <a:pPr lvl="0" eaLnBrk="1" latinLnBrk="0" hangingPunct="1"/>
            <a:r>
              <a:rPr lang="fr-CH" smtClean="0"/>
              <a:t>Click to edit Master text styles</a:t>
            </a:r>
          </a:p>
          <a:p>
            <a:pPr lvl="1" eaLnBrk="1" latinLnBrk="0" hangingPunct="1"/>
            <a:r>
              <a:rPr lang="fr-CH" smtClean="0"/>
              <a:t>Second level</a:t>
            </a:r>
          </a:p>
          <a:p>
            <a:pPr lvl="2" eaLnBrk="1" latinLnBrk="0" hangingPunct="1"/>
            <a:r>
              <a:rPr lang="fr-CH" smtClean="0"/>
              <a:t>Third level</a:t>
            </a:r>
          </a:p>
          <a:p>
            <a:pPr lvl="3" eaLnBrk="1" latinLnBrk="0" hangingPunct="1"/>
            <a:r>
              <a:rPr lang="fr-CH" smtClean="0"/>
              <a:t>Fourth level</a:t>
            </a:r>
          </a:p>
          <a:p>
            <a:pPr lvl="4" eaLnBrk="1" latinLnBrk="0" hangingPunct="1"/>
            <a:r>
              <a:rPr lang="fr-CH" smtClean="0"/>
              <a:t>Fifth level</a:t>
            </a:r>
            <a:endParaRPr kumimoji="0" lang="en-US"/>
          </a:p>
        </p:txBody>
      </p:sp>
      <p:sp>
        <p:nvSpPr>
          <p:cNvPr id="10"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 Sept. 2019</a:t>
            </a:r>
            <a:endParaRPr lang="en-US" dirty="0"/>
          </a:p>
        </p:txBody>
      </p:sp>
      <p:sp>
        <p:nvSpPr>
          <p:cNvPr id="11" name="Footer Placeholder 2"/>
          <p:cNvSpPr>
            <a:spLocks noGrp="1"/>
          </p:cNvSpPr>
          <p:nvPr>
            <p:ph type="ftr" sz="quarter" idx="11"/>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TE/CRG-CI  Group meeting</a:t>
            </a:r>
            <a:endParaRPr lang="en-US" dirty="0"/>
          </a:p>
        </p:txBody>
      </p:sp>
      <p:sp>
        <p:nvSpPr>
          <p:cNvPr id="12" name="Slide Number Placeholder 3"/>
          <p:cNvSpPr>
            <a:spLocks noGrp="1"/>
          </p:cNvSpPr>
          <p:nvPr>
            <p:ph type="sldNum" sz="quarter" idx="12"/>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mage 9" descr="bande-01.eps"/>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4442648"/>
            <a:ext cx="9144000" cy="707202"/>
          </a:xfrm>
          <a:prstGeom prst="rect">
            <a:avLst/>
          </a:prstGeom>
        </p:spPr>
      </p:pic>
      <p:sp>
        <p:nvSpPr>
          <p:cNvPr id="9" name="Espace réservé du titre 8"/>
          <p:cNvSpPr>
            <a:spLocks noGrp="1"/>
          </p:cNvSpPr>
          <p:nvPr>
            <p:ph type="title"/>
          </p:nvPr>
        </p:nvSpPr>
        <p:spPr>
          <a:xfrm>
            <a:off x="457200" y="175120"/>
            <a:ext cx="8226854" cy="705332"/>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994205"/>
            <a:ext cx="8229600" cy="3203145"/>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2" name="Date Placeholder 1"/>
          <p:cNvSpPr>
            <a:spLocks noGrp="1"/>
          </p:cNvSpPr>
          <p:nvPr>
            <p:ph type="dt" sz="half" idx="2"/>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 Sept. 2019</a:t>
            </a:r>
            <a:endParaRPr lang="en-US" dirty="0"/>
          </a:p>
        </p:txBody>
      </p:sp>
      <p:sp>
        <p:nvSpPr>
          <p:cNvPr id="3"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TE/CRG-CI  Group meeting</a:t>
            </a:r>
            <a:endParaRPr lang="en-US" dirty="0"/>
          </a:p>
        </p:txBody>
      </p:sp>
      <p:sp>
        <p:nvSpPr>
          <p:cNvPr id="4"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pic>
        <p:nvPicPr>
          <p:cNvPr id="8" name="Image 7" descr="bande-01.eps"/>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81" r:id="rId5"/>
    <p:sldLayoutId id="2147483680" r:id="rId6"/>
    <p:sldLayoutId id="2147483679" r:id="rId7"/>
    <p:sldLayoutId id="2147483664" r:id="rId8"/>
    <p:sldLayoutId id="2147483665" r:id="rId9"/>
    <p:sldLayoutId id="2147483667" r:id="rId10"/>
    <p:sldLayoutId id="2147483668" r:id="rId11"/>
    <p:sldLayoutId id="2147483669" r:id="rId12"/>
    <p:sldLayoutId id="2147483674" r:id="rId13"/>
  </p:sldLayoutIdLst>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6.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6.jpeg"/><Relationship Id="rId7"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5" Type="http://schemas.openxmlformats.org/officeDocument/2006/relationships/image" Target="../media/image6.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6.jpeg"/><Relationship Id="rId7"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351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10</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2" name="Title 2"/>
          <p:cNvSpPr>
            <a:spLocks noGrp="1"/>
          </p:cNvSpPr>
          <p:nvPr>
            <p:ph type="title"/>
          </p:nvPr>
        </p:nvSpPr>
        <p:spPr>
          <a:xfrm>
            <a:off x="457200" y="0"/>
            <a:ext cx="8226854" cy="705332"/>
          </a:xfrm>
        </p:spPr>
        <p:txBody>
          <a:bodyPr>
            <a:normAutofit/>
          </a:bodyPr>
          <a:lstStyle/>
          <a:p>
            <a:pPr algn="ctr"/>
            <a:r>
              <a:rPr lang="en-US" sz="2800" dirty="0" smtClean="0"/>
              <a:t>The membrane cryostat principle</a:t>
            </a:r>
            <a:endParaRPr lang="en-GB" sz="2800" dirty="0"/>
          </a:p>
        </p:txBody>
      </p:sp>
      <p:pic>
        <p:nvPicPr>
          <p:cNvPr id="10" name="Picture 9"/>
          <p:cNvPicPr>
            <a:picLocks noChangeAspect="1"/>
          </p:cNvPicPr>
          <p:nvPr/>
        </p:nvPicPr>
        <p:blipFill>
          <a:blip r:embed="rId4"/>
          <a:stretch>
            <a:fillRect/>
          </a:stretch>
        </p:blipFill>
        <p:spPr>
          <a:xfrm>
            <a:off x="245185" y="549971"/>
            <a:ext cx="2651414" cy="1665378"/>
          </a:xfrm>
          <a:prstGeom prst="rect">
            <a:avLst/>
          </a:prstGeom>
        </p:spPr>
      </p:pic>
      <p:sp>
        <p:nvSpPr>
          <p:cNvPr id="6" name="TextBox 5"/>
          <p:cNvSpPr txBox="1"/>
          <p:nvPr/>
        </p:nvSpPr>
        <p:spPr>
          <a:xfrm>
            <a:off x="2963029" y="493358"/>
            <a:ext cx="5822462" cy="1815882"/>
          </a:xfrm>
          <a:prstGeom prst="rect">
            <a:avLst/>
          </a:prstGeom>
          <a:noFill/>
        </p:spPr>
        <p:txBody>
          <a:bodyPr wrap="square" rtlCol="0">
            <a:spAutoFit/>
          </a:bodyPr>
          <a:lstStyle/>
          <a:p>
            <a:r>
              <a:rPr lang="en-US" sz="1600" dirty="0" smtClean="0"/>
              <a:t>Advantages:</a:t>
            </a:r>
          </a:p>
          <a:p>
            <a:pPr marL="285750" indent="-285750">
              <a:buFont typeface="Arial" panose="020B0604020202020204" pitchFamily="34" charset="0"/>
              <a:buChar char="•"/>
            </a:pPr>
            <a:r>
              <a:rPr lang="en-US" sz="1600" dirty="0" smtClean="0"/>
              <a:t>No insulation vacuum: cannot break the vacuum;</a:t>
            </a:r>
          </a:p>
          <a:p>
            <a:pPr marL="285750" indent="-285750">
              <a:buFont typeface="Arial" panose="020B0604020202020204" pitchFamily="34" charset="0"/>
              <a:buChar char="•"/>
            </a:pPr>
            <a:r>
              <a:rPr lang="en-US" sz="1600" dirty="0" smtClean="0"/>
              <a:t>Rectangular constructions can be build, gaining space;</a:t>
            </a:r>
          </a:p>
          <a:p>
            <a:pPr marL="285750" indent="-285750">
              <a:buFont typeface="Arial" panose="020B0604020202020204" pitchFamily="34" charset="0"/>
              <a:buChar char="•"/>
            </a:pPr>
            <a:r>
              <a:rPr lang="en-US" sz="1600" dirty="0" smtClean="0"/>
              <a:t>Several tenths of year experience with the storage transport of large volumes of natural gas (111 K);</a:t>
            </a:r>
          </a:p>
          <a:p>
            <a:pPr marL="285750" indent="-285750">
              <a:buFont typeface="Arial" panose="020B0604020202020204" pitchFamily="34" charset="0"/>
              <a:buChar char="•"/>
            </a:pPr>
            <a:r>
              <a:rPr lang="en-US" sz="1600" dirty="0" smtClean="0"/>
              <a:t>LAR only in contact with stainless steel membrane (cleanness);</a:t>
            </a:r>
          </a:p>
        </p:txBody>
      </p:sp>
      <p:sp>
        <p:nvSpPr>
          <p:cNvPr id="15" name="TextBox 14"/>
          <p:cNvSpPr txBox="1"/>
          <p:nvPr/>
        </p:nvSpPr>
        <p:spPr>
          <a:xfrm>
            <a:off x="206108" y="2216961"/>
            <a:ext cx="5957321" cy="2308324"/>
          </a:xfrm>
          <a:prstGeom prst="rect">
            <a:avLst/>
          </a:prstGeom>
          <a:noFill/>
        </p:spPr>
        <p:txBody>
          <a:bodyPr wrap="square" rtlCol="0">
            <a:spAutoFit/>
          </a:bodyPr>
          <a:lstStyle/>
          <a:p>
            <a:r>
              <a:rPr lang="en-US" sz="1600" dirty="0" smtClean="0"/>
              <a:t>Dis-advantages</a:t>
            </a:r>
            <a:r>
              <a:rPr lang="en-US" sz="1600" dirty="0" smtClean="0"/>
              <a:t>:</a:t>
            </a:r>
          </a:p>
          <a:p>
            <a:pPr marL="285750" indent="-285750">
              <a:buFont typeface="Arial" panose="020B0604020202020204" pitchFamily="34" charset="0"/>
              <a:buChar char="•"/>
            </a:pPr>
            <a:r>
              <a:rPr lang="en-US" sz="1600" dirty="0" smtClean="0"/>
              <a:t>High heat load through walls (5 W/m</a:t>
            </a:r>
            <a:r>
              <a:rPr lang="en-US" sz="1600" baseline="30000" dirty="0" smtClean="0"/>
              <a:t>2</a:t>
            </a:r>
            <a:r>
              <a:rPr lang="en-US" sz="1600" dirty="0" smtClean="0"/>
              <a:t>);</a:t>
            </a:r>
          </a:p>
          <a:p>
            <a:pPr marL="285750" indent="-285750">
              <a:buFont typeface="Arial" panose="020B0604020202020204" pitchFamily="34" charset="0"/>
              <a:buChar char="•"/>
            </a:pPr>
            <a:r>
              <a:rPr lang="en-US" sz="1600" dirty="0" smtClean="0"/>
              <a:t>Membrane cannot support forces, which have to be transferred to a heavy outer structure;</a:t>
            </a:r>
          </a:p>
          <a:p>
            <a:pPr marL="285750" indent="-285750">
              <a:buFont typeface="Arial" panose="020B0604020202020204" pitchFamily="34" charset="0"/>
              <a:buChar char="•"/>
            </a:pPr>
            <a:r>
              <a:rPr lang="en-US" sz="1600" dirty="0" smtClean="0"/>
              <a:t>System supports only very low over pressure (forces on outer structure) and under pressure (forces on membrane);</a:t>
            </a:r>
          </a:p>
          <a:p>
            <a:pPr marL="285750" indent="-285750">
              <a:buFont typeface="Arial" panose="020B0604020202020204" pitchFamily="34" charset="0"/>
              <a:buChar char="•"/>
            </a:pPr>
            <a:r>
              <a:rPr lang="en-US" sz="1600" dirty="0" smtClean="0"/>
              <a:t>System has never been used to support experiments nor to be equipped with connection at the bottom and signal feed </a:t>
            </a:r>
            <a:r>
              <a:rPr lang="en-US" sz="1600" dirty="0" err="1" smtClean="0"/>
              <a:t>throughs</a:t>
            </a:r>
            <a:endParaRPr lang="en-US" sz="1600" dirty="0" smtClean="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1557" y="2216961"/>
            <a:ext cx="2446456" cy="2185706"/>
          </a:xfrm>
          <a:prstGeom prst="rect">
            <a:avLst/>
          </a:prstGeom>
        </p:spPr>
      </p:pic>
    </p:spTree>
    <p:extLst>
      <p:ext uri="{BB962C8B-B14F-4D97-AF65-F5344CB8AC3E}">
        <p14:creationId xmlns:p14="http://schemas.microsoft.com/office/powerpoint/2010/main" val="295267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11</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2" name="Title 2"/>
          <p:cNvSpPr>
            <a:spLocks noGrp="1"/>
          </p:cNvSpPr>
          <p:nvPr>
            <p:ph type="title"/>
          </p:nvPr>
        </p:nvSpPr>
        <p:spPr>
          <a:xfrm>
            <a:off x="457200" y="0"/>
            <a:ext cx="8226854" cy="705332"/>
          </a:xfrm>
        </p:spPr>
        <p:txBody>
          <a:bodyPr>
            <a:normAutofit/>
          </a:bodyPr>
          <a:lstStyle/>
          <a:p>
            <a:pPr algn="ctr"/>
            <a:r>
              <a:rPr lang="en-US" sz="2800" dirty="0" smtClean="0"/>
              <a:t>The membrane cryostat construction</a:t>
            </a:r>
            <a:endParaRPr lang="en-GB" sz="2800" dirty="0"/>
          </a:p>
        </p:txBody>
      </p:sp>
      <p:sp>
        <p:nvSpPr>
          <p:cNvPr id="4" name="Rectangle 3"/>
          <p:cNvSpPr/>
          <p:nvPr/>
        </p:nvSpPr>
        <p:spPr>
          <a:xfrm>
            <a:off x="3550809" y="1968964"/>
            <a:ext cx="634073" cy="2536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581" y="995083"/>
            <a:ext cx="1779472" cy="129551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3706" y="1009301"/>
            <a:ext cx="1357616" cy="179728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9544" y="1010776"/>
            <a:ext cx="1350943" cy="179982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9462" y="998130"/>
            <a:ext cx="1360955" cy="181963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8738" y="1005288"/>
            <a:ext cx="2118062" cy="1805313"/>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7339" y="3006228"/>
            <a:ext cx="852294" cy="1402232"/>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86020" y="3102693"/>
            <a:ext cx="2104007" cy="1257794"/>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72349" y="3114452"/>
            <a:ext cx="2099492" cy="1256049"/>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6484" y="3119690"/>
            <a:ext cx="1896882" cy="1250811"/>
          </a:xfrm>
          <a:prstGeom prst="rect">
            <a:avLst/>
          </a:prstGeom>
        </p:spPr>
      </p:pic>
      <p:pic>
        <p:nvPicPr>
          <p:cNvPr id="8" name="Picture 7"/>
          <p:cNvPicPr>
            <a:picLocks noChangeAspect="1"/>
          </p:cNvPicPr>
          <p:nvPr/>
        </p:nvPicPr>
        <p:blipFill>
          <a:blip r:embed="rId13"/>
          <a:stretch>
            <a:fillRect/>
          </a:stretch>
        </p:blipFill>
        <p:spPr>
          <a:xfrm rot="10800000" flipH="1">
            <a:off x="216581" y="3006227"/>
            <a:ext cx="1047511" cy="1402232"/>
          </a:xfrm>
          <a:prstGeom prst="rect">
            <a:avLst/>
          </a:prstGeom>
        </p:spPr>
      </p:pic>
    </p:spTree>
    <p:extLst>
      <p:ext uri="{BB962C8B-B14F-4D97-AF65-F5344CB8AC3E}">
        <p14:creationId xmlns:p14="http://schemas.microsoft.com/office/powerpoint/2010/main" val="5813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12</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2" name="Title 2"/>
          <p:cNvSpPr>
            <a:spLocks noGrp="1"/>
          </p:cNvSpPr>
          <p:nvPr>
            <p:ph type="title"/>
          </p:nvPr>
        </p:nvSpPr>
        <p:spPr>
          <a:xfrm>
            <a:off x="457200" y="0"/>
            <a:ext cx="8226854" cy="705332"/>
          </a:xfrm>
        </p:spPr>
        <p:txBody>
          <a:bodyPr>
            <a:normAutofit/>
          </a:bodyPr>
          <a:lstStyle/>
          <a:p>
            <a:pPr algn="ctr"/>
            <a:r>
              <a:rPr lang="en-US" sz="2800" dirty="0" smtClean="0"/>
              <a:t>The membrane cryostat</a:t>
            </a:r>
            <a:endParaRPr lang="en-GB" sz="2800" dirty="0"/>
          </a:p>
        </p:txBody>
      </p:sp>
      <p:sp>
        <p:nvSpPr>
          <p:cNvPr id="4" name="Rectangle 3"/>
          <p:cNvSpPr/>
          <p:nvPr/>
        </p:nvSpPr>
        <p:spPr>
          <a:xfrm>
            <a:off x="3550809" y="1968964"/>
            <a:ext cx="634073" cy="2536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8768" y="705332"/>
            <a:ext cx="5215200" cy="3476800"/>
          </a:xfrm>
          <a:prstGeom prst="rect">
            <a:avLst/>
          </a:prstGeom>
        </p:spPr>
      </p:pic>
    </p:spTree>
    <p:extLst>
      <p:ext uri="{BB962C8B-B14F-4D97-AF65-F5344CB8AC3E}">
        <p14:creationId xmlns:p14="http://schemas.microsoft.com/office/powerpoint/2010/main" val="3643057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2" name="Title 2"/>
          <p:cNvSpPr>
            <a:spLocks noGrp="1"/>
          </p:cNvSpPr>
          <p:nvPr>
            <p:ph type="title"/>
          </p:nvPr>
        </p:nvSpPr>
        <p:spPr>
          <a:xfrm>
            <a:off x="457200" y="0"/>
            <a:ext cx="8226854" cy="705332"/>
          </a:xfrm>
        </p:spPr>
        <p:txBody>
          <a:bodyPr>
            <a:normAutofit/>
          </a:bodyPr>
          <a:lstStyle/>
          <a:p>
            <a:pPr algn="ctr"/>
            <a:r>
              <a:rPr lang="en-US" sz="2800" dirty="0" smtClean="0"/>
              <a:t>Detector integration (no support from membrane)</a:t>
            </a:r>
            <a:endParaRPr lang="en-GB" sz="2800" dirty="0"/>
          </a:p>
        </p:txBody>
      </p:sp>
      <p:sp>
        <p:nvSpPr>
          <p:cNvPr id="4" name="Rectangle 3"/>
          <p:cNvSpPr/>
          <p:nvPr/>
        </p:nvSpPr>
        <p:spPr>
          <a:xfrm>
            <a:off x="3550809" y="1968964"/>
            <a:ext cx="634073" cy="2536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4693" y="2720838"/>
            <a:ext cx="2349470" cy="1561398"/>
          </a:xfrm>
          <a:prstGeom prst="rect">
            <a:avLst/>
          </a:prstGeom>
        </p:spPr>
      </p:pic>
      <p:pic>
        <p:nvPicPr>
          <p:cNvPr id="6" name="Picture 5"/>
          <p:cNvPicPr>
            <a:picLocks noChangeAspect="1"/>
          </p:cNvPicPr>
          <p:nvPr/>
        </p:nvPicPr>
        <p:blipFill>
          <a:blip r:embed="rId5"/>
          <a:stretch>
            <a:fillRect/>
          </a:stretch>
        </p:blipFill>
        <p:spPr>
          <a:xfrm>
            <a:off x="2483564" y="1191521"/>
            <a:ext cx="1990099" cy="132349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110" y="1191520"/>
            <a:ext cx="2045672" cy="132349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562" y="2778025"/>
            <a:ext cx="2272561" cy="150421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0028" y="2720838"/>
            <a:ext cx="2323786" cy="1561398"/>
          </a:xfrm>
          <a:prstGeom prst="rect">
            <a:avLst/>
          </a:prstGeom>
        </p:spPr>
      </p:pic>
      <p:pic>
        <p:nvPicPr>
          <p:cNvPr id="3" name="Picture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38452" y="1191520"/>
            <a:ext cx="1985353" cy="1330856"/>
          </a:xfrm>
          <a:prstGeom prst="rect">
            <a:avLst/>
          </a:prstGeom>
        </p:spPr>
      </p:pic>
      <p:pic>
        <p:nvPicPr>
          <p:cNvPr id="15" name="Picture 1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689843" y="1191520"/>
            <a:ext cx="2021551" cy="1330855"/>
          </a:xfrm>
          <a:prstGeom prst="rect">
            <a:avLst/>
          </a:prstGeom>
        </p:spPr>
      </p:pic>
    </p:spTree>
    <p:extLst>
      <p:ext uri="{BB962C8B-B14F-4D97-AF65-F5344CB8AC3E}">
        <p14:creationId xmlns:p14="http://schemas.microsoft.com/office/powerpoint/2010/main" val="250485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14</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2" name="Title 2"/>
          <p:cNvSpPr>
            <a:spLocks noGrp="1"/>
          </p:cNvSpPr>
          <p:nvPr>
            <p:ph type="title"/>
          </p:nvPr>
        </p:nvSpPr>
        <p:spPr>
          <a:xfrm>
            <a:off x="457200" y="0"/>
            <a:ext cx="8226854" cy="705332"/>
          </a:xfrm>
        </p:spPr>
        <p:txBody>
          <a:bodyPr>
            <a:normAutofit/>
          </a:bodyPr>
          <a:lstStyle/>
          <a:p>
            <a:pPr algn="ctr"/>
            <a:r>
              <a:rPr lang="en-US" sz="2800" dirty="0" smtClean="0"/>
              <a:t>Cryogenic principles</a:t>
            </a:r>
            <a:endParaRPr lang="en-GB" sz="2800" dirty="0"/>
          </a:p>
        </p:txBody>
      </p:sp>
      <p:sp>
        <p:nvSpPr>
          <p:cNvPr id="8" name="TextBox 7"/>
          <p:cNvSpPr txBox="1"/>
          <p:nvPr/>
        </p:nvSpPr>
        <p:spPr>
          <a:xfrm>
            <a:off x="577279" y="3187059"/>
            <a:ext cx="8368009" cy="1477328"/>
          </a:xfrm>
          <a:prstGeom prst="rect">
            <a:avLst/>
          </a:prstGeom>
          <a:noFill/>
        </p:spPr>
        <p:txBody>
          <a:bodyPr wrap="square" rtlCol="0">
            <a:spAutoFit/>
          </a:bodyPr>
          <a:lstStyle/>
          <a:p>
            <a:endParaRPr lang="en-GB" dirty="0"/>
          </a:p>
          <a:p>
            <a:endParaRPr lang="en-GB" dirty="0" smtClean="0"/>
          </a:p>
          <a:p>
            <a:endParaRPr lang="en-GB" dirty="0" smtClean="0"/>
          </a:p>
          <a:p>
            <a:endParaRPr lang="en-GB" dirty="0"/>
          </a:p>
          <a:p>
            <a:endParaRPr lang="en-GB" dirty="0" smtClean="0"/>
          </a:p>
        </p:txBody>
      </p:sp>
      <p:sp>
        <p:nvSpPr>
          <p:cNvPr id="4" name="TextBox 3"/>
          <p:cNvSpPr txBox="1"/>
          <p:nvPr/>
        </p:nvSpPr>
        <p:spPr>
          <a:xfrm>
            <a:off x="1144954" y="3037751"/>
            <a:ext cx="2000738" cy="861774"/>
          </a:xfrm>
          <a:prstGeom prst="rect">
            <a:avLst/>
          </a:prstGeom>
          <a:noFill/>
        </p:spPr>
        <p:txBody>
          <a:bodyPr wrap="square" rtlCol="0">
            <a:spAutoFit/>
          </a:bodyPr>
          <a:lstStyle/>
          <a:p>
            <a:r>
              <a:rPr lang="en-US" dirty="0" smtClean="0">
                <a:solidFill>
                  <a:schemeClr val="bg1"/>
                </a:solidFill>
              </a:rPr>
              <a:t>Molecular Sieve</a:t>
            </a:r>
          </a:p>
          <a:p>
            <a:endParaRPr lang="en-US" dirty="0">
              <a:solidFill>
                <a:schemeClr val="bg1"/>
              </a:solidFill>
            </a:endParaRPr>
          </a:p>
          <a:p>
            <a:r>
              <a:rPr lang="en-US" sz="1400" dirty="0" smtClean="0">
                <a:solidFill>
                  <a:schemeClr val="bg1"/>
                </a:solidFill>
              </a:rPr>
              <a:t>Moisture adsorption</a:t>
            </a:r>
            <a:endParaRPr lang="en-GB" sz="1400" dirty="0">
              <a:solidFill>
                <a:schemeClr val="bg1"/>
              </a:solidFill>
            </a:endParaRPr>
          </a:p>
        </p:txBody>
      </p:sp>
      <p:sp>
        <p:nvSpPr>
          <p:cNvPr id="17" name="TextBox 16"/>
          <p:cNvSpPr txBox="1"/>
          <p:nvPr/>
        </p:nvSpPr>
        <p:spPr>
          <a:xfrm>
            <a:off x="209887" y="455140"/>
            <a:ext cx="8692961" cy="1200329"/>
          </a:xfrm>
          <a:prstGeom prst="rect">
            <a:avLst/>
          </a:prstGeom>
          <a:noFill/>
        </p:spPr>
        <p:txBody>
          <a:bodyPr wrap="square" rtlCol="0">
            <a:spAutoFit/>
          </a:bodyPr>
          <a:lstStyle/>
          <a:p>
            <a:r>
              <a:rPr lang="en-GB" dirty="0" smtClean="0"/>
              <a:t>Demands</a:t>
            </a:r>
            <a:r>
              <a:rPr lang="en-GB" dirty="0" smtClean="0"/>
              <a:t>:</a:t>
            </a:r>
          </a:p>
          <a:p>
            <a:endParaRPr lang="en-GB" dirty="0"/>
          </a:p>
          <a:p>
            <a:pPr marL="285750" indent="-285750">
              <a:buFont typeface="Arial" panose="020B0604020202020204" pitchFamily="34" charset="0"/>
              <a:buChar char="•"/>
            </a:pPr>
            <a:r>
              <a:rPr lang="en-GB" dirty="0" smtClean="0"/>
              <a:t>The cryogenic system needs to be able to adsorb the heat-load into the cryostat and cryogenic system</a:t>
            </a:r>
            <a:r>
              <a:rPr lang="en-GB" dirty="0" smtClean="0"/>
              <a:t>;</a:t>
            </a:r>
            <a:endParaRPr lang="en-GB" dirty="0" smtClean="0"/>
          </a:p>
        </p:txBody>
      </p:sp>
      <p:sp>
        <p:nvSpPr>
          <p:cNvPr id="3" name="TextBox 2"/>
          <p:cNvSpPr txBox="1"/>
          <p:nvPr/>
        </p:nvSpPr>
        <p:spPr>
          <a:xfrm>
            <a:off x="133687" y="2192763"/>
            <a:ext cx="8692961" cy="646331"/>
          </a:xfrm>
          <a:prstGeom prst="rect">
            <a:avLst/>
          </a:prstGeom>
          <a:noFill/>
        </p:spPr>
        <p:txBody>
          <a:bodyPr wrap="square" rtlCol="0">
            <a:spAutoFit/>
          </a:bodyPr>
          <a:lstStyle/>
          <a:p>
            <a:pPr marL="285750" indent="-285750">
              <a:buFont typeface="Arial" panose="020B0604020202020204" pitchFamily="34" charset="0"/>
              <a:buChar char="•"/>
            </a:pPr>
            <a:r>
              <a:rPr lang="en-GB" dirty="0"/>
              <a:t>The cryogenic system has to guarantee a cryostat gas pressure staying well </a:t>
            </a:r>
            <a:r>
              <a:rPr lang="en-GB" dirty="0" smtClean="0"/>
              <a:t>within the -30 </a:t>
            </a:r>
            <a:r>
              <a:rPr lang="en-GB" dirty="0" err="1" smtClean="0"/>
              <a:t>mabrg</a:t>
            </a:r>
            <a:r>
              <a:rPr lang="en-GB" dirty="0" smtClean="0"/>
              <a:t> and 350 </a:t>
            </a:r>
            <a:r>
              <a:rPr lang="en-GB" dirty="0" err="1" smtClean="0"/>
              <a:t>mbarg</a:t>
            </a:r>
            <a:r>
              <a:rPr lang="en-GB" dirty="0" smtClean="0"/>
              <a:t> limits (set pressure of safety valves);</a:t>
            </a:r>
          </a:p>
        </p:txBody>
      </p:sp>
      <p:sp>
        <p:nvSpPr>
          <p:cNvPr id="6" name="TextBox 5"/>
          <p:cNvSpPr txBox="1"/>
          <p:nvPr/>
        </p:nvSpPr>
        <p:spPr>
          <a:xfrm>
            <a:off x="144758" y="2920884"/>
            <a:ext cx="8692961" cy="369332"/>
          </a:xfrm>
          <a:prstGeom prst="rect">
            <a:avLst/>
          </a:prstGeom>
          <a:noFill/>
        </p:spPr>
        <p:txBody>
          <a:bodyPr wrap="square" rtlCol="0">
            <a:spAutoFit/>
          </a:bodyPr>
          <a:lstStyle/>
          <a:p>
            <a:pPr marL="285750" indent="-285750">
              <a:buFont typeface="Arial" panose="020B0604020202020204" pitchFamily="34" charset="0"/>
              <a:buChar char="•"/>
            </a:pPr>
            <a:r>
              <a:rPr lang="en-GB" dirty="0"/>
              <a:t>Cryogenic system needs to assure an operational availability over a long period; </a:t>
            </a:r>
          </a:p>
        </p:txBody>
      </p:sp>
      <p:sp>
        <p:nvSpPr>
          <p:cNvPr id="10" name="TextBox 9"/>
          <p:cNvSpPr txBox="1"/>
          <p:nvPr/>
        </p:nvSpPr>
        <p:spPr>
          <a:xfrm>
            <a:off x="133687" y="3357613"/>
            <a:ext cx="8692961" cy="646331"/>
          </a:xfrm>
          <a:prstGeom prst="rect">
            <a:avLst/>
          </a:prstGeom>
          <a:noFill/>
        </p:spPr>
        <p:txBody>
          <a:bodyPr wrap="square" rtlCol="0">
            <a:spAutoFit/>
          </a:bodyPr>
          <a:lstStyle/>
          <a:p>
            <a:pPr marL="285750" indent="-285750">
              <a:buFont typeface="Arial" panose="020B0604020202020204" pitchFamily="34" charset="0"/>
              <a:buChar char="•"/>
            </a:pPr>
            <a:r>
              <a:rPr lang="en-GB" dirty="0"/>
              <a:t>Cryogenic system needs to assure an oxygen equivalent impurity of the liquid argon in the detector within the low ppb O</a:t>
            </a:r>
            <a:r>
              <a:rPr lang="en-GB" baseline="-25000" dirty="0"/>
              <a:t>2</a:t>
            </a:r>
            <a:r>
              <a:rPr lang="en-GB" dirty="0"/>
              <a:t> </a:t>
            </a:r>
            <a:r>
              <a:rPr lang="en-GB" dirty="0" err="1"/>
              <a:t>eq</a:t>
            </a:r>
            <a:r>
              <a:rPr lang="en-GB" dirty="0"/>
              <a:t> (10</a:t>
            </a:r>
            <a:r>
              <a:rPr lang="en-GB" baseline="30000" dirty="0"/>
              <a:t>-9</a:t>
            </a:r>
            <a:r>
              <a:rPr lang="en-GB" dirty="0"/>
              <a:t>) level</a:t>
            </a:r>
            <a:r>
              <a:rPr lang="en-GB" dirty="0" smtClean="0"/>
              <a:t>;</a:t>
            </a:r>
            <a:endParaRPr lang="en-GB" dirty="0"/>
          </a:p>
        </p:txBody>
      </p:sp>
      <p:sp>
        <p:nvSpPr>
          <p:cNvPr id="11" name="TextBox 10"/>
          <p:cNvSpPr txBox="1"/>
          <p:nvPr/>
        </p:nvSpPr>
        <p:spPr>
          <a:xfrm>
            <a:off x="209887" y="1739450"/>
            <a:ext cx="8692961" cy="369332"/>
          </a:xfrm>
          <a:prstGeom prst="rect">
            <a:avLst/>
          </a:prstGeom>
          <a:noFill/>
        </p:spPr>
        <p:txBody>
          <a:bodyPr wrap="square" rtlCol="0">
            <a:spAutoFit/>
          </a:bodyPr>
          <a:lstStyle/>
          <a:p>
            <a:pPr marL="285750" indent="-285750">
              <a:buFont typeface="Arial" panose="020B0604020202020204" pitchFamily="34" charset="0"/>
              <a:buChar char="•"/>
            </a:pPr>
            <a:r>
              <a:rPr lang="en-GB" dirty="0"/>
              <a:t>Temperature gradient over the detector volume shall be within one Kelvin;</a:t>
            </a:r>
            <a:endParaRPr lang="en-GB" dirty="0"/>
          </a:p>
        </p:txBody>
      </p:sp>
    </p:spTree>
    <p:extLst>
      <p:ext uri="{BB962C8B-B14F-4D97-AF65-F5344CB8AC3E}">
        <p14:creationId xmlns:p14="http://schemas.microsoft.com/office/powerpoint/2010/main" val="145961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15</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8" name="TextBox 7"/>
          <p:cNvSpPr txBox="1"/>
          <p:nvPr/>
        </p:nvSpPr>
        <p:spPr>
          <a:xfrm>
            <a:off x="577279" y="3187059"/>
            <a:ext cx="8368009" cy="1477328"/>
          </a:xfrm>
          <a:prstGeom prst="rect">
            <a:avLst/>
          </a:prstGeom>
          <a:noFill/>
        </p:spPr>
        <p:txBody>
          <a:bodyPr wrap="square" rtlCol="0">
            <a:spAutoFit/>
          </a:bodyPr>
          <a:lstStyle/>
          <a:p>
            <a:endParaRPr lang="en-GB" dirty="0"/>
          </a:p>
          <a:p>
            <a:endParaRPr lang="en-GB" dirty="0" smtClean="0"/>
          </a:p>
          <a:p>
            <a:endParaRPr lang="en-GB" dirty="0" smtClean="0"/>
          </a:p>
          <a:p>
            <a:endParaRPr lang="en-GB" dirty="0"/>
          </a:p>
          <a:p>
            <a:endParaRPr lang="en-GB" dirty="0" smtClean="0"/>
          </a:p>
        </p:txBody>
      </p:sp>
      <p:sp>
        <p:nvSpPr>
          <p:cNvPr id="4" name="TextBox 3"/>
          <p:cNvSpPr txBox="1"/>
          <p:nvPr/>
        </p:nvSpPr>
        <p:spPr>
          <a:xfrm>
            <a:off x="1144954" y="3037751"/>
            <a:ext cx="2000738" cy="861774"/>
          </a:xfrm>
          <a:prstGeom prst="rect">
            <a:avLst/>
          </a:prstGeom>
          <a:noFill/>
        </p:spPr>
        <p:txBody>
          <a:bodyPr wrap="square" rtlCol="0">
            <a:spAutoFit/>
          </a:bodyPr>
          <a:lstStyle/>
          <a:p>
            <a:r>
              <a:rPr lang="en-US" dirty="0" smtClean="0">
                <a:solidFill>
                  <a:schemeClr val="bg1"/>
                </a:solidFill>
              </a:rPr>
              <a:t>Molecular Sieve</a:t>
            </a:r>
          </a:p>
          <a:p>
            <a:endParaRPr lang="en-US" dirty="0">
              <a:solidFill>
                <a:schemeClr val="bg1"/>
              </a:solidFill>
            </a:endParaRPr>
          </a:p>
          <a:p>
            <a:r>
              <a:rPr lang="en-US" sz="1400" dirty="0" smtClean="0">
                <a:solidFill>
                  <a:schemeClr val="bg1"/>
                </a:solidFill>
              </a:rPr>
              <a:t>Moisture adsorption</a:t>
            </a:r>
            <a:endParaRPr lang="en-GB" sz="1400" dirty="0">
              <a:solidFill>
                <a:schemeClr val="bg1"/>
              </a:solidFill>
            </a:endParaRPr>
          </a:p>
        </p:txBody>
      </p:sp>
      <p:sp>
        <p:nvSpPr>
          <p:cNvPr id="11" name="TextBox 10"/>
          <p:cNvSpPr txBox="1"/>
          <p:nvPr/>
        </p:nvSpPr>
        <p:spPr>
          <a:xfrm>
            <a:off x="79739" y="567566"/>
            <a:ext cx="8692961" cy="923330"/>
          </a:xfrm>
          <a:prstGeom prst="rect">
            <a:avLst/>
          </a:prstGeom>
          <a:noFill/>
        </p:spPr>
        <p:txBody>
          <a:bodyPr wrap="square" rtlCol="0">
            <a:spAutoFit/>
          </a:bodyPr>
          <a:lstStyle/>
          <a:p>
            <a:r>
              <a:rPr lang="en-GB" dirty="0" smtClean="0"/>
              <a:t>Solutions:</a:t>
            </a:r>
            <a:endParaRPr lang="en-GB" dirty="0"/>
          </a:p>
          <a:p>
            <a:pPr marL="285750" indent="-285750">
              <a:buFont typeface="Wingdings" panose="05000000000000000000" pitchFamily="2" charset="2"/>
              <a:buChar char="§"/>
            </a:pPr>
            <a:r>
              <a:rPr lang="en-GB" dirty="0" smtClean="0"/>
              <a:t>The cryostat is protected by two pre-safety valves: venting argon </a:t>
            </a:r>
            <a:r>
              <a:rPr lang="en-GB" dirty="0"/>
              <a:t>o</a:t>
            </a:r>
            <a:r>
              <a:rPr lang="en-GB" dirty="0" smtClean="0"/>
              <a:t>r entering argon </a:t>
            </a:r>
            <a:r>
              <a:rPr lang="en-GB" dirty="0" smtClean="0"/>
              <a:t>gas when </a:t>
            </a:r>
            <a:r>
              <a:rPr lang="en-GB" dirty="0" smtClean="0"/>
              <a:t>system comes close to safety valve opening pressure</a:t>
            </a:r>
            <a:r>
              <a:rPr lang="en-GB" dirty="0" smtClean="0"/>
              <a:t>;</a:t>
            </a:r>
            <a:endParaRPr lang="en-GB" dirty="0" smtClean="0"/>
          </a:p>
        </p:txBody>
      </p:sp>
      <p:sp>
        <p:nvSpPr>
          <p:cNvPr id="13" name="Title 2"/>
          <p:cNvSpPr>
            <a:spLocks noGrp="1"/>
          </p:cNvSpPr>
          <p:nvPr>
            <p:ph type="title"/>
          </p:nvPr>
        </p:nvSpPr>
        <p:spPr>
          <a:xfrm>
            <a:off x="186886" y="59823"/>
            <a:ext cx="8758402" cy="705332"/>
          </a:xfrm>
        </p:spPr>
        <p:txBody>
          <a:bodyPr>
            <a:normAutofit/>
          </a:bodyPr>
          <a:lstStyle/>
          <a:p>
            <a:pPr algn="ctr"/>
            <a:r>
              <a:rPr lang="en-US" sz="2800" dirty="0" smtClean="0"/>
              <a:t>Cryogenic principles</a:t>
            </a:r>
            <a:endParaRPr lang="en-GB" sz="2800" dirty="0"/>
          </a:p>
        </p:txBody>
      </p:sp>
      <p:sp>
        <p:nvSpPr>
          <p:cNvPr id="3" name="TextBox 2"/>
          <p:cNvSpPr txBox="1"/>
          <p:nvPr/>
        </p:nvSpPr>
        <p:spPr>
          <a:xfrm>
            <a:off x="79739" y="1889126"/>
            <a:ext cx="8692961" cy="646331"/>
          </a:xfrm>
          <a:prstGeom prst="rect">
            <a:avLst/>
          </a:prstGeom>
          <a:noFill/>
        </p:spPr>
        <p:txBody>
          <a:bodyPr wrap="square" rtlCol="0">
            <a:spAutoFit/>
          </a:bodyPr>
          <a:lstStyle/>
          <a:p>
            <a:pPr marL="285750" indent="-285750">
              <a:buFont typeface="Wingdings" panose="05000000000000000000" pitchFamily="2" charset="2"/>
              <a:buChar char="§"/>
            </a:pPr>
            <a:r>
              <a:rPr lang="en-GB" dirty="0"/>
              <a:t>All supply systems are backed-up (electrical, compressed air, …), and cryostat system will “survive” without attendance (= without control/supply systems</a:t>
            </a:r>
            <a:r>
              <a:rPr lang="en-GB" dirty="0" smtClean="0"/>
              <a:t>)</a:t>
            </a:r>
            <a:endParaRPr lang="en-GB" dirty="0"/>
          </a:p>
        </p:txBody>
      </p:sp>
      <p:sp>
        <p:nvSpPr>
          <p:cNvPr id="10" name="TextBox 9"/>
          <p:cNvSpPr txBox="1"/>
          <p:nvPr/>
        </p:nvSpPr>
        <p:spPr>
          <a:xfrm>
            <a:off x="79739" y="2535457"/>
            <a:ext cx="8692961" cy="1200329"/>
          </a:xfrm>
          <a:prstGeom prst="rect">
            <a:avLst/>
          </a:prstGeom>
          <a:noFill/>
        </p:spPr>
        <p:txBody>
          <a:bodyPr wrap="square" rtlCol="0">
            <a:spAutoFit/>
          </a:bodyPr>
          <a:lstStyle/>
          <a:p>
            <a:pPr marL="285750" indent="-285750">
              <a:buFont typeface="Wingdings" panose="05000000000000000000" pitchFamily="2" charset="2"/>
              <a:buChar char="§"/>
            </a:pPr>
            <a:r>
              <a:rPr lang="en-GB" dirty="0"/>
              <a:t>All detector wiring will leave the cryostat via the top: push the gas, created by the heat load into the argon bath, out of the cryostat via these cable feed-</a:t>
            </a:r>
            <a:r>
              <a:rPr lang="en-GB" dirty="0" err="1"/>
              <a:t>throughs</a:t>
            </a:r>
            <a:r>
              <a:rPr lang="en-GB" dirty="0"/>
              <a:t>. This gas is re-liquefied, and passed through a purifier system before being returned to the cryostat volume</a:t>
            </a:r>
            <a:r>
              <a:rPr lang="en-GB" dirty="0" smtClean="0"/>
              <a:t>;</a:t>
            </a:r>
            <a:endParaRPr lang="en-GB" dirty="0"/>
          </a:p>
        </p:txBody>
      </p:sp>
      <p:sp>
        <p:nvSpPr>
          <p:cNvPr id="12" name="TextBox 11"/>
          <p:cNvSpPr txBox="1"/>
          <p:nvPr/>
        </p:nvSpPr>
        <p:spPr>
          <a:xfrm>
            <a:off x="79739" y="3735786"/>
            <a:ext cx="8692961" cy="646331"/>
          </a:xfrm>
          <a:prstGeom prst="rect">
            <a:avLst/>
          </a:prstGeom>
          <a:noFill/>
        </p:spPr>
        <p:txBody>
          <a:bodyPr wrap="square" rtlCol="0">
            <a:spAutoFit/>
          </a:bodyPr>
          <a:lstStyle/>
          <a:p>
            <a:pPr marL="285750" indent="-285750">
              <a:buFont typeface="Wingdings" panose="05000000000000000000" pitchFamily="2" charset="2"/>
              <a:buChar char="§"/>
            </a:pPr>
            <a:r>
              <a:rPr lang="en-GB" dirty="0"/>
              <a:t>A circulation pumps takes continuously liquid argon from the bottom of the cryostat, passes it through a purifier, and returns it to the bottom of the cryostat;</a:t>
            </a:r>
            <a:endParaRPr lang="en-GB" dirty="0"/>
          </a:p>
        </p:txBody>
      </p:sp>
      <p:sp>
        <p:nvSpPr>
          <p:cNvPr id="14" name="TextBox 13"/>
          <p:cNvSpPr txBox="1"/>
          <p:nvPr/>
        </p:nvSpPr>
        <p:spPr>
          <a:xfrm>
            <a:off x="79739" y="1473628"/>
            <a:ext cx="8692961" cy="369332"/>
          </a:xfrm>
          <a:prstGeom prst="rect">
            <a:avLst/>
          </a:prstGeom>
          <a:noFill/>
        </p:spPr>
        <p:txBody>
          <a:bodyPr wrap="square" rtlCol="0">
            <a:spAutoFit/>
          </a:bodyPr>
          <a:lstStyle/>
          <a:p>
            <a:pPr marL="285750" indent="-285750">
              <a:buFont typeface="Wingdings" panose="05000000000000000000" pitchFamily="2" charset="2"/>
              <a:buChar char="§"/>
            </a:pPr>
            <a:r>
              <a:rPr lang="en-GB" dirty="0" smtClean="0"/>
              <a:t>Cooling is supplied by evaporation of liquid nitrogen;</a:t>
            </a:r>
            <a:endParaRPr lang="en-GB" dirty="0"/>
          </a:p>
        </p:txBody>
      </p:sp>
    </p:spTree>
    <p:extLst>
      <p:ext uri="{BB962C8B-B14F-4D97-AF65-F5344CB8AC3E}">
        <p14:creationId xmlns:p14="http://schemas.microsoft.com/office/powerpoint/2010/main" val="117228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16</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8" name="TextBox 7"/>
          <p:cNvSpPr txBox="1"/>
          <p:nvPr/>
        </p:nvSpPr>
        <p:spPr>
          <a:xfrm>
            <a:off x="577279" y="3187059"/>
            <a:ext cx="8368009" cy="1477328"/>
          </a:xfrm>
          <a:prstGeom prst="rect">
            <a:avLst/>
          </a:prstGeom>
          <a:noFill/>
        </p:spPr>
        <p:txBody>
          <a:bodyPr wrap="square" rtlCol="0">
            <a:spAutoFit/>
          </a:bodyPr>
          <a:lstStyle/>
          <a:p>
            <a:endParaRPr lang="en-GB" dirty="0"/>
          </a:p>
          <a:p>
            <a:endParaRPr lang="en-GB" dirty="0" smtClean="0"/>
          </a:p>
          <a:p>
            <a:endParaRPr lang="en-GB" dirty="0" smtClean="0"/>
          </a:p>
          <a:p>
            <a:endParaRPr lang="en-GB" dirty="0"/>
          </a:p>
          <a:p>
            <a:endParaRPr lang="en-GB" dirty="0" smtClean="0"/>
          </a:p>
        </p:txBody>
      </p:sp>
      <p:sp>
        <p:nvSpPr>
          <p:cNvPr id="4" name="TextBox 3"/>
          <p:cNvSpPr txBox="1"/>
          <p:nvPr/>
        </p:nvSpPr>
        <p:spPr>
          <a:xfrm>
            <a:off x="1144954" y="3037751"/>
            <a:ext cx="2000738" cy="861774"/>
          </a:xfrm>
          <a:prstGeom prst="rect">
            <a:avLst/>
          </a:prstGeom>
          <a:noFill/>
        </p:spPr>
        <p:txBody>
          <a:bodyPr wrap="square" rtlCol="0">
            <a:spAutoFit/>
          </a:bodyPr>
          <a:lstStyle/>
          <a:p>
            <a:r>
              <a:rPr lang="en-US" dirty="0" smtClean="0">
                <a:solidFill>
                  <a:schemeClr val="bg1"/>
                </a:solidFill>
              </a:rPr>
              <a:t>Molecular Sieve</a:t>
            </a:r>
          </a:p>
          <a:p>
            <a:endParaRPr lang="en-US" dirty="0">
              <a:solidFill>
                <a:schemeClr val="bg1"/>
              </a:solidFill>
            </a:endParaRPr>
          </a:p>
          <a:p>
            <a:r>
              <a:rPr lang="en-US" sz="1400" dirty="0" smtClean="0">
                <a:solidFill>
                  <a:schemeClr val="bg1"/>
                </a:solidFill>
              </a:rPr>
              <a:t>Moisture adsorption</a:t>
            </a:r>
            <a:endParaRPr lang="en-GB" sz="1400" dirty="0">
              <a:solidFill>
                <a:schemeClr val="bg1"/>
              </a:solidFill>
            </a:endParaRPr>
          </a:p>
        </p:txBody>
      </p:sp>
      <p:pic>
        <p:nvPicPr>
          <p:cNvPr id="3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6069" y="504786"/>
            <a:ext cx="6558271" cy="40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2537783" y="2075226"/>
            <a:ext cx="1533968" cy="1105779"/>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angle 36"/>
          <p:cNvSpPr/>
          <p:nvPr/>
        </p:nvSpPr>
        <p:spPr>
          <a:xfrm>
            <a:off x="3343487" y="587458"/>
            <a:ext cx="2425761" cy="1112383"/>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38" name="Group 37"/>
          <p:cNvGrpSpPr/>
          <p:nvPr/>
        </p:nvGrpSpPr>
        <p:grpSpPr>
          <a:xfrm>
            <a:off x="6351237" y="2392611"/>
            <a:ext cx="1093103" cy="584775"/>
            <a:chOff x="7619918" y="2798887"/>
            <a:chExt cx="1330311" cy="893368"/>
          </a:xfrm>
        </p:grpSpPr>
        <p:cxnSp>
          <p:nvCxnSpPr>
            <p:cNvPr id="46" name="Straight Arrow Connector 45"/>
            <p:cNvCxnSpPr/>
            <p:nvPr/>
          </p:nvCxnSpPr>
          <p:spPr>
            <a:xfrm flipV="1">
              <a:off x="7706257" y="3298964"/>
              <a:ext cx="1198919" cy="0"/>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7" name="TextBox 46"/>
            <p:cNvSpPr txBox="1"/>
            <p:nvPr/>
          </p:nvSpPr>
          <p:spPr>
            <a:xfrm>
              <a:off x="7619918" y="2798887"/>
              <a:ext cx="1330311" cy="893368"/>
            </a:xfrm>
            <a:prstGeom prst="rect">
              <a:avLst/>
            </a:prstGeom>
            <a:noFill/>
          </p:spPr>
          <p:txBody>
            <a:bodyPr wrap="square" rtlCol="0">
              <a:spAutoFit/>
            </a:bodyPr>
            <a:lstStyle/>
            <a:p>
              <a:r>
                <a:rPr lang="es-ES" sz="1600" dirty="0" smtClean="0">
                  <a:solidFill>
                    <a:srgbClr val="C00000"/>
                  </a:solidFill>
                </a:rPr>
                <a:t>to </a:t>
              </a:r>
              <a:r>
                <a:rPr lang="es-ES" sz="1600" dirty="0" err="1" smtClean="0">
                  <a:solidFill>
                    <a:srgbClr val="C00000"/>
                  </a:solidFill>
                </a:rPr>
                <a:t>purifier</a:t>
              </a:r>
              <a:endParaRPr lang="en-GB" sz="1600" dirty="0">
                <a:solidFill>
                  <a:srgbClr val="C00000"/>
                </a:solidFill>
              </a:endParaRPr>
            </a:p>
          </p:txBody>
        </p:sp>
      </p:grpSp>
      <p:grpSp>
        <p:nvGrpSpPr>
          <p:cNvPr id="39" name="Group 38"/>
          <p:cNvGrpSpPr/>
          <p:nvPr/>
        </p:nvGrpSpPr>
        <p:grpSpPr>
          <a:xfrm>
            <a:off x="924128" y="2524861"/>
            <a:ext cx="1313140" cy="338554"/>
            <a:chOff x="53064" y="3094456"/>
            <a:chExt cx="1830872" cy="517213"/>
          </a:xfrm>
        </p:grpSpPr>
        <p:cxnSp>
          <p:nvCxnSpPr>
            <p:cNvPr id="44" name="Straight Arrow Connector 43"/>
            <p:cNvCxnSpPr/>
            <p:nvPr/>
          </p:nvCxnSpPr>
          <p:spPr>
            <a:xfrm>
              <a:off x="260855" y="3589000"/>
              <a:ext cx="1403188" cy="0"/>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53064" y="3094456"/>
              <a:ext cx="1830872" cy="517213"/>
            </a:xfrm>
            <a:prstGeom prst="rect">
              <a:avLst/>
            </a:prstGeom>
            <a:noFill/>
          </p:spPr>
          <p:txBody>
            <a:bodyPr wrap="square" rtlCol="0">
              <a:spAutoFit/>
            </a:bodyPr>
            <a:lstStyle/>
            <a:p>
              <a:r>
                <a:rPr lang="es-ES" sz="1600" dirty="0" err="1">
                  <a:solidFill>
                    <a:srgbClr val="C00000"/>
                  </a:solidFill>
                </a:rPr>
                <a:t>f</a:t>
              </a:r>
              <a:r>
                <a:rPr lang="es-ES" sz="1600" dirty="0" err="1" smtClean="0">
                  <a:solidFill>
                    <a:srgbClr val="C00000"/>
                  </a:solidFill>
                </a:rPr>
                <a:t>rom</a:t>
              </a:r>
              <a:r>
                <a:rPr lang="es-ES" sz="1600" dirty="0" smtClean="0">
                  <a:solidFill>
                    <a:srgbClr val="C00000"/>
                  </a:solidFill>
                </a:rPr>
                <a:t> </a:t>
              </a:r>
              <a:r>
                <a:rPr lang="es-ES" sz="1600" dirty="0" err="1" smtClean="0">
                  <a:solidFill>
                    <a:srgbClr val="C00000"/>
                  </a:solidFill>
                </a:rPr>
                <a:t>purifier</a:t>
              </a:r>
              <a:r>
                <a:rPr lang="es-ES" sz="1600" dirty="0" smtClean="0">
                  <a:solidFill>
                    <a:srgbClr val="C00000"/>
                  </a:solidFill>
                </a:rPr>
                <a:t> </a:t>
              </a:r>
              <a:endParaRPr lang="en-GB" sz="1600" dirty="0">
                <a:solidFill>
                  <a:srgbClr val="C00000"/>
                </a:solidFill>
              </a:endParaRPr>
            </a:p>
          </p:txBody>
        </p:sp>
      </p:grpSp>
      <p:grpSp>
        <p:nvGrpSpPr>
          <p:cNvPr id="40" name="Group 39"/>
          <p:cNvGrpSpPr/>
          <p:nvPr/>
        </p:nvGrpSpPr>
        <p:grpSpPr>
          <a:xfrm>
            <a:off x="3476982" y="2639402"/>
            <a:ext cx="313142" cy="285662"/>
            <a:chOff x="3612432" y="3269443"/>
            <a:chExt cx="436605" cy="436410"/>
          </a:xfrm>
        </p:grpSpPr>
        <p:sp>
          <p:nvSpPr>
            <p:cNvPr id="41" name="Oval 40"/>
            <p:cNvSpPr/>
            <p:nvPr/>
          </p:nvSpPr>
          <p:spPr>
            <a:xfrm>
              <a:off x="3612432" y="3269443"/>
              <a:ext cx="436605" cy="436410"/>
            </a:xfrm>
            <a:prstGeom prst="ellipse">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2" name="Straight Connector 41"/>
            <p:cNvCxnSpPr>
              <a:endCxn id="41" idx="3"/>
            </p:cNvCxnSpPr>
            <p:nvPr/>
          </p:nvCxnSpPr>
          <p:spPr>
            <a:xfrm flipH="1">
              <a:off x="3676371" y="3290831"/>
              <a:ext cx="71361" cy="351111"/>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3913193" y="3283809"/>
              <a:ext cx="71361" cy="351111"/>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grpSp>
      <p:sp>
        <p:nvSpPr>
          <p:cNvPr id="32" name="TextBox 31"/>
          <p:cNvSpPr txBox="1"/>
          <p:nvPr/>
        </p:nvSpPr>
        <p:spPr>
          <a:xfrm>
            <a:off x="3280599" y="3526976"/>
            <a:ext cx="2039522" cy="584775"/>
          </a:xfrm>
          <a:prstGeom prst="rect">
            <a:avLst/>
          </a:prstGeom>
          <a:solidFill>
            <a:schemeClr val="bg1"/>
          </a:solidFill>
        </p:spPr>
        <p:txBody>
          <a:bodyPr wrap="square" rtlCol="0">
            <a:spAutoFit/>
          </a:bodyPr>
          <a:lstStyle/>
          <a:p>
            <a:pPr algn="ctr"/>
            <a:r>
              <a:rPr lang="es-ES" sz="1600" dirty="0">
                <a:solidFill>
                  <a:srgbClr val="C00000"/>
                </a:solidFill>
              </a:rPr>
              <a:t>720 </a:t>
            </a:r>
            <a:r>
              <a:rPr lang="es-ES" sz="1600" dirty="0" err="1">
                <a:solidFill>
                  <a:srgbClr val="C00000"/>
                </a:solidFill>
              </a:rPr>
              <a:t>Tons</a:t>
            </a:r>
            <a:r>
              <a:rPr lang="es-ES" sz="1600" dirty="0">
                <a:solidFill>
                  <a:srgbClr val="C00000"/>
                </a:solidFill>
              </a:rPr>
              <a:t> </a:t>
            </a:r>
            <a:r>
              <a:rPr lang="es-ES" sz="1600" dirty="0" smtClean="0">
                <a:solidFill>
                  <a:srgbClr val="C00000"/>
                </a:solidFill>
              </a:rPr>
              <a:t> of </a:t>
            </a:r>
            <a:r>
              <a:rPr lang="es-ES" sz="1600" dirty="0" err="1" smtClean="0">
                <a:solidFill>
                  <a:srgbClr val="C00000"/>
                </a:solidFill>
              </a:rPr>
              <a:t>Liquid</a:t>
            </a:r>
            <a:r>
              <a:rPr lang="es-ES" sz="1600" dirty="0" smtClean="0">
                <a:solidFill>
                  <a:srgbClr val="C00000"/>
                </a:solidFill>
              </a:rPr>
              <a:t> </a:t>
            </a:r>
            <a:r>
              <a:rPr lang="es-ES" sz="1600" dirty="0" err="1" smtClean="0">
                <a:solidFill>
                  <a:srgbClr val="C00000"/>
                </a:solidFill>
              </a:rPr>
              <a:t>Argon</a:t>
            </a:r>
            <a:endParaRPr lang="es-ES" sz="1600" dirty="0" smtClean="0">
              <a:solidFill>
                <a:srgbClr val="C00000"/>
              </a:solidFill>
            </a:endParaRPr>
          </a:p>
        </p:txBody>
      </p:sp>
      <p:sp>
        <p:nvSpPr>
          <p:cNvPr id="33" name="TextBox 32"/>
          <p:cNvSpPr txBox="1"/>
          <p:nvPr/>
        </p:nvSpPr>
        <p:spPr>
          <a:xfrm>
            <a:off x="6328527" y="3126169"/>
            <a:ext cx="877258" cy="307777"/>
          </a:xfrm>
          <a:prstGeom prst="rect">
            <a:avLst/>
          </a:prstGeom>
          <a:noFill/>
        </p:spPr>
        <p:txBody>
          <a:bodyPr wrap="square" rtlCol="0">
            <a:spAutoFit/>
          </a:bodyPr>
          <a:lstStyle/>
          <a:p>
            <a:r>
              <a:rPr lang="es-ES" sz="1400" dirty="0" smtClean="0">
                <a:solidFill>
                  <a:srgbClr val="C00000"/>
                </a:solidFill>
              </a:rPr>
              <a:t>1.9 kg/s</a:t>
            </a:r>
            <a:endParaRPr lang="en-GB" sz="1400" dirty="0">
              <a:solidFill>
                <a:srgbClr val="C00000"/>
              </a:solidFill>
            </a:endParaRPr>
          </a:p>
        </p:txBody>
      </p:sp>
      <p:sp>
        <p:nvSpPr>
          <p:cNvPr id="35" name="Rectangle 34"/>
          <p:cNvSpPr/>
          <p:nvPr/>
        </p:nvSpPr>
        <p:spPr>
          <a:xfrm>
            <a:off x="6351237" y="2805819"/>
            <a:ext cx="736122" cy="1411423"/>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itle 2"/>
          <p:cNvSpPr txBox="1">
            <a:spLocks/>
          </p:cNvSpPr>
          <p:nvPr/>
        </p:nvSpPr>
        <p:spPr>
          <a:xfrm>
            <a:off x="457200" y="0"/>
            <a:ext cx="8226854" cy="705332"/>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2800" smtClean="0"/>
              <a:t>Cryogenic principles</a:t>
            </a:r>
            <a:endParaRPr lang="en-GB" sz="2800" dirty="0"/>
          </a:p>
        </p:txBody>
      </p:sp>
    </p:spTree>
    <p:extLst>
      <p:ext uri="{BB962C8B-B14F-4D97-AF65-F5344CB8AC3E}">
        <p14:creationId xmlns:p14="http://schemas.microsoft.com/office/powerpoint/2010/main" val="5378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3" grpId="0"/>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17</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2" name="Title 2"/>
          <p:cNvSpPr>
            <a:spLocks noGrp="1"/>
          </p:cNvSpPr>
          <p:nvPr>
            <p:ph type="title"/>
          </p:nvPr>
        </p:nvSpPr>
        <p:spPr>
          <a:xfrm>
            <a:off x="457200" y="0"/>
            <a:ext cx="8226854" cy="705332"/>
          </a:xfrm>
        </p:spPr>
        <p:txBody>
          <a:bodyPr>
            <a:normAutofit/>
          </a:bodyPr>
          <a:lstStyle/>
          <a:p>
            <a:pPr algn="ctr"/>
            <a:r>
              <a:rPr lang="en-US" sz="2800" dirty="0" smtClean="0"/>
              <a:t>Liquid argon purity</a:t>
            </a:r>
            <a:endParaRPr lang="en-GB" sz="2800" dirty="0"/>
          </a:p>
        </p:txBody>
      </p:sp>
      <p:sp>
        <p:nvSpPr>
          <p:cNvPr id="3" name="Rectangle 2"/>
          <p:cNvSpPr/>
          <p:nvPr/>
        </p:nvSpPr>
        <p:spPr>
          <a:xfrm>
            <a:off x="71718" y="678972"/>
            <a:ext cx="9072282" cy="2677656"/>
          </a:xfrm>
          <a:prstGeom prst="rect">
            <a:avLst/>
          </a:prstGeom>
        </p:spPr>
        <p:txBody>
          <a:bodyPr wrap="square">
            <a:spAutoFit/>
          </a:bodyPr>
          <a:lstStyle/>
          <a:p>
            <a:pPr marL="322326" indent="-285750">
              <a:spcBef>
                <a:spcPts val="1200"/>
              </a:spcBef>
              <a:buFont typeface="Arial" panose="020B0604020202020204" pitchFamily="34" charset="0"/>
              <a:buChar char="•"/>
            </a:pPr>
            <a:r>
              <a:rPr lang="en-US" sz="1600" dirty="0" smtClean="0"/>
              <a:t>Demanded liquid argon purity: &lt; 1 ppb O</a:t>
            </a:r>
            <a:r>
              <a:rPr lang="en-US" sz="1600" baseline="-25000" dirty="0" smtClean="0"/>
              <a:t>2</a:t>
            </a:r>
            <a:r>
              <a:rPr lang="en-US" sz="1600" dirty="0" smtClean="0"/>
              <a:t> equivalent</a:t>
            </a:r>
          </a:p>
          <a:p>
            <a:pPr marL="322326" indent="-285750">
              <a:spcBef>
                <a:spcPts val="1200"/>
              </a:spcBef>
              <a:buFont typeface="Arial" panose="020B0604020202020204" pitchFamily="34" charset="0"/>
              <a:buChar char="•"/>
            </a:pPr>
            <a:r>
              <a:rPr lang="en-US" sz="1600" dirty="0" smtClean="0"/>
              <a:t>Cryostats can not be vacuum pumped. Open loop purge: enter clean argon over the cryostat bottom surface and push air out at the top. At the correct speed (about 1 m/s) arrived at a gas purity of &lt; 1 ppm O2 eq. after having passed 15 cryostat volumes;</a:t>
            </a:r>
          </a:p>
          <a:p>
            <a:pPr marL="322326" indent="-285750">
              <a:spcBef>
                <a:spcPts val="1200"/>
              </a:spcBef>
              <a:buFont typeface="Arial" panose="020B0604020202020204" pitchFamily="34" charset="0"/>
              <a:buChar char="•"/>
            </a:pPr>
            <a:r>
              <a:rPr lang="en-US" sz="1600" dirty="0" smtClean="0"/>
              <a:t>Closed loop purge: cycle gas volume through warm purifier with help of warm circulator;</a:t>
            </a:r>
          </a:p>
          <a:p>
            <a:pPr marL="322326" indent="-285750">
              <a:spcBef>
                <a:spcPts val="1200"/>
              </a:spcBef>
              <a:buFont typeface="Arial" panose="020B0604020202020204" pitchFamily="34" charset="0"/>
              <a:buChar char="•"/>
            </a:pPr>
            <a:r>
              <a:rPr lang="en-US" sz="1600" dirty="0" smtClean="0"/>
              <a:t>Purifier (warm and cold): </a:t>
            </a:r>
            <a:r>
              <a:rPr lang="en-GB" sz="1600" dirty="0" smtClean="0"/>
              <a:t>Molecular </a:t>
            </a:r>
            <a:r>
              <a:rPr lang="en-GB" sz="1600" dirty="0"/>
              <a:t>Sieve (H</a:t>
            </a:r>
            <a:r>
              <a:rPr lang="en-GB" sz="1600" baseline="-25000" dirty="0"/>
              <a:t>2</a:t>
            </a:r>
            <a:r>
              <a:rPr lang="en-GB" sz="1600" dirty="0"/>
              <a:t>O) and active Cu pellets (replacement of </a:t>
            </a:r>
            <a:r>
              <a:rPr lang="en-GB" sz="1600" dirty="0" err="1"/>
              <a:t>Oxysorb</a:t>
            </a:r>
            <a:r>
              <a:rPr lang="en-GB" sz="1600" dirty="0" smtClean="0"/>
              <a:t>). These systems can be regenerated on-line.</a:t>
            </a:r>
            <a:endParaRPr lang="en-US" sz="1600" dirty="0" smtClean="0"/>
          </a:p>
          <a:p>
            <a:pPr marL="36576">
              <a:spcBef>
                <a:spcPts val="1200"/>
              </a:spcBef>
            </a:pPr>
            <a:endParaRPr lang="en-US" sz="1600" dirty="0" smtClean="0"/>
          </a:p>
        </p:txBody>
      </p:sp>
      <p:sp>
        <p:nvSpPr>
          <p:cNvPr id="8" name="TextBox 7"/>
          <p:cNvSpPr txBox="1"/>
          <p:nvPr/>
        </p:nvSpPr>
        <p:spPr>
          <a:xfrm>
            <a:off x="577279" y="3187059"/>
            <a:ext cx="8368009" cy="1477328"/>
          </a:xfrm>
          <a:prstGeom prst="rect">
            <a:avLst/>
          </a:prstGeom>
          <a:noFill/>
        </p:spPr>
        <p:txBody>
          <a:bodyPr wrap="square" rtlCol="0">
            <a:spAutoFit/>
          </a:bodyPr>
          <a:lstStyle/>
          <a:p>
            <a:endParaRPr lang="en-GB" dirty="0"/>
          </a:p>
          <a:p>
            <a:endParaRPr lang="en-GB" dirty="0" smtClean="0"/>
          </a:p>
          <a:p>
            <a:endParaRPr lang="en-GB" dirty="0" smtClean="0"/>
          </a:p>
          <a:p>
            <a:endParaRPr lang="en-GB" dirty="0"/>
          </a:p>
          <a:p>
            <a:endParaRPr lang="en-GB" dirty="0" smtClean="0"/>
          </a:p>
        </p:txBody>
      </p:sp>
      <p:grpSp>
        <p:nvGrpSpPr>
          <p:cNvPr id="41" name="Group 40"/>
          <p:cNvGrpSpPr/>
          <p:nvPr/>
        </p:nvGrpSpPr>
        <p:grpSpPr>
          <a:xfrm>
            <a:off x="5076092" y="2918447"/>
            <a:ext cx="2618154" cy="1508967"/>
            <a:chOff x="416179" y="1314078"/>
            <a:chExt cx="3449677" cy="2367586"/>
          </a:xfrm>
        </p:grpSpPr>
        <p:pic>
          <p:nvPicPr>
            <p:cNvPr id="47" name="Picture 46" descr="Image result for alumi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6179" y="1325606"/>
              <a:ext cx="3449677" cy="2356057"/>
            </a:xfrm>
            <a:prstGeom prst="rect">
              <a:avLst/>
            </a:prstGeom>
            <a:noFill/>
            <a:extLst/>
          </p:spPr>
        </p:pic>
        <p:sp>
          <p:nvSpPr>
            <p:cNvPr id="48" name="Rectangle 47"/>
            <p:cNvSpPr/>
            <p:nvPr/>
          </p:nvSpPr>
          <p:spPr>
            <a:xfrm>
              <a:off x="431520" y="1314078"/>
              <a:ext cx="3434336" cy="2367586"/>
            </a:xfrm>
            <a:prstGeom prst="rect">
              <a:avLst/>
            </a:prstGeom>
            <a:solidFill>
              <a:schemeClr val="accent6">
                <a:lumMod val="75000"/>
                <a:alpha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nvGrpSpPr>
          <p:cNvPr id="42" name="Group 41"/>
          <p:cNvGrpSpPr/>
          <p:nvPr/>
        </p:nvGrpSpPr>
        <p:grpSpPr>
          <a:xfrm>
            <a:off x="932961" y="2918447"/>
            <a:ext cx="2548793" cy="1508968"/>
            <a:chOff x="4884872" y="1312875"/>
            <a:chExt cx="3434336" cy="2367586"/>
          </a:xfrm>
        </p:grpSpPr>
        <p:pic>
          <p:nvPicPr>
            <p:cNvPr id="43" name="Picture 4" descr="http://2.wlimg.com/product_images/bc-full/dir_2/47806/activated-clay-desiccant-1463207.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92040" y="1325607"/>
              <a:ext cx="3420000" cy="235485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4884872" y="1312875"/>
              <a:ext cx="3434336" cy="2367586"/>
            </a:xfrm>
            <a:prstGeom prst="rect">
              <a:avLst/>
            </a:prstGeom>
            <a:solidFill>
              <a:schemeClr val="accent6">
                <a:lumMod val="75000"/>
                <a:alpha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4" name="TextBox 3"/>
          <p:cNvSpPr txBox="1"/>
          <p:nvPr/>
        </p:nvSpPr>
        <p:spPr>
          <a:xfrm>
            <a:off x="1144954" y="3037751"/>
            <a:ext cx="2000738" cy="861774"/>
          </a:xfrm>
          <a:prstGeom prst="rect">
            <a:avLst/>
          </a:prstGeom>
          <a:noFill/>
        </p:spPr>
        <p:txBody>
          <a:bodyPr wrap="square" rtlCol="0">
            <a:spAutoFit/>
          </a:bodyPr>
          <a:lstStyle/>
          <a:p>
            <a:r>
              <a:rPr lang="en-US" dirty="0" smtClean="0">
                <a:solidFill>
                  <a:schemeClr val="bg1"/>
                </a:solidFill>
              </a:rPr>
              <a:t>Molecular Sieve</a:t>
            </a:r>
          </a:p>
          <a:p>
            <a:endParaRPr lang="en-US" dirty="0">
              <a:solidFill>
                <a:schemeClr val="bg1"/>
              </a:solidFill>
            </a:endParaRPr>
          </a:p>
          <a:p>
            <a:r>
              <a:rPr lang="en-US" sz="1400" dirty="0" smtClean="0">
                <a:solidFill>
                  <a:schemeClr val="bg1"/>
                </a:solidFill>
              </a:rPr>
              <a:t>Moisture adsorption</a:t>
            </a:r>
            <a:endParaRPr lang="en-GB" sz="1400" dirty="0">
              <a:solidFill>
                <a:schemeClr val="bg1"/>
              </a:solidFill>
            </a:endParaRPr>
          </a:p>
        </p:txBody>
      </p:sp>
      <mc:AlternateContent xmlns:mc="http://schemas.openxmlformats.org/markup-compatibility/2006" xmlns:a14="http://schemas.microsoft.com/office/drawing/2010/main">
        <mc:Choice Requires="a14">
          <p:sp>
            <p:nvSpPr>
              <p:cNvPr id="6" name="TextBox 5"/>
              <p:cNvSpPr txBox="1"/>
              <p:nvPr/>
            </p:nvSpPr>
            <p:spPr>
              <a:xfrm>
                <a:off x="5101782" y="2861291"/>
                <a:ext cx="2618154" cy="1880643"/>
              </a:xfrm>
              <a:prstGeom prst="rect">
                <a:avLst/>
              </a:prstGeom>
              <a:noFill/>
            </p:spPr>
            <p:txBody>
              <a:bodyPr wrap="square" rtlCol="0">
                <a:spAutoFit/>
              </a:bodyPr>
              <a:lstStyle/>
              <a:p>
                <a:r>
                  <a:rPr lang="en-US" sz="1600" dirty="0" smtClean="0">
                    <a:solidFill>
                      <a:schemeClr val="bg1"/>
                    </a:solidFill>
                  </a:rPr>
                  <a:t>Cu-226 (Cu coated Al</a:t>
                </a:r>
                <a:r>
                  <a:rPr lang="en-US" sz="1600" baseline="-25000" dirty="0" smtClean="0">
                    <a:solidFill>
                      <a:schemeClr val="bg1"/>
                    </a:solidFill>
                  </a:rPr>
                  <a:t>2</a:t>
                </a:r>
                <a:r>
                  <a:rPr lang="en-US" sz="1600" dirty="0" smtClean="0">
                    <a:solidFill>
                      <a:schemeClr val="bg1"/>
                    </a:solidFill>
                  </a:rPr>
                  <a:t>O</a:t>
                </a:r>
                <a:r>
                  <a:rPr lang="en-US" sz="1600" baseline="-25000" dirty="0" smtClean="0">
                    <a:solidFill>
                      <a:schemeClr val="bg1"/>
                    </a:solidFill>
                  </a:rPr>
                  <a:t>3</a:t>
                </a:r>
                <a:r>
                  <a:rPr lang="en-US" sz="1600" dirty="0" smtClean="0">
                    <a:solidFill>
                      <a:schemeClr val="bg1"/>
                    </a:solidFill>
                  </a:rPr>
                  <a:t>)</a:t>
                </a:r>
              </a:p>
              <a:p>
                <a:endParaRPr lang="en-US" sz="1600" dirty="0" smtClean="0">
                  <a:solidFill>
                    <a:schemeClr val="bg1"/>
                  </a:solidFill>
                </a:endParaRPr>
              </a:p>
              <a:p>
                <a:r>
                  <a:rPr lang="en-US" sz="1400" dirty="0" err="1" smtClean="0">
                    <a:solidFill>
                      <a:schemeClr val="bg1"/>
                    </a:solidFill>
                  </a:rPr>
                  <a:t>Oxydation</a:t>
                </a:r>
                <a:r>
                  <a:rPr lang="en-US" sz="1400" dirty="0" smtClean="0">
                    <a:solidFill>
                      <a:schemeClr val="bg1"/>
                    </a:solidFill>
                  </a:rPr>
                  <a:t> (RT and -87 K):</a:t>
                </a:r>
              </a:p>
              <a:p>
                <a:pPr/>
                <a14:m>
                  <m:oMathPara xmlns:m="http://schemas.openxmlformats.org/officeDocument/2006/math">
                    <m:oMathParaPr>
                      <m:jc m:val="centerGroup"/>
                    </m:oMathParaPr>
                    <m:oMath xmlns:m="http://schemas.openxmlformats.org/officeDocument/2006/math">
                      <m:r>
                        <a:rPr lang="es-ES" sz="1400" i="1">
                          <a:solidFill>
                            <a:schemeClr val="bg1"/>
                          </a:solidFill>
                          <a:latin typeface="Cambria Math" panose="02040503050406030204" pitchFamily="18" charset="0"/>
                        </a:rPr>
                        <m:t>𝐶</m:t>
                      </m:r>
                      <m:sSup>
                        <m:sSupPr>
                          <m:ctrlPr>
                            <a:rPr lang="es-ES" sz="1400" i="1">
                              <a:solidFill>
                                <a:schemeClr val="bg1"/>
                              </a:solidFill>
                              <a:latin typeface="Cambria Math" panose="02040503050406030204" pitchFamily="18" charset="0"/>
                            </a:rPr>
                          </m:ctrlPr>
                        </m:sSupPr>
                        <m:e>
                          <m:r>
                            <a:rPr lang="es-ES" sz="1400" i="1">
                              <a:solidFill>
                                <a:schemeClr val="bg1"/>
                              </a:solidFill>
                              <a:latin typeface="Cambria Math" panose="02040503050406030204" pitchFamily="18" charset="0"/>
                            </a:rPr>
                            <m:t>𝑢</m:t>
                          </m:r>
                        </m:e>
                        <m:sup>
                          <m:r>
                            <a:rPr lang="es-ES" sz="1400" i="1">
                              <a:solidFill>
                                <a:schemeClr val="bg1"/>
                              </a:solidFill>
                              <a:latin typeface="Cambria Math" panose="02040503050406030204" pitchFamily="18" charset="0"/>
                            </a:rPr>
                            <m:t>2+</m:t>
                          </m:r>
                        </m:sup>
                      </m:sSup>
                      <m:r>
                        <a:rPr lang="es-ES" sz="1400" i="1">
                          <a:solidFill>
                            <a:schemeClr val="bg1"/>
                          </a:solidFill>
                          <a:latin typeface="Cambria Math" panose="02040503050406030204" pitchFamily="18" charset="0"/>
                        </a:rPr>
                        <m:t>+</m:t>
                      </m:r>
                      <m:sSub>
                        <m:sSubPr>
                          <m:ctrlPr>
                            <a:rPr lang="es-ES" sz="1400" i="1">
                              <a:solidFill>
                                <a:schemeClr val="bg1"/>
                              </a:solidFill>
                              <a:latin typeface="Cambria Math" panose="02040503050406030204" pitchFamily="18" charset="0"/>
                            </a:rPr>
                          </m:ctrlPr>
                        </m:sSubPr>
                        <m:e>
                          <m:f>
                            <m:fPr>
                              <m:ctrlPr>
                                <a:rPr lang="es-ES" sz="1400" i="1">
                                  <a:solidFill>
                                    <a:schemeClr val="bg1"/>
                                  </a:solidFill>
                                  <a:latin typeface="Cambria Math" panose="02040503050406030204" pitchFamily="18" charset="0"/>
                                </a:rPr>
                              </m:ctrlPr>
                            </m:fPr>
                            <m:num>
                              <m:r>
                                <a:rPr lang="es-ES" sz="1400" i="1">
                                  <a:solidFill>
                                    <a:schemeClr val="bg1"/>
                                  </a:solidFill>
                                  <a:latin typeface="Cambria Math" panose="02040503050406030204" pitchFamily="18" charset="0"/>
                                </a:rPr>
                                <m:t>1</m:t>
                              </m:r>
                            </m:num>
                            <m:den>
                              <m:r>
                                <a:rPr lang="es-ES" sz="1400" i="1">
                                  <a:solidFill>
                                    <a:schemeClr val="bg1"/>
                                  </a:solidFill>
                                  <a:latin typeface="Cambria Math" panose="02040503050406030204" pitchFamily="18" charset="0"/>
                                </a:rPr>
                                <m:t>2</m:t>
                              </m:r>
                            </m:den>
                          </m:f>
                          <m:r>
                            <a:rPr lang="es-ES" sz="1400" i="1">
                              <a:solidFill>
                                <a:schemeClr val="bg1"/>
                              </a:solidFill>
                              <a:latin typeface="Cambria Math" panose="02040503050406030204" pitchFamily="18" charset="0"/>
                            </a:rPr>
                            <m:t>𝑂</m:t>
                          </m:r>
                        </m:e>
                        <m:sub>
                          <m:r>
                            <a:rPr lang="es-ES" sz="1400" i="1">
                              <a:solidFill>
                                <a:schemeClr val="bg1"/>
                              </a:solidFill>
                              <a:latin typeface="Cambria Math" panose="02040503050406030204" pitchFamily="18" charset="0"/>
                            </a:rPr>
                            <m:t>2</m:t>
                          </m:r>
                        </m:sub>
                      </m:sSub>
                      <m:r>
                        <a:rPr lang="es-ES" sz="1400" i="1">
                          <a:solidFill>
                            <a:schemeClr val="bg1"/>
                          </a:solidFill>
                          <a:latin typeface="Cambria Math" panose="02040503050406030204" pitchFamily="18" charset="0"/>
                          <a:ea typeface="Cambria Math" panose="02040503050406030204" pitchFamily="18" charset="0"/>
                        </a:rPr>
                        <m:t>→</m:t>
                      </m:r>
                      <m:r>
                        <a:rPr lang="es-ES" sz="1400" i="1">
                          <a:solidFill>
                            <a:schemeClr val="bg1"/>
                          </a:solidFill>
                          <a:latin typeface="Cambria Math" panose="02040503050406030204" pitchFamily="18" charset="0"/>
                          <a:ea typeface="Cambria Math" panose="02040503050406030204" pitchFamily="18" charset="0"/>
                        </a:rPr>
                        <m:t>𝐶𝑢𝑂</m:t>
                      </m:r>
                    </m:oMath>
                  </m:oMathPara>
                </a14:m>
                <a:endParaRPr lang="en-GB" sz="1400" dirty="0" smtClean="0">
                  <a:solidFill>
                    <a:schemeClr val="bg1"/>
                  </a:solidFill>
                </a:endParaRPr>
              </a:p>
              <a:p>
                <a:r>
                  <a:rPr lang="en-US" sz="1400" dirty="0" smtClean="0">
                    <a:solidFill>
                      <a:schemeClr val="bg1"/>
                    </a:solidFill>
                  </a:rPr>
                  <a:t>Reduction (420 K)</a:t>
                </a:r>
              </a:p>
              <a:p>
                <a:pPr/>
                <a14:m>
                  <m:oMathPara xmlns:m="http://schemas.openxmlformats.org/officeDocument/2006/math">
                    <m:oMathParaPr>
                      <m:jc m:val="centerGroup"/>
                    </m:oMathParaPr>
                    <m:oMath xmlns:m="http://schemas.openxmlformats.org/officeDocument/2006/math">
                      <m:r>
                        <a:rPr lang="es-ES" sz="1400" i="1">
                          <a:solidFill>
                            <a:schemeClr val="bg1"/>
                          </a:solidFill>
                          <a:latin typeface="Cambria Math" panose="02040503050406030204" pitchFamily="18" charset="0"/>
                        </a:rPr>
                        <m:t>𝐶𝑢𝑂</m:t>
                      </m:r>
                      <m:r>
                        <a:rPr lang="es-ES" sz="1400" i="1">
                          <a:solidFill>
                            <a:schemeClr val="bg1"/>
                          </a:solidFill>
                          <a:latin typeface="Cambria Math" panose="02040503050406030204" pitchFamily="18" charset="0"/>
                        </a:rPr>
                        <m:t>+</m:t>
                      </m:r>
                      <m:sSub>
                        <m:sSubPr>
                          <m:ctrlPr>
                            <a:rPr lang="es-ES" sz="1400" i="1">
                              <a:solidFill>
                                <a:schemeClr val="bg1"/>
                              </a:solidFill>
                              <a:latin typeface="Cambria Math" panose="02040503050406030204" pitchFamily="18" charset="0"/>
                            </a:rPr>
                          </m:ctrlPr>
                        </m:sSubPr>
                        <m:e>
                          <m:r>
                            <a:rPr lang="es-ES" sz="1400" i="1">
                              <a:solidFill>
                                <a:schemeClr val="bg1"/>
                              </a:solidFill>
                              <a:latin typeface="Cambria Math" panose="02040503050406030204" pitchFamily="18" charset="0"/>
                            </a:rPr>
                            <m:t>𝐻</m:t>
                          </m:r>
                        </m:e>
                        <m:sub>
                          <m:r>
                            <a:rPr lang="es-ES" sz="1400" i="1">
                              <a:solidFill>
                                <a:schemeClr val="bg1"/>
                              </a:solidFill>
                              <a:latin typeface="Cambria Math" panose="02040503050406030204" pitchFamily="18" charset="0"/>
                            </a:rPr>
                            <m:t>2</m:t>
                          </m:r>
                        </m:sub>
                      </m:sSub>
                      <m:r>
                        <a:rPr lang="es-ES" sz="1400" i="1">
                          <a:solidFill>
                            <a:schemeClr val="bg1"/>
                          </a:solidFill>
                          <a:latin typeface="Cambria Math" panose="02040503050406030204" pitchFamily="18" charset="0"/>
                          <a:ea typeface="Cambria Math" panose="02040503050406030204" pitchFamily="18" charset="0"/>
                        </a:rPr>
                        <m:t>→</m:t>
                      </m:r>
                      <m:sSub>
                        <m:sSubPr>
                          <m:ctrlPr>
                            <a:rPr lang="es-ES" sz="1400" i="1">
                              <a:solidFill>
                                <a:schemeClr val="bg1"/>
                              </a:solidFill>
                              <a:latin typeface="Cambria Math" panose="02040503050406030204" pitchFamily="18" charset="0"/>
                              <a:ea typeface="Cambria Math" panose="02040503050406030204" pitchFamily="18" charset="0"/>
                            </a:rPr>
                          </m:ctrlPr>
                        </m:sSubPr>
                        <m:e>
                          <m:r>
                            <m:rPr>
                              <m:sty m:val="p"/>
                            </m:rPr>
                            <a:rPr lang="es-ES" sz="1400">
                              <a:solidFill>
                                <a:schemeClr val="bg1"/>
                              </a:solidFill>
                              <a:latin typeface="Cambria Math" panose="02040503050406030204" pitchFamily="18" charset="0"/>
                              <a:ea typeface="Cambria Math" panose="02040503050406030204" pitchFamily="18" charset="0"/>
                            </a:rPr>
                            <m:t>H</m:t>
                          </m:r>
                        </m:e>
                        <m:sub>
                          <m:r>
                            <a:rPr lang="es-ES" sz="1400">
                              <a:solidFill>
                                <a:schemeClr val="bg1"/>
                              </a:solidFill>
                              <a:latin typeface="Cambria Math" panose="02040503050406030204" pitchFamily="18" charset="0"/>
                              <a:ea typeface="Cambria Math" panose="02040503050406030204" pitchFamily="18" charset="0"/>
                            </a:rPr>
                            <m:t>2</m:t>
                          </m:r>
                        </m:sub>
                      </m:sSub>
                      <m:r>
                        <m:rPr>
                          <m:sty m:val="p"/>
                        </m:rPr>
                        <a:rPr lang="es-ES" sz="1400">
                          <a:solidFill>
                            <a:schemeClr val="bg1"/>
                          </a:solidFill>
                          <a:latin typeface="Cambria Math" panose="02040503050406030204" pitchFamily="18" charset="0"/>
                          <a:ea typeface="Cambria Math" panose="02040503050406030204" pitchFamily="18" charset="0"/>
                        </a:rPr>
                        <m:t>O</m:t>
                      </m:r>
                      <m:r>
                        <a:rPr lang="es-ES" sz="1400">
                          <a:solidFill>
                            <a:schemeClr val="bg1"/>
                          </a:solidFill>
                          <a:latin typeface="Cambria Math" panose="02040503050406030204" pitchFamily="18" charset="0"/>
                          <a:ea typeface="Cambria Math" panose="02040503050406030204" pitchFamily="18" charset="0"/>
                        </a:rPr>
                        <m:t>+</m:t>
                      </m:r>
                      <m:r>
                        <a:rPr lang="es-ES" sz="1400" i="1">
                          <a:solidFill>
                            <a:schemeClr val="bg1"/>
                          </a:solidFill>
                          <a:latin typeface="Cambria Math" panose="02040503050406030204" pitchFamily="18" charset="0"/>
                        </a:rPr>
                        <m:t>𝐶</m:t>
                      </m:r>
                      <m:sSup>
                        <m:sSupPr>
                          <m:ctrlPr>
                            <a:rPr lang="es-ES" sz="1400" i="1">
                              <a:solidFill>
                                <a:schemeClr val="bg1"/>
                              </a:solidFill>
                              <a:latin typeface="Cambria Math" panose="02040503050406030204" pitchFamily="18" charset="0"/>
                            </a:rPr>
                          </m:ctrlPr>
                        </m:sSupPr>
                        <m:e>
                          <m:r>
                            <a:rPr lang="es-ES" sz="1400" i="1">
                              <a:solidFill>
                                <a:schemeClr val="bg1"/>
                              </a:solidFill>
                              <a:latin typeface="Cambria Math" panose="02040503050406030204" pitchFamily="18" charset="0"/>
                            </a:rPr>
                            <m:t>𝑢</m:t>
                          </m:r>
                        </m:e>
                        <m:sup>
                          <m:r>
                            <a:rPr lang="es-ES" sz="1400" i="1">
                              <a:solidFill>
                                <a:schemeClr val="bg1"/>
                              </a:solidFill>
                              <a:latin typeface="Cambria Math" panose="02040503050406030204" pitchFamily="18" charset="0"/>
                            </a:rPr>
                            <m:t>2+</m:t>
                          </m:r>
                        </m:sup>
                      </m:sSup>
                    </m:oMath>
                  </m:oMathPara>
                </a14:m>
                <a:endParaRPr lang="en-GB" sz="1400" dirty="0">
                  <a:solidFill>
                    <a:schemeClr val="bg1"/>
                  </a:solidFill>
                </a:endParaRPr>
              </a:p>
              <a:p>
                <a:endParaRPr lang="en-GB" sz="1600"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101782" y="2861291"/>
                <a:ext cx="2618154" cy="1880643"/>
              </a:xfrm>
              <a:prstGeom prst="rect">
                <a:avLst/>
              </a:prstGeom>
              <a:blipFill>
                <a:blip r:embed="rId6"/>
                <a:stretch>
                  <a:fillRect l="-1399" t="-971"/>
                </a:stretch>
              </a:blipFill>
            </p:spPr>
            <p:txBody>
              <a:bodyPr/>
              <a:lstStyle/>
              <a:p>
                <a:r>
                  <a:rPr lang="en-GB">
                    <a:noFill/>
                  </a:rPr>
                  <a:t> </a:t>
                </a:r>
              </a:p>
            </p:txBody>
          </p:sp>
        </mc:Fallback>
      </mc:AlternateContent>
    </p:spTree>
    <p:extLst>
      <p:ext uri="{BB962C8B-B14F-4D97-AF65-F5344CB8AC3E}">
        <p14:creationId xmlns:p14="http://schemas.microsoft.com/office/powerpoint/2010/main" val="1866196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18</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2" name="Title 2"/>
          <p:cNvSpPr>
            <a:spLocks noGrp="1"/>
          </p:cNvSpPr>
          <p:nvPr>
            <p:ph type="title"/>
          </p:nvPr>
        </p:nvSpPr>
        <p:spPr>
          <a:xfrm>
            <a:off x="457200" y="0"/>
            <a:ext cx="8226854" cy="705332"/>
          </a:xfrm>
        </p:spPr>
        <p:txBody>
          <a:bodyPr>
            <a:normAutofit/>
          </a:bodyPr>
          <a:lstStyle/>
          <a:p>
            <a:pPr algn="ctr"/>
            <a:r>
              <a:rPr lang="en-US" sz="2800" dirty="0" smtClean="0"/>
              <a:t>Purging, cool-down and filling</a:t>
            </a:r>
            <a:endParaRPr lang="en-GB" sz="2800" dirty="0"/>
          </a:p>
        </p:txBody>
      </p:sp>
      <p:sp>
        <p:nvSpPr>
          <p:cNvPr id="3" name="Rectangle 2"/>
          <p:cNvSpPr/>
          <p:nvPr/>
        </p:nvSpPr>
        <p:spPr>
          <a:xfrm>
            <a:off x="0" y="553206"/>
            <a:ext cx="8684054" cy="1477328"/>
          </a:xfrm>
          <a:prstGeom prst="rect">
            <a:avLst/>
          </a:prstGeom>
        </p:spPr>
        <p:txBody>
          <a:bodyPr wrap="square">
            <a:spAutoFit/>
          </a:bodyPr>
          <a:lstStyle/>
          <a:p>
            <a:pPr marL="322326" indent="-285750">
              <a:spcBef>
                <a:spcPts val="1200"/>
              </a:spcBef>
              <a:buFont typeface="Arial" panose="020B0604020202020204" pitchFamily="34" charset="0"/>
              <a:buChar char="•"/>
            </a:pPr>
            <a:r>
              <a:rPr lang="en-US" sz="1600" dirty="0" smtClean="0"/>
              <a:t>At the start of operation, each cryostat has been purged: enter clean argon gas (&lt; 2 ppm O</a:t>
            </a:r>
            <a:r>
              <a:rPr lang="en-US" sz="1600" baseline="-25000" dirty="0" smtClean="0"/>
              <a:t>2</a:t>
            </a:r>
            <a:r>
              <a:rPr lang="en-US" sz="1600" dirty="0" smtClean="0"/>
              <a:t> eq</a:t>
            </a:r>
            <a:r>
              <a:rPr lang="en-US" sz="1600" dirty="0" smtClean="0"/>
              <a:t>.) at </a:t>
            </a:r>
            <a:r>
              <a:rPr lang="en-US" sz="1600" dirty="0" smtClean="0"/>
              <a:t>the bottom of the cryostat via a distributed system. Keep the vertical gas flow speed at about 1 m/s. In this way no turbulences and no back diffusion (open loop purge);</a:t>
            </a:r>
          </a:p>
          <a:p>
            <a:pPr marL="322326" indent="-285750">
              <a:spcBef>
                <a:spcPts val="1200"/>
              </a:spcBef>
              <a:buFont typeface="Arial" panose="020B0604020202020204" pitchFamily="34" charset="0"/>
              <a:buChar char="•"/>
            </a:pPr>
            <a:r>
              <a:rPr lang="en-US" sz="1600" dirty="0" smtClean="0"/>
              <a:t>Closed loop purge: </a:t>
            </a:r>
            <a:r>
              <a:rPr lang="en-US" sz="1600" dirty="0" smtClean="0"/>
              <a:t>push </a:t>
            </a:r>
            <a:r>
              <a:rPr lang="en-US" sz="1600" dirty="0" smtClean="0"/>
              <a:t>cryostat gas in close loop through a </a:t>
            </a:r>
            <a:r>
              <a:rPr lang="en-US" sz="1600" dirty="0" smtClean="0"/>
              <a:t>purifier: </a:t>
            </a:r>
            <a:r>
              <a:rPr lang="en-US" sz="1600" dirty="0" smtClean="0"/>
              <a:t>O</a:t>
            </a:r>
            <a:r>
              <a:rPr lang="en-US" sz="1600" baseline="-25000" dirty="0" smtClean="0"/>
              <a:t>2 </a:t>
            </a:r>
            <a:r>
              <a:rPr lang="en-US" sz="1600" dirty="0" smtClean="0"/>
              <a:t>level will </a:t>
            </a:r>
            <a:r>
              <a:rPr lang="en-US" sz="1600" dirty="0" smtClean="0"/>
              <a:t>drop (&lt;100 ppb), </a:t>
            </a:r>
            <a:r>
              <a:rPr lang="en-US" sz="1600" dirty="0" smtClean="0"/>
              <a:t>but what is N</a:t>
            </a:r>
            <a:r>
              <a:rPr lang="en-US" sz="1600" baseline="-25000" dirty="0" smtClean="0"/>
              <a:t>2</a:t>
            </a:r>
            <a:r>
              <a:rPr lang="en-US" sz="1600" dirty="0" smtClean="0"/>
              <a:t> percentage doing: leak / no </a:t>
            </a:r>
            <a:r>
              <a:rPr lang="en-US" sz="1600" dirty="0" smtClean="0"/>
              <a:t>leak?</a:t>
            </a:r>
            <a:endParaRPr lang="en-US" sz="1600" dirty="0" smtClean="0"/>
          </a:p>
        </p:txBody>
      </p:sp>
      <p:sp>
        <p:nvSpPr>
          <p:cNvPr id="4" name="TextBox 3"/>
          <p:cNvSpPr txBox="1"/>
          <p:nvPr/>
        </p:nvSpPr>
        <p:spPr>
          <a:xfrm>
            <a:off x="0" y="2318520"/>
            <a:ext cx="5300133" cy="1723549"/>
          </a:xfrm>
          <a:prstGeom prst="rect">
            <a:avLst/>
          </a:prstGeom>
          <a:noFill/>
        </p:spPr>
        <p:txBody>
          <a:bodyPr wrap="square" rtlCol="0">
            <a:spAutoFit/>
          </a:bodyPr>
          <a:lstStyle/>
          <a:p>
            <a:pPr marL="322326" indent="-285750">
              <a:spcBef>
                <a:spcPts val="1200"/>
              </a:spcBef>
              <a:buFont typeface="Arial" panose="020B0604020202020204" pitchFamily="34" charset="0"/>
              <a:buChar char="•"/>
            </a:pPr>
            <a:r>
              <a:rPr lang="en-US" sz="1600" dirty="0"/>
              <a:t>Start liquid argon delivery: specified &lt; 2 ppm O</a:t>
            </a:r>
            <a:r>
              <a:rPr lang="en-US" sz="1600" baseline="-25000" dirty="0"/>
              <a:t>2</a:t>
            </a:r>
            <a:r>
              <a:rPr lang="en-US" sz="1600" dirty="0"/>
              <a:t> eq., at delivery measured: &lt; 0.7 </a:t>
            </a:r>
            <a:r>
              <a:rPr lang="en-US" sz="1600" dirty="0" smtClean="0"/>
              <a:t>ppm;</a:t>
            </a:r>
          </a:p>
          <a:p>
            <a:pPr marL="322326" indent="-285750">
              <a:spcBef>
                <a:spcPts val="1200"/>
              </a:spcBef>
              <a:buFont typeface="Arial" panose="020B0604020202020204" pitchFamily="34" charset="0"/>
              <a:buChar char="•"/>
            </a:pPr>
            <a:r>
              <a:rPr lang="en-US" sz="1600" dirty="0"/>
              <a:t>D</a:t>
            </a:r>
            <a:r>
              <a:rPr lang="en-US" sz="1600" dirty="0" smtClean="0"/>
              <a:t>istribute </a:t>
            </a:r>
            <a:r>
              <a:rPr lang="en-US" sz="1600" dirty="0"/>
              <a:t>argon via </a:t>
            </a:r>
            <a:r>
              <a:rPr lang="en-US" sz="1600" dirty="0" smtClean="0"/>
              <a:t>liquid purifier to bottom </a:t>
            </a:r>
            <a:r>
              <a:rPr lang="en-US" sz="1600" dirty="0"/>
              <a:t>lines and top sprayers. Within two days coldest point cryostat &lt; 100 K and </a:t>
            </a:r>
            <a:r>
              <a:rPr lang="en-US" sz="1600" dirty="0" smtClean="0"/>
              <a:t>during this cool-down temperature </a:t>
            </a:r>
            <a:r>
              <a:rPr lang="en-US" sz="1600" dirty="0"/>
              <a:t>gradient over detector &lt; </a:t>
            </a:r>
            <a:r>
              <a:rPr lang="en-US" sz="1600" dirty="0" smtClean="0"/>
              <a:t>70 </a:t>
            </a:r>
            <a:r>
              <a:rPr lang="en-US" sz="1600" dirty="0"/>
              <a:t>K</a:t>
            </a:r>
            <a:r>
              <a:rPr lang="en-US" sz="1600" dirty="0" smtClean="0"/>
              <a:t>.</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2866" y="2372461"/>
            <a:ext cx="3827235" cy="1974011"/>
          </a:xfrm>
          <a:prstGeom prst="rect">
            <a:avLst/>
          </a:prstGeom>
        </p:spPr>
      </p:pic>
      <p:sp>
        <p:nvSpPr>
          <p:cNvPr id="8" name="TextBox 7"/>
          <p:cNvSpPr txBox="1"/>
          <p:nvPr/>
        </p:nvSpPr>
        <p:spPr>
          <a:xfrm>
            <a:off x="0" y="4042069"/>
            <a:ext cx="5222866" cy="369332"/>
          </a:xfrm>
          <a:prstGeom prst="rect">
            <a:avLst/>
          </a:prstGeom>
          <a:noFill/>
        </p:spPr>
        <p:txBody>
          <a:bodyPr wrap="square" rtlCol="0">
            <a:spAutoFit/>
          </a:bodyPr>
          <a:lstStyle/>
          <a:p>
            <a:pPr marL="322326" indent="-285750">
              <a:spcBef>
                <a:spcPts val="1200"/>
              </a:spcBef>
              <a:buFont typeface="Arial" panose="020B0604020202020204" pitchFamily="34" charset="0"/>
              <a:buChar char="•"/>
            </a:pPr>
            <a:r>
              <a:rPr lang="en-US"/>
              <a:t>Then: start liquid argon filling</a:t>
            </a:r>
            <a:endParaRPr lang="en-US" dirty="0"/>
          </a:p>
        </p:txBody>
      </p:sp>
    </p:spTree>
    <p:extLst>
      <p:ext uri="{BB962C8B-B14F-4D97-AF65-F5344CB8AC3E}">
        <p14:creationId xmlns:p14="http://schemas.microsoft.com/office/powerpoint/2010/main" val="395331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19</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0" name="Title 2"/>
          <p:cNvSpPr>
            <a:spLocks noGrp="1"/>
          </p:cNvSpPr>
          <p:nvPr>
            <p:ph type="title"/>
          </p:nvPr>
        </p:nvSpPr>
        <p:spPr>
          <a:xfrm>
            <a:off x="126815" y="0"/>
            <a:ext cx="8890369" cy="705332"/>
          </a:xfrm>
        </p:spPr>
        <p:txBody>
          <a:bodyPr>
            <a:normAutofit/>
          </a:bodyPr>
          <a:lstStyle/>
          <a:p>
            <a:pPr algn="ctr"/>
            <a:r>
              <a:rPr lang="en-US" sz="2800" dirty="0" smtClean="0"/>
              <a:t>Purging, cool-down and filling</a:t>
            </a:r>
            <a:endParaRPr lang="en-GB" sz="28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6331" y="861570"/>
            <a:ext cx="1940010" cy="2614933"/>
          </a:xfrm>
          <a:prstGeom prst="rect">
            <a:avLst/>
          </a:prstGeom>
        </p:spPr>
      </p:pic>
      <p:sp>
        <p:nvSpPr>
          <p:cNvPr id="3" name="TextBox 2"/>
          <p:cNvSpPr txBox="1"/>
          <p:nvPr/>
        </p:nvSpPr>
        <p:spPr>
          <a:xfrm>
            <a:off x="1405466" y="3632741"/>
            <a:ext cx="6333066" cy="646331"/>
          </a:xfrm>
          <a:prstGeom prst="rect">
            <a:avLst/>
          </a:prstGeom>
          <a:noFill/>
        </p:spPr>
        <p:txBody>
          <a:bodyPr wrap="square" rtlCol="0">
            <a:spAutoFit/>
          </a:bodyPr>
          <a:lstStyle/>
          <a:p>
            <a:pPr algn="ctr"/>
            <a:r>
              <a:rPr lang="en-US" dirty="0" smtClean="0"/>
              <a:t>About 950 tons of </a:t>
            </a:r>
            <a:r>
              <a:rPr lang="en-US" dirty="0" err="1" smtClean="0"/>
              <a:t>LAr</a:t>
            </a:r>
            <a:r>
              <a:rPr lang="en-US" dirty="0" smtClean="0"/>
              <a:t> to be delivered at a rate of 40 tons per day (5 days/week): a logistic nightmare!</a:t>
            </a:r>
            <a:endParaRPr lang="en-GB" dirty="0"/>
          </a:p>
        </p:txBody>
      </p:sp>
    </p:spTree>
    <p:extLst>
      <p:ext uri="{BB962C8B-B14F-4D97-AF65-F5344CB8AC3E}">
        <p14:creationId xmlns:p14="http://schemas.microsoft.com/office/powerpoint/2010/main" val="2364265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92369" y="994205"/>
            <a:ext cx="8229600" cy="3203145"/>
          </a:xfrm>
        </p:spPr>
        <p:txBody>
          <a:bodyPr>
            <a:normAutofit/>
          </a:bodyPr>
          <a:lstStyle/>
          <a:p>
            <a:pPr marL="36576" indent="0" algn="ctr">
              <a:buNone/>
            </a:pPr>
            <a:r>
              <a:rPr lang="en-GB" sz="2000" dirty="0" smtClean="0"/>
              <a:t>First operational results of large liquid argon volume membrane cryostats and their cryogenic </a:t>
            </a:r>
            <a:r>
              <a:rPr lang="en-GB" sz="2000" dirty="0" smtClean="0"/>
              <a:t>systems </a:t>
            </a:r>
            <a:r>
              <a:rPr lang="en-GB" sz="2000" dirty="0" smtClean="0"/>
              <a:t>at CERN</a:t>
            </a:r>
          </a:p>
          <a:p>
            <a:pPr marL="36576" indent="0" algn="ctr">
              <a:buNone/>
            </a:pPr>
            <a:endParaRPr lang="en-US" sz="2000" dirty="0" smtClean="0"/>
          </a:p>
          <a:p>
            <a:pPr marL="36576" indent="0" algn="ctr">
              <a:buNone/>
            </a:pPr>
            <a:endParaRPr lang="en-GB" sz="2000" dirty="0"/>
          </a:p>
          <a:p>
            <a:pPr marL="36576" indent="0" algn="ctr">
              <a:buNone/>
            </a:pPr>
            <a:r>
              <a:rPr lang="en-GB" sz="2000" dirty="0" smtClean="0"/>
              <a:t>Johan Bremer on behalf of the</a:t>
            </a:r>
          </a:p>
          <a:p>
            <a:pPr marL="36576" indent="0" algn="ctr">
              <a:buNone/>
            </a:pPr>
            <a:r>
              <a:rPr lang="en-GB" sz="2000" dirty="0" smtClean="0"/>
              <a:t>CERN</a:t>
            </a:r>
            <a:r>
              <a:rPr lang="en-GB" sz="2000" dirty="0"/>
              <a:t> </a:t>
            </a:r>
            <a:r>
              <a:rPr lang="en-GB" sz="2000" dirty="0" smtClean="0"/>
              <a:t>Neutrino Platform Collaboration </a:t>
            </a:r>
            <a:r>
              <a:rPr lang="en-GB" sz="2000" dirty="0"/>
              <a:t>	</a:t>
            </a:r>
          </a:p>
        </p:txBody>
      </p:sp>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2</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Tree>
    <p:extLst>
      <p:ext uri="{BB962C8B-B14F-4D97-AF65-F5344CB8AC3E}">
        <p14:creationId xmlns:p14="http://schemas.microsoft.com/office/powerpoint/2010/main" val="3241581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20</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0" name="Title 2"/>
          <p:cNvSpPr>
            <a:spLocks noGrp="1"/>
          </p:cNvSpPr>
          <p:nvPr>
            <p:ph type="title"/>
          </p:nvPr>
        </p:nvSpPr>
        <p:spPr>
          <a:xfrm>
            <a:off x="126815" y="0"/>
            <a:ext cx="8890369" cy="705332"/>
          </a:xfrm>
        </p:spPr>
        <p:txBody>
          <a:bodyPr>
            <a:normAutofit/>
          </a:bodyPr>
          <a:lstStyle/>
          <a:p>
            <a:pPr algn="ctr"/>
            <a:r>
              <a:rPr lang="en-US" sz="2800" dirty="0" smtClean="0"/>
              <a:t>Purging, cool-down and filling</a:t>
            </a:r>
            <a:endParaRPr lang="en-GB" sz="2800" dirty="0"/>
          </a:p>
        </p:txBody>
      </p:sp>
      <p:graphicFrame>
        <p:nvGraphicFramePr>
          <p:cNvPr id="11" name="Chart 10"/>
          <p:cNvGraphicFramePr>
            <a:graphicFrameLocks noGrp="1"/>
          </p:cNvGraphicFramePr>
          <p:nvPr>
            <p:extLst>
              <p:ext uri="{D42A27DB-BD31-4B8C-83A1-F6EECF244321}">
                <p14:modId xmlns:p14="http://schemas.microsoft.com/office/powerpoint/2010/main" val="849082380"/>
              </p:ext>
            </p:extLst>
          </p:nvPr>
        </p:nvGraphicFramePr>
        <p:xfrm>
          <a:off x="126815" y="1026883"/>
          <a:ext cx="8420582" cy="28105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62155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21</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0" name="Title 2"/>
          <p:cNvSpPr>
            <a:spLocks noGrp="1"/>
          </p:cNvSpPr>
          <p:nvPr>
            <p:ph type="title"/>
          </p:nvPr>
        </p:nvSpPr>
        <p:spPr>
          <a:xfrm>
            <a:off x="126815" y="0"/>
            <a:ext cx="8890369" cy="705332"/>
          </a:xfrm>
        </p:spPr>
        <p:txBody>
          <a:bodyPr>
            <a:normAutofit/>
          </a:bodyPr>
          <a:lstStyle/>
          <a:p>
            <a:pPr algn="ctr"/>
            <a:r>
              <a:rPr lang="en-US" sz="2800" dirty="0" smtClean="0"/>
              <a:t>Purging, cool-down and filling</a:t>
            </a:r>
            <a:endParaRPr lang="en-GB" sz="2800" dirty="0"/>
          </a:p>
        </p:txBody>
      </p:sp>
      <p:pic>
        <p:nvPicPr>
          <p:cNvPr id="3" name="ProtoDUNE-DP-LArfilling-2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9565" y="0"/>
            <a:ext cx="6858000" cy="5143500"/>
          </a:xfrm>
          <a:prstGeom prst="rect">
            <a:avLst/>
          </a:prstGeom>
        </p:spPr>
      </p:pic>
    </p:spTree>
    <p:extLst>
      <p:ext uri="{BB962C8B-B14F-4D97-AF65-F5344CB8AC3E}">
        <p14:creationId xmlns:p14="http://schemas.microsoft.com/office/powerpoint/2010/main" val="171306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22</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2" name="Title 2"/>
          <p:cNvSpPr>
            <a:spLocks noGrp="1"/>
          </p:cNvSpPr>
          <p:nvPr>
            <p:ph type="title"/>
          </p:nvPr>
        </p:nvSpPr>
        <p:spPr>
          <a:xfrm>
            <a:off x="457200" y="0"/>
            <a:ext cx="8226854" cy="705332"/>
          </a:xfrm>
        </p:spPr>
        <p:txBody>
          <a:bodyPr>
            <a:normAutofit/>
          </a:bodyPr>
          <a:lstStyle/>
          <a:p>
            <a:pPr algn="ctr"/>
            <a:r>
              <a:rPr lang="en-US" sz="2800" dirty="0" smtClean="0"/>
              <a:t>Stable operation results</a:t>
            </a:r>
            <a:endParaRPr lang="en-GB" sz="2800" dirty="0"/>
          </a:p>
        </p:txBody>
      </p:sp>
      <p:sp>
        <p:nvSpPr>
          <p:cNvPr id="3" name="TextBox 2"/>
          <p:cNvSpPr txBox="1"/>
          <p:nvPr/>
        </p:nvSpPr>
        <p:spPr>
          <a:xfrm>
            <a:off x="153383" y="790514"/>
            <a:ext cx="8831334" cy="1200329"/>
          </a:xfrm>
          <a:prstGeom prst="rect">
            <a:avLst/>
          </a:prstGeom>
          <a:noFill/>
        </p:spPr>
        <p:txBody>
          <a:bodyPr wrap="square" rtlCol="0">
            <a:spAutoFit/>
          </a:bodyPr>
          <a:lstStyle/>
          <a:p>
            <a:r>
              <a:rPr lang="en-US" dirty="0" smtClean="0"/>
              <a:t>Once the cryostat is filled, the liquid argon pumps are started to push the liquid through the purifier system. The liquid is then returned to the bottom of the cryostat, introducing thermal movement in the bath (breaking the stratification</a:t>
            </a:r>
            <a:r>
              <a:rPr lang="en-US" dirty="0" smtClean="0"/>
              <a:t>). The re-condensation loop is constantly active (compensation of heat loads).</a:t>
            </a:r>
            <a:endParaRPr lang="en-US" dirty="0" smtClean="0"/>
          </a:p>
        </p:txBody>
      </p:sp>
      <p:sp>
        <p:nvSpPr>
          <p:cNvPr id="13" name="TextBox 12"/>
          <p:cNvSpPr txBox="1"/>
          <p:nvPr/>
        </p:nvSpPr>
        <p:spPr>
          <a:xfrm>
            <a:off x="1828088" y="3733058"/>
            <a:ext cx="2300269" cy="441090"/>
          </a:xfrm>
          <a:prstGeom prst="rect">
            <a:avLst/>
          </a:prstGeom>
          <a:noFill/>
        </p:spPr>
        <p:txBody>
          <a:bodyPr wrap="square" rtlCol="0">
            <a:spAutoFit/>
          </a:bodyPr>
          <a:lstStyle/>
          <a:p>
            <a:pPr algn="ctr"/>
            <a:r>
              <a:rPr lang="en-US" dirty="0" smtClean="0"/>
              <a:t>Stability of argon bath pressure</a:t>
            </a:r>
            <a:endParaRPr lang="en-GB"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163" y="2076572"/>
            <a:ext cx="2716120" cy="160462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9218" y="2072200"/>
            <a:ext cx="2768718" cy="1623569"/>
          </a:xfrm>
          <a:prstGeom prst="rect">
            <a:avLst/>
          </a:prstGeom>
        </p:spPr>
      </p:pic>
      <p:sp>
        <p:nvSpPr>
          <p:cNvPr id="16" name="TextBox 15"/>
          <p:cNvSpPr txBox="1"/>
          <p:nvPr/>
        </p:nvSpPr>
        <p:spPr>
          <a:xfrm>
            <a:off x="4756744" y="3724658"/>
            <a:ext cx="2768718" cy="441090"/>
          </a:xfrm>
          <a:prstGeom prst="rect">
            <a:avLst/>
          </a:prstGeom>
          <a:noFill/>
        </p:spPr>
        <p:txBody>
          <a:bodyPr wrap="square" rtlCol="0">
            <a:spAutoFit/>
          </a:bodyPr>
          <a:lstStyle/>
          <a:p>
            <a:pPr algn="ctr"/>
            <a:r>
              <a:rPr lang="en-US" dirty="0" smtClean="0"/>
              <a:t>Stability of argon bath temperature</a:t>
            </a:r>
            <a:endParaRPr lang="en-GB" dirty="0"/>
          </a:p>
        </p:txBody>
      </p:sp>
    </p:spTree>
    <p:extLst>
      <p:ext uri="{BB962C8B-B14F-4D97-AF65-F5344CB8AC3E}">
        <p14:creationId xmlns:p14="http://schemas.microsoft.com/office/powerpoint/2010/main" val="281940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23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2" name="Title 2"/>
          <p:cNvSpPr>
            <a:spLocks noGrp="1"/>
          </p:cNvSpPr>
          <p:nvPr>
            <p:ph type="title"/>
          </p:nvPr>
        </p:nvSpPr>
        <p:spPr>
          <a:xfrm>
            <a:off x="457200" y="0"/>
            <a:ext cx="8226854" cy="705332"/>
          </a:xfrm>
        </p:spPr>
        <p:txBody>
          <a:bodyPr>
            <a:normAutofit/>
          </a:bodyPr>
          <a:lstStyle/>
          <a:p>
            <a:pPr algn="ctr"/>
            <a:r>
              <a:rPr lang="en-US" sz="2800" dirty="0" smtClean="0"/>
              <a:t>Stable operation results</a:t>
            </a:r>
            <a:endParaRPr lang="en-GB" sz="2800" dirty="0"/>
          </a:p>
        </p:txBody>
      </p:sp>
      <mc:AlternateContent xmlns:mc="http://schemas.openxmlformats.org/markup-compatibility/2006" xmlns:a14="http://schemas.microsoft.com/office/drawing/2010/main">
        <mc:Choice Requires="a14">
          <p:sp>
            <p:nvSpPr>
              <p:cNvPr id="4" name="TextBox 3"/>
              <p:cNvSpPr txBox="1"/>
              <p:nvPr/>
            </p:nvSpPr>
            <p:spPr>
              <a:xfrm>
                <a:off x="6918575" y="3044223"/>
                <a:ext cx="2175096" cy="908390"/>
              </a:xfrm>
              <a:prstGeom prst="rect">
                <a:avLst/>
              </a:prstGeom>
              <a:noFill/>
            </p:spPr>
            <p:txBody>
              <a:bodyPr wrap="square" rtlCol="0">
                <a:spAutoFit/>
              </a:bodyPr>
              <a:lstStyle/>
              <a:p>
                <a:r>
                  <a:rPr lang="en-US" sz="1100" dirty="0">
                    <a:latin typeface="+mj-lt"/>
                  </a:rPr>
                  <a:t>p</a:t>
                </a:r>
                <a:r>
                  <a:rPr lang="en-US" sz="1100" dirty="0" smtClean="0">
                    <a:latin typeface="+mj-lt"/>
                  </a:rPr>
                  <a:t>urity (ppb)= </a:t>
                </a:r>
                <a14:m>
                  <m:oMath xmlns:m="http://schemas.openxmlformats.org/officeDocument/2006/math">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300</m:t>
                        </m:r>
                      </m:num>
                      <m:den>
                        <m:r>
                          <a:rPr lang="en-US" sz="1100" b="0" i="1" smtClean="0">
                            <a:latin typeface="Cambria Math" panose="02040503050406030204" pitchFamily="18" charset="0"/>
                          </a:rPr>
                          <m:t>𝑡</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𝑢𝑠𝑒𝑐</m:t>
                            </m:r>
                          </m:e>
                        </m:d>
                      </m:den>
                    </m:f>
                  </m:oMath>
                </a14:m>
                <a:r>
                  <a:rPr lang="en-US" sz="1100" b="0" dirty="0" smtClean="0">
                    <a:latin typeface="+mj-lt"/>
                  </a:rPr>
                  <a:t> = 35 </a:t>
                </a:r>
                <a:r>
                  <a:rPr lang="en-US" sz="1100" b="0" dirty="0" err="1" smtClean="0">
                    <a:latin typeface="+mj-lt"/>
                  </a:rPr>
                  <a:t>ppt</a:t>
                </a:r>
                <a:endParaRPr lang="en-US" sz="1100" b="0" dirty="0" smtClean="0">
                  <a:latin typeface="+mj-lt"/>
                </a:endParaRPr>
              </a:p>
              <a:p>
                <a:endParaRPr lang="en-US" b="0" dirty="0" smtClean="0"/>
              </a:p>
              <a:p>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6918575" y="3044223"/>
                <a:ext cx="2175096" cy="908390"/>
              </a:xfrm>
              <a:prstGeom prst="rect">
                <a:avLst/>
              </a:prstGeom>
              <a:blipFill>
                <a:blip r:embed="rId4"/>
                <a:stretch>
                  <a:fillRect/>
                </a:stretch>
              </a:blipFill>
            </p:spPr>
            <p:txBody>
              <a:bodyPr/>
              <a:lstStyle/>
              <a:p>
                <a:r>
                  <a:rPr lang="en-GB">
                    <a:noFill/>
                  </a:rPr>
                  <a:t> </a:t>
                </a:r>
              </a:p>
            </p:txBody>
          </p:sp>
        </mc:Fallback>
      </mc:AlternateContent>
      <p:sp>
        <p:nvSpPr>
          <p:cNvPr id="11" name="TextBox 10"/>
          <p:cNvSpPr txBox="1"/>
          <p:nvPr/>
        </p:nvSpPr>
        <p:spPr>
          <a:xfrm>
            <a:off x="353961" y="607634"/>
            <a:ext cx="8117513" cy="646331"/>
          </a:xfrm>
          <a:prstGeom prst="rect">
            <a:avLst/>
          </a:prstGeom>
          <a:noFill/>
        </p:spPr>
        <p:txBody>
          <a:bodyPr wrap="square" rtlCol="0">
            <a:spAutoFit/>
          </a:bodyPr>
          <a:lstStyle/>
          <a:p>
            <a:r>
              <a:rPr lang="en-US" dirty="0" smtClean="0"/>
              <a:t>The passing of the liquid through the purifier system lowers the oxygen content in the detector. After one month of circulation level from about </a:t>
            </a:r>
            <a:r>
              <a:rPr lang="en-US" dirty="0" smtClean="0"/>
              <a:t>50</a:t>
            </a:r>
            <a:r>
              <a:rPr lang="en-US" dirty="0" smtClean="0"/>
              <a:t> </a:t>
            </a:r>
            <a:r>
              <a:rPr lang="en-US" dirty="0" err="1" smtClean="0"/>
              <a:t>ppt</a:t>
            </a:r>
            <a:r>
              <a:rPr lang="en-US" dirty="0" smtClean="0"/>
              <a:t>!</a:t>
            </a:r>
            <a:endParaRPr lang="en-GB" dirty="0"/>
          </a:p>
        </p:txBody>
      </p:sp>
      <p:grpSp>
        <p:nvGrpSpPr>
          <p:cNvPr id="15" name="Group 14"/>
          <p:cNvGrpSpPr/>
          <p:nvPr/>
        </p:nvGrpSpPr>
        <p:grpSpPr>
          <a:xfrm>
            <a:off x="-4147" y="1189563"/>
            <a:ext cx="6976879" cy="2881881"/>
            <a:chOff x="-4147" y="1189563"/>
            <a:chExt cx="6976879" cy="2881881"/>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90" y="1189563"/>
              <a:ext cx="6831453" cy="2855683"/>
            </a:xfrm>
            <a:prstGeom prst="rect">
              <a:avLst/>
            </a:prstGeom>
          </p:spPr>
        </p:pic>
        <p:sp>
          <p:nvSpPr>
            <p:cNvPr id="8" name="Rectangle 7"/>
            <p:cNvSpPr/>
            <p:nvPr/>
          </p:nvSpPr>
          <p:spPr>
            <a:xfrm>
              <a:off x="6553878" y="1261245"/>
              <a:ext cx="418854" cy="28101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4147" y="1212304"/>
              <a:ext cx="418854" cy="28101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4" name="Rectangle 13"/>
          <p:cNvSpPr/>
          <p:nvPr/>
        </p:nvSpPr>
        <p:spPr>
          <a:xfrm>
            <a:off x="47501" y="3954303"/>
            <a:ext cx="6982691" cy="2909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p:cNvSpPr txBox="1"/>
          <p:nvPr/>
        </p:nvSpPr>
        <p:spPr>
          <a:xfrm>
            <a:off x="246554" y="3987003"/>
            <a:ext cx="8847117" cy="369332"/>
          </a:xfrm>
          <a:prstGeom prst="rect">
            <a:avLst/>
          </a:prstGeom>
          <a:noFill/>
        </p:spPr>
        <p:txBody>
          <a:bodyPr wrap="square" rtlCol="0">
            <a:spAutoFit/>
          </a:bodyPr>
          <a:lstStyle/>
          <a:p>
            <a:r>
              <a:rPr lang="en-US" dirty="0" smtClean="0"/>
              <a:t>HV over detector volume </a:t>
            </a:r>
            <a:r>
              <a:rPr lang="en-US" dirty="0" smtClean="0"/>
              <a:t>operational </a:t>
            </a:r>
            <a:r>
              <a:rPr lang="en-US" dirty="0" smtClean="0"/>
              <a:t>at 175 </a:t>
            </a:r>
            <a:r>
              <a:rPr lang="en-US" dirty="0" smtClean="0"/>
              <a:t>kV! </a:t>
            </a:r>
            <a:endParaRPr lang="en-GB" dirty="0"/>
          </a:p>
        </p:txBody>
      </p:sp>
    </p:spTree>
    <p:extLst>
      <p:ext uri="{BB962C8B-B14F-4D97-AF65-F5344CB8AC3E}">
        <p14:creationId xmlns:p14="http://schemas.microsoft.com/office/powerpoint/2010/main" val="15180485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24</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0" name="Title 2"/>
          <p:cNvSpPr>
            <a:spLocks noGrp="1"/>
          </p:cNvSpPr>
          <p:nvPr>
            <p:ph type="title"/>
          </p:nvPr>
        </p:nvSpPr>
        <p:spPr>
          <a:xfrm>
            <a:off x="-197471" y="61213"/>
            <a:ext cx="8226854" cy="705332"/>
          </a:xfrm>
        </p:spPr>
        <p:txBody>
          <a:bodyPr>
            <a:normAutofit/>
          </a:bodyPr>
          <a:lstStyle/>
          <a:p>
            <a:pPr algn="ctr"/>
            <a:r>
              <a:rPr lang="en-US" sz="2800" dirty="0" smtClean="0"/>
              <a:t>tracks</a:t>
            </a:r>
            <a:endParaRPr lang="en-GB" sz="2800" dirty="0"/>
          </a:p>
        </p:txBody>
      </p:sp>
      <p:sp>
        <p:nvSpPr>
          <p:cNvPr id="8" name="Date Placeholder 3">
            <a:extLst>
              <a:ext uri="{FF2B5EF4-FFF2-40B4-BE49-F238E27FC236}">
                <a16:creationId xmlns:a16="http://schemas.microsoft.com/office/drawing/2014/main" id="{A342CE41-22BC-E74B-930B-F3EF469C97BA}"/>
              </a:ext>
            </a:extLst>
          </p:cNvPr>
          <p:cNvSpPr txBox="1">
            <a:spLocks/>
          </p:cNvSpPr>
          <p:nvPr/>
        </p:nvSpPr>
        <p:spPr>
          <a:xfrm>
            <a:off x="879219" y="6549548"/>
            <a:ext cx="998567" cy="15869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mtClean="0">
                <a:latin typeface="Helvetica"/>
                <a:cs typeface="Helvetica"/>
              </a:rPr>
              <a:t>7/29/19</a:t>
            </a:r>
            <a:endParaRPr lang="en-US" dirty="0">
              <a:latin typeface="Helvetica"/>
              <a:cs typeface="Helvetica"/>
            </a:endParaRPr>
          </a:p>
        </p:txBody>
      </p:sp>
      <p:sp>
        <p:nvSpPr>
          <p:cNvPr id="11" name="Footer Placeholder 4">
            <a:extLst>
              <a:ext uri="{FF2B5EF4-FFF2-40B4-BE49-F238E27FC236}">
                <a16:creationId xmlns:a16="http://schemas.microsoft.com/office/drawing/2014/main" id="{72BB8984-364F-3F4F-8337-C5DCBC52F57D}"/>
              </a:ext>
            </a:extLst>
          </p:cNvPr>
          <p:cNvSpPr>
            <a:spLocks noGrp="1"/>
          </p:cNvSpPr>
          <p:nvPr>
            <p:ph type="ftr" sz="quarter" idx="3"/>
          </p:nvPr>
        </p:nvSpPr>
        <p:spPr>
          <a:xfrm>
            <a:off x="1877785" y="6549548"/>
            <a:ext cx="4349311" cy="158697"/>
          </a:xfrm>
        </p:spPr>
        <p:txBody>
          <a:bodyPr/>
          <a:lstStyle/>
          <a:p>
            <a:pPr>
              <a:defRPr/>
            </a:pPr>
            <a:r>
              <a:rPr lang="de-DE"/>
              <a:t>T. Yang | ProtoDUNE-SP</a:t>
            </a:r>
            <a:endParaRPr lang="en-US" dirty="0"/>
          </a:p>
        </p:txBody>
      </p:sp>
      <p:sp>
        <p:nvSpPr>
          <p:cNvPr id="12" name="Slide Number Placeholder 5">
            <a:extLst>
              <a:ext uri="{FF2B5EF4-FFF2-40B4-BE49-F238E27FC236}">
                <a16:creationId xmlns:a16="http://schemas.microsoft.com/office/drawing/2014/main" id="{981BFFAA-AD6B-B14B-B210-0F876178DE93}"/>
              </a:ext>
            </a:extLst>
          </p:cNvPr>
          <p:cNvSpPr txBox="1">
            <a:spLocks/>
          </p:cNvSpPr>
          <p:nvPr/>
        </p:nvSpPr>
        <p:spPr>
          <a:xfrm>
            <a:off x="454026" y="6549548"/>
            <a:ext cx="425194" cy="15869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C39C72E-2A13-EB4D-AD45-6D4E6ACAED8D}" type="slidenum">
              <a:rPr lang="en-US" smtClean="0"/>
              <a:pPr>
                <a:defRPr/>
              </a:pPr>
              <a:t>24</a:t>
            </a:fld>
            <a:endParaRPr lang="en-US" dirty="0"/>
          </a:p>
        </p:txBody>
      </p:sp>
      <p:pic>
        <p:nvPicPr>
          <p:cNvPr id="13" name="Image" descr="Image">
            <a:extLst>
              <a:ext uri="{FF2B5EF4-FFF2-40B4-BE49-F238E27FC236}">
                <a16:creationId xmlns:a16="http://schemas.microsoft.com/office/drawing/2014/main" id="{DA60081A-813E-8D4A-867B-7185A03CF81B}"/>
              </a:ext>
            </a:extLst>
          </p:cNvPr>
          <p:cNvPicPr>
            <a:picLocks noChangeAspect="1"/>
          </p:cNvPicPr>
          <p:nvPr/>
        </p:nvPicPr>
        <p:blipFill>
          <a:blip r:embed="rId3"/>
          <a:stretch>
            <a:fillRect/>
          </a:stretch>
        </p:blipFill>
        <p:spPr>
          <a:xfrm>
            <a:off x="5002404" y="66439"/>
            <a:ext cx="4141596" cy="4741413"/>
          </a:xfrm>
          <a:prstGeom prst="rect">
            <a:avLst/>
          </a:prstGeom>
          <a:ln w="12700">
            <a:miter lim="400000"/>
          </a:ln>
        </p:spPr>
      </p:pic>
      <p:sp>
        <p:nvSpPr>
          <p:cNvPr id="14" name="1 GeV - Pion Interaction (Absorption —&gt; 2 p)">
            <a:extLst>
              <a:ext uri="{FF2B5EF4-FFF2-40B4-BE49-F238E27FC236}">
                <a16:creationId xmlns:a16="http://schemas.microsoft.com/office/drawing/2014/main" id="{65CB765D-16B7-2C47-86DE-2D2865E65E53}"/>
              </a:ext>
            </a:extLst>
          </p:cNvPr>
          <p:cNvSpPr txBox="1"/>
          <p:nvPr/>
        </p:nvSpPr>
        <p:spPr>
          <a:xfrm>
            <a:off x="5054952" y="3674644"/>
            <a:ext cx="2527163"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nchor="ctr">
            <a:spAutoFit/>
          </a:bodyPr>
          <a:lstStyle>
            <a:lvl1pPr defTabSz="830862">
              <a:defRPr sz="1800">
                <a:solidFill>
                  <a:srgbClr val="FFFFFF"/>
                </a:solidFill>
              </a:defRPr>
            </a:lvl1pPr>
          </a:lstStyle>
          <a:p>
            <a:pPr algn="ctr"/>
            <a:r>
              <a:rPr sz="1600" dirty="0"/>
              <a:t>1 GeV - Pion Interaction (</a:t>
            </a:r>
            <a:r>
              <a:rPr sz="1600" dirty="0" smtClean="0"/>
              <a:t>Absorptio</a:t>
            </a:r>
            <a:r>
              <a:rPr lang="en-US" sz="1600" dirty="0" smtClean="0"/>
              <a:t>n</a:t>
            </a:r>
            <a:r>
              <a:rPr sz="1600" dirty="0" smtClean="0"/>
              <a:t> </a:t>
            </a:r>
            <a:r>
              <a:rPr sz="1600" dirty="0"/>
              <a:t>—&gt; 2 p)</a:t>
            </a:r>
          </a:p>
        </p:txBody>
      </p:sp>
      <p:sp>
        <p:nvSpPr>
          <p:cNvPr id="15" name="2 GeV - Electron shower">
            <a:extLst>
              <a:ext uri="{FF2B5EF4-FFF2-40B4-BE49-F238E27FC236}">
                <a16:creationId xmlns:a16="http://schemas.microsoft.com/office/drawing/2014/main" id="{E8AE3BE4-460D-2249-845D-6778CD4F6AF5}"/>
              </a:ext>
            </a:extLst>
          </p:cNvPr>
          <p:cNvSpPr txBox="1"/>
          <p:nvPr/>
        </p:nvSpPr>
        <p:spPr>
          <a:xfrm>
            <a:off x="6809586" y="2756191"/>
            <a:ext cx="2527163" cy="392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nchor="ctr">
            <a:spAutoFit/>
          </a:bodyPr>
          <a:lstStyle>
            <a:lvl1pPr defTabSz="830862">
              <a:defRPr sz="1800">
                <a:solidFill>
                  <a:srgbClr val="FFFFFF"/>
                </a:solidFill>
              </a:defRPr>
            </a:lvl1pPr>
          </a:lstStyle>
          <a:p>
            <a:r>
              <a:rPr sz="1600" dirty="0"/>
              <a:t>2 GeV - Electron shower</a:t>
            </a:r>
          </a:p>
        </p:txBody>
      </p:sp>
      <p:grpSp>
        <p:nvGrpSpPr>
          <p:cNvPr id="3" name="Group 2"/>
          <p:cNvGrpSpPr/>
          <p:nvPr/>
        </p:nvGrpSpPr>
        <p:grpSpPr>
          <a:xfrm>
            <a:off x="1005216" y="1669164"/>
            <a:ext cx="4291243" cy="3428859"/>
            <a:chOff x="553803" y="2258131"/>
            <a:chExt cx="4291243" cy="3428859"/>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222" y="5126851"/>
              <a:ext cx="1673469" cy="560139"/>
            </a:xfrm>
            <a:prstGeom prst="rect">
              <a:avLst/>
            </a:prstGeom>
          </p:spPr>
        </p:pic>
        <p:pic>
          <p:nvPicPr>
            <p:cNvPr id="16" name="R5439-E13-T1T5.png" descr="R5439-E13-T1T5.png">
              <a:extLst>
                <a:ext uri="{FF2B5EF4-FFF2-40B4-BE49-F238E27FC236}">
                  <a16:creationId xmlns:a16="http://schemas.microsoft.com/office/drawing/2014/main" id="{858A7C75-49F5-2A40-AF44-3C0D9918F61D}"/>
                </a:ext>
              </a:extLst>
            </p:cNvPr>
            <p:cNvPicPr>
              <a:picLocks/>
            </p:cNvPicPr>
            <p:nvPr/>
          </p:nvPicPr>
          <p:blipFill>
            <a:blip r:embed="rId5"/>
            <a:srcRect l="5899" r="49855" b="53397"/>
            <a:stretch>
              <a:fillRect/>
            </a:stretch>
          </p:blipFill>
          <p:spPr>
            <a:xfrm>
              <a:off x="553803" y="2258131"/>
              <a:ext cx="4202798" cy="2595219"/>
            </a:xfrm>
            <a:prstGeom prst="rect">
              <a:avLst/>
            </a:prstGeom>
            <a:ln w="25400">
              <a:solidFill>
                <a:srgbClr val="DDDDDD"/>
              </a:solidFill>
              <a:miter lim="400000"/>
            </a:ln>
          </p:spPr>
        </p:pic>
        <p:sp>
          <p:nvSpPr>
            <p:cNvPr id="17" name="3 GeV - Pion Interaction(s)…">
              <a:extLst>
                <a:ext uri="{FF2B5EF4-FFF2-40B4-BE49-F238E27FC236}">
                  <a16:creationId xmlns:a16="http://schemas.microsoft.com/office/drawing/2014/main" id="{720F81E5-685D-D14C-BCE1-C39D77127D92}"/>
                </a:ext>
              </a:extLst>
            </p:cNvPr>
            <p:cNvSpPr txBox="1"/>
            <p:nvPr/>
          </p:nvSpPr>
          <p:spPr>
            <a:xfrm>
              <a:off x="2230614" y="2310437"/>
              <a:ext cx="2614432"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nchor="ctr">
              <a:spAutoFit/>
            </a:bodyPr>
            <a:lstStyle/>
            <a:p>
              <a:pPr algn="ctr" defTabSz="830862">
                <a:defRPr sz="1800">
                  <a:solidFill>
                    <a:srgbClr val="FFFFFF"/>
                  </a:solidFill>
                </a:defRPr>
              </a:pPr>
              <a:r>
                <a:rPr sz="1600" dirty="0"/>
                <a:t>3 GeV - Pion Interaction(s) </a:t>
              </a:r>
            </a:p>
            <a:p>
              <a:pPr algn="ctr" defTabSz="830862">
                <a:defRPr sz="1800">
                  <a:solidFill>
                    <a:srgbClr val="FFFFFF"/>
                  </a:solidFill>
                </a:defRPr>
              </a:pPr>
              <a:r>
                <a:rPr sz="1600" dirty="0"/>
                <a:t>(and decay)</a:t>
              </a:r>
            </a:p>
          </p:txBody>
        </p:sp>
      </p:grpSp>
      <p:sp>
        <p:nvSpPr>
          <p:cNvPr id="18" name="7 GeV - Pion Interaction">
            <a:extLst>
              <a:ext uri="{FF2B5EF4-FFF2-40B4-BE49-F238E27FC236}">
                <a16:creationId xmlns:a16="http://schemas.microsoft.com/office/drawing/2014/main" id="{39A09EF2-ED98-9447-8C1B-E0283CB6F4A4}"/>
              </a:ext>
            </a:extLst>
          </p:cNvPr>
          <p:cNvSpPr txBox="1"/>
          <p:nvPr/>
        </p:nvSpPr>
        <p:spPr>
          <a:xfrm>
            <a:off x="6478299" y="62702"/>
            <a:ext cx="2794967" cy="392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nchor="ctr">
            <a:spAutoFit/>
          </a:bodyPr>
          <a:lstStyle>
            <a:lvl1pPr defTabSz="830862">
              <a:defRPr sz="1800">
                <a:solidFill>
                  <a:srgbClr val="FFFFFF"/>
                </a:solidFill>
              </a:defRPr>
            </a:lvl1pPr>
          </a:lstStyle>
          <a:p>
            <a:r>
              <a:rPr sz="1600" dirty="0"/>
              <a:t>7 GeV - Pion Interaction</a:t>
            </a:r>
          </a:p>
        </p:txBody>
      </p:sp>
      <p:sp>
        <p:nvSpPr>
          <p:cNvPr id="19" name="TextBox 18">
            <a:extLst>
              <a:ext uri="{FF2B5EF4-FFF2-40B4-BE49-F238E27FC236}">
                <a16:creationId xmlns:a16="http://schemas.microsoft.com/office/drawing/2014/main" id="{D55A546F-8EBD-3247-873D-23E0FA36843C}"/>
              </a:ext>
            </a:extLst>
          </p:cNvPr>
          <p:cNvSpPr txBox="1"/>
          <p:nvPr/>
        </p:nvSpPr>
        <p:spPr>
          <a:xfrm>
            <a:off x="323512" y="-2370"/>
            <a:ext cx="2505995" cy="1477328"/>
          </a:xfrm>
          <a:prstGeom prst="rect">
            <a:avLst/>
          </a:prstGeom>
          <a:noFill/>
        </p:spPr>
        <p:txBody>
          <a:bodyPr wrap="square" rtlCol="0">
            <a:spAutoFit/>
          </a:bodyPr>
          <a:lstStyle/>
          <a:p>
            <a:endParaRPr lang="en-US" dirty="0"/>
          </a:p>
          <a:p>
            <a:r>
              <a:rPr lang="en-US" sz="2400" b="1" dirty="0" err="1">
                <a:solidFill>
                  <a:srgbClr val="B26338"/>
                </a:solidFill>
              </a:rPr>
              <a:t>LArTPC</a:t>
            </a:r>
            <a:r>
              <a:rPr lang="en-US" sz="2400" b="1" dirty="0">
                <a:solidFill>
                  <a:srgbClr val="B26338"/>
                </a:solidFill>
              </a:rPr>
              <a:t> data of unprecedented quality</a:t>
            </a:r>
          </a:p>
        </p:txBody>
      </p:sp>
    </p:spTree>
    <p:extLst>
      <p:ext uri="{BB962C8B-B14F-4D97-AF65-F5344CB8AC3E}">
        <p14:creationId xmlns:p14="http://schemas.microsoft.com/office/powerpoint/2010/main" val="3460561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25</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0" name="Title 2"/>
          <p:cNvSpPr>
            <a:spLocks noGrp="1"/>
          </p:cNvSpPr>
          <p:nvPr>
            <p:ph type="title"/>
          </p:nvPr>
        </p:nvSpPr>
        <p:spPr>
          <a:xfrm>
            <a:off x="457200" y="0"/>
            <a:ext cx="8226854" cy="705332"/>
          </a:xfrm>
        </p:spPr>
        <p:txBody>
          <a:bodyPr>
            <a:normAutofit/>
          </a:bodyPr>
          <a:lstStyle/>
          <a:p>
            <a:pPr algn="ctr"/>
            <a:r>
              <a:rPr lang="en-US" sz="2800" dirty="0" smtClean="0"/>
              <a:t>Conclusions</a:t>
            </a:r>
            <a:endParaRPr lang="en-GB" sz="2800" dirty="0"/>
          </a:p>
        </p:txBody>
      </p:sp>
      <p:sp>
        <p:nvSpPr>
          <p:cNvPr id="3" name="TextBox 2"/>
          <p:cNvSpPr txBox="1"/>
          <p:nvPr/>
        </p:nvSpPr>
        <p:spPr>
          <a:xfrm>
            <a:off x="324465" y="619432"/>
            <a:ext cx="8430178"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CERN is via the Neutrino Platform participating in the proto-typing for the DUNE experiment;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DUNE asks for large volume liquid argon based detectors;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Recently two DUNE prototype detectors, each housed in a 600 m3 membrane cryostat, have been brought to operation conditions;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The cryogenic system full-fills largely the requirements (temperature gradients, pressure stability, impurity level,..) demanded by the DUNE </a:t>
            </a:r>
            <a:r>
              <a:rPr lang="en-US" dirty="0" smtClean="0"/>
              <a:t>experiment;</a:t>
            </a:r>
          </a:p>
        </p:txBody>
      </p:sp>
      <p:sp>
        <p:nvSpPr>
          <p:cNvPr id="4" name="TextBox 3"/>
          <p:cNvSpPr txBox="1"/>
          <p:nvPr/>
        </p:nvSpPr>
        <p:spPr>
          <a:xfrm>
            <a:off x="324465" y="3711133"/>
            <a:ext cx="8430178" cy="369332"/>
          </a:xfrm>
          <a:prstGeom prst="rect">
            <a:avLst/>
          </a:prstGeom>
          <a:noFill/>
        </p:spPr>
        <p:txBody>
          <a:bodyPr wrap="square" rtlCol="0">
            <a:spAutoFit/>
          </a:bodyPr>
          <a:lstStyle/>
          <a:p>
            <a:pPr algn="ctr"/>
            <a:r>
              <a:rPr lang="en-US" dirty="0"/>
              <a:t>……. First DUNE detector </a:t>
            </a:r>
            <a:r>
              <a:rPr lang="en-US" dirty="0" smtClean="0"/>
              <a:t>cryostat foreseen </a:t>
            </a:r>
            <a:r>
              <a:rPr lang="en-US" dirty="0"/>
              <a:t>to be filled by end 2028!</a:t>
            </a:r>
            <a:endParaRPr lang="en-GB" dirty="0"/>
          </a:p>
        </p:txBody>
      </p:sp>
      <p:sp>
        <p:nvSpPr>
          <p:cNvPr id="6" name="Rectangle 5"/>
          <p:cNvSpPr/>
          <p:nvPr/>
        </p:nvSpPr>
        <p:spPr>
          <a:xfrm>
            <a:off x="324465" y="3649133"/>
            <a:ext cx="8430178" cy="431332"/>
          </a:xfrm>
          <a:prstGeom prst="rect">
            <a:avLst/>
          </a:prstGeom>
          <a:noFill/>
          <a:ln w="28575">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83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708" y="4616450"/>
            <a:ext cx="9089292" cy="226402"/>
          </a:xfrm>
        </p:spPr>
        <p:txBody>
          <a:bodyPr/>
          <a:lstStyle/>
          <a:p>
            <a:endParaRPr lang="en-GB" dirty="0"/>
          </a:p>
        </p:txBody>
      </p:sp>
    </p:spTree>
    <p:extLst>
      <p:ext uri="{BB962C8B-B14F-4D97-AF65-F5344CB8AC3E}">
        <p14:creationId xmlns:p14="http://schemas.microsoft.com/office/powerpoint/2010/main" val="2696181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92369" y="253673"/>
            <a:ext cx="8229600" cy="3943678"/>
          </a:xfrm>
        </p:spPr>
        <p:txBody>
          <a:bodyPr>
            <a:normAutofit/>
          </a:bodyPr>
          <a:lstStyle/>
          <a:p>
            <a:pPr marL="36576" indent="0" algn="ctr">
              <a:buNone/>
            </a:pPr>
            <a:endParaRPr lang="en-US" sz="2000" dirty="0" smtClean="0"/>
          </a:p>
          <a:p>
            <a:pPr marL="36576" indent="0" algn="ctr">
              <a:buNone/>
            </a:pPr>
            <a:endParaRPr lang="en-GB" sz="2000" dirty="0"/>
          </a:p>
          <a:p>
            <a:pPr marL="36576" indent="0" algn="ctr">
              <a:buNone/>
            </a:pPr>
            <a:r>
              <a:rPr lang="en-GB" sz="2000" dirty="0"/>
              <a:t>	</a:t>
            </a:r>
          </a:p>
        </p:txBody>
      </p:sp>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3" name="TextBox 2"/>
          <p:cNvSpPr txBox="1"/>
          <p:nvPr/>
        </p:nvSpPr>
        <p:spPr>
          <a:xfrm>
            <a:off x="112088" y="144211"/>
            <a:ext cx="8731045" cy="4955203"/>
          </a:xfrm>
          <a:prstGeom prst="rect">
            <a:avLst/>
          </a:prstGeom>
          <a:noFill/>
        </p:spPr>
        <p:txBody>
          <a:bodyPr wrap="square" rtlCol="0">
            <a:spAutoFit/>
          </a:bodyPr>
          <a:lstStyle/>
          <a:p>
            <a:pPr algn="ctr"/>
            <a:r>
              <a:rPr lang="en-US" sz="2800" dirty="0" smtClean="0"/>
              <a:t>Content</a:t>
            </a:r>
            <a:endParaRPr lang="en-US" sz="2800" dirty="0" smtClean="0"/>
          </a:p>
          <a:p>
            <a:pPr marL="285750" indent="-285750">
              <a:buFont typeface="Arial" panose="020B0604020202020204" pitchFamily="34" charset="0"/>
              <a:buChar char="•"/>
            </a:pPr>
            <a:r>
              <a:rPr lang="en-US" dirty="0" smtClean="0"/>
              <a:t>Introduction to </a:t>
            </a:r>
            <a:r>
              <a:rPr lang="en-US" dirty="0" smtClean="0"/>
              <a:t>DUNE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Prototyping</a:t>
            </a:r>
          </a:p>
          <a:p>
            <a:pPr marL="742950" lvl="1" indent="-285750">
              <a:buFont typeface="Arial" panose="020B0604020202020204" pitchFamily="34" charset="0"/>
              <a:buChar char="•"/>
            </a:pPr>
            <a:r>
              <a:rPr lang="en-US" dirty="0" smtClean="0"/>
              <a:t>One of the possible detection principles</a:t>
            </a:r>
          </a:p>
          <a:p>
            <a:pPr marL="742950" lvl="1" indent="-285750">
              <a:buFont typeface="Arial" panose="020B0604020202020204" pitchFamily="34" charset="0"/>
              <a:buChar char="•"/>
            </a:pPr>
            <a:r>
              <a:rPr lang="en-US" dirty="0" smtClean="0"/>
              <a:t>The Membrane cryostat principle</a:t>
            </a:r>
          </a:p>
          <a:p>
            <a:pPr marL="742950" lvl="1" indent="-285750">
              <a:buFont typeface="Arial" panose="020B0604020202020204" pitchFamily="34" charset="0"/>
              <a:buChar char="•"/>
            </a:pPr>
            <a:r>
              <a:rPr lang="en-US" dirty="0" smtClean="0"/>
              <a:t>Detector integration</a:t>
            </a:r>
          </a:p>
          <a:p>
            <a:pPr marL="742950" lvl="1" indent="-285750">
              <a:buFont typeface="Arial" panose="020B0604020202020204" pitchFamily="34" charset="0"/>
              <a:buChar char="•"/>
            </a:pPr>
            <a:r>
              <a:rPr lang="en-US" dirty="0" smtClean="0"/>
              <a:t>Liquid argon purity</a:t>
            </a:r>
          </a:p>
          <a:p>
            <a:pPr marL="742950" lvl="1" indent="-285750">
              <a:buFont typeface="Arial" panose="020B0604020202020204" pitchFamily="34" charset="0"/>
              <a:buChar char="•"/>
            </a:pPr>
            <a:r>
              <a:rPr lang="en-US" dirty="0" smtClean="0"/>
              <a:t>Cryogenics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Purging, cool-down and </a:t>
            </a:r>
            <a:r>
              <a:rPr lang="en-US" dirty="0" smtClean="0"/>
              <a:t>filling</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Stable operation results </a:t>
            </a:r>
            <a:r>
              <a:rPr lang="en-US" dirty="0"/>
              <a:t>(</a:t>
            </a:r>
            <a:r>
              <a:rPr lang="en-US" dirty="0" smtClean="0"/>
              <a:t>pressure </a:t>
            </a:r>
            <a:r>
              <a:rPr lang="en-US" dirty="0" smtClean="0"/>
              <a:t>and temperature </a:t>
            </a:r>
            <a:r>
              <a:rPr lang="en-US" dirty="0" smtClean="0"/>
              <a:t>stability, purity level)</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Conclusions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740815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4</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8" name="Content Placeholder 3"/>
          <p:cNvSpPr>
            <a:spLocks noGrp="1"/>
          </p:cNvSpPr>
          <p:nvPr>
            <p:ph idx="1"/>
          </p:nvPr>
        </p:nvSpPr>
        <p:spPr>
          <a:xfrm>
            <a:off x="265723" y="652586"/>
            <a:ext cx="8421077" cy="576052"/>
          </a:xfrm>
        </p:spPr>
        <p:txBody>
          <a:bodyPr>
            <a:normAutofit lnSpcReduction="10000"/>
          </a:bodyPr>
          <a:lstStyle/>
          <a:p>
            <a:pPr marL="36576" indent="0" algn="just">
              <a:buNone/>
            </a:pPr>
            <a:r>
              <a:rPr lang="en-GB" sz="1600" dirty="0" smtClean="0"/>
              <a:t>An international collaboration of more than 1000 scientists is working on the next large neutrino experiment, containing the creation as well as the detection of neutrino’s</a:t>
            </a:r>
            <a:r>
              <a:rPr lang="en-GB" sz="1600" dirty="0" smtClean="0"/>
              <a:t>:</a:t>
            </a:r>
            <a:endParaRPr lang="en-GB" sz="1600" dirty="0" smtClean="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224" y="2021766"/>
            <a:ext cx="3158684" cy="1836027"/>
          </a:xfrm>
          <a:prstGeom prst="rect">
            <a:avLst/>
          </a:prstGeom>
        </p:spPr>
      </p:pic>
      <p:sp>
        <p:nvSpPr>
          <p:cNvPr id="11" name="TextBox 10"/>
          <p:cNvSpPr txBox="1"/>
          <p:nvPr/>
        </p:nvSpPr>
        <p:spPr>
          <a:xfrm>
            <a:off x="265722" y="1809868"/>
            <a:ext cx="5419969" cy="584775"/>
          </a:xfrm>
          <a:prstGeom prst="rect">
            <a:avLst/>
          </a:prstGeom>
          <a:noFill/>
        </p:spPr>
        <p:txBody>
          <a:bodyPr wrap="square" rtlCol="0">
            <a:spAutoFit/>
          </a:bodyPr>
          <a:lstStyle/>
          <a:p>
            <a:pPr marL="284400" lvl="1"/>
            <a:r>
              <a:rPr lang="en-US" sz="1600" dirty="0"/>
              <a:t>These proton </a:t>
            </a:r>
            <a:r>
              <a:rPr lang="en-US" sz="1600" dirty="0" smtClean="0"/>
              <a:t>will hit </a:t>
            </a:r>
            <a:r>
              <a:rPr lang="en-US" sz="1600" dirty="0"/>
              <a:t>a graphite target generating particles which will decay in muon neutrino’s</a:t>
            </a:r>
            <a:r>
              <a:rPr lang="en-US" sz="1600" dirty="0" smtClean="0"/>
              <a:t>;</a:t>
            </a:r>
            <a:endParaRPr lang="en-US" sz="1600" dirty="0"/>
          </a:p>
        </p:txBody>
      </p:sp>
      <p:sp>
        <p:nvSpPr>
          <p:cNvPr id="12" name="Title 2"/>
          <p:cNvSpPr>
            <a:spLocks noGrp="1"/>
          </p:cNvSpPr>
          <p:nvPr>
            <p:ph type="title"/>
          </p:nvPr>
        </p:nvSpPr>
        <p:spPr>
          <a:xfrm>
            <a:off x="457200" y="0"/>
            <a:ext cx="8226854" cy="705332"/>
          </a:xfrm>
        </p:spPr>
        <p:txBody>
          <a:bodyPr>
            <a:normAutofit/>
          </a:bodyPr>
          <a:lstStyle/>
          <a:p>
            <a:pPr algn="ctr"/>
            <a:r>
              <a:rPr lang="en-US" sz="2800" dirty="0" smtClean="0"/>
              <a:t>Introduction to DUNE</a:t>
            </a:r>
            <a:endParaRPr lang="en-GB" sz="2800" dirty="0"/>
          </a:p>
        </p:txBody>
      </p:sp>
      <p:sp>
        <p:nvSpPr>
          <p:cNvPr id="4" name="TextBox 3"/>
          <p:cNvSpPr txBox="1"/>
          <p:nvPr/>
        </p:nvSpPr>
        <p:spPr>
          <a:xfrm>
            <a:off x="265723" y="2493504"/>
            <a:ext cx="541996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DUNE (Deep Underground Neutrino Experiment) near detector at the </a:t>
            </a:r>
            <a:r>
              <a:rPr lang="en-US" sz="1600" dirty="0" err="1"/>
              <a:t>Fermilab</a:t>
            </a:r>
            <a:r>
              <a:rPr lang="en-US" sz="1600" dirty="0"/>
              <a:t> </a:t>
            </a:r>
            <a:r>
              <a:rPr lang="en-US" sz="1600" dirty="0" smtClean="0"/>
              <a:t>site</a:t>
            </a:r>
            <a:endParaRPr lang="en-US" sz="1600" dirty="0"/>
          </a:p>
        </p:txBody>
      </p:sp>
      <p:sp>
        <p:nvSpPr>
          <p:cNvPr id="6" name="TextBox 5"/>
          <p:cNvSpPr txBox="1"/>
          <p:nvPr/>
        </p:nvSpPr>
        <p:spPr>
          <a:xfrm>
            <a:off x="265723" y="3078279"/>
            <a:ext cx="5419969"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DUNE far detector at 1300 km from </a:t>
            </a:r>
            <a:r>
              <a:rPr lang="en-US" sz="1600" dirty="0" err="1" smtClean="0"/>
              <a:t>Fermilab</a:t>
            </a:r>
            <a:endParaRPr lang="en-US" sz="1600" dirty="0"/>
          </a:p>
        </p:txBody>
      </p:sp>
      <p:sp>
        <p:nvSpPr>
          <p:cNvPr id="13" name="TextBox 12"/>
          <p:cNvSpPr txBox="1"/>
          <p:nvPr/>
        </p:nvSpPr>
        <p:spPr>
          <a:xfrm>
            <a:off x="265723" y="3416833"/>
            <a:ext cx="5469501"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LBNF (Long-Baseline Neutrino Facility) supplying the experimental infrastructure (caverns, cryogenic infrastructure, electrical power,…)</a:t>
            </a:r>
            <a:endParaRPr lang="en-GB" sz="1600" dirty="0"/>
          </a:p>
        </p:txBody>
      </p:sp>
      <p:sp>
        <p:nvSpPr>
          <p:cNvPr id="14" name="TextBox 13"/>
          <p:cNvSpPr txBox="1"/>
          <p:nvPr/>
        </p:nvSpPr>
        <p:spPr>
          <a:xfrm>
            <a:off x="-922867" y="1100667"/>
            <a:ext cx="184731" cy="369332"/>
          </a:xfrm>
          <a:prstGeom prst="rect">
            <a:avLst/>
          </a:prstGeom>
          <a:noFill/>
        </p:spPr>
        <p:txBody>
          <a:bodyPr wrap="none" rtlCol="0">
            <a:spAutoFit/>
          </a:bodyPr>
          <a:lstStyle/>
          <a:p>
            <a:endParaRPr lang="en-GB" dirty="0"/>
          </a:p>
        </p:txBody>
      </p:sp>
      <p:sp>
        <p:nvSpPr>
          <p:cNvPr id="15" name="TextBox 14"/>
          <p:cNvSpPr txBox="1"/>
          <p:nvPr/>
        </p:nvSpPr>
        <p:spPr>
          <a:xfrm>
            <a:off x="265723" y="1100667"/>
            <a:ext cx="8421077" cy="830997"/>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t>New PIP-II at </a:t>
            </a:r>
            <a:r>
              <a:rPr lang="en-US" sz="1600" dirty="0" err="1"/>
              <a:t>Fermilab</a:t>
            </a:r>
            <a:r>
              <a:rPr lang="en-US" sz="1600" dirty="0"/>
              <a:t>: 250 meter long superconducting </a:t>
            </a:r>
            <a:r>
              <a:rPr lang="en-US" sz="1600" dirty="0" err="1"/>
              <a:t>Linac</a:t>
            </a:r>
            <a:r>
              <a:rPr lang="en-US" sz="1600" dirty="0"/>
              <a:t>. Proton beam then passes the existing Booster and Main Injector-Recycler, creating a proton beam with an energy of 120 billion </a:t>
            </a:r>
            <a:r>
              <a:rPr lang="en-US" sz="1600" dirty="0" err="1"/>
              <a:t>electronvolt</a:t>
            </a:r>
            <a:r>
              <a:rPr lang="en-US" sz="1600" dirty="0"/>
              <a:t> (120 GeV</a:t>
            </a:r>
            <a:r>
              <a:rPr lang="en-US" sz="1600" dirty="0" smtClean="0"/>
              <a:t>).</a:t>
            </a:r>
            <a:endParaRPr lang="en-GB" sz="1600" dirty="0"/>
          </a:p>
        </p:txBody>
      </p:sp>
    </p:spTree>
    <p:extLst>
      <p:ext uri="{BB962C8B-B14F-4D97-AF65-F5344CB8AC3E}">
        <p14:creationId xmlns:p14="http://schemas.microsoft.com/office/powerpoint/2010/main" val="103928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6"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5</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3" name="Content Placeholder 3"/>
          <p:cNvSpPr>
            <a:spLocks noGrp="1"/>
          </p:cNvSpPr>
          <p:nvPr>
            <p:ph idx="1"/>
          </p:nvPr>
        </p:nvSpPr>
        <p:spPr>
          <a:xfrm>
            <a:off x="334689" y="628336"/>
            <a:ext cx="8581292" cy="3544765"/>
          </a:xfrm>
        </p:spPr>
        <p:txBody>
          <a:bodyPr>
            <a:normAutofit/>
          </a:bodyPr>
          <a:lstStyle/>
          <a:p>
            <a:pPr marL="36576" indent="0">
              <a:buNone/>
            </a:pPr>
            <a:endParaRPr lang="en-US" sz="1600" dirty="0" smtClean="0"/>
          </a:p>
          <a:p>
            <a:pPr marL="36576" indent="0">
              <a:buNone/>
            </a:pPr>
            <a:endParaRPr lang="en-US" sz="1600" dirty="0" smtClean="0"/>
          </a:p>
          <a:p>
            <a:pPr marL="36576" indent="0">
              <a:buNone/>
            </a:pPr>
            <a:r>
              <a:rPr lang="en-US" sz="1600" dirty="0" smtClean="0"/>
              <a:t>Interesting from the cryogenics point of view:</a:t>
            </a:r>
            <a:endParaRPr lang="en-GB" sz="1600" dirty="0" smtClean="0"/>
          </a:p>
          <a:p>
            <a:pPr marL="36576" indent="0">
              <a:spcBef>
                <a:spcPts val="0"/>
              </a:spcBef>
              <a:buNone/>
            </a:pPr>
            <a:r>
              <a:rPr lang="en-GB" sz="1600" dirty="0" smtClean="0"/>
              <a:t>The Far </a:t>
            </a:r>
            <a:r>
              <a:rPr lang="en-GB" sz="1600" dirty="0"/>
              <a:t>D</a:t>
            </a:r>
            <a:r>
              <a:rPr lang="en-GB" sz="1600" dirty="0" smtClean="0"/>
              <a:t>etector</a:t>
            </a:r>
          </a:p>
          <a:p>
            <a:pPr marL="36576" indent="0">
              <a:spcBef>
                <a:spcPts val="0"/>
              </a:spcBef>
              <a:buNone/>
            </a:pPr>
            <a:endParaRPr lang="en-GB" sz="1600" dirty="0" smtClean="0"/>
          </a:p>
          <a:p>
            <a:pPr marL="284400">
              <a:spcBef>
                <a:spcPts val="0"/>
              </a:spcBef>
            </a:pPr>
            <a:r>
              <a:rPr lang="en-GB" sz="1600" dirty="0" smtClean="0"/>
              <a:t>1300 km from </a:t>
            </a:r>
            <a:r>
              <a:rPr lang="en-GB" sz="1600" dirty="0" err="1" smtClean="0"/>
              <a:t>Fermilab</a:t>
            </a:r>
            <a:r>
              <a:rPr lang="en-GB" sz="1600" dirty="0" smtClean="0"/>
              <a:t>;</a:t>
            </a:r>
          </a:p>
          <a:p>
            <a:pPr marL="284400">
              <a:spcBef>
                <a:spcPts val="0"/>
              </a:spcBef>
            </a:pPr>
            <a:r>
              <a:rPr lang="en-GB" sz="1600" dirty="0" smtClean="0"/>
              <a:t>1,5 km underground;</a:t>
            </a:r>
          </a:p>
          <a:p>
            <a:pPr marL="284400">
              <a:spcBef>
                <a:spcPts val="0"/>
              </a:spcBef>
            </a:pPr>
            <a:r>
              <a:rPr lang="en-US" sz="1600" u="sng" dirty="0" smtClean="0"/>
              <a:t>Detector housed in four cryostats holding a total volume of 70.000 tons of liquid argon;</a:t>
            </a:r>
          </a:p>
          <a:p>
            <a:pPr marL="284400">
              <a:spcBef>
                <a:spcPts val="0"/>
              </a:spcBef>
            </a:pPr>
            <a:r>
              <a:rPr lang="en-US" sz="1600" u="sng" dirty="0" smtClean="0"/>
              <a:t>Use of membrane cryostat principle;</a:t>
            </a:r>
          </a:p>
          <a:p>
            <a:pPr marL="284400">
              <a:spcBef>
                <a:spcPts val="0"/>
              </a:spcBef>
            </a:pPr>
            <a:r>
              <a:rPr lang="en-US" sz="1600" u="sng" dirty="0" smtClean="0"/>
              <a:t>Argon purity needed in </a:t>
            </a:r>
            <a:r>
              <a:rPr lang="en-US" sz="1600" u="sng" dirty="0" err="1" smtClean="0"/>
              <a:t>ppt</a:t>
            </a:r>
            <a:r>
              <a:rPr lang="en-US" sz="1600" u="sng" dirty="0" smtClean="0"/>
              <a:t> O</a:t>
            </a:r>
            <a:r>
              <a:rPr lang="en-US" sz="1600" u="sng" baseline="-25000" dirty="0" smtClean="0"/>
              <a:t>2</a:t>
            </a:r>
            <a:r>
              <a:rPr lang="en-US" sz="1600" u="sng" dirty="0" smtClean="0"/>
              <a:t> equivalent;</a:t>
            </a:r>
          </a:p>
          <a:p>
            <a:pPr marL="284400">
              <a:spcBef>
                <a:spcPts val="0"/>
              </a:spcBef>
            </a:pPr>
            <a:r>
              <a:rPr lang="en-US" sz="1600" u="sng" dirty="0" smtClean="0"/>
              <a:t>Uninterrupted cooling power based on evaporation of LN2.</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1570" y="751101"/>
            <a:ext cx="3008342" cy="1700240"/>
          </a:xfrm>
          <a:prstGeom prst="rect">
            <a:avLst/>
          </a:prstGeom>
        </p:spPr>
      </p:pic>
      <p:pic>
        <p:nvPicPr>
          <p:cNvPr id="10" name="Picture 9" descr="A close up of a device&#10;&#10;Description automatically generated">
            <a:extLst>
              <a:ext uri="{FF2B5EF4-FFF2-40B4-BE49-F238E27FC236}">
                <a16:creationId xmlns:a16="http://schemas.microsoft.com/office/drawing/2014/main" id="{08B14164-2725-6D4E-9504-DA9F4B436D2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899665" y="2822797"/>
            <a:ext cx="1854887" cy="1524951"/>
          </a:xfrm>
          <a:prstGeom prst="rect">
            <a:avLst/>
          </a:prstGeom>
          <a:ln>
            <a:solidFill>
              <a:schemeClr val="accent1"/>
            </a:solidFill>
          </a:ln>
        </p:spPr>
      </p:pic>
      <p:sp>
        <p:nvSpPr>
          <p:cNvPr id="11" name="Rectangle 10"/>
          <p:cNvSpPr/>
          <p:nvPr/>
        </p:nvSpPr>
        <p:spPr>
          <a:xfrm>
            <a:off x="117231" y="3901942"/>
            <a:ext cx="6717323" cy="33401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117231" y="3884282"/>
            <a:ext cx="6782434" cy="369332"/>
          </a:xfrm>
          <a:prstGeom prst="rect">
            <a:avLst/>
          </a:prstGeom>
        </p:spPr>
        <p:txBody>
          <a:bodyPr wrap="square">
            <a:spAutoFit/>
          </a:bodyPr>
          <a:lstStyle/>
          <a:p>
            <a:pPr algn="ctr"/>
            <a:r>
              <a:rPr lang="en-US" dirty="0"/>
              <a:t>From no experience to </a:t>
            </a:r>
            <a:r>
              <a:rPr lang="en-US" dirty="0" smtClean="0"/>
              <a:t>17.500 </a:t>
            </a:r>
            <a:r>
              <a:rPr lang="en-US" dirty="0"/>
              <a:t>tons cryostat: Proto-typing needed</a:t>
            </a:r>
          </a:p>
        </p:txBody>
      </p:sp>
      <p:sp>
        <p:nvSpPr>
          <p:cNvPr id="16" name="Title 2"/>
          <p:cNvSpPr>
            <a:spLocks noGrp="1"/>
          </p:cNvSpPr>
          <p:nvPr>
            <p:ph type="title"/>
          </p:nvPr>
        </p:nvSpPr>
        <p:spPr>
          <a:xfrm>
            <a:off x="442941" y="93279"/>
            <a:ext cx="8226854" cy="705332"/>
          </a:xfrm>
        </p:spPr>
        <p:txBody>
          <a:bodyPr>
            <a:normAutofit/>
          </a:bodyPr>
          <a:lstStyle/>
          <a:p>
            <a:pPr algn="ctr"/>
            <a:r>
              <a:rPr lang="en-US" sz="2800" dirty="0" smtClean="0"/>
              <a:t>Introduction to </a:t>
            </a:r>
            <a:r>
              <a:rPr lang="en-US" sz="2800" dirty="0" smtClean="0"/>
              <a:t>DUNE FD</a:t>
            </a:r>
            <a:endParaRPr lang="en-GB" sz="2800" dirty="0"/>
          </a:p>
        </p:txBody>
      </p:sp>
    </p:spTree>
    <p:extLst>
      <p:ext uri="{BB962C8B-B14F-4D97-AF65-F5344CB8AC3E}">
        <p14:creationId xmlns:p14="http://schemas.microsoft.com/office/powerpoint/2010/main" val="179807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6</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2" name="Title 2"/>
          <p:cNvSpPr>
            <a:spLocks noGrp="1"/>
          </p:cNvSpPr>
          <p:nvPr>
            <p:ph type="title"/>
          </p:nvPr>
        </p:nvSpPr>
        <p:spPr>
          <a:xfrm>
            <a:off x="457200" y="0"/>
            <a:ext cx="8226854" cy="705332"/>
          </a:xfrm>
        </p:spPr>
        <p:txBody>
          <a:bodyPr>
            <a:normAutofit/>
          </a:bodyPr>
          <a:lstStyle/>
          <a:p>
            <a:pPr algn="ctr"/>
            <a:r>
              <a:rPr lang="en-US" sz="2800" dirty="0" smtClean="0"/>
              <a:t>Prototyping</a:t>
            </a:r>
            <a:endParaRPr lang="en-GB" sz="2800" dirty="0"/>
          </a:p>
        </p:txBody>
      </p:sp>
      <p:grpSp>
        <p:nvGrpSpPr>
          <p:cNvPr id="11" name="Group 10"/>
          <p:cNvGrpSpPr/>
          <p:nvPr/>
        </p:nvGrpSpPr>
        <p:grpSpPr>
          <a:xfrm>
            <a:off x="259581" y="1158876"/>
            <a:ext cx="1316891" cy="2494789"/>
            <a:chOff x="259581" y="1158876"/>
            <a:chExt cx="1316891" cy="2494789"/>
          </a:xfrm>
        </p:grpSpPr>
        <p:pic>
          <p:nvPicPr>
            <p:cNvPr id="48" name="Picture 47"/>
            <p:cNvPicPr>
              <a:picLocks noChangeAspect="1"/>
            </p:cNvPicPr>
            <p:nvPr/>
          </p:nvPicPr>
          <p:blipFill>
            <a:blip r:embed="rId4"/>
            <a:stretch>
              <a:fillRect/>
            </a:stretch>
          </p:blipFill>
          <p:spPr>
            <a:xfrm>
              <a:off x="328062" y="1701945"/>
              <a:ext cx="1145188" cy="868787"/>
            </a:xfrm>
            <a:prstGeom prst="rect">
              <a:avLst/>
            </a:prstGeom>
          </p:spPr>
        </p:pic>
        <p:sp>
          <p:nvSpPr>
            <p:cNvPr id="51" name="TextBox 50"/>
            <p:cNvSpPr txBox="1"/>
            <p:nvPr/>
          </p:nvSpPr>
          <p:spPr>
            <a:xfrm>
              <a:off x="465227" y="1158876"/>
              <a:ext cx="870857" cy="338554"/>
            </a:xfrm>
            <a:prstGeom prst="rect">
              <a:avLst/>
            </a:prstGeom>
            <a:noFill/>
          </p:spPr>
          <p:txBody>
            <a:bodyPr wrap="square" rtlCol="0">
              <a:spAutoFit/>
            </a:bodyPr>
            <a:lstStyle/>
            <a:p>
              <a:pPr algn="ctr"/>
              <a:r>
                <a:rPr lang="en-GB" sz="1600" dirty="0" smtClean="0"/>
                <a:t>35 T</a:t>
              </a:r>
              <a:endParaRPr lang="en-GB" sz="1600" dirty="0"/>
            </a:p>
          </p:txBody>
        </p:sp>
        <p:sp>
          <p:nvSpPr>
            <p:cNvPr id="55" name="TextBox 54"/>
            <p:cNvSpPr txBox="1"/>
            <p:nvPr/>
          </p:nvSpPr>
          <p:spPr>
            <a:xfrm>
              <a:off x="259581" y="2830363"/>
              <a:ext cx="1316891" cy="823302"/>
            </a:xfrm>
            <a:prstGeom prst="rect">
              <a:avLst/>
            </a:prstGeom>
            <a:noFill/>
          </p:spPr>
          <p:txBody>
            <a:bodyPr wrap="square" rtlCol="0">
              <a:spAutoFit/>
            </a:bodyPr>
            <a:lstStyle/>
            <a:p>
              <a:pPr algn="ctr"/>
              <a:r>
                <a:rPr lang="en-GB" sz="1600" dirty="0" smtClean="0"/>
                <a:t>35 T</a:t>
              </a:r>
            </a:p>
            <a:p>
              <a:pPr algn="ctr"/>
              <a:r>
                <a:rPr lang="en-GB" sz="1050" dirty="0" smtClean="0"/>
                <a:t>Program finished</a:t>
              </a:r>
            </a:p>
            <a:p>
              <a:pPr algn="ctr"/>
              <a:r>
                <a:rPr lang="en-US" sz="1050" dirty="0" smtClean="0"/>
                <a:t>(2016/17)</a:t>
              </a:r>
              <a:endParaRPr lang="en-GB" sz="1050" dirty="0" smtClean="0"/>
            </a:p>
            <a:p>
              <a:pPr algn="ctr"/>
              <a:r>
                <a:rPr lang="en-GB" sz="1050" dirty="0" smtClean="0"/>
                <a:t>(</a:t>
              </a:r>
              <a:r>
                <a:rPr lang="en-GB" sz="1050" dirty="0" err="1" smtClean="0"/>
                <a:t>Fermilab</a:t>
              </a:r>
              <a:r>
                <a:rPr lang="en-GB" sz="1050" dirty="0" smtClean="0"/>
                <a:t>)</a:t>
              </a:r>
              <a:endParaRPr lang="en-GB" sz="1050" dirty="0"/>
            </a:p>
          </p:txBody>
        </p:sp>
      </p:grpSp>
      <p:grpSp>
        <p:nvGrpSpPr>
          <p:cNvPr id="14" name="Group 13"/>
          <p:cNvGrpSpPr/>
          <p:nvPr/>
        </p:nvGrpSpPr>
        <p:grpSpPr>
          <a:xfrm>
            <a:off x="4107202" y="1161157"/>
            <a:ext cx="1014393" cy="2335327"/>
            <a:chOff x="4107202" y="1161157"/>
            <a:chExt cx="1014393" cy="2335327"/>
          </a:xfrm>
        </p:grpSpPr>
        <p:sp>
          <p:nvSpPr>
            <p:cNvPr id="53" name="TextBox 52"/>
            <p:cNvSpPr txBox="1"/>
            <p:nvPr/>
          </p:nvSpPr>
          <p:spPr>
            <a:xfrm>
              <a:off x="4107202" y="1161157"/>
              <a:ext cx="1014393" cy="338554"/>
            </a:xfrm>
            <a:prstGeom prst="rect">
              <a:avLst/>
            </a:prstGeom>
            <a:noFill/>
          </p:spPr>
          <p:txBody>
            <a:bodyPr wrap="square" rtlCol="0">
              <a:spAutoFit/>
            </a:bodyPr>
            <a:lstStyle/>
            <a:p>
              <a:pPr algn="ctr"/>
              <a:r>
                <a:rPr lang="en-GB" sz="1600" dirty="0" smtClean="0"/>
                <a:t>SBNND</a:t>
              </a:r>
              <a:endParaRPr lang="en-GB" sz="1600" dirty="0"/>
            </a:p>
          </p:txBody>
        </p:sp>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8755" y="1701945"/>
              <a:ext cx="742701" cy="971082"/>
            </a:xfrm>
            <a:prstGeom prst="rect">
              <a:avLst/>
            </a:prstGeom>
          </p:spPr>
        </p:pic>
        <p:sp>
          <p:nvSpPr>
            <p:cNvPr id="57" name="TextBox 56"/>
            <p:cNvSpPr txBox="1"/>
            <p:nvPr/>
          </p:nvSpPr>
          <p:spPr>
            <a:xfrm>
              <a:off x="4180201" y="2834764"/>
              <a:ext cx="870857" cy="661720"/>
            </a:xfrm>
            <a:prstGeom prst="rect">
              <a:avLst/>
            </a:prstGeom>
            <a:noFill/>
          </p:spPr>
          <p:txBody>
            <a:bodyPr wrap="square" rtlCol="0">
              <a:spAutoFit/>
            </a:bodyPr>
            <a:lstStyle/>
            <a:p>
              <a:pPr algn="ctr"/>
              <a:r>
                <a:rPr lang="en-GB" sz="1600" dirty="0" smtClean="0"/>
                <a:t>263 T</a:t>
              </a:r>
            </a:p>
            <a:p>
              <a:pPr algn="ctr"/>
              <a:r>
                <a:rPr lang="en-GB" sz="1050" dirty="0" smtClean="0"/>
                <a:t>2020</a:t>
              </a:r>
            </a:p>
            <a:p>
              <a:pPr algn="ctr"/>
              <a:r>
                <a:rPr lang="en-GB" sz="1050" dirty="0" smtClean="0"/>
                <a:t>(</a:t>
              </a:r>
              <a:r>
                <a:rPr lang="en-GB" sz="1050" dirty="0" err="1" smtClean="0"/>
                <a:t>Fermilab</a:t>
              </a:r>
              <a:r>
                <a:rPr lang="en-GB" sz="1050" dirty="0" smtClean="0"/>
                <a:t>)</a:t>
              </a:r>
              <a:endParaRPr lang="en-GB" sz="1050" dirty="0"/>
            </a:p>
          </p:txBody>
        </p:sp>
      </p:grpSp>
      <p:grpSp>
        <p:nvGrpSpPr>
          <p:cNvPr id="16" name="Group 15"/>
          <p:cNvGrpSpPr/>
          <p:nvPr/>
        </p:nvGrpSpPr>
        <p:grpSpPr>
          <a:xfrm>
            <a:off x="7652324" y="1040622"/>
            <a:ext cx="1307455" cy="2634719"/>
            <a:chOff x="7652324" y="1040622"/>
            <a:chExt cx="1307455" cy="2634719"/>
          </a:xfrm>
        </p:grpSpPr>
        <p:sp>
          <p:nvSpPr>
            <p:cNvPr id="45" name="TextBox 44"/>
            <p:cNvSpPr txBox="1"/>
            <p:nvPr/>
          </p:nvSpPr>
          <p:spPr>
            <a:xfrm>
              <a:off x="7749534" y="1040622"/>
              <a:ext cx="1014393" cy="584775"/>
            </a:xfrm>
            <a:prstGeom prst="rect">
              <a:avLst/>
            </a:prstGeom>
            <a:noFill/>
          </p:spPr>
          <p:txBody>
            <a:bodyPr wrap="square" rtlCol="0">
              <a:spAutoFit/>
            </a:bodyPr>
            <a:lstStyle/>
            <a:p>
              <a:pPr algn="ctr"/>
              <a:r>
                <a:rPr lang="en-GB" sz="1600" dirty="0" smtClean="0"/>
                <a:t>Proto Dune DP</a:t>
              </a:r>
              <a:endParaRPr lang="en-GB" sz="1600" dirty="0"/>
            </a:p>
          </p:txBody>
        </p:sp>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0354" y="1707229"/>
              <a:ext cx="1279425" cy="959568"/>
            </a:xfrm>
            <a:prstGeom prst="rect">
              <a:avLst/>
            </a:prstGeom>
          </p:spPr>
        </p:pic>
        <p:sp>
          <p:nvSpPr>
            <p:cNvPr id="58" name="TextBox 57"/>
            <p:cNvSpPr txBox="1"/>
            <p:nvPr/>
          </p:nvSpPr>
          <p:spPr>
            <a:xfrm>
              <a:off x="7652324" y="2852039"/>
              <a:ext cx="1179369" cy="823302"/>
            </a:xfrm>
            <a:prstGeom prst="rect">
              <a:avLst/>
            </a:prstGeom>
            <a:noFill/>
          </p:spPr>
          <p:txBody>
            <a:bodyPr wrap="square" rtlCol="0">
              <a:spAutoFit/>
            </a:bodyPr>
            <a:lstStyle/>
            <a:p>
              <a:pPr algn="ctr"/>
              <a:r>
                <a:rPr lang="en-GB" sz="1600" dirty="0" smtClean="0"/>
                <a:t>840 T</a:t>
              </a:r>
            </a:p>
            <a:p>
              <a:pPr algn="ctr"/>
              <a:r>
                <a:rPr lang="en-GB" sz="1050" dirty="0" smtClean="0"/>
                <a:t>Cool-down in August 2019</a:t>
              </a:r>
            </a:p>
            <a:p>
              <a:pPr algn="ctr"/>
              <a:r>
                <a:rPr lang="en-GB" sz="1050" dirty="0" smtClean="0"/>
                <a:t>(NP02, CERN)</a:t>
              </a:r>
              <a:endParaRPr lang="en-GB" sz="1050" dirty="0"/>
            </a:p>
          </p:txBody>
        </p:sp>
      </p:grpSp>
      <p:grpSp>
        <p:nvGrpSpPr>
          <p:cNvPr id="15" name="Group 14"/>
          <p:cNvGrpSpPr/>
          <p:nvPr/>
        </p:nvGrpSpPr>
        <p:grpSpPr>
          <a:xfrm>
            <a:off x="5581021" y="1040622"/>
            <a:ext cx="1439353" cy="2610965"/>
            <a:chOff x="5581021" y="1040622"/>
            <a:chExt cx="1439353" cy="2610965"/>
          </a:xfrm>
        </p:grpSpPr>
        <p:sp>
          <p:nvSpPr>
            <p:cNvPr id="46" name="TextBox 45"/>
            <p:cNvSpPr txBox="1"/>
            <p:nvPr/>
          </p:nvSpPr>
          <p:spPr>
            <a:xfrm>
              <a:off x="5721451" y="1040622"/>
              <a:ext cx="1014393" cy="584775"/>
            </a:xfrm>
            <a:prstGeom prst="rect">
              <a:avLst/>
            </a:prstGeom>
            <a:noFill/>
          </p:spPr>
          <p:txBody>
            <a:bodyPr wrap="square" rtlCol="0">
              <a:spAutoFit/>
            </a:bodyPr>
            <a:lstStyle/>
            <a:p>
              <a:pPr algn="ctr"/>
              <a:r>
                <a:rPr lang="en-GB" sz="1600" dirty="0" smtClean="0"/>
                <a:t>Proto Dune SP</a:t>
              </a:r>
              <a:endParaRPr lang="en-GB" sz="1600" dirty="0"/>
            </a:p>
          </p:txBody>
        </p:sp>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1021" y="1707229"/>
              <a:ext cx="1439353" cy="959568"/>
            </a:xfrm>
            <a:prstGeom prst="rect">
              <a:avLst/>
            </a:prstGeom>
          </p:spPr>
        </p:pic>
        <p:sp>
          <p:nvSpPr>
            <p:cNvPr id="59" name="TextBox 58"/>
            <p:cNvSpPr txBox="1"/>
            <p:nvPr/>
          </p:nvSpPr>
          <p:spPr>
            <a:xfrm>
              <a:off x="5711045" y="2828285"/>
              <a:ext cx="1133168" cy="823302"/>
            </a:xfrm>
            <a:prstGeom prst="rect">
              <a:avLst/>
            </a:prstGeom>
            <a:noFill/>
          </p:spPr>
          <p:txBody>
            <a:bodyPr wrap="square" rtlCol="0">
              <a:spAutoFit/>
            </a:bodyPr>
            <a:lstStyle/>
            <a:p>
              <a:pPr algn="ctr"/>
              <a:r>
                <a:rPr lang="en-GB" sz="1600" dirty="0" smtClean="0"/>
                <a:t>840 T</a:t>
              </a:r>
            </a:p>
            <a:p>
              <a:pPr algn="ctr"/>
              <a:r>
                <a:rPr lang="en-GB" sz="1050" dirty="0" smtClean="0"/>
                <a:t>Cool-down in August 2018</a:t>
              </a:r>
            </a:p>
            <a:p>
              <a:pPr algn="ctr"/>
              <a:r>
                <a:rPr lang="en-GB" sz="1050" dirty="0" smtClean="0"/>
                <a:t>(NP04, CERN)</a:t>
              </a:r>
              <a:endParaRPr lang="en-GB" sz="1050" dirty="0"/>
            </a:p>
          </p:txBody>
        </p:sp>
      </p:grpSp>
      <p:grpSp>
        <p:nvGrpSpPr>
          <p:cNvPr id="13" name="Group 12"/>
          <p:cNvGrpSpPr/>
          <p:nvPr/>
        </p:nvGrpSpPr>
        <p:grpSpPr>
          <a:xfrm>
            <a:off x="1878298" y="1035765"/>
            <a:ext cx="1735293" cy="2617900"/>
            <a:chOff x="1878298" y="1035765"/>
            <a:chExt cx="1735293" cy="2617900"/>
          </a:xfrm>
        </p:grpSpPr>
        <p:sp>
          <p:nvSpPr>
            <p:cNvPr id="52" name="TextBox 51"/>
            <p:cNvSpPr txBox="1"/>
            <p:nvPr/>
          </p:nvSpPr>
          <p:spPr>
            <a:xfrm>
              <a:off x="2236932" y="1035765"/>
              <a:ext cx="1014393" cy="584775"/>
            </a:xfrm>
            <a:prstGeom prst="rect">
              <a:avLst/>
            </a:prstGeom>
            <a:noFill/>
          </p:spPr>
          <p:txBody>
            <a:bodyPr wrap="square" rtlCol="0">
              <a:spAutoFit/>
            </a:bodyPr>
            <a:lstStyle/>
            <a:p>
              <a:pPr algn="ctr"/>
              <a:r>
                <a:rPr lang="en-GB" sz="1600" dirty="0" smtClean="0"/>
                <a:t>1 x 1 x 3</a:t>
              </a:r>
            </a:p>
            <a:p>
              <a:pPr algn="ctr"/>
              <a:r>
                <a:rPr lang="en-GB" sz="1600" dirty="0" smtClean="0"/>
                <a:t>17 m</a:t>
              </a:r>
              <a:r>
                <a:rPr lang="en-GB" sz="1600" baseline="30000" dirty="0" smtClean="0"/>
                <a:t>3</a:t>
              </a:r>
              <a:endParaRPr lang="en-GB" sz="1600" baseline="30000" dirty="0"/>
            </a:p>
          </p:txBody>
        </p:sp>
        <p:sp>
          <p:nvSpPr>
            <p:cNvPr id="56" name="TextBox 55"/>
            <p:cNvSpPr txBox="1"/>
            <p:nvPr/>
          </p:nvSpPr>
          <p:spPr>
            <a:xfrm>
              <a:off x="1878298" y="2830363"/>
              <a:ext cx="1735293" cy="823302"/>
            </a:xfrm>
            <a:prstGeom prst="rect">
              <a:avLst/>
            </a:prstGeom>
            <a:noFill/>
          </p:spPr>
          <p:txBody>
            <a:bodyPr wrap="square" rtlCol="0">
              <a:spAutoFit/>
            </a:bodyPr>
            <a:lstStyle/>
            <a:p>
              <a:pPr algn="ctr"/>
              <a:r>
                <a:rPr lang="en-GB" sz="1600" dirty="0" smtClean="0"/>
                <a:t>26 T</a:t>
              </a:r>
            </a:p>
            <a:p>
              <a:pPr algn="ctr"/>
              <a:r>
                <a:rPr lang="en-GB" sz="1050" dirty="0" smtClean="0"/>
                <a:t>Program finished</a:t>
              </a:r>
            </a:p>
            <a:p>
              <a:pPr algn="ctr"/>
              <a:r>
                <a:rPr lang="en-GB" sz="1050" dirty="0" smtClean="0"/>
                <a:t>(2016/17)</a:t>
              </a:r>
            </a:p>
            <a:p>
              <a:pPr algn="ctr"/>
              <a:r>
                <a:rPr lang="en-GB" sz="1050" dirty="0" smtClean="0"/>
                <a:t>(CERN)</a:t>
              </a:r>
              <a:endParaRPr lang="en-GB" sz="1050" dirty="0"/>
            </a:p>
          </p:txBody>
        </p:sp>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8298" y="1701945"/>
              <a:ext cx="1735293" cy="974434"/>
            </a:xfrm>
            <a:prstGeom prst="rect">
              <a:avLst/>
            </a:prstGeom>
          </p:spPr>
        </p:pic>
      </p:grpSp>
    </p:spTree>
    <p:extLst>
      <p:ext uri="{BB962C8B-B14F-4D97-AF65-F5344CB8AC3E}">
        <p14:creationId xmlns:p14="http://schemas.microsoft.com/office/powerpoint/2010/main" val="237059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7</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2" name="Title 2"/>
          <p:cNvSpPr>
            <a:spLocks noGrp="1"/>
          </p:cNvSpPr>
          <p:nvPr>
            <p:ph type="title"/>
          </p:nvPr>
        </p:nvSpPr>
        <p:spPr>
          <a:xfrm>
            <a:off x="457200" y="0"/>
            <a:ext cx="8226854" cy="705332"/>
          </a:xfrm>
        </p:spPr>
        <p:txBody>
          <a:bodyPr>
            <a:normAutofit/>
          </a:bodyPr>
          <a:lstStyle/>
          <a:p>
            <a:pPr algn="ctr"/>
            <a:r>
              <a:rPr lang="en-US" sz="2800" dirty="0" smtClean="0"/>
              <a:t>Prototype cryostats (NP02 and NP04) at </a:t>
            </a:r>
            <a:r>
              <a:rPr lang="en-US" sz="2800" dirty="0"/>
              <a:t>CERN</a:t>
            </a:r>
            <a:endParaRPr lang="en-GB" sz="2800" dirty="0"/>
          </a:p>
        </p:txBody>
      </p:sp>
      <p:sp>
        <p:nvSpPr>
          <p:cNvPr id="3" name="Rectangle 2"/>
          <p:cNvSpPr/>
          <p:nvPr/>
        </p:nvSpPr>
        <p:spPr>
          <a:xfrm>
            <a:off x="71718" y="805720"/>
            <a:ext cx="9072282" cy="3631763"/>
          </a:xfrm>
          <a:prstGeom prst="rect">
            <a:avLst/>
          </a:prstGeom>
        </p:spPr>
        <p:txBody>
          <a:bodyPr wrap="square">
            <a:spAutoFit/>
          </a:bodyPr>
          <a:lstStyle/>
          <a:p>
            <a:pPr marL="36576">
              <a:spcBef>
                <a:spcPts val="1200"/>
              </a:spcBef>
            </a:pPr>
            <a:r>
              <a:rPr lang="en-GB" dirty="0" smtClean="0"/>
              <a:t>At </a:t>
            </a:r>
            <a:r>
              <a:rPr lang="en-GB" dirty="0"/>
              <a:t>CERN a test station has been build </a:t>
            </a:r>
            <a:r>
              <a:rPr lang="en-GB" dirty="0" smtClean="0"/>
              <a:t>containing</a:t>
            </a:r>
            <a:r>
              <a:rPr lang="en-US" dirty="0" smtClean="0"/>
              <a:t> </a:t>
            </a:r>
            <a:r>
              <a:rPr lang="en-US" dirty="0"/>
              <a:t>two </a:t>
            </a:r>
            <a:r>
              <a:rPr lang="en-US" dirty="0" smtClean="0"/>
              <a:t>detectors, each housed in a cryostat </a:t>
            </a:r>
            <a:r>
              <a:rPr lang="en-US" dirty="0"/>
              <a:t>with a volume of </a:t>
            </a:r>
            <a:r>
              <a:rPr lang="en-US" dirty="0" smtClean="0"/>
              <a:t>about 600 m</a:t>
            </a:r>
            <a:r>
              <a:rPr lang="en-US" baseline="30000" dirty="0" smtClean="0"/>
              <a:t>3 </a:t>
            </a:r>
            <a:r>
              <a:rPr lang="en-US" dirty="0" smtClean="0"/>
              <a:t>and equipped with its complete infra-structure </a:t>
            </a:r>
            <a:r>
              <a:rPr lang="en-US" dirty="0"/>
              <a:t>(</a:t>
            </a:r>
            <a:r>
              <a:rPr lang="en-US" dirty="0" smtClean="0"/>
              <a:t>including </a:t>
            </a:r>
            <a:r>
              <a:rPr lang="en-US" dirty="0"/>
              <a:t>cryogenic system, purification system, </a:t>
            </a:r>
            <a:r>
              <a:rPr lang="en-US" dirty="0" smtClean="0"/>
              <a:t>electrical power supply etc.). These systems were conceived to test:</a:t>
            </a:r>
            <a:endParaRPr lang="en-GB" dirty="0"/>
          </a:p>
          <a:p>
            <a:pPr>
              <a:spcBef>
                <a:spcPts val="1200"/>
              </a:spcBef>
              <a:buAutoNum type="arabicParenR"/>
            </a:pPr>
            <a:r>
              <a:rPr lang="en-GB" dirty="0" smtClean="0"/>
              <a:t> two </a:t>
            </a:r>
            <a:r>
              <a:rPr lang="en-GB" dirty="0"/>
              <a:t>detection principles (</a:t>
            </a:r>
            <a:r>
              <a:rPr lang="en-GB" u="sng" dirty="0"/>
              <a:t>single </a:t>
            </a:r>
            <a:r>
              <a:rPr lang="en-GB" u="sng" dirty="0" smtClean="0"/>
              <a:t>phase</a:t>
            </a:r>
            <a:r>
              <a:rPr lang="en-GB" dirty="0" smtClean="0"/>
              <a:t>, and double phase);</a:t>
            </a:r>
          </a:p>
          <a:p>
            <a:pPr>
              <a:spcBef>
                <a:spcPts val="1200"/>
              </a:spcBef>
              <a:buFontTx/>
              <a:buAutoNum type="arabicParenR"/>
            </a:pPr>
            <a:r>
              <a:rPr lang="en-US" dirty="0"/>
              <a:t> </a:t>
            </a:r>
            <a:r>
              <a:rPr lang="en-US" dirty="0" smtClean="0"/>
              <a:t>the </a:t>
            </a:r>
            <a:r>
              <a:rPr lang="en-US" dirty="0"/>
              <a:t>membrane cryostat principle;</a:t>
            </a:r>
          </a:p>
          <a:p>
            <a:pPr>
              <a:spcBef>
                <a:spcPts val="1200"/>
              </a:spcBef>
              <a:buAutoNum type="arabicParenR"/>
            </a:pPr>
            <a:r>
              <a:rPr lang="en-US" dirty="0" smtClean="0"/>
              <a:t> the experimental set-up (how to build and insert the detector);</a:t>
            </a:r>
            <a:endParaRPr lang="en-GB" dirty="0"/>
          </a:p>
          <a:p>
            <a:pPr>
              <a:spcBef>
                <a:spcPts val="1200"/>
              </a:spcBef>
              <a:buAutoNum type="arabicParenR"/>
            </a:pPr>
            <a:r>
              <a:rPr lang="en-US" dirty="0" smtClean="0"/>
              <a:t> the high purity principle;</a:t>
            </a:r>
          </a:p>
          <a:p>
            <a:pPr>
              <a:spcBef>
                <a:spcPts val="1200"/>
              </a:spcBef>
              <a:buAutoNum type="arabicParenR"/>
            </a:pPr>
            <a:r>
              <a:rPr lang="en-US" dirty="0" smtClean="0"/>
              <a:t> the cryogenic system;</a:t>
            </a:r>
          </a:p>
          <a:p>
            <a:pPr>
              <a:buAutoNum type="arabicParenR"/>
            </a:pPr>
            <a:endParaRPr lang="en-GB" dirty="0"/>
          </a:p>
        </p:txBody>
      </p:sp>
      <p:sp>
        <p:nvSpPr>
          <p:cNvPr id="4" name="TextBox 3"/>
          <p:cNvSpPr txBox="1"/>
          <p:nvPr/>
        </p:nvSpPr>
        <p:spPr>
          <a:xfrm>
            <a:off x="5031804" y="3960654"/>
            <a:ext cx="4080933" cy="369332"/>
          </a:xfrm>
          <a:prstGeom prst="rect">
            <a:avLst/>
          </a:prstGeom>
          <a:noFill/>
        </p:spPr>
        <p:txBody>
          <a:bodyPr wrap="square" rtlCol="0">
            <a:spAutoFit/>
          </a:bodyPr>
          <a:lstStyle/>
          <a:p>
            <a:pPr algn="ctr"/>
            <a:r>
              <a:rPr lang="en-US" dirty="0" smtClean="0"/>
              <a:t>Foreseen to be tested wit SPS beam</a:t>
            </a:r>
            <a:endParaRPr lang="en-GB" dirty="0"/>
          </a:p>
        </p:txBody>
      </p:sp>
      <p:sp>
        <p:nvSpPr>
          <p:cNvPr id="6" name="Rectangle 5"/>
          <p:cNvSpPr/>
          <p:nvPr/>
        </p:nvSpPr>
        <p:spPr>
          <a:xfrm>
            <a:off x="5031804" y="3852333"/>
            <a:ext cx="4112196" cy="493141"/>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39155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8</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sp>
        <p:nvSpPr>
          <p:cNvPr id="10" name="Rectangle 9"/>
          <p:cNvSpPr/>
          <p:nvPr/>
        </p:nvSpPr>
        <p:spPr>
          <a:xfrm>
            <a:off x="1446391" y="1227066"/>
            <a:ext cx="825909" cy="3716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itle 2"/>
          <p:cNvSpPr>
            <a:spLocks noGrp="1"/>
          </p:cNvSpPr>
          <p:nvPr>
            <p:ph type="title"/>
          </p:nvPr>
        </p:nvSpPr>
        <p:spPr>
          <a:xfrm>
            <a:off x="457200" y="0"/>
            <a:ext cx="8226854" cy="705332"/>
          </a:xfrm>
        </p:spPr>
        <p:txBody>
          <a:bodyPr>
            <a:normAutofit/>
          </a:bodyPr>
          <a:lstStyle/>
          <a:p>
            <a:pPr algn="ctr"/>
            <a:r>
              <a:rPr lang="en-US" sz="2800" dirty="0" smtClean="0"/>
              <a:t>Single phase detection principle</a:t>
            </a:r>
            <a:endParaRPr lang="en-GB" sz="2800" dirty="0"/>
          </a:p>
        </p:txBody>
      </p:sp>
      <p:pic>
        <p:nvPicPr>
          <p:cNvPr id="14" name="Picture 13">
            <a:extLst>
              <a:ext uri="{FF2B5EF4-FFF2-40B4-BE49-F238E27FC236}">
                <a16:creationId xmlns:a16="http://schemas.microsoft.com/office/drawing/2014/main" id="{A0C17496-FF83-3C4F-817D-8AE1B2C9BA2D}"/>
              </a:ext>
            </a:extLst>
          </p:cNvPr>
          <p:cNvPicPr>
            <a:picLocks noChangeAspect="1"/>
          </p:cNvPicPr>
          <p:nvPr/>
        </p:nvPicPr>
        <p:blipFill>
          <a:blip r:embed="rId4"/>
          <a:stretch>
            <a:fillRect/>
          </a:stretch>
        </p:blipFill>
        <p:spPr>
          <a:xfrm>
            <a:off x="201544" y="911577"/>
            <a:ext cx="4718326" cy="3301367"/>
          </a:xfrm>
          <a:prstGeom prst="rect">
            <a:avLst/>
          </a:prstGeom>
        </p:spPr>
      </p:pic>
      <p:grpSp>
        <p:nvGrpSpPr>
          <p:cNvPr id="15" name="Group 14"/>
          <p:cNvGrpSpPr/>
          <p:nvPr/>
        </p:nvGrpSpPr>
        <p:grpSpPr>
          <a:xfrm>
            <a:off x="4890854" y="1399079"/>
            <a:ext cx="4051602" cy="2605275"/>
            <a:chOff x="4890854" y="1399079"/>
            <a:chExt cx="4051602" cy="2605275"/>
          </a:xfrm>
        </p:grpSpPr>
        <p:pic>
          <p:nvPicPr>
            <p:cNvPr id="16" name="Picture 15">
              <a:extLst>
                <a:ext uri="{FF2B5EF4-FFF2-40B4-BE49-F238E27FC236}">
                  <a16:creationId xmlns:a16="http://schemas.microsoft.com/office/drawing/2014/main" id="{03AE3BBE-442A-124F-9B82-44DA3573297B}"/>
                </a:ext>
              </a:extLst>
            </p:cNvPr>
            <p:cNvPicPr>
              <a:picLocks noChangeAspect="1"/>
            </p:cNvPicPr>
            <p:nvPr/>
          </p:nvPicPr>
          <p:blipFill>
            <a:blip r:embed="rId5"/>
            <a:stretch>
              <a:fillRect/>
            </a:stretch>
          </p:blipFill>
          <p:spPr>
            <a:xfrm>
              <a:off x="5328641" y="1399079"/>
              <a:ext cx="3613815" cy="2168289"/>
            </a:xfrm>
            <a:prstGeom prst="rect">
              <a:avLst/>
            </a:prstGeom>
          </p:spPr>
        </p:pic>
        <p:cxnSp>
          <p:nvCxnSpPr>
            <p:cNvPr id="17" name="Straight Arrow Connector 16">
              <a:extLst>
                <a:ext uri="{FF2B5EF4-FFF2-40B4-BE49-F238E27FC236}">
                  <a16:creationId xmlns:a16="http://schemas.microsoft.com/office/drawing/2014/main" id="{E20BB9FD-5831-7049-BE1E-A17EE7716F25}"/>
                </a:ext>
              </a:extLst>
            </p:cNvPr>
            <p:cNvCxnSpPr/>
            <p:nvPr/>
          </p:nvCxnSpPr>
          <p:spPr>
            <a:xfrm>
              <a:off x="5247861" y="3696577"/>
              <a:ext cx="979235" cy="0"/>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B251427-AD82-7A45-BDBA-926100A523B6}"/>
                </a:ext>
              </a:extLst>
            </p:cNvPr>
            <p:cNvCxnSpPr>
              <a:cxnSpLocks/>
            </p:cNvCxnSpPr>
            <p:nvPr/>
          </p:nvCxnSpPr>
          <p:spPr>
            <a:xfrm flipV="1">
              <a:off x="5247861" y="3146612"/>
              <a:ext cx="0" cy="549965"/>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C44A629C-C3CC-9047-B26B-412734980D3A}"/>
                </a:ext>
              </a:extLst>
            </p:cNvPr>
            <p:cNvSpPr txBox="1"/>
            <p:nvPr/>
          </p:nvSpPr>
          <p:spPr>
            <a:xfrm>
              <a:off x="5169615" y="3696577"/>
              <a:ext cx="1559177" cy="307777"/>
            </a:xfrm>
            <a:prstGeom prst="rect">
              <a:avLst/>
            </a:prstGeom>
            <a:noFill/>
          </p:spPr>
          <p:txBody>
            <a:bodyPr wrap="square" rtlCol="0">
              <a:spAutoFit/>
            </a:bodyPr>
            <a:lstStyle/>
            <a:p>
              <a:r>
                <a:rPr lang="en-US" sz="1400" dirty="0"/>
                <a:t>Wire number</a:t>
              </a:r>
            </a:p>
          </p:txBody>
        </p:sp>
        <p:sp>
          <p:nvSpPr>
            <p:cNvPr id="20" name="TextBox 19">
              <a:extLst>
                <a:ext uri="{FF2B5EF4-FFF2-40B4-BE49-F238E27FC236}">
                  <a16:creationId xmlns:a16="http://schemas.microsoft.com/office/drawing/2014/main" id="{46E7CFA7-444A-3448-8AC9-79614D1B2B21}"/>
                </a:ext>
              </a:extLst>
            </p:cNvPr>
            <p:cNvSpPr txBox="1"/>
            <p:nvPr/>
          </p:nvSpPr>
          <p:spPr>
            <a:xfrm rot="16200000">
              <a:off x="4515289" y="3158863"/>
              <a:ext cx="1058907" cy="307777"/>
            </a:xfrm>
            <a:prstGeom prst="rect">
              <a:avLst/>
            </a:prstGeom>
            <a:noFill/>
          </p:spPr>
          <p:txBody>
            <a:bodyPr wrap="square" rtlCol="0">
              <a:spAutoFit/>
            </a:bodyPr>
            <a:lstStyle/>
            <a:p>
              <a:r>
                <a:rPr lang="en-US" sz="1400" dirty="0"/>
                <a:t>Drift time</a:t>
              </a:r>
            </a:p>
          </p:txBody>
        </p:sp>
      </p:grpSp>
    </p:spTree>
    <p:extLst>
      <p:ext uri="{BB962C8B-B14F-4D97-AF65-F5344CB8AC3E}">
        <p14:creationId xmlns:p14="http://schemas.microsoft.com/office/powerpoint/2010/main" val="49213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2"/>
          </p:nvPr>
        </p:nvSpPr>
        <p:spPr>
          <a:xfrm>
            <a:off x="0" y="4537884"/>
            <a:ext cx="9112737" cy="507743"/>
          </a:xfrm>
        </p:spPr>
        <p:txBody>
          <a:bodyPr/>
          <a:lstStyle/>
          <a:p>
            <a:pPr algn="ctr"/>
            <a:r>
              <a:rPr lang="en-US" dirty="0" smtClean="0"/>
              <a:t>8 October 2019</a:t>
            </a:r>
            <a:endParaRPr lang="en-US" dirty="0"/>
          </a:p>
        </p:txBody>
      </p:sp>
      <p:sp>
        <p:nvSpPr>
          <p:cNvPr id="9" name="Slide Number Placeholder 8"/>
          <p:cNvSpPr>
            <a:spLocks noGrp="1"/>
          </p:cNvSpPr>
          <p:nvPr>
            <p:ph type="sldNum" sz="quarter" idx="4"/>
          </p:nvPr>
        </p:nvSpPr>
        <p:spPr/>
        <p:txBody>
          <a:bodyPr/>
          <a:lstStyle/>
          <a:p>
            <a:fld id="{17918391-D411-FE40-AAD7-861AE5233E0E}" type="slidenum">
              <a:rPr lang="en-US" smtClean="0"/>
              <a:pPr/>
              <a:t>9</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69" y="4537884"/>
            <a:ext cx="1673469" cy="5601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859" y="4522396"/>
            <a:ext cx="1381250" cy="552059"/>
          </a:xfrm>
          <a:prstGeom prst="rect">
            <a:avLst/>
          </a:prstGeom>
        </p:spPr>
      </p:pic>
      <p:pic>
        <p:nvPicPr>
          <p:cNvPr id="8" name="Picture 7" descr="C:\Documents and Settings\flanni\Desktop\TPC.gif"/>
          <p:cNvPicPr>
            <a:picLocks noChangeAspect="1" noChangeArrowheads="1" noCrop="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19804" y="120467"/>
            <a:ext cx="5157387" cy="4339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6874961" y="3683077"/>
            <a:ext cx="2129667" cy="646331"/>
          </a:xfrm>
          <a:prstGeom prst="rect">
            <a:avLst/>
          </a:prstGeom>
          <a:noFill/>
        </p:spPr>
        <p:txBody>
          <a:bodyPr wrap="square" rtlCol="0">
            <a:spAutoFit/>
          </a:bodyPr>
          <a:lstStyle/>
          <a:p>
            <a:r>
              <a:rPr lang="en-US" dirty="0" smtClean="0"/>
              <a:t>175 kV over detector volume</a:t>
            </a:r>
            <a:endParaRPr lang="en-GB" dirty="0"/>
          </a:p>
        </p:txBody>
      </p:sp>
      <p:sp>
        <p:nvSpPr>
          <p:cNvPr id="10" name="Rectangle 9"/>
          <p:cNvSpPr/>
          <p:nvPr/>
        </p:nvSpPr>
        <p:spPr>
          <a:xfrm>
            <a:off x="2953458" y="1303266"/>
            <a:ext cx="825909" cy="3716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itle 2"/>
          <p:cNvSpPr>
            <a:spLocks noGrp="1"/>
          </p:cNvSpPr>
          <p:nvPr>
            <p:ph type="title"/>
          </p:nvPr>
        </p:nvSpPr>
        <p:spPr>
          <a:xfrm>
            <a:off x="457200" y="0"/>
            <a:ext cx="8226854" cy="705332"/>
          </a:xfrm>
        </p:spPr>
        <p:txBody>
          <a:bodyPr>
            <a:normAutofit/>
          </a:bodyPr>
          <a:lstStyle/>
          <a:p>
            <a:pPr algn="ctr"/>
            <a:r>
              <a:rPr lang="en-US" sz="2800" dirty="0" smtClean="0"/>
              <a:t>Single phase detection principle</a:t>
            </a:r>
            <a:endParaRPr lang="en-GB" sz="2800" dirty="0"/>
          </a:p>
        </p:txBody>
      </p:sp>
    </p:spTree>
    <p:extLst>
      <p:ext uri="{BB962C8B-B14F-4D97-AF65-F5344CB8AC3E}">
        <p14:creationId xmlns:p14="http://schemas.microsoft.com/office/powerpoint/2010/main" val="401453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ERNCorporate16-9">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CERNCorporate16-9.potx</Template>
  <TotalTime>3663</TotalTime>
  <Words>1540</Words>
  <Application>Microsoft Office PowerPoint</Application>
  <PresentationFormat>On-screen Show (16:9)</PresentationFormat>
  <Paragraphs>241</Paragraphs>
  <Slides>26</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Cambria Math</vt:lpstr>
      <vt:lpstr>Helvetica</vt:lpstr>
      <vt:lpstr>Optima</vt:lpstr>
      <vt:lpstr>Wingdings</vt:lpstr>
      <vt:lpstr>CERNCorporate16-9</vt:lpstr>
      <vt:lpstr>PowerPoint Presentation</vt:lpstr>
      <vt:lpstr>PowerPoint Presentation</vt:lpstr>
      <vt:lpstr>PowerPoint Presentation</vt:lpstr>
      <vt:lpstr>Introduction to DUNE</vt:lpstr>
      <vt:lpstr>Introduction to DUNE FD</vt:lpstr>
      <vt:lpstr>Prototyping</vt:lpstr>
      <vt:lpstr>Prototype cryostats (NP02 and NP04) at CERN</vt:lpstr>
      <vt:lpstr>Single phase detection principle</vt:lpstr>
      <vt:lpstr>Single phase detection principle</vt:lpstr>
      <vt:lpstr>The membrane cryostat principle</vt:lpstr>
      <vt:lpstr>The membrane cryostat construction</vt:lpstr>
      <vt:lpstr>The membrane cryostat</vt:lpstr>
      <vt:lpstr>Detector integration (no support from membrane)</vt:lpstr>
      <vt:lpstr>Cryogenic principles</vt:lpstr>
      <vt:lpstr>Cryogenic principles</vt:lpstr>
      <vt:lpstr>PowerPoint Presentation</vt:lpstr>
      <vt:lpstr>Liquid argon purity</vt:lpstr>
      <vt:lpstr>Purging, cool-down and filling</vt:lpstr>
      <vt:lpstr>Purging, cool-down and filling</vt:lpstr>
      <vt:lpstr>Purging, cool-down and filling</vt:lpstr>
      <vt:lpstr>Purging, cool-down and filling</vt:lpstr>
      <vt:lpstr>Stable operation results</vt:lpstr>
      <vt:lpstr>Stable operation results</vt:lpstr>
      <vt:lpstr>tracks</vt:lpstr>
      <vt:lpstr>Conclusions</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CERN User</dc:creator>
  <cp:lastModifiedBy>johan bremer</cp:lastModifiedBy>
  <cp:revision>167</cp:revision>
  <dcterms:created xsi:type="dcterms:W3CDTF">2012-11-30T11:04:26Z</dcterms:created>
  <dcterms:modified xsi:type="dcterms:W3CDTF">2019-10-06T16:38:14Z</dcterms:modified>
</cp:coreProperties>
</file>